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Lst>
  <p:sldSz cx="9144000" cy="5143500" type="screen16x9"/>
  <p:notesSz cx="6858000" cy="9144000"/>
  <p:embeddedFontLst>
    <p:embeddedFont>
      <p:font typeface="Roboto" panose="02000000000000000000"/>
      <p:italic r:id="rId30"/>
      <p:boldItalic r:id="rId31"/>
    </p:embeddedFont>
    <p:embeddedFont>
      <p:font typeface="Roboto Mono"/>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D40A84-7007-45A4-A8F7-5509B8A3EDF1}"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63" y="3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g5c6db5b6bc_0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c6db5b6bc_0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g5e46fb62a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e46fb62a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g5e46fb62a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e46fb62a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5e46fb62ab_0_8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e46fb62a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g5e46fb62ab_0_83: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e46fb62a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g5e46fb62a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46fb62a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5e46fb62a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e46fb62a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select word, one+two+four+eight as value from ints;</a:t>
            </a:r>
          </a:p>
          <a:p>
            <a:pPr marL="0" lvl="0" indent="0" algn="l" rtl="0">
              <a:spcBef>
                <a:spcPts val="0"/>
              </a:spcBef>
              <a:spcAft>
                <a:spcPts val="0"/>
              </a:spcAft>
              <a:buNone/>
            </a:pPr>
            <a:r>
              <a:t>select word from ints where one + two/2 + four/4 + eight/8 = 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g5e46fb62ab_0_144: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e46fb62a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Google Shape;242;g5e46fb62ab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e46fb62a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g5e46fb62a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e46fb62ab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4"/>
        <p:cNvGrpSpPr/>
        <p:nvPr/>
      </p:nvGrpSpPr>
      <p:grpSpPr>
        <a:xfrm>
          <a:off x="0" y="0"/>
          <a:ext cx="0" cy="0"/>
          <a:chOff x="0" y="0"/>
          <a:chExt cx="0" cy="0"/>
        </a:xfrm>
      </p:grpSpPr>
      <p:sp>
        <p:nvSpPr>
          <p:cNvPr id="275" name="Google Shape;275;g5e46fb62ab_0_203: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e46fb62a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5c6db5b6bc_0_2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c6db5b6bc_0_2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g5e46fb62ab_0_220: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e46fb62a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0"/>
        <p:cNvGrpSpPr/>
        <p:nvPr/>
      </p:nvGrpSpPr>
      <p:grpSpPr>
        <a:xfrm>
          <a:off x="0" y="0"/>
          <a:ext cx="0" cy="0"/>
          <a:chOff x="0" y="0"/>
          <a:chExt cx="0" cy="0"/>
        </a:xfrm>
      </p:grpSpPr>
      <p:sp>
        <p:nvSpPr>
          <p:cNvPr id="311" name="Google Shape;311;g5e46fb62ab_0_243: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e46fb62ab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2"/>
        <p:cNvGrpSpPr/>
        <p:nvPr/>
      </p:nvGrpSpPr>
      <p:grpSpPr>
        <a:xfrm>
          <a:off x="0" y="0"/>
          <a:ext cx="0" cy="0"/>
          <a:chOff x="0" y="0"/>
          <a:chExt cx="0" cy="0"/>
        </a:xfrm>
      </p:grpSpPr>
      <p:sp>
        <p:nvSpPr>
          <p:cNvPr id="323" name="Google Shape;323;g5e46fb62ab_0_304: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e46fb62ab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g5e46fb62ab_0_30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e46fb62a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5ce29b93c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ce29b93c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5e46fb62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e46fb6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5e46fb62ab_0_10: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e46fb62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5e46fb62a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e46fb62a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5e46fb62a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e46fb62a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5e46fb62ab_0_31: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e46fb62a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5e46fb62ab_0_39: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e46fb62a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50"/>
        <p:cNvGrpSpPr/>
        <p:nvPr/>
      </p:nvGrpSpPr>
      <p:grpSpPr>
        <a:xfrm>
          <a:off x="0" y="0"/>
          <a:ext cx="0" cy="0"/>
          <a:chOff x="0" y="0"/>
          <a:chExt cx="0" cy="0"/>
        </a:xfrm>
      </p:grpSpPr>
      <p:sp>
        <p:nvSpPr>
          <p:cNvPr id="51" name="Google Shape;51;p13"/>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3" name="Google Shape;53;p13"/>
          <p:cNvSpPr txBox="1">
            <a:spLocks noGrp="1"/>
          </p:cNvSpPr>
          <p:nvPr>
            <p:ph type="title"/>
          </p:nvPr>
        </p:nvSpPr>
        <p:spPr>
          <a:xfrm>
            <a:off x="311700" y="555600"/>
            <a:ext cx="3837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a:spLocks noGrp="1"/>
          </p:cNvSpPr>
          <p:nvPr>
            <p:ph type="body" idx="1"/>
          </p:nvPr>
        </p:nvSpPr>
        <p:spPr>
          <a:xfrm>
            <a:off x="311700" y="1389600"/>
            <a:ext cx="3837000" cy="3179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55" name="Google Shape;55;p13"/>
          <p:cNvSpPr txBox="1">
            <a:spLocks noGrp="1"/>
          </p:cNvSpPr>
          <p:nvPr>
            <p:ph type="body" idx="2"/>
          </p:nvPr>
        </p:nvSpPr>
        <p:spPr>
          <a:xfrm>
            <a:off x="4939500" y="555600"/>
            <a:ext cx="3837000" cy="4032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56"/>
        <p:cNvGrpSpPr/>
        <p:nvPr/>
      </p:nvGrpSpPr>
      <p:grpSpPr>
        <a:xfrm>
          <a:off x="0" y="0"/>
          <a:ext cx="0" cy="0"/>
          <a:chOff x="0" y="0"/>
          <a:chExt cx="0" cy="0"/>
        </a:xfrm>
      </p:grpSpPr>
      <p:sp>
        <p:nvSpPr>
          <p:cNvPr id="57" name="Google Shape;57;p14"/>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9" name="Google Shape;59;p14"/>
          <p:cNvSpPr txBox="1">
            <a:spLocks noGrp="1"/>
          </p:cNvSpPr>
          <p:nvPr>
            <p:ph type="title"/>
          </p:nvPr>
        </p:nvSpPr>
        <p:spPr>
          <a:xfrm>
            <a:off x="4991925" y="565144"/>
            <a:ext cx="3837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4"/>
          <p:cNvSpPr txBox="1">
            <a:spLocks noGrp="1"/>
          </p:cNvSpPr>
          <p:nvPr>
            <p:ph type="body" idx="1"/>
          </p:nvPr>
        </p:nvSpPr>
        <p:spPr>
          <a:xfrm>
            <a:off x="4991925" y="1399144"/>
            <a:ext cx="3837000" cy="3179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61" name="Google Shape;61;p14"/>
          <p:cNvSpPr txBox="1">
            <a:spLocks noGrp="1"/>
          </p:cNvSpPr>
          <p:nvPr>
            <p:ph type="body" idx="2"/>
          </p:nvPr>
        </p:nvSpPr>
        <p:spPr>
          <a:xfrm>
            <a:off x="367500" y="565144"/>
            <a:ext cx="3837000" cy="4013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A86E8"/>
              </a:buClr>
              <a:buSzPts val="2800"/>
              <a:buFont typeface="Roboto" panose="02000000000000000000"/>
              <a:buNone/>
              <a:defRPr sz="2800">
                <a:solidFill>
                  <a:srgbClr val="4A86E8"/>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hyperlink" Target="http://sql.cs61a.org" TargetMode="External"/><Relationship Id="rId1" Type="http://schemas.openxmlformats.org/officeDocument/2006/relationships/hyperlink" Target="https://sqlite.org/downloa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Lecture 23 - SQL I</a:t>
            </a:r>
            <a:endParaRPr dirty="0"/>
          </a:p>
        </p:txBody>
      </p:sp>
      <p:sp>
        <p:nvSpPr>
          <p:cNvPr id="67" name="Google Shape;6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Selecting Value Literals</a:t>
            </a:r>
            <a:endParaRPr lang="en-GB"/>
          </a:p>
        </p:txBody>
      </p:sp>
      <p:sp>
        <p:nvSpPr>
          <p:cNvPr id="153" name="Google Shape;153;p27"/>
          <p:cNvSpPr txBox="1">
            <a:spLocks noGrp="1"/>
          </p:cNvSpPr>
          <p:nvPr>
            <p:ph type="body" idx="1"/>
          </p:nvPr>
        </p:nvSpPr>
        <p:spPr>
          <a:xfrm>
            <a:off x="311700" y="888325"/>
            <a:ext cx="8520600" cy="207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a:solidFill>
                  <a:srgbClr val="000000"/>
                </a:solidFill>
              </a:rPr>
              <a:t>A </a:t>
            </a:r>
            <a:r>
              <a:rPr lang="en-GB" sz="1600">
                <a:solidFill>
                  <a:srgbClr val="FFAB40"/>
                </a:solidFill>
              </a:rPr>
              <a:t>SELECT</a:t>
            </a:r>
            <a:r>
              <a:rPr lang="en-GB" sz="1600">
                <a:solidFill>
                  <a:srgbClr val="000000"/>
                </a:solidFill>
              </a:rPr>
              <a:t> statement always includes a comma-separated list of column descriptions.</a:t>
            </a:r>
            <a:endParaRPr sz="1600">
              <a:solidFill>
                <a:srgbClr val="000000"/>
              </a:solidFill>
            </a:endParaRPr>
          </a:p>
          <a:p>
            <a:pPr marL="0" lvl="0" indent="0" algn="l" rtl="0">
              <a:lnSpc>
                <a:spcPct val="100000"/>
              </a:lnSpc>
              <a:spcBef>
                <a:spcPts val="0"/>
              </a:spcBef>
              <a:spcAft>
                <a:spcPts val="0"/>
              </a:spcAft>
              <a:buNone/>
            </a:pPr>
            <a:endParaRPr sz="1600">
              <a:solidFill>
                <a:srgbClr val="000000"/>
              </a:solidFill>
            </a:endParaRPr>
          </a:p>
          <a:p>
            <a:pPr marL="0" lvl="0" indent="0" algn="l" rtl="0">
              <a:lnSpc>
                <a:spcPct val="100000"/>
              </a:lnSpc>
              <a:spcBef>
                <a:spcPts val="0"/>
              </a:spcBef>
              <a:spcAft>
                <a:spcPts val="0"/>
              </a:spcAft>
              <a:buNone/>
            </a:pPr>
            <a:r>
              <a:rPr lang="en-GB" sz="1600">
                <a:solidFill>
                  <a:srgbClr val="000000"/>
                </a:solidFill>
              </a:rPr>
              <a:t>A column description is an expression, optionally followed by </a:t>
            </a:r>
            <a:r>
              <a:rPr lang="en-GB" sz="1600">
                <a:solidFill>
                  <a:srgbClr val="FFAB40"/>
                </a:solidFill>
              </a:rPr>
              <a:t>AS</a:t>
            </a:r>
            <a:r>
              <a:rPr lang="en-GB" sz="1600">
                <a:solidFill>
                  <a:srgbClr val="000000"/>
                </a:solidFill>
              </a:rPr>
              <a:t> and a column name.</a:t>
            </a:r>
            <a:endParaRPr sz="1600">
              <a:solidFill>
                <a:srgbClr val="000000"/>
              </a:solidFill>
            </a:endParaRPr>
          </a:p>
          <a:p>
            <a:pPr marL="0" lvl="0" indent="0" algn="l" rtl="0">
              <a:lnSpc>
                <a:spcPct val="100000"/>
              </a:lnSpc>
              <a:spcBef>
                <a:spcPts val="0"/>
              </a:spcBef>
              <a:spcAft>
                <a:spcPts val="0"/>
              </a:spcAft>
              <a:buNone/>
            </a:pPr>
            <a:r>
              <a:rPr lang="en-GB" sz="1600">
                <a:solidFill>
                  <a:srgbClr val="000000"/>
                </a:solidFill>
              </a:rPr>
              <a:t>	</a:t>
            </a:r>
            <a:r>
              <a:rPr lang="en-GB" sz="1600">
                <a:solidFill>
                  <a:srgbClr val="FFAB40"/>
                </a:solidFill>
              </a:rPr>
              <a:t>SELECT</a:t>
            </a:r>
            <a:r>
              <a:rPr lang="en-GB" sz="1600">
                <a:solidFill>
                  <a:srgbClr val="000000"/>
                </a:solidFill>
              </a:rPr>
              <a:t> [expression] </a:t>
            </a:r>
            <a:r>
              <a:rPr lang="en-GB" sz="1600">
                <a:solidFill>
                  <a:srgbClr val="FFAB40"/>
                </a:solidFill>
              </a:rPr>
              <a:t>AS</a:t>
            </a:r>
            <a:r>
              <a:rPr lang="en-GB" sz="1600">
                <a:solidFill>
                  <a:srgbClr val="000000"/>
                </a:solidFill>
              </a:rPr>
              <a:t> [name], [expression] </a:t>
            </a:r>
            <a:r>
              <a:rPr lang="en-GB" sz="1600">
                <a:solidFill>
                  <a:srgbClr val="FFAB40"/>
                </a:solidFill>
              </a:rPr>
              <a:t>AS</a:t>
            </a:r>
            <a:r>
              <a:rPr lang="en-GB" sz="1600">
                <a:solidFill>
                  <a:srgbClr val="000000"/>
                </a:solidFill>
              </a:rPr>
              <a:t> [name], ... ;</a:t>
            </a:r>
            <a:endParaRPr sz="1600">
              <a:solidFill>
                <a:srgbClr val="000000"/>
              </a:solidFill>
            </a:endParaRPr>
          </a:p>
          <a:p>
            <a:pPr marL="0" lvl="0" indent="0" algn="l" rtl="0">
              <a:lnSpc>
                <a:spcPct val="100000"/>
              </a:lnSpc>
              <a:spcBef>
                <a:spcPts val="0"/>
              </a:spcBef>
              <a:spcAft>
                <a:spcPts val="0"/>
              </a:spcAft>
              <a:buNone/>
            </a:pPr>
            <a:endParaRPr sz="1600">
              <a:solidFill>
                <a:srgbClr val="000000"/>
              </a:solidFill>
            </a:endParaRPr>
          </a:p>
          <a:p>
            <a:pPr marL="0" lvl="0" indent="0" algn="l" rtl="0">
              <a:lnSpc>
                <a:spcPct val="100000"/>
              </a:lnSpc>
              <a:spcBef>
                <a:spcPts val="0"/>
              </a:spcBef>
              <a:spcAft>
                <a:spcPts val="0"/>
              </a:spcAft>
              <a:buNone/>
            </a:pPr>
            <a:r>
              <a:rPr lang="en-GB" sz="1600">
                <a:solidFill>
                  <a:srgbClr val="FFAB40"/>
                </a:solidFill>
              </a:rPr>
              <a:t>SELECT</a:t>
            </a:r>
            <a:r>
              <a:rPr lang="en-GB" sz="1600">
                <a:solidFill>
                  <a:srgbClr val="000000"/>
                </a:solidFill>
              </a:rPr>
              <a:t>ing literals </a:t>
            </a:r>
            <a:r>
              <a:rPr lang="en-GB" sz="1600">
                <a:solidFill>
                  <a:srgbClr val="FFAB40"/>
                </a:solidFill>
              </a:rPr>
              <a:t>CREATE</a:t>
            </a:r>
            <a:r>
              <a:rPr lang="en-GB" sz="1600">
                <a:solidFill>
                  <a:srgbClr val="000000"/>
                </a:solidFill>
              </a:rPr>
              <a:t>s a one-row table.</a:t>
            </a:r>
            <a:endParaRPr sz="1600">
              <a:solidFill>
                <a:srgbClr val="000000"/>
              </a:solidFill>
            </a:endParaRPr>
          </a:p>
          <a:p>
            <a:pPr marL="0" lvl="0" indent="0" algn="l" rtl="0">
              <a:lnSpc>
                <a:spcPct val="100000"/>
              </a:lnSpc>
              <a:spcBef>
                <a:spcPts val="0"/>
              </a:spcBef>
              <a:spcAft>
                <a:spcPts val="0"/>
              </a:spcAft>
              <a:buNone/>
            </a:pPr>
            <a:endParaRPr sz="1600">
              <a:solidFill>
                <a:srgbClr val="000000"/>
              </a:solidFill>
            </a:endParaRPr>
          </a:p>
          <a:p>
            <a:pPr marL="0" lvl="0" indent="0" algn="l" rtl="0">
              <a:lnSpc>
                <a:spcPct val="100000"/>
              </a:lnSpc>
              <a:spcBef>
                <a:spcPts val="0"/>
              </a:spcBef>
              <a:spcAft>
                <a:spcPts val="0"/>
              </a:spcAft>
              <a:buNone/>
            </a:pPr>
            <a:r>
              <a:rPr lang="en-GB" sz="1600">
                <a:solidFill>
                  <a:srgbClr val="000000"/>
                </a:solidFill>
              </a:rPr>
              <a:t>The </a:t>
            </a:r>
            <a:r>
              <a:rPr lang="en-GB" sz="1600">
                <a:solidFill>
                  <a:srgbClr val="FFAB40"/>
                </a:solidFill>
              </a:rPr>
              <a:t>UNION</a:t>
            </a:r>
            <a:r>
              <a:rPr lang="en-GB" sz="1600">
                <a:solidFill>
                  <a:srgbClr val="000000"/>
                </a:solidFill>
              </a:rPr>
              <a:t> of two </a:t>
            </a:r>
            <a:r>
              <a:rPr lang="en-GB" sz="1600">
                <a:solidFill>
                  <a:srgbClr val="FFAB40"/>
                </a:solidFill>
              </a:rPr>
              <a:t>SELECT</a:t>
            </a:r>
            <a:r>
              <a:rPr lang="en-GB" sz="1600">
                <a:solidFill>
                  <a:srgbClr val="000000"/>
                </a:solidFill>
              </a:rPr>
              <a:t> statements is a table containing the rows of </a:t>
            </a:r>
            <a:endParaRPr sz="1600">
              <a:solidFill>
                <a:srgbClr val="000000"/>
              </a:solidFill>
            </a:endParaRPr>
          </a:p>
          <a:p>
            <a:pPr marL="0" lvl="0" indent="0" algn="l" rtl="0">
              <a:lnSpc>
                <a:spcPct val="100000"/>
              </a:lnSpc>
              <a:spcBef>
                <a:spcPts val="0"/>
              </a:spcBef>
              <a:spcAft>
                <a:spcPts val="0"/>
              </a:spcAft>
              <a:buNone/>
            </a:pPr>
            <a:r>
              <a:rPr lang="en-GB" sz="1600">
                <a:solidFill>
                  <a:srgbClr val="000000"/>
                </a:solidFill>
              </a:rPr>
              <a:t>both of their results.</a:t>
            </a:r>
            <a:endParaRPr sz="1600">
              <a:solidFill>
                <a:srgbClr val="000000"/>
              </a:solidFill>
            </a:endParaRPr>
          </a:p>
          <a:p>
            <a:pPr marL="0" lvl="0" indent="0" algn="l" rtl="0">
              <a:lnSpc>
                <a:spcPct val="100000"/>
              </a:lnSpc>
              <a:spcBef>
                <a:spcPts val="0"/>
              </a:spcBef>
              <a:spcAft>
                <a:spcPts val="0"/>
              </a:spcAft>
              <a:buNone/>
            </a:pPr>
          </a:p>
        </p:txBody>
      </p:sp>
      <p:sp>
        <p:nvSpPr>
          <p:cNvPr id="154" name="Google Shape;154;p27"/>
          <p:cNvSpPr txBox="1"/>
          <p:nvPr/>
        </p:nvSpPr>
        <p:spPr>
          <a:xfrm>
            <a:off x="62499" y="3229975"/>
            <a:ext cx="6446947" cy="1843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solidFill>
                  <a:srgbClr val="000000"/>
                </a:solidFill>
                <a:latin typeface="Roboto Mono"/>
                <a:ea typeface="Roboto Mono"/>
                <a:cs typeface="Roboto Mono"/>
                <a:sym typeface="Roboto Mono"/>
              </a:rPr>
              <a:t> parent,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"herbert"</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solidFill>
                  <a:srgbClr val="000000"/>
                </a:solidFill>
                <a:latin typeface="Roboto Mono"/>
                <a:ea typeface="Roboto Mono"/>
                <a:cs typeface="Roboto Mono"/>
                <a:sym typeface="Roboto Mono"/>
              </a:rPr>
              <a:t> child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solidFill>
                  <a:srgbClr val="000000"/>
                </a:solidFill>
                <a:latin typeface="Roboto Mono"/>
                <a:ea typeface="Roboto Mono"/>
                <a:cs typeface="Roboto Mono"/>
                <a:sym typeface="Roboto Mono"/>
              </a:rPr>
              <a:t>,		</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"barack"	</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solidFill>
                  <a:srgbClr val="000000"/>
                </a:solidFill>
                <a:latin typeface="Roboto Mono"/>
                <a:ea typeface="Roboto Mono"/>
                <a:cs typeface="Roboto Mono"/>
                <a:sym typeface="Roboto Mono"/>
              </a:rPr>
              <a:t>,	</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"clinton“</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	</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“grover"</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Clr>
                <a:srgbClr val="000000"/>
              </a:buClr>
              <a:buSzPts val="1100"/>
              <a:buFont typeface="Arial" panose="020B0604020202020204"/>
              <a:buNone/>
            </a:pP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"eisenhower"</a:t>
            </a:r>
            <a:r>
              <a:rPr lang="en-GB" dirty="0">
                <a:solidFill>
                  <a:srgbClr val="000000"/>
                </a:solidFill>
                <a:latin typeface="Roboto Mono"/>
                <a:ea typeface="Roboto Mono"/>
                <a:cs typeface="Roboto Mono"/>
                <a:sym typeface="Roboto Mono"/>
              </a:rPr>
              <a:t>,	</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a:t>
            </a:r>
            <a:endParaRPr dirty="0">
              <a:latin typeface="Roboto Mono"/>
              <a:ea typeface="Roboto Mono"/>
              <a:cs typeface="Roboto Mono"/>
              <a:sym typeface="Roboto Mono"/>
            </a:endParaRPr>
          </a:p>
        </p:txBody>
      </p:sp>
      <p:sp>
        <p:nvSpPr>
          <p:cNvPr id="155" name="Google Shape;155;p27"/>
          <p:cNvSpPr txBox="1"/>
          <p:nvPr/>
        </p:nvSpPr>
        <p:spPr>
          <a:xfrm>
            <a:off x="7018100" y="2620375"/>
            <a:ext cx="13326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E</a:t>
            </a:r>
            <a:r>
              <a:rPr lang="en-GB">
                <a:latin typeface="Roboto Mono"/>
                <a:ea typeface="Roboto Mono"/>
                <a:cs typeface="Roboto Mono"/>
                <a:sym typeface="Roboto Mono"/>
              </a:rPr>
              <a:t>isenhower</a:t>
            </a:r>
            <a:endParaRPr>
              <a:latin typeface="Roboto Mono"/>
              <a:ea typeface="Roboto Mono"/>
              <a:cs typeface="Roboto Mono"/>
              <a:sym typeface="Roboto Mono"/>
            </a:endParaRPr>
          </a:p>
        </p:txBody>
      </p:sp>
      <p:sp>
        <p:nvSpPr>
          <p:cNvPr id="156" name="Google Shape;156;p27"/>
          <p:cNvSpPr txBox="1"/>
          <p:nvPr/>
        </p:nvSpPr>
        <p:spPr>
          <a:xfrm>
            <a:off x="7018100" y="3293613"/>
            <a:ext cx="13326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F</a:t>
            </a:r>
            <a:r>
              <a:rPr lang="en-GB">
                <a:latin typeface="Roboto Mono"/>
                <a:ea typeface="Roboto Mono"/>
                <a:cs typeface="Roboto Mono"/>
                <a:sym typeface="Roboto Mono"/>
              </a:rPr>
              <a:t>illmore</a:t>
            </a:r>
            <a:endParaRPr>
              <a:latin typeface="Roboto Mono"/>
              <a:ea typeface="Roboto Mono"/>
              <a:cs typeface="Roboto Mono"/>
              <a:sym typeface="Roboto Mono"/>
            </a:endParaRPr>
          </a:p>
        </p:txBody>
      </p:sp>
      <p:sp>
        <p:nvSpPr>
          <p:cNvPr id="157" name="Google Shape;157;p27"/>
          <p:cNvSpPr txBox="1"/>
          <p:nvPr/>
        </p:nvSpPr>
        <p:spPr>
          <a:xfrm>
            <a:off x="6218375" y="4038413"/>
            <a:ext cx="9813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A</a:t>
            </a:r>
            <a:r>
              <a:rPr lang="en-GB">
                <a:latin typeface="Roboto Mono"/>
                <a:ea typeface="Roboto Mono"/>
                <a:cs typeface="Roboto Mono"/>
                <a:sym typeface="Roboto Mono"/>
              </a:rPr>
              <a:t>braham</a:t>
            </a:r>
            <a:endParaRPr>
              <a:latin typeface="Roboto Mono"/>
              <a:ea typeface="Roboto Mono"/>
              <a:cs typeface="Roboto Mono"/>
              <a:sym typeface="Roboto Mono"/>
            </a:endParaRPr>
          </a:p>
        </p:txBody>
      </p:sp>
      <p:sp>
        <p:nvSpPr>
          <p:cNvPr id="158" name="Google Shape;158;p27"/>
          <p:cNvSpPr txBox="1"/>
          <p:nvPr/>
        </p:nvSpPr>
        <p:spPr>
          <a:xfrm>
            <a:off x="7350500" y="4038413"/>
            <a:ext cx="8730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D</a:t>
            </a:r>
            <a:r>
              <a:rPr lang="en-GB">
                <a:latin typeface="Roboto Mono"/>
                <a:ea typeface="Roboto Mono"/>
                <a:cs typeface="Roboto Mono"/>
                <a:sym typeface="Roboto Mono"/>
              </a:rPr>
              <a:t>elano</a:t>
            </a:r>
            <a:endParaRPr>
              <a:latin typeface="Roboto Mono"/>
              <a:ea typeface="Roboto Mono"/>
              <a:cs typeface="Roboto Mono"/>
              <a:sym typeface="Roboto Mono"/>
            </a:endParaRPr>
          </a:p>
        </p:txBody>
      </p:sp>
      <p:sp>
        <p:nvSpPr>
          <p:cNvPr id="159" name="Google Shape;159;p27"/>
          <p:cNvSpPr txBox="1"/>
          <p:nvPr/>
        </p:nvSpPr>
        <p:spPr>
          <a:xfrm>
            <a:off x="8168650" y="4038413"/>
            <a:ext cx="8730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G</a:t>
            </a:r>
            <a:r>
              <a:rPr lang="en-GB">
                <a:latin typeface="Roboto Mono"/>
                <a:ea typeface="Roboto Mono"/>
                <a:cs typeface="Roboto Mono"/>
                <a:sym typeface="Roboto Mono"/>
              </a:rPr>
              <a:t>rover</a:t>
            </a:r>
            <a:endParaRPr>
              <a:latin typeface="Roboto Mono"/>
              <a:ea typeface="Roboto Mono"/>
              <a:cs typeface="Roboto Mono"/>
              <a:sym typeface="Roboto Mono"/>
            </a:endParaRPr>
          </a:p>
        </p:txBody>
      </p:sp>
      <p:sp>
        <p:nvSpPr>
          <p:cNvPr id="160" name="Google Shape;160;p27"/>
          <p:cNvSpPr txBox="1"/>
          <p:nvPr/>
        </p:nvSpPr>
        <p:spPr>
          <a:xfrm>
            <a:off x="7787000" y="4783188"/>
            <a:ext cx="9813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H</a:t>
            </a:r>
            <a:r>
              <a:rPr lang="en-GB">
                <a:latin typeface="Roboto Mono"/>
                <a:ea typeface="Roboto Mono"/>
                <a:cs typeface="Roboto Mono"/>
                <a:sym typeface="Roboto Mono"/>
              </a:rPr>
              <a:t>erbert</a:t>
            </a:r>
            <a:endParaRPr>
              <a:latin typeface="Roboto Mono"/>
              <a:ea typeface="Roboto Mono"/>
              <a:cs typeface="Roboto Mono"/>
              <a:sym typeface="Roboto Mono"/>
            </a:endParaRPr>
          </a:p>
        </p:txBody>
      </p:sp>
      <p:sp>
        <p:nvSpPr>
          <p:cNvPr id="161" name="Google Shape;161;p27"/>
          <p:cNvSpPr txBox="1"/>
          <p:nvPr/>
        </p:nvSpPr>
        <p:spPr>
          <a:xfrm>
            <a:off x="6073000" y="4783200"/>
            <a:ext cx="8730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B</a:t>
            </a:r>
            <a:r>
              <a:rPr lang="en-GB">
                <a:latin typeface="Roboto Mono"/>
                <a:ea typeface="Roboto Mono"/>
                <a:cs typeface="Roboto Mono"/>
                <a:sym typeface="Roboto Mono"/>
              </a:rPr>
              <a:t>arack</a:t>
            </a:r>
            <a:endParaRPr>
              <a:latin typeface="Roboto Mono"/>
              <a:ea typeface="Roboto Mono"/>
              <a:cs typeface="Roboto Mono"/>
              <a:sym typeface="Roboto Mono"/>
            </a:endParaRPr>
          </a:p>
        </p:txBody>
      </p:sp>
      <p:sp>
        <p:nvSpPr>
          <p:cNvPr id="162" name="Google Shape;162;p27"/>
          <p:cNvSpPr txBox="1"/>
          <p:nvPr/>
        </p:nvSpPr>
        <p:spPr>
          <a:xfrm>
            <a:off x="6946000" y="4783200"/>
            <a:ext cx="981300" cy="33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C</a:t>
            </a:r>
            <a:r>
              <a:rPr lang="en-GB">
                <a:latin typeface="Roboto Mono"/>
                <a:ea typeface="Roboto Mono"/>
                <a:cs typeface="Roboto Mono"/>
                <a:sym typeface="Roboto Mono"/>
              </a:rPr>
              <a:t>linton</a:t>
            </a:r>
            <a:endParaRPr>
              <a:latin typeface="Roboto Mono"/>
              <a:ea typeface="Roboto Mono"/>
              <a:cs typeface="Roboto Mono"/>
              <a:sym typeface="Roboto Mono"/>
            </a:endParaRPr>
          </a:p>
        </p:txBody>
      </p:sp>
      <p:cxnSp>
        <p:nvCxnSpPr>
          <p:cNvPr id="163" name="Google Shape;163;p27"/>
          <p:cNvCxnSpPr>
            <a:stCxn id="155" idx="2"/>
            <a:endCxn id="156" idx="0"/>
          </p:cNvCxnSpPr>
          <p:nvPr/>
        </p:nvCxnSpPr>
        <p:spPr>
          <a:xfrm>
            <a:off x="7684400" y="2959675"/>
            <a:ext cx="0" cy="333900"/>
          </a:xfrm>
          <a:prstGeom prst="straightConnector1">
            <a:avLst/>
          </a:prstGeom>
          <a:noFill/>
          <a:ln w="9525" cap="flat" cmpd="sng">
            <a:solidFill>
              <a:srgbClr val="595959"/>
            </a:solidFill>
            <a:prstDash val="solid"/>
            <a:round/>
            <a:headEnd type="none" w="med" len="med"/>
            <a:tailEnd type="triangle" w="med" len="med"/>
          </a:ln>
        </p:spPr>
      </p:cxnSp>
      <p:cxnSp>
        <p:nvCxnSpPr>
          <p:cNvPr id="164" name="Google Shape;164;p27"/>
          <p:cNvCxnSpPr>
            <a:stCxn id="156" idx="2"/>
            <a:endCxn id="157" idx="0"/>
          </p:cNvCxnSpPr>
          <p:nvPr/>
        </p:nvCxnSpPr>
        <p:spPr>
          <a:xfrm flipH="1">
            <a:off x="6709100" y="3632913"/>
            <a:ext cx="975300" cy="405600"/>
          </a:xfrm>
          <a:prstGeom prst="straightConnector1">
            <a:avLst/>
          </a:prstGeom>
          <a:noFill/>
          <a:ln w="9525" cap="flat" cmpd="sng">
            <a:solidFill>
              <a:srgbClr val="595959"/>
            </a:solidFill>
            <a:prstDash val="solid"/>
            <a:round/>
            <a:headEnd type="none" w="med" len="med"/>
            <a:tailEnd type="triangle" w="med" len="med"/>
          </a:ln>
        </p:spPr>
      </p:cxnSp>
      <p:cxnSp>
        <p:nvCxnSpPr>
          <p:cNvPr id="165" name="Google Shape;165;p27"/>
          <p:cNvCxnSpPr>
            <a:stCxn id="156" idx="2"/>
            <a:endCxn id="159" idx="0"/>
          </p:cNvCxnSpPr>
          <p:nvPr/>
        </p:nvCxnSpPr>
        <p:spPr>
          <a:xfrm>
            <a:off x="7684400" y="3632913"/>
            <a:ext cx="920700" cy="405600"/>
          </a:xfrm>
          <a:prstGeom prst="straightConnector1">
            <a:avLst/>
          </a:prstGeom>
          <a:noFill/>
          <a:ln w="9525" cap="flat" cmpd="sng">
            <a:solidFill>
              <a:srgbClr val="595959"/>
            </a:solidFill>
            <a:prstDash val="solid"/>
            <a:round/>
            <a:headEnd type="none" w="med" len="med"/>
            <a:tailEnd type="triangle" w="med" len="med"/>
          </a:ln>
        </p:spPr>
      </p:cxnSp>
      <p:cxnSp>
        <p:nvCxnSpPr>
          <p:cNvPr id="166" name="Google Shape;166;p27"/>
          <p:cNvCxnSpPr>
            <a:stCxn id="157" idx="2"/>
            <a:endCxn id="161" idx="0"/>
          </p:cNvCxnSpPr>
          <p:nvPr/>
        </p:nvCxnSpPr>
        <p:spPr>
          <a:xfrm flipH="1">
            <a:off x="6509525" y="4377713"/>
            <a:ext cx="199500" cy="405600"/>
          </a:xfrm>
          <a:prstGeom prst="straightConnector1">
            <a:avLst/>
          </a:prstGeom>
          <a:noFill/>
          <a:ln w="9525" cap="flat" cmpd="sng">
            <a:solidFill>
              <a:srgbClr val="595959"/>
            </a:solidFill>
            <a:prstDash val="solid"/>
            <a:round/>
            <a:headEnd type="none" w="med" len="med"/>
            <a:tailEnd type="triangle" w="med" len="med"/>
          </a:ln>
        </p:spPr>
      </p:cxnSp>
      <p:cxnSp>
        <p:nvCxnSpPr>
          <p:cNvPr id="167" name="Google Shape;167;p27"/>
          <p:cNvCxnSpPr>
            <a:stCxn id="158" idx="2"/>
            <a:endCxn id="160" idx="0"/>
          </p:cNvCxnSpPr>
          <p:nvPr/>
        </p:nvCxnSpPr>
        <p:spPr>
          <a:xfrm>
            <a:off x="7787000" y="4377713"/>
            <a:ext cx="490800" cy="405600"/>
          </a:xfrm>
          <a:prstGeom prst="straightConnector1">
            <a:avLst/>
          </a:prstGeom>
          <a:noFill/>
          <a:ln w="9525" cap="flat" cmpd="sng">
            <a:solidFill>
              <a:srgbClr val="595959"/>
            </a:solidFill>
            <a:prstDash val="solid"/>
            <a:round/>
            <a:headEnd type="none" w="med" len="med"/>
            <a:tailEnd type="triangle" w="med" len="med"/>
          </a:ln>
        </p:spPr>
      </p:cxnSp>
      <p:cxnSp>
        <p:nvCxnSpPr>
          <p:cNvPr id="168" name="Google Shape;168;p27"/>
          <p:cNvCxnSpPr>
            <a:stCxn id="157" idx="2"/>
            <a:endCxn id="162" idx="0"/>
          </p:cNvCxnSpPr>
          <p:nvPr/>
        </p:nvCxnSpPr>
        <p:spPr>
          <a:xfrm>
            <a:off x="6709025" y="4377713"/>
            <a:ext cx="727500" cy="405600"/>
          </a:xfrm>
          <a:prstGeom prst="straightConnector1">
            <a:avLst/>
          </a:prstGeom>
          <a:noFill/>
          <a:ln w="9525" cap="flat" cmpd="sng">
            <a:solidFill>
              <a:srgbClr val="595959"/>
            </a:solidFill>
            <a:prstDash val="solid"/>
            <a:round/>
            <a:headEnd type="none" w="med" len="med"/>
            <a:tailEnd type="triangle" w="med" len="med"/>
          </a:ln>
        </p:spPr>
      </p:cxnSp>
      <p:cxnSp>
        <p:nvCxnSpPr>
          <p:cNvPr id="169" name="Google Shape;169;p27"/>
          <p:cNvCxnSpPr>
            <a:stCxn id="156" idx="2"/>
            <a:endCxn id="158" idx="0"/>
          </p:cNvCxnSpPr>
          <p:nvPr/>
        </p:nvCxnSpPr>
        <p:spPr>
          <a:xfrm>
            <a:off x="7684400" y="3632913"/>
            <a:ext cx="102600" cy="40560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1"/>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fade">
                                      <p:cBhvr>
                                        <p:cTn id="12" dur="1"/>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fade">
                                      <p:cBhvr>
                                        <p:cTn id="17" dur="1"/>
                                        <p:tgtEl>
                                          <p:spTgt spid="1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
                                            <p:txEl>
                                              <p:pRg st="3" end="3"/>
                                            </p:txEl>
                                          </p:spTgt>
                                        </p:tgtEl>
                                        <p:attrNameLst>
                                          <p:attrName>style.visibility</p:attrName>
                                        </p:attrNameLst>
                                      </p:cBhvr>
                                      <p:to>
                                        <p:strVal val="visible"/>
                                      </p:to>
                                    </p:set>
                                    <p:animEffect transition="in" filter="fade">
                                      <p:cBhvr>
                                        <p:cTn id="22" dur="1"/>
                                        <p:tgtEl>
                                          <p:spTgt spid="1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
                                            <p:txEl>
                                              <p:pRg st="4" end="4"/>
                                            </p:txEl>
                                          </p:spTgt>
                                        </p:tgtEl>
                                        <p:attrNameLst>
                                          <p:attrName>style.visibility</p:attrName>
                                        </p:attrNameLst>
                                      </p:cBhvr>
                                      <p:to>
                                        <p:strVal val="visible"/>
                                      </p:to>
                                    </p:set>
                                    <p:animEffect transition="in" filter="fade">
                                      <p:cBhvr>
                                        <p:cTn id="27" dur="1"/>
                                        <p:tgtEl>
                                          <p:spTgt spid="1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
                                            <p:txEl>
                                              <p:pRg st="5" end="5"/>
                                            </p:txEl>
                                          </p:spTgt>
                                        </p:tgtEl>
                                        <p:attrNameLst>
                                          <p:attrName>style.visibility</p:attrName>
                                        </p:attrNameLst>
                                      </p:cBhvr>
                                      <p:to>
                                        <p:strVal val="visible"/>
                                      </p:to>
                                    </p:set>
                                    <p:animEffect transition="in" filter="fade">
                                      <p:cBhvr>
                                        <p:cTn id="32" dur="1"/>
                                        <p:tgtEl>
                                          <p:spTgt spid="15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3">
                                            <p:txEl>
                                              <p:pRg st="6" end="6"/>
                                            </p:txEl>
                                          </p:spTgt>
                                        </p:tgtEl>
                                        <p:attrNameLst>
                                          <p:attrName>style.visibility</p:attrName>
                                        </p:attrNameLst>
                                      </p:cBhvr>
                                      <p:to>
                                        <p:strVal val="visible"/>
                                      </p:to>
                                    </p:set>
                                    <p:animEffect transition="in" filter="fade">
                                      <p:cBhvr>
                                        <p:cTn id="37" dur="1"/>
                                        <p:tgtEl>
                                          <p:spTgt spid="15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
                                            <p:txEl>
                                              <p:pRg st="7" end="7"/>
                                            </p:txEl>
                                          </p:spTgt>
                                        </p:tgtEl>
                                        <p:attrNameLst>
                                          <p:attrName>style.visibility</p:attrName>
                                        </p:attrNameLst>
                                      </p:cBhvr>
                                      <p:to>
                                        <p:strVal val="visible"/>
                                      </p:to>
                                    </p:set>
                                    <p:animEffect transition="in" filter="fade">
                                      <p:cBhvr>
                                        <p:cTn id="42" dur="1"/>
                                        <p:tgtEl>
                                          <p:spTgt spid="15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3">
                                            <p:txEl>
                                              <p:pRg st="8" end="8"/>
                                            </p:txEl>
                                          </p:spTgt>
                                        </p:tgtEl>
                                        <p:attrNameLst>
                                          <p:attrName>style.visibility</p:attrName>
                                        </p:attrNameLst>
                                      </p:cBhvr>
                                      <p:to>
                                        <p:strVal val="visible"/>
                                      </p:to>
                                    </p:set>
                                    <p:animEffect transition="in" filter="fade">
                                      <p:cBhvr>
                                        <p:cTn id="47" dur="1"/>
                                        <p:tgtEl>
                                          <p:spTgt spid="15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
                                            <p:txEl>
                                              <p:pRg st="9" end="9"/>
                                            </p:txEl>
                                          </p:spTgt>
                                        </p:tgtEl>
                                        <p:attrNameLst>
                                          <p:attrName>style.visibility</p:attrName>
                                        </p:attrNameLst>
                                      </p:cBhvr>
                                      <p:to>
                                        <p:strVal val="visible"/>
                                      </p:to>
                                    </p:set>
                                    <p:animEffect transition="in" filter="fade">
                                      <p:cBhvr>
                                        <p:cTn id="52" dur="1"/>
                                        <p:tgtEl>
                                          <p:spTgt spid="15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4">
                                            <p:txEl>
                                              <p:pRg st="0" end="0"/>
                                            </p:txEl>
                                          </p:spTgt>
                                        </p:tgtEl>
                                        <p:attrNameLst>
                                          <p:attrName>style.visibility</p:attrName>
                                        </p:attrNameLst>
                                      </p:cBhvr>
                                      <p:to>
                                        <p:strVal val="visible"/>
                                      </p:to>
                                    </p:set>
                                    <p:animEffect transition="in" filter="fade">
                                      <p:cBhvr>
                                        <p:cTn id="57" dur="1"/>
                                        <p:tgtEl>
                                          <p:spTgt spid="15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4">
                                            <p:txEl>
                                              <p:pRg st="1" end="1"/>
                                            </p:txEl>
                                          </p:spTgt>
                                        </p:tgtEl>
                                        <p:attrNameLst>
                                          <p:attrName>style.visibility</p:attrName>
                                        </p:attrNameLst>
                                      </p:cBhvr>
                                      <p:to>
                                        <p:strVal val="visible"/>
                                      </p:to>
                                    </p:set>
                                    <p:animEffect transition="in" filter="fade">
                                      <p:cBhvr>
                                        <p:cTn id="62" dur="1"/>
                                        <p:tgtEl>
                                          <p:spTgt spid="15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4">
                                            <p:txEl>
                                              <p:pRg st="2" end="2"/>
                                            </p:txEl>
                                          </p:spTgt>
                                        </p:tgtEl>
                                        <p:attrNameLst>
                                          <p:attrName>style.visibility</p:attrName>
                                        </p:attrNameLst>
                                      </p:cBhvr>
                                      <p:to>
                                        <p:strVal val="visible"/>
                                      </p:to>
                                    </p:set>
                                    <p:animEffect transition="in" filter="fade">
                                      <p:cBhvr>
                                        <p:cTn id="67" dur="1"/>
                                        <p:tgtEl>
                                          <p:spTgt spid="15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4">
                                            <p:txEl>
                                              <p:pRg st="3" end="3"/>
                                            </p:txEl>
                                          </p:spTgt>
                                        </p:tgtEl>
                                        <p:attrNameLst>
                                          <p:attrName>style.visibility</p:attrName>
                                        </p:attrNameLst>
                                      </p:cBhvr>
                                      <p:to>
                                        <p:strVal val="visible"/>
                                      </p:to>
                                    </p:set>
                                    <p:animEffect transition="in" filter="fade">
                                      <p:cBhvr>
                                        <p:cTn id="72" dur="1"/>
                                        <p:tgtEl>
                                          <p:spTgt spid="15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4">
                                            <p:txEl>
                                              <p:pRg st="4" end="4"/>
                                            </p:txEl>
                                          </p:spTgt>
                                        </p:tgtEl>
                                        <p:attrNameLst>
                                          <p:attrName>style.visibility</p:attrName>
                                        </p:attrNameLst>
                                      </p:cBhvr>
                                      <p:to>
                                        <p:strVal val="visible"/>
                                      </p:to>
                                    </p:set>
                                    <p:animEffect transition="in" filter="fade">
                                      <p:cBhvr>
                                        <p:cTn id="77" dur="1"/>
                                        <p:tgtEl>
                                          <p:spTgt spid="15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54">
                                            <p:txEl>
                                              <p:pRg st="5" end="5"/>
                                            </p:txEl>
                                          </p:spTgt>
                                        </p:tgtEl>
                                        <p:attrNameLst>
                                          <p:attrName>style.visibility</p:attrName>
                                        </p:attrNameLst>
                                      </p:cBhvr>
                                      <p:to>
                                        <p:strVal val="visible"/>
                                      </p:to>
                                    </p:set>
                                    <p:animEffect transition="in" filter="fade">
                                      <p:cBhvr>
                                        <p:cTn id="82" dur="1"/>
                                        <p:tgtEl>
                                          <p:spTgt spid="15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4">
                                            <p:txEl>
                                              <p:pRg st="6" end="6"/>
                                            </p:txEl>
                                          </p:spTgt>
                                        </p:tgtEl>
                                        <p:attrNameLst>
                                          <p:attrName>style.visibility</p:attrName>
                                        </p:attrNameLst>
                                      </p:cBhvr>
                                      <p:to>
                                        <p:strVal val="visible"/>
                                      </p:to>
                                    </p:set>
                                    <p:animEffect transition="in" filter="fade">
                                      <p:cBhvr>
                                        <p:cTn id="87" dur="1"/>
                                        <p:tgtEl>
                                          <p:spTgt spid="15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6"/>
                                        </p:tgtEl>
                                        <p:attrNameLst>
                                          <p:attrName>style.visibility</p:attrName>
                                        </p:attrNameLst>
                                      </p:cBhvr>
                                      <p:to>
                                        <p:strVal val="visible"/>
                                      </p:to>
                                    </p:set>
                                    <p:animEffect transition="in" filter="fade">
                                      <p:cBhvr>
                                        <p:cTn id="92" dur="1"/>
                                        <p:tgtEl>
                                          <p:spTgt spid="156"/>
                                        </p:tgtEl>
                                      </p:cBhvr>
                                    </p:animEffect>
                                  </p:childTnLst>
                                </p:cTn>
                              </p:par>
                              <p:par>
                                <p:cTn id="93" presetID="10" presetClass="entr" presetSubtype="0" fill="hold" nodeType="withEffect">
                                  <p:stCondLst>
                                    <p:cond delay="0"/>
                                  </p:stCondLst>
                                  <p:childTnLst>
                                    <p:set>
                                      <p:cBhvr>
                                        <p:cTn id="94" dur="1" fill="hold">
                                          <p:stCondLst>
                                            <p:cond delay="0"/>
                                          </p:stCondLst>
                                        </p:cTn>
                                        <p:tgtEl>
                                          <p:spTgt spid="157"/>
                                        </p:tgtEl>
                                        <p:attrNameLst>
                                          <p:attrName>style.visibility</p:attrName>
                                        </p:attrNameLst>
                                      </p:cBhvr>
                                      <p:to>
                                        <p:strVal val="visible"/>
                                      </p:to>
                                    </p:set>
                                    <p:animEffect transition="in" filter="fade">
                                      <p:cBhvr>
                                        <p:cTn id="95" dur="1"/>
                                        <p:tgtEl>
                                          <p:spTgt spid="157"/>
                                        </p:tgtEl>
                                      </p:cBhvr>
                                    </p:animEffect>
                                  </p:childTnLst>
                                </p:cTn>
                              </p:par>
                              <p:par>
                                <p:cTn id="96" presetID="10" presetClass="entr" presetSubtype="0" fill="hold" nodeType="withEffect">
                                  <p:stCondLst>
                                    <p:cond delay="0"/>
                                  </p:stCondLst>
                                  <p:childTnLst>
                                    <p:set>
                                      <p:cBhvr>
                                        <p:cTn id="97" dur="1" fill="hold">
                                          <p:stCondLst>
                                            <p:cond delay="0"/>
                                          </p:stCondLst>
                                        </p:cTn>
                                        <p:tgtEl>
                                          <p:spTgt spid="158"/>
                                        </p:tgtEl>
                                        <p:attrNameLst>
                                          <p:attrName>style.visibility</p:attrName>
                                        </p:attrNameLst>
                                      </p:cBhvr>
                                      <p:to>
                                        <p:strVal val="visible"/>
                                      </p:to>
                                    </p:set>
                                    <p:animEffect transition="in" filter="fade">
                                      <p:cBhvr>
                                        <p:cTn id="98" dur="1"/>
                                        <p:tgtEl>
                                          <p:spTgt spid="158"/>
                                        </p:tgtEl>
                                      </p:cBhvr>
                                    </p:animEffect>
                                  </p:childTnLst>
                                </p:cTn>
                              </p:par>
                              <p:par>
                                <p:cTn id="99" presetID="10" presetClass="entr" presetSubtype="0" fill="hold" nodeType="withEffect">
                                  <p:stCondLst>
                                    <p:cond delay="0"/>
                                  </p:stCondLst>
                                  <p:childTnLst>
                                    <p:set>
                                      <p:cBhvr>
                                        <p:cTn id="100" dur="1" fill="hold">
                                          <p:stCondLst>
                                            <p:cond delay="0"/>
                                          </p:stCondLst>
                                        </p:cTn>
                                        <p:tgtEl>
                                          <p:spTgt spid="159"/>
                                        </p:tgtEl>
                                        <p:attrNameLst>
                                          <p:attrName>style.visibility</p:attrName>
                                        </p:attrNameLst>
                                      </p:cBhvr>
                                      <p:to>
                                        <p:strVal val="visible"/>
                                      </p:to>
                                    </p:set>
                                    <p:animEffect transition="in" filter="fade">
                                      <p:cBhvr>
                                        <p:cTn id="101" dur="1"/>
                                        <p:tgtEl>
                                          <p:spTgt spid="159"/>
                                        </p:tgtEl>
                                      </p:cBhvr>
                                    </p:animEffect>
                                  </p:childTnLst>
                                </p:cTn>
                              </p:par>
                              <p:par>
                                <p:cTn id="102" presetID="10" presetClass="entr" presetSubtype="0" fill="hold" nodeType="withEffect">
                                  <p:stCondLst>
                                    <p:cond delay="0"/>
                                  </p:stCondLst>
                                  <p:childTnLst>
                                    <p:set>
                                      <p:cBhvr>
                                        <p:cTn id="103" dur="1" fill="hold">
                                          <p:stCondLst>
                                            <p:cond delay="0"/>
                                          </p:stCondLst>
                                        </p:cTn>
                                        <p:tgtEl>
                                          <p:spTgt spid="160"/>
                                        </p:tgtEl>
                                        <p:attrNameLst>
                                          <p:attrName>style.visibility</p:attrName>
                                        </p:attrNameLst>
                                      </p:cBhvr>
                                      <p:to>
                                        <p:strVal val="visible"/>
                                      </p:to>
                                    </p:set>
                                    <p:animEffect transition="in" filter="fade">
                                      <p:cBhvr>
                                        <p:cTn id="104" dur="1"/>
                                        <p:tgtEl>
                                          <p:spTgt spid="160"/>
                                        </p:tgtEl>
                                      </p:cBhvr>
                                    </p:animEffect>
                                  </p:childTnLst>
                                </p:cTn>
                              </p:par>
                              <p:par>
                                <p:cTn id="105" presetID="10" presetClass="entr" presetSubtype="0" fill="hold" nodeType="withEffect">
                                  <p:stCondLst>
                                    <p:cond delay="0"/>
                                  </p:stCondLst>
                                  <p:childTnLst>
                                    <p:set>
                                      <p:cBhvr>
                                        <p:cTn id="106" dur="1" fill="hold">
                                          <p:stCondLst>
                                            <p:cond delay="0"/>
                                          </p:stCondLst>
                                        </p:cTn>
                                        <p:tgtEl>
                                          <p:spTgt spid="161"/>
                                        </p:tgtEl>
                                        <p:attrNameLst>
                                          <p:attrName>style.visibility</p:attrName>
                                        </p:attrNameLst>
                                      </p:cBhvr>
                                      <p:to>
                                        <p:strVal val="visible"/>
                                      </p:to>
                                    </p:set>
                                    <p:animEffect transition="in" filter="fade">
                                      <p:cBhvr>
                                        <p:cTn id="107" dur="1"/>
                                        <p:tgtEl>
                                          <p:spTgt spid="161"/>
                                        </p:tgtEl>
                                      </p:cBhvr>
                                    </p:animEffect>
                                  </p:childTnLst>
                                </p:cTn>
                              </p:par>
                              <p:par>
                                <p:cTn id="108" presetID="10" presetClass="entr" presetSubtype="0" fill="hold" nodeType="withEffect">
                                  <p:stCondLst>
                                    <p:cond delay="0"/>
                                  </p:stCondLst>
                                  <p:childTnLst>
                                    <p:set>
                                      <p:cBhvr>
                                        <p:cTn id="109" dur="1" fill="hold">
                                          <p:stCondLst>
                                            <p:cond delay="0"/>
                                          </p:stCondLst>
                                        </p:cTn>
                                        <p:tgtEl>
                                          <p:spTgt spid="162"/>
                                        </p:tgtEl>
                                        <p:attrNameLst>
                                          <p:attrName>style.visibility</p:attrName>
                                        </p:attrNameLst>
                                      </p:cBhvr>
                                      <p:to>
                                        <p:strVal val="visible"/>
                                      </p:to>
                                    </p:set>
                                    <p:animEffect transition="in" filter="fade">
                                      <p:cBhvr>
                                        <p:cTn id="110" dur="1"/>
                                        <p:tgtEl>
                                          <p:spTgt spid="162"/>
                                        </p:tgtEl>
                                      </p:cBhvr>
                                    </p:animEffect>
                                  </p:childTnLst>
                                </p:cTn>
                              </p:par>
                              <p:par>
                                <p:cTn id="111" presetID="10" presetClass="entr" presetSubtype="0" fill="hold" nodeType="withEffect">
                                  <p:stCondLst>
                                    <p:cond delay="0"/>
                                  </p:stCondLst>
                                  <p:childTnLst>
                                    <p:set>
                                      <p:cBhvr>
                                        <p:cTn id="112" dur="1" fill="hold">
                                          <p:stCondLst>
                                            <p:cond delay="0"/>
                                          </p:stCondLst>
                                        </p:cTn>
                                        <p:tgtEl>
                                          <p:spTgt spid="163"/>
                                        </p:tgtEl>
                                        <p:attrNameLst>
                                          <p:attrName>style.visibility</p:attrName>
                                        </p:attrNameLst>
                                      </p:cBhvr>
                                      <p:to>
                                        <p:strVal val="visible"/>
                                      </p:to>
                                    </p:set>
                                    <p:animEffect transition="in" filter="fade">
                                      <p:cBhvr>
                                        <p:cTn id="113" dur="1"/>
                                        <p:tgtEl>
                                          <p:spTgt spid="163"/>
                                        </p:tgtEl>
                                      </p:cBhvr>
                                    </p:animEffect>
                                  </p:childTnLst>
                                </p:cTn>
                              </p:par>
                              <p:par>
                                <p:cTn id="114" presetID="10" presetClass="entr" presetSubtype="0" fill="hold" nodeType="withEffect">
                                  <p:stCondLst>
                                    <p:cond delay="0"/>
                                  </p:stCondLst>
                                  <p:childTnLst>
                                    <p:set>
                                      <p:cBhvr>
                                        <p:cTn id="115" dur="1" fill="hold">
                                          <p:stCondLst>
                                            <p:cond delay="0"/>
                                          </p:stCondLst>
                                        </p:cTn>
                                        <p:tgtEl>
                                          <p:spTgt spid="164"/>
                                        </p:tgtEl>
                                        <p:attrNameLst>
                                          <p:attrName>style.visibility</p:attrName>
                                        </p:attrNameLst>
                                      </p:cBhvr>
                                      <p:to>
                                        <p:strVal val="visible"/>
                                      </p:to>
                                    </p:set>
                                    <p:animEffect transition="in" filter="fade">
                                      <p:cBhvr>
                                        <p:cTn id="116" dur="1"/>
                                        <p:tgtEl>
                                          <p:spTgt spid="164"/>
                                        </p:tgtEl>
                                      </p:cBhvr>
                                    </p:animEffect>
                                  </p:childTnLst>
                                </p:cTn>
                              </p:par>
                              <p:par>
                                <p:cTn id="117" presetID="10" presetClass="entr" presetSubtype="0" fill="hold" nodeType="withEffect">
                                  <p:stCondLst>
                                    <p:cond delay="0"/>
                                  </p:stCondLst>
                                  <p:childTnLst>
                                    <p:set>
                                      <p:cBhvr>
                                        <p:cTn id="118" dur="1" fill="hold">
                                          <p:stCondLst>
                                            <p:cond delay="0"/>
                                          </p:stCondLst>
                                        </p:cTn>
                                        <p:tgtEl>
                                          <p:spTgt spid="165"/>
                                        </p:tgtEl>
                                        <p:attrNameLst>
                                          <p:attrName>style.visibility</p:attrName>
                                        </p:attrNameLst>
                                      </p:cBhvr>
                                      <p:to>
                                        <p:strVal val="visible"/>
                                      </p:to>
                                    </p:set>
                                    <p:animEffect transition="in" filter="fade">
                                      <p:cBhvr>
                                        <p:cTn id="119" dur="1"/>
                                        <p:tgtEl>
                                          <p:spTgt spid="165"/>
                                        </p:tgtEl>
                                      </p:cBhvr>
                                    </p:animEffect>
                                  </p:childTnLst>
                                </p:cTn>
                              </p:par>
                              <p:par>
                                <p:cTn id="120" presetID="10" presetClass="entr" presetSubtype="0" fill="hold" nodeType="withEffect">
                                  <p:stCondLst>
                                    <p:cond delay="0"/>
                                  </p:stCondLst>
                                  <p:childTnLst>
                                    <p:set>
                                      <p:cBhvr>
                                        <p:cTn id="121" dur="1" fill="hold">
                                          <p:stCondLst>
                                            <p:cond delay="0"/>
                                          </p:stCondLst>
                                        </p:cTn>
                                        <p:tgtEl>
                                          <p:spTgt spid="166"/>
                                        </p:tgtEl>
                                        <p:attrNameLst>
                                          <p:attrName>style.visibility</p:attrName>
                                        </p:attrNameLst>
                                      </p:cBhvr>
                                      <p:to>
                                        <p:strVal val="visible"/>
                                      </p:to>
                                    </p:set>
                                    <p:animEffect transition="in" filter="fade">
                                      <p:cBhvr>
                                        <p:cTn id="122" dur="1"/>
                                        <p:tgtEl>
                                          <p:spTgt spid="166"/>
                                        </p:tgtEl>
                                      </p:cBhvr>
                                    </p:animEffect>
                                  </p:childTnLst>
                                </p:cTn>
                              </p:par>
                              <p:par>
                                <p:cTn id="123" presetID="10" presetClass="entr" presetSubtype="0" fill="hold" nodeType="withEffect">
                                  <p:stCondLst>
                                    <p:cond delay="0"/>
                                  </p:stCondLst>
                                  <p:childTnLst>
                                    <p:set>
                                      <p:cBhvr>
                                        <p:cTn id="124" dur="1" fill="hold">
                                          <p:stCondLst>
                                            <p:cond delay="0"/>
                                          </p:stCondLst>
                                        </p:cTn>
                                        <p:tgtEl>
                                          <p:spTgt spid="167"/>
                                        </p:tgtEl>
                                        <p:attrNameLst>
                                          <p:attrName>style.visibility</p:attrName>
                                        </p:attrNameLst>
                                      </p:cBhvr>
                                      <p:to>
                                        <p:strVal val="visible"/>
                                      </p:to>
                                    </p:set>
                                    <p:animEffect transition="in" filter="fade">
                                      <p:cBhvr>
                                        <p:cTn id="125" dur="1"/>
                                        <p:tgtEl>
                                          <p:spTgt spid="167"/>
                                        </p:tgtEl>
                                      </p:cBhvr>
                                    </p:animEffect>
                                  </p:childTnLst>
                                </p:cTn>
                              </p:par>
                              <p:par>
                                <p:cTn id="126" presetID="10" presetClass="entr" presetSubtype="0" fill="hold" nodeType="withEffect">
                                  <p:stCondLst>
                                    <p:cond delay="0"/>
                                  </p:stCondLst>
                                  <p:childTnLst>
                                    <p:set>
                                      <p:cBhvr>
                                        <p:cTn id="127" dur="1" fill="hold">
                                          <p:stCondLst>
                                            <p:cond delay="0"/>
                                          </p:stCondLst>
                                        </p:cTn>
                                        <p:tgtEl>
                                          <p:spTgt spid="168"/>
                                        </p:tgtEl>
                                        <p:attrNameLst>
                                          <p:attrName>style.visibility</p:attrName>
                                        </p:attrNameLst>
                                      </p:cBhvr>
                                      <p:to>
                                        <p:strVal val="visible"/>
                                      </p:to>
                                    </p:set>
                                    <p:animEffect transition="in" filter="fade">
                                      <p:cBhvr>
                                        <p:cTn id="128" dur="1"/>
                                        <p:tgtEl>
                                          <p:spTgt spid="168"/>
                                        </p:tgtEl>
                                      </p:cBhvr>
                                    </p:animEffect>
                                  </p:childTnLst>
                                </p:cTn>
                              </p:par>
                              <p:par>
                                <p:cTn id="129" presetID="10" presetClass="entr" presetSubtype="0" fill="hold" nodeType="withEffect">
                                  <p:stCondLst>
                                    <p:cond delay="0"/>
                                  </p:stCondLst>
                                  <p:childTnLst>
                                    <p:set>
                                      <p:cBhvr>
                                        <p:cTn id="130" dur="1" fill="hold">
                                          <p:stCondLst>
                                            <p:cond delay="0"/>
                                          </p:stCondLst>
                                        </p:cTn>
                                        <p:tgtEl>
                                          <p:spTgt spid="169"/>
                                        </p:tgtEl>
                                        <p:attrNameLst>
                                          <p:attrName>style.visibility</p:attrName>
                                        </p:attrNameLst>
                                      </p:cBhvr>
                                      <p:to>
                                        <p:strVal val="visible"/>
                                      </p:to>
                                    </p:set>
                                    <p:animEffect transition="in" filter="fade">
                                      <p:cBhvr>
                                        <p:cTn id="131" dur="1"/>
                                        <p:tgtEl>
                                          <p:spTgt spid="169"/>
                                        </p:tgtEl>
                                      </p:cBhvr>
                                    </p:animEffect>
                                  </p:childTnLst>
                                </p:cTn>
                              </p:par>
                              <p:par>
                                <p:cTn id="132" presetID="10" presetClass="entr" presetSubtype="0" fill="hold" nodeType="withEffect">
                                  <p:stCondLst>
                                    <p:cond delay="0"/>
                                  </p:stCondLst>
                                  <p:childTnLst>
                                    <p:set>
                                      <p:cBhvr>
                                        <p:cTn id="133" dur="1" fill="hold">
                                          <p:stCondLst>
                                            <p:cond delay="0"/>
                                          </p:stCondLst>
                                        </p:cTn>
                                        <p:tgtEl>
                                          <p:spTgt spid="155"/>
                                        </p:tgtEl>
                                        <p:attrNameLst>
                                          <p:attrName>style.visibility</p:attrName>
                                        </p:attrNameLst>
                                      </p:cBhvr>
                                      <p:to>
                                        <p:strVal val="visible"/>
                                      </p:to>
                                    </p:set>
                                    <p:animEffect transition="in" filter="fade">
                                      <p:cBhvr>
                                        <p:cTn id="134" dur="1"/>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Naming Tables</a:t>
            </a:r>
            <a:endParaRPr lang="en-GB"/>
          </a:p>
        </p:txBody>
      </p:sp>
      <p:sp>
        <p:nvSpPr>
          <p:cNvPr id="175" name="Google Shape;175;p28"/>
          <p:cNvSpPr txBox="1"/>
          <p:nvPr/>
        </p:nvSpPr>
        <p:spPr>
          <a:xfrm>
            <a:off x="311700" y="1017725"/>
            <a:ext cx="5627700" cy="18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SQL is often used as an interactive language.</a:t>
            </a: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The result of a </a:t>
            </a:r>
            <a:r>
              <a:rPr lang="en-GB" sz="1600">
                <a:solidFill>
                  <a:srgbClr val="FFAB40"/>
                </a:solidFill>
                <a:latin typeface="Roboto" panose="02000000000000000000"/>
                <a:ea typeface="Roboto" panose="02000000000000000000"/>
                <a:cs typeface="Roboto" panose="02000000000000000000"/>
                <a:sym typeface="Roboto" panose="02000000000000000000"/>
              </a:rPr>
              <a:t>SELECT</a:t>
            </a:r>
            <a:r>
              <a:rPr lang="en-GB" sz="1600">
                <a:solidFill>
                  <a:srgbClr val="000000"/>
                </a:solidFill>
                <a:latin typeface="Roboto" panose="02000000000000000000"/>
                <a:ea typeface="Roboto" panose="02000000000000000000"/>
                <a:cs typeface="Roboto" panose="02000000000000000000"/>
                <a:sym typeface="Roboto" panose="02000000000000000000"/>
              </a:rPr>
              <a:t> statement is displayed to the user, but not stored.</a:t>
            </a: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A </a:t>
            </a:r>
            <a:r>
              <a:rPr lang="en-GB" sz="1600">
                <a:solidFill>
                  <a:srgbClr val="FFAB40"/>
                </a:solidFill>
                <a:latin typeface="Roboto" panose="02000000000000000000"/>
                <a:ea typeface="Roboto" panose="02000000000000000000"/>
                <a:cs typeface="Roboto" panose="02000000000000000000"/>
                <a:sym typeface="Roboto" panose="02000000000000000000"/>
              </a:rPr>
              <a:t>CREATE TABLE</a:t>
            </a:r>
            <a:r>
              <a:rPr lang="en-GB" sz="1600">
                <a:solidFill>
                  <a:srgbClr val="000000"/>
                </a:solidFill>
                <a:latin typeface="Roboto" panose="02000000000000000000"/>
                <a:ea typeface="Roboto" panose="02000000000000000000"/>
                <a:cs typeface="Roboto" panose="02000000000000000000"/>
                <a:sym typeface="Roboto" panose="02000000000000000000"/>
              </a:rPr>
              <a:t> statement gives the result a name.</a:t>
            </a: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100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	</a:t>
            </a:r>
            <a:r>
              <a:rPr lang="en-GB" sz="1600">
                <a:solidFill>
                  <a:srgbClr val="FFAB40"/>
                </a:solidFill>
                <a:latin typeface="Roboto" panose="02000000000000000000"/>
                <a:ea typeface="Roboto" panose="02000000000000000000"/>
                <a:cs typeface="Roboto" panose="02000000000000000000"/>
                <a:sym typeface="Roboto" panose="02000000000000000000"/>
              </a:rPr>
              <a:t>CREATE TABLE</a:t>
            </a:r>
            <a:r>
              <a:rPr lang="en-GB" sz="1600">
                <a:solidFill>
                  <a:srgbClr val="000000"/>
                </a:solidFill>
                <a:latin typeface="Roboto" panose="02000000000000000000"/>
                <a:ea typeface="Roboto" panose="02000000000000000000"/>
                <a:cs typeface="Roboto" panose="02000000000000000000"/>
                <a:sym typeface="Roboto" panose="02000000000000000000"/>
              </a:rPr>
              <a:t> [name] </a:t>
            </a:r>
            <a:r>
              <a:rPr lang="en-GB" sz="1600">
                <a:solidFill>
                  <a:srgbClr val="FFAB40"/>
                </a:solidFill>
                <a:latin typeface="Roboto" panose="02000000000000000000"/>
                <a:ea typeface="Roboto" panose="02000000000000000000"/>
                <a:cs typeface="Roboto" panose="02000000000000000000"/>
                <a:sym typeface="Roboto" panose="02000000000000000000"/>
              </a:rPr>
              <a:t>AS</a:t>
            </a:r>
            <a:r>
              <a:rPr lang="en-GB" sz="1600">
                <a:solidFill>
                  <a:srgbClr val="000000"/>
                </a:solidFill>
                <a:latin typeface="Roboto" panose="02000000000000000000"/>
                <a:ea typeface="Roboto" panose="02000000000000000000"/>
                <a:cs typeface="Roboto" panose="02000000000000000000"/>
                <a:sym typeface="Roboto" panose="02000000000000000000"/>
              </a:rPr>
              <a:t> [SELECT statements];</a:t>
            </a:r>
            <a:endParaRPr sz="16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76" name="Google Shape;176;p28"/>
          <p:cNvSpPr txBox="1"/>
          <p:nvPr/>
        </p:nvSpPr>
        <p:spPr>
          <a:xfrm>
            <a:off x="76200" y="2819225"/>
            <a:ext cx="6034800" cy="21963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CREATE TABLE</a:t>
            </a:r>
            <a:r>
              <a:rPr lang="en-GB" dirty="0">
                <a:latin typeface="Roboto Mono"/>
                <a:ea typeface="Roboto Mono"/>
                <a:cs typeface="Roboto Mono"/>
                <a:sym typeface="Roboto Mono"/>
              </a:rPr>
              <a:t> parents </a:t>
            </a:r>
            <a:r>
              <a:rPr lang="en-GB" dirty="0">
                <a:solidFill>
                  <a:srgbClr val="FFAB40"/>
                </a:solidFill>
                <a:latin typeface="Roboto Mono"/>
                <a:ea typeface="Roboto Mono"/>
                <a:cs typeface="Roboto Mono"/>
                <a:sym typeface="Roboto Mono"/>
              </a:rPr>
              <a:t>AS</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parent,  </a:t>
            </a:r>
            <a:r>
              <a:rPr lang="en-GB" dirty="0">
                <a:solidFill>
                  <a:srgbClr val="6AA84F"/>
                </a:solidFill>
                <a:latin typeface="Roboto Mono"/>
                <a:ea typeface="Roboto Mono"/>
                <a:cs typeface="Roboto Mono"/>
                <a:sym typeface="Roboto Mono"/>
              </a:rPr>
              <a:t>"herbert"</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child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lvl="0">
              <a:lnSpc>
                <a:spcPct val="115000"/>
              </a:lnSpc>
            </a:pPr>
            <a:r>
              <a:rPr lang="en-US" altLang="zh-CN" dirty="0">
                <a:solidFill>
                  <a:srgbClr val="FFAB40"/>
                </a:solidFill>
                <a:latin typeface="Roboto Mono"/>
                <a:ea typeface="Roboto Mono"/>
                <a:cs typeface="Roboto Mono"/>
                <a:sym typeface="Roboto Mono"/>
              </a:rPr>
              <a:t>  SELECT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abraham</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barack</a:t>
            </a:r>
            <a:r>
              <a:rPr lang="en-US" altLang="zh-CN" dirty="0">
                <a:solidFill>
                  <a:srgbClr val="6AA84F"/>
                </a:solidFill>
                <a:latin typeface="Roboto Mono"/>
                <a:ea typeface="Roboto Mono"/>
                <a:cs typeface="Roboto Mono"/>
                <a:sym typeface="Roboto Mono"/>
              </a:rPr>
              <a:t>"	</a:t>
            </a:r>
            <a:r>
              <a:rPr lang="en-US" altLang="zh-CN" dirty="0">
                <a:latin typeface="Roboto Mono"/>
                <a:ea typeface="Roboto Mono"/>
                <a:cs typeface="Roboto Mono"/>
                <a:sym typeface="Roboto Mono"/>
              </a:rPr>
              <a:t>      </a:t>
            </a:r>
            <a:r>
              <a:rPr lang="en-US" altLang="zh-CN" dirty="0">
                <a:solidFill>
                  <a:srgbClr val="FFAB40"/>
                </a:solidFill>
                <a:latin typeface="Roboto Mono"/>
                <a:ea typeface="Roboto Mono"/>
                <a:cs typeface="Roboto Mono"/>
                <a:sym typeface="Roboto Mono"/>
              </a:rPr>
              <a:t>UNION</a:t>
            </a:r>
            <a:endParaRPr lang="en-US" altLang="zh-CN" dirty="0">
              <a:latin typeface="Roboto Mono"/>
              <a:ea typeface="Roboto Mono"/>
              <a:cs typeface="Roboto Mono"/>
              <a:sym typeface="Roboto Mono"/>
            </a:endParaRPr>
          </a:p>
          <a:p>
            <a:pPr lvl="0">
              <a:lnSpc>
                <a:spcPct val="115000"/>
              </a:lnSpc>
            </a:pPr>
            <a:r>
              <a:rPr lang="en-US" altLang="zh-CN" dirty="0">
                <a:solidFill>
                  <a:srgbClr val="FFAB40"/>
                </a:solidFill>
                <a:latin typeface="Roboto Mono"/>
                <a:ea typeface="Roboto Mono"/>
                <a:cs typeface="Roboto Mono"/>
                <a:sym typeface="Roboto Mono"/>
              </a:rPr>
              <a:t>  SELECT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abraham</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clinton</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FFAB40"/>
                </a:solidFill>
                <a:latin typeface="Roboto Mono"/>
                <a:ea typeface="Roboto Mono"/>
                <a:cs typeface="Roboto Mono"/>
                <a:sym typeface="Roboto Mono"/>
              </a:rPr>
              <a:t>UNION</a:t>
            </a:r>
            <a:endParaRPr lang="en-US" altLang="zh-CN" dirty="0">
              <a:latin typeface="Roboto Mono"/>
              <a:ea typeface="Roboto Mono"/>
              <a:cs typeface="Roboto Mono"/>
              <a:sym typeface="Roboto Mono"/>
            </a:endParaRPr>
          </a:p>
          <a:p>
            <a:pPr lvl="0">
              <a:lnSpc>
                <a:spcPct val="115000"/>
              </a:lnSpc>
            </a:pPr>
            <a:r>
              <a:rPr lang="en-US" altLang="zh-CN" dirty="0">
                <a:solidFill>
                  <a:srgbClr val="FFAB40"/>
                </a:solidFill>
                <a:latin typeface="Roboto Mono"/>
                <a:ea typeface="Roboto Mono"/>
                <a:cs typeface="Roboto Mono"/>
                <a:sym typeface="Roboto Mono"/>
              </a:rPr>
              <a:t>  SELECT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fillmore</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abraham</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FFAB40"/>
                </a:solidFill>
                <a:latin typeface="Roboto Mono"/>
                <a:ea typeface="Roboto Mono"/>
                <a:cs typeface="Roboto Mono"/>
                <a:sym typeface="Roboto Mono"/>
              </a:rPr>
              <a:t>UNION</a:t>
            </a:r>
            <a:endParaRPr lang="en-US" altLang="zh-CN" dirty="0">
              <a:latin typeface="Roboto Mono"/>
              <a:ea typeface="Roboto Mono"/>
              <a:cs typeface="Roboto Mono"/>
              <a:sym typeface="Roboto Mono"/>
            </a:endParaRPr>
          </a:p>
          <a:p>
            <a:pPr lvl="0">
              <a:lnSpc>
                <a:spcPct val="115000"/>
              </a:lnSpc>
            </a:pPr>
            <a:r>
              <a:rPr lang="en-US" altLang="zh-CN" dirty="0">
                <a:solidFill>
                  <a:srgbClr val="FFAB40"/>
                </a:solidFill>
                <a:latin typeface="Roboto Mono"/>
                <a:ea typeface="Roboto Mono"/>
                <a:cs typeface="Roboto Mono"/>
                <a:sym typeface="Roboto Mono"/>
              </a:rPr>
              <a:t>  SELECT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fillmore</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delano</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FFAB40"/>
                </a:solidFill>
                <a:latin typeface="Roboto Mono"/>
                <a:ea typeface="Roboto Mono"/>
                <a:cs typeface="Roboto Mono"/>
                <a:sym typeface="Roboto Mono"/>
              </a:rPr>
              <a:t>UNION</a:t>
            </a:r>
            <a:endParaRPr lang="en-US" altLang="zh-CN" dirty="0">
              <a:latin typeface="Roboto Mono"/>
              <a:ea typeface="Roboto Mono"/>
              <a:cs typeface="Roboto Mono"/>
              <a:sym typeface="Roboto Mono"/>
            </a:endParaRPr>
          </a:p>
          <a:p>
            <a:pPr lvl="0">
              <a:lnSpc>
                <a:spcPct val="115000"/>
              </a:lnSpc>
            </a:pPr>
            <a:r>
              <a:rPr lang="en-US" altLang="zh-CN" dirty="0">
                <a:solidFill>
                  <a:srgbClr val="FFAB40"/>
                </a:solidFill>
                <a:latin typeface="Roboto Mono"/>
                <a:ea typeface="Roboto Mono"/>
                <a:cs typeface="Roboto Mono"/>
                <a:sym typeface="Roboto Mono"/>
              </a:rPr>
              <a:t>  SELECT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fillmore</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grover</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FFAB40"/>
                </a:solidFill>
                <a:latin typeface="Roboto Mono"/>
                <a:ea typeface="Roboto Mono"/>
                <a:cs typeface="Roboto Mono"/>
                <a:sym typeface="Roboto Mono"/>
              </a:rPr>
              <a:t>UNION</a:t>
            </a:r>
            <a:endParaRPr lang="en-US" altLang="zh-CN" dirty="0">
              <a:latin typeface="Roboto Mono"/>
              <a:ea typeface="Roboto Mono"/>
              <a:cs typeface="Roboto Mono"/>
              <a:sym typeface="Roboto Mono"/>
            </a:endParaRPr>
          </a:p>
          <a:p>
            <a:pPr lvl="0">
              <a:lnSpc>
                <a:spcPct val="115000"/>
              </a:lnSpc>
              <a:buSzPts val="1100"/>
            </a:pPr>
            <a:r>
              <a:rPr lang="en-US" altLang="zh-CN" dirty="0">
                <a:solidFill>
                  <a:srgbClr val="FFAB40"/>
                </a:solidFill>
                <a:latin typeface="Roboto Mono"/>
                <a:ea typeface="Roboto Mono"/>
                <a:cs typeface="Roboto Mono"/>
                <a:sym typeface="Roboto Mono"/>
              </a:rPr>
              <a:t>  SELECT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eisenhower</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r>
              <a:rPr lang="en-US" altLang="zh-CN" dirty="0">
                <a:solidFill>
                  <a:srgbClr val="6AA84F"/>
                </a:solidFill>
                <a:latin typeface="Roboto Mono"/>
                <a:ea typeface="Roboto Mono"/>
                <a:cs typeface="Roboto Mono"/>
                <a:sym typeface="Roboto Mono"/>
              </a:rPr>
              <a:t>"</a:t>
            </a:r>
            <a:r>
              <a:rPr lang="en-US" altLang="zh-CN" dirty="0" err="1">
                <a:solidFill>
                  <a:srgbClr val="6AA84F"/>
                </a:solidFill>
                <a:latin typeface="Roboto Mono"/>
                <a:ea typeface="Roboto Mono"/>
                <a:cs typeface="Roboto Mono"/>
                <a:sym typeface="Roboto Mono"/>
              </a:rPr>
              <a:t>fillmore</a:t>
            </a:r>
            <a:r>
              <a:rPr lang="en-US" altLang="zh-CN" dirty="0">
                <a:solidFill>
                  <a:srgbClr val="6AA84F"/>
                </a:solidFill>
                <a:latin typeface="Roboto Mono"/>
                <a:ea typeface="Roboto Mono"/>
                <a:cs typeface="Roboto Mono"/>
                <a:sym typeface="Roboto Mono"/>
              </a:rPr>
              <a:t>"</a:t>
            </a:r>
            <a:r>
              <a:rPr lang="en-US" altLang="zh-CN" dirty="0">
                <a:latin typeface="Roboto Mono"/>
                <a:ea typeface="Roboto Mono"/>
                <a:cs typeface="Roboto Mono"/>
                <a:sym typeface="Roboto Mono"/>
              </a:rPr>
              <a:t>;    </a:t>
            </a:r>
            <a:endParaRPr lang="en-US" altLang="zh-CN" dirty="0">
              <a:latin typeface="Roboto Mono"/>
              <a:ea typeface="Roboto Mono"/>
              <a:cs typeface="Roboto Mono"/>
              <a:sym typeface="Roboto Mono"/>
            </a:endParaRPr>
          </a:p>
        </p:txBody>
      </p:sp>
      <p:graphicFrame>
        <p:nvGraphicFramePr>
          <p:cNvPr id="177" name="Google Shape;177;p28"/>
          <p:cNvGraphicFramePr/>
          <p:nvPr/>
        </p:nvGraphicFramePr>
        <p:xfrm>
          <a:off x="6215775" y="1882025"/>
          <a:ext cx="2907500" cy="3169680"/>
        </p:xfrm>
        <a:graphic>
          <a:graphicData uri="http://schemas.openxmlformats.org/drawingml/2006/table">
            <a:tbl>
              <a:tblPr>
                <a:noFill/>
                <a:tableStyleId>{40D40A84-7007-45A4-A8F7-5509B8A3EDF1}</a:tableStyleId>
              </a:tblPr>
              <a:tblGrid>
                <a:gridCol w="1453750"/>
                <a:gridCol w="1453750"/>
              </a:tblGrid>
              <a:tr h="381000">
                <a:tc>
                  <a:txBody>
                    <a:bodyPr/>
                    <a:lstStyle/>
                    <a:p>
                      <a:pPr marL="0" lvl="0" indent="0" algn="ctr" rtl="0">
                        <a:spcBef>
                          <a:spcPts val="0"/>
                        </a:spcBef>
                        <a:spcAft>
                          <a:spcPts val="0"/>
                        </a:spcAft>
                        <a:buNone/>
                      </a:pPr>
                      <a:r>
                        <a:rPr lang="en-GB" b="1">
                          <a:latin typeface="Roboto Mono"/>
                          <a:ea typeface="Roboto Mono"/>
                          <a:cs typeface="Roboto Mono"/>
                          <a:sym typeface="Roboto Mono"/>
                        </a:rPr>
                        <a:t>Parent</a:t>
                      </a:r>
                      <a:endParaRPr b="1">
                        <a:latin typeface="Roboto Mono"/>
                        <a:ea typeface="Roboto Mono"/>
                        <a:cs typeface="Roboto Mono"/>
                        <a:sym typeface="Roboto Mono"/>
                      </a:endParaRPr>
                    </a:p>
                  </a:txBody>
                  <a:tcPr marL="91425" marR="91425" marT="91425" marB="91425">
                    <a:solidFill>
                      <a:srgbClr val="EFEFEF"/>
                    </a:solidFill>
                  </a:tcPr>
                </a:tc>
                <a:tc>
                  <a:txBody>
                    <a:bodyPr/>
                    <a:lstStyle/>
                    <a:p>
                      <a:pPr marL="0" lvl="0" indent="0" algn="ctr" rtl="0">
                        <a:spcBef>
                          <a:spcPts val="0"/>
                        </a:spcBef>
                        <a:spcAft>
                          <a:spcPts val="0"/>
                        </a:spcAft>
                        <a:buNone/>
                      </a:pPr>
                      <a:r>
                        <a:rPr lang="en-GB" b="1">
                          <a:latin typeface="Roboto Mono"/>
                          <a:ea typeface="Roboto Mono"/>
                          <a:cs typeface="Roboto Mono"/>
                          <a:sym typeface="Roboto Mono"/>
                        </a:rPr>
                        <a:t>Child</a:t>
                      </a:r>
                      <a:endParaRPr b="1">
                        <a:latin typeface="Roboto Mono"/>
                        <a:ea typeface="Roboto Mono"/>
                        <a:cs typeface="Roboto Mono"/>
                        <a:sym typeface="Roboto Mono"/>
                      </a:endParaRPr>
                    </a:p>
                  </a:txBody>
                  <a:tcPr marL="91425" marR="91425" marT="91425" marB="91425">
                    <a:solidFill>
                      <a:srgbClr val="EFEFEF"/>
                    </a:solidFill>
                  </a:tcPr>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herbert</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Clr>
                          <a:srgbClr val="000000"/>
                        </a:buClr>
                        <a:buSzPts val="1100"/>
                        <a:buFont typeface="Arial" panose="020B0604020202020204"/>
                        <a:buNone/>
                      </a:pPr>
                      <a:r>
                        <a:rPr lang="en-GB">
                          <a:solidFill>
                            <a:srgbClr val="000000"/>
                          </a:solidFill>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barack</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clinton</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grover</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eisenhower</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r>
            </a:tbl>
          </a:graphicData>
        </a:graphic>
      </p:graphicFrame>
      <p:sp>
        <p:nvSpPr>
          <p:cNvPr id="178" name="Google Shape;178;p28"/>
          <p:cNvSpPr txBox="1"/>
          <p:nvPr/>
        </p:nvSpPr>
        <p:spPr>
          <a:xfrm>
            <a:off x="6215725" y="1493900"/>
            <a:ext cx="2907600" cy="4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Parents:</a:t>
            </a:r>
            <a:endParaRPr b="1">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1"/>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gtEl>
                                        <p:attrNameLst>
                                          <p:attrName>style.visibility</p:attrName>
                                        </p:attrNameLst>
                                      </p:cBhvr>
                                      <p:to>
                                        <p:strVal val="visible"/>
                                      </p:to>
                                    </p:set>
                                    <p:animEffect transition="in" filter="fade">
                                      <p:cBhvr>
                                        <p:cTn id="32" dur="1"/>
                                        <p:tgtEl>
                                          <p:spTgt spid="178"/>
                                        </p:tgtEl>
                                      </p:cBhvr>
                                    </p:animEffect>
                                  </p:childTnLst>
                                </p:cTn>
                              </p:par>
                              <p:par>
                                <p:cTn id="33" presetID="10" presetClass="entr" presetSubtype="0" fill="hold" nodeType="withEffect">
                                  <p:stCondLst>
                                    <p:cond delay="0"/>
                                  </p:stCondLst>
                                  <p:childTnLst>
                                    <p:set>
                                      <p:cBhvr>
                                        <p:cTn id="34" dur="1" fill="hold">
                                          <p:stCondLst>
                                            <p:cond delay="0"/>
                                          </p:stCondLst>
                                        </p:cTn>
                                        <p:tgtEl>
                                          <p:spTgt spid="177"/>
                                        </p:tgtEl>
                                        <p:attrNameLst>
                                          <p:attrName>style.visibility</p:attrName>
                                        </p:attrNameLst>
                                      </p:cBhvr>
                                      <p:to>
                                        <p:strVal val="visible"/>
                                      </p:to>
                                    </p:set>
                                    <p:animEffect transition="in" filter="fade">
                                      <p:cBhvr>
                                        <p:cTn id="35" dur="1"/>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Selecting From Tables</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 Statements Project Existing Tables</a:t>
            </a:r>
            <a:endParaRPr lang="en-GB"/>
          </a:p>
        </p:txBody>
      </p:sp>
      <p:sp>
        <p:nvSpPr>
          <p:cNvPr id="189" name="Google Shape;189;p30"/>
          <p:cNvSpPr txBox="1">
            <a:spLocks noGrp="1"/>
          </p:cNvSpPr>
          <p:nvPr>
            <p:ph type="body" idx="1"/>
          </p:nvPr>
        </p:nvSpPr>
        <p:spPr>
          <a:xfrm>
            <a:off x="311700" y="1152475"/>
            <a:ext cx="8520600" cy="22782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panose="020B0604020202020204"/>
              <a:buNone/>
            </a:pPr>
            <a:r>
              <a:rPr lang="en-GB" sz="1600">
                <a:solidFill>
                  <a:schemeClr val="dk1"/>
                </a:solidFill>
              </a:rPr>
              <a:t>A </a:t>
            </a:r>
            <a:r>
              <a:rPr lang="en-GB" sz="1600">
                <a:solidFill>
                  <a:schemeClr val="accent1"/>
                </a:solidFill>
              </a:rPr>
              <a:t>SELECT</a:t>
            </a:r>
            <a:r>
              <a:rPr lang="en-GB" sz="1600">
                <a:solidFill>
                  <a:schemeClr val="dk1"/>
                </a:solidFill>
              </a:rPr>
              <a:t> statement can specify an input table using a </a:t>
            </a:r>
            <a:r>
              <a:rPr lang="en-GB" sz="1600">
                <a:solidFill>
                  <a:schemeClr val="accent1"/>
                </a:solidFill>
              </a:rPr>
              <a:t>FROM</a:t>
            </a:r>
            <a:r>
              <a:rPr lang="en-GB" sz="1600">
                <a:solidFill>
                  <a:schemeClr val="dk1"/>
                </a:solidFill>
              </a:rPr>
              <a:t> clause. </a:t>
            </a:r>
            <a:endParaRPr sz="1600">
              <a:solidFill>
                <a:schemeClr val="dk1"/>
              </a:solidFill>
            </a:endParaRPr>
          </a:p>
          <a:p>
            <a:pPr marL="0" lvl="0" indent="0" algn="l" rtl="0">
              <a:lnSpc>
                <a:spcPct val="114000"/>
              </a:lnSpc>
              <a:spcBef>
                <a:spcPts val="1000"/>
              </a:spcBef>
              <a:spcAft>
                <a:spcPts val="0"/>
              </a:spcAft>
              <a:buClr>
                <a:schemeClr val="dk1"/>
              </a:buClr>
              <a:buSzPts val="1100"/>
              <a:buFont typeface="Arial" panose="020B0604020202020204"/>
              <a:buNone/>
            </a:pPr>
            <a:r>
              <a:rPr lang="en-GB" sz="1600">
                <a:solidFill>
                  <a:schemeClr val="dk1"/>
                </a:solidFill>
              </a:rPr>
              <a:t>A subset of the rows of the input table can be selected using a </a:t>
            </a:r>
            <a:r>
              <a:rPr lang="en-GB" sz="1600">
                <a:solidFill>
                  <a:schemeClr val="accent1"/>
                </a:solidFill>
              </a:rPr>
              <a:t>WHERE</a:t>
            </a:r>
            <a:r>
              <a:rPr lang="en-GB" sz="1600">
                <a:solidFill>
                  <a:schemeClr val="dk1"/>
                </a:solidFill>
              </a:rPr>
              <a:t> clause.</a:t>
            </a:r>
            <a:endParaRPr sz="1600">
              <a:solidFill>
                <a:schemeClr val="dk1"/>
              </a:solidFill>
            </a:endParaRPr>
          </a:p>
          <a:p>
            <a:pPr marL="0" lvl="0" indent="0" algn="l" rtl="0">
              <a:lnSpc>
                <a:spcPct val="114000"/>
              </a:lnSpc>
              <a:spcBef>
                <a:spcPts val="1000"/>
              </a:spcBef>
              <a:spcAft>
                <a:spcPts val="0"/>
              </a:spcAft>
              <a:buClr>
                <a:schemeClr val="dk1"/>
              </a:buClr>
              <a:buSzPts val="1100"/>
              <a:buFont typeface="Arial" panose="020B0604020202020204"/>
              <a:buNone/>
            </a:pPr>
            <a:r>
              <a:rPr lang="en-GB" sz="1600">
                <a:solidFill>
                  <a:schemeClr val="dk1"/>
                </a:solidFill>
              </a:rPr>
              <a:t>Can declare the order of the remaining rows using an </a:t>
            </a:r>
            <a:r>
              <a:rPr lang="en-GB" sz="1600">
                <a:solidFill>
                  <a:schemeClr val="accent1"/>
                </a:solidFill>
              </a:rPr>
              <a:t>ORDER BY </a:t>
            </a:r>
            <a:r>
              <a:rPr lang="en-GB" sz="1600">
                <a:solidFill>
                  <a:schemeClr val="dk1"/>
                </a:solidFill>
              </a:rPr>
              <a:t>clause. Otherwise, no order</a:t>
            </a:r>
            <a:endParaRPr sz="1600">
              <a:solidFill>
                <a:schemeClr val="dk1"/>
              </a:solidFill>
            </a:endParaRPr>
          </a:p>
          <a:p>
            <a:pPr marL="0" lvl="0" indent="0" algn="l" rtl="0">
              <a:lnSpc>
                <a:spcPct val="114000"/>
              </a:lnSpc>
              <a:spcBef>
                <a:spcPts val="1000"/>
              </a:spcBef>
              <a:spcAft>
                <a:spcPts val="0"/>
              </a:spcAft>
              <a:buClr>
                <a:schemeClr val="dk1"/>
              </a:buClr>
              <a:buSzPts val="1100"/>
              <a:buFont typeface="Arial" panose="020B0604020202020204"/>
              <a:buNone/>
            </a:pPr>
            <a:r>
              <a:rPr lang="en-GB" sz="1600">
                <a:solidFill>
                  <a:schemeClr val="dk1"/>
                </a:solidFill>
              </a:rPr>
              <a:t>Column descriptions determine how each input row is projected to a result row:</a:t>
            </a:r>
            <a:endParaRPr sz="1600">
              <a:solidFill>
                <a:schemeClr val="dk1"/>
              </a:solidFill>
            </a:endParaRPr>
          </a:p>
          <a:p>
            <a:pPr marL="0" lvl="0" indent="0" algn="l" rtl="0">
              <a:lnSpc>
                <a:spcPct val="114000"/>
              </a:lnSpc>
              <a:spcBef>
                <a:spcPts val="1000"/>
              </a:spcBef>
              <a:spcAft>
                <a:spcPts val="0"/>
              </a:spcAft>
              <a:buClr>
                <a:schemeClr val="dk1"/>
              </a:buClr>
              <a:buSzPts val="1100"/>
              <a:buFont typeface="Arial" panose="020B0604020202020204"/>
              <a:buNone/>
            </a:pPr>
            <a:r>
              <a:rPr lang="en-GB" sz="1600">
                <a:solidFill>
                  <a:schemeClr val="accent1"/>
                </a:solidFill>
              </a:rPr>
              <a:t>SELECT</a:t>
            </a:r>
            <a:r>
              <a:rPr lang="en-GB" sz="1600">
                <a:solidFill>
                  <a:schemeClr val="dk1"/>
                </a:solidFill>
              </a:rPr>
              <a:t> [columns] </a:t>
            </a:r>
            <a:r>
              <a:rPr lang="en-GB" sz="1600">
                <a:solidFill>
                  <a:schemeClr val="accent1"/>
                </a:solidFill>
              </a:rPr>
              <a:t>FROM</a:t>
            </a:r>
            <a:r>
              <a:rPr lang="en-GB" sz="1600">
                <a:solidFill>
                  <a:schemeClr val="dk1"/>
                </a:solidFill>
              </a:rPr>
              <a:t> [table] </a:t>
            </a:r>
            <a:r>
              <a:rPr lang="en-GB" sz="1600">
                <a:solidFill>
                  <a:schemeClr val="accent1"/>
                </a:solidFill>
              </a:rPr>
              <a:t>WHERE</a:t>
            </a:r>
            <a:r>
              <a:rPr lang="en-GB" sz="1600">
                <a:solidFill>
                  <a:schemeClr val="dk1"/>
                </a:solidFill>
              </a:rPr>
              <a:t> [condition] </a:t>
            </a:r>
            <a:r>
              <a:rPr lang="en-GB" sz="1600">
                <a:solidFill>
                  <a:schemeClr val="accent1"/>
                </a:solidFill>
              </a:rPr>
              <a:t>ORDER BY</a:t>
            </a:r>
            <a:r>
              <a:rPr lang="en-GB" sz="1600">
                <a:solidFill>
                  <a:schemeClr val="dk1"/>
                </a:solidFill>
              </a:rPr>
              <a:t> [order] [</a:t>
            </a:r>
            <a:r>
              <a:rPr lang="en-GB" sz="1600">
                <a:solidFill>
                  <a:schemeClr val="accent1"/>
                </a:solidFill>
              </a:rPr>
              <a:t>ASC/DESC</a:t>
            </a:r>
            <a:r>
              <a:rPr lang="en-GB" sz="1600">
                <a:solidFill>
                  <a:schemeClr val="dk1"/>
                </a:solidFill>
              </a:rPr>
              <a:t>] </a:t>
            </a:r>
            <a:r>
              <a:rPr lang="en-GB" sz="1600">
                <a:solidFill>
                  <a:schemeClr val="accent1"/>
                </a:solidFill>
              </a:rPr>
              <a:t>LIMIT</a:t>
            </a:r>
            <a:r>
              <a:rPr lang="en-GB" sz="1600">
                <a:solidFill>
                  <a:schemeClr val="dk1"/>
                </a:solidFill>
              </a:rPr>
              <a:t> [number];</a:t>
            </a:r>
            <a:endParaRPr sz="1600">
              <a:solidFill>
                <a:schemeClr val="dk1"/>
              </a:solidFill>
            </a:endParaRPr>
          </a:p>
          <a:p>
            <a:pPr marL="0" lvl="0" indent="0" algn="l" rtl="0">
              <a:lnSpc>
                <a:spcPct val="114000"/>
              </a:lnSpc>
              <a:spcBef>
                <a:spcPts val="1000"/>
              </a:spcBef>
              <a:spcAft>
                <a:spcPts val="0"/>
              </a:spcAft>
              <a:buClr>
                <a:schemeClr val="dk1"/>
              </a:buClr>
              <a:buSzPts val="1100"/>
              <a:buFont typeface="Arial" panose="020B0604020202020204"/>
              <a:buNone/>
            </a:pPr>
            <a:endParaRPr sz="1600">
              <a:solidFill>
                <a:schemeClr val="dk1"/>
              </a:solidFill>
            </a:endParaRPr>
          </a:p>
          <a:p>
            <a:pPr marL="0" lvl="0" indent="0" algn="l" rtl="0">
              <a:lnSpc>
                <a:spcPct val="114000"/>
              </a:lnSpc>
              <a:spcBef>
                <a:spcPts val="1000"/>
              </a:spcBef>
              <a:spcAft>
                <a:spcPts val="1000"/>
              </a:spcAft>
              <a:buNone/>
            </a:pPr>
          </a:p>
        </p:txBody>
      </p:sp>
      <p:sp>
        <p:nvSpPr>
          <p:cNvPr id="190" name="Google Shape;190;p30"/>
          <p:cNvSpPr txBox="1"/>
          <p:nvPr/>
        </p:nvSpPr>
        <p:spPr>
          <a:xfrm>
            <a:off x="580925" y="3657500"/>
            <a:ext cx="6830400" cy="953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sqlite&gt; SELECT * FROM parents ORDER BY parent DESC;</a:t>
            </a:r>
            <a:endParaRPr>
              <a:latin typeface="Roboto Mono"/>
              <a:ea typeface="Roboto Mono"/>
              <a:cs typeface="Roboto Mono"/>
              <a:sym typeface="Roboto Mono"/>
            </a:endParaRPr>
          </a:p>
          <a:p>
            <a:pPr marL="0" lvl="0" indent="0" algn="l" rtl="0">
              <a:lnSpc>
                <a:spcPct val="115000"/>
              </a:lnSpc>
              <a:spcBef>
                <a:spcPts val="0"/>
              </a:spcBef>
              <a:spcAft>
                <a:spcPts val="0"/>
              </a:spcAft>
              <a:buNone/>
            </a:pPr>
            <a:r>
              <a:rPr lang="en-GB">
                <a:latin typeface="Roboto Mono"/>
                <a:ea typeface="Roboto Mono"/>
                <a:cs typeface="Roboto Mono"/>
                <a:sym typeface="Roboto Mono"/>
              </a:rPr>
              <a:t>sqlite&gt; SELECT child FROM parents WHERE parent = "abraham";</a:t>
            </a:r>
            <a:endParaRPr>
              <a:latin typeface="Roboto Mono"/>
              <a:ea typeface="Roboto Mono"/>
              <a:cs typeface="Roboto Mono"/>
              <a:sym typeface="Roboto Mono"/>
            </a:endParaRPr>
          </a:p>
          <a:p>
            <a:pPr marL="0" lvl="0" indent="0" algn="l" rtl="0">
              <a:lnSpc>
                <a:spcPct val="115000"/>
              </a:lnSpc>
              <a:spcBef>
                <a:spcPts val="0"/>
              </a:spcBef>
              <a:spcAft>
                <a:spcPts val="0"/>
              </a:spcAft>
              <a:buNone/>
            </a:pPr>
            <a:r>
              <a:rPr lang="en-GB">
                <a:latin typeface="Roboto Mono"/>
                <a:ea typeface="Roboto Mono"/>
                <a:cs typeface="Roboto Mono"/>
                <a:sym typeface="Roboto Mono"/>
              </a:rPr>
              <a:t>sqlite&gt; SELECT parent FROM parents WHERE parent &gt; child;</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191" name="Google Shape;191;p30"/>
          <p:cNvSpPr/>
          <p:nvPr/>
        </p:nvSpPr>
        <p:spPr>
          <a:xfrm flipH="1">
            <a:off x="3470550" y="4529100"/>
            <a:ext cx="1915200" cy="613800"/>
          </a:xfrm>
          <a:prstGeom prst="wedgeRoundRectCallout">
            <a:avLst>
              <a:gd name="adj1" fmla="val -20832"/>
              <a:gd name="adj2" fmla="val -63559"/>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WHERE and ORDER BY are optional</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92" name="Google Shape;192;p30"/>
          <p:cNvSpPr/>
          <p:nvPr/>
        </p:nvSpPr>
        <p:spPr>
          <a:xfrm flipH="1">
            <a:off x="7061075" y="3653400"/>
            <a:ext cx="1915200" cy="613800"/>
          </a:xfrm>
          <a:prstGeom prst="wedgeRoundRectCallout">
            <a:avLst>
              <a:gd name="adj1" fmla="val 69895"/>
              <a:gd name="adj2" fmla="val -29961"/>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Only use ASC/DESC if there’s order by</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93" name="Google Shape;193;p30"/>
          <p:cNvSpPr/>
          <p:nvPr/>
        </p:nvSpPr>
        <p:spPr>
          <a:xfrm>
            <a:off x="7790100" y="566400"/>
            <a:ext cx="934800" cy="3891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Demo</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1"/>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Effect transition="in" filter="fade">
                                      <p:cBhvr>
                                        <p:cTn id="12" dur="1"/>
                                        <p:tgtEl>
                                          <p:spTgt spid="1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Effect transition="in" filter="fade">
                                      <p:cBhvr>
                                        <p:cTn id="17" dur="1"/>
                                        <p:tgtEl>
                                          <p:spTgt spid="1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xEl>
                                              <p:pRg st="3" end="3"/>
                                            </p:txEl>
                                          </p:spTgt>
                                        </p:tgtEl>
                                        <p:attrNameLst>
                                          <p:attrName>style.visibility</p:attrName>
                                        </p:attrNameLst>
                                      </p:cBhvr>
                                      <p:to>
                                        <p:strVal val="visible"/>
                                      </p:to>
                                    </p:set>
                                    <p:animEffect transition="in" filter="fade">
                                      <p:cBhvr>
                                        <p:cTn id="22" dur="1"/>
                                        <p:tgtEl>
                                          <p:spTgt spid="1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9">
                                            <p:txEl>
                                              <p:pRg st="4" end="4"/>
                                            </p:txEl>
                                          </p:spTgt>
                                        </p:tgtEl>
                                        <p:attrNameLst>
                                          <p:attrName>style.visibility</p:attrName>
                                        </p:attrNameLst>
                                      </p:cBhvr>
                                      <p:to>
                                        <p:strVal val="visible"/>
                                      </p:to>
                                    </p:set>
                                    <p:animEffect transition="in" filter="fade">
                                      <p:cBhvr>
                                        <p:cTn id="27" dur="1"/>
                                        <p:tgtEl>
                                          <p:spTgt spid="1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9">
                                            <p:txEl>
                                              <p:pRg st="5" end="5"/>
                                            </p:txEl>
                                          </p:spTgt>
                                        </p:tgtEl>
                                        <p:attrNameLst>
                                          <p:attrName>style.visibility</p:attrName>
                                        </p:attrNameLst>
                                      </p:cBhvr>
                                      <p:to>
                                        <p:strVal val="visible"/>
                                      </p:to>
                                    </p:set>
                                    <p:animEffect transition="in" filter="fade">
                                      <p:cBhvr>
                                        <p:cTn id="32" dur="1"/>
                                        <p:tgtEl>
                                          <p:spTgt spid="1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9">
                                            <p:txEl>
                                              <p:pRg st="6" end="6"/>
                                            </p:txEl>
                                          </p:spTgt>
                                        </p:tgtEl>
                                        <p:attrNameLst>
                                          <p:attrName>style.visibility</p:attrName>
                                        </p:attrNameLst>
                                      </p:cBhvr>
                                      <p:to>
                                        <p:strVal val="visible"/>
                                      </p:to>
                                    </p:set>
                                    <p:animEffect transition="in" filter="fade">
                                      <p:cBhvr>
                                        <p:cTn id="37" dur="1"/>
                                        <p:tgtEl>
                                          <p:spTgt spid="18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0"/>
                                        </p:tgtEl>
                                        <p:attrNameLst>
                                          <p:attrName>style.visibility</p:attrName>
                                        </p:attrNameLst>
                                      </p:cBhvr>
                                      <p:to>
                                        <p:strVal val="visible"/>
                                      </p:to>
                                    </p:set>
                                    <p:animEffect transition="in" filter="fade">
                                      <p:cBhvr>
                                        <p:cTn id="42" dur="1"/>
                                        <p:tgtEl>
                                          <p:spTgt spid="1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fade">
                                      <p:cBhvr>
                                        <p:cTn id="47" dur="1"/>
                                        <p:tgtEl>
                                          <p:spTgt spid="1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fade">
                                      <p:cBhvr>
                                        <p:cTn id="52" dur="1"/>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Arithmetic in SELECT Statements</a:t>
            </a:r>
            <a:endParaRPr lang="en-GB"/>
          </a:p>
        </p:txBody>
      </p:sp>
      <p:sp>
        <p:nvSpPr>
          <p:cNvPr id="199" name="Google Shape;199;p31"/>
          <p:cNvSpPr txBox="1"/>
          <p:nvPr/>
        </p:nvSpPr>
        <p:spPr>
          <a:xfrm>
            <a:off x="48450" y="671075"/>
            <a:ext cx="5897400" cy="114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In a </a:t>
            </a:r>
            <a:r>
              <a:rPr lang="en-GB" sz="1600">
                <a:solidFill>
                  <a:srgbClr val="FFAB40"/>
                </a:solidFill>
                <a:latin typeface="Roboto" panose="02000000000000000000"/>
                <a:ea typeface="Roboto" panose="02000000000000000000"/>
                <a:cs typeface="Roboto" panose="02000000000000000000"/>
                <a:sym typeface="Roboto" panose="02000000000000000000"/>
              </a:rPr>
              <a:t>SELECT</a:t>
            </a:r>
            <a:r>
              <a:rPr lang="en-GB" sz="1600">
                <a:solidFill>
                  <a:srgbClr val="000000"/>
                </a:solidFill>
                <a:latin typeface="Roboto" panose="02000000000000000000"/>
                <a:ea typeface="Roboto" panose="02000000000000000000"/>
                <a:cs typeface="Roboto" panose="02000000000000000000"/>
                <a:sym typeface="Roboto" panose="02000000000000000000"/>
              </a:rPr>
              <a:t> expression, column names evaluate to row values.</a:t>
            </a: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Arithmetic expressions can combine row values and constants</a:t>
            </a:r>
            <a:endParaRPr sz="16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00" name="Google Shape;200;p31"/>
          <p:cNvSpPr txBox="1"/>
          <p:nvPr/>
        </p:nvSpPr>
        <p:spPr>
          <a:xfrm>
            <a:off x="56100" y="1435950"/>
            <a:ext cx="5980800" cy="1144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dirty="0">
                <a:solidFill>
                  <a:srgbClr val="FFAB40"/>
                </a:solidFill>
                <a:latin typeface="Roboto Mono"/>
                <a:ea typeface="Roboto Mono"/>
                <a:cs typeface="Roboto Mono"/>
                <a:sym typeface="Roboto Mono"/>
              </a:rPr>
              <a:t>CREATE TABLE</a:t>
            </a:r>
            <a:r>
              <a:rPr lang="en-GB" sz="1300" dirty="0">
                <a:latin typeface="Roboto Mono"/>
                <a:ea typeface="Roboto Mono"/>
                <a:cs typeface="Roboto Mono"/>
                <a:sym typeface="Roboto Mono"/>
              </a:rPr>
              <a:t> restaurant </a:t>
            </a:r>
            <a:r>
              <a:rPr lang="en-GB" sz="1300" dirty="0">
                <a:solidFill>
                  <a:srgbClr val="FFAB40"/>
                </a:solidFill>
                <a:latin typeface="Roboto Mono"/>
                <a:ea typeface="Roboto Mono"/>
                <a:cs typeface="Roboto Mono"/>
                <a:sym typeface="Roboto Mono"/>
              </a:rPr>
              <a:t>AS</a:t>
            </a:r>
            <a:endParaRPr sz="1300"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SELECT</a:t>
            </a:r>
            <a:r>
              <a:rPr lang="en-GB" sz="1300" dirty="0">
                <a:latin typeface="Roboto Mono"/>
                <a:ea typeface="Roboto Mono"/>
                <a:cs typeface="Roboto Mono"/>
                <a:sym typeface="Roboto Mono"/>
              </a:rPr>
              <a:t> </a:t>
            </a:r>
            <a:r>
              <a:rPr lang="en-GB" sz="1300" dirty="0">
                <a:solidFill>
                  <a:srgbClr val="0378CE"/>
                </a:solidFill>
                <a:latin typeface="Roboto Mono"/>
                <a:ea typeface="Roboto Mono"/>
                <a:cs typeface="Roboto Mono"/>
                <a:sym typeface="Roboto Mono"/>
              </a:rPr>
              <a:t>101</a:t>
            </a: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AS</a:t>
            </a:r>
            <a:r>
              <a:rPr lang="en-GB" sz="1300" dirty="0">
                <a:latin typeface="Roboto Mono"/>
                <a:ea typeface="Roboto Mono"/>
                <a:cs typeface="Roboto Mono"/>
                <a:sym typeface="Roboto Mono"/>
              </a:rPr>
              <a:t> table,  </a:t>
            </a:r>
            <a:r>
              <a:rPr lang="en-GB" sz="1300" dirty="0">
                <a:solidFill>
                  <a:srgbClr val="0378CE"/>
                </a:solidFill>
                <a:latin typeface="Roboto Mono"/>
                <a:ea typeface="Roboto Mono"/>
                <a:cs typeface="Roboto Mono"/>
                <a:sym typeface="Roboto Mono"/>
              </a:rPr>
              <a:t>2</a:t>
            </a: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AS</a:t>
            </a:r>
            <a:r>
              <a:rPr lang="en-GB" sz="1300" dirty="0">
                <a:latin typeface="Roboto Mono"/>
                <a:ea typeface="Roboto Mono"/>
                <a:cs typeface="Roboto Mono"/>
                <a:sym typeface="Roboto Mono"/>
              </a:rPr>
              <a:t> single,  </a:t>
            </a:r>
            <a:r>
              <a:rPr lang="en-GB" sz="1300" dirty="0">
                <a:solidFill>
                  <a:srgbClr val="0378CE"/>
                </a:solidFill>
                <a:latin typeface="Roboto Mono"/>
                <a:ea typeface="Roboto Mono"/>
                <a:cs typeface="Roboto Mono"/>
                <a:sym typeface="Roboto Mono"/>
              </a:rPr>
              <a:t>2</a:t>
            </a: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AS</a:t>
            </a:r>
            <a:r>
              <a:rPr lang="en-GB" sz="1300" dirty="0">
                <a:latin typeface="Roboto Mono"/>
                <a:ea typeface="Roboto Mono"/>
                <a:cs typeface="Roboto Mono"/>
                <a:sym typeface="Roboto Mono"/>
              </a:rPr>
              <a:t> couple </a:t>
            </a:r>
            <a:r>
              <a:rPr lang="en-GB" sz="1300" dirty="0">
                <a:solidFill>
                  <a:srgbClr val="FFAB40"/>
                </a:solidFill>
                <a:latin typeface="Roboto Mono"/>
                <a:ea typeface="Roboto Mono"/>
                <a:cs typeface="Roboto Mono"/>
                <a:sym typeface="Roboto Mono"/>
              </a:rPr>
              <a:t>UNION</a:t>
            </a:r>
            <a:endParaRPr sz="1300"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SELECT</a:t>
            </a:r>
            <a:r>
              <a:rPr lang="en-GB" sz="1300" dirty="0">
                <a:latin typeface="Roboto Mono"/>
                <a:ea typeface="Roboto Mono"/>
                <a:cs typeface="Roboto Mono"/>
                <a:sym typeface="Roboto Mono"/>
              </a:rPr>
              <a:t> </a:t>
            </a:r>
            <a:r>
              <a:rPr lang="en-GB" sz="1300" dirty="0">
                <a:solidFill>
                  <a:srgbClr val="0378CE"/>
                </a:solidFill>
                <a:latin typeface="Roboto Mono"/>
                <a:ea typeface="Roboto Mono"/>
                <a:cs typeface="Roboto Mono"/>
                <a:sym typeface="Roboto Mono"/>
              </a:rPr>
              <a:t>102</a:t>
            </a:r>
            <a:r>
              <a:rPr lang="en-GB" sz="1300" dirty="0">
                <a:latin typeface="Roboto Mono"/>
                <a:ea typeface="Roboto Mono"/>
                <a:cs typeface="Roboto Mono"/>
                <a:sym typeface="Roboto Mono"/>
              </a:rPr>
              <a:t> 	  ,  </a:t>
            </a:r>
            <a:r>
              <a:rPr lang="en-GB" sz="1300" dirty="0">
                <a:solidFill>
                  <a:srgbClr val="0378CE"/>
                </a:solidFill>
                <a:latin typeface="Roboto Mono"/>
                <a:ea typeface="Roboto Mono"/>
                <a:cs typeface="Roboto Mono"/>
                <a:sym typeface="Roboto Mono"/>
              </a:rPr>
              <a:t>0</a:t>
            </a:r>
            <a:r>
              <a:rPr lang="en-GB" sz="1300" dirty="0">
                <a:latin typeface="Roboto Mono"/>
                <a:ea typeface="Roboto Mono"/>
                <a:cs typeface="Roboto Mono"/>
                <a:sym typeface="Roboto Mono"/>
              </a:rPr>
              <a:t>	       ,  </a:t>
            </a:r>
            <a:r>
              <a:rPr lang="en-GB" sz="1300" dirty="0">
                <a:solidFill>
                  <a:srgbClr val="0378CE"/>
                </a:solidFill>
                <a:latin typeface="Roboto Mono"/>
                <a:ea typeface="Roboto Mono"/>
                <a:cs typeface="Roboto Mono"/>
                <a:sym typeface="Roboto Mono"/>
              </a:rPr>
              <a:t>3</a:t>
            </a: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UNION</a:t>
            </a:r>
            <a:endParaRPr sz="1300" dirty="0">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dirty="0">
                <a:latin typeface="Roboto Mono"/>
                <a:ea typeface="Roboto Mono"/>
                <a:cs typeface="Roboto Mono"/>
                <a:sym typeface="Roboto Mono"/>
              </a:rPr>
              <a:t>  </a:t>
            </a:r>
            <a:r>
              <a:rPr lang="en-GB" sz="1300" dirty="0">
                <a:solidFill>
                  <a:srgbClr val="FFAB40"/>
                </a:solidFill>
                <a:latin typeface="Roboto Mono"/>
                <a:ea typeface="Roboto Mono"/>
                <a:cs typeface="Roboto Mono"/>
                <a:sym typeface="Roboto Mono"/>
              </a:rPr>
              <a:t>SELECT</a:t>
            </a:r>
            <a:r>
              <a:rPr lang="en-GB" sz="1300" dirty="0">
                <a:latin typeface="Roboto Mono"/>
                <a:ea typeface="Roboto Mono"/>
                <a:cs typeface="Roboto Mono"/>
                <a:sym typeface="Roboto Mono"/>
              </a:rPr>
              <a:t> </a:t>
            </a:r>
            <a:r>
              <a:rPr lang="en-GB" sz="1300" dirty="0">
                <a:solidFill>
                  <a:srgbClr val="0378CE"/>
                </a:solidFill>
                <a:latin typeface="Roboto Mono"/>
                <a:ea typeface="Roboto Mono"/>
                <a:cs typeface="Roboto Mono"/>
                <a:sym typeface="Roboto Mono"/>
              </a:rPr>
              <a:t>103</a:t>
            </a:r>
            <a:r>
              <a:rPr lang="en-GB" sz="1300" dirty="0">
                <a:latin typeface="Roboto Mono"/>
                <a:ea typeface="Roboto Mono"/>
                <a:cs typeface="Roboto Mono"/>
                <a:sym typeface="Roboto Mono"/>
              </a:rPr>
              <a:t> 	  ,  </a:t>
            </a:r>
            <a:r>
              <a:rPr lang="en-GB" sz="1300" dirty="0">
                <a:solidFill>
                  <a:srgbClr val="0378CE"/>
                </a:solidFill>
                <a:latin typeface="Roboto Mono"/>
                <a:ea typeface="Roboto Mono"/>
                <a:cs typeface="Roboto Mono"/>
                <a:sym typeface="Roboto Mono"/>
              </a:rPr>
              <a:t>3</a:t>
            </a:r>
            <a:r>
              <a:rPr lang="en-GB" sz="1300" dirty="0">
                <a:latin typeface="Roboto Mono"/>
                <a:ea typeface="Roboto Mono"/>
                <a:cs typeface="Roboto Mono"/>
                <a:sym typeface="Roboto Mono"/>
              </a:rPr>
              <a:t>	       ,  </a:t>
            </a:r>
            <a:r>
              <a:rPr lang="en-GB" sz="1300" dirty="0">
                <a:solidFill>
                  <a:srgbClr val="0378CE"/>
                </a:solidFill>
                <a:latin typeface="Roboto Mono"/>
                <a:ea typeface="Roboto Mono"/>
                <a:cs typeface="Roboto Mono"/>
                <a:sym typeface="Roboto Mono"/>
              </a:rPr>
              <a:t>1</a:t>
            </a:r>
            <a:r>
              <a:rPr lang="en-GB" sz="1300" dirty="0">
                <a:latin typeface="Roboto Mono"/>
                <a:ea typeface="Roboto Mono"/>
                <a:cs typeface="Roboto Mono"/>
                <a:sym typeface="Roboto Mono"/>
              </a:rPr>
              <a:t>;</a:t>
            </a:r>
            <a:endParaRPr sz="1300" dirty="0">
              <a:latin typeface="Roboto Mono"/>
              <a:ea typeface="Roboto Mono"/>
              <a:cs typeface="Roboto Mono"/>
              <a:sym typeface="Roboto Mono"/>
            </a:endParaRPr>
          </a:p>
        </p:txBody>
      </p:sp>
      <p:sp>
        <p:nvSpPr>
          <p:cNvPr id="201" name="Google Shape;201;p31"/>
          <p:cNvSpPr txBox="1"/>
          <p:nvPr/>
        </p:nvSpPr>
        <p:spPr>
          <a:xfrm>
            <a:off x="259475" y="2781100"/>
            <a:ext cx="5369100" cy="6810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sqlite&gt; SELECT table, single + 2 * couple AS total FROM restaurant;</a:t>
            </a:r>
            <a:endParaRPr>
              <a:latin typeface="Roboto Mono"/>
              <a:ea typeface="Roboto Mono"/>
              <a:cs typeface="Roboto Mono"/>
              <a:sym typeface="Roboto Mono"/>
            </a:endParaRPr>
          </a:p>
        </p:txBody>
      </p:sp>
      <p:graphicFrame>
        <p:nvGraphicFramePr>
          <p:cNvPr id="202" name="Google Shape;202;p31"/>
          <p:cNvGraphicFramePr/>
          <p:nvPr/>
        </p:nvGraphicFramePr>
        <p:xfrm>
          <a:off x="545700" y="3511925"/>
          <a:ext cx="4737000" cy="1584840"/>
        </p:xfrm>
        <a:graphic>
          <a:graphicData uri="http://schemas.openxmlformats.org/drawingml/2006/table">
            <a:tbl>
              <a:tblPr>
                <a:noFill/>
                <a:tableStyleId>{40D40A84-7007-45A4-A8F7-5509B8A3EDF1}</a:tableStyleId>
              </a:tblPr>
              <a:tblGrid>
                <a:gridCol w="2368500"/>
                <a:gridCol w="2368500"/>
              </a:tblGrid>
              <a:tr h="381000">
                <a:tc>
                  <a:txBody>
                    <a:bodyPr/>
                    <a:lstStyle/>
                    <a:p>
                      <a:pPr marL="0" lvl="0" indent="0" algn="ctr" rtl="0">
                        <a:spcBef>
                          <a:spcPts val="0"/>
                        </a:spcBef>
                        <a:spcAft>
                          <a:spcPts val="0"/>
                        </a:spcAft>
                        <a:buNone/>
                      </a:pPr>
                      <a:r>
                        <a:rPr lang="en-GB" b="1">
                          <a:latin typeface="Roboto Mono"/>
                          <a:ea typeface="Roboto Mono"/>
                          <a:cs typeface="Roboto Mono"/>
                          <a:sym typeface="Roboto Mono"/>
                        </a:rPr>
                        <a:t>table</a:t>
                      </a:r>
                      <a:endParaRPr b="1">
                        <a:latin typeface="Roboto Mono"/>
                        <a:ea typeface="Roboto Mono"/>
                        <a:cs typeface="Roboto Mono"/>
                        <a:sym typeface="Roboto Mono"/>
                      </a:endParaRPr>
                    </a:p>
                  </a:txBody>
                  <a:tcPr marL="91425" marR="91425" marT="91425" marB="91425">
                    <a:solidFill>
                      <a:srgbClr val="EFEFEF"/>
                    </a:solidFill>
                  </a:tcPr>
                </a:tc>
                <a:tc>
                  <a:txBody>
                    <a:bodyPr/>
                    <a:lstStyle/>
                    <a:p>
                      <a:pPr marL="0" lvl="0" indent="0" algn="ctr" rtl="0">
                        <a:spcBef>
                          <a:spcPts val="0"/>
                        </a:spcBef>
                        <a:spcAft>
                          <a:spcPts val="0"/>
                        </a:spcAft>
                        <a:buNone/>
                      </a:pPr>
                      <a:r>
                        <a:rPr lang="en-GB" b="1">
                          <a:latin typeface="Roboto Mono"/>
                          <a:ea typeface="Roboto Mono"/>
                          <a:cs typeface="Roboto Mono"/>
                          <a:sym typeface="Roboto Mono"/>
                        </a:rPr>
                        <a:t>total</a:t>
                      </a:r>
                      <a:endParaRPr b="1">
                        <a:latin typeface="Roboto Mono"/>
                        <a:ea typeface="Roboto Mono"/>
                        <a:cs typeface="Roboto Mono"/>
                        <a:sym typeface="Roboto Mono"/>
                      </a:endParaRPr>
                    </a:p>
                  </a:txBody>
                  <a:tcPr marL="91425" marR="91425" marT="91425" marB="91425">
                    <a:solidFill>
                      <a:srgbClr val="EFEFEF"/>
                    </a:solidFill>
                  </a:tcPr>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101</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6</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102</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6</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103</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5</a:t>
                      </a:r>
                      <a:endParaRPr>
                        <a:latin typeface="Roboto Mono"/>
                        <a:ea typeface="Roboto Mono"/>
                        <a:cs typeface="Roboto Mono"/>
                        <a:sym typeface="Roboto Mono"/>
                      </a:endParaRPr>
                    </a:p>
                  </a:txBody>
                  <a:tcPr marL="91425" marR="91425" marT="91425" marB="91425"/>
                </a:tc>
              </a:tr>
            </a:tbl>
          </a:graphicData>
        </a:graphic>
      </p:graphicFrame>
      <p:pic>
        <p:nvPicPr>
          <p:cNvPr id="203" name="Google Shape;203;p31" descr="Image result for restaurant kevins pho sf"/>
          <p:cNvPicPr preferRelativeResize="0"/>
          <p:nvPr/>
        </p:nvPicPr>
        <p:blipFill>
          <a:blip r:embed="rId1"/>
          <a:stretch>
            <a:fillRect/>
          </a:stretch>
        </p:blipFill>
        <p:spPr>
          <a:xfrm>
            <a:off x="6162700" y="1359762"/>
            <a:ext cx="2872250" cy="2154187"/>
          </a:xfrm>
          <a:prstGeom prst="rect">
            <a:avLst/>
          </a:prstGeom>
          <a:noFill/>
          <a:ln>
            <a:noFill/>
          </a:ln>
        </p:spPr>
      </p:pic>
      <p:sp>
        <p:nvSpPr>
          <p:cNvPr id="204" name="Google Shape;204;p31"/>
          <p:cNvSpPr txBox="1"/>
          <p:nvPr/>
        </p:nvSpPr>
        <p:spPr>
          <a:xfrm>
            <a:off x="6967000" y="709786"/>
            <a:ext cx="15018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205" name="Google Shape;205;p31"/>
          <p:cNvSpPr/>
          <p:nvPr/>
        </p:nvSpPr>
        <p:spPr>
          <a:xfrm>
            <a:off x="6423788" y="3873550"/>
            <a:ext cx="290700" cy="303000"/>
          </a:xfrm>
          <a:prstGeom prst="roundRect">
            <a:avLst>
              <a:gd name="adj" fmla="val 16667"/>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1"/>
          <p:cNvSpPr/>
          <p:nvPr/>
        </p:nvSpPr>
        <p:spPr>
          <a:xfrm>
            <a:off x="6835663" y="3873550"/>
            <a:ext cx="290700" cy="303000"/>
          </a:xfrm>
          <a:prstGeom prst="roundRect">
            <a:avLst>
              <a:gd name="adj" fmla="val 16667"/>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a:off x="7247538" y="3873550"/>
            <a:ext cx="290700" cy="303000"/>
          </a:xfrm>
          <a:prstGeom prst="roundRect">
            <a:avLst>
              <a:gd name="adj" fmla="val 16667"/>
            </a:avLst>
          </a:prstGeom>
          <a:solidFill>
            <a:srgbClr val="F1C23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p:nvPr/>
        </p:nvSpPr>
        <p:spPr>
          <a:xfrm>
            <a:off x="7659413" y="3873550"/>
            <a:ext cx="290700" cy="303000"/>
          </a:xfrm>
          <a:prstGeom prst="roundRect">
            <a:avLst>
              <a:gd name="adj" fmla="val 16667"/>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1"/>
          <p:cNvSpPr/>
          <p:nvPr/>
        </p:nvSpPr>
        <p:spPr>
          <a:xfrm>
            <a:off x="8071288" y="3873550"/>
            <a:ext cx="290700" cy="303000"/>
          </a:xfrm>
          <a:prstGeom prst="roundRect">
            <a:avLst>
              <a:gd name="adj" fmla="val 16667"/>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1"/>
          <p:cNvSpPr/>
          <p:nvPr/>
        </p:nvSpPr>
        <p:spPr>
          <a:xfrm>
            <a:off x="8483163" y="3873550"/>
            <a:ext cx="290700" cy="303000"/>
          </a:xfrm>
          <a:prstGeom prst="roundRect">
            <a:avLst>
              <a:gd name="adj" fmla="val 16667"/>
            </a:avLst>
          </a:prstGeom>
          <a:solidFill>
            <a:srgbClr val="674EA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1"/>
          <p:cNvSpPr/>
          <p:nvPr/>
        </p:nvSpPr>
        <p:spPr>
          <a:xfrm>
            <a:off x="6423788" y="4526225"/>
            <a:ext cx="290700" cy="303000"/>
          </a:xfrm>
          <a:prstGeom prst="roundRect">
            <a:avLst>
              <a:gd name="adj" fmla="val 16667"/>
            </a:avLst>
          </a:prstGeom>
          <a:solidFill>
            <a:srgbClr val="674EA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1"/>
          <p:cNvSpPr/>
          <p:nvPr/>
        </p:nvSpPr>
        <p:spPr>
          <a:xfrm>
            <a:off x="6835663" y="4526225"/>
            <a:ext cx="290700" cy="303000"/>
          </a:xfrm>
          <a:prstGeom prst="roundRect">
            <a:avLst>
              <a:gd name="adj" fmla="val 16667"/>
            </a:avLst>
          </a:prstGeom>
          <a:solidFill>
            <a:srgbClr val="674EA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1"/>
          <p:cNvSpPr/>
          <p:nvPr/>
        </p:nvSpPr>
        <p:spPr>
          <a:xfrm>
            <a:off x="7247538" y="4526225"/>
            <a:ext cx="290700" cy="303000"/>
          </a:xfrm>
          <a:prstGeom prst="roundRect">
            <a:avLst>
              <a:gd name="adj" fmla="val 16667"/>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1"/>
          <p:cNvSpPr/>
          <p:nvPr/>
        </p:nvSpPr>
        <p:spPr>
          <a:xfrm>
            <a:off x="7659413" y="4526225"/>
            <a:ext cx="290700" cy="303000"/>
          </a:xfrm>
          <a:prstGeom prst="roundRect">
            <a:avLst>
              <a:gd name="adj" fmla="val 16667"/>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8071288" y="4526225"/>
            <a:ext cx="290700" cy="303000"/>
          </a:xfrm>
          <a:prstGeom prst="roundRect">
            <a:avLst>
              <a:gd name="adj" fmla="val 16667"/>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8483163" y="4526225"/>
            <a:ext cx="290700" cy="303000"/>
          </a:xfrm>
          <a:prstGeom prst="roundRect">
            <a:avLst>
              <a:gd name="adj" fmla="val 16667"/>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6263975" y="3785188"/>
            <a:ext cx="2669700" cy="479700"/>
          </a:xfrm>
          <a:prstGeom prst="rect">
            <a:avLst/>
          </a:prstGeom>
          <a:noFill/>
          <a:ln w="2857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6263975" y="4437863"/>
            <a:ext cx="2669700" cy="479700"/>
          </a:xfrm>
          <a:prstGeom prst="rect">
            <a:avLst/>
          </a:prstGeom>
          <a:noFill/>
          <a:ln w="2857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txBox="1"/>
          <p:nvPr/>
        </p:nvSpPr>
        <p:spPr>
          <a:xfrm>
            <a:off x="5605748" y="3873550"/>
            <a:ext cx="5712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Mono"/>
                <a:ea typeface="Roboto Mono"/>
                <a:cs typeface="Roboto Mono"/>
                <a:sym typeface="Roboto Mono"/>
              </a:rPr>
              <a:t>101</a:t>
            </a:r>
            <a:endParaRPr>
              <a:latin typeface="Roboto Mono"/>
              <a:ea typeface="Roboto Mono"/>
              <a:cs typeface="Roboto Mono"/>
              <a:sym typeface="Roboto Mono"/>
            </a:endParaRPr>
          </a:p>
        </p:txBody>
      </p:sp>
      <p:sp>
        <p:nvSpPr>
          <p:cNvPr id="220" name="Google Shape;220;p31"/>
          <p:cNvSpPr txBox="1"/>
          <p:nvPr/>
        </p:nvSpPr>
        <p:spPr>
          <a:xfrm>
            <a:off x="5605748" y="4526225"/>
            <a:ext cx="5712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Mono"/>
                <a:ea typeface="Roboto Mono"/>
                <a:cs typeface="Roboto Mono"/>
                <a:sym typeface="Roboto Mono"/>
              </a:rPr>
              <a:t>102</a:t>
            </a:r>
            <a:endParaRPr>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
                                        <p:tgtEl>
                                          <p:spTgt spid="200"/>
                                        </p:tgtEl>
                                      </p:cBhvr>
                                    </p:animEffect>
                                  </p:childTnLst>
                                </p:cTn>
                              </p:par>
                              <p:par>
                                <p:cTn id="13" presetID="10" presetClass="entr" presetSubtype="0" fill="hold" nodeType="with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1"/>
                                        <p:tgtEl>
                                          <p:spTgt spid="2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
                                        </p:tgtEl>
                                        <p:attrNameLst>
                                          <p:attrName>style.visibility</p:attrName>
                                        </p:attrNameLst>
                                      </p:cBhvr>
                                      <p:to>
                                        <p:strVal val="visible"/>
                                      </p:to>
                                    </p:set>
                                    <p:animEffect transition="in" filter="fade">
                                      <p:cBhvr>
                                        <p:cTn id="20" dur="1"/>
                                        <p:tgtEl>
                                          <p:spTgt spid="205"/>
                                        </p:tgtEl>
                                      </p:cBhvr>
                                    </p:animEffect>
                                  </p:childTnLst>
                                </p:cTn>
                              </p:par>
                              <p:par>
                                <p:cTn id="21" presetID="10" presetClass="entr" presetSubtype="0" fill="hold" nodeType="withEffect">
                                  <p:stCondLst>
                                    <p:cond delay="0"/>
                                  </p:stCondLst>
                                  <p:childTnLst>
                                    <p:set>
                                      <p:cBhvr>
                                        <p:cTn id="22" dur="1" fill="hold">
                                          <p:stCondLst>
                                            <p:cond delay="0"/>
                                          </p:stCondLst>
                                        </p:cTn>
                                        <p:tgtEl>
                                          <p:spTgt spid="219"/>
                                        </p:tgtEl>
                                        <p:attrNameLst>
                                          <p:attrName>style.visibility</p:attrName>
                                        </p:attrNameLst>
                                      </p:cBhvr>
                                      <p:to>
                                        <p:strVal val="visible"/>
                                      </p:to>
                                    </p:set>
                                    <p:animEffect transition="in" filter="fade">
                                      <p:cBhvr>
                                        <p:cTn id="23" dur="1"/>
                                        <p:tgtEl>
                                          <p:spTgt spid="219"/>
                                        </p:tgtEl>
                                      </p:cBhvr>
                                    </p:animEffect>
                                  </p:childTnLst>
                                </p:cTn>
                              </p:par>
                              <p:par>
                                <p:cTn id="24" presetID="10" presetClass="entr" presetSubtype="0" fill="hold" nodeType="withEffect">
                                  <p:stCondLst>
                                    <p:cond delay="0"/>
                                  </p:stCondLst>
                                  <p:childTnLst>
                                    <p:set>
                                      <p:cBhvr>
                                        <p:cTn id="25" dur="1" fill="hold">
                                          <p:stCondLst>
                                            <p:cond delay="0"/>
                                          </p:stCondLst>
                                        </p:cTn>
                                        <p:tgtEl>
                                          <p:spTgt spid="206"/>
                                        </p:tgtEl>
                                        <p:attrNameLst>
                                          <p:attrName>style.visibility</p:attrName>
                                        </p:attrNameLst>
                                      </p:cBhvr>
                                      <p:to>
                                        <p:strVal val="visible"/>
                                      </p:to>
                                    </p:set>
                                    <p:animEffect transition="in" filter="fade">
                                      <p:cBhvr>
                                        <p:cTn id="26" dur="1"/>
                                        <p:tgtEl>
                                          <p:spTgt spid="206"/>
                                        </p:tgtEl>
                                      </p:cBhvr>
                                    </p:animEffect>
                                  </p:childTnLst>
                                </p:cTn>
                              </p:par>
                              <p:par>
                                <p:cTn id="27" presetID="10" presetClass="entr" presetSubtype="0" fill="hold" nodeType="withEffect">
                                  <p:stCondLst>
                                    <p:cond delay="0"/>
                                  </p:stCondLst>
                                  <p:childTnLst>
                                    <p:set>
                                      <p:cBhvr>
                                        <p:cTn id="28" dur="1" fill="hold">
                                          <p:stCondLst>
                                            <p:cond delay="0"/>
                                          </p:stCondLst>
                                        </p:cTn>
                                        <p:tgtEl>
                                          <p:spTgt spid="207"/>
                                        </p:tgtEl>
                                        <p:attrNameLst>
                                          <p:attrName>style.visibility</p:attrName>
                                        </p:attrNameLst>
                                      </p:cBhvr>
                                      <p:to>
                                        <p:strVal val="visible"/>
                                      </p:to>
                                    </p:set>
                                    <p:animEffect transition="in" filter="fade">
                                      <p:cBhvr>
                                        <p:cTn id="29" dur="1"/>
                                        <p:tgtEl>
                                          <p:spTgt spid="207"/>
                                        </p:tgtEl>
                                      </p:cBhvr>
                                    </p:animEffect>
                                  </p:childTnLst>
                                </p:cTn>
                              </p:par>
                              <p:par>
                                <p:cTn id="30" presetID="10" presetClass="entr" presetSubtype="0" fill="hold" nodeType="withEffect">
                                  <p:stCondLst>
                                    <p:cond delay="0"/>
                                  </p:stCondLst>
                                  <p:childTnLst>
                                    <p:set>
                                      <p:cBhvr>
                                        <p:cTn id="31" dur="1" fill="hold">
                                          <p:stCondLst>
                                            <p:cond delay="0"/>
                                          </p:stCondLst>
                                        </p:cTn>
                                        <p:tgtEl>
                                          <p:spTgt spid="208"/>
                                        </p:tgtEl>
                                        <p:attrNameLst>
                                          <p:attrName>style.visibility</p:attrName>
                                        </p:attrNameLst>
                                      </p:cBhvr>
                                      <p:to>
                                        <p:strVal val="visible"/>
                                      </p:to>
                                    </p:set>
                                    <p:animEffect transition="in" filter="fade">
                                      <p:cBhvr>
                                        <p:cTn id="32" dur="1"/>
                                        <p:tgtEl>
                                          <p:spTgt spid="208"/>
                                        </p:tgtEl>
                                      </p:cBhvr>
                                    </p:animEffect>
                                  </p:childTnLst>
                                </p:cTn>
                              </p:par>
                              <p:par>
                                <p:cTn id="33" presetID="10" presetClass="entr" presetSubtype="0" fill="hold" nodeType="withEffect">
                                  <p:stCondLst>
                                    <p:cond delay="0"/>
                                  </p:stCondLst>
                                  <p:childTnLst>
                                    <p:set>
                                      <p:cBhvr>
                                        <p:cTn id="34" dur="1" fill="hold">
                                          <p:stCondLst>
                                            <p:cond delay="0"/>
                                          </p:stCondLst>
                                        </p:cTn>
                                        <p:tgtEl>
                                          <p:spTgt spid="209"/>
                                        </p:tgtEl>
                                        <p:attrNameLst>
                                          <p:attrName>style.visibility</p:attrName>
                                        </p:attrNameLst>
                                      </p:cBhvr>
                                      <p:to>
                                        <p:strVal val="visible"/>
                                      </p:to>
                                    </p:set>
                                    <p:animEffect transition="in" filter="fade">
                                      <p:cBhvr>
                                        <p:cTn id="35" dur="1"/>
                                        <p:tgtEl>
                                          <p:spTgt spid="209"/>
                                        </p:tgtEl>
                                      </p:cBhvr>
                                    </p:animEffect>
                                  </p:childTnLst>
                                </p:cTn>
                              </p:par>
                              <p:par>
                                <p:cTn id="36" presetID="10" presetClass="entr" presetSubtype="0" fill="hold" nodeType="withEffect">
                                  <p:stCondLst>
                                    <p:cond delay="0"/>
                                  </p:stCondLst>
                                  <p:childTnLst>
                                    <p:set>
                                      <p:cBhvr>
                                        <p:cTn id="37" dur="1" fill="hold">
                                          <p:stCondLst>
                                            <p:cond delay="0"/>
                                          </p:stCondLst>
                                        </p:cTn>
                                        <p:tgtEl>
                                          <p:spTgt spid="210"/>
                                        </p:tgtEl>
                                        <p:attrNameLst>
                                          <p:attrName>style.visibility</p:attrName>
                                        </p:attrNameLst>
                                      </p:cBhvr>
                                      <p:to>
                                        <p:strVal val="visible"/>
                                      </p:to>
                                    </p:set>
                                    <p:animEffect transition="in" filter="fade">
                                      <p:cBhvr>
                                        <p:cTn id="38" dur="1"/>
                                        <p:tgtEl>
                                          <p:spTgt spid="210"/>
                                        </p:tgtEl>
                                      </p:cBhvr>
                                    </p:animEffect>
                                  </p:childTnLst>
                                </p:cTn>
                              </p:par>
                              <p:par>
                                <p:cTn id="39" presetID="10" presetClass="entr" presetSubtype="0" fill="hold" nodeType="withEffect">
                                  <p:stCondLst>
                                    <p:cond delay="0"/>
                                  </p:stCondLst>
                                  <p:childTnLst>
                                    <p:set>
                                      <p:cBhvr>
                                        <p:cTn id="40" dur="1" fill="hold">
                                          <p:stCondLst>
                                            <p:cond delay="0"/>
                                          </p:stCondLst>
                                        </p:cTn>
                                        <p:tgtEl>
                                          <p:spTgt spid="217"/>
                                        </p:tgtEl>
                                        <p:attrNameLst>
                                          <p:attrName>style.visibility</p:attrName>
                                        </p:attrNameLst>
                                      </p:cBhvr>
                                      <p:to>
                                        <p:strVal val="visible"/>
                                      </p:to>
                                    </p:set>
                                    <p:animEffect transition="in" filter="fade">
                                      <p:cBhvr>
                                        <p:cTn id="41" dur="1"/>
                                        <p:tgtEl>
                                          <p:spTgt spid="2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1"/>
                                        </p:tgtEl>
                                        <p:attrNameLst>
                                          <p:attrName>style.visibility</p:attrName>
                                        </p:attrNameLst>
                                      </p:cBhvr>
                                      <p:to>
                                        <p:strVal val="visible"/>
                                      </p:to>
                                    </p:set>
                                    <p:animEffect transition="in" filter="fade">
                                      <p:cBhvr>
                                        <p:cTn id="46" dur="1"/>
                                        <p:tgtEl>
                                          <p:spTgt spid="211"/>
                                        </p:tgtEl>
                                      </p:cBhvr>
                                    </p:animEffect>
                                  </p:childTnLst>
                                </p:cTn>
                              </p:par>
                              <p:par>
                                <p:cTn id="47" presetID="10" presetClass="entr" presetSubtype="0" fill="hold" nodeType="withEffect">
                                  <p:stCondLst>
                                    <p:cond delay="0"/>
                                  </p:stCondLst>
                                  <p:childTnLst>
                                    <p:set>
                                      <p:cBhvr>
                                        <p:cTn id="48" dur="1" fill="hold">
                                          <p:stCondLst>
                                            <p:cond delay="0"/>
                                          </p:stCondLst>
                                        </p:cTn>
                                        <p:tgtEl>
                                          <p:spTgt spid="212"/>
                                        </p:tgtEl>
                                        <p:attrNameLst>
                                          <p:attrName>style.visibility</p:attrName>
                                        </p:attrNameLst>
                                      </p:cBhvr>
                                      <p:to>
                                        <p:strVal val="visible"/>
                                      </p:to>
                                    </p:set>
                                    <p:animEffect transition="in" filter="fade">
                                      <p:cBhvr>
                                        <p:cTn id="49" dur="1"/>
                                        <p:tgtEl>
                                          <p:spTgt spid="212"/>
                                        </p:tgtEl>
                                      </p:cBhvr>
                                    </p:animEffect>
                                  </p:childTnLst>
                                </p:cTn>
                              </p:par>
                              <p:par>
                                <p:cTn id="50" presetID="10" presetClass="entr" presetSubtype="0" fill="hold" nodeType="withEffect">
                                  <p:stCondLst>
                                    <p:cond delay="0"/>
                                  </p:stCondLst>
                                  <p:childTnLst>
                                    <p:set>
                                      <p:cBhvr>
                                        <p:cTn id="51" dur="1" fill="hold">
                                          <p:stCondLst>
                                            <p:cond delay="0"/>
                                          </p:stCondLst>
                                        </p:cTn>
                                        <p:tgtEl>
                                          <p:spTgt spid="213"/>
                                        </p:tgtEl>
                                        <p:attrNameLst>
                                          <p:attrName>style.visibility</p:attrName>
                                        </p:attrNameLst>
                                      </p:cBhvr>
                                      <p:to>
                                        <p:strVal val="visible"/>
                                      </p:to>
                                    </p:set>
                                    <p:animEffect transition="in" filter="fade">
                                      <p:cBhvr>
                                        <p:cTn id="52" dur="1"/>
                                        <p:tgtEl>
                                          <p:spTgt spid="213"/>
                                        </p:tgtEl>
                                      </p:cBhvr>
                                    </p:animEffect>
                                  </p:childTnLst>
                                </p:cTn>
                              </p:par>
                              <p:par>
                                <p:cTn id="53" presetID="10" presetClass="entr" presetSubtype="0" fill="hold" nodeType="withEffect">
                                  <p:stCondLst>
                                    <p:cond delay="0"/>
                                  </p:stCondLst>
                                  <p:childTnLst>
                                    <p:set>
                                      <p:cBhvr>
                                        <p:cTn id="54" dur="1" fill="hold">
                                          <p:stCondLst>
                                            <p:cond delay="0"/>
                                          </p:stCondLst>
                                        </p:cTn>
                                        <p:tgtEl>
                                          <p:spTgt spid="214"/>
                                        </p:tgtEl>
                                        <p:attrNameLst>
                                          <p:attrName>style.visibility</p:attrName>
                                        </p:attrNameLst>
                                      </p:cBhvr>
                                      <p:to>
                                        <p:strVal val="visible"/>
                                      </p:to>
                                    </p:set>
                                    <p:animEffect transition="in" filter="fade">
                                      <p:cBhvr>
                                        <p:cTn id="55" dur="1"/>
                                        <p:tgtEl>
                                          <p:spTgt spid="214"/>
                                        </p:tgtEl>
                                      </p:cBhvr>
                                    </p:animEffect>
                                  </p:childTnLst>
                                </p:cTn>
                              </p:par>
                              <p:par>
                                <p:cTn id="56" presetID="10" presetClass="entr" presetSubtype="0" fill="hold" nodeType="withEffect">
                                  <p:stCondLst>
                                    <p:cond delay="0"/>
                                  </p:stCondLst>
                                  <p:childTnLst>
                                    <p:set>
                                      <p:cBhvr>
                                        <p:cTn id="57" dur="1" fill="hold">
                                          <p:stCondLst>
                                            <p:cond delay="0"/>
                                          </p:stCondLst>
                                        </p:cTn>
                                        <p:tgtEl>
                                          <p:spTgt spid="215"/>
                                        </p:tgtEl>
                                        <p:attrNameLst>
                                          <p:attrName>style.visibility</p:attrName>
                                        </p:attrNameLst>
                                      </p:cBhvr>
                                      <p:to>
                                        <p:strVal val="visible"/>
                                      </p:to>
                                    </p:set>
                                    <p:animEffect transition="in" filter="fade">
                                      <p:cBhvr>
                                        <p:cTn id="58" dur="1"/>
                                        <p:tgtEl>
                                          <p:spTgt spid="215"/>
                                        </p:tgtEl>
                                      </p:cBhvr>
                                    </p:animEffect>
                                  </p:childTnLst>
                                </p:cTn>
                              </p:par>
                              <p:par>
                                <p:cTn id="59" presetID="10" presetClass="entr" presetSubtype="0" fill="hold" nodeType="withEffect">
                                  <p:stCondLst>
                                    <p:cond delay="0"/>
                                  </p:stCondLst>
                                  <p:childTnLst>
                                    <p:set>
                                      <p:cBhvr>
                                        <p:cTn id="60" dur="1" fill="hold">
                                          <p:stCondLst>
                                            <p:cond delay="0"/>
                                          </p:stCondLst>
                                        </p:cTn>
                                        <p:tgtEl>
                                          <p:spTgt spid="216"/>
                                        </p:tgtEl>
                                        <p:attrNameLst>
                                          <p:attrName>style.visibility</p:attrName>
                                        </p:attrNameLst>
                                      </p:cBhvr>
                                      <p:to>
                                        <p:strVal val="visible"/>
                                      </p:to>
                                    </p:set>
                                    <p:animEffect transition="in" filter="fade">
                                      <p:cBhvr>
                                        <p:cTn id="61" dur="1"/>
                                        <p:tgtEl>
                                          <p:spTgt spid="216"/>
                                        </p:tgtEl>
                                      </p:cBhvr>
                                    </p:animEffect>
                                  </p:childTnLst>
                                </p:cTn>
                              </p:par>
                              <p:par>
                                <p:cTn id="62" presetID="10" presetClass="entr" presetSubtype="0" fill="hold" nodeType="withEffect">
                                  <p:stCondLst>
                                    <p:cond delay="0"/>
                                  </p:stCondLst>
                                  <p:childTnLst>
                                    <p:set>
                                      <p:cBhvr>
                                        <p:cTn id="63" dur="1" fill="hold">
                                          <p:stCondLst>
                                            <p:cond delay="0"/>
                                          </p:stCondLst>
                                        </p:cTn>
                                        <p:tgtEl>
                                          <p:spTgt spid="218"/>
                                        </p:tgtEl>
                                        <p:attrNameLst>
                                          <p:attrName>style.visibility</p:attrName>
                                        </p:attrNameLst>
                                      </p:cBhvr>
                                      <p:to>
                                        <p:strVal val="visible"/>
                                      </p:to>
                                    </p:set>
                                    <p:animEffect transition="in" filter="fade">
                                      <p:cBhvr>
                                        <p:cTn id="64" dur="1"/>
                                        <p:tgtEl>
                                          <p:spTgt spid="218"/>
                                        </p:tgtEl>
                                      </p:cBhvr>
                                    </p:animEffect>
                                  </p:childTnLst>
                                </p:cTn>
                              </p:par>
                              <p:par>
                                <p:cTn id="65" presetID="10" presetClass="entr" presetSubtype="0" fill="hold" nodeType="withEffect">
                                  <p:stCondLst>
                                    <p:cond delay="0"/>
                                  </p:stCondLst>
                                  <p:childTnLst>
                                    <p:set>
                                      <p:cBhvr>
                                        <p:cTn id="66" dur="1" fill="hold">
                                          <p:stCondLst>
                                            <p:cond delay="0"/>
                                          </p:stCondLst>
                                        </p:cTn>
                                        <p:tgtEl>
                                          <p:spTgt spid="220"/>
                                        </p:tgtEl>
                                        <p:attrNameLst>
                                          <p:attrName>style.visibility</p:attrName>
                                        </p:attrNameLst>
                                      </p:cBhvr>
                                      <p:to>
                                        <p:strVal val="visible"/>
                                      </p:to>
                                    </p:set>
                                    <p:animEffect transition="in" filter="fade">
                                      <p:cBhvr>
                                        <p:cTn id="67" dur="1"/>
                                        <p:tgtEl>
                                          <p:spTgt spid="2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1"/>
                                        </p:tgtEl>
                                        <p:attrNameLst>
                                          <p:attrName>style.visibility</p:attrName>
                                        </p:attrNameLst>
                                      </p:cBhvr>
                                      <p:to>
                                        <p:strVal val="visible"/>
                                      </p:to>
                                    </p:set>
                                    <p:animEffect transition="in" filter="fade">
                                      <p:cBhvr>
                                        <p:cTn id="72" dur="1"/>
                                        <p:tgtEl>
                                          <p:spTgt spid="20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fade">
                                      <p:cBhvr>
                                        <p:cTn id="77" dur="1"/>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658050" y="44250"/>
            <a:ext cx="7827900" cy="49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Given a table ints that describes how to sum powers of 2 to form various integers.</a:t>
            </a:r>
            <a:endParaRPr sz="16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6" name="Google Shape;226;p32"/>
          <p:cNvSpPr txBox="1"/>
          <p:nvPr/>
        </p:nvSpPr>
        <p:spPr>
          <a:xfrm>
            <a:off x="311700" y="398275"/>
            <a:ext cx="8174100" cy="28740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CREATE TABLE</a:t>
            </a:r>
            <a:r>
              <a:rPr lang="en-GB" dirty="0">
                <a:latin typeface="Roboto Mono"/>
                <a:ea typeface="Roboto Mono"/>
                <a:cs typeface="Roboto Mono"/>
                <a:sym typeface="Roboto Mono"/>
              </a:rPr>
              <a:t> ints </a:t>
            </a:r>
            <a:r>
              <a:rPr lang="en-GB" dirty="0">
                <a:solidFill>
                  <a:srgbClr val="FFAB40"/>
                </a:solidFill>
                <a:latin typeface="Roboto Mono"/>
                <a:ea typeface="Roboto Mono"/>
                <a:cs typeface="Roboto Mono"/>
                <a:sym typeface="Roboto Mono"/>
              </a:rPr>
              <a:t>AS</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"zero"</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word,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one,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two,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four,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eight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"one"</a:t>
            </a:r>
            <a:r>
              <a:rPr lang="en-GB" dirty="0">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1</a:t>
            </a:r>
            <a:r>
              <a:rPr lang="en-GB" dirty="0">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"two"</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2</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"three" </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1       </a:t>
            </a:r>
            <a:r>
              <a:rPr lang="en-GB" dirty="0">
                <a:solidFill>
                  <a:srgbClr val="000000"/>
                </a:solidFill>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2</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"four"</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4</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"five"</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1</a:t>
            </a:r>
            <a:r>
              <a:rPr lang="en-GB" dirty="0">
                <a:latin typeface="Roboto Mono"/>
                <a:ea typeface="Roboto Mono"/>
                <a:cs typeface="Roboto Mono"/>
                <a:sym typeface="Roboto Mono"/>
              </a:rPr>
              <a:t>       </a:t>
            </a:r>
            <a:r>
              <a:rPr lang="en-GB" dirty="0">
                <a:solidFill>
                  <a:srgbClr val="000000"/>
                </a:solidFill>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4</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"six"</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latin typeface="Roboto Mono"/>
                <a:ea typeface="Roboto Mono"/>
                <a:cs typeface="Roboto Mono"/>
                <a:sym typeface="Roboto Mono"/>
              </a:rPr>
              <a:t>       </a:t>
            </a:r>
            <a:r>
              <a:rPr lang="en-GB" dirty="0">
                <a:solidFill>
                  <a:srgbClr val="000000"/>
                </a:solidFill>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2</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4</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"seven"</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1       </a:t>
            </a:r>
            <a:r>
              <a:rPr lang="en-GB" dirty="0">
                <a:solidFill>
                  <a:srgbClr val="000000"/>
                </a:solidFill>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2</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4</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"eight" </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8</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Clr>
                <a:srgbClr val="000000"/>
              </a:buClr>
              <a:buSzPts val="1100"/>
              <a:buFont typeface="Arial" panose="020B0604020202020204"/>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"nine"  </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1</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0</a:t>
            </a:r>
            <a:r>
              <a:rPr lang="en-GB" dirty="0">
                <a:solidFill>
                  <a:srgbClr val="000000"/>
                </a:solidFill>
                <a:latin typeface="Roboto Mono"/>
                <a:ea typeface="Roboto Mono"/>
                <a:cs typeface="Roboto Mono"/>
                <a:sym typeface="Roboto Mono"/>
              </a:rPr>
              <a:t>        , </a:t>
            </a:r>
            <a:r>
              <a:rPr lang="en-GB" dirty="0">
                <a:solidFill>
                  <a:srgbClr val="0378CE"/>
                </a:solidFill>
                <a:latin typeface="Roboto Mono"/>
                <a:ea typeface="Roboto Mono"/>
                <a:cs typeface="Roboto Mono"/>
                <a:sym typeface="Roboto Mono"/>
              </a:rPr>
              <a:t>8</a:t>
            </a:r>
            <a:r>
              <a:rPr lang="en-GB" dirty="0">
                <a:solidFill>
                  <a:srgbClr val="000000"/>
                </a:solidFill>
                <a:latin typeface="Roboto Mono"/>
                <a:ea typeface="Roboto Mono"/>
                <a:cs typeface="Roboto Mono"/>
                <a:sym typeface="Roboto Mono"/>
              </a:rPr>
              <a:t>;</a:t>
            </a:r>
            <a:endParaRPr dirty="0">
              <a:solidFill>
                <a:srgbClr val="000000"/>
              </a:solidFill>
              <a:latin typeface="Roboto Mono"/>
              <a:ea typeface="Roboto Mono"/>
              <a:cs typeface="Roboto Mono"/>
              <a:sym typeface="Roboto Mono"/>
            </a:endParaRPr>
          </a:p>
        </p:txBody>
      </p:sp>
      <p:sp>
        <p:nvSpPr>
          <p:cNvPr id="227" name="Google Shape;227;p32"/>
          <p:cNvSpPr txBox="1"/>
          <p:nvPr/>
        </p:nvSpPr>
        <p:spPr>
          <a:xfrm>
            <a:off x="311700" y="3481075"/>
            <a:ext cx="1806300" cy="4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 Write a SELECT statement for a two-column table of the word and value for each integer</a:t>
            </a:r>
            <a:endParaRPr>
              <a:latin typeface="Roboto" panose="02000000000000000000"/>
              <a:ea typeface="Roboto" panose="02000000000000000000"/>
              <a:cs typeface="Roboto" panose="02000000000000000000"/>
              <a:sym typeface="Roboto" panose="02000000000000000000"/>
            </a:endParaRPr>
          </a:p>
        </p:txBody>
      </p:sp>
      <p:sp>
        <p:nvSpPr>
          <p:cNvPr id="228" name="Google Shape;228;p32"/>
          <p:cNvSpPr txBox="1"/>
          <p:nvPr/>
        </p:nvSpPr>
        <p:spPr>
          <a:xfrm>
            <a:off x="4801850" y="3481075"/>
            <a:ext cx="1806300" cy="4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(B) Write a SELECT statement for the word names of the powers of two</a:t>
            </a:r>
            <a:endParaRPr>
              <a:latin typeface="Roboto" panose="02000000000000000000"/>
              <a:ea typeface="Roboto" panose="02000000000000000000"/>
              <a:cs typeface="Roboto" panose="02000000000000000000"/>
              <a:sym typeface="Roboto" panose="02000000000000000000"/>
            </a:endParaRPr>
          </a:p>
        </p:txBody>
      </p:sp>
      <p:graphicFrame>
        <p:nvGraphicFramePr>
          <p:cNvPr id="229" name="Google Shape;229;p32"/>
          <p:cNvGraphicFramePr/>
          <p:nvPr/>
        </p:nvGraphicFramePr>
        <p:xfrm>
          <a:off x="2258250" y="3479950"/>
          <a:ext cx="2131250" cy="1462920"/>
        </p:xfrm>
        <a:graphic>
          <a:graphicData uri="http://schemas.openxmlformats.org/drawingml/2006/table">
            <a:tbl>
              <a:tblPr>
                <a:noFill/>
                <a:tableStyleId>{40D40A84-7007-45A4-A8F7-5509B8A3EDF1}</a:tableStyleId>
              </a:tblPr>
              <a:tblGrid>
                <a:gridCol w="1027075"/>
                <a:gridCol w="1104175"/>
              </a:tblGrid>
              <a:tr h="0">
                <a:tc>
                  <a:txBody>
                    <a:bodyPr/>
                    <a:lstStyle/>
                    <a:p>
                      <a:pPr marL="0" lvl="0" indent="0" algn="ctr" rtl="0">
                        <a:spcBef>
                          <a:spcPts val="0"/>
                        </a:spcBef>
                        <a:spcAft>
                          <a:spcPts val="0"/>
                        </a:spcAft>
                        <a:buNone/>
                      </a:pPr>
                      <a:r>
                        <a:rPr lang="en-GB" sz="1200" b="1">
                          <a:latin typeface="Roboto Mono"/>
                          <a:ea typeface="Roboto Mono"/>
                          <a:cs typeface="Roboto Mono"/>
                          <a:sym typeface="Roboto Mono"/>
                        </a:rPr>
                        <a:t>word</a:t>
                      </a:r>
                      <a:endParaRPr sz="1200" b="1">
                        <a:latin typeface="Roboto Mono"/>
                        <a:ea typeface="Roboto Mono"/>
                        <a:cs typeface="Roboto Mono"/>
                        <a:sym typeface="Roboto Mono"/>
                      </a:endParaRPr>
                    </a:p>
                  </a:txBody>
                  <a:tcPr marL="91425" marR="91425" marT="91425" marB="91425">
                    <a:solidFill>
                      <a:srgbClr val="EFEFEF"/>
                    </a:solidFill>
                  </a:tcPr>
                </a:tc>
                <a:tc>
                  <a:txBody>
                    <a:bodyPr/>
                    <a:lstStyle/>
                    <a:p>
                      <a:pPr marL="0" lvl="0" indent="0" algn="ctr" rtl="0">
                        <a:spcBef>
                          <a:spcPts val="0"/>
                        </a:spcBef>
                        <a:spcAft>
                          <a:spcPts val="0"/>
                        </a:spcAft>
                        <a:buNone/>
                      </a:pPr>
                      <a:r>
                        <a:rPr lang="en-GB" sz="1200" b="1">
                          <a:latin typeface="Roboto Mono"/>
                          <a:ea typeface="Roboto Mono"/>
                          <a:cs typeface="Roboto Mono"/>
                          <a:sym typeface="Roboto Mono"/>
                        </a:rPr>
                        <a:t>value</a:t>
                      </a:r>
                      <a:endParaRPr sz="1200" b="1">
                        <a:latin typeface="Roboto Mono"/>
                        <a:ea typeface="Roboto Mono"/>
                        <a:cs typeface="Roboto Mono"/>
                        <a:sym typeface="Roboto Mono"/>
                      </a:endParaRPr>
                    </a:p>
                  </a:txBody>
                  <a:tcPr marL="91425" marR="91425" marT="91425" marB="91425">
                    <a:solidFill>
                      <a:srgbClr val="EFEFEF"/>
                    </a:solidFill>
                  </a:tcPr>
                </a:tc>
              </a:tr>
              <a:tr h="0">
                <a:tc>
                  <a:txBody>
                    <a:bodyPr/>
                    <a:lstStyle/>
                    <a:p>
                      <a:pPr marL="0" lvl="0" indent="0" algn="ctr" rtl="0">
                        <a:spcBef>
                          <a:spcPts val="0"/>
                        </a:spcBef>
                        <a:spcAft>
                          <a:spcPts val="0"/>
                        </a:spcAft>
                        <a:buNone/>
                      </a:pPr>
                      <a:r>
                        <a:rPr lang="en-GB" sz="1200">
                          <a:latin typeface="Roboto Mono"/>
                          <a:ea typeface="Roboto Mono"/>
                          <a:cs typeface="Roboto Mono"/>
                          <a:sym typeface="Roboto Mono"/>
                        </a:rPr>
                        <a:t>zero</a:t>
                      </a:r>
                      <a:endParaRPr sz="1200">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sz="1200">
                          <a:latin typeface="Roboto Mono"/>
                          <a:ea typeface="Roboto Mono"/>
                          <a:cs typeface="Roboto Mono"/>
                          <a:sym typeface="Roboto Mono"/>
                        </a:rPr>
                        <a:t>0</a:t>
                      </a:r>
                      <a:endParaRPr sz="1200">
                        <a:latin typeface="Roboto Mono"/>
                        <a:ea typeface="Roboto Mono"/>
                        <a:cs typeface="Roboto Mono"/>
                        <a:sym typeface="Roboto Mono"/>
                      </a:endParaRPr>
                    </a:p>
                  </a:txBody>
                  <a:tcPr marL="91425" marR="91425" marT="91425" marB="91425"/>
                </a:tc>
              </a:tr>
              <a:tr h="0">
                <a:tc>
                  <a:txBody>
                    <a:bodyPr/>
                    <a:lstStyle/>
                    <a:p>
                      <a:pPr marL="0" lvl="0" indent="0" algn="ctr" rtl="0">
                        <a:spcBef>
                          <a:spcPts val="0"/>
                        </a:spcBef>
                        <a:spcAft>
                          <a:spcPts val="0"/>
                        </a:spcAft>
                        <a:buNone/>
                      </a:pPr>
                      <a:r>
                        <a:rPr lang="en-GB" sz="1200">
                          <a:latin typeface="Roboto Mono"/>
                          <a:ea typeface="Roboto Mono"/>
                          <a:cs typeface="Roboto Mono"/>
                          <a:sym typeface="Roboto Mono"/>
                        </a:rPr>
                        <a:t>one</a:t>
                      </a:r>
                      <a:endParaRPr sz="1200">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sz="1200">
                          <a:latin typeface="Roboto Mono"/>
                          <a:ea typeface="Roboto Mono"/>
                          <a:cs typeface="Roboto Mono"/>
                          <a:sym typeface="Roboto Mono"/>
                        </a:rPr>
                        <a:t>1</a:t>
                      </a:r>
                      <a:endParaRPr sz="1200">
                        <a:latin typeface="Roboto Mono"/>
                        <a:ea typeface="Roboto Mono"/>
                        <a:cs typeface="Roboto Mono"/>
                        <a:sym typeface="Roboto Mono"/>
                      </a:endParaRPr>
                    </a:p>
                  </a:txBody>
                  <a:tcPr marL="91425" marR="91425" marT="91425" marB="91425"/>
                </a:tc>
              </a:tr>
              <a:tr h="0">
                <a:tc>
                  <a:txBody>
                    <a:bodyPr/>
                    <a:lstStyle/>
                    <a:p>
                      <a:pPr marL="0" lvl="0" indent="0" algn="ctr" rt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a:txBody>
                  <a:tcPr marL="91425" marR="91425" marT="91425" marB="91425"/>
                </a:tc>
              </a:tr>
            </a:tbl>
          </a:graphicData>
        </a:graphic>
      </p:graphicFrame>
      <p:graphicFrame>
        <p:nvGraphicFramePr>
          <p:cNvPr id="230" name="Google Shape;230;p32"/>
          <p:cNvGraphicFramePr/>
          <p:nvPr/>
        </p:nvGraphicFramePr>
        <p:xfrm>
          <a:off x="6872150" y="3462750"/>
          <a:ext cx="1459800" cy="1462920"/>
        </p:xfrm>
        <a:graphic>
          <a:graphicData uri="http://schemas.openxmlformats.org/drawingml/2006/table">
            <a:tbl>
              <a:tblPr>
                <a:noFill/>
                <a:tableStyleId>{40D40A84-7007-45A4-A8F7-5509B8A3EDF1}</a:tableStyleId>
              </a:tblPr>
              <a:tblGrid>
                <a:gridCol w="1459800"/>
              </a:tblGrid>
              <a:tr h="234775">
                <a:tc>
                  <a:txBody>
                    <a:bodyPr/>
                    <a:lstStyle/>
                    <a:p>
                      <a:pPr marL="0" lvl="0" indent="0" algn="ctr" rtl="0">
                        <a:spcBef>
                          <a:spcPts val="0"/>
                        </a:spcBef>
                        <a:spcAft>
                          <a:spcPts val="0"/>
                        </a:spcAft>
                        <a:buNone/>
                      </a:pPr>
                      <a:r>
                        <a:rPr lang="en-GB" sz="1200" b="1">
                          <a:latin typeface="Roboto Mono"/>
                          <a:ea typeface="Roboto Mono"/>
                          <a:cs typeface="Roboto Mono"/>
                          <a:sym typeface="Roboto Mono"/>
                        </a:rPr>
                        <a:t>word</a:t>
                      </a:r>
                      <a:endParaRPr sz="1200" b="1">
                        <a:latin typeface="Roboto Mono"/>
                        <a:ea typeface="Roboto Mono"/>
                        <a:cs typeface="Roboto Mono"/>
                        <a:sym typeface="Roboto Mono"/>
                      </a:endParaRPr>
                    </a:p>
                  </a:txBody>
                  <a:tcPr marL="91425" marR="91425" marT="91425" marB="91425">
                    <a:solidFill>
                      <a:srgbClr val="EFEFEF"/>
                    </a:solidFill>
                  </a:tcPr>
                </a:tc>
              </a:tr>
              <a:tr h="234775">
                <a:tc>
                  <a:txBody>
                    <a:bodyPr/>
                    <a:lstStyle/>
                    <a:p>
                      <a:pPr marL="0" lvl="0" indent="0" algn="ctr" rtl="0">
                        <a:spcBef>
                          <a:spcPts val="0"/>
                        </a:spcBef>
                        <a:spcAft>
                          <a:spcPts val="0"/>
                        </a:spcAft>
                        <a:buNone/>
                      </a:pPr>
                      <a:r>
                        <a:rPr lang="en-GB" sz="1200">
                          <a:latin typeface="Roboto Mono"/>
                          <a:ea typeface="Roboto Mono"/>
                          <a:cs typeface="Roboto Mono"/>
                          <a:sym typeface="Roboto Mono"/>
                        </a:rPr>
                        <a:t>one</a:t>
                      </a:r>
                      <a:endParaRPr sz="1200">
                        <a:latin typeface="Roboto Mono"/>
                        <a:ea typeface="Roboto Mono"/>
                        <a:cs typeface="Roboto Mono"/>
                        <a:sym typeface="Roboto Mono"/>
                      </a:endParaRPr>
                    </a:p>
                  </a:txBody>
                  <a:tcPr marL="91425" marR="91425" marT="91425" marB="91425"/>
                </a:tc>
              </a:tr>
              <a:tr h="234775">
                <a:tc>
                  <a:txBody>
                    <a:bodyPr/>
                    <a:lstStyle/>
                    <a:p>
                      <a:pPr marL="0" lvl="0" indent="0" algn="ctr" rtl="0">
                        <a:spcBef>
                          <a:spcPts val="0"/>
                        </a:spcBef>
                        <a:spcAft>
                          <a:spcPts val="0"/>
                        </a:spcAft>
                        <a:buNone/>
                      </a:pPr>
                      <a:r>
                        <a:rPr lang="en-GB" sz="1200">
                          <a:latin typeface="Roboto Mono"/>
                          <a:ea typeface="Roboto Mono"/>
                          <a:cs typeface="Roboto Mono"/>
                          <a:sym typeface="Roboto Mono"/>
                        </a:rPr>
                        <a:t>two</a:t>
                      </a:r>
                      <a:endParaRPr sz="1200">
                        <a:latin typeface="Roboto Mono"/>
                        <a:ea typeface="Roboto Mono"/>
                        <a:cs typeface="Roboto Mono"/>
                        <a:sym typeface="Roboto Mono"/>
                      </a:endParaRPr>
                    </a:p>
                  </a:txBody>
                  <a:tcPr marL="91425" marR="91425" marT="91425" marB="91425"/>
                </a:tc>
              </a:tr>
              <a:tr h="234775">
                <a:tc>
                  <a:txBody>
                    <a:bodyPr/>
                    <a:lstStyle/>
                    <a:p>
                      <a:pPr marL="0" lvl="0" indent="0" algn="ctr" rt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1"/>
                                        <p:tgtEl>
                                          <p:spTgt spid="2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1"/>
                                        <p:tgtEl>
                                          <p:spTgt spid="227"/>
                                        </p:tgtEl>
                                      </p:cBhvr>
                                    </p:animEffect>
                                  </p:childTnLst>
                                </p:cTn>
                              </p:par>
                              <p:par>
                                <p:cTn id="18" presetID="10" presetClass="entr" presetSubtype="0" fill="hold" nodeType="with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fade">
                                      <p:cBhvr>
                                        <p:cTn id="20" dur="1"/>
                                        <p:tgtEl>
                                          <p:spTgt spid="2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8"/>
                                        </p:tgtEl>
                                        <p:attrNameLst>
                                          <p:attrName>style.visibility</p:attrName>
                                        </p:attrNameLst>
                                      </p:cBhvr>
                                      <p:to>
                                        <p:strVal val="visible"/>
                                      </p:to>
                                    </p:set>
                                    <p:animEffect transition="in" filter="fade">
                                      <p:cBhvr>
                                        <p:cTn id="25" dur="1"/>
                                        <p:tgtEl>
                                          <p:spTgt spid="228"/>
                                        </p:tgtEl>
                                      </p:cBhvr>
                                    </p:animEffect>
                                  </p:childTnLst>
                                </p:cTn>
                              </p:par>
                              <p:par>
                                <p:cTn id="26" presetID="10" presetClass="entr" presetSubtype="0" fill="hold" nodeType="withEffect">
                                  <p:stCondLst>
                                    <p:cond delay="0"/>
                                  </p:stCondLst>
                                  <p:childTnLst>
                                    <p:set>
                                      <p:cBhvr>
                                        <p:cTn id="27" dur="1" fill="hold">
                                          <p:stCondLst>
                                            <p:cond delay="0"/>
                                          </p:stCondLst>
                                        </p:cTn>
                                        <p:tgtEl>
                                          <p:spTgt spid="230"/>
                                        </p:tgtEl>
                                        <p:attrNameLst>
                                          <p:attrName>style.visibility</p:attrName>
                                        </p:attrNameLst>
                                      </p:cBhvr>
                                      <p:to>
                                        <p:strVal val="visible"/>
                                      </p:to>
                                    </p:set>
                                    <p:animEffect transition="in" filter="fade">
                                      <p:cBhvr>
                                        <p:cTn id="28" dur="1"/>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Joining Tables</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Back To Dogs</a:t>
            </a:r>
            <a:endParaRPr lang="en-GB"/>
          </a:p>
        </p:txBody>
      </p:sp>
      <p:sp>
        <p:nvSpPr>
          <p:cNvPr id="246" name="Google Shape;246;p35"/>
          <p:cNvSpPr txBox="1"/>
          <p:nvPr/>
        </p:nvSpPr>
        <p:spPr>
          <a:xfrm>
            <a:off x="0" y="919925"/>
            <a:ext cx="6034800" cy="21963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CREATE TABLE</a:t>
            </a:r>
            <a:r>
              <a:rPr lang="en-GB" dirty="0">
                <a:solidFill>
                  <a:srgbClr val="000000"/>
                </a:solidFill>
                <a:latin typeface="Roboto Mono"/>
                <a:ea typeface="Roboto Mono"/>
                <a:cs typeface="Roboto Mono"/>
                <a:sym typeface="Roboto Mono"/>
              </a:rPr>
              <a:t> parents </a:t>
            </a:r>
            <a:r>
              <a:rPr lang="en-GB" dirty="0">
                <a:solidFill>
                  <a:srgbClr val="FFAB40"/>
                </a:solidFill>
                <a:latin typeface="Roboto Mono"/>
                <a:ea typeface="Roboto Mono"/>
                <a:cs typeface="Roboto Mono"/>
                <a:sym typeface="Roboto Mono"/>
              </a:rPr>
              <a:t>AS</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solidFill>
                  <a:srgbClr val="000000"/>
                </a:solidFill>
                <a:latin typeface="Roboto Mono"/>
                <a:ea typeface="Roboto Mono"/>
                <a:cs typeface="Roboto Mono"/>
                <a:sym typeface="Roboto Mono"/>
              </a:rPr>
              <a:t> parent, </a:t>
            </a:r>
            <a:r>
              <a:rPr lang="en-GB" dirty="0">
                <a:solidFill>
                  <a:srgbClr val="6AA84F"/>
                </a:solidFill>
                <a:latin typeface="Roboto Mono"/>
                <a:ea typeface="Roboto Mono"/>
                <a:cs typeface="Roboto Mono"/>
                <a:sym typeface="Roboto Mono"/>
              </a:rPr>
              <a:t>"herbert"</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solidFill>
                  <a:srgbClr val="000000"/>
                </a:solidFill>
                <a:latin typeface="Roboto Mono"/>
                <a:ea typeface="Roboto Mono"/>
                <a:cs typeface="Roboto Mono"/>
                <a:sym typeface="Roboto Mono"/>
              </a:rPr>
              <a:t> child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solidFill>
                  <a:srgbClr val="000000"/>
                </a:solidFill>
                <a:latin typeface="Roboto Mono"/>
                <a:ea typeface="Roboto Mono"/>
                <a:cs typeface="Roboto Mono"/>
                <a:sym typeface="Roboto Mono"/>
              </a:rPr>
              <a:t>,	</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"barack"	</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lvl="0">
              <a:lnSpc>
                <a:spcPct val="115000"/>
              </a:lnSpc>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solidFill>
                  <a:srgbClr val="000000"/>
                </a:solidFill>
                <a:latin typeface="Roboto Mono"/>
                <a:ea typeface="Roboto Mono"/>
                <a:cs typeface="Roboto Mono"/>
                <a:sym typeface="Roboto Mono"/>
              </a:rPr>
              <a:t>,</a:t>
            </a:r>
            <a:r>
              <a:rPr lang="en-GB" altLang="zh-CN"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"clinton"</a:t>
            </a:r>
            <a:r>
              <a:rPr lang="en-GB" altLang="zh-CN" dirty="0">
                <a:solidFill>
                  <a:srgbClr val="6AA84F"/>
                </a:solidFill>
                <a:latin typeface="Roboto Mono"/>
                <a:ea typeface="Roboto Mono"/>
                <a:cs typeface="Roboto Mono"/>
                <a:sym typeface="Roboto Mono"/>
              </a:rPr>
              <a:t>	</a:t>
            </a:r>
            <a:r>
              <a:rPr lang="en-GB" altLang="zh-CN"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lvl="0">
              <a:lnSpc>
                <a:spcPct val="115000"/>
              </a:lnSpc>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a:t>
            </a:r>
            <a:r>
              <a:rPr lang="en-GB" altLang="zh-CN"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altLang="zh-CN" dirty="0">
                <a:solidFill>
                  <a:srgbClr val="6AA84F"/>
                </a:solidFill>
                <a:latin typeface="Roboto Mono"/>
                <a:ea typeface="Roboto Mono"/>
                <a:cs typeface="Roboto Mono"/>
                <a:sym typeface="Roboto Mono"/>
              </a:rPr>
              <a:t>" </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lvl="0">
              <a:lnSpc>
                <a:spcPct val="115000"/>
              </a:lnSpc>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a:t>
            </a:r>
            <a:r>
              <a:rPr lang="en-GB" altLang="zh-CN"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lvl="0">
              <a:lnSpc>
                <a:spcPct val="115000"/>
              </a:lnSpc>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altLang="zh-CN"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"grover"</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"eisenhower"</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dirty="0">
              <a:latin typeface="Roboto Mono"/>
              <a:ea typeface="Roboto Mono"/>
              <a:cs typeface="Roboto Mono"/>
              <a:sym typeface="Roboto Mono"/>
            </a:endParaRPr>
          </a:p>
        </p:txBody>
      </p:sp>
      <p:graphicFrame>
        <p:nvGraphicFramePr>
          <p:cNvPr id="247" name="Google Shape;247;p35"/>
          <p:cNvGraphicFramePr/>
          <p:nvPr/>
        </p:nvGraphicFramePr>
        <p:xfrm>
          <a:off x="6139575" y="1577225"/>
          <a:ext cx="2907500" cy="3169680"/>
        </p:xfrm>
        <a:graphic>
          <a:graphicData uri="http://schemas.openxmlformats.org/drawingml/2006/table">
            <a:tbl>
              <a:tblPr>
                <a:noFill/>
                <a:tableStyleId>{40D40A84-7007-45A4-A8F7-5509B8A3EDF1}</a:tableStyleId>
              </a:tblPr>
              <a:tblGrid>
                <a:gridCol w="1453750"/>
                <a:gridCol w="1453750"/>
              </a:tblGrid>
              <a:tr h="381000">
                <a:tc>
                  <a:txBody>
                    <a:bodyPr/>
                    <a:lstStyle/>
                    <a:p>
                      <a:pPr marL="0" lvl="0" indent="0" algn="ctr" rtl="0">
                        <a:spcBef>
                          <a:spcPts val="0"/>
                        </a:spcBef>
                        <a:spcAft>
                          <a:spcPts val="0"/>
                        </a:spcAft>
                        <a:buNone/>
                      </a:pPr>
                      <a:r>
                        <a:rPr lang="en-GB" b="1">
                          <a:latin typeface="Roboto Mono"/>
                          <a:ea typeface="Roboto Mono"/>
                          <a:cs typeface="Roboto Mono"/>
                          <a:sym typeface="Roboto Mono"/>
                        </a:rPr>
                        <a:t>Parent</a:t>
                      </a:r>
                      <a:endParaRPr b="1">
                        <a:latin typeface="Roboto Mono"/>
                        <a:ea typeface="Roboto Mono"/>
                        <a:cs typeface="Roboto Mono"/>
                        <a:sym typeface="Roboto Mono"/>
                      </a:endParaRPr>
                    </a:p>
                  </a:txBody>
                  <a:tcPr marL="91425" marR="91425" marT="91425" marB="91425">
                    <a:solidFill>
                      <a:srgbClr val="EFEFEF"/>
                    </a:solidFill>
                  </a:tcPr>
                </a:tc>
                <a:tc>
                  <a:txBody>
                    <a:bodyPr/>
                    <a:lstStyle/>
                    <a:p>
                      <a:pPr marL="0" lvl="0" indent="0" algn="ctr" rtl="0">
                        <a:spcBef>
                          <a:spcPts val="0"/>
                        </a:spcBef>
                        <a:spcAft>
                          <a:spcPts val="0"/>
                        </a:spcAft>
                        <a:buNone/>
                      </a:pPr>
                      <a:r>
                        <a:rPr lang="en-GB" b="1">
                          <a:latin typeface="Roboto Mono"/>
                          <a:ea typeface="Roboto Mono"/>
                          <a:cs typeface="Roboto Mono"/>
                          <a:sym typeface="Roboto Mono"/>
                        </a:rPr>
                        <a:t>Child</a:t>
                      </a:r>
                      <a:endParaRPr b="1">
                        <a:latin typeface="Roboto Mono"/>
                        <a:ea typeface="Roboto Mono"/>
                        <a:cs typeface="Roboto Mono"/>
                        <a:sym typeface="Roboto Mono"/>
                      </a:endParaRPr>
                    </a:p>
                  </a:txBody>
                  <a:tcPr marL="91425" marR="91425" marT="91425" marB="91425">
                    <a:solidFill>
                      <a:srgbClr val="EFEFEF"/>
                    </a:solidFill>
                  </a:tcPr>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herbert</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solidFill>
                            <a:srgbClr val="000000"/>
                          </a:solidFill>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barack</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clinton</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grover</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eisenhower</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fillmore</a:t>
                      </a:r>
                      <a:endParaRPr>
                        <a:latin typeface="Roboto Mono"/>
                        <a:ea typeface="Roboto Mono"/>
                        <a:cs typeface="Roboto Mono"/>
                        <a:sym typeface="Roboto Mono"/>
                      </a:endParaRPr>
                    </a:p>
                  </a:txBody>
                  <a:tcPr marL="91425" marR="91425" marT="91425" marB="91425"/>
                </a:tc>
              </a:tr>
            </a:tbl>
          </a:graphicData>
        </a:graphic>
      </p:graphicFrame>
      <p:sp>
        <p:nvSpPr>
          <p:cNvPr id="248" name="Google Shape;248;p35"/>
          <p:cNvSpPr txBox="1"/>
          <p:nvPr/>
        </p:nvSpPr>
        <p:spPr>
          <a:xfrm>
            <a:off x="6106800" y="1116400"/>
            <a:ext cx="2362800" cy="3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Parents:</a:t>
            </a:r>
            <a:endParaRPr b="1">
              <a:latin typeface="Roboto" panose="02000000000000000000"/>
              <a:ea typeface="Roboto" panose="02000000000000000000"/>
              <a:cs typeface="Roboto" panose="02000000000000000000"/>
              <a:sym typeface="Roboto" panose="02000000000000000000"/>
            </a:endParaRPr>
          </a:p>
        </p:txBody>
      </p:sp>
      <p:pic>
        <p:nvPicPr>
          <p:cNvPr id="249" name="Google Shape;249;p35"/>
          <p:cNvPicPr preferRelativeResize="0"/>
          <p:nvPr/>
        </p:nvPicPr>
        <p:blipFill>
          <a:blip r:embed="rId1"/>
          <a:stretch>
            <a:fillRect/>
          </a:stretch>
        </p:blipFill>
        <p:spPr>
          <a:xfrm>
            <a:off x="2124073" y="3247023"/>
            <a:ext cx="1835375" cy="1835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p:cTn id="12" dur="1"/>
                                        <p:tgtEl>
                                          <p:spTgt spid="247"/>
                                        </p:tgtEl>
                                      </p:cBhvr>
                                    </p:animEffect>
                                  </p:childTnLst>
                                </p:cTn>
                              </p:par>
                              <p:par>
                                <p:cTn id="13" presetID="10" presetClass="entr" presetSubtype="0" fill="hold" nodeType="withEffect">
                                  <p:stCondLst>
                                    <p:cond delay="0"/>
                                  </p:stCondLst>
                                  <p:childTnLst>
                                    <p:set>
                                      <p:cBhvr>
                                        <p:cTn id="14" dur="1" fill="hold">
                                          <p:stCondLst>
                                            <p:cond delay="0"/>
                                          </p:stCondLst>
                                        </p:cTn>
                                        <p:tgtEl>
                                          <p:spTgt spid="248"/>
                                        </p:tgtEl>
                                        <p:attrNameLst>
                                          <p:attrName>style.visibility</p:attrName>
                                        </p:attrNameLst>
                                      </p:cBhvr>
                                      <p:to>
                                        <p:strVal val="visible"/>
                                      </p:to>
                                    </p:set>
                                    <p:animEffect transition="in" filter="fade">
                                      <p:cBhvr>
                                        <p:cTn id="15" dur="1"/>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 Example:</a:t>
            </a:r>
            <a:endParaRPr lang="en-GB"/>
          </a:p>
        </p:txBody>
      </p:sp>
      <p:sp>
        <p:nvSpPr>
          <p:cNvPr id="255" name="Google Shape;255;p36"/>
          <p:cNvSpPr txBox="1"/>
          <p:nvPr/>
        </p:nvSpPr>
        <p:spPr>
          <a:xfrm>
            <a:off x="151050" y="3653975"/>
            <a:ext cx="5900700" cy="12000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panose="020B0604020202020204"/>
              <a:buNone/>
            </a:pPr>
            <a:r>
              <a:rPr lang="en-GB" dirty="0">
                <a:solidFill>
                  <a:srgbClr val="FFAB40"/>
                </a:solidFill>
                <a:latin typeface="Roboto Mono"/>
                <a:ea typeface="Roboto Mono"/>
                <a:cs typeface="Roboto Mono"/>
                <a:sym typeface="Roboto Mono"/>
              </a:rPr>
              <a:t>CREATE TABLE</a:t>
            </a:r>
            <a:r>
              <a:rPr lang="en-GB" dirty="0">
                <a:solidFill>
                  <a:srgbClr val="000000"/>
                </a:solidFill>
                <a:latin typeface="Roboto Mono"/>
                <a:ea typeface="Roboto Mono"/>
                <a:cs typeface="Roboto Mono"/>
                <a:sym typeface="Roboto Mono"/>
              </a:rPr>
              <a:t> parents </a:t>
            </a:r>
            <a:r>
              <a:rPr lang="en-GB" dirty="0">
                <a:solidFill>
                  <a:srgbClr val="FFAB40"/>
                </a:solidFill>
                <a:latin typeface="Roboto Mono"/>
                <a:ea typeface="Roboto Mono"/>
                <a:cs typeface="Roboto Mono"/>
                <a:sym typeface="Roboto Mono"/>
              </a:rPr>
              <a:t>AS</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Clr>
                <a:srgbClr val="000000"/>
              </a:buClr>
              <a:buSzPts val="1100"/>
              <a:buFont typeface="Arial" panose="020B0604020202020204"/>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solidFill>
                  <a:srgbClr val="000000"/>
                </a:solidFill>
                <a:latin typeface="Roboto Mono"/>
                <a:ea typeface="Roboto Mono"/>
                <a:cs typeface="Roboto Mono"/>
                <a:sym typeface="Roboto Mono"/>
              </a:rPr>
              <a:t> parent,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"herbert"</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solidFill>
                  <a:srgbClr val="000000"/>
                </a:solidFill>
                <a:latin typeface="Roboto Mono"/>
                <a:ea typeface="Roboto Mono"/>
                <a:cs typeface="Roboto Mono"/>
                <a:sym typeface="Roboto Mono"/>
              </a:rPr>
              <a:t> child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solidFill>
                  <a:srgbClr val="000000"/>
                </a:solidFill>
                <a:latin typeface="Roboto Mono"/>
                <a:ea typeface="Roboto Mono"/>
                <a:cs typeface="Roboto Mono"/>
                <a:sym typeface="Roboto Mono"/>
              </a:rPr>
              <a:t>,	   </a:t>
            </a:r>
            <a:r>
              <a:rPr lang="en-US" dirty="0">
                <a:latin typeface="Roboto Mono"/>
                <a:ea typeface="Roboto Mono"/>
                <a:cs typeface="Roboto Mono"/>
                <a:sym typeface="Roboto Mono"/>
              </a:rPr>
              <a:t>"</a:t>
            </a:r>
            <a:r>
              <a:rPr lang="en-GB" dirty="0">
                <a:solidFill>
                  <a:srgbClr val="6AA84F"/>
                </a:solidFill>
                <a:latin typeface="Roboto Mono"/>
                <a:ea typeface="Roboto Mono"/>
                <a:cs typeface="Roboto Mono"/>
                <a:sym typeface="Roboto Mono"/>
              </a:rPr>
              <a:t>barack"	</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Clr>
                <a:srgbClr val="000000"/>
              </a:buClr>
              <a:buSzPts val="1100"/>
              <a:buFont typeface="Arial" panose="020B0604020202020204"/>
              <a:buNone/>
            </a:pPr>
            <a:r>
              <a:rPr lang="en-GB" dirty="0">
                <a:solidFill>
                  <a:srgbClr val="FFAB40"/>
                </a:solidFill>
                <a:latin typeface="Roboto Mono"/>
                <a:ea typeface="Roboto Mono"/>
                <a:cs typeface="Roboto Mono"/>
                <a:sym typeface="Roboto Mono"/>
              </a:rPr>
              <a:t>  </a:t>
            </a:r>
            <a:r>
              <a:rPr lang="en-GB" dirty="0">
                <a:latin typeface="Roboto Mono"/>
                <a:ea typeface="Roboto Mono"/>
                <a:cs typeface="Roboto Mono"/>
                <a:sym typeface="Roboto Mono"/>
              </a:rPr>
              <a:t>...</a:t>
            </a:r>
            <a:endParaRPr dirty="0">
              <a:latin typeface="Roboto Mono"/>
              <a:ea typeface="Roboto Mono"/>
              <a:cs typeface="Roboto Mono"/>
              <a:sym typeface="Roboto Mono"/>
            </a:endParaRPr>
          </a:p>
        </p:txBody>
      </p:sp>
      <p:sp>
        <p:nvSpPr>
          <p:cNvPr id="256" name="Google Shape;256;p36"/>
          <p:cNvSpPr txBox="1"/>
          <p:nvPr/>
        </p:nvSpPr>
        <p:spPr>
          <a:xfrm>
            <a:off x="141900" y="691763"/>
            <a:ext cx="5900700" cy="23754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CREATE TABLE</a:t>
            </a:r>
            <a:r>
              <a:rPr lang="en-GB" dirty="0">
                <a:latin typeface="Roboto Mono"/>
                <a:ea typeface="Roboto Mono"/>
                <a:cs typeface="Roboto Mono"/>
                <a:sym typeface="Roboto Mono"/>
              </a:rPr>
              <a:t> dogs </a:t>
            </a:r>
            <a:r>
              <a:rPr lang="en-GB" dirty="0">
                <a:solidFill>
                  <a:srgbClr val="FFAB40"/>
                </a:solidFill>
                <a:latin typeface="Roboto Mono"/>
                <a:ea typeface="Roboto Mono"/>
                <a:cs typeface="Roboto Mono"/>
                <a:sym typeface="Roboto Mono"/>
              </a:rPr>
              <a:t>AS</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"abraham"</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name, </a:t>
            </a:r>
            <a:r>
              <a:rPr lang="en-GB" dirty="0">
                <a:solidFill>
                  <a:srgbClr val="6AA84F"/>
                </a:solidFill>
                <a:latin typeface="Roboto Mono"/>
                <a:ea typeface="Roboto Mono"/>
                <a:cs typeface="Roboto Mono"/>
                <a:sym typeface="Roboto Mono"/>
              </a:rPr>
              <a:t>"long"</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fur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"barack"</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"short"</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"clinton"</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"long"	</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"delano"</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"long"</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"eisenhower"</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"short"</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"fillmore"</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"curly"</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"grover"</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"short"</a:t>
            </a: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000000"/>
                </a:solidFill>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solidFill>
                  <a:srgbClr val="000000"/>
                </a:solidFill>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"herbert"</a:t>
            </a:r>
            <a:r>
              <a:rPr lang="en-GB" dirty="0">
                <a:solidFill>
                  <a:srgbClr val="000000"/>
                </a:solidFill>
                <a:latin typeface="Roboto Mono"/>
                <a:ea typeface="Roboto Mono"/>
                <a:cs typeface="Roboto Mono"/>
                <a:sym typeface="Roboto Mono"/>
              </a:rPr>
              <a:t>,	</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"curly"</a:t>
            </a:r>
            <a:r>
              <a:rPr lang="en-GB" dirty="0">
                <a:solidFill>
                  <a:srgbClr val="000000"/>
                </a:solidFill>
                <a:latin typeface="Roboto Mono"/>
                <a:ea typeface="Roboto Mono"/>
                <a:cs typeface="Roboto Mono"/>
                <a:sym typeface="Roboto Mono"/>
              </a:rPr>
              <a:t>;</a:t>
            </a:r>
            <a:endParaRPr dirty="0">
              <a:solidFill>
                <a:srgbClr val="000000"/>
              </a:solidFill>
              <a:latin typeface="Roboto Mono"/>
              <a:ea typeface="Roboto Mono"/>
              <a:cs typeface="Roboto Mono"/>
              <a:sym typeface="Roboto Mono"/>
            </a:endParaRPr>
          </a:p>
        </p:txBody>
      </p:sp>
      <p:sp>
        <p:nvSpPr>
          <p:cNvPr id="257" name="Google Shape;257;p36"/>
          <p:cNvSpPr txBox="1"/>
          <p:nvPr/>
        </p:nvSpPr>
        <p:spPr>
          <a:xfrm>
            <a:off x="7289804" y="848075"/>
            <a:ext cx="849000" cy="216000"/>
          </a:xfrm>
          <a:prstGeom prst="rect">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E</a:t>
            </a:r>
            <a:endParaRPr>
              <a:latin typeface="Roboto Mono"/>
              <a:ea typeface="Roboto Mono"/>
              <a:cs typeface="Roboto Mono"/>
              <a:sym typeface="Roboto Mono"/>
            </a:endParaRPr>
          </a:p>
        </p:txBody>
      </p:sp>
      <p:sp>
        <p:nvSpPr>
          <p:cNvPr id="258" name="Google Shape;258;p36"/>
          <p:cNvSpPr txBox="1"/>
          <p:nvPr/>
        </p:nvSpPr>
        <p:spPr>
          <a:xfrm>
            <a:off x="7289804" y="1306925"/>
            <a:ext cx="849000" cy="216000"/>
          </a:xfrm>
          <a:prstGeom prst="rect">
            <a:avLst/>
          </a:prstGeom>
          <a:noFill/>
          <a:ln w="1905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F</a:t>
            </a:r>
            <a:endParaRPr>
              <a:latin typeface="Roboto Mono"/>
              <a:ea typeface="Roboto Mono"/>
              <a:cs typeface="Roboto Mono"/>
              <a:sym typeface="Roboto Mono"/>
            </a:endParaRPr>
          </a:p>
        </p:txBody>
      </p:sp>
      <p:sp>
        <p:nvSpPr>
          <p:cNvPr id="259" name="Google Shape;259;p36"/>
          <p:cNvSpPr txBox="1"/>
          <p:nvPr/>
        </p:nvSpPr>
        <p:spPr>
          <a:xfrm>
            <a:off x="6444979" y="1841983"/>
            <a:ext cx="625200" cy="216000"/>
          </a:xfrm>
          <a:prstGeom prst="rect">
            <a:avLst/>
          </a:prstGeom>
          <a:noFill/>
          <a:ln w="19050"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A</a:t>
            </a:r>
            <a:endParaRPr>
              <a:latin typeface="Roboto Mono"/>
              <a:ea typeface="Roboto Mono"/>
              <a:cs typeface="Roboto Mono"/>
              <a:sym typeface="Roboto Mono"/>
            </a:endParaRPr>
          </a:p>
        </p:txBody>
      </p:sp>
      <p:sp>
        <p:nvSpPr>
          <p:cNvPr id="260" name="Google Shape;260;p36"/>
          <p:cNvSpPr txBox="1"/>
          <p:nvPr/>
        </p:nvSpPr>
        <p:spPr>
          <a:xfrm>
            <a:off x="7438776" y="1841983"/>
            <a:ext cx="556200" cy="216000"/>
          </a:xfrm>
          <a:prstGeom prst="rect">
            <a:avLst/>
          </a:prstGeom>
          <a:noFill/>
          <a:ln w="19050"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D</a:t>
            </a:r>
            <a:endParaRPr>
              <a:latin typeface="Roboto Mono"/>
              <a:ea typeface="Roboto Mono"/>
              <a:cs typeface="Roboto Mono"/>
              <a:sym typeface="Roboto Mono"/>
            </a:endParaRPr>
          </a:p>
        </p:txBody>
      </p:sp>
      <p:sp>
        <p:nvSpPr>
          <p:cNvPr id="261" name="Google Shape;261;p36"/>
          <p:cNvSpPr txBox="1"/>
          <p:nvPr/>
        </p:nvSpPr>
        <p:spPr>
          <a:xfrm>
            <a:off x="8363565" y="1841983"/>
            <a:ext cx="556200" cy="216000"/>
          </a:xfrm>
          <a:prstGeom prst="rect">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G</a:t>
            </a:r>
            <a:endParaRPr>
              <a:latin typeface="Roboto Mono"/>
              <a:ea typeface="Roboto Mono"/>
              <a:cs typeface="Roboto Mono"/>
              <a:sym typeface="Roboto Mono"/>
            </a:endParaRPr>
          </a:p>
        </p:txBody>
      </p:sp>
      <p:sp>
        <p:nvSpPr>
          <p:cNvPr id="262" name="Google Shape;262;p36"/>
          <p:cNvSpPr txBox="1"/>
          <p:nvPr/>
        </p:nvSpPr>
        <p:spPr>
          <a:xfrm>
            <a:off x="7510560" y="2273822"/>
            <a:ext cx="625200" cy="216000"/>
          </a:xfrm>
          <a:prstGeom prst="rect">
            <a:avLst/>
          </a:prstGeom>
          <a:noFill/>
          <a:ln w="1905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H</a:t>
            </a:r>
            <a:endParaRPr>
              <a:latin typeface="Roboto Mono"/>
              <a:ea typeface="Roboto Mono"/>
              <a:cs typeface="Roboto Mono"/>
              <a:sym typeface="Roboto Mono"/>
            </a:endParaRPr>
          </a:p>
        </p:txBody>
      </p:sp>
      <p:sp>
        <p:nvSpPr>
          <p:cNvPr id="263" name="Google Shape;263;p36"/>
          <p:cNvSpPr txBox="1"/>
          <p:nvPr/>
        </p:nvSpPr>
        <p:spPr>
          <a:xfrm>
            <a:off x="6311575" y="2705653"/>
            <a:ext cx="556200" cy="216000"/>
          </a:xfrm>
          <a:prstGeom prst="rect">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B</a:t>
            </a:r>
            <a:endParaRPr>
              <a:latin typeface="Roboto Mono"/>
              <a:ea typeface="Roboto Mono"/>
              <a:cs typeface="Roboto Mono"/>
              <a:sym typeface="Roboto Mono"/>
            </a:endParaRPr>
          </a:p>
        </p:txBody>
      </p:sp>
      <p:sp>
        <p:nvSpPr>
          <p:cNvPr id="264" name="Google Shape;264;p36"/>
          <p:cNvSpPr txBox="1"/>
          <p:nvPr/>
        </p:nvSpPr>
        <p:spPr>
          <a:xfrm>
            <a:off x="7039025" y="2705653"/>
            <a:ext cx="594000" cy="216000"/>
          </a:xfrm>
          <a:prstGeom prst="rect">
            <a:avLst/>
          </a:prstGeom>
          <a:noFill/>
          <a:ln w="19050"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Roboto Mono"/>
                <a:ea typeface="Roboto Mono"/>
                <a:cs typeface="Roboto Mono"/>
                <a:sym typeface="Roboto Mono"/>
              </a:rPr>
              <a:t>C</a:t>
            </a:r>
            <a:endParaRPr>
              <a:latin typeface="Roboto Mono"/>
              <a:ea typeface="Roboto Mono"/>
              <a:cs typeface="Roboto Mono"/>
              <a:sym typeface="Roboto Mono"/>
            </a:endParaRPr>
          </a:p>
        </p:txBody>
      </p:sp>
      <p:cxnSp>
        <p:nvCxnSpPr>
          <p:cNvPr id="265" name="Google Shape;265;p36"/>
          <p:cNvCxnSpPr>
            <a:stCxn id="257" idx="2"/>
            <a:endCxn id="258" idx="0"/>
          </p:cNvCxnSpPr>
          <p:nvPr/>
        </p:nvCxnSpPr>
        <p:spPr>
          <a:xfrm>
            <a:off x="7714304" y="1064075"/>
            <a:ext cx="0" cy="243000"/>
          </a:xfrm>
          <a:prstGeom prst="straightConnector1">
            <a:avLst/>
          </a:prstGeom>
          <a:noFill/>
          <a:ln w="9525" cap="flat" cmpd="sng">
            <a:solidFill>
              <a:srgbClr val="595959"/>
            </a:solidFill>
            <a:prstDash val="solid"/>
            <a:round/>
            <a:headEnd type="none" w="med" len="med"/>
            <a:tailEnd type="triangle" w="med" len="med"/>
          </a:ln>
        </p:spPr>
      </p:cxnSp>
      <p:cxnSp>
        <p:nvCxnSpPr>
          <p:cNvPr id="266" name="Google Shape;266;p36"/>
          <p:cNvCxnSpPr>
            <a:stCxn id="258" idx="2"/>
            <a:endCxn id="259" idx="0"/>
          </p:cNvCxnSpPr>
          <p:nvPr/>
        </p:nvCxnSpPr>
        <p:spPr>
          <a:xfrm flipH="1">
            <a:off x="6757604" y="1522925"/>
            <a:ext cx="956700" cy="319200"/>
          </a:xfrm>
          <a:prstGeom prst="straightConnector1">
            <a:avLst/>
          </a:prstGeom>
          <a:noFill/>
          <a:ln w="9525" cap="flat" cmpd="sng">
            <a:solidFill>
              <a:srgbClr val="595959"/>
            </a:solidFill>
            <a:prstDash val="solid"/>
            <a:round/>
            <a:headEnd type="none" w="med" len="med"/>
            <a:tailEnd type="triangle" w="med" len="med"/>
          </a:ln>
        </p:spPr>
      </p:cxnSp>
      <p:cxnSp>
        <p:nvCxnSpPr>
          <p:cNvPr id="267" name="Google Shape;267;p36"/>
          <p:cNvCxnSpPr>
            <a:stCxn id="258" idx="2"/>
            <a:endCxn id="261" idx="0"/>
          </p:cNvCxnSpPr>
          <p:nvPr/>
        </p:nvCxnSpPr>
        <p:spPr>
          <a:xfrm>
            <a:off x="7714304" y="1522925"/>
            <a:ext cx="927300" cy="319200"/>
          </a:xfrm>
          <a:prstGeom prst="straightConnector1">
            <a:avLst/>
          </a:prstGeom>
          <a:noFill/>
          <a:ln w="9525" cap="flat" cmpd="sng">
            <a:solidFill>
              <a:srgbClr val="595959"/>
            </a:solidFill>
            <a:prstDash val="solid"/>
            <a:round/>
            <a:headEnd type="none" w="med" len="med"/>
            <a:tailEnd type="triangle" w="med" len="med"/>
          </a:ln>
        </p:spPr>
      </p:cxnSp>
      <p:cxnSp>
        <p:nvCxnSpPr>
          <p:cNvPr id="268" name="Google Shape;268;p36"/>
          <p:cNvCxnSpPr>
            <a:stCxn id="259" idx="2"/>
            <a:endCxn id="263" idx="0"/>
          </p:cNvCxnSpPr>
          <p:nvPr/>
        </p:nvCxnSpPr>
        <p:spPr>
          <a:xfrm flipH="1">
            <a:off x="6589579" y="2057983"/>
            <a:ext cx="168000" cy="647700"/>
          </a:xfrm>
          <a:prstGeom prst="straightConnector1">
            <a:avLst/>
          </a:prstGeom>
          <a:noFill/>
          <a:ln w="9525" cap="flat" cmpd="sng">
            <a:solidFill>
              <a:srgbClr val="595959"/>
            </a:solidFill>
            <a:prstDash val="solid"/>
            <a:round/>
            <a:headEnd type="none" w="med" len="med"/>
            <a:tailEnd type="triangle" w="med" len="med"/>
          </a:ln>
        </p:spPr>
      </p:cxnSp>
      <p:cxnSp>
        <p:nvCxnSpPr>
          <p:cNvPr id="269" name="Google Shape;269;p36"/>
          <p:cNvCxnSpPr>
            <a:stCxn id="260" idx="2"/>
            <a:endCxn id="262" idx="0"/>
          </p:cNvCxnSpPr>
          <p:nvPr/>
        </p:nvCxnSpPr>
        <p:spPr>
          <a:xfrm>
            <a:off x="7716876" y="2057983"/>
            <a:ext cx="106200" cy="215700"/>
          </a:xfrm>
          <a:prstGeom prst="straightConnector1">
            <a:avLst/>
          </a:prstGeom>
          <a:noFill/>
          <a:ln w="9525" cap="flat" cmpd="sng">
            <a:solidFill>
              <a:srgbClr val="595959"/>
            </a:solidFill>
            <a:prstDash val="solid"/>
            <a:round/>
            <a:headEnd type="none" w="med" len="med"/>
            <a:tailEnd type="triangle" w="med" len="med"/>
          </a:ln>
        </p:spPr>
      </p:cxnSp>
      <p:cxnSp>
        <p:nvCxnSpPr>
          <p:cNvPr id="270" name="Google Shape;270;p36"/>
          <p:cNvCxnSpPr>
            <a:stCxn id="259" idx="2"/>
            <a:endCxn id="264" idx="0"/>
          </p:cNvCxnSpPr>
          <p:nvPr/>
        </p:nvCxnSpPr>
        <p:spPr>
          <a:xfrm>
            <a:off x="6757579" y="2057983"/>
            <a:ext cx="578400" cy="647700"/>
          </a:xfrm>
          <a:prstGeom prst="straightConnector1">
            <a:avLst/>
          </a:prstGeom>
          <a:noFill/>
          <a:ln w="9525" cap="flat" cmpd="sng">
            <a:solidFill>
              <a:srgbClr val="595959"/>
            </a:solidFill>
            <a:prstDash val="solid"/>
            <a:round/>
            <a:headEnd type="none" w="med" len="med"/>
            <a:tailEnd type="triangle" w="med" len="med"/>
          </a:ln>
        </p:spPr>
      </p:cxnSp>
      <p:cxnSp>
        <p:nvCxnSpPr>
          <p:cNvPr id="271" name="Google Shape;271;p36"/>
          <p:cNvCxnSpPr>
            <a:stCxn id="258" idx="2"/>
            <a:endCxn id="260" idx="0"/>
          </p:cNvCxnSpPr>
          <p:nvPr/>
        </p:nvCxnSpPr>
        <p:spPr>
          <a:xfrm>
            <a:off x="7714304" y="1522925"/>
            <a:ext cx="2700" cy="319200"/>
          </a:xfrm>
          <a:prstGeom prst="straightConnector1">
            <a:avLst/>
          </a:prstGeom>
          <a:noFill/>
          <a:ln w="9525" cap="flat" cmpd="sng">
            <a:solidFill>
              <a:srgbClr val="595959"/>
            </a:solidFill>
            <a:prstDash val="solid"/>
            <a:round/>
            <a:headEnd type="none" w="med" len="med"/>
            <a:tailEnd type="triangle" w="med" len="med"/>
          </a:ln>
        </p:spPr>
      </p:cxnSp>
      <p:sp>
        <p:nvSpPr>
          <p:cNvPr id="272" name="Google Shape;272;p36"/>
          <p:cNvSpPr txBox="1"/>
          <p:nvPr/>
        </p:nvSpPr>
        <p:spPr>
          <a:xfrm>
            <a:off x="5784400" y="3179700"/>
            <a:ext cx="3816900" cy="46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Select the parents o</a:t>
            </a:r>
            <a:r>
              <a:rPr lang="en-GB" sz="1500">
                <a:latin typeface="Roboto" panose="02000000000000000000"/>
                <a:ea typeface="Roboto" panose="02000000000000000000"/>
                <a:cs typeface="Roboto" panose="02000000000000000000"/>
                <a:sym typeface="Roboto" panose="02000000000000000000"/>
              </a:rPr>
              <a:t>f </a:t>
            </a:r>
            <a:r>
              <a:rPr lang="en-GB" sz="1500">
                <a:solidFill>
                  <a:srgbClr val="000000"/>
                </a:solidFill>
                <a:latin typeface="Roboto" panose="02000000000000000000"/>
                <a:ea typeface="Roboto" panose="02000000000000000000"/>
                <a:cs typeface="Roboto" panose="02000000000000000000"/>
                <a:sym typeface="Roboto" panose="02000000000000000000"/>
              </a:rPr>
              <a:t>curly-furred dogs</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graphicFrame>
        <p:nvGraphicFramePr>
          <p:cNvPr id="273" name="Google Shape;273;p36"/>
          <p:cNvGraphicFramePr/>
          <p:nvPr/>
        </p:nvGraphicFramePr>
        <p:xfrm>
          <a:off x="6913950" y="3902675"/>
          <a:ext cx="1453750" cy="1188630"/>
        </p:xfrm>
        <a:graphic>
          <a:graphicData uri="http://schemas.openxmlformats.org/drawingml/2006/table">
            <a:tbl>
              <a:tblPr>
                <a:noFill/>
                <a:tableStyleId>{40D40A84-7007-45A4-A8F7-5509B8A3EDF1}</a:tableStyleId>
              </a:tblPr>
              <a:tblGrid>
                <a:gridCol w="1453750"/>
              </a:tblGrid>
              <a:tr h="381000">
                <a:tc>
                  <a:txBody>
                    <a:bodyPr/>
                    <a:lstStyle/>
                    <a:p>
                      <a:pPr marL="0" lvl="0" indent="0" algn="ctr" rtl="0">
                        <a:spcBef>
                          <a:spcPts val="0"/>
                        </a:spcBef>
                        <a:spcAft>
                          <a:spcPts val="0"/>
                        </a:spcAft>
                        <a:buNone/>
                      </a:pPr>
                      <a:r>
                        <a:rPr lang="en-GB" b="1">
                          <a:latin typeface="Roboto Mono"/>
                          <a:ea typeface="Roboto Mono"/>
                          <a:cs typeface="Roboto Mono"/>
                          <a:sym typeface="Roboto Mono"/>
                        </a:rPr>
                        <a:t>Parent</a:t>
                      </a:r>
                      <a:endParaRPr b="1">
                        <a:latin typeface="Roboto Mono"/>
                        <a:ea typeface="Roboto Mono"/>
                        <a:cs typeface="Roboto Mono"/>
                        <a:sym typeface="Roboto Mono"/>
                      </a:endParaRPr>
                    </a:p>
                  </a:txBody>
                  <a:tcPr marL="91425" marR="91425" marT="91425" marB="91425">
                    <a:solidFill>
                      <a:srgbClr val="EFEFEF"/>
                    </a:solidFill>
                  </a:tcPr>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eisenhower</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solidFill>
                            <a:srgbClr val="000000"/>
                          </a:solidFill>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1"/>
                                        <p:tgtEl>
                                          <p:spTgt spid="2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1000"/>
                                        <p:tgtEl>
                                          <p:spTgt spid="257"/>
                                        </p:tgtEl>
                                      </p:cBhvr>
                                    </p:animEffect>
                                  </p:childTnLst>
                                </p:cTn>
                              </p:par>
                              <p:par>
                                <p:cTn id="18" presetID="10" presetClass="entr" presetSubtype="0" fill="hold" nodeType="with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fade">
                                      <p:cBhvr>
                                        <p:cTn id="20" dur="1000"/>
                                        <p:tgtEl>
                                          <p:spTgt spid="258"/>
                                        </p:tgtEl>
                                      </p:cBhvr>
                                    </p:animEffect>
                                  </p:childTnLst>
                                </p:cTn>
                              </p:par>
                              <p:par>
                                <p:cTn id="21" presetID="10" presetClass="entr" presetSubtype="0" fill="hold" nodeType="withEffect">
                                  <p:stCondLst>
                                    <p:cond delay="0"/>
                                  </p:stCondLst>
                                  <p:childTnLst>
                                    <p:set>
                                      <p:cBhvr>
                                        <p:cTn id="22" dur="1" fill="hold">
                                          <p:stCondLst>
                                            <p:cond delay="0"/>
                                          </p:stCondLst>
                                        </p:cTn>
                                        <p:tgtEl>
                                          <p:spTgt spid="259"/>
                                        </p:tgtEl>
                                        <p:attrNameLst>
                                          <p:attrName>style.visibility</p:attrName>
                                        </p:attrNameLst>
                                      </p:cBhvr>
                                      <p:to>
                                        <p:strVal val="visible"/>
                                      </p:to>
                                    </p:set>
                                    <p:animEffect transition="in" filter="fade">
                                      <p:cBhvr>
                                        <p:cTn id="23" dur="1000"/>
                                        <p:tgtEl>
                                          <p:spTgt spid="259"/>
                                        </p:tgtEl>
                                      </p:cBhvr>
                                    </p:animEffect>
                                  </p:childTnLst>
                                </p:cTn>
                              </p:par>
                              <p:par>
                                <p:cTn id="24" presetID="10" presetClass="entr" presetSubtype="0" fill="hold" nodeType="withEffect">
                                  <p:stCondLst>
                                    <p:cond delay="0"/>
                                  </p:stCondLst>
                                  <p:childTnLst>
                                    <p:set>
                                      <p:cBhvr>
                                        <p:cTn id="25" dur="1" fill="hold">
                                          <p:stCondLst>
                                            <p:cond delay="0"/>
                                          </p:stCondLst>
                                        </p:cTn>
                                        <p:tgtEl>
                                          <p:spTgt spid="260"/>
                                        </p:tgtEl>
                                        <p:attrNameLst>
                                          <p:attrName>style.visibility</p:attrName>
                                        </p:attrNameLst>
                                      </p:cBhvr>
                                      <p:to>
                                        <p:strVal val="visible"/>
                                      </p:to>
                                    </p:set>
                                    <p:animEffect transition="in" filter="fade">
                                      <p:cBhvr>
                                        <p:cTn id="26" dur="1000"/>
                                        <p:tgtEl>
                                          <p:spTgt spid="260"/>
                                        </p:tgtEl>
                                      </p:cBhvr>
                                    </p:animEffect>
                                  </p:childTnLst>
                                </p:cTn>
                              </p:par>
                              <p:par>
                                <p:cTn id="27" presetID="10" presetClass="entr" presetSubtype="0" fill="hold" nodeType="withEffect">
                                  <p:stCondLst>
                                    <p:cond delay="0"/>
                                  </p:stCondLst>
                                  <p:childTnLst>
                                    <p:set>
                                      <p:cBhvr>
                                        <p:cTn id="28" dur="1" fill="hold">
                                          <p:stCondLst>
                                            <p:cond delay="0"/>
                                          </p:stCondLst>
                                        </p:cTn>
                                        <p:tgtEl>
                                          <p:spTgt spid="261"/>
                                        </p:tgtEl>
                                        <p:attrNameLst>
                                          <p:attrName>style.visibility</p:attrName>
                                        </p:attrNameLst>
                                      </p:cBhvr>
                                      <p:to>
                                        <p:strVal val="visible"/>
                                      </p:to>
                                    </p:set>
                                    <p:animEffect transition="in" filter="fade">
                                      <p:cBhvr>
                                        <p:cTn id="29" dur="1000"/>
                                        <p:tgtEl>
                                          <p:spTgt spid="261"/>
                                        </p:tgtEl>
                                      </p:cBhvr>
                                    </p:animEffect>
                                  </p:childTnLst>
                                </p:cTn>
                              </p:par>
                              <p:par>
                                <p:cTn id="30" presetID="10" presetClass="entr" presetSubtype="0" fill="hold" nodeType="with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fade">
                                      <p:cBhvr>
                                        <p:cTn id="32" dur="1000"/>
                                        <p:tgtEl>
                                          <p:spTgt spid="262"/>
                                        </p:tgtEl>
                                      </p:cBhvr>
                                    </p:animEffect>
                                  </p:childTnLst>
                                </p:cTn>
                              </p:par>
                              <p:par>
                                <p:cTn id="33" presetID="10" presetClass="entr" presetSubtype="0" fill="hold" nodeType="withEffect">
                                  <p:stCondLst>
                                    <p:cond delay="0"/>
                                  </p:stCondLst>
                                  <p:childTnLst>
                                    <p:set>
                                      <p:cBhvr>
                                        <p:cTn id="34" dur="1" fill="hold">
                                          <p:stCondLst>
                                            <p:cond delay="0"/>
                                          </p:stCondLst>
                                        </p:cTn>
                                        <p:tgtEl>
                                          <p:spTgt spid="263"/>
                                        </p:tgtEl>
                                        <p:attrNameLst>
                                          <p:attrName>style.visibility</p:attrName>
                                        </p:attrNameLst>
                                      </p:cBhvr>
                                      <p:to>
                                        <p:strVal val="visible"/>
                                      </p:to>
                                    </p:set>
                                    <p:animEffect transition="in" filter="fade">
                                      <p:cBhvr>
                                        <p:cTn id="35" dur="1000"/>
                                        <p:tgtEl>
                                          <p:spTgt spid="263"/>
                                        </p:tgtEl>
                                      </p:cBhvr>
                                    </p:animEffect>
                                  </p:childTnLst>
                                </p:cTn>
                              </p:par>
                              <p:par>
                                <p:cTn id="36" presetID="10" presetClass="entr" presetSubtype="0" fill="hold" nodeType="withEffect">
                                  <p:stCondLst>
                                    <p:cond delay="0"/>
                                  </p:stCondLst>
                                  <p:childTnLst>
                                    <p:set>
                                      <p:cBhvr>
                                        <p:cTn id="37" dur="1" fill="hold">
                                          <p:stCondLst>
                                            <p:cond delay="0"/>
                                          </p:stCondLst>
                                        </p:cTn>
                                        <p:tgtEl>
                                          <p:spTgt spid="264"/>
                                        </p:tgtEl>
                                        <p:attrNameLst>
                                          <p:attrName>style.visibility</p:attrName>
                                        </p:attrNameLst>
                                      </p:cBhvr>
                                      <p:to>
                                        <p:strVal val="visible"/>
                                      </p:to>
                                    </p:set>
                                    <p:animEffect transition="in" filter="fade">
                                      <p:cBhvr>
                                        <p:cTn id="38" dur="1000"/>
                                        <p:tgtEl>
                                          <p:spTgt spid="264"/>
                                        </p:tgtEl>
                                      </p:cBhvr>
                                    </p:animEffect>
                                  </p:childTnLst>
                                </p:cTn>
                              </p:par>
                              <p:par>
                                <p:cTn id="39" presetID="10" presetClass="entr" presetSubtype="0" fill="hold" nodeType="withEffect">
                                  <p:stCondLst>
                                    <p:cond delay="0"/>
                                  </p:stCondLst>
                                  <p:childTnLst>
                                    <p:set>
                                      <p:cBhvr>
                                        <p:cTn id="40" dur="1" fill="hold">
                                          <p:stCondLst>
                                            <p:cond delay="0"/>
                                          </p:stCondLst>
                                        </p:cTn>
                                        <p:tgtEl>
                                          <p:spTgt spid="265"/>
                                        </p:tgtEl>
                                        <p:attrNameLst>
                                          <p:attrName>style.visibility</p:attrName>
                                        </p:attrNameLst>
                                      </p:cBhvr>
                                      <p:to>
                                        <p:strVal val="visible"/>
                                      </p:to>
                                    </p:set>
                                    <p:animEffect transition="in" filter="fade">
                                      <p:cBhvr>
                                        <p:cTn id="41" dur="1000"/>
                                        <p:tgtEl>
                                          <p:spTgt spid="265"/>
                                        </p:tgtEl>
                                      </p:cBhvr>
                                    </p:animEffect>
                                  </p:childTnLst>
                                </p:cTn>
                              </p:par>
                              <p:par>
                                <p:cTn id="42" presetID="10" presetClass="entr" presetSubtype="0" fill="hold" nodeType="withEffect">
                                  <p:stCondLst>
                                    <p:cond delay="0"/>
                                  </p:stCondLst>
                                  <p:childTnLst>
                                    <p:set>
                                      <p:cBhvr>
                                        <p:cTn id="43" dur="1" fill="hold">
                                          <p:stCondLst>
                                            <p:cond delay="0"/>
                                          </p:stCondLst>
                                        </p:cTn>
                                        <p:tgtEl>
                                          <p:spTgt spid="266"/>
                                        </p:tgtEl>
                                        <p:attrNameLst>
                                          <p:attrName>style.visibility</p:attrName>
                                        </p:attrNameLst>
                                      </p:cBhvr>
                                      <p:to>
                                        <p:strVal val="visible"/>
                                      </p:to>
                                    </p:set>
                                    <p:animEffect transition="in" filter="fade">
                                      <p:cBhvr>
                                        <p:cTn id="44" dur="1000"/>
                                        <p:tgtEl>
                                          <p:spTgt spid="266"/>
                                        </p:tgtEl>
                                      </p:cBhvr>
                                    </p:animEffect>
                                  </p:childTnLst>
                                </p:cTn>
                              </p:par>
                              <p:par>
                                <p:cTn id="45" presetID="10"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animEffect transition="in" filter="fade">
                                      <p:cBhvr>
                                        <p:cTn id="47" dur="1000"/>
                                        <p:tgtEl>
                                          <p:spTgt spid="267"/>
                                        </p:tgtEl>
                                      </p:cBhvr>
                                    </p:animEffect>
                                  </p:childTnLst>
                                </p:cTn>
                              </p:par>
                              <p:par>
                                <p:cTn id="48" presetID="10" presetClass="entr" presetSubtype="0" fill="hold" nodeType="withEffect">
                                  <p:stCondLst>
                                    <p:cond delay="0"/>
                                  </p:stCondLst>
                                  <p:childTnLst>
                                    <p:set>
                                      <p:cBhvr>
                                        <p:cTn id="49" dur="1" fill="hold">
                                          <p:stCondLst>
                                            <p:cond delay="0"/>
                                          </p:stCondLst>
                                        </p:cTn>
                                        <p:tgtEl>
                                          <p:spTgt spid="268"/>
                                        </p:tgtEl>
                                        <p:attrNameLst>
                                          <p:attrName>style.visibility</p:attrName>
                                        </p:attrNameLst>
                                      </p:cBhvr>
                                      <p:to>
                                        <p:strVal val="visible"/>
                                      </p:to>
                                    </p:set>
                                    <p:animEffect transition="in" filter="fade">
                                      <p:cBhvr>
                                        <p:cTn id="50" dur="1000"/>
                                        <p:tgtEl>
                                          <p:spTgt spid="268"/>
                                        </p:tgtEl>
                                      </p:cBhvr>
                                    </p:animEffect>
                                  </p:childTnLst>
                                </p:cTn>
                              </p:par>
                              <p:par>
                                <p:cTn id="51" presetID="10" presetClass="entr" presetSubtype="0" fill="hold" nodeType="withEffect">
                                  <p:stCondLst>
                                    <p:cond delay="0"/>
                                  </p:stCondLst>
                                  <p:childTnLst>
                                    <p:set>
                                      <p:cBhvr>
                                        <p:cTn id="52" dur="1" fill="hold">
                                          <p:stCondLst>
                                            <p:cond delay="0"/>
                                          </p:stCondLst>
                                        </p:cTn>
                                        <p:tgtEl>
                                          <p:spTgt spid="269"/>
                                        </p:tgtEl>
                                        <p:attrNameLst>
                                          <p:attrName>style.visibility</p:attrName>
                                        </p:attrNameLst>
                                      </p:cBhvr>
                                      <p:to>
                                        <p:strVal val="visible"/>
                                      </p:to>
                                    </p:set>
                                    <p:animEffect transition="in" filter="fade">
                                      <p:cBhvr>
                                        <p:cTn id="53" dur="1000"/>
                                        <p:tgtEl>
                                          <p:spTgt spid="269"/>
                                        </p:tgtEl>
                                      </p:cBhvr>
                                    </p:animEffect>
                                  </p:childTnLst>
                                </p:cTn>
                              </p:par>
                              <p:par>
                                <p:cTn id="54" presetID="10" presetClass="entr" presetSubtype="0" fill="hold" nodeType="withEffect">
                                  <p:stCondLst>
                                    <p:cond delay="0"/>
                                  </p:stCondLst>
                                  <p:childTnLst>
                                    <p:set>
                                      <p:cBhvr>
                                        <p:cTn id="55" dur="1" fill="hold">
                                          <p:stCondLst>
                                            <p:cond delay="0"/>
                                          </p:stCondLst>
                                        </p:cTn>
                                        <p:tgtEl>
                                          <p:spTgt spid="270"/>
                                        </p:tgtEl>
                                        <p:attrNameLst>
                                          <p:attrName>style.visibility</p:attrName>
                                        </p:attrNameLst>
                                      </p:cBhvr>
                                      <p:to>
                                        <p:strVal val="visible"/>
                                      </p:to>
                                    </p:set>
                                    <p:animEffect transition="in" filter="fade">
                                      <p:cBhvr>
                                        <p:cTn id="56" dur="1000"/>
                                        <p:tgtEl>
                                          <p:spTgt spid="270"/>
                                        </p:tgtEl>
                                      </p:cBhvr>
                                    </p:animEffect>
                                  </p:childTnLst>
                                </p:cTn>
                              </p:par>
                              <p:par>
                                <p:cTn id="57" presetID="10" presetClass="entr" presetSubtype="0" fill="hold" nodeType="with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1000"/>
                                        <p:tgtEl>
                                          <p:spTgt spid="2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72"/>
                                        </p:tgtEl>
                                        <p:attrNameLst>
                                          <p:attrName>style.visibility</p:attrName>
                                        </p:attrNameLst>
                                      </p:cBhvr>
                                      <p:to>
                                        <p:strVal val="visible"/>
                                      </p:to>
                                    </p:set>
                                    <p:animEffect transition="in" filter="fade">
                                      <p:cBhvr>
                                        <p:cTn id="64" dur="1"/>
                                        <p:tgtEl>
                                          <p:spTgt spid="272"/>
                                        </p:tgtEl>
                                      </p:cBhvr>
                                    </p:animEffect>
                                  </p:childTnLst>
                                </p:cTn>
                              </p:par>
                              <p:par>
                                <p:cTn id="65" presetID="10" presetClass="entr" presetSubtype="0" fill="hold" nodeType="withEffect">
                                  <p:stCondLst>
                                    <p:cond delay="0"/>
                                  </p:stCondLst>
                                  <p:childTnLst>
                                    <p:set>
                                      <p:cBhvr>
                                        <p:cTn id="66" dur="1" fill="hold">
                                          <p:stCondLst>
                                            <p:cond delay="0"/>
                                          </p:stCondLst>
                                        </p:cTn>
                                        <p:tgtEl>
                                          <p:spTgt spid="273"/>
                                        </p:tgtEl>
                                        <p:attrNameLst>
                                          <p:attrName>style.visibility</p:attrName>
                                        </p:attrNameLst>
                                      </p:cBhvr>
                                      <p:to>
                                        <p:strVal val="visible"/>
                                      </p:to>
                                    </p:set>
                                    <p:animEffect transition="in" filter="fade">
                                      <p:cBhvr>
                                        <p:cTn id="67" dur="1"/>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Joining Tables</a:t>
            </a:r>
            <a:endParaRPr lang="en-GB"/>
          </a:p>
        </p:txBody>
      </p:sp>
      <p:sp>
        <p:nvSpPr>
          <p:cNvPr id="279" name="Google Shape;279;p37"/>
          <p:cNvSpPr txBox="1"/>
          <p:nvPr/>
        </p:nvSpPr>
        <p:spPr>
          <a:xfrm>
            <a:off x="2942250" y="1008225"/>
            <a:ext cx="3259500" cy="472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 FROM parents, dogs;</a:t>
            </a:r>
            <a:endParaRPr>
              <a:latin typeface="Roboto Mono"/>
              <a:ea typeface="Roboto Mono"/>
              <a:cs typeface="Roboto Mono"/>
              <a:sym typeface="Roboto Mono"/>
            </a:endParaRPr>
          </a:p>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280" name="Google Shape;280;p37"/>
          <p:cNvSpPr txBox="1"/>
          <p:nvPr/>
        </p:nvSpPr>
        <p:spPr>
          <a:xfrm>
            <a:off x="1741450" y="1888975"/>
            <a:ext cx="5322600" cy="472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 FROM parents, dogs WHERE fur = "curly";</a:t>
            </a:r>
            <a:endParaRPr>
              <a:latin typeface="Roboto Mono"/>
              <a:ea typeface="Roboto Mono"/>
              <a:cs typeface="Roboto Mono"/>
              <a:sym typeface="Roboto Mono"/>
            </a:endParaRPr>
          </a:p>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281" name="Google Shape;281;p37"/>
          <p:cNvSpPr txBox="1"/>
          <p:nvPr/>
        </p:nvSpPr>
        <p:spPr>
          <a:xfrm>
            <a:off x="878500" y="3177350"/>
            <a:ext cx="7152300" cy="472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 FROM parents, dogs WHERE child = name AND fur = "curly";</a:t>
            </a:r>
            <a:endParaRPr>
              <a:latin typeface="Roboto Mono"/>
              <a:ea typeface="Roboto Mono"/>
              <a:cs typeface="Roboto Mono"/>
              <a:sym typeface="Roboto Mono"/>
            </a:endParaRPr>
          </a:p>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282" name="Google Shape;282;p37"/>
          <p:cNvSpPr txBox="1"/>
          <p:nvPr/>
        </p:nvSpPr>
        <p:spPr>
          <a:xfrm>
            <a:off x="551500" y="4307725"/>
            <a:ext cx="7702500" cy="472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parent FROM parents, dogs WHERE child = name AND fur = "curly";</a:t>
            </a:r>
            <a:endParaRPr>
              <a:latin typeface="Roboto Mono"/>
              <a:ea typeface="Roboto Mono"/>
              <a:cs typeface="Roboto Mono"/>
              <a:sym typeface="Roboto Mono"/>
            </a:endParaRPr>
          </a:p>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283" name="Google Shape;283;p37"/>
          <p:cNvSpPr txBox="1"/>
          <p:nvPr/>
        </p:nvSpPr>
        <p:spPr>
          <a:xfrm>
            <a:off x="533225" y="1438800"/>
            <a:ext cx="8520600" cy="4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latin typeface="Roboto" panose="02000000000000000000"/>
                <a:ea typeface="Roboto" panose="02000000000000000000"/>
                <a:cs typeface="Roboto" panose="02000000000000000000"/>
                <a:sym typeface="Roboto" panose="02000000000000000000"/>
              </a:rPr>
              <a:t>Selects </a:t>
            </a:r>
            <a:r>
              <a:rPr lang="en-GB" sz="1500">
                <a:solidFill>
                  <a:srgbClr val="000000"/>
                </a:solidFill>
                <a:latin typeface="Roboto" panose="02000000000000000000"/>
                <a:ea typeface="Roboto" panose="02000000000000000000"/>
                <a:cs typeface="Roboto" panose="02000000000000000000"/>
                <a:sym typeface="Roboto" panose="02000000000000000000"/>
              </a:rPr>
              <a:t>all </a:t>
            </a:r>
            <a:r>
              <a:rPr lang="en-GB" sz="1500">
                <a:latin typeface="Roboto" panose="02000000000000000000"/>
                <a:ea typeface="Roboto" panose="02000000000000000000"/>
                <a:cs typeface="Roboto" panose="02000000000000000000"/>
                <a:sym typeface="Roboto" panose="02000000000000000000"/>
              </a:rPr>
              <a:t>combinations of</a:t>
            </a:r>
            <a:r>
              <a:rPr lang="en-GB" sz="1500">
                <a:solidFill>
                  <a:srgbClr val="000000"/>
                </a:solidFill>
                <a:latin typeface="Roboto" panose="02000000000000000000"/>
                <a:ea typeface="Roboto" panose="02000000000000000000"/>
                <a:cs typeface="Roboto" panose="02000000000000000000"/>
                <a:sym typeface="Roboto" panose="02000000000000000000"/>
              </a:rPr>
              <a:t> rows from both tables. We only want the rows </a:t>
            </a:r>
            <a:r>
              <a:rPr lang="en-GB" sz="1500">
                <a:latin typeface="Roboto" panose="02000000000000000000"/>
                <a:ea typeface="Roboto" panose="02000000000000000000"/>
                <a:cs typeface="Roboto" panose="02000000000000000000"/>
                <a:sym typeface="Roboto" panose="02000000000000000000"/>
              </a:rPr>
              <a:t>for curly haired dogs.</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84" name="Google Shape;284;p37"/>
          <p:cNvSpPr txBox="1"/>
          <p:nvPr/>
        </p:nvSpPr>
        <p:spPr>
          <a:xfrm>
            <a:off x="373450" y="2429500"/>
            <a:ext cx="8770500" cy="8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This filters the 56 rows to now only have rows where the fur is curly. But this has rows that have nothing to do with each other. We only c</a:t>
            </a:r>
            <a:r>
              <a:rPr lang="en-GB" sz="1500">
                <a:latin typeface="Roboto" panose="02000000000000000000"/>
                <a:ea typeface="Roboto" panose="02000000000000000000"/>
                <a:cs typeface="Roboto" panose="02000000000000000000"/>
                <a:sym typeface="Roboto" panose="02000000000000000000"/>
              </a:rPr>
              <a:t>are about rows where the two dogs match. </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85" name="Google Shape;285;p37"/>
          <p:cNvSpPr txBox="1"/>
          <p:nvPr/>
        </p:nvSpPr>
        <p:spPr>
          <a:xfrm>
            <a:off x="689050" y="3830425"/>
            <a:ext cx="7427400" cy="39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The condition on which the tables are joined on is called the </a:t>
            </a:r>
            <a:r>
              <a:rPr lang="en-GB" sz="1500" b="1">
                <a:solidFill>
                  <a:srgbClr val="000000"/>
                </a:solidFill>
                <a:latin typeface="Roboto" panose="02000000000000000000"/>
                <a:ea typeface="Roboto" panose="02000000000000000000"/>
                <a:cs typeface="Roboto" panose="02000000000000000000"/>
                <a:sym typeface="Roboto" panose="02000000000000000000"/>
              </a:rPr>
              <a:t>join condition</a:t>
            </a:r>
            <a:r>
              <a:rPr lang="en-GB" sz="1500">
                <a:solidFill>
                  <a:srgbClr val="000000"/>
                </a:solidFill>
                <a:latin typeface="Roboto" panose="02000000000000000000"/>
                <a:ea typeface="Roboto" panose="02000000000000000000"/>
                <a:cs typeface="Roboto" panose="02000000000000000000"/>
                <a:sym typeface="Roboto" panose="02000000000000000000"/>
              </a:rPr>
              <a:t>.</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86" name="Google Shape;286;p37"/>
          <p:cNvSpPr txBox="1"/>
          <p:nvPr/>
        </p:nvSpPr>
        <p:spPr>
          <a:xfrm>
            <a:off x="292200" y="579250"/>
            <a:ext cx="8712000" cy="4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Two tables A &amp; B are joined by a comma to yield all combinations of a row from A &amp; a row from B.</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gtEl>
                                        <p:attrNameLst>
                                          <p:attrName>style.visibility</p:attrName>
                                        </p:attrNameLst>
                                      </p:cBhvr>
                                      <p:to>
                                        <p:strVal val="visible"/>
                                      </p:to>
                                    </p:set>
                                    <p:animEffect transition="in" filter="fade">
                                      <p:cBhvr>
                                        <p:cTn id="12" dur="1"/>
                                        <p:tgtEl>
                                          <p:spTgt spid="2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3"/>
                                        </p:tgtEl>
                                        <p:attrNameLst>
                                          <p:attrName>style.visibility</p:attrName>
                                        </p:attrNameLst>
                                      </p:cBhvr>
                                      <p:to>
                                        <p:strVal val="visible"/>
                                      </p:to>
                                    </p:set>
                                    <p:animEffect transition="in" filter="fade">
                                      <p:cBhvr>
                                        <p:cTn id="17" dur="1"/>
                                        <p:tgtEl>
                                          <p:spTgt spid="2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0"/>
                                        </p:tgtEl>
                                        <p:attrNameLst>
                                          <p:attrName>style.visibility</p:attrName>
                                        </p:attrNameLst>
                                      </p:cBhvr>
                                      <p:to>
                                        <p:strVal val="visible"/>
                                      </p:to>
                                    </p:set>
                                    <p:animEffect transition="in" filter="fade">
                                      <p:cBhvr>
                                        <p:cTn id="22" dur="1"/>
                                        <p:tgtEl>
                                          <p:spTgt spid="2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4"/>
                                        </p:tgtEl>
                                        <p:attrNameLst>
                                          <p:attrName>style.visibility</p:attrName>
                                        </p:attrNameLst>
                                      </p:cBhvr>
                                      <p:to>
                                        <p:strVal val="visible"/>
                                      </p:to>
                                    </p:set>
                                    <p:animEffect transition="in" filter="fade">
                                      <p:cBhvr>
                                        <p:cTn id="27" dur="1"/>
                                        <p:tgtEl>
                                          <p:spTgt spid="2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gtEl>
                                        <p:attrNameLst>
                                          <p:attrName>style.visibility</p:attrName>
                                        </p:attrNameLst>
                                      </p:cBhvr>
                                      <p:to>
                                        <p:strVal val="visible"/>
                                      </p:to>
                                    </p:set>
                                    <p:animEffect transition="in" filter="fade">
                                      <p:cBhvr>
                                        <p:cTn id="32" dur="1"/>
                                        <p:tgtEl>
                                          <p:spTgt spid="2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5"/>
                                        </p:tgtEl>
                                        <p:attrNameLst>
                                          <p:attrName>style.visibility</p:attrName>
                                        </p:attrNameLst>
                                      </p:cBhvr>
                                      <p:to>
                                        <p:strVal val="visible"/>
                                      </p:to>
                                    </p:set>
                                    <p:animEffect transition="in" filter="fade">
                                      <p:cBhvr>
                                        <p:cTn id="37" dur="1"/>
                                        <p:tgtEl>
                                          <p:spTgt spid="2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2"/>
                                        </p:tgtEl>
                                        <p:attrNameLst>
                                          <p:attrName>style.visibility</p:attrName>
                                        </p:attrNameLst>
                                      </p:cBhvr>
                                      <p:to>
                                        <p:strVal val="visible"/>
                                      </p:to>
                                    </p:set>
                                    <p:animEffect transition="in" filter="fade">
                                      <p:cBhvr>
                                        <p:cTn id="42" dur="1"/>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Declarative Programming</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Joining A Table With Itself</a:t>
            </a:r>
            <a:endParaRPr lang="en-GB"/>
          </a:p>
        </p:txBody>
      </p:sp>
      <p:sp>
        <p:nvSpPr>
          <p:cNvPr id="292" name="Google Shape;292;p38"/>
          <p:cNvSpPr txBox="1"/>
          <p:nvPr/>
        </p:nvSpPr>
        <p:spPr>
          <a:xfrm>
            <a:off x="64925" y="532075"/>
            <a:ext cx="8844300" cy="19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Two tables may share a column name; dot expressions and aliases disambiguate column values.</a:t>
            </a: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600">
                <a:solidFill>
                  <a:srgbClr val="FFAB40"/>
                </a:solidFill>
                <a:latin typeface="Roboto" panose="02000000000000000000"/>
                <a:ea typeface="Roboto" panose="02000000000000000000"/>
                <a:cs typeface="Roboto" panose="02000000000000000000"/>
                <a:sym typeface="Roboto" panose="02000000000000000000"/>
              </a:rPr>
              <a:t>SELECT</a:t>
            </a:r>
            <a:r>
              <a:rPr lang="en-GB" sz="1600">
                <a:solidFill>
                  <a:srgbClr val="000000"/>
                </a:solidFill>
                <a:latin typeface="Roboto" panose="02000000000000000000"/>
                <a:ea typeface="Roboto" panose="02000000000000000000"/>
                <a:cs typeface="Roboto" panose="02000000000000000000"/>
                <a:sym typeface="Roboto" panose="02000000000000000000"/>
              </a:rPr>
              <a:t> [columns] </a:t>
            </a:r>
            <a:r>
              <a:rPr lang="en-GB" sz="1600">
                <a:solidFill>
                  <a:srgbClr val="FFAB40"/>
                </a:solidFill>
                <a:latin typeface="Roboto" panose="02000000000000000000"/>
                <a:ea typeface="Roboto" panose="02000000000000000000"/>
                <a:cs typeface="Roboto" panose="02000000000000000000"/>
                <a:sym typeface="Roboto" panose="02000000000000000000"/>
              </a:rPr>
              <a:t>FROM</a:t>
            </a:r>
            <a:r>
              <a:rPr lang="en-GB" sz="1600">
                <a:solidFill>
                  <a:srgbClr val="000000"/>
                </a:solidFill>
                <a:latin typeface="Roboto" panose="02000000000000000000"/>
                <a:ea typeface="Roboto" panose="02000000000000000000"/>
                <a:cs typeface="Roboto" panose="02000000000000000000"/>
                <a:sym typeface="Roboto" panose="02000000000000000000"/>
              </a:rPr>
              <a:t> [table] </a:t>
            </a:r>
            <a:r>
              <a:rPr lang="en-GB" sz="1600">
                <a:solidFill>
                  <a:srgbClr val="FFAB40"/>
                </a:solidFill>
                <a:latin typeface="Roboto" panose="02000000000000000000"/>
                <a:ea typeface="Roboto" panose="02000000000000000000"/>
                <a:cs typeface="Roboto" panose="02000000000000000000"/>
                <a:sym typeface="Roboto" panose="02000000000000000000"/>
              </a:rPr>
              <a:t>WHERE</a:t>
            </a:r>
            <a:r>
              <a:rPr lang="en-GB" sz="1600">
                <a:solidFill>
                  <a:srgbClr val="000000"/>
                </a:solidFill>
                <a:latin typeface="Roboto" panose="02000000000000000000"/>
                <a:ea typeface="Roboto" panose="02000000000000000000"/>
                <a:cs typeface="Roboto" panose="02000000000000000000"/>
                <a:sym typeface="Roboto" panose="02000000000000000000"/>
              </a:rPr>
              <a:t> [condition] </a:t>
            </a:r>
            <a:r>
              <a:rPr lang="en-GB" sz="1600">
                <a:solidFill>
                  <a:srgbClr val="FFAB40"/>
                </a:solidFill>
                <a:latin typeface="Roboto" panose="02000000000000000000"/>
                <a:ea typeface="Roboto" panose="02000000000000000000"/>
                <a:cs typeface="Roboto" panose="02000000000000000000"/>
                <a:sym typeface="Roboto" panose="02000000000000000000"/>
              </a:rPr>
              <a:t>ORDER BY</a:t>
            </a:r>
            <a:r>
              <a:rPr lang="en-GB" sz="1600">
                <a:solidFill>
                  <a:srgbClr val="000000"/>
                </a:solidFill>
                <a:latin typeface="Roboto" panose="02000000000000000000"/>
                <a:ea typeface="Roboto" panose="02000000000000000000"/>
                <a:cs typeface="Roboto" panose="02000000000000000000"/>
                <a:sym typeface="Roboto" panose="02000000000000000000"/>
              </a:rPr>
              <a:t> [order];</a:t>
            </a: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6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[table] is a comma-separated list of table names with optional aliases.</a:t>
            </a:r>
            <a:endParaRPr sz="16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93" name="Google Shape;293;p38"/>
          <p:cNvSpPr txBox="1"/>
          <p:nvPr/>
        </p:nvSpPr>
        <p:spPr>
          <a:xfrm>
            <a:off x="371100" y="2488975"/>
            <a:ext cx="4124100" cy="43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Select all pairs of siblings. No duplicates.</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graphicFrame>
        <p:nvGraphicFramePr>
          <p:cNvPr id="294" name="Google Shape;294;p38"/>
          <p:cNvGraphicFramePr/>
          <p:nvPr/>
        </p:nvGraphicFramePr>
        <p:xfrm>
          <a:off x="1814150" y="3143625"/>
          <a:ext cx="2907500" cy="1981050"/>
        </p:xfrm>
        <a:graphic>
          <a:graphicData uri="http://schemas.openxmlformats.org/drawingml/2006/table">
            <a:tbl>
              <a:tblPr>
                <a:noFill/>
                <a:tableStyleId>{40D40A84-7007-45A4-A8F7-5509B8A3EDF1}</a:tableStyleId>
              </a:tblPr>
              <a:tblGrid>
                <a:gridCol w="1453750"/>
                <a:gridCol w="1453750"/>
              </a:tblGrid>
              <a:tr h="381000">
                <a:tc>
                  <a:txBody>
                    <a:bodyPr/>
                    <a:lstStyle/>
                    <a:p>
                      <a:pPr marL="0" lvl="0" indent="0" algn="ctr" rtl="0">
                        <a:spcBef>
                          <a:spcPts val="0"/>
                        </a:spcBef>
                        <a:spcAft>
                          <a:spcPts val="0"/>
                        </a:spcAft>
                        <a:buNone/>
                      </a:pPr>
                      <a:r>
                        <a:rPr lang="en-GB" b="1">
                          <a:latin typeface="Roboto Mono"/>
                          <a:ea typeface="Roboto Mono"/>
                          <a:cs typeface="Roboto Mono"/>
                          <a:sym typeface="Roboto Mono"/>
                        </a:rPr>
                        <a:t>First</a:t>
                      </a:r>
                      <a:endParaRPr b="1">
                        <a:latin typeface="Roboto Mono"/>
                        <a:ea typeface="Roboto Mono"/>
                        <a:cs typeface="Roboto Mono"/>
                        <a:sym typeface="Roboto Mono"/>
                      </a:endParaRPr>
                    </a:p>
                  </a:txBody>
                  <a:tcPr marL="91425" marR="91425" marT="91425" marB="91425">
                    <a:solidFill>
                      <a:srgbClr val="EFEFEF"/>
                    </a:solidFill>
                  </a:tcPr>
                </a:tc>
                <a:tc>
                  <a:txBody>
                    <a:bodyPr/>
                    <a:lstStyle/>
                    <a:p>
                      <a:pPr marL="0" lvl="0" indent="0" algn="ctr" rtl="0">
                        <a:spcBef>
                          <a:spcPts val="0"/>
                        </a:spcBef>
                        <a:spcAft>
                          <a:spcPts val="0"/>
                        </a:spcAft>
                        <a:buNone/>
                      </a:pPr>
                      <a:r>
                        <a:rPr lang="en-GB" b="1">
                          <a:latin typeface="Roboto Mono"/>
                          <a:ea typeface="Roboto Mono"/>
                          <a:cs typeface="Roboto Mono"/>
                          <a:sym typeface="Roboto Mono"/>
                        </a:rPr>
                        <a:t>Second</a:t>
                      </a:r>
                      <a:endParaRPr b="1">
                        <a:latin typeface="Roboto Mono"/>
                        <a:ea typeface="Roboto Mono"/>
                        <a:cs typeface="Roboto Mono"/>
                        <a:sym typeface="Roboto Mono"/>
                      </a:endParaRPr>
                    </a:p>
                  </a:txBody>
                  <a:tcPr marL="91425" marR="91425" marT="91425" marB="91425">
                    <a:solidFill>
                      <a:srgbClr val="EFEFEF"/>
                    </a:solidFill>
                  </a:tcPr>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barack</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clinton</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solidFill>
                            <a:srgbClr val="000000"/>
                          </a:solidFill>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abraham</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grover</a:t>
                      </a:r>
                      <a:endParaRPr>
                        <a:latin typeface="Roboto Mono"/>
                        <a:ea typeface="Roboto Mono"/>
                        <a:cs typeface="Roboto Mono"/>
                        <a:sym typeface="Roboto Mono"/>
                      </a:endParaRPr>
                    </a:p>
                  </a:txBody>
                  <a:tcPr marL="91425" marR="91425" marT="91425" marB="91425"/>
                </a:tc>
              </a:tr>
              <a:tr h="381000">
                <a:tc>
                  <a:txBody>
                    <a:bodyPr/>
                    <a:lstStyle/>
                    <a:p>
                      <a:pPr marL="0" lvl="0" indent="0" algn="ctr" rtl="0">
                        <a:spcBef>
                          <a:spcPts val="0"/>
                        </a:spcBef>
                        <a:spcAft>
                          <a:spcPts val="0"/>
                        </a:spcAft>
                        <a:buNone/>
                      </a:pPr>
                      <a:r>
                        <a:rPr lang="en-GB">
                          <a:latin typeface="Roboto Mono"/>
                          <a:ea typeface="Roboto Mono"/>
                          <a:cs typeface="Roboto Mono"/>
                          <a:sym typeface="Roboto Mono"/>
                        </a:rPr>
                        <a:t>delano</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grover</a:t>
                      </a:r>
                      <a:endParaRPr>
                        <a:latin typeface="Roboto Mono"/>
                        <a:ea typeface="Roboto Mono"/>
                        <a:cs typeface="Roboto Mono"/>
                        <a:sym typeface="Roboto Mono"/>
                      </a:endParaRPr>
                    </a:p>
                  </a:txBody>
                  <a:tcPr marL="91425" marR="91425" marT="91425" marB="91425"/>
                </a:tc>
              </a:tr>
            </a:tbl>
          </a:graphicData>
        </a:graphic>
      </p:graphicFrame>
      <p:sp>
        <p:nvSpPr>
          <p:cNvPr id="295" name="Google Shape;295;p38"/>
          <p:cNvSpPr txBox="1"/>
          <p:nvPr/>
        </p:nvSpPr>
        <p:spPr>
          <a:xfrm>
            <a:off x="7063900" y="1457675"/>
            <a:ext cx="1332600" cy="339300"/>
          </a:xfrm>
          <a:prstGeom prst="rect">
            <a:avLst/>
          </a:prstGeom>
          <a:noFill/>
          <a:ln w="19050"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E</a:t>
            </a:r>
            <a:r>
              <a:rPr lang="en-GB">
                <a:latin typeface="Roboto Mono"/>
                <a:ea typeface="Roboto Mono"/>
                <a:cs typeface="Roboto Mono"/>
                <a:sym typeface="Roboto Mono"/>
              </a:rPr>
              <a:t>isenhower</a:t>
            </a:r>
            <a:endParaRPr>
              <a:latin typeface="Roboto Mono"/>
              <a:ea typeface="Roboto Mono"/>
              <a:cs typeface="Roboto Mono"/>
              <a:sym typeface="Roboto Mono"/>
            </a:endParaRPr>
          </a:p>
        </p:txBody>
      </p:sp>
      <p:sp>
        <p:nvSpPr>
          <p:cNvPr id="296" name="Google Shape;296;p38"/>
          <p:cNvSpPr txBox="1"/>
          <p:nvPr/>
        </p:nvSpPr>
        <p:spPr>
          <a:xfrm>
            <a:off x="7063900" y="2232013"/>
            <a:ext cx="1332600" cy="339300"/>
          </a:xfrm>
          <a:prstGeom prst="rect">
            <a:avLst/>
          </a:prstGeom>
          <a:noFill/>
          <a:ln w="19050" cap="flat" cmpd="sng">
            <a:solidFill>
              <a:srgbClr val="000000"/>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F</a:t>
            </a:r>
            <a:r>
              <a:rPr lang="en-GB">
                <a:latin typeface="Roboto Mono"/>
                <a:ea typeface="Roboto Mono"/>
                <a:cs typeface="Roboto Mono"/>
                <a:sym typeface="Roboto Mono"/>
              </a:rPr>
              <a:t>illmore</a:t>
            </a:r>
            <a:endParaRPr>
              <a:latin typeface="Roboto Mono"/>
              <a:ea typeface="Roboto Mono"/>
              <a:cs typeface="Roboto Mono"/>
              <a:sym typeface="Roboto Mono"/>
            </a:endParaRPr>
          </a:p>
        </p:txBody>
      </p:sp>
      <p:sp>
        <p:nvSpPr>
          <p:cNvPr id="297" name="Google Shape;297;p38"/>
          <p:cNvSpPr txBox="1"/>
          <p:nvPr/>
        </p:nvSpPr>
        <p:spPr>
          <a:xfrm>
            <a:off x="6216188" y="3311163"/>
            <a:ext cx="981300" cy="339300"/>
          </a:xfrm>
          <a:prstGeom prst="rect">
            <a:avLst/>
          </a:prstGeom>
          <a:noFill/>
          <a:ln w="1905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A</a:t>
            </a:r>
            <a:r>
              <a:rPr lang="en-GB">
                <a:latin typeface="Roboto Mono"/>
                <a:ea typeface="Roboto Mono"/>
                <a:cs typeface="Roboto Mono"/>
                <a:sym typeface="Roboto Mono"/>
              </a:rPr>
              <a:t>braham</a:t>
            </a:r>
            <a:endParaRPr>
              <a:latin typeface="Roboto Mono"/>
              <a:ea typeface="Roboto Mono"/>
              <a:cs typeface="Roboto Mono"/>
              <a:sym typeface="Roboto Mono"/>
            </a:endParaRPr>
          </a:p>
        </p:txBody>
      </p:sp>
      <p:sp>
        <p:nvSpPr>
          <p:cNvPr id="298" name="Google Shape;298;p38"/>
          <p:cNvSpPr txBox="1"/>
          <p:nvPr/>
        </p:nvSpPr>
        <p:spPr>
          <a:xfrm>
            <a:off x="7297750" y="3311163"/>
            <a:ext cx="873000" cy="339300"/>
          </a:xfrm>
          <a:prstGeom prst="rect">
            <a:avLst/>
          </a:prstGeom>
          <a:noFill/>
          <a:ln w="1905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D</a:t>
            </a:r>
            <a:r>
              <a:rPr lang="en-GB">
                <a:latin typeface="Roboto Mono"/>
                <a:ea typeface="Roboto Mono"/>
                <a:cs typeface="Roboto Mono"/>
                <a:sym typeface="Roboto Mono"/>
              </a:rPr>
              <a:t>elano</a:t>
            </a:r>
            <a:endParaRPr>
              <a:latin typeface="Roboto Mono"/>
              <a:ea typeface="Roboto Mono"/>
              <a:cs typeface="Roboto Mono"/>
              <a:sym typeface="Roboto Mono"/>
            </a:endParaRPr>
          </a:p>
        </p:txBody>
      </p:sp>
      <p:sp>
        <p:nvSpPr>
          <p:cNvPr id="299" name="Google Shape;299;p38"/>
          <p:cNvSpPr txBox="1"/>
          <p:nvPr/>
        </p:nvSpPr>
        <p:spPr>
          <a:xfrm>
            <a:off x="8270988" y="3311163"/>
            <a:ext cx="873000" cy="339300"/>
          </a:xfrm>
          <a:prstGeom prst="rect">
            <a:avLst/>
          </a:prstGeom>
          <a:noFill/>
          <a:ln w="19050"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G</a:t>
            </a:r>
            <a:r>
              <a:rPr lang="en-GB">
                <a:latin typeface="Roboto Mono"/>
                <a:ea typeface="Roboto Mono"/>
                <a:cs typeface="Roboto Mono"/>
                <a:sym typeface="Roboto Mono"/>
              </a:rPr>
              <a:t>rover</a:t>
            </a:r>
            <a:endParaRPr>
              <a:latin typeface="Roboto Mono"/>
              <a:ea typeface="Roboto Mono"/>
              <a:cs typeface="Roboto Mono"/>
              <a:sym typeface="Roboto Mono"/>
            </a:endParaRPr>
          </a:p>
        </p:txBody>
      </p:sp>
      <p:sp>
        <p:nvSpPr>
          <p:cNvPr id="300" name="Google Shape;300;p38"/>
          <p:cNvSpPr txBox="1"/>
          <p:nvPr/>
        </p:nvSpPr>
        <p:spPr>
          <a:xfrm>
            <a:off x="7530050" y="3989050"/>
            <a:ext cx="981300" cy="339300"/>
          </a:xfrm>
          <a:prstGeom prst="rect">
            <a:avLst/>
          </a:prstGeom>
          <a:noFill/>
          <a:ln w="19050" cap="flat" cmpd="sng">
            <a:solidFill>
              <a:srgbClr val="000000"/>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H</a:t>
            </a:r>
            <a:r>
              <a:rPr lang="en-GB">
                <a:latin typeface="Roboto Mono"/>
                <a:ea typeface="Roboto Mono"/>
                <a:cs typeface="Roboto Mono"/>
                <a:sym typeface="Roboto Mono"/>
              </a:rPr>
              <a:t>erbert</a:t>
            </a:r>
            <a:endParaRPr>
              <a:latin typeface="Roboto Mono"/>
              <a:ea typeface="Roboto Mono"/>
              <a:cs typeface="Roboto Mono"/>
              <a:sym typeface="Roboto Mono"/>
            </a:endParaRPr>
          </a:p>
        </p:txBody>
      </p:sp>
      <p:sp>
        <p:nvSpPr>
          <p:cNvPr id="301" name="Google Shape;301;p38"/>
          <p:cNvSpPr txBox="1"/>
          <p:nvPr/>
        </p:nvSpPr>
        <p:spPr>
          <a:xfrm>
            <a:off x="6068025" y="4666925"/>
            <a:ext cx="873000" cy="339300"/>
          </a:xfrm>
          <a:prstGeom prst="rect">
            <a:avLst/>
          </a:prstGeom>
          <a:noFill/>
          <a:ln w="19050"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B</a:t>
            </a:r>
            <a:r>
              <a:rPr lang="en-GB">
                <a:latin typeface="Roboto Mono"/>
                <a:ea typeface="Roboto Mono"/>
                <a:cs typeface="Roboto Mono"/>
                <a:sym typeface="Roboto Mono"/>
              </a:rPr>
              <a:t>arack</a:t>
            </a:r>
            <a:endParaRPr>
              <a:latin typeface="Roboto Mono"/>
              <a:ea typeface="Roboto Mono"/>
              <a:cs typeface="Roboto Mono"/>
              <a:sym typeface="Roboto Mono"/>
            </a:endParaRPr>
          </a:p>
        </p:txBody>
      </p:sp>
      <p:sp>
        <p:nvSpPr>
          <p:cNvPr id="302" name="Google Shape;302;p38"/>
          <p:cNvSpPr txBox="1"/>
          <p:nvPr/>
        </p:nvSpPr>
        <p:spPr>
          <a:xfrm>
            <a:off x="7197500" y="4666925"/>
            <a:ext cx="932400" cy="339300"/>
          </a:xfrm>
          <a:prstGeom prst="rect">
            <a:avLst/>
          </a:prstGeom>
          <a:noFill/>
          <a:ln w="1905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oboto Mono"/>
                <a:ea typeface="Roboto Mono"/>
                <a:cs typeface="Roboto Mono"/>
                <a:sym typeface="Roboto Mono"/>
              </a:rPr>
              <a:t>C</a:t>
            </a:r>
            <a:r>
              <a:rPr lang="en-GB">
                <a:latin typeface="Roboto Mono"/>
                <a:ea typeface="Roboto Mono"/>
                <a:cs typeface="Roboto Mono"/>
                <a:sym typeface="Roboto Mono"/>
              </a:rPr>
              <a:t>linton</a:t>
            </a:r>
            <a:endParaRPr>
              <a:latin typeface="Roboto Mono"/>
              <a:ea typeface="Roboto Mono"/>
              <a:cs typeface="Roboto Mono"/>
              <a:sym typeface="Roboto Mono"/>
            </a:endParaRPr>
          </a:p>
        </p:txBody>
      </p:sp>
      <p:cxnSp>
        <p:nvCxnSpPr>
          <p:cNvPr id="303" name="Google Shape;303;p38"/>
          <p:cNvCxnSpPr>
            <a:stCxn id="295" idx="2"/>
            <a:endCxn id="296" idx="0"/>
          </p:cNvCxnSpPr>
          <p:nvPr/>
        </p:nvCxnSpPr>
        <p:spPr>
          <a:xfrm>
            <a:off x="7730200" y="1796975"/>
            <a:ext cx="0" cy="435000"/>
          </a:xfrm>
          <a:prstGeom prst="straightConnector1">
            <a:avLst/>
          </a:prstGeom>
          <a:noFill/>
          <a:ln w="9525" cap="flat" cmpd="sng">
            <a:solidFill>
              <a:srgbClr val="595959"/>
            </a:solidFill>
            <a:prstDash val="solid"/>
            <a:round/>
            <a:headEnd type="none" w="med" len="med"/>
            <a:tailEnd type="triangle" w="med" len="med"/>
          </a:ln>
        </p:spPr>
      </p:cxnSp>
      <p:cxnSp>
        <p:nvCxnSpPr>
          <p:cNvPr id="304" name="Google Shape;304;p38"/>
          <p:cNvCxnSpPr>
            <a:stCxn id="296" idx="2"/>
            <a:endCxn id="297" idx="0"/>
          </p:cNvCxnSpPr>
          <p:nvPr/>
        </p:nvCxnSpPr>
        <p:spPr>
          <a:xfrm flipH="1">
            <a:off x="6706900" y="2571313"/>
            <a:ext cx="1023300" cy="739800"/>
          </a:xfrm>
          <a:prstGeom prst="straightConnector1">
            <a:avLst/>
          </a:prstGeom>
          <a:noFill/>
          <a:ln w="9525" cap="flat" cmpd="sng">
            <a:solidFill>
              <a:srgbClr val="595959"/>
            </a:solidFill>
            <a:prstDash val="solid"/>
            <a:round/>
            <a:headEnd type="none" w="med" len="med"/>
            <a:tailEnd type="triangle" w="med" len="med"/>
          </a:ln>
        </p:spPr>
      </p:cxnSp>
      <p:cxnSp>
        <p:nvCxnSpPr>
          <p:cNvPr id="305" name="Google Shape;305;p38"/>
          <p:cNvCxnSpPr>
            <a:stCxn id="296" idx="2"/>
            <a:endCxn id="299" idx="0"/>
          </p:cNvCxnSpPr>
          <p:nvPr/>
        </p:nvCxnSpPr>
        <p:spPr>
          <a:xfrm>
            <a:off x="7730200" y="2571313"/>
            <a:ext cx="977400" cy="739800"/>
          </a:xfrm>
          <a:prstGeom prst="straightConnector1">
            <a:avLst/>
          </a:prstGeom>
          <a:noFill/>
          <a:ln w="9525" cap="flat" cmpd="sng">
            <a:solidFill>
              <a:srgbClr val="595959"/>
            </a:solidFill>
            <a:prstDash val="solid"/>
            <a:round/>
            <a:headEnd type="none" w="med" len="med"/>
            <a:tailEnd type="triangle" w="med" len="med"/>
          </a:ln>
        </p:spPr>
      </p:cxnSp>
      <p:cxnSp>
        <p:nvCxnSpPr>
          <p:cNvPr id="306" name="Google Shape;306;p38"/>
          <p:cNvCxnSpPr>
            <a:stCxn id="297" idx="2"/>
            <a:endCxn id="301" idx="0"/>
          </p:cNvCxnSpPr>
          <p:nvPr/>
        </p:nvCxnSpPr>
        <p:spPr>
          <a:xfrm flipH="1">
            <a:off x="6504638" y="3650463"/>
            <a:ext cx="202200" cy="1016400"/>
          </a:xfrm>
          <a:prstGeom prst="straightConnector1">
            <a:avLst/>
          </a:prstGeom>
          <a:noFill/>
          <a:ln w="9525" cap="flat" cmpd="sng">
            <a:solidFill>
              <a:srgbClr val="595959"/>
            </a:solidFill>
            <a:prstDash val="solid"/>
            <a:round/>
            <a:headEnd type="none" w="med" len="med"/>
            <a:tailEnd type="triangle" w="med" len="med"/>
          </a:ln>
        </p:spPr>
      </p:cxnSp>
      <p:cxnSp>
        <p:nvCxnSpPr>
          <p:cNvPr id="307" name="Google Shape;307;p38"/>
          <p:cNvCxnSpPr>
            <a:stCxn id="298" idx="2"/>
            <a:endCxn id="300" idx="0"/>
          </p:cNvCxnSpPr>
          <p:nvPr/>
        </p:nvCxnSpPr>
        <p:spPr>
          <a:xfrm>
            <a:off x="7734250" y="3650463"/>
            <a:ext cx="286500" cy="338700"/>
          </a:xfrm>
          <a:prstGeom prst="straightConnector1">
            <a:avLst/>
          </a:prstGeom>
          <a:noFill/>
          <a:ln w="9525" cap="flat" cmpd="sng">
            <a:solidFill>
              <a:srgbClr val="595959"/>
            </a:solidFill>
            <a:prstDash val="solid"/>
            <a:round/>
            <a:headEnd type="none" w="med" len="med"/>
            <a:tailEnd type="triangle" w="med" len="med"/>
          </a:ln>
        </p:spPr>
      </p:cxnSp>
      <p:cxnSp>
        <p:nvCxnSpPr>
          <p:cNvPr id="308" name="Google Shape;308;p38"/>
          <p:cNvCxnSpPr>
            <a:stCxn id="297" idx="2"/>
            <a:endCxn id="302" idx="0"/>
          </p:cNvCxnSpPr>
          <p:nvPr/>
        </p:nvCxnSpPr>
        <p:spPr>
          <a:xfrm>
            <a:off x="6706838" y="3650463"/>
            <a:ext cx="957000" cy="1016400"/>
          </a:xfrm>
          <a:prstGeom prst="straightConnector1">
            <a:avLst/>
          </a:prstGeom>
          <a:noFill/>
          <a:ln w="9525" cap="flat" cmpd="sng">
            <a:solidFill>
              <a:srgbClr val="595959"/>
            </a:solidFill>
            <a:prstDash val="solid"/>
            <a:round/>
            <a:headEnd type="none" w="med" len="med"/>
            <a:tailEnd type="triangle" w="med" len="med"/>
          </a:ln>
        </p:spPr>
      </p:cxnSp>
      <p:cxnSp>
        <p:nvCxnSpPr>
          <p:cNvPr id="309" name="Google Shape;309;p38"/>
          <p:cNvCxnSpPr>
            <a:stCxn id="296" idx="2"/>
            <a:endCxn id="298" idx="0"/>
          </p:cNvCxnSpPr>
          <p:nvPr/>
        </p:nvCxnSpPr>
        <p:spPr>
          <a:xfrm>
            <a:off x="7730200" y="2571313"/>
            <a:ext cx="4200" cy="73980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animEffect transition="in" filter="fade">
                                      <p:cBhvr>
                                        <p:cTn id="7" dur="1"/>
                                        <p:tgtEl>
                                          <p:spTgt spid="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xEl>
                                              <p:pRg st="1" end="1"/>
                                            </p:txEl>
                                          </p:spTgt>
                                        </p:tgtEl>
                                        <p:attrNameLst>
                                          <p:attrName>style.visibility</p:attrName>
                                        </p:attrNameLst>
                                      </p:cBhvr>
                                      <p:to>
                                        <p:strVal val="visible"/>
                                      </p:to>
                                    </p:set>
                                    <p:animEffect transition="in" filter="fade">
                                      <p:cBhvr>
                                        <p:cTn id="12" dur="1"/>
                                        <p:tgtEl>
                                          <p:spTgt spid="2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2">
                                            <p:txEl>
                                              <p:pRg st="2" end="2"/>
                                            </p:txEl>
                                          </p:spTgt>
                                        </p:tgtEl>
                                        <p:attrNameLst>
                                          <p:attrName>style.visibility</p:attrName>
                                        </p:attrNameLst>
                                      </p:cBhvr>
                                      <p:to>
                                        <p:strVal val="visible"/>
                                      </p:to>
                                    </p:set>
                                    <p:animEffect transition="in" filter="fade">
                                      <p:cBhvr>
                                        <p:cTn id="17" dur="1"/>
                                        <p:tgtEl>
                                          <p:spTgt spid="2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2">
                                            <p:txEl>
                                              <p:pRg st="3" end="3"/>
                                            </p:txEl>
                                          </p:spTgt>
                                        </p:tgtEl>
                                        <p:attrNameLst>
                                          <p:attrName>style.visibility</p:attrName>
                                        </p:attrNameLst>
                                      </p:cBhvr>
                                      <p:to>
                                        <p:strVal val="visible"/>
                                      </p:to>
                                    </p:set>
                                    <p:animEffect transition="in" filter="fade">
                                      <p:cBhvr>
                                        <p:cTn id="22" dur="1"/>
                                        <p:tgtEl>
                                          <p:spTgt spid="2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2">
                                            <p:txEl>
                                              <p:pRg st="4" end="4"/>
                                            </p:txEl>
                                          </p:spTgt>
                                        </p:tgtEl>
                                        <p:attrNameLst>
                                          <p:attrName>style.visibility</p:attrName>
                                        </p:attrNameLst>
                                      </p:cBhvr>
                                      <p:to>
                                        <p:strVal val="visible"/>
                                      </p:to>
                                    </p:set>
                                    <p:animEffect transition="in" filter="fade">
                                      <p:cBhvr>
                                        <p:cTn id="27" dur="1"/>
                                        <p:tgtEl>
                                          <p:spTgt spid="2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5"/>
                                        </p:tgtEl>
                                        <p:attrNameLst>
                                          <p:attrName>style.visibility</p:attrName>
                                        </p:attrNameLst>
                                      </p:cBhvr>
                                      <p:to>
                                        <p:strVal val="visible"/>
                                      </p:to>
                                    </p:set>
                                    <p:animEffect transition="in" filter="fade">
                                      <p:cBhvr>
                                        <p:cTn id="32" dur="1000"/>
                                        <p:tgtEl>
                                          <p:spTgt spid="295"/>
                                        </p:tgtEl>
                                      </p:cBhvr>
                                    </p:animEffect>
                                  </p:childTnLst>
                                </p:cTn>
                              </p:par>
                              <p:par>
                                <p:cTn id="33" presetID="10" presetClass="entr" presetSubtype="0" fill="hold" nodeType="withEffect">
                                  <p:stCondLst>
                                    <p:cond delay="0"/>
                                  </p:stCondLst>
                                  <p:childTnLst>
                                    <p:set>
                                      <p:cBhvr>
                                        <p:cTn id="34" dur="1" fill="hold">
                                          <p:stCondLst>
                                            <p:cond delay="0"/>
                                          </p:stCondLst>
                                        </p:cTn>
                                        <p:tgtEl>
                                          <p:spTgt spid="296"/>
                                        </p:tgtEl>
                                        <p:attrNameLst>
                                          <p:attrName>style.visibility</p:attrName>
                                        </p:attrNameLst>
                                      </p:cBhvr>
                                      <p:to>
                                        <p:strVal val="visible"/>
                                      </p:to>
                                    </p:set>
                                    <p:animEffect transition="in" filter="fade">
                                      <p:cBhvr>
                                        <p:cTn id="35" dur="1000"/>
                                        <p:tgtEl>
                                          <p:spTgt spid="296"/>
                                        </p:tgtEl>
                                      </p:cBhvr>
                                    </p:animEffect>
                                  </p:childTnLst>
                                </p:cTn>
                              </p:par>
                              <p:par>
                                <p:cTn id="36" presetID="10" presetClass="entr" presetSubtype="0" fill="hold" nodeType="withEffect">
                                  <p:stCondLst>
                                    <p:cond delay="0"/>
                                  </p:stCondLst>
                                  <p:childTnLst>
                                    <p:set>
                                      <p:cBhvr>
                                        <p:cTn id="37" dur="1" fill="hold">
                                          <p:stCondLst>
                                            <p:cond delay="0"/>
                                          </p:stCondLst>
                                        </p:cTn>
                                        <p:tgtEl>
                                          <p:spTgt spid="297"/>
                                        </p:tgtEl>
                                        <p:attrNameLst>
                                          <p:attrName>style.visibility</p:attrName>
                                        </p:attrNameLst>
                                      </p:cBhvr>
                                      <p:to>
                                        <p:strVal val="visible"/>
                                      </p:to>
                                    </p:set>
                                    <p:animEffect transition="in" filter="fade">
                                      <p:cBhvr>
                                        <p:cTn id="38" dur="1000"/>
                                        <p:tgtEl>
                                          <p:spTgt spid="297"/>
                                        </p:tgtEl>
                                      </p:cBhvr>
                                    </p:animEffect>
                                  </p:childTnLst>
                                </p:cTn>
                              </p:par>
                              <p:par>
                                <p:cTn id="39" presetID="10" presetClass="entr" presetSubtype="0" fill="hold" nodeType="withEffect">
                                  <p:stCondLst>
                                    <p:cond delay="0"/>
                                  </p:stCondLst>
                                  <p:childTnLst>
                                    <p:set>
                                      <p:cBhvr>
                                        <p:cTn id="40" dur="1" fill="hold">
                                          <p:stCondLst>
                                            <p:cond delay="0"/>
                                          </p:stCondLst>
                                        </p:cTn>
                                        <p:tgtEl>
                                          <p:spTgt spid="298"/>
                                        </p:tgtEl>
                                        <p:attrNameLst>
                                          <p:attrName>style.visibility</p:attrName>
                                        </p:attrNameLst>
                                      </p:cBhvr>
                                      <p:to>
                                        <p:strVal val="visible"/>
                                      </p:to>
                                    </p:set>
                                    <p:animEffect transition="in" filter="fade">
                                      <p:cBhvr>
                                        <p:cTn id="41" dur="1000"/>
                                        <p:tgtEl>
                                          <p:spTgt spid="298"/>
                                        </p:tgtEl>
                                      </p:cBhvr>
                                    </p:animEffect>
                                  </p:childTnLst>
                                </p:cTn>
                              </p:par>
                              <p:par>
                                <p:cTn id="42" presetID="10" presetClass="entr" presetSubtype="0" fill="hold" nodeType="withEffect">
                                  <p:stCondLst>
                                    <p:cond delay="0"/>
                                  </p:stCondLst>
                                  <p:childTnLst>
                                    <p:set>
                                      <p:cBhvr>
                                        <p:cTn id="43" dur="1" fill="hold">
                                          <p:stCondLst>
                                            <p:cond delay="0"/>
                                          </p:stCondLst>
                                        </p:cTn>
                                        <p:tgtEl>
                                          <p:spTgt spid="299"/>
                                        </p:tgtEl>
                                        <p:attrNameLst>
                                          <p:attrName>style.visibility</p:attrName>
                                        </p:attrNameLst>
                                      </p:cBhvr>
                                      <p:to>
                                        <p:strVal val="visible"/>
                                      </p:to>
                                    </p:set>
                                    <p:animEffect transition="in" filter="fade">
                                      <p:cBhvr>
                                        <p:cTn id="44" dur="1000"/>
                                        <p:tgtEl>
                                          <p:spTgt spid="299"/>
                                        </p:tgtEl>
                                      </p:cBhvr>
                                    </p:animEffect>
                                  </p:childTnLst>
                                </p:cTn>
                              </p:par>
                              <p:par>
                                <p:cTn id="45" presetID="10" presetClass="entr" presetSubtype="0" fill="hold" nodeType="withEffect">
                                  <p:stCondLst>
                                    <p:cond delay="0"/>
                                  </p:stCondLst>
                                  <p:childTnLst>
                                    <p:set>
                                      <p:cBhvr>
                                        <p:cTn id="46" dur="1" fill="hold">
                                          <p:stCondLst>
                                            <p:cond delay="0"/>
                                          </p:stCondLst>
                                        </p:cTn>
                                        <p:tgtEl>
                                          <p:spTgt spid="300"/>
                                        </p:tgtEl>
                                        <p:attrNameLst>
                                          <p:attrName>style.visibility</p:attrName>
                                        </p:attrNameLst>
                                      </p:cBhvr>
                                      <p:to>
                                        <p:strVal val="visible"/>
                                      </p:to>
                                    </p:set>
                                    <p:animEffect transition="in" filter="fade">
                                      <p:cBhvr>
                                        <p:cTn id="47" dur="1000"/>
                                        <p:tgtEl>
                                          <p:spTgt spid="300"/>
                                        </p:tgtEl>
                                      </p:cBhvr>
                                    </p:animEffect>
                                  </p:childTnLst>
                                </p:cTn>
                              </p:par>
                              <p:par>
                                <p:cTn id="48" presetID="10" presetClass="entr" presetSubtype="0" fill="hold" nodeType="withEffect">
                                  <p:stCondLst>
                                    <p:cond delay="0"/>
                                  </p:stCondLst>
                                  <p:childTnLst>
                                    <p:set>
                                      <p:cBhvr>
                                        <p:cTn id="49" dur="1" fill="hold">
                                          <p:stCondLst>
                                            <p:cond delay="0"/>
                                          </p:stCondLst>
                                        </p:cTn>
                                        <p:tgtEl>
                                          <p:spTgt spid="301"/>
                                        </p:tgtEl>
                                        <p:attrNameLst>
                                          <p:attrName>style.visibility</p:attrName>
                                        </p:attrNameLst>
                                      </p:cBhvr>
                                      <p:to>
                                        <p:strVal val="visible"/>
                                      </p:to>
                                    </p:set>
                                    <p:animEffect transition="in" filter="fade">
                                      <p:cBhvr>
                                        <p:cTn id="50" dur="1000"/>
                                        <p:tgtEl>
                                          <p:spTgt spid="301"/>
                                        </p:tgtEl>
                                      </p:cBhvr>
                                    </p:animEffect>
                                  </p:childTnLst>
                                </p:cTn>
                              </p:par>
                              <p:par>
                                <p:cTn id="51" presetID="10" presetClass="entr" presetSubtype="0" fill="hold" nodeType="withEffect">
                                  <p:stCondLst>
                                    <p:cond delay="0"/>
                                  </p:stCondLst>
                                  <p:childTnLst>
                                    <p:set>
                                      <p:cBhvr>
                                        <p:cTn id="52" dur="1" fill="hold">
                                          <p:stCondLst>
                                            <p:cond delay="0"/>
                                          </p:stCondLst>
                                        </p:cTn>
                                        <p:tgtEl>
                                          <p:spTgt spid="302"/>
                                        </p:tgtEl>
                                        <p:attrNameLst>
                                          <p:attrName>style.visibility</p:attrName>
                                        </p:attrNameLst>
                                      </p:cBhvr>
                                      <p:to>
                                        <p:strVal val="visible"/>
                                      </p:to>
                                    </p:set>
                                    <p:animEffect transition="in" filter="fade">
                                      <p:cBhvr>
                                        <p:cTn id="53" dur="1000"/>
                                        <p:tgtEl>
                                          <p:spTgt spid="302"/>
                                        </p:tgtEl>
                                      </p:cBhvr>
                                    </p:animEffect>
                                  </p:childTnLst>
                                </p:cTn>
                              </p:par>
                              <p:par>
                                <p:cTn id="54" presetID="10" presetClass="entr" presetSubtype="0" fill="hold" nodeType="withEffect">
                                  <p:stCondLst>
                                    <p:cond delay="0"/>
                                  </p:stCondLst>
                                  <p:childTnLst>
                                    <p:set>
                                      <p:cBhvr>
                                        <p:cTn id="55" dur="1" fill="hold">
                                          <p:stCondLst>
                                            <p:cond delay="0"/>
                                          </p:stCondLst>
                                        </p:cTn>
                                        <p:tgtEl>
                                          <p:spTgt spid="303"/>
                                        </p:tgtEl>
                                        <p:attrNameLst>
                                          <p:attrName>style.visibility</p:attrName>
                                        </p:attrNameLst>
                                      </p:cBhvr>
                                      <p:to>
                                        <p:strVal val="visible"/>
                                      </p:to>
                                    </p:set>
                                    <p:animEffect transition="in" filter="fade">
                                      <p:cBhvr>
                                        <p:cTn id="56" dur="1000"/>
                                        <p:tgtEl>
                                          <p:spTgt spid="303"/>
                                        </p:tgtEl>
                                      </p:cBhvr>
                                    </p:animEffect>
                                  </p:childTnLst>
                                </p:cTn>
                              </p:par>
                              <p:par>
                                <p:cTn id="57" presetID="10" presetClass="entr" presetSubtype="0" fill="hold" nodeType="withEffect">
                                  <p:stCondLst>
                                    <p:cond delay="0"/>
                                  </p:stCondLst>
                                  <p:childTnLst>
                                    <p:set>
                                      <p:cBhvr>
                                        <p:cTn id="58" dur="1" fill="hold">
                                          <p:stCondLst>
                                            <p:cond delay="0"/>
                                          </p:stCondLst>
                                        </p:cTn>
                                        <p:tgtEl>
                                          <p:spTgt spid="304"/>
                                        </p:tgtEl>
                                        <p:attrNameLst>
                                          <p:attrName>style.visibility</p:attrName>
                                        </p:attrNameLst>
                                      </p:cBhvr>
                                      <p:to>
                                        <p:strVal val="visible"/>
                                      </p:to>
                                    </p:set>
                                    <p:animEffect transition="in" filter="fade">
                                      <p:cBhvr>
                                        <p:cTn id="59" dur="1000"/>
                                        <p:tgtEl>
                                          <p:spTgt spid="304"/>
                                        </p:tgtEl>
                                      </p:cBhvr>
                                    </p:animEffect>
                                  </p:childTnLst>
                                </p:cTn>
                              </p:par>
                              <p:par>
                                <p:cTn id="60" presetID="10" presetClass="entr" presetSubtype="0" fill="hold" nodeType="withEffect">
                                  <p:stCondLst>
                                    <p:cond delay="0"/>
                                  </p:stCondLst>
                                  <p:childTnLst>
                                    <p:set>
                                      <p:cBhvr>
                                        <p:cTn id="61" dur="1" fill="hold">
                                          <p:stCondLst>
                                            <p:cond delay="0"/>
                                          </p:stCondLst>
                                        </p:cTn>
                                        <p:tgtEl>
                                          <p:spTgt spid="305"/>
                                        </p:tgtEl>
                                        <p:attrNameLst>
                                          <p:attrName>style.visibility</p:attrName>
                                        </p:attrNameLst>
                                      </p:cBhvr>
                                      <p:to>
                                        <p:strVal val="visible"/>
                                      </p:to>
                                    </p:set>
                                    <p:animEffect transition="in" filter="fade">
                                      <p:cBhvr>
                                        <p:cTn id="62" dur="1000"/>
                                        <p:tgtEl>
                                          <p:spTgt spid="305"/>
                                        </p:tgtEl>
                                      </p:cBhvr>
                                    </p:animEffect>
                                  </p:childTnLst>
                                </p:cTn>
                              </p:par>
                              <p:par>
                                <p:cTn id="63" presetID="10" presetClass="entr" presetSubtype="0" fill="hold" nodeType="withEffect">
                                  <p:stCondLst>
                                    <p:cond delay="0"/>
                                  </p:stCondLst>
                                  <p:childTnLst>
                                    <p:set>
                                      <p:cBhvr>
                                        <p:cTn id="64" dur="1" fill="hold">
                                          <p:stCondLst>
                                            <p:cond delay="0"/>
                                          </p:stCondLst>
                                        </p:cTn>
                                        <p:tgtEl>
                                          <p:spTgt spid="307"/>
                                        </p:tgtEl>
                                        <p:attrNameLst>
                                          <p:attrName>style.visibility</p:attrName>
                                        </p:attrNameLst>
                                      </p:cBhvr>
                                      <p:to>
                                        <p:strVal val="visible"/>
                                      </p:to>
                                    </p:set>
                                    <p:animEffect transition="in" filter="fade">
                                      <p:cBhvr>
                                        <p:cTn id="65" dur="1000"/>
                                        <p:tgtEl>
                                          <p:spTgt spid="307"/>
                                        </p:tgtEl>
                                      </p:cBhvr>
                                    </p:animEffect>
                                  </p:childTnLst>
                                </p:cTn>
                              </p:par>
                              <p:par>
                                <p:cTn id="66" presetID="10" presetClass="entr" presetSubtype="0" fill="hold" nodeType="withEffect">
                                  <p:stCondLst>
                                    <p:cond delay="0"/>
                                  </p:stCondLst>
                                  <p:childTnLst>
                                    <p:set>
                                      <p:cBhvr>
                                        <p:cTn id="67" dur="1" fill="hold">
                                          <p:stCondLst>
                                            <p:cond delay="0"/>
                                          </p:stCondLst>
                                        </p:cTn>
                                        <p:tgtEl>
                                          <p:spTgt spid="308"/>
                                        </p:tgtEl>
                                        <p:attrNameLst>
                                          <p:attrName>style.visibility</p:attrName>
                                        </p:attrNameLst>
                                      </p:cBhvr>
                                      <p:to>
                                        <p:strVal val="visible"/>
                                      </p:to>
                                    </p:set>
                                    <p:animEffect transition="in" filter="fade">
                                      <p:cBhvr>
                                        <p:cTn id="68" dur="1000"/>
                                        <p:tgtEl>
                                          <p:spTgt spid="308"/>
                                        </p:tgtEl>
                                      </p:cBhvr>
                                    </p:animEffect>
                                  </p:childTnLst>
                                </p:cTn>
                              </p:par>
                              <p:par>
                                <p:cTn id="69" presetID="10" presetClass="entr" presetSubtype="0" fill="hold" nodeType="withEffect">
                                  <p:stCondLst>
                                    <p:cond delay="0"/>
                                  </p:stCondLst>
                                  <p:childTnLst>
                                    <p:set>
                                      <p:cBhvr>
                                        <p:cTn id="70" dur="1" fill="hold">
                                          <p:stCondLst>
                                            <p:cond delay="0"/>
                                          </p:stCondLst>
                                        </p:cTn>
                                        <p:tgtEl>
                                          <p:spTgt spid="309"/>
                                        </p:tgtEl>
                                        <p:attrNameLst>
                                          <p:attrName>style.visibility</p:attrName>
                                        </p:attrNameLst>
                                      </p:cBhvr>
                                      <p:to>
                                        <p:strVal val="visible"/>
                                      </p:to>
                                    </p:set>
                                    <p:animEffect transition="in" filter="fade">
                                      <p:cBhvr>
                                        <p:cTn id="71" dur="1000"/>
                                        <p:tgtEl>
                                          <p:spTgt spid="309"/>
                                        </p:tgtEl>
                                      </p:cBhvr>
                                    </p:animEffect>
                                  </p:childTnLst>
                                </p:cTn>
                              </p:par>
                              <p:par>
                                <p:cTn id="72" presetID="10" presetClass="entr" presetSubtype="0" fill="hold" nodeType="withEffect">
                                  <p:stCondLst>
                                    <p:cond delay="0"/>
                                  </p:stCondLst>
                                  <p:childTnLst>
                                    <p:set>
                                      <p:cBhvr>
                                        <p:cTn id="73" dur="1" fill="hold">
                                          <p:stCondLst>
                                            <p:cond delay="0"/>
                                          </p:stCondLst>
                                        </p:cTn>
                                        <p:tgtEl>
                                          <p:spTgt spid="306"/>
                                        </p:tgtEl>
                                        <p:attrNameLst>
                                          <p:attrName>style.visibility</p:attrName>
                                        </p:attrNameLst>
                                      </p:cBhvr>
                                      <p:to>
                                        <p:strVal val="visible"/>
                                      </p:to>
                                    </p:set>
                                    <p:animEffect transition="in" filter="fade">
                                      <p:cBhvr>
                                        <p:cTn id="74" dur="1000"/>
                                        <p:tgtEl>
                                          <p:spTgt spid="30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93"/>
                                        </p:tgtEl>
                                        <p:attrNameLst>
                                          <p:attrName>style.visibility</p:attrName>
                                        </p:attrNameLst>
                                      </p:cBhvr>
                                      <p:to>
                                        <p:strVal val="visible"/>
                                      </p:to>
                                    </p:set>
                                    <p:animEffect transition="in" filter="fade">
                                      <p:cBhvr>
                                        <p:cTn id="79" dur="1"/>
                                        <p:tgtEl>
                                          <p:spTgt spid="29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94"/>
                                        </p:tgtEl>
                                        <p:attrNameLst>
                                          <p:attrName>style.visibility</p:attrName>
                                        </p:attrNameLst>
                                      </p:cBhvr>
                                      <p:to>
                                        <p:strVal val="visible"/>
                                      </p:to>
                                    </p:set>
                                    <p:animEffect transition="in" filter="fade">
                                      <p:cBhvr>
                                        <p:cTn id="84" dur="1"/>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Aliasing</a:t>
            </a:r>
            <a:endParaRPr lang="en-GB"/>
          </a:p>
        </p:txBody>
      </p:sp>
      <p:sp>
        <p:nvSpPr>
          <p:cNvPr id="315" name="Google Shape;315;p39"/>
          <p:cNvSpPr txBox="1"/>
          <p:nvPr/>
        </p:nvSpPr>
        <p:spPr>
          <a:xfrm>
            <a:off x="2617175" y="594875"/>
            <a:ext cx="3586500" cy="472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 FROM parents, parents;</a:t>
            </a:r>
            <a:endParaRPr>
              <a:latin typeface="Roboto Mono"/>
              <a:ea typeface="Roboto Mono"/>
              <a:cs typeface="Roboto Mono"/>
              <a:sym typeface="Roboto Mono"/>
            </a:endParaRPr>
          </a:p>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316" name="Google Shape;316;p39"/>
          <p:cNvSpPr txBox="1"/>
          <p:nvPr/>
        </p:nvSpPr>
        <p:spPr>
          <a:xfrm>
            <a:off x="1749125" y="1661688"/>
            <a:ext cx="5322600" cy="472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 FROM parents AS a, parents AS b;</a:t>
            </a:r>
            <a:endParaRPr>
              <a:latin typeface="Roboto Mono"/>
              <a:ea typeface="Roboto Mono"/>
              <a:cs typeface="Roboto Mono"/>
              <a:sym typeface="Roboto Mono"/>
            </a:endParaRPr>
          </a:p>
        </p:txBody>
      </p:sp>
      <p:sp>
        <p:nvSpPr>
          <p:cNvPr id="317" name="Google Shape;317;p39"/>
          <p:cNvSpPr txBox="1"/>
          <p:nvPr/>
        </p:nvSpPr>
        <p:spPr>
          <a:xfrm>
            <a:off x="858300" y="2935396"/>
            <a:ext cx="7427400" cy="466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SELECT * FROM parents AS a, parents AS b WHERE a.parent = b.parent;</a:t>
            </a:r>
            <a:endParaRPr>
              <a:latin typeface="Roboto Mono"/>
              <a:ea typeface="Roboto Mono"/>
              <a:cs typeface="Roboto Mono"/>
              <a:sym typeface="Roboto Mono"/>
            </a:endParaRPr>
          </a:p>
        </p:txBody>
      </p:sp>
      <p:sp>
        <p:nvSpPr>
          <p:cNvPr id="318" name="Google Shape;318;p39"/>
          <p:cNvSpPr txBox="1"/>
          <p:nvPr/>
        </p:nvSpPr>
        <p:spPr>
          <a:xfrm>
            <a:off x="551500" y="4337513"/>
            <a:ext cx="7702500" cy="6309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SELECT a.child AS first, b.child AS second FROM parents AS a, parents AS b WHERE a.parent = b.parent AND a.child &lt; b.child;</a:t>
            </a:r>
            <a:endParaRPr>
              <a:latin typeface="Roboto Mono"/>
              <a:ea typeface="Roboto Mono"/>
              <a:cs typeface="Roboto Mono"/>
              <a:sym typeface="Roboto Mono"/>
            </a:endParaRPr>
          </a:p>
        </p:txBody>
      </p:sp>
      <p:sp>
        <p:nvSpPr>
          <p:cNvPr id="319" name="Google Shape;319;p39"/>
          <p:cNvSpPr txBox="1"/>
          <p:nvPr/>
        </p:nvSpPr>
        <p:spPr>
          <a:xfrm>
            <a:off x="705900" y="1093188"/>
            <a:ext cx="74274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This doesn’t work because the tables share a column. Let’s fix that!</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20" name="Google Shape;320;p39"/>
          <p:cNvSpPr txBox="1"/>
          <p:nvPr/>
        </p:nvSpPr>
        <p:spPr>
          <a:xfrm>
            <a:off x="696725" y="2151325"/>
            <a:ext cx="7427400" cy="76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This works because </a:t>
            </a:r>
            <a:r>
              <a:rPr lang="en-GB" sz="1500">
                <a:latin typeface="Roboto" panose="02000000000000000000"/>
                <a:ea typeface="Roboto" panose="02000000000000000000"/>
                <a:cs typeface="Roboto" panose="02000000000000000000"/>
                <a:sym typeface="Roboto" panose="02000000000000000000"/>
              </a:rPr>
              <a:t>now SQL can tell the columns in the two tables apart.</a:t>
            </a:r>
            <a:r>
              <a:rPr lang="en-GB" sz="1500">
                <a:solidFill>
                  <a:srgbClr val="000000"/>
                </a:solidFill>
                <a:latin typeface="Roboto" panose="02000000000000000000"/>
                <a:ea typeface="Roboto" panose="02000000000000000000"/>
                <a:cs typeface="Roboto" panose="02000000000000000000"/>
                <a:sym typeface="Roboto" panose="02000000000000000000"/>
              </a:rPr>
              <a:t> Let’s now only keep rows where the children share a parent.</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21" name="Google Shape;321;p39"/>
          <p:cNvSpPr txBox="1"/>
          <p:nvPr/>
        </p:nvSpPr>
        <p:spPr>
          <a:xfrm>
            <a:off x="200025" y="3561350"/>
            <a:ext cx="8633700" cy="70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0000"/>
                </a:solidFill>
                <a:latin typeface="Roboto" panose="02000000000000000000"/>
                <a:ea typeface="Roboto" panose="02000000000000000000"/>
                <a:cs typeface="Roboto" panose="02000000000000000000"/>
                <a:sym typeface="Roboto" panose="02000000000000000000"/>
              </a:rPr>
              <a:t>We need to get rid of duplicates because pairs of siblings appear twice. We can do this by enforcing an arbitrary ordering, a.child &lt; b.child alphabetically. Then we get the two columns we want.</a:t>
            </a:r>
            <a:endParaRPr sz="1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
                                        <p:tgtEl>
                                          <p:spTgt spid="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gtEl>
                                        <p:attrNameLst>
                                          <p:attrName>style.visibility</p:attrName>
                                        </p:attrNameLst>
                                      </p:cBhvr>
                                      <p:to>
                                        <p:strVal val="visible"/>
                                      </p:to>
                                    </p:set>
                                    <p:animEffect transition="in" filter="fade">
                                      <p:cBhvr>
                                        <p:cTn id="12" dur="1"/>
                                        <p:tgtEl>
                                          <p:spTgt spid="3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gtEl>
                                        <p:attrNameLst>
                                          <p:attrName>style.visibility</p:attrName>
                                        </p:attrNameLst>
                                      </p:cBhvr>
                                      <p:to>
                                        <p:strVal val="visible"/>
                                      </p:to>
                                    </p:set>
                                    <p:animEffect transition="in" filter="fade">
                                      <p:cBhvr>
                                        <p:cTn id="17" dur="1"/>
                                        <p:tgtEl>
                                          <p:spTgt spid="3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1"/>
                                        <p:tgtEl>
                                          <p:spTgt spid="3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7"/>
                                        </p:tgtEl>
                                        <p:attrNameLst>
                                          <p:attrName>style.visibility</p:attrName>
                                        </p:attrNameLst>
                                      </p:cBhvr>
                                      <p:to>
                                        <p:strVal val="visible"/>
                                      </p:to>
                                    </p:set>
                                    <p:animEffect transition="in" filter="fade">
                                      <p:cBhvr>
                                        <p:cTn id="27" dur="1"/>
                                        <p:tgtEl>
                                          <p:spTgt spid="3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fade">
                                      <p:cBhvr>
                                        <p:cTn id="32" dur="1"/>
                                        <p:tgtEl>
                                          <p:spTgt spid="3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8"/>
                                        </p:tgtEl>
                                        <p:attrNameLst>
                                          <p:attrName>style.visibility</p:attrName>
                                        </p:attrNameLst>
                                      </p:cBhvr>
                                      <p:to>
                                        <p:strVal val="visible"/>
                                      </p:to>
                                    </p:set>
                                    <p:animEffect transition="in" filter="fade">
                                      <p:cBhvr>
                                        <p:cTn id="37" dur="1"/>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String Expressions (If Time)</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String Expressions</a:t>
            </a:r>
            <a:endParaRPr lang="en-GB"/>
          </a:p>
        </p:txBody>
      </p:sp>
      <p:sp>
        <p:nvSpPr>
          <p:cNvPr id="332" name="Google Shape;332;p41"/>
          <p:cNvSpPr txBox="1"/>
          <p:nvPr/>
        </p:nvSpPr>
        <p:spPr>
          <a:xfrm>
            <a:off x="371100" y="899675"/>
            <a:ext cx="5105700" cy="49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String values can be combined to form longer strings.</a:t>
            </a:r>
            <a:endParaRPr sz="16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33" name="Google Shape;333;p41"/>
          <p:cNvSpPr txBox="1"/>
          <p:nvPr/>
        </p:nvSpPr>
        <p:spPr>
          <a:xfrm>
            <a:off x="552250" y="1499975"/>
            <a:ext cx="4670100" cy="29076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Roboto Mono"/>
                <a:ea typeface="Roboto Mono"/>
                <a:cs typeface="Roboto Mono"/>
                <a:sym typeface="Roboto Mono"/>
              </a:rPr>
              <a:t>sqlite&gt; SELECT "hello," || " world";</a:t>
            </a:r>
            <a:endParaRPr>
              <a:latin typeface="Roboto Mono"/>
              <a:ea typeface="Roboto Mono"/>
              <a:cs typeface="Roboto Mono"/>
              <a:sym typeface="Roboto Mono"/>
            </a:endParaRPr>
          </a:p>
          <a:p>
            <a:pPr marL="0" lvl="0" indent="0" algn="l" rtl="0">
              <a:lnSpc>
                <a:spcPct val="115000"/>
              </a:lnSpc>
              <a:spcBef>
                <a:spcPts val="0"/>
              </a:spcBef>
              <a:spcAft>
                <a:spcPts val="0"/>
              </a:spcAft>
              <a:buNone/>
            </a:pPr>
            <a:r>
              <a:rPr lang="en-GB">
                <a:latin typeface="Roboto Mono"/>
                <a:ea typeface="Roboto Mono"/>
                <a:cs typeface="Roboto Mono"/>
                <a:sym typeface="Roboto Mono"/>
              </a:rPr>
              <a:t>hello, world</a:t>
            </a:r>
            <a:endParaRPr>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sqlite&gt; SELECT name || " dog" FROM dogs;</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abraham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barack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clinton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delano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eisenhower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fillmore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grover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a:solidFill>
                  <a:srgbClr val="000000"/>
                </a:solidFill>
                <a:latin typeface="Roboto Mono"/>
                <a:ea typeface="Roboto Mono"/>
                <a:cs typeface="Roboto Mono"/>
                <a:sym typeface="Roboto Mono"/>
              </a:rPr>
              <a:t>herbert dog</a:t>
            </a:r>
            <a:endParaRPr>
              <a:solidFill>
                <a:srgbClr val="0000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a:solidFill>
                <a:srgbClr val="000000"/>
              </a:solidFill>
              <a:latin typeface="Roboto Mono"/>
              <a:ea typeface="Roboto Mono"/>
              <a:cs typeface="Roboto Mono"/>
              <a:sym typeface="Roboto Mono"/>
            </a:endParaRPr>
          </a:p>
        </p:txBody>
      </p:sp>
      <p:sp>
        <p:nvSpPr>
          <p:cNvPr id="334" name="Google Shape;334;p41"/>
          <p:cNvSpPr txBox="1"/>
          <p:nvPr/>
        </p:nvSpPr>
        <p:spPr>
          <a:xfrm>
            <a:off x="371100" y="4674925"/>
            <a:ext cx="8146800" cy="49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rgbClr val="000000"/>
                </a:solidFill>
                <a:latin typeface="Roboto" panose="02000000000000000000"/>
                <a:ea typeface="Roboto" panose="02000000000000000000"/>
                <a:cs typeface="Roboto" panose="02000000000000000000"/>
                <a:sym typeface="Roboto" panose="02000000000000000000"/>
              </a:rPr>
              <a:t>Let’s look at an example of this in action!</a:t>
            </a:r>
            <a:endParaRPr sz="16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35" name="Google Shape;335;p41"/>
          <p:cNvSpPr/>
          <p:nvPr/>
        </p:nvSpPr>
        <p:spPr>
          <a:xfrm>
            <a:off x="7790100" y="337800"/>
            <a:ext cx="934800" cy="3891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Demo</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Programming Paradigms</a:t>
            </a:r>
            <a:endParaRPr>
              <a:solidFill>
                <a:srgbClr val="4A86E8"/>
              </a:solidFill>
            </a:endParaRPr>
          </a:p>
        </p:txBody>
      </p:sp>
      <p:sp>
        <p:nvSpPr>
          <p:cNvPr id="98" name="Google Shape;98;p20"/>
          <p:cNvSpPr txBox="1">
            <a:spLocks noGrp="1"/>
          </p:cNvSpPr>
          <p:nvPr>
            <p:ph type="body" idx="1"/>
          </p:nvPr>
        </p:nvSpPr>
        <p:spPr>
          <a:xfrm>
            <a:off x="311700" y="1000069"/>
            <a:ext cx="8520600" cy="3416400"/>
          </a:xfrm>
          <a:prstGeom prst="rect">
            <a:avLst/>
          </a:prstGeom>
        </p:spPr>
        <p:txBody>
          <a:bodyPr spcFirstLastPara="1" wrap="square" lIns="91425" tIns="91425" rIns="91425" bIns="91425" anchor="t" anchorCtr="0">
            <a:noAutofit/>
          </a:bodyPr>
          <a:lstStyle/>
          <a:p>
            <a:pPr marL="0" lvl="0" indent="0" algn="l" rtl="0">
              <a:lnSpc>
                <a:spcPct val="112000"/>
              </a:lnSpc>
              <a:spcBef>
                <a:spcPts val="0"/>
              </a:spcBef>
              <a:spcAft>
                <a:spcPts val="0"/>
              </a:spcAft>
              <a:buNone/>
            </a:pPr>
            <a:r>
              <a:rPr lang="en-GB" sz="2000"/>
              <a:t>Up until now, we’ve been focused (primarily) on </a:t>
            </a:r>
            <a:r>
              <a:rPr lang="en-GB" sz="2000" b="1"/>
              <a:t>imperative</a:t>
            </a:r>
            <a:r>
              <a:rPr lang="en-GB" sz="2000"/>
              <a:t> programming. </a:t>
            </a:r>
            <a:endParaRPr sz="2000"/>
          </a:p>
          <a:p>
            <a:pPr marL="0" lvl="0" indent="0" algn="l" rtl="0">
              <a:lnSpc>
                <a:spcPct val="112000"/>
              </a:lnSpc>
              <a:spcBef>
                <a:spcPts val="900"/>
              </a:spcBef>
              <a:spcAft>
                <a:spcPts val="0"/>
              </a:spcAft>
              <a:buNone/>
            </a:pPr>
            <a:r>
              <a:rPr lang="en-GB" sz="2000"/>
              <a:t>Imperative program contain explicit instructions to tell the computer </a:t>
            </a:r>
            <a:r>
              <a:rPr lang="en-GB" sz="2000" b="1"/>
              <a:t>how</a:t>
            </a:r>
            <a:r>
              <a:rPr lang="en-GB" sz="2000"/>
              <a:t> to accomplish something. The interpreter then executes those instructions</a:t>
            </a:r>
            <a:endParaRPr sz="2000"/>
          </a:p>
          <a:p>
            <a:pPr marL="0" lvl="0" indent="0" algn="l" rtl="0">
              <a:lnSpc>
                <a:spcPct val="112000"/>
              </a:lnSpc>
              <a:spcBef>
                <a:spcPts val="900"/>
              </a:spcBef>
              <a:spcAft>
                <a:spcPts val="0"/>
              </a:spcAft>
              <a:buNone/>
            </a:pPr>
            <a:r>
              <a:rPr lang="en-GB" sz="2000"/>
              <a:t>Now, we’ll learn about </a:t>
            </a:r>
            <a:r>
              <a:rPr lang="en-GB" sz="2000" b="1"/>
              <a:t>declarative programming</a:t>
            </a:r>
            <a:r>
              <a:rPr lang="en-GB" sz="2000"/>
              <a:t>, where we can just tell the computer </a:t>
            </a:r>
            <a:r>
              <a:rPr lang="en-GB" sz="2000" b="1"/>
              <a:t>what</a:t>
            </a:r>
            <a:r>
              <a:rPr lang="en-GB" sz="2000"/>
              <a:t> we want, instead of how we want it done. The interpreter then figures out how to accomplish that.</a:t>
            </a:r>
            <a:endParaRPr sz="2000"/>
          </a:p>
          <a:p>
            <a:pPr marL="0" lvl="0" indent="0" algn="l" rtl="0">
              <a:lnSpc>
                <a:spcPct val="112000"/>
              </a:lnSpc>
              <a:spcBef>
                <a:spcPts val="900"/>
              </a:spcBef>
              <a:spcAft>
                <a:spcPts val="900"/>
              </a:spcAft>
              <a:buNone/>
            </a:pPr>
            <a:r>
              <a:rPr lang="en-GB" sz="2000"/>
              <a:t>Declarative programs are often specialized to perform a specific task, because they allow for repetitive computation to be abstracted away and for the interpreter to optimize its execution</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Imperative vs. Declarative</a:t>
            </a:r>
            <a:endParaRPr>
              <a:solidFill>
                <a:srgbClr val="4A86E8"/>
              </a:solidFill>
            </a:endParaRPr>
          </a:p>
        </p:txBody>
      </p:sp>
      <p:sp>
        <p:nvSpPr>
          <p:cNvPr id="104" name="Google Shape;104;p21"/>
          <p:cNvSpPr txBox="1">
            <a:spLocks noGrp="1"/>
          </p:cNvSpPr>
          <p:nvPr>
            <p:ph type="body" idx="1"/>
          </p:nvPr>
        </p:nvSpPr>
        <p:spPr>
          <a:xfrm>
            <a:off x="311700" y="115246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Suppose you’re going to a restaurant for dinner and need a table</a:t>
            </a:r>
            <a:endParaRPr lang="en-GB"/>
          </a:p>
          <a:p>
            <a:pPr marL="0" lvl="0" indent="0" algn="l" rtl="0">
              <a:spcBef>
                <a:spcPts val="1600"/>
              </a:spcBef>
              <a:spcAft>
                <a:spcPts val="0"/>
              </a:spcAft>
              <a:buNone/>
            </a:pPr>
            <a:r>
              <a:rPr lang="en-GB"/>
              <a:t>Option 1:</a:t>
            </a:r>
            <a:endParaRPr lang="en-GB"/>
          </a:p>
          <a:p>
            <a:pPr marL="0" lvl="0" indent="0" algn="l" rtl="0">
              <a:spcBef>
                <a:spcPts val="1600"/>
              </a:spcBef>
              <a:spcAft>
                <a:spcPts val="0"/>
              </a:spcAft>
              <a:buNone/>
            </a:pPr>
            <a:r>
              <a:rPr lang="en-GB"/>
              <a:t>“First I need to find a table, so I’ll look through every available table and pick the one in the best location that has enough seats for my group, then I’ll need to find someone to wait on me and make sure I have enough menus, then…”</a:t>
            </a:r>
            <a:endParaRPr lang="en-GB"/>
          </a:p>
          <a:p>
            <a:pPr marL="0" lvl="0" indent="0" algn="l" rtl="0">
              <a:spcBef>
                <a:spcPts val="1600"/>
              </a:spcBef>
              <a:spcAft>
                <a:spcPts val="0"/>
              </a:spcAft>
              <a:buNone/>
            </a:pPr>
            <a:r>
              <a:rPr lang="en-GB"/>
              <a:t>Option 2:</a:t>
            </a:r>
            <a:endParaRPr lang="en-GB"/>
          </a:p>
          <a:p>
            <a:pPr marL="0" lvl="0" indent="0" algn="l" rtl="0">
              <a:spcBef>
                <a:spcPts val="1600"/>
              </a:spcBef>
              <a:spcAft>
                <a:spcPts val="1600"/>
              </a:spcAft>
              <a:buNone/>
            </a:pPr>
            <a:r>
              <a:rPr lang="en-GB"/>
              <a:t>“Table for two!”</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SQL</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SQL &amp; Database Languages</a:t>
            </a:r>
            <a:endParaRPr>
              <a:solidFill>
                <a:srgbClr val="4A86E8"/>
              </a:solidFill>
            </a:endParaRPr>
          </a:p>
        </p:txBody>
      </p:sp>
      <p:sp>
        <p:nvSpPr>
          <p:cNvPr id="115" name="Google Shape;115;p23"/>
          <p:cNvSpPr txBox="1">
            <a:spLocks noGrp="1"/>
          </p:cNvSpPr>
          <p:nvPr>
            <p:ph type="body" idx="1"/>
          </p:nvPr>
        </p:nvSpPr>
        <p:spPr>
          <a:xfrm>
            <a:off x="311700" y="1152471"/>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SQL is an example of a (declarative) language with interacts with a </a:t>
            </a:r>
            <a:r>
              <a:rPr lang="en-GB" b="1"/>
              <a:t>database management system (DBMS)</a:t>
            </a:r>
            <a:r>
              <a:rPr lang="en-GB"/>
              <a:t> in order to make data processing easier and faster</a:t>
            </a:r>
            <a:endParaRPr lang="en-GB"/>
          </a:p>
          <a:p>
            <a:pPr marL="0" lvl="0" indent="0" algn="l" rtl="0">
              <a:spcBef>
                <a:spcPts val="1600"/>
              </a:spcBef>
              <a:spcAft>
                <a:spcPts val="0"/>
              </a:spcAft>
              <a:buNone/>
            </a:pPr>
            <a:r>
              <a:rPr lang="en-GB"/>
              <a:t>It collects records into </a:t>
            </a:r>
            <a:r>
              <a:rPr lang="en-GB" b="1"/>
              <a:t>tables, </a:t>
            </a:r>
            <a:r>
              <a:rPr lang="en-GB"/>
              <a:t>or a collection of rows with a value for each column</a:t>
            </a:r>
            <a:endParaRPr lang="en-GB"/>
          </a:p>
          <a:p>
            <a:pPr marL="0" lvl="0" indent="0" algn="l" rtl="0">
              <a:spcBef>
                <a:spcPts val="1600"/>
              </a:spcBef>
              <a:spcAft>
                <a:spcPts val="1600"/>
              </a:spcAft>
              <a:buNone/>
            </a:pPr>
          </a:p>
        </p:txBody>
      </p:sp>
      <p:graphicFrame>
        <p:nvGraphicFramePr>
          <p:cNvPr id="116" name="Google Shape;116;p23"/>
          <p:cNvGraphicFramePr/>
          <p:nvPr/>
        </p:nvGraphicFramePr>
        <p:xfrm>
          <a:off x="952500" y="2827525"/>
          <a:ext cx="7239000" cy="1584840"/>
        </p:xfrm>
        <a:graphic>
          <a:graphicData uri="http://schemas.openxmlformats.org/drawingml/2006/table">
            <a:tbl>
              <a:tblPr>
                <a:noFill/>
                <a:tableStyleId>{40D40A84-7007-45A4-A8F7-5509B8A3EDF1}</a:tableStyleId>
              </a:tblPr>
              <a:tblGrid>
                <a:gridCol w="2413000"/>
                <a:gridCol w="2413000"/>
                <a:gridCol w="2413000"/>
              </a:tblGrid>
              <a:tr h="0">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Latitude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solidFill>
                      <a:srgbClr val="EFEFEF"/>
                    </a:solidFill>
                  </a:tcPr>
                </a:tc>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Longitude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solidFill>
                      <a:srgbClr val="EFEFEF"/>
                    </a:solidFill>
                  </a:tcPr>
                </a:tc>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Name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solidFill>
                      <a:srgbClr val="EFEFEF"/>
                    </a:solidFill>
                  </a:tcPr>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38</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122</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Berkeley</a:t>
                      </a:r>
                      <a:endParaRPr>
                        <a:latin typeface="Roboto Mono"/>
                        <a:ea typeface="Roboto Mono"/>
                        <a:cs typeface="Roboto Mono"/>
                        <a:sym typeface="Roboto Mono"/>
                      </a:endParaRPr>
                    </a:p>
                  </a:txBody>
                  <a:tcPr marL="91425" marR="91425" marT="91425" marB="91425"/>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42</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71</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Cambridge</a:t>
                      </a:r>
                      <a:endParaRPr>
                        <a:latin typeface="Roboto Mono"/>
                        <a:ea typeface="Roboto Mono"/>
                        <a:cs typeface="Roboto Mono"/>
                        <a:sym typeface="Roboto Mono"/>
                      </a:endParaRPr>
                    </a:p>
                  </a:txBody>
                  <a:tcPr marL="91425" marR="91425" marT="91425" marB="91425"/>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45</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93</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Minneapolis</a:t>
                      </a:r>
                      <a:endParaRPr>
                        <a:latin typeface="Roboto Mono"/>
                        <a:ea typeface="Roboto Mono"/>
                        <a:cs typeface="Roboto Mono"/>
                        <a:sym typeface="Roboto Mono"/>
                      </a:endParaRPr>
                    </a:p>
                  </a:txBody>
                  <a:tcPr marL="91425" marR="91425" marT="91425" marB="91425"/>
                </a:tc>
              </a:tr>
            </a:tbl>
          </a:graphicData>
        </a:graphic>
      </p:graphicFrame>
      <p:sp>
        <p:nvSpPr>
          <p:cNvPr id="117" name="Google Shape;117;p23"/>
          <p:cNvSpPr/>
          <p:nvPr/>
        </p:nvSpPr>
        <p:spPr>
          <a:xfrm>
            <a:off x="407775" y="2629975"/>
            <a:ext cx="8424600" cy="1896300"/>
          </a:xfrm>
          <a:prstGeom prst="rect">
            <a:avLst/>
          </a:prstGeom>
          <a:noFill/>
          <a:ln w="28575" cap="flat" cmpd="sng">
            <a:solidFill>
              <a:srgbClr val="0371C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3"/>
          <p:cNvSpPr/>
          <p:nvPr/>
        </p:nvSpPr>
        <p:spPr>
          <a:xfrm flipH="1">
            <a:off x="63600" y="4344600"/>
            <a:ext cx="2024700" cy="684600"/>
          </a:xfrm>
          <a:prstGeom prst="wedgeRoundRectCallout">
            <a:avLst>
              <a:gd name="adj1" fmla="val -62817"/>
              <a:gd name="adj2" fmla="val -39359"/>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 table has columns and rows</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19" name="Google Shape;119;p23"/>
          <p:cNvSpPr/>
          <p:nvPr/>
        </p:nvSpPr>
        <p:spPr>
          <a:xfrm>
            <a:off x="598800" y="3527700"/>
            <a:ext cx="7946400" cy="563400"/>
          </a:xfrm>
          <a:prstGeom prst="rect">
            <a:avLst/>
          </a:prstGeom>
          <a:noFill/>
          <a:ln w="28575" cap="flat" cmpd="sng">
            <a:solidFill>
              <a:srgbClr val="7A5FE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3"/>
          <p:cNvSpPr/>
          <p:nvPr/>
        </p:nvSpPr>
        <p:spPr>
          <a:xfrm flipH="1">
            <a:off x="0" y="2754700"/>
            <a:ext cx="2024700" cy="684600"/>
          </a:xfrm>
          <a:prstGeom prst="wedgeRoundRectCallout">
            <a:avLst>
              <a:gd name="adj1" fmla="val 13382"/>
              <a:gd name="adj2" fmla="val 66532"/>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 </a:t>
            </a:r>
            <a:r>
              <a:rPr lang="en-GB" b="1">
                <a:solidFill>
                  <a:srgbClr val="FFFFFF"/>
                </a:solidFill>
                <a:latin typeface="Roboto" panose="02000000000000000000"/>
                <a:ea typeface="Roboto" panose="02000000000000000000"/>
                <a:cs typeface="Roboto" panose="02000000000000000000"/>
                <a:sym typeface="Roboto" panose="02000000000000000000"/>
              </a:rPr>
              <a:t>row</a:t>
            </a:r>
            <a:r>
              <a:rPr lang="en-GB">
                <a:solidFill>
                  <a:srgbClr val="FFFFFF"/>
                </a:solidFill>
                <a:latin typeface="Roboto" panose="02000000000000000000"/>
                <a:ea typeface="Roboto" panose="02000000000000000000"/>
                <a:cs typeface="Roboto" panose="02000000000000000000"/>
                <a:sym typeface="Roboto" panose="02000000000000000000"/>
              </a:rPr>
              <a:t> has a value for each column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21" name="Google Shape;121;p23"/>
          <p:cNvSpPr/>
          <p:nvPr/>
        </p:nvSpPr>
        <p:spPr>
          <a:xfrm>
            <a:off x="5531700" y="2699875"/>
            <a:ext cx="2821500" cy="1963200"/>
          </a:xfrm>
          <a:prstGeom prst="rect">
            <a:avLst/>
          </a:prstGeom>
          <a:noFill/>
          <a:ln w="28575" cap="flat" cmpd="sng">
            <a:solidFill>
              <a:srgbClr val="6AA84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3"/>
          <p:cNvSpPr/>
          <p:nvPr/>
        </p:nvSpPr>
        <p:spPr>
          <a:xfrm flipH="1">
            <a:off x="7774650" y="2827525"/>
            <a:ext cx="1124400" cy="1089900"/>
          </a:xfrm>
          <a:prstGeom prst="wedgeRoundRectCallout">
            <a:avLst>
              <a:gd name="adj1" fmla="val 77066"/>
              <a:gd name="adj2" fmla="val -25115"/>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 </a:t>
            </a:r>
            <a:r>
              <a:rPr lang="en-GB" b="1">
                <a:solidFill>
                  <a:srgbClr val="FFFFFF"/>
                </a:solidFill>
                <a:latin typeface="Roboto" panose="02000000000000000000"/>
                <a:ea typeface="Roboto" panose="02000000000000000000"/>
                <a:cs typeface="Roboto" panose="02000000000000000000"/>
                <a:sym typeface="Roboto" panose="02000000000000000000"/>
              </a:rPr>
              <a:t>column</a:t>
            </a:r>
            <a:r>
              <a:rPr lang="en-GB">
                <a:solidFill>
                  <a:srgbClr val="FFFFFF"/>
                </a:solidFill>
                <a:latin typeface="Roboto" panose="02000000000000000000"/>
                <a:ea typeface="Roboto" panose="02000000000000000000"/>
                <a:cs typeface="Roboto" panose="02000000000000000000"/>
                <a:sym typeface="Roboto" panose="02000000000000000000"/>
              </a:rPr>
              <a:t> has a name and a type</a:t>
            </a:r>
            <a:endParaRPr>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1"/>
                                        <p:tgtEl>
                                          <p:spTgt spid="1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
                                        <p:tgtEl>
                                          <p:spTgt spid="117"/>
                                        </p:tgtEl>
                                      </p:cBhvr>
                                    </p:animEffect>
                                  </p:childTnLst>
                                </p:cTn>
                              </p:par>
                              <p:par>
                                <p:cTn id="25" presetID="10" presetClass="entr" presetSubtype="0"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1"/>
                                        <p:tgtEl>
                                          <p:spTgt spid="1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
                                        </p:tgtEl>
                                        <p:attrNameLst>
                                          <p:attrName>style.visibility</p:attrName>
                                        </p:attrNameLst>
                                      </p:cBhvr>
                                      <p:to>
                                        <p:strVal val="visible"/>
                                      </p:to>
                                    </p:set>
                                    <p:animEffect transition="in" filter="fade">
                                      <p:cBhvr>
                                        <p:cTn id="32" dur="1"/>
                                        <p:tgtEl>
                                          <p:spTgt spid="122"/>
                                        </p:tgtEl>
                                      </p:cBhvr>
                                    </p:animEffect>
                                  </p:childTnLst>
                                </p:cTn>
                              </p:par>
                              <p:par>
                                <p:cTn id="33" presetID="10"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fade">
                                      <p:cBhvr>
                                        <p:cTn id="35" dur="1"/>
                                        <p:tgtEl>
                                          <p:spTgt spid="1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fade">
                                      <p:cBhvr>
                                        <p:cTn id="40" dur="1"/>
                                        <p:tgtEl>
                                          <p:spTgt spid="120"/>
                                        </p:tgtEl>
                                      </p:cBhvr>
                                    </p:animEffect>
                                  </p:childTnLst>
                                </p:cTn>
                              </p:par>
                              <p:par>
                                <p:cTn id="41" presetID="10" presetClass="entr" presetSubtype="0" fill="hold" nodeType="with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fade">
                                      <p:cBhvr>
                                        <p:cTn id="43" dur="1"/>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Tables in SQL</a:t>
            </a:r>
            <a:endParaRPr lang="en-GB"/>
          </a:p>
        </p:txBody>
      </p:sp>
      <p:sp>
        <p:nvSpPr>
          <p:cNvPr id="128" name="Google Shape;128;p24"/>
          <p:cNvSpPr txBox="1"/>
          <p:nvPr/>
        </p:nvSpPr>
        <p:spPr>
          <a:xfrm>
            <a:off x="184350" y="998725"/>
            <a:ext cx="7860900" cy="11904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CREATE</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TABLE</a:t>
            </a:r>
            <a:r>
              <a:rPr lang="en-GB" dirty="0">
                <a:latin typeface="Roboto Mono"/>
                <a:ea typeface="Roboto Mono"/>
                <a:cs typeface="Roboto Mono"/>
                <a:sym typeface="Roboto Mono"/>
              </a:rPr>
              <a:t> cities </a:t>
            </a:r>
            <a:r>
              <a:rPr lang="en-GB" dirty="0">
                <a:solidFill>
                  <a:srgbClr val="FFAB40"/>
                </a:solidFill>
                <a:latin typeface="Roboto Mono"/>
                <a:ea typeface="Roboto Mono"/>
                <a:cs typeface="Roboto Mono"/>
                <a:sym typeface="Roboto Mono"/>
              </a:rPr>
              <a:t>AS</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38</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latitude, </a:t>
            </a:r>
            <a:r>
              <a:rPr lang="en-GB" dirty="0">
                <a:solidFill>
                  <a:srgbClr val="0378CE"/>
                </a:solidFill>
                <a:latin typeface="Roboto Mono"/>
                <a:ea typeface="Roboto Mono"/>
                <a:cs typeface="Roboto Mono"/>
                <a:sym typeface="Roboto Mono"/>
              </a:rPr>
              <a:t>122</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longitude, </a:t>
            </a:r>
            <a:r>
              <a:rPr lang="en-GB" dirty="0">
                <a:solidFill>
                  <a:srgbClr val="6AA84F"/>
                </a:solidFill>
                <a:latin typeface="Roboto Mono"/>
                <a:ea typeface="Roboto Mono"/>
                <a:cs typeface="Roboto Mono"/>
                <a:sym typeface="Roboto Mono"/>
              </a:rPr>
              <a:t>"Berkeley"</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name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42</a:t>
            </a:r>
            <a:r>
              <a:rPr lang="en-GB" dirty="0">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71</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"Cambridge"</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solidFill>
                <a:srgbClr val="FFAB40"/>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45</a:t>
            </a:r>
            <a:r>
              <a:rPr lang="en-GB" dirty="0">
                <a:latin typeface="Roboto Mono"/>
                <a:ea typeface="Roboto Mono"/>
                <a:cs typeface="Roboto Mono"/>
                <a:sym typeface="Roboto Mono"/>
              </a:rPr>
              <a:t>,		</a:t>
            </a:r>
            <a:r>
              <a:rPr lang="en-GB" dirty="0">
                <a:solidFill>
                  <a:srgbClr val="0378CE"/>
                </a:solidFill>
                <a:latin typeface="Roboto Mono"/>
                <a:ea typeface="Roboto Mono"/>
                <a:cs typeface="Roboto Mono"/>
                <a:sym typeface="Roboto Mono"/>
              </a:rPr>
              <a:t>93</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"Minneapolis"</a:t>
            </a:r>
            <a:r>
              <a:rPr lang="en-GB" dirty="0">
                <a:latin typeface="Roboto Mono"/>
                <a:ea typeface="Roboto Mono"/>
                <a:cs typeface="Roboto Mono"/>
                <a:sym typeface="Roboto Mono"/>
              </a:rPr>
              <a:t>;</a:t>
            </a:r>
            <a:endParaRPr dirty="0">
              <a:latin typeface="Roboto Mono"/>
              <a:ea typeface="Roboto Mono"/>
              <a:cs typeface="Roboto Mono"/>
              <a:sym typeface="Roboto Mono"/>
            </a:endParaRPr>
          </a:p>
        </p:txBody>
      </p:sp>
      <p:graphicFrame>
        <p:nvGraphicFramePr>
          <p:cNvPr id="129" name="Google Shape;129;p24"/>
          <p:cNvGraphicFramePr/>
          <p:nvPr/>
        </p:nvGraphicFramePr>
        <p:xfrm>
          <a:off x="691925" y="3345300"/>
          <a:ext cx="4345800" cy="1584840"/>
        </p:xfrm>
        <a:graphic>
          <a:graphicData uri="http://schemas.openxmlformats.org/drawingml/2006/table">
            <a:tbl>
              <a:tblPr>
                <a:noFill/>
                <a:tableStyleId>{40D40A84-7007-45A4-A8F7-5509B8A3EDF1}</a:tableStyleId>
              </a:tblPr>
              <a:tblGrid>
                <a:gridCol w="1322850"/>
                <a:gridCol w="1237150"/>
                <a:gridCol w="1785800"/>
              </a:tblGrid>
              <a:tr h="0">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Latitude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Longitude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Name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9D9D9"/>
                    </a:solidFill>
                  </a:tcPr>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38</a:t>
                      </a:r>
                      <a:endParaRPr>
                        <a:latin typeface="Roboto Mono"/>
                        <a:ea typeface="Roboto Mono"/>
                        <a:cs typeface="Roboto Mono"/>
                        <a:sym typeface="Roboto Mono"/>
                      </a:endParaRPr>
                    </a:p>
                  </a:txBody>
                  <a:tcPr marL="91425" marR="91425" marT="91425" marB="91425">
                    <a:lnT w="9525" cap="flat" cmpd="sng">
                      <a:solidFill>
                        <a:srgbClr val="EFEFEF"/>
                      </a:solidFill>
                      <a:prstDash val="solid"/>
                      <a:round/>
                      <a:headEnd type="none" w="sm" len="sm"/>
                      <a:tailEnd type="none" w="sm" len="sm"/>
                    </a:lnT>
                  </a:tcPr>
                </a:tc>
                <a:tc>
                  <a:txBody>
                    <a:bodyPr/>
                    <a:lstStyle/>
                    <a:p>
                      <a:pPr marL="0" lvl="0" indent="0" algn="ctr" rtl="0">
                        <a:spcBef>
                          <a:spcPts val="0"/>
                        </a:spcBef>
                        <a:spcAft>
                          <a:spcPts val="0"/>
                        </a:spcAft>
                        <a:buNone/>
                      </a:pPr>
                      <a:r>
                        <a:rPr lang="en-GB">
                          <a:latin typeface="Roboto Mono"/>
                          <a:ea typeface="Roboto Mono"/>
                          <a:cs typeface="Roboto Mono"/>
                          <a:sym typeface="Roboto Mono"/>
                        </a:rPr>
                        <a:t>122</a:t>
                      </a:r>
                      <a:endParaRPr>
                        <a:latin typeface="Roboto Mono"/>
                        <a:ea typeface="Roboto Mono"/>
                        <a:cs typeface="Roboto Mono"/>
                        <a:sym typeface="Roboto Mono"/>
                      </a:endParaRPr>
                    </a:p>
                  </a:txBody>
                  <a:tcPr marL="91425" marR="91425" marT="91425" marB="91425">
                    <a:lnT w="9525" cap="flat" cmpd="sng">
                      <a:solidFill>
                        <a:srgbClr val="EFEFEF"/>
                      </a:solidFill>
                      <a:prstDash val="solid"/>
                      <a:round/>
                      <a:headEnd type="none" w="sm" len="sm"/>
                      <a:tailEnd type="none" w="sm" len="sm"/>
                    </a:lnT>
                  </a:tcPr>
                </a:tc>
                <a:tc>
                  <a:txBody>
                    <a:bodyPr/>
                    <a:lstStyle/>
                    <a:p>
                      <a:pPr marL="0" lvl="0" indent="0" algn="ctr" rtl="0">
                        <a:spcBef>
                          <a:spcPts val="0"/>
                        </a:spcBef>
                        <a:spcAft>
                          <a:spcPts val="0"/>
                        </a:spcAft>
                        <a:buNone/>
                      </a:pPr>
                      <a:r>
                        <a:rPr lang="en-GB">
                          <a:latin typeface="Roboto Mono"/>
                          <a:ea typeface="Roboto Mono"/>
                          <a:cs typeface="Roboto Mono"/>
                          <a:sym typeface="Roboto Mono"/>
                        </a:rPr>
                        <a:t>Berkeley</a:t>
                      </a:r>
                      <a:endParaRPr>
                        <a:latin typeface="Roboto Mono"/>
                        <a:ea typeface="Roboto Mono"/>
                        <a:cs typeface="Roboto Mono"/>
                        <a:sym typeface="Roboto Mono"/>
                      </a:endParaRPr>
                    </a:p>
                  </a:txBody>
                  <a:tcPr marL="91425" marR="91425" marT="91425" marB="91425">
                    <a:lnT w="9525" cap="flat" cmpd="sng">
                      <a:solidFill>
                        <a:srgbClr val="EFEFEF"/>
                      </a:solidFill>
                      <a:prstDash val="solid"/>
                      <a:round/>
                      <a:headEnd type="none" w="sm" len="sm"/>
                      <a:tailEnd type="none" w="sm" len="sm"/>
                    </a:lnT>
                  </a:tcPr>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42</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71</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Cambridge</a:t>
                      </a:r>
                      <a:endParaRPr>
                        <a:latin typeface="Roboto Mono"/>
                        <a:ea typeface="Roboto Mono"/>
                        <a:cs typeface="Roboto Mono"/>
                        <a:sym typeface="Roboto Mono"/>
                      </a:endParaRPr>
                    </a:p>
                  </a:txBody>
                  <a:tcPr marL="91425" marR="91425" marT="91425" marB="91425"/>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45</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93</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Minneapolis</a:t>
                      </a:r>
                      <a:endParaRPr>
                        <a:latin typeface="Roboto Mono"/>
                        <a:ea typeface="Roboto Mono"/>
                        <a:cs typeface="Roboto Mono"/>
                        <a:sym typeface="Roboto Mono"/>
                      </a:endParaRPr>
                    </a:p>
                  </a:txBody>
                  <a:tcPr marL="91425" marR="91425" marT="91425" marB="91425"/>
                </a:tc>
              </a:tr>
            </a:tbl>
          </a:graphicData>
        </a:graphic>
      </p:graphicFrame>
      <p:sp>
        <p:nvSpPr>
          <p:cNvPr id="130" name="Google Shape;130;p24"/>
          <p:cNvSpPr txBox="1"/>
          <p:nvPr/>
        </p:nvSpPr>
        <p:spPr>
          <a:xfrm>
            <a:off x="216325" y="2277813"/>
            <a:ext cx="8520600" cy="6444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"west coast"</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AS</a:t>
            </a:r>
            <a:r>
              <a:rPr lang="en-GB" dirty="0">
                <a:latin typeface="Roboto Mono"/>
                <a:ea typeface="Roboto Mono"/>
                <a:cs typeface="Roboto Mono"/>
                <a:sym typeface="Roboto Mono"/>
              </a:rPr>
              <a:t> region, name </a:t>
            </a:r>
            <a:r>
              <a:rPr lang="en-GB" dirty="0">
                <a:solidFill>
                  <a:srgbClr val="FFAB40"/>
                </a:solidFill>
                <a:latin typeface="Roboto Mono"/>
                <a:ea typeface="Roboto Mono"/>
                <a:cs typeface="Roboto Mono"/>
                <a:sym typeface="Roboto Mono"/>
              </a:rPr>
              <a:t>FROM</a:t>
            </a:r>
            <a:r>
              <a:rPr lang="en-GB" dirty="0">
                <a:latin typeface="Roboto Mono"/>
                <a:ea typeface="Roboto Mono"/>
                <a:cs typeface="Roboto Mono"/>
                <a:sym typeface="Roboto Mono"/>
              </a:rPr>
              <a:t> cities </a:t>
            </a:r>
            <a:r>
              <a:rPr lang="en-GB" dirty="0">
                <a:solidFill>
                  <a:srgbClr val="FFAB40"/>
                </a:solidFill>
                <a:latin typeface="Roboto Mono"/>
                <a:ea typeface="Roboto Mono"/>
                <a:cs typeface="Roboto Mono"/>
                <a:sym typeface="Roboto Mono"/>
              </a:rPr>
              <a:t>WHERE</a:t>
            </a:r>
            <a:r>
              <a:rPr lang="en-GB" dirty="0">
                <a:latin typeface="Roboto Mono"/>
                <a:ea typeface="Roboto Mono"/>
                <a:cs typeface="Roboto Mono"/>
                <a:sym typeface="Roboto Mono"/>
              </a:rPr>
              <a:t> longitude &gt;= </a:t>
            </a:r>
            <a:r>
              <a:rPr lang="en-GB" dirty="0">
                <a:solidFill>
                  <a:srgbClr val="7A5FE7"/>
                </a:solidFill>
                <a:latin typeface="Roboto Mono"/>
                <a:ea typeface="Roboto Mono"/>
                <a:cs typeface="Roboto Mono"/>
                <a:sym typeface="Roboto Mono"/>
              </a:rPr>
              <a:t>115</a:t>
            </a:r>
            <a:r>
              <a:rPr lang="en-GB" dirty="0">
                <a:latin typeface="Roboto Mono"/>
                <a:ea typeface="Roboto Mono"/>
                <a:cs typeface="Roboto Mono"/>
                <a:sym typeface="Roboto Mono"/>
              </a:rPr>
              <a:t> </a:t>
            </a:r>
            <a:r>
              <a:rPr lang="en-GB" dirty="0">
                <a:solidFill>
                  <a:srgbClr val="FFAB40"/>
                </a:solidFill>
                <a:latin typeface="Roboto Mono"/>
                <a:ea typeface="Roboto Mono"/>
                <a:cs typeface="Roboto Mono"/>
                <a:sym typeface="Roboto Mono"/>
              </a:rPr>
              <a:t>UNION</a:t>
            </a:r>
            <a:endParaRPr dirty="0">
              <a:latin typeface="Roboto Mono"/>
              <a:ea typeface="Roboto Mono"/>
              <a:cs typeface="Roboto Mono"/>
              <a:sym typeface="Roboto Mono"/>
            </a:endParaRPr>
          </a:p>
          <a:p>
            <a:pPr marL="0" lvl="0" indent="0" algn="l" rtl="0">
              <a:lnSpc>
                <a:spcPct val="115000"/>
              </a:lnSpc>
              <a:spcBef>
                <a:spcPts val="0"/>
              </a:spcBef>
              <a:spcAft>
                <a:spcPts val="0"/>
              </a:spcAft>
              <a:buNone/>
            </a:pPr>
            <a:r>
              <a:rPr lang="en-GB" dirty="0">
                <a:solidFill>
                  <a:srgbClr val="FFAB40"/>
                </a:solidFill>
                <a:latin typeface="Roboto Mono"/>
                <a:ea typeface="Roboto Mono"/>
                <a:cs typeface="Roboto Mono"/>
                <a:sym typeface="Roboto Mono"/>
              </a:rPr>
              <a:t>SELECT</a:t>
            </a:r>
            <a:r>
              <a:rPr lang="en-GB" dirty="0">
                <a:latin typeface="Roboto Mono"/>
                <a:ea typeface="Roboto Mono"/>
                <a:cs typeface="Roboto Mono"/>
                <a:sym typeface="Roboto Mono"/>
              </a:rPr>
              <a:t> </a:t>
            </a:r>
            <a:r>
              <a:rPr lang="en-GB" dirty="0">
                <a:solidFill>
                  <a:srgbClr val="6AA84F"/>
                </a:solidFill>
                <a:latin typeface="Roboto Mono"/>
                <a:ea typeface="Roboto Mono"/>
                <a:cs typeface="Roboto Mono"/>
                <a:sym typeface="Roboto Mono"/>
              </a:rPr>
              <a:t>"other"</a:t>
            </a:r>
            <a:r>
              <a:rPr lang="en-GB" dirty="0">
                <a:latin typeface="Roboto Mono"/>
                <a:ea typeface="Roboto Mono"/>
                <a:cs typeface="Roboto Mono"/>
                <a:sym typeface="Roboto Mono"/>
              </a:rPr>
              <a:t>, 		     name </a:t>
            </a:r>
            <a:r>
              <a:rPr lang="en-GB" dirty="0">
                <a:solidFill>
                  <a:srgbClr val="FFAB40"/>
                </a:solidFill>
                <a:latin typeface="Roboto Mono"/>
                <a:ea typeface="Roboto Mono"/>
                <a:cs typeface="Roboto Mono"/>
                <a:sym typeface="Roboto Mono"/>
              </a:rPr>
              <a:t>FROM</a:t>
            </a:r>
            <a:r>
              <a:rPr lang="en-GB" dirty="0">
                <a:latin typeface="Roboto Mono"/>
                <a:ea typeface="Roboto Mono"/>
                <a:cs typeface="Roboto Mono"/>
                <a:sym typeface="Roboto Mono"/>
              </a:rPr>
              <a:t> cities </a:t>
            </a:r>
            <a:r>
              <a:rPr lang="en-GB" dirty="0">
                <a:solidFill>
                  <a:srgbClr val="FFAB40"/>
                </a:solidFill>
                <a:latin typeface="Roboto Mono"/>
                <a:ea typeface="Roboto Mono"/>
                <a:cs typeface="Roboto Mono"/>
                <a:sym typeface="Roboto Mono"/>
              </a:rPr>
              <a:t>WHERE</a:t>
            </a:r>
            <a:r>
              <a:rPr lang="en-GB" dirty="0">
                <a:latin typeface="Roboto Mono"/>
                <a:ea typeface="Roboto Mono"/>
                <a:cs typeface="Roboto Mono"/>
                <a:sym typeface="Roboto Mono"/>
              </a:rPr>
              <a:t> longitude &lt; </a:t>
            </a:r>
            <a:r>
              <a:rPr lang="en-GB" dirty="0">
                <a:solidFill>
                  <a:srgbClr val="7A5FE7"/>
                </a:solidFill>
                <a:latin typeface="Roboto Mono"/>
                <a:ea typeface="Roboto Mono"/>
                <a:cs typeface="Roboto Mono"/>
                <a:sym typeface="Roboto Mono"/>
              </a:rPr>
              <a:t>115</a:t>
            </a:r>
            <a:r>
              <a:rPr lang="en-GB" dirty="0">
                <a:latin typeface="Roboto Mono"/>
                <a:ea typeface="Roboto Mono"/>
                <a:cs typeface="Roboto Mono"/>
                <a:sym typeface="Roboto Mono"/>
              </a:rPr>
              <a:t>;</a:t>
            </a:r>
            <a:endParaRPr dirty="0">
              <a:latin typeface="Roboto Mono"/>
              <a:ea typeface="Roboto Mono"/>
              <a:cs typeface="Roboto Mono"/>
              <a:sym typeface="Roboto Mono"/>
            </a:endParaRPr>
          </a:p>
        </p:txBody>
      </p:sp>
      <p:sp>
        <p:nvSpPr>
          <p:cNvPr id="131" name="Google Shape;131;p24"/>
          <p:cNvSpPr txBox="1"/>
          <p:nvPr/>
        </p:nvSpPr>
        <p:spPr>
          <a:xfrm>
            <a:off x="184350" y="2925200"/>
            <a:ext cx="7860900" cy="45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b="1">
                <a:solidFill>
                  <a:srgbClr val="000000"/>
                </a:solidFill>
                <a:latin typeface="Roboto" panose="02000000000000000000"/>
                <a:ea typeface="Roboto" panose="02000000000000000000"/>
                <a:cs typeface="Roboto" panose="02000000000000000000"/>
                <a:sym typeface="Roboto" panose="02000000000000000000"/>
              </a:rPr>
              <a:t>Cities:</a:t>
            </a:r>
            <a:endParaRPr sz="1700" b="1">
              <a:solidFill>
                <a:srgbClr val="000000"/>
              </a:solidFill>
              <a:latin typeface="Roboto" panose="02000000000000000000"/>
              <a:ea typeface="Roboto" panose="02000000000000000000"/>
              <a:cs typeface="Roboto" panose="02000000000000000000"/>
              <a:sym typeface="Roboto" panose="02000000000000000000"/>
            </a:endParaRPr>
          </a:p>
        </p:txBody>
      </p:sp>
      <p:graphicFrame>
        <p:nvGraphicFramePr>
          <p:cNvPr id="132" name="Google Shape;132;p24"/>
          <p:cNvGraphicFramePr/>
          <p:nvPr/>
        </p:nvGraphicFramePr>
        <p:xfrm>
          <a:off x="5540375" y="3345300"/>
          <a:ext cx="3379975" cy="1584840"/>
        </p:xfrm>
        <a:graphic>
          <a:graphicData uri="http://schemas.openxmlformats.org/drawingml/2006/table">
            <a:tbl>
              <a:tblPr>
                <a:noFill/>
                <a:tableStyleId>{40D40A84-7007-45A4-A8F7-5509B8A3EDF1}</a:tableStyleId>
              </a:tblPr>
              <a:tblGrid>
                <a:gridCol w="1750700"/>
                <a:gridCol w="1629275"/>
              </a:tblGrid>
              <a:tr h="0">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Region</a:t>
                      </a:r>
                      <a:endParaRPr b="1">
                        <a:latin typeface="Roboto" panose="02000000000000000000"/>
                        <a:ea typeface="Roboto" panose="02000000000000000000"/>
                        <a:cs typeface="Roboto" panose="02000000000000000000"/>
                        <a:sym typeface="Roboto" panose="02000000000000000000"/>
                      </a:endParaRPr>
                    </a:p>
                  </a:txBody>
                  <a:tcPr marL="91425" marR="91425" marT="91425" marB="91425">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Name</a:t>
                      </a:r>
                      <a:endParaRPr b="1">
                        <a:latin typeface="Roboto" panose="02000000000000000000"/>
                        <a:ea typeface="Roboto" panose="02000000000000000000"/>
                        <a:cs typeface="Roboto" panose="02000000000000000000"/>
                        <a:sym typeface="Roboto" panose="02000000000000000000"/>
                      </a:endParaRPr>
                    </a:p>
                  </a:txBody>
                  <a:tcPr marL="91425" marR="91425" marT="91425" marB="91425">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9D9D9"/>
                    </a:solidFill>
                  </a:tcPr>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west coast</a:t>
                      </a:r>
                      <a:endParaRPr>
                        <a:latin typeface="Roboto Mono"/>
                        <a:ea typeface="Roboto Mono"/>
                        <a:cs typeface="Roboto Mono"/>
                        <a:sym typeface="Roboto Mono"/>
                      </a:endParaRPr>
                    </a:p>
                  </a:txBody>
                  <a:tcPr marL="91425" marR="91425" marT="91425" marB="91425">
                    <a:lnT w="9525" cap="flat" cmpd="sng">
                      <a:solidFill>
                        <a:srgbClr val="EFEFEF"/>
                      </a:solidFill>
                      <a:prstDash val="solid"/>
                      <a:round/>
                      <a:headEnd type="none" w="sm" len="sm"/>
                      <a:tailEnd type="none" w="sm" len="sm"/>
                    </a:lnT>
                  </a:tcPr>
                </a:tc>
                <a:tc>
                  <a:txBody>
                    <a:bodyPr/>
                    <a:lstStyle/>
                    <a:p>
                      <a:pPr marL="0" lvl="0" indent="0" algn="ctr" rtl="0">
                        <a:spcBef>
                          <a:spcPts val="0"/>
                        </a:spcBef>
                        <a:spcAft>
                          <a:spcPts val="0"/>
                        </a:spcAft>
                        <a:buNone/>
                      </a:pPr>
                      <a:r>
                        <a:rPr lang="en-GB">
                          <a:latin typeface="Roboto Mono"/>
                          <a:ea typeface="Roboto Mono"/>
                          <a:cs typeface="Roboto Mono"/>
                          <a:sym typeface="Roboto Mono"/>
                        </a:rPr>
                        <a:t>Berkeley</a:t>
                      </a:r>
                      <a:endParaRPr>
                        <a:latin typeface="Roboto Mono"/>
                        <a:ea typeface="Roboto Mono"/>
                        <a:cs typeface="Roboto Mono"/>
                        <a:sym typeface="Roboto Mono"/>
                      </a:endParaRPr>
                    </a:p>
                  </a:txBody>
                  <a:tcPr marL="91425" marR="91425" marT="91425" marB="91425">
                    <a:lnT w="9525" cap="flat" cmpd="sng">
                      <a:solidFill>
                        <a:srgbClr val="EFEFEF"/>
                      </a:solidFill>
                      <a:prstDash val="solid"/>
                      <a:round/>
                      <a:headEnd type="none" w="sm" len="sm"/>
                      <a:tailEnd type="none" w="sm" len="sm"/>
                    </a:lnT>
                  </a:tcPr>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other</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Minneapolis</a:t>
                      </a:r>
                      <a:endParaRPr>
                        <a:latin typeface="Roboto Mono"/>
                        <a:ea typeface="Roboto Mono"/>
                        <a:cs typeface="Roboto Mono"/>
                        <a:sym typeface="Roboto Mono"/>
                      </a:endParaRPr>
                    </a:p>
                  </a:txBody>
                  <a:tcPr marL="91425" marR="91425" marT="91425" marB="91425"/>
                </a:tc>
              </a:tr>
              <a:tr h="0">
                <a:tc>
                  <a:txBody>
                    <a:bodyPr/>
                    <a:lstStyle/>
                    <a:p>
                      <a:pPr marL="0" lvl="0" indent="0" algn="ctr" rtl="0">
                        <a:spcBef>
                          <a:spcPts val="0"/>
                        </a:spcBef>
                        <a:spcAft>
                          <a:spcPts val="0"/>
                        </a:spcAft>
                        <a:buNone/>
                      </a:pPr>
                      <a:r>
                        <a:rPr lang="en-GB">
                          <a:latin typeface="Roboto Mono"/>
                          <a:ea typeface="Roboto Mono"/>
                          <a:cs typeface="Roboto Mono"/>
                          <a:sym typeface="Roboto Mono"/>
                        </a:rPr>
                        <a:t>other</a:t>
                      </a:r>
                      <a:endParaRPr>
                        <a:latin typeface="Roboto Mono"/>
                        <a:ea typeface="Roboto Mono"/>
                        <a:cs typeface="Roboto Mono"/>
                        <a:sym typeface="Roboto Mono"/>
                      </a:endParaRPr>
                    </a:p>
                  </a:txBody>
                  <a:tcPr marL="91425" marR="91425" marT="91425" marB="91425"/>
                </a:tc>
                <a:tc>
                  <a:txBody>
                    <a:bodyPr/>
                    <a:lstStyle/>
                    <a:p>
                      <a:pPr marL="0" lvl="0" indent="0" algn="ctr" rtl="0">
                        <a:spcBef>
                          <a:spcPts val="0"/>
                        </a:spcBef>
                        <a:spcAft>
                          <a:spcPts val="0"/>
                        </a:spcAft>
                        <a:buNone/>
                      </a:pPr>
                      <a:r>
                        <a:rPr lang="en-GB">
                          <a:latin typeface="Roboto Mono"/>
                          <a:ea typeface="Roboto Mono"/>
                          <a:cs typeface="Roboto Mono"/>
                          <a:sym typeface="Roboto Mono"/>
                        </a:rPr>
                        <a:t>Cambridge</a:t>
                      </a:r>
                      <a:endParaRPr>
                        <a:latin typeface="Roboto Mono"/>
                        <a:ea typeface="Roboto Mono"/>
                        <a:cs typeface="Roboto Mono"/>
                        <a:sym typeface="Roboto Mono"/>
                      </a:endParaRPr>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1"/>
                                        <p:tgtEl>
                                          <p:spTgt spid="131"/>
                                        </p:tgtEl>
                                      </p:cBhvr>
                                    </p:animEffect>
                                  </p:childTnLst>
                                </p:cTn>
                              </p:par>
                              <p:par>
                                <p:cTn id="13" presetID="10"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fade">
                                      <p:cBhvr>
                                        <p:cTn id="15" dur="1"/>
                                        <p:tgtEl>
                                          <p:spTgt spid="1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0"/>
                                        </p:tgtEl>
                                        <p:attrNameLst>
                                          <p:attrName>style.visibility</p:attrName>
                                        </p:attrNameLst>
                                      </p:cBhvr>
                                      <p:to>
                                        <p:strVal val="visible"/>
                                      </p:to>
                                    </p:set>
                                    <p:animEffect transition="in" filter="fade">
                                      <p:cBhvr>
                                        <p:cTn id="20" dur="1"/>
                                        <p:tgtEl>
                                          <p:spTgt spid="1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fade">
                                      <p:cBhvr>
                                        <p:cTn id="25" dur="1"/>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SQL Basics</a:t>
            </a:r>
            <a:endParaRPr lang="en-GB"/>
          </a:p>
        </p:txBody>
      </p:sp>
      <p:sp>
        <p:nvSpPr>
          <p:cNvPr id="138" name="Google Shape;138;p25"/>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 SQL language varies across implementations but we will look at some shared concepts.</a:t>
            </a:r>
            <a:endParaRPr>
              <a:solidFill>
                <a:schemeClr val="dk1"/>
              </a:solidFill>
            </a:endParaRPr>
          </a:p>
          <a:p>
            <a:pPr marL="457200" lvl="0" indent="-330200" algn="l" rtl="0">
              <a:spcBef>
                <a:spcPts val="0"/>
              </a:spcBef>
              <a:spcAft>
                <a:spcPts val="0"/>
              </a:spcAft>
              <a:buClr>
                <a:schemeClr val="dk1"/>
              </a:buClr>
              <a:buSzPts val="1600"/>
              <a:buFont typeface="Roboto" panose="02000000000000000000"/>
              <a:buChar char="●"/>
            </a:pPr>
            <a:r>
              <a:rPr lang="en-GB" sz="1600">
                <a:solidFill>
                  <a:schemeClr val="dk1"/>
                </a:solidFill>
              </a:rPr>
              <a:t>A </a:t>
            </a:r>
            <a:r>
              <a:rPr lang="en-GB" sz="1600">
                <a:solidFill>
                  <a:schemeClr val="accent1"/>
                </a:solidFill>
              </a:rPr>
              <a:t>SELECT</a:t>
            </a:r>
            <a:r>
              <a:rPr lang="en-GB" sz="1600">
                <a:solidFill>
                  <a:schemeClr val="dk1"/>
                </a:solidFill>
              </a:rPr>
              <a:t> statement creates a new table, either from scratch or by taking information from an existing table</a:t>
            </a:r>
            <a:endParaRPr sz="1600">
              <a:solidFill>
                <a:schemeClr val="dk1"/>
              </a:solidFill>
            </a:endParaRPr>
          </a:p>
          <a:p>
            <a:pPr marL="457200" lvl="0" indent="-330200" algn="l" rtl="0">
              <a:spcBef>
                <a:spcPts val="0"/>
              </a:spcBef>
              <a:spcAft>
                <a:spcPts val="0"/>
              </a:spcAft>
              <a:buClr>
                <a:schemeClr val="dk1"/>
              </a:buClr>
              <a:buSzPts val="1600"/>
              <a:buFont typeface="Roboto" panose="02000000000000000000"/>
              <a:buChar char="●"/>
            </a:pPr>
            <a:r>
              <a:rPr lang="en-GB" sz="1600">
                <a:solidFill>
                  <a:schemeClr val="dk1"/>
                </a:solidFill>
              </a:rPr>
              <a:t>A </a:t>
            </a:r>
            <a:r>
              <a:rPr lang="en-GB" sz="1600">
                <a:solidFill>
                  <a:schemeClr val="accent1"/>
                </a:solidFill>
              </a:rPr>
              <a:t>CREATE TABLE</a:t>
            </a:r>
            <a:r>
              <a:rPr lang="en-GB" sz="1600">
                <a:solidFill>
                  <a:schemeClr val="dk1"/>
                </a:solidFill>
              </a:rPr>
              <a:t> statement gives a global name to a table.</a:t>
            </a:r>
            <a:endParaRPr sz="1600">
              <a:solidFill>
                <a:schemeClr val="dk1"/>
              </a:solidFill>
            </a:endParaRPr>
          </a:p>
          <a:p>
            <a:pPr marL="457200" lvl="0" indent="-330200" algn="l" rtl="0">
              <a:spcBef>
                <a:spcPts val="0"/>
              </a:spcBef>
              <a:spcAft>
                <a:spcPts val="0"/>
              </a:spcAft>
              <a:buClr>
                <a:schemeClr val="dk1"/>
              </a:buClr>
              <a:buSzPts val="1600"/>
              <a:buFont typeface="Roboto" panose="02000000000000000000"/>
              <a:buChar char="●"/>
            </a:pPr>
            <a:r>
              <a:rPr lang="en-GB" sz="1600">
                <a:solidFill>
                  <a:schemeClr val="dk1"/>
                </a:solidFill>
              </a:rPr>
              <a:t>Lots of other statements exist: </a:t>
            </a:r>
            <a:r>
              <a:rPr lang="en-GB" sz="1600">
                <a:solidFill>
                  <a:schemeClr val="accent1"/>
                </a:solidFill>
              </a:rPr>
              <a:t>DELETE</a:t>
            </a:r>
            <a:r>
              <a:rPr lang="en-GB" sz="1600">
                <a:solidFill>
                  <a:schemeClr val="dk1"/>
                </a:solidFill>
              </a:rPr>
              <a:t>, </a:t>
            </a:r>
            <a:r>
              <a:rPr lang="en-GB" sz="1600">
                <a:solidFill>
                  <a:schemeClr val="accent1"/>
                </a:solidFill>
              </a:rPr>
              <a:t>INSERT</a:t>
            </a:r>
            <a:r>
              <a:rPr lang="en-GB" sz="1600">
                <a:solidFill>
                  <a:schemeClr val="dk1"/>
                </a:solidFill>
              </a:rPr>
              <a:t>, </a:t>
            </a:r>
            <a:r>
              <a:rPr lang="en-GB" sz="1600">
                <a:solidFill>
                  <a:schemeClr val="accent1"/>
                </a:solidFill>
              </a:rPr>
              <a:t>UPDATE</a:t>
            </a:r>
            <a:r>
              <a:rPr lang="en-GB" sz="1600">
                <a:solidFill>
                  <a:schemeClr val="dk1"/>
                </a:solidFill>
              </a:rPr>
              <a:t> etc…</a:t>
            </a:r>
            <a:endParaRPr sz="1600">
              <a:solidFill>
                <a:schemeClr val="dk1"/>
              </a:solidFill>
            </a:endParaRPr>
          </a:p>
          <a:p>
            <a:pPr marL="457200" lvl="0" indent="-330200" algn="l" rtl="0">
              <a:spcBef>
                <a:spcPts val="0"/>
              </a:spcBef>
              <a:spcAft>
                <a:spcPts val="0"/>
              </a:spcAft>
              <a:buClr>
                <a:schemeClr val="dk1"/>
              </a:buClr>
              <a:buSzPts val="1600"/>
              <a:buFont typeface="Roboto" panose="02000000000000000000"/>
              <a:buChar char="●"/>
            </a:pPr>
            <a:r>
              <a:rPr lang="en-GB" sz="1600">
                <a:solidFill>
                  <a:schemeClr val="dk1"/>
                </a:solidFill>
              </a:rPr>
              <a:t>Most of the important action is in the </a:t>
            </a:r>
            <a:r>
              <a:rPr lang="en-GB" sz="1600">
                <a:solidFill>
                  <a:schemeClr val="accent1"/>
                </a:solidFill>
              </a:rPr>
              <a:t>SELECT</a:t>
            </a:r>
            <a:r>
              <a:rPr lang="en-GB" sz="1600">
                <a:solidFill>
                  <a:schemeClr val="dk1"/>
                </a:solidFill>
              </a:rPr>
              <a:t> statement.</a:t>
            </a:r>
            <a:endParaRPr sz="1600">
              <a:solidFill>
                <a:schemeClr val="dk1"/>
              </a:solidFill>
            </a:endParaRPr>
          </a:p>
          <a:p>
            <a:pPr marL="0" lvl="0" indent="0" algn="l" rtl="0">
              <a:spcBef>
                <a:spcPts val="0"/>
              </a:spcBef>
              <a:spcAft>
                <a:spcPts val="1600"/>
              </a:spcAft>
              <a:buNone/>
            </a:pPr>
          </a:p>
        </p:txBody>
      </p:sp>
      <p:sp>
        <p:nvSpPr>
          <p:cNvPr id="139" name="Google Shape;139;p25"/>
          <p:cNvSpPr txBox="1"/>
          <p:nvPr/>
        </p:nvSpPr>
        <p:spPr>
          <a:xfrm>
            <a:off x="826625" y="3467275"/>
            <a:ext cx="1844100" cy="5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Today’s theme:</a:t>
            </a:r>
            <a:endParaRPr sz="1800">
              <a:latin typeface="Roboto" panose="02000000000000000000"/>
              <a:ea typeface="Roboto" panose="02000000000000000000"/>
              <a:cs typeface="Roboto" panose="02000000000000000000"/>
              <a:sym typeface="Roboto" panose="02000000000000000000"/>
            </a:endParaRPr>
          </a:p>
        </p:txBody>
      </p:sp>
      <p:pic>
        <p:nvPicPr>
          <p:cNvPr id="140" name="Google Shape;140;p25"/>
          <p:cNvPicPr preferRelativeResize="0"/>
          <p:nvPr/>
        </p:nvPicPr>
        <p:blipFill>
          <a:blip r:embed="rId1"/>
          <a:stretch>
            <a:fillRect/>
          </a:stretch>
        </p:blipFill>
        <p:spPr>
          <a:xfrm>
            <a:off x="2796601" y="3059025"/>
            <a:ext cx="2636400" cy="1977300"/>
          </a:xfrm>
          <a:prstGeom prst="rect">
            <a:avLst/>
          </a:prstGeom>
          <a:noFill/>
          <a:ln>
            <a:noFill/>
          </a:ln>
        </p:spPr>
      </p:pic>
      <p:sp>
        <p:nvSpPr>
          <p:cNvPr id="141" name="Google Shape;141;p25"/>
          <p:cNvSpPr/>
          <p:nvPr/>
        </p:nvSpPr>
        <p:spPr>
          <a:xfrm flipH="1">
            <a:off x="5987050" y="3228425"/>
            <a:ext cx="1915200" cy="1102500"/>
          </a:xfrm>
          <a:prstGeom prst="wedgeRoundRectCallout">
            <a:avLst>
              <a:gd name="adj1" fmla="val 70165"/>
              <a:gd name="adj2" fmla="val 25096"/>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Full credit to John DeNero for the examples in today’s lecture</a:t>
            </a:r>
            <a:endParaRPr>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1"/>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1"/>
                                        <p:tgtEl>
                                          <p:spTgt spid="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xEl>
                                              <p:pRg st="3" end="3"/>
                                            </p:txEl>
                                          </p:spTgt>
                                        </p:tgtEl>
                                        <p:attrNameLst>
                                          <p:attrName>style.visibility</p:attrName>
                                        </p:attrNameLst>
                                      </p:cBhvr>
                                      <p:to>
                                        <p:strVal val="visible"/>
                                      </p:to>
                                    </p:set>
                                    <p:animEffect transition="in" filter="fade">
                                      <p:cBhvr>
                                        <p:cTn id="22" dur="1"/>
                                        <p:tgtEl>
                                          <p:spTgt spid="1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xEl>
                                              <p:pRg st="4" end="4"/>
                                            </p:txEl>
                                          </p:spTgt>
                                        </p:tgtEl>
                                        <p:attrNameLst>
                                          <p:attrName>style.visibility</p:attrName>
                                        </p:attrNameLst>
                                      </p:cBhvr>
                                      <p:to>
                                        <p:strVal val="visible"/>
                                      </p:to>
                                    </p:set>
                                    <p:animEffect transition="in" filter="fade">
                                      <p:cBhvr>
                                        <p:cTn id="27" dur="1"/>
                                        <p:tgtEl>
                                          <p:spTgt spid="1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8">
                                            <p:txEl>
                                              <p:pRg st="5" end="5"/>
                                            </p:txEl>
                                          </p:spTgt>
                                        </p:tgtEl>
                                        <p:attrNameLst>
                                          <p:attrName>style.visibility</p:attrName>
                                        </p:attrNameLst>
                                      </p:cBhvr>
                                      <p:to>
                                        <p:strVal val="visible"/>
                                      </p:to>
                                    </p:set>
                                    <p:animEffect transition="in" filter="fade">
                                      <p:cBhvr>
                                        <p:cTn id="32" dur="1"/>
                                        <p:tgtEl>
                                          <p:spTgt spid="1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1"/>
                                        <p:tgtEl>
                                          <p:spTgt spid="1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0"/>
                                        </p:tgtEl>
                                        <p:attrNameLst>
                                          <p:attrName>style.visibility</p:attrName>
                                        </p:attrNameLst>
                                      </p:cBhvr>
                                      <p:to>
                                        <p:strVal val="visible"/>
                                      </p:to>
                                    </p:set>
                                    <p:animEffect transition="in" filter="fade">
                                      <p:cBhvr>
                                        <p:cTn id="42" dur="1"/>
                                        <p:tgtEl>
                                          <p:spTgt spid="1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fade">
                                      <p:cBhvr>
                                        <p:cTn id="47" dur="1"/>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SQL</a:t>
            </a:r>
            <a:endParaRPr lang="en-GB"/>
          </a:p>
        </p:txBody>
      </p:sp>
      <p:sp>
        <p:nvSpPr>
          <p:cNvPr id="147" name="Google Shape;147;p26"/>
          <p:cNvSpPr txBox="1">
            <a:spLocks noGrp="1"/>
          </p:cNvSpPr>
          <p:nvPr>
            <p:ph type="body" idx="1"/>
          </p:nvPr>
        </p:nvSpPr>
        <p:spPr>
          <a:xfrm>
            <a:off x="311700" y="939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Can download SQL at </a:t>
            </a:r>
            <a:r>
              <a:rPr lang="en-GB" sz="2000" u="sng" dirty="0">
                <a:hlinkClick r:id="rId1"/>
              </a:rPr>
              <a:t>https://sqlite.org/download.html</a:t>
            </a:r>
            <a:endParaRPr sz="2000" dirty="0"/>
          </a:p>
          <a:p>
            <a:pPr marL="0" lvl="0" indent="0" algn="l" rtl="0">
              <a:spcBef>
                <a:spcPts val="1600"/>
              </a:spcBef>
              <a:spcAft>
                <a:spcPts val="0"/>
              </a:spcAft>
              <a:buNone/>
            </a:pPr>
            <a:r>
              <a:rPr lang="en-GB" sz="2000" dirty="0"/>
              <a:t>Just want to follow along or try out some examples? Go to </a:t>
            </a:r>
            <a:r>
              <a:rPr lang="en-GB" sz="2000" u="sng" dirty="0">
                <a:hlinkClick r:id="rId2"/>
              </a:rPr>
              <a:t>sql.cs61a.org</a:t>
            </a:r>
            <a:r>
              <a:rPr lang="en-GB" sz="2000" dirty="0"/>
              <a:t>. It also has all of today’s examples loaded.</a:t>
            </a:r>
            <a:endParaRPr sz="2000" dirty="0"/>
          </a:p>
          <a:p>
            <a:pPr marL="0" lvl="0" indent="0" algn="l" rtl="0">
              <a:spcBef>
                <a:spcPts val="1600"/>
              </a:spcBef>
              <a:spcAft>
                <a:spcPts val="1600"/>
              </a:spcAft>
              <a:buNone/>
            </a:pPr>
            <a:r>
              <a:rPr lang="en-GB" sz="2000" dirty="0"/>
              <a:t>We’ll go over how to run SQL code on your own computer in lab on Wednesday</a:t>
            </a:r>
            <a:endParaRPr sz="2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9122</Words>
  <Application>WPS 演示</Application>
  <PresentationFormat>全屏显示(16:9)</PresentationFormat>
  <Paragraphs>509</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Arial</vt:lpstr>
      <vt:lpstr>Roboto</vt:lpstr>
      <vt:lpstr>Roboto Mono</vt:lpstr>
      <vt:lpstr>微软雅黑</vt:lpstr>
      <vt:lpstr>Arial Unicode MS</vt:lpstr>
      <vt:lpstr>Simple Light</vt:lpstr>
      <vt:lpstr>Lecture 23 - SQL I</vt:lpstr>
      <vt:lpstr>Declarative Programming</vt:lpstr>
      <vt:lpstr>Programming Paradigms</vt:lpstr>
      <vt:lpstr>Imperative vs. Declarative</vt:lpstr>
      <vt:lpstr>SQL</vt:lpstr>
      <vt:lpstr>SQL &amp; Database Languages</vt:lpstr>
      <vt:lpstr>Tables in SQL</vt:lpstr>
      <vt:lpstr>SQL Basics</vt:lpstr>
      <vt:lpstr>Using SQL</vt:lpstr>
      <vt:lpstr>Selecting Value Literals</vt:lpstr>
      <vt:lpstr>Naming Tables</vt:lpstr>
      <vt:lpstr>Selecting From Tables</vt:lpstr>
      <vt:lpstr>SELECT Statements Project Existing Tables</vt:lpstr>
      <vt:lpstr>Arithmetic in SELECT Statements</vt:lpstr>
      <vt:lpstr>PowerPoint 演示文稿</vt:lpstr>
      <vt:lpstr>Joining Tables</vt:lpstr>
      <vt:lpstr>Back To Dogs</vt:lpstr>
      <vt:lpstr>An Example:</vt:lpstr>
      <vt:lpstr>Joining Tables</vt:lpstr>
      <vt:lpstr>Joining A Table With Itself</vt:lpstr>
      <vt:lpstr>Aliasing</vt:lpstr>
      <vt:lpstr>String Expressions (If Time)</vt:lpstr>
      <vt:lpstr>String Expressions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24 - SQL I</dc:title>
  <dc:creator>xinyu</dc:creator>
  <cp:lastModifiedBy>Sleepyard</cp:lastModifiedBy>
  <cp:revision>9</cp:revision>
  <dcterms:created xsi:type="dcterms:W3CDTF">2019-12-16T06:31:40Z</dcterms:created>
  <dcterms:modified xsi:type="dcterms:W3CDTF">2019-12-16T07:49:03Z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