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10600030101010101" charset="0"/>
      <p:regular r:id="rId34"/>
      <p:bold r:id="rId35"/>
      <p:italic r:id="rId36"/>
      <p:boldItalic r:id="rId37"/>
    </p:embeddedFont>
    <p:embeddedFont>
      <p:font typeface="Roboto Mono" panose="0201060003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AD487-9E7B-4E6F-A995-A62FBD236303}">
  <a:tblStyle styleId="{A15AD487-9E7B-4E6F-A995-A62FBD236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3e2657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3e2657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452aa3f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452aa3f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452aa3f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452aa3f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4beef6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4beef6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452aa3f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e452aa3f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515b39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515b39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452aa3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452aa3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452aa3f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452aa3f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452aa3f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452aa3f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f515b39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f515b39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e452aa3f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e452aa3f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3e2657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3e2657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452aa3f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452aa3f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452aa3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452aa3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515b39b1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f515b39b1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e452aa3f8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e452aa3f8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452aa3f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452aa3f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f515b39b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f515b39b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452aa3f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452aa3f8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452aa3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452aa3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452aa3f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452aa3f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452aa3f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452aa3f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452aa3f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452aa3f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452aa3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452aa3f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452aa3f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452aa3f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452aa3f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452aa3f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0" y="992775"/>
            <a:ext cx="91440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Lecture 24 - SQL: The Sequel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Function</a:t>
            </a:r>
            <a:endParaRPr/>
          </a:p>
        </p:txBody>
      </p:sp>
      <p:graphicFrame>
        <p:nvGraphicFramePr>
          <p:cNvPr id="207" name="Google Shape;207;p27"/>
          <p:cNvGraphicFramePr/>
          <p:nvPr/>
        </p:nvGraphicFramePr>
        <p:xfrm>
          <a:off x="389425" y="1356883"/>
          <a:ext cx="8205525" cy="292584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279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Aggregation function</a:t>
                      </a:r>
                      <a:endParaRPr sz="16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121900" marB="12190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value</a:t>
                      </a:r>
                      <a:endParaRPr sz="16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121900" marB="121900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</a:t>
                      </a:r>
                      <a:r>
                        <a:rPr lang="en" sz="1600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([columns])</a:t>
                      </a:r>
                      <a:endParaRPr sz="1600">
                        <a:solidFill>
                          <a:srgbClr val="0371C1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maximum value in the given column(s)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</a:t>
                      </a:r>
                      <a:r>
                        <a:rPr lang="en" sz="1600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([columns])</a:t>
                      </a:r>
                      <a:endParaRPr sz="1600">
                        <a:solidFill>
                          <a:srgbClr val="0371C1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minimum value in the given column(s)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AVG</a:t>
                      </a:r>
                      <a:r>
                        <a:rPr lang="en" sz="1600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([column])</a:t>
                      </a:r>
                      <a:endParaRPr sz="1600">
                        <a:solidFill>
                          <a:srgbClr val="0371C1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average value in the given column</a:t>
                      </a:r>
                      <a:endParaRPr sz="16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" sz="1600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([column])</a:t>
                      </a:r>
                      <a:endParaRPr sz="1600">
                        <a:solidFill>
                          <a:srgbClr val="0371C1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number of values in the given column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" sz="1600">
                          <a:solidFill>
                            <a:srgbClr val="0371C1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([column])</a:t>
                      </a:r>
                      <a:endParaRPr sz="1600">
                        <a:solidFill>
                          <a:srgbClr val="0371C1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sum of the values in the given column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08" name="Google Shape;208;p27"/>
          <p:cNvGrpSpPr/>
          <p:nvPr/>
        </p:nvGrpSpPr>
        <p:grpSpPr>
          <a:xfrm>
            <a:off x="3752738" y="4512125"/>
            <a:ext cx="4809900" cy="902025"/>
            <a:chOff x="3844588" y="4642475"/>
            <a:chExt cx="4809900" cy="902025"/>
          </a:xfrm>
        </p:grpSpPr>
        <p:sp>
          <p:nvSpPr>
            <p:cNvPr id="209" name="Google Shape;209;p27"/>
            <p:cNvSpPr txBox="1"/>
            <p:nvPr/>
          </p:nvSpPr>
          <p:spPr>
            <a:xfrm>
              <a:off x="3844588" y="5035400"/>
              <a:ext cx="4809900" cy="509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600">
                  <a:solidFill>
                    <a:srgbClr val="0371C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SUM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(age)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sum_age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FROM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dogs;</a:t>
              </a: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3844600" y="4642475"/>
              <a:ext cx="3909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i="1">
                  <a:latin typeface="Roboto"/>
                  <a:ea typeface="Roboto"/>
                  <a:cs typeface="Roboto"/>
                  <a:sym typeface="Roboto"/>
                </a:rPr>
                <a:t>output the sum of ages of all dogs:</a:t>
              </a:r>
              <a:endParaRPr sz="1600" i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3676550" y="5502725"/>
            <a:ext cx="5064000" cy="902025"/>
            <a:chOff x="3768400" y="5633075"/>
            <a:chExt cx="5064000" cy="902025"/>
          </a:xfrm>
        </p:grpSpPr>
        <p:sp>
          <p:nvSpPr>
            <p:cNvPr id="212" name="Google Shape;212;p27"/>
            <p:cNvSpPr txBox="1"/>
            <p:nvPr/>
          </p:nvSpPr>
          <p:spPr>
            <a:xfrm>
              <a:off x="3768400" y="6026000"/>
              <a:ext cx="4987800" cy="509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600">
                  <a:solidFill>
                    <a:srgbClr val="0371C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MIN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(name)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min_name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FROM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dogs;</a:t>
              </a:r>
              <a:endParaRPr/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3844600" y="5633075"/>
              <a:ext cx="49878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i="1">
                  <a:latin typeface="Roboto"/>
                  <a:ea typeface="Roboto"/>
                  <a:cs typeface="Roboto"/>
                  <a:sym typeface="Roboto"/>
                </a:rPr>
                <a:t>output the name that comes first alphabetically:</a:t>
              </a:r>
              <a:endParaRPr sz="1600" i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14" name="Google Shape;214;p27"/>
          <p:cNvGraphicFramePr/>
          <p:nvPr/>
        </p:nvGraphicFramePr>
        <p:xfrm>
          <a:off x="455275" y="4774375"/>
          <a:ext cx="3007300" cy="164580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5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5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sz="15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5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Google Shape;215;p27"/>
          <p:cNvSpPr txBox="1"/>
          <p:nvPr/>
        </p:nvSpPr>
        <p:spPr>
          <a:xfrm>
            <a:off x="501825" y="4378728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7528200" y="593375"/>
            <a:ext cx="1304100" cy="420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311700" y="1356878"/>
            <a:ext cx="8520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By default, aggregation is performed over all the rows of the table.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" name="Google Shape;223;p28"/>
          <p:cNvGraphicFramePr/>
          <p:nvPr>
            <p:extLst>
              <p:ext uri="{D42A27DB-BD31-4B8C-83A1-F6EECF244321}">
                <p14:modId xmlns:p14="http://schemas.microsoft.com/office/powerpoint/2010/main" val="1649651294"/>
              </p:ext>
            </p:extLst>
          </p:nvPr>
        </p:nvGraphicFramePr>
        <p:xfrm>
          <a:off x="547125" y="3429575"/>
          <a:ext cx="3007300" cy="256014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r>
                        <a:rPr lang="en" sz="16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</a:t>
                      </a:r>
                      <a:endParaRPr sz="16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4" name="Google Shape;224;p28"/>
          <p:cNvSpPr txBox="1"/>
          <p:nvPr/>
        </p:nvSpPr>
        <p:spPr>
          <a:xfrm>
            <a:off x="593675" y="3033928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011850" y="3569250"/>
            <a:ext cx="4040400" cy="80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fur, </a:t>
            </a:r>
            <a:r>
              <a:rPr lang="en" sz="1600">
                <a:solidFill>
                  <a:srgbClr val="2388DB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(age)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avg_age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dogs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fur;</a:t>
            </a:r>
            <a:endParaRPr/>
          </a:p>
        </p:txBody>
      </p:sp>
      <p:graphicFrame>
        <p:nvGraphicFramePr>
          <p:cNvPr id="226" name="Google Shape;226;p28"/>
          <p:cNvGraphicFramePr/>
          <p:nvPr/>
        </p:nvGraphicFramePr>
        <p:xfrm>
          <a:off x="4984975" y="4547675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avg_age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227;p28"/>
          <p:cNvSpPr txBox="1"/>
          <p:nvPr/>
        </p:nvSpPr>
        <p:spPr>
          <a:xfrm>
            <a:off x="3941050" y="2802900"/>
            <a:ext cx="488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query that finds the average age of dogs for each fur type.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8" name="Google Shape;228;p28"/>
          <p:cNvGraphicFramePr/>
          <p:nvPr/>
        </p:nvGraphicFramePr>
        <p:xfrm>
          <a:off x="4984975" y="4976180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4.5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9" name="Google Shape;229;p28"/>
          <p:cNvGraphicFramePr/>
          <p:nvPr/>
        </p:nvGraphicFramePr>
        <p:xfrm>
          <a:off x="4984975" y="5404686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Google Shape;230;p28"/>
          <p:cNvSpPr txBox="1"/>
          <p:nvPr/>
        </p:nvSpPr>
        <p:spPr>
          <a:xfrm>
            <a:off x="4169650" y="4508550"/>
            <a:ext cx="1088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600" i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8"/>
          <p:cNvGrpSpPr/>
          <p:nvPr/>
        </p:nvGrpSpPr>
        <p:grpSpPr>
          <a:xfrm>
            <a:off x="446825" y="3860072"/>
            <a:ext cx="3207900" cy="1288658"/>
            <a:chOff x="294425" y="4344622"/>
            <a:chExt cx="3207900" cy="1288658"/>
          </a:xfrm>
        </p:grpSpPr>
        <p:sp>
          <p:nvSpPr>
            <p:cNvPr id="232" name="Google Shape;232;p28"/>
            <p:cNvSpPr/>
            <p:nvPr/>
          </p:nvSpPr>
          <p:spPr>
            <a:xfrm>
              <a:off x="294425" y="4344622"/>
              <a:ext cx="3207900" cy="430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268BD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94425" y="5202780"/>
              <a:ext cx="3207900" cy="430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268BD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8"/>
          <p:cNvSpPr/>
          <p:nvPr/>
        </p:nvSpPr>
        <p:spPr>
          <a:xfrm>
            <a:off x="436941" y="4288578"/>
            <a:ext cx="3207900" cy="43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436950" y="5145612"/>
            <a:ext cx="3207900" cy="867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6" name="Google Shape;236;p28"/>
          <p:cNvGraphicFramePr/>
          <p:nvPr/>
        </p:nvGraphicFramePr>
        <p:xfrm>
          <a:off x="4984975" y="5833191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7" name="Google Shape;237;p28"/>
          <p:cNvSpPr txBox="1"/>
          <p:nvPr/>
        </p:nvSpPr>
        <p:spPr>
          <a:xfrm>
            <a:off x="311700" y="1933050"/>
            <a:ext cx="90198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specify that we want to group rows based on values in a particular column using the </a:t>
            </a:r>
            <a:r>
              <a:rPr lang="en" sz="2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clause in a </a:t>
            </a:r>
            <a:r>
              <a:rPr lang="en" sz="2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29"/>
          <p:cNvGraphicFramePr/>
          <p:nvPr/>
        </p:nvGraphicFramePr>
        <p:xfrm>
          <a:off x="45450" y="2294425"/>
          <a:ext cx="3007300" cy="28039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3" name="Google Shape;243;p29"/>
          <p:cNvSpPr txBox="1"/>
          <p:nvPr/>
        </p:nvSpPr>
        <p:spPr>
          <a:xfrm>
            <a:off x="92000" y="1898778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572000" y="261275"/>
            <a:ext cx="4040400" cy="80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fur, </a:t>
            </a:r>
            <a:r>
              <a:rPr lang="en" sz="1600">
                <a:solidFill>
                  <a:srgbClr val="2388DB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(age)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avg_age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dogs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fur;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205313" y="2243200"/>
            <a:ext cx="3207900" cy="59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3205325" y="3911050"/>
            <a:ext cx="3207900" cy="97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7" name="Google Shape;247;p29"/>
          <p:cNvGraphicFramePr/>
          <p:nvPr/>
        </p:nvGraphicFramePr>
        <p:xfrm>
          <a:off x="45450" y="2294413"/>
          <a:ext cx="3007300" cy="28039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8" name="Google Shape;248;p29"/>
          <p:cNvGraphicFramePr/>
          <p:nvPr/>
        </p:nvGraphicFramePr>
        <p:xfrm>
          <a:off x="3305625" y="2342800"/>
          <a:ext cx="3007275" cy="43350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oogle Shape;249;p29"/>
          <p:cNvGraphicFramePr/>
          <p:nvPr/>
        </p:nvGraphicFramePr>
        <p:xfrm>
          <a:off x="3305625" y="2941675"/>
          <a:ext cx="3007275" cy="109722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0" name="Google Shape;250;p29"/>
          <p:cNvGraphicFramePr/>
          <p:nvPr/>
        </p:nvGraphicFramePr>
        <p:xfrm>
          <a:off x="3305613" y="3968050"/>
          <a:ext cx="3007275" cy="8533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1" name="Google Shape;251;p29"/>
          <p:cNvSpPr/>
          <p:nvPr/>
        </p:nvSpPr>
        <p:spPr>
          <a:xfrm>
            <a:off x="3205325" y="2884675"/>
            <a:ext cx="3207900" cy="97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2" name="Google Shape;252;p29"/>
          <p:cNvGraphicFramePr/>
          <p:nvPr/>
        </p:nvGraphicFramePr>
        <p:xfrm>
          <a:off x="6565800" y="2727913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avg_age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3" name="Google Shape;253;p29"/>
          <p:cNvGraphicFramePr/>
          <p:nvPr/>
        </p:nvGraphicFramePr>
        <p:xfrm>
          <a:off x="6565800" y="3156418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4.5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oogle Shape;254;p29"/>
          <p:cNvGraphicFramePr/>
          <p:nvPr/>
        </p:nvGraphicFramePr>
        <p:xfrm>
          <a:off x="6565800" y="3584923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5" name="Google Shape;255;p29"/>
          <p:cNvGraphicFramePr/>
          <p:nvPr/>
        </p:nvGraphicFramePr>
        <p:xfrm>
          <a:off x="6565800" y="4013429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" name="Google Shape;256;p29"/>
          <p:cNvSpPr txBox="1"/>
          <p:nvPr/>
        </p:nvSpPr>
        <p:spPr>
          <a:xfrm>
            <a:off x="5396450" y="5282900"/>
            <a:ext cx="19512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2810950" y="5069375"/>
            <a:ext cx="4359600" cy="1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function is applied to each subgroup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More on Group By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311700" y="135687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</a:t>
            </a:r>
            <a:r>
              <a:rPr lang="en" sz="18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any valid SQL expression, which includes using multiple column names and operators.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7528200" y="593375"/>
            <a:ext cx="1304100" cy="420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11700" y="2319288"/>
            <a:ext cx="8520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[columns]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[table]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[condition] 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311700" y="2739300"/>
            <a:ext cx="37206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 b="1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[expression]</a:t>
            </a:r>
            <a:endParaRPr sz="1600">
              <a:solidFill>
                <a:srgbClr val="0371C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311700" y="3125600"/>
            <a:ext cx="442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" sz="1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[order]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311700" y="3518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[number];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311700" y="3999038"/>
            <a:ext cx="8832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single group consists of all rows for which </a:t>
            </a:r>
            <a:r>
              <a:rPr lang="en" sz="18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[expression]</a:t>
            </a:r>
            <a:r>
              <a:rPr lang="en" sz="1800">
                <a:solidFill>
                  <a:srgbClr val="268BD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evaluates to the same value.</a:t>
            </a: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311700" y="4772875"/>
            <a:ext cx="518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output table will have </a:t>
            </a: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row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 group.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title"/>
          </p:nvPr>
        </p:nvSpPr>
        <p:spPr>
          <a:xfrm>
            <a:off x="311700" y="7261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Time!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63" y="1848400"/>
            <a:ext cx="6273064" cy="470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311700" y="5937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589075" y="1357300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83" name="Google Shape;283;p32"/>
          <p:cNvGraphicFramePr/>
          <p:nvPr/>
        </p:nvGraphicFramePr>
        <p:xfrm>
          <a:off x="609775" y="1693150"/>
          <a:ext cx="3495150" cy="237726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4" name="Google Shape;284;p32"/>
          <p:cNvSpPr txBox="1"/>
          <p:nvPr/>
        </p:nvSpPr>
        <p:spPr>
          <a:xfrm>
            <a:off x="4375800" y="1461375"/>
            <a:ext cx="44565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a query that outputs a table containing the average age of each parent's children.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query that outputs a table with 2 rows: one with the number of dogs of even ages and the other with the number of dogs of odd ages (ignore order).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5" name="Google Shape;285;p32"/>
          <p:cNvGraphicFramePr/>
          <p:nvPr/>
        </p:nvGraphicFramePr>
        <p:xfrm>
          <a:off x="609775" y="4455775"/>
          <a:ext cx="3495150" cy="20202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7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child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" name="Google Shape;286;p32"/>
          <p:cNvSpPr txBox="1"/>
          <p:nvPr/>
        </p:nvSpPr>
        <p:spPr>
          <a:xfrm>
            <a:off x="589075" y="4100500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parents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87" name="Google Shape;287;p32"/>
          <p:cNvGraphicFramePr/>
          <p:nvPr/>
        </p:nvGraphicFramePr>
        <p:xfrm>
          <a:off x="6195375" y="5358578"/>
          <a:ext cx="1412525" cy="118863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1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8" name="Google Shape;288;p32"/>
          <p:cNvGraphicFramePr/>
          <p:nvPr/>
        </p:nvGraphicFramePr>
        <p:xfrm>
          <a:off x="5251250" y="2401758"/>
          <a:ext cx="2538800" cy="158484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2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avg_age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Google Shape;289;p32"/>
          <p:cNvSpPr/>
          <p:nvPr/>
        </p:nvSpPr>
        <p:spPr>
          <a:xfrm>
            <a:off x="4185775" y="5418925"/>
            <a:ext cx="2223900" cy="763500"/>
          </a:xfrm>
          <a:prstGeom prst="wedgeRoundRectCallout">
            <a:avLst>
              <a:gd name="adj1" fmla="val 20478"/>
              <a:gd name="adj2" fmla="val -68491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268B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Remember that you can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GROUP BY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expressions containing operators!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311700" y="5937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598963" y="1335100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96" name="Google Shape;296;p33"/>
          <p:cNvGraphicFramePr/>
          <p:nvPr/>
        </p:nvGraphicFramePr>
        <p:xfrm>
          <a:off x="619688" y="1693150"/>
          <a:ext cx="3495125" cy="237726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" name="Google Shape;297;p33"/>
          <p:cNvSpPr txBox="1"/>
          <p:nvPr/>
        </p:nvSpPr>
        <p:spPr>
          <a:xfrm>
            <a:off x="4385688" y="1461375"/>
            <a:ext cx="42897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a query that outputs a table containing the average age of each parent's children.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query that outputs a table with 2 rows: one with the number of dogs of even ages and the other with the number of dogs of odd ages (ignore order).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8" name="Google Shape;298;p33"/>
          <p:cNvGraphicFramePr/>
          <p:nvPr/>
        </p:nvGraphicFramePr>
        <p:xfrm>
          <a:off x="619663" y="4455775"/>
          <a:ext cx="3495150" cy="20202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7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child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9" name="Google Shape;299;p33"/>
          <p:cNvSpPr txBox="1"/>
          <p:nvPr/>
        </p:nvSpPr>
        <p:spPr>
          <a:xfrm>
            <a:off x="598963" y="4100500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parents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4299588" y="2393950"/>
            <a:ext cx="4375800" cy="116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4909188" y="5283625"/>
            <a:ext cx="3300000" cy="93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4667550" y="2633350"/>
            <a:ext cx="30000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dogs, parents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4667550" y="2938450"/>
            <a:ext cx="30000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child = name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4667550" y="3195900"/>
            <a:ext cx="2264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parent;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5105850" y="5534225"/>
            <a:ext cx="1387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dogs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5109600" y="5822500"/>
            <a:ext cx="27558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 %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4909200" y="5292000"/>
            <a:ext cx="3766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(*)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4299600" y="2393950"/>
            <a:ext cx="66072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parent,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(age)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avg_age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Groups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311700" y="1356881"/>
            <a:ext cx="85206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know how to filter individual rows using the </a:t>
            </a:r>
            <a:r>
              <a:rPr lang="en" sz="2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clause.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filter groups, use the </a:t>
            </a:r>
            <a:r>
              <a:rPr lang="en" sz="2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[condition]</a:t>
            </a:r>
            <a:r>
              <a:rPr lang="en" sz="200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clause!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5" name="Google Shape;315;p34"/>
          <p:cNvGraphicFramePr/>
          <p:nvPr/>
        </p:nvGraphicFramePr>
        <p:xfrm>
          <a:off x="547125" y="3353375"/>
          <a:ext cx="3007300" cy="28039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6" name="Google Shape;316;p34"/>
          <p:cNvSpPr txBox="1"/>
          <p:nvPr/>
        </p:nvSpPr>
        <p:spPr>
          <a:xfrm>
            <a:off x="593675" y="2957728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4316650" y="3721650"/>
            <a:ext cx="4040400" cy="86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fur,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(age)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avg_age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dogs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(*) &gt; 1;</a:t>
            </a:r>
            <a:endParaRPr/>
          </a:p>
        </p:txBody>
      </p:sp>
      <p:graphicFrame>
        <p:nvGraphicFramePr>
          <p:cNvPr id="318" name="Google Shape;318;p34"/>
          <p:cNvGraphicFramePr/>
          <p:nvPr/>
        </p:nvGraphicFramePr>
        <p:xfrm>
          <a:off x="4984975" y="4852475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avg_age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9" name="Google Shape;319;p34"/>
          <p:cNvSpPr txBox="1"/>
          <p:nvPr/>
        </p:nvSpPr>
        <p:spPr>
          <a:xfrm>
            <a:off x="3941050" y="2650500"/>
            <a:ext cx="488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query that finds the average age of dogs for each fur type if there are more than one dogs with that fur type.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0" name="Google Shape;320;p34"/>
          <p:cNvGraphicFramePr/>
          <p:nvPr/>
        </p:nvGraphicFramePr>
        <p:xfrm>
          <a:off x="4984975" y="5280980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9.5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1" name="Google Shape;321;p34"/>
          <p:cNvSpPr txBox="1"/>
          <p:nvPr/>
        </p:nvSpPr>
        <p:spPr>
          <a:xfrm>
            <a:off x="4169650" y="4813350"/>
            <a:ext cx="1088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600" i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2" name="Google Shape;322;p34"/>
          <p:cNvGraphicFramePr/>
          <p:nvPr/>
        </p:nvGraphicFramePr>
        <p:xfrm>
          <a:off x="4984975" y="5709486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35"/>
          <p:cNvGraphicFramePr/>
          <p:nvPr/>
        </p:nvGraphicFramePr>
        <p:xfrm>
          <a:off x="45450" y="2294425"/>
          <a:ext cx="3007300" cy="28039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" name="Google Shape;328;p35"/>
          <p:cNvSpPr txBox="1"/>
          <p:nvPr/>
        </p:nvSpPr>
        <p:spPr>
          <a:xfrm>
            <a:off x="92000" y="1898778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3205313" y="2243200"/>
            <a:ext cx="3207900" cy="590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3205325" y="3911050"/>
            <a:ext cx="3207900" cy="97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1" name="Google Shape;331;p35"/>
          <p:cNvGraphicFramePr/>
          <p:nvPr/>
        </p:nvGraphicFramePr>
        <p:xfrm>
          <a:off x="45450" y="2294413"/>
          <a:ext cx="3007300" cy="28039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2" name="Google Shape;332;p35"/>
          <p:cNvGraphicFramePr/>
          <p:nvPr/>
        </p:nvGraphicFramePr>
        <p:xfrm>
          <a:off x="3305625" y="2342800"/>
          <a:ext cx="3007275" cy="67053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3" name="Google Shape;333;p35"/>
          <p:cNvGraphicFramePr/>
          <p:nvPr/>
        </p:nvGraphicFramePr>
        <p:xfrm>
          <a:off x="3305625" y="2941675"/>
          <a:ext cx="3007275" cy="8533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4" name="Google Shape;334;p35"/>
          <p:cNvGraphicFramePr/>
          <p:nvPr/>
        </p:nvGraphicFramePr>
        <p:xfrm>
          <a:off x="3305613" y="3968050"/>
          <a:ext cx="3007275" cy="8533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5" name="Google Shape;335;p35"/>
          <p:cNvSpPr/>
          <p:nvPr/>
        </p:nvSpPr>
        <p:spPr>
          <a:xfrm>
            <a:off x="3205325" y="2884675"/>
            <a:ext cx="3207900" cy="97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6977275" y="3158850"/>
            <a:ext cx="19512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255775" y="612875"/>
            <a:ext cx="4040400" cy="86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fur,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(age)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avg_age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dogs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(*) &gt; 1;</a:t>
            </a:r>
            <a:endParaRPr/>
          </a:p>
        </p:txBody>
      </p:sp>
      <p:graphicFrame>
        <p:nvGraphicFramePr>
          <p:cNvPr id="338" name="Google Shape;338;p35"/>
          <p:cNvGraphicFramePr/>
          <p:nvPr/>
        </p:nvGraphicFramePr>
        <p:xfrm>
          <a:off x="6565800" y="2728425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avg_age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9" name="Google Shape;339;p35"/>
          <p:cNvGraphicFramePr/>
          <p:nvPr/>
        </p:nvGraphicFramePr>
        <p:xfrm>
          <a:off x="6565800" y="3156930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9.5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Google Shape;340;p35"/>
          <p:cNvGraphicFramePr/>
          <p:nvPr/>
        </p:nvGraphicFramePr>
        <p:xfrm>
          <a:off x="6565800" y="3585436"/>
          <a:ext cx="251197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1" name="Google Shape;341;p35"/>
          <p:cNvSpPr/>
          <p:nvPr/>
        </p:nvSpPr>
        <p:spPr>
          <a:xfrm>
            <a:off x="3205325" y="2243200"/>
            <a:ext cx="3207900" cy="59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68BD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>
            <a:spLocks noGrp="1"/>
          </p:cNvSpPr>
          <p:nvPr>
            <p:ph type="title"/>
          </p:nvPr>
        </p:nvSpPr>
        <p:spPr>
          <a:xfrm>
            <a:off x="311700" y="5937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412288" y="1357300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8" name="Google Shape;348;p36"/>
          <p:cNvGraphicFramePr/>
          <p:nvPr/>
        </p:nvGraphicFramePr>
        <p:xfrm>
          <a:off x="433013" y="1693150"/>
          <a:ext cx="3495125" cy="237726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9" name="Google Shape;349;p36"/>
          <p:cNvSpPr txBox="1"/>
          <p:nvPr/>
        </p:nvSpPr>
        <p:spPr>
          <a:xfrm>
            <a:off x="4275213" y="1918575"/>
            <a:ext cx="44565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a query that outputs the average age of each parent's childre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if that parent's youngest child is at least 5.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0" name="Google Shape;350;p36"/>
          <p:cNvGraphicFramePr/>
          <p:nvPr/>
        </p:nvGraphicFramePr>
        <p:xfrm>
          <a:off x="432988" y="4455775"/>
          <a:ext cx="3495150" cy="20202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7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child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1" name="Google Shape;351;p36"/>
          <p:cNvSpPr txBox="1"/>
          <p:nvPr/>
        </p:nvSpPr>
        <p:spPr>
          <a:xfrm>
            <a:off x="412288" y="4100500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parents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52" name="Google Shape;352;p36"/>
          <p:cNvGraphicFramePr/>
          <p:nvPr/>
        </p:nvGraphicFramePr>
        <p:xfrm>
          <a:off x="5150663" y="3011358"/>
          <a:ext cx="2538800" cy="118863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2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avg_age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3" name="Google Shape;353;p36"/>
          <p:cNvSpPr txBox="1"/>
          <p:nvPr/>
        </p:nvSpPr>
        <p:spPr>
          <a:xfrm>
            <a:off x="4215938" y="4404050"/>
            <a:ext cx="4392300" cy="158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parent,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(age)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avg_age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dogs, parents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name = child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parent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(age) &gt;= 5;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Tables and Join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Mutating Tables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311700" y="9209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311700" y="2268050"/>
            <a:ext cx="85206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real databases, it’s common practice to initialize empty tables and add rows as new data is introduced.</a:t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3919950" y="4640550"/>
            <a:ext cx="1304100" cy="420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Create/ remove tables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311700" y="1287655"/>
            <a:ext cx="8520600" cy="18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create an empty table, use the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statement, specifying the table name and column names (and possible default values):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311700" y="3871479"/>
            <a:ext cx="85206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remove a table from our database, use the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387350" y="2357825"/>
            <a:ext cx="40890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[name]([columns]);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387350" y="3348425"/>
            <a:ext cx="65997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dogs(name, fur, phrase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'woof'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387350" y="2858075"/>
            <a:ext cx="46485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parents(parent, child);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39"/>
          <p:cNvSpPr txBox="1"/>
          <p:nvPr/>
        </p:nvSpPr>
        <p:spPr>
          <a:xfrm>
            <a:off x="387350" y="4339025"/>
            <a:ext cx="39600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EXISTS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 [name];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387350" y="4824920"/>
            <a:ext cx="22383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387350" y="5310825"/>
            <a:ext cx="37302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IF EXISTS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parents;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5295100" y="2404675"/>
            <a:ext cx="3386100" cy="869100"/>
          </a:xfrm>
          <a:prstGeom prst="wedgeRoundRectCallout">
            <a:avLst>
              <a:gd name="adj1" fmla="val -19917"/>
              <a:gd name="adj2" fmla="val 62257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268B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When adding rows, if no value is provided for the third column, this value will be used.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Records</a:t>
            </a:r>
            <a:endParaRPr/>
          </a:p>
        </p:txBody>
      </p:sp>
      <p:sp>
        <p:nvSpPr>
          <p:cNvPr id="385" name="Google Shape;385;p40"/>
          <p:cNvSpPr txBox="1"/>
          <p:nvPr/>
        </p:nvSpPr>
        <p:spPr>
          <a:xfrm>
            <a:off x="387349" y="1828343"/>
            <a:ext cx="7683411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[table]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([columns])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([values]), ([values]);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387350" y="5024825"/>
            <a:ext cx="70302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(name, fur)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'fillmore'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'curly'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387350" y="5405825"/>
            <a:ext cx="70302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'delano'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'long'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'hi!'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387350" y="2662625"/>
            <a:ext cx="65997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dogs(name, fur, phrase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'woof'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89" name="Google Shape;389;p40"/>
          <p:cNvGraphicFramePr/>
          <p:nvPr/>
        </p:nvGraphicFramePr>
        <p:xfrm>
          <a:off x="2824438" y="3247675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phrase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" name="Google Shape;390;p40"/>
          <p:cNvSpPr txBox="1"/>
          <p:nvPr/>
        </p:nvSpPr>
        <p:spPr>
          <a:xfrm>
            <a:off x="311700" y="1356879"/>
            <a:ext cx="8520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insert rows into a table: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91" name="Google Shape;391;p40"/>
          <p:cNvGraphicFramePr/>
          <p:nvPr/>
        </p:nvGraphicFramePr>
        <p:xfrm>
          <a:off x="2824438" y="3643022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woof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2" name="Google Shape;392;p40"/>
          <p:cNvSpPr txBox="1"/>
          <p:nvPr/>
        </p:nvSpPr>
        <p:spPr>
          <a:xfrm>
            <a:off x="387350" y="5786825"/>
            <a:ext cx="70302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dogs(fur, phrase)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'curly'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'bark'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93" name="Google Shape;393;p40"/>
          <p:cNvGraphicFramePr/>
          <p:nvPr/>
        </p:nvGraphicFramePr>
        <p:xfrm>
          <a:off x="2824438" y="4038370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hi!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4" name="Google Shape;394;p40"/>
          <p:cNvGraphicFramePr/>
          <p:nvPr/>
        </p:nvGraphicFramePr>
        <p:xfrm>
          <a:off x="2824438" y="4423833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Records</a:t>
            </a:r>
            <a:endParaRPr/>
          </a:p>
        </p:txBody>
      </p:sp>
      <p:sp>
        <p:nvSpPr>
          <p:cNvPr id="400" name="Google Shape;400;p41"/>
          <p:cNvSpPr txBox="1"/>
          <p:nvPr/>
        </p:nvSpPr>
        <p:spPr>
          <a:xfrm>
            <a:off x="387350" y="5482025"/>
            <a:ext cx="72024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fur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'curly'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and phrase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'WOOF'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41"/>
          <p:cNvSpPr txBox="1"/>
          <p:nvPr/>
        </p:nvSpPr>
        <p:spPr>
          <a:xfrm>
            <a:off x="387350" y="1824050"/>
            <a:ext cx="80487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[table]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[column] = [expression]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[condition];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387350" y="5101025"/>
            <a:ext cx="72024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phrase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'WOOF'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fur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'curly'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387350" y="5863025"/>
            <a:ext cx="72024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fur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'short'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04" name="Google Shape;404;p41"/>
          <p:cNvGraphicFramePr/>
          <p:nvPr/>
        </p:nvGraphicFramePr>
        <p:xfrm>
          <a:off x="2824438" y="3400075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phrase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5" name="Google Shape;405;p41"/>
          <p:cNvSpPr txBox="1"/>
          <p:nvPr/>
        </p:nvSpPr>
        <p:spPr>
          <a:xfrm>
            <a:off x="311700" y="1356879"/>
            <a:ext cx="8520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update existing entries in a table: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6" name="Google Shape;406;p41"/>
          <p:cNvGraphicFramePr/>
          <p:nvPr/>
        </p:nvGraphicFramePr>
        <p:xfrm>
          <a:off x="2824438" y="3795422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woof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7" name="Google Shape;407;p41"/>
          <p:cNvGraphicFramePr/>
          <p:nvPr/>
        </p:nvGraphicFramePr>
        <p:xfrm>
          <a:off x="2824438" y="4190770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hi!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8" name="Google Shape;408;p41"/>
          <p:cNvGraphicFramePr/>
          <p:nvPr/>
        </p:nvGraphicFramePr>
        <p:xfrm>
          <a:off x="2824438" y="4576233"/>
          <a:ext cx="3495125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" name="Google Shape;409;p41"/>
          <p:cNvSpPr txBox="1"/>
          <p:nvPr/>
        </p:nvSpPr>
        <p:spPr>
          <a:xfrm>
            <a:off x="387350" y="2814650"/>
            <a:ext cx="48780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[table]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[condition];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311700" y="2347479"/>
            <a:ext cx="8520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delete existing rows in a table: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5533575" y="3808786"/>
            <a:ext cx="709800" cy="2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WOOF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2" name="Google Shape;412;p41"/>
          <p:cNvSpPr txBox="1"/>
          <p:nvPr/>
        </p:nvSpPr>
        <p:spPr>
          <a:xfrm>
            <a:off x="4476350" y="4218470"/>
            <a:ext cx="776400" cy="2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8" name="Google Shape;418;p42"/>
          <p:cNvSpPr txBox="1"/>
          <p:nvPr/>
        </p:nvSpPr>
        <p:spPr>
          <a:xfrm>
            <a:off x="311700" y="1059775"/>
            <a:ext cx="4600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Create empty table</a:t>
            </a: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1800"/>
              <a:buFont typeface="Roboto"/>
              <a:buChar char="-"/>
            </a:pP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using default values: </a:t>
            </a: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Remove table from database</a:t>
            </a: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Inserting records (new row): </a:t>
            </a: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Updating records (existing row): </a:t>
            </a: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311700" y="1498225"/>
            <a:ext cx="40890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[name]([columns]);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311700" y="3145625"/>
            <a:ext cx="39600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EXISTS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 [name];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483000" y="2321925"/>
            <a:ext cx="75441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[name](...,[column n]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DEFAULT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[value], ...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311700" y="3969325"/>
            <a:ext cx="75036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[table]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([columns])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([values]), ([values]);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311700" y="4526575"/>
            <a:ext cx="86097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[table]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(...,[values (one for each column)], ...);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311700" y="5317900"/>
            <a:ext cx="80487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[table]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[column] = [expression]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[condition];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311700" y="5959425"/>
            <a:ext cx="4878000" cy="47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[table]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[condition];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31" name="Google Shape;431;p43"/>
          <p:cNvSpPr txBox="1"/>
          <p:nvPr/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can use </a:t>
            </a:r>
            <a:r>
              <a:rPr lang="en" sz="20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aggregate functions</a:t>
            </a:r>
            <a:r>
              <a:rPr lang="en" sz="2000" b="1">
                <a:solidFill>
                  <a:srgbClr val="268BD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perform operations on a set of rows rather than on individual rows.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specify an expression by which to group rows, use the</a:t>
            </a:r>
            <a:r>
              <a:rPr lang="en" sz="2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GROUP BY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clause.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filter groups based on a condition over the whole group, use the </a:t>
            </a:r>
            <a:r>
              <a:rPr lang="en" sz="20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clause.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real databases, we commonly initialize empty tables and insert, update, or remove records over time.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88DB"/>
                </a:solidFill>
              </a:rPr>
              <a:t>Table</a:t>
            </a:r>
            <a:endParaRPr>
              <a:solidFill>
                <a:srgbClr val="2388DB"/>
              </a:solidFill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311700" y="1356875"/>
            <a:ext cx="8520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table stores data. It consists of...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fixed number of </a:t>
            </a: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columns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entries stored in </a:t>
            </a: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en" sz="18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398575" y="3830075"/>
            <a:ext cx="6579600" cy="9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[expr]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[name], [expr]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[name], ...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endParaRPr sz="1600" b="1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[expr]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[name], [expr]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[name], ...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[expr]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[name], [expr]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[name], ...;</a:t>
            </a:r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311700" y="4936800"/>
            <a:ext cx="733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create rows of data from existing tables, use a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 with a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clause: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398575" y="2890550"/>
            <a:ext cx="3658500" cy="42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[name]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...;</a:t>
            </a:r>
            <a:endParaRPr/>
          </a:p>
        </p:txBody>
      </p:sp>
      <p:sp>
        <p:nvSpPr>
          <p:cNvPr id="88" name="Google Shape;88;p20"/>
          <p:cNvSpPr txBox="1"/>
          <p:nvPr/>
        </p:nvSpPr>
        <p:spPr>
          <a:xfrm>
            <a:off x="313099" y="3445325"/>
            <a:ext cx="7520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create rows of data, </a:t>
            </a:r>
            <a:r>
              <a:rPr lang="en" sz="18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together </a:t>
            </a:r>
            <a:r>
              <a:rPr lang="en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statements:</a:t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398575" y="5622400"/>
            <a:ext cx="6011400" cy="70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[columns]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[table]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[condition]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[order] [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[number];</a:t>
            </a:r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311700" y="2431950"/>
            <a:ext cx="8388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make a table in SQL, use a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statement: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311700" y="135688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Given multiple tables, we can join them together by specifying their names, separated by commas, in the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clause of a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413725" y="2205825"/>
            <a:ext cx="3847500" cy="4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table1, table2;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387900" y="2728482"/>
            <a:ext cx="8520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we join two tables, we get a new table with one row for each combination of rows from the original tables.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" name="Google Shape;99;p21"/>
          <p:cNvGraphicFramePr/>
          <p:nvPr/>
        </p:nvGraphicFramePr>
        <p:xfrm>
          <a:off x="426449" y="4077925"/>
          <a:ext cx="1954800" cy="118863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child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" name="Google Shape;100;p21"/>
          <p:cNvGraphicFramePr/>
          <p:nvPr/>
        </p:nvGraphicFramePr>
        <p:xfrm>
          <a:off x="2897449" y="3881725"/>
          <a:ext cx="1954800" cy="158484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1" name="Google Shape;101;p21"/>
          <p:cNvCxnSpPr/>
          <p:nvPr/>
        </p:nvCxnSpPr>
        <p:spPr>
          <a:xfrm rot="10800000" flipH="1">
            <a:off x="2354149" y="4484738"/>
            <a:ext cx="586800" cy="1818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2345049" y="4630163"/>
            <a:ext cx="596100" cy="2376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2354149" y="4630163"/>
            <a:ext cx="586800" cy="6729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oval" w="med" len="med"/>
            <a:tailEnd type="oval" w="med" len="med"/>
          </a:ln>
        </p:spPr>
      </p:cxnSp>
      <p:graphicFrame>
        <p:nvGraphicFramePr>
          <p:cNvPr id="104" name="Google Shape;104;p21"/>
          <p:cNvGraphicFramePr/>
          <p:nvPr/>
        </p:nvGraphicFramePr>
        <p:xfrm>
          <a:off x="5073374" y="3521727"/>
          <a:ext cx="3796600" cy="158484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child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71C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>
                        <a:solidFill>
                          <a:srgbClr val="0371C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Google Shape;105;p21"/>
          <p:cNvGraphicFramePr/>
          <p:nvPr/>
        </p:nvGraphicFramePr>
        <p:xfrm>
          <a:off x="5073374" y="5091327"/>
          <a:ext cx="3796600" cy="118863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>
                        <a:solidFill>
                          <a:srgbClr val="FF99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6" name="Google Shape;106;p21"/>
          <p:cNvCxnSpPr/>
          <p:nvPr/>
        </p:nvCxnSpPr>
        <p:spPr>
          <a:xfrm rot="10800000" flipH="1">
            <a:off x="2345049" y="4466438"/>
            <a:ext cx="591300" cy="6276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7" name="Google Shape;107;p21"/>
          <p:cNvCxnSpPr/>
          <p:nvPr/>
        </p:nvCxnSpPr>
        <p:spPr>
          <a:xfrm rot="10800000" flipH="1">
            <a:off x="2335949" y="4838938"/>
            <a:ext cx="609300" cy="246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8" name="Google Shape;108;p21"/>
          <p:cNvCxnSpPr/>
          <p:nvPr/>
        </p:nvCxnSpPr>
        <p:spPr>
          <a:xfrm>
            <a:off x="2335949" y="5039463"/>
            <a:ext cx="618600" cy="237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9" name="Google Shape;109;p21"/>
          <p:cNvSpPr/>
          <p:nvPr/>
        </p:nvSpPr>
        <p:spPr>
          <a:xfrm>
            <a:off x="7528200" y="593375"/>
            <a:ext cx="1304100" cy="420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38700" y="2929530"/>
            <a:ext cx="8293200" cy="21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an SQL query that outputs the first 10 artists who became active after 2015.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an SQL query that outputs the names and artists of songs that were released in 2010 ordered by the first year active of the artist.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12075" y="1504500"/>
            <a:ext cx="36957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songs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name | artist | album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artists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name | first_year_active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777400" y="1356875"/>
            <a:ext cx="39168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albums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name | artist | release_year 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020700" y="3724700"/>
            <a:ext cx="6069000" cy="61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020700" y="5087792"/>
            <a:ext cx="6069000" cy="155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020699" y="3724700"/>
            <a:ext cx="3340945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artists </a:t>
            </a:r>
            <a:endParaRPr dirty="0"/>
          </a:p>
        </p:txBody>
      </p:sp>
      <p:sp>
        <p:nvSpPr>
          <p:cNvPr id="121" name="Google Shape;121;p22"/>
          <p:cNvSpPr txBox="1"/>
          <p:nvPr/>
        </p:nvSpPr>
        <p:spPr>
          <a:xfrm>
            <a:off x="1385100" y="3992850"/>
            <a:ext cx="50868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first_year_active &gt;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2015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020700" y="5087800"/>
            <a:ext cx="31950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s.name, s.artist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067700" y="5379525"/>
            <a:ext cx="6021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songs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s, artists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ar, albums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al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067700" y="5649425"/>
            <a:ext cx="752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album = al.name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s.artist = ar.name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450900" y="5908950"/>
            <a:ext cx="5638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2010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924050" y="6159125"/>
            <a:ext cx="400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first_year_active;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Row Operations: Single-Table Queries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11700" y="1356875"/>
            <a:ext cx="85206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 far, our SQL statements have referred to the values in a single row at a time.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644500" y="2349150"/>
          <a:ext cx="2454975" cy="3840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barack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9" name="Google Shape;139;p24"/>
          <p:cNvSpPr txBox="1"/>
          <p:nvPr/>
        </p:nvSpPr>
        <p:spPr>
          <a:xfrm>
            <a:off x="614850" y="1967850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272600" y="3203550"/>
            <a:ext cx="5365800" cy="76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dogs</a:t>
            </a:r>
            <a:b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fur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'long'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name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'grover'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dirty="0"/>
          </a:p>
        </p:txBody>
      </p:sp>
      <p:sp>
        <p:nvSpPr>
          <p:cNvPr id="141" name="Google Shape;141;p24"/>
          <p:cNvSpPr/>
          <p:nvPr/>
        </p:nvSpPr>
        <p:spPr>
          <a:xfrm>
            <a:off x="311700" y="2893955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311700" y="3303650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311700" y="3732155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311700" y="4170545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11700" y="4594586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11700" y="5018628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5226588" y="4260050"/>
          <a:ext cx="145782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5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4"/>
          <p:cNvGraphicFramePr/>
          <p:nvPr/>
        </p:nvGraphicFramePr>
        <p:xfrm>
          <a:off x="5226588" y="4641050"/>
          <a:ext cx="145782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5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abraham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Google Shape;149;p24"/>
          <p:cNvSpPr/>
          <p:nvPr/>
        </p:nvSpPr>
        <p:spPr>
          <a:xfrm>
            <a:off x="311700" y="5461481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5226588" y="5022050"/>
          <a:ext cx="145782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5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clinton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Google Shape;151;p24"/>
          <p:cNvGraphicFramePr/>
          <p:nvPr/>
        </p:nvGraphicFramePr>
        <p:xfrm>
          <a:off x="5226588" y="5403050"/>
          <a:ext cx="145782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5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oogle Shape;152;p24"/>
          <p:cNvGraphicFramePr/>
          <p:nvPr/>
        </p:nvGraphicFramePr>
        <p:xfrm>
          <a:off x="5226588" y="5784050"/>
          <a:ext cx="1457825" cy="42669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5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Google Shape;153;p24"/>
          <p:cNvSpPr/>
          <p:nvPr/>
        </p:nvSpPr>
        <p:spPr>
          <a:xfrm>
            <a:off x="311700" y="5885523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258250" y="2330975"/>
            <a:ext cx="536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query that outputs the name of dogs that either have long fur or are named Grover.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342600" y="4243063"/>
            <a:ext cx="1088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6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Row Operations: Join 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23527" y="3383975"/>
            <a:ext cx="4510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Write a query that outputs the names and fur types of all of Fillmore's children.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2034902" y="1738175"/>
          <a:ext cx="2383800" cy="158484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2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child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3" name="Google Shape;163;p25"/>
          <p:cNvGraphicFramePr/>
          <p:nvPr/>
        </p:nvGraphicFramePr>
        <p:xfrm>
          <a:off x="144652" y="1738175"/>
          <a:ext cx="1786200" cy="158484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6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5"/>
          <p:cNvSpPr txBox="1"/>
          <p:nvPr/>
        </p:nvSpPr>
        <p:spPr>
          <a:xfrm>
            <a:off x="2017152" y="1356875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500" b="1">
                <a:latin typeface="Roboto Mono"/>
                <a:ea typeface="Roboto Mono"/>
                <a:cs typeface="Roboto Mono"/>
                <a:sym typeface="Roboto Mono"/>
              </a:rPr>
              <a:t>parents</a:t>
            </a:r>
            <a:endParaRPr sz="15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15002" y="1356875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500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sz="15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03627" y="4189025"/>
            <a:ext cx="4044300" cy="9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name, fur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dogs, parents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4888190" y="2207800"/>
          <a:ext cx="4140800" cy="396210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03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parent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child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8" name="Google Shape;168;p25"/>
          <p:cNvSpPr/>
          <p:nvPr/>
        </p:nvSpPr>
        <p:spPr>
          <a:xfrm>
            <a:off x="4552032" y="2691568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4552032" y="3074628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4552032" y="3460091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52032" y="3869786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4552032" y="4253485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4552032" y="4637206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552032" y="5028090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4552032" y="5423437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4552032" y="5804437"/>
            <a:ext cx="2988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1350172" y="5258600"/>
          <a:ext cx="1951200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7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Google Shape;178;p25"/>
          <p:cNvSpPr txBox="1"/>
          <p:nvPr/>
        </p:nvSpPr>
        <p:spPr>
          <a:xfrm>
            <a:off x="158052" y="4517967"/>
            <a:ext cx="4044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parent = </a:t>
            </a:r>
            <a:r>
              <a:rPr lang="en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'fillmore'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endParaRPr b="1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  name = child;</a:t>
            </a:r>
            <a:endParaRPr dirty="0"/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1350172" y="5639600"/>
          <a:ext cx="1951200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7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25"/>
          <p:cNvGraphicFramePr/>
          <p:nvPr/>
        </p:nvGraphicFramePr>
        <p:xfrm>
          <a:off x="1350172" y="6020600"/>
          <a:ext cx="1951200" cy="39621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97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Google Shape;181;p25"/>
          <p:cNvSpPr txBox="1"/>
          <p:nvPr/>
        </p:nvSpPr>
        <p:spPr>
          <a:xfrm>
            <a:off x="4857565" y="1774525"/>
            <a:ext cx="3070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result of cross product:</a:t>
            </a:r>
            <a:endParaRPr sz="16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92160" y="5258600"/>
            <a:ext cx="1088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6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311700" y="1356878"/>
            <a:ext cx="8520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is the process of doing operations on </a:t>
            </a: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groups of rows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instead of just a single row.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394725" y="3429575"/>
          <a:ext cx="3007300" cy="280398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fur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delano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eisenhower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fillmore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grover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herbert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" name="Google Shape;190;p26"/>
          <p:cNvSpPr txBox="1"/>
          <p:nvPr/>
        </p:nvSpPr>
        <p:spPr>
          <a:xfrm>
            <a:off x="441275" y="3048275"/>
            <a:ext cx="1951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endParaRPr sz="16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5386838" y="5539175"/>
          <a:ext cx="1450275" cy="79242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4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2" name="Google Shape;192;p26"/>
          <p:cNvGraphicFramePr/>
          <p:nvPr/>
        </p:nvGraphicFramePr>
        <p:xfrm>
          <a:off x="5472925" y="3709475"/>
          <a:ext cx="1278075" cy="792420"/>
        </p:xfrm>
        <a:graphic>
          <a:graphicData uri="http://schemas.openxmlformats.org/drawingml/2006/table">
            <a:tbl>
              <a:tblPr>
                <a:noFill/>
                <a:tableStyleId>{A15AD487-9E7B-4E6F-A995-A62FBD236303}</a:tableStyleId>
              </a:tblPr>
              <a:tblGrid>
                <a:gridCol w="12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avg_age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6.2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3" name="Google Shape;193;p26"/>
          <p:cNvSpPr txBox="1"/>
          <p:nvPr/>
        </p:nvSpPr>
        <p:spPr>
          <a:xfrm>
            <a:off x="4626850" y="3670350"/>
            <a:ext cx="1088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6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550650" y="5499150"/>
            <a:ext cx="1088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600" i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" name="Google Shape;195;p26"/>
          <p:cNvGrpSpPr/>
          <p:nvPr/>
        </p:nvGrpSpPr>
        <p:grpSpPr>
          <a:xfrm>
            <a:off x="3707038" y="2716750"/>
            <a:ext cx="4809900" cy="895950"/>
            <a:chOff x="3707038" y="2896500"/>
            <a:chExt cx="4809900" cy="895950"/>
          </a:xfrm>
        </p:grpSpPr>
        <p:sp>
          <p:nvSpPr>
            <p:cNvPr id="196" name="Google Shape;196;p26"/>
            <p:cNvSpPr txBox="1"/>
            <p:nvPr/>
          </p:nvSpPr>
          <p:spPr>
            <a:xfrm>
              <a:off x="3707038" y="3283350"/>
              <a:ext cx="4809900" cy="509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600">
                  <a:solidFill>
                    <a:srgbClr val="0371C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AVG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(age)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avg_age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FROM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dogs;</a:t>
              </a:r>
              <a:endParaRPr/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3859425" y="2896500"/>
              <a:ext cx="3909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i="1">
                  <a:latin typeface="Roboto"/>
                  <a:ea typeface="Roboto"/>
                  <a:cs typeface="Roboto"/>
                  <a:sym typeface="Roboto"/>
                </a:rPr>
                <a:t>output the average age of all dogs:</a:t>
              </a:r>
              <a:endParaRPr sz="1600" i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3859425" y="4545550"/>
            <a:ext cx="4505100" cy="917125"/>
            <a:chOff x="3859425" y="4725300"/>
            <a:chExt cx="4505100" cy="917125"/>
          </a:xfrm>
        </p:grpSpPr>
        <p:sp>
          <p:nvSpPr>
            <p:cNvPr id="199" name="Google Shape;199;p26"/>
            <p:cNvSpPr txBox="1"/>
            <p:nvPr/>
          </p:nvSpPr>
          <p:spPr>
            <a:xfrm>
              <a:off x="3859425" y="5133325"/>
              <a:ext cx="4505100" cy="509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600">
                  <a:solidFill>
                    <a:srgbClr val="0371C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COUNT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(*)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count </a:t>
              </a:r>
              <a:r>
                <a:rPr lang="en" sz="1600" b="1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FROM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dogs;</a:t>
              </a:r>
              <a:endParaRPr/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3859425" y="4725300"/>
              <a:ext cx="3909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i="1">
                  <a:latin typeface="Roboto"/>
                  <a:ea typeface="Roboto"/>
                  <a:cs typeface="Roboto"/>
                  <a:sym typeface="Roboto"/>
                </a:rPr>
                <a:t>output the total number of rows:</a:t>
              </a:r>
              <a:endParaRPr sz="1600" i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1" name="Google Shape;201;p26"/>
          <p:cNvSpPr txBox="1"/>
          <p:nvPr/>
        </p:nvSpPr>
        <p:spPr>
          <a:xfrm>
            <a:off x="311700" y="2045363"/>
            <a:ext cx="89637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provides </a:t>
            </a:r>
            <a:r>
              <a:rPr lang="en" sz="18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aggregate functions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whose return values can be used as entries in a column.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2091</Words>
  <Application>Microsoft Office PowerPoint</Application>
  <PresentationFormat>全屏显示(4:3)</PresentationFormat>
  <Paragraphs>690</Paragraphs>
  <Slides>26</Slides>
  <Notes>26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Roboto</vt:lpstr>
      <vt:lpstr>Consolas</vt:lpstr>
      <vt:lpstr>Arial</vt:lpstr>
      <vt:lpstr>Roboto Mono</vt:lpstr>
      <vt:lpstr>Simple Light</vt:lpstr>
      <vt:lpstr>Simple Light</vt:lpstr>
      <vt:lpstr>Lecture 24 - SQL: The Sequel</vt:lpstr>
      <vt:lpstr>Review of Tables and Join</vt:lpstr>
      <vt:lpstr>Table</vt:lpstr>
      <vt:lpstr>Join</vt:lpstr>
      <vt:lpstr>Check Your Understanding</vt:lpstr>
      <vt:lpstr>Aggregation </vt:lpstr>
      <vt:lpstr>Single Row Operations: Single-Table Queries</vt:lpstr>
      <vt:lpstr>Single Row Operations: Join </vt:lpstr>
      <vt:lpstr>Aggregation</vt:lpstr>
      <vt:lpstr>Aggregate Function</vt:lpstr>
      <vt:lpstr>Groups</vt:lpstr>
      <vt:lpstr>PowerPoint 演示文稿</vt:lpstr>
      <vt:lpstr>More on Group By</vt:lpstr>
      <vt:lpstr>Break Time!</vt:lpstr>
      <vt:lpstr>Check Your Understanding</vt:lpstr>
      <vt:lpstr>Check Your Understanding</vt:lpstr>
      <vt:lpstr>Filtering Groups</vt:lpstr>
      <vt:lpstr>PowerPoint 演示文稿</vt:lpstr>
      <vt:lpstr>Check Your Understanding</vt:lpstr>
      <vt:lpstr>Mutating Tables</vt:lpstr>
      <vt:lpstr>Databases</vt:lpstr>
      <vt:lpstr>Create/ remove tables</vt:lpstr>
      <vt:lpstr>Inserting Records</vt:lpstr>
      <vt:lpstr>Updating Records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25 - SQL: The Sequel</dc:title>
  <dc:creator>xinyu</dc:creator>
  <cp:lastModifiedBy>xinyu</cp:lastModifiedBy>
  <cp:revision>7</cp:revision>
  <dcterms:modified xsi:type="dcterms:W3CDTF">2019-12-16T04:35:08Z</dcterms:modified>
</cp:coreProperties>
</file>