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60" r:id="rId3"/>
    <p:sldId id="262" r:id="rId4"/>
    <p:sldId id="271" r:id="rId5"/>
    <p:sldId id="266" r:id="rId6"/>
    <p:sldId id="276" r:id="rId7"/>
    <p:sldId id="275" r:id="rId8"/>
    <p:sldId id="277" r:id="rId9"/>
    <p:sldId id="268" r:id="rId10"/>
    <p:sldId id="261" r:id="rId11"/>
    <p:sldId id="263" r:id="rId12"/>
    <p:sldId id="264" r:id="rId13"/>
    <p:sldId id="272" r:id="rId14"/>
    <p:sldId id="278" r:id="rId15"/>
    <p:sldId id="269" r:id="rId16"/>
    <p:sldId id="280" r:id="rId17"/>
    <p:sldId id="281" r:id="rId18"/>
    <p:sldId id="273" r:id="rId19"/>
    <p:sldId id="283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8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6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6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7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9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7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4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1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4139" y="802298"/>
            <a:ext cx="9970713" cy="203398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学生</a:t>
            </a:r>
            <a:r>
              <a:rPr lang="zh-CN" altLang="en-US" dirty="0"/>
              <a:t>选课信息管理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2697" y="3717830"/>
            <a:ext cx="9872155" cy="79099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姓名：张涵之</a:t>
            </a:r>
            <a:r>
              <a:rPr lang="en-US" altLang="zh-CN" dirty="0"/>
              <a:t>	</a:t>
            </a:r>
            <a:r>
              <a:rPr lang="zh-CN" altLang="en-US" dirty="0" smtClean="0"/>
              <a:t>专业</a:t>
            </a:r>
            <a:r>
              <a:rPr lang="zh-CN" altLang="en-US" dirty="0"/>
              <a:t>：计</a:t>
            </a:r>
            <a:r>
              <a:rPr lang="zh-CN" altLang="en-US" dirty="0" smtClean="0"/>
              <a:t>科</a:t>
            </a:r>
            <a:r>
              <a:rPr lang="en-US" altLang="zh-CN" dirty="0" smtClean="0"/>
              <a:t>	</a:t>
            </a:r>
            <a:r>
              <a:rPr lang="zh-CN" altLang="en-US" dirty="0" smtClean="0"/>
              <a:t>学</a:t>
            </a:r>
            <a:r>
              <a:rPr lang="zh-CN" altLang="en-US" dirty="0"/>
              <a:t>号：</a:t>
            </a:r>
            <a:r>
              <a:rPr lang="en-US" altLang="zh-CN" dirty="0" smtClean="0"/>
              <a:t>191220154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1852246"/>
            <a:ext cx="4645152" cy="404446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用户名和密码</a:t>
            </a:r>
            <a:endParaRPr lang="en-US" altLang="zh-CN" dirty="0" smtClean="0"/>
          </a:p>
          <a:p>
            <a:r>
              <a:rPr lang="zh-CN" altLang="en-US" dirty="0" smtClean="0"/>
              <a:t>登录状态</a:t>
            </a:r>
            <a:endParaRPr lang="en-US" altLang="zh-CN" dirty="0" smtClean="0"/>
          </a:p>
          <a:p>
            <a:r>
              <a:rPr lang="zh-CN" altLang="en-US" dirty="0" smtClean="0"/>
              <a:t>用户类友元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菜单界面</a:t>
            </a:r>
            <a:endParaRPr lang="en-US" altLang="zh-CN" dirty="0" smtClean="0"/>
          </a:p>
          <a:p>
            <a:r>
              <a:rPr lang="zh-CN" altLang="en-US" dirty="0" smtClean="0"/>
              <a:t>注销</a:t>
            </a:r>
            <a:r>
              <a:rPr lang="zh-CN" altLang="en-US" dirty="0"/>
              <a:t>登录</a:t>
            </a:r>
          </a:p>
          <a:p>
            <a:r>
              <a:rPr lang="zh-CN" altLang="en-US" dirty="0"/>
              <a:t>录入课程信息</a:t>
            </a:r>
          </a:p>
          <a:p>
            <a:r>
              <a:rPr lang="zh-CN" altLang="en-US" dirty="0"/>
              <a:t>查看全部课程信息</a:t>
            </a:r>
          </a:p>
          <a:p>
            <a:r>
              <a:rPr lang="zh-CN" altLang="en-US" dirty="0"/>
              <a:t>增加课程</a:t>
            </a:r>
          </a:p>
          <a:p>
            <a:r>
              <a:rPr lang="zh-CN" altLang="en-US" dirty="0"/>
              <a:t>删除课程</a:t>
            </a:r>
          </a:p>
          <a:p>
            <a:r>
              <a:rPr lang="zh-CN" altLang="en-US" dirty="0"/>
              <a:t>修改课程</a:t>
            </a:r>
          </a:p>
          <a:p>
            <a:r>
              <a:rPr lang="zh-CN" altLang="en-US" dirty="0"/>
              <a:t>查看具体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79477" y="850306"/>
            <a:ext cx="5275375" cy="5292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r>
              <a:rPr lang="en-GB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id[20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password[20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login;</a:t>
            </a:r>
            <a:endParaRPr lang="en-GB" altLang="zh-CN" sz="14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friend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GB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Administrator();</a:t>
            </a:r>
          </a:p>
          <a:p>
            <a:pPr marL="457200" lvl="1" indent="0">
              <a:buNone/>
            </a:pPr>
            <a:r>
              <a:rPr lang="en-GB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Menu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logOut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loadCourse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changeCourse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checkSpecificCourse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/>
              <a:t>学生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Autofit/>
          </a:bodyPr>
          <a:lstStyle/>
          <a:p>
            <a:r>
              <a:rPr lang="zh-CN" altLang="en-US" sz="1700" dirty="0" smtClean="0"/>
              <a:t>用户名和密码</a:t>
            </a:r>
            <a:endParaRPr lang="en-US" altLang="zh-CN" sz="1700" dirty="0" smtClean="0"/>
          </a:p>
          <a:p>
            <a:r>
              <a:rPr lang="zh-CN" altLang="en-US" sz="1700" dirty="0" smtClean="0"/>
              <a:t>课程表</a:t>
            </a:r>
            <a:endParaRPr lang="en-US" altLang="zh-CN" sz="1700" dirty="0" smtClean="0"/>
          </a:p>
          <a:p>
            <a:r>
              <a:rPr lang="zh-CN" altLang="en-US" sz="1700" dirty="0" smtClean="0"/>
              <a:t>各种课程数量</a:t>
            </a:r>
            <a:endParaRPr lang="en-US" altLang="zh-CN" sz="1700" dirty="0" smtClean="0"/>
          </a:p>
          <a:p>
            <a:r>
              <a:rPr lang="zh-CN" altLang="en-US" sz="1700" dirty="0" smtClean="0"/>
              <a:t>是否申请过助教</a:t>
            </a:r>
            <a:endParaRPr lang="en-US" altLang="zh-CN" sz="1700" dirty="0" smtClean="0"/>
          </a:p>
          <a:p>
            <a:r>
              <a:rPr lang="zh-CN" altLang="en-US" sz="1700" dirty="0" smtClean="0"/>
              <a:t>登录状态</a:t>
            </a:r>
            <a:endParaRPr lang="en-US" altLang="zh-CN" sz="1700" dirty="0" smtClean="0"/>
          </a:p>
          <a:p>
            <a:r>
              <a:rPr lang="zh-CN" altLang="en-US" sz="1700" dirty="0"/>
              <a:t>下一个</a:t>
            </a:r>
            <a:r>
              <a:rPr lang="zh-CN" altLang="en-US" sz="1700" dirty="0" smtClean="0"/>
              <a:t>学生</a:t>
            </a:r>
            <a:endParaRPr lang="en-US" altLang="zh-CN" sz="1700" dirty="0" smtClean="0"/>
          </a:p>
          <a:p>
            <a:r>
              <a:rPr lang="zh-CN" altLang="en-US" sz="1700" dirty="0" smtClean="0"/>
              <a:t>用户友元</a:t>
            </a:r>
            <a:endParaRPr lang="en-US" altLang="zh-CN" sz="17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04184" y="908921"/>
            <a:ext cx="3950667" cy="49990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id[20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password[20];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courses;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major;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专业课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数量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minor;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非专业课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数量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total;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beTA;</a:t>
            </a:r>
            <a:r>
              <a:rPr lang="en-GB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login;</a:t>
            </a: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friend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0" indent="0">
              <a:buClr>
                <a:srgbClr val="B71E42"/>
              </a:buClr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ublic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GB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Student(</a:t>
            </a: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Menu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GB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logOut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displayCourse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addCourse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displayPersonalSchedule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dropCourse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signUp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selectPersonalTA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38232" y="1686438"/>
            <a:ext cx="2528668" cy="3835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菜单界面</a:t>
            </a:r>
            <a:endParaRPr lang="en-US" altLang="zh-CN" sz="1700" dirty="0" smtClean="0"/>
          </a:p>
          <a:p>
            <a:r>
              <a:rPr lang="zh-CN" altLang="en-US" sz="1700" dirty="0" smtClean="0"/>
              <a:t>注销登录</a:t>
            </a:r>
            <a:endParaRPr lang="en-US" altLang="zh-CN" sz="1700" dirty="0" smtClean="0"/>
          </a:p>
          <a:p>
            <a:r>
              <a:rPr lang="zh-CN" altLang="en-US" sz="1700" dirty="0" smtClean="0"/>
              <a:t>查看</a:t>
            </a:r>
            <a:r>
              <a:rPr lang="zh-CN" altLang="en-US" sz="1700" dirty="0"/>
              <a:t>课程</a:t>
            </a:r>
            <a:r>
              <a:rPr lang="zh-CN" altLang="en-US" sz="1700" dirty="0" smtClean="0"/>
              <a:t>信息</a:t>
            </a:r>
            <a:endParaRPr lang="en-US" altLang="zh-CN" sz="1700" dirty="0" smtClean="0"/>
          </a:p>
          <a:p>
            <a:r>
              <a:rPr lang="zh-CN" altLang="en-US" sz="1700" dirty="0" smtClean="0"/>
              <a:t>选课</a:t>
            </a:r>
            <a:endParaRPr lang="en-US" altLang="zh-CN" sz="1700" dirty="0" smtClean="0"/>
          </a:p>
          <a:p>
            <a:r>
              <a:rPr lang="zh-CN" altLang="en-US" sz="1700" dirty="0" smtClean="0"/>
              <a:t>查看</a:t>
            </a:r>
            <a:r>
              <a:rPr lang="zh-CN" altLang="en-US" sz="1700" dirty="0"/>
              <a:t>个人</a:t>
            </a:r>
            <a:r>
              <a:rPr lang="zh-CN" altLang="en-US" sz="1700" dirty="0" smtClean="0"/>
              <a:t>课表</a:t>
            </a:r>
            <a:endParaRPr lang="en-US" altLang="zh-CN" sz="1700" dirty="0" smtClean="0"/>
          </a:p>
          <a:p>
            <a:r>
              <a:rPr lang="zh-CN" altLang="en-US" sz="1700" dirty="0" smtClean="0"/>
              <a:t>退课</a:t>
            </a:r>
            <a:endParaRPr lang="en-US" altLang="zh-CN" sz="1700" dirty="0" smtClean="0"/>
          </a:p>
          <a:p>
            <a:r>
              <a:rPr lang="zh-CN" altLang="en-US" sz="1700" dirty="0" smtClean="0"/>
              <a:t>举手</a:t>
            </a:r>
            <a:r>
              <a:rPr lang="zh-CN" altLang="en-US" sz="1700" dirty="0"/>
              <a:t>报名</a:t>
            </a:r>
            <a:r>
              <a:rPr lang="zh-CN" altLang="en-US" sz="1700" dirty="0" smtClean="0"/>
              <a:t>助教</a:t>
            </a:r>
            <a:endParaRPr lang="en-US" altLang="zh-CN" sz="1700" dirty="0" smtClean="0"/>
          </a:p>
          <a:p>
            <a:r>
              <a:rPr lang="zh-CN" altLang="en-US" sz="1700" dirty="0" smtClean="0"/>
              <a:t>选择</a:t>
            </a:r>
            <a:r>
              <a:rPr lang="zh-CN" altLang="en-US" sz="1700" dirty="0"/>
              <a:t>个人助教</a:t>
            </a:r>
          </a:p>
        </p:txBody>
      </p:sp>
    </p:spTree>
    <p:extLst>
      <p:ext uri="{BB962C8B-B14F-4D97-AF65-F5344CB8AC3E}">
        <p14:creationId xmlns:p14="http://schemas.microsoft.com/office/powerpoint/2010/main" val="21842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未登录用户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098431"/>
            <a:ext cx="4645152" cy="359648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管理员</a:t>
            </a:r>
            <a:endParaRPr lang="en-US" altLang="zh-CN" dirty="0" smtClean="0"/>
          </a:p>
          <a:p>
            <a:r>
              <a:rPr lang="zh-CN" altLang="en-US" dirty="0" smtClean="0"/>
              <a:t>学生链表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开始界面</a:t>
            </a:r>
            <a:endParaRPr lang="en-US" altLang="zh-CN" dirty="0" smtClean="0"/>
          </a:p>
          <a:p>
            <a:r>
              <a:rPr lang="zh-CN" altLang="en-US" dirty="0" smtClean="0"/>
              <a:t>学生登录</a:t>
            </a:r>
            <a:endParaRPr lang="en-US" altLang="zh-CN" dirty="0" smtClean="0"/>
          </a:p>
          <a:p>
            <a:r>
              <a:rPr lang="zh-CN" altLang="en-US" dirty="0" smtClean="0"/>
              <a:t>学生注册</a:t>
            </a:r>
            <a:endParaRPr lang="en-US" altLang="zh-CN" dirty="0" smtClean="0"/>
          </a:p>
          <a:p>
            <a:r>
              <a:rPr lang="zh-CN" altLang="en-US" dirty="0" smtClean="0"/>
              <a:t>管理员登录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6829" y="1686437"/>
            <a:ext cx="5218023" cy="4008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startUp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初始登录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界面</a:t>
            </a:r>
            <a:endParaRPr lang="en-US" altLang="zh-CN" dirty="0" smtClean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studentLogIn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studentSignUp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adminLogIn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315496" y="881149"/>
            <a:ext cx="2069870" cy="9531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CourseTable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373417" y="881149"/>
            <a:ext cx="2117927" cy="9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Administrator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134791" y="4145279"/>
            <a:ext cx="1463039" cy="746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Student2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8" idx="5"/>
            <a:endCxn id="12" idx="6"/>
          </p:cNvCxnSpPr>
          <p:nvPr/>
        </p:nvCxnSpPr>
        <p:spPr>
          <a:xfrm rot="5400000">
            <a:off x="7428125" y="1864454"/>
            <a:ext cx="2823822" cy="24844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1" idx="6"/>
            <a:endCxn id="8" idx="2"/>
          </p:cNvCxnSpPr>
          <p:nvPr/>
        </p:nvCxnSpPr>
        <p:spPr>
          <a:xfrm>
            <a:off x="3491344" y="1357745"/>
            <a:ext cx="4824152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373417" y="4891860"/>
            <a:ext cx="2117927" cy="87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15" idx="0"/>
            <a:endCxn id="11" idx="4"/>
          </p:cNvCxnSpPr>
          <p:nvPr/>
        </p:nvCxnSpPr>
        <p:spPr>
          <a:xfrm rot="5400000" flipH="1" flipV="1">
            <a:off x="903622" y="3363101"/>
            <a:ext cx="305751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5" idx="6"/>
            <a:endCxn id="12" idx="2"/>
          </p:cNvCxnSpPr>
          <p:nvPr/>
        </p:nvCxnSpPr>
        <p:spPr>
          <a:xfrm flipV="1">
            <a:off x="3491344" y="4518570"/>
            <a:ext cx="2643447" cy="809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4671752" y="3398698"/>
            <a:ext cx="1463039" cy="746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Student3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7597830" y="4891861"/>
            <a:ext cx="1463039" cy="746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3963207" y="2658727"/>
            <a:ext cx="7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66" name="曲线连接符 65"/>
          <p:cNvCxnSpPr>
            <a:stCxn id="12" idx="4"/>
            <a:endCxn id="63" idx="2"/>
          </p:cNvCxnSpPr>
          <p:nvPr/>
        </p:nvCxnSpPr>
        <p:spPr>
          <a:xfrm rot="16200000" flipH="1">
            <a:off x="7045424" y="4712746"/>
            <a:ext cx="373292" cy="7315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60" idx="6"/>
            <a:endCxn id="12" idx="0"/>
          </p:cNvCxnSpPr>
          <p:nvPr/>
        </p:nvCxnSpPr>
        <p:spPr>
          <a:xfrm>
            <a:off x="6134791" y="3771989"/>
            <a:ext cx="731520" cy="37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endCxn id="60" idx="0"/>
          </p:cNvCxnSpPr>
          <p:nvPr/>
        </p:nvCxnSpPr>
        <p:spPr>
          <a:xfrm>
            <a:off x="4671752" y="3028059"/>
            <a:ext cx="731520" cy="3706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137858" y="2647939"/>
            <a:ext cx="192301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defaultcourse.txt</a:t>
            </a:r>
            <a:endParaRPr lang="zh-CN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5303519" y="1947495"/>
            <a:ext cx="156279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assistant.txt</a:t>
            </a:r>
            <a:endParaRPr lang="zh-CN" altLang="en-US" dirty="0" smtClean="0"/>
          </a:p>
        </p:txBody>
      </p:sp>
      <p:sp>
        <p:nvSpPr>
          <p:cNvPr id="77" name="矩形 76"/>
          <p:cNvSpPr/>
          <p:nvPr/>
        </p:nvSpPr>
        <p:spPr>
          <a:xfrm>
            <a:off x="9454341" y="4269187"/>
            <a:ext cx="1421475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student.txt</a:t>
            </a:r>
            <a:endParaRPr lang="zh-CN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9454341" y="5436070"/>
            <a:ext cx="156279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student1.txt</a:t>
            </a:r>
            <a:endParaRPr lang="zh-CN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5056908" y="5399629"/>
            <a:ext cx="156279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student2.txt</a:t>
            </a:r>
            <a:endParaRPr lang="zh-CN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2815241" y="3895897"/>
            <a:ext cx="156279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student3.txt</a:t>
            </a:r>
            <a:endParaRPr lang="zh-CN" altLang="en-US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1373417" y="3587322"/>
            <a:ext cx="7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97" name="直接箭头连接符 96"/>
          <p:cNvCxnSpPr>
            <a:stCxn id="77" idx="1"/>
            <a:endCxn id="63" idx="7"/>
          </p:cNvCxnSpPr>
          <p:nvPr/>
        </p:nvCxnSpPr>
        <p:spPr>
          <a:xfrm flipH="1">
            <a:off x="8846612" y="4518569"/>
            <a:ext cx="607729" cy="48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7" idx="1"/>
            <a:endCxn id="12" idx="7"/>
          </p:cNvCxnSpPr>
          <p:nvPr/>
        </p:nvCxnSpPr>
        <p:spPr>
          <a:xfrm flipH="1" flipV="1">
            <a:off x="7383573" y="4254613"/>
            <a:ext cx="2070768" cy="26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7" idx="1"/>
            <a:endCxn id="60" idx="7"/>
          </p:cNvCxnSpPr>
          <p:nvPr/>
        </p:nvCxnSpPr>
        <p:spPr>
          <a:xfrm flipH="1" flipV="1">
            <a:off x="5920534" y="3508032"/>
            <a:ext cx="3533807" cy="101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3" idx="5"/>
            <a:endCxn id="78" idx="1"/>
          </p:cNvCxnSpPr>
          <p:nvPr/>
        </p:nvCxnSpPr>
        <p:spPr>
          <a:xfrm>
            <a:off x="8846612" y="5529108"/>
            <a:ext cx="607729" cy="15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2" idx="3"/>
            <a:endCxn id="79" idx="0"/>
          </p:cNvCxnSpPr>
          <p:nvPr/>
        </p:nvCxnSpPr>
        <p:spPr>
          <a:xfrm flipH="1">
            <a:off x="5838304" y="4782526"/>
            <a:ext cx="510744" cy="61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0" idx="2"/>
            <a:endCxn id="80" idx="3"/>
          </p:cNvCxnSpPr>
          <p:nvPr/>
        </p:nvCxnSpPr>
        <p:spPr>
          <a:xfrm flipH="1">
            <a:off x="4378032" y="3771989"/>
            <a:ext cx="293720" cy="37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" idx="4"/>
            <a:endCxn id="75" idx="0"/>
          </p:cNvCxnSpPr>
          <p:nvPr/>
        </p:nvCxnSpPr>
        <p:spPr>
          <a:xfrm flipH="1">
            <a:off x="8099364" y="1834340"/>
            <a:ext cx="1251067" cy="813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" idx="3"/>
            <a:endCxn id="76" idx="3"/>
          </p:cNvCxnSpPr>
          <p:nvPr/>
        </p:nvCxnSpPr>
        <p:spPr>
          <a:xfrm flipH="1">
            <a:off x="6866310" y="1694748"/>
            <a:ext cx="1752311" cy="502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4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一</a:t>
            </a:r>
            <a:r>
              <a:rPr lang="zh-CN" altLang="en-US" dirty="0" smtClean="0"/>
              <a:t>个用户对象</a:t>
            </a:r>
            <a:endParaRPr lang="en-US" altLang="zh-CN" dirty="0"/>
          </a:p>
          <a:p>
            <a:r>
              <a:rPr lang="zh-CN" altLang="en-US" dirty="0" smtClean="0"/>
              <a:t>进入登录界面开始运行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20154" y="1686437"/>
            <a:ext cx="5134698" cy="400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user.startUp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  <a:endParaRPr lang="en-GB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4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管理员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管理员密码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创建一个课程表对象</a:t>
            </a:r>
            <a:endParaRPr lang="en-US" altLang="zh-CN" dirty="0" smtClean="0"/>
          </a:p>
          <a:p>
            <a:r>
              <a:rPr lang="zh-CN" altLang="en-US" dirty="0" smtClean="0"/>
              <a:t>创建一个空学生链表</a:t>
            </a:r>
            <a:endParaRPr lang="en-US" altLang="zh-CN" dirty="0" smtClean="0"/>
          </a:p>
          <a:p>
            <a:r>
              <a:rPr lang="zh-CN" altLang="en-US" dirty="0" smtClean="0"/>
              <a:t>创建一个管理员对象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80364" y="2246323"/>
            <a:ext cx="5374488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ADMINISTRATOR[20] = </a:t>
            </a:r>
            <a:r>
              <a:rPr lang="en-GB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ADMIN_PASSWORD[20] = </a:t>
            </a:r>
            <a:r>
              <a:rPr lang="en-GB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GB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123456"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endParaRPr lang="en-GB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TABLE = </a:t>
            </a: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STU = </a:t>
            </a:r>
            <a:r>
              <a:rPr lang="en-GB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ADMIN = </a:t>
            </a: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第三周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解决管理员修改课程后</a:t>
            </a:r>
            <a:endParaRPr lang="en-US" altLang="zh-CN" dirty="0" smtClean="0"/>
          </a:p>
          <a:p>
            <a:pPr lvl="1"/>
            <a:r>
              <a:rPr lang="zh-CN" altLang="en-US" dirty="0"/>
              <a:t>学生个人课程信息不同步问题</a:t>
            </a:r>
          </a:p>
          <a:p>
            <a:r>
              <a:rPr lang="zh-CN" altLang="en-US" dirty="0" smtClean="0"/>
              <a:t>修改容易造成误解的输入提示</a:t>
            </a:r>
            <a:endParaRPr lang="en-US" altLang="zh-CN" dirty="0"/>
          </a:p>
          <a:p>
            <a:r>
              <a:rPr lang="zh-CN" altLang="en-US" dirty="0" smtClean="0"/>
              <a:t>增加用户修改密码功能</a:t>
            </a:r>
            <a:endParaRPr lang="en-US" altLang="zh-CN" dirty="0" smtClean="0"/>
          </a:p>
          <a:p>
            <a:r>
              <a:rPr lang="zh-CN" altLang="en-US" dirty="0" smtClean="0"/>
              <a:t>增加学生退学功能</a:t>
            </a:r>
            <a:endParaRPr lang="en-US" altLang="zh-CN" dirty="0" smtClean="0"/>
          </a:p>
          <a:p>
            <a:r>
              <a:rPr lang="zh-CN" altLang="en-US" dirty="0" smtClean="0"/>
              <a:t>增加管理员清退学生功能</a:t>
            </a:r>
            <a:endParaRPr lang="en-US" altLang="zh-CN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190210" y="908921"/>
            <a:ext cx="4704258" cy="50984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实现方法：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CouseNode</a:t>
            </a:r>
            <a:r>
              <a:rPr lang="zh-CN" altLang="en-US" dirty="0" smtClean="0"/>
              <a:t>的</a:t>
            </a:r>
            <a:r>
              <a:rPr lang="zh-CN" altLang="en-US" dirty="0"/>
              <a:t>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展示个人课表时改从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中读取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changePassword</a:t>
            </a:r>
            <a:r>
              <a:rPr lang="en-US" altLang="zh-CN" dirty="0" smtClean="0"/>
              <a:t>();</a:t>
            </a:r>
          </a:p>
          <a:p>
            <a:pPr lvl="1"/>
            <a:r>
              <a:rPr lang="zh-CN" altLang="en-US" dirty="0"/>
              <a:t>学生</a:t>
            </a:r>
            <a:r>
              <a:rPr lang="zh-CN" altLang="en-US" dirty="0" smtClean="0"/>
              <a:t>增加了一个函数，两个</a:t>
            </a:r>
            <a:r>
              <a:rPr lang="zh-CN" altLang="en-US" dirty="0"/>
              <a:t>布尔</a:t>
            </a:r>
            <a:r>
              <a:rPr lang="zh-CN" altLang="en-US" dirty="0" smtClean="0"/>
              <a:t>变量和两个</a:t>
            </a:r>
            <a:r>
              <a:rPr lang="en-US" altLang="zh-CN" dirty="0" smtClean="0"/>
              <a:t>helper function</a:t>
            </a:r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ool dropped; </a:t>
            </a:r>
            <a:r>
              <a:rPr lang="zh-CN" altLang="en-US" dirty="0" smtClean="0"/>
              <a:t>是否自行退学</a:t>
            </a:r>
            <a:endParaRPr lang="en-US" altLang="zh-CN" dirty="0" smtClean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ool </a:t>
            </a:r>
            <a:r>
              <a:rPr lang="en-US" altLang="zh-CN" dirty="0" err="1" smtClean="0"/>
              <a:t>be_dropped</a:t>
            </a:r>
            <a:r>
              <a:rPr lang="en-US" altLang="zh-CN" dirty="0" smtClean="0"/>
              <a:t>; </a:t>
            </a:r>
            <a:r>
              <a:rPr lang="zh-CN" altLang="en-US" dirty="0" smtClean="0"/>
              <a:t>是否被管理员清退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dropSchool</a:t>
            </a:r>
            <a:r>
              <a:rPr lang="en-US" altLang="zh-CN" dirty="0" smtClean="0"/>
              <a:t>();</a:t>
            </a:r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dropCourse</a:t>
            </a:r>
            <a:r>
              <a:rPr lang="en-US" altLang="zh-CN" dirty="0" err="1"/>
              <a:t>Helper</a:t>
            </a:r>
            <a:r>
              <a:rPr lang="en-US" altLang="zh-CN" dirty="0"/>
              <a:t>(</a:t>
            </a:r>
            <a:r>
              <a:rPr lang="en-US" altLang="zh-CN" dirty="0" err="1"/>
              <a:t>CourseTable</a:t>
            </a:r>
            <a:r>
              <a:rPr lang="en-US" altLang="zh-CN" dirty="0"/>
              <a:t>* t, char* </a:t>
            </a:r>
            <a:r>
              <a:rPr lang="en-US" altLang="zh-CN" dirty="0" err="1"/>
              <a:t>temp_id</a:t>
            </a:r>
            <a:r>
              <a:rPr lang="en-US" altLang="zh-CN" dirty="0" smtClean="0"/>
              <a:t>);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dropSchool</a:t>
            </a:r>
            <a:r>
              <a:rPr lang="zh-CN" altLang="en-US" dirty="0" smtClean="0"/>
              <a:t>中调用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</a:t>
            </a:r>
            <a:r>
              <a:rPr lang="en-US" altLang="zh-CN" dirty="0" err="1" smtClean="0"/>
              <a:t>dropSchoolHelper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被管理员调用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管理员增加了一个函数</a:t>
            </a:r>
            <a:endParaRPr lang="en-US" altLang="zh-CN" dirty="0" smtClean="0"/>
          </a:p>
          <a:p>
            <a:pPr lvl="2"/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deleteStudent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 smtClean="0"/>
              <a:t>学生退学时退所有课并修改状态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22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用户手册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按照控制台窗口的提示输入</a:t>
            </a:r>
            <a:endParaRPr lang="en-US" altLang="zh-CN" dirty="0" smtClean="0"/>
          </a:p>
          <a:p>
            <a:r>
              <a:rPr lang="zh-CN" altLang="en-US" dirty="0" smtClean="0"/>
              <a:t>默认管理员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admin</a:t>
            </a:r>
          </a:p>
          <a:p>
            <a:pPr lvl="1"/>
            <a:r>
              <a:rPr lang="zh-CN" altLang="en-US" dirty="0" smtClean="0"/>
              <a:t>密码是</a:t>
            </a:r>
            <a:r>
              <a:rPr lang="en-US" altLang="zh-CN" dirty="0" smtClean="0"/>
              <a:t>123456</a:t>
            </a:r>
          </a:p>
          <a:p>
            <a:pPr lvl="1"/>
            <a:r>
              <a:rPr lang="zh-CN" altLang="en-US" dirty="0" smtClean="0"/>
              <a:t>密码后续可以修改</a:t>
            </a:r>
            <a:endParaRPr lang="en-US" altLang="zh-CN" dirty="0" smtClean="0"/>
          </a:p>
          <a:p>
            <a:r>
              <a:rPr lang="zh-CN" altLang="en-US" dirty="0" smtClean="0"/>
              <a:t>默认没有已注册</a:t>
            </a:r>
            <a:r>
              <a:rPr lang="zh-CN" altLang="en-US" dirty="0" smtClean="0"/>
              <a:t>的学生</a:t>
            </a:r>
            <a:endParaRPr lang="en-US" altLang="zh-CN" dirty="0" smtClean="0"/>
          </a:p>
          <a:p>
            <a:r>
              <a:rPr lang="zh-CN" altLang="en-US" dirty="0" smtClean="0"/>
              <a:t>初始文件只有</a:t>
            </a:r>
            <a:r>
              <a:rPr lang="en-US" altLang="zh-CN" dirty="0" smtClean="0"/>
              <a:t>defaultcourse.txt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855228" y="1686437"/>
            <a:ext cx="4199623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备注：第二周提交的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个别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的定义顺序有误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导致编译时报错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疑似最后提交之前的误操作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没有自己运行检查导致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给您造成不便</a:t>
            </a:r>
            <a:r>
              <a:rPr lang="zh-CN" altLang="en-US" dirty="0"/>
              <a:t>，</a:t>
            </a:r>
            <a:r>
              <a:rPr lang="zh-CN" altLang="en-US" dirty="0" smtClean="0"/>
              <a:t>深</a:t>
            </a:r>
            <a:r>
              <a:rPr lang="zh-CN" altLang="en-US" dirty="0"/>
              <a:t>表歉意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0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58" y="741251"/>
            <a:ext cx="7409411" cy="54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3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4" y="387295"/>
            <a:ext cx="6894022" cy="61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53795"/>
            <a:ext cx="9603275" cy="772410"/>
          </a:xfrm>
        </p:spPr>
        <p:txBody>
          <a:bodyPr/>
          <a:lstStyle/>
          <a:p>
            <a:r>
              <a:rPr lang="zh-CN" altLang="en-US" dirty="0"/>
              <a:t>需要实现的功能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207370"/>
            <a:ext cx="9603275" cy="3450613"/>
          </a:xfrm>
        </p:spPr>
        <p:txBody>
          <a:bodyPr/>
          <a:lstStyle/>
          <a:p>
            <a:r>
              <a:rPr lang="zh-CN" altLang="en-US" dirty="0"/>
              <a:t>系统管理：用户登录与</a:t>
            </a:r>
            <a:r>
              <a:rPr lang="zh-CN" altLang="en-US" dirty="0" smtClean="0"/>
              <a:t>注册</a:t>
            </a:r>
            <a:endParaRPr lang="zh-CN" altLang="en-US" dirty="0"/>
          </a:p>
          <a:p>
            <a:r>
              <a:rPr lang="zh-CN" altLang="en-US" dirty="0"/>
              <a:t>课程管理：课程信息录入、增加、修改、查看全部课程、查看具体课程（选课学生名单、助教名单等）、删除、选课、查看个人课表、退课</a:t>
            </a:r>
          </a:p>
          <a:p>
            <a:r>
              <a:rPr lang="zh-CN" altLang="en-US" dirty="0"/>
              <a:t>助教管理：举手报名、选择个人助教</a:t>
            </a:r>
          </a:p>
          <a:p>
            <a:r>
              <a:rPr lang="zh-CN" altLang="en-US" dirty="0"/>
              <a:t>维护信息的一致性</a:t>
            </a:r>
          </a:p>
          <a:p>
            <a:r>
              <a:rPr lang="zh-CN" altLang="en-US" dirty="0"/>
              <a:t>合理地组织系统流程，划分程序模块</a:t>
            </a:r>
          </a:p>
          <a:p>
            <a:r>
              <a:rPr lang="zh-CN" altLang="en-US" dirty="0"/>
              <a:t>提供良好的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0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56" y="823912"/>
            <a:ext cx="8167688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19"/>
            <a:ext cx="9605635" cy="804893"/>
          </a:xfrm>
        </p:spPr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4934"/>
            <a:ext cx="4645152" cy="32145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对象（用户）：</a:t>
            </a:r>
          </a:p>
          <a:p>
            <a:pPr lvl="1"/>
            <a:r>
              <a:rPr lang="zh-CN" altLang="en-US" dirty="0"/>
              <a:t>管理员</a:t>
            </a:r>
          </a:p>
          <a:p>
            <a:pPr lvl="1"/>
            <a:r>
              <a:rPr lang="zh-CN" altLang="en-US" dirty="0"/>
              <a:t>学生</a:t>
            </a:r>
          </a:p>
          <a:p>
            <a:r>
              <a:rPr lang="zh-CN" altLang="en-US" dirty="0"/>
              <a:t>数据（信息）：</a:t>
            </a:r>
          </a:p>
          <a:p>
            <a:pPr lvl="1"/>
            <a:r>
              <a:rPr lang="zh-CN" altLang="en-US" dirty="0"/>
              <a:t>用户账号密码</a:t>
            </a:r>
          </a:p>
          <a:p>
            <a:pPr lvl="1"/>
            <a:r>
              <a:rPr lang="zh-CN" altLang="en-US" dirty="0"/>
              <a:t>系统课程信息</a:t>
            </a:r>
          </a:p>
          <a:p>
            <a:pPr lvl="1"/>
            <a:r>
              <a:rPr lang="zh-CN" altLang="en-US" dirty="0"/>
              <a:t>学生个人</a:t>
            </a:r>
            <a:r>
              <a:rPr lang="zh-CN" altLang="en-US" dirty="0" smtClean="0"/>
              <a:t>课表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596" y="1713813"/>
            <a:ext cx="5616327" cy="3745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TANode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{...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6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476820" y="1202573"/>
            <a:ext cx="1269076" cy="759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Course3</a:t>
            </a:r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4099391" y="1202574"/>
            <a:ext cx="1269076" cy="759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Course2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5721962" y="1202575"/>
            <a:ext cx="1269076" cy="759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Course1</a:t>
            </a:r>
            <a:endParaRPr lang="zh-CN" altLang="en-US" sz="1400" dirty="0"/>
          </a:p>
        </p:txBody>
      </p:sp>
      <p:cxnSp>
        <p:nvCxnSpPr>
          <p:cNvPr id="11" name="曲线连接符 10"/>
          <p:cNvCxnSpPr>
            <a:stCxn id="7" idx="6"/>
            <a:endCxn id="8" idx="3"/>
          </p:cNvCxnSpPr>
          <p:nvPr/>
        </p:nvCxnSpPr>
        <p:spPr>
          <a:xfrm>
            <a:off x="3745896" y="1582188"/>
            <a:ext cx="539347" cy="268428"/>
          </a:xfrm>
          <a:prstGeom prst="curvedConnector4">
            <a:avLst>
              <a:gd name="adj1" fmla="val 32771"/>
              <a:gd name="adj2" fmla="val 18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8" idx="6"/>
            <a:endCxn id="9" idx="3"/>
          </p:cNvCxnSpPr>
          <p:nvPr/>
        </p:nvCxnSpPr>
        <p:spPr>
          <a:xfrm>
            <a:off x="5368467" y="1582189"/>
            <a:ext cx="539347" cy="268428"/>
          </a:xfrm>
          <a:prstGeom prst="curvedConnector4">
            <a:avLst>
              <a:gd name="adj1" fmla="val 32771"/>
              <a:gd name="adj2" fmla="val 18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>
            <a:off x="2113545" y="1582187"/>
            <a:ext cx="543300" cy="268427"/>
          </a:xfrm>
          <a:prstGeom prst="curvedConnector4">
            <a:avLst>
              <a:gd name="adj1" fmla="val 32896"/>
              <a:gd name="adj2" fmla="val 18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074430" y="903316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CourseTable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7174289" y="1404851"/>
            <a:ext cx="720437" cy="35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558059" y="1316588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2113545" y="2556162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Administrator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174289" y="2556160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Student(s)</a:t>
            </a:r>
            <a:endParaRPr lang="zh-CN" altLang="en-US" dirty="0"/>
          </a:p>
        </p:txBody>
      </p:sp>
      <p:cxnSp>
        <p:nvCxnSpPr>
          <p:cNvPr id="44" name="曲线连接符 43"/>
          <p:cNvCxnSpPr>
            <a:stCxn id="23" idx="5"/>
            <a:endCxn id="42" idx="6"/>
          </p:cNvCxnSpPr>
          <p:nvPr/>
        </p:nvCxnSpPr>
        <p:spPr>
          <a:xfrm rot="5400000">
            <a:off x="9210495" y="2370208"/>
            <a:ext cx="1172808" cy="5568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41" idx="7"/>
            <a:endCxn id="23" idx="3"/>
          </p:cNvCxnSpPr>
          <p:nvPr/>
        </p:nvCxnSpPr>
        <p:spPr>
          <a:xfrm rot="5400000" flipH="1" flipV="1">
            <a:off x="5919695" y="256965"/>
            <a:ext cx="692774" cy="4303294"/>
          </a:xfrm>
          <a:prstGeom prst="curvedConnector3">
            <a:avLst>
              <a:gd name="adj1" fmla="val 3000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508270" y="4407845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54" name="曲线连接符 53"/>
          <p:cNvCxnSpPr>
            <a:stCxn id="52" idx="0"/>
            <a:endCxn id="41" idx="4"/>
          </p:cNvCxnSpPr>
          <p:nvPr/>
        </p:nvCxnSpPr>
        <p:spPr>
          <a:xfrm rot="16200000" flipV="1">
            <a:off x="4236035" y="2963514"/>
            <a:ext cx="493937" cy="2394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52" idx="0"/>
            <a:endCxn id="42" idx="4"/>
          </p:cNvCxnSpPr>
          <p:nvPr/>
        </p:nvCxnSpPr>
        <p:spPr>
          <a:xfrm rot="5400000" flipH="1" flipV="1">
            <a:off x="6766405" y="2827867"/>
            <a:ext cx="493939" cy="26660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6266082" y="3982488"/>
            <a:ext cx="1583744" cy="356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Login/Register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5431711" y="2398224"/>
            <a:ext cx="1559327" cy="356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&amp; Write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9391706" y="2420032"/>
            <a:ext cx="1204129" cy="356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Only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4139739" y="3982487"/>
            <a:ext cx="737061" cy="356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32381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1899139"/>
            <a:ext cx="4645152" cy="37957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课程</a:t>
            </a:r>
            <a:r>
              <a:rPr lang="en-US" altLang="zh-CN" sz="1800" dirty="0"/>
              <a:t>ID          3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字符按</a:t>
            </a:r>
            <a:r>
              <a:rPr lang="zh-CN" altLang="en-US" sz="1800" dirty="0"/>
              <a:t>数字</a:t>
            </a:r>
            <a:r>
              <a:rPr lang="zh-CN" altLang="en-US" sz="1800" dirty="0" smtClean="0"/>
              <a:t>递增</a:t>
            </a:r>
            <a:endParaRPr lang="en-US" altLang="zh-CN" sz="1800" dirty="0"/>
          </a:p>
          <a:p>
            <a:r>
              <a:rPr lang="zh-CN" altLang="en-US" sz="1800" dirty="0"/>
              <a:t>课程名称       不超过</a:t>
            </a:r>
            <a:r>
              <a:rPr lang="en-US" altLang="zh-CN" sz="1800" dirty="0"/>
              <a:t>30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字符</a:t>
            </a:r>
            <a:endParaRPr lang="en-US" altLang="zh-CN" sz="1800" dirty="0" smtClean="0"/>
          </a:p>
          <a:p>
            <a:r>
              <a:rPr lang="zh-CN" altLang="en-US" sz="1800" dirty="0" smtClean="0"/>
              <a:t>授课</a:t>
            </a:r>
            <a:r>
              <a:rPr lang="zh-CN" altLang="en-US" sz="1800" dirty="0"/>
              <a:t>教师       不超过</a:t>
            </a:r>
            <a:r>
              <a:rPr lang="en-US" altLang="zh-CN" sz="1800" dirty="0"/>
              <a:t>20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字符</a:t>
            </a:r>
            <a:endParaRPr lang="en-US" altLang="zh-CN" sz="1800" dirty="0" smtClean="0"/>
          </a:p>
          <a:p>
            <a:r>
              <a:rPr lang="zh-CN" altLang="en-US" sz="1800" dirty="0" smtClean="0"/>
              <a:t>容纳</a:t>
            </a:r>
            <a:r>
              <a:rPr lang="zh-CN" altLang="en-US" sz="1800" dirty="0"/>
              <a:t>人数       大于零的整数</a:t>
            </a:r>
          </a:p>
          <a:p>
            <a:r>
              <a:rPr lang="zh-CN" altLang="en-US" sz="1800" dirty="0"/>
              <a:t>已选人数       </a:t>
            </a:r>
            <a:r>
              <a:rPr lang="zh-CN" altLang="en-US" sz="1800" dirty="0" smtClean="0"/>
              <a:t>非负整数</a:t>
            </a:r>
            <a:endParaRPr lang="en-US" altLang="zh-CN" sz="1800" dirty="0" smtClean="0"/>
          </a:p>
          <a:p>
            <a:r>
              <a:rPr lang="zh-CN" altLang="en-US" sz="1800" dirty="0" smtClean="0"/>
              <a:t>课程</a:t>
            </a:r>
            <a:r>
              <a:rPr lang="zh-CN" altLang="en-US" sz="1800" dirty="0"/>
              <a:t>类型       </a:t>
            </a:r>
            <a:r>
              <a:rPr lang="zh-CN" altLang="en-US" sz="1800" dirty="0" smtClean="0"/>
              <a:t>专业课</a:t>
            </a:r>
            <a:r>
              <a:rPr lang="zh-CN" altLang="en-US" sz="1800" dirty="0"/>
              <a:t>和非</a:t>
            </a:r>
            <a:r>
              <a:rPr lang="zh-CN" altLang="en-US" sz="1800" dirty="0" smtClean="0"/>
              <a:t>专业课</a:t>
            </a:r>
            <a:endParaRPr lang="en-US" altLang="zh-CN" sz="1800" dirty="0" smtClean="0"/>
          </a:p>
          <a:p>
            <a:r>
              <a:rPr lang="zh-CN" altLang="en-US" sz="1800" dirty="0" smtClean="0"/>
              <a:t>学生名单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zh-CN" altLang="en-US" sz="1800" dirty="0" smtClean="0"/>
              <a:t>学生链表</a:t>
            </a:r>
            <a:endParaRPr lang="en-US" altLang="zh-CN" sz="1800" dirty="0" smtClean="0"/>
          </a:p>
          <a:p>
            <a:r>
              <a:rPr lang="zh-CN" altLang="en-US" sz="1800" dirty="0" smtClean="0"/>
              <a:t>助教名单       助教链表</a:t>
            </a:r>
            <a:endParaRPr lang="en-US" altLang="zh-CN" sz="1800" dirty="0"/>
          </a:p>
          <a:p>
            <a:r>
              <a:rPr lang="zh-CN" altLang="en-US" sz="1800" dirty="0" smtClean="0"/>
              <a:t>课程指针       指向下一门课程</a:t>
            </a:r>
            <a:endParaRPr lang="en-US" altLang="zh-CN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2482" y="1148862"/>
            <a:ext cx="4962369" cy="4546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id[3];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name[30];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instrutor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[20];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size;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number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GB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type[10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STU;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学生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名单</a:t>
            </a:r>
            <a:endParaRPr lang="en-US" altLang="zh-CN" dirty="0" smtClean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TA;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助教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名单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    </a:t>
            </a:r>
            <a:r>
              <a:rPr lang="en-GB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构建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课程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列表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0" indent="0">
              <a:buClr>
                <a:srgbClr val="B71E42"/>
              </a:buClr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课程链表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016369"/>
            <a:ext cx="4645152" cy="3678549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课程</a:t>
            </a:r>
            <a:r>
              <a:rPr lang="en-US" altLang="zh-CN" sz="1800" dirty="0" smtClean="0"/>
              <a:t>ID</a:t>
            </a:r>
          </a:p>
          <a:p>
            <a:r>
              <a:rPr lang="zh-CN" altLang="en-US" sz="1800" dirty="0" smtClean="0"/>
              <a:t>课程助教</a:t>
            </a:r>
            <a:endParaRPr lang="en-US" altLang="zh-CN" sz="1800" dirty="0" smtClean="0"/>
          </a:p>
          <a:p>
            <a:r>
              <a:rPr lang="zh-CN" altLang="en-US" sz="1800" dirty="0" smtClean="0"/>
              <a:t>下</a:t>
            </a:r>
            <a:r>
              <a:rPr lang="zh-CN" altLang="en-US" sz="1800" dirty="0" smtClean="0"/>
              <a:t>一门课程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用于学生内部储存课程信息</a:t>
            </a:r>
            <a:endParaRPr lang="en-US" altLang="zh-CN" sz="18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1061" y="2016369"/>
            <a:ext cx="4495344" cy="3678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id[4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tutor[20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2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学生链表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学生</a:t>
            </a:r>
            <a:r>
              <a:rPr lang="en-US" altLang="zh-CN" sz="1800" dirty="0" smtClean="0"/>
              <a:t>ID</a:t>
            </a:r>
          </a:p>
          <a:p>
            <a:r>
              <a:rPr lang="zh-CN" altLang="en-US" sz="1800" dirty="0"/>
              <a:t>下一个</a:t>
            </a:r>
            <a:r>
              <a:rPr lang="zh-CN" altLang="en-US" sz="1800" dirty="0" smtClean="0"/>
              <a:t>学生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用于课程内部储存选课学生信息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5599" y="2246323"/>
            <a:ext cx="4020805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id[20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9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助教链表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助教</a:t>
            </a:r>
            <a:r>
              <a:rPr lang="en-US" altLang="zh-CN" sz="1800" dirty="0" smtClean="0"/>
              <a:t>ID</a:t>
            </a:r>
          </a:p>
          <a:p>
            <a:r>
              <a:rPr lang="zh-CN" altLang="en-US" sz="1800" dirty="0" smtClean="0"/>
              <a:t>负责的学生链表</a:t>
            </a:r>
            <a:endParaRPr lang="en-US" altLang="zh-CN" sz="1800" dirty="0" smtClean="0"/>
          </a:p>
          <a:p>
            <a:r>
              <a:rPr lang="zh-CN" altLang="en-US" sz="1800" dirty="0"/>
              <a:t>下一</a:t>
            </a:r>
            <a:r>
              <a:rPr lang="zh-CN" altLang="en-US" sz="1800" dirty="0" smtClean="0"/>
              <a:t>个助教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用于课程内部储存助教信息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1061" y="908921"/>
            <a:ext cx="4495344" cy="4785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id[20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assist;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6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系统课程信息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113947"/>
            <a:ext cx="4645152" cy="35809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课程表头指针</a:t>
            </a:r>
            <a:endParaRPr lang="en-US" altLang="zh-CN" dirty="0" smtClean="0"/>
          </a:p>
          <a:p>
            <a:r>
              <a:rPr lang="zh-CN" altLang="en-US" dirty="0" smtClean="0"/>
              <a:t>课程表位指针</a:t>
            </a:r>
            <a:endParaRPr lang="en-US" altLang="zh-CN" dirty="0" smtClean="0"/>
          </a:p>
          <a:p>
            <a:r>
              <a:rPr lang="zh-CN" altLang="en-US" dirty="0" smtClean="0"/>
              <a:t>管理员和学生友元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构造和析构函数</a:t>
            </a:r>
            <a:endParaRPr lang="en-US" altLang="zh-CN" dirty="0" smtClean="0"/>
          </a:p>
          <a:p>
            <a:r>
              <a:rPr lang="zh-CN" altLang="en-US" dirty="0" smtClean="0"/>
              <a:t>打印课程表函数</a:t>
            </a:r>
            <a:endParaRPr lang="en-US" altLang="zh-CN" dirty="0" smtClean="0"/>
          </a:p>
          <a:p>
            <a:r>
              <a:rPr lang="zh-CN" altLang="en-US" dirty="0" smtClean="0"/>
              <a:t>更新课程文件函数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2483" y="1336431"/>
            <a:ext cx="4962369" cy="4358487"/>
          </a:xfrm>
        </p:spPr>
        <p:txBody>
          <a:bodyPr>
            <a:normAutofit/>
          </a:bodyPr>
          <a:lstStyle/>
          <a:p>
            <a:pPr marL="0" lvl="0" indent="0">
              <a:buClr>
                <a:srgbClr val="B71E42"/>
              </a:buClr>
              <a:buNone/>
            </a:pPr>
            <a:r>
              <a:rPr lang="en-GB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   </a:t>
            </a:r>
            <a:r>
              <a:rPr lang="en-GB" altLang="zh-CN" sz="17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7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系统课程信息</a:t>
            </a:r>
            <a:endParaRPr lang="zh-CN" altLang="en-US" sz="1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5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sz="15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sz="15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tail;</a:t>
            </a:r>
            <a:endParaRPr lang="en-GB" altLang="zh-CN" sz="15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7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friend</a:t>
            </a: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Adminstrator</a:t>
            </a: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7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friend</a:t>
            </a: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lvl="0" indent="0">
              <a:buClr>
                <a:srgbClr val="B71E42"/>
              </a:buClr>
              <a:buNone/>
            </a:pPr>
            <a:r>
              <a:rPr lang="en-GB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5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5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</a:t>
            </a:r>
            <a:r>
              <a:rPr lang="en-GB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displayTable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updateFile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GB" altLang="zh-CN" sz="1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0" indent="0">
              <a:buClr>
                <a:srgbClr val="B71E42"/>
              </a:buClr>
              <a:buNone/>
            </a:pP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937</Words>
  <Application>Microsoft Office PowerPoint</Application>
  <PresentationFormat>宽屏</PresentationFormat>
  <Paragraphs>260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新宋体</vt:lpstr>
      <vt:lpstr>Arial</vt:lpstr>
      <vt:lpstr>Gill Sans MT</vt:lpstr>
      <vt:lpstr>Gallery</vt:lpstr>
      <vt:lpstr>学生选课信息管理系统</vt:lpstr>
      <vt:lpstr>需要实现的功能</vt:lpstr>
      <vt:lpstr>数据结构</vt:lpstr>
      <vt:lpstr>PowerPoint 演示文稿</vt:lpstr>
      <vt:lpstr>课程</vt:lpstr>
      <vt:lpstr>课程链表</vt:lpstr>
      <vt:lpstr>学生链表</vt:lpstr>
      <vt:lpstr>助教链表</vt:lpstr>
      <vt:lpstr>系统课程信息</vt:lpstr>
      <vt:lpstr>管理员</vt:lpstr>
      <vt:lpstr>学生</vt:lpstr>
      <vt:lpstr>未登录用户</vt:lpstr>
      <vt:lpstr>PowerPoint 演示文稿</vt:lpstr>
      <vt:lpstr>Main函数</vt:lpstr>
      <vt:lpstr>全局变量</vt:lpstr>
      <vt:lpstr>第三周</vt:lpstr>
      <vt:lpstr>用户手册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学生选课信息管理系统</dc:title>
  <dc:creator>grace</dc:creator>
  <cp:lastModifiedBy>373641332@qq.com</cp:lastModifiedBy>
  <cp:revision>32</cp:revision>
  <dcterms:created xsi:type="dcterms:W3CDTF">2020-03-18T09:08:57Z</dcterms:created>
  <dcterms:modified xsi:type="dcterms:W3CDTF">2020-04-01T16:19:57Z</dcterms:modified>
</cp:coreProperties>
</file>