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0" r:id="rId3"/>
    <p:sldId id="281" r:id="rId4"/>
    <p:sldId id="262" r:id="rId5"/>
    <p:sldId id="280" r:id="rId6"/>
    <p:sldId id="287" r:id="rId7"/>
    <p:sldId id="283" r:id="rId8"/>
    <p:sldId id="278" r:id="rId9"/>
    <p:sldId id="286" r:id="rId10"/>
    <p:sldId id="282" r:id="rId11"/>
    <p:sldId id="285" r:id="rId12"/>
    <p:sldId id="288" r:id="rId13"/>
    <p:sldId id="289" r:id="rId14"/>
    <p:sldId id="290" r:id="rId15"/>
    <p:sldId id="284" r:id="rId16"/>
    <p:sldId id="291" r:id="rId17"/>
    <p:sldId id="292" r:id="rId18"/>
    <p:sldId id="294" r:id="rId19"/>
    <p:sldId id="293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8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6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6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7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4139" y="802298"/>
            <a:ext cx="9970713" cy="203398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类</a:t>
            </a:r>
            <a:r>
              <a:rPr lang="en-GB" altLang="zh-CN" dirty="0"/>
              <a:t>Shell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697" y="3717830"/>
            <a:ext cx="9872155" cy="79099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姓名：张涵之</a:t>
            </a:r>
            <a:r>
              <a:rPr lang="en-US" altLang="zh-CN" dirty="0"/>
              <a:t>	</a:t>
            </a:r>
            <a:r>
              <a:rPr lang="zh-CN" altLang="en-US" dirty="0" smtClean="0"/>
              <a:t>专业</a:t>
            </a:r>
            <a:r>
              <a:rPr lang="zh-CN" altLang="en-US" dirty="0"/>
              <a:t>：计</a:t>
            </a:r>
            <a:r>
              <a:rPr lang="zh-CN" altLang="en-US" dirty="0" smtClean="0"/>
              <a:t>科</a:t>
            </a:r>
            <a:r>
              <a:rPr lang="en-US" altLang="zh-CN" dirty="0" smtClean="0"/>
              <a:t>	</a:t>
            </a:r>
            <a:r>
              <a:rPr lang="zh-CN" altLang="en-US" dirty="0" smtClean="0"/>
              <a:t>学</a:t>
            </a:r>
            <a:r>
              <a:rPr lang="zh-CN" altLang="en-US" dirty="0"/>
              <a:t>号：</a:t>
            </a:r>
            <a:r>
              <a:rPr lang="en-US" altLang="zh-CN" dirty="0" smtClean="0"/>
              <a:t>191220154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 fontScale="92500" lnSpcReduction="20000"/>
          </a:bodyPr>
          <a:lstStyle/>
          <a:p>
            <a:r>
              <a:rPr lang="en-GB" altLang="zh-CN" dirty="0" err="1"/>
              <a:t>cmp</a:t>
            </a:r>
            <a:r>
              <a:rPr lang="en-GB" altLang="zh-CN" dirty="0"/>
              <a:t> file1 file2: </a:t>
            </a:r>
            <a:r>
              <a:rPr lang="zh-CN" altLang="en-US" dirty="0"/>
              <a:t>比较文件</a:t>
            </a:r>
            <a:r>
              <a:rPr lang="en-US" altLang="zh-CN" dirty="0"/>
              <a:t>1</a:t>
            </a:r>
            <a:r>
              <a:rPr lang="zh-CN" altLang="en-US" dirty="0"/>
              <a:t>和文件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</a:t>
            </a:r>
            <a:r>
              <a:rPr lang="en-US" altLang="zh-CN" dirty="0"/>
              <a:t>1</a:t>
            </a:r>
            <a:r>
              <a:rPr lang="zh-CN" altLang="en-US" dirty="0"/>
              <a:t>与文件</a:t>
            </a:r>
            <a:r>
              <a:rPr lang="en-US" altLang="zh-CN" dirty="0"/>
              <a:t>2</a:t>
            </a:r>
            <a:r>
              <a:rPr lang="zh-CN" altLang="en-US" dirty="0"/>
              <a:t>完全相同</a:t>
            </a:r>
            <a:r>
              <a:rPr lang="en-US" altLang="zh-CN" dirty="0" smtClean="0"/>
              <a:t>,</a:t>
            </a:r>
          </a:p>
          <a:p>
            <a:pPr lvl="2"/>
            <a:r>
              <a:rPr lang="zh-CN" altLang="en-US" dirty="0" smtClean="0"/>
              <a:t>不</a:t>
            </a:r>
            <a:r>
              <a:rPr lang="zh-CN" altLang="en-US" dirty="0"/>
              <a:t>输出</a:t>
            </a:r>
            <a:r>
              <a:rPr lang="zh-CN" altLang="en-US" dirty="0" smtClean="0"/>
              <a:t>提示</a:t>
            </a:r>
            <a:endParaRPr lang="en-US" altLang="zh-CN" dirty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</a:t>
            </a:r>
            <a:r>
              <a:rPr lang="en-US" altLang="zh-CN" dirty="0"/>
              <a:t>1/</a:t>
            </a:r>
            <a:r>
              <a:rPr lang="zh-CN" altLang="en-US" dirty="0"/>
              <a:t>文件</a:t>
            </a:r>
            <a:r>
              <a:rPr lang="en-US" altLang="zh-CN" dirty="0"/>
              <a:t>2</a:t>
            </a:r>
            <a:r>
              <a:rPr lang="zh-CN" altLang="en-US" dirty="0"/>
              <a:t>比另一文件</a:t>
            </a:r>
            <a:r>
              <a:rPr lang="zh-CN" altLang="en-US" dirty="0" smtClean="0"/>
              <a:t>短</a:t>
            </a:r>
            <a:endParaRPr lang="en-US" altLang="zh-CN" dirty="0"/>
          </a:p>
          <a:p>
            <a:pPr lvl="2"/>
            <a:r>
              <a:rPr lang="zh-CN" altLang="en-US" dirty="0" smtClean="0"/>
              <a:t>且</a:t>
            </a:r>
            <a:r>
              <a:rPr lang="zh-CN" altLang="en-US" dirty="0"/>
              <a:t>有的部分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</a:t>
            </a:r>
            <a:r>
              <a:rPr lang="en-GB" altLang="zh-CN" dirty="0"/>
              <a:t>EOF</a:t>
            </a:r>
            <a:r>
              <a:rPr lang="zh-CN" altLang="en-US" dirty="0" smtClean="0"/>
              <a:t>提示</a:t>
            </a:r>
            <a:endParaRPr lang="en-US" altLang="zh-CN" dirty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</a:t>
            </a:r>
            <a:r>
              <a:rPr lang="en-US" altLang="zh-CN" dirty="0"/>
              <a:t>1</a:t>
            </a:r>
            <a:r>
              <a:rPr lang="zh-CN" altLang="en-US" dirty="0"/>
              <a:t>与文件</a:t>
            </a:r>
            <a:r>
              <a:rPr lang="en-US" altLang="zh-CN" dirty="0"/>
              <a:t>2</a:t>
            </a:r>
            <a:r>
              <a:rPr lang="zh-CN" altLang="en-US" dirty="0"/>
              <a:t>不同</a:t>
            </a:r>
            <a:r>
              <a:rPr lang="en-US" altLang="zh-CN" dirty="0" smtClean="0"/>
              <a:t>,</a:t>
            </a:r>
          </a:p>
          <a:p>
            <a:pPr lvl="2"/>
            <a:r>
              <a:rPr lang="zh-CN" altLang="en-US" dirty="0" smtClean="0"/>
              <a:t>输出</a:t>
            </a:r>
            <a:r>
              <a:rPr lang="zh-CN" altLang="en-US" dirty="0"/>
              <a:t>第一处不同所在字节和</a:t>
            </a:r>
            <a:r>
              <a:rPr lang="zh-CN" altLang="en-US" dirty="0" smtClean="0"/>
              <a:t>行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836" y="1230283"/>
            <a:ext cx="4848016" cy="4588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cmp</a:t>
            </a:r>
            <a:r>
              <a:rPr lang="en-GB" altLang="zh-CN" dirty="0"/>
              <a:t>(char* file1, char* file2) {</a:t>
            </a:r>
          </a:p>
          <a:p>
            <a:pPr marL="0" indent="0">
              <a:buNone/>
            </a:pPr>
            <a:r>
              <a:rPr lang="en-GB" altLang="zh-CN" dirty="0"/>
              <a:t>	FILE* f1 = NULL;</a:t>
            </a:r>
          </a:p>
          <a:p>
            <a:pPr marL="0" indent="0">
              <a:buNone/>
            </a:pPr>
            <a:r>
              <a:rPr lang="en-GB" altLang="zh-CN" dirty="0"/>
              <a:t>	f1 = </a:t>
            </a:r>
            <a:r>
              <a:rPr lang="en-GB" altLang="zh-CN" dirty="0" err="1"/>
              <a:t>fopen</a:t>
            </a:r>
            <a:r>
              <a:rPr lang="en-GB" altLang="zh-CN" dirty="0"/>
              <a:t>(file1, "r");</a:t>
            </a:r>
          </a:p>
          <a:p>
            <a:pPr marL="0" indent="0">
              <a:buNone/>
            </a:pPr>
            <a:r>
              <a:rPr lang="en-GB" altLang="zh-CN" dirty="0"/>
              <a:t>	if (f1 == NULL</a:t>
            </a:r>
            <a:r>
              <a:rPr lang="en-GB" altLang="zh-CN" dirty="0" smtClean="0"/>
              <a:t>) …;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else {</a:t>
            </a:r>
          </a:p>
          <a:p>
            <a:pPr marL="0" indent="0">
              <a:buNone/>
            </a:pPr>
            <a:r>
              <a:rPr lang="en-GB" altLang="zh-CN" dirty="0"/>
              <a:t>		FILE* f2 = </a:t>
            </a:r>
            <a:r>
              <a:rPr lang="en-GB" altLang="zh-CN" dirty="0" err="1"/>
              <a:t>fopen</a:t>
            </a:r>
            <a:r>
              <a:rPr lang="en-GB" altLang="zh-CN" dirty="0"/>
              <a:t>(file2, "r");</a:t>
            </a:r>
          </a:p>
          <a:p>
            <a:pPr marL="0" indent="0">
              <a:buNone/>
            </a:pPr>
            <a:r>
              <a:rPr lang="en-GB" altLang="zh-CN" dirty="0"/>
              <a:t>		if (f2 == NULL</a:t>
            </a:r>
            <a:r>
              <a:rPr lang="en-GB" altLang="zh-CN" dirty="0" smtClean="0"/>
              <a:t>) …;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	else </a:t>
            </a:r>
            <a:r>
              <a:rPr lang="en-GB" altLang="zh-CN" dirty="0" smtClean="0"/>
              <a:t>{…}</a:t>
            </a:r>
          </a:p>
          <a:p>
            <a:pPr marL="0" indent="0">
              <a:buNone/>
            </a:pPr>
            <a:r>
              <a:rPr lang="en-GB" altLang="zh-CN" dirty="0"/>
              <a:t>		}</a:t>
            </a:r>
          </a:p>
          <a:p>
            <a:pPr marL="0" indent="0">
              <a:buNone/>
            </a:pPr>
            <a:r>
              <a:rPr lang="en-GB" altLang="zh-CN" dirty="0"/>
              <a:t>	}</a:t>
            </a:r>
          </a:p>
          <a:p>
            <a:pPr marL="0" indent="0">
              <a:buNone/>
            </a:pPr>
            <a:r>
              <a:rPr lang="en-GB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WC (-c/-W/-L)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en-US" altLang="zh-CN" dirty="0"/>
              <a:t>wc -c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统计文件</a:t>
            </a:r>
            <a:r>
              <a:rPr lang="zh-CN" altLang="en-US" dirty="0"/>
              <a:t>的字节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r>
              <a:rPr lang="en-US" altLang="zh-CN" dirty="0"/>
              <a:t>wc -w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统计文件</a:t>
            </a:r>
            <a:r>
              <a:rPr lang="zh-CN" altLang="en-US" dirty="0"/>
              <a:t>的</a:t>
            </a:r>
            <a:r>
              <a:rPr lang="zh-CN" altLang="en-US" dirty="0" smtClean="0"/>
              <a:t>词数</a:t>
            </a:r>
            <a:endParaRPr lang="en-US" altLang="zh-CN" dirty="0"/>
          </a:p>
          <a:p>
            <a:r>
              <a:rPr lang="en-US" altLang="zh-CN" dirty="0"/>
              <a:t>wc -l file </a:t>
            </a:r>
            <a:r>
              <a:rPr lang="en-US" altLang="zh-CN" dirty="0" smtClean="0"/>
              <a:t>(…):  </a:t>
            </a:r>
            <a:r>
              <a:rPr lang="zh-CN" altLang="en-US" dirty="0" smtClean="0"/>
              <a:t>统计文件</a:t>
            </a:r>
            <a:r>
              <a:rPr lang="zh-CN" altLang="en-US" dirty="0"/>
              <a:t>的行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r>
              <a:rPr lang="en-US" altLang="zh-CN" dirty="0"/>
              <a:t>wc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依次统计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zh-CN" altLang="en-US" dirty="0"/>
              <a:t>的行数</a:t>
            </a:r>
            <a:r>
              <a:rPr lang="en-US" altLang="zh-CN" dirty="0"/>
              <a:t>, </a:t>
            </a:r>
            <a:r>
              <a:rPr lang="zh-CN" altLang="en-US" dirty="0"/>
              <a:t>词数和字节</a:t>
            </a:r>
            <a:r>
              <a:rPr lang="zh-CN" altLang="en-US" dirty="0" smtClean="0"/>
              <a:t>数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7303" y="1180407"/>
            <a:ext cx="4587550" cy="451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wc_c</a:t>
            </a:r>
            <a:r>
              <a:rPr lang="en-GB" altLang="zh-CN" dirty="0"/>
              <a:t>(char file[][10], int </a:t>
            </a:r>
            <a:r>
              <a:rPr lang="en-GB" altLang="zh-CN" dirty="0" err="1"/>
              <a:t>var</a:t>
            </a:r>
            <a:r>
              <a:rPr lang="en-GB" altLang="zh-CN" dirty="0" smtClean="0"/>
              <a:t>);</a:t>
            </a:r>
          </a:p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 smtClean="0"/>
              <a:t>wc_w</a:t>
            </a:r>
            <a:r>
              <a:rPr lang="en-GB" altLang="zh-CN" dirty="0" smtClean="0"/>
              <a:t>(char </a:t>
            </a:r>
            <a:r>
              <a:rPr lang="en-GB" altLang="zh-CN" dirty="0"/>
              <a:t>file[][10], int </a:t>
            </a:r>
            <a:r>
              <a:rPr lang="en-GB" altLang="zh-CN" dirty="0" err="1"/>
              <a:t>var</a:t>
            </a:r>
            <a:r>
              <a:rPr lang="en-GB" altLang="zh-CN" dirty="0" smtClean="0"/>
              <a:t>);</a:t>
            </a:r>
          </a:p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wc_l</a:t>
            </a:r>
            <a:r>
              <a:rPr lang="en-GB" altLang="zh-CN" dirty="0"/>
              <a:t>(char file[][10], int </a:t>
            </a:r>
            <a:r>
              <a:rPr lang="en-GB" altLang="zh-CN" dirty="0" err="1"/>
              <a:t>var</a:t>
            </a:r>
            <a:r>
              <a:rPr lang="en-GB" altLang="zh-CN" dirty="0" smtClean="0"/>
              <a:t>);</a:t>
            </a:r>
          </a:p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wc</a:t>
            </a:r>
            <a:r>
              <a:rPr lang="en-GB" altLang="zh-CN" dirty="0"/>
              <a:t>(char file[][10], int </a:t>
            </a:r>
            <a:r>
              <a:rPr lang="en-GB" altLang="zh-CN" dirty="0" err="1"/>
              <a:t>var</a:t>
            </a:r>
            <a:r>
              <a:rPr lang="en-GB" altLang="zh-CN" dirty="0" smtClean="0"/>
              <a:t>);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wc(- )</a:t>
            </a:r>
            <a:r>
              <a:rPr lang="zh-CN" altLang="en-US" dirty="0"/>
              <a:t>可带多个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统计多个文件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先</a:t>
            </a:r>
            <a:r>
              <a:rPr lang="zh-CN" altLang="en-US" dirty="0"/>
              <a:t>依次输出各个文件</a:t>
            </a:r>
            <a:r>
              <a:rPr lang="en-US" altLang="zh-CN" dirty="0"/>
              <a:t>, </a:t>
            </a:r>
            <a:r>
              <a:rPr lang="zh-CN" altLang="en-US" dirty="0"/>
              <a:t>最后输出总</a:t>
            </a:r>
            <a:r>
              <a:rPr lang="zh-CN" altLang="en-US" dirty="0" smtClean="0"/>
              <a:t>用量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不</a:t>
            </a:r>
            <a:r>
              <a:rPr lang="zh-CN" altLang="en-US" dirty="0"/>
              <a:t>存在的文件输出提示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终端打印文件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文件不存在则输出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zh-CN" altLang="en-US" dirty="0"/>
              <a:t>可带多</a:t>
            </a:r>
            <a:r>
              <a:rPr lang="zh-CN" altLang="en-US" dirty="0" smtClean="0"/>
              <a:t>个参数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505" y="1529542"/>
            <a:ext cx="4759348" cy="41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void cat(char file[][10], int </a:t>
            </a:r>
            <a:r>
              <a:rPr lang="en-GB" altLang="zh-CN" dirty="0" err="1"/>
              <a:t>var</a:t>
            </a:r>
            <a:r>
              <a:rPr lang="en-GB" altLang="zh-CN" dirty="0"/>
              <a:t>) {</a:t>
            </a:r>
          </a:p>
          <a:p>
            <a:pPr marL="0" indent="0">
              <a:buNone/>
            </a:pPr>
            <a:r>
              <a:rPr lang="en-GB" altLang="zh-CN" dirty="0"/>
              <a:t>	for (int </a:t>
            </a:r>
            <a:r>
              <a:rPr lang="en-GB" altLang="zh-CN" dirty="0" err="1"/>
              <a:t>i</a:t>
            </a:r>
            <a:r>
              <a:rPr lang="en-GB" altLang="zh-CN" dirty="0"/>
              <a:t> = 1; </a:t>
            </a:r>
            <a:r>
              <a:rPr lang="en-GB" altLang="zh-CN" dirty="0" err="1"/>
              <a:t>i</a:t>
            </a:r>
            <a:r>
              <a:rPr lang="en-GB" altLang="zh-CN" dirty="0"/>
              <a:t> &lt;= </a:t>
            </a:r>
            <a:r>
              <a:rPr lang="en-GB" altLang="zh-CN" dirty="0" err="1"/>
              <a:t>var</a:t>
            </a:r>
            <a:r>
              <a:rPr lang="en-GB" altLang="zh-CN" dirty="0"/>
              <a:t>; </a:t>
            </a:r>
            <a:r>
              <a:rPr lang="en-GB" altLang="zh-CN" dirty="0" err="1"/>
              <a:t>i</a:t>
            </a:r>
            <a:r>
              <a:rPr lang="en-GB" altLang="zh-CN" dirty="0"/>
              <a:t>++) {</a:t>
            </a:r>
          </a:p>
          <a:p>
            <a:pPr marL="0" indent="0">
              <a:buNone/>
            </a:pPr>
            <a:r>
              <a:rPr lang="en-GB" altLang="zh-CN" dirty="0"/>
              <a:t>		FILE* f = NULL;</a:t>
            </a:r>
          </a:p>
          <a:p>
            <a:pPr marL="0" indent="0">
              <a:buNone/>
            </a:pPr>
            <a:r>
              <a:rPr lang="en-GB" altLang="zh-CN" dirty="0"/>
              <a:t>		f = </a:t>
            </a:r>
            <a:r>
              <a:rPr lang="en-GB" altLang="zh-CN" dirty="0" err="1"/>
              <a:t>fopen</a:t>
            </a:r>
            <a:r>
              <a:rPr lang="en-GB" altLang="zh-CN" dirty="0"/>
              <a:t>(file[</a:t>
            </a:r>
            <a:r>
              <a:rPr lang="en-GB" altLang="zh-CN" dirty="0" err="1"/>
              <a:t>i</a:t>
            </a:r>
            <a:r>
              <a:rPr lang="en-GB" altLang="zh-CN" dirty="0"/>
              <a:t>], "r");</a:t>
            </a:r>
          </a:p>
          <a:p>
            <a:pPr marL="0" indent="0">
              <a:buNone/>
            </a:pPr>
            <a:r>
              <a:rPr lang="en-GB" altLang="zh-CN" dirty="0"/>
              <a:t>		if (f == NULL</a:t>
            </a:r>
            <a:r>
              <a:rPr lang="en-GB" altLang="zh-CN" dirty="0" smtClean="0"/>
              <a:t>) …;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	else </a:t>
            </a:r>
            <a:r>
              <a:rPr lang="en-GB" altLang="zh-CN" dirty="0" smtClean="0"/>
              <a:t>{…}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MAN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r>
              <a:rPr lang="zh-CN" altLang="en-US" dirty="0"/>
              <a:t>需要察看的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lvl="1"/>
            <a:r>
              <a:rPr lang="zh-CN" altLang="en-US" dirty="0" smtClean="0"/>
              <a:t>展示</a:t>
            </a:r>
            <a:r>
              <a:rPr lang="zh-CN" altLang="en-US" dirty="0"/>
              <a:t>命令相关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带多个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屏幕提示从键盘输入指令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/>
              <a:t>r</a:t>
            </a:r>
            <a:r>
              <a:rPr lang="zh-CN" altLang="en-US" dirty="0"/>
              <a:t>翻页</a:t>
            </a:r>
            <a:r>
              <a:rPr lang="en-US" altLang="zh-CN" dirty="0"/>
              <a:t>, </a:t>
            </a:r>
            <a:r>
              <a:rPr lang="zh-CN" altLang="en-US" dirty="0"/>
              <a:t>输入</a:t>
            </a:r>
            <a:r>
              <a:rPr lang="en-US" altLang="zh-CN" dirty="0"/>
              <a:t>d</a:t>
            </a:r>
            <a:r>
              <a:rPr lang="zh-CN" altLang="en-US" dirty="0"/>
              <a:t>跳过或输入</a:t>
            </a:r>
            <a:r>
              <a:rPr lang="en-US" altLang="zh-CN" dirty="0"/>
              <a:t>c</a:t>
            </a:r>
            <a:r>
              <a:rPr lang="zh-CN" altLang="en-US" dirty="0"/>
              <a:t>退出</a:t>
            </a:r>
            <a:r>
              <a:rPr lang="en-US" altLang="zh-CN" dirty="0"/>
              <a:t>.</a:t>
            </a:r>
          </a:p>
          <a:p>
            <a:r>
              <a:rPr lang="zh-CN" altLang="en-US" dirty="0" smtClean="0"/>
              <a:t>对于</a:t>
            </a:r>
            <a:r>
              <a:rPr lang="zh-CN" altLang="en-US" dirty="0"/>
              <a:t>不存在</a:t>
            </a:r>
            <a:r>
              <a:rPr lang="en-US" altLang="zh-CN" dirty="0"/>
              <a:t>(</a:t>
            </a:r>
            <a:r>
              <a:rPr lang="zh-CN" altLang="en-US" dirty="0"/>
              <a:t>尚未实现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r>
              <a:rPr lang="zh-CN" altLang="en-US" dirty="0"/>
              <a:t>命令不存在的</a:t>
            </a:r>
            <a:r>
              <a:rPr lang="zh-CN" altLang="en-US" dirty="0" smtClean="0"/>
              <a:t>提示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5723" y="1529542"/>
            <a:ext cx="4399129" cy="41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man_helper</a:t>
            </a:r>
            <a:r>
              <a:rPr lang="en-GB" altLang="zh-CN" dirty="0"/>
              <a:t>(char* command</a:t>
            </a:r>
            <a:r>
              <a:rPr lang="en-GB" altLang="zh-CN" dirty="0" smtClean="0"/>
              <a:t>)</a:t>
            </a:r>
            <a:r>
              <a:rPr lang="en-US" altLang="zh-CN" dirty="0"/>
              <a:t>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/</a:t>
            </a:r>
            <a:r>
              <a:rPr lang="zh-CN" altLang="en-US" dirty="0" smtClean="0"/>
              <a:t>展示单个命令的相关信息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sv-SE" altLang="zh-CN" dirty="0"/>
              <a:t>void man(char command[][10], int var</a:t>
            </a:r>
            <a:r>
              <a:rPr lang="sv-SE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依次展示多个命令的相关信息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用户</a:t>
            </a:r>
            <a:r>
              <a:rPr lang="zh-CN" altLang="en-US" dirty="0" smtClean="0"/>
              <a:t>可以选择察看、跳过或退出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2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zh-CN" altLang="en-US" dirty="0"/>
              <a:t>文件中按行读入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依次执行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存在的命令提示命令不存在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5723" y="1529542"/>
            <a:ext cx="4399129" cy="41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void process(char* command</a:t>
            </a:r>
            <a:r>
              <a:rPr lang="en-GB" altLang="zh-CN" dirty="0" smtClean="0"/>
              <a:t>);</a:t>
            </a:r>
          </a:p>
          <a:p>
            <a:pPr marL="0" indent="0">
              <a:buNone/>
            </a:pPr>
            <a:r>
              <a:rPr lang="en-GB" altLang="zh-CN" dirty="0" smtClean="0"/>
              <a:t>/</a:t>
            </a:r>
            <a:r>
              <a:rPr lang="zh-CN" altLang="en-US" dirty="0" smtClean="0"/>
              <a:t>把命令作为一整行字符串读入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字符串切分并调用相应命令函数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sh</a:t>
            </a:r>
            <a:r>
              <a:rPr lang="en-GB" altLang="zh-CN" dirty="0"/>
              <a:t>(char* </a:t>
            </a:r>
            <a:r>
              <a:rPr lang="en-GB" altLang="zh-CN" dirty="0" err="1"/>
              <a:t>test_sh</a:t>
            </a:r>
            <a:r>
              <a:rPr lang="en-GB" altLang="zh-CN" dirty="0" smtClean="0"/>
              <a:t>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从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文件中按行读入命令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process(char* command)</a:t>
            </a:r>
            <a:r>
              <a:rPr lang="zh-CN" altLang="en-US" dirty="0" smtClean="0"/>
              <a:t>处理命令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8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交互界面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061557"/>
            <a:ext cx="4645152" cy="3633362"/>
          </a:xfrm>
        </p:spPr>
        <p:txBody>
          <a:bodyPr>
            <a:normAutofit/>
          </a:bodyPr>
          <a:lstStyle/>
          <a:p>
            <a:r>
              <a:rPr lang="zh-CN" altLang="en-US" dirty="0"/>
              <a:t>仿照</a:t>
            </a:r>
            <a:r>
              <a:rPr lang="en-US" altLang="zh-CN" dirty="0" err="1"/>
              <a:t>deepin</a:t>
            </a:r>
            <a:r>
              <a:rPr lang="zh-CN" altLang="en-US" dirty="0"/>
              <a:t>的终端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pPr lvl="1"/>
            <a:r>
              <a:rPr lang="zh-CN" altLang="en-US" dirty="0" smtClean="0"/>
              <a:t>输出</a:t>
            </a:r>
            <a:r>
              <a:rPr lang="zh-CN" altLang="en-US" dirty="0"/>
              <a:t>当前所在的</a:t>
            </a:r>
            <a:r>
              <a:rPr lang="zh-CN" altLang="en-US" dirty="0" smtClean="0"/>
              <a:t>文件目录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</a:t>
            </a:r>
            <a:r>
              <a:rPr lang="zh-CN" altLang="en-US" dirty="0"/>
              <a:t>输入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/>
              <a:t>字体</a:t>
            </a:r>
            <a:r>
              <a:rPr lang="zh-CN" altLang="en-US" dirty="0" smtClean="0"/>
              <a:t>颜色和荧光效果</a:t>
            </a:r>
            <a:endParaRPr lang="en-US" altLang="zh-CN" dirty="0"/>
          </a:p>
          <a:p>
            <a:r>
              <a:rPr lang="zh-CN" altLang="en-US" dirty="0"/>
              <a:t>输入指令仿照</a:t>
            </a:r>
            <a:r>
              <a:rPr lang="en-US" altLang="zh-CN" dirty="0" err="1" smtClean="0"/>
              <a:t>deepin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空格或</a:t>
            </a:r>
            <a:r>
              <a:rPr lang="en-US" altLang="zh-CN" dirty="0"/>
              <a:t>tab</a:t>
            </a:r>
            <a:r>
              <a:rPr lang="zh-CN" altLang="en-US" dirty="0"/>
              <a:t>键</a:t>
            </a:r>
            <a:r>
              <a:rPr lang="zh-CN" altLang="en-US" dirty="0" smtClean="0"/>
              <a:t>分词</a:t>
            </a:r>
            <a:endParaRPr lang="en-US" altLang="zh-CN" dirty="0"/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/>
              <a:t>完一行指令后</a:t>
            </a:r>
            <a:r>
              <a:rPr lang="zh-CN" altLang="en-US" dirty="0" smtClean="0"/>
              <a:t>回车</a:t>
            </a:r>
            <a:endParaRPr lang="en-US" altLang="zh-CN" dirty="0"/>
          </a:p>
          <a:p>
            <a:r>
              <a:rPr lang="zh-CN" altLang="en-US" dirty="0" smtClean="0"/>
              <a:t>输入</a:t>
            </a:r>
            <a:r>
              <a:rPr lang="en-US" altLang="zh-CN" dirty="0"/>
              <a:t>exit(</a:t>
            </a:r>
            <a:r>
              <a:rPr lang="zh-CN" altLang="en-US" dirty="0"/>
              <a:t>回车</a:t>
            </a:r>
            <a:r>
              <a:rPr lang="en-US" altLang="zh-CN" dirty="0"/>
              <a:t>)</a:t>
            </a:r>
            <a:r>
              <a:rPr lang="zh-CN" altLang="en-US" dirty="0"/>
              <a:t>以退出</a:t>
            </a:r>
            <a:r>
              <a:rPr lang="zh-CN" altLang="en-US" dirty="0" smtClean="0"/>
              <a:t>程序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7644" y="1686437"/>
            <a:ext cx="4277208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void interact</a:t>
            </a:r>
            <a:r>
              <a:rPr lang="en-GB" altLang="zh-CN" dirty="0" smtClean="0"/>
              <a:t>()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获得用户名和主机名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打印类似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的交互信息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持续等待用户输入命令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process(char* command)</a:t>
            </a:r>
            <a:r>
              <a:rPr lang="zh-CN" altLang="en-US" dirty="0" smtClean="0"/>
              <a:t>处理命令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3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进入交互界面运行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0154" y="1686437"/>
            <a:ext cx="5134698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int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GB" altLang="zh-CN" dirty="0"/>
              <a:t>    interact();</a:t>
            </a:r>
          </a:p>
          <a:p>
            <a:pPr marL="0" indent="0">
              <a:buNone/>
            </a:pPr>
            <a:r>
              <a:rPr lang="en-GB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2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331" y="1080717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第三周进行的拓展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571404"/>
            <a:ext cx="4645152" cy="3123514"/>
          </a:xfrm>
        </p:spPr>
        <p:txBody>
          <a:bodyPr>
            <a:normAutofit/>
          </a:bodyPr>
          <a:lstStyle/>
          <a:p>
            <a:r>
              <a:rPr lang="zh-CN" altLang="en-US" dirty="0"/>
              <a:t>多种</a:t>
            </a:r>
            <a:r>
              <a:rPr lang="zh-CN" altLang="en-US" dirty="0" smtClean="0"/>
              <a:t>异常输入增加了提示信息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如不存在的命令，不恰当的参数</a:t>
            </a:r>
            <a:endParaRPr lang="en-US" altLang="zh-CN" dirty="0" smtClean="0"/>
          </a:p>
          <a:p>
            <a:r>
              <a:rPr lang="en-US" altLang="zh-CN" dirty="0" smtClean="0"/>
              <a:t>wc</a:t>
            </a:r>
            <a:r>
              <a:rPr lang="zh-CN" altLang="en-US" dirty="0"/>
              <a:t>，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man</a:t>
            </a:r>
            <a:r>
              <a:rPr lang="zh-CN" altLang="en-US" dirty="0" smtClean="0"/>
              <a:t>实现了多参数处理</a:t>
            </a:r>
            <a:endParaRPr lang="en-US" altLang="zh-CN" dirty="0" smtClean="0"/>
          </a:p>
          <a:p>
            <a:r>
              <a:rPr lang="zh-CN" altLang="en-US" dirty="0" smtClean="0"/>
              <a:t>使交互界面更贴近真实的</a:t>
            </a:r>
            <a:r>
              <a:rPr lang="en-US" altLang="zh-CN" dirty="0" smtClean="0"/>
              <a:t>SHELL</a:t>
            </a:r>
          </a:p>
          <a:p>
            <a:pPr lvl="1"/>
            <a:r>
              <a:rPr lang="zh-CN" altLang="en-US" dirty="0" smtClean="0"/>
              <a:t>获取</a:t>
            </a:r>
            <a:r>
              <a:rPr lang="zh-CN" altLang="en-US" dirty="0"/>
              <a:t>用户名和</a:t>
            </a:r>
            <a:r>
              <a:rPr lang="zh-CN" altLang="en-US" dirty="0" smtClean="0"/>
              <a:t>主机名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改变控制台输出的字体颜色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87" y="1080717"/>
            <a:ext cx="4817009" cy="44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遇到的困难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特殊库函数的使用</a:t>
            </a:r>
            <a:endParaRPr lang="en-US" altLang="zh-CN" dirty="0" smtClean="0"/>
          </a:p>
          <a:p>
            <a:r>
              <a:rPr lang="zh-CN" altLang="en-US" dirty="0"/>
              <a:t>文件</a:t>
            </a:r>
            <a:r>
              <a:rPr lang="zh-CN" altLang="en-US" dirty="0" smtClean="0"/>
              <a:t>路径的读取和打开</a:t>
            </a:r>
            <a:endParaRPr lang="en-US" altLang="zh-CN" dirty="0" smtClean="0"/>
          </a:p>
          <a:p>
            <a:r>
              <a:rPr lang="zh-CN" altLang="en-US" dirty="0" smtClean="0"/>
              <a:t>控制台输出字体颜色变换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6588" y="1686437"/>
            <a:ext cx="4748263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百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观看和对比网友不同的操作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写小程序证实网友方法的可行性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把可能可行的操作用到实验中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检验效果是否符合预期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遇到的困难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真实的</a:t>
            </a:r>
            <a:r>
              <a:rPr lang="en-US" altLang="zh-CN" dirty="0" smtClean="0"/>
              <a:t>Linux Shell</a:t>
            </a:r>
            <a:r>
              <a:rPr lang="zh-CN" altLang="en-US" dirty="0"/>
              <a:t>可</a:t>
            </a:r>
            <a:r>
              <a:rPr lang="zh-CN" altLang="en-US" dirty="0" smtClean="0"/>
              <a:t>带多少参数？</a:t>
            </a:r>
            <a:endParaRPr lang="en-US" altLang="zh-CN" dirty="0" smtClean="0"/>
          </a:p>
          <a:p>
            <a:r>
              <a:rPr lang="zh-CN" altLang="en-US" dirty="0" smtClean="0"/>
              <a:t>真实的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对不合法输入怎么提示？</a:t>
            </a:r>
            <a:endParaRPr lang="en-US" altLang="zh-CN" dirty="0"/>
          </a:p>
          <a:p>
            <a:r>
              <a:rPr lang="zh-CN" altLang="en-US" dirty="0" smtClean="0"/>
              <a:t>真实的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在字数统计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文件对比时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对分词和换行符的判断是什么？</a:t>
            </a:r>
            <a:endParaRPr lang="en-US" altLang="zh-CN" dirty="0" smtClean="0"/>
          </a:p>
          <a:p>
            <a:pPr lvl="1"/>
            <a:r>
              <a:rPr lang="zh-CN" altLang="en-US" dirty="0"/>
              <a:t>是否</a:t>
            </a:r>
            <a:r>
              <a:rPr lang="zh-CN" altLang="en-US" dirty="0" smtClean="0"/>
              <a:t>存在肉眼不可见的特殊字符？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94022" y="1440873"/>
            <a:ext cx="4160829" cy="4254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在真实的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里面进行各种输入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观察它产生的不同效果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仿照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进行报错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写不同的中英文文本文件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观察</a:t>
            </a:r>
            <a:r>
              <a:rPr lang="en-US" altLang="zh-CN" dirty="0" err="1" smtClean="0"/>
              <a:t>MyShell</a:t>
            </a:r>
            <a:r>
              <a:rPr lang="zh-CN" altLang="en-US" dirty="0" smtClean="0"/>
              <a:t>和真实的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分析统计结果不同的原因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再来一次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6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53795"/>
            <a:ext cx="9603275" cy="772410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07370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要求实现</a:t>
            </a:r>
            <a:r>
              <a:rPr lang="zh-CN" altLang="en-US" dirty="0"/>
              <a:t>自己的</a:t>
            </a:r>
            <a:r>
              <a:rPr lang="en-US" altLang="zh-CN" dirty="0" smtClean="0"/>
              <a:t>shell</a:t>
            </a:r>
          </a:p>
          <a:p>
            <a:r>
              <a:rPr lang="zh-CN" altLang="en-US" dirty="0" smtClean="0"/>
              <a:t>需要实现的命令分：</a:t>
            </a:r>
            <a:r>
              <a:rPr lang="en-US" altLang="zh-CN" dirty="0"/>
              <a:t>cp</a:t>
            </a:r>
            <a:r>
              <a:rPr lang="zh-CN" altLang="en-US" dirty="0"/>
              <a:t>，</a:t>
            </a:r>
            <a:r>
              <a:rPr lang="en-US" altLang="zh-CN" dirty="0"/>
              <a:t>cmp</a:t>
            </a:r>
            <a:r>
              <a:rPr lang="zh-CN" altLang="en-US" dirty="0"/>
              <a:t>，</a:t>
            </a:r>
            <a:r>
              <a:rPr lang="en-US" altLang="zh-CN" dirty="0"/>
              <a:t>wc</a:t>
            </a:r>
            <a:r>
              <a:rPr lang="zh-CN" altLang="en-US" dirty="0"/>
              <a:t>，</a:t>
            </a:r>
            <a:r>
              <a:rPr lang="en-US" altLang="zh-CN" dirty="0"/>
              <a:t>cat</a:t>
            </a:r>
            <a:r>
              <a:rPr lang="zh-CN" altLang="en-US" dirty="0"/>
              <a:t>、</a:t>
            </a:r>
            <a:r>
              <a:rPr lang="en-US" altLang="zh-CN" dirty="0"/>
              <a:t>man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</a:t>
            </a:r>
            <a:r>
              <a:rPr lang="zh-CN" altLang="en-US" dirty="0"/>
              <a:t>命令的格式与</a:t>
            </a:r>
            <a:r>
              <a:rPr lang="zh-CN" altLang="en-US" dirty="0" smtClean="0"/>
              <a:t>功能与</a:t>
            </a: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如果命令</a:t>
            </a:r>
            <a:r>
              <a:rPr lang="zh-CN" altLang="en-US" dirty="0"/>
              <a:t>可以带有参数</a:t>
            </a:r>
            <a:r>
              <a:rPr lang="zh-CN" altLang="en-US" dirty="0" smtClean="0"/>
              <a:t>，也</a:t>
            </a:r>
            <a:r>
              <a:rPr lang="zh-CN" altLang="en-US" dirty="0"/>
              <a:t>应该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r>
              <a:rPr lang="zh-CN" altLang="en-US" dirty="0" smtClean="0"/>
              <a:t>把</a:t>
            </a:r>
            <a:r>
              <a:rPr lang="zh-CN" altLang="en-US" dirty="0"/>
              <a:t>命令写成函数，执行不同命令时调用不同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 smtClean="0"/>
              <a:t>实现模拟操作系统的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，通过</a:t>
            </a:r>
            <a:r>
              <a:rPr lang="zh-CN" altLang="en-US" dirty="0"/>
              <a:t>编程来实现类似的功能</a:t>
            </a:r>
          </a:p>
        </p:txBody>
      </p:sp>
    </p:spTree>
    <p:extLst>
      <p:ext uri="{BB962C8B-B14F-4D97-AF65-F5344CB8AC3E}">
        <p14:creationId xmlns:p14="http://schemas.microsoft.com/office/powerpoint/2010/main" val="141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3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53795"/>
            <a:ext cx="9603275" cy="772410"/>
          </a:xfrm>
        </p:spPr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07370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一个主函数，输出提示信息和接收命令录入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以字符串形式读入命令，分词进行处理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进行输入的合法性检查，若不合法则输出报错信息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根据输入的命令调用具体命令函数</a:t>
            </a:r>
            <a:endParaRPr lang="en-US" altLang="zh-CN" dirty="0" smtClean="0"/>
          </a:p>
          <a:p>
            <a:r>
              <a:rPr lang="zh-CN" altLang="en-US" dirty="0" smtClean="0"/>
              <a:t>使用若干命令函数，分别接收主函数传来的命令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以字符串形式分词接收命令，进行相关处理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函数中调用主函数，即可形成虚假的交互界面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7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19"/>
            <a:ext cx="9605635" cy="804893"/>
          </a:xfrm>
        </p:spPr>
        <p:txBody>
          <a:bodyPr/>
          <a:lstStyle/>
          <a:p>
            <a:r>
              <a:rPr lang="zh-CN" altLang="en-US" dirty="0"/>
              <a:t>模块划分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4934"/>
            <a:ext cx="4645152" cy="32145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 smtClean="0"/>
              <a:t>交互界面</a:t>
            </a:r>
            <a:endParaRPr lang="zh-CN" altLang="en-US" dirty="0"/>
          </a:p>
          <a:p>
            <a:r>
              <a:rPr lang="zh-CN" altLang="en-US" dirty="0" smtClean="0"/>
              <a:t>命令函数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</a:t>
            </a:r>
            <a:r>
              <a:rPr lang="pl-PL" altLang="zh-CN" dirty="0" smtClean="0"/>
              <a:t>p</a:t>
            </a:r>
            <a:r>
              <a:rPr lang="en-US" altLang="zh-CN" dirty="0" smtClean="0"/>
              <a:t>, </a:t>
            </a:r>
            <a:r>
              <a:rPr lang="pl-PL" altLang="zh-CN" dirty="0" smtClean="0"/>
              <a:t>cmp</a:t>
            </a:r>
            <a:r>
              <a:rPr lang="en-US" altLang="zh-CN" dirty="0" smtClean="0"/>
              <a:t>, wc, …</a:t>
            </a:r>
            <a:endParaRPr lang="en-US" altLang="zh-CN" dirty="0" smtClean="0"/>
          </a:p>
          <a:p>
            <a:r>
              <a:rPr lang="en-US" altLang="zh-CN" dirty="0" smtClean="0"/>
              <a:t>Helper function:</a:t>
            </a:r>
          </a:p>
          <a:p>
            <a:pPr lvl="1"/>
            <a:r>
              <a:rPr lang="zh-CN" altLang="en-US" dirty="0" smtClean="0"/>
              <a:t>字符串分割处理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参数命令的单参数形式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378" y="2244933"/>
            <a:ext cx="4846545" cy="3213929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1. </a:t>
            </a:r>
            <a:r>
              <a:rPr lang="zh-CN" altLang="en-US" dirty="0" smtClean="0"/>
              <a:t>各个命令的函数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多参数命令的</a:t>
            </a:r>
            <a:r>
              <a:rPr lang="en-US" altLang="zh-CN" dirty="0" smtClean="0"/>
              <a:t>helper function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命令</a:t>
            </a:r>
            <a:r>
              <a:rPr lang="zh-CN" altLang="en-US" dirty="0" smtClean="0"/>
              <a:t>函数中调用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字符串分割处理函数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对外提供交互界面的函数</a:t>
            </a:r>
            <a:endParaRPr lang="en-US" altLang="zh-CN" dirty="0" smtClean="0"/>
          </a:p>
          <a:p>
            <a:r>
              <a:rPr lang="en-US" altLang="zh-CN" dirty="0" smtClean="0"/>
              <a:t>5. 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847959"/>
            <a:ext cx="9605635" cy="804893"/>
          </a:xfrm>
        </p:spPr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间关系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3201" y="779395"/>
            <a:ext cx="1618211" cy="8201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 smtClean="0"/>
          </a:p>
        </p:txBody>
      </p:sp>
      <p:sp>
        <p:nvSpPr>
          <p:cNvPr id="8" name="椭圆 7"/>
          <p:cNvSpPr/>
          <p:nvPr/>
        </p:nvSpPr>
        <p:spPr>
          <a:xfrm>
            <a:off x="5173204" y="3596434"/>
            <a:ext cx="1618211" cy="82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process()</a:t>
            </a:r>
            <a:endParaRPr lang="zh-CN" altLang="en-US" dirty="0" smtClean="0"/>
          </a:p>
        </p:txBody>
      </p:sp>
      <p:sp>
        <p:nvSpPr>
          <p:cNvPr id="10" name="椭圆 9"/>
          <p:cNvSpPr/>
          <p:nvPr/>
        </p:nvSpPr>
        <p:spPr>
          <a:xfrm>
            <a:off x="1438179" y="3105140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cp(…)</a:t>
            </a:r>
            <a:endParaRPr lang="zh-CN" altLang="en-US" dirty="0" smtClean="0"/>
          </a:p>
        </p:txBody>
      </p:sp>
      <p:sp>
        <p:nvSpPr>
          <p:cNvPr id="12" name="椭圆 11"/>
          <p:cNvSpPr/>
          <p:nvPr/>
        </p:nvSpPr>
        <p:spPr>
          <a:xfrm>
            <a:off x="1438181" y="3917907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p_r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3" name="椭圆 12"/>
          <p:cNvSpPr/>
          <p:nvPr/>
        </p:nvSpPr>
        <p:spPr>
          <a:xfrm>
            <a:off x="1438181" y="5150718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cmp(…)</a:t>
            </a:r>
            <a:endParaRPr lang="zh-CN" altLang="en-US" dirty="0" smtClean="0"/>
          </a:p>
        </p:txBody>
      </p:sp>
      <p:sp>
        <p:nvSpPr>
          <p:cNvPr id="14" name="椭圆 13"/>
          <p:cNvSpPr/>
          <p:nvPr/>
        </p:nvSpPr>
        <p:spPr>
          <a:xfrm>
            <a:off x="3810413" y="5150719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wc_c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5" name="椭圆 14"/>
          <p:cNvSpPr/>
          <p:nvPr/>
        </p:nvSpPr>
        <p:spPr>
          <a:xfrm>
            <a:off x="5441594" y="5150719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wc_w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6" name="椭圆 15"/>
          <p:cNvSpPr/>
          <p:nvPr/>
        </p:nvSpPr>
        <p:spPr>
          <a:xfrm>
            <a:off x="7068215" y="5150718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wc_l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17" name="椭圆 16"/>
          <p:cNvSpPr/>
          <p:nvPr/>
        </p:nvSpPr>
        <p:spPr>
          <a:xfrm>
            <a:off x="8705910" y="4046306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cat(…)</a:t>
            </a:r>
            <a:endParaRPr lang="zh-CN" altLang="en-US" dirty="0" smtClean="0"/>
          </a:p>
        </p:txBody>
      </p:sp>
      <p:sp>
        <p:nvSpPr>
          <p:cNvPr id="22" name="椭圆 21"/>
          <p:cNvSpPr/>
          <p:nvPr/>
        </p:nvSpPr>
        <p:spPr>
          <a:xfrm>
            <a:off x="1433047" y="1953185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</a:t>
            </a:r>
            <a:r>
              <a:rPr lang="en-US" altLang="zh-CN" dirty="0" smtClean="0"/>
              <a:t>()</a:t>
            </a:r>
            <a:endParaRPr lang="zh-CN" altLang="en-US" dirty="0" smtClean="0"/>
          </a:p>
        </p:txBody>
      </p:sp>
      <p:sp>
        <p:nvSpPr>
          <p:cNvPr id="23" name="椭圆 22"/>
          <p:cNvSpPr/>
          <p:nvPr/>
        </p:nvSpPr>
        <p:spPr>
          <a:xfrm>
            <a:off x="8705912" y="5150718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wc(…)</a:t>
            </a:r>
            <a:endParaRPr lang="zh-CN" altLang="en-US" dirty="0" smtClean="0"/>
          </a:p>
        </p:txBody>
      </p:sp>
      <p:sp>
        <p:nvSpPr>
          <p:cNvPr id="24" name="椭圆 23"/>
          <p:cNvSpPr/>
          <p:nvPr/>
        </p:nvSpPr>
        <p:spPr>
          <a:xfrm>
            <a:off x="8705910" y="2984336"/>
            <a:ext cx="1618211" cy="820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</a:t>
            </a:r>
            <a:r>
              <a:rPr lang="en-US" altLang="zh-CN" sz="1200" dirty="0" err="1" smtClean="0"/>
              <a:t>an_helper</a:t>
            </a:r>
            <a:r>
              <a:rPr lang="en-US" altLang="zh-CN" sz="1200" dirty="0" smtClean="0"/>
              <a:t>(…)</a:t>
            </a:r>
            <a:endParaRPr lang="zh-CN" altLang="en-US" sz="1200" dirty="0" smtClean="0"/>
          </a:p>
        </p:txBody>
      </p:sp>
      <p:sp>
        <p:nvSpPr>
          <p:cNvPr id="25" name="椭圆 24"/>
          <p:cNvSpPr/>
          <p:nvPr/>
        </p:nvSpPr>
        <p:spPr>
          <a:xfrm>
            <a:off x="8716482" y="1164347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</a:t>
            </a:r>
            <a:r>
              <a:rPr lang="en-US" altLang="zh-CN" dirty="0" smtClean="0"/>
              <a:t>(…)</a:t>
            </a:r>
            <a:endParaRPr lang="zh-CN" altLang="en-US" dirty="0" smtClean="0"/>
          </a:p>
        </p:txBody>
      </p:sp>
      <p:sp>
        <p:nvSpPr>
          <p:cNvPr id="26" name="椭圆 25"/>
          <p:cNvSpPr/>
          <p:nvPr/>
        </p:nvSpPr>
        <p:spPr>
          <a:xfrm>
            <a:off x="5173202" y="2024732"/>
            <a:ext cx="1618211" cy="82018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interact</a:t>
            </a:r>
            <a:r>
              <a:rPr lang="en-US" altLang="zh-CN" dirty="0" smtClean="0"/>
              <a:t>()</a:t>
            </a:r>
            <a:endParaRPr lang="zh-CN" altLang="en-US" dirty="0" smtClean="0"/>
          </a:p>
        </p:txBody>
      </p:sp>
      <p:cxnSp>
        <p:nvCxnSpPr>
          <p:cNvPr id="61" name="曲线连接符 60"/>
          <p:cNvCxnSpPr>
            <a:stCxn id="22" idx="6"/>
            <a:endCxn id="8" idx="1"/>
          </p:cNvCxnSpPr>
          <p:nvPr/>
        </p:nvCxnSpPr>
        <p:spPr>
          <a:xfrm>
            <a:off x="3051258" y="2363280"/>
            <a:ext cx="2358928" cy="1353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10" idx="6"/>
            <a:endCxn id="8" idx="2"/>
          </p:cNvCxnSpPr>
          <p:nvPr/>
        </p:nvCxnSpPr>
        <p:spPr>
          <a:xfrm>
            <a:off x="3056390" y="3515235"/>
            <a:ext cx="2116814" cy="491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12" idx="6"/>
            <a:endCxn id="8" idx="2"/>
          </p:cNvCxnSpPr>
          <p:nvPr/>
        </p:nvCxnSpPr>
        <p:spPr>
          <a:xfrm flipV="1">
            <a:off x="3056392" y="4006529"/>
            <a:ext cx="2116812" cy="321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7"/>
            <a:endCxn id="8" idx="3"/>
          </p:cNvCxnSpPr>
          <p:nvPr/>
        </p:nvCxnSpPr>
        <p:spPr>
          <a:xfrm rot="5400000" flipH="1" flipV="1">
            <a:off x="3627637" y="3488283"/>
            <a:ext cx="974323" cy="25907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14" idx="7"/>
            <a:endCxn id="8" idx="4"/>
          </p:cNvCxnSpPr>
          <p:nvPr/>
        </p:nvCxnSpPr>
        <p:spPr>
          <a:xfrm rot="5400000" flipH="1" flipV="1">
            <a:off x="5159871" y="4448394"/>
            <a:ext cx="854210" cy="7906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15" idx="0"/>
            <a:endCxn id="8" idx="4"/>
          </p:cNvCxnSpPr>
          <p:nvPr/>
        </p:nvCxnSpPr>
        <p:spPr>
          <a:xfrm rot="16200000" flipV="1">
            <a:off x="5749457" y="4649476"/>
            <a:ext cx="734096" cy="268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16" idx="1"/>
            <a:endCxn id="8" idx="4"/>
          </p:cNvCxnSpPr>
          <p:nvPr/>
        </p:nvCxnSpPr>
        <p:spPr>
          <a:xfrm rot="16200000" flipV="1">
            <a:off x="6216650" y="4182284"/>
            <a:ext cx="854209" cy="1322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3" idx="1"/>
            <a:endCxn id="8" idx="4"/>
          </p:cNvCxnSpPr>
          <p:nvPr/>
        </p:nvCxnSpPr>
        <p:spPr>
          <a:xfrm rot="16200000" flipV="1">
            <a:off x="7035498" y="3363436"/>
            <a:ext cx="854209" cy="29605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17" idx="1"/>
            <a:endCxn id="8" idx="5"/>
          </p:cNvCxnSpPr>
          <p:nvPr/>
        </p:nvCxnSpPr>
        <p:spPr>
          <a:xfrm rot="16200000" flipH="1" flipV="1">
            <a:off x="7683618" y="3037234"/>
            <a:ext cx="130089" cy="2388459"/>
          </a:xfrm>
          <a:prstGeom prst="curvedConnector5">
            <a:avLst>
              <a:gd name="adj1" fmla="val -175726"/>
              <a:gd name="adj2" fmla="val 50000"/>
              <a:gd name="adj3" fmla="val 275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11" idx="2"/>
            <a:endCxn id="8" idx="6"/>
          </p:cNvCxnSpPr>
          <p:nvPr/>
        </p:nvCxnSpPr>
        <p:spPr>
          <a:xfrm rot="10800000" flipV="1">
            <a:off x="6791416" y="2731935"/>
            <a:ext cx="1914495" cy="12745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25" idx="2"/>
            <a:endCxn id="8" idx="7"/>
          </p:cNvCxnSpPr>
          <p:nvPr/>
        </p:nvCxnSpPr>
        <p:spPr>
          <a:xfrm rot="10800000" flipV="1">
            <a:off x="6554434" y="1574442"/>
            <a:ext cx="2162049" cy="2142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705910" y="2321840"/>
            <a:ext cx="1618211" cy="8201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</a:t>
            </a:r>
            <a:r>
              <a:rPr lang="en-US" altLang="zh-CN" dirty="0" smtClean="0"/>
              <a:t>(</a:t>
            </a:r>
            <a:r>
              <a:rPr lang="en-US" altLang="zh-CN" dirty="0" smtClean="0"/>
              <a:t>…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cxnSp>
        <p:nvCxnSpPr>
          <p:cNvPr id="94" name="直接箭头连接符 93"/>
          <p:cNvCxnSpPr>
            <a:stCxn id="8" idx="0"/>
            <a:endCxn id="26" idx="4"/>
          </p:cNvCxnSpPr>
          <p:nvPr/>
        </p:nvCxnSpPr>
        <p:spPr>
          <a:xfrm flipH="1" flipV="1">
            <a:off x="5982308" y="2844921"/>
            <a:ext cx="2" cy="75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6" idx="0"/>
            <a:endCxn id="7" idx="4"/>
          </p:cNvCxnSpPr>
          <p:nvPr/>
        </p:nvCxnSpPr>
        <p:spPr>
          <a:xfrm flipH="1" flipV="1">
            <a:off x="5982307" y="1599584"/>
            <a:ext cx="1" cy="42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19"/>
            <a:ext cx="9605635" cy="80489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4934"/>
            <a:ext cx="4645152" cy="3214539"/>
          </a:xfrm>
        </p:spPr>
        <p:txBody>
          <a:bodyPr>
            <a:normAutofit/>
          </a:bodyPr>
          <a:lstStyle/>
          <a:p>
            <a:r>
              <a:rPr lang="en-US" altLang="zh-CN" dirty="0"/>
              <a:t>ls: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</a:t>
            </a:r>
            <a:r>
              <a:rPr lang="zh-CN" altLang="en-US" dirty="0"/>
              <a:t>当前目录下的文件</a:t>
            </a:r>
          </a:p>
          <a:p>
            <a:r>
              <a:rPr lang="en-US" altLang="zh-CN" dirty="0"/>
              <a:t>cp file1 file2: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文件复制</a:t>
            </a:r>
            <a:endParaRPr lang="en-US" altLang="zh-CN" dirty="0"/>
          </a:p>
          <a:p>
            <a:r>
              <a:rPr lang="en-US" altLang="zh-CN" dirty="0" smtClean="0"/>
              <a:t>cp </a:t>
            </a:r>
            <a:r>
              <a:rPr lang="en-US" altLang="zh-CN" dirty="0"/>
              <a:t>file </a:t>
            </a:r>
            <a:r>
              <a:rPr lang="en-US" altLang="zh-CN" dirty="0" err="1"/>
              <a:t>dir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zh-CN" altLang="en-US" dirty="0"/>
              <a:t>复制到文件夹</a:t>
            </a:r>
          </a:p>
          <a:p>
            <a:r>
              <a:rPr lang="en-US" altLang="zh-CN" dirty="0" smtClean="0"/>
              <a:t>cp </a:t>
            </a:r>
            <a:r>
              <a:rPr lang="en-US" altLang="zh-CN" dirty="0"/>
              <a:t>-r dir1 dir2: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文件夹复制</a:t>
            </a:r>
            <a:endParaRPr lang="en-US" altLang="zh-CN" dirty="0"/>
          </a:p>
          <a:p>
            <a:r>
              <a:rPr lang="en-US" altLang="zh-CN" dirty="0" smtClean="0"/>
              <a:t>cmp </a:t>
            </a:r>
            <a:r>
              <a:rPr lang="en-US" altLang="zh-CN" dirty="0"/>
              <a:t>file1 file2: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文件比较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96989" y="1713813"/>
            <a:ext cx="5361934" cy="3745050"/>
          </a:xfrm>
        </p:spPr>
        <p:txBody>
          <a:bodyPr>
            <a:normAutofit/>
          </a:bodyPr>
          <a:lstStyle/>
          <a:p>
            <a:r>
              <a:rPr lang="en-US" altLang="zh-CN" dirty="0"/>
              <a:t>wc -c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统计文件</a:t>
            </a:r>
            <a:r>
              <a:rPr lang="zh-CN" altLang="en-US" dirty="0"/>
              <a:t>的字节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r>
              <a:rPr lang="en-US" altLang="zh-CN" dirty="0"/>
              <a:t>wc -w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统计文件</a:t>
            </a:r>
            <a:r>
              <a:rPr lang="zh-CN" altLang="en-US" dirty="0"/>
              <a:t>的</a:t>
            </a:r>
            <a:r>
              <a:rPr lang="zh-CN" altLang="en-US" dirty="0" smtClean="0"/>
              <a:t>词数</a:t>
            </a:r>
            <a:endParaRPr lang="en-US" altLang="zh-CN" dirty="0" smtClean="0"/>
          </a:p>
          <a:p>
            <a:r>
              <a:rPr lang="en-US" altLang="zh-CN" dirty="0" smtClean="0"/>
              <a:t>wc </a:t>
            </a:r>
            <a:r>
              <a:rPr lang="en-US" altLang="zh-CN" dirty="0"/>
              <a:t>-l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统计文件</a:t>
            </a:r>
            <a:r>
              <a:rPr lang="zh-CN" altLang="en-US" dirty="0"/>
              <a:t>的行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r>
              <a:rPr lang="en-US" altLang="zh-CN" dirty="0"/>
              <a:t>wc file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统计文件</a:t>
            </a:r>
            <a:r>
              <a:rPr lang="zh-CN" altLang="en-US" dirty="0"/>
              <a:t>的行数</a:t>
            </a:r>
            <a:r>
              <a:rPr lang="en-US" altLang="zh-CN" dirty="0"/>
              <a:t>, </a:t>
            </a:r>
            <a:r>
              <a:rPr lang="zh-CN" altLang="en-US" dirty="0"/>
              <a:t>词数和字节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cat file(s):  </a:t>
            </a:r>
            <a:r>
              <a:rPr lang="zh-CN" altLang="en-US" dirty="0" smtClean="0"/>
              <a:t>在</a:t>
            </a:r>
            <a:r>
              <a:rPr lang="zh-CN" altLang="en-US" dirty="0"/>
              <a:t>终端打印文件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 smtClean="0"/>
              <a:t>man </a:t>
            </a:r>
            <a:r>
              <a:rPr lang="en-US" altLang="zh-CN" dirty="0"/>
              <a:t>command (…): </a:t>
            </a:r>
            <a:r>
              <a:rPr lang="en-US" altLang="zh-CN" dirty="0" smtClean="0"/>
              <a:t> </a:t>
            </a:r>
            <a:r>
              <a:rPr lang="zh-CN" altLang="en-US" dirty="0" smtClean="0"/>
              <a:t>展示</a:t>
            </a:r>
            <a:r>
              <a:rPr lang="zh-CN" altLang="en-US" dirty="0"/>
              <a:t>命令相关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en-US" altLang="zh-CN" dirty="0"/>
              <a:t>test.sh: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zh-CN" altLang="en-US" dirty="0" smtClean="0"/>
              <a:t>文件读入</a:t>
            </a:r>
            <a:r>
              <a:rPr lang="zh-CN" altLang="en-US" dirty="0"/>
              <a:t>指令并依次</a:t>
            </a:r>
            <a:r>
              <a:rPr lang="zh-CN" altLang="en-US" dirty="0" smtClean="0"/>
              <a:t>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当前目录下的文件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遍历当前目录的文件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排除</a:t>
            </a:r>
            <a:r>
              <a:rPr lang="en-US" altLang="zh-CN" dirty="0" smtClean="0"/>
              <a:t>.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..</a:t>
            </a:r>
          </a:p>
          <a:p>
            <a:pPr lvl="1"/>
            <a:r>
              <a:rPr lang="zh-CN" altLang="en-US" dirty="0" smtClean="0"/>
              <a:t>输出当前目录下的文件名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0154" y="1686437"/>
            <a:ext cx="5134698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void ls() {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char </a:t>
            </a:r>
            <a:r>
              <a:rPr lang="en-GB" altLang="zh-CN" dirty="0"/>
              <a:t>path[100];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getcwd</a:t>
            </a:r>
            <a:r>
              <a:rPr lang="en-GB" altLang="zh-CN" dirty="0"/>
              <a:t>(path, 100);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struct</a:t>
            </a:r>
            <a:r>
              <a:rPr lang="en-GB" altLang="zh-CN" dirty="0"/>
              <a:t> </a:t>
            </a:r>
            <a:r>
              <a:rPr lang="en-GB" altLang="zh-CN" dirty="0" err="1"/>
              <a:t>dirent</a:t>
            </a:r>
            <a:r>
              <a:rPr lang="en-GB" altLang="zh-CN" dirty="0"/>
              <a:t>* filename;</a:t>
            </a:r>
          </a:p>
          <a:p>
            <a:pPr marL="0" indent="0">
              <a:buNone/>
            </a:pPr>
            <a:r>
              <a:rPr lang="en-GB" altLang="zh-CN" dirty="0"/>
              <a:t>	DIR* </a:t>
            </a:r>
            <a:r>
              <a:rPr lang="en-GB" altLang="zh-CN" dirty="0" err="1"/>
              <a:t>dir</a:t>
            </a:r>
            <a:r>
              <a:rPr lang="en-GB" altLang="zh-CN" dirty="0"/>
              <a:t> = </a:t>
            </a:r>
            <a:r>
              <a:rPr lang="en-GB" altLang="zh-CN" dirty="0" err="1"/>
              <a:t>opendir</a:t>
            </a:r>
            <a:r>
              <a:rPr lang="en-GB" altLang="zh-CN" dirty="0"/>
              <a:t>(path);</a:t>
            </a:r>
          </a:p>
          <a:p>
            <a:pPr marL="0" indent="0">
              <a:buNone/>
            </a:pPr>
            <a:r>
              <a:rPr lang="en-GB" altLang="zh-CN" dirty="0"/>
              <a:t>	while (filename = </a:t>
            </a:r>
            <a:r>
              <a:rPr lang="en-GB" altLang="zh-CN" dirty="0" err="1"/>
              <a:t>readdir</a:t>
            </a:r>
            <a:r>
              <a:rPr lang="en-GB" altLang="zh-CN" dirty="0"/>
              <a:t>(</a:t>
            </a:r>
            <a:r>
              <a:rPr lang="en-GB" altLang="zh-CN" dirty="0" err="1"/>
              <a:t>dir</a:t>
            </a:r>
            <a:r>
              <a:rPr lang="en-GB" altLang="zh-CN" dirty="0"/>
              <a:t>)) </a:t>
            </a:r>
            <a:r>
              <a:rPr lang="en-GB" altLang="zh-CN" dirty="0" smtClean="0"/>
              <a:t>{</a:t>
            </a:r>
            <a:r>
              <a:rPr lang="en-US" altLang="zh-CN" dirty="0" smtClean="0"/>
              <a:t>…</a:t>
            </a:r>
            <a:r>
              <a:rPr lang="en-GB" altLang="zh-CN" dirty="0" smtClean="0"/>
              <a:t>}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cout</a:t>
            </a:r>
            <a:r>
              <a:rPr lang="en-GB" altLang="zh-CN" dirty="0"/>
              <a:t> &lt;&lt; </a:t>
            </a:r>
            <a:r>
              <a:rPr lang="en-GB" altLang="zh-CN" dirty="0" err="1"/>
              <a:t>endl</a:t>
            </a:r>
            <a:r>
              <a:rPr lang="en-GB" altLang="zh-CN" dirty="0"/>
              <a:t>;</a:t>
            </a:r>
          </a:p>
          <a:p>
            <a:pPr marL="0" indent="0">
              <a:buNone/>
            </a:pPr>
            <a:r>
              <a:rPr lang="en-GB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7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CP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cp file1 file2: </a:t>
            </a:r>
            <a:r>
              <a:rPr lang="zh-CN" altLang="en-US" dirty="0"/>
              <a:t>将文件</a:t>
            </a:r>
            <a:r>
              <a:rPr lang="en-US" altLang="zh-CN" dirty="0"/>
              <a:t>1</a:t>
            </a:r>
            <a:r>
              <a:rPr lang="zh-CN" altLang="en-US" dirty="0"/>
              <a:t>复制为文件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</a:t>
            </a:r>
            <a:r>
              <a:rPr lang="en-US" altLang="zh-CN" dirty="0"/>
              <a:t>1</a:t>
            </a:r>
            <a:r>
              <a:rPr lang="zh-CN" altLang="en-US" dirty="0"/>
              <a:t>不存在则输出找不到文件提示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</a:t>
            </a:r>
            <a:r>
              <a:rPr lang="en-US" altLang="zh-CN" dirty="0"/>
              <a:t>2</a:t>
            </a:r>
            <a:r>
              <a:rPr lang="zh-CN" altLang="en-US" dirty="0"/>
              <a:t>存在</a:t>
            </a:r>
            <a:r>
              <a:rPr lang="zh-CN" altLang="en-US" dirty="0" smtClean="0"/>
              <a:t>则覆盖</a:t>
            </a:r>
            <a:r>
              <a:rPr lang="en-US" altLang="zh-CN" dirty="0"/>
              <a:t>, </a:t>
            </a:r>
            <a:r>
              <a:rPr lang="zh-CN" altLang="en-US" dirty="0"/>
              <a:t>不存在则自动创建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cp file </a:t>
            </a:r>
            <a:r>
              <a:rPr lang="en-US" altLang="zh-CN" dirty="0" err="1"/>
              <a:t>dir</a:t>
            </a:r>
            <a:r>
              <a:rPr lang="en-US" altLang="zh-CN" dirty="0"/>
              <a:t>: </a:t>
            </a:r>
            <a:r>
              <a:rPr lang="zh-CN" altLang="en-US" dirty="0"/>
              <a:t>将文件复制到文件夹</a:t>
            </a: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文件不存在则输出找不到文件提示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文件夹</a:t>
            </a:r>
            <a:r>
              <a:rPr lang="zh-CN" altLang="en-US" dirty="0" smtClean="0"/>
              <a:t>存在拷贝</a:t>
            </a:r>
            <a:r>
              <a:rPr lang="zh-CN" altLang="en-US" dirty="0"/>
              <a:t>到文件夹</a:t>
            </a:r>
            <a:r>
              <a:rPr lang="en-US" altLang="zh-CN" dirty="0"/>
              <a:t>, </a:t>
            </a:r>
            <a:r>
              <a:rPr lang="zh-CN" altLang="en-US" dirty="0" smtClean="0"/>
              <a:t>否则</a:t>
            </a:r>
            <a:r>
              <a:rPr lang="zh-CN" altLang="en-US" dirty="0"/>
              <a:t>自动创建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0428" y="1379913"/>
            <a:ext cx="4504423" cy="43150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cp</a:t>
            </a:r>
            <a:r>
              <a:rPr lang="en-GB" altLang="zh-CN" dirty="0"/>
              <a:t>(char* file1, char* file2) {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bool </a:t>
            </a:r>
            <a:r>
              <a:rPr lang="en-GB" altLang="zh-CN" dirty="0"/>
              <a:t>special = false;</a:t>
            </a:r>
          </a:p>
          <a:p>
            <a:pPr marL="0" indent="0">
              <a:buNone/>
            </a:pPr>
            <a:r>
              <a:rPr lang="en-GB" altLang="zh-CN" dirty="0"/>
              <a:t>	char path1[100];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getcwd</a:t>
            </a:r>
            <a:r>
              <a:rPr lang="en-GB" altLang="zh-CN" dirty="0"/>
              <a:t>(path1, 100);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strcat</a:t>
            </a:r>
            <a:r>
              <a:rPr lang="en-GB" altLang="zh-CN" dirty="0"/>
              <a:t>(path1, "/");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struct</a:t>
            </a:r>
            <a:r>
              <a:rPr lang="en-GB" altLang="zh-CN" dirty="0"/>
              <a:t> </a:t>
            </a:r>
            <a:r>
              <a:rPr lang="en-GB" altLang="zh-CN" dirty="0" err="1"/>
              <a:t>dirent</a:t>
            </a:r>
            <a:r>
              <a:rPr lang="en-GB" altLang="zh-CN" dirty="0"/>
              <a:t>* file;</a:t>
            </a:r>
          </a:p>
          <a:p>
            <a:pPr marL="0" indent="0">
              <a:buNone/>
            </a:pPr>
            <a:r>
              <a:rPr lang="en-GB" altLang="zh-CN" dirty="0"/>
              <a:t>	DIR* dir1 = </a:t>
            </a:r>
            <a:r>
              <a:rPr lang="en-GB" altLang="zh-CN" dirty="0" err="1"/>
              <a:t>opendir</a:t>
            </a:r>
            <a:r>
              <a:rPr lang="en-GB" altLang="zh-CN" dirty="0"/>
              <a:t>(path1);</a:t>
            </a:r>
          </a:p>
          <a:p>
            <a:pPr marL="0" indent="0">
              <a:buNone/>
            </a:pPr>
            <a:r>
              <a:rPr lang="en-GB" altLang="zh-CN" dirty="0"/>
              <a:t>	while (file = </a:t>
            </a:r>
            <a:r>
              <a:rPr lang="en-GB" altLang="zh-CN" dirty="0" err="1"/>
              <a:t>readdir</a:t>
            </a:r>
            <a:r>
              <a:rPr lang="en-GB" altLang="zh-CN" dirty="0"/>
              <a:t>(dir1)) </a:t>
            </a:r>
            <a:r>
              <a:rPr lang="en-GB" altLang="zh-CN" dirty="0" smtClean="0"/>
              <a:t>{</a:t>
            </a:r>
            <a:r>
              <a:rPr lang="en-US" altLang="zh-CN" dirty="0" smtClean="0"/>
              <a:t>…</a:t>
            </a:r>
            <a:r>
              <a:rPr lang="en-GB" altLang="zh-CN" dirty="0" smtClean="0"/>
              <a:t>}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if (special == false) </a:t>
            </a:r>
            <a:r>
              <a:rPr lang="en-GB" altLang="zh-CN" dirty="0" smtClean="0"/>
              <a:t>{…}</a:t>
            </a:r>
          </a:p>
          <a:p>
            <a:pPr marL="0" indent="0">
              <a:buNone/>
            </a:pPr>
            <a:r>
              <a:rPr lang="en-GB" altLang="zh-CN" dirty="0"/>
              <a:t>	if (special == false) </a:t>
            </a:r>
            <a:r>
              <a:rPr lang="en-GB" altLang="zh-CN" dirty="0" smtClean="0"/>
              <a:t>{…}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CP-R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cp -r dir1 dir2: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文件夹</a:t>
            </a:r>
            <a:r>
              <a:rPr lang="en-US" altLang="zh-CN" dirty="0"/>
              <a:t>1</a:t>
            </a:r>
            <a:r>
              <a:rPr lang="zh-CN" altLang="en-US" dirty="0"/>
              <a:t>复制为文件夹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若文件夹</a:t>
            </a:r>
            <a:r>
              <a:rPr lang="en-US" altLang="zh-CN" dirty="0"/>
              <a:t>1</a:t>
            </a:r>
            <a:r>
              <a:rPr lang="zh-CN" altLang="en-US" dirty="0"/>
              <a:t>不存在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r>
              <a:rPr lang="zh-CN" altLang="en-US" dirty="0"/>
              <a:t>找不到地址提示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若文件夹</a:t>
            </a:r>
            <a:r>
              <a:rPr lang="en-US" altLang="zh-CN" dirty="0"/>
              <a:t>2</a:t>
            </a:r>
            <a:r>
              <a:rPr lang="zh-CN" altLang="en-US" dirty="0"/>
              <a:t>存在则添加文件到其中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不存在则自动创建</a:t>
            </a:r>
            <a:r>
              <a:rPr lang="en-US" altLang="zh-CN" dirty="0"/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9744" y="1191491"/>
            <a:ext cx="5125107" cy="4644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altLang="zh-CN" dirty="0"/>
              <a:t>void </a:t>
            </a:r>
            <a:r>
              <a:rPr lang="en-GB" altLang="zh-CN" dirty="0" err="1"/>
              <a:t>cp_r</a:t>
            </a:r>
            <a:r>
              <a:rPr lang="en-GB" altLang="zh-CN" dirty="0"/>
              <a:t>(char* path1, char* path2, char* file1) {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err="1"/>
              <a:t>struct</a:t>
            </a:r>
            <a:r>
              <a:rPr lang="en-GB" altLang="zh-CN" dirty="0"/>
              <a:t> </a:t>
            </a:r>
            <a:r>
              <a:rPr lang="en-GB" altLang="zh-CN" dirty="0" err="1"/>
              <a:t>dirent</a:t>
            </a:r>
            <a:r>
              <a:rPr lang="en-GB" altLang="zh-CN" dirty="0"/>
              <a:t>* file;</a:t>
            </a:r>
          </a:p>
          <a:p>
            <a:pPr marL="0" indent="0">
              <a:buNone/>
            </a:pPr>
            <a:r>
              <a:rPr lang="en-GB" altLang="zh-CN" dirty="0"/>
              <a:t>	DIR* </a:t>
            </a:r>
            <a:r>
              <a:rPr lang="en-GB" altLang="zh-CN" dirty="0" err="1"/>
              <a:t>dir</a:t>
            </a:r>
            <a:r>
              <a:rPr lang="en-GB" altLang="zh-CN" dirty="0"/>
              <a:t> = </a:t>
            </a:r>
            <a:r>
              <a:rPr lang="en-GB" altLang="zh-CN" dirty="0" err="1"/>
              <a:t>opendir</a:t>
            </a:r>
            <a:r>
              <a:rPr lang="en-GB" altLang="zh-CN" dirty="0"/>
              <a:t>(path1);</a:t>
            </a:r>
          </a:p>
          <a:p>
            <a:pPr marL="0" indent="0">
              <a:buNone/>
            </a:pPr>
            <a:r>
              <a:rPr lang="en-GB" altLang="zh-CN" dirty="0"/>
              <a:t>	if (</a:t>
            </a:r>
            <a:r>
              <a:rPr lang="en-GB" altLang="zh-CN" dirty="0" err="1"/>
              <a:t>dir</a:t>
            </a:r>
            <a:r>
              <a:rPr lang="en-GB" altLang="zh-CN" dirty="0"/>
              <a:t> == NULL</a:t>
            </a:r>
            <a:r>
              <a:rPr lang="en-GB" altLang="zh-CN" dirty="0" smtClean="0"/>
              <a:t>) …;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else {</a:t>
            </a:r>
          </a:p>
          <a:p>
            <a:pPr marL="0" indent="0">
              <a:buNone/>
            </a:pPr>
            <a:r>
              <a:rPr lang="en-GB" altLang="zh-CN" dirty="0"/>
              <a:t>		while (file = </a:t>
            </a:r>
            <a:r>
              <a:rPr lang="en-GB" altLang="zh-CN" dirty="0" err="1"/>
              <a:t>readdir</a:t>
            </a:r>
            <a:r>
              <a:rPr lang="en-GB" altLang="zh-CN" dirty="0"/>
              <a:t>(</a:t>
            </a:r>
            <a:r>
              <a:rPr lang="en-GB" altLang="zh-CN" dirty="0" err="1"/>
              <a:t>dir</a:t>
            </a:r>
            <a:r>
              <a:rPr lang="en-GB" altLang="zh-CN" dirty="0"/>
              <a:t>)) {</a:t>
            </a:r>
          </a:p>
          <a:p>
            <a:pPr marL="0" indent="0">
              <a:buNone/>
            </a:pPr>
            <a:r>
              <a:rPr lang="en-GB" altLang="zh-CN" dirty="0"/>
              <a:t>			if (file-&gt;</a:t>
            </a:r>
            <a:r>
              <a:rPr lang="en-GB" altLang="zh-CN" dirty="0" err="1"/>
              <a:t>d_type</a:t>
            </a:r>
            <a:r>
              <a:rPr lang="en-GB" altLang="zh-CN" dirty="0"/>
              <a:t> == 4) </a:t>
            </a:r>
            <a:r>
              <a:rPr lang="en-GB" altLang="zh-CN" dirty="0" smtClean="0"/>
              <a:t>{…}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		else </a:t>
            </a:r>
            <a:r>
              <a:rPr lang="en-GB" altLang="zh-CN" dirty="0" smtClean="0"/>
              <a:t>{…}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		}</a:t>
            </a:r>
          </a:p>
          <a:p>
            <a:pPr marL="0" indent="0">
              <a:buNone/>
            </a:pPr>
            <a:r>
              <a:rPr lang="en-GB" altLang="zh-CN" dirty="0"/>
              <a:t>	}</a:t>
            </a:r>
          </a:p>
          <a:p>
            <a:pPr marL="0" indent="0">
              <a:buNone/>
            </a:pPr>
            <a:r>
              <a:rPr lang="en-GB" altLang="zh-CN" dirty="0"/>
              <a:t>}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2605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1183</Words>
  <Application>Microsoft Office PowerPoint</Application>
  <PresentationFormat>宽屏</PresentationFormat>
  <Paragraphs>232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Gill Sans MT</vt:lpstr>
      <vt:lpstr>Gallery</vt:lpstr>
      <vt:lpstr>类Shell实现</vt:lpstr>
      <vt:lpstr>需求分析</vt:lpstr>
      <vt:lpstr>基本思路</vt:lpstr>
      <vt:lpstr>模块划分</vt:lpstr>
      <vt:lpstr>模块间关系</vt:lpstr>
      <vt:lpstr>实现的功能</vt:lpstr>
      <vt:lpstr>ls</vt:lpstr>
      <vt:lpstr>CP</vt:lpstr>
      <vt:lpstr>CP-R</vt:lpstr>
      <vt:lpstr>CMP</vt:lpstr>
      <vt:lpstr>WC (-c/-W/-L)</vt:lpstr>
      <vt:lpstr>CAT</vt:lpstr>
      <vt:lpstr>MAN</vt:lpstr>
      <vt:lpstr>SH</vt:lpstr>
      <vt:lpstr>交互界面</vt:lpstr>
      <vt:lpstr>Main函数</vt:lpstr>
      <vt:lpstr>第三周进行的拓展</vt:lpstr>
      <vt:lpstr>遇到的困难</vt:lpstr>
      <vt:lpstr>遇到的困难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学生选课信息管理系统</dc:title>
  <dc:creator>grace</dc:creator>
  <cp:lastModifiedBy>373641332@qq.com</cp:lastModifiedBy>
  <cp:revision>43</cp:revision>
  <dcterms:created xsi:type="dcterms:W3CDTF">2020-03-18T09:08:57Z</dcterms:created>
  <dcterms:modified xsi:type="dcterms:W3CDTF">2020-04-22T14:10:20Z</dcterms:modified>
</cp:coreProperties>
</file>