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411" r:id="rId2"/>
    <p:sldId id="413" r:id="rId3"/>
    <p:sldId id="414" r:id="rId4"/>
    <p:sldId id="416" r:id="rId5"/>
    <p:sldId id="417" r:id="rId6"/>
    <p:sldId id="423" r:id="rId7"/>
    <p:sldId id="431" r:id="rId8"/>
    <p:sldId id="433" r:id="rId9"/>
    <p:sldId id="420" r:id="rId10"/>
    <p:sldId id="421" r:id="rId11"/>
    <p:sldId id="422" r:id="rId12"/>
    <p:sldId id="424" r:id="rId13"/>
    <p:sldId id="425" r:id="rId14"/>
    <p:sldId id="426" r:id="rId15"/>
    <p:sldId id="427" r:id="rId16"/>
    <p:sldId id="428" r:id="rId17"/>
    <p:sldId id="43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1" y="96"/>
      </p:cViewPr>
      <p:guideLst>
        <p:guide orient="horz" pos="221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0065" y="5565140"/>
            <a:ext cx="8612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姓名：张涵之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专业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：计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科        学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号：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191220154  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1015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多项式计算器</a:t>
            </a:r>
            <a:b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设计报告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13815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>
                <a:solidFill>
                  <a:schemeClr val="bg1"/>
                </a:solidFill>
              </a:rPr>
              <a:t>功能实现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8490" y="1490345"/>
            <a:ext cx="10948670" cy="4759325"/>
          </a:xfrm>
        </p:spPr>
        <p:txBody>
          <a:bodyPr>
            <a:normAutofit/>
          </a:bodyPr>
          <a:lstStyle/>
          <a:p>
            <a:pPr marL="228600" lvl="0" indent="-228600">
              <a:buFont typeface="Arial" panose="020B0604020202020204" pitchFamily="34" charset="0"/>
              <a:buChar char="●"/>
            </a:pPr>
            <a:endParaRPr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>
                <a:sym typeface="+mn-ea"/>
              </a:rPr>
              <a:t>多项式类程序文件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en-US" altLang="zh-CN" smtClean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mtClean="0">
                <a:sym typeface="+mn-ea"/>
              </a:rPr>
              <a:t>Print </a:t>
            </a:r>
            <a:r>
              <a:rPr smtClean="0">
                <a:sym typeface="+mn-ea"/>
              </a:rPr>
              <a:t>打印表达式函数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>
                <a:sym typeface="+mn-ea"/>
              </a:rPr>
              <a:t>判断多项式系数数组是否已经初始化。如果未初始化，则提示打印失败。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>
                <a:sym typeface="+mn-ea"/>
              </a:rPr>
              <a:t>按照多项式系数数组循环打印多项式。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系数为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时，不显示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项；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系数为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时，不显示系数；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系数小数位为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时，不显示小数位。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None/>
            </a:pPr>
            <a:endParaRPr sz="160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None/>
            </a:pPr>
            <a:endParaRPr sz="1600">
              <a:sym typeface="+mn-ea"/>
            </a:endParaRPr>
          </a:p>
          <a:p>
            <a:pPr marL="457200" lvl="1" indent="0">
              <a:buNone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13815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>
                <a:solidFill>
                  <a:schemeClr val="bg1"/>
                </a:solidFill>
              </a:rPr>
              <a:t>功能实现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8490" y="1490345"/>
            <a:ext cx="10948670" cy="4759325"/>
          </a:xfrm>
        </p:spPr>
        <p:txBody>
          <a:bodyPr>
            <a:normAutofit/>
          </a:bodyPr>
          <a:lstStyle/>
          <a:p>
            <a:pPr marL="228600" lvl="0" indent="-228600">
              <a:buFont typeface="Arial" panose="020B0604020202020204" pitchFamily="34" charset="0"/>
              <a:buChar char="●"/>
            </a:pPr>
            <a:endParaRPr dirty="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dirty="0">
                <a:sym typeface="+mn-ea"/>
              </a:rPr>
              <a:t>多项式类程序文件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en-US" altLang="zh-CN" dirty="0" smtClean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dirty="0" err="1" smtClean="0">
                <a:sym typeface="+mn-ea"/>
              </a:rPr>
              <a:t>Definite_Integral</a:t>
            </a:r>
            <a:r>
              <a:rPr lang="en-US" altLang="zh-CN" dirty="0" smtClean="0">
                <a:sym typeface="+mn-ea"/>
              </a:rPr>
              <a:t> </a:t>
            </a:r>
            <a:r>
              <a:rPr dirty="0" smtClean="0">
                <a:sym typeface="+mn-ea"/>
              </a:rPr>
              <a:t>计算定积分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dirty="0"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dirty="0">
                <a:sym typeface="+mn-ea"/>
              </a:rPr>
              <a:t>宏定义区间分段值  </a:t>
            </a:r>
            <a:r>
              <a:rPr lang="en-US" altLang="zh-CN" dirty="0">
                <a:sym typeface="+mn-ea"/>
              </a:rPr>
              <a:t>1000</a:t>
            </a:r>
            <a:r>
              <a:rPr dirty="0">
                <a:sym typeface="+mn-ea"/>
              </a:rPr>
              <a:t>。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dirty="0"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dirty="0">
                <a:sym typeface="+mn-ea"/>
              </a:rPr>
              <a:t>套用定积分公式，计算定积分近似值。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457200" lvl="1" indent="0"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13815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>
                <a:solidFill>
                  <a:schemeClr val="bg1"/>
                </a:solidFill>
              </a:rPr>
              <a:t>功能实现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8490" y="1490345"/>
            <a:ext cx="10948670" cy="4759325"/>
          </a:xfrm>
        </p:spPr>
        <p:txBody>
          <a:bodyPr>
            <a:normAutofit/>
          </a:bodyPr>
          <a:lstStyle/>
          <a:p>
            <a:pPr marL="228600" lvl="0" indent="-228600">
              <a:buFont typeface="Arial" panose="020B0604020202020204" pitchFamily="34" charset="0"/>
              <a:buChar char="●"/>
            </a:pPr>
            <a:endParaRPr dirty="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dirty="0">
                <a:sym typeface="+mn-ea"/>
              </a:rPr>
              <a:t>多项式类程序文件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en-US" altLang="zh-CN" dirty="0" smtClean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dirty="0" smtClean="0">
                <a:sym typeface="+mn-ea"/>
              </a:rPr>
              <a:t>Derivation </a:t>
            </a:r>
            <a:r>
              <a:rPr dirty="0" smtClean="0">
                <a:sym typeface="+mn-ea"/>
              </a:rPr>
              <a:t>多项式求导</a:t>
            </a:r>
            <a:endParaRPr lang="en-US" dirty="0" smtClean="0">
              <a:sym typeface="+mn-ea"/>
            </a:endParaRPr>
          </a:p>
          <a:p>
            <a:pPr marL="457200" lvl="1" indent="0">
              <a:buNone/>
            </a:pPr>
            <a:endParaRPr lang="en-US" dirty="0" smtClean="0">
              <a:sym typeface="+mn-ea"/>
            </a:endParaRPr>
          </a:p>
          <a:p>
            <a:pPr lvl="1"/>
            <a:r>
              <a:rPr lang="zh-CN" altLang="en-US" dirty="0"/>
              <a:t>套用求导公式计算导数</a:t>
            </a:r>
            <a:r>
              <a:rPr lang="zh-CN" altLang="en-US" dirty="0" smtClean="0"/>
              <a:t>。</a:t>
            </a:r>
            <a:endParaRPr dirty="0" smtClean="0"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457200" lvl="1" indent="0"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13815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>
                <a:solidFill>
                  <a:schemeClr val="bg1"/>
                </a:solidFill>
              </a:rPr>
              <a:t>功能实现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8490" y="1490345"/>
            <a:ext cx="10948670" cy="4759325"/>
          </a:xfrm>
        </p:spPr>
        <p:txBody>
          <a:bodyPr>
            <a:normAutofit/>
          </a:bodyPr>
          <a:lstStyle/>
          <a:p>
            <a:pPr marL="228600" lvl="0" indent="-228600">
              <a:buFont typeface="Arial" panose="020B0604020202020204" pitchFamily="34" charset="0"/>
              <a:buChar char="●"/>
            </a:pPr>
            <a:endParaRPr dirty="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dirty="0">
                <a:sym typeface="+mn-ea"/>
              </a:rPr>
              <a:t>多项式类程序文件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en-US" altLang="zh-CN" dirty="0" smtClean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dirty="0" smtClean="0">
                <a:sym typeface="+mn-ea"/>
              </a:rPr>
              <a:t>Inverse </a:t>
            </a:r>
            <a:r>
              <a:rPr dirty="0" smtClean="0">
                <a:sym typeface="+mn-ea"/>
              </a:rPr>
              <a:t>多项式求逆元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dirty="0" smtClean="0"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dirty="0">
                <a:sym typeface="+mn-ea"/>
              </a:rPr>
              <a:t>通过课件提纲，可知逆元系数 </a:t>
            </a:r>
            <a:r>
              <a:rPr lang="en-US" altLang="zh-CN" dirty="0">
                <a:sym typeface="+mn-ea"/>
              </a:rPr>
              <a:t>b</a:t>
            </a:r>
            <a:r>
              <a:rPr lang="en-US" altLang="zh-CN" baseline="-25000" dirty="0">
                <a:sym typeface="+mn-ea"/>
              </a:rPr>
              <a:t>0 </a:t>
            </a:r>
            <a:r>
              <a:rPr lang="en-US" altLang="zh-CN" dirty="0">
                <a:sym typeface="+mn-ea"/>
              </a:rPr>
              <a:t>= </a:t>
            </a:r>
            <a:endParaRPr dirty="0"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且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利用分治与倍增法逐个项计算系数，得到逆元多项式。</a:t>
            </a: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457200" lvl="1" indent="0"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91430" y="3178810"/>
          <a:ext cx="294005" cy="5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3" imgW="203200" imgH="393700" progId="Equation.KSEE3">
                  <p:embed/>
                </p:oleObj>
              </mc:Choice>
              <mc:Fallback>
                <p:oleObj r:id="rId3" imgW="2032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1430" y="3178810"/>
                        <a:ext cx="294005" cy="56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582322"/>
              </p:ext>
            </p:extLst>
          </p:nvPr>
        </p:nvGraphicFramePr>
        <p:xfrm>
          <a:off x="2019319" y="3924935"/>
          <a:ext cx="4772025" cy="87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5" imgW="2273300" imgH="431800" progId="Equation.KSEE3">
                  <p:embed/>
                </p:oleObj>
              </mc:Choice>
              <mc:Fallback>
                <p:oleObj r:id="rId5" imgW="22733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9319" y="3924935"/>
                        <a:ext cx="4772025" cy="87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13815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>
                <a:solidFill>
                  <a:schemeClr val="bg1"/>
                </a:solidFill>
              </a:rPr>
              <a:t>功能实现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8490" y="1490345"/>
            <a:ext cx="10948670" cy="4759325"/>
          </a:xfrm>
        </p:spPr>
        <p:txBody>
          <a:bodyPr>
            <a:normAutofit/>
          </a:bodyPr>
          <a:lstStyle/>
          <a:p>
            <a:pPr marL="228600" lvl="0" indent="-228600">
              <a:buFont typeface="Arial" panose="020B0604020202020204" pitchFamily="34" charset="0"/>
              <a:buChar char="●"/>
            </a:pPr>
            <a:endParaRPr dirty="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dirty="0">
                <a:sym typeface="+mn-ea"/>
              </a:rPr>
              <a:t>多项式类程序文件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en-US" altLang="zh-CN" dirty="0" smtClean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dirty="0" smtClean="0">
                <a:sym typeface="+mn-ea"/>
              </a:rPr>
              <a:t>Rooting</a:t>
            </a:r>
            <a:r>
              <a:rPr dirty="0" smtClean="0">
                <a:sym typeface="+mn-ea"/>
              </a:rPr>
              <a:t>多项式求根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dirty="0" smtClean="0"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dirty="0">
                <a:sym typeface="+mn-ea"/>
              </a:rPr>
              <a:t>设表达式                      ，若 </a:t>
            </a:r>
            <a:r>
              <a:rPr lang="en-US" altLang="zh-CN" dirty="0">
                <a:sym typeface="+mn-ea"/>
              </a:rPr>
              <a:t>F(r)=0</a:t>
            </a:r>
            <a:r>
              <a:rPr dirty="0">
                <a:sym typeface="+mn-ea"/>
              </a:rPr>
              <a:t>，则</a:t>
            </a:r>
            <a:r>
              <a:rPr lang="en-US" altLang="zh-CN" dirty="0">
                <a:sym typeface="+mn-ea"/>
              </a:rPr>
              <a:t>r</a:t>
            </a:r>
            <a:r>
              <a:rPr dirty="0">
                <a:sym typeface="+mn-ea"/>
              </a:rPr>
              <a:t>为</a:t>
            </a:r>
            <a:r>
              <a:rPr lang="en-US" altLang="zh-CN" dirty="0">
                <a:sym typeface="+mn-ea"/>
              </a:rPr>
              <a:t>F(x)</a:t>
            </a:r>
            <a:r>
              <a:rPr dirty="0">
                <a:sym typeface="+mn-ea"/>
              </a:rPr>
              <a:t>的根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输入多项式名称，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利用牛顿法求多项式根</a:t>
            </a:r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 dirty="0" smtClean="0"/>
              <a:t>问题：如果多项式本身无实根，程序陷入死循环（待解决）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457200" lvl="1" indent="0"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89848" y="3297238"/>
          <a:ext cx="1562100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1079500" imgH="292100" progId="Equation.KSEE3">
                  <p:embed/>
                </p:oleObj>
              </mc:Choice>
              <mc:Fallback>
                <p:oleObj r:id="rId3" imgW="10795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9848" y="3297238"/>
                        <a:ext cx="1562100" cy="42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13815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>
                <a:solidFill>
                  <a:schemeClr val="bg1"/>
                </a:solidFill>
              </a:rPr>
              <a:t>功能实现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8490" y="1490345"/>
            <a:ext cx="10948670" cy="4759325"/>
          </a:xfrm>
        </p:spPr>
        <p:txBody>
          <a:bodyPr>
            <a:normAutofit/>
          </a:bodyPr>
          <a:lstStyle/>
          <a:p>
            <a:pPr marL="228600" lvl="0" indent="-228600">
              <a:buFont typeface="Arial" panose="020B0604020202020204" pitchFamily="34" charset="0"/>
              <a:buChar char="●"/>
            </a:pPr>
            <a:endParaRPr dirty="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dirty="0">
                <a:sym typeface="+mn-ea"/>
              </a:rPr>
              <a:t>多项式类程序文件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en-US" altLang="zh-CN" dirty="0" smtClean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dirty="0" smtClean="0">
                <a:sym typeface="+mn-ea"/>
              </a:rPr>
              <a:t>Division </a:t>
            </a:r>
            <a:r>
              <a:rPr dirty="0" smtClean="0">
                <a:sym typeface="+mn-ea"/>
              </a:rPr>
              <a:t>多项式除法</a:t>
            </a:r>
            <a:r>
              <a:rPr lang="en-US" altLang="zh-CN" dirty="0" smtClean="0">
                <a:sym typeface="+mn-ea"/>
              </a:rPr>
              <a:t>(</a:t>
            </a:r>
            <a:r>
              <a:rPr dirty="0" smtClean="0">
                <a:sym typeface="+mn-ea"/>
              </a:rPr>
              <a:t>取模</a:t>
            </a:r>
            <a:r>
              <a:rPr lang="en-US" altLang="zh-CN" dirty="0" smtClean="0">
                <a:sym typeface="+mn-ea"/>
              </a:rPr>
              <a:t>)</a:t>
            </a:r>
            <a:endParaRPr dirty="0" smtClean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dirty="0" smtClean="0">
              <a:sym typeface="+mn-ea"/>
            </a:endParaRPr>
          </a:p>
          <a:p>
            <a:pPr marL="914400" lvl="2" indent="0">
              <a:buNone/>
            </a:pPr>
            <a:r>
              <a:rPr sz="1600" dirty="0">
                <a:sym typeface="+mn-ea"/>
              </a:rPr>
              <a:t>输入多项式除法的表达式，</a:t>
            </a:r>
            <a:r>
              <a:rPr lang="en-US" altLang="zh-CN" sz="1600" dirty="0">
                <a:sym typeface="+mn-ea"/>
              </a:rPr>
              <a:t>F/G</a:t>
            </a: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914400" lvl="2" indent="0">
              <a:buNone/>
            </a:pPr>
            <a:r>
              <a:rPr sz="1600" dirty="0">
                <a:sym typeface="+mn-ea"/>
              </a:rPr>
              <a:t>利用竖式计算表达式的商多项式和余数多项式。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457200" lvl="1" indent="0"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046" y="2259330"/>
            <a:ext cx="2954020" cy="2339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13815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>
                <a:solidFill>
                  <a:schemeClr val="bg1"/>
                </a:solidFill>
              </a:rPr>
              <a:t>功能实现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8490" y="1490345"/>
            <a:ext cx="10948670" cy="4759325"/>
          </a:xfrm>
        </p:spPr>
        <p:txBody>
          <a:bodyPr>
            <a:normAutofit/>
          </a:bodyPr>
          <a:lstStyle/>
          <a:p>
            <a:pPr marL="228600" lvl="0" indent="-228600">
              <a:buFont typeface="Arial" panose="020B0604020202020204" pitchFamily="34" charset="0"/>
              <a:buChar char="●"/>
            </a:pPr>
            <a:endParaRPr dirty="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dirty="0">
                <a:sym typeface="+mn-ea"/>
              </a:rPr>
              <a:t>多项式类程序文件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en-US" altLang="zh-CN" dirty="0" smtClean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dirty="0" smtClean="0">
                <a:sym typeface="+mn-ea"/>
              </a:rPr>
              <a:t>Multiplication</a:t>
            </a:r>
            <a:r>
              <a:rPr dirty="0" smtClean="0">
                <a:sym typeface="+mn-ea"/>
              </a:rPr>
              <a:t>多项式</a:t>
            </a:r>
            <a:r>
              <a:rPr lang="zh-CN" altLang="en-US" smtClean="0">
                <a:sym typeface="+mn-ea"/>
              </a:rPr>
              <a:t>乘</a:t>
            </a:r>
            <a:r>
              <a:rPr smtClean="0">
                <a:sym typeface="+mn-ea"/>
              </a:rPr>
              <a:t>法</a:t>
            </a:r>
            <a:endParaRPr dirty="0" smtClean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dirty="0" smtClean="0">
              <a:sym typeface="+mn-ea"/>
            </a:endParaRPr>
          </a:p>
          <a:p>
            <a:pPr marL="914400" lvl="2" indent="0">
              <a:buNone/>
            </a:pPr>
            <a:r>
              <a:rPr sz="1600" dirty="0">
                <a:sym typeface="+mn-ea"/>
              </a:rPr>
              <a:t>按两个表达式中各项系数逐个相乘，并将结果中相同次幂的系数相加。</a:t>
            </a:r>
            <a:endParaRPr lang="en-US" altLang="zh-CN" sz="1600" dirty="0">
              <a:sym typeface="+mn-ea"/>
            </a:endParaRP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914400" lvl="2" indent="0">
              <a:buNone/>
            </a:pPr>
            <a:r>
              <a:rPr sz="1600" dirty="0">
                <a:sym typeface="+mn-ea"/>
              </a:rPr>
              <a:t>从而得到一个新的多项式类，并打印该多项式。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457200" lvl="1" indent="0"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13815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>
                <a:solidFill>
                  <a:schemeClr val="bg1"/>
                </a:solidFill>
              </a:rPr>
              <a:t>技术难点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8490" y="1490345"/>
            <a:ext cx="10948670" cy="4759325"/>
          </a:xfrm>
        </p:spPr>
        <p:txBody>
          <a:bodyPr>
            <a:normAutofit/>
          </a:bodyPr>
          <a:lstStyle/>
          <a:p>
            <a:pPr marL="228600" lvl="0" indent="-228600">
              <a:buFont typeface="Arial" panose="020B0604020202020204" pitchFamily="34" charset="0"/>
              <a:buChar char="●"/>
            </a:pPr>
            <a:endParaRPr dirty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表达式的解析操作</a:t>
            </a: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对于表达式的解析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，控制比较复杂，需要考虑递归处理括号中的表达式。</a:t>
            </a:r>
          </a:p>
          <a:p>
            <a:pPr marL="457200" lvl="1" indent="0"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742950" lvl="2" indent="-285750"/>
            <a:r>
              <a:rPr dirty="0">
                <a:sym typeface="+mn-ea"/>
              </a:rPr>
              <a:t>多项式的完整性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多项式的各项功能，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对于无法计算的表达式难以控制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f(x)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不可积，则无法计算定积分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zh-CN" altLang="en-US" dirty="0" smtClean="0"/>
              <a:t>如</a:t>
            </a:r>
            <a:r>
              <a:rPr lang="en-US" altLang="zh-CN" dirty="0" smtClean="0"/>
              <a:t>f(x)=0</a:t>
            </a:r>
            <a:r>
              <a:rPr lang="zh-CN" altLang="en-US" dirty="0" smtClean="0"/>
              <a:t>无实数解，则求根时程序陷入死循环（待解决）。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13815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>
                <a:solidFill>
                  <a:schemeClr val="bg1"/>
                </a:solidFill>
              </a:rPr>
              <a:t>功能需求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8490" y="1737770"/>
            <a:ext cx="10948670" cy="4759325"/>
          </a:xfrm>
        </p:spPr>
        <p:txBody>
          <a:bodyPr>
            <a:normAutofit fontScale="97500" lnSpcReduction="10000"/>
          </a:bodyPr>
          <a:lstStyle/>
          <a:p>
            <a:r>
              <a:rPr dirty="0"/>
              <a:t>动态初始化多项式类</a:t>
            </a:r>
          </a:p>
          <a:p>
            <a:pPr lvl="1"/>
            <a:r>
              <a:rPr dirty="0" smtClean="0"/>
              <a:t>输入多项式的长度</a:t>
            </a:r>
            <a:r>
              <a:rPr lang="zh-CN" altLang="en-US" dirty="0"/>
              <a:t>和</a:t>
            </a:r>
            <a:r>
              <a:rPr dirty="0" smtClean="0"/>
              <a:t>名称</a:t>
            </a:r>
            <a:endParaRPr dirty="0"/>
          </a:p>
          <a:p>
            <a:pPr lvl="1"/>
            <a:r>
              <a:rPr dirty="0" smtClean="0"/>
              <a:t>打印完整的多项式字符</a:t>
            </a:r>
            <a:r>
              <a:rPr lang="zh-CN" altLang="en-US" dirty="0" smtClean="0"/>
              <a:t>表示</a:t>
            </a:r>
            <a:endParaRPr dirty="0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多项表达式的解析操作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根据字符串，解析混合运算表达式，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分析出表达式的运算规则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根据表达式执行多项式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实现多项式的求导功能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实现多项式的定积分功能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实现多项式的逆元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实现多项式除法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/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取模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实现多项式求根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实现多项式的乘、加运算功能</a:t>
            </a:r>
          </a:p>
          <a:p>
            <a:pPr lvl="1"/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13815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>
                <a:solidFill>
                  <a:schemeClr val="bg1"/>
                </a:solidFill>
              </a:rPr>
              <a:t>开发思路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8490" y="1732392"/>
            <a:ext cx="10948670" cy="4759325"/>
          </a:xfrm>
        </p:spPr>
        <p:txBody>
          <a:bodyPr>
            <a:normAutofit fontScale="90000"/>
          </a:bodyPr>
          <a:lstStyle/>
          <a:p>
            <a:pPr marL="228600" lvl="0" indent="-228600">
              <a:buFont typeface="Arial" panose="020B0604020202020204" pitchFamily="34" charset="0"/>
              <a:buChar char="●"/>
            </a:pPr>
            <a:r>
              <a:rPr dirty="0">
                <a:sym typeface="+mn-ea"/>
              </a:rPr>
              <a:t>创建多项式类</a:t>
            </a:r>
          </a:p>
          <a:p>
            <a:pPr lvl="1"/>
            <a:r>
              <a:rPr sz="1600" dirty="0">
                <a:sym typeface="+mn-ea"/>
              </a:rPr>
              <a:t>通过</a:t>
            </a:r>
            <a:r>
              <a:rPr lang="en-US" altLang="zh-CN" sz="1600" dirty="0" smtClean="0">
                <a:sym typeface="+mn-ea"/>
              </a:rPr>
              <a:t>main</a:t>
            </a:r>
            <a:r>
              <a:rPr sz="1600" dirty="0">
                <a:sym typeface="+mn-ea"/>
              </a:rPr>
              <a:t>函数输出提示信息，接收终端输入命令。</a:t>
            </a:r>
          </a:p>
          <a:p>
            <a:pPr lvl="1"/>
            <a:r>
              <a:rPr sz="1600" dirty="0">
                <a:sym typeface="+mn-ea"/>
              </a:rPr>
              <a:t>以字符形式输入，空格间隔，并对输入的内容进行检查校验，无效数据按</a:t>
            </a:r>
            <a:r>
              <a:rPr lang="en-US" altLang="zh-CN" sz="1600" dirty="0">
                <a:sym typeface="+mn-ea"/>
              </a:rPr>
              <a:t>0</a:t>
            </a:r>
            <a:r>
              <a:rPr sz="1600" dirty="0">
                <a:sym typeface="+mn-ea"/>
              </a:rPr>
              <a:t>论处。</a:t>
            </a:r>
          </a:p>
          <a:p>
            <a:pPr lvl="1"/>
            <a:r>
              <a:rPr sz="1600" dirty="0">
                <a:sym typeface="+mn-ea"/>
              </a:rPr>
              <a:t>将输入的内容作为参数，创建表达式类</a:t>
            </a:r>
            <a:r>
              <a:rPr sz="1600" dirty="0" smtClean="0">
                <a:sym typeface="+mn-ea"/>
              </a:rPr>
              <a:t>。</a:t>
            </a:r>
            <a:endParaRPr sz="1600" dirty="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dirty="0">
                <a:sym typeface="+mn-ea"/>
              </a:rPr>
              <a:t>为多项式类提供多个方法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600" dirty="0">
                <a:sym typeface="+mn-ea"/>
              </a:rPr>
              <a:t>多项式的求导方法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600" dirty="0">
                <a:sym typeface="+mn-ea"/>
              </a:rPr>
              <a:t>多项式的定积分方法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600" dirty="0">
                <a:sym typeface="+mn-ea"/>
              </a:rPr>
              <a:t>多项式的逆元方法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600" dirty="0">
                <a:sym typeface="+mn-ea"/>
              </a:rPr>
              <a:t>多项式除法</a:t>
            </a:r>
            <a:r>
              <a:rPr lang="en-US" altLang="zh-CN" sz="1600" dirty="0">
                <a:sym typeface="+mn-ea"/>
              </a:rPr>
              <a:t>/</a:t>
            </a:r>
            <a:r>
              <a:rPr sz="1600" dirty="0">
                <a:sym typeface="+mn-ea"/>
              </a:rPr>
              <a:t>取模方法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600" dirty="0">
                <a:sym typeface="+mn-ea"/>
              </a:rPr>
              <a:t>多项式求根方法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600" dirty="0">
                <a:sym typeface="+mn-ea"/>
              </a:rPr>
              <a:t>多项式相乘方法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600" dirty="0">
                <a:sym typeface="+mn-ea"/>
              </a:rPr>
              <a:t>多项式相加放放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600" dirty="0">
                <a:sym typeface="+mn-ea"/>
              </a:rPr>
              <a:t>多项式打印方法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sz="16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/>
            <a:endParaRPr sz="16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13815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>
                <a:solidFill>
                  <a:schemeClr val="bg1"/>
                </a:solidFill>
              </a:rPr>
              <a:t>模块文件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8490" y="2049332"/>
            <a:ext cx="10948670" cy="4200338"/>
          </a:xfrm>
        </p:spPr>
        <p:txBody>
          <a:bodyPr>
            <a:normAutofit/>
          </a:bodyPr>
          <a:lstStyle/>
          <a:p>
            <a:pPr marL="228600" lvl="0" indent="-228600">
              <a:buFont typeface="Arial" panose="020B0604020202020204" pitchFamily="34" charset="0"/>
              <a:buChar char="●"/>
            </a:pPr>
            <a:r>
              <a:rPr dirty="0">
                <a:sym typeface="+mn-ea"/>
              </a:rPr>
              <a:t>主调用文件</a:t>
            </a:r>
          </a:p>
          <a:p>
            <a:pPr lvl="1"/>
            <a:r>
              <a:rPr sz="1600" dirty="0" smtClean="0">
                <a:sym typeface="+mn-ea"/>
              </a:rPr>
              <a:t>界面展示函数</a:t>
            </a:r>
            <a:r>
              <a:rPr sz="1600" dirty="0">
                <a:sym typeface="+mn-ea"/>
              </a:rPr>
              <a:t>，输出提示信息。</a:t>
            </a:r>
          </a:p>
          <a:p>
            <a:pPr lvl="1"/>
            <a:r>
              <a:rPr lang="en-US" altLang="zh-CN" sz="1600" dirty="0" smtClean="0">
                <a:sym typeface="+mn-ea"/>
              </a:rPr>
              <a:t>main</a:t>
            </a:r>
            <a:r>
              <a:rPr sz="1600" dirty="0">
                <a:sym typeface="+mn-ea"/>
              </a:rPr>
              <a:t>函数，循环接收输入命令。</a:t>
            </a:r>
          </a:p>
          <a:p>
            <a:pPr lvl="1"/>
            <a:r>
              <a:rPr sz="1600" dirty="0">
                <a:sym typeface="+mn-ea"/>
              </a:rPr>
              <a:t>表达式解析函数，将输入的字符串命令，解析成表达式。</a:t>
            </a:r>
          </a:p>
          <a:p>
            <a:pPr lvl="1"/>
            <a:r>
              <a:rPr sz="1600" dirty="0">
                <a:sym typeface="+mn-ea"/>
              </a:rPr>
              <a:t>调用多项式类，按输入命令调用多项式各种方法。</a:t>
            </a:r>
          </a:p>
          <a:p>
            <a:pPr lvl="1"/>
            <a:endParaRPr sz="1600" dirty="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dirty="0">
                <a:sym typeface="+mn-ea"/>
              </a:rPr>
              <a:t>多项式类文件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600" dirty="0">
                <a:sym typeface="+mn-ea"/>
              </a:rPr>
              <a:t>提供多项式的初始化，以及各功能方法。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建立浮点型数组私有变量，用于存储多项式各次的系数。</a:t>
            </a:r>
          </a:p>
          <a:p>
            <a:pPr lvl="1"/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13815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>
                <a:solidFill>
                  <a:schemeClr val="bg1"/>
                </a:solidFill>
              </a:rPr>
              <a:t>功能实现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8490" y="1490345"/>
            <a:ext cx="10948670" cy="4759325"/>
          </a:xfrm>
        </p:spPr>
        <p:txBody>
          <a:bodyPr>
            <a:normAutofit/>
          </a:bodyPr>
          <a:lstStyle/>
          <a:p>
            <a:pPr marL="228600" lvl="0" indent="-228600">
              <a:buFont typeface="Arial" panose="020B0604020202020204" pitchFamily="34" charset="0"/>
              <a:buChar char="●"/>
            </a:pPr>
            <a:endParaRPr lang="en-US" dirty="0" smtClean="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dirty="0" smtClean="0">
                <a:sym typeface="+mn-ea"/>
              </a:rPr>
              <a:t>主调用文件</a:t>
            </a:r>
            <a:endParaRPr dirty="0">
              <a:sym typeface="+mn-ea"/>
            </a:endParaRPr>
          </a:p>
          <a:p>
            <a:pPr lvl="1"/>
            <a:endParaRPr lang="en-US" sz="1600" dirty="0" smtClean="0">
              <a:sym typeface="+mn-ea"/>
            </a:endParaRPr>
          </a:p>
          <a:p>
            <a:pPr lvl="1"/>
            <a:r>
              <a:rPr sz="1600" dirty="0" smtClean="0">
                <a:sym typeface="+mn-ea"/>
              </a:rPr>
              <a:t>界面展示函数</a:t>
            </a:r>
            <a:r>
              <a:rPr sz="1600" dirty="0">
                <a:sym typeface="+mn-ea"/>
              </a:rPr>
              <a:t>：</a:t>
            </a:r>
          </a:p>
          <a:p>
            <a:pPr marL="914400" lvl="2" indent="0">
              <a:buNone/>
            </a:pPr>
            <a:r>
              <a:rPr sz="1600" dirty="0">
                <a:sym typeface="+mn-ea"/>
              </a:rPr>
              <a:t>展示设计器封面，打印提示信息。</a:t>
            </a: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Main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主入口函数：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循环接受终端命令，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用于处理多项式的各项功能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13815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>
                <a:solidFill>
                  <a:schemeClr val="bg1"/>
                </a:solidFill>
              </a:rPr>
              <a:t>功能实现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8490" y="1490345"/>
            <a:ext cx="10948670" cy="4759325"/>
          </a:xfrm>
        </p:spPr>
        <p:txBody>
          <a:bodyPr>
            <a:normAutofit fontScale="92500" lnSpcReduction="10000"/>
          </a:bodyPr>
          <a:lstStyle/>
          <a:p>
            <a:pPr marL="228600" lvl="0" indent="-228600">
              <a:buFont typeface="Arial" panose="020B0604020202020204" pitchFamily="34" charset="0"/>
              <a:buChar char="●"/>
            </a:pPr>
            <a:r>
              <a:rPr>
                <a:sym typeface="+mn-ea"/>
              </a:rPr>
              <a:t>主调用文件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mtClean="0">
                <a:sym typeface="+mn-ea"/>
              </a:rPr>
              <a:t>表达式解析函数：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用于解析表达式，分析出各项表达式运算功能。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表达式解析规则：</a:t>
            </a: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以多项式名、左括号、定积分符开头，以右括号、多项式名、求导符结尾	</a:t>
            </a: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加法和乘法后面只能是多项式名、左括号、定积分符号</a:t>
            </a: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定积分符号后只能接 区间 + 左括号/多项式名，区间采用[a,b]固定格式</a:t>
            </a: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求导符号后面只能为双目运算符、右括号</a:t>
            </a: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括号要匹配，左括号后面只能是左括号、定积分符号或多项式名，右括号后面只能是右括号，双目运算符或求导符号</a:t>
            </a: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多项式名后面只能是双目运算符、求导符或右括号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表达式解析算法：</a:t>
            </a: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利用堆栈算法，确定左右括号。遇到一个左括号时，压入堆栈，遇到一个右括号时弹出。表达式结束后，堆栈中任然有数据说明括号不符。</a:t>
            </a: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利用二叉树分析二目运算，树根为运算符，两个子叉为两个子运算表达式。</a:t>
            </a:r>
          </a:p>
          <a:p>
            <a:pPr marL="914400" lvl="2" indent="0">
              <a:buNone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None/>
            </a:pPr>
            <a:endParaRPr sz="1600">
              <a:sym typeface="+mn-ea"/>
            </a:endParaRPr>
          </a:p>
          <a:p>
            <a:pPr marL="457200" lvl="1" indent="0">
              <a:buNone/>
            </a:pPr>
            <a:endParaRPr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34470"/>
            <a:ext cx="12191365" cy="1313815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数据结构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8490" y="1624817"/>
            <a:ext cx="5319731" cy="4759325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GB" sz="1700" dirty="0"/>
              <a:t>class </a:t>
            </a:r>
            <a:r>
              <a:rPr lang="en-GB" sz="1700" dirty="0" smtClean="0"/>
              <a:t>Polynomial{</a:t>
            </a:r>
          </a:p>
          <a:p>
            <a:pPr marL="0" lvl="0" indent="0">
              <a:buNone/>
            </a:pPr>
            <a:r>
              <a:rPr lang="en-GB" sz="1700" dirty="0" smtClean="0"/>
              <a:t>private:</a:t>
            </a:r>
          </a:p>
          <a:p>
            <a:pPr marL="457200" lvl="1" indent="0">
              <a:buNone/>
            </a:pPr>
            <a:r>
              <a:rPr lang="en-GB" sz="1700" dirty="0" smtClean="0"/>
              <a:t>char </a:t>
            </a:r>
            <a:r>
              <a:rPr lang="en-GB" sz="1700" dirty="0" err="1"/>
              <a:t>FunctionName</a:t>
            </a:r>
            <a:r>
              <a:rPr lang="en-GB" sz="1700" dirty="0"/>
              <a:t>;	//</a:t>
            </a:r>
            <a:r>
              <a:rPr lang="zh-CN" altLang="en-US" sz="1700" dirty="0"/>
              <a:t>多项式</a:t>
            </a:r>
            <a:r>
              <a:rPr lang="zh-CN" altLang="en-US" sz="1700" dirty="0" smtClean="0"/>
              <a:t>名称</a:t>
            </a:r>
            <a:endParaRPr lang="en-US" altLang="zh-CN" sz="1700" dirty="0" smtClean="0"/>
          </a:p>
          <a:p>
            <a:pPr marL="457200" lvl="1" indent="0">
              <a:buNone/>
            </a:pPr>
            <a:r>
              <a:rPr lang="en-GB" sz="1700" dirty="0" smtClean="0"/>
              <a:t>float </a:t>
            </a:r>
            <a:r>
              <a:rPr lang="en-GB" sz="1700" dirty="0"/>
              <a:t>Coefficients[50];	//</a:t>
            </a:r>
            <a:r>
              <a:rPr lang="zh-CN" altLang="en-US" sz="1700" dirty="0"/>
              <a:t>多项式系数</a:t>
            </a:r>
            <a:r>
              <a:rPr lang="zh-CN" altLang="en-US" sz="1700" dirty="0" smtClean="0"/>
              <a:t>变量</a:t>
            </a:r>
            <a:endParaRPr lang="en-US" altLang="zh-CN" sz="1700" dirty="0" smtClean="0"/>
          </a:p>
          <a:p>
            <a:pPr marL="457200" lvl="1" indent="0">
              <a:buNone/>
            </a:pPr>
            <a:r>
              <a:rPr lang="en-GB" sz="1700" dirty="0" smtClean="0"/>
              <a:t>int    </a:t>
            </a:r>
            <a:r>
              <a:rPr lang="en-GB" sz="1700" dirty="0" err="1"/>
              <a:t>CoefficientCount</a:t>
            </a:r>
            <a:r>
              <a:rPr lang="en-GB" sz="1700" dirty="0"/>
              <a:t>;	//</a:t>
            </a:r>
            <a:r>
              <a:rPr lang="zh-CN" altLang="en-US" sz="1700" dirty="0"/>
              <a:t>多项式系数</a:t>
            </a:r>
            <a:r>
              <a:rPr lang="zh-CN" altLang="en-US" sz="1700" dirty="0" smtClean="0"/>
              <a:t>数量</a:t>
            </a:r>
            <a:endParaRPr lang="en-US" altLang="zh-CN" sz="1700" dirty="0" smtClean="0"/>
          </a:p>
          <a:p>
            <a:pPr marL="457200" lvl="1" indent="0">
              <a:buNone/>
            </a:pPr>
            <a:r>
              <a:rPr lang="en-GB" sz="1700" dirty="0" smtClean="0"/>
              <a:t>float </a:t>
            </a:r>
            <a:r>
              <a:rPr lang="en-GB" sz="1700" dirty="0"/>
              <a:t>Newton( float x0 );	//</a:t>
            </a:r>
            <a:r>
              <a:rPr lang="zh-CN" altLang="en-US" sz="1700" dirty="0"/>
              <a:t>牛顿法求近视根 </a:t>
            </a:r>
            <a:endParaRPr lang="zh-CN" altLang="en-US" sz="1700" dirty="0" smtClean="0"/>
          </a:p>
          <a:p>
            <a:pPr marL="0" lvl="0" indent="0">
              <a:buNone/>
            </a:pPr>
            <a:r>
              <a:rPr lang="en-GB" sz="1700" dirty="0" smtClean="0"/>
              <a:t>public:</a:t>
            </a:r>
          </a:p>
          <a:p>
            <a:pPr marL="457200" lvl="1" indent="0">
              <a:buNone/>
            </a:pPr>
            <a:r>
              <a:rPr lang="en-GB" sz="1700" dirty="0" smtClean="0"/>
              <a:t>Polynomial();</a:t>
            </a:r>
          </a:p>
          <a:p>
            <a:pPr marL="457200" lvl="1" indent="0">
              <a:buNone/>
            </a:pPr>
            <a:r>
              <a:rPr lang="en-GB" sz="1700" dirty="0" smtClean="0"/>
              <a:t>~</a:t>
            </a:r>
            <a:r>
              <a:rPr lang="en-GB" sz="1700" dirty="0"/>
              <a:t>Polynomial</a:t>
            </a:r>
            <a:r>
              <a:rPr lang="en-GB" sz="1700" dirty="0" smtClean="0"/>
              <a:t>();</a:t>
            </a:r>
          </a:p>
          <a:p>
            <a:pPr marL="457200" lvl="1" indent="0">
              <a:buNone/>
            </a:pPr>
            <a:r>
              <a:rPr lang="en-GB" sz="1700" dirty="0" smtClean="0"/>
              <a:t>bool </a:t>
            </a:r>
            <a:r>
              <a:rPr lang="en-GB" sz="1700" dirty="0" err="1"/>
              <a:t>IsNull</a:t>
            </a:r>
            <a:r>
              <a:rPr lang="en-GB" sz="1700" dirty="0" smtClean="0"/>
              <a:t>();</a:t>
            </a:r>
          </a:p>
          <a:p>
            <a:pPr marL="457200" lvl="1" indent="0">
              <a:buNone/>
            </a:pPr>
            <a:r>
              <a:rPr lang="en-GB" sz="1700" dirty="0" smtClean="0"/>
              <a:t>bool </a:t>
            </a:r>
            <a:r>
              <a:rPr lang="en-GB" sz="1700" dirty="0" err="1"/>
              <a:t>Nameis</a:t>
            </a:r>
            <a:r>
              <a:rPr lang="en-GB" sz="1700" dirty="0"/>
              <a:t>( char Name </a:t>
            </a:r>
            <a:r>
              <a:rPr lang="en-GB" sz="1700" dirty="0" smtClean="0"/>
              <a:t>);</a:t>
            </a:r>
          </a:p>
          <a:p>
            <a:pPr marL="457200" lvl="1" indent="0">
              <a:buNone/>
            </a:pPr>
            <a:r>
              <a:rPr lang="en-GB" sz="1700" dirty="0" smtClean="0"/>
              <a:t>void </a:t>
            </a:r>
            <a:r>
              <a:rPr lang="en-GB" sz="1700" dirty="0"/>
              <a:t>Initialization( char Name, int Count, float *</a:t>
            </a:r>
            <a:r>
              <a:rPr lang="en-GB" sz="1700" dirty="0" err="1"/>
              <a:t>Coefs</a:t>
            </a:r>
            <a:r>
              <a:rPr lang="en-GB" sz="1700" dirty="0"/>
              <a:t> </a:t>
            </a:r>
            <a:r>
              <a:rPr lang="en-GB" sz="1700" dirty="0" smtClean="0"/>
              <a:t>);</a:t>
            </a:r>
          </a:p>
          <a:p>
            <a:pPr marL="457200" lvl="1" indent="0">
              <a:buNone/>
            </a:pPr>
            <a:r>
              <a:rPr lang="en-GB" sz="1700" dirty="0" smtClean="0"/>
              <a:t>void </a:t>
            </a:r>
            <a:r>
              <a:rPr lang="en-GB" sz="1700" dirty="0"/>
              <a:t>Initialization( float </a:t>
            </a:r>
            <a:r>
              <a:rPr lang="en-GB" sz="1700" dirty="0" err="1"/>
              <a:t>Coefs</a:t>
            </a:r>
            <a:r>
              <a:rPr lang="en-GB" sz="1700" dirty="0"/>
              <a:t> </a:t>
            </a:r>
            <a:r>
              <a:rPr lang="en-GB" sz="1700" dirty="0" smtClean="0"/>
              <a:t>);</a:t>
            </a:r>
          </a:p>
          <a:p>
            <a:pPr marL="457200" lvl="1" indent="0">
              <a:buNone/>
            </a:pPr>
            <a:r>
              <a:rPr lang="en-GB" sz="1700" dirty="0" smtClean="0"/>
              <a:t>void </a:t>
            </a:r>
            <a:r>
              <a:rPr lang="en-GB" sz="1700" dirty="0"/>
              <a:t>Initialization( Polynomial poly </a:t>
            </a:r>
            <a:r>
              <a:rPr lang="en-GB" sz="1700" dirty="0" smtClean="0"/>
              <a:t>);</a:t>
            </a:r>
          </a:p>
          <a:p>
            <a:pPr marL="457200" lvl="1" indent="0">
              <a:buNone/>
            </a:pPr>
            <a:r>
              <a:rPr lang="en-GB" sz="1700" dirty="0" smtClean="0"/>
              <a:t>void </a:t>
            </a:r>
            <a:r>
              <a:rPr lang="en-GB" sz="1700" dirty="0"/>
              <a:t>Print();	//</a:t>
            </a:r>
            <a:r>
              <a:rPr lang="zh-CN" altLang="en-US" sz="1700" dirty="0"/>
              <a:t>打印</a:t>
            </a:r>
            <a:r>
              <a:rPr lang="zh-CN" altLang="en-US" sz="1700" dirty="0" smtClean="0"/>
              <a:t>表达式</a:t>
            </a:r>
            <a:endParaRPr lang="en-US" altLang="zh-CN" sz="1700" dirty="0" smtClean="0"/>
          </a:p>
          <a:p>
            <a:pPr marL="457200" lvl="1" indent="0">
              <a:buNone/>
            </a:pPr>
            <a:r>
              <a:rPr lang="en-GB" sz="1700" dirty="0" smtClean="0"/>
              <a:t>float </a:t>
            </a:r>
            <a:r>
              <a:rPr lang="en-GB" sz="1700" dirty="0"/>
              <a:t>Function(float x);	//</a:t>
            </a:r>
            <a:r>
              <a:rPr lang="zh-CN" altLang="en-US" sz="1700" dirty="0"/>
              <a:t>多项式</a:t>
            </a:r>
            <a:r>
              <a:rPr lang="zh-CN" altLang="en-US" sz="1700" dirty="0" smtClean="0"/>
              <a:t>函数</a:t>
            </a:r>
            <a:endParaRPr lang="zh-CN" altLang="en-US" sz="1700" dirty="0"/>
          </a:p>
          <a:p>
            <a:pPr marL="0" lvl="0" indent="0">
              <a:buNone/>
            </a:pPr>
            <a:endParaRPr lang="en-US" altLang="zh-CN" sz="1700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5653143" y="1624817"/>
            <a:ext cx="5723068" cy="4759325"/>
          </a:xfrm>
          <a:prstGeom prst="rect">
            <a:avLst/>
          </a:prstGeom>
        </p:spPr>
        <p:txBody>
          <a:bodyPr vert="horz" lIns="90000" tIns="46800" rIns="90000" bIns="46800" rtlCol="0">
            <a:normAutofit fontScale="70000"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700" dirty="0" smtClean="0"/>
              <a:t>	char </a:t>
            </a:r>
            <a:r>
              <a:rPr lang="en-US" altLang="zh-CN" sz="1700" dirty="0" err="1"/>
              <a:t>GetName</a:t>
            </a:r>
            <a:r>
              <a:rPr lang="en-US" altLang="zh-CN" sz="1700" dirty="0"/>
              <a:t>();	</a:t>
            </a:r>
            <a:endParaRPr lang="en-US" altLang="zh-CN" sz="1700" dirty="0" smtClean="0"/>
          </a:p>
          <a:p>
            <a:pPr marL="0" indent="0">
              <a:buNone/>
            </a:pPr>
            <a:r>
              <a:rPr lang="en-US" altLang="zh-CN" sz="1700" dirty="0"/>
              <a:t>	</a:t>
            </a:r>
            <a:r>
              <a:rPr lang="en-US" altLang="zh-CN" sz="1700" dirty="0" smtClean="0"/>
              <a:t>int </a:t>
            </a:r>
            <a:r>
              <a:rPr lang="en-US" altLang="zh-CN" sz="1700" dirty="0" err="1"/>
              <a:t>GetCount</a:t>
            </a:r>
            <a:r>
              <a:rPr lang="en-US" altLang="zh-CN" sz="1700" dirty="0" smtClean="0"/>
              <a:t>();</a:t>
            </a:r>
          </a:p>
          <a:p>
            <a:pPr marL="0" indent="0">
              <a:buNone/>
            </a:pPr>
            <a:r>
              <a:rPr lang="en-US" altLang="zh-CN" sz="1700" dirty="0" smtClean="0"/>
              <a:t>	float </a:t>
            </a:r>
            <a:r>
              <a:rPr lang="en-US" altLang="zh-CN" sz="1700" dirty="0" err="1"/>
              <a:t>GetCoefficient</a:t>
            </a:r>
            <a:r>
              <a:rPr lang="en-US" altLang="zh-CN" sz="1700" dirty="0"/>
              <a:t>( int </a:t>
            </a:r>
            <a:r>
              <a:rPr lang="en-US" altLang="zh-CN" sz="1700" dirty="0" err="1"/>
              <a:t>i</a:t>
            </a:r>
            <a:r>
              <a:rPr lang="en-US" altLang="zh-CN" sz="1700" dirty="0"/>
              <a:t> );</a:t>
            </a:r>
          </a:p>
          <a:p>
            <a:pPr marL="0" indent="0">
              <a:buNone/>
            </a:pPr>
            <a:r>
              <a:rPr lang="en-US" altLang="zh-CN" sz="1700" dirty="0" smtClean="0"/>
              <a:t>	//</a:t>
            </a:r>
            <a:r>
              <a:rPr lang="zh-CN" altLang="en-US" sz="1700" dirty="0" smtClean="0"/>
              <a:t>四则运算 </a:t>
            </a:r>
          </a:p>
          <a:p>
            <a:pPr marL="0" indent="0">
              <a:buNone/>
            </a:pPr>
            <a:r>
              <a:rPr lang="zh-CN" altLang="en-US" sz="1700" dirty="0" smtClean="0"/>
              <a:t>	</a:t>
            </a:r>
            <a:r>
              <a:rPr lang="en-GB" sz="1700" dirty="0" smtClean="0"/>
              <a:t>Polynomial Add( Polynomial poly );</a:t>
            </a:r>
          </a:p>
          <a:p>
            <a:pPr marL="0" indent="0">
              <a:buNone/>
            </a:pPr>
            <a:r>
              <a:rPr lang="en-GB" sz="1700" dirty="0" smtClean="0"/>
              <a:t>	Polynomial Sub( Polynomial poly );</a:t>
            </a:r>
          </a:p>
          <a:p>
            <a:pPr marL="0" indent="0">
              <a:buNone/>
            </a:pPr>
            <a:r>
              <a:rPr lang="en-GB" sz="1700" dirty="0" smtClean="0"/>
              <a:t>	Polynomial </a:t>
            </a:r>
            <a:r>
              <a:rPr lang="en-GB" sz="1700" dirty="0" err="1" smtClean="0"/>
              <a:t>Mul</a:t>
            </a:r>
            <a:r>
              <a:rPr lang="en-GB" sz="1700" dirty="0" smtClean="0"/>
              <a:t>( Polynomial poly );</a:t>
            </a:r>
          </a:p>
          <a:p>
            <a:pPr marL="0" indent="0">
              <a:buNone/>
            </a:pPr>
            <a:r>
              <a:rPr lang="en-GB" sz="1700" dirty="0" smtClean="0"/>
              <a:t>	Polynomial </a:t>
            </a:r>
            <a:r>
              <a:rPr lang="en-GB" sz="1700" dirty="0" err="1" smtClean="0"/>
              <a:t>Mul</a:t>
            </a:r>
            <a:r>
              <a:rPr lang="en-GB" sz="1700" dirty="0" smtClean="0"/>
              <a:t>( float data );</a:t>
            </a:r>
          </a:p>
          <a:p>
            <a:pPr marL="0" indent="0">
              <a:buNone/>
            </a:pPr>
            <a:r>
              <a:rPr lang="en-GB" sz="1700" dirty="0" smtClean="0"/>
              <a:t>	Polynomial </a:t>
            </a:r>
            <a:r>
              <a:rPr lang="en-GB" sz="1700" dirty="0" err="1" smtClean="0"/>
              <a:t>Div</a:t>
            </a:r>
            <a:r>
              <a:rPr lang="en-GB" sz="1700" dirty="0" smtClean="0"/>
              <a:t>( Polynomial poly, Polynomial &amp;</a:t>
            </a:r>
            <a:r>
              <a:rPr lang="en-GB" sz="1700" dirty="0" err="1" smtClean="0"/>
              <a:t>rema</a:t>
            </a:r>
            <a:r>
              <a:rPr lang="en-GB" sz="1700" dirty="0" smtClean="0"/>
              <a:t> );</a:t>
            </a:r>
          </a:p>
          <a:p>
            <a:pPr marL="0" indent="0">
              <a:buNone/>
            </a:pPr>
            <a:r>
              <a:rPr lang="en-GB" sz="1700" dirty="0" smtClean="0"/>
              <a:t>	float </a:t>
            </a:r>
            <a:r>
              <a:rPr lang="en-GB" sz="1700" dirty="0" err="1" smtClean="0"/>
              <a:t>Definite_Integral</a:t>
            </a:r>
            <a:r>
              <a:rPr lang="en-GB" sz="1700" dirty="0" smtClean="0"/>
              <a:t>( float Lower, float Height );	//</a:t>
            </a:r>
            <a:r>
              <a:rPr lang="zh-CN" altLang="en-US" sz="1700" dirty="0" smtClean="0"/>
              <a:t>表达式定积分</a:t>
            </a:r>
          </a:p>
          <a:p>
            <a:pPr marL="0" indent="0">
              <a:buNone/>
            </a:pPr>
            <a:r>
              <a:rPr lang="zh-CN" altLang="en-US" sz="1700" dirty="0" smtClean="0"/>
              <a:t>	</a:t>
            </a:r>
            <a:r>
              <a:rPr lang="en-GB" sz="1700" dirty="0" smtClean="0"/>
              <a:t>Polynomial Derivation();	//</a:t>
            </a:r>
            <a:r>
              <a:rPr lang="zh-CN" altLang="en-US" sz="1700" dirty="0" smtClean="0"/>
              <a:t>表达式求导</a:t>
            </a:r>
          </a:p>
          <a:p>
            <a:pPr marL="0" indent="0">
              <a:buNone/>
            </a:pPr>
            <a:r>
              <a:rPr lang="zh-CN" altLang="en-US" sz="1700" dirty="0" smtClean="0"/>
              <a:t>	</a:t>
            </a:r>
            <a:r>
              <a:rPr lang="en-GB" sz="1700" dirty="0" smtClean="0"/>
              <a:t>Polynomial Inverse();	//</a:t>
            </a:r>
            <a:r>
              <a:rPr lang="zh-CN" altLang="en-US" sz="1700" dirty="0" smtClean="0"/>
              <a:t>表达式求逆元</a:t>
            </a:r>
          </a:p>
          <a:p>
            <a:pPr marL="0" indent="0">
              <a:buNone/>
            </a:pPr>
            <a:r>
              <a:rPr lang="zh-CN" altLang="en-US" sz="1700" dirty="0" smtClean="0"/>
              <a:t>	</a:t>
            </a:r>
            <a:r>
              <a:rPr lang="en-GB" sz="1700" dirty="0" smtClean="0"/>
              <a:t>float Rooting();	//</a:t>
            </a:r>
            <a:r>
              <a:rPr lang="zh-CN" altLang="en-US" sz="1700" dirty="0" smtClean="0"/>
              <a:t>表达式求根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94302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34470"/>
            <a:ext cx="12191365" cy="1313815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数据结构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8490" y="1624817"/>
            <a:ext cx="5319731" cy="4759325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GB" sz="1700" dirty="0" err="1"/>
              <a:t>enum</a:t>
            </a:r>
            <a:r>
              <a:rPr lang="en-GB" sz="1700" dirty="0"/>
              <a:t> </a:t>
            </a:r>
            <a:r>
              <a:rPr lang="en-GB" sz="1700" dirty="0" err="1"/>
              <a:t>TokenType</a:t>
            </a:r>
            <a:r>
              <a:rPr lang="en-GB" sz="1700" dirty="0"/>
              <a:t> { </a:t>
            </a:r>
            <a:r>
              <a:rPr lang="en-GB" sz="1700" dirty="0" err="1"/>
              <a:t>ttDer</a:t>
            </a:r>
            <a:r>
              <a:rPr lang="en-GB" sz="1700" dirty="0"/>
              <a:t>, </a:t>
            </a:r>
            <a:r>
              <a:rPr lang="en-GB" sz="1700" dirty="0" err="1"/>
              <a:t>ttIntArea</a:t>
            </a:r>
            <a:r>
              <a:rPr lang="en-GB" sz="1700" dirty="0"/>
              <a:t>, </a:t>
            </a:r>
            <a:r>
              <a:rPr lang="en-GB" sz="1700" dirty="0" err="1"/>
              <a:t>ttAdd</a:t>
            </a:r>
            <a:r>
              <a:rPr lang="en-GB" sz="1700" dirty="0"/>
              <a:t>, </a:t>
            </a:r>
            <a:r>
              <a:rPr lang="en-GB" sz="1700" dirty="0" err="1"/>
              <a:t>ttSub</a:t>
            </a:r>
            <a:r>
              <a:rPr lang="en-GB" sz="1700" dirty="0"/>
              <a:t>, </a:t>
            </a:r>
            <a:endParaRPr lang="en-GB" sz="1700" dirty="0" smtClean="0"/>
          </a:p>
          <a:p>
            <a:pPr marL="0" lvl="0" indent="0">
              <a:buNone/>
            </a:pPr>
            <a:r>
              <a:rPr lang="en-GB" sz="1700" dirty="0"/>
              <a:t>	</a:t>
            </a:r>
            <a:r>
              <a:rPr lang="en-GB" sz="1700" dirty="0" err="1" smtClean="0"/>
              <a:t>ttDiv</a:t>
            </a:r>
            <a:r>
              <a:rPr lang="en-GB" sz="1700" dirty="0"/>
              <a:t>, </a:t>
            </a:r>
            <a:r>
              <a:rPr lang="en-GB" sz="1700" dirty="0" err="1"/>
              <a:t>ttMul</a:t>
            </a:r>
            <a:r>
              <a:rPr lang="en-GB" sz="1700" dirty="0"/>
              <a:t>, </a:t>
            </a:r>
            <a:r>
              <a:rPr lang="en-GB" sz="1700" dirty="0" err="1"/>
              <a:t>ttPol</a:t>
            </a:r>
            <a:r>
              <a:rPr lang="en-GB" sz="1700" dirty="0"/>
              <a:t>, </a:t>
            </a:r>
            <a:r>
              <a:rPr lang="en-GB" sz="1700" dirty="0" err="1"/>
              <a:t>ttNum</a:t>
            </a:r>
            <a:r>
              <a:rPr lang="en-GB" sz="1700" dirty="0"/>
              <a:t> </a:t>
            </a:r>
            <a:r>
              <a:rPr lang="en-GB" sz="1700" dirty="0" smtClean="0"/>
              <a:t>};</a:t>
            </a:r>
            <a:endParaRPr lang="en-GB" sz="1700" dirty="0"/>
          </a:p>
          <a:p>
            <a:pPr marL="0" lvl="0" indent="0">
              <a:buNone/>
            </a:pPr>
            <a:r>
              <a:rPr lang="en-GB" sz="1700" dirty="0"/>
              <a:t>//</a:t>
            </a:r>
            <a:r>
              <a:rPr lang="zh-CN" altLang="en-US" sz="1700" dirty="0"/>
              <a:t>级别排序     导数 </a:t>
            </a:r>
            <a:r>
              <a:rPr lang="en-US" altLang="zh-CN" sz="1700" dirty="0"/>
              <a:t>4, </a:t>
            </a:r>
            <a:r>
              <a:rPr lang="zh-CN" altLang="en-US" sz="1700" dirty="0"/>
              <a:t>积分 </a:t>
            </a:r>
            <a:r>
              <a:rPr lang="en-US" altLang="zh-CN" sz="1700" dirty="0"/>
              <a:t>3 </a:t>
            </a:r>
            <a:r>
              <a:rPr lang="zh-CN" altLang="en-US" sz="1700" dirty="0"/>
              <a:t>乘</a:t>
            </a:r>
            <a:r>
              <a:rPr lang="en-US" altLang="zh-CN" sz="1700" dirty="0"/>
              <a:t>/</a:t>
            </a:r>
            <a:r>
              <a:rPr lang="zh-CN" altLang="en-US" sz="1700" dirty="0"/>
              <a:t>除 </a:t>
            </a:r>
            <a:r>
              <a:rPr lang="en-US" altLang="zh-CN" sz="1700" dirty="0"/>
              <a:t>2 </a:t>
            </a:r>
            <a:r>
              <a:rPr lang="zh-CN" altLang="en-US" sz="1700" dirty="0"/>
              <a:t>加</a:t>
            </a:r>
            <a:r>
              <a:rPr lang="en-US" altLang="zh-CN" sz="1700" dirty="0"/>
              <a:t>/</a:t>
            </a:r>
            <a:r>
              <a:rPr lang="zh-CN" altLang="en-US" sz="1700" dirty="0"/>
              <a:t>减 </a:t>
            </a:r>
            <a:r>
              <a:rPr lang="en-US" altLang="zh-CN" sz="1700" dirty="0"/>
              <a:t>1 </a:t>
            </a:r>
            <a:r>
              <a:rPr lang="zh-CN" altLang="en-US" sz="1700" dirty="0"/>
              <a:t>其他 </a:t>
            </a:r>
            <a:r>
              <a:rPr lang="en-US" altLang="zh-CN" sz="1700" dirty="0"/>
              <a:t>0 </a:t>
            </a:r>
          </a:p>
          <a:p>
            <a:pPr marL="0" lvl="0" indent="0">
              <a:buNone/>
            </a:pPr>
            <a:r>
              <a:rPr lang="en-US" altLang="zh-CN" sz="1700" dirty="0"/>
              <a:t>//</a:t>
            </a:r>
            <a:r>
              <a:rPr lang="zh-CN" altLang="en-US" sz="1700" dirty="0"/>
              <a:t>令牌二叉树节点 </a:t>
            </a:r>
          </a:p>
          <a:p>
            <a:pPr marL="0" lvl="0" indent="0">
              <a:buNone/>
            </a:pPr>
            <a:r>
              <a:rPr lang="en-GB" sz="1700" dirty="0" err="1"/>
              <a:t>struct</a:t>
            </a:r>
            <a:r>
              <a:rPr lang="en-GB" sz="1700" dirty="0"/>
              <a:t> Token{</a:t>
            </a:r>
          </a:p>
          <a:p>
            <a:pPr marL="0" lvl="0" indent="0">
              <a:buNone/>
            </a:pPr>
            <a:r>
              <a:rPr lang="en-GB" sz="1700" dirty="0"/>
              <a:t>	char   </a:t>
            </a:r>
            <a:r>
              <a:rPr lang="en-GB" sz="1700" dirty="0" err="1"/>
              <a:t>ExpressChar</a:t>
            </a:r>
            <a:r>
              <a:rPr lang="en-GB" sz="1700" dirty="0"/>
              <a:t>;</a:t>
            </a:r>
          </a:p>
          <a:p>
            <a:pPr marL="0" lvl="0" indent="0">
              <a:buNone/>
            </a:pPr>
            <a:r>
              <a:rPr lang="en-GB" sz="1700" dirty="0"/>
              <a:t>	</a:t>
            </a:r>
            <a:r>
              <a:rPr lang="en-GB" sz="1700" dirty="0" err="1"/>
              <a:t>enum</a:t>
            </a:r>
            <a:r>
              <a:rPr lang="en-GB" sz="1700" dirty="0"/>
              <a:t> </a:t>
            </a:r>
            <a:r>
              <a:rPr lang="en-GB" sz="1700" dirty="0" err="1"/>
              <a:t>TokenType</a:t>
            </a:r>
            <a:r>
              <a:rPr lang="en-GB" sz="1700" dirty="0"/>
              <a:t> Type;	</a:t>
            </a:r>
          </a:p>
          <a:p>
            <a:pPr marL="0" lvl="0" indent="0">
              <a:buNone/>
            </a:pPr>
            <a:r>
              <a:rPr lang="en-GB" sz="1700" dirty="0"/>
              <a:t>	int    Level;   //</a:t>
            </a:r>
            <a:r>
              <a:rPr lang="zh-CN" altLang="en-US" sz="1700" dirty="0"/>
              <a:t>级别 </a:t>
            </a:r>
          </a:p>
          <a:p>
            <a:pPr marL="0" lvl="0" indent="0">
              <a:buNone/>
            </a:pPr>
            <a:r>
              <a:rPr lang="zh-CN" altLang="en-US" sz="1700" dirty="0"/>
              <a:t>	</a:t>
            </a:r>
            <a:r>
              <a:rPr lang="en-GB" sz="1700" dirty="0"/>
              <a:t>float  Height;	//</a:t>
            </a:r>
            <a:r>
              <a:rPr lang="zh-CN" altLang="en-US" sz="1700" dirty="0"/>
              <a:t>积分区间上级 </a:t>
            </a:r>
          </a:p>
          <a:p>
            <a:pPr marL="0" lvl="0" indent="0">
              <a:buNone/>
            </a:pPr>
            <a:r>
              <a:rPr lang="zh-CN" altLang="en-US" sz="1700" dirty="0"/>
              <a:t>	</a:t>
            </a:r>
            <a:r>
              <a:rPr lang="en-GB" sz="1700" dirty="0"/>
              <a:t>float  Lower; 	//</a:t>
            </a:r>
            <a:r>
              <a:rPr lang="zh-CN" altLang="en-US" sz="1700" dirty="0"/>
              <a:t>积分区间下级 </a:t>
            </a:r>
          </a:p>
          <a:p>
            <a:pPr marL="0" lvl="0" indent="0">
              <a:buNone/>
            </a:pPr>
            <a:r>
              <a:rPr lang="zh-CN" altLang="en-US" sz="1700" dirty="0"/>
              <a:t>	</a:t>
            </a:r>
            <a:r>
              <a:rPr lang="en-GB" sz="1700" dirty="0"/>
              <a:t>Token* Parent;</a:t>
            </a:r>
          </a:p>
          <a:p>
            <a:pPr marL="0" lvl="0" indent="0">
              <a:buNone/>
            </a:pPr>
            <a:r>
              <a:rPr lang="en-GB" sz="1700" dirty="0"/>
              <a:t>	Token* Left;</a:t>
            </a:r>
          </a:p>
          <a:p>
            <a:pPr marL="0" lvl="0" indent="0">
              <a:buNone/>
            </a:pPr>
            <a:r>
              <a:rPr lang="en-GB" sz="1700" dirty="0"/>
              <a:t>	Token* Right; </a:t>
            </a:r>
          </a:p>
          <a:p>
            <a:pPr marL="0" lvl="0" indent="0">
              <a:buNone/>
            </a:pPr>
            <a:r>
              <a:rPr lang="en-GB" sz="1700" dirty="0"/>
              <a:t>};</a:t>
            </a:r>
            <a:endParaRPr lang="en-US" altLang="zh-CN" sz="1700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5862917" y="1624817"/>
            <a:ext cx="5513293" cy="4759325"/>
          </a:xfrm>
          <a:prstGeom prst="rect">
            <a:avLst/>
          </a:prstGeom>
        </p:spPr>
        <p:txBody>
          <a:bodyPr vert="horz" lIns="90000" tIns="46800" rIns="90000" bIns="46800" rtlCol="0">
            <a:normAutofit fontScale="85000" lnSpcReduction="1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700" dirty="0"/>
              <a:t>class Expression{</a:t>
            </a:r>
          </a:p>
          <a:p>
            <a:pPr marL="0" indent="0">
              <a:buNone/>
            </a:pPr>
            <a:r>
              <a:rPr lang="en-US" altLang="zh-CN" sz="1700" dirty="0" smtClean="0"/>
              <a:t>private</a:t>
            </a:r>
            <a:r>
              <a:rPr lang="en-US" altLang="zh-CN" sz="1700" dirty="0"/>
              <a:t>:</a:t>
            </a:r>
          </a:p>
          <a:p>
            <a:pPr marL="0" indent="0">
              <a:buNone/>
            </a:pPr>
            <a:r>
              <a:rPr lang="en-US" altLang="zh-CN" sz="1700" dirty="0"/>
              <a:t>	Token* Root;	//</a:t>
            </a:r>
            <a:r>
              <a:rPr lang="zh-CN" altLang="en-US" sz="1700" dirty="0"/>
              <a:t>令牌列表 </a:t>
            </a:r>
          </a:p>
          <a:p>
            <a:pPr marL="0" indent="0">
              <a:buNone/>
            </a:pPr>
            <a:r>
              <a:rPr lang="en-US" altLang="zh-CN" sz="1700" dirty="0" smtClean="0"/>
              <a:t>public</a:t>
            </a:r>
            <a:r>
              <a:rPr lang="en-US" altLang="zh-CN" sz="1700" dirty="0"/>
              <a:t>:</a:t>
            </a:r>
          </a:p>
          <a:p>
            <a:pPr marL="0" indent="0">
              <a:buNone/>
            </a:pPr>
            <a:r>
              <a:rPr lang="en-US" altLang="zh-CN" sz="1700" dirty="0"/>
              <a:t>	Polynomial polynomials[26</a:t>
            </a:r>
            <a:r>
              <a:rPr lang="en-US" altLang="zh-CN" sz="1700" dirty="0" smtClean="0"/>
              <a:t>];	    //</a:t>
            </a:r>
            <a:r>
              <a:rPr lang="en-US" altLang="zh-CN" sz="1700" dirty="0"/>
              <a:t>26</a:t>
            </a:r>
            <a:r>
              <a:rPr lang="zh-CN" altLang="en-US" sz="1700" dirty="0"/>
              <a:t>个</a:t>
            </a:r>
            <a:r>
              <a:rPr lang="zh-CN" altLang="en-US" sz="1700" dirty="0" smtClean="0"/>
              <a:t>字母</a:t>
            </a:r>
            <a:endParaRPr lang="zh-CN" altLang="en-US" sz="1700" dirty="0"/>
          </a:p>
          <a:p>
            <a:pPr marL="0" indent="0">
              <a:buNone/>
            </a:pPr>
            <a:r>
              <a:rPr lang="zh-CN" altLang="en-US" sz="1700" dirty="0"/>
              <a:t>	</a:t>
            </a:r>
            <a:r>
              <a:rPr lang="en-US" altLang="zh-CN" sz="1700" dirty="0"/>
              <a:t>Expression();</a:t>
            </a:r>
          </a:p>
          <a:p>
            <a:pPr marL="0" indent="0">
              <a:buNone/>
            </a:pPr>
            <a:r>
              <a:rPr lang="en-US" altLang="zh-CN" sz="1700" dirty="0"/>
              <a:t>	~Expression</a:t>
            </a:r>
            <a:r>
              <a:rPr lang="en-US" altLang="zh-CN" sz="1700" dirty="0" smtClean="0"/>
              <a:t>();</a:t>
            </a:r>
            <a:r>
              <a:rPr lang="en-US" altLang="zh-CN" sz="1700" dirty="0"/>
              <a:t>	</a:t>
            </a:r>
          </a:p>
          <a:p>
            <a:pPr marL="0" indent="0">
              <a:buNone/>
            </a:pPr>
            <a:r>
              <a:rPr lang="en-US" altLang="zh-CN" sz="1700" dirty="0"/>
              <a:t>	</a:t>
            </a:r>
            <a:r>
              <a:rPr lang="en-US" altLang="zh-CN" sz="1700" dirty="0" smtClean="0"/>
              <a:t>Token</a:t>
            </a:r>
            <a:r>
              <a:rPr lang="en-US" altLang="zh-CN" sz="1700" dirty="0"/>
              <a:t>* Analysis( char *Expression );</a:t>
            </a:r>
          </a:p>
          <a:p>
            <a:pPr marL="0" indent="0">
              <a:buNone/>
            </a:pPr>
            <a:r>
              <a:rPr lang="en-US" altLang="zh-CN" sz="1700" dirty="0"/>
              <a:t>	</a:t>
            </a:r>
            <a:r>
              <a:rPr lang="en-US" altLang="zh-CN" sz="1700" dirty="0" smtClean="0"/>
              <a:t>Polynomial </a:t>
            </a:r>
            <a:r>
              <a:rPr lang="en-US" altLang="zh-CN" sz="1700" dirty="0"/>
              <a:t>Execute(Token* </a:t>
            </a:r>
            <a:r>
              <a:rPr lang="en-US" altLang="zh-CN" sz="1700" dirty="0" err="1"/>
              <a:t>RootToken</a:t>
            </a:r>
            <a:r>
              <a:rPr lang="en-US" altLang="zh-CN" sz="1700" dirty="0" smtClean="0"/>
              <a:t>);</a:t>
            </a:r>
            <a:endParaRPr lang="en-US" altLang="zh-CN" sz="1700" dirty="0"/>
          </a:p>
          <a:p>
            <a:pPr marL="0" indent="0">
              <a:buNone/>
            </a:pPr>
            <a:r>
              <a:rPr lang="en-US" altLang="zh-CN" sz="1700" dirty="0"/>
              <a:t>	</a:t>
            </a:r>
            <a:r>
              <a:rPr lang="en-US" altLang="zh-CN" sz="1700" dirty="0" smtClean="0"/>
              <a:t>void </a:t>
            </a:r>
            <a:r>
              <a:rPr lang="en-US" altLang="zh-CN" sz="1700" dirty="0"/>
              <a:t>Free( Token* </a:t>
            </a:r>
            <a:r>
              <a:rPr lang="en-US" altLang="zh-CN" sz="1700" dirty="0" err="1"/>
              <a:t>RootToken</a:t>
            </a:r>
            <a:r>
              <a:rPr lang="en-US" altLang="zh-CN" sz="1700" dirty="0"/>
              <a:t> );</a:t>
            </a:r>
          </a:p>
          <a:p>
            <a:pPr marL="0" indent="0">
              <a:buNone/>
            </a:pPr>
            <a:r>
              <a:rPr lang="en-US" altLang="zh-CN" sz="1700" dirty="0"/>
              <a:t>	</a:t>
            </a:r>
            <a:r>
              <a:rPr lang="en-US" altLang="zh-CN" sz="1700" dirty="0" smtClean="0"/>
              <a:t>void </a:t>
            </a:r>
            <a:r>
              <a:rPr lang="en-US" altLang="zh-CN" sz="1700" dirty="0"/>
              <a:t>Print( Token* </a:t>
            </a:r>
            <a:r>
              <a:rPr lang="en-US" altLang="zh-CN" sz="1700" dirty="0" err="1"/>
              <a:t>RootToken</a:t>
            </a:r>
            <a:r>
              <a:rPr lang="en-US" altLang="zh-CN" sz="1700" dirty="0"/>
              <a:t> );</a:t>
            </a:r>
          </a:p>
          <a:p>
            <a:pPr marL="0" indent="0">
              <a:buNone/>
            </a:pPr>
            <a:r>
              <a:rPr lang="en-US" altLang="zh-CN" sz="17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2051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13815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>
                <a:solidFill>
                  <a:schemeClr val="bg1"/>
                </a:solidFill>
              </a:rPr>
              <a:t>功能实现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8490" y="1490345"/>
            <a:ext cx="10948670" cy="4759325"/>
          </a:xfrm>
        </p:spPr>
        <p:txBody>
          <a:bodyPr>
            <a:normAutofit/>
          </a:bodyPr>
          <a:lstStyle/>
          <a:p>
            <a:pPr marL="228600" lvl="0" indent="-228600">
              <a:buFont typeface="Arial" panose="020B0604020202020204" pitchFamily="34" charset="0"/>
              <a:buChar char="●"/>
            </a:pPr>
            <a:endParaRPr dirty="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dirty="0">
                <a:sym typeface="+mn-ea"/>
              </a:rPr>
              <a:t>多项式类程序文件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en-US" altLang="zh-CN" dirty="0" smtClean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dirty="0" smtClean="0">
                <a:sym typeface="+mn-ea"/>
              </a:rPr>
              <a:t>Polynomial </a:t>
            </a:r>
            <a:r>
              <a:rPr dirty="0" smtClean="0">
                <a:sym typeface="+mn-ea"/>
              </a:rPr>
              <a:t>构造函数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dirty="0"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dirty="0">
                <a:sym typeface="+mn-ea"/>
              </a:rPr>
              <a:t>接收表达式系数的总个数，动态创建表达式系数数组。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dirty="0"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dirty="0">
                <a:sym typeface="+mn-ea"/>
              </a:rPr>
              <a:t>接收表达式系数字符串。以空格作为分隔符，解析字符串。错误的字符按</a:t>
            </a:r>
            <a:r>
              <a:rPr lang="en-US" altLang="zh-CN" dirty="0">
                <a:sym typeface="+mn-ea"/>
              </a:rPr>
              <a:t>0</a:t>
            </a:r>
            <a:r>
              <a:rPr dirty="0">
                <a:sym typeface="+mn-ea"/>
              </a:rPr>
              <a:t>处理，超出部分忽略。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dirty="0"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dirty="0">
                <a:sym typeface="+mn-ea"/>
              </a:rPr>
              <a:t>接收表达式名称，用于标识表达式</a:t>
            </a:r>
            <a:r>
              <a:rPr dirty="0" smtClean="0">
                <a:sym typeface="+mn-ea"/>
              </a:rPr>
              <a:t>。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>
              <a:buNone/>
            </a:pPr>
            <a:endParaRPr sz="1600" dirty="0">
              <a:sym typeface="+mn-ea"/>
            </a:endParaRPr>
          </a:p>
          <a:p>
            <a:pPr marL="457200" lvl="1" indent="0"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307</Words>
  <Application>Microsoft Office PowerPoint</Application>
  <PresentationFormat>宽屏</PresentationFormat>
  <Paragraphs>228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Wingdings</vt:lpstr>
      <vt:lpstr>Office 主题​​</vt:lpstr>
      <vt:lpstr>WPS 公式 3.0</vt:lpstr>
      <vt:lpstr>多项式计算器 设计报告 </vt:lpstr>
      <vt:lpstr>  功能需求</vt:lpstr>
      <vt:lpstr>  开发思路</vt:lpstr>
      <vt:lpstr>  模块文件</vt:lpstr>
      <vt:lpstr>  功能实现</vt:lpstr>
      <vt:lpstr>  功能实现</vt:lpstr>
      <vt:lpstr>  数据结构</vt:lpstr>
      <vt:lpstr>  数据结构</vt:lpstr>
      <vt:lpstr>  功能实现</vt:lpstr>
      <vt:lpstr>  功能实现</vt:lpstr>
      <vt:lpstr>  功能实现</vt:lpstr>
      <vt:lpstr>  功能实现</vt:lpstr>
      <vt:lpstr>  功能实现</vt:lpstr>
      <vt:lpstr>  功能实现</vt:lpstr>
      <vt:lpstr>  功能实现</vt:lpstr>
      <vt:lpstr>  功能实现</vt:lpstr>
      <vt:lpstr>  技术难点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多项式计算器 设计报告 </dc:title>
  <dc:creator/>
  <cp:lastModifiedBy>373641332@qq.com</cp:lastModifiedBy>
  <cp:revision>257</cp:revision>
  <dcterms:created xsi:type="dcterms:W3CDTF">2019-06-19T02:08:00Z</dcterms:created>
  <dcterms:modified xsi:type="dcterms:W3CDTF">2020-05-26T12:40:49Z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