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351" r:id="rId3"/>
    <p:sldId id="367" r:id="rId4"/>
    <p:sldId id="404" r:id="rId5"/>
    <p:sldId id="411" r:id="rId6"/>
    <p:sldId id="410" r:id="rId7"/>
    <p:sldId id="392" r:id="rId8"/>
    <p:sldId id="405" r:id="rId9"/>
    <p:sldId id="407" r:id="rId10"/>
    <p:sldId id="408" r:id="rId11"/>
    <p:sldId id="357" r:id="rId12"/>
    <p:sldId id="396" r:id="rId13"/>
    <p:sldId id="328" r:id="rId14"/>
    <p:sldId id="32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351"/>
            <p14:sldId id="367"/>
            <p14:sldId id="404"/>
            <p14:sldId id="411"/>
            <p14:sldId id="410"/>
            <p14:sldId id="392"/>
            <p14:sldId id="405"/>
            <p14:sldId id="407"/>
            <p14:sldId id="408"/>
            <p14:sldId id="357"/>
            <p14:sldId id="396"/>
            <p14:sldId id="328"/>
            <p14:sldId id="32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0698" autoAdjust="0"/>
  </p:normalViewPr>
  <p:slideViewPr>
    <p:cSldViewPr snapToGrid="0">
      <p:cViewPr varScale="1">
        <p:scale>
          <a:sx n="78" d="100"/>
          <a:sy n="78" d="100"/>
        </p:scale>
        <p:origin x="1613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pPr/>
              <a:t>2020/5/14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4302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8695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15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587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10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25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373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03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5/14/2020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2" y="1649112"/>
            <a:ext cx="7886700" cy="2922889"/>
          </a:xfrm>
        </p:spPr>
        <p:txBody>
          <a:bodyPr/>
          <a:lstStyle/>
          <a:p>
            <a:pPr algn="ctr"/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项目四  多项式计算器</a:t>
            </a:r>
            <a:b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</a:br>
            <a:endParaRPr 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54D46D-1D52-43EE-8ECD-F42DA37A3973}"/>
              </a:ext>
            </a:extLst>
          </p:cNvPr>
          <p:cNvSpPr txBox="1"/>
          <p:nvPr/>
        </p:nvSpPr>
        <p:spPr>
          <a:xfrm>
            <a:off x="6076334" y="5083278"/>
            <a:ext cx="267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侯松林</a:t>
            </a:r>
            <a:endParaRPr lang="en-US" altLang="zh-CN" dirty="0"/>
          </a:p>
          <a:p>
            <a:pPr algn="ctr"/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5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）多项式求根*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F7C3DD1-9337-4F2A-A689-E521905BFC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</p:spPr>
            <p:txBody>
              <a:bodyPr>
                <a:normAutofit/>
              </a:bodyPr>
              <a:lstStyle/>
              <a:p>
                <a:pPr marL="342900" indent="-342900" defTabSz="914400">
                  <a:buFont typeface="Wingdings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牛顿法。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857250" lvl="1" indent="-342900" defTabSz="914400">
                  <a:buFont typeface="Wingdings" charset="2"/>
                  <a:buChar char="l"/>
                </a:pPr>
                <a:r>
                  <a:rPr lang="zh-CN" altLang="en-US" sz="1850" dirty="0">
                    <a:solidFill>
                      <a:schemeClr val="tx1"/>
                    </a:solidFill>
                  </a:rPr>
                  <a:t>该方法广泛用于近似求解、优化等领域</a:t>
                </a:r>
                <a:endParaRPr lang="en-US" altLang="zh-CN" sz="1850" dirty="0">
                  <a:solidFill>
                    <a:schemeClr val="tx1"/>
                  </a:solidFill>
                </a:endParaRPr>
              </a:p>
              <a:p>
                <a:pPr marL="857250" lvl="1" indent="-342900" defTabSz="914400">
                  <a:buFont typeface="Wingdings" charset="2"/>
                  <a:buChar char="l"/>
                </a:pPr>
                <a:endParaRPr lang="en-US" altLang="zh-CN" sz="1850" dirty="0">
                  <a:solidFill>
                    <a:schemeClr val="tx1"/>
                  </a:solidFill>
                </a:endParaRP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0</a:t>
                </a:r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的根，选取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ar-AE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作为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的初始近似解，过</a:t>
                </a:r>
                <a:endParaRPr lang="en-US" altLang="zh-CN" sz="185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切线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dirty="0">
                  <a:solidFill>
                    <a:schemeClr val="tx1"/>
                  </a:solidFill>
                  <a:latin typeface="Microsoft YaHei" charset="0"/>
                </a:endParaRP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85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charset="0"/>
                      </a:rPr>
                      <m:t>𝑥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轴的交点横坐标为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的一次近似解，如此便可得到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85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charset="0"/>
                      </a:rPr>
                      <m:t>𝑛</m:t>
                    </m:r>
                    <m:r>
                      <a:rPr lang="en-US" altLang="zh-CN" sz="185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charset="0"/>
                      </a:rPr>
                      <m:t>+</m:t>
                    </m:r>
                    <m:r>
                      <a:rPr lang="en-US" altLang="zh-CN" sz="185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charset="0"/>
                      </a:rPr>
                      <m:t>1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近似解。</a:t>
                </a:r>
                <a:endParaRPr lang="en-US" altLang="zh-CN" sz="185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endParaRPr lang="ar-AE" altLang="en-US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defTabSz="914400">
                  <a:lnSpc>
                    <a:spcPct val="160000"/>
                  </a:lnSpc>
                </a:pPr>
                <a:endParaRPr lang="ar-AE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ar-AE" altLang="en-US" sz="2400" dirty="0"/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ar-AE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F7C3DD1-9337-4F2A-A689-E521905BF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  <a:blipFill>
                <a:blip r:embed="rId3"/>
                <a:stretch>
                  <a:fillRect l="-647" r="-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60F8FFA-26F5-43B0-AC40-997C143D8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713" y="2487830"/>
            <a:ext cx="2615287" cy="188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2134390" y="2914455"/>
            <a:ext cx="4881245" cy="176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附加说明</a:t>
            </a:r>
            <a:endParaRPr lang="x-none" altLang="zh-CN" sz="4400" b="1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额外创意分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3" y="1627716"/>
            <a:ext cx="8052504" cy="4967111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在完成基本功能的前提下，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任意发挥，目标：更易用，更合理，更强大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342900" defTabSz="9144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完成选做功能，采用更高效率的算法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342900" defTabSz="9144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混合运算，考虑更多运算法则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342900" defTabSz="9144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342900" defTabSz="9144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从多项式运算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=&gt;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一般非线性式运算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342900" defTabSz="91440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其他任何和本次项目有关的创新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99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实验周期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423" y="1929421"/>
            <a:ext cx="7690929" cy="4264116"/>
          </a:xfrm>
        </p:spPr>
        <p:txBody>
          <a:bodyPr>
            <a:no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周（本堂课）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布置题目，讲解题目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提交设计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，参考示例，给出完整的模块设计，数据结构思路及核心函数划分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代码完成基本功能，可编译运行，用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展示精化后的整体设计及实现框架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代码完整提交。并用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给出用户手册，助教会基于手册上功能进行检查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，最基本的是完成规定的所有功能。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实验提交与检查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2" y="2097061"/>
            <a:ext cx="8074673" cy="4491382"/>
          </a:xfrm>
        </p:spPr>
        <p:txBody>
          <a:bodyPr>
            <a:norm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</a:t>
            </a:r>
            <a:r>
              <a:rPr lang="zh-CN" altLang="en-US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周四上午</a:t>
            </a:r>
            <a:r>
              <a:rPr lang="en-US" altLang="zh-CN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09</a:t>
            </a:r>
            <a:r>
              <a:rPr lang="en-US" altLang="zh-CN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:30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为最终时间点，提交后无法修改。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责任助教后续会完成相应任务项检查，未提交者不检查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每个周期第一周第二周，每次随机抽取，在主屏幕检查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查重认定抄袭者，该实验整体不计分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每周照例，助教答疑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Thank you!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>
                <a:latin typeface="Microsoft YaHei" charset="0"/>
                <a:ea typeface="Microsoft YaHei" charset="0"/>
                <a:cs typeface="Microsoft YaHei" charset="0"/>
              </a:rPr>
              <a:t>Q&amp;A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67" y="1056425"/>
            <a:ext cx="8881110" cy="5317299"/>
          </a:xfrm>
        </p:spPr>
        <p:txBody>
          <a:bodyPr>
            <a:noAutofit/>
          </a:bodyPr>
          <a:lstStyle/>
          <a:p>
            <a:pPr defTabSz="914400">
              <a:lnSpc>
                <a:spcPct val="100000"/>
              </a:lnSpc>
            </a:pPr>
            <a:endParaRPr lang="zh-CN" altLang="en-US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本次实验要求在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系统下实现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需要实现的功能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多项式输入输出</a:t>
            </a:r>
            <a:endParaRPr lang="en-US" altLang="zh-CN" sz="22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多项式混合计算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求导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定积分、乘法、加法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pPr marL="1143000" lvl="2" indent="-342900" defTabSz="9144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多项式求逆*</a:t>
            </a:r>
            <a:endParaRPr lang="en-US" altLang="zh-CN" sz="22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多项式除法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取模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</a:p>
          <a:p>
            <a:pPr marL="1143000" lvl="2" indent="-342900" defTabSz="9144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多项式求根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65D763-2C28-4CB6-9EDD-37FF23855FA2}"/>
              </a:ext>
            </a:extLst>
          </p:cNvPr>
          <p:cNvSpPr txBox="1"/>
          <p:nvPr/>
        </p:nvSpPr>
        <p:spPr>
          <a:xfrm>
            <a:off x="875071" y="5616909"/>
            <a:ext cx="739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带*标注的为选做功能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）输入输出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730587"/>
            <a:ext cx="8484953" cy="4720696"/>
          </a:xfrm>
        </p:spPr>
        <p:txBody>
          <a:bodyPr>
            <a:normAutofit/>
          </a:bodyPr>
          <a:lstStyle/>
          <a:p>
            <a:pPr marL="342900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输入：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要求从最高次非零系数开始，依次输入各项系数，并为多项式命名。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lnSpc>
                <a:spcPct val="100000"/>
              </a:lnSpc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</a:endParaRPr>
          </a:p>
          <a:p>
            <a:pPr marL="342900" indent="-342900" defTabSz="914400">
              <a:lnSpc>
                <a:spcPct val="100000"/>
              </a:lnSpc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</a:endParaRPr>
          </a:p>
          <a:p>
            <a:pPr marL="342900" indent="-342900" defTabSz="914400">
              <a:lnSpc>
                <a:spcPct val="100000"/>
              </a:lnSpc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</a:endParaRPr>
          </a:p>
          <a:p>
            <a:pPr marL="342900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输出：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从高次到低次，输出不显示系数为</a:t>
            </a:r>
            <a:r>
              <a:rPr lang="en-US" altLang="zh-CN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的项，系数</a:t>
            </a:r>
            <a:r>
              <a:rPr lang="en-US" altLang="zh-CN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不显示，且不输出小数点后多余的</a:t>
            </a:r>
            <a:r>
              <a:rPr lang="en-US" altLang="zh-CN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，如</a:t>
            </a:r>
            <a:r>
              <a:rPr lang="en-US" altLang="zh-CN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2.0-&gt;2</a:t>
            </a:r>
            <a:r>
              <a:rPr lang="zh-CN" altLang="en-US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en-US" altLang="zh-CN" sz="160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endParaRPr lang="en-US" altLang="zh-CN" sz="160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lnSpc>
                <a:spcPct val="160000"/>
              </a:lnSpc>
              <a:buFont typeface="Wingdings" charset="2"/>
              <a:buChar char="l"/>
            </a:pPr>
            <a:endParaRPr lang="en-US" altLang="en-US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defTabSz="914400">
              <a:lnSpc>
                <a:spcPct val="160000"/>
              </a:lnSpc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altLang="en-US" sz="2400" dirty="0"/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97AC81-75F6-45D5-91C6-B9C640267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2" y="2674481"/>
            <a:ext cx="6271622" cy="16719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335ED9-0A26-4BB0-BA28-74B5AD374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244" y="5290337"/>
            <a:ext cx="6295118" cy="11698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）多项式混合运算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12959"/>
            <a:ext cx="8484953" cy="5503147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运算规则：仅限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求导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(F!)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定积分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($[a, b]F)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乘法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加法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(+) </a:t>
            </a: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1. 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加法与乘法都是双目运算符，定积分与求导都是单目运算符。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2.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表达式的运算顺序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求导</a:t>
            </a:r>
            <a:r>
              <a:rPr lang="en-US" altLang="zh-CN" sz="18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定积分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乘法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加法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3. 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但括号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可以改变原有的运算顺序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； 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44" name="表格 44">
            <a:extLst>
              <a:ext uri="{FF2B5EF4-FFF2-40B4-BE49-F238E27FC236}">
                <a16:creationId xmlns:a16="http://schemas.microsoft.com/office/drawing/2014/main" id="{0EA977D4-9028-49D2-9AF9-45CE6E8BB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6274"/>
              </p:ext>
            </p:extLst>
          </p:nvPr>
        </p:nvGraphicFramePr>
        <p:xfrm>
          <a:off x="3122642" y="2511875"/>
          <a:ext cx="3146322" cy="183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161">
                  <a:extLst>
                    <a:ext uri="{9D8B030D-6E8A-4147-A177-3AD203B41FA5}">
                      <a16:colId xmlns:a16="http://schemas.microsoft.com/office/drawing/2014/main" val="3793725858"/>
                    </a:ext>
                  </a:extLst>
                </a:gridCol>
                <a:gridCol w="1573161">
                  <a:extLst>
                    <a:ext uri="{9D8B030D-6E8A-4147-A177-3AD203B41FA5}">
                      <a16:colId xmlns:a16="http://schemas.microsoft.com/office/drawing/2014/main" val="1003933888"/>
                    </a:ext>
                  </a:extLst>
                </a:gridCol>
              </a:tblGrid>
              <a:tr h="366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30636"/>
                  </a:ext>
                </a:extLst>
              </a:tr>
              <a:tr h="366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求导</a:t>
                      </a:r>
                      <a:r>
                        <a:rPr lang="en-US" altLang="zh-CN" dirty="0"/>
                        <a:t>(F!)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单目运算符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415551"/>
                  </a:ext>
                </a:extLst>
              </a:tr>
              <a:tr h="366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定积分</a:t>
                      </a:r>
                      <a:r>
                        <a:rPr lang="en-US" altLang="zh-CN" dirty="0"/>
                        <a:t>($[a, b]F)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12172"/>
                  </a:ext>
                </a:extLst>
              </a:tr>
              <a:tr h="366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乘法</a:t>
                      </a:r>
                      <a:r>
                        <a:rPr lang="en-US" altLang="zh-CN" dirty="0"/>
                        <a:t>(*)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双目运算符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444576"/>
                  </a:ext>
                </a:extLst>
              </a:tr>
              <a:tr h="366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加法</a:t>
                      </a:r>
                      <a:r>
                        <a:rPr lang="en-US" altLang="zh-CN" dirty="0"/>
                        <a:t>(+)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49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57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）多项式混合运算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12959"/>
            <a:ext cx="8484953" cy="5503147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运算规则：仅限 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求导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(F!)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定积分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($[a, b]F)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乘法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加法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(+) </a:t>
            </a: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4. </a:t>
            </a:r>
            <a:r>
              <a:rPr lang="zh-CN" altLang="en-US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需要检测表达式是否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合法。</a:t>
            </a:r>
            <a:endParaRPr lang="en-US" altLang="zh-CN" sz="1600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以多项式名、左括号、定积分符开头</a:t>
            </a:r>
            <a:r>
              <a:rPr lang="zh-CN" altLang="en-US" sz="16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，以右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括号、多项式名、求导符结尾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加法和乘法后面只能是多项式名、左括号、定积分符号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定积分符号后只能接 区间 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+ 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左括号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多项式名，区间采用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[</a:t>
            </a:r>
            <a:r>
              <a:rPr lang="en-US" altLang="zh-CN" sz="1600" dirty="0" err="1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a,b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]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固定格式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求导符号后面只能为双目运算符、右括号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括号要匹配，左括号后面只能是左括号、定积分符号或多项式名，右括号后面只能是右括号，双目运算符或求导符号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多项式名后面只能是双目运算符、求导符或右括号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Adobe 楷体 Std R" pitchFamily="18" charset="-122"/>
              <a:cs typeface="Microsoft YaHei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8316A0-65BD-4EA5-BDFC-2F8EE16E1232}"/>
              </a:ext>
            </a:extLst>
          </p:cNvPr>
          <p:cNvSpPr txBox="1"/>
          <p:nvPr/>
        </p:nvSpPr>
        <p:spPr>
          <a:xfrm>
            <a:off x="5585036" y="2224209"/>
            <a:ext cx="644591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F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9F7AF9-4D64-45FD-8A35-631EAEADC995}"/>
              </a:ext>
            </a:extLst>
          </p:cNvPr>
          <p:cNvSpPr txBox="1"/>
          <p:nvPr/>
        </p:nvSpPr>
        <p:spPr>
          <a:xfrm>
            <a:off x="7220394" y="2215959"/>
            <a:ext cx="930143" cy="3775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$[0,1]</a:t>
            </a:r>
            <a:r>
              <a:rPr lang="en-US" altLang="zh-CN" dirty="0"/>
              <a:t>F</a:t>
            </a:r>
            <a:endParaRPr lang="zh-CN" altLang="en-US" dirty="0"/>
          </a:p>
        </p:txBody>
      </p:sp>
      <p:pic>
        <p:nvPicPr>
          <p:cNvPr id="10" name="图形 9" descr="复选标记">
            <a:extLst>
              <a:ext uri="{FF2B5EF4-FFF2-40B4-BE49-F238E27FC236}">
                <a16:creationId xmlns:a16="http://schemas.microsoft.com/office/drawing/2014/main" id="{FA05F783-161B-41D3-BECD-42EBE9D10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4492" y="2224209"/>
            <a:ext cx="457200" cy="457200"/>
          </a:xfrm>
          <a:prstGeom prst="rect">
            <a:avLst/>
          </a:prstGeom>
        </p:spPr>
      </p:pic>
      <p:pic>
        <p:nvPicPr>
          <p:cNvPr id="12" name="图形 11" descr="关闭">
            <a:extLst>
              <a:ext uri="{FF2B5EF4-FFF2-40B4-BE49-F238E27FC236}">
                <a16:creationId xmlns:a16="http://schemas.microsoft.com/office/drawing/2014/main" id="{D7ECC02D-3E34-4008-9621-5056A42D9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8438" y="2207709"/>
            <a:ext cx="457200" cy="4572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8516DF3-6684-4669-AF3C-CB344C308178}"/>
              </a:ext>
            </a:extLst>
          </p:cNvPr>
          <p:cNvSpPr txBox="1"/>
          <p:nvPr/>
        </p:nvSpPr>
        <p:spPr>
          <a:xfrm>
            <a:off x="6039044" y="2962587"/>
            <a:ext cx="739577" cy="3775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F+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15" name="图形 14" descr="关闭">
            <a:extLst>
              <a:ext uri="{FF2B5EF4-FFF2-40B4-BE49-F238E27FC236}">
                <a16:creationId xmlns:a16="http://schemas.microsoft.com/office/drawing/2014/main" id="{09D131B9-2BE1-4B3D-9D7D-E49C5F789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4761" y="2946757"/>
            <a:ext cx="457201" cy="45720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77A9C0-FB4F-47F9-ABE2-9D8BE272BECF}"/>
              </a:ext>
            </a:extLst>
          </p:cNvPr>
          <p:cNvSpPr txBox="1"/>
          <p:nvPr/>
        </p:nvSpPr>
        <p:spPr>
          <a:xfrm>
            <a:off x="7405304" y="2962587"/>
            <a:ext cx="1303520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F+$[0,1]</a:t>
            </a:r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18" name="图形 17" descr="复选标记">
            <a:extLst>
              <a:ext uri="{FF2B5EF4-FFF2-40B4-BE49-F238E27FC236}">
                <a16:creationId xmlns:a16="http://schemas.microsoft.com/office/drawing/2014/main" id="{38740FDA-DBD9-4500-ADF2-3DA9F1D91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2757" y="2978762"/>
            <a:ext cx="457200" cy="4572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466715F-74BF-4D21-9944-D41BEC1AF0AE}"/>
              </a:ext>
            </a:extLst>
          </p:cNvPr>
          <p:cNvSpPr txBox="1"/>
          <p:nvPr/>
        </p:nvSpPr>
        <p:spPr>
          <a:xfrm>
            <a:off x="4966137" y="3656657"/>
            <a:ext cx="1331236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$[0,1.1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)+</a:t>
            </a:r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20" name="图形 19" descr="关闭">
            <a:extLst>
              <a:ext uri="{FF2B5EF4-FFF2-40B4-BE49-F238E27FC236}">
                <a16:creationId xmlns:a16="http://schemas.microsoft.com/office/drawing/2014/main" id="{98D2D392-56EF-4E7F-BFBB-D5D5D2D178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77560" y="3597642"/>
            <a:ext cx="457201" cy="45720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C1BA3FD-A5C5-4C61-B366-7883CB52DFAF}"/>
              </a:ext>
            </a:extLst>
          </p:cNvPr>
          <p:cNvSpPr txBox="1"/>
          <p:nvPr/>
        </p:nvSpPr>
        <p:spPr>
          <a:xfrm>
            <a:off x="6778622" y="3631307"/>
            <a:ext cx="208735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$[0,1]($[0,2](F*</a:t>
            </a:r>
            <a:r>
              <a:rPr lang="en-US" altLang="zh-CN" dirty="0"/>
              <a:t>G))</a:t>
            </a:r>
            <a:endParaRPr lang="zh-CN" altLang="en-US" dirty="0"/>
          </a:p>
        </p:txBody>
      </p:sp>
      <p:pic>
        <p:nvPicPr>
          <p:cNvPr id="22" name="图形 21" descr="复选标记">
            <a:extLst>
              <a:ext uri="{FF2B5EF4-FFF2-40B4-BE49-F238E27FC236}">
                <a16:creationId xmlns:a16="http://schemas.microsoft.com/office/drawing/2014/main" id="{E46582FE-A95A-4DEC-8EA7-0421DE466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9462" y="3747530"/>
            <a:ext cx="457200" cy="4572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35AB34C-BE17-4D46-9F63-C17D98CE87E6}"/>
              </a:ext>
            </a:extLst>
          </p:cNvPr>
          <p:cNvSpPr txBox="1"/>
          <p:nvPr/>
        </p:nvSpPr>
        <p:spPr>
          <a:xfrm>
            <a:off x="5385601" y="4385956"/>
            <a:ext cx="836858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!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4" name="图形 23" descr="关闭">
            <a:extLst>
              <a:ext uri="{FF2B5EF4-FFF2-40B4-BE49-F238E27FC236}">
                <a16:creationId xmlns:a16="http://schemas.microsoft.com/office/drawing/2014/main" id="{ADDECA66-5B2F-4E7B-BF72-D6685E375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7085" y="4356397"/>
            <a:ext cx="457201" cy="45720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A6087B3-D676-4836-875D-FA6C7B9388C4}"/>
              </a:ext>
            </a:extLst>
          </p:cNvPr>
          <p:cNvSpPr txBox="1"/>
          <p:nvPr/>
        </p:nvSpPr>
        <p:spPr>
          <a:xfrm>
            <a:off x="6807632" y="4406100"/>
            <a:ext cx="1427366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$[0,1](F*</a:t>
            </a:r>
            <a:r>
              <a:rPr lang="en-US" altLang="zh-CN" dirty="0"/>
              <a:t>G!)</a:t>
            </a:r>
            <a:endParaRPr lang="zh-CN" altLang="en-US" dirty="0"/>
          </a:p>
        </p:txBody>
      </p:sp>
      <p:pic>
        <p:nvPicPr>
          <p:cNvPr id="26" name="图形 25" descr="复选标记">
            <a:extLst>
              <a:ext uri="{FF2B5EF4-FFF2-40B4-BE49-F238E27FC236}">
                <a16:creationId xmlns:a16="http://schemas.microsoft.com/office/drawing/2014/main" id="{63113DB3-762B-4842-91EC-566352630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3315" y="4384334"/>
            <a:ext cx="457200" cy="4572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59BFEE1-604D-4F43-BF35-71E815BECD2C}"/>
              </a:ext>
            </a:extLst>
          </p:cNvPr>
          <p:cNvSpPr txBox="1"/>
          <p:nvPr/>
        </p:nvSpPr>
        <p:spPr>
          <a:xfrm>
            <a:off x="5363586" y="4969011"/>
            <a:ext cx="98350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F+(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*G</a:t>
            </a:r>
            <a:endParaRPr lang="zh-CN" altLang="en-US" dirty="0"/>
          </a:p>
        </p:txBody>
      </p:sp>
      <p:pic>
        <p:nvPicPr>
          <p:cNvPr id="28" name="图形 27" descr="关闭">
            <a:extLst>
              <a:ext uri="{FF2B5EF4-FFF2-40B4-BE49-F238E27FC236}">
                <a16:creationId xmlns:a16="http://schemas.microsoft.com/office/drawing/2014/main" id="{DDFE0FA6-4F4D-4379-A777-CA129250E7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4803" y="4925076"/>
            <a:ext cx="457201" cy="45720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C3971054-44FD-4ACF-A246-C45909463EF8}"/>
              </a:ext>
            </a:extLst>
          </p:cNvPr>
          <p:cNvSpPr txBox="1"/>
          <p:nvPr/>
        </p:nvSpPr>
        <p:spPr>
          <a:xfrm>
            <a:off x="6856703" y="5003960"/>
            <a:ext cx="1664623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($[0,2.1](F*</a:t>
            </a:r>
            <a:r>
              <a:rPr lang="en-US" altLang="zh-CN" dirty="0"/>
              <a:t>G))!</a:t>
            </a:r>
            <a:endParaRPr lang="zh-CN" altLang="en-US" dirty="0"/>
          </a:p>
        </p:txBody>
      </p:sp>
      <p:pic>
        <p:nvPicPr>
          <p:cNvPr id="30" name="图形 29" descr="复选标记">
            <a:extLst>
              <a:ext uri="{FF2B5EF4-FFF2-40B4-BE49-F238E27FC236}">
                <a16:creationId xmlns:a16="http://schemas.microsoft.com/office/drawing/2014/main" id="{A3D4A33A-C323-4ACD-9BFF-634D48839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60957" y="5012995"/>
            <a:ext cx="457200" cy="4572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E85D1832-CBFC-4C8C-952E-52A3E2367D3B}"/>
              </a:ext>
            </a:extLst>
          </p:cNvPr>
          <p:cNvSpPr txBox="1"/>
          <p:nvPr/>
        </p:nvSpPr>
        <p:spPr>
          <a:xfrm>
            <a:off x="5567409" y="5964859"/>
            <a:ext cx="11708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$[0,1]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G</a:t>
            </a:r>
            <a:endParaRPr lang="zh-CN" altLang="en-US" dirty="0"/>
          </a:p>
        </p:txBody>
      </p:sp>
      <p:pic>
        <p:nvPicPr>
          <p:cNvPr id="43" name="图形 42" descr="关闭">
            <a:extLst>
              <a:ext uri="{FF2B5EF4-FFF2-40B4-BE49-F238E27FC236}">
                <a16:creationId xmlns:a16="http://schemas.microsoft.com/office/drawing/2014/main" id="{1A43FB37-A32D-41D7-851E-721E90420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16126" y="5978958"/>
            <a:ext cx="457201" cy="457201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AFCDDC93-000F-40D7-AF4B-CB23592DEE7E}"/>
              </a:ext>
            </a:extLst>
          </p:cNvPr>
          <p:cNvSpPr txBox="1"/>
          <p:nvPr/>
        </p:nvSpPr>
        <p:spPr>
          <a:xfrm>
            <a:off x="7082876" y="5980303"/>
            <a:ext cx="126062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F+$[0,1]</a:t>
            </a:r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32" name="图形 31" descr="复选标记">
            <a:extLst>
              <a:ext uri="{FF2B5EF4-FFF2-40B4-BE49-F238E27FC236}">
                <a16:creationId xmlns:a16="http://schemas.microsoft.com/office/drawing/2014/main" id="{52D6E160-359D-473E-9CA9-5DFA045EA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0671" y="602429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8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42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）多项式混合运算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</p:spPr>
            <p:txBody>
              <a:bodyPr>
                <a:normAutofit/>
              </a:bodyPr>
              <a:lstStyle/>
              <a:p>
                <a:pPr marL="342900" indent="-342900" defTabSz="914400">
                  <a:lnSpc>
                    <a:spcPct val="100000"/>
                  </a:lnSpc>
                  <a:buFont typeface="Wingdings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运算规则：仅限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求导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(F!)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、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定积分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($[a, b]F)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、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乘法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(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*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)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、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加法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(+) </a:t>
                </a: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 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+2, 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+4, 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为例</a:t>
                </a:r>
                <a:endParaRPr lang="en-US" altLang="zh-CN" sz="200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defTabSz="914400"/>
                <a:endParaRPr lang="en-US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defTabSz="914400">
                  <a:lnSpc>
                    <a:spcPct val="160000"/>
                  </a:lnSpc>
                </a:pPr>
                <a:r>
                  <a:rPr lang="en-US" altLang="en-US" sz="2000" dirty="0">
                    <a:solidFill>
                      <a:schemeClr val="tx1"/>
                    </a:solidFill>
                    <a:latin typeface="Adobe 楷体 Std R" pitchFamily="18" charset="-122"/>
                    <a:ea typeface="Adobe 楷体 Std R" pitchFamily="18" charset="-122"/>
                  </a:rPr>
                  <a:t>     </a:t>
                </a:r>
              </a:p>
              <a:p>
                <a:pPr defTabSz="914400">
                  <a:lnSpc>
                    <a:spcPct val="160000"/>
                  </a:lnSpc>
                </a:pPr>
                <a:endParaRPr lang="en-US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altLang="en-US" sz="2400" dirty="0"/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  <a:blipFill>
                <a:blip r:embed="rId2"/>
                <a:stretch>
                  <a:fillRect l="-647" t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0918926-B25A-4FBF-B1E8-158B8ADFD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355" y="2775649"/>
            <a:ext cx="6231290" cy="33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0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）多项式求逆*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F7C3DD1-9337-4F2A-A689-E521905BFC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</p:spPr>
            <p:txBody>
              <a:bodyPr>
                <a:normAutofit/>
              </a:bodyPr>
              <a:lstStyle/>
              <a:p>
                <a:pPr marL="342900" indent="-342900" defTabSz="914400">
                  <a:buFont typeface="Wingdings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ar-A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若存在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ar-AE" sz="2000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使得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ar-AE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ar-AE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zh-CN" altLang="ar-A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则称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的逆元。</a:t>
                </a:r>
              </a:p>
              <a:p>
                <a:pPr marL="342900" indent="-342900" defTabSz="914400">
                  <a:buFont typeface="Wingdings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通过比较系数可得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ar-AE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，且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ar-AE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ar-AE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altLang="zh-CN" sz="2000" baseline="30000" dirty="0">
                  <a:solidFill>
                    <a:schemeClr val="tx1"/>
                  </a:solidFill>
                </a:endParaRPr>
              </a:p>
              <a:p>
                <a:pPr marL="342900" indent="-342900" defTabSz="914400">
                  <a:buFont typeface="Wingdings" charset="2"/>
                  <a:buChar char="l"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分治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FFT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与 倍增法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endParaRPr lang="ar-AE" altLang="zh-CN" sz="200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defTabSz="914400"/>
                <a:endParaRPr lang="ar-AE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defTabSz="914400">
                  <a:lnSpc>
                    <a:spcPct val="160000"/>
                  </a:lnSpc>
                </a:pPr>
                <a:r>
                  <a:rPr lang="ar-AE" altLang="en-US" sz="2000" dirty="0">
                    <a:solidFill>
                      <a:schemeClr val="tx1"/>
                    </a:solidFill>
                    <a:latin typeface="Adobe 楷体 Std R" pitchFamily="18" charset="-122"/>
                    <a:ea typeface="Adobe 楷体 Std R" pitchFamily="18" charset="-122"/>
                  </a:rPr>
                  <a:t>     </a:t>
                </a:r>
              </a:p>
              <a:p>
                <a:pPr defTabSz="914400">
                  <a:lnSpc>
                    <a:spcPct val="160000"/>
                  </a:lnSpc>
                </a:pPr>
                <a:endParaRPr lang="ar-AE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ar-AE" altLang="en-US" sz="2400" dirty="0"/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ar-AE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F7C3DD1-9337-4F2A-A689-E521905BF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  <a:blipFill>
                <a:blip r:embed="rId3"/>
                <a:stretch>
                  <a:fillRect l="-790" t="-7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C9FD9EF-EA6D-42DA-A34F-D37F711F5EBB}"/>
                  </a:ext>
                </a:extLst>
              </p:cNvPr>
              <p:cNvSpPr txBox="1"/>
              <p:nvPr/>
            </p:nvSpPr>
            <p:spPr>
              <a:xfrm>
                <a:off x="1701598" y="4408909"/>
                <a:ext cx="69120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zh-CN" altLang="en-US" dirty="0"/>
                  <a:t>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为例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Tx/>
                  <a:buAutoNum type="arabicPeriod"/>
                </a:pPr>
                <a:r>
                  <a:rPr lang="zh-CN" altLang="en-US" dirty="0"/>
                  <a:t>于是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的逆元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C9FD9EF-EA6D-42DA-A34F-D37F711F5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98" y="4408909"/>
                <a:ext cx="6912077" cy="646331"/>
              </a:xfrm>
              <a:prstGeom prst="rect">
                <a:avLst/>
              </a:prstGeom>
              <a:blipFill>
                <a:blip r:embed="rId4"/>
                <a:stretch>
                  <a:fillRect l="-970" t="-10377" b="-17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91B4233-1FD0-40F7-8334-D8707FDFF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84" y="5115294"/>
            <a:ext cx="7490838" cy="131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4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4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）多项式除法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/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取模*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F7C3DD1-9337-4F2A-A689-E521905BFC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</p:spPr>
            <p:txBody>
              <a:bodyPr>
                <a:normAutofit/>
              </a:bodyPr>
              <a:lstStyle/>
              <a:p>
                <a:pPr marL="342900" indent="-342900" defTabSz="914400">
                  <a:buFont typeface="Wingdings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使得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商，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余数。</a:t>
                </a:r>
              </a:p>
              <a:p>
                <a:pPr marL="857250" lvl="1" indent="-342900" defTabSz="914400">
                  <a:buFont typeface="Wingdings" charset="2"/>
                  <a:buChar char="l"/>
                </a:pPr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可采用竖式计算</a:t>
                </a:r>
                <a:endParaRPr lang="en-US" altLang="zh-CN" sz="1850" baseline="3000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marL="857250" lvl="1" indent="-342900" defTabSz="914400">
                  <a:buFont typeface="Wingdings" charset="2"/>
                  <a:buChar char="l"/>
                </a:pPr>
                <a:r>
                  <a:rPr lang="zh-CN" altLang="en-US" sz="18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转换为求逆操作</a:t>
                </a:r>
                <a:endParaRPr lang="ar-AE" altLang="zh-CN" sz="18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914400"/>
                <a:endParaRPr lang="ar-AE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defTabSz="914400">
                  <a:lnSpc>
                    <a:spcPct val="160000"/>
                  </a:lnSpc>
                </a:pPr>
                <a:r>
                  <a:rPr lang="ar-AE" altLang="en-US" sz="2000" dirty="0">
                    <a:solidFill>
                      <a:schemeClr val="tx1"/>
                    </a:solidFill>
                    <a:latin typeface="Adobe 楷体 Std R" pitchFamily="18" charset="-122"/>
                    <a:ea typeface="Adobe 楷体 Std R" pitchFamily="18" charset="-122"/>
                  </a:rPr>
                  <a:t>     </a:t>
                </a:r>
              </a:p>
              <a:p>
                <a:pPr defTabSz="914400">
                  <a:lnSpc>
                    <a:spcPct val="160000"/>
                  </a:lnSpc>
                </a:pPr>
                <a:endParaRPr lang="ar-AE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ar-AE" altLang="en-US" sz="2400" dirty="0"/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ar-AE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F7C3DD1-9337-4F2A-A689-E521905BF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  <a:blipFill>
                <a:blip r:embed="rId2"/>
                <a:stretch>
                  <a:fillRect l="-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BE3552E-CABA-40D2-8D4B-E6EDB3D87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395" y="2292459"/>
            <a:ext cx="2270957" cy="17984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E6C1F92-D726-481D-9967-9AB00E50E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037" y="4303538"/>
            <a:ext cx="6820604" cy="125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1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（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5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）多项式求根*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F7C3DD1-9337-4F2A-A689-E521905BFC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</p:spPr>
            <p:txBody>
              <a:bodyPr>
                <a:normAutofit/>
              </a:bodyPr>
              <a:lstStyle/>
              <a:p>
                <a:pPr marL="342900" indent="-342900" defTabSz="914400">
                  <a:buFont typeface="Wingdings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ar-AE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ar-AE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ar-AE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ar-A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若</m:t>
                    </m:r>
                    <m:r>
                      <a:rPr lang="zh-CN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的根。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r>
                  <a:rPr lang="en-US" altLang="zh-CN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1. </a:t>
                </a:r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本次实验只要求得到一个实根，测试用例至少有一个实根</a:t>
                </a:r>
                <a:endParaRPr lang="en-US" altLang="zh-CN" sz="185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r>
                  <a:rPr lang="en-US" altLang="zh-CN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2. </a:t>
                </a:r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求解策略：二分法，牛顿法，梯度下降法</a:t>
                </a:r>
                <a:endParaRPr lang="en-US" altLang="zh-CN" sz="185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r>
                  <a:rPr lang="en-US" altLang="zh-CN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3. </a:t>
                </a:r>
                <a:r>
                  <a:rPr lang="zh-CN" altLang="en-US" sz="185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</a:rPr>
                  <a:t>要求精度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charset="0"/>
                          </a:rPr>
                        </m:ctrlPr>
                      </m:dPr>
                      <m:e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charset="0"/>
                          </a:rPr>
                          <m:t>𝐹</m:t>
                        </m:r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charset="0"/>
                          </a:rPr>
                          <m:t>(</m:t>
                        </m:r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charset="0"/>
                          </a:rPr>
                          <m:t>𝑥</m:t>
                        </m:r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YaHei" charset="0"/>
                          </a:rPr>
                          <m:t>)</m:t>
                        </m:r>
                      </m:e>
                    </m:d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charset="0"/>
                      </a:rPr>
                      <m:t>≤</m:t>
                    </m:r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charset="0"/>
                      </a:rPr>
                      <m:t>0</m:t>
                    </m:r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charset="0"/>
                      </a:rPr>
                      <m:t>.</m:t>
                    </m:r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charset="0"/>
                      </a:rPr>
                      <m:t>00001</m:t>
                    </m:r>
                  </m:oMath>
                </a14:m>
                <a:endParaRPr lang="ar-AE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r>
                  <a:rPr lang="en-US" altLang="zh-CN" sz="18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 </a:t>
                </a:r>
                <a:r>
                  <a:rPr lang="zh-CN" altLang="en-US" sz="18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sz="18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为例</a:t>
                </a: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endParaRPr lang="en-US" altLang="zh-CN" sz="185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defTabSz="914400">
                  <a:lnSpc>
                    <a:spcPct val="160000"/>
                  </a:lnSpc>
                </a:pPr>
                <a:r>
                  <a:rPr lang="ar-AE" altLang="en-US" sz="2000" dirty="0">
                    <a:solidFill>
                      <a:schemeClr val="tx1"/>
                    </a:solidFill>
                    <a:latin typeface="Adobe 楷体 Std R" pitchFamily="18" charset="-122"/>
                    <a:ea typeface="Adobe 楷体 Std R" pitchFamily="18" charset="-122"/>
                  </a:rPr>
                  <a:t>     </a:t>
                </a:r>
              </a:p>
              <a:p>
                <a:pPr defTabSz="914400">
                  <a:lnSpc>
                    <a:spcPct val="160000"/>
                  </a:lnSpc>
                </a:pPr>
                <a:endParaRPr lang="ar-AE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ar-AE" altLang="en-US" sz="2400" dirty="0"/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ar-AE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0F7C3DD1-9337-4F2A-A689-E521905BF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  <a:blipFill>
                <a:blip r:embed="rId3"/>
                <a:stretch>
                  <a:fillRect l="-790" t="-7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CCB7E93-90F5-4EE6-99F7-BA014E161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492" y="4460241"/>
            <a:ext cx="6956621" cy="122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1234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</Words>
  <Application>Microsoft Office PowerPoint</Application>
  <PresentationFormat>全屏显示(4:3)</PresentationFormat>
  <Paragraphs>139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Adobe 楷体 Std R</vt:lpstr>
      <vt:lpstr>Microsoft YaHei UI</vt:lpstr>
      <vt:lpstr>Microsoft YaHei</vt:lpstr>
      <vt:lpstr>Microsoft YaHei</vt:lpstr>
      <vt:lpstr>Arial</vt:lpstr>
      <vt:lpstr>Calibri</vt:lpstr>
      <vt:lpstr>Cambria Math</vt:lpstr>
      <vt:lpstr>Segoe UI</vt:lpstr>
      <vt:lpstr>Segoe UI Light</vt:lpstr>
      <vt:lpstr>Wingdings</vt:lpstr>
      <vt:lpstr>WelcomeDoc</vt:lpstr>
      <vt:lpstr>项目四  多项式计算器 </vt:lpstr>
      <vt:lpstr>实验要求</vt:lpstr>
      <vt:lpstr>（1）输入输出</vt:lpstr>
      <vt:lpstr>（2）多项式混合运算</vt:lpstr>
      <vt:lpstr>（2）多项式混合运算</vt:lpstr>
      <vt:lpstr>（2）多项式混合运算</vt:lpstr>
      <vt:lpstr>（3）多项式求逆*</vt:lpstr>
      <vt:lpstr>（4）多项式除法/取模*</vt:lpstr>
      <vt:lpstr>（5）多项式求根*</vt:lpstr>
      <vt:lpstr>（5）多项式求根*</vt:lpstr>
      <vt:lpstr>PowerPoint 演示文稿</vt:lpstr>
      <vt:lpstr>额外创意分</vt:lpstr>
      <vt:lpstr>实验周期</vt:lpstr>
      <vt:lpstr>实验提交与检查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</cp:revision>
  <dcterms:created xsi:type="dcterms:W3CDTF">2017-02-23T09:11:23Z</dcterms:created>
  <dcterms:modified xsi:type="dcterms:W3CDTF">2020-05-14T01:32:47Z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2052-10.1.0.5672</vt:lpwstr>
  </property>
</Properties>
</file>