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61"/>
  </p:notesMasterIdLst>
  <p:sldIdLst>
    <p:sldId id="256" r:id="rId3"/>
    <p:sldId id="289" r:id="rId4"/>
    <p:sldId id="397" r:id="rId5"/>
    <p:sldId id="398" r:id="rId6"/>
    <p:sldId id="399" r:id="rId7"/>
    <p:sldId id="400" r:id="rId8"/>
    <p:sldId id="396" r:id="rId9"/>
    <p:sldId id="401" r:id="rId10"/>
    <p:sldId id="304" r:id="rId11"/>
    <p:sldId id="402" r:id="rId12"/>
    <p:sldId id="403" r:id="rId13"/>
    <p:sldId id="410" r:id="rId14"/>
    <p:sldId id="409" r:id="rId15"/>
    <p:sldId id="404" r:id="rId16"/>
    <p:sldId id="406" r:id="rId17"/>
    <p:sldId id="414" r:id="rId18"/>
    <p:sldId id="408" r:id="rId19"/>
    <p:sldId id="407" r:id="rId20"/>
    <p:sldId id="411" r:id="rId21"/>
    <p:sldId id="298" r:id="rId22"/>
    <p:sldId id="415" r:id="rId23"/>
    <p:sldId id="413" r:id="rId24"/>
    <p:sldId id="366" r:id="rId25"/>
    <p:sldId id="367" r:id="rId26"/>
    <p:sldId id="368" r:id="rId27"/>
    <p:sldId id="375" r:id="rId28"/>
    <p:sldId id="380" r:id="rId29"/>
    <p:sldId id="381" r:id="rId30"/>
    <p:sldId id="382" r:id="rId31"/>
    <p:sldId id="383" r:id="rId32"/>
    <p:sldId id="379" r:id="rId33"/>
    <p:sldId id="389" r:id="rId34"/>
    <p:sldId id="393" r:id="rId35"/>
    <p:sldId id="394" r:id="rId36"/>
    <p:sldId id="395" r:id="rId37"/>
    <p:sldId id="385" r:id="rId38"/>
    <p:sldId id="305" r:id="rId39"/>
    <p:sldId id="386" r:id="rId40"/>
    <p:sldId id="387" r:id="rId41"/>
    <p:sldId id="388" r:id="rId42"/>
    <p:sldId id="376" r:id="rId43"/>
    <p:sldId id="370" r:id="rId44"/>
    <p:sldId id="277" r:id="rId45"/>
    <p:sldId id="374" r:id="rId46"/>
    <p:sldId id="281" r:id="rId47"/>
    <p:sldId id="282" r:id="rId48"/>
    <p:sldId id="271" r:id="rId49"/>
    <p:sldId id="287" r:id="rId50"/>
    <p:sldId id="291" r:id="rId51"/>
    <p:sldId id="355" r:id="rId52"/>
    <p:sldId id="353" r:id="rId53"/>
    <p:sldId id="356" r:id="rId54"/>
    <p:sldId id="358" r:id="rId55"/>
    <p:sldId id="359" r:id="rId56"/>
    <p:sldId id="361" r:id="rId57"/>
    <p:sldId id="362" r:id="rId58"/>
    <p:sldId id="371" r:id="rId59"/>
    <p:sldId id="372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89"/>
            <p14:sldId id="397"/>
            <p14:sldId id="398"/>
            <p14:sldId id="399"/>
            <p14:sldId id="400"/>
            <p14:sldId id="396"/>
            <p14:sldId id="401"/>
            <p14:sldId id="304"/>
            <p14:sldId id="402"/>
            <p14:sldId id="403"/>
            <p14:sldId id="410"/>
            <p14:sldId id="409"/>
            <p14:sldId id="404"/>
            <p14:sldId id="406"/>
            <p14:sldId id="414"/>
            <p14:sldId id="408"/>
            <p14:sldId id="407"/>
            <p14:sldId id="411"/>
            <p14:sldId id="298"/>
            <p14:sldId id="415"/>
            <p14:sldId id="413"/>
            <p14:sldId id="366"/>
            <p14:sldId id="367"/>
            <p14:sldId id="368"/>
            <p14:sldId id="375"/>
            <p14:sldId id="380"/>
            <p14:sldId id="381"/>
            <p14:sldId id="382"/>
            <p14:sldId id="383"/>
            <p14:sldId id="379"/>
            <p14:sldId id="389"/>
            <p14:sldId id="393"/>
            <p14:sldId id="394"/>
            <p14:sldId id="395"/>
            <p14:sldId id="385"/>
            <p14:sldId id="305"/>
            <p14:sldId id="386"/>
            <p14:sldId id="387"/>
            <p14:sldId id="388"/>
            <p14:sldId id="376"/>
            <p14:sldId id="370"/>
            <p14:sldId id="277"/>
            <p14:sldId id="374"/>
            <p14:sldId id="281"/>
            <p14:sldId id="282"/>
            <p14:sldId id="271"/>
            <p14:sldId id="287"/>
            <p14:sldId id="291"/>
            <p14:sldId id="355"/>
            <p14:sldId id="353"/>
            <p14:sldId id="356"/>
            <p14:sldId id="358"/>
            <p14:sldId id="359"/>
            <p14:sldId id="361"/>
            <p14:sldId id="362"/>
            <p14:sldId id="371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5"/>
    <a:srgbClr val="C00000"/>
    <a:srgbClr val="DD462F"/>
    <a:srgbClr val="D24726"/>
    <a:srgbClr val="EFD5A2"/>
    <a:srgbClr val="D2B4A6"/>
    <a:srgbClr val="734F29"/>
    <a:srgbClr val="AEB785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27" autoAdjust="0"/>
    <p:restoredTop sz="94301" autoAdjust="0"/>
  </p:normalViewPr>
  <p:slideViewPr>
    <p:cSldViewPr snapToGrid="0">
      <p:cViewPr varScale="1">
        <p:scale>
          <a:sx n="110" d="100"/>
          <a:sy n="110" d="100"/>
        </p:scale>
        <p:origin x="1158" y="108"/>
      </p:cViewPr>
      <p:guideLst>
        <p:guide orient="horz" pos="21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9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t>2020/4/22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7295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简单介绍需要实现的内容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48639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uk-UA" smtClean="0"/>
              <a:t>48</a:t>
            </a:fld>
            <a:endParaRPr lang="uk-UA" altLang="zh-CN"/>
          </a:p>
        </p:txBody>
      </p:sp>
    </p:spTree>
    <p:extLst>
      <p:ext uri="{BB962C8B-B14F-4D97-AF65-F5344CB8AC3E}">
        <p14:creationId xmlns:p14="http://schemas.microsoft.com/office/powerpoint/2010/main" val="3932157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684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250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909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67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9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561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53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291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58977"/>
            <a:ext cx="7886700" cy="4617986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089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7141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2083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262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44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t>4/22/2020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40000"/>
        </a:lnSpc>
        <a:spcBef>
          <a:spcPct val="30000"/>
        </a:spcBef>
        <a:buFont typeface="Arial" pitchFamily="34" charset="0"/>
        <a:buChar char="•"/>
        <a:defRPr lang="zh-CN" sz="24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40000"/>
        </a:lnSpc>
        <a:spcBef>
          <a:spcPct val="3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40000"/>
        </a:lnSpc>
        <a:spcBef>
          <a:spcPct val="30000"/>
        </a:spcBef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40000"/>
        </a:lnSpc>
        <a:spcBef>
          <a:spcPct val="300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40000"/>
        </a:lnSpc>
        <a:spcBef>
          <a:spcPct val="300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3400-A3FE-B946-A3A4-47ACBF263EE2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86287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zhuanlan.zhihu.com/p/24986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zhihu.com/question/33949510/answer/57583243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lohmann/json" TargetMode="External"/><Relationship Id="rId2" Type="http://schemas.openxmlformats.org/officeDocument/2006/relationships/hyperlink" Target="https://think-async.com/Asio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ben-strasser/fast-cpp-csv-pars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8720" y="1274861"/>
            <a:ext cx="7425752" cy="2154139"/>
          </a:xfrm>
        </p:spPr>
        <p:txBody>
          <a:bodyPr>
            <a:normAutofit/>
          </a:bodyPr>
          <a:lstStyle/>
          <a:p>
            <a:r>
              <a:rPr lang="zh-CN" altLang="en-US" dirty="0"/>
              <a:t>实验三：</a:t>
            </a:r>
            <a:r>
              <a:rPr lang="en-US" altLang="zh-CN" dirty="0"/>
              <a:t>Quoridor(</a:t>
            </a:r>
            <a:r>
              <a:rPr lang="zh-CN" altLang="en-US" dirty="0"/>
              <a:t>步步为营</a:t>
            </a:r>
            <a:r>
              <a:rPr lang="en-US" altLang="zh-CN" dirty="0"/>
              <a:t>)</a:t>
            </a:r>
            <a:endParaRPr lang="zh-CN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63777" y="5447211"/>
            <a:ext cx="4180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江会煜  蒋煜</a:t>
            </a:r>
            <a:endParaRPr lang="en-US" altLang="zh-CN" sz="2000" dirty="0"/>
          </a:p>
          <a:p>
            <a:r>
              <a:rPr lang="en-US" altLang="zh-CN" sz="2000"/>
              <a:t>   </a:t>
            </a:r>
            <a:r>
              <a:rPr lang="en-US" altLang="zh-CN"/>
              <a:t>2020.04.23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术语示例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074" y="1558976"/>
            <a:ext cx="8438606" cy="505082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1800" dirty="0"/>
              <a:t>棋盘：</a:t>
            </a:r>
            <a:r>
              <a:rPr lang="en-US" altLang="zh-CN" sz="1800" dirty="0"/>
              <a:t>Board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sz="1800" dirty="0"/>
              <a:t>棋子：</a:t>
            </a:r>
            <a:endParaRPr lang="en-US" altLang="zh-CN" sz="1800" dirty="0"/>
          </a:p>
          <a:p>
            <a:pPr marL="685800" lvl="1" indent="-342900">
              <a:buFont typeface="Arial" charset="0"/>
              <a:buChar char="•"/>
            </a:pPr>
            <a:r>
              <a:rPr lang="zh-CN" altLang="en-US" sz="1600" dirty="0"/>
              <a:t>小人：</a:t>
            </a:r>
            <a:r>
              <a:rPr lang="en-US" altLang="zh-CN" sz="1600" dirty="0"/>
              <a:t>Actor</a:t>
            </a:r>
          </a:p>
          <a:p>
            <a:pPr marL="685800" lvl="1" indent="-342900">
              <a:buFont typeface="Arial" charset="0"/>
              <a:buChar char="•"/>
            </a:pPr>
            <a:r>
              <a:rPr lang="zh-CN" altLang="en-US" sz="1600" dirty="0"/>
              <a:t>木板：</a:t>
            </a:r>
            <a:r>
              <a:rPr lang="en-US" altLang="zh-CN" sz="1600" dirty="0"/>
              <a:t>Bar/Block/Block Bar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sz="1800" dirty="0"/>
              <a:t>游戏：</a:t>
            </a:r>
            <a:r>
              <a:rPr lang="en-US" altLang="zh-CN" sz="1800" dirty="0"/>
              <a:t>Quoridor</a:t>
            </a:r>
          </a:p>
          <a:p>
            <a:pPr marL="685800" lvl="1" indent="-342900">
              <a:buFont typeface="Arial" charset="0"/>
              <a:buChar char="•"/>
            </a:pPr>
            <a:r>
              <a:rPr lang="zh-CN" altLang="en-US" sz="1600" dirty="0"/>
              <a:t>先手：</a:t>
            </a:r>
            <a:r>
              <a:rPr lang="en-US" altLang="zh-CN" sz="1600" dirty="0"/>
              <a:t>Offensive</a:t>
            </a:r>
          </a:p>
          <a:p>
            <a:pPr marL="685800" lvl="1" indent="-342900">
              <a:buFont typeface="Arial" charset="0"/>
              <a:buChar char="•"/>
            </a:pPr>
            <a:r>
              <a:rPr lang="zh-CN" altLang="en-US" sz="1600" dirty="0"/>
              <a:t>后手：</a:t>
            </a:r>
            <a:r>
              <a:rPr lang="en-US" altLang="zh-CN" sz="1600" dirty="0"/>
              <a:t>Defensive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sz="2000" dirty="0"/>
              <a:t>提示：</a:t>
            </a:r>
            <a:endParaRPr lang="en-US" altLang="zh-CN" sz="2000" dirty="0"/>
          </a:p>
          <a:p>
            <a:pPr marL="685800" lvl="1" indent="-342900">
              <a:buFont typeface="Arial" charset="0"/>
              <a:buChar char="•"/>
            </a:pPr>
            <a:r>
              <a:rPr lang="en-US" altLang="zh-CN" sz="1600" dirty="0"/>
              <a:t>1. </a:t>
            </a:r>
            <a:r>
              <a:rPr lang="zh-CN" altLang="en-US" sz="1600" dirty="0"/>
              <a:t>写出有意义的变量名和函数名，</a:t>
            </a:r>
            <a:r>
              <a:rPr lang="en-US" altLang="zh-CN" sz="1600" dirty="0"/>
              <a:t>(</a:t>
            </a:r>
            <a:r>
              <a:rPr lang="en-US" altLang="zh-CN" sz="1600" dirty="0" err="1"/>
              <a:t>XiaoRenEr</a:t>
            </a:r>
            <a:r>
              <a:rPr lang="en-US" altLang="zh-CN" sz="1600" dirty="0"/>
              <a:t> -&gt; Actor</a:t>
            </a:r>
            <a:r>
              <a:rPr lang="zh-CN" altLang="en-US" sz="1600" dirty="0"/>
              <a:t>， </a:t>
            </a:r>
            <a:r>
              <a:rPr lang="en-US" altLang="zh-CN" sz="1600" dirty="0" err="1"/>
              <a:t>MuBan</a:t>
            </a:r>
            <a:r>
              <a:rPr lang="en-US" altLang="zh-CN" sz="1600" dirty="0"/>
              <a:t> -&gt; Block)</a:t>
            </a:r>
          </a:p>
          <a:p>
            <a:pPr marL="685800" lvl="1" indent="-342900">
              <a:buFont typeface="Arial" charset="0"/>
              <a:buChar char="•"/>
            </a:pPr>
            <a:r>
              <a:rPr lang="en-US" altLang="zh-CN" sz="1600" dirty="0"/>
              <a:t>2. </a:t>
            </a:r>
            <a:r>
              <a:rPr lang="zh-CN" altLang="en-US" sz="1600" dirty="0"/>
              <a:t>更好理解客户端代码框架</a:t>
            </a:r>
            <a:r>
              <a:rPr lang="en-US" altLang="zh-CN" sz="1600" dirty="0"/>
              <a:t> </a:t>
            </a:r>
          </a:p>
          <a:p>
            <a:pPr marL="685800" lvl="1" indent="-342900">
              <a:buFont typeface="Arial" charset="0"/>
              <a:buChar char="•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97573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3C8F26-02D6-4DC0-9072-78ECE01A6683}"/>
              </a:ext>
            </a:extLst>
          </p:cNvPr>
          <p:cNvSpPr txBox="1"/>
          <p:nvPr/>
        </p:nvSpPr>
        <p:spPr>
          <a:xfrm>
            <a:off x="2207029" y="3059668"/>
            <a:ext cx="4729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计算机世界中的</a:t>
            </a:r>
            <a:r>
              <a:rPr lang="en-US" altLang="zh-CN" sz="3200" dirty="0"/>
              <a:t>Quoridor</a:t>
            </a:r>
            <a:r>
              <a:rPr lang="zh-CN" altLang="en-US" sz="32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03621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怎么表示地球上的一个位置？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7AB4412-B781-43D0-98F6-FE6DF1C2B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077" y="1533987"/>
            <a:ext cx="5191372" cy="50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66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对物理世界的一种翻译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074" y="1558976"/>
            <a:ext cx="8438606" cy="505082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1600" dirty="0"/>
              <a:t>地球上的位置</a:t>
            </a:r>
            <a:r>
              <a:rPr lang="en-US" altLang="zh-CN" sz="1600" dirty="0"/>
              <a:t>-&gt;</a:t>
            </a:r>
            <a:r>
              <a:rPr lang="zh-CN" altLang="en-US" sz="1600" dirty="0"/>
              <a:t>经纬度</a:t>
            </a:r>
            <a:r>
              <a:rPr lang="en-US" altLang="zh-CN" sz="1600" dirty="0"/>
              <a:t>-&gt;(x, y)-&gt;0101…-&gt;</a:t>
            </a:r>
            <a:r>
              <a:rPr lang="zh-CN" altLang="en-US" sz="1600" dirty="0"/>
              <a:t>二极管的电信号（计算机）</a:t>
            </a:r>
            <a:endParaRPr lang="en-US" altLang="zh-CN" sz="1600" dirty="0"/>
          </a:p>
          <a:p>
            <a:pPr marL="342900" indent="-342900">
              <a:buFont typeface="Arial" charset="0"/>
              <a:buChar char="•"/>
            </a:pPr>
            <a:r>
              <a:rPr lang="zh-CN" altLang="en-US" sz="1600" dirty="0"/>
              <a:t>人认识的数字</a:t>
            </a:r>
            <a:r>
              <a:rPr lang="en-US" altLang="zh-CN" sz="1600" dirty="0"/>
              <a:t>-&gt;IEEE-754</a:t>
            </a:r>
            <a:r>
              <a:rPr lang="zh-CN" altLang="en-US" sz="1600" dirty="0"/>
              <a:t>等定义</a:t>
            </a:r>
            <a:r>
              <a:rPr lang="en-US" altLang="zh-CN" sz="1600" dirty="0"/>
              <a:t>-&gt;0101…-&gt;</a:t>
            </a:r>
            <a:r>
              <a:rPr lang="zh-CN" altLang="en-US" sz="1600" dirty="0"/>
              <a:t>二极管的电信号（计算机）</a:t>
            </a:r>
            <a:endParaRPr lang="en-US" altLang="zh-CN" sz="1600" dirty="0"/>
          </a:p>
          <a:p>
            <a:pPr marL="342900" indent="-342900">
              <a:buFont typeface="Arial" charset="0"/>
              <a:buChar char="•"/>
            </a:pPr>
            <a:r>
              <a:rPr lang="zh-CN" altLang="en-US" sz="1600" dirty="0"/>
              <a:t>电子游戏中的人物</a:t>
            </a:r>
            <a:r>
              <a:rPr lang="en-US" altLang="zh-CN" sz="1600" dirty="0"/>
              <a:t>-&gt;</a:t>
            </a:r>
            <a:r>
              <a:rPr lang="zh-CN" altLang="en-US" sz="1600" dirty="0"/>
              <a:t>动作和物理形态的集合</a:t>
            </a:r>
            <a:r>
              <a:rPr lang="en-US" altLang="zh-CN" sz="1600" dirty="0"/>
              <a:t>-&gt;</a:t>
            </a:r>
            <a:r>
              <a:rPr lang="zh-CN" altLang="en-US" sz="1600" dirty="0"/>
              <a:t>动作和物理形态的数学抽象</a:t>
            </a:r>
            <a:r>
              <a:rPr lang="en-US" altLang="zh-CN" sz="1600" dirty="0"/>
              <a:t>-&gt;</a:t>
            </a:r>
            <a:r>
              <a:rPr lang="zh-CN" altLang="en-US" sz="1600" dirty="0"/>
              <a:t>数据结构</a:t>
            </a:r>
            <a:r>
              <a:rPr lang="en-US" altLang="zh-CN" sz="1600" dirty="0"/>
              <a:t>+</a:t>
            </a:r>
            <a:r>
              <a:rPr lang="zh-CN" altLang="en-US" sz="1600" dirty="0"/>
              <a:t>算法</a:t>
            </a:r>
            <a:r>
              <a:rPr lang="en-US" altLang="zh-CN" sz="1600" dirty="0"/>
              <a:t>-&gt;0101…-&gt;</a:t>
            </a:r>
            <a:r>
              <a:rPr lang="zh-CN" altLang="en-US" sz="1600" dirty="0"/>
              <a:t>二极管的电信号（计算机）</a:t>
            </a:r>
            <a:endParaRPr lang="en-US" altLang="zh-CN" sz="1600" dirty="0"/>
          </a:p>
          <a:p>
            <a:pPr marL="342900" indent="-342900">
              <a:buFont typeface="Arial" charset="0"/>
              <a:buChar char="•"/>
            </a:pPr>
            <a:r>
              <a:rPr lang="zh-CN" altLang="en-US" sz="1600" dirty="0"/>
              <a:t>学生管理策略</a:t>
            </a:r>
            <a:r>
              <a:rPr lang="en-US" altLang="zh-CN" sz="1600" dirty="0"/>
              <a:t>-&gt;</a:t>
            </a:r>
            <a:r>
              <a:rPr lang="zh-CN" altLang="en-US" sz="1600" dirty="0"/>
              <a:t>学生管理信息系统</a:t>
            </a:r>
            <a:r>
              <a:rPr lang="en-US" altLang="zh-CN" sz="1600" dirty="0"/>
              <a:t>-&gt;</a:t>
            </a:r>
            <a:r>
              <a:rPr lang="zh-CN" altLang="en-US" sz="1600" dirty="0"/>
              <a:t>学生、课程以及选退课操作的定义</a:t>
            </a:r>
            <a:r>
              <a:rPr lang="en-US" altLang="zh-CN" sz="1600" dirty="0"/>
              <a:t>-&gt;</a:t>
            </a:r>
            <a:r>
              <a:rPr lang="zh-CN" altLang="en-US" sz="1600" dirty="0"/>
              <a:t>学生、课程及操作的数据结构及相应算法</a:t>
            </a:r>
            <a:r>
              <a:rPr lang="en-US" altLang="zh-CN" sz="1600" dirty="0"/>
              <a:t>-&gt;C/C++</a:t>
            </a:r>
            <a:r>
              <a:rPr lang="zh-CN" altLang="en-US" sz="1600" dirty="0"/>
              <a:t>代码</a:t>
            </a:r>
            <a:r>
              <a:rPr lang="en-US" altLang="zh-CN" sz="1600" dirty="0"/>
              <a:t>-&gt;0101…-&gt;</a:t>
            </a:r>
            <a:r>
              <a:rPr lang="zh-CN" altLang="en-US" sz="1600" dirty="0"/>
              <a:t>二极管的电信号（计算机）</a:t>
            </a:r>
            <a:endParaRPr lang="en-US" altLang="zh-CN" sz="1600" dirty="0"/>
          </a:p>
          <a:p>
            <a:pPr marL="342900" indent="-342900">
              <a:buFont typeface="Arial" charset="0"/>
              <a:buChar char="•"/>
            </a:pPr>
            <a:r>
              <a:rPr lang="en-US" altLang="zh-CN" sz="1600" dirty="0"/>
              <a:t>……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1600" dirty="0"/>
              <a:t>Quoridor-&gt;</a:t>
            </a:r>
            <a:r>
              <a:rPr lang="zh-CN" altLang="en-US" sz="1600" dirty="0"/>
              <a:t>棋盘、棋子、行动、状态的集合</a:t>
            </a:r>
            <a:r>
              <a:rPr lang="en-US" altLang="zh-CN" sz="1600" dirty="0"/>
              <a:t>-&gt;</a:t>
            </a:r>
            <a:r>
              <a:rPr lang="zh-CN" altLang="en-US" sz="1600" dirty="0"/>
              <a:t>棋盘、棋子、行动、状态的形式化定义</a:t>
            </a:r>
            <a:r>
              <a:rPr lang="en-US" altLang="zh-CN" sz="1600" dirty="0"/>
              <a:t>-&gt;</a:t>
            </a:r>
            <a:r>
              <a:rPr lang="zh-CN" altLang="en-US" sz="1600" dirty="0"/>
              <a:t>数据结构</a:t>
            </a:r>
            <a:r>
              <a:rPr lang="en-US" altLang="zh-CN" sz="1600" dirty="0"/>
              <a:t>+</a:t>
            </a:r>
            <a:r>
              <a:rPr lang="zh-CN" altLang="en-US" sz="1600" dirty="0"/>
              <a:t>算法</a:t>
            </a:r>
            <a:r>
              <a:rPr lang="en-US" altLang="zh-CN" sz="1600" dirty="0"/>
              <a:t>-&gt;C/C++</a:t>
            </a:r>
            <a:r>
              <a:rPr lang="zh-CN" altLang="en-US" sz="1600" dirty="0"/>
              <a:t>代码</a:t>
            </a:r>
            <a:r>
              <a:rPr lang="en-US" altLang="zh-CN" sz="1600" dirty="0"/>
              <a:t>-&gt;0101…-&gt;</a:t>
            </a:r>
            <a:r>
              <a:rPr lang="zh-CN" altLang="en-US" sz="1600" dirty="0"/>
              <a:t>二极管的电信号（计算机）</a:t>
            </a:r>
            <a:endParaRPr lang="en-US" altLang="zh-CN" sz="1600" dirty="0"/>
          </a:p>
          <a:p>
            <a:pPr marL="342900" indent="-342900">
              <a:buFont typeface="Arial" charset="0"/>
              <a:buChar char="•"/>
            </a:pPr>
            <a:r>
              <a:rPr lang="zh-CN" altLang="en-US" sz="1600" i="1" dirty="0"/>
              <a:t>翻译的方式多种多样，但计算机要跑的是程序，怎么去让程序认知物理世界便是翻译的关键</a:t>
            </a:r>
            <a:endParaRPr lang="en-US" altLang="zh-CN" sz="1600" i="1" dirty="0"/>
          </a:p>
        </p:txBody>
      </p:sp>
    </p:spTree>
    <p:extLst>
      <p:ext uri="{BB962C8B-B14F-4D97-AF65-F5344CB8AC3E}">
        <p14:creationId xmlns:p14="http://schemas.microsoft.com/office/powerpoint/2010/main" val="240837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举例：棋盘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074" y="1558976"/>
            <a:ext cx="8438606" cy="505082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1600" dirty="0"/>
              <a:t>一个</a:t>
            </a:r>
            <a:r>
              <a:rPr lang="en-US" altLang="zh-CN" sz="1600" dirty="0"/>
              <a:t>9×9</a:t>
            </a:r>
            <a:r>
              <a:rPr lang="zh-CN" altLang="en-US" sz="1600" dirty="0"/>
              <a:t>的可放置棋子的矩形物体</a:t>
            </a:r>
            <a:endParaRPr lang="en-US" altLang="zh-CN" sz="1600" dirty="0"/>
          </a:p>
          <a:p>
            <a:pPr marL="685800" lvl="1" indent="-342900">
              <a:buFont typeface="Arial" charset="0"/>
              <a:buChar char="•"/>
            </a:pPr>
            <a:r>
              <a:rPr lang="zh-CN" altLang="en-US" sz="1200" dirty="0"/>
              <a:t>可放置棋子</a:t>
            </a:r>
            <a:r>
              <a:rPr lang="en-US" altLang="zh-CN" sz="1200" dirty="0"/>
              <a:t> -&gt; </a:t>
            </a:r>
            <a:r>
              <a:rPr lang="zh-CN" altLang="en-US" sz="1200" dirty="0"/>
              <a:t>可存储某种数据</a:t>
            </a:r>
            <a:endParaRPr lang="en-US" altLang="zh-CN" sz="1200" dirty="0"/>
          </a:p>
          <a:p>
            <a:pPr marL="685800" lvl="1" indent="-342900">
              <a:buFont typeface="Arial" charset="0"/>
              <a:buChar char="•"/>
            </a:pPr>
            <a:r>
              <a:rPr lang="en-US" altLang="zh-CN" sz="1200" dirty="0"/>
              <a:t>9×9</a:t>
            </a:r>
            <a:r>
              <a:rPr lang="zh-CN" altLang="en-US" sz="1200" dirty="0"/>
              <a:t>的矩形 </a:t>
            </a:r>
            <a:r>
              <a:rPr lang="en-US" altLang="zh-CN" sz="1200" dirty="0"/>
              <a:t>-&gt; </a:t>
            </a:r>
            <a:r>
              <a:rPr lang="zh-CN" altLang="en-US" sz="1200" dirty="0"/>
              <a:t>具有二维坐标的数据结构</a:t>
            </a:r>
            <a:endParaRPr lang="en-US" altLang="zh-CN" sz="1200" dirty="0"/>
          </a:p>
          <a:p>
            <a:pPr marL="685800" lvl="1" indent="-342900">
              <a:buFont typeface="Arial" charset="0"/>
              <a:buChar char="•"/>
            </a:pPr>
            <a:r>
              <a:rPr lang="zh-CN" altLang="en-US" sz="1200" dirty="0"/>
              <a:t>可放置棋子的</a:t>
            </a:r>
            <a:r>
              <a:rPr lang="en-US" altLang="zh-CN" sz="1200" dirty="0"/>
              <a:t>9×9</a:t>
            </a:r>
            <a:r>
              <a:rPr lang="zh-CN" altLang="en-US" sz="1200" dirty="0"/>
              <a:t>的矩形  </a:t>
            </a:r>
            <a:r>
              <a:rPr lang="en-US" altLang="zh-CN" sz="1200" dirty="0"/>
              <a:t>-&gt;</a:t>
            </a:r>
            <a:r>
              <a:rPr lang="zh-CN" altLang="en-US" sz="1200" dirty="0"/>
              <a:t>具有二维坐标的可存储其他数据的数据结构 </a:t>
            </a:r>
            <a:r>
              <a:rPr lang="en-US" altLang="zh-CN" sz="1200" dirty="0"/>
              <a:t>-&gt; </a:t>
            </a:r>
            <a:r>
              <a:rPr lang="zh-CN" altLang="en-US" sz="1200" dirty="0"/>
              <a:t>二维数组 </a:t>
            </a:r>
            <a:r>
              <a:rPr lang="en-US" altLang="zh-CN" sz="1200" dirty="0"/>
              <a:t>Board[9][9]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13D16E-C7B0-4CB3-AA5E-8593E5586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03852"/>
            <a:ext cx="4572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126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举例：行动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074" y="1558976"/>
            <a:ext cx="8438606" cy="505082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1600" dirty="0"/>
              <a:t>面向过程：操作棋子在棋盘上移动的代码示例</a:t>
            </a:r>
            <a:endParaRPr lang="en-US" altLang="zh-CN" sz="1600" dirty="0"/>
          </a:p>
          <a:p>
            <a:pPr marL="685800" lvl="1" indent="-342900">
              <a:buFont typeface="Arial" charset="0"/>
              <a:buChar char="•"/>
            </a:pPr>
            <a:r>
              <a:rPr lang="en-US" altLang="zh-CN" sz="1200" dirty="0"/>
              <a:t>Bool Move(int </a:t>
            </a:r>
            <a:r>
              <a:rPr lang="en-US" altLang="zh-CN" sz="1200" dirty="0" err="1"/>
              <a:t>previousX</a:t>
            </a:r>
            <a:r>
              <a:rPr lang="en-US" altLang="zh-CN" sz="1200" dirty="0"/>
              <a:t>, int </a:t>
            </a:r>
            <a:r>
              <a:rPr lang="en-US" altLang="zh-CN" sz="1200" dirty="0" err="1"/>
              <a:t>previousY</a:t>
            </a:r>
            <a:r>
              <a:rPr lang="en-US" altLang="zh-CN" sz="1200" dirty="0"/>
              <a:t>, int </a:t>
            </a:r>
            <a:r>
              <a:rPr lang="en-US" altLang="zh-CN" sz="1200" dirty="0" err="1"/>
              <a:t>newX</a:t>
            </a:r>
            <a:r>
              <a:rPr lang="en-US" altLang="zh-CN" sz="1200" dirty="0"/>
              <a:t>, int </a:t>
            </a:r>
            <a:r>
              <a:rPr lang="en-US" altLang="zh-CN" sz="1200" dirty="0" err="1"/>
              <a:t>newY</a:t>
            </a:r>
            <a:r>
              <a:rPr lang="en-US" altLang="zh-CN" sz="1200" dirty="0"/>
              <a:t>);</a:t>
            </a:r>
          </a:p>
          <a:p>
            <a:pPr marL="685800" lvl="1" indent="-342900">
              <a:buFont typeface="Arial" charset="0"/>
              <a:buChar char="•"/>
            </a:pPr>
            <a:r>
              <a:rPr lang="en-US" altLang="zh-CN" sz="1200" dirty="0"/>
              <a:t>Bool </a:t>
            </a:r>
            <a:r>
              <a:rPr lang="en-US" altLang="zh-CN" sz="1200" dirty="0" err="1"/>
              <a:t>isBlocked</a:t>
            </a:r>
            <a:r>
              <a:rPr lang="en-US" altLang="zh-CN" sz="1200" dirty="0"/>
              <a:t>(int x, int y);</a:t>
            </a:r>
          </a:p>
          <a:p>
            <a:pPr marL="685800" lvl="1" indent="-342900">
              <a:buFont typeface="Arial" charset="0"/>
              <a:buChar char="•"/>
            </a:pPr>
            <a:r>
              <a:rPr lang="en-US" altLang="zh-CN" sz="1200" dirty="0"/>
              <a:t>Int </a:t>
            </a:r>
            <a:r>
              <a:rPr lang="en-US" altLang="zh-CN" sz="1200" dirty="0" err="1"/>
              <a:t>boardsLeft</a:t>
            </a:r>
            <a:r>
              <a:rPr lang="en-US" altLang="zh-CN" sz="1200" dirty="0"/>
              <a:t>();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sz="1600" dirty="0"/>
              <a:t>面向对象：操作棋子在棋盘上移动的的代码示例</a:t>
            </a:r>
            <a:endParaRPr lang="en-US" altLang="zh-CN" sz="1600" dirty="0"/>
          </a:p>
          <a:p>
            <a:pPr marL="342900" lvl="1" indent="0">
              <a:buNone/>
            </a:pPr>
            <a:r>
              <a:rPr lang="en-US" altLang="zh-CN" sz="800" dirty="0"/>
              <a:t> </a:t>
            </a:r>
          </a:p>
          <a:p>
            <a:pPr marL="685800" lvl="1" indent="-342900">
              <a:buFont typeface="Arial" charset="0"/>
              <a:buChar char="•"/>
            </a:pPr>
            <a:endParaRPr lang="en-US" altLang="zh-CN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57B4D8-D680-4BCE-9251-310F07138A67}"/>
              </a:ext>
            </a:extLst>
          </p:cNvPr>
          <p:cNvSpPr txBox="1"/>
          <p:nvPr/>
        </p:nvSpPr>
        <p:spPr>
          <a:xfrm>
            <a:off x="431074" y="3520440"/>
            <a:ext cx="5585375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Class Player {</a:t>
            </a:r>
          </a:p>
          <a:p>
            <a:r>
              <a:rPr lang="en-US" altLang="zh-CN" dirty="0"/>
              <a:t>       int           </a:t>
            </a:r>
            <a:r>
              <a:rPr lang="en-US" altLang="zh-CN" dirty="0" err="1"/>
              <a:t>myBoardsLeft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Location </a:t>
            </a:r>
            <a:r>
              <a:rPr lang="en-US" altLang="zh-CN" dirty="0" err="1"/>
              <a:t>myCurrentLocation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</a:t>
            </a:r>
          </a:p>
          <a:p>
            <a:r>
              <a:rPr lang="en-US" altLang="zh-CN" dirty="0"/>
              <a:t>       void move(Location </a:t>
            </a:r>
            <a:r>
              <a:rPr lang="en-US" altLang="zh-CN" dirty="0" err="1"/>
              <a:t>newLocation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	if( </a:t>
            </a:r>
            <a:r>
              <a:rPr lang="zh-CN" altLang="en-US" dirty="0"/>
              <a:t>可以移动到 </a:t>
            </a:r>
            <a:r>
              <a:rPr lang="en-US" altLang="zh-CN" dirty="0" err="1"/>
              <a:t>newLocation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myCurrentLocation</a:t>
            </a:r>
            <a:r>
              <a:rPr lang="en-US" altLang="zh-CN" dirty="0"/>
              <a:t> = </a:t>
            </a:r>
            <a:r>
              <a:rPr lang="en-US" altLang="zh-CN" dirty="0" err="1"/>
              <a:t>newLocation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       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3C1B58-1015-43F9-A159-33D81138284B}"/>
              </a:ext>
            </a:extLst>
          </p:cNvPr>
          <p:cNvSpPr txBox="1"/>
          <p:nvPr/>
        </p:nvSpPr>
        <p:spPr>
          <a:xfrm>
            <a:off x="6207642" y="3614388"/>
            <a:ext cx="244590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Class Location {</a:t>
            </a:r>
          </a:p>
          <a:p>
            <a:r>
              <a:rPr lang="en-US" altLang="zh-CN" dirty="0"/>
              <a:t>        int x;</a:t>
            </a:r>
          </a:p>
          <a:p>
            <a:r>
              <a:rPr lang="en-US" altLang="zh-CN" dirty="0"/>
              <a:t>        int y;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3D2C59A-64EC-42E2-B3A7-90D8BA7000E4}"/>
              </a:ext>
            </a:extLst>
          </p:cNvPr>
          <p:cNvCxnSpPr/>
          <p:nvPr/>
        </p:nvCxnSpPr>
        <p:spPr>
          <a:xfrm flipV="1">
            <a:off x="1695796" y="3931920"/>
            <a:ext cx="4320653" cy="28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2D5AAE2-4E8E-405B-90E8-280C9554CCB2}"/>
              </a:ext>
            </a:extLst>
          </p:cNvPr>
          <p:cNvCxnSpPr/>
          <p:nvPr/>
        </p:nvCxnSpPr>
        <p:spPr>
          <a:xfrm flipV="1">
            <a:off x="2751513" y="4039985"/>
            <a:ext cx="3350029" cy="71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464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举例：走迷宫策略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5A48E47-CF83-4FF6-AE17-E387CC08B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（深度优先搜索）：探索所有可行的路线直至成功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917442-30DB-4BA8-979E-336AAF3699DA}"/>
              </a:ext>
            </a:extLst>
          </p:cNvPr>
          <p:cNvSpPr/>
          <p:nvPr/>
        </p:nvSpPr>
        <p:spPr>
          <a:xfrm>
            <a:off x="2552719" y="6488668"/>
            <a:ext cx="5408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图片来源：</a:t>
            </a:r>
            <a:r>
              <a:rPr lang="en-US" altLang="zh-CN" dirty="0">
                <a:hlinkClick r:id="rId2"/>
              </a:rPr>
              <a:t>https://zhuanlan.zhihu.com/p/24986203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9AEBAAC-6971-4626-9B7F-D9B60CBBF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35" y="2414655"/>
            <a:ext cx="3387960" cy="20243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3451FC4-46D4-45E1-A28A-B0967F374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457" y="2355942"/>
            <a:ext cx="3195213" cy="20243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219F412-587F-4B64-BC8A-2DE59C2DE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005" y="2274755"/>
            <a:ext cx="2795114" cy="199757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ED6D16-2080-4C55-B88E-2598BE4EF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24" y="4515917"/>
            <a:ext cx="3160136" cy="202434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697F42E-784E-4D8F-837E-51ADDF394F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1994" y="4461470"/>
            <a:ext cx="3140011" cy="201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97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3C8F26-02D6-4DC0-9072-78ECE01A6683}"/>
              </a:ext>
            </a:extLst>
          </p:cNvPr>
          <p:cNvSpPr txBox="1"/>
          <p:nvPr/>
        </p:nvSpPr>
        <p:spPr>
          <a:xfrm>
            <a:off x="2207029" y="3059668"/>
            <a:ext cx="4729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Quoridor today for FREE</a:t>
            </a:r>
            <a:r>
              <a:rPr lang="zh-CN" altLang="en-US" sz="32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029727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3C8F26-02D6-4DC0-9072-78ECE01A6683}"/>
              </a:ext>
            </a:extLst>
          </p:cNvPr>
          <p:cNvSpPr txBox="1"/>
          <p:nvPr/>
        </p:nvSpPr>
        <p:spPr>
          <a:xfrm>
            <a:off x="2207029" y="2688156"/>
            <a:ext cx="4729942" cy="1481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/>
              <a:t>跃跃欲试？</a:t>
            </a:r>
            <a:endParaRPr lang="en-US" altLang="zh-CN" sz="3200" dirty="0"/>
          </a:p>
          <a:p>
            <a:pPr algn="ctr">
              <a:lnSpc>
                <a:spcPct val="150000"/>
              </a:lnSpc>
            </a:pPr>
            <a:r>
              <a:rPr lang="zh-CN" altLang="en-US" sz="3200" dirty="0"/>
              <a:t>免费的就是最贵的</a:t>
            </a:r>
          </a:p>
        </p:txBody>
      </p:sp>
    </p:spTree>
    <p:extLst>
      <p:ext uri="{BB962C8B-B14F-4D97-AF65-F5344CB8AC3E}">
        <p14:creationId xmlns:p14="http://schemas.microsoft.com/office/powerpoint/2010/main" val="1834485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须知：客户端</a:t>
            </a:r>
            <a:r>
              <a:rPr kumimoji="1" lang="en-US" altLang="zh-CN" dirty="0"/>
              <a:t>/</a:t>
            </a:r>
            <a:r>
              <a:rPr kumimoji="1" lang="zh-CN" altLang="en-US" dirty="0"/>
              <a:t>服务端架构</a:t>
            </a:r>
          </a:p>
        </p:txBody>
      </p:sp>
      <p:sp>
        <p:nvSpPr>
          <p:cNvPr id="6" name="笑脸 5">
            <a:extLst>
              <a:ext uri="{FF2B5EF4-FFF2-40B4-BE49-F238E27FC236}">
                <a16:creationId xmlns:a16="http://schemas.microsoft.com/office/drawing/2014/main" id="{B1B03EEB-107E-40D7-AB1B-D92B8DD3090B}"/>
              </a:ext>
            </a:extLst>
          </p:cNvPr>
          <p:cNvSpPr/>
          <p:nvPr/>
        </p:nvSpPr>
        <p:spPr>
          <a:xfrm>
            <a:off x="6321176" y="2887721"/>
            <a:ext cx="2277687" cy="183020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70A983-4AEC-4AA4-B92E-744B3FFA4B4E}"/>
              </a:ext>
            </a:extLst>
          </p:cNvPr>
          <p:cNvSpPr txBox="1"/>
          <p:nvPr/>
        </p:nvSpPr>
        <p:spPr>
          <a:xfrm>
            <a:off x="6857347" y="5027314"/>
            <a:ext cx="12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卜磊老师</a:t>
            </a:r>
          </a:p>
        </p:txBody>
      </p:sp>
      <p:sp>
        <p:nvSpPr>
          <p:cNvPr id="8" name="笑脸 7">
            <a:extLst>
              <a:ext uri="{FF2B5EF4-FFF2-40B4-BE49-F238E27FC236}">
                <a16:creationId xmlns:a16="http://schemas.microsoft.com/office/drawing/2014/main" id="{15A37ED7-BF6B-4356-94D8-2F4EF568CD30}"/>
              </a:ext>
            </a:extLst>
          </p:cNvPr>
          <p:cNvSpPr/>
          <p:nvPr/>
        </p:nvSpPr>
        <p:spPr>
          <a:xfrm>
            <a:off x="1843715" y="1813564"/>
            <a:ext cx="540328" cy="5486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2D4719-C1C0-4D98-8B3C-FE7350AE1E24}"/>
              </a:ext>
            </a:extLst>
          </p:cNvPr>
          <p:cNvSpPr txBox="1"/>
          <p:nvPr/>
        </p:nvSpPr>
        <p:spPr>
          <a:xfrm>
            <a:off x="1511206" y="2495792"/>
            <a:ext cx="12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小同学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笑脸 9">
            <a:extLst>
              <a:ext uri="{FF2B5EF4-FFF2-40B4-BE49-F238E27FC236}">
                <a16:creationId xmlns:a16="http://schemas.microsoft.com/office/drawing/2014/main" id="{77D842E0-A8BE-4B74-909F-D388A9285C76}"/>
              </a:ext>
            </a:extLst>
          </p:cNvPr>
          <p:cNvSpPr/>
          <p:nvPr/>
        </p:nvSpPr>
        <p:spPr>
          <a:xfrm rot="21332116">
            <a:off x="1166001" y="4211458"/>
            <a:ext cx="652190" cy="809580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4B0F3F-E9CF-4493-B79D-5D3A5320CAA8}"/>
              </a:ext>
            </a:extLst>
          </p:cNvPr>
          <p:cNvSpPr txBox="1"/>
          <p:nvPr/>
        </p:nvSpPr>
        <p:spPr>
          <a:xfrm>
            <a:off x="780822" y="5184056"/>
            <a:ext cx="145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小同学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AE29244-2157-433D-AAF7-CB743486665C}"/>
              </a:ext>
            </a:extLst>
          </p:cNvPr>
          <p:cNvCxnSpPr>
            <a:cxnSpLocks/>
          </p:cNvCxnSpPr>
          <p:nvPr/>
        </p:nvCxnSpPr>
        <p:spPr>
          <a:xfrm rot="339807" flipH="1">
            <a:off x="2288446" y="3747352"/>
            <a:ext cx="3549534" cy="73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DCBDBFB-1733-43FD-93C6-3189421357C9}"/>
              </a:ext>
            </a:extLst>
          </p:cNvPr>
          <p:cNvGrpSpPr/>
          <p:nvPr/>
        </p:nvGrpSpPr>
        <p:grpSpPr>
          <a:xfrm rot="671008">
            <a:off x="2716552" y="2231011"/>
            <a:ext cx="3391592" cy="447908"/>
            <a:chOff x="2477193" y="2794887"/>
            <a:chExt cx="3391592" cy="447908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D5003A1-2CE0-4353-AE17-86BC4F391A05}"/>
                </a:ext>
              </a:extLst>
            </p:cNvPr>
            <p:cNvCxnSpPr>
              <a:cxnSpLocks/>
            </p:cNvCxnSpPr>
            <p:nvPr/>
          </p:nvCxnSpPr>
          <p:spPr>
            <a:xfrm>
              <a:off x="2477193" y="2962533"/>
              <a:ext cx="3391592" cy="280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07B02EF-8165-42F0-A3FC-5010239F3633}"/>
                </a:ext>
              </a:extLst>
            </p:cNvPr>
            <p:cNvSpPr txBox="1"/>
            <p:nvPr/>
          </p:nvSpPr>
          <p:spPr>
            <a:xfrm rot="259839">
              <a:off x="3749039" y="2794887"/>
              <a:ext cx="6899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签到！</a:t>
              </a: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95CCBC0-7100-4F24-91B7-40813D6A7518}"/>
              </a:ext>
            </a:extLst>
          </p:cNvPr>
          <p:cNvSpPr txBox="1"/>
          <p:nvPr/>
        </p:nvSpPr>
        <p:spPr>
          <a:xfrm rot="21287963">
            <a:off x="3128031" y="4179844"/>
            <a:ext cx="2028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抽中！请讲</a:t>
            </a:r>
            <a:r>
              <a:rPr lang="en-US" altLang="zh-CN" sz="1400" dirty="0"/>
              <a:t>PPT</a:t>
            </a:r>
            <a:endParaRPr lang="zh-CN" altLang="en-US" sz="1400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77A0DC7-CCE9-47BF-8349-69FFE6C2A37E}"/>
              </a:ext>
            </a:extLst>
          </p:cNvPr>
          <p:cNvGrpSpPr/>
          <p:nvPr/>
        </p:nvGrpSpPr>
        <p:grpSpPr>
          <a:xfrm rot="20905319">
            <a:off x="2242284" y="3523220"/>
            <a:ext cx="3684554" cy="447908"/>
            <a:chOff x="2477193" y="2794887"/>
            <a:chExt cx="3391592" cy="447908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A2D5C2D-7CAB-4470-99CC-A0206F5DF8BD}"/>
                </a:ext>
              </a:extLst>
            </p:cNvPr>
            <p:cNvCxnSpPr>
              <a:cxnSpLocks/>
            </p:cNvCxnSpPr>
            <p:nvPr/>
          </p:nvCxnSpPr>
          <p:spPr>
            <a:xfrm>
              <a:off x="2477193" y="2962533"/>
              <a:ext cx="3391592" cy="280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57987A0-3B80-4886-9691-1F6487EE0DAB}"/>
                </a:ext>
              </a:extLst>
            </p:cNvPr>
            <p:cNvSpPr txBox="1"/>
            <p:nvPr/>
          </p:nvSpPr>
          <p:spPr>
            <a:xfrm rot="259839">
              <a:off x="3749039" y="2794887"/>
              <a:ext cx="6899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签到！</a:t>
              </a:r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91BE32B-3D0C-4414-9960-0DCC728D8CC4}"/>
              </a:ext>
            </a:extLst>
          </p:cNvPr>
          <p:cNvCxnSpPr>
            <a:cxnSpLocks/>
          </p:cNvCxnSpPr>
          <p:nvPr/>
        </p:nvCxnSpPr>
        <p:spPr>
          <a:xfrm flipV="1">
            <a:off x="2421281" y="4336320"/>
            <a:ext cx="3451805" cy="445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4D48515-A3B8-4B46-BF7D-A9AF55568056}"/>
              </a:ext>
            </a:extLst>
          </p:cNvPr>
          <p:cNvSpPr txBox="1"/>
          <p:nvPr/>
        </p:nvSpPr>
        <p:spPr>
          <a:xfrm rot="21157899">
            <a:off x="3168653" y="4601166"/>
            <a:ext cx="2028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PPT</a:t>
            </a:r>
            <a:r>
              <a:rPr lang="zh-CN" altLang="en-US" sz="1400" dirty="0"/>
              <a:t>的第一句话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A7FCCA5-8B96-4C7E-8DDA-7863D3954839}"/>
              </a:ext>
            </a:extLst>
          </p:cNvPr>
          <p:cNvCxnSpPr>
            <a:cxnSpLocks/>
          </p:cNvCxnSpPr>
          <p:nvPr/>
        </p:nvCxnSpPr>
        <p:spPr>
          <a:xfrm flipH="1">
            <a:off x="2576945" y="4685335"/>
            <a:ext cx="3487827" cy="52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722A4E8-765C-4314-8E5A-B28B356E80AA}"/>
              </a:ext>
            </a:extLst>
          </p:cNvPr>
          <p:cNvSpPr txBox="1"/>
          <p:nvPr/>
        </p:nvSpPr>
        <p:spPr>
          <a:xfrm rot="21075314">
            <a:off x="3447130" y="5058883"/>
            <a:ext cx="147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收到第一句！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EA62A0F-ABF5-4A14-A0EC-70BBDBDD7041}"/>
              </a:ext>
            </a:extLst>
          </p:cNvPr>
          <p:cNvCxnSpPr/>
          <p:nvPr/>
        </p:nvCxnSpPr>
        <p:spPr>
          <a:xfrm flipV="1">
            <a:off x="2716552" y="5611091"/>
            <a:ext cx="3156534" cy="15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002F2FA-825E-49D0-AE8B-D7ADE2E5066F}"/>
              </a:ext>
            </a:extLst>
          </p:cNvPr>
          <p:cNvCxnSpPr/>
          <p:nvPr/>
        </p:nvCxnSpPr>
        <p:spPr>
          <a:xfrm flipH="1">
            <a:off x="2826327" y="5770616"/>
            <a:ext cx="3107973" cy="18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D4F048B-CCE5-4BBA-BBF8-D58ABDB69081}"/>
              </a:ext>
            </a:extLst>
          </p:cNvPr>
          <p:cNvSpPr txBox="1"/>
          <p:nvPr/>
        </p:nvSpPr>
        <p:spPr>
          <a:xfrm>
            <a:off x="3157291" y="6035355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一问一答，直到结束</a:t>
            </a:r>
          </a:p>
        </p:txBody>
      </p:sp>
    </p:spTree>
    <p:extLst>
      <p:ext uri="{BB962C8B-B14F-4D97-AF65-F5344CB8AC3E}">
        <p14:creationId xmlns:p14="http://schemas.microsoft.com/office/powerpoint/2010/main" val="55484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Quoridor</a:t>
            </a:r>
            <a:r>
              <a:rPr kumimoji="1" lang="zh-CN" altLang="en-US" dirty="0"/>
              <a:t>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FFF1BA1-6E73-4EFF-A329-044EE21BD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一款淘宝买得到的游戏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5EA81D-5106-4295-B82A-DAD68C572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13" y="2677736"/>
            <a:ext cx="8515350" cy="321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62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身份：客户端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接收服务端对于棋盘改变的信息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发送给服务端自己的行动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往复直至游戏结束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目标：当然是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胜利！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任务：</a:t>
            </a:r>
          </a:p>
          <a:p>
            <a:pPr marL="685800" lvl="1" indent="-342900"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编写客户端行棋策略，符合游戏规则并争取胜利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685800" lvl="1" indent="-342900">
              <a:buFont typeface="Arial" charset="0"/>
              <a:buChar char="•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127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讨论区说明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4572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转至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教学立方的讨论区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进行提问、解答、讨论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常见问题的解决方案将在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置顶公告帖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公布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提问礼仪：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143000" lvl="2" indent="-4572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确认该问题公告贴中没有提供解决方案，转至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marL="1143000" lvl="2" indent="-4572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确认该问题其他同学没有提问或提问无满意解答，转至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</a:p>
          <a:p>
            <a:pPr marL="1143000" lvl="2" indent="-4572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撰写问题及遇到的情形，如编译器信息、运行截图等，发布。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讨论区以课程内容为核心，各位同学请合规发帖及评论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Enjoy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679294-9136-4438-9A31-53BB666A7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7" y="5657745"/>
            <a:ext cx="9144000" cy="91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20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3C8F26-02D6-4DC0-9072-78ECE01A6683}"/>
              </a:ext>
            </a:extLst>
          </p:cNvPr>
          <p:cNvSpPr txBox="1"/>
          <p:nvPr/>
        </p:nvSpPr>
        <p:spPr>
          <a:xfrm>
            <a:off x="1564871" y="2688156"/>
            <a:ext cx="6014258" cy="2057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/>
              <a:t>万事开头难：</a:t>
            </a:r>
            <a:endParaRPr lang="en-US" altLang="zh-CN" sz="3200" dirty="0"/>
          </a:p>
          <a:p>
            <a:pPr algn="ctr">
              <a:lnSpc>
                <a:spcPct val="150000"/>
              </a:lnSpc>
            </a:pPr>
            <a:r>
              <a:rPr lang="zh-CN" altLang="en-US" sz="3200" dirty="0"/>
              <a:t>从零开始编写和运行行棋代码</a:t>
            </a:r>
            <a:endParaRPr lang="en-US" altLang="zh-CN" sz="3200" dirty="0"/>
          </a:p>
          <a:p>
            <a:pPr algn="ctr">
              <a:lnSpc>
                <a:spcPct val="150000"/>
              </a:lnSpc>
            </a:pPr>
            <a:r>
              <a:rPr lang="zh-CN" altLang="en-US" sz="2400" i="1" dirty="0"/>
              <a:t>（此处以后由江会煜讲授）</a:t>
            </a:r>
            <a:endParaRPr lang="en-US" altLang="zh-CN" sz="2400" i="1" dirty="0"/>
          </a:p>
        </p:txBody>
      </p:sp>
    </p:spTree>
    <p:extLst>
      <p:ext uri="{BB962C8B-B14F-4D97-AF65-F5344CB8AC3E}">
        <p14:creationId xmlns:p14="http://schemas.microsoft.com/office/powerpoint/2010/main" val="4263428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DF54B-708C-4F2D-9062-E4009D31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3300" dirty="0"/>
              <a:t>Step0</a:t>
            </a:r>
            <a:r>
              <a:rPr kumimoji="1" lang="zh-CN" altLang="en-US" sz="3300" dirty="0"/>
              <a:t>：客户端文件结构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BDF3C855-A067-459E-B2C2-6494D1CCBD45}"/>
              </a:ext>
            </a:extLst>
          </p:cNvPr>
          <p:cNvSpPr/>
          <p:nvPr/>
        </p:nvSpPr>
        <p:spPr>
          <a:xfrm>
            <a:off x="1225101" y="1480455"/>
            <a:ext cx="132443" cy="5164184"/>
          </a:xfrm>
          <a:prstGeom prst="leftBrace">
            <a:avLst>
              <a:gd name="adj1" fmla="val 67397"/>
              <a:gd name="adj2" fmla="val 27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8CF992-9F2B-4335-A2FB-94F9F88022E7}"/>
              </a:ext>
            </a:extLst>
          </p:cNvPr>
          <p:cNvSpPr txBox="1"/>
          <p:nvPr/>
        </p:nvSpPr>
        <p:spPr>
          <a:xfrm>
            <a:off x="0" y="1419496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Quoridor\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D0DBB6-3AC5-4F92-BA61-04AF43EA0BE7}"/>
              </a:ext>
            </a:extLst>
          </p:cNvPr>
          <p:cNvSpPr txBox="1"/>
          <p:nvPr/>
        </p:nvSpPr>
        <p:spPr>
          <a:xfrm>
            <a:off x="1357544" y="3655944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trike="sngStrike" dirty="0">
                <a:solidFill>
                  <a:srgbClr val="0070C0"/>
                </a:solidFill>
              </a:rPr>
              <a:t>QuoridorUI\</a:t>
            </a:r>
            <a:endParaRPr lang="zh-CN" altLang="en-US" strike="sngStrike" dirty="0">
              <a:solidFill>
                <a:srgbClr val="0070C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B2446E-7E49-4259-8D76-3959BDDCBA08}"/>
              </a:ext>
            </a:extLst>
          </p:cNvPr>
          <p:cNvSpPr txBox="1"/>
          <p:nvPr/>
        </p:nvSpPr>
        <p:spPr>
          <a:xfrm>
            <a:off x="1378455" y="1868411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QuoridorClient\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2C4AC3D-8A52-4C08-9405-9083F4783C0E}"/>
              </a:ext>
            </a:extLst>
          </p:cNvPr>
          <p:cNvSpPr txBox="1"/>
          <p:nvPr/>
        </p:nvSpPr>
        <p:spPr>
          <a:xfrm>
            <a:off x="1378455" y="4327388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readme.md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   # </a:t>
            </a:r>
            <a:r>
              <a:rPr lang="zh-CN" altLang="en-US" sz="1400" dirty="0">
                <a:solidFill>
                  <a:srgbClr val="FF0000"/>
                </a:solidFill>
              </a:rPr>
              <a:t>请仔细阅读</a:t>
            </a: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35F4328E-A066-4038-9202-6451D2413947}"/>
              </a:ext>
            </a:extLst>
          </p:cNvPr>
          <p:cNvSpPr/>
          <p:nvPr/>
        </p:nvSpPr>
        <p:spPr>
          <a:xfrm>
            <a:off x="3114972" y="1967470"/>
            <a:ext cx="132443" cy="2598786"/>
          </a:xfrm>
          <a:prstGeom prst="leftBrace">
            <a:avLst>
              <a:gd name="adj1" fmla="val 67397"/>
              <a:gd name="adj2" fmla="val 27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B746A651-8043-44C3-8FF0-4BB8B4659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59076"/>
              </p:ext>
            </p:extLst>
          </p:nvPr>
        </p:nvGraphicFramePr>
        <p:xfrm>
          <a:off x="3346728" y="1884016"/>
          <a:ext cx="5467770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1287">
                  <a:extLst>
                    <a:ext uri="{9D8B030D-6E8A-4147-A177-3AD203B41FA5}">
                      <a16:colId xmlns:a16="http://schemas.microsoft.com/office/drawing/2014/main" val="4221692272"/>
                    </a:ext>
                  </a:extLst>
                </a:gridCol>
                <a:gridCol w="3396483">
                  <a:extLst>
                    <a:ext uri="{9D8B030D-6E8A-4147-A177-3AD203B41FA5}">
                      <a16:colId xmlns:a16="http://schemas.microsoft.com/office/drawing/2014/main" val="51019808"/>
                    </a:ext>
                  </a:extLst>
                </a:gridCol>
              </a:tblGrid>
              <a:tr h="13649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Client.cpp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# </a:t>
                      </a:r>
                      <a:r>
                        <a:rPr lang="zh-CN" altLang="en-US" sz="1600" dirty="0"/>
                        <a:t>客户端主程序</a:t>
                      </a:r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43923"/>
                  </a:ext>
                </a:extLst>
              </a:tr>
              <a:tr h="136493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config.json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# 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客户端配置文件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518400"/>
                  </a:ext>
                </a:extLst>
              </a:tr>
              <a:tr h="13649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Configuration.cpp/h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# </a:t>
                      </a:r>
                      <a:r>
                        <a:rPr lang="zh-CN" altLang="en-US" sz="1600" dirty="0"/>
                        <a:t>游戏规则与通信协议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760364"/>
                  </a:ext>
                </a:extLst>
              </a:tr>
              <a:tr h="136493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MyPlayer.cpp/h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# 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玩家需实现的部分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996726"/>
                  </a:ext>
                </a:extLst>
              </a:tr>
              <a:tr h="13649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Player.h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# </a:t>
                      </a:r>
                      <a:r>
                        <a:rPr lang="zh-CN" altLang="en-US" sz="1600" dirty="0"/>
                        <a:t>玩家虚类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523493"/>
                  </a:ext>
                </a:extLst>
              </a:tr>
              <a:tr h="13649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NetworkClient.cpp/h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# </a:t>
                      </a:r>
                      <a:r>
                        <a:rPr lang="zh-CN" altLang="en-US" sz="1600" dirty="0"/>
                        <a:t>底层网络通信模块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191232"/>
                  </a:ext>
                </a:extLst>
              </a:tr>
              <a:tr h="136493">
                <a:tc>
                  <a:txBody>
                    <a:bodyPr/>
                    <a:lstStyle/>
                    <a:p>
                      <a:r>
                        <a:rPr lang="en-US" altLang="zh-CN" sz="1600" strike="sngStrike" baseline="0" dirty="0">
                          <a:solidFill>
                            <a:srgbClr val="0070C0"/>
                          </a:solidFill>
                        </a:rPr>
                        <a:t>asio</a:t>
                      </a:r>
                      <a:r>
                        <a:rPr lang="en-US" altLang="zh-CN" sz="1600" strike="sngStrike" baseline="0" dirty="0"/>
                        <a:t>\  asio.hpp</a:t>
                      </a:r>
                      <a:endParaRPr lang="zh-CN" altLang="en-US" sz="1600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trike="sngStrike" baseline="0" dirty="0"/>
                        <a:t># asio </a:t>
                      </a:r>
                      <a:r>
                        <a:rPr lang="zh-CN" altLang="en-US" sz="1600" strike="sngStrike" baseline="0" dirty="0"/>
                        <a:t>开源网络通信工具包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466228"/>
                  </a:ext>
                </a:extLst>
              </a:tr>
              <a:tr h="136493">
                <a:tc>
                  <a:txBody>
                    <a:bodyPr/>
                    <a:lstStyle/>
                    <a:p>
                      <a:r>
                        <a:rPr lang="en-US" altLang="zh-CN" sz="1600" strike="sngStrike" baseline="0" dirty="0">
                          <a:solidFill>
                            <a:srgbClr val="0070C0"/>
                          </a:solidFill>
                        </a:rPr>
                        <a:t>nlohmann\</a:t>
                      </a:r>
                      <a:endParaRPr lang="zh-CN" altLang="en-US" sz="16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trike="sngStrike" baseline="0" dirty="0"/>
                        <a:t># </a:t>
                      </a:r>
                      <a:r>
                        <a:rPr lang="zh-CN" altLang="en-US" sz="1600" strike="sngStrike" baseline="0" dirty="0"/>
                        <a:t>开源 </a:t>
                      </a:r>
                      <a:r>
                        <a:rPr lang="en-US" altLang="zh-CN" sz="1600" strike="sngStrike" baseline="0" dirty="0"/>
                        <a:t>json </a:t>
                      </a:r>
                      <a:r>
                        <a:rPr lang="zh-CN" altLang="en-US" sz="1600" strike="sngStrike" baseline="0" dirty="0"/>
                        <a:t>解析器源代码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32811"/>
                  </a:ext>
                </a:extLst>
              </a:tr>
            </a:tbl>
          </a:graphicData>
        </a:graphic>
      </p:graphicFrame>
      <p:sp>
        <p:nvSpPr>
          <p:cNvPr id="56" name="文本框 55">
            <a:extLst>
              <a:ext uri="{FF2B5EF4-FFF2-40B4-BE49-F238E27FC236}">
                <a16:creationId xmlns:a16="http://schemas.microsoft.com/office/drawing/2014/main" id="{13FFB38C-C6A5-4AB1-905F-899C4EE5F235}"/>
              </a:ext>
            </a:extLst>
          </p:cNvPr>
          <p:cNvSpPr txBox="1"/>
          <p:nvPr/>
        </p:nvSpPr>
        <p:spPr>
          <a:xfrm>
            <a:off x="1378455" y="4802006"/>
            <a:ext cx="1274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makefile</a:t>
            </a:r>
          </a:p>
          <a:p>
            <a:r>
              <a:rPr lang="en-US" altLang="zh-CN" sz="1400" dirty="0"/>
              <a:t>   # make</a:t>
            </a:r>
            <a:r>
              <a:rPr lang="zh-CN" altLang="en-US" sz="1400" dirty="0"/>
              <a:t>文件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E44BDC5-66F1-4A73-8270-BC2F42BF1DEC}"/>
              </a:ext>
            </a:extLst>
          </p:cNvPr>
          <p:cNvSpPr txBox="1"/>
          <p:nvPr/>
        </p:nvSpPr>
        <p:spPr>
          <a:xfrm>
            <a:off x="1378455" y="5276624"/>
            <a:ext cx="1413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Quoridor.sln</a:t>
            </a:r>
          </a:p>
          <a:p>
            <a:r>
              <a:rPr lang="en-US" altLang="zh-CN" sz="1400" dirty="0"/>
              <a:t>   # VS</a:t>
            </a:r>
            <a:r>
              <a:rPr lang="zh-CN" altLang="en-US" sz="1400" dirty="0"/>
              <a:t>解决方案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B32AB05-0B66-4E65-894C-306AAEC048E9}"/>
              </a:ext>
            </a:extLst>
          </p:cNvPr>
          <p:cNvSpPr txBox="1"/>
          <p:nvPr/>
        </p:nvSpPr>
        <p:spPr>
          <a:xfrm>
            <a:off x="1378455" y="5751242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bin\</a:t>
            </a:r>
          </a:p>
          <a:p>
            <a:r>
              <a:rPr lang="en-US" altLang="zh-CN" sz="1400" dirty="0"/>
              <a:t>   # </a:t>
            </a:r>
            <a:r>
              <a:rPr lang="zh-CN" altLang="en-US" sz="1400" dirty="0"/>
              <a:t>可执行文件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EE4F509-2982-48DB-8F88-AE27F619C1C4}"/>
              </a:ext>
            </a:extLst>
          </p:cNvPr>
          <p:cNvSpPr txBox="1"/>
          <p:nvPr/>
        </p:nvSpPr>
        <p:spPr>
          <a:xfrm>
            <a:off x="1378455" y="6225860"/>
            <a:ext cx="156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obj\</a:t>
            </a:r>
          </a:p>
          <a:p>
            <a:r>
              <a:rPr lang="en-US" altLang="zh-CN" sz="1400" dirty="0"/>
              <a:t>   # </a:t>
            </a:r>
            <a:r>
              <a:rPr lang="zh-CN" altLang="en-US" sz="1400" dirty="0"/>
              <a:t>编译目标目录</a:t>
            </a:r>
            <a:endParaRPr lang="en-US" altLang="zh-CN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745520-0B62-4883-A6D6-F59D749113BE}"/>
              </a:ext>
            </a:extLst>
          </p:cNvPr>
          <p:cNvSpPr txBox="1"/>
          <p:nvPr/>
        </p:nvSpPr>
        <p:spPr>
          <a:xfrm>
            <a:off x="1375875" y="142262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QuoridorUtils\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F1D9E27-DC67-4169-9233-59CB63E1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47015"/>
              </p:ext>
            </p:extLst>
          </p:nvPr>
        </p:nvGraphicFramePr>
        <p:xfrm>
          <a:off x="3346728" y="1480203"/>
          <a:ext cx="5467770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1288">
                  <a:extLst>
                    <a:ext uri="{9D8B030D-6E8A-4147-A177-3AD203B41FA5}">
                      <a16:colId xmlns:a16="http://schemas.microsoft.com/office/drawing/2014/main" val="4221692272"/>
                    </a:ext>
                  </a:extLst>
                </a:gridCol>
                <a:gridCol w="3396482">
                  <a:extLst>
                    <a:ext uri="{9D8B030D-6E8A-4147-A177-3AD203B41FA5}">
                      <a16:colId xmlns:a16="http://schemas.microsoft.com/office/drawing/2014/main" val="51019808"/>
                    </a:ext>
                  </a:extLst>
                </a:gridCol>
              </a:tblGrid>
              <a:tr h="136493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QuoridorUtils.cpp/h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# 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游戏基础数据结构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191232"/>
                  </a:ext>
                </a:extLst>
              </a:tr>
            </a:tbl>
          </a:graphicData>
        </a:graphic>
      </p:graphicFrame>
      <p:sp>
        <p:nvSpPr>
          <p:cNvPr id="20" name="左大括号 19">
            <a:extLst>
              <a:ext uri="{FF2B5EF4-FFF2-40B4-BE49-F238E27FC236}">
                <a16:creationId xmlns:a16="http://schemas.microsoft.com/office/drawing/2014/main" id="{2DBCEFB5-6133-4619-8773-7CFC37533B3A}"/>
              </a:ext>
            </a:extLst>
          </p:cNvPr>
          <p:cNvSpPr/>
          <p:nvPr/>
        </p:nvSpPr>
        <p:spPr>
          <a:xfrm>
            <a:off x="3114972" y="1524905"/>
            <a:ext cx="132443" cy="199138"/>
          </a:xfrm>
          <a:prstGeom prst="leftBrace">
            <a:avLst>
              <a:gd name="adj1" fmla="val 67397"/>
              <a:gd name="adj2" fmla="val 5021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4E36A0-9230-40E8-BDEB-FF0D6C29EDF0}"/>
              </a:ext>
            </a:extLst>
          </p:cNvPr>
          <p:cNvSpPr txBox="1"/>
          <p:nvPr/>
        </p:nvSpPr>
        <p:spPr>
          <a:xfrm>
            <a:off x="7812301" y="5643520"/>
            <a:ext cx="10021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trike="sngStrike" dirty="0"/>
              <a:t> 无需关注 </a:t>
            </a:r>
            <a:endParaRPr lang="en-US" altLang="zh-CN" sz="1400" strike="sngStrike" dirty="0"/>
          </a:p>
          <a:p>
            <a:endParaRPr lang="en-US" altLang="zh-CN" sz="1400" strike="sngStrike" dirty="0"/>
          </a:p>
          <a:p>
            <a:r>
              <a:rPr lang="zh-CN" altLang="en-US" sz="1400" dirty="0">
                <a:solidFill>
                  <a:srgbClr val="FF0000"/>
                </a:solidFill>
              </a:rPr>
              <a:t> 特别关注 </a:t>
            </a:r>
          </a:p>
        </p:txBody>
      </p:sp>
    </p:spTree>
    <p:extLst>
      <p:ext uri="{BB962C8B-B14F-4D97-AF65-F5344CB8AC3E}">
        <p14:creationId xmlns:p14="http://schemas.microsoft.com/office/powerpoint/2010/main" val="3427408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DF54B-708C-4F2D-9062-E4009D31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3300" dirty="0"/>
              <a:t>Step1: </a:t>
            </a:r>
            <a:r>
              <a:rPr kumimoji="1" lang="zh-CN" altLang="en-US" sz="3300" dirty="0"/>
              <a:t>填写客户端配置文件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68442F-2282-480E-B2B7-BB81007F5B6D}"/>
              </a:ext>
            </a:extLst>
          </p:cNvPr>
          <p:cNvSpPr/>
          <p:nvPr/>
        </p:nvSpPr>
        <p:spPr>
          <a:xfrm>
            <a:off x="457200" y="1538797"/>
            <a:ext cx="8058150" cy="2031325"/>
          </a:xfrm>
          <a:prstGeom prst="rect">
            <a:avLst/>
          </a:prstGeom>
          <a:ln w="25400" cmpd="dbl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"network"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"host"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"127.0.0.1"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"port"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19330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"playerKey"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“191220000"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"gameReplay"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>
                <a:solidFill>
                  <a:srgbClr val="2E75B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"gameReplayCmd"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"./QuoridorUI %file%"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endParaRPr lang="zh-CN" altLang="en-US" sz="1400" dirty="0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EF41A9D-7565-42E4-ABC8-8D07B15EDCA2}"/>
              </a:ext>
            </a:extLst>
          </p:cNvPr>
          <p:cNvGrpSpPr/>
          <p:nvPr/>
        </p:nvGrpSpPr>
        <p:grpSpPr>
          <a:xfrm>
            <a:off x="515246" y="2022588"/>
            <a:ext cx="7010253" cy="3697671"/>
            <a:chOff x="515246" y="1987752"/>
            <a:chExt cx="7010253" cy="3697671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3136F99-43B1-497E-B9B4-3F07000AA758}"/>
                </a:ext>
              </a:extLst>
            </p:cNvPr>
            <p:cNvSpPr txBox="1"/>
            <p:nvPr/>
          </p:nvSpPr>
          <p:spPr>
            <a:xfrm>
              <a:off x="515247" y="3841610"/>
              <a:ext cx="7010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服务器</a:t>
              </a:r>
              <a:r>
                <a:rPr lang="en-US" altLang="zh-CN" dirty="0"/>
                <a:t>IP</a:t>
              </a:r>
              <a:r>
                <a:rPr lang="zh-CN" altLang="en-US" dirty="0"/>
                <a:t>地址，</a:t>
              </a:r>
              <a:r>
                <a:rPr lang="en-US" altLang="zh-CN" dirty="0"/>
                <a:t>127.0.0.1</a:t>
              </a:r>
              <a:r>
                <a:rPr lang="zh-CN" altLang="en-US" dirty="0"/>
                <a:t>代表本机，</a:t>
              </a:r>
              <a:r>
                <a:rPr lang="zh-CN" altLang="en-US" dirty="0">
                  <a:solidFill>
                    <a:srgbClr val="FF0000"/>
                  </a:solidFill>
                </a:rPr>
                <a:t>必须</a:t>
              </a:r>
              <a:r>
                <a:rPr lang="zh-CN" altLang="en-US" dirty="0"/>
                <a:t>使用点分十进制</a:t>
              </a:r>
              <a:r>
                <a:rPr lang="en-US" altLang="zh-CN" dirty="0"/>
                <a:t>IPv4</a:t>
              </a:r>
              <a:r>
                <a:rPr lang="zh-CN" altLang="en-US" dirty="0"/>
                <a:t>格式。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3AF4DF2-4F52-4704-BD5D-056083294FAB}"/>
                </a:ext>
              </a:extLst>
            </p:cNvPr>
            <p:cNvSpPr txBox="1"/>
            <p:nvPr/>
          </p:nvSpPr>
          <p:spPr>
            <a:xfrm>
              <a:off x="515247" y="4207830"/>
              <a:ext cx="3180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服务器端口号，默认 </a:t>
              </a:r>
              <a:r>
                <a:rPr lang="en-US" altLang="zh-CN"/>
                <a:t>19330</a:t>
              </a:r>
              <a:r>
                <a:rPr lang="zh-CN" altLang="en-US"/>
                <a:t>。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72638DC-4DBA-4C90-875B-5E578CCA1A9B}"/>
                </a:ext>
              </a:extLst>
            </p:cNvPr>
            <p:cNvSpPr txBox="1"/>
            <p:nvPr/>
          </p:nvSpPr>
          <p:spPr>
            <a:xfrm>
              <a:off x="515247" y="4580539"/>
              <a:ext cx="3525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自己学号，</a:t>
              </a:r>
              <a:r>
                <a:rPr lang="en-US" altLang="zh-CN" dirty="0"/>
                <a:t>(</a:t>
              </a:r>
              <a:r>
                <a:rPr lang="zh-CN" altLang="en-US" dirty="0"/>
                <a:t>例如：</a:t>
              </a:r>
              <a:r>
                <a:rPr lang="en-US" altLang="zh-CN" dirty="0"/>
                <a:t>191220000)</a:t>
              </a:r>
              <a:r>
                <a:rPr lang="zh-CN" altLang="en-US" dirty="0"/>
                <a:t>。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F3197F8-7138-4173-98D3-A93E513C48A5}"/>
                </a:ext>
              </a:extLst>
            </p:cNvPr>
            <p:cNvSpPr txBox="1"/>
            <p:nvPr/>
          </p:nvSpPr>
          <p:spPr>
            <a:xfrm>
              <a:off x="515247" y="4949871"/>
              <a:ext cx="6596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重放配置，为</a:t>
              </a:r>
              <a:r>
                <a:rPr lang="en-US" altLang="zh-CN" dirty="0"/>
                <a:t>true</a:t>
              </a:r>
              <a:r>
                <a:rPr lang="zh-CN" altLang="en-US" dirty="0"/>
                <a:t>时游戏结束后会自动重放，</a:t>
              </a:r>
              <a:r>
                <a:rPr lang="en-US" altLang="zh-CN" dirty="0"/>
                <a:t>false</a:t>
              </a:r>
              <a:r>
                <a:rPr lang="zh-CN" altLang="en-US" dirty="0"/>
                <a:t>则不会重放；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2D23F74-18C3-4108-A604-94727C477253}"/>
                </a:ext>
              </a:extLst>
            </p:cNvPr>
            <p:cNvSpPr txBox="1"/>
            <p:nvPr/>
          </p:nvSpPr>
          <p:spPr>
            <a:xfrm>
              <a:off x="515247" y="5316091"/>
              <a:ext cx="6084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重放配置，重放所需执行的指令，无特殊要求</a:t>
              </a:r>
              <a:r>
                <a:rPr lang="zh-CN" altLang="en-US" dirty="0">
                  <a:solidFill>
                    <a:srgbClr val="FF0000"/>
                  </a:solidFill>
                </a:rPr>
                <a:t>请勿修改</a:t>
              </a:r>
              <a:r>
                <a:rPr lang="zh-CN" altLang="en-US" dirty="0"/>
                <a:t>。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23E0926-2F4C-45B9-8B82-DFFBF5AC5ECB}"/>
                </a:ext>
              </a:extLst>
            </p:cNvPr>
            <p:cNvSpPr/>
            <p:nvPr/>
          </p:nvSpPr>
          <p:spPr>
            <a:xfrm>
              <a:off x="793750" y="1987752"/>
              <a:ext cx="2032000" cy="22184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C830CEE-134E-4183-AFD5-E36F24E85519}"/>
                </a:ext>
              </a:extLst>
            </p:cNvPr>
            <p:cNvSpPr/>
            <p:nvPr/>
          </p:nvSpPr>
          <p:spPr>
            <a:xfrm>
              <a:off x="793750" y="2212975"/>
              <a:ext cx="2032000" cy="23377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5FCDF65-F1FB-45D9-835A-4BBB0F322BCC}"/>
                </a:ext>
              </a:extLst>
            </p:cNvPr>
            <p:cNvSpPr/>
            <p:nvPr/>
          </p:nvSpPr>
          <p:spPr>
            <a:xfrm>
              <a:off x="695325" y="2628906"/>
              <a:ext cx="2570390" cy="22184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DF2F2E0-DB1C-432E-B5C4-84C18E0B4B5A}"/>
                </a:ext>
              </a:extLst>
            </p:cNvPr>
            <p:cNvSpPr/>
            <p:nvPr/>
          </p:nvSpPr>
          <p:spPr>
            <a:xfrm>
              <a:off x="695325" y="2851548"/>
              <a:ext cx="2032000" cy="22184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A5280C4-2BE4-44CD-B8A8-9BA8F6727F52}"/>
                </a:ext>
              </a:extLst>
            </p:cNvPr>
            <p:cNvSpPr/>
            <p:nvPr/>
          </p:nvSpPr>
          <p:spPr>
            <a:xfrm>
              <a:off x="695325" y="3074755"/>
              <a:ext cx="3748088" cy="22184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E6B3411F-0F57-475F-8286-A306591A63EA}"/>
                </a:ext>
              </a:extLst>
            </p:cNvPr>
            <p:cNvCxnSpPr>
              <a:stCxn id="28" idx="1"/>
              <a:endCxn id="62" idx="1"/>
            </p:cNvCxnSpPr>
            <p:nvPr/>
          </p:nvCxnSpPr>
          <p:spPr>
            <a:xfrm rot="10800000" flipH="1">
              <a:off x="515246" y="2098676"/>
              <a:ext cx="278503" cy="1927601"/>
            </a:xfrm>
            <a:prstGeom prst="bentConnector3">
              <a:avLst>
                <a:gd name="adj1" fmla="val -393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D4DAE156-D8A6-49A2-B15D-3F94F0B23FDD}"/>
                </a:ext>
              </a:extLst>
            </p:cNvPr>
            <p:cNvCxnSpPr>
              <a:stCxn id="29" idx="1"/>
              <a:endCxn id="63" idx="1"/>
            </p:cNvCxnSpPr>
            <p:nvPr/>
          </p:nvCxnSpPr>
          <p:spPr>
            <a:xfrm rot="10800000" flipH="1">
              <a:off x="515246" y="2329862"/>
              <a:ext cx="278503" cy="2062634"/>
            </a:xfrm>
            <a:prstGeom prst="bentConnector3">
              <a:avLst>
                <a:gd name="adj1" fmla="val -5706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连接符: 肘形 75">
              <a:extLst>
                <a:ext uri="{FF2B5EF4-FFF2-40B4-BE49-F238E27FC236}">
                  <a16:creationId xmlns:a16="http://schemas.microsoft.com/office/drawing/2014/main" id="{0102BFF9-B49C-4473-AA64-F62F79393609}"/>
                </a:ext>
              </a:extLst>
            </p:cNvPr>
            <p:cNvCxnSpPr>
              <a:cxnSpLocks/>
              <a:stCxn id="30" idx="1"/>
              <a:endCxn id="66" idx="1"/>
            </p:cNvCxnSpPr>
            <p:nvPr/>
          </p:nvCxnSpPr>
          <p:spPr>
            <a:xfrm rot="10800000" flipH="1">
              <a:off x="515247" y="2739829"/>
              <a:ext cx="180078" cy="2025376"/>
            </a:xfrm>
            <a:prstGeom prst="bentConnector3">
              <a:avLst>
                <a:gd name="adj1" fmla="val -12694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连接符: 肘形 77">
              <a:extLst>
                <a:ext uri="{FF2B5EF4-FFF2-40B4-BE49-F238E27FC236}">
                  <a16:creationId xmlns:a16="http://schemas.microsoft.com/office/drawing/2014/main" id="{33EE46C0-517F-4FD7-AAF5-BA998D85B3BB}"/>
                </a:ext>
              </a:extLst>
            </p:cNvPr>
            <p:cNvCxnSpPr>
              <a:stCxn id="32" idx="1"/>
              <a:endCxn id="67" idx="1"/>
            </p:cNvCxnSpPr>
            <p:nvPr/>
          </p:nvCxnSpPr>
          <p:spPr>
            <a:xfrm rot="10800000" flipH="1">
              <a:off x="515247" y="2962471"/>
              <a:ext cx="180078" cy="2172066"/>
            </a:xfrm>
            <a:prstGeom prst="bentConnector3">
              <a:avLst>
                <a:gd name="adj1" fmla="val -18278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连接符: 肘形 79">
              <a:extLst>
                <a:ext uri="{FF2B5EF4-FFF2-40B4-BE49-F238E27FC236}">
                  <a16:creationId xmlns:a16="http://schemas.microsoft.com/office/drawing/2014/main" id="{0B28221A-67A2-4D94-88F3-75FCB7735B35}"/>
                </a:ext>
              </a:extLst>
            </p:cNvPr>
            <p:cNvCxnSpPr>
              <a:stCxn id="33" idx="1"/>
              <a:endCxn id="68" idx="1"/>
            </p:cNvCxnSpPr>
            <p:nvPr/>
          </p:nvCxnSpPr>
          <p:spPr>
            <a:xfrm rot="10800000" flipH="1">
              <a:off x="515247" y="3185679"/>
              <a:ext cx="180078" cy="2315079"/>
            </a:xfrm>
            <a:prstGeom prst="bentConnector3">
              <a:avLst>
                <a:gd name="adj1" fmla="val -2300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1808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B5D0174A-971B-4068-9428-5A3CCA517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587" y="1534999"/>
            <a:ext cx="4596825" cy="4711111"/>
          </a:xfrm>
          <a:prstGeom prst="rect">
            <a:avLst/>
          </a:prstGeom>
        </p:spPr>
      </p:pic>
      <p:sp>
        <p:nvSpPr>
          <p:cNvPr id="35" name="标题 1">
            <a:extLst>
              <a:ext uri="{FF2B5EF4-FFF2-40B4-BE49-F238E27FC236}">
                <a16:creationId xmlns:a16="http://schemas.microsoft.com/office/drawing/2014/main" id="{A126C117-A7A8-4020-81C2-C2BC8E28A7ED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3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en-US" altLang="zh-CN" dirty="0"/>
              <a:t>Step2: </a:t>
            </a:r>
            <a:r>
              <a:rPr lang="zh-CN" altLang="en-US" dirty="0"/>
              <a:t>棋盘结构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FC82050-84C5-4BE1-B3BA-FA8A8ED8E885}"/>
              </a:ext>
            </a:extLst>
          </p:cNvPr>
          <p:cNvSpPr txBox="1"/>
          <p:nvPr/>
        </p:nvSpPr>
        <p:spPr>
          <a:xfrm>
            <a:off x="5020204" y="60614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棋子坐标 </a:t>
            </a:r>
            <a:r>
              <a:rPr lang="en-US" altLang="zh-CN" dirty="0"/>
              <a:t>x </a:t>
            </a:r>
            <a:r>
              <a:rPr lang="zh-CN" altLang="en-US" dirty="0"/>
              <a:t>轴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E49B033-6365-496E-A1C0-EBAC92226239}"/>
              </a:ext>
            </a:extLst>
          </p:cNvPr>
          <p:cNvSpPr txBox="1"/>
          <p:nvPr/>
        </p:nvSpPr>
        <p:spPr>
          <a:xfrm>
            <a:off x="1527940" y="14048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挡板坐标 </a:t>
            </a:r>
            <a:r>
              <a:rPr lang="en-US" altLang="zh-CN" dirty="0"/>
              <a:t>x </a:t>
            </a:r>
            <a:r>
              <a:rPr lang="zh-CN" altLang="en-US" dirty="0"/>
              <a:t>轴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58258AF-327B-453A-ADF6-3C2AE1C867D7}"/>
              </a:ext>
            </a:extLst>
          </p:cNvPr>
          <p:cNvSpPr txBox="1"/>
          <p:nvPr/>
        </p:nvSpPr>
        <p:spPr>
          <a:xfrm>
            <a:off x="6957606" y="3769903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棋子坐标 </a:t>
            </a:r>
            <a:r>
              <a:rPr lang="en-US" altLang="zh-CN" dirty="0"/>
              <a:t>y </a:t>
            </a:r>
            <a:r>
              <a:rPr lang="zh-CN" altLang="en-US" dirty="0"/>
              <a:t>轴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222EB57-2667-4073-9CEA-5EE1A89733E0}"/>
              </a:ext>
            </a:extLst>
          </p:cNvPr>
          <p:cNvSpPr txBox="1"/>
          <p:nvPr/>
        </p:nvSpPr>
        <p:spPr>
          <a:xfrm>
            <a:off x="405412" y="2534473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挡板坐标 </a:t>
            </a:r>
            <a:r>
              <a:rPr lang="en-US" altLang="zh-CN" dirty="0"/>
              <a:t>y </a:t>
            </a:r>
            <a:r>
              <a:rPr lang="zh-CN" altLang="en-US" dirty="0"/>
              <a:t>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7E00E2-1043-4F60-B11C-6F89479824E8}"/>
              </a:ext>
            </a:extLst>
          </p:cNvPr>
          <p:cNvSpPr txBox="1"/>
          <p:nvPr/>
        </p:nvSpPr>
        <p:spPr>
          <a:xfrm>
            <a:off x="495031" y="5733980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方棋子（</a:t>
            </a:r>
            <a:r>
              <a:rPr lang="en-US" altLang="zh-CN" dirty="0"/>
              <a:t>5,1</a:t>
            </a:r>
            <a:r>
              <a:rPr lang="zh-CN" altLang="en-US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77C523-9069-49A7-AB2A-949F42BF76DF}"/>
              </a:ext>
            </a:extLst>
          </p:cNvPr>
          <p:cNvSpPr txBox="1"/>
          <p:nvPr/>
        </p:nvSpPr>
        <p:spPr>
          <a:xfrm>
            <a:off x="6974915" y="1849546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方棋子（</a:t>
            </a:r>
            <a:r>
              <a:rPr lang="en-US" altLang="zh-CN" dirty="0"/>
              <a:t>5,9</a:t>
            </a:r>
            <a:r>
              <a:rPr lang="zh-CN" altLang="en-US" dirty="0"/>
              <a:t>）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B47200D-F70E-46F3-8B44-BFAA946E7CD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258655" y="5573488"/>
            <a:ext cx="2139174" cy="34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1DBB4A0-AC4C-433A-9785-FAA6F9605F7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659086" y="2034212"/>
            <a:ext cx="2315829" cy="26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7DC8FE6-91C2-4FAB-8CB9-1DA6E43A37BA}"/>
              </a:ext>
            </a:extLst>
          </p:cNvPr>
          <p:cNvCxnSpPr>
            <a:cxnSpLocks/>
          </p:cNvCxnSpPr>
          <p:nvPr/>
        </p:nvCxnSpPr>
        <p:spPr>
          <a:xfrm>
            <a:off x="3543300" y="4136572"/>
            <a:ext cx="6629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405C89-0B0E-437B-A9A5-953E65E8CB4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101960" y="3775360"/>
            <a:ext cx="1441340" cy="361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6389717-6E87-4BC6-B416-465BBF452F1F}"/>
              </a:ext>
            </a:extLst>
          </p:cNvPr>
          <p:cNvSpPr txBox="1"/>
          <p:nvPr/>
        </p:nvSpPr>
        <p:spPr>
          <a:xfrm>
            <a:off x="238886" y="3452194"/>
            <a:ext cx="186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挡板 </a:t>
            </a:r>
            <a:r>
              <a:rPr lang="en-US" altLang="zh-CN" dirty="0"/>
              <a:t>(start, stop)</a:t>
            </a:r>
          </a:p>
          <a:p>
            <a:pPr algn="ctr"/>
            <a:r>
              <a:rPr lang="en-US" altLang="zh-CN" dirty="0"/>
              <a:t>((2,4), (4,4))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47AE962-321C-4088-A3EA-83E6252B7A04}"/>
              </a:ext>
            </a:extLst>
          </p:cNvPr>
          <p:cNvCxnSpPr>
            <a:cxnSpLocks/>
          </p:cNvCxnSpPr>
          <p:nvPr/>
        </p:nvCxnSpPr>
        <p:spPr>
          <a:xfrm>
            <a:off x="3065412" y="4615543"/>
            <a:ext cx="0" cy="6531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32C198A-0B04-4907-9096-498CFC6297D7}"/>
              </a:ext>
            </a:extLst>
          </p:cNvPr>
          <p:cNvSpPr txBox="1"/>
          <p:nvPr/>
        </p:nvSpPr>
        <p:spPr>
          <a:xfrm>
            <a:off x="238886" y="4489126"/>
            <a:ext cx="186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挡板 </a:t>
            </a:r>
            <a:r>
              <a:rPr lang="en-US" altLang="zh-CN" dirty="0"/>
              <a:t>(start, stop)</a:t>
            </a:r>
          </a:p>
          <a:p>
            <a:pPr algn="ctr"/>
            <a:r>
              <a:rPr lang="en-US" altLang="zh-CN" dirty="0"/>
              <a:t>((1,1), (1,3))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33CD5AE-4532-4C8D-B9BF-42A8AD8329A8}"/>
              </a:ext>
            </a:extLst>
          </p:cNvPr>
          <p:cNvCxnSpPr>
            <a:stCxn id="22" idx="3"/>
          </p:cNvCxnSpPr>
          <p:nvPr/>
        </p:nvCxnSpPr>
        <p:spPr>
          <a:xfrm flipV="1">
            <a:off x="2101960" y="4723005"/>
            <a:ext cx="963452" cy="89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6106DB68-86FB-46E0-BAC5-2848D8BD8B04}"/>
              </a:ext>
            </a:extLst>
          </p:cNvPr>
          <p:cNvSpPr/>
          <p:nvPr/>
        </p:nvSpPr>
        <p:spPr>
          <a:xfrm>
            <a:off x="2586444" y="1782916"/>
            <a:ext cx="3823064" cy="233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63FA4B5-4096-44B6-9354-2B1B3F5ECB1A}"/>
              </a:ext>
            </a:extLst>
          </p:cNvPr>
          <p:cNvSpPr/>
          <p:nvPr/>
        </p:nvSpPr>
        <p:spPr>
          <a:xfrm>
            <a:off x="2807494" y="5840044"/>
            <a:ext cx="3453969" cy="233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7D3E6A9-73A3-4300-9C3A-889FFF395BBF}"/>
              </a:ext>
            </a:extLst>
          </p:cNvPr>
          <p:cNvSpPr/>
          <p:nvPr/>
        </p:nvSpPr>
        <p:spPr>
          <a:xfrm rot="5400000">
            <a:off x="545843" y="3827306"/>
            <a:ext cx="3823064" cy="233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6F64935-EC8E-4D5A-84A2-5954719BB909}"/>
              </a:ext>
            </a:extLst>
          </p:cNvPr>
          <p:cNvSpPr/>
          <p:nvPr/>
        </p:nvSpPr>
        <p:spPr>
          <a:xfrm rot="5400000">
            <a:off x="4793341" y="3843548"/>
            <a:ext cx="3546987" cy="233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A0E209B-47A8-4403-9651-EC9474B34C7B}"/>
              </a:ext>
            </a:extLst>
          </p:cNvPr>
          <p:cNvCxnSpPr>
            <a:stCxn id="42" idx="1"/>
            <a:endCxn id="32" idx="0"/>
          </p:cNvCxnSpPr>
          <p:nvPr/>
        </p:nvCxnSpPr>
        <p:spPr>
          <a:xfrm flipH="1">
            <a:off x="6683774" y="3954569"/>
            <a:ext cx="273832" cy="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8BBD5E8-E1F3-4C64-AE1D-C2186E82DC04}"/>
              </a:ext>
            </a:extLst>
          </p:cNvPr>
          <p:cNvCxnSpPr>
            <a:stCxn id="39" idx="1"/>
            <a:endCxn id="30" idx="2"/>
          </p:cNvCxnSpPr>
          <p:nvPr/>
        </p:nvCxnSpPr>
        <p:spPr>
          <a:xfrm flipH="1" flipV="1">
            <a:off x="4534479" y="6073922"/>
            <a:ext cx="485725" cy="17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51A7B0C-93E0-4FEE-A80A-B9C6D6441CA4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981484" y="2719139"/>
            <a:ext cx="358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2A1E3B6-4B7A-491C-AC61-BF7323A9BE17}"/>
              </a:ext>
            </a:extLst>
          </p:cNvPr>
          <p:cNvCxnSpPr>
            <a:endCxn id="20" idx="1"/>
          </p:cNvCxnSpPr>
          <p:nvPr/>
        </p:nvCxnSpPr>
        <p:spPr>
          <a:xfrm>
            <a:off x="2349145" y="1794315"/>
            <a:ext cx="237299" cy="10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169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FFCDA9A1-85D6-40AB-97A3-DC4E20562EC5}"/>
              </a:ext>
            </a:extLst>
          </p:cNvPr>
          <p:cNvGrpSpPr/>
          <p:nvPr/>
        </p:nvGrpSpPr>
        <p:grpSpPr>
          <a:xfrm>
            <a:off x="418802" y="1428605"/>
            <a:ext cx="8741621" cy="2706899"/>
            <a:chOff x="470692" y="3936677"/>
            <a:chExt cx="9214324" cy="2706899"/>
          </a:xfrm>
        </p:grpSpPr>
        <p:cxnSp>
          <p:nvCxnSpPr>
            <p:cNvPr id="4" name="连接符: 肘形 3">
              <a:extLst>
                <a:ext uri="{FF2B5EF4-FFF2-40B4-BE49-F238E27FC236}">
                  <a16:creationId xmlns:a16="http://schemas.microsoft.com/office/drawing/2014/main" id="{F1C3BF27-7E05-4895-85CA-0CAB2858A032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rot="10800000" flipV="1">
              <a:off x="554990" y="4212901"/>
              <a:ext cx="2569475" cy="2168977"/>
            </a:xfrm>
            <a:prstGeom prst="bentConnector2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FB28A93-EC28-498F-B569-B7E799691912}"/>
                </a:ext>
              </a:extLst>
            </p:cNvPr>
            <p:cNvSpPr/>
            <p:nvPr/>
          </p:nvSpPr>
          <p:spPr>
            <a:xfrm>
              <a:off x="3124464" y="3936677"/>
              <a:ext cx="3658149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QuoridorUtils </a:t>
              </a:r>
              <a:r>
                <a:rPr lang="zh-CN" altLang="en-US" dirty="0"/>
                <a:t>游戏基础数据结构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CBE4C05-23D5-4BA3-89CE-B616F4A78A2A}"/>
                </a:ext>
              </a:extLst>
            </p:cNvPr>
            <p:cNvSpPr txBox="1"/>
            <p:nvPr/>
          </p:nvSpPr>
          <p:spPr>
            <a:xfrm>
              <a:off x="732224" y="4799763"/>
              <a:ext cx="1472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GameStatus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D8FAA6D-3C4F-4865-BF7D-5DB1F7C1C582}"/>
                </a:ext>
              </a:extLst>
            </p:cNvPr>
            <p:cNvSpPr txBox="1"/>
            <p:nvPr/>
          </p:nvSpPr>
          <p:spPr>
            <a:xfrm>
              <a:off x="732224" y="5165983"/>
              <a:ext cx="1108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2D050"/>
                  </a:solidFill>
                </a:rPr>
                <a:t>Location</a:t>
              </a:r>
              <a:endParaRPr lang="zh-CN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5F01D0B-21ED-4843-A5AA-4827B9FA397A}"/>
                </a:ext>
              </a:extLst>
            </p:cNvPr>
            <p:cNvSpPr txBox="1"/>
            <p:nvPr/>
          </p:nvSpPr>
          <p:spPr>
            <a:xfrm>
              <a:off x="732224" y="5538692"/>
              <a:ext cx="111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BlockBar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9987323-AA86-4D5A-9F3F-683D382ACFEB}"/>
                </a:ext>
              </a:extLst>
            </p:cNvPr>
            <p:cNvSpPr txBox="1"/>
            <p:nvPr/>
          </p:nvSpPr>
          <p:spPr>
            <a:xfrm>
              <a:off x="732224" y="5908024"/>
              <a:ext cx="2147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ChessboardChange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744106E-2905-4033-861F-7F1F24130689}"/>
                </a:ext>
              </a:extLst>
            </p:cNvPr>
            <p:cNvSpPr txBox="1"/>
            <p:nvPr/>
          </p:nvSpPr>
          <p:spPr>
            <a:xfrm>
              <a:off x="732224" y="6274244"/>
              <a:ext cx="633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Step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EB6424A-4C76-4799-A646-A880A40E9091}"/>
                </a:ext>
              </a:extLst>
            </p:cNvPr>
            <p:cNvSpPr txBox="1"/>
            <p:nvPr/>
          </p:nvSpPr>
          <p:spPr>
            <a:xfrm>
              <a:off x="2809348" y="4799763"/>
              <a:ext cx="3063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游戏状态（输赢与违规</a:t>
              </a:r>
              <a:r>
                <a:rPr lang="en-US" altLang="zh-CN" dirty="0"/>
                <a:t>……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75708A9-EDB0-4CB7-915B-5653D9C6582B}"/>
                </a:ext>
              </a:extLst>
            </p:cNvPr>
            <p:cNvSpPr txBox="1"/>
            <p:nvPr/>
          </p:nvSpPr>
          <p:spPr>
            <a:xfrm>
              <a:off x="2809348" y="5165983"/>
              <a:ext cx="1955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坐标 </a:t>
              </a:r>
              <a:r>
                <a:rPr lang="en-US" altLang="zh-CN" dirty="0"/>
                <a:t>(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dirty="0"/>
                <a:t>) </a:t>
              </a:r>
              <a:r>
                <a:rPr lang="zh-CN" altLang="en-US" dirty="0"/>
                <a:t>两个</a:t>
              </a:r>
              <a:r>
                <a:rPr lang="en-US" altLang="zh-CN" dirty="0"/>
                <a:t>int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2CF5B27-1356-4B4E-8BD0-1B06C4CA3BFD}"/>
                </a:ext>
              </a:extLst>
            </p:cNvPr>
            <p:cNvSpPr txBox="1"/>
            <p:nvPr/>
          </p:nvSpPr>
          <p:spPr>
            <a:xfrm>
              <a:off x="2809348" y="5538692"/>
              <a:ext cx="3996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挡板 </a:t>
              </a:r>
              <a:r>
                <a:rPr lang="en-US" altLang="zh-CN" dirty="0"/>
                <a:t>(</a:t>
              </a:r>
              <a:r>
                <a:rPr lang="zh-CN" altLang="en-US" dirty="0">
                  <a:solidFill>
                    <a:srgbClr val="92D050"/>
                  </a:solidFill>
                </a:rPr>
                <a:t>开始坐标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92D050"/>
                  </a:solidFill>
                </a:rPr>
                <a:t>终止坐标</a:t>
              </a:r>
              <a:r>
                <a:rPr lang="en-US" altLang="zh-CN" dirty="0"/>
                <a:t>) </a:t>
              </a:r>
              <a:r>
                <a:rPr lang="zh-CN" altLang="en-US" dirty="0"/>
                <a:t>两个坐标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2F85F7D-7A6A-4058-A857-0B76F62A80C1}"/>
                </a:ext>
              </a:extLst>
            </p:cNvPr>
            <p:cNvSpPr txBox="1"/>
            <p:nvPr/>
          </p:nvSpPr>
          <p:spPr>
            <a:xfrm>
              <a:off x="2809348" y="5908024"/>
              <a:ext cx="6875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棋盘变更（</a:t>
              </a:r>
              <a:r>
                <a:rPr lang="zh-CN" altLang="en-US" dirty="0">
                  <a:solidFill>
                    <a:srgbClr val="FF0000"/>
                  </a:solidFill>
                </a:rPr>
                <a:t>游戏状态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92D050"/>
                  </a:solidFill>
                </a:rPr>
                <a:t>自己棋子坐标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92D050"/>
                  </a:solidFill>
                </a:rPr>
                <a:t>对手棋子坐标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0070C0"/>
                  </a:solidFill>
                </a:rPr>
                <a:t>新增挡板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565023C-520C-4FC1-B899-6EAA2DD7FD75}"/>
                </a:ext>
              </a:extLst>
            </p:cNvPr>
            <p:cNvSpPr txBox="1"/>
            <p:nvPr/>
          </p:nvSpPr>
          <p:spPr>
            <a:xfrm>
              <a:off x="2809348" y="6274244"/>
              <a:ext cx="4692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下一步（</a:t>
              </a:r>
              <a:r>
                <a:rPr lang="zh-CN" altLang="en-US" dirty="0">
                  <a:solidFill>
                    <a:srgbClr val="92D050"/>
                  </a:solidFill>
                </a:rPr>
                <a:t>自己棋子新坐标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0070C0"/>
                  </a:solidFill>
                </a:rPr>
                <a:t>自己新增挡板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84B2F270-2803-4341-AFAA-E950F80DCD00}"/>
                </a:ext>
              </a:extLst>
            </p:cNvPr>
            <p:cNvSpPr/>
            <p:nvPr/>
          </p:nvSpPr>
          <p:spPr>
            <a:xfrm>
              <a:off x="470693" y="4906555"/>
              <a:ext cx="168589" cy="14533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>
              <a:extLst>
                <a:ext uri="{FF2B5EF4-FFF2-40B4-BE49-F238E27FC236}">
                  <a16:creationId xmlns:a16="http://schemas.microsoft.com/office/drawing/2014/main" id="{2096C333-61D0-46A7-89E5-E428CCE07F1D}"/>
                </a:ext>
              </a:extLst>
            </p:cNvPr>
            <p:cNvSpPr/>
            <p:nvPr/>
          </p:nvSpPr>
          <p:spPr>
            <a:xfrm>
              <a:off x="470692" y="5266354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菱形 17">
              <a:extLst>
                <a:ext uri="{FF2B5EF4-FFF2-40B4-BE49-F238E27FC236}">
                  <a16:creationId xmlns:a16="http://schemas.microsoft.com/office/drawing/2014/main" id="{2DAD5CFB-09F1-418F-92EF-DB86CBEE6BF7}"/>
                </a:ext>
              </a:extLst>
            </p:cNvPr>
            <p:cNvSpPr/>
            <p:nvPr/>
          </p:nvSpPr>
          <p:spPr>
            <a:xfrm>
              <a:off x="470692" y="5637931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>
              <a:extLst>
                <a:ext uri="{FF2B5EF4-FFF2-40B4-BE49-F238E27FC236}">
                  <a16:creationId xmlns:a16="http://schemas.microsoft.com/office/drawing/2014/main" id="{A6691486-187D-45E7-988F-49A8BD637117}"/>
                </a:ext>
              </a:extLst>
            </p:cNvPr>
            <p:cNvSpPr/>
            <p:nvPr/>
          </p:nvSpPr>
          <p:spPr>
            <a:xfrm>
              <a:off x="470692" y="6015230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>
              <a:extLst>
                <a:ext uri="{FF2B5EF4-FFF2-40B4-BE49-F238E27FC236}">
                  <a16:creationId xmlns:a16="http://schemas.microsoft.com/office/drawing/2014/main" id="{80E61DED-6A6D-481C-A0C0-AAC67A7F4E08}"/>
                </a:ext>
              </a:extLst>
            </p:cNvPr>
            <p:cNvSpPr/>
            <p:nvPr/>
          </p:nvSpPr>
          <p:spPr>
            <a:xfrm>
              <a:off x="470692" y="6381019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80BE084-3A24-4D23-B503-76D146A93838}"/>
                </a:ext>
              </a:extLst>
            </p:cNvPr>
            <p:cNvGrpSpPr/>
            <p:nvPr/>
          </p:nvGrpSpPr>
          <p:grpSpPr>
            <a:xfrm>
              <a:off x="6944131" y="4796158"/>
              <a:ext cx="1744712" cy="366128"/>
              <a:chOff x="785812" y="4329113"/>
              <a:chExt cx="1744712" cy="366128"/>
            </a:xfrm>
          </p:grpSpPr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7E99E3D6-FBC8-41F3-8326-5E09AE757D7C}"/>
                  </a:ext>
                </a:extLst>
              </p:cNvPr>
              <p:cNvSpPr/>
              <p:nvPr/>
            </p:nvSpPr>
            <p:spPr>
              <a:xfrm>
                <a:off x="906634" y="4445639"/>
                <a:ext cx="168589" cy="14533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菱形 22">
                <a:extLst>
                  <a:ext uri="{FF2B5EF4-FFF2-40B4-BE49-F238E27FC236}">
                    <a16:creationId xmlns:a16="http://schemas.microsoft.com/office/drawing/2014/main" id="{49299B70-FD41-443C-B757-D710DCA75C36}"/>
                  </a:ext>
                </a:extLst>
              </p:cNvPr>
              <p:cNvSpPr/>
              <p:nvPr/>
            </p:nvSpPr>
            <p:spPr>
              <a:xfrm>
                <a:off x="1730001" y="4427596"/>
                <a:ext cx="168589" cy="168589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E9DE8CA-E63A-4926-BE38-BA6AF026F6F4}"/>
                  </a:ext>
                </a:extLst>
              </p:cNvPr>
              <p:cNvSpPr txBox="1"/>
              <p:nvPr/>
            </p:nvSpPr>
            <p:spPr>
              <a:xfrm>
                <a:off x="1054995" y="4373390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枚举类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6EB4F0B-2889-444B-9D16-A307522E463A}"/>
                  </a:ext>
                </a:extLst>
              </p:cNvPr>
              <p:cNvSpPr txBox="1"/>
              <p:nvPr/>
            </p:nvSpPr>
            <p:spPr>
              <a:xfrm>
                <a:off x="1884193" y="4373390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结构体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6E34675-9B8F-48E2-AE8F-D1AAABFBF338}"/>
                  </a:ext>
                </a:extLst>
              </p:cNvPr>
              <p:cNvSpPr/>
              <p:nvPr/>
            </p:nvSpPr>
            <p:spPr>
              <a:xfrm>
                <a:off x="785812" y="4329113"/>
                <a:ext cx="1744711" cy="366128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标题 1">
            <a:extLst>
              <a:ext uri="{FF2B5EF4-FFF2-40B4-BE49-F238E27FC236}">
                <a16:creationId xmlns:a16="http://schemas.microsoft.com/office/drawing/2014/main" id="{A126C117-A7A8-4020-81C2-C2BC8E28A7ED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3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en-US" altLang="zh-CN" dirty="0"/>
              <a:t>Step2: </a:t>
            </a:r>
            <a:r>
              <a:rPr lang="zh-CN" altLang="en-US" dirty="0"/>
              <a:t>数据结构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2ED2B7-BB3D-4520-B5BB-3E96B9D70B76}"/>
              </a:ext>
            </a:extLst>
          </p:cNvPr>
          <p:cNvSpPr/>
          <p:nvPr/>
        </p:nvSpPr>
        <p:spPr>
          <a:xfrm>
            <a:off x="351483" y="4120864"/>
            <a:ext cx="620866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enum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GameStatus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31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0,         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正常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31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1,        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胜利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不经玩家处理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31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2,       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失败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不经玩家处理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31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Timeout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3,    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超时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31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EnemyClosed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4,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胜利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对手故障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不经玩家处理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31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RulesBreaker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5,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失败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违规多次判负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不经玩家处理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31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InsufficientBlock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6,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挡板已用完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31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InvalidStep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7,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上一步违规</a:t>
            </a:r>
            <a:endParaRPr lang="en-US" altLang="zh-CN" sz="14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31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None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2000,    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未定义状态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请勿使用 </a:t>
            </a:r>
            <a:endParaRPr lang="en-US" altLang="zh-CN" sz="14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sz="1400" dirty="0"/>
          </a:p>
        </p:txBody>
      </p:sp>
      <p:sp>
        <p:nvSpPr>
          <p:cNvPr id="3" name="半闭框 2">
            <a:extLst>
              <a:ext uri="{FF2B5EF4-FFF2-40B4-BE49-F238E27FC236}">
                <a16:creationId xmlns:a16="http://schemas.microsoft.com/office/drawing/2014/main" id="{D22AC035-387C-4F1E-9C8D-18DB6DBE9407}"/>
              </a:ext>
            </a:extLst>
          </p:cNvPr>
          <p:cNvSpPr/>
          <p:nvPr/>
        </p:nvSpPr>
        <p:spPr>
          <a:xfrm>
            <a:off x="351483" y="4120864"/>
            <a:ext cx="601372" cy="601372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EB96364-CF05-42EE-A0C9-03EF82AFD9C7}"/>
              </a:ext>
            </a:extLst>
          </p:cNvPr>
          <p:cNvSpPr txBox="1"/>
          <p:nvPr/>
        </p:nvSpPr>
        <p:spPr>
          <a:xfrm>
            <a:off x="6228005" y="6535751"/>
            <a:ext cx="283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*</a:t>
            </a:r>
            <a:r>
              <a:rPr lang="en-US" altLang="zh-CN" sz="1200" dirty="0"/>
              <a:t> </a:t>
            </a:r>
            <a:r>
              <a:rPr lang="zh-CN" altLang="en-US" sz="1200" dirty="0"/>
              <a:t>所有代码请以压缩包中的源文件为准</a:t>
            </a:r>
          </a:p>
        </p:txBody>
      </p:sp>
    </p:spTree>
    <p:extLst>
      <p:ext uri="{BB962C8B-B14F-4D97-AF65-F5344CB8AC3E}">
        <p14:creationId xmlns:p14="http://schemas.microsoft.com/office/powerpoint/2010/main" val="3107506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>
            <a:extLst>
              <a:ext uri="{FF2B5EF4-FFF2-40B4-BE49-F238E27FC236}">
                <a16:creationId xmlns:a16="http://schemas.microsoft.com/office/drawing/2014/main" id="{A126C117-A7A8-4020-81C2-C2BC8E28A7ED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3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en-US" altLang="zh-CN" dirty="0"/>
              <a:t>Step2: </a:t>
            </a:r>
            <a:r>
              <a:rPr lang="zh-CN" altLang="en-US" dirty="0"/>
              <a:t>数据结构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59B4FCF-C0D2-4EE7-BB0C-7037724FFED6}"/>
              </a:ext>
            </a:extLst>
          </p:cNvPr>
          <p:cNvSpPr/>
          <p:nvPr/>
        </p:nvSpPr>
        <p:spPr>
          <a:xfrm>
            <a:off x="351483" y="4120864"/>
            <a:ext cx="71044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// x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坐标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y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坐标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Location(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-1, 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-1) {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默认为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(-1, -1)</a:t>
            </a:r>
            <a:endParaRPr lang="fr-FR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operator==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rLoc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const;</a:t>
            </a:r>
          </a:p>
          <a:p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distance(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rLoc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计算街区距离</a:t>
            </a:r>
            <a:endParaRPr lang="en-US" altLang="zh-CN" sz="14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PLAYER0_LOC;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玩家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的初始位置 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PLAYER1_LOC;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玩家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的初始位置  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1" name="半闭框 30">
            <a:extLst>
              <a:ext uri="{FF2B5EF4-FFF2-40B4-BE49-F238E27FC236}">
                <a16:creationId xmlns:a16="http://schemas.microsoft.com/office/drawing/2014/main" id="{F728AC96-AB42-401F-9313-FD7D0B664FE6}"/>
              </a:ext>
            </a:extLst>
          </p:cNvPr>
          <p:cNvSpPr/>
          <p:nvPr/>
        </p:nvSpPr>
        <p:spPr>
          <a:xfrm>
            <a:off x="351483" y="4120864"/>
            <a:ext cx="601372" cy="601372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B875C98-55C2-408A-B012-C407EE0D4EB5}"/>
              </a:ext>
            </a:extLst>
          </p:cNvPr>
          <p:cNvGrpSpPr/>
          <p:nvPr/>
        </p:nvGrpSpPr>
        <p:grpSpPr>
          <a:xfrm>
            <a:off x="418802" y="1428605"/>
            <a:ext cx="8741621" cy="2706899"/>
            <a:chOff x="470692" y="3936677"/>
            <a:chExt cx="9214324" cy="2706899"/>
          </a:xfrm>
        </p:grpSpPr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0958DC5C-F657-4239-B37D-C3732A3ED86A}"/>
                </a:ext>
              </a:extLst>
            </p:cNvPr>
            <p:cNvCxnSpPr>
              <a:cxnSpLocks/>
              <a:stCxn id="58" idx="1"/>
            </p:cNvCxnSpPr>
            <p:nvPr/>
          </p:nvCxnSpPr>
          <p:spPr>
            <a:xfrm rot="10800000" flipV="1">
              <a:off x="554990" y="4212901"/>
              <a:ext cx="2569475" cy="2168977"/>
            </a:xfrm>
            <a:prstGeom prst="bentConnector2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40732E8-3F2E-4943-8732-2902DEB4048F}"/>
                </a:ext>
              </a:extLst>
            </p:cNvPr>
            <p:cNvSpPr/>
            <p:nvPr/>
          </p:nvSpPr>
          <p:spPr>
            <a:xfrm>
              <a:off x="3124464" y="3936677"/>
              <a:ext cx="3658149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QuoridorUtils </a:t>
              </a:r>
              <a:r>
                <a:rPr lang="zh-CN" altLang="en-US" dirty="0"/>
                <a:t>游戏基础数据结构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EDA76DD-2866-41C6-809B-C2BCA595334D}"/>
                </a:ext>
              </a:extLst>
            </p:cNvPr>
            <p:cNvSpPr txBox="1"/>
            <p:nvPr/>
          </p:nvSpPr>
          <p:spPr>
            <a:xfrm>
              <a:off x="732224" y="4799763"/>
              <a:ext cx="1472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GameStatus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98DD50B-1A14-445C-BFF4-F6C0B9DA69FE}"/>
                </a:ext>
              </a:extLst>
            </p:cNvPr>
            <p:cNvSpPr txBox="1"/>
            <p:nvPr/>
          </p:nvSpPr>
          <p:spPr>
            <a:xfrm>
              <a:off x="732224" y="5165983"/>
              <a:ext cx="1108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2D050"/>
                  </a:solidFill>
                </a:rPr>
                <a:t>Location</a:t>
              </a:r>
              <a:endParaRPr lang="zh-CN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260BD03-312A-4A48-A45C-D3FB7CFDDCC4}"/>
                </a:ext>
              </a:extLst>
            </p:cNvPr>
            <p:cNvSpPr txBox="1"/>
            <p:nvPr/>
          </p:nvSpPr>
          <p:spPr>
            <a:xfrm>
              <a:off x="732224" y="5538692"/>
              <a:ext cx="111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BlockBar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0D84B1A-2717-4AA6-AA2F-92465A9F9F28}"/>
                </a:ext>
              </a:extLst>
            </p:cNvPr>
            <p:cNvSpPr txBox="1"/>
            <p:nvPr/>
          </p:nvSpPr>
          <p:spPr>
            <a:xfrm>
              <a:off x="732224" y="5908024"/>
              <a:ext cx="2147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ChessboardChange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2DC5083-6C44-4BF1-9C56-44F7353E1FF1}"/>
                </a:ext>
              </a:extLst>
            </p:cNvPr>
            <p:cNvSpPr txBox="1"/>
            <p:nvPr/>
          </p:nvSpPr>
          <p:spPr>
            <a:xfrm>
              <a:off x="732224" y="6274244"/>
              <a:ext cx="633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Step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F8B80D8-6811-4524-8506-38C14F6A6716}"/>
                </a:ext>
              </a:extLst>
            </p:cNvPr>
            <p:cNvSpPr txBox="1"/>
            <p:nvPr/>
          </p:nvSpPr>
          <p:spPr>
            <a:xfrm>
              <a:off x="2809348" y="4799763"/>
              <a:ext cx="3063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游戏状态（输赢与违规</a:t>
              </a:r>
              <a:r>
                <a:rPr lang="en-US" altLang="zh-CN" dirty="0"/>
                <a:t>……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22B9E89-3D5E-4321-B508-4BF2C9F98263}"/>
                </a:ext>
              </a:extLst>
            </p:cNvPr>
            <p:cNvSpPr txBox="1"/>
            <p:nvPr/>
          </p:nvSpPr>
          <p:spPr>
            <a:xfrm>
              <a:off x="2809348" y="5165983"/>
              <a:ext cx="1955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坐标 </a:t>
              </a:r>
              <a:r>
                <a:rPr lang="en-US" altLang="zh-CN" dirty="0"/>
                <a:t>(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dirty="0"/>
                <a:t>) </a:t>
              </a:r>
              <a:r>
                <a:rPr lang="zh-CN" altLang="en-US" dirty="0"/>
                <a:t>两个</a:t>
              </a:r>
              <a:r>
                <a:rPr lang="en-US" altLang="zh-CN" dirty="0"/>
                <a:t>int</a:t>
              </a:r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04E56E4E-711F-4D44-A2A1-BE15BA4583BA}"/>
                </a:ext>
              </a:extLst>
            </p:cNvPr>
            <p:cNvSpPr txBox="1"/>
            <p:nvPr/>
          </p:nvSpPr>
          <p:spPr>
            <a:xfrm>
              <a:off x="2809348" y="5538692"/>
              <a:ext cx="3996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挡板 </a:t>
              </a:r>
              <a:r>
                <a:rPr lang="en-US" altLang="zh-CN" dirty="0"/>
                <a:t>(</a:t>
              </a:r>
              <a:r>
                <a:rPr lang="zh-CN" altLang="en-US" dirty="0">
                  <a:solidFill>
                    <a:srgbClr val="92D050"/>
                  </a:solidFill>
                </a:rPr>
                <a:t>开始坐标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92D050"/>
                  </a:solidFill>
                </a:rPr>
                <a:t>终止坐标</a:t>
              </a:r>
              <a:r>
                <a:rPr lang="en-US" altLang="zh-CN" dirty="0"/>
                <a:t>) </a:t>
              </a:r>
              <a:r>
                <a:rPr lang="zh-CN" altLang="en-US" dirty="0"/>
                <a:t>两个坐标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DD9737E5-00EE-4930-9907-B3EF17FE23FC}"/>
                </a:ext>
              </a:extLst>
            </p:cNvPr>
            <p:cNvSpPr txBox="1"/>
            <p:nvPr/>
          </p:nvSpPr>
          <p:spPr>
            <a:xfrm>
              <a:off x="2809348" y="5908024"/>
              <a:ext cx="6875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棋盘变更（</a:t>
              </a:r>
              <a:r>
                <a:rPr lang="zh-CN" altLang="en-US" dirty="0">
                  <a:solidFill>
                    <a:srgbClr val="FF0000"/>
                  </a:solidFill>
                </a:rPr>
                <a:t>游戏状态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92D050"/>
                  </a:solidFill>
                </a:rPr>
                <a:t>自己棋子坐标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92D050"/>
                  </a:solidFill>
                </a:rPr>
                <a:t>对手棋子坐标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0070C0"/>
                  </a:solidFill>
                </a:rPr>
                <a:t>新增挡板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FE24F878-9329-4509-9B59-26653FB8798E}"/>
                </a:ext>
              </a:extLst>
            </p:cNvPr>
            <p:cNvSpPr txBox="1"/>
            <p:nvPr/>
          </p:nvSpPr>
          <p:spPr>
            <a:xfrm>
              <a:off x="2809348" y="6274244"/>
              <a:ext cx="4692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下一步（</a:t>
              </a:r>
              <a:r>
                <a:rPr lang="zh-CN" altLang="en-US" dirty="0">
                  <a:solidFill>
                    <a:srgbClr val="92D050"/>
                  </a:solidFill>
                </a:rPr>
                <a:t>自己棋子新坐标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0070C0"/>
                  </a:solidFill>
                </a:rPr>
                <a:t>自己新增挡板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B793B140-3EC1-449B-80F9-257EC99F3FEA}"/>
                </a:ext>
              </a:extLst>
            </p:cNvPr>
            <p:cNvSpPr/>
            <p:nvPr/>
          </p:nvSpPr>
          <p:spPr>
            <a:xfrm>
              <a:off x="470693" y="4906555"/>
              <a:ext cx="168589" cy="14533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菱形 69">
              <a:extLst>
                <a:ext uri="{FF2B5EF4-FFF2-40B4-BE49-F238E27FC236}">
                  <a16:creationId xmlns:a16="http://schemas.microsoft.com/office/drawing/2014/main" id="{E9E88E1E-DB61-450A-B4B6-5F1F6B0B18C1}"/>
                </a:ext>
              </a:extLst>
            </p:cNvPr>
            <p:cNvSpPr/>
            <p:nvPr/>
          </p:nvSpPr>
          <p:spPr>
            <a:xfrm>
              <a:off x="470692" y="5266354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菱形 70">
              <a:extLst>
                <a:ext uri="{FF2B5EF4-FFF2-40B4-BE49-F238E27FC236}">
                  <a16:creationId xmlns:a16="http://schemas.microsoft.com/office/drawing/2014/main" id="{519606E9-AB98-4255-9E8C-32825B46EC5A}"/>
                </a:ext>
              </a:extLst>
            </p:cNvPr>
            <p:cNvSpPr/>
            <p:nvPr/>
          </p:nvSpPr>
          <p:spPr>
            <a:xfrm>
              <a:off x="470692" y="5637931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菱形 71">
              <a:extLst>
                <a:ext uri="{FF2B5EF4-FFF2-40B4-BE49-F238E27FC236}">
                  <a16:creationId xmlns:a16="http://schemas.microsoft.com/office/drawing/2014/main" id="{008F4716-D643-473D-BA4F-0A675A84C31A}"/>
                </a:ext>
              </a:extLst>
            </p:cNvPr>
            <p:cNvSpPr/>
            <p:nvPr/>
          </p:nvSpPr>
          <p:spPr>
            <a:xfrm>
              <a:off x="470692" y="6015230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菱形 72">
              <a:extLst>
                <a:ext uri="{FF2B5EF4-FFF2-40B4-BE49-F238E27FC236}">
                  <a16:creationId xmlns:a16="http://schemas.microsoft.com/office/drawing/2014/main" id="{F8D60B58-E86E-4247-84F3-C345C1D6B471}"/>
                </a:ext>
              </a:extLst>
            </p:cNvPr>
            <p:cNvSpPr/>
            <p:nvPr/>
          </p:nvSpPr>
          <p:spPr>
            <a:xfrm>
              <a:off x="470692" y="6381019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F41E1B05-659D-43A2-B7FF-5E8BF136BF95}"/>
                </a:ext>
              </a:extLst>
            </p:cNvPr>
            <p:cNvGrpSpPr/>
            <p:nvPr/>
          </p:nvGrpSpPr>
          <p:grpSpPr>
            <a:xfrm>
              <a:off x="6944131" y="4796158"/>
              <a:ext cx="1744712" cy="366128"/>
              <a:chOff x="785812" y="4329113"/>
              <a:chExt cx="1744712" cy="366128"/>
            </a:xfrm>
          </p:grpSpPr>
          <p:sp>
            <p:nvSpPr>
              <p:cNvPr id="75" name="等腰三角形 74">
                <a:extLst>
                  <a:ext uri="{FF2B5EF4-FFF2-40B4-BE49-F238E27FC236}">
                    <a16:creationId xmlns:a16="http://schemas.microsoft.com/office/drawing/2014/main" id="{E22A13EB-1292-486D-A78E-C7F0AE5A38B6}"/>
                  </a:ext>
                </a:extLst>
              </p:cNvPr>
              <p:cNvSpPr/>
              <p:nvPr/>
            </p:nvSpPr>
            <p:spPr>
              <a:xfrm>
                <a:off x="906634" y="4445639"/>
                <a:ext cx="168589" cy="14533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菱形 75">
                <a:extLst>
                  <a:ext uri="{FF2B5EF4-FFF2-40B4-BE49-F238E27FC236}">
                    <a16:creationId xmlns:a16="http://schemas.microsoft.com/office/drawing/2014/main" id="{DC425384-9C03-41D0-A990-5C3EEA1EBAC4}"/>
                  </a:ext>
                </a:extLst>
              </p:cNvPr>
              <p:cNvSpPr/>
              <p:nvPr/>
            </p:nvSpPr>
            <p:spPr>
              <a:xfrm>
                <a:off x="1730001" y="4427596"/>
                <a:ext cx="168589" cy="168589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C161E29A-B72B-4772-8524-9330678A1E70}"/>
                  </a:ext>
                </a:extLst>
              </p:cNvPr>
              <p:cNvSpPr txBox="1"/>
              <p:nvPr/>
            </p:nvSpPr>
            <p:spPr>
              <a:xfrm>
                <a:off x="1054995" y="4373390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枚举类</a:t>
                </a: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B4B0FC2-0021-430D-974F-77AEE81BA81E}"/>
                  </a:ext>
                </a:extLst>
              </p:cNvPr>
              <p:cNvSpPr txBox="1"/>
              <p:nvPr/>
            </p:nvSpPr>
            <p:spPr>
              <a:xfrm>
                <a:off x="1884193" y="4373390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结构体</a:t>
                </a: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07F19DFB-47C1-4171-8841-2F94E986EDBB}"/>
                  </a:ext>
                </a:extLst>
              </p:cNvPr>
              <p:cNvSpPr/>
              <p:nvPr/>
            </p:nvSpPr>
            <p:spPr>
              <a:xfrm>
                <a:off x="785812" y="4329113"/>
                <a:ext cx="1744711" cy="366128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3081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>
            <a:extLst>
              <a:ext uri="{FF2B5EF4-FFF2-40B4-BE49-F238E27FC236}">
                <a16:creationId xmlns:a16="http://schemas.microsoft.com/office/drawing/2014/main" id="{A126C117-A7A8-4020-81C2-C2BC8E28A7ED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3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en-US" altLang="zh-CN" dirty="0"/>
              <a:t>Step2: </a:t>
            </a:r>
            <a:r>
              <a:rPr lang="zh-CN" altLang="en-US" dirty="0"/>
              <a:t>数据结构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BE7785-8CC6-4190-AF28-ACFC45096E58}"/>
              </a:ext>
            </a:extLst>
          </p:cNvPr>
          <p:cNvSpPr/>
          <p:nvPr/>
        </p:nvSpPr>
        <p:spPr>
          <a:xfrm>
            <a:off x="351483" y="4120864"/>
            <a:ext cx="85486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BlockBar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挡板开始坐标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stop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挡板结束坐标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BlockBar(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-1,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startY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-1,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stopX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-1,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stopY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-1) { … };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BlockBar(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stop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Location(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-1, -1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};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operator==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BlockBar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rLoc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isNan()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判断是否有挡板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表示数据不合法表示没有挡板 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bool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isH()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判断挡板方向是否为横向 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bool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isV()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判断挡板方向是否为纵向 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void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normalization()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标准化为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 &lt; stop,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只会交换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和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stop,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不会修改数据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sz="1400" dirty="0"/>
          </a:p>
        </p:txBody>
      </p:sp>
      <p:sp>
        <p:nvSpPr>
          <p:cNvPr id="30" name="半闭框 29">
            <a:extLst>
              <a:ext uri="{FF2B5EF4-FFF2-40B4-BE49-F238E27FC236}">
                <a16:creationId xmlns:a16="http://schemas.microsoft.com/office/drawing/2014/main" id="{5FEBE492-2A1A-49AE-A79D-DD0112162E8D}"/>
              </a:ext>
            </a:extLst>
          </p:cNvPr>
          <p:cNvSpPr/>
          <p:nvPr/>
        </p:nvSpPr>
        <p:spPr>
          <a:xfrm>
            <a:off x="351483" y="4120864"/>
            <a:ext cx="601372" cy="601372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CE7D72F-D181-4A98-A174-424032D3A0B0}"/>
              </a:ext>
            </a:extLst>
          </p:cNvPr>
          <p:cNvGrpSpPr/>
          <p:nvPr/>
        </p:nvGrpSpPr>
        <p:grpSpPr>
          <a:xfrm>
            <a:off x="418802" y="1428605"/>
            <a:ext cx="8741621" cy="2706899"/>
            <a:chOff x="470692" y="3936677"/>
            <a:chExt cx="9214324" cy="2706899"/>
          </a:xfrm>
        </p:grpSpPr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55A51650-5BB8-40BF-A973-FE05536CA540}"/>
                </a:ext>
              </a:extLst>
            </p:cNvPr>
            <p:cNvCxnSpPr>
              <a:cxnSpLocks/>
              <a:stCxn id="57" idx="1"/>
            </p:cNvCxnSpPr>
            <p:nvPr/>
          </p:nvCxnSpPr>
          <p:spPr>
            <a:xfrm rot="10800000" flipV="1">
              <a:off x="554990" y="4212901"/>
              <a:ext cx="2569475" cy="2168977"/>
            </a:xfrm>
            <a:prstGeom prst="bentConnector2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1FE9D5D-D8AD-420F-B104-481B6C58CEEE}"/>
                </a:ext>
              </a:extLst>
            </p:cNvPr>
            <p:cNvSpPr/>
            <p:nvPr/>
          </p:nvSpPr>
          <p:spPr>
            <a:xfrm>
              <a:off x="3124464" y="3936677"/>
              <a:ext cx="3658149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QuoridorUtils </a:t>
              </a:r>
              <a:r>
                <a:rPr lang="zh-CN" altLang="en-US" dirty="0"/>
                <a:t>游戏基础数据结构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4EA27933-7E2A-496D-B6AF-0DBA8A124B43}"/>
                </a:ext>
              </a:extLst>
            </p:cNvPr>
            <p:cNvSpPr txBox="1"/>
            <p:nvPr/>
          </p:nvSpPr>
          <p:spPr>
            <a:xfrm>
              <a:off x="732224" y="4799763"/>
              <a:ext cx="1472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GameStatus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5BB78DE5-41B0-4903-A0A8-87E1B92DB45B}"/>
                </a:ext>
              </a:extLst>
            </p:cNvPr>
            <p:cNvSpPr txBox="1"/>
            <p:nvPr/>
          </p:nvSpPr>
          <p:spPr>
            <a:xfrm>
              <a:off x="732224" y="5165983"/>
              <a:ext cx="1108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2D050"/>
                  </a:solidFill>
                </a:rPr>
                <a:t>Location</a:t>
              </a:r>
              <a:endParaRPr lang="zh-CN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82AF458-C1DD-471E-9DF8-F61E6EFFDEF5}"/>
                </a:ext>
              </a:extLst>
            </p:cNvPr>
            <p:cNvSpPr txBox="1"/>
            <p:nvPr/>
          </p:nvSpPr>
          <p:spPr>
            <a:xfrm>
              <a:off x="732224" y="5538692"/>
              <a:ext cx="111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BlockBar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0F2D8BC8-068E-41EC-93EF-969F8D98A764}"/>
                </a:ext>
              </a:extLst>
            </p:cNvPr>
            <p:cNvSpPr txBox="1"/>
            <p:nvPr/>
          </p:nvSpPr>
          <p:spPr>
            <a:xfrm>
              <a:off x="732224" y="5908024"/>
              <a:ext cx="2147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ChessboardChange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6437E2A-9E09-43D2-AFD1-F5A8F960A09B}"/>
                </a:ext>
              </a:extLst>
            </p:cNvPr>
            <p:cNvSpPr txBox="1"/>
            <p:nvPr/>
          </p:nvSpPr>
          <p:spPr>
            <a:xfrm>
              <a:off x="732224" y="6274244"/>
              <a:ext cx="633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Step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60DC689-3CF8-457D-85C1-33711AFA0935}"/>
                </a:ext>
              </a:extLst>
            </p:cNvPr>
            <p:cNvSpPr txBox="1"/>
            <p:nvPr/>
          </p:nvSpPr>
          <p:spPr>
            <a:xfrm>
              <a:off x="2809348" y="4799763"/>
              <a:ext cx="3063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游戏状态（输赢与违规</a:t>
              </a:r>
              <a:r>
                <a:rPr lang="en-US" altLang="zh-CN" dirty="0"/>
                <a:t>……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89B4621-8DC7-4875-BC05-B732C056194C}"/>
                </a:ext>
              </a:extLst>
            </p:cNvPr>
            <p:cNvSpPr txBox="1"/>
            <p:nvPr/>
          </p:nvSpPr>
          <p:spPr>
            <a:xfrm>
              <a:off x="2809348" y="5165983"/>
              <a:ext cx="1955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坐标 </a:t>
              </a:r>
              <a:r>
                <a:rPr lang="en-US" altLang="zh-CN" dirty="0"/>
                <a:t>(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dirty="0"/>
                <a:t>) </a:t>
              </a:r>
              <a:r>
                <a:rPr lang="zh-CN" altLang="en-US" dirty="0"/>
                <a:t>两个</a:t>
              </a:r>
              <a:r>
                <a:rPr lang="en-US" altLang="zh-CN" dirty="0"/>
                <a:t>int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D53450C-6806-4E28-95DC-04714B245476}"/>
                </a:ext>
              </a:extLst>
            </p:cNvPr>
            <p:cNvSpPr txBox="1"/>
            <p:nvPr/>
          </p:nvSpPr>
          <p:spPr>
            <a:xfrm>
              <a:off x="2809348" y="5538692"/>
              <a:ext cx="3996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挡板 </a:t>
              </a:r>
              <a:r>
                <a:rPr lang="en-US" altLang="zh-CN" dirty="0"/>
                <a:t>(</a:t>
              </a:r>
              <a:r>
                <a:rPr lang="zh-CN" altLang="en-US" dirty="0">
                  <a:solidFill>
                    <a:srgbClr val="92D050"/>
                  </a:solidFill>
                </a:rPr>
                <a:t>开始坐标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92D050"/>
                  </a:solidFill>
                </a:rPr>
                <a:t>终止坐标</a:t>
              </a:r>
              <a:r>
                <a:rPr lang="en-US" altLang="zh-CN" dirty="0"/>
                <a:t>) </a:t>
              </a:r>
              <a:r>
                <a:rPr lang="zh-CN" altLang="en-US" dirty="0"/>
                <a:t>两个坐标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262763DE-36BE-4E5E-AE30-E9CA50B2C273}"/>
                </a:ext>
              </a:extLst>
            </p:cNvPr>
            <p:cNvSpPr txBox="1"/>
            <p:nvPr/>
          </p:nvSpPr>
          <p:spPr>
            <a:xfrm>
              <a:off x="2809348" y="5908024"/>
              <a:ext cx="6875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棋盘变更（</a:t>
              </a:r>
              <a:r>
                <a:rPr lang="zh-CN" altLang="en-US" dirty="0">
                  <a:solidFill>
                    <a:srgbClr val="FF0000"/>
                  </a:solidFill>
                </a:rPr>
                <a:t>游戏状态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92D050"/>
                  </a:solidFill>
                </a:rPr>
                <a:t>自己棋子坐标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92D050"/>
                  </a:solidFill>
                </a:rPr>
                <a:t>对手棋子坐标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0070C0"/>
                  </a:solidFill>
                </a:rPr>
                <a:t>新增挡板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01EE9A1B-0D24-4615-9EBE-69599CC0FB40}"/>
                </a:ext>
              </a:extLst>
            </p:cNvPr>
            <p:cNvSpPr txBox="1"/>
            <p:nvPr/>
          </p:nvSpPr>
          <p:spPr>
            <a:xfrm>
              <a:off x="2809348" y="6274244"/>
              <a:ext cx="4692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下一步（</a:t>
              </a:r>
              <a:r>
                <a:rPr lang="zh-CN" altLang="en-US" dirty="0">
                  <a:solidFill>
                    <a:srgbClr val="92D050"/>
                  </a:solidFill>
                </a:rPr>
                <a:t>自己棋子新坐标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0070C0"/>
                  </a:solidFill>
                </a:rPr>
                <a:t>自己新增挡板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42FB52E4-E044-46DB-9B90-C73F28E72135}"/>
                </a:ext>
              </a:extLst>
            </p:cNvPr>
            <p:cNvSpPr/>
            <p:nvPr/>
          </p:nvSpPr>
          <p:spPr>
            <a:xfrm>
              <a:off x="470693" y="4906555"/>
              <a:ext cx="168589" cy="14533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菱形 68">
              <a:extLst>
                <a:ext uri="{FF2B5EF4-FFF2-40B4-BE49-F238E27FC236}">
                  <a16:creationId xmlns:a16="http://schemas.microsoft.com/office/drawing/2014/main" id="{16C907E4-28E5-458E-8DA8-8228A3F49FC1}"/>
                </a:ext>
              </a:extLst>
            </p:cNvPr>
            <p:cNvSpPr/>
            <p:nvPr/>
          </p:nvSpPr>
          <p:spPr>
            <a:xfrm>
              <a:off x="470692" y="5266354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菱形 69">
              <a:extLst>
                <a:ext uri="{FF2B5EF4-FFF2-40B4-BE49-F238E27FC236}">
                  <a16:creationId xmlns:a16="http://schemas.microsoft.com/office/drawing/2014/main" id="{98BD08F4-1598-46D2-A61F-E999C8A45970}"/>
                </a:ext>
              </a:extLst>
            </p:cNvPr>
            <p:cNvSpPr/>
            <p:nvPr/>
          </p:nvSpPr>
          <p:spPr>
            <a:xfrm>
              <a:off x="470692" y="5637931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菱形 70">
              <a:extLst>
                <a:ext uri="{FF2B5EF4-FFF2-40B4-BE49-F238E27FC236}">
                  <a16:creationId xmlns:a16="http://schemas.microsoft.com/office/drawing/2014/main" id="{FE563480-CBB4-41C0-A278-2354AB101EF5}"/>
                </a:ext>
              </a:extLst>
            </p:cNvPr>
            <p:cNvSpPr/>
            <p:nvPr/>
          </p:nvSpPr>
          <p:spPr>
            <a:xfrm>
              <a:off x="470692" y="6015230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菱形 71">
              <a:extLst>
                <a:ext uri="{FF2B5EF4-FFF2-40B4-BE49-F238E27FC236}">
                  <a16:creationId xmlns:a16="http://schemas.microsoft.com/office/drawing/2014/main" id="{922CC252-8C34-4411-AD4A-AA4BB5678600}"/>
                </a:ext>
              </a:extLst>
            </p:cNvPr>
            <p:cNvSpPr/>
            <p:nvPr/>
          </p:nvSpPr>
          <p:spPr>
            <a:xfrm>
              <a:off x="470692" y="6381019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7943FB99-C7DE-4A02-B565-54075BC18417}"/>
                </a:ext>
              </a:extLst>
            </p:cNvPr>
            <p:cNvGrpSpPr/>
            <p:nvPr/>
          </p:nvGrpSpPr>
          <p:grpSpPr>
            <a:xfrm>
              <a:off x="6944131" y="4796158"/>
              <a:ext cx="1744712" cy="366128"/>
              <a:chOff x="785812" y="4329113"/>
              <a:chExt cx="1744712" cy="366128"/>
            </a:xfrm>
          </p:grpSpPr>
          <p:sp>
            <p:nvSpPr>
              <p:cNvPr id="74" name="等腰三角形 73">
                <a:extLst>
                  <a:ext uri="{FF2B5EF4-FFF2-40B4-BE49-F238E27FC236}">
                    <a16:creationId xmlns:a16="http://schemas.microsoft.com/office/drawing/2014/main" id="{5FFC5144-213E-4A6B-A46F-774428DB66E2}"/>
                  </a:ext>
                </a:extLst>
              </p:cNvPr>
              <p:cNvSpPr/>
              <p:nvPr/>
            </p:nvSpPr>
            <p:spPr>
              <a:xfrm>
                <a:off x="906634" y="4445639"/>
                <a:ext cx="168589" cy="14533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菱形 74">
                <a:extLst>
                  <a:ext uri="{FF2B5EF4-FFF2-40B4-BE49-F238E27FC236}">
                    <a16:creationId xmlns:a16="http://schemas.microsoft.com/office/drawing/2014/main" id="{57B2FC9C-98E2-4360-9C69-637274A847CF}"/>
                  </a:ext>
                </a:extLst>
              </p:cNvPr>
              <p:cNvSpPr/>
              <p:nvPr/>
            </p:nvSpPr>
            <p:spPr>
              <a:xfrm>
                <a:off x="1730001" y="4427596"/>
                <a:ext cx="168589" cy="168589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99C8BF73-5D0D-4B40-9147-C1FADE5D46E7}"/>
                  </a:ext>
                </a:extLst>
              </p:cNvPr>
              <p:cNvSpPr txBox="1"/>
              <p:nvPr/>
            </p:nvSpPr>
            <p:spPr>
              <a:xfrm>
                <a:off x="1054995" y="4373390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枚举类</a:t>
                </a: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3E05578-AB29-4D8D-B13F-F34F83E85AAA}"/>
                  </a:ext>
                </a:extLst>
              </p:cNvPr>
              <p:cNvSpPr txBox="1"/>
              <p:nvPr/>
            </p:nvSpPr>
            <p:spPr>
              <a:xfrm>
                <a:off x="1884193" y="4373390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结构体</a:t>
                </a: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8B0F47F-384A-4606-8447-0A7E923AE454}"/>
                  </a:ext>
                </a:extLst>
              </p:cNvPr>
              <p:cNvSpPr/>
              <p:nvPr/>
            </p:nvSpPr>
            <p:spPr>
              <a:xfrm>
                <a:off x="785812" y="4329113"/>
                <a:ext cx="1744711" cy="366128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7248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>
            <a:extLst>
              <a:ext uri="{FF2B5EF4-FFF2-40B4-BE49-F238E27FC236}">
                <a16:creationId xmlns:a16="http://schemas.microsoft.com/office/drawing/2014/main" id="{A126C117-A7A8-4020-81C2-C2BC8E28A7ED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3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en-US" altLang="zh-CN" dirty="0"/>
              <a:t>Step2: </a:t>
            </a:r>
            <a:r>
              <a:rPr lang="zh-CN" altLang="en-US" dirty="0"/>
              <a:t>数据结构</a:t>
            </a:r>
          </a:p>
        </p:txBody>
      </p:sp>
      <p:sp>
        <p:nvSpPr>
          <p:cNvPr id="30" name="半闭框 29">
            <a:extLst>
              <a:ext uri="{FF2B5EF4-FFF2-40B4-BE49-F238E27FC236}">
                <a16:creationId xmlns:a16="http://schemas.microsoft.com/office/drawing/2014/main" id="{5FEBE492-2A1A-49AE-A79D-DD0112162E8D}"/>
              </a:ext>
            </a:extLst>
          </p:cNvPr>
          <p:cNvSpPr/>
          <p:nvPr/>
        </p:nvSpPr>
        <p:spPr>
          <a:xfrm>
            <a:off x="351481" y="4118408"/>
            <a:ext cx="601372" cy="601372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9B6581-BA5C-4381-982D-5D05AA50108E}"/>
              </a:ext>
            </a:extLst>
          </p:cNvPr>
          <p:cNvSpPr/>
          <p:nvPr/>
        </p:nvSpPr>
        <p:spPr>
          <a:xfrm>
            <a:off x="351481" y="4118408"/>
            <a:ext cx="85051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ChessboardChange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GameStatus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status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GameStatus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400" dirty="0">
                <a:solidFill>
                  <a:srgbClr val="31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myLoc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自己棋子坐标 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enemyLoc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敌方棋子坐标 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BlockBar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newEnemyBlockBar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若敌方在放置了挡板则该项为挡板的起始终结点，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未放置则默认为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(-1, -1, -1, -1) 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isFinish()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判断游戏是否结束 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isWin()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判断是否胜利 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isLost()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判断是否失败 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sz="1400" dirty="0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2ACEE99-CE6C-492F-BED7-53FBC2E206B9}"/>
              </a:ext>
            </a:extLst>
          </p:cNvPr>
          <p:cNvGrpSpPr/>
          <p:nvPr/>
        </p:nvGrpSpPr>
        <p:grpSpPr>
          <a:xfrm>
            <a:off x="418802" y="1428605"/>
            <a:ext cx="8741621" cy="2706899"/>
            <a:chOff x="470692" y="3936677"/>
            <a:chExt cx="9214324" cy="2706899"/>
          </a:xfrm>
        </p:grpSpPr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D2DDE4B5-5687-4C4E-BB7F-30F1A73CBB1F}"/>
                </a:ext>
              </a:extLst>
            </p:cNvPr>
            <p:cNvCxnSpPr>
              <a:cxnSpLocks/>
              <a:stCxn id="57" idx="1"/>
            </p:cNvCxnSpPr>
            <p:nvPr/>
          </p:nvCxnSpPr>
          <p:spPr>
            <a:xfrm rot="10800000" flipV="1">
              <a:off x="554990" y="4212901"/>
              <a:ext cx="2569475" cy="2168977"/>
            </a:xfrm>
            <a:prstGeom prst="bentConnector2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748F61F-468E-4662-BD78-2A0D90B254D0}"/>
                </a:ext>
              </a:extLst>
            </p:cNvPr>
            <p:cNvSpPr/>
            <p:nvPr/>
          </p:nvSpPr>
          <p:spPr>
            <a:xfrm>
              <a:off x="3124464" y="3936677"/>
              <a:ext cx="3658149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QuoridorUtils </a:t>
              </a:r>
              <a:r>
                <a:rPr lang="zh-CN" altLang="en-US" dirty="0"/>
                <a:t>游戏基础数据结构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1186A30-F127-47A4-B284-23C93511B78F}"/>
                </a:ext>
              </a:extLst>
            </p:cNvPr>
            <p:cNvSpPr txBox="1"/>
            <p:nvPr/>
          </p:nvSpPr>
          <p:spPr>
            <a:xfrm>
              <a:off x="732224" y="4799763"/>
              <a:ext cx="1472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GameStatus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94115426-B009-49DF-8EB3-89C436C42FCB}"/>
                </a:ext>
              </a:extLst>
            </p:cNvPr>
            <p:cNvSpPr txBox="1"/>
            <p:nvPr/>
          </p:nvSpPr>
          <p:spPr>
            <a:xfrm>
              <a:off x="732224" y="5165983"/>
              <a:ext cx="1108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2D050"/>
                  </a:solidFill>
                </a:rPr>
                <a:t>Location</a:t>
              </a:r>
              <a:endParaRPr lang="zh-CN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0921D80-4923-4BC3-A8A3-BBCFFDC0A8D5}"/>
                </a:ext>
              </a:extLst>
            </p:cNvPr>
            <p:cNvSpPr txBox="1"/>
            <p:nvPr/>
          </p:nvSpPr>
          <p:spPr>
            <a:xfrm>
              <a:off x="732224" y="5538692"/>
              <a:ext cx="111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BlockBar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715EAE3-7934-492C-8387-371432A26AF5}"/>
                </a:ext>
              </a:extLst>
            </p:cNvPr>
            <p:cNvSpPr txBox="1"/>
            <p:nvPr/>
          </p:nvSpPr>
          <p:spPr>
            <a:xfrm>
              <a:off x="732224" y="5908024"/>
              <a:ext cx="2147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ChessboardChange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923A4B85-55B0-4845-A679-9B3D6FFEA5F3}"/>
                </a:ext>
              </a:extLst>
            </p:cNvPr>
            <p:cNvSpPr txBox="1"/>
            <p:nvPr/>
          </p:nvSpPr>
          <p:spPr>
            <a:xfrm>
              <a:off x="732224" y="6274244"/>
              <a:ext cx="633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Step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30FED8B-DF43-4B28-8399-C179B2A78379}"/>
                </a:ext>
              </a:extLst>
            </p:cNvPr>
            <p:cNvSpPr txBox="1"/>
            <p:nvPr/>
          </p:nvSpPr>
          <p:spPr>
            <a:xfrm>
              <a:off x="2809348" y="4799763"/>
              <a:ext cx="3063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游戏状态（输赢与违规</a:t>
              </a:r>
              <a:r>
                <a:rPr lang="en-US" altLang="zh-CN" dirty="0"/>
                <a:t>……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718DAA6-9A5E-4575-9935-BBD9A8AAF41E}"/>
                </a:ext>
              </a:extLst>
            </p:cNvPr>
            <p:cNvSpPr txBox="1"/>
            <p:nvPr/>
          </p:nvSpPr>
          <p:spPr>
            <a:xfrm>
              <a:off x="2809348" y="5165983"/>
              <a:ext cx="1955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坐标 </a:t>
              </a:r>
              <a:r>
                <a:rPr lang="en-US" altLang="zh-CN" dirty="0"/>
                <a:t>(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dirty="0"/>
                <a:t>) </a:t>
              </a:r>
              <a:r>
                <a:rPr lang="zh-CN" altLang="en-US" dirty="0"/>
                <a:t>两个</a:t>
              </a:r>
              <a:r>
                <a:rPr lang="en-US" altLang="zh-CN" dirty="0"/>
                <a:t>int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7D318C9-1383-4E29-ADEB-6BFA32E90096}"/>
                </a:ext>
              </a:extLst>
            </p:cNvPr>
            <p:cNvSpPr txBox="1"/>
            <p:nvPr/>
          </p:nvSpPr>
          <p:spPr>
            <a:xfrm>
              <a:off x="2809348" y="5538692"/>
              <a:ext cx="3996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挡板 </a:t>
              </a:r>
              <a:r>
                <a:rPr lang="en-US" altLang="zh-CN" dirty="0"/>
                <a:t>(</a:t>
              </a:r>
              <a:r>
                <a:rPr lang="zh-CN" altLang="en-US" dirty="0">
                  <a:solidFill>
                    <a:srgbClr val="92D050"/>
                  </a:solidFill>
                </a:rPr>
                <a:t>开始坐标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92D050"/>
                  </a:solidFill>
                </a:rPr>
                <a:t>终止坐标</a:t>
              </a:r>
              <a:r>
                <a:rPr lang="en-US" altLang="zh-CN" dirty="0"/>
                <a:t>) </a:t>
              </a:r>
              <a:r>
                <a:rPr lang="zh-CN" altLang="en-US" dirty="0"/>
                <a:t>两个坐标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8BB9C3A8-65C4-4D16-9342-AD8717E2C113}"/>
                </a:ext>
              </a:extLst>
            </p:cNvPr>
            <p:cNvSpPr txBox="1"/>
            <p:nvPr/>
          </p:nvSpPr>
          <p:spPr>
            <a:xfrm>
              <a:off x="2809348" y="5908024"/>
              <a:ext cx="6875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棋盘变更（</a:t>
              </a:r>
              <a:r>
                <a:rPr lang="zh-CN" altLang="en-US" dirty="0">
                  <a:solidFill>
                    <a:srgbClr val="FF0000"/>
                  </a:solidFill>
                </a:rPr>
                <a:t>游戏状态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92D050"/>
                  </a:solidFill>
                </a:rPr>
                <a:t>自己棋子坐标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92D050"/>
                  </a:solidFill>
                </a:rPr>
                <a:t>对手棋子坐标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0070C0"/>
                  </a:solidFill>
                </a:rPr>
                <a:t>新增挡板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0618A076-F587-490D-A4E2-A6D58ED64EE5}"/>
                </a:ext>
              </a:extLst>
            </p:cNvPr>
            <p:cNvSpPr txBox="1"/>
            <p:nvPr/>
          </p:nvSpPr>
          <p:spPr>
            <a:xfrm>
              <a:off x="2809348" y="6274244"/>
              <a:ext cx="4692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下一步（</a:t>
              </a:r>
              <a:r>
                <a:rPr lang="zh-CN" altLang="en-US" dirty="0">
                  <a:solidFill>
                    <a:srgbClr val="92D050"/>
                  </a:solidFill>
                </a:rPr>
                <a:t>自己棋子新坐标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0070C0"/>
                  </a:solidFill>
                </a:rPr>
                <a:t>自己新增挡板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4F94D7A0-B3A9-4176-9ED3-FF2CC53AF527}"/>
                </a:ext>
              </a:extLst>
            </p:cNvPr>
            <p:cNvSpPr/>
            <p:nvPr/>
          </p:nvSpPr>
          <p:spPr>
            <a:xfrm>
              <a:off x="470693" y="4906555"/>
              <a:ext cx="168589" cy="14533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菱形 68">
              <a:extLst>
                <a:ext uri="{FF2B5EF4-FFF2-40B4-BE49-F238E27FC236}">
                  <a16:creationId xmlns:a16="http://schemas.microsoft.com/office/drawing/2014/main" id="{6B270E2D-5D91-4EC8-B7E1-9F1CF0DA5DB6}"/>
                </a:ext>
              </a:extLst>
            </p:cNvPr>
            <p:cNvSpPr/>
            <p:nvPr/>
          </p:nvSpPr>
          <p:spPr>
            <a:xfrm>
              <a:off x="470692" y="5266354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菱形 69">
              <a:extLst>
                <a:ext uri="{FF2B5EF4-FFF2-40B4-BE49-F238E27FC236}">
                  <a16:creationId xmlns:a16="http://schemas.microsoft.com/office/drawing/2014/main" id="{A6105E31-7FB8-456F-ABF4-CCC526A4030D}"/>
                </a:ext>
              </a:extLst>
            </p:cNvPr>
            <p:cNvSpPr/>
            <p:nvPr/>
          </p:nvSpPr>
          <p:spPr>
            <a:xfrm>
              <a:off x="470692" y="5637931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菱形 70">
              <a:extLst>
                <a:ext uri="{FF2B5EF4-FFF2-40B4-BE49-F238E27FC236}">
                  <a16:creationId xmlns:a16="http://schemas.microsoft.com/office/drawing/2014/main" id="{F5075A77-8B1E-4D8A-B643-88B2E24A84B3}"/>
                </a:ext>
              </a:extLst>
            </p:cNvPr>
            <p:cNvSpPr/>
            <p:nvPr/>
          </p:nvSpPr>
          <p:spPr>
            <a:xfrm>
              <a:off x="470692" y="6015230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菱形 71">
              <a:extLst>
                <a:ext uri="{FF2B5EF4-FFF2-40B4-BE49-F238E27FC236}">
                  <a16:creationId xmlns:a16="http://schemas.microsoft.com/office/drawing/2014/main" id="{C5106A94-86C4-483C-B941-BCBE67BEA7A7}"/>
                </a:ext>
              </a:extLst>
            </p:cNvPr>
            <p:cNvSpPr/>
            <p:nvPr/>
          </p:nvSpPr>
          <p:spPr>
            <a:xfrm>
              <a:off x="470692" y="6381019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CF646BF4-3841-4D0D-8673-1B33C2DC3111}"/>
                </a:ext>
              </a:extLst>
            </p:cNvPr>
            <p:cNvGrpSpPr/>
            <p:nvPr/>
          </p:nvGrpSpPr>
          <p:grpSpPr>
            <a:xfrm>
              <a:off x="6944131" y="4796158"/>
              <a:ext cx="1744712" cy="366128"/>
              <a:chOff x="785812" y="4329113"/>
              <a:chExt cx="1744712" cy="366128"/>
            </a:xfrm>
          </p:grpSpPr>
          <p:sp>
            <p:nvSpPr>
              <p:cNvPr id="74" name="等腰三角形 73">
                <a:extLst>
                  <a:ext uri="{FF2B5EF4-FFF2-40B4-BE49-F238E27FC236}">
                    <a16:creationId xmlns:a16="http://schemas.microsoft.com/office/drawing/2014/main" id="{E2783899-0106-40C2-B83F-F5AD0FFB09C6}"/>
                  </a:ext>
                </a:extLst>
              </p:cNvPr>
              <p:cNvSpPr/>
              <p:nvPr/>
            </p:nvSpPr>
            <p:spPr>
              <a:xfrm>
                <a:off x="906634" y="4445639"/>
                <a:ext cx="168589" cy="14533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菱形 74">
                <a:extLst>
                  <a:ext uri="{FF2B5EF4-FFF2-40B4-BE49-F238E27FC236}">
                    <a16:creationId xmlns:a16="http://schemas.microsoft.com/office/drawing/2014/main" id="{D4063163-94BB-499B-AB20-8923F7DBF9DC}"/>
                  </a:ext>
                </a:extLst>
              </p:cNvPr>
              <p:cNvSpPr/>
              <p:nvPr/>
            </p:nvSpPr>
            <p:spPr>
              <a:xfrm>
                <a:off x="1730001" y="4427596"/>
                <a:ext cx="168589" cy="168589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134D6392-9441-4935-84AA-6FA84AA58787}"/>
                  </a:ext>
                </a:extLst>
              </p:cNvPr>
              <p:cNvSpPr txBox="1"/>
              <p:nvPr/>
            </p:nvSpPr>
            <p:spPr>
              <a:xfrm>
                <a:off x="1054995" y="4373390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枚举类</a:t>
                </a: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9B0B7F69-57FD-46F3-B1C5-1999DE30C4F5}"/>
                  </a:ext>
                </a:extLst>
              </p:cNvPr>
              <p:cNvSpPr txBox="1"/>
              <p:nvPr/>
            </p:nvSpPr>
            <p:spPr>
              <a:xfrm>
                <a:off x="1884193" y="4373390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结构体</a:t>
                </a: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1239B78A-4887-4252-8787-50281ECA6C82}"/>
                  </a:ext>
                </a:extLst>
              </p:cNvPr>
              <p:cNvSpPr/>
              <p:nvPr/>
            </p:nvSpPr>
            <p:spPr>
              <a:xfrm>
                <a:off x="785812" y="4329113"/>
                <a:ext cx="1744711" cy="366128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727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/>
              <a:t>Quoridor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2F3EE9C-EA7B-456E-B12E-D19DEE9FE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94" y="1525068"/>
            <a:ext cx="5618874" cy="46180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DD35CF-4165-42AC-BE46-9B203A756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134" y="1525068"/>
            <a:ext cx="3691497" cy="5332932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0658475-45B3-41A9-9748-9EFC28B133A5}"/>
              </a:ext>
            </a:extLst>
          </p:cNvPr>
          <p:cNvCxnSpPr/>
          <p:nvPr/>
        </p:nvCxnSpPr>
        <p:spPr>
          <a:xfrm flipV="1">
            <a:off x="1845425" y="1770611"/>
            <a:ext cx="4114800" cy="1770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EE398D6-90E3-4CBC-92C5-F0B5BA0E3BCF}"/>
              </a:ext>
            </a:extLst>
          </p:cNvPr>
          <p:cNvSpPr/>
          <p:nvPr/>
        </p:nvSpPr>
        <p:spPr>
          <a:xfrm>
            <a:off x="232756" y="4073236"/>
            <a:ext cx="1529542" cy="24106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B67457-5AC6-4CEB-A583-295946128093}"/>
              </a:ext>
            </a:extLst>
          </p:cNvPr>
          <p:cNvSpPr/>
          <p:nvPr/>
        </p:nvSpPr>
        <p:spPr>
          <a:xfrm>
            <a:off x="5677068" y="1427552"/>
            <a:ext cx="1529542" cy="24106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BEBEC1-7460-4522-B523-19EA0848D4D6}"/>
              </a:ext>
            </a:extLst>
          </p:cNvPr>
          <p:cNvSpPr txBox="1"/>
          <p:nvPr/>
        </p:nvSpPr>
        <p:spPr>
          <a:xfrm>
            <a:off x="232756" y="6403036"/>
            <a:ext cx="592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来源：</a:t>
            </a:r>
            <a:r>
              <a:rPr lang="en-US" altLang="zh-CN" sz="1400" dirty="0">
                <a:hlinkClick r:id="rId4"/>
              </a:rPr>
              <a:t>https://www.zhihu.com/question/33949510/answer/57583243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014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>
            <a:extLst>
              <a:ext uri="{FF2B5EF4-FFF2-40B4-BE49-F238E27FC236}">
                <a16:creationId xmlns:a16="http://schemas.microsoft.com/office/drawing/2014/main" id="{A126C117-A7A8-4020-81C2-C2BC8E28A7ED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3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en-US" altLang="zh-CN" dirty="0"/>
              <a:t>Step2: </a:t>
            </a:r>
            <a:r>
              <a:rPr lang="zh-CN" altLang="en-US" dirty="0"/>
              <a:t>数据结构</a:t>
            </a:r>
          </a:p>
        </p:txBody>
      </p:sp>
      <p:sp>
        <p:nvSpPr>
          <p:cNvPr id="30" name="半闭框 29">
            <a:extLst>
              <a:ext uri="{FF2B5EF4-FFF2-40B4-BE49-F238E27FC236}">
                <a16:creationId xmlns:a16="http://schemas.microsoft.com/office/drawing/2014/main" id="{5FEBE492-2A1A-49AE-A79D-DD0112162E8D}"/>
              </a:ext>
            </a:extLst>
          </p:cNvPr>
          <p:cNvSpPr/>
          <p:nvPr/>
        </p:nvSpPr>
        <p:spPr>
          <a:xfrm>
            <a:off x="351481" y="4115054"/>
            <a:ext cx="601372" cy="601372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2E7E57E-E2D3-4DC7-9823-6CB07E0C531C}"/>
              </a:ext>
            </a:extLst>
          </p:cNvPr>
          <p:cNvSpPr/>
          <p:nvPr/>
        </p:nvSpPr>
        <p:spPr>
          <a:xfrm>
            <a:off x="351481" y="4115054"/>
            <a:ext cx="85312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Step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myNewLoc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自己移动的目的坐标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不移动则默认为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(-1, -1)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BlockBar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myNewBlockBar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若自己在放置了隔板则该项为挡板的起始点和终结点，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未放置则默认为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(-1, -1, -1, -1) 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Step(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Location()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BlockBar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block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BlockBar()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Step(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ChessboardChange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chessboard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isMove()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若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myNewLoc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合法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则表示移动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isNan()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若既不移动也不放置挡板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则表示无操作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sz="1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8E873BB-54BA-4CC9-BD1D-78D8986A6935}"/>
              </a:ext>
            </a:extLst>
          </p:cNvPr>
          <p:cNvSpPr txBox="1"/>
          <p:nvPr/>
        </p:nvSpPr>
        <p:spPr>
          <a:xfrm>
            <a:off x="32470" y="6202679"/>
            <a:ext cx="8840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提示：基础数据结构中枚举类和所有结构体都可通过 </a:t>
            </a:r>
            <a:r>
              <a:rPr lang="en-US" altLang="zh-CN" dirty="0"/>
              <a:t>std::</a:t>
            </a:r>
            <a:r>
              <a:rPr lang="en-US" altLang="zh-CN" dirty="0" err="1"/>
              <a:t>cout</a:t>
            </a:r>
            <a:r>
              <a:rPr lang="en-US" altLang="zh-CN" dirty="0"/>
              <a:t> &lt;&lt; var </a:t>
            </a:r>
            <a:r>
              <a:rPr lang="zh-CN" altLang="en-US" dirty="0"/>
              <a:t>的形式直接输出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到控制台。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06F5B7F-D174-4A06-954A-2C94F06DE16A}"/>
              </a:ext>
            </a:extLst>
          </p:cNvPr>
          <p:cNvGrpSpPr/>
          <p:nvPr/>
        </p:nvGrpSpPr>
        <p:grpSpPr>
          <a:xfrm>
            <a:off x="418802" y="1428605"/>
            <a:ext cx="8741621" cy="2706899"/>
            <a:chOff x="470692" y="3936677"/>
            <a:chExt cx="9214324" cy="2706899"/>
          </a:xfrm>
        </p:grpSpPr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70F51751-E1D9-4094-A534-4C22129C843E}"/>
                </a:ext>
              </a:extLst>
            </p:cNvPr>
            <p:cNvCxnSpPr>
              <a:cxnSpLocks/>
              <a:stCxn id="58" idx="1"/>
            </p:cNvCxnSpPr>
            <p:nvPr/>
          </p:nvCxnSpPr>
          <p:spPr>
            <a:xfrm rot="10800000" flipV="1">
              <a:off x="554990" y="4212901"/>
              <a:ext cx="2569475" cy="2168977"/>
            </a:xfrm>
            <a:prstGeom prst="bentConnector2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7100CC3-E04E-4A2D-A8EC-F8997E22574A}"/>
                </a:ext>
              </a:extLst>
            </p:cNvPr>
            <p:cNvSpPr/>
            <p:nvPr/>
          </p:nvSpPr>
          <p:spPr>
            <a:xfrm>
              <a:off x="3124464" y="3936677"/>
              <a:ext cx="3658149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QuoridorUtils </a:t>
              </a:r>
              <a:r>
                <a:rPr lang="zh-CN" altLang="en-US" dirty="0"/>
                <a:t>游戏基础数据结构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3D14019-6E6C-4DD5-8EA6-03D81353AB00}"/>
                </a:ext>
              </a:extLst>
            </p:cNvPr>
            <p:cNvSpPr txBox="1"/>
            <p:nvPr/>
          </p:nvSpPr>
          <p:spPr>
            <a:xfrm>
              <a:off x="732224" y="4799763"/>
              <a:ext cx="1472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GameStatus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78799D0-B6D6-4A24-BE16-0AC776ABFF2D}"/>
                </a:ext>
              </a:extLst>
            </p:cNvPr>
            <p:cNvSpPr txBox="1"/>
            <p:nvPr/>
          </p:nvSpPr>
          <p:spPr>
            <a:xfrm>
              <a:off x="732224" y="5165983"/>
              <a:ext cx="1108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2D050"/>
                  </a:solidFill>
                </a:rPr>
                <a:t>Location</a:t>
              </a:r>
              <a:endParaRPr lang="zh-CN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2C1033C-7818-463A-8447-02E0EDFFDD14}"/>
                </a:ext>
              </a:extLst>
            </p:cNvPr>
            <p:cNvSpPr txBox="1"/>
            <p:nvPr/>
          </p:nvSpPr>
          <p:spPr>
            <a:xfrm>
              <a:off x="732224" y="5538692"/>
              <a:ext cx="111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BlockBar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658E7AD-ACB7-408B-8731-CCBE88402D53}"/>
                </a:ext>
              </a:extLst>
            </p:cNvPr>
            <p:cNvSpPr txBox="1"/>
            <p:nvPr/>
          </p:nvSpPr>
          <p:spPr>
            <a:xfrm>
              <a:off x="732224" y="5908024"/>
              <a:ext cx="2147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ChessboardChange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6D027D7-3435-411D-89CD-8A8A1BAB65C3}"/>
                </a:ext>
              </a:extLst>
            </p:cNvPr>
            <p:cNvSpPr txBox="1"/>
            <p:nvPr/>
          </p:nvSpPr>
          <p:spPr>
            <a:xfrm>
              <a:off x="732224" y="6274244"/>
              <a:ext cx="633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Step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5B2A6C9-1C79-488B-B9F6-F2569AF3D4CC}"/>
                </a:ext>
              </a:extLst>
            </p:cNvPr>
            <p:cNvSpPr txBox="1"/>
            <p:nvPr/>
          </p:nvSpPr>
          <p:spPr>
            <a:xfrm>
              <a:off x="2809348" y="4799763"/>
              <a:ext cx="3063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游戏状态（输赢与违规</a:t>
              </a:r>
              <a:r>
                <a:rPr lang="en-US" altLang="zh-CN" dirty="0"/>
                <a:t>……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AB45AF04-0B5A-45C0-A994-092114D01088}"/>
                </a:ext>
              </a:extLst>
            </p:cNvPr>
            <p:cNvSpPr txBox="1"/>
            <p:nvPr/>
          </p:nvSpPr>
          <p:spPr>
            <a:xfrm>
              <a:off x="2809348" y="5165983"/>
              <a:ext cx="1955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坐标 </a:t>
              </a:r>
              <a:r>
                <a:rPr lang="en-US" altLang="zh-CN" dirty="0"/>
                <a:t>(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dirty="0"/>
                <a:t>) </a:t>
              </a:r>
              <a:r>
                <a:rPr lang="zh-CN" altLang="en-US" dirty="0"/>
                <a:t>两个</a:t>
              </a:r>
              <a:r>
                <a:rPr lang="en-US" altLang="zh-CN" dirty="0"/>
                <a:t>int</a:t>
              </a:r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6A1D6995-4FF7-4D7A-8F46-02AF16431593}"/>
                </a:ext>
              </a:extLst>
            </p:cNvPr>
            <p:cNvSpPr txBox="1"/>
            <p:nvPr/>
          </p:nvSpPr>
          <p:spPr>
            <a:xfrm>
              <a:off x="2809348" y="5538692"/>
              <a:ext cx="3996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挡板 </a:t>
              </a:r>
              <a:r>
                <a:rPr lang="en-US" altLang="zh-CN" dirty="0"/>
                <a:t>(</a:t>
              </a:r>
              <a:r>
                <a:rPr lang="zh-CN" altLang="en-US" dirty="0">
                  <a:solidFill>
                    <a:srgbClr val="92D050"/>
                  </a:solidFill>
                </a:rPr>
                <a:t>开始坐标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92D050"/>
                  </a:solidFill>
                </a:rPr>
                <a:t>终止坐标</a:t>
              </a:r>
              <a:r>
                <a:rPr lang="en-US" altLang="zh-CN" dirty="0"/>
                <a:t>) </a:t>
              </a:r>
              <a:r>
                <a:rPr lang="zh-CN" altLang="en-US" dirty="0"/>
                <a:t>两个坐标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B716E212-C55E-4F14-9C60-AB52B9D0C8DB}"/>
                </a:ext>
              </a:extLst>
            </p:cNvPr>
            <p:cNvSpPr txBox="1"/>
            <p:nvPr/>
          </p:nvSpPr>
          <p:spPr>
            <a:xfrm>
              <a:off x="2809348" y="5908024"/>
              <a:ext cx="6875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棋盘变更（</a:t>
              </a:r>
              <a:r>
                <a:rPr lang="zh-CN" altLang="en-US" dirty="0">
                  <a:solidFill>
                    <a:srgbClr val="FF0000"/>
                  </a:solidFill>
                </a:rPr>
                <a:t>游戏状态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92D050"/>
                  </a:solidFill>
                </a:rPr>
                <a:t>自己棋子坐标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92D050"/>
                  </a:solidFill>
                </a:rPr>
                <a:t>对手棋子坐标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0070C0"/>
                  </a:solidFill>
                </a:rPr>
                <a:t>新增挡板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146A267A-6087-4398-B169-9C392EE3090B}"/>
                </a:ext>
              </a:extLst>
            </p:cNvPr>
            <p:cNvSpPr txBox="1"/>
            <p:nvPr/>
          </p:nvSpPr>
          <p:spPr>
            <a:xfrm>
              <a:off x="2809348" y="6274244"/>
              <a:ext cx="4692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下一步（</a:t>
              </a:r>
              <a:r>
                <a:rPr lang="zh-CN" altLang="en-US" dirty="0">
                  <a:solidFill>
                    <a:srgbClr val="92D050"/>
                  </a:solidFill>
                </a:rPr>
                <a:t>自己棋子新坐标</a:t>
              </a:r>
              <a:r>
                <a:rPr lang="en-US" altLang="zh-CN" dirty="0"/>
                <a:t>, </a:t>
              </a:r>
              <a:r>
                <a:rPr lang="zh-CN" altLang="en-US" dirty="0">
                  <a:solidFill>
                    <a:srgbClr val="0070C0"/>
                  </a:solidFill>
                </a:rPr>
                <a:t>自己新增挡板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C6ED0EC0-E4F6-4E7B-96BC-EF42F9E9007D}"/>
                </a:ext>
              </a:extLst>
            </p:cNvPr>
            <p:cNvSpPr/>
            <p:nvPr/>
          </p:nvSpPr>
          <p:spPr>
            <a:xfrm>
              <a:off x="470693" y="4906555"/>
              <a:ext cx="168589" cy="14533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菱形 69">
              <a:extLst>
                <a:ext uri="{FF2B5EF4-FFF2-40B4-BE49-F238E27FC236}">
                  <a16:creationId xmlns:a16="http://schemas.microsoft.com/office/drawing/2014/main" id="{17B6D292-0408-46F5-9267-020EE8F529BF}"/>
                </a:ext>
              </a:extLst>
            </p:cNvPr>
            <p:cNvSpPr/>
            <p:nvPr/>
          </p:nvSpPr>
          <p:spPr>
            <a:xfrm>
              <a:off x="470692" y="5266354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菱形 70">
              <a:extLst>
                <a:ext uri="{FF2B5EF4-FFF2-40B4-BE49-F238E27FC236}">
                  <a16:creationId xmlns:a16="http://schemas.microsoft.com/office/drawing/2014/main" id="{06BD2247-A6E9-4FC3-9961-8BD53DB9FE09}"/>
                </a:ext>
              </a:extLst>
            </p:cNvPr>
            <p:cNvSpPr/>
            <p:nvPr/>
          </p:nvSpPr>
          <p:spPr>
            <a:xfrm>
              <a:off x="470692" y="5637931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菱形 71">
              <a:extLst>
                <a:ext uri="{FF2B5EF4-FFF2-40B4-BE49-F238E27FC236}">
                  <a16:creationId xmlns:a16="http://schemas.microsoft.com/office/drawing/2014/main" id="{06CD174C-258E-4B9B-AEE3-90C8553F8CA5}"/>
                </a:ext>
              </a:extLst>
            </p:cNvPr>
            <p:cNvSpPr/>
            <p:nvPr/>
          </p:nvSpPr>
          <p:spPr>
            <a:xfrm>
              <a:off x="470692" y="6015230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菱形 72">
              <a:extLst>
                <a:ext uri="{FF2B5EF4-FFF2-40B4-BE49-F238E27FC236}">
                  <a16:creationId xmlns:a16="http://schemas.microsoft.com/office/drawing/2014/main" id="{EA392C45-4412-433F-A594-591A48B7EE0A}"/>
                </a:ext>
              </a:extLst>
            </p:cNvPr>
            <p:cNvSpPr/>
            <p:nvPr/>
          </p:nvSpPr>
          <p:spPr>
            <a:xfrm>
              <a:off x="470692" y="6381019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5D8645F-502E-4E79-8BFD-3ACB5809345A}"/>
                </a:ext>
              </a:extLst>
            </p:cNvPr>
            <p:cNvGrpSpPr/>
            <p:nvPr/>
          </p:nvGrpSpPr>
          <p:grpSpPr>
            <a:xfrm>
              <a:off x="6944131" y="4796158"/>
              <a:ext cx="1744712" cy="366128"/>
              <a:chOff x="785812" y="4329113"/>
              <a:chExt cx="1744712" cy="366128"/>
            </a:xfrm>
          </p:grpSpPr>
          <p:sp>
            <p:nvSpPr>
              <p:cNvPr id="75" name="等腰三角形 74">
                <a:extLst>
                  <a:ext uri="{FF2B5EF4-FFF2-40B4-BE49-F238E27FC236}">
                    <a16:creationId xmlns:a16="http://schemas.microsoft.com/office/drawing/2014/main" id="{E88AF1FD-EC65-4D5D-9FCA-A7CF8A25BAF7}"/>
                  </a:ext>
                </a:extLst>
              </p:cNvPr>
              <p:cNvSpPr/>
              <p:nvPr/>
            </p:nvSpPr>
            <p:spPr>
              <a:xfrm>
                <a:off x="906634" y="4445639"/>
                <a:ext cx="168589" cy="14533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菱形 75">
                <a:extLst>
                  <a:ext uri="{FF2B5EF4-FFF2-40B4-BE49-F238E27FC236}">
                    <a16:creationId xmlns:a16="http://schemas.microsoft.com/office/drawing/2014/main" id="{937D915E-DFF8-4795-A432-9D727D64FFF3}"/>
                  </a:ext>
                </a:extLst>
              </p:cNvPr>
              <p:cNvSpPr/>
              <p:nvPr/>
            </p:nvSpPr>
            <p:spPr>
              <a:xfrm>
                <a:off x="1730001" y="4427596"/>
                <a:ext cx="168589" cy="168589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346363A-6662-4EBB-BCF7-61196B1E57A6}"/>
                  </a:ext>
                </a:extLst>
              </p:cNvPr>
              <p:cNvSpPr txBox="1"/>
              <p:nvPr/>
            </p:nvSpPr>
            <p:spPr>
              <a:xfrm>
                <a:off x="1054995" y="4373390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枚举类</a:t>
                </a: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55101097-6B4E-4000-8EBC-9701200236DB}"/>
                  </a:ext>
                </a:extLst>
              </p:cNvPr>
              <p:cNvSpPr txBox="1"/>
              <p:nvPr/>
            </p:nvSpPr>
            <p:spPr>
              <a:xfrm>
                <a:off x="1884193" y="4373390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结构体</a:t>
                </a: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42777526-EFA0-445A-B1F1-BA9F1C463E6A}"/>
                  </a:ext>
                </a:extLst>
              </p:cNvPr>
              <p:cNvSpPr/>
              <p:nvPr/>
            </p:nvSpPr>
            <p:spPr>
              <a:xfrm>
                <a:off x="785812" y="4329113"/>
                <a:ext cx="1744711" cy="366128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9724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085E8231-5A55-4BF8-89DD-4DC3DA99A639}"/>
              </a:ext>
            </a:extLst>
          </p:cNvPr>
          <p:cNvSpPr txBox="1"/>
          <p:nvPr/>
        </p:nvSpPr>
        <p:spPr>
          <a:xfrm>
            <a:off x="70451" y="2937199"/>
            <a:ext cx="84448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dirty="0"/>
              <a:t>restart() </a:t>
            </a:r>
            <a:r>
              <a:rPr lang="zh-CN" altLang="en-US" dirty="0"/>
              <a:t>函数会在重新开局时被调用，在该函数内实现自己的状态初始化功能。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可通过 </a:t>
            </a:r>
            <a:r>
              <a:rPr lang="en-US" altLang="zh-CN" dirty="0"/>
              <a:t>newChange.GameStatus </a:t>
            </a:r>
            <a:r>
              <a:rPr lang="zh-CN" altLang="en-US" dirty="0"/>
              <a:t>判断自己上一步状态；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判断 </a:t>
            </a:r>
            <a:r>
              <a:rPr lang="en-US" altLang="zh-CN" dirty="0"/>
              <a:t>newChange.newEnemyBlockBar.isNan() </a:t>
            </a:r>
            <a:r>
              <a:rPr lang="zh-CN" altLang="en-US" dirty="0"/>
              <a:t>为 </a:t>
            </a:r>
            <a:r>
              <a:rPr lang="en-US" altLang="zh-CN" dirty="0"/>
              <a:t>true </a:t>
            </a:r>
            <a:r>
              <a:rPr lang="zh-CN" altLang="en-US" dirty="0"/>
              <a:t>表示对手未放置挡板；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若既不移动自己的棋子也不放置挡板表示无操作，无操作记一次违规；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若放置挡板与现有挡板冲突（重复，重叠，堵死对方或坐标错误）记一次违规；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若既移动自己的棋子又放置挡板视为移动操作；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若移动位置不可达，记一次违规；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单步计算时间（执行一次 </a:t>
            </a:r>
            <a:r>
              <a:rPr lang="en-US" altLang="zh-CN" dirty="0" err="1"/>
              <a:t>nextStep</a:t>
            </a:r>
            <a:r>
              <a:rPr lang="en-US" altLang="zh-CN" dirty="0"/>
              <a:t> </a:t>
            </a:r>
            <a:r>
              <a:rPr lang="zh-CN" altLang="en-US" dirty="0"/>
              <a:t>加通信时间）超时（暂定为≥</a:t>
            </a:r>
            <a:r>
              <a:rPr lang="en-US" altLang="zh-CN" dirty="0"/>
              <a:t>1</a:t>
            </a:r>
            <a:r>
              <a:rPr lang="zh-CN" altLang="en-US" dirty="0"/>
              <a:t>秒）记一次违规；（调试时所用服务端不检查超时）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违规</a:t>
            </a:r>
            <a:r>
              <a:rPr lang="en-US" altLang="zh-CN" dirty="0"/>
              <a:t>3</a:t>
            </a:r>
            <a:r>
              <a:rPr lang="zh-CN" altLang="en-US" dirty="0"/>
              <a:t>次直接判负；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为防止两位玩家反复给出往复步骤难分高下，本实验设置每场对局每人最多</a:t>
            </a:r>
            <a:r>
              <a:rPr lang="en-US" altLang="zh-CN" dirty="0"/>
              <a:t>100</a:t>
            </a:r>
            <a:r>
              <a:rPr lang="zh-CN" altLang="en-US" dirty="0"/>
              <a:t>步，步数超出以所用时间短者获胜；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比赛期间超时直接踢出比赛。</a:t>
            </a:r>
            <a:endParaRPr lang="en-US" altLang="zh-CN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A126C117-A7A8-4020-81C2-C2BC8E28A7ED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3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en-US" altLang="zh-CN" dirty="0"/>
              <a:t>Step2: </a:t>
            </a:r>
            <a:r>
              <a:rPr lang="zh-CN" altLang="en-US" dirty="0"/>
              <a:t>数据规则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75B4F69-D3BF-460C-8EAD-9836E722A37E}"/>
              </a:ext>
            </a:extLst>
          </p:cNvPr>
          <p:cNvSpPr txBox="1"/>
          <p:nvPr/>
        </p:nvSpPr>
        <p:spPr>
          <a:xfrm>
            <a:off x="470967" y="2172038"/>
            <a:ext cx="6924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nextStep(ChessboardChange&amp; newChange)  </a:t>
            </a:r>
            <a:r>
              <a:rPr lang="en-US" altLang="zh-CN" sz="2000" dirty="0"/>
              <a:t>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需要自己实现</a:t>
            </a:r>
            <a:endParaRPr lang="zh-CN" altLang="en-US" sz="14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8D77027-6A60-45BF-BDF4-76524164B9D1}"/>
              </a:ext>
            </a:extLst>
          </p:cNvPr>
          <p:cNvSpPr/>
          <p:nvPr/>
        </p:nvSpPr>
        <p:spPr>
          <a:xfrm>
            <a:off x="5379444" y="1543692"/>
            <a:ext cx="3452409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MyPlayer </a:t>
            </a:r>
            <a:r>
              <a:rPr lang="zh-CN" altLang="en-US" dirty="0"/>
              <a:t>自定义玩家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7622E873-664C-4248-A958-016B3E6BB4C9}"/>
              </a:ext>
            </a:extLst>
          </p:cNvPr>
          <p:cNvCxnSpPr>
            <a:cxnSpLocks/>
            <a:stCxn id="33" idx="1"/>
            <a:endCxn id="37" idx="0"/>
          </p:cNvCxnSpPr>
          <p:nvPr/>
        </p:nvCxnSpPr>
        <p:spPr>
          <a:xfrm rot="10800000" flipV="1">
            <a:off x="293732" y="1819916"/>
            <a:ext cx="5085712" cy="81476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4647910-F684-4BE1-BF16-CE6449AED27E}"/>
              </a:ext>
            </a:extLst>
          </p:cNvPr>
          <p:cNvSpPr txBox="1"/>
          <p:nvPr/>
        </p:nvSpPr>
        <p:spPr>
          <a:xfrm>
            <a:off x="470967" y="2540716"/>
            <a:ext cx="3344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void restart()  </a:t>
            </a:r>
            <a:r>
              <a:rPr lang="en-US" altLang="zh-CN" sz="2000" dirty="0"/>
              <a:t>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需要自己实现</a:t>
            </a:r>
            <a:endParaRPr lang="zh-CN" altLang="en-US" sz="14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E9709781-200C-4CBE-A6F4-979CF5220151}"/>
              </a:ext>
            </a:extLst>
          </p:cNvPr>
          <p:cNvSpPr/>
          <p:nvPr/>
        </p:nvSpPr>
        <p:spPr>
          <a:xfrm>
            <a:off x="209437" y="2634680"/>
            <a:ext cx="168589" cy="168589"/>
          </a:xfrm>
          <a:prstGeom prst="flowChartConnector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487E880E-5786-4AC9-8F1F-73EC714EE043}"/>
              </a:ext>
            </a:extLst>
          </p:cNvPr>
          <p:cNvSpPr/>
          <p:nvPr/>
        </p:nvSpPr>
        <p:spPr>
          <a:xfrm>
            <a:off x="209437" y="2279673"/>
            <a:ext cx="168589" cy="168589"/>
          </a:xfrm>
          <a:prstGeom prst="flowChartConnector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73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085E8231-5A55-4BF8-89DD-4DC3DA99A639}"/>
              </a:ext>
            </a:extLst>
          </p:cNvPr>
          <p:cNvSpPr txBox="1"/>
          <p:nvPr/>
        </p:nvSpPr>
        <p:spPr>
          <a:xfrm>
            <a:off x="70451" y="2884945"/>
            <a:ext cx="8444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No.1 </a:t>
            </a:r>
            <a:r>
              <a:rPr lang="zh-CN" altLang="en-US" sz="1600" dirty="0"/>
              <a:t>收到 </a:t>
            </a:r>
            <a:r>
              <a:rPr lang="en-US" altLang="zh-CN" sz="1600" dirty="0" err="1"/>
              <a:t>newChange</a:t>
            </a:r>
            <a:r>
              <a:rPr lang="en-US" altLang="zh-CN" sz="1600" dirty="0"/>
              <a:t> </a:t>
            </a:r>
            <a:r>
              <a:rPr lang="zh-CN" altLang="en-US" sz="1600" dirty="0"/>
              <a:t>为 </a:t>
            </a:r>
            <a:r>
              <a:rPr lang="en-US" altLang="zh-CN" sz="1600" dirty="0"/>
              <a:t>(0, (5,9), (5,1), (-1,-1,-1,-1))</a:t>
            </a:r>
            <a:r>
              <a:rPr lang="zh-CN" altLang="en-US" sz="1600" dirty="0"/>
              <a:t>，发送 </a:t>
            </a:r>
            <a:r>
              <a:rPr lang="en-US" altLang="zh-CN" sz="1600" dirty="0"/>
              <a:t>Step </a:t>
            </a:r>
            <a:r>
              <a:rPr lang="zh-CN" altLang="en-US" sz="1600" dirty="0"/>
              <a:t>为 </a:t>
            </a:r>
            <a:r>
              <a:rPr lang="en-US" altLang="zh-CN" sz="1600" dirty="0"/>
              <a:t>((5,7), (-1,-1,-1,-1))</a:t>
            </a: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A126C117-A7A8-4020-81C2-C2BC8E28A7ED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3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en-US" altLang="zh-CN" dirty="0"/>
              <a:t>Step2: </a:t>
            </a:r>
            <a:r>
              <a:rPr lang="zh-CN" altLang="en-US" dirty="0"/>
              <a:t>示例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75B4F69-D3BF-460C-8EAD-9836E722A37E}"/>
              </a:ext>
            </a:extLst>
          </p:cNvPr>
          <p:cNvSpPr txBox="1"/>
          <p:nvPr/>
        </p:nvSpPr>
        <p:spPr>
          <a:xfrm>
            <a:off x="470967" y="2172038"/>
            <a:ext cx="6924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nextStep(ChessboardChange&amp; newChange)  </a:t>
            </a:r>
            <a:r>
              <a:rPr lang="en-US" altLang="zh-CN" sz="2000" dirty="0"/>
              <a:t>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需要自己实现</a:t>
            </a:r>
            <a:endParaRPr lang="zh-CN" altLang="en-US" sz="14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8D77027-6A60-45BF-BDF4-76524164B9D1}"/>
              </a:ext>
            </a:extLst>
          </p:cNvPr>
          <p:cNvSpPr/>
          <p:nvPr/>
        </p:nvSpPr>
        <p:spPr>
          <a:xfrm>
            <a:off x="5379444" y="1543692"/>
            <a:ext cx="3452409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MyPlayer </a:t>
            </a:r>
            <a:r>
              <a:rPr lang="zh-CN" altLang="en-US" dirty="0"/>
              <a:t>自定义玩家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7622E873-664C-4248-A958-016B3E6BB4C9}"/>
              </a:ext>
            </a:extLst>
          </p:cNvPr>
          <p:cNvCxnSpPr>
            <a:cxnSpLocks/>
            <a:stCxn id="33" idx="1"/>
            <a:endCxn id="37" idx="0"/>
          </p:cNvCxnSpPr>
          <p:nvPr/>
        </p:nvCxnSpPr>
        <p:spPr>
          <a:xfrm rot="10800000" flipV="1">
            <a:off x="293732" y="1819916"/>
            <a:ext cx="5085712" cy="81476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4647910-F684-4BE1-BF16-CE6449AED27E}"/>
              </a:ext>
            </a:extLst>
          </p:cNvPr>
          <p:cNvSpPr txBox="1"/>
          <p:nvPr/>
        </p:nvSpPr>
        <p:spPr>
          <a:xfrm>
            <a:off x="470967" y="2540716"/>
            <a:ext cx="3344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void restart()  </a:t>
            </a:r>
            <a:r>
              <a:rPr lang="en-US" altLang="zh-CN" sz="2000" dirty="0"/>
              <a:t>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需要自己实现</a:t>
            </a:r>
            <a:endParaRPr lang="zh-CN" altLang="en-US" sz="14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E9709781-200C-4CBE-A6F4-979CF5220151}"/>
              </a:ext>
            </a:extLst>
          </p:cNvPr>
          <p:cNvSpPr/>
          <p:nvPr/>
        </p:nvSpPr>
        <p:spPr>
          <a:xfrm>
            <a:off x="209437" y="2634680"/>
            <a:ext cx="168589" cy="168589"/>
          </a:xfrm>
          <a:prstGeom prst="flowChartConnector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487E880E-5786-4AC9-8F1F-73EC714EE043}"/>
              </a:ext>
            </a:extLst>
          </p:cNvPr>
          <p:cNvSpPr/>
          <p:nvPr/>
        </p:nvSpPr>
        <p:spPr>
          <a:xfrm>
            <a:off x="209437" y="2279673"/>
            <a:ext cx="168589" cy="168589"/>
          </a:xfrm>
          <a:prstGeom prst="flowChartConnector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6C4F46-0711-4849-A5A7-D018B4002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6" y="3536296"/>
            <a:ext cx="2869591" cy="2940935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E7AC6E3-8A32-4218-9379-536DCC9B4860}"/>
              </a:ext>
            </a:extLst>
          </p:cNvPr>
          <p:cNvCxnSpPr/>
          <p:nvPr/>
        </p:nvCxnSpPr>
        <p:spPr>
          <a:xfrm flipH="1">
            <a:off x="2464231" y="3223499"/>
            <a:ext cx="418454" cy="782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5B358FF-81BA-4768-B27B-8F7D320761C3}"/>
              </a:ext>
            </a:extLst>
          </p:cNvPr>
          <p:cNvCxnSpPr/>
          <p:nvPr/>
        </p:nvCxnSpPr>
        <p:spPr>
          <a:xfrm flipH="1">
            <a:off x="2386149" y="3223499"/>
            <a:ext cx="975360" cy="275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C99F2ECF-7D4D-40E5-906B-3D0DFBD6A93D}"/>
              </a:ext>
            </a:extLst>
          </p:cNvPr>
          <p:cNvSpPr/>
          <p:nvPr/>
        </p:nvSpPr>
        <p:spPr>
          <a:xfrm>
            <a:off x="2239071" y="4432984"/>
            <a:ext cx="165805" cy="165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2781EFC-3559-49A5-A5F1-2AFDC9C4F723}"/>
              </a:ext>
            </a:extLst>
          </p:cNvPr>
          <p:cNvCxnSpPr/>
          <p:nvPr/>
        </p:nvCxnSpPr>
        <p:spPr>
          <a:xfrm flipH="1">
            <a:off x="2464231" y="3223499"/>
            <a:ext cx="3923869" cy="129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DDDC2D5-4F0C-4E40-B8EA-252AEA858BD6}"/>
              </a:ext>
            </a:extLst>
          </p:cNvPr>
          <p:cNvSpPr txBox="1"/>
          <p:nvPr/>
        </p:nvSpPr>
        <p:spPr>
          <a:xfrm>
            <a:off x="4588695" y="34634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将要移动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81908A-AB14-425D-B743-A731CBD080F5}"/>
              </a:ext>
            </a:extLst>
          </p:cNvPr>
          <p:cNvSpPr txBox="1"/>
          <p:nvPr/>
        </p:nvSpPr>
        <p:spPr>
          <a:xfrm>
            <a:off x="2545269" y="32793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75C04C3-BDC3-4715-8712-483702E35C35}"/>
              </a:ext>
            </a:extLst>
          </p:cNvPr>
          <p:cNvSpPr txBox="1"/>
          <p:nvPr/>
        </p:nvSpPr>
        <p:spPr>
          <a:xfrm>
            <a:off x="3020122" y="32908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对方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5A2AE32-3F31-4CEB-894E-50343FAE56AD}"/>
              </a:ext>
            </a:extLst>
          </p:cNvPr>
          <p:cNvCxnSpPr/>
          <p:nvPr/>
        </p:nvCxnSpPr>
        <p:spPr>
          <a:xfrm>
            <a:off x="7392802" y="3860481"/>
            <a:ext cx="0" cy="281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940C568-E07B-455B-8326-AF83A6BDF378}"/>
              </a:ext>
            </a:extLst>
          </p:cNvPr>
          <p:cNvSpPr txBox="1"/>
          <p:nvPr/>
        </p:nvSpPr>
        <p:spPr>
          <a:xfrm>
            <a:off x="7031164" y="351608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服务器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DC9E2E1-7158-43D0-A546-D3D5CDE3A764}"/>
              </a:ext>
            </a:extLst>
          </p:cNvPr>
          <p:cNvCxnSpPr/>
          <p:nvPr/>
        </p:nvCxnSpPr>
        <p:spPr>
          <a:xfrm>
            <a:off x="6587869" y="3858401"/>
            <a:ext cx="0" cy="281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DCEF878-6D5B-43A7-AB79-F16173BB3EF7}"/>
              </a:ext>
            </a:extLst>
          </p:cNvPr>
          <p:cNvSpPr txBox="1"/>
          <p:nvPr/>
        </p:nvSpPr>
        <p:spPr>
          <a:xfrm>
            <a:off x="6405767" y="351400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我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A4FB79F-A975-4F86-B4AB-7C8C84C2A11A}"/>
              </a:ext>
            </a:extLst>
          </p:cNvPr>
          <p:cNvCxnSpPr/>
          <p:nvPr/>
        </p:nvCxnSpPr>
        <p:spPr>
          <a:xfrm>
            <a:off x="8197734" y="3871244"/>
            <a:ext cx="0" cy="281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DDA08CD-C38C-4F39-A5B8-1D1FCD6579D4}"/>
              </a:ext>
            </a:extLst>
          </p:cNvPr>
          <p:cNvSpPr txBox="1"/>
          <p:nvPr/>
        </p:nvSpPr>
        <p:spPr>
          <a:xfrm>
            <a:off x="7925864" y="35268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对方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A9D9C3B-8C00-4C09-90AC-DFF55E295D6A}"/>
              </a:ext>
            </a:extLst>
          </p:cNvPr>
          <p:cNvCxnSpPr>
            <a:cxnSpLocks/>
          </p:cNvCxnSpPr>
          <p:nvPr/>
        </p:nvCxnSpPr>
        <p:spPr>
          <a:xfrm flipH="1">
            <a:off x="6587868" y="4042047"/>
            <a:ext cx="804935" cy="1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81F704D-88D7-497B-9631-EC88CDAD7750}"/>
              </a:ext>
            </a:extLst>
          </p:cNvPr>
          <p:cNvSpPr txBox="1"/>
          <p:nvPr/>
        </p:nvSpPr>
        <p:spPr>
          <a:xfrm>
            <a:off x="6249151" y="3969838"/>
            <a:ext cx="12025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(0, (5,9), (5,1), (-1,-1,-1,-1))</a:t>
            </a:r>
            <a:endParaRPr lang="zh-CN" altLang="en-US" sz="7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843C83-2635-4F8E-8F0C-FD8766D25224}"/>
              </a:ext>
            </a:extLst>
          </p:cNvPr>
          <p:cNvCxnSpPr>
            <a:cxnSpLocks/>
          </p:cNvCxnSpPr>
          <p:nvPr/>
        </p:nvCxnSpPr>
        <p:spPr>
          <a:xfrm>
            <a:off x="6587868" y="4243189"/>
            <a:ext cx="800585" cy="12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D12660D-FF43-4719-9A52-ACD277AC464B}"/>
              </a:ext>
            </a:extLst>
          </p:cNvPr>
          <p:cNvSpPr txBox="1"/>
          <p:nvPr/>
        </p:nvSpPr>
        <p:spPr>
          <a:xfrm>
            <a:off x="6534900" y="4189536"/>
            <a:ext cx="8980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((5,7), (-1,-1,-1,-1))</a:t>
            </a:r>
            <a:endParaRPr lang="zh-CN" altLang="en-US" sz="6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37557DA-5DD6-4824-B944-E65FDD45CB68}"/>
              </a:ext>
            </a:extLst>
          </p:cNvPr>
          <p:cNvCxnSpPr/>
          <p:nvPr/>
        </p:nvCxnSpPr>
        <p:spPr>
          <a:xfrm>
            <a:off x="8588010" y="4537164"/>
            <a:ext cx="0" cy="80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5937627-C609-4964-A04E-463F935937AB}"/>
              </a:ext>
            </a:extLst>
          </p:cNvPr>
          <p:cNvSpPr txBox="1"/>
          <p:nvPr/>
        </p:nvSpPr>
        <p:spPr>
          <a:xfrm>
            <a:off x="8519179" y="4691240"/>
            <a:ext cx="369332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/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2468816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085E8231-5A55-4BF8-89DD-4DC3DA99A639}"/>
              </a:ext>
            </a:extLst>
          </p:cNvPr>
          <p:cNvSpPr txBox="1"/>
          <p:nvPr/>
        </p:nvSpPr>
        <p:spPr>
          <a:xfrm>
            <a:off x="70451" y="2884945"/>
            <a:ext cx="8444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No.1 </a:t>
            </a:r>
            <a:r>
              <a:rPr lang="zh-CN" altLang="en-US" sz="1600" dirty="0"/>
              <a:t>收到 </a:t>
            </a:r>
            <a:r>
              <a:rPr lang="en-US" altLang="zh-CN" sz="1600" dirty="0" err="1"/>
              <a:t>newChange</a:t>
            </a:r>
            <a:r>
              <a:rPr lang="en-US" altLang="zh-CN" sz="1600" dirty="0"/>
              <a:t> </a:t>
            </a:r>
            <a:r>
              <a:rPr lang="zh-CN" altLang="en-US" sz="1600" dirty="0"/>
              <a:t>为 </a:t>
            </a:r>
            <a:r>
              <a:rPr lang="en-US" altLang="zh-CN" sz="1600" dirty="0"/>
              <a:t>(0, (5,9), (5,1), (-1,-1,-1,-1))</a:t>
            </a:r>
            <a:r>
              <a:rPr lang="zh-CN" altLang="en-US" sz="1600" dirty="0"/>
              <a:t>，发送 </a:t>
            </a:r>
            <a:r>
              <a:rPr lang="en-US" altLang="zh-CN" sz="1600" dirty="0"/>
              <a:t>Step </a:t>
            </a:r>
            <a:r>
              <a:rPr lang="zh-CN" altLang="en-US" sz="1600" dirty="0"/>
              <a:t>为 </a:t>
            </a:r>
            <a:r>
              <a:rPr lang="en-US" altLang="zh-CN" sz="1600" dirty="0"/>
              <a:t>((5,7), (-1,-1,-1,-1))</a:t>
            </a:r>
          </a:p>
          <a:p>
            <a:r>
              <a:rPr lang="en-US" altLang="zh-CN" sz="1600" dirty="0"/>
              <a:t>No.2 </a:t>
            </a:r>
            <a:r>
              <a:rPr lang="zh-CN" altLang="en-US" sz="1600" dirty="0"/>
              <a:t>收到 </a:t>
            </a:r>
            <a:r>
              <a:rPr lang="en-US" altLang="zh-CN" sz="1600" dirty="0" err="1"/>
              <a:t>newChange</a:t>
            </a:r>
            <a:r>
              <a:rPr lang="en-US" altLang="zh-CN" sz="1600" dirty="0"/>
              <a:t> </a:t>
            </a:r>
            <a:r>
              <a:rPr lang="zh-CN" altLang="en-US" sz="1600" dirty="0"/>
              <a:t>为 </a:t>
            </a:r>
            <a:r>
              <a:rPr lang="en-US" altLang="zh-CN" sz="1600" dirty="0"/>
              <a:t>(7, (5,9), (5,2), (-1,-1,-1,-1))</a:t>
            </a:r>
            <a:r>
              <a:rPr lang="zh-CN" altLang="en-US" sz="1600" dirty="0"/>
              <a:t>，超时发送 </a:t>
            </a:r>
            <a:r>
              <a:rPr lang="en-US" altLang="zh-CN" sz="1600" dirty="0"/>
              <a:t>Step </a:t>
            </a:r>
            <a:r>
              <a:rPr lang="zh-CN" altLang="en-US" sz="1600" dirty="0"/>
              <a:t>为 </a:t>
            </a:r>
            <a:r>
              <a:rPr lang="en-US" altLang="zh-CN" sz="1600" dirty="0"/>
              <a:t>((5,8), (-1,-1,-1,-1)) </a:t>
            </a: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A126C117-A7A8-4020-81C2-C2BC8E28A7ED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3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en-US" altLang="zh-CN" dirty="0"/>
              <a:t>Step2: </a:t>
            </a:r>
            <a:r>
              <a:rPr lang="zh-CN" altLang="en-US" dirty="0"/>
              <a:t>示例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75B4F69-D3BF-460C-8EAD-9836E722A37E}"/>
              </a:ext>
            </a:extLst>
          </p:cNvPr>
          <p:cNvSpPr txBox="1"/>
          <p:nvPr/>
        </p:nvSpPr>
        <p:spPr>
          <a:xfrm>
            <a:off x="470967" y="2172038"/>
            <a:ext cx="6924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nextStep(ChessboardChange&amp; newChange)  </a:t>
            </a:r>
            <a:r>
              <a:rPr lang="en-US" altLang="zh-CN" sz="2000" dirty="0"/>
              <a:t>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需要自己实现</a:t>
            </a:r>
            <a:endParaRPr lang="zh-CN" altLang="en-US" sz="14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8D77027-6A60-45BF-BDF4-76524164B9D1}"/>
              </a:ext>
            </a:extLst>
          </p:cNvPr>
          <p:cNvSpPr/>
          <p:nvPr/>
        </p:nvSpPr>
        <p:spPr>
          <a:xfrm>
            <a:off x="5379444" y="1543692"/>
            <a:ext cx="3452409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MyPlayer </a:t>
            </a:r>
            <a:r>
              <a:rPr lang="zh-CN" altLang="en-US" dirty="0"/>
              <a:t>自定义玩家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7622E873-664C-4248-A958-016B3E6BB4C9}"/>
              </a:ext>
            </a:extLst>
          </p:cNvPr>
          <p:cNvCxnSpPr>
            <a:cxnSpLocks/>
            <a:stCxn id="33" idx="1"/>
            <a:endCxn id="37" idx="0"/>
          </p:cNvCxnSpPr>
          <p:nvPr/>
        </p:nvCxnSpPr>
        <p:spPr>
          <a:xfrm rot="10800000" flipV="1">
            <a:off x="293732" y="1819916"/>
            <a:ext cx="5085712" cy="81476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4647910-F684-4BE1-BF16-CE6449AED27E}"/>
              </a:ext>
            </a:extLst>
          </p:cNvPr>
          <p:cNvSpPr txBox="1"/>
          <p:nvPr/>
        </p:nvSpPr>
        <p:spPr>
          <a:xfrm>
            <a:off x="470967" y="2540716"/>
            <a:ext cx="3344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void restart()  </a:t>
            </a:r>
            <a:r>
              <a:rPr lang="en-US" altLang="zh-CN" sz="2000" dirty="0"/>
              <a:t>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需要自己实现</a:t>
            </a:r>
            <a:endParaRPr lang="zh-CN" altLang="en-US" sz="14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E9709781-200C-4CBE-A6F4-979CF5220151}"/>
              </a:ext>
            </a:extLst>
          </p:cNvPr>
          <p:cNvSpPr/>
          <p:nvPr/>
        </p:nvSpPr>
        <p:spPr>
          <a:xfrm>
            <a:off x="209437" y="2634680"/>
            <a:ext cx="168589" cy="168589"/>
          </a:xfrm>
          <a:prstGeom prst="flowChartConnector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487E880E-5786-4AC9-8F1F-73EC714EE043}"/>
              </a:ext>
            </a:extLst>
          </p:cNvPr>
          <p:cNvSpPr/>
          <p:nvPr/>
        </p:nvSpPr>
        <p:spPr>
          <a:xfrm>
            <a:off x="209437" y="2279673"/>
            <a:ext cx="168589" cy="168589"/>
          </a:xfrm>
          <a:prstGeom prst="flowChartConnector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C71E758-D1B8-43DE-9BEF-4FC64022D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6" y="3536296"/>
            <a:ext cx="2869591" cy="2940935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EA3F8646-7042-41A1-940B-F43DC459CE2F}"/>
              </a:ext>
            </a:extLst>
          </p:cNvPr>
          <p:cNvSpPr/>
          <p:nvPr/>
        </p:nvSpPr>
        <p:spPr>
          <a:xfrm>
            <a:off x="2245904" y="5956984"/>
            <a:ext cx="165805" cy="165805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1FCA03-7118-4A95-8671-86BB3C3EF1AE}"/>
              </a:ext>
            </a:extLst>
          </p:cNvPr>
          <p:cNvSpPr txBox="1"/>
          <p:nvPr/>
        </p:nvSpPr>
        <p:spPr>
          <a:xfrm>
            <a:off x="2185287" y="5679985"/>
            <a:ext cx="235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084FB38-15DC-4A07-A0DF-08BA1B1DD081}"/>
              </a:ext>
            </a:extLst>
          </p:cNvPr>
          <p:cNvCxnSpPr>
            <a:endCxn id="2" idx="0"/>
          </p:cNvCxnSpPr>
          <p:nvPr/>
        </p:nvCxnSpPr>
        <p:spPr>
          <a:xfrm flipH="1">
            <a:off x="2302853" y="3469720"/>
            <a:ext cx="1076073" cy="221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DB1D898-875E-4CF4-9056-A68A7CED1A64}"/>
              </a:ext>
            </a:extLst>
          </p:cNvPr>
          <p:cNvCxnSpPr/>
          <p:nvPr/>
        </p:nvCxnSpPr>
        <p:spPr>
          <a:xfrm flipH="1">
            <a:off x="2420418" y="3429000"/>
            <a:ext cx="557913" cy="60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6E2905C-D373-49FC-8A7B-8B8E15B3959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11625" y="3423483"/>
            <a:ext cx="1957404" cy="23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C0C0CC5-08C7-4875-A44A-84BD40E17923}"/>
              </a:ext>
            </a:extLst>
          </p:cNvPr>
          <p:cNvSpPr txBox="1"/>
          <p:nvPr/>
        </p:nvSpPr>
        <p:spPr>
          <a:xfrm>
            <a:off x="70451" y="3659996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我的上一步</a:t>
            </a:r>
            <a:endParaRPr lang="en-US" altLang="zh-CN" sz="1400" dirty="0"/>
          </a:p>
          <a:p>
            <a:r>
              <a:rPr lang="zh-CN" altLang="en-US" sz="1400" dirty="0"/>
              <a:t>违规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FF1DA5C-8026-497B-9BDD-3CD55C288495}"/>
              </a:ext>
            </a:extLst>
          </p:cNvPr>
          <p:cNvCxnSpPr/>
          <p:nvPr/>
        </p:nvCxnSpPr>
        <p:spPr>
          <a:xfrm flipH="1">
            <a:off x="2411709" y="3469720"/>
            <a:ext cx="4328725" cy="82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24D0C616-E2D9-45CD-9088-A9F5517B06F4}"/>
              </a:ext>
            </a:extLst>
          </p:cNvPr>
          <p:cNvSpPr/>
          <p:nvPr/>
        </p:nvSpPr>
        <p:spPr>
          <a:xfrm>
            <a:off x="2239071" y="4180432"/>
            <a:ext cx="165805" cy="165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15CD40C-AC02-4DBE-92AC-DF78302CD1AE}"/>
              </a:ext>
            </a:extLst>
          </p:cNvPr>
          <p:cNvSpPr txBox="1"/>
          <p:nvPr/>
        </p:nvSpPr>
        <p:spPr>
          <a:xfrm>
            <a:off x="4213584" y="36068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将要移动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1A4261C-4635-41FE-AA75-7144F71E4ED6}"/>
              </a:ext>
            </a:extLst>
          </p:cNvPr>
          <p:cNvCxnSpPr>
            <a:cxnSpLocks/>
          </p:cNvCxnSpPr>
          <p:nvPr/>
        </p:nvCxnSpPr>
        <p:spPr>
          <a:xfrm>
            <a:off x="7392801" y="4427220"/>
            <a:ext cx="804933" cy="5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DA0D330-DE04-443F-9CB2-E138D7E99DD0}"/>
              </a:ext>
            </a:extLst>
          </p:cNvPr>
          <p:cNvCxnSpPr>
            <a:cxnSpLocks/>
          </p:cNvCxnSpPr>
          <p:nvPr/>
        </p:nvCxnSpPr>
        <p:spPr>
          <a:xfrm flipH="1">
            <a:off x="7388453" y="4517231"/>
            <a:ext cx="809281" cy="5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71DEA60-0519-4B37-B77D-6B607AFA245E}"/>
              </a:ext>
            </a:extLst>
          </p:cNvPr>
          <p:cNvCxnSpPr/>
          <p:nvPr/>
        </p:nvCxnSpPr>
        <p:spPr>
          <a:xfrm flipH="1">
            <a:off x="6587868" y="4627245"/>
            <a:ext cx="804933" cy="1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A80A044-4780-4DD3-AFBD-9784325B3256}"/>
              </a:ext>
            </a:extLst>
          </p:cNvPr>
          <p:cNvSpPr txBox="1"/>
          <p:nvPr/>
        </p:nvSpPr>
        <p:spPr>
          <a:xfrm>
            <a:off x="6249151" y="4590279"/>
            <a:ext cx="12025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(7, (5,9), (5,2), (-1,-1,-1,-1))</a:t>
            </a:r>
            <a:endParaRPr lang="zh-CN" altLang="en-US" sz="7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76B5E33-5229-41E3-84E2-8C14E2CC3151}"/>
              </a:ext>
            </a:extLst>
          </p:cNvPr>
          <p:cNvCxnSpPr>
            <a:cxnSpLocks/>
          </p:cNvCxnSpPr>
          <p:nvPr/>
        </p:nvCxnSpPr>
        <p:spPr>
          <a:xfrm>
            <a:off x="6587868" y="4983571"/>
            <a:ext cx="800585" cy="13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2E7CC73-77B9-41CE-93DD-D7B140E7D691}"/>
              </a:ext>
            </a:extLst>
          </p:cNvPr>
          <p:cNvSpPr txBox="1"/>
          <p:nvPr/>
        </p:nvSpPr>
        <p:spPr>
          <a:xfrm>
            <a:off x="6538075" y="4926743"/>
            <a:ext cx="8980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((5,8), (-1,-1,-1,-1))</a:t>
            </a:r>
            <a:endParaRPr lang="zh-CN" altLang="en-US" sz="600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1C8FAB26-3DCA-4B3A-93DF-5EFE06EFD159}"/>
              </a:ext>
            </a:extLst>
          </p:cNvPr>
          <p:cNvCxnSpPr/>
          <p:nvPr/>
        </p:nvCxnSpPr>
        <p:spPr>
          <a:xfrm>
            <a:off x="7392802" y="3860481"/>
            <a:ext cx="0" cy="281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F1464ED6-D22D-410A-AE14-C44169DD2F12}"/>
              </a:ext>
            </a:extLst>
          </p:cNvPr>
          <p:cNvSpPr txBox="1"/>
          <p:nvPr/>
        </p:nvSpPr>
        <p:spPr>
          <a:xfrm>
            <a:off x="7031164" y="351608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服务器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D54E238-D7C1-4665-9E5D-C2676693CFDC}"/>
              </a:ext>
            </a:extLst>
          </p:cNvPr>
          <p:cNvCxnSpPr/>
          <p:nvPr/>
        </p:nvCxnSpPr>
        <p:spPr>
          <a:xfrm>
            <a:off x="6587869" y="3858401"/>
            <a:ext cx="0" cy="281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5F24CBA7-91C8-4657-8B7D-32012AAD1BAD}"/>
              </a:ext>
            </a:extLst>
          </p:cNvPr>
          <p:cNvSpPr txBox="1"/>
          <p:nvPr/>
        </p:nvSpPr>
        <p:spPr>
          <a:xfrm>
            <a:off x="6405767" y="351400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我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78B44E1A-DCC5-403A-B199-228E99FB8416}"/>
              </a:ext>
            </a:extLst>
          </p:cNvPr>
          <p:cNvCxnSpPr/>
          <p:nvPr/>
        </p:nvCxnSpPr>
        <p:spPr>
          <a:xfrm>
            <a:off x="8197734" y="3871244"/>
            <a:ext cx="0" cy="281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FAF5936-2C74-4DCE-A496-311A046C1BA4}"/>
              </a:ext>
            </a:extLst>
          </p:cNvPr>
          <p:cNvSpPr txBox="1"/>
          <p:nvPr/>
        </p:nvSpPr>
        <p:spPr>
          <a:xfrm>
            <a:off x="7925864" y="35268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对方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322C2A5-0F87-4D52-8374-8CD2205AD1A0}"/>
              </a:ext>
            </a:extLst>
          </p:cNvPr>
          <p:cNvCxnSpPr>
            <a:cxnSpLocks/>
          </p:cNvCxnSpPr>
          <p:nvPr/>
        </p:nvCxnSpPr>
        <p:spPr>
          <a:xfrm flipH="1">
            <a:off x="6587868" y="4042047"/>
            <a:ext cx="804935" cy="1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87F29CBC-6331-49EF-8576-9A913F70D17F}"/>
              </a:ext>
            </a:extLst>
          </p:cNvPr>
          <p:cNvSpPr txBox="1"/>
          <p:nvPr/>
        </p:nvSpPr>
        <p:spPr>
          <a:xfrm>
            <a:off x="6249151" y="3969838"/>
            <a:ext cx="12025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(0, (5,9), (5,1), (-1,-1,-1,-1))</a:t>
            </a:r>
            <a:endParaRPr lang="zh-CN" altLang="en-US" sz="7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6E020EF-1B4D-4CC4-8C69-AD9D909F52D6}"/>
              </a:ext>
            </a:extLst>
          </p:cNvPr>
          <p:cNvCxnSpPr>
            <a:cxnSpLocks/>
          </p:cNvCxnSpPr>
          <p:nvPr/>
        </p:nvCxnSpPr>
        <p:spPr>
          <a:xfrm>
            <a:off x="6587868" y="4243189"/>
            <a:ext cx="800585" cy="12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81AE016F-51F7-4886-B701-EBC6BF988F07}"/>
              </a:ext>
            </a:extLst>
          </p:cNvPr>
          <p:cNvSpPr txBox="1"/>
          <p:nvPr/>
        </p:nvSpPr>
        <p:spPr>
          <a:xfrm>
            <a:off x="6534900" y="4189536"/>
            <a:ext cx="8980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((5,7), (-1,-1,-1,-1))</a:t>
            </a:r>
            <a:endParaRPr lang="zh-CN" altLang="en-US" sz="600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0FB6741-73F9-4909-BDD6-FF83429B0C54}"/>
              </a:ext>
            </a:extLst>
          </p:cNvPr>
          <p:cNvCxnSpPr>
            <a:cxnSpLocks/>
          </p:cNvCxnSpPr>
          <p:nvPr/>
        </p:nvCxnSpPr>
        <p:spPr>
          <a:xfrm>
            <a:off x="7389626" y="5176520"/>
            <a:ext cx="804933" cy="5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E4AADCA-5416-420F-A308-826AA3591B4F}"/>
              </a:ext>
            </a:extLst>
          </p:cNvPr>
          <p:cNvCxnSpPr>
            <a:cxnSpLocks/>
          </p:cNvCxnSpPr>
          <p:nvPr/>
        </p:nvCxnSpPr>
        <p:spPr>
          <a:xfrm flipH="1">
            <a:off x="7385278" y="5266531"/>
            <a:ext cx="809281" cy="5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C24477D-5CE8-4826-A7B5-CA3880E0A942}"/>
              </a:ext>
            </a:extLst>
          </p:cNvPr>
          <p:cNvCxnSpPr/>
          <p:nvPr/>
        </p:nvCxnSpPr>
        <p:spPr>
          <a:xfrm>
            <a:off x="8588010" y="4537164"/>
            <a:ext cx="0" cy="80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58DAA517-A8B7-4D64-890C-53B2C4E2D9AC}"/>
              </a:ext>
            </a:extLst>
          </p:cNvPr>
          <p:cNvSpPr txBox="1"/>
          <p:nvPr/>
        </p:nvSpPr>
        <p:spPr>
          <a:xfrm>
            <a:off x="8519179" y="4691240"/>
            <a:ext cx="369332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/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1530143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>
            <a:extLst>
              <a:ext uri="{FF2B5EF4-FFF2-40B4-BE49-F238E27FC236}">
                <a16:creationId xmlns:a16="http://schemas.microsoft.com/office/drawing/2014/main" id="{A126C117-A7A8-4020-81C2-C2BC8E28A7ED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3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en-US" altLang="zh-CN" dirty="0"/>
              <a:t>Step2: </a:t>
            </a:r>
            <a:r>
              <a:rPr lang="zh-CN" altLang="en-US" dirty="0"/>
              <a:t>示例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11F221-63B9-4563-AA5F-88F66704F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6" y="3536296"/>
            <a:ext cx="2869591" cy="294093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35915E2-8D6B-4840-BDDC-4F6C3B7332FB}"/>
              </a:ext>
            </a:extLst>
          </p:cNvPr>
          <p:cNvSpPr txBox="1"/>
          <p:nvPr/>
        </p:nvSpPr>
        <p:spPr>
          <a:xfrm>
            <a:off x="2185287" y="5679985"/>
            <a:ext cx="235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834EE92-1CF6-4BC9-BDEA-D319B8BF16CD}"/>
              </a:ext>
            </a:extLst>
          </p:cNvPr>
          <p:cNvSpPr/>
          <p:nvPr/>
        </p:nvSpPr>
        <p:spPr>
          <a:xfrm>
            <a:off x="2245904" y="5956984"/>
            <a:ext cx="165805" cy="165805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3C4C6F0-C1FD-4D17-BC66-73102D515309}"/>
              </a:ext>
            </a:extLst>
          </p:cNvPr>
          <p:cNvCxnSpPr/>
          <p:nvPr/>
        </p:nvCxnSpPr>
        <p:spPr>
          <a:xfrm flipH="1">
            <a:off x="2420418" y="3429000"/>
            <a:ext cx="566622" cy="58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28E32C4-D2F2-4A40-9F6E-98981906D152}"/>
              </a:ext>
            </a:extLst>
          </p:cNvPr>
          <p:cNvCxnSpPr/>
          <p:nvPr/>
        </p:nvCxnSpPr>
        <p:spPr>
          <a:xfrm>
            <a:off x="2185287" y="4145279"/>
            <a:ext cx="5404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DF8A99D-BE9D-4940-90F3-DE2E0C8D8753}"/>
              </a:ext>
            </a:extLst>
          </p:cNvPr>
          <p:cNvCxnSpPr/>
          <p:nvPr/>
        </p:nvCxnSpPr>
        <p:spPr>
          <a:xfrm flipH="1">
            <a:off x="2821577" y="3429000"/>
            <a:ext cx="1210492" cy="71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7BB834C-45A6-4588-9F68-192BDA88823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611625" y="3423483"/>
            <a:ext cx="1957404" cy="23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968643C-600E-46BE-911A-A69C7200418A}"/>
              </a:ext>
            </a:extLst>
          </p:cNvPr>
          <p:cNvSpPr txBox="1"/>
          <p:nvPr/>
        </p:nvSpPr>
        <p:spPr>
          <a:xfrm>
            <a:off x="70451" y="3659996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我的上一步</a:t>
            </a:r>
            <a:endParaRPr lang="en-US" altLang="zh-CN" sz="1400" dirty="0"/>
          </a:p>
          <a:p>
            <a:r>
              <a:rPr lang="zh-CN" altLang="en-US" sz="1400" dirty="0"/>
              <a:t>超时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4F222E2-BCE3-45AF-90B4-70B8E448A731}"/>
              </a:ext>
            </a:extLst>
          </p:cNvPr>
          <p:cNvSpPr txBox="1"/>
          <p:nvPr/>
        </p:nvSpPr>
        <p:spPr>
          <a:xfrm>
            <a:off x="3566026" y="34848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对方放的挡板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9BE9181-92AB-45B4-B76F-3F9892A7672A}"/>
              </a:ext>
            </a:extLst>
          </p:cNvPr>
          <p:cNvSpPr/>
          <p:nvPr/>
        </p:nvSpPr>
        <p:spPr>
          <a:xfrm>
            <a:off x="1977607" y="3952377"/>
            <a:ext cx="165805" cy="165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50206D1F-6C5C-4A71-859D-8613B4553531}"/>
              </a:ext>
            </a:extLst>
          </p:cNvPr>
          <p:cNvCxnSpPr>
            <a:endCxn id="22" idx="4"/>
          </p:cNvCxnSpPr>
          <p:nvPr/>
        </p:nvCxnSpPr>
        <p:spPr>
          <a:xfrm rot="10800000" flipV="1">
            <a:off x="2060510" y="3423482"/>
            <a:ext cx="4000656" cy="694699"/>
          </a:xfrm>
          <a:prstGeom prst="curvedConnector4">
            <a:avLst>
              <a:gd name="adj1" fmla="val 422"/>
              <a:gd name="adj2" fmla="val 132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2EF5BDA-7A7E-4BDF-BF80-FABFC38FCDF1}"/>
              </a:ext>
            </a:extLst>
          </p:cNvPr>
          <p:cNvSpPr txBox="1"/>
          <p:nvPr/>
        </p:nvSpPr>
        <p:spPr>
          <a:xfrm>
            <a:off x="5386632" y="36428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将要移动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A67D895-1455-4D10-AC7B-67984AED05C3}"/>
              </a:ext>
            </a:extLst>
          </p:cNvPr>
          <p:cNvCxnSpPr>
            <a:cxnSpLocks/>
          </p:cNvCxnSpPr>
          <p:nvPr/>
        </p:nvCxnSpPr>
        <p:spPr>
          <a:xfrm>
            <a:off x="7392801" y="4427220"/>
            <a:ext cx="804933" cy="5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5AC866D-5E3A-4CFE-B34A-102EEBE7B5DB}"/>
              </a:ext>
            </a:extLst>
          </p:cNvPr>
          <p:cNvCxnSpPr>
            <a:cxnSpLocks/>
          </p:cNvCxnSpPr>
          <p:nvPr/>
        </p:nvCxnSpPr>
        <p:spPr>
          <a:xfrm flipH="1">
            <a:off x="7388453" y="4517231"/>
            <a:ext cx="809281" cy="5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98FCDD5-C48C-4E60-BD1D-C130B191C066}"/>
              </a:ext>
            </a:extLst>
          </p:cNvPr>
          <p:cNvCxnSpPr/>
          <p:nvPr/>
        </p:nvCxnSpPr>
        <p:spPr>
          <a:xfrm flipH="1">
            <a:off x="6587868" y="4627245"/>
            <a:ext cx="804933" cy="1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95CE9D2-B00D-4CB3-9F52-FA74C3CCA39C}"/>
              </a:ext>
            </a:extLst>
          </p:cNvPr>
          <p:cNvSpPr txBox="1"/>
          <p:nvPr/>
        </p:nvSpPr>
        <p:spPr>
          <a:xfrm>
            <a:off x="6249151" y="4590279"/>
            <a:ext cx="12025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(7, (5,9), (5,2), (-1,-1,-1,-1))</a:t>
            </a:r>
            <a:endParaRPr lang="zh-CN" altLang="en-US" sz="7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8185795-D426-465B-8509-8BE09264CD5B}"/>
              </a:ext>
            </a:extLst>
          </p:cNvPr>
          <p:cNvCxnSpPr>
            <a:cxnSpLocks/>
          </p:cNvCxnSpPr>
          <p:nvPr/>
        </p:nvCxnSpPr>
        <p:spPr>
          <a:xfrm>
            <a:off x="6587868" y="4983571"/>
            <a:ext cx="800585" cy="13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239D1FA-9DF7-49D0-813E-FC7EB9120B3E}"/>
              </a:ext>
            </a:extLst>
          </p:cNvPr>
          <p:cNvSpPr txBox="1"/>
          <p:nvPr/>
        </p:nvSpPr>
        <p:spPr>
          <a:xfrm>
            <a:off x="6538075" y="4926743"/>
            <a:ext cx="8980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((5,8), (-1,-1,-1,-1))</a:t>
            </a:r>
            <a:endParaRPr lang="zh-CN" altLang="en-US" sz="600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FF254FD-7C74-4614-824A-6C80A96D59D1}"/>
              </a:ext>
            </a:extLst>
          </p:cNvPr>
          <p:cNvCxnSpPr/>
          <p:nvPr/>
        </p:nvCxnSpPr>
        <p:spPr>
          <a:xfrm>
            <a:off x="7392802" y="3860481"/>
            <a:ext cx="0" cy="281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6EE87D04-7CFB-47D8-9617-A18EFA1F4F91}"/>
              </a:ext>
            </a:extLst>
          </p:cNvPr>
          <p:cNvSpPr txBox="1"/>
          <p:nvPr/>
        </p:nvSpPr>
        <p:spPr>
          <a:xfrm>
            <a:off x="7031164" y="351608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服务器</a:t>
            </a: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FB4ABAA-385E-4D71-8CEF-2A82BDA1BD5E}"/>
              </a:ext>
            </a:extLst>
          </p:cNvPr>
          <p:cNvCxnSpPr/>
          <p:nvPr/>
        </p:nvCxnSpPr>
        <p:spPr>
          <a:xfrm>
            <a:off x="6587869" y="3858401"/>
            <a:ext cx="0" cy="281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C3BA2EBD-A81F-4C9F-A21E-F2BBE119118A}"/>
              </a:ext>
            </a:extLst>
          </p:cNvPr>
          <p:cNvSpPr txBox="1"/>
          <p:nvPr/>
        </p:nvSpPr>
        <p:spPr>
          <a:xfrm>
            <a:off x="6405767" y="351400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我</a:t>
            </a: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31D5708-B334-4D81-AE73-82A9C4DDC827}"/>
              </a:ext>
            </a:extLst>
          </p:cNvPr>
          <p:cNvCxnSpPr/>
          <p:nvPr/>
        </p:nvCxnSpPr>
        <p:spPr>
          <a:xfrm>
            <a:off x="8197734" y="3871244"/>
            <a:ext cx="0" cy="281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C10FB8C7-B4FB-4702-9B58-0F0DA4162700}"/>
              </a:ext>
            </a:extLst>
          </p:cNvPr>
          <p:cNvSpPr txBox="1"/>
          <p:nvPr/>
        </p:nvSpPr>
        <p:spPr>
          <a:xfrm>
            <a:off x="7925864" y="35268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对方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0F58FAD-87DA-46EC-8FDD-93E1F7EF491B}"/>
              </a:ext>
            </a:extLst>
          </p:cNvPr>
          <p:cNvCxnSpPr>
            <a:cxnSpLocks/>
          </p:cNvCxnSpPr>
          <p:nvPr/>
        </p:nvCxnSpPr>
        <p:spPr>
          <a:xfrm flipH="1">
            <a:off x="6587868" y="4042047"/>
            <a:ext cx="804935" cy="1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76B6A0B4-B315-4552-AE7C-448804375D5D}"/>
              </a:ext>
            </a:extLst>
          </p:cNvPr>
          <p:cNvSpPr txBox="1"/>
          <p:nvPr/>
        </p:nvSpPr>
        <p:spPr>
          <a:xfrm>
            <a:off x="6249151" y="3969838"/>
            <a:ext cx="12025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(0, (5,9), (5,1), (-1,-1,-1,-1))</a:t>
            </a:r>
            <a:endParaRPr lang="zh-CN" altLang="en-US" sz="700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F259538-D409-494B-9513-687BC7E22959}"/>
              </a:ext>
            </a:extLst>
          </p:cNvPr>
          <p:cNvCxnSpPr>
            <a:cxnSpLocks/>
          </p:cNvCxnSpPr>
          <p:nvPr/>
        </p:nvCxnSpPr>
        <p:spPr>
          <a:xfrm>
            <a:off x="6587868" y="4243189"/>
            <a:ext cx="800585" cy="12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BBE8EB47-CBA8-4B4C-AC21-874F44CFDBDF}"/>
              </a:ext>
            </a:extLst>
          </p:cNvPr>
          <p:cNvSpPr txBox="1"/>
          <p:nvPr/>
        </p:nvSpPr>
        <p:spPr>
          <a:xfrm>
            <a:off x="6534900" y="4189536"/>
            <a:ext cx="8980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((5,7), (-1,-1,-1,-1))</a:t>
            </a:r>
            <a:endParaRPr lang="zh-CN" altLang="en-US" sz="600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7DCC55B-42AB-4965-84D3-C088C0F2D9C1}"/>
              </a:ext>
            </a:extLst>
          </p:cNvPr>
          <p:cNvCxnSpPr>
            <a:cxnSpLocks/>
          </p:cNvCxnSpPr>
          <p:nvPr/>
        </p:nvCxnSpPr>
        <p:spPr>
          <a:xfrm>
            <a:off x="7389626" y="5176520"/>
            <a:ext cx="804933" cy="5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59060AF-F554-4F13-ACDD-38A7DC85E375}"/>
              </a:ext>
            </a:extLst>
          </p:cNvPr>
          <p:cNvCxnSpPr>
            <a:cxnSpLocks/>
          </p:cNvCxnSpPr>
          <p:nvPr/>
        </p:nvCxnSpPr>
        <p:spPr>
          <a:xfrm flipH="1">
            <a:off x="7385278" y="5266531"/>
            <a:ext cx="809281" cy="5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8A00193-2633-4B89-B48C-F0602AD0651A}"/>
              </a:ext>
            </a:extLst>
          </p:cNvPr>
          <p:cNvCxnSpPr/>
          <p:nvPr/>
        </p:nvCxnSpPr>
        <p:spPr>
          <a:xfrm flipH="1">
            <a:off x="6587868" y="5380487"/>
            <a:ext cx="804933" cy="1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A56BDD3B-22E3-487E-9316-7352B62B936A}"/>
              </a:ext>
            </a:extLst>
          </p:cNvPr>
          <p:cNvSpPr txBox="1"/>
          <p:nvPr/>
        </p:nvSpPr>
        <p:spPr>
          <a:xfrm>
            <a:off x="6420605" y="5343521"/>
            <a:ext cx="10615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(3, (5,9), (5,2), (4,8,6,8))</a:t>
            </a:r>
            <a:endParaRPr lang="zh-CN" altLang="en-US" sz="700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4A31B36-3168-4F62-945A-DD0C92FC3CD3}"/>
              </a:ext>
            </a:extLst>
          </p:cNvPr>
          <p:cNvCxnSpPr>
            <a:cxnSpLocks/>
          </p:cNvCxnSpPr>
          <p:nvPr/>
        </p:nvCxnSpPr>
        <p:spPr>
          <a:xfrm>
            <a:off x="6587868" y="5617745"/>
            <a:ext cx="800585" cy="13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B5364C3A-3F59-4B0C-9BA8-6112FE90E747}"/>
              </a:ext>
            </a:extLst>
          </p:cNvPr>
          <p:cNvSpPr txBox="1"/>
          <p:nvPr/>
        </p:nvSpPr>
        <p:spPr>
          <a:xfrm>
            <a:off x="6538075" y="5560917"/>
            <a:ext cx="8980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((4,9), (-1,-1,-1,-1))</a:t>
            </a:r>
            <a:endParaRPr lang="zh-CN" altLang="en-US" sz="600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DB39D83-2D62-4988-A099-7FDA4D00C3FF}"/>
              </a:ext>
            </a:extLst>
          </p:cNvPr>
          <p:cNvCxnSpPr>
            <a:cxnSpLocks/>
          </p:cNvCxnSpPr>
          <p:nvPr/>
        </p:nvCxnSpPr>
        <p:spPr>
          <a:xfrm>
            <a:off x="7397149" y="5805285"/>
            <a:ext cx="804933" cy="5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8544C43-6C4A-46E7-92D7-B2412CF3C296}"/>
              </a:ext>
            </a:extLst>
          </p:cNvPr>
          <p:cNvCxnSpPr>
            <a:cxnSpLocks/>
          </p:cNvCxnSpPr>
          <p:nvPr/>
        </p:nvCxnSpPr>
        <p:spPr>
          <a:xfrm flipH="1">
            <a:off x="7392801" y="5895296"/>
            <a:ext cx="809281" cy="5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BBCCEDC1-5A6E-4256-AD63-12E20B1F67F9}"/>
              </a:ext>
            </a:extLst>
          </p:cNvPr>
          <p:cNvCxnSpPr/>
          <p:nvPr/>
        </p:nvCxnSpPr>
        <p:spPr>
          <a:xfrm>
            <a:off x="8588010" y="4537164"/>
            <a:ext cx="0" cy="80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6EDF04D9-E44A-4B2F-A3ED-A87C02828C9B}"/>
              </a:ext>
            </a:extLst>
          </p:cNvPr>
          <p:cNvSpPr txBox="1"/>
          <p:nvPr/>
        </p:nvSpPr>
        <p:spPr>
          <a:xfrm>
            <a:off x="8519179" y="4691240"/>
            <a:ext cx="369332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/>
              <a:t>时间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752CF6D-F03A-40C0-A37D-7DA2BDD768AA}"/>
              </a:ext>
            </a:extLst>
          </p:cNvPr>
          <p:cNvSpPr txBox="1"/>
          <p:nvPr/>
        </p:nvSpPr>
        <p:spPr>
          <a:xfrm>
            <a:off x="70450" y="2645414"/>
            <a:ext cx="8444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No.1 </a:t>
            </a:r>
            <a:r>
              <a:rPr lang="zh-CN" altLang="en-US" sz="1600" dirty="0"/>
              <a:t>收到 </a:t>
            </a:r>
            <a:r>
              <a:rPr lang="en-US" altLang="zh-CN" sz="1600" dirty="0" err="1"/>
              <a:t>newChange</a:t>
            </a:r>
            <a:r>
              <a:rPr lang="en-US" altLang="zh-CN" sz="1600" dirty="0"/>
              <a:t> </a:t>
            </a:r>
            <a:r>
              <a:rPr lang="zh-CN" altLang="en-US" sz="1600" dirty="0"/>
              <a:t>为 </a:t>
            </a:r>
            <a:r>
              <a:rPr lang="en-US" altLang="zh-CN" sz="1600" dirty="0"/>
              <a:t>(0, (5,9), (5,1), (-1,-1,-1,-1))</a:t>
            </a:r>
            <a:r>
              <a:rPr lang="zh-CN" altLang="en-US" sz="1600" dirty="0"/>
              <a:t>，发送 </a:t>
            </a:r>
            <a:r>
              <a:rPr lang="en-US" altLang="zh-CN" sz="1600" dirty="0"/>
              <a:t>Step </a:t>
            </a:r>
            <a:r>
              <a:rPr lang="zh-CN" altLang="en-US" sz="1600" dirty="0"/>
              <a:t>为 </a:t>
            </a:r>
            <a:r>
              <a:rPr lang="en-US" altLang="zh-CN" sz="1600" dirty="0"/>
              <a:t>((5,7), (-1,-1,-1,-1))</a:t>
            </a:r>
          </a:p>
          <a:p>
            <a:r>
              <a:rPr lang="en-US" altLang="zh-CN" sz="1600" dirty="0"/>
              <a:t>No.2 </a:t>
            </a:r>
            <a:r>
              <a:rPr lang="zh-CN" altLang="en-US" sz="1600" dirty="0"/>
              <a:t>收到 </a:t>
            </a:r>
            <a:r>
              <a:rPr lang="en-US" altLang="zh-CN" sz="1600" dirty="0" err="1"/>
              <a:t>newChange</a:t>
            </a:r>
            <a:r>
              <a:rPr lang="en-US" altLang="zh-CN" sz="1600" dirty="0"/>
              <a:t> </a:t>
            </a:r>
            <a:r>
              <a:rPr lang="zh-CN" altLang="en-US" sz="1600" dirty="0"/>
              <a:t>为 </a:t>
            </a:r>
            <a:r>
              <a:rPr lang="en-US" altLang="zh-CN" sz="1600" dirty="0"/>
              <a:t>(7, (5,9), (5,2), (-1,-1,-1,-1))</a:t>
            </a:r>
            <a:r>
              <a:rPr lang="zh-CN" altLang="en-US" sz="1600" dirty="0"/>
              <a:t>，超时发送 </a:t>
            </a:r>
            <a:r>
              <a:rPr lang="en-US" altLang="zh-CN" sz="1600" dirty="0"/>
              <a:t>Step </a:t>
            </a:r>
            <a:r>
              <a:rPr lang="zh-CN" altLang="en-US" sz="1600" dirty="0"/>
              <a:t>为</a:t>
            </a:r>
            <a:r>
              <a:rPr lang="en-US" altLang="zh-CN" sz="1600" dirty="0"/>
              <a:t>((5,8), (-1,-1,-1,-1)) </a:t>
            </a:r>
          </a:p>
          <a:p>
            <a:r>
              <a:rPr lang="en-US" altLang="zh-CN" sz="1600" dirty="0"/>
              <a:t>No.3 </a:t>
            </a:r>
            <a:r>
              <a:rPr lang="zh-CN" altLang="en-US" sz="1600" dirty="0"/>
              <a:t>收到 </a:t>
            </a:r>
            <a:r>
              <a:rPr lang="en-US" altLang="zh-CN" sz="1600" dirty="0" err="1"/>
              <a:t>newChange</a:t>
            </a:r>
            <a:r>
              <a:rPr lang="en-US" altLang="zh-CN" sz="1600" dirty="0"/>
              <a:t> </a:t>
            </a:r>
            <a:r>
              <a:rPr lang="zh-CN" altLang="en-US" sz="1600" dirty="0"/>
              <a:t>为 </a:t>
            </a:r>
            <a:r>
              <a:rPr lang="en-US" altLang="zh-CN" sz="1600" dirty="0"/>
              <a:t>(3, (5,9), (5,2), (4,8,6,8))</a:t>
            </a:r>
            <a:r>
              <a:rPr lang="zh-CN" altLang="en-US" sz="1600" dirty="0"/>
              <a:t>，发送 </a:t>
            </a:r>
            <a:r>
              <a:rPr lang="en-US" altLang="zh-CN" sz="1600" dirty="0"/>
              <a:t>Step </a:t>
            </a:r>
            <a:r>
              <a:rPr lang="zh-CN" altLang="en-US" sz="1600" dirty="0"/>
              <a:t>为</a:t>
            </a:r>
            <a:r>
              <a:rPr lang="en-US" altLang="zh-CN" sz="1600" dirty="0"/>
              <a:t>((4,9),(-1,-1,-1,-1))</a:t>
            </a:r>
          </a:p>
        </p:txBody>
      </p:sp>
    </p:spTree>
    <p:extLst>
      <p:ext uri="{BB962C8B-B14F-4D97-AF65-F5344CB8AC3E}">
        <p14:creationId xmlns:p14="http://schemas.microsoft.com/office/powerpoint/2010/main" val="1920252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>
            <a:extLst>
              <a:ext uri="{FF2B5EF4-FFF2-40B4-BE49-F238E27FC236}">
                <a16:creationId xmlns:a16="http://schemas.microsoft.com/office/drawing/2014/main" id="{A126C117-A7A8-4020-81C2-C2BC8E28A7ED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3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en-US" altLang="zh-CN" dirty="0"/>
              <a:t>Step2: </a:t>
            </a:r>
            <a:r>
              <a:rPr lang="zh-CN" altLang="en-US" dirty="0"/>
              <a:t>示例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192714B-777C-4193-940F-C1AEB79D0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6" y="3536296"/>
            <a:ext cx="2869591" cy="294093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D0CD351-45B7-4BB2-9E3A-00404EA1E27E}"/>
              </a:ext>
            </a:extLst>
          </p:cNvPr>
          <p:cNvSpPr txBox="1"/>
          <p:nvPr/>
        </p:nvSpPr>
        <p:spPr>
          <a:xfrm>
            <a:off x="2185287" y="5427433"/>
            <a:ext cx="235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6FAFFDB-F283-475F-8C35-9424E6257910}"/>
              </a:ext>
            </a:extLst>
          </p:cNvPr>
          <p:cNvSpPr/>
          <p:nvPr/>
        </p:nvSpPr>
        <p:spPr>
          <a:xfrm>
            <a:off x="2245904" y="5956984"/>
            <a:ext cx="165805" cy="165805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C497CB1-8380-4D75-BFB2-61CB705A1105}"/>
              </a:ext>
            </a:extLst>
          </p:cNvPr>
          <p:cNvSpPr/>
          <p:nvPr/>
        </p:nvSpPr>
        <p:spPr>
          <a:xfrm>
            <a:off x="2289053" y="3914394"/>
            <a:ext cx="165805" cy="165805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6E2965-AC6C-4BCB-BF4B-7C43544071D7}"/>
              </a:ext>
            </a:extLst>
          </p:cNvPr>
          <p:cNvSpPr txBox="1"/>
          <p:nvPr/>
        </p:nvSpPr>
        <p:spPr>
          <a:xfrm>
            <a:off x="1924739" y="3891685"/>
            <a:ext cx="235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189B357-FB6F-4CD7-9D8A-C6629BD93501}"/>
              </a:ext>
            </a:extLst>
          </p:cNvPr>
          <p:cNvCxnSpPr>
            <a:endCxn id="14" idx="3"/>
          </p:cNvCxnSpPr>
          <p:nvPr/>
        </p:nvCxnSpPr>
        <p:spPr>
          <a:xfrm flipH="1">
            <a:off x="2159870" y="3429000"/>
            <a:ext cx="676718" cy="60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D485527-CEFD-476C-83F9-E118A3BB1C4C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420418" y="3429000"/>
            <a:ext cx="975926" cy="213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8A2602B-3FAF-4BEE-A9C5-F9A191DE44AA}"/>
              </a:ext>
            </a:extLst>
          </p:cNvPr>
          <p:cNvCxnSpPr/>
          <p:nvPr/>
        </p:nvCxnSpPr>
        <p:spPr>
          <a:xfrm>
            <a:off x="2185287" y="4145279"/>
            <a:ext cx="5404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4E283FC-3A26-4752-9E3B-5C200F3AECA4}"/>
              </a:ext>
            </a:extLst>
          </p:cNvPr>
          <p:cNvCxnSpPr/>
          <p:nvPr/>
        </p:nvCxnSpPr>
        <p:spPr>
          <a:xfrm>
            <a:off x="2184610" y="5421084"/>
            <a:ext cx="5404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791FFEF-3A27-4004-AECF-C12B3B4C0671}"/>
              </a:ext>
            </a:extLst>
          </p:cNvPr>
          <p:cNvSpPr txBox="1"/>
          <p:nvPr/>
        </p:nvSpPr>
        <p:spPr>
          <a:xfrm>
            <a:off x="4076405" y="37005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将要放挡板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C33A588-8068-4009-83CC-5576FEC887BD}"/>
              </a:ext>
            </a:extLst>
          </p:cNvPr>
          <p:cNvCxnSpPr>
            <a:cxnSpLocks/>
          </p:cNvCxnSpPr>
          <p:nvPr/>
        </p:nvCxnSpPr>
        <p:spPr>
          <a:xfrm>
            <a:off x="7392801" y="4427220"/>
            <a:ext cx="804933" cy="5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1FF7AA-F60E-4C81-A35A-99E9E5BDB11F}"/>
              </a:ext>
            </a:extLst>
          </p:cNvPr>
          <p:cNvCxnSpPr>
            <a:cxnSpLocks/>
          </p:cNvCxnSpPr>
          <p:nvPr/>
        </p:nvCxnSpPr>
        <p:spPr>
          <a:xfrm flipH="1">
            <a:off x="7388453" y="4517231"/>
            <a:ext cx="809281" cy="5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8FD93EA-A2AF-4531-BBC5-31F24E9E69A9}"/>
              </a:ext>
            </a:extLst>
          </p:cNvPr>
          <p:cNvCxnSpPr/>
          <p:nvPr/>
        </p:nvCxnSpPr>
        <p:spPr>
          <a:xfrm flipH="1">
            <a:off x="6587868" y="4627245"/>
            <a:ext cx="804933" cy="1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F744C80-A901-483E-9490-D6F81434ED85}"/>
              </a:ext>
            </a:extLst>
          </p:cNvPr>
          <p:cNvSpPr txBox="1"/>
          <p:nvPr/>
        </p:nvSpPr>
        <p:spPr>
          <a:xfrm>
            <a:off x="6249151" y="4590279"/>
            <a:ext cx="12025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(7, (5,9), (5,2), (-1,-1,-1,-1))</a:t>
            </a:r>
            <a:endParaRPr lang="zh-CN" altLang="en-US" sz="7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865BCA6-1842-4579-AD30-6B7235BF2B7B}"/>
              </a:ext>
            </a:extLst>
          </p:cNvPr>
          <p:cNvCxnSpPr>
            <a:cxnSpLocks/>
          </p:cNvCxnSpPr>
          <p:nvPr/>
        </p:nvCxnSpPr>
        <p:spPr>
          <a:xfrm>
            <a:off x="6587868" y="4983571"/>
            <a:ext cx="800585" cy="13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00072AE-6213-4E4B-AEC4-1BD92CD74589}"/>
              </a:ext>
            </a:extLst>
          </p:cNvPr>
          <p:cNvSpPr txBox="1"/>
          <p:nvPr/>
        </p:nvSpPr>
        <p:spPr>
          <a:xfrm>
            <a:off x="6538075" y="4926743"/>
            <a:ext cx="8980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((5,8), (-1,-1,-1,-1))</a:t>
            </a:r>
            <a:endParaRPr lang="zh-CN" altLang="en-US" sz="600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D037F13-0CC0-4F88-BC2D-3FC11793108F}"/>
              </a:ext>
            </a:extLst>
          </p:cNvPr>
          <p:cNvCxnSpPr/>
          <p:nvPr/>
        </p:nvCxnSpPr>
        <p:spPr>
          <a:xfrm>
            <a:off x="7392802" y="3860481"/>
            <a:ext cx="0" cy="281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E036CDF-2E9E-4BCF-944E-E3715DE5C3FC}"/>
              </a:ext>
            </a:extLst>
          </p:cNvPr>
          <p:cNvSpPr txBox="1"/>
          <p:nvPr/>
        </p:nvSpPr>
        <p:spPr>
          <a:xfrm>
            <a:off x="7031164" y="351608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服务器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B7672FA-3801-45F4-A560-96FDDD0EB043}"/>
              </a:ext>
            </a:extLst>
          </p:cNvPr>
          <p:cNvCxnSpPr/>
          <p:nvPr/>
        </p:nvCxnSpPr>
        <p:spPr>
          <a:xfrm>
            <a:off x="6587869" y="3858401"/>
            <a:ext cx="0" cy="281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CA3BFE7-982E-492A-AB4D-44DE204D8663}"/>
              </a:ext>
            </a:extLst>
          </p:cNvPr>
          <p:cNvSpPr txBox="1"/>
          <p:nvPr/>
        </p:nvSpPr>
        <p:spPr>
          <a:xfrm>
            <a:off x="6405767" y="351400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我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76FF65C-5E9E-4D7A-8C72-248A0CA75B85}"/>
              </a:ext>
            </a:extLst>
          </p:cNvPr>
          <p:cNvCxnSpPr/>
          <p:nvPr/>
        </p:nvCxnSpPr>
        <p:spPr>
          <a:xfrm>
            <a:off x="8197734" y="3871244"/>
            <a:ext cx="0" cy="281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693F4267-F6A4-4A62-9B89-0FE85021A85E}"/>
              </a:ext>
            </a:extLst>
          </p:cNvPr>
          <p:cNvSpPr txBox="1"/>
          <p:nvPr/>
        </p:nvSpPr>
        <p:spPr>
          <a:xfrm>
            <a:off x="7925864" y="35268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对方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91A8D10-6BD6-4A04-AC79-889CDC3A65A3}"/>
              </a:ext>
            </a:extLst>
          </p:cNvPr>
          <p:cNvCxnSpPr>
            <a:cxnSpLocks/>
          </p:cNvCxnSpPr>
          <p:nvPr/>
        </p:nvCxnSpPr>
        <p:spPr>
          <a:xfrm flipH="1">
            <a:off x="6587868" y="4042047"/>
            <a:ext cx="804935" cy="1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68EBAD13-8E7E-4CA7-9BDE-3AAB986894FC}"/>
              </a:ext>
            </a:extLst>
          </p:cNvPr>
          <p:cNvSpPr txBox="1"/>
          <p:nvPr/>
        </p:nvSpPr>
        <p:spPr>
          <a:xfrm>
            <a:off x="6249151" y="3969838"/>
            <a:ext cx="12025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(0, (5,9), (5,1), (-1,-1,-1,-1))</a:t>
            </a:r>
            <a:endParaRPr lang="zh-CN" altLang="en-US" sz="700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9283D65-FAD6-4ED4-A759-ED67EDAD9204}"/>
              </a:ext>
            </a:extLst>
          </p:cNvPr>
          <p:cNvCxnSpPr>
            <a:cxnSpLocks/>
          </p:cNvCxnSpPr>
          <p:nvPr/>
        </p:nvCxnSpPr>
        <p:spPr>
          <a:xfrm>
            <a:off x="6587868" y="4243189"/>
            <a:ext cx="800585" cy="12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8A633B90-F599-41E5-8F7D-98CA3186B42C}"/>
              </a:ext>
            </a:extLst>
          </p:cNvPr>
          <p:cNvSpPr txBox="1"/>
          <p:nvPr/>
        </p:nvSpPr>
        <p:spPr>
          <a:xfrm>
            <a:off x="6534900" y="4189536"/>
            <a:ext cx="8980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((5,7), (-1,-1,-1,-1))</a:t>
            </a:r>
            <a:endParaRPr lang="zh-CN" altLang="en-US" sz="6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9F45703-6140-4650-8165-5D9116D83137}"/>
              </a:ext>
            </a:extLst>
          </p:cNvPr>
          <p:cNvCxnSpPr>
            <a:cxnSpLocks/>
          </p:cNvCxnSpPr>
          <p:nvPr/>
        </p:nvCxnSpPr>
        <p:spPr>
          <a:xfrm>
            <a:off x="7389626" y="5176520"/>
            <a:ext cx="804933" cy="5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7A9A2C7-9B48-44EB-8C2A-E31887967C95}"/>
              </a:ext>
            </a:extLst>
          </p:cNvPr>
          <p:cNvCxnSpPr>
            <a:cxnSpLocks/>
          </p:cNvCxnSpPr>
          <p:nvPr/>
        </p:nvCxnSpPr>
        <p:spPr>
          <a:xfrm flipH="1">
            <a:off x="7385278" y="5266531"/>
            <a:ext cx="809281" cy="5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1F57702-6081-4462-9A9D-2CCF026419A9}"/>
              </a:ext>
            </a:extLst>
          </p:cNvPr>
          <p:cNvCxnSpPr/>
          <p:nvPr/>
        </p:nvCxnSpPr>
        <p:spPr>
          <a:xfrm flipH="1">
            <a:off x="6587868" y="5380487"/>
            <a:ext cx="804933" cy="1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186FD09-B6AE-4062-8344-6663479D3094}"/>
              </a:ext>
            </a:extLst>
          </p:cNvPr>
          <p:cNvSpPr txBox="1"/>
          <p:nvPr/>
        </p:nvSpPr>
        <p:spPr>
          <a:xfrm>
            <a:off x="6420605" y="5343521"/>
            <a:ext cx="10615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(3, (5,9), (5,2), (4,8,6,8))</a:t>
            </a:r>
            <a:endParaRPr lang="zh-CN" altLang="en-US" sz="700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726C318-8EDD-4E2E-BB51-ED28A54D0EB5}"/>
              </a:ext>
            </a:extLst>
          </p:cNvPr>
          <p:cNvCxnSpPr>
            <a:cxnSpLocks/>
          </p:cNvCxnSpPr>
          <p:nvPr/>
        </p:nvCxnSpPr>
        <p:spPr>
          <a:xfrm>
            <a:off x="6587868" y="5617745"/>
            <a:ext cx="800585" cy="13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04B7F5B8-8720-43B8-A3CA-E6FB3DFDAA1E}"/>
              </a:ext>
            </a:extLst>
          </p:cNvPr>
          <p:cNvSpPr txBox="1"/>
          <p:nvPr/>
        </p:nvSpPr>
        <p:spPr>
          <a:xfrm>
            <a:off x="6538075" y="5560917"/>
            <a:ext cx="8980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((4,9), (-1,-1,-1,-1))</a:t>
            </a:r>
            <a:endParaRPr lang="zh-CN" altLang="en-US" sz="6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0B4BFB9-BD30-47E0-8F13-211BBF8488EF}"/>
              </a:ext>
            </a:extLst>
          </p:cNvPr>
          <p:cNvCxnSpPr>
            <a:cxnSpLocks/>
          </p:cNvCxnSpPr>
          <p:nvPr/>
        </p:nvCxnSpPr>
        <p:spPr>
          <a:xfrm>
            <a:off x="7397149" y="5805285"/>
            <a:ext cx="804933" cy="5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E092C22-2A55-41E9-AABA-0C9E61860943}"/>
              </a:ext>
            </a:extLst>
          </p:cNvPr>
          <p:cNvCxnSpPr>
            <a:cxnSpLocks/>
          </p:cNvCxnSpPr>
          <p:nvPr/>
        </p:nvCxnSpPr>
        <p:spPr>
          <a:xfrm flipH="1">
            <a:off x="7392801" y="5895296"/>
            <a:ext cx="809281" cy="5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389E94E9-EF81-4B91-AF4A-72E3F45BD72F}"/>
              </a:ext>
            </a:extLst>
          </p:cNvPr>
          <p:cNvCxnSpPr/>
          <p:nvPr/>
        </p:nvCxnSpPr>
        <p:spPr>
          <a:xfrm rot="10800000" flipV="1">
            <a:off x="2725107" y="3429000"/>
            <a:ext cx="4398505" cy="1992084"/>
          </a:xfrm>
          <a:prstGeom prst="curvedConnector3">
            <a:avLst>
              <a:gd name="adj1" fmla="val 70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0EA076C-2B9A-48BB-A5B1-F9E19B4D01CC}"/>
              </a:ext>
            </a:extLst>
          </p:cNvPr>
          <p:cNvCxnSpPr/>
          <p:nvPr/>
        </p:nvCxnSpPr>
        <p:spPr>
          <a:xfrm flipH="1">
            <a:off x="6587868" y="6043113"/>
            <a:ext cx="804933" cy="1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2A2DF38-4116-4FC2-99B4-37814430BD18}"/>
              </a:ext>
            </a:extLst>
          </p:cNvPr>
          <p:cNvSpPr txBox="1"/>
          <p:nvPr/>
        </p:nvSpPr>
        <p:spPr>
          <a:xfrm>
            <a:off x="6239623" y="6006147"/>
            <a:ext cx="1221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(0, (4,9), (5,3), (-1,-1,-1,-1,))</a:t>
            </a:r>
            <a:endParaRPr lang="zh-CN" altLang="en-US" sz="700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EBBDA4E-14B1-4703-AB74-0AF2D8C9FBDC}"/>
              </a:ext>
            </a:extLst>
          </p:cNvPr>
          <p:cNvCxnSpPr>
            <a:cxnSpLocks/>
          </p:cNvCxnSpPr>
          <p:nvPr/>
        </p:nvCxnSpPr>
        <p:spPr>
          <a:xfrm>
            <a:off x="6587868" y="6280371"/>
            <a:ext cx="800585" cy="13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0CA44F6-EBBD-44A8-9BF7-45E76670C522}"/>
              </a:ext>
            </a:extLst>
          </p:cNvPr>
          <p:cNvSpPr txBox="1"/>
          <p:nvPr/>
        </p:nvSpPr>
        <p:spPr>
          <a:xfrm>
            <a:off x="6557127" y="6223543"/>
            <a:ext cx="8274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((-1,-1), (4,3,6,3))</a:t>
            </a:r>
            <a:endParaRPr lang="zh-CN" altLang="en-US" sz="600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725F9C3-B2FD-4E59-87EE-E8A257B5BD90}"/>
              </a:ext>
            </a:extLst>
          </p:cNvPr>
          <p:cNvCxnSpPr/>
          <p:nvPr/>
        </p:nvCxnSpPr>
        <p:spPr>
          <a:xfrm>
            <a:off x="8588010" y="4537164"/>
            <a:ext cx="0" cy="80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93BBC5DE-7DFA-412C-864F-3481A9941ABD}"/>
              </a:ext>
            </a:extLst>
          </p:cNvPr>
          <p:cNvSpPr txBox="1"/>
          <p:nvPr/>
        </p:nvSpPr>
        <p:spPr>
          <a:xfrm>
            <a:off x="8519179" y="4691240"/>
            <a:ext cx="369332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/>
              <a:t>时间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6FA5C01-A5DC-40A7-992E-C83C0660D6AF}"/>
              </a:ext>
            </a:extLst>
          </p:cNvPr>
          <p:cNvSpPr txBox="1"/>
          <p:nvPr/>
        </p:nvSpPr>
        <p:spPr>
          <a:xfrm>
            <a:off x="70451" y="2397883"/>
            <a:ext cx="8444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No.1 </a:t>
            </a:r>
            <a:r>
              <a:rPr lang="zh-CN" altLang="en-US" sz="1600" dirty="0"/>
              <a:t>收到 </a:t>
            </a:r>
            <a:r>
              <a:rPr lang="en-US" altLang="zh-CN" sz="1600" dirty="0" err="1"/>
              <a:t>newChange</a:t>
            </a:r>
            <a:r>
              <a:rPr lang="en-US" altLang="zh-CN" sz="1600" dirty="0"/>
              <a:t> </a:t>
            </a:r>
            <a:r>
              <a:rPr lang="zh-CN" altLang="en-US" sz="1600" dirty="0"/>
              <a:t>为 </a:t>
            </a:r>
            <a:r>
              <a:rPr lang="en-US" altLang="zh-CN" sz="1600" dirty="0"/>
              <a:t>(0, (5,9), (5,1), (-1,-1,-1,-1))</a:t>
            </a:r>
            <a:r>
              <a:rPr lang="zh-CN" altLang="en-US" sz="1600" dirty="0"/>
              <a:t>，发送 </a:t>
            </a:r>
            <a:r>
              <a:rPr lang="en-US" altLang="zh-CN" sz="1600" dirty="0"/>
              <a:t>Step </a:t>
            </a:r>
            <a:r>
              <a:rPr lang="zh-CN" altLang="en-US" sz="1600" dirty="0"/>
              <a:t>为 </a:t>
            </a:r>
            <a:r>
              <a:rPr lang="en-US" altLang="zh-CN" sz="1600" dirty="0"/>
              <a:t>((5,7), (-1,-1,-1,-1))</a:t>
            </a:r>
          </a:p>
          <a:p>
            <a:r>
              <a:rPr lang="en-US" altLang="zh-CN" sz="1600" dirty="0"/>
              <a:t>No.2 </a:t>
            </a:r>
            <a:r>
              <a:rPr lang="zh-CN" altLang="en-US" sz="1600" dirty="0"/>
              <a:t>收到 </a:t>
            </a:r>
            <a:r>
              <a:rPr lang="en-US" altLang="zh-CN" sz="1600" dirty="0" err="1"/>
              <a:t>newChange</a:t>
            </a:r>
            <a:r>
              <a:rPr lang="en-US" altLang="zh-CN" sz="1600" dirty="0"/>
              <a:t> </a:t>
            </a:r>
            <a:r>
              <a:rPr lang="zh-CN" altLang="en-US" sz="1600" dirty="0"/>
              <a:t>为 </a:t>
            </a:r>
            <a:r>
              <a:rPr lang="en-US" altLang="zh-CN" sz="1600" dirty="0"/>
              <a:t>(7, (5,9), (5,2), (-1,-1,-1,-1))</a:t>
            </a:r>
            <a:r>
              <a:rPr lang="zh-CN" altLang="en-US" sz="1600" dirty="0"/>
              <a:t>，超时发送 </a:t>
            </a:r>
            <a:r>
              <a:rPr lang="en-US" altLang="zh-CN" sz="1600" dirty="0"/>
              <a:t>Step </a:t>
            </a:r>
            <a:r>
              <a:rPr lang="zh-CN" altLang="en-US" sz="1600" dirty="0"/>
              <a:t>为</a:t>
            </a:r>
            <a:r>
              <a:rPr lang="en-US" altLang="zh-CN" sz="1600" dirty="0"/>
              <a:t>((5,8), (-1,-1,-1,-1)) </a:t>
            </a:r>
          </a:p>
          <a:p>
            <a:r>
              <a:rPr lang="en-US" altLang="zh-CN" sz="1600" dirty="0"/>
              <a:t>No.3 </a:t>
            </a:r>
            <a:r>
              <a:rPr lang="zh-CN" altLang="en-US" sz="1600" dirty="0"/>
              <a:t>收到 </a:t>
            </a:r>
            <a:r>
              <a:rPr lang="en-US" altLang="zh-CN" sz="1600" dirty="0" err="1"/>
              <a:t>newChange</a:t>
            </a:r>
            <a:r>
              <a:rPr lang="en-US" altLang="zh-CN" sz="1600" dirty="0"/>
              <a:t> </a:t>
            </a:r>
            <a:r>
              <a:rPr lang="zh-CN" altLang="en-US" sz="1600" dirty="0"/>
              <a:t>为 </a:t>
            </a:r>
            <a:r>
              <a:rPr lang="en-US" altLang="zh-CN" sz="1600" dirty="0"/>
              <a:t>(3, (5,9), (5,2), (4,8,6,8))</a:t>
            </a:r>
            <a:r>
              <a:rPr lang="zh-CN" altLang="en-US" sz="1600" dirty="0"/>
              <a:t>，发送 </a:t>
            </a:r>
            <a:r>
              <a:rPr lang="en-US" altLang="zh-CN" sz="1600" dirty="0"/>
              <a:t>Step </a:t>
            </a:r>
            <a:r>
              <a:rPr lang="zh-CN" altLang="en-US" sz="1600" dirty="0"/>
              <a:t>为</a:t>
            </a:r>
            <a:r>
              <a:rPr lang="en-US" altLang="zh-CN" sz="1600" dirty="0"/>
              <a:t>((4,9),(-1,-1,-1,-1))</a:t>
            </a:r>
          </a:p>
          <a:p>
            <a:r>
              <a:rPr lang="en-US" altLang="zh-CN" sz="1600" dirty="0"/>
              <a:t>No.4 </a:t>
            </a:r>
            <a:r>
              <a:rPr lang="zh-CN" altLang="en-US" sz="1600" dirty="0"/>
              <a:t>收到 </a:t>
            </a:r>
            <a:r>
              <a:rPr lang="en-US" altLang="zh-CN" sz="1600" dirty="0" err="1"/>
              <a:t>newChange</a:t>
            </a:r>
            <a:r>
              <a:rPr lang="en-US" altLang="zh-CN" sz="1600" dirty="0"/>
              <a:t> </a:t>
            </a:r>
            <a:r>
              <a:rPr lang="zh-CN" altLang="en-US" sz="1600" dirty="0"/>
              <a:t>为 </a:t>
            </a:r>
            <a:r>
              <a:rPr lang="en-US" altLang="zh-CN" sz="1600" dirty="0"/>
              <a:t>(0, (4,9), (5,3), (-1,-1,-1,-1)) </a:t>
            </a:r>
            <a:r>
              <a:rPr lang="zh-CN" altLang="en-US" sz="1600" dirty="0"/>
              <a:t>，发送 </a:t>
            </a:r>
            <a:r>
              <a:rPr lang="en-US" altLang="zh-CN" sz="1600" dirty="0"/>
              <a:t>Step </a:t>
            </a:r>
            <a:r>
              <a:rPr lang="zh-CN" altLang="en-US" sz="1600" dirty="0"/>
              <a:t>为</a:t>
            </a:r>
            <a:r>
              <a:rPr lang="en-US" altLang="zh-CN" sz="1600" dirty="0"/>
              <a:t>((-1,-1),(4,3,6,3))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0D69EA-F173-41DA-AB01-312A202E3752}"/>
              </a:ext>
            </a:extLst>
          </p:cNvPr>
          <p:cNvSpPr txBox="1"/>
          <p:nvPr/>
        </p:nvSpPr>
        <p:spPr>
          <a:xfrm>
            <a:off x="238986" y="1549804"/>
            <a:ext cx="8736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6938" indent="-896938"/>
            <a:r>
              <a:rPr lang="zh-CN" altLang="en-US" dirty="0">
                <a:solidFill>
                  <a:srgbClr val="FF0000"/>
                </a:solidFill>
              </a:rPr>
              <a:t>！注意：违规操作仅供展示，同学们实现的 </a:t>
            </a:r>
            <a:r>
              <a:rPr lang="en-US" altLang="zh-CN" dirty="0" err="1">
                <a:solidFill>
                  <a:srgbClr val="FF0000"/>
                </a:solidFill>
              </a:rPr>
              <a:t>nextStep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请确保不违规再返回自己的步骤，否则可能难以满足本次实验的基础要求。</a:t>
            </a:r>
          </a:p>
        </p:txBody>
      </p:sp>
    </p:spTree>
    <p:extLst>
      <p:ext uri="{BB962C8B-B14F-4D97-AF65-F5344CB8AC3E}">
        <p14:creationId xmlns:p14="http://schemas.microsoft.com/office/powerpoint/2010/main" val="2861842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>
            <a:extLst>
              <a:ext uri="{FF2B5EF4-FFF2-40B4-BE49-F238E27FC236}">
                <a16:creationId xmlns:a16="http://schemas.microsoft.com/office/drawing/2014/main" id="{A126C117-A7A8-4020-81C2-C2BC8E28A7ED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3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en-US" altLang="zh-CN" dirty="0"/>
              <a:t>Step3: </a:t>
            </a:r>
            <a:r>
              <a:rPr lang="zh-CN" altLang="en-US" dirty="0"/>
              <a:t>编写算法（面向对象）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1C25B8-F559-44ED-91E2-C68D0FEAC817}"/>
              </a:ext>
            </a:extLst>
          </p:cNvPr>
          <p:cNvSpPr/>
          <p:nvPr/>
        </p:nvSpPr>
        <p:spPr>
          <a:xfrm>
            <a:off x="457200" y="4272081"/>
            <a:ext cx="6400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"MyPlayer.h"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 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QuoridorUtils {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MyPlayer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::randomWalk(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myLoc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enemyLoc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Step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MyPlayer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::nextStep(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ChessboardChange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MyPlayer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::restart() { …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707709-6788-4BE2-9F80-52B3BE09F012}"/>
              </a:ext>
            </a:extLst>
          </p:cNvPr>
          <p:cNvSpPr txBox="1"/>
          <p:nvPr/>
        </p:nvSpPr>
        <p:spPr>
          <a:xfrm>
            <a:off x="293731" y="6202679"/>
            <a:ext cx="580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注：类中的方法在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QuoridorUtils </a:t>
            </a:r>
            <a:r>
              <a:rPr lang="zh-CN" altLang="en-US" dirty="0"/>
              <a:t>之内实现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663B08-47B5-4043-B29C-965CCC3EA8CD}"/>
              </a:ext>
            </a:extLst>
          </p:cNvPr>
          <p:cNvSpPr/>
          <p:nvPr/>
        </p:nvSpPr>
        <p:spPr>
          <a:xfrm>
            <a:off x="457199" y="1272897"/>
            <a:ext cx="80581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#pragma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once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…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"Player.h"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QuoridorUtils 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MyPlayer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final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Player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std::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BlockBar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blocks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         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示例所需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可删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targetY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                               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示例所需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可删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randomWalk(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myLoc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enemyLoc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示例所需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可删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MyPlayer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: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Player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{};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必须存在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不可修改 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Step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nextStep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ChessboardChange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override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必须自行实现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restart()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override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  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必须自行实现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B567C8D-47D7-4774-9603-117CD9F4F56A}"/>
              </a:ext>
            </a:extLst>
          </p:cNvPr>
          <p:cNvCxnSpPr>
            <a:cxnSpLocks/>
          </p:cNvCxnSpPr>
          <p:nvPr/>
        </p:nvCxnSpPr>
        <p:spPr>
          <a:xfrm>
            <a:off x="0" y="427852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CAEDC20-2642-4722-97AE-94AD95079B73}"/>
              </a:ext>
            </a:extLst>
          </p:cNvPr>
          <p:cNvSpPr txBox="1"/>
          <p:nvPr/>
        </p:nvSpPr>
        <p:spPr>
          <a:xfrm>
            <a:off x="6734175" y="1457325"/>
            <a:ext cx="12784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MyPlayer.h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F80D9B-6B6F-4436-9656-6656442AEA4C}"/>
              </a:ext>
            </a:extLst>
          </p:cNvPr>
          <p:cNvSpPr txBox="1"/>
          <p:nvPr/>
        </p:nvSpPr>
        <p:spPr>
          <a:xfrm>
            <a:off x="6734175" y="4464069"/>
            <a:ext cx="15284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MyPlayer.cpp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797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>
            <a:extLst>
              <a:ext uri="{FF2B5EF4-FFF2-40B4-BE49-F238E27FC236}">
                <a16:creationId xmlns:a16="http://schemas.microsoft.com/office/drawing/2014/main" id="{A126C117-A7A8-4020-81C2-C2BC8E28A7ED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3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en-US" altLang="zh-CN" dirty="0"/>
              <a:t>Step3: </a:t>
            </a:r>
            <a:r>
              <a:rPr lang="zh-CN" altLang="en-US" dirty="0"/>
              <a:t>编写算法（面向对象）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D92BBF4-47B9-4EE7-B89D-FFE5F66AE628}"/>
              </a:ext>
            </a:extLst>
          </p:cNvPr>
          <p:cNvSpPr txBox="1"/>
          <p:nvPr/>
        </p:nvSpPr>
        <p:spPr>
          <a:xfrm>
            <a:off x="293731" y="6278879"/>
            <a:ext cx="497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注：默认是一个随机乱走且尽量不违规的玩家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0C78B1-6092-4B26-AC67-1B3533C2399E}"/>
              </a:ext>
            </a:extLst>
          </p:cNvPr>
          <p:cNvSpPr/>
          <p:nvPr/>
        </p:nvSpPr>
        <p:spPr>
          <a:xfrm>
            <a:off x="457200" y="1488912"/>
            <a:ext cx="826878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Step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MyPlayer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::nextStep(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ChessboardChange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须知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本示例代码仅作为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使用以及游戏规则了解范例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甚至保证不了正确性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切勿照抄照搬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targetY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0) {       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判断并记录自己的目标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483D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srand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483D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time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      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随机数时间种子 </a:t>
            </a:r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myLoc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PLAYER0_LOC) {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己方初始坐标为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(5,1)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则目标为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(x,9)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targetY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PLAYER1_LOC.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                   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己方初始坐标为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(5,9)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则目标为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(x,1)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targetY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PLAYER0_LOC.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std::cout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200" dirty="0">
                <a:solidFill>
                  <a:srgbClr val="483D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输出接收到的数据到控制台显示 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newEnemyBlockBar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.isNan()) {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对方放置了挡板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BlockBar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tmp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newEnemyBlockBar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tmp.normalization();        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规范为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坐标小于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stop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坐标的形式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blocks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.push_back(tmp);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存储挡板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Step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step;                      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step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默认不移动不放板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step.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myNewLoc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randomWalk(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myLoc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enemyLoc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std::cout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step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200" dirty="0">
                <a:solidFill>
                  <a:srgbClr val="483D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输出我的决策到控制台显示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step;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MyPlayer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::restart()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blocks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.clear();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targetY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0863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>
            <a:extLst>
              <a:ext uri="{FF2B5EF4-FFF2-40B4-BE49-F238E27FC236}">
                <a16:creationId xmlns:a16="http://schemas.microsoft.com/office/drawing/2014/main" id="{A126C117-A7A8-4020-81C2-C2BC8E28A7ED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3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en-US" altLang="zh-CN" dirty="0"/>
              <a:t>Step3: </a:t>
            </a:r>
            <a:r>
              <a:rPr lang="zh-CN" altLang="en-US" dirty="0"/>
              <a:t>编写算法（面向过程）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1C25B8-F559-44ED-91E2-C68D0FEAC817}"/>
              </a:ext>
            </a:extLst>
          </p:cNvPr>
          <p:cNvSpPr/>
          <p:nvPr/>
        </p:nvSpPr>
        <p:spPr>
          <a:xfrm>
            <a:off x="457199" y="3662481"/>
            <a:ext cx="85648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"MyPlayer.h"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 …</a:t>
            </a:r>
          </a:p>
          <a:p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targetY =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&lt;QuoridorUtils::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BlockBar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blocks;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QuoridorUtils::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483D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randomWalk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QuoridorUtils::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myLoc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QuoridorUtils::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enemyLoc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z="1200" dirty="0"/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  <a:endParaRPr lang="en-US" altLang="zh-CN" sz="1200" dirty="0">
              <a:solidFill>
                <a:srgbClr val="80808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QuoridorUtils {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Step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MyPlayer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::nextStep(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ChessboardChange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MyPlayer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::restart() { …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707709-6788-4BE2-9F80-52B3BE09F012}"/>
              </a:ext>
            </a:extLst>
          </p:cNvPr>
          <p:cNvSpPr txBox="1"/>
          <p:nvPr/>
        </p:nvSpPr>
        <p:spPr>
          <a:xfrm>
            <a:off x="293731" y="6136004"/>
            <a:ext cx="769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注：在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QuoridorUtils </a:t>
            </a:r>
            <a:r>
              <a:rPr lang="zh-CN" altLang="en-US" dirty="0"/>
              <a:t>之外定义的函数或变量也可以通过添加 </a:t>
            </a:r>
            <a:endParaRPr lang="en-US" altLang="zh-CN" dirty="0"/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QuoridorUtils; </a:t>
            </a:r>
            <a:r>
              <a:rPr lang="zh-CN" altLang="en-US" dirty="0"/>
              <a:t>省略命名空间限定符的使用。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663B08-47B5-4043-B29C-965CCC3EA8CD}"/>
              </a:ext>
            </a:extLst>
          </p:cNvPr>
          <p:cNvSpPr/>
          <p:nvPr/>
        </p:nvSpPr>
        <p:spPr>
          <a:xfrm>
            <a:off x="457199" y="1272897"/>
            <a:ext cx="85648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#pragma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once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…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"Player.h"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QuoridorUtils 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MyPlayer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final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Player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MyPlayer(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: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Player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{};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必须存在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不可修改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Step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nextStep(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ChessboardChange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override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必须自行实现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restart()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override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  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必须自行实现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B567C8D-47D7-4774-9603-117CD9F4F56A}"/>
              </a:ext>
            </a:extLst>
          </p:cNvPr>
          <p:cNvCxnSpPr>
            <a:cxnSpLocks/>
          </p:cNvCxnSpPr>
          <p:nvPr/>
        </p:nvCxnSpPr>
        <p:spPr>
          <a:xfrm>
            <a:off x="0" y="35848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CAEDC20-2642-4722-97AE-94AD95079B73}"/>
              </a:ext>
            </a:extLst>
          </p:cNvPr>
          <p:cNvSpPr txBox="1"/>
          <p:nvPr/>
        </p:nvSpPr>
        <p:spPr>
          <a:xfrm>
            <a:off x="6734175" y="1457325"/>
            <a:ext cx="12784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MyPlayer.h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F80D9B-6B6F-4436-9656-6656442AEA4C}"/>
              </a:ext>
            </a:extLst>
          </p:cNvPr>
          <p:cNvSpPr txBox="1"/>
          <p:nvPr/>
        </p:nvSpPr>
        <p:spPr>
          <a:xfrm>
            <a:off x="6734175" y="3844944"/>
            <a:ext cx="15284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MyPlayer.cpp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A952BE-3B3F-46C5-AFD4-C2AD142E0817}"/>
              </a:ext>
            </a:extLst>
          </p:cNvPr>
          <p:cNvSpPr txBox="1"/>
          <p:nvPr/>
        </p:nvSpPr>
        <p:spPr>
          <a:xfrm>
            <a:off x="6734175" y="1939921"/>
            <a:ext cx="18004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这个是最原始的</a:t>
            </a:r>
            <a:endParaRPr lang="en-US" altLang="zh-CN" dirty="0"/>
          </a:p>
          <a:p>
            <a:r>
              <a:rPr lang="en-US" altLang="zh-CN" dirty="0"/>
              <a:t>MyPlayer.h</a:t>
            </a:r>
            <a:endParaRPr lang="zh-CN" altLang="en-US" dirty="0"/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738F05BB-A15F-45FD-91F2-8882312F1C01}"/>
              </a:ext>
            </a:extLst>
          </p:cNvPr>
          <p:cNvCxnSpPr>
            <a:stCxn id="6" idx="1"/>
          </p:cNvCxnSpPr>
          <p:nvPr/>
        </p:nvCxnSpPr>
        <p:spPr>
          <a:xfrm rot="10800000" flipH="1">
            <a:off x="293731" y="4838700"/>
            <a:ext cx="573044" cy="1620470"/>
          </a:xfrm>
          <a:prstGeom prst="curvedConnector4">
            <a:avLst>
              <a:gd name="adj1" fmla="val -39892"/>
              <a:gd name="adj2" fmla="val 84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D5F3912-427C-49B2-A744-A6A1617EA2AB}"/>
              </a:ext>
            </a:extLst>
          </p:cNvPr>
          <p:cNvCxnSpPr>
            <a:stCxn id="6" idx="1"/>
          </p:cNvCxnSpPr>
          <p:nvPr/>
        </p:nvCxnSpPr>
        <p:spPr>
          <a:xfrm rot="10800000" flipH="1">
            <a:off x="293730" y="4600576"/>
            <a:ext cx="1516019" cy="1858595"/>
          </a:xfrm>
          <a:prstGeom prst="curvedConnector4">
            <a:avLst>
              <a:gd name="adj1" fmla="val -5655"/>
              <a:gd name="adj2" fmla="val 74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609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>
            <a:extLst>
              <a:ext uri="{FF2B5EF4-FFF2-40B4-BE49-F238E27FC236}">
                <a16:creationId xmlns:a16="http://schemas.microsoft.com/office/drawing/2014/main" id="{A126C117-A7A8-4020-81C2-C2BC8E28A7ED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3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en-US" altLang="zh-CN" dirty="0"/>
              <a:t>Step3: </a:t>
            </a:r>
            <a:r>
              <a:rPr lang="zh-CN" altLang="en-US" dirty="0"/>
              <a:t>编写算法（面向过程）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D92BBF4-47B9-4EE7-B89D-FFE5F66AE628}"/>
              </a:ext>
            </a:extLst>
          </p:cNvPr>
          <p:cNvSpPr txBox="1"/>
          <p:nvPr/>
        </p:nvSpPr>
        <p:spPr>
          <a:xfrm>
            <a:off x="293731" y="6278879"/>
            <a:ext cx="497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注：默认是一个随机乱走且尽量不违规的玩家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0C78B1-6092-4B26-AC67-1B3533C2399E}"/>
              </a:ext>
            </a:extLst>
          </p:cNvPr>
          <p:cNvSpPr/>
          <p:nvPr/>
        </p:nvSpPr>
        <p:spPr>
          <a:xfrm>
            <a:off x="457200" y="1488912"/>
            <a:ext cx="826878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Step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MyPlayer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::nextStep(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ChessboardChange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须知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本示例代码仅作为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使用以及游戏规则了解范例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甚至保证不了正确性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切勿照抄照搬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(targetY == 0) {             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判断并记录自己的目标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483D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srand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483D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time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myLoc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PLAYER0_LOC) {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己方初始坐标为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(5,1)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则目标为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(x,9)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targetY = PLAYER1_LOC.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                   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己方初始坐标为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(5,9)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则目标为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(x,1)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targetY = PLAYER0_LOC.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std::cout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200" dirty="0">
                <a:solidFill>
                  <a:srgbClr val="483D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输出接收到的数据到控制台显示 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newEnemyBlockBar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.isNan()) {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对方放置了挡板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BlockBar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tmp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newEnemyBlockBar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tmp.normalization();        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规范为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坐标小于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stop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坐标的形式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blocks.push_back(tmp);      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存储挡板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Step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step;                      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step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默认不移动不放板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step.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myNewLoc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483D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randomWalk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myLoc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newChange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200" dirty="0">
                <a:solidFill>
                  <a:srgbClr val="8B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enemyLoc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std::cout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step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200" dirty="0">
                <a:solidFill>
                  <a:srgbClr val="483D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 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输出我的决策到控制台显示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step;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B8B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MyPlayer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::restart()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blocks.clear();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targetY =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5706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/>
              <a:t>Quoridor</a:t>
            </a:r>
            <a:endParaRPr kumimoji="1"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C0F672A-09F0-412F-8A64-044FA0B0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知乎高赞：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1" name="内容占位符 7">
            <a:extLst>
              <a:ext uri="{FF2B5EF4-FFF2-40B4-BE49-F238E27FC236}">
                <a16:creationId xmlns:a16="http://schemas.microsoft.com/office/drawing/2014/main" id="{6AE5C594-73A2-4706-ABE3-08F6A7CC7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15" y="2410373"/>
            <a:ext cx="8864486" cy="165879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EA627E1-AB24-4470-BA24-D88F1458A0C9}"/>
              </a:ext>
            </a:extLst>
          </p:cNvPr>
          <p:cNvSpPr/>
          <p:nvPr/>
        </p:nvSpPr>
        <p:spPr>
          <a:xfrm>
            <a:off x="5677593" y="2410373"/>
            <a:ext cx="1421476" cy="3494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870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DF54B-708C-4F2D-9062-E4009D31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300" dirty="0"/>
              <a:t>Step4: </a:t>
            </a:r>
            <a:r>
              <a:rPr lang="zh-CN" altLang="en-US" sz="3300" dirty="0"/>
              <a:t>调试或运行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9A003C-634A-47F8-941A-D2804F8C549A}"/>
              </a:ext>
            </a:extLst>
          </p:cNvPr>
          <p:cNvSpPr txBox="1"/>
          <p:nvPr/>
        </p:nvSpPr>
        <p:spPr>
          <a:xfrm>
            <a:off x="841512" y="3244334"/>
            <a:ext cx="746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此处演示调试与运行。</a:t>
            </a:r>
            <a:endParaRPr lang="en-US" altLang="zh-CN" dirty="0"/>
          </a:p>
          <a:p>
            <a:pPr algn="ctr"/>
            <a:r>
              <a:rPr lang="zh-CN" altLang="en-US" dirty="0"/>
              <a:t>包括：</a:t>
            </a:r>
            <a:r>
              <a:rPr lang="en-US" altLang="zh-CN" dirty="0"/>
              <a:t>1. </a:t>
            </a:r>
            <a:r>
              <a:rPr lang="zh-CN" altLang="en-US" dirty="0"/>
              <a:t>服务端启动，</a:t>
            </a:r>
            <a:r>
              <a:rPr lang="en-US" altLang="zh-CN" dirty="0"/>
              <a:t>2. </a:t>
            </a:r>
            <a:r>
              <a:rPr lang="zh-CN" altLang="en-US" dirty="0"/>
              <a:t>编译，</a:t>
            </a:r>
            <a:r>
              <a:rPr lang="en-US" altLang="zh-CN" dirty="0"/>
              <a:t>3. </a:t>
            </a:r>
            <a:r>
              <a:rPr lang="zh-CN" altLang="en-US" dirty="0"/>
              <a:t>运行，</a:t>
            </a:r>
            <a:r>
              <a:rPr lang="en-US" altLang="zh-CN" dirty="0"/>
              <a:t>4. </a:t>
            </a:r>
            <a:r>
              <a:rPr lang="zh-CN" altLang="en-US" dirty="0"/>
              <a:t>调试，</a:t>
            </a:r>
            <a:r>
              <a:rPr lang="en-US" altLang="zh-CN" dirty="0"/>
              <a:t>5. Log</a:t>
            </a:r>
            <a:r>
              <a:rPr lang="zh-CN" altLang="en-US" dirty="0"/>
              <a:t>查看。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C8664C-5D45-4B55-B390-3791E9B1E5E0}"/>
              </a:ext>
            </a:extLst>
          </p:cNvPr>
          <p:cNvSpPr txBox="1"/>
          <p:nvPr/>
        </p:nvSpPr>
        <p:spPr>
          <a:xfrm>
            <a:off x="457200" y="1550126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可以两个自己实现的玩家对战，亦可与助教下发的电脑玩家对战。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F849BA-16C9-45BF-8B10-BB1E9A017264}"/>
              </a:ext>
            </a:extLst>
          </p:cNvPr>
          <p:cNvSpPr txBox="1"/>
          <p:nvPr/>
        </p:nvSpPr>
        <p:spPr>
          <a:xfrm>
            <a:off x="457200" y="2212564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调试阶段可能需要介绍 </a:t>
            </a:r>
            <a:r>
              <a:rPr lang="en-US" altLang="zh-CN" dirty="0"/>
              <a:t>JDK </a:t>
            </a:r>
            <a:r>
              <a:rPr lang="zh-CN" altLang="en-US" dirty="0"/>
              <a:t>的安装。</a:t>
            </a:r>
          </a:p>
        </p:txBody>
      </p:sp>
    </p:spTree>
    <p:extLst>
      <p:ext uri="{BB962C8B-B14F-4D97-AF65-F5344CB8AC3E}">
        <p14:creationId xmlns:p14="http://schemas.microsoft.com/office/powerpoint/2010/main" val="1768854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>
            <a:extLst>
              <a:ext uri="{FF2B5EF4-FFF2-40B4-BE49-F238E27FC236}">
                <a16:creationId xmlns:a16="http://schemas.microsoft.com/office/drawing/2014/main" id="{A126C117-A7A8-4020-81C2-C2BC8E28A7ED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3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en-US" altLang="zh-CN" dirty="0"/>
              <a:t>Step5: </a:t>
            </a:r>
            <a:r>
              <a:rPr lang="zh-CN" altLang="en-US" dirty="0"/>
              <a:t>检查游戏结果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056042-63E6-4BAA-96F2-536A774F42D4}"/>
              </a:ext>
            </a:extLst>
          </p:cNvPr>
          <p:cNvSpPr txBox="1"/>
          <p:nvPr/>
        </p:nvSpPr>
        <p:spPr>
          <a:xfrm>
            <a:off x="457200" y="1275444"/>
            <a:ext cx="636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文本检查</a:t>
            </a:r>
            <a:r>
              <a:rPr lang="en-US" altLang="zh-CN" dirty="0"/>
              <a:t>log</a:t>
            </a:r>
            <a:r>
              <a:rPr lang="zh-CN" altLang="en-US" dirty="0"/>
              <a:t>：客户端程序运行完毕之后会输出一个</a:t>
            </a:r>
            <a:r>
              <a:rPr lang="en-US" altLang="zh-CN" dirty="0"/>
              <a:t>csv</a:t>
            </a:r>
            <a:r>
              <a:rPr lang="zh-CN" altLang="en-US" dirty="0"/>
              <a:t>文件。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971EA74-D695-4728-A97B-9217813FEC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508" y="1787579"/>
          <a:ext cx="7154093" cy="4617487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29612">
                  <a:extLst>
                    <a:ext uri="{9D8B030D-6E8A-4147-A177-3AD203B41FA5}">
                      <a16:colId xmlns:a16="http://schemas.microsoft.com/office/drawing/2014/main" val="2178556036"/>
                    </a:ext>
                  </a:extLst>
                </a:gridCol>
                <a:gridCol w="738362">
                  <a:extLst>
                    <a:ext uri="{9D8B030D-6E8A-4147-A177-3AD203B41FA5}">
                      <a16:colId xmlns:a16="http://schemas.microsoft.com/office/drawing/2014/main" val="1371012704"/>
                    </a:ext>
                  </a:extLst>
                </a:gridCol>
                <a:gridCol w="738362">
                  <a:extLst>
                    <a:ext uri="{9D8B030D-6E8A-4147-A177-3AD203B41FA5}">
                      <a16:colId xmlns:a16="http://schemas.microsoft.com/office/drawing/2014/main" val="1963583427"/>
                    </a:ext>
                  </a:extLst>
                </a:gridCol>
                <a:gridCol w="1063374">
                  <a:extLst>
                    <a:ext uri="{9D8B030D-6E8A-4147-A177-3AD203B41FA5}">
                      <a16:colId xmlns:a16="http://schemas.microsoft.com/office/drawing/2014/main" val="2370765154"/>
                    </a:ext>
                  </a:extLst>
                </a:gridCol>
                <a:gridCol w="1063374">
                  <a:extLst>
                    <a:ext uri="{9D8B030D-6E8A-4147-A177-3AD203B41FA5}">
                      <a16:colId xmlns:a16="http://schemas.microsoft.com/office/drawing/2014/main" val="362522434"/>
                    </a:ext>
                  </a:extLst>
                </a:gridCol>
                <a:gridCol w="1063374">
                  <a:extLst>
                    <a:ext uri="{9D8B030D-6E8A-4147-A177-3AD203B41FA5}">
                      <a16:colId xmlns:a16="http://schemas.microsoft.com/office/drawing/2014/main" val="1748546840"/>
                    </a:ext>
                  </a:extLst>
                </a:gridCol>
                <a:gridCol w="1063374">
                  <a:extLst>
                    <a:ext uri="{9D8B030D-6E8A-4147-A177-3AD203B41FA5}">
                      <a16:colId xmlns:a16="http://schemas.microsoft.com/office/drawing/2014/main" val="2014936301"/>
                    </a:ext>
                  </a:extLst>
                </a:gridCol>
                <a:gridCol w="894261">
                  <a:extLst>
                    <a:ext uri="{9D8B030D-6E8A-4147-A177-3AD203B41FA5}">
                      <a16:colId xmlns:a16="http://schemas.microsoft.com/office/drawing/2014/main" val="4194148305"/>
                    </a:ext>
                  </a:extLst>
                </a:gridCol>
              </a:tblGrid>
              <a:tr h="2670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player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newLoc_x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newLoc_y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newBar_start_x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newBar_start_y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newBar_stop_x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newBar_stop_y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3311024429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462361477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Enemy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399671180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1751772017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Enemy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</a:t>
                      </a: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2610975443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1620671193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Enemy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1688076402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3251972093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Enemy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1823430828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85234826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Enemy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229186427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2274628439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Enemy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2670397619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1263374263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Enemy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3957374353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223106068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Enemy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1867791100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1343629857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Enemy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4168269332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1953362375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Enemy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2786897781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3381178667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Enemy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806344838"/>
                  </a:ext>
                </a:extLst>
              </a:tr>
              <a:tr h="140157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</a:p>
                  </a:txBody>
                  <a:tcPr marL="6378" marR="6378" marT="6378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4049074877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657033033"/>
                  </a:ext>
                </a:extLst>
              </a:tr>
              <a:tr h="140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Enemy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78" marR="6378" marT="6378" marB="0" anchor="ctr"/>
                </a:tc>
                <a:extLst>
                  <a:ext uri="{0D108BD9-81ED-4DB2-BD59-A6C34878D82A}">
                    <a16:rowId xmlns:a16="http://schemas.microsoft.com/office/drawing/2014/main" val="324765575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5D2243A-DC98-4827-AC75-DC2AAA8C96D8}"/>
              </a:ext>
            </a:extLst>
          </p:cNvPr>
          <p:cNvSpPr txBox="1"/>
          <p:nvPr/>
        </p:nvSpPr>
        <p:spPr>
          <a:xfrm>
            <a:off x="7646120" y="238847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无操作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4D787D5-438D-4E65-BEE1-182C662FD0DE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7358738" y="2473240"/>
            <a:ext cx="287382" cy="8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9CB1BBF-89AA-4FF0-B667-3D442E0D0B94}"/>
              </a:ext>
            </a:extLst>
          </p:cNvPr>
          <p:cNvCxnSpPr>
            <a:stCxn id="3" idx="1"/>
          </p:cNvCxnSpPr>
          <p:nvPr/>
        </p:nvCxnSpPr>
        <p:spPr>
          <a:xfrm flipH="1">
            <a:off x="7358738" y="2557748"/>
            <a:ext cx="287382" cy="12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7CD7C4C-CAC0-4EA0-8CFF-147174BFBA9B}"/>
              </a:ext>
            </a:extLst>
          </p:cNvPr>
          <p:cNvSpPr txBox="1"/>
          <p:nvPr/>
        </p:nvSpPr>
        <p:spPr>
          <a:xfrm>
            <a:off x="7646120" y="285873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挡板长度错误</a:t>
            </a:r>
            <a:endParaRPr lang="en-US" altLang="zh-CN" sz="1600" dirty="0"/>
          </a:p>
          <a:p>
            <a:r>
              <a:rPr lang="zh-CN" altLang="en-US" sz="1600" dirty="0"/>
              <a:t>且位置错误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11F18BF-C211-478A-B50F-B631DB5FE29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358738" y="3151120"/>
            <a:ext cx="287382" cy="3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1DC95CD-A91B-41B2-8651-67B9D42C2EAC}"/>
              </a:ext>
            </a:extLst>
          </p:cNvPr>
          <p:cNvSpPr txBox="1"/>
          <p:nvPr/>
        </p:nvSpPr>
        <p:spPr>
          <a:xfrm>
            <a:off x="7646120" y="34432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超时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EB57E15-4FC7-4CD3-8692-C4098E286FC0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7358738" y="3381953"/>
            <a:ext cx="287382" cy="23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059AB00-D0FA-4A63-A07F-133FC12AA6C8}"/>
              </a:ext>
            </a:extLst>
          </p:cNvPr>
          <p:cNvSpPr txBox="1"/>
          <p:nvPr/>
        </p:nvSpPr>
        <p:spPr>
          <a:xfrm>
            <a:off x="7646119" y="615598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胜利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3637823-BFC3-4465-A7AE-3753F03674CF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358737" y="6325260"/>
            <a:ext cx="287382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693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DF54B-708C-4F2D-9062-E4009D31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300" dirty="0"/>
              <a:t>Step5: </a:t>
            </a:r>
            <a:r>
              <a:rPr lang="zh-CN" altLang="en-US" sz="3300" dirty="0"/>
              <a:t>检查游戏结果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9A003C-634A-47F8-941A-D2804F8C549A}"/>
              </a:ext>
            </a:extLst>
          </p:cNvPr>
          <p:cNvSpPr txBox="1"/>
          <p:nvPr/>
        </p:nvSpPr>
        <p:spPr>
          <a:xfrm>
            <a:off x="766354" y="3244334"/>
            <a:ext cx="7611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此处演示</a:t>
            </a:r>
            <a:r>
              <a:rPr lang="en-US" altLang="zh-CN" dirty="0"/>
              <a:t>UI</a:t>
            </a:r>
            <a:r>
              <a:rPr lang="zh-CN" altLang="en-US" dirty="0"/>
              <a:t>操作</a:t>
            </a:r>
            <a:endParaRPr lang="en-US" altLang="zh-CN" dirty="0"/>
          </a:p>
          <a:p>
            <a:pPr algn="ctr"/>
            <a:r>
              <a:rPr lang="zh-CN" altLang="en-US" dirty="0"/>
              <a:t>包括：</a:t>
            </a:r>
            <a:r>
              <a:rPr lang="en-US" altLang="zh-CN" dirty="0"/>
              <a:t>1. </a:t>
            </a:r>
            <a:r>
              <a:rPr lang="zh-CN" altLang="en-US" dirty="0"/>
              <a:t>命令行启动，</a:t>
            </a:r>
            <a:r>
              <a:rPr lang="en-US" altLang="zh-CN" dirty="0"/>
              <a:t>2. uiconfig.json</a:t>
            </a:r>
            <a:r>
              <a:rPr lang="zh-CN" altLang="en-US" dirty="0"/>
              <a:t>启动，</a:t>
            </a:r>
            <a:r>
              <a:rPr lang="en-US" altLang="zh-CN" dirty="0"/>
              <a:t>3. </a:t>
            </a:r>
            <a:r>
              <a:rPr lang="zh-CN" altLang="en-US" dirty="0"/>
              <a:t>自动回放。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C8664C-5D45-4B55-B390-3791E9B1E5E0}"/>
              </a:ext>
            </a:extLst>
          </p:cNvPr>
          <p:cNvSpPr txBox="1"/>
          <p:nvPr/>
        </p:nvSpPr>
        <p:spPr>
          <a:xfrm>
            <a:off x="457200" y="1550126"/>
            <a:ext cx="6394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UI</a:t>
            </a:r>
            <a:r>
              <a:rPr lang="zh-CN" altLang="en-US" dirty="0"/>
              <a:t>检查：客户端程序运行完毕之后可选调用</a:t>
            </a:r>
            <a:r>
              <a:rPr lang="en-US" altLang="zh-CN" dirty="0"/>
              <a:t>UI</a:t>
            </a:r>
            <a:r>
              <a:rPr lang="zh-CN" altLang="en-US" dirty="0"/>
              <a:t>程序重放游戏。</a:t>
            </a:r>
          </a:p>
        </p:txBody>
      </p:sp>
    </p:spTree>
    <p:extLst>
      <p:ext uri="{BB962C8B-B14F-4D97-AF65-F5344CB8AC3E}">
        <p14:creationId xmlns:p14="http://schemas.microsoft.com/office/powerpoint/2010/main" val="3435474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1566" y="1601319"/>
            <a:ext cx="8158410" cy="280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基础要求：执行操作皆为合法操作，能与电脑玩家正常对战；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一般要求：执行操作包含一定的策略，战胜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Baseline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玩家，与同学对战取得佳绩；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最高要求：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步步为赢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FE2DB3D-D225-4509-BC16-3D34DDB8B401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8058150" cy="1228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+mj-cs"/>
              </a:defRPr>
            </a:lvl1pPr>
          </a:lstStyle>
          <a:p>
            <a:r>
              <a:rPr lang="zh-CN" altLang="en-US" sz="3300" dirty="0"/>
              <a:t>实验要求</a:t>
            </a:r>
          </a:p>
        </p:txBody>
      </p:sp>
    </p:spTree>
    <p:extLst>
      <p:ext uri="{BB962C8B-B14F-4D97-AF65-F5344CB8AC3E}">
        <p14:creationId xmlns:p14="http://schemas.microsoft.com/office/powerpoint/2010/main" val="263315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DF54B-708C-4F2D-9062-E4009D31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3300" dirty="0"/>
              <a:t>提交须知</a:t>
            </a:r>
            <a:r>
              <a:rPr kumimoji="1" lang="en-US" altLang="zh-CN" sz="3300" dirty="0"/>
              <a:t>——</a:t>
            </a:r>
            <a:r>
              <a:rPr kumimoji="1" lang="zh-CN" altLang="en-US" sz="3300" dirty="0"/>
              <a:t>分数相关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72ADC0-EFD2-43C4-B40A-4776EDB80880}"/>
              </a:ext>
            </a:extLst>
          </p:cNvPr>
          <p:cNvSpPr txBox="1"/>
          <p:nvPr/>
        </p:nvSpPr>
        <p:spPr>
          <a:xfrm>
            <a:off x="457200" y="157624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提交压缩包结构：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874ECA6-21C0-4A85-866D-D3F0241B60C5}"/>
              </a:ext>
            </a:extLst>
          </p:cNvPr>
          <p:cNvGrpSpPr/>
          <p:nvPr/>
        </p:nvGrpSpPr>
        <p:grpSpPr>
          <a:xfrm>
            <a:off x="550386" y="2262357"/>
            <a:ext cx="3189763" cy="3706112"/>
            <a:chOff x="550386" y="2407137"/>
            <a:chExt cx="3189763" cy="3706112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AA903ED5-A098-4CBA-BFF4-61998EE9F02A}"/>
                </a:ext>
              </a:extLst>
            </p:cNvPr>
            <p:cNvSpPr/>
            <p:nvPr/>
          </p:nvSpPr>
          <p:spPr>
            <a:xfrm>
              <a:off x="550386" y="2407137"/>
              <a:ext cx="2826342" cy="481589"/>
            </a:xfrm>
            <a:custGeom>
              <a:avLst/>
              <a:gdLst>
                <a:gd name="connsiteX0" fmla="*/ 0 w 2321718"/>
                <a:gd name="connsiteY0" fmla="*/ 116086 h 1160859"/>
                <a:gd name="connsiteX1" fmla="*/ 116086 w 2321718"/>
                <a:gd name="connsiteY1" fmla="*/ 0 h 1160859"/>
                <a:gd name="connsiteX2" fmla="*/ 2205632 w 2321718"/>
                <a:gd name="connsiteY2" fmla="*/ 0 h 1160859"/>
                <a:gd name="connsiteX3" fmla="*/ 2321718 w 2321718"/>
                <a:gd name="connsiteY3" fmla="*/ 116086 h 1160859"/>
                <a:gd name="connsiteX4" fmla="*/ 2321718 w 2321718"/>
                <a:gd name="connsiteY4" fmla="*/ 1044773 h 1160859"/>
                <a:gd name="connsiteX5" fmla="*/ 2205632 w 2321718"/>
                <a:gd name="connsiteY5" fmla="*/ 1160859 h 1160859"/>
                <a:gd name="connsiteX6" fmla="*/ 116086 w 2321718"/>
                <a:gd name="connsiteY6" fmla="*/ 1160859 h 1160859"/>
                <a:gd name="connsiteX7" fmla="*/ 0 w 2321718"/>
                <a:gd name="connsiteY7" fmla="*/ 1044773 h 1160859"/>
                <a:gd name="connsiteX8" fmla="*/ 0 w 2321718"/>
                <a:gd name="connsiteY8" fmla="*/ 116086 h 116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18" h="1160859">
                  <a:moveTo>
                    <a:pt x="0" y="116086"/>
                  </a:moveTo>
                  <a:cubicBezTo>
                    <a:pt x="0" y="51973"/>
                    <a:pt x="51973" y="0"/>
                    <a:pt x="116086" y="0"/>
                  </a:cubicBezTo>
                  <a:lnTo>
                    <a:pt x="2205632" y="0"/>
                  </a:lnTo>
                  <a:cubicBezTo>
                    <a:pt x="2269745" y="0"/>
                    <a:pt x="2321718" y="51973"/>
                    <a:pt x="2321718" y="116086"/>
                  </a:cubicBezTo>
                  <a:lnTo>
                    <a:pt x="2321718" y="1044773"/>
                  </a:lnTo>
                  <a:cubicBezTo>
                    <a:pt x="2321718" y="1108886"/>
                    <a:pt x="2269745" y="1160859"/>
                    <a:pt x="2205632" y="1160859"/>
                  </a:cubicBezTo>
                  <a:lnTo>
                    <a:pt x="116086" y="1160859"/>
                  </a:lnTo>
                  <a:cubicBezTo>
                    <a:pt x="51973" y="1160859"/>
                    <a:pt x="0" y="1108886"/>
                    <a:pt x="0" y="1044773"/>
                  </a:cubicBezTo>
                  <a:lnTo>
                    <a:pt x="0" y="116086"/>
                  </a:lnTo>
                  <a:close/>
                </a:path>
              </a:pathLst>
            </a:custGeom>
            <a:pattFill prst="dotGrid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440" tIns="94960" rIns="125440" bIns="94960" numCol="1" spcCol="1270" anchor="ctr" anchorCtr="0">
              <a:noAutofit/>
            </a:bodyPr>
            <a:lstStyle/>
            <a:p>
              <a:pPr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u="sng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rPr>
                <a:t>191220000ZhangSan</a:t>
              </a:r>
              <a:r>
                <a:rPr lang="en-US" altLang="zh-CN" sz="14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rPr>
                <a:t>.zip</a:t>
              </a:r>
              <a:endParaRPr lang="zh-CN" altLang="en-US" sz="14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2BDDE0C-B180-4F1B-AA5B-54C5BD33BA1B}"/>
                </a:ext>
              </a:extLst>
            </p:cNvPr>
            <p:cNvSpPr/>
            <p:nvPr/>
          </p:nvSpPr>
          <p:spPr>
            <a:xfrm>
              <a:off x="974722" y="3746061"/>
              <a:ext cx="2333627" cy="481589"/>
            </a:xfrm>
            <a:custGeom>
              <a:avLst/>
              <a:gdLst>
                <a:gd name="connsiteX0" fmla="*/ 0 w 1857374"/>
                <a:gd name="connsiteY0" fmla="*/ 116086 h 1160859"/>
                <a:gd name="connsiteX1" fmla="*/ 116086 w 1857374"/>
                <a:gd name="connsiteY1" fmla="*/ 0 h 1160859"/>
                <a:gd name="connsiteX2" fmla="*/ 1741288 w 1857374"/>
                <a:gd name="connsiteY2" fmla="*/ 0 h 1160859"/>
                <a:gd name="connsiteX3" fmla="*/ 1857374 w 1857374"/>
                <a:gd name="connsiteY3" fmla="*/ 116086 h 1160859"/>
                <a:gd name="connsiteX4" fmla="*/ 1857374 w 1857374"/>
                <a:gd name="connsiteY4" fmla="*/ 1044773 h 1160859"/>
                <a:gd name="connsiteX5" fmla="*/ 1741288 w 1857374"/>
                <a:gd name="connsiteY5" fmla="*/ 1160859 h 1160859"/>
                <a:gd name="connsiteX6" fmla="*/ 116086 w 1857374"/>
                <a:gd name="connsiteY6" fmla="*/ 1160859 h 1160859"/>
                <a:gd name="connsiteX7" fmla="*/ 0 w 1857374"/>
                <a:gd name="connsiteY7" fmla="*/ 1044773 h 1160859"/>
                <a:gd name="connsiteX8" fmla="*/ 0 w 1857374"/>
                <a:gd name="connsiteY8" fmla="*/ 116086 h 116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7374" h="1160859">
                  <a:moveTo>
                    <a:pt x="0" y="116086"/>
                  </a:moveTo>
                  <a:cubicBezTo>
                    <a:pt x="0" y="51973"/>
                    <a:pt x="51973" y="0"/>
                    <a:pt x="116086" y="0"/>
                  </a:cubicBezTo>
                  <a:lnTo>
                    <a:pt x="1741288" y="0"/>
                  </a:lnTo>
                  <a:cubicBezTo>
                    <a:pt x="1805401" y="0"/>
                    <a:pt x="1857374" y="51973"/>
                    <a:pt x="1857374" y="116086"/>
                  </a:cubicBezTo>
                  <a:lnTo>
                    <a:pt x="1857374" y="1044773"/>
                  </a:lnTo>
                  <a:cubicBezTo>
                    <a:pt x="1857374" y="1108886"/>
                    <a:pt x="1805401" y="1160859"/>
                    <a:pt x="1741288" y="1160859"/>
                  </a:cubicBezTo>
                  <a:lnTo>
                    <a:pt x="116086" y="1160859"/>
                  </a:lnTo>
                  <a:cubicBezTo>
                    <a:pt x="51973" y="1160859"/>
                    <a:pt x="0" y="1108886"/>
                    <a:pt x="0" y="1044773"/>
                  </a:cubicBezTo>
                  <a:lnTo>
                    <a:pt x="0" y="1160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0" tIns="94960" rIns="125440" bIns="94960" numCol="1" spcCol="1270" anchor="ctr" anchorCtr="0">
              <a:noAutofit/>
            </a:bodyPr>
            <a:lstStyle/>
            <a:p>
              <a:pPr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dirty="0"/>
                <a:t>191220000Quoridor\</a:t>
              </a:r>
              <a:endParaRPr lang="zh-CN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DCC320DF-0D7A-4168-9965-BC590EB32236}"/>
                </a:ext>
              </a:extLst>
            </p:cNvPr>
            <p:cNvSpPr/>
            <p:nvPr/>
          </p:nvSpPr>
          <p:spPr>
            <a:xfrm>
              <a:off x="974724" y="3196996"/>
              <a:ext cx="2333626" cy="481589"/>
            </a:xfrm>
            <a:custGeom>
              <a:avLst/>
              <a:gdLst>
                <a:gd name="connsiteX0" fmla="*/ 0 w 1857374"/>
                <a:gd name="connsiteY0" fmla="*/ 116086 h 1160859"/>
                <a:gd name="connsiteX1" fmla="*/ 116086 w 1857374"/>
                <a:gd name="connsiteY1" fmla="*/ 0 h 1160859"/>
                <a:gd name="connsiteX2" fmla="*/ 1741288 w 1857374"/>
                <a:gd name="connsiteY2" fmla="*/ 0 h 1160859"/>
                <a:gd name="connsiteX3" fmla="*/ 1857374 w 1857374"/>
                <a:gd name="connsiteY3" fmla="*/ 116086 h 1160859"/>
                <a:gd name="connsiteX4" fmla="*/ 1857374 w 1857374"/>
                <a:gd name="connsiteY4" fmla="*/ 1044773 h 1160859"/>
                <a:gd name="connsiteX5" fmla="*/ 1741288 w 1857374"/>
                <a:gd name="connsiteY5" fmla="*/ 1160859 h 1160859"/>
                <a:gd name="connsiteX6" fmla="*/ 116086 w 1857374"/>
                <a:gd name="connsiteY6" fmla="*/ 1160859 h 1160859"/>
                <a:gd name="connsiteX7" fmla="*/ 0 w 1857374"/>
                <a:gd name="connsiteY7" fmla="*/ 1044773 h 1160859"/>
                <a:gd name="connsiteX8" fmla="*/ 0 w 1857374"/>
                <a:gd name="connsiteY8" fmla="*/ 116086 h 116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7374" h="1160859">
                  <a:moveTo>
                    <a:pt x="0" y="116086"/>
                  </a:moveTo>
                  <a:cubicBezTo>
                    <a:pt x="0" y="51973"/>
                    <a:pt x="51973" y="0"/>
                    <a:pt x="116086" y="0"/>
                  </a:cubicBezTo>
                  <a:lnTo>
                    <a:pt x="1741288" y="0"/>
                  </a:lnTo>
                  <a:cubicBezTo>
                    <a:pt x="1805401" y="0"/>
                    <a:pt x="1857374" y="51973"/>
                    <a:pt x="1857374" y="116086"/>
                  </a:cubicBezTo>
                  <a:lnTo>
                    <a:pt x="1857374" y="1044773"/>
                  </a:lnTo>
                  <a:cubicBezTo>
                    <a:pt x="1857374" y="1108886"/>
                    <a:pt x="1805401" y="1160859"/>
                    <a:pt x="1741288" y="1160859"/>
                  </a:cubicBezTo>
                  <a:lnTo>
                    <a:pt x="116086" y="1160859"/>
                  </a:lnTo>
                  <a:cubicBezTo>
                    <a:pt x="51973" y="1160859"/>
                    <a:pt x="0" y="1108886"/>
                    <a:pt x="0" y="1044773"/>
                  </a:cubicBezTo>
                  <a:lnTo>
                    <a:pt x="0" y="116086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440" tIns="94960" rIns="125440" bIns="94960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400" u="sng" kern="1200" dirty="0"/>
                <a:t>191220000ZhangSan</a:t>
              </a:r>
              <a:r>
                <a:rPr lang="en-US" altLang="zh-CN" sz="1400" kern="1200" dirty="0"/>
                <a:t>.</a:t>
              </a:r>
              <a:r>
                <a:rPr lang="en-US" altLang="zh-CN" sz="1400" u="wavy" kern="1200" dirty="0"/>
                <a:t>pptx</a:t>
              </a:r>
              <a:endParaRPr lang="zh-CN" altLang="en-US" sz="1400" u="wavy" kern="1200" dirty="0"/>
            </a:p>
          </p:txBody>
        </p:sp>
        <p:sp>
          <p:nvSpPr>
            <p:cNvPr id="32" name="L 形 31">
              <a:extLst>
                <a:ext uri="{FF2B5EF4-FFF2-40B4-BE49-F238E27FC236}">
                  <a16:creationId xmlns:a16="http://schemas.microsoft.com/office/drawing/2014/main" id="{B002432A-555F-4507-85E3-80469A37CEB2}"/>
                </a:ext>
              </a:extLst>
            </p:cNvPr>
            <p:cNvSpPr/>
            <p:nvPr/>
          </p:nvSpPr>
          <p:spPr>
            <a:xfrm>
              <a:off x="695325" y="2888726"/>
              <a:ext cx="279398" cy="549065"/>
            </a:xfrm>
            <a:prstGeom prst="corner">
              <a:avLst>
                <a:gd name="adj1" fmla="val 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L 形 32">
              <a:extLst>
                <a:ext uri="{FF2B5EF4-FFF2-40B4-BE49-F238E27FC236}">
                  <a16:creationId xmlns:a16="http://schemas.microsoft.com/office/drawing/2014/main" id="{DF17A444-E7C2-4D8F-B475-36BA4D8A6A4C}"/>
                </a:ext>
              </a:extLst>
            </p:cNvPr>
            <p:cNvSpPr/>
            <p:nvPr/>
          </p:nvSpPr>
          <p:spPr>
            <a:xfrm>
              <a:off x="695325" y="3437790"/>
              <a:ext cx="279398" cy="549065"/>
            </a:xfrm>
            <a:prstGeom prst="corner">
              <a:avLst>
                <a:gd name="adj1" fmla="val 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L 形 33">
              <a:extLst>
                <a:ext uri="{FF2B5EF4-FFF2-40B4-BE49-F238E27FC236}">
                  <a16:creationId xmlns:a16="http://schemas.microsoft.com/office/drawing/2014/main" id="{B7E84E8C-8CF1-4DEC-9605-9EEF043C3789}"/>
                </a:ext>
              </a:extLst>
            </p:cNvPr>
            <p:cNvSpPr/>
            <p:nvPr/>
          </p:nvSpPr>
          <p:spPr>
            <a:xfrm>
              <a:off x="1127125" y="4227650"/>
              <a:ext cx="279398" cy="549065"/>
            </a:xfrm>
            <a:prstGeom prst="corner">
              <a:avLst>
                <a:gd name="adj1" fmla="val 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L 形 34">
              <a:extLst>
                <a:ext uri="{FF2B5EF4-FFF2-40B4-BE49-F238E27FC236}">
                  <a16:creationId xmlns:a16="http://schemas.microsoft.com/office/drawing/2014/main" id="{4BBC4C2A-F31B-46A8-B978-4066B3EDB6E5}"/>
                </a:ext>
              </a:extLst>
            </p:cNvPr>
            <p:cNvSpPr/>
            <p:nvPr/>
          </p:nvSpPr>
          <p:spPr>
            <a:xfrm>
              <a:off x="1127125" y="4776714"/>
              <a:ext cx="279398" cy="549065"/>
            </a:xfrm>
            <a:prstGeom prst="corner">
              <a:avLst>
                <a:gd name="adj1" fmla="val 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384EEAE2-E4AF-46E9-9463-1F9A6BFBE503}"/>
                </a:ext>
              </a:extLst>
            </p:cNvPr>
            <p:cNvSpPr/>
            <p:nvPr/>
          </p:nvSpPr>
          <p:spPr>
            <a:xfrm>
              <a:off x="1406523" y="4535918"/>
              <a:ext cx="2333626" cy="481589"/>
            </a:xfrm>
            <a:custGeom>
              <a:avLst/>
              <a:gdLst>
                <a:gd name="connsiteX0" fmla="*/ 0 w 1857374"/>
                <a:gd name="connsiteY0" fmla="*/ 116086 h 1160859"/>
                <a:gd name="connsiteX1" fmla="*/ 116086 w 1857374"/>
                <a:gd name="connsiteY1" fmla="*/ 0 h 1160859"/>
                <a:gd name="connsiteX2" fmla="*/ 1741288 w 1857374"/>
                <a:gd name="connsiteY2" fmla="*/ 0 h 1160859"/>
                <a:gd name="connsiteX3" fmla="*/ 1857374 w 1857374"/>
                <a:gd name="connsiteY3" fmla="*/ 116086 h 1160859"/>
                <a:gd name="connsiteX4" fmla="*/ 1857374 w 1857374"/>
                <a:gd name="connsiteY4" fmla="*/ 1044773 h 1160859"/>
                <a:gd name="connsiteX5" fmla="*/ 1741288 w 1857374"/>
                <a:gd name="connsiteY5" fmla="*/ 1160859 h 1160859"/>
                <a:gd name="connsiteX6" fmla="*/ 116086 w 1857374"/>
                <a:gd name="connsiteY6" fmla="*/ 1160859 h 1160859"/>
                <a:gd name="connsiteX7" fmla="*/ 0 w 1857374"/>
                <a:gd name="connsiteY7" fmla="*/ 1044773 h 1160859"/>
                <a:gd name="connsiteX8" fmla="*/ 0 w 1857374"/>
                <a:gd name="connsiteY8" fmla="*/ 116086 h 116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7374" h="1160859">
                  <a:moveTo>
                    <a:pt x="0" y="116086"/>
                  </a:moveTo>
                  <a:cubicBezTo>
                    <a:pt x="0" y="51973"/>
                    <a:pt x="51973" y="0"/>
                    <a:pt x="116086" y="0"/>
                  </a:cubicBezTo>
                  <a:lnTo>
                    <a:pt x="1741288" y="0"/>
                  </a:lnTo>
                  <a:cubicBezTo>
                    <a:pt x="1805401" y="0"/>
                    <a:pt x="1857374" y="51973"/>
                    <a:pt x="1857374" y="116086"/>
                  </a:cubicBezTo>
                  <a:lnTo>
                    <a:pt x="1857374" y="1044773"/>
                  </a:lnTo>
                  <a:cubicBezTo>
                    <a:pt x="1857374" y="1108886"/>
                    <a:pt x="1805401" y="1160859"/>
                    <a:pt x="1741288" y="1160859"/>
                  </a:cubicBezTo>
                  <a:lnTo>
                    <a:pt x="116086" y="1160859"/>
                  </a:lnTo>
                  <a:cubicBezTo>
                    <a:pt x="51973" y="1160859"/>
                    <a:pt x="0" y="1108886"/>
                    <a:pt x="0" y="1044773"/>
                  </a:cubicBezTo>
                  <a:lnTo>
                    <a:pt x="0" y="116086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440" tIns="94960" rIns="125440" bIns="94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dirty="0"/>
                <a:t>MyPlayer.cpp</a:t>
              </a:r>
              <a:endParaRPr lang="zh-CN" altLang="en-US" sz="1400" kern="1200" dirty="0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C122C96E-079D-47CA-ACE5-F81320DE762C}"/>
                </a:ext>
              </a:extLst>
            </p:cNvPr>
            <p:cNvSpPr/>
            <p:nvPr/>
          </p:nvSpPr>
          <p:spPr>
            <a:xfrm>
              <a:off x="1406523" y="5084980"/>
              <a:ext cx="2333626" cy="481589"/>
            </a:xfrm>
            <a:custGeom>
              <a:avLst/>
              <a:gdLst>
                <a:gd name="connsiteX0" fmla="*/ 0 w 1857374"/>
                <a:gd name="connsiteY0" fmla="*/ 116086 h 1160859"/>
                <a:gd name="connsiteX1" fmla="*/ 116086 w 1857374"/>
                <a:gd name="connsiteY1" fmla="*/ 0 h 1160859"/>
                <a:gd name="connsiteX2" fmla="*/ 1741288 w 1857374"/>
                <a:gd name="connsiteY2" fmla="*/ 0 h 1160859"/>
                <a:gd name="connsiteX3" fmla="*/ 1857374 w 1857374"/>
                <a:gd name="connsiteY3" fmla="*/ 116086 h 1160859"/>
                <a:gd name="connsiteX4" fmla="*/ 1857374 w 1857374"/>
                <a:gd name="connsiteY4" fmla="*/ 1044773 h 1160859"/>
                <a:gd name="connsiteX5" fmla="*/ 1741288 w 1857374"/>
                <a:gd name="connsiteY5" fmla="*/ 1160859 h 1160859"/>
                <a:gd name="connsiteX6" fmla="*/ 116086 w 1857374"/>
                <a:gd name="connsiteY6" fmla="*/ 1160859 h 1160859"/>
                <a:gd name="connsiteX7" fmla="*/ 0 w 1857374"/>
                <a:gd name="connsiteY7" fmla="*/ 1044773 h 1160859"/>
                <a:gd name="connsiteX8" fmla="*/ 0 w 1857374"/>
                <a:gd name="connsiteY8" fmla="*/ 116086 h 116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7374" h="1160859">
                  <a:moveTo>
                    <a:pt x="0" y="116086"/>
                  </a:moveTo>
                  <a:cubicBezTo>
                    <a:pt x="0" y="51973"/>
                    <a:pt x="51973" y="0"/>
                    <a:pt x="116086" y="0"/>
                  </a:cubicBezTo>
                  <a:lnTo>
                    <a:pt x="1741288" y="0"/>
                  </a:lnTo>
                  <a:cubicBezTo>
                    <a:pt x="1805401" y="0"/>
                    <a:pt x="1857374" y="51973"/>
                    <a:pt x="1857374" y="116086"/>
                  </a:cubicBezTo>
                  <a:lnTo>
                    <a:pt x="1857374" y="1044773"/>
                  </a:lnTo>
                  <a:cubicBezTo>
                    <a:pt x="1857374" y="1108886"/>
                    <a:pt x="1805401" y="1160859"/>
                    <a:pt x="1741288" y="1160859"/>
                  </a:cubicBezTo>
                  <a:lnTo>
                    <a:pt x="116086" y="1160859"/>
                  </a:lnTo>
                  <a:cubicBezTo>
                    <a:pt x="51973" y="1160859"/>
                    <a:pt x="0" y="1108886"/>
                    <a:pt x="0" y="1044773"/>
                  </a:cubicBezTo>
                  <a:lnTo>
                    <a:pt x="0" y="116086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440" tIns="94960" rIns="125440" bIns="94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dirty="0"/>
                <a:t>MyPlayer.h</a:t>
              </a:r>
              <a:endParaRPr lang="zh-CN" altLang="en-US" sz="1400" kern="1200" dirty="0"/>
            </a:p>
          </p:txBody>
        </p:sp>
        <p:sp>
          <p:nvSpPr>
            <p:cNvPr id="39" name="L 形 38">
              <a:extLst>
                <a:ext uri="{FF2B5EF4-FFF2-40B4-BE49-F238E27FC236}">
                  <a16:creationId xmlns:a16="http://schemas.microsoft.com/office/drawing/2014/main" id="{B6C04204-0A63-44FF-837C-E3E88B8117F3}"/>
                </a:ext>
              </a:extLst>
            </p:cNvPr>
            <p:cNvSpPr/>
            <p:nvPr/>
          </p:nvSpPr>
          <p:spPr>
            <a:xfrm>
              <a:off x="1127125" y="5323394"/>
              <a:ext cx="279398" cy="549065"/>
            </a:xfrm>
            <a:prstGeom prst="corner">
              <a:avLst>
                <a:gd name="adj1" fmla="val 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0D259A5E-16E9-4B5B-BCCF-F3649491DA87}"/>
                </a:ext>
              </a:extLst>
            </p:cNvPr>
            <p:cNvSpPr/>
            <p:nvPr/>
          </p:nvSpPr>
          <p:spPr>
            <a:xfrm>
              <a:off x="1406523" y="5631660"/>
              <a:ext cx="2333626" cy="481589"/>
            </a:xfrm>
            <a:custGeom>
              <a:avLst/>
              <a:gdLst>
                <a:gd name="connsiteX0" fmla="*/ 0 w 1857374"/>
                <a:gd name="connsiteY0" fmla="*/ 116086 h 1160859"/>
                <a:gd name="connsiteX1" fmla="*/ 116086 w 1857374"/>
                <a:gd name="connsiteY1" fmla="*/ 0 h 1160859"/>
                <a:gd name="connsiteX2" fmla="*/ 1741288 w 1857374"/>
                <a:gd name="connsiteY2" fmla="*/ 0 h 1160859"/>
                <a:gd name="connsiteX3" fmla="*/ 1857374 w 1857374"/>
                <a:gd name="connsiteY3" fmla="*/ 116086 h 1160859"/>
                <a:gd name="connsiteX4" fmla="*/ 1857374 w 1857374"/>
                <a:gd name="connsiteY4" fmla="*/ 1044773 h 1160859"/>
                <a:gd name="connsiteX5" fmla="*/ 1741288 w 1857374"/>
                <a:gd name="connsiteY5" fmla="*/ 1160859 h 1160859"/>
                <a:gd name="connsiteX6" fmla="*/ 116086 w 1857374"/>
                <a:gd name="connsiteY6" fmla="*/ 1160859 h 1160859"/>
                <a:gd name="connsiteX7" fmla="*/ 0 w 1857374"/>
                <a:gd name="connsiteY7" fmla="*/ 1044773 h 1160859"/>
                <a:gd name="connsiteX8" fmla="*/ 0 w 1857374"/>
                <a:gd name="connsiteY8" fmla="*/ 116086 h 116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7374" h="1160859">
                  <a:moveTo>
                    <a:pt x="0" y="116086"/>
                  </a:moveTo>
                  <a:cubicBezTo>
                    <a:pt x="0" y="51973"/>
                    <a:pt x="51973" y="0"/>
                    <a:pt x="116086" y="0"/>
                  </a:cubicBezTo>
                  <a:lnTo>
                    <a:pt x="1741288" y="0"/>
                  </a:lnTo>
                  <a:cubicBezTo>
                    <a:pt x="1805401" y="0"/>
                    <a:pt x="1857374" y="51973"/>
                    <a:pt x="1857374" y="116086"/>
                  </a:cubicBezTo>
                  <a:lnTo>
                    <a:pt x="1857374" y="1044773"/>
                  </a:lnTo>
                  <a:cubicBezTo>
                    <a:pt x="1857374" y="1108886"/>
                    <a:pt x="1805401" y="1160859"/>
                    <a:pt x="1741288" y="1160859"/>
                  </a:cubicBezTo>
                  <a:lnTo>
                    <a:pt x="116086" y="1160859"/>
                  </a:lnTo>
                  <a:cubicBezTo>
                    <a:pt x="51973" y="1160859"/>
                    <a:pt x="0" y="1108886"/>
                    <a:pt x="0" y="1044773"/>
                  </a:cubicBezTo>
                  <a:lnTo>
                    <a:pt x="0" y="116086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440" tIns="94960" rIns="125440" bIns="94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kern="1200" dirty="0"/>
                <a:t>...</a:t>
              </a:r>
              <a:endParaRPr lang="zh-CN" altLang="en-US" sz="1400" kern="1200" dirty="0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6091311A-BEA9-426B-BA13-18FB9CE76AE9}"/>
              </a:ext>
            </a:extLst>
          </p:cNvPr>
          <p:cNvSpPr txBox="1"/>
          <p:nvPr/>
        </p:nvSpPr>
        <p:spPr>
          <a:xfrm>
            <a:off x="4152900" y="170509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修改为自己的</a:t>
            </a:r>
            <a:r>
              <a:rPr lang="zh-CN" altLang="en-US" u="sng" dirty="0"/>
              <a:t>学号和姓名全拼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必须以</a:t>
            </a:r>
            <a:r>
              <a:rPr lang="en-US" altLang="zh-CN" dirty="0">
                <a:solidFill>
                  <a:srgbClr val="FF0000"/>
                </a:solidFill>
              </a:rPr>
              <a:t>zip</a:t>
            </a:r>
            <a:r>
              <a:rPr lang="zh-CN" altLang="en-US" dirty="0">
                <a:solidFill>
                  <a:srgbClr val="FF0000"/>
                </a:solidFill>
              </a:rPr>
              <a:t>格式压缩。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F6937BF-8FC2-4316-8D9B-654C3DE01EC9}"/>
              </a:ext>
            </a:extLst>
          </p:cNvPr>
          <p:cNvCxnSpPr>
            <a:stCxn id="44" idx="1"/>
          </p:cNvCxnSpPr>
          <p:nvPr/>
        </p:nvCxnSpPr>
        <p:spPr>
          <a:xfrm flipH="1">
            <a:off x="3512820" y="2028259"/>
            <a:ext cx="640080" cy="47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28ECDB6-5643-4E6F-9652-7A45F583323D}"/>
              </a:ext>
            </a:extLst>
          </p:cNvPr>
          <p:cNvSpPr txBox="1"/>
          <p:nvPr/>
        </p:nvSpPr>
        <p:spPr>
          <a:xfrm>
            <a:off x="4152900" y="2651111"/>
            <a:ext cx="3536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修改为自己的</a:t>
            </a:r>
            <a:r>
              <a:rPr lang="zh-CN" altLang="en-US" u="sng" dirty="0"/>
              <a:t>学号和姓名全拼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可以提交</a:t>
            </a:r>
            <a:r>
              <a:rPr lang="en-US" altLang="zh-CN" u="wavy" dirty="0">
                <a:solidFill>
                  <a:srgbClr val="FF0000"/>
                </a:solidFill>
              </a:rPr>
              <a:t>pdf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u="wavy" dirty="0">
                <a:solidFill>
                  <a:srgbClr val="FF0000"/>
                </a:solidFill>
              </a:rPr>
              <a:t>ppt</a:t>
            </a:r>
            <a:r>
              <a:rPr lang="zh-CN" altLang="en-US" dirty="0">
                <a:solidFill>
                  <a:srgbClr val="FF0000"/>
                </a:solidFill>
              </a:rPr>
              <a:t>格式的报告。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318A747-25CB-4A37-A47D-288B119C2982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3512820" y="2974277"/>
            <a:ext cx="640080" cy="310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82574BB7-F098-4B2D-9698-F8C44D69392E}"/>
              </a:ext>
            </a:extLst>
          </p:cNvPr>
          <p:cNvSpPr txBox="1"/>
          <p:nvPr/>
        </p:nvSpPr>
        <p:spPr>
          <a:xfrm>
            <a:off x="4152900" y="5413027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有的同学可能程序较复杂，有较多源文件，</a:t>
            </a:r>
            <a:endParaRPr lang="en-US" altLang="zh-CN" dirty="0"/>
          </a:p>
          <a:p>
            <a:r>
              <a:rPr lang="zh-CN" altLang="en-US" dirty="0"/>
              <a:t>只有</a:t>
            </a:r>
            <a:r>
              <a:rPr lang="en-US" altLang="zh-CN" dirty="0"/>
              <a:t>MyPlayer.h/cpp</a:t>
            </a:r>
            <a:r>
              <a:rPr lang="zh-CN" altLang="en-US" dirty="0"/>
              <a:t>两个源文件的请忽略。</a:t>
            </a:r>
            <a:endParaRPr lang="zh-CN" altLang="en-US" strike="sngStrike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32D2ED9-9506-4D9D-89FC-717E6AB15C6C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3740150" y="5736193"/>
            <a:ext cx="412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719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实验周期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 fontScale="85000" lnSpcReduction="20000"/>
          </a:bodyPr>
          <a:lstStyle/>
          <a:p>
            <a:pPr marL="342900" lvl="1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布置题目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提交设计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PowerPoint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，算法思路，核心函数划分，预期效果，并可以写出简单的合法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agent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；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周（待定）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代码完成基本功能，可编译运行且不会因违规判负，起码可用服务器电脑模式走完一轮（三回合）棋局，此外用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PowerPoint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展示精化后的整体设计及实现框架；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周（待定）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代码完整提交。在此周课前各小组预赛决出前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名，在课上各组出线同学进行决赛。并用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PowerPoint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给出用户手册，助教会基于手册上功能进行检查。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2715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实验提交与检查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/>
          </a:bodyPr>
          <a:lstStyle/>
          <a:p>
            <a:pPr marL="342900" lvl="1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每周四上午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点为最终时间点，之后系统关闭。提交后无法修改；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责任助教当场完成相应任务项检查，未提交者不检查；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每个周期第一周第二周，每次随机抽取同学，在主屏幕检查；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查重认定抄袭者，该实验整体不计分。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051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/>
              <a:t>Q&amp;A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比赛规则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整个比赛采用多轮淘汰赛制，每轮比赛胜者晋级下一轮比赛，如此进行多轮，直到产生冠亚季军；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每轮比赛服务器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随机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从选手池中选取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两名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进行匹配对战，每次对战均进行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两局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，各执一次先手。若玩家在本轮比赛中一胜一负，则会比较每局比赛的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步数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，获胜时步数更少的玩家晋级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685800" lvl="1" indent="-3429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若步数也相同，比较两方“思考”的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总时间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，下子更快的一方获胜。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1413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比赛注意事项（待定）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每轮比赛开始后，每位参赛者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有且仅有一次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连入服务器的机会，先连入的参赛者需要等待其他参赛者，所以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程序运行后请不要再进行任何其他操作，双手离开键盘即可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，当所有参赛者均连入服务器后，比赛自动开始。</a:t>
            </a:r>
          </a:p>
          <a:p>
            <a:pPr marL="342900" indent="-3429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对比赛结果有异议的同学可以要求助教给予相应的比赛记录日志，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任何违反比赛规则和注意事项的行为，后果自负</a:t>
            </a:r>
          </a:p>
          <a:p>
            <a:pPr marL="0" indent="0">
              <a:buNone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65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Quoridor today for free!</a:t>
            </a:r>
            <a:endParaRPr kumimoji="1"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C0F672A-09F0-412F-8A64-044FA0B07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453" y="1423059"/>
            <a:ext cx="7886700" cy="4617986"/>
          </a:xfrm>
        </p:spPr>
        <p:txBody>
          <a:bodyPr/>
          <a:lstStyle/>
          <a:p>
            <a:r>
              <a:rPr lang="zh-CN" altLang="en-US" dirty="0"/>
              <a:t>无论淘宝卖得多贵，</a:t>
            </a:r>
            <a:r>
              <a:rPr lang="en-US" altLang="zh-CN" dirty="0"/>
              <a:t>Quoridor today for </a:t>
            </a:r>
            <a:r>
              <a:rPr lang="en-US" altLang="zh-CN" b="1" dirty="0"/>
              <a:t>FREE</a:t>
            </a:r>
            <a:r>
              <a:rPr lang="zh-CN" altLang="en-US" dirty="0"/>
              <a:t>！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0836C8-9E5A-4296-B3F7-C89A6CF7B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624" y="1978566"/>
            <a:ext cx="3780637" cy="39557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B3CAA74-0EFF-4F2D-8291-3B68D4EA4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6459"/>
            <a:ext cx="4575975" cy="33758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F076CD7-BA7C-4FBE-BEE0-0DEF4CF74843}"/>
              </a:ext>
            </a:extLst>
          </p:cNvPr>
          <p:cNvSpPr txBox="1"/>
          <p:nvPr/>
        </p:nvSpPr>
        <p:spPr>
          <a:xfrm>
            <a:off x="1677431" y="6041045"/>
            <a:ext cx="185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￥</a:t>
            </a:r>
            <a:r>
              <a:rPr lang="en-US" altLang="zh-CN" dirty="0">
                <a:solidFill>
                  <a:srgbClr val="FF0000"/>
                </a:solidFill>
              </a:rPr>
              <a:t>298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r>
              <a:rPr lang="en-US" altLang="zh-CN" dirty="0">
                <a:solidFill>
                  <a:srgbClr val="FF0000"/>
                </a:solidFill>
              </a:rPr>
              <a:t>NO</a:t>
            </a:r>
            <a:r>
              <a:rPr lang="zh-CN" altLang="en-US" dirty="0">
                <a:solidFill>
                  <a:srgbClr val="FF0000"/>
                </a:solidFill>
              </a:rPr>
              <a:t>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78898F-11BE-4595-ADA0-F2CBD839341B}"/>
              </a:ext>
            </a:extLst>
          </p:cNvPr>
          <p:cNvSpPr txBox="1"/>
          <p:nvPr/>
        </p:nvSpPr>
        <p:spPr>
          <a:xfrm>
            <a:off x="6267827" y="6041045"/>
            <a:ext cx="185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￥</a:t>
            </a:r>
            <a:r>
              <a:rPr lang="en-US" altLang="zh-CN" dirty="0">
                <a:solidFill>
                  <a:srgbClr val="92D050"/>
                </a:solidFill>
              </a:rPr>
              <a:t>0</a:t>
            </a:r>
            <a:r>
              <a:rPr lang="zh-CN" altLang="en-US" dirty="0">
                <a:solidFill>
                  <a:srgbClr val="92D050"/>
                </a:solidFill>
              </a:rPr>
              <a:t>？</a:t>
            </a:r>
            <a:r>
              <a:rPr lang="en-US" altLang="zh-CN" dirty="0">
                <a:solidFill>
                  <a:srgbClr val="92D050"/>
                </a:solidFill>
              </a:rPr>
              <a:t>YES!!!</a:t>
            </a:r>
            <a:endParaRPr lang="zh-CN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2609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DF54B-708C-4F2D-9062-E4009D31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3300" dirty="0"/>
              <a:t>客户端设计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12EACB3-E8A9-4C07-9463-BFEE77DF59EB}"/>
              </a:ext>
            </a:extLst>
          </p:cNvPr>
          <p:cNvGrpSpPr/>
          <p:nvPr/>
        </p:nvGrpSpPr>
        <p:grpSpPr>
          <a:xfrm>
            <a:off x="226422" y="1765385"/>
            <a:ext cx="8708571" cy="3101980"/>
            <a:chOff x="226422" y="2654385"/>
            <a:chExt cx="8708571" cy="31019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DAFBAAD-7325-492A-ACD8-0E64026DC107}"/>
                </a:ext>
              </a:extLst>
            </p:cNvPr>
            <p:cNvSpPr/>
            <p:nvPr/>
          </p:nvSpPr>
          <p:spPr>
            <a:xfrm>
              <a:off x="312146" y="4387503"/>
              <a:ext cx="2678971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NetworkClient </a:t>
              </a:r>
              <a:r>
                <a:rPr lang="zh-CN" altLang="en-US" dirty="0"/>
                <a:t>网络组件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E256ABD-E98B-4148-8112-F5705996CB29}"/>
                </a:ext>
              </a:extLst>
            </p:cNvPr>
            <p:cNvSpPr/>
            <p:nvPr/>
          </p:nvSpPr>
          <p:spPr>
            <a:xfrm>
              <a:off x="312146" y="3668583"/>
              <a:ext cx="4933951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Configuration </a:t>
              </a:r>
              <a:r>
                <a:rPr lang="zh-CN" altLang="en-US" dirty="0"/>
                <a:t>游戏规则与通信定义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5F32FE7-18CF-49B8-9308-AD9738B93B8E}"/>
                </a:ext>
              </a:extLst>
            </p:cNvPr>
            <p:cNvSpPr/>
            <p:nvPr/>
          </p:nvSpPr>
          <p:spPr>
            <a:xfrm>
              <a:off x="3124464" y="4387503"/>
              <a:ext cx="3658149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Player </a:t>
              </a:r>
              <a:r>
                <a:rPr lang="zh-CN" altLang="en-US" dirty="0"/>
                <a:t>游戏玩家抽象类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461430F-A2D1-45FF-97F4-937576A7D294}"/>
                </a:ext>
              </a:extLst>
            </p:cNvPr>
            <p:cNvSpPr/>
            <p:nvPr/>
          </p:nvSpPr>
          <p:spPr>
            <a:xfrm>
              <a:off x="3124464" y="5094914"/>
              <a:ext cx="3658149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QuoridorUtils </a:t>
              </a:r>
              <a:r>
                <a:rPr lang="zh-CN" altLang="en-US" dirty="0"/>
                <a:t>游戏基础数据结构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D2F9B89-1F9E-447E-8BA8-9C94138B3F9C}"/>
                </a:ext>
              </a:extLst>
            </p:cNvPr>
            <p:cNvSpPr/>
            <p:nvPr/>
          </p:nvSpPr>
          <p:spPr>
            <a:xfrm>
              <a:off x="312146" y="2654385"/>
              <a:ext cx="8519707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Client </a:t>
              </a:r>
              <a:r>
                <a:rPr lang="zh-CN" altLang="en-US" dirty="0"/>
                <a:t>客户端主程序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3B31CE9-5EEF-4C33-838F-657319A1E7C1}"/>
                </a:ext>
              </a:extLst>
            </p:cNvPr>
            <p:cNvSpPr/>
            <p:nvPr/>
          </p:nvSpPr>
          <p:spPr>
            <a:xfrm>
              <a:off x="5379444" y="3668583"/>
              <a:ext cx="3452409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MyPlayer </a:t>
              </a:r>
              <a:r>
                <a:rPr lang="zh-CN" altLang="en-US" dirty="0"/>
                <a:t>自定义玩家</a:t>
              </a:r>
            </a:p>
          </p:txBody>
        </p:sp>
        <p:cxnSp>
          <p:nvCxnSpPr>
            <p:cNvPr id="4" name="连接符: 肘形 3">
              <a:extLst>
                <a:ext uri="{FF2B5EF4-FFF2-40B4-BE49-F238E27FC236}">
                  <a16:creationId xmlns:a16="http://schemas.microsoft.com/office/drawing/2014/main" id="{ABF12222-0942-42B9-9191-2BE8CF7F45D7}"/>
                </a:ext>
              </a:extLst>
            </p:cNvPr>
            <p:cNvCxnSpPr>
              <a:cxnSpLocks/>
              <a:stCxn id="8" idx="3"/>
              <a:endCxn id="13" idx="2"/>
            </p:cNvCxnSpPr>
            <p:nvPr/>
          </p:nvCxnSpPr>
          <p:spPr>
            <a:xfrm flipV="1">
              <a:off x="6782613" y="4221033"/>
              <a:ext cx="323036" cy="442695"/>
            </a:xfrm>
            <a:prstGeom prst="bentConnector2">
              <a:avLst/>
            </a:prstGeom>
            <a:ln w="38100" cmpd="dbl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L 形 2">
              <a:extLst>
                <a:ext uri="{FF2B5EF4-FFF2-40B4-BE49-F238E27FC236}">
                  <a16:creationId xmlns:a16="http://schemas.microsoft.com/office/drawing/2014/main" id="{A80FE50E-7A56-4949-AD44-C29517C837B5}"/>
                </a:ext>
              </a:extLst>
            </p:cNvPr>
            <p:cNvSpPr/>
            <p:nvPr/>
          </p:nvSpPr>
          <p:spPr>
            <a:xfrm rot="10800000">
              <a:off x="226422" y="3587930"/>
              <a:ext cx="8708571" cy="2168434"/>
            </a:xfrm>
            <a:prstGeom prst="corner">
              <a:avLst>
                <a:gd name="adj1" fmla="val 33941"/>
                <a:gd name="adj2" fmla="val 271318"/>
              </a:avLst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7955DF6-A6AD-4C18-9DAF-225B34A1D87E}"/>
                </a:ext>
              </a:extLst>
            </p:cNvPr>
            <p:cNvSpPr txBox="1"/>
            <p:nvPr/>
          </p:nvSpPr>
          <p:spPr>
            <a:xfrm>
              <a:off x="7376553" y="5110034"/>
              <a:ext cx="15584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QuoridorUtils</a:t>
              </a:r>
            </a:p>
            <a:p>
              <a:pPr algn="ctr"/>
              <a:r>
                <a:rPr lang="zh-CN" altLang="en-US" dirty="0"/>
                <a:t>命名空间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DA99309-F453-4FEA-B85E-1AF734172CFC}"/>
              </a:ext>
            </a:extLst>
          </p:cNvPr>
          <p:cNvGrpSpPr/>
          <p:nvPr/>
        </p:nvGrpSpPr>
        <p:grpSpPr>
          <a:xfrm>
            <a:off x="312146" y="5746040"/>
            <a:ext cx="5390606" cy="844730"/>
            <a:chOff x="139337" y="5512526"/>
            <a:chExt cx="5390606" cy="84473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C3A22B6-75A5-448A-AA5F-C2C6B0A5A4F6}"/>
                </a:ext>
              </a:extLst>
            </p:cNvPr>
            <p:cNvGrpSpPr/>
            <p:nvPr/>
          </p:nvGrpSpPr>
          <p:grpSpPr>
            <a:xfrm>
              <a:off x="312146" y="5644335"/>
              <a:ext cx="2013843" cy="580388"/>
              <a:chOff x="312146" y="5644335"/>
              <a:chExt cx="2013843" cy="580388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0E88C17-8F7F-406B-82F7-AD3389BF53BD}"/>
                  </a:ext>
                </a:extLst>
              </p:cNvPr>
              <p:cNvSpPr/>
              <p:nvPr/>
            </p:nvSpPr>
            <p:spPr>
              <a:xfrm>
                <a:off x="312146" y="5644335"/>
                <a:ext cx="757646" cy="255895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DBD4DED-1EBA-43B1-A714-4A3D934C75AA}"/>
                  </a:ext>
                </a:extLst>
              </p:cNvPr>
              <p:cNvSpPr/>
              <p:nvPr/>
            </p:nvSpPr>
            <p:spPr>
              <a:xfrm>
                <a:off x="312146" y="5968828"/>
                <a:ext cx="757646" cy="255895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036D2C5-BC73-4CBF-BBDC-A14C3ADD3218}"/>
                  </a:ext>
                </a:extLst>
              </p:cNvPr>
              <p:cNvSpPr txBox="1"/>
              <p:nvPr/>
            </p:nvSpPr>
            <p:spPr>
              <a:xfrm>
                <a:off x="1166697" y="5758034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</a:t>
                </a:r>
                <a:r>
                  <a:rPr lang="zh-CN" altLang="en-US" dirty="0"/>
                  <a:t>依赖于</a:t>
                </a:r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95B2F4A-99C9-4FED-8E03-64E939DB43DC}"/>
                </a:ext>
              </a:extLst>
            </p:cNvPr>
            <p:cNvGrpSpPr/>
            <p:nvPr/>
          </p:nvGrpSpPr>
          <p:grpSpPr>
            <a:xfrm>
              <a:off x="2636785" y="5644335"/>
              <a:ext cx="2796258" cy="580388"/>
              <a:chOff x="2636785" y="5644335"/>
              <a:chExt cx="2796258" cy="580388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E8985D1-6C5D-420A-8BF6-A1A3F515D024}"/>
                  </a:ext>
                </a:extLst>
              </p:cNvPr>
              <p:cNvSpPr/>
              <p:nvPr/>
            </p:nvSpPr>
            <p:spPr>
              <a:xfrm>
                <a:off x="3392518" y="5644335"/>
                <a:ext cx="757646" cy="255895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9E7B7C4-BF2E-4323-BB00-51786B2C339A}"/>
                  </a:ext>
                </a:extLst>
              </p:cNvPr>
              <p:cNvSpPr/>
              <p:nvPr/>
            </p:nvSpPr>
            <p:spPr>
              <a:xfrm>
                <a:off x="2636785" y="5968828"/>
                <a:ext cx="757646" cy="255895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20" name="连接符: 肘形 19">
                <a:extLst>
                  <a:ext uri="{FF2B5EF4-FFF2-40B4-BE49-F238E27FC236}">
                    <a16:creationId xmlns:a16="http://schemas.microsoft.com/office/drawing/2014/main" id="{03EA7D19-1FDF-47E5-91F8-72E28DD889F9}"/>
                  </a:ext>
                </a:extLst>
              </p:cNvPr>
              <p:cNvCxnSpPr>
                <a:cxnSpLocks/>
                <a:stCxn id="19" idx="0"/>
                <a:endCxn id="18" idx="1"/>
              </p:cNvCxnSpPr>
              <p:nvPr/>
            </p:nvCxnSpPr>
            <p:spPr>
              <a:xfrm rot="5400000" flipH="1" flipV="1">
                <a:off x="3105791" y="5682101"/>
                <a:ext cx="196545" cy="376910"/>
              </a:xfrm>
              <a:prstGeom prst="bentConnector2">
                <a:avLst/>
              </a:prstGeom>
              <a:ln w="38100" cmpd="dbl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AF85CFC-DFD9-4DA5-A7E7-73FC5A3F1722}"/>
                  </a:ext>
                </a:extLst>
              </p:cNvPr>
              <p:cNvSpPr txBox="1"/>
              <p:nvPr/>
            </p:nvSpPr>
            <p:spPr>
              <a:xfrm>
                <a:off x="4273751" y="5758034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</a:t>
                </a:r>
                <a:r>
                  <a:rPr lang="zh-CN" altLang="en-US" dirty="0"/>
                  <a:t>继承于</a:t>
                </a:r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F4A3BBD-7261-4DCB-942B-75B6803D96B5}"/>
                </a:ext>
              </a:extLst>
            </p:cNvPr>
            <p:cNvSpPr/>
            <p:nvPr/>
          </p:nvSpPr>
          <p:spPr>
            <a:xfrm>
              <a:off x="139337" y="5512526"/>
              <a:ext cx="5390606" cy="84473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lg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27069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95C1C-C090-4034-BDAE-07847143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3300" dirty="0"/>
              <a:t>客户端设计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456D12-B4E9-4EE3-8556-CD78F6B9962C}"/>
              </a:ext>
            </a:extLst>
          </p:cNvPr>
          <p:cNvSpPr/>
          <p:nvPr/>
        </p:nvSpPr>
        <p:spPr>
          <a:xfrm>
            <a:off x="312146" y="1618065"/>
            <a:ext cx="8519707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 </a:t>
            </a:r>
            <a:r>
              <a:rPr lang="zh-CN" altLang="en-US" dirty="0"/>
              <a:t>客户端主程序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D244DC5-3FE5-4EEA-8448-49E366CC6BF6}"/>
              </a:ext>
            </a:extLst>
          </p:cNvPr>
          <p:cNvCxnSpPr>
            <a:cxnSpLocks/>
            <a:endCxn id="34" idx="4"/>
          </p:cNvCxnSpPr>
          <p:nvPr/>
        </p:nvCxnSpPr>
        <p:spPr>
          <a:xfrm>
            <a:off x="1341121" y="2170515"/>
            <a:ext cx="5969" cy="1799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4F6E75B-B0FD-4409-AF12-26BEBA5526AD}"/>
              </a:ext>
            </a:extLst>
          </p:cNvPr>
          <p:cNvSpPr txBox="1"/>
          <p:nvPr/>
        </p:nvSpPr>
        <p:spPr>
          <a:xfrm>
            <a:off x="1605443" y="220568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连接网络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7521759-6797-4093-BF34-206E4298EFD1}"/>
              </a:ext>
            </a:extLst>
          </p:cNvPr>
          <p:cNvSpPr txBox="1"/>
          <p:nvPr/>
        </p:nvSpPr>
        <p:spPr>
          <a:xfrm>
            <a:off x="1605443" y="257190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新建游戏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D5923F6-8B43-47CE-948D-D30FB7EC08A5}"/>
              </a:ext>
            </a:extLst>
          </p:cNvPr>
          <p:cNvSpPr txBox="1"/>
          <p:nvPr/>
        </p:nvSpPr>
        <p:spPr>
          <a:xfrm>
            <a:off x="1605443" y="2944609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新建玩家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41E5676-7632-48A2-BE9B-6305465A50AD}"/>
              </a:ext>
            </a:extLst>
          </p:cNvPr>
          <p:cNvSpPr txBox="1"/>
          <p:nvPr/>
        </p:nvSpPr>
        <p:spPr>
          <a:xfrm>
            <a:off x="1605443" y="331394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开始游戏</a:t>
            </a: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614E39A-8A25-4376-BB7A-96D0ADB5FE21}"/>
              </a:ext>
            </a:extLst>
          </p:cNvPr>
          <p:cNvCxnSpPr>
            <a:cxnSpLocks/>
            <a:stCxn id="6" idx="1"/>
            <a:endCxn id="30" idx="2"/>
          </p:cNvCxnSpPr>
          <p:nvPr/>
        </p:nvCxnSpPr>
        <p:spPr>
          <a:xfrm rot="10800000" flipH="1">
            <a:off x="312146" y="2387235"/>
            <a:ext cx="944678" cy="2970874"/>
          </a:xfrm>
          <a:prstGeom prst="curvedConnector3">
            <a:avLst>
              <a:gd name="adj1" fmla="val -250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69EADB0C-ABA5-4F40-B8F8-80BBAD86A0A1}"/>
              </a:ext>
            </a:extLst>
          </p:cNvPr>
          <p:cNvCxnSpPr>
            <a:cxnSpLocks/>
            <a:stCxn id="7" idx="0"/>
            <a:endCxn id="31" idx="2"/>
          </p:cNvCxnSpPr>
          <p:nvPr/>
        </p:nvCxnSpPr>
        <p:spPr>
          <a:xfrm rot="16200000" flipV="1">
            <a:off x="1215883" y="2799725"/>
            <a:ext cx="1604180" cy="1522298"/>
          </a:xfrm>
          <a:prstGeom prst="curvedConnector4">
            <a:avLst>
              <a:gd name="adj1" fmla="val 17091"/>
              <a:gd name="adj2" fmla="val 1517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A60A3E3D-1D3A-4DEF-8156-1B3D4A0AE8B1}"/>
              </a:ext>
            </a:extLst>
          </p:cNvPr>
          <p:cNvCxnSpPr>
            <a:stCxn id="10" idx="0"/>
            <a:endCxn id="17" idx="3"/>
          </p:cNvCxnSpPr>
          <p:nvPr/>
        </p:nvCxnSpPr>
        <p:spPr>
          <a:xfrm rot="16200000" flipV="1">
            <a:off x="4411322" y="1668637"/>
            <a:ext cx="1233689" cy="41549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D7B21408-39BC-4BC5-B1F1-1F62E3C2740E}"/>
              </a:ext>
            </a:extLst>
          </p:cNvPr>
          <p:cNvCxnSpPr>
            <a:stCxn id="7" idx="0"/>
            <a:endCxn id="18" idx="3"/>
          </p:cNvCxnSpPr>
          <p:nvPr/>
        </p:nvCxnSpPr>
        <p:spPr>
          <a:xfrm rot="5400000" flipH="1" flipV="1">
            <a:off x="2432724" y="3845006"/>
            <a:ext cx="864357" cy="171561"/>
          </a:xfrm>
          <a:prstGeom prst="curvedConnector4">
            <a:avLst>
              <a:gd name="adj1" fmla="val 39318"/>
              <a:gd name="adj2" fmla="val 2332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0CBDAD4A-B3A7-4611-89B3-842F91B7748C}"/>
              </a:ext>
            </a:extLst>
          </p:cNvPr>
          <p:cNvSpPr/>
          <p:nvPr/>
        </p:nvSpPr>
        <p:spPr>
          <a:xfrm>
            <a:off x="1256824" y="2302940"/>
            <a:ext cx="168589" cy="16858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EAE6030B-1572-48D3-8133-B9D7AC0EA56E}"/>
              </a:ext>
            </a:extLst>
          </p:cNvPr>
          <p:cNvSpPr/>
          <p:nvPr/>
        </p:nvSpPr>
        <p:spPr>
          <a:xfrm>
            <a:off x="1256824" y="2674489"/>
            <a:ext cx="168589" cy="16858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AD65C66A-88E1-4E38-B421-BB60F9AD5DFC}"/>
              </a:ext>
            </a:extLst>
          </p:cNvPr>
          <p:cNvSpPr/>
          <p:nvPr/>
        </p:nvSpPr>
        <p:spPr>
          <a:xfrm>
            <a:off x="1256824" y="3043187"/>
            <a:ext cx="168589" cy="16858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id="{D81B7EB5-272C-4BDB-875F-C0606E368D6A}"/>
              </a:ext>
            </a:extLst>
          </p:cNvPr>
          <p:cNvSpPr/>
          <p:nvPr/>
        </p:nvSpPr>
        <p:spPr>
          <a:xfrm>
            <a:off x="1256824" y="3421576"/>
            <a:ext cx="168589" cy="16858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624C1EB-2EDC-4A85-BAB2-492125516C96}"/>
              </a:ext>
            </a:extLst>
          </p:cNvPr>
          <p:cNvGrpSpPr/>
          <p:nvPr/>
        </p:nvGrpSpPr>
        <p:grpSpPr>
          <a:xfrm>
            <a:off x="226422" y="4277605"/>
            <a:ext cx="8708571" cy="2168435"/>
            <a:chOff x="226422" y="4277605"/>
            <a:chExt cx="8708571" cy="216843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BF668D5-CD1D-41C5-A92C-00848F5F82DC}"/>
                </a:ext>
              </a:extLst>
            </p:cNvPr>
            <p:cNvSpPr/>
            <p:nvPr/>
          </p:nvSpPr>
          <p:spPr>
            <a:xfrm>
              <a:off x="312146" y="5081884"/>
              <a:ext cx="2678971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NetworkClient </a:t>
              </a:r>
              <a:r>
                <a:rPr lang="zh-CN" altLang="en-US" dirty="0"/>
                <a:t>网络组件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05152FD-76C5-416C-930C-1A5C23A1CF5B}"/>
                </a:ext>
              </a:extLst>
            </p:cNvPr>
            <p:cNvSpPr/>
            <p:nvPr/>
          </p:nvSpPr>
          <p:spPr>
            <a:xfrm>
              <a:off x="312146" y="4362964"/>
              <a:ext cx="4933951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Configuration </a:t>
              </a:r>
              <a:r>
                <a:rPr lang="zh-CN" altLang="en-US" dirty="0"/>
                <a:t>游戏规则与通信定义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7EE6360-1D9E-4346-A5FB-E19E1E014C30}"/>
                </a:ext>
              </a:extLst>
            </p:cNvPr>
            <p:cNvSpPr/>
            <p:nvPr/>
          </p:nvSpPr>
          <p:spPr>
            <a:xfrm>
              <a:off x="3124464" y="5081884"/>
              <a:ext cx="3658149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Player </a:t>
              </a:r>
              <a:r>
                <a:rPr lang="zh-CN" altLang="en-US" dirty="0"/>
                <a:t>游戏玩家抽象类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6EDB60D-741A-49F6-9ADB-5A6FE8AE3976}"/>
                </a:ext>
              </a:extLst>
            </p:cNvPr>
            <p:cNvSpPr/>
            <p:nvPr/>
          </p:nvSpPr>
          <p:spPr>
            <a:xfrm>
              <a:off x="3124464" y="5789295"/>
              <a:ext cx="3658149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QuoridorUtils </a:t>
              </a:r>
              <a:r>
                <a:rPr lang="zh-CN" altLang="en-US" dirty="0"/>
                <a:t>游戏基础数据结构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2F4BC46-7F07-4C17-AD7E-6AF4E80A7738}"/>
                </a:ext>
              </a:extLst>
            </p:cNvPr>
            <p:cNvSpPr/>
            <p:nvPr/>
          </p:nvSpPr>
          <p:spPr>
            <a:xfrm>
              <a:off x="5379444" y="4362964"/>
              <a:ext cx="3452409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MyPlayer </a:t>
              </a:r>
              <a:r>
                <a:rPr lang="zh-CN" altLang="en-US" dirty="0"/>
                <a:t>自定义玩家</a:t>
              </a:r>
            </a:p>
          </p:txBody>
        </p: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262DB52B-8873-467D-919A-10BD422BC488}"/>
                </a:ext>
              </a:extLst>
            </p:cNvPr>
            <p:cNvCxnSpPr>
              <a:cxnSpLocks/>
              <a:stCxn id="8" idx="3"/>
              <a:endCxn id="10" idx="2"/>
            </p:cNvCxnSpPr>
            <p:nvPr/>
          </p:nvCxnSpPr>
          <p:spPr>
            <a:xfrm flipV="1">
              <a:off x="6782613" y="4915414"/>
              <a:ext cx="323036" cy="442695"/>
            </a:xfrm>
            <a:prstGeom prst="bentConnector2">
              <a:avLst/>
            </a:prstGeom>
            <a:ln w="38100" cmpd="dbl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L 形 26">
              <a:extLst>
                <a:ext uri="{FF2B5EF4-FFF2-40B4-BE49-F238E27FC236}">
                  <a16:creationId xmlns:a16="http://schemas.microsoft.com/office/drawing/2014/main" id="{21DD6137-9FCE-4298-9D1E-45661CC3470C}"/>
                </a:ext>
              </a:extLst>
            </p:cNvPr>
            <p:cNvSpPr/>
            <p:nvPr/>
          </p:nvSpPr>
          <p:spPr>
            <a:xfrm rot="10800000">
              <a:off x="226422" y="4277605"/>
              <a:ext cx="8708571" cy="2168434"/>
            </a:xfrm>
            <a:prstGeom prst="corner">
              <a:avLst>
                <a:gd name="adj1" fmla="val 33941"/>
                <a:gd name="adj2" fmla="val 271318"/>
              </a:avLst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2904BB1-2C14-425F-B8E9-C5A4BB64799A}"/>
                </a:ext>
              </a:extLst>
            </p:cNvPr>
            <p:cNvSpPr txBox="1"/>
            <p:nvPr/>
          </p:nvSpPr>
          <p:spPr>
            <a:xfrm>
              <a:off x="7376553" y="5799709"/>
              <a:ext cx="15584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QuoridorUtils</a:t>
              </a:r>
            </a:p>
            <a:p>
              <a:pPr algn="ctr"/>
              <a:r>
                <a:rPr lang="zh-CN" altLang="en-US" dirty="0"/>
                <a:t>命名空间</a:t>
              </a:r>
            </a:p>
          </p:txBody>
        </p:sp>
      </p:grp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F39667E6-AC44-448A-A1BC-2F7140E6051B}"/>
              </a:ext>
            </a:extLst>
          </p:cNvPr>
          <p:cNvSpPr/>
          <p:nvPr/>
        </p:nvSpPr>
        <p:spPr>
          <a:xfrm>
            <a:off x="1262795" y="3801241"/>
            <a:ext cx="168589" cy="16858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647CFB6-BC44-4318-8B4B-EEB9B94B493B}"/>
              </a:ext>
            </a:extLst>
          </p:cNvPr>
          <p:cNvSpPr txBox="1"/>
          <p:nvPr/>
        </p:nvSpPr>
        <p:spPr>
          <a:xfrm>
            <a:off x="1605443" y="3700869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回放</a:t>
            </a:r>
          </a:p>
        </p:txBody>
      </p:sp>
    </p:spTree>
    <p:extLst>
      <p:ext uri="{BB962C8B-B14F-4D97-AF65-F5344CB8AC3E}">
        <p14:creationId xmlns:p14="http://schemas.microsoft.com/office/powerpoint/2010/main" val="9467578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26BA616C-6B54-4492-A445-C24D27BFBA4A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554990" y="4212901"/>
            <a:ext cx="2569475" cy="2168977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FF0DF54B-708C-4F2D-9062-E4009D31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3300" dirty="0"/>
              <a:t>客户端设计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AFBAAD-7325-492A-ACD8-0E64026DC107}"/>
              </a:ext>
            </a:extLst>
          </p:cNvPr>
          <p:cNvSpPr/>
          <p:nvPr/>
        </p:nvSpPr>
        <p:spPr>
          <a:xfrm>
            <a:off x="312146" y="3229266"/>
            <a:ext cx="2678971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NetworkClient </a:t>
            </a:r>
            <a:r>
              <a:rPr lang="zh-CN" altLang="en-US" dirty="0"/>
              <a:t>网络组件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256ABD-E98B-4148-8112-F5705996CB29}"/>
              </a:ext>
            </a:extLst>
          </p:cNvPr>
          <p:cNvSpPr/>
          <p:nvPr/>
        </p:nvSpPr>
        <p:spPr>
          <a:xfrm>
            <a:off x="312146" y="2510346"/>
            <a:ext cx="4933951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Configuration </a:t>
            </a:r>
            <a:r>
              <a:rPr lang="zh-CN" altLang="en-US" dirty="0"/>
              <a:t>游戏规则与通信定义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F32FE7-18CF-49B8-9308-AD9738B93B8E}"/>
              </a:ext>
            </a:extLst>
          </p:cNvPr>
          <p:cNvSpPr/>
          <p:nvPr/>
        </p:nvSpPr>
        <p:spPr>
          <a:xfrm>
            <a:off x="3124464" y="3229266"/>
            <a:ext cx="3658149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Player </a:t>
            </a:r>
            <a:r>
              <a:rPr lang="zh-CN" altLang="en-US" dirty="0"/>
              <a:t>游戏玩家抽象类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61430F-A2D1-45FF-97F4-937576A7D294}"/>
              </a:ext>
            </a:extLst>
          </p:cNvPr>
          <p:cNvSpPr/>
          <p:nvPr/>
        </p:nvSpPr>
        <p:spPr>
          <a:xfrm>
            <a:off x="3124464" y="3936677"/>
            <a:ext cx="3658149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QuoridorUtils </a:t>
            </a:r>
            <a:r>
              <a:rPr lang="zh-CN" altLang="en-US" dirty="0"/>
              <a:t>游戏基础数据结构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2F9B89-1F9E-447E-8BA8-9C94138B3F9C}"/>
              </a:ext>
            </a:extLst>
          </p:cNvPr>
          <p:cNvSpPr/>
          <p:nvPr/>
        </p:nvSpPr>
        <p:spPr>
          <a:xfrm>
            <a:off x="312146" y="1496148"/>
            <a:ext cx="8519707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 </a:t>
            </a:r>
            <a:r>
              <a:rPr lang="zh-CN" altLang="en-US" dirty="0"/>
              <a:t>客户端主程序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B31CE9-5EEF-4C33-838F-657319A1E7C1}"/>
              </a:ext>
            </a:extLst>
          </p:cNvPr>
          <p:cNvSpPr/>
          <p:nvPr/>
        </p:nvSpPr>
        <p:spPr>
          <a:xfrm>
            <a:off x="5379444" y="2510346"/>
            <a:ext cx="3452409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MyPlayer </a:t>
            </a:r>
            <a:r>
              <a:rPr lang="zh-CN" altLang="en-US" dirty="0"/>
              <a:t>自定义玩家</a:t>
            </a: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ABF12222-0942-42B9-9191-2BE8CF7F45D7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 flipV="1">
            <a:off x="6782613" y="3062796"/>
            <a:ext cx="323036" cy="442695"/>
          </a:xfrm>
          <a:prstGeom prst="bentConnector2">
            <a:avLst/>
          </a:prstGeom>
          <a:ln w="38100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L 形 2">
            <a:extLst>
              <a:ext uri="{FF2B5EF4-FFF2-40B4-BE49-F238E27FC236}">
                <a16:creationId xmlns:a16="http://schemas.microsoft.com/office/drawing/2014/main" id="{A80FE50E-7A56-4949-AD44-C29517C837B5}"/>
              </a:ext>
            </a:extLst>
          </p:cNvPr>
          <p:cNvSpPr/>
          <p:nvPr/>
        </p:nvSpPr>
        <p:spPr>
          <a:xfrm rot="10800000">
            <a:off x="226422" y="2429693"/>
            <a:ext cx="8708571" cy="2168434"/>
          </a:xfrm>
          <a:prstGeom prst="corner">
            <a:avLst>
              <a:gd name="adj1" fmla="val 33941"/>
              <a:gd name="adj2" fmla="val 271318"/>
            </a:avLst>
          </a:prstGeom>
          <a:noFill/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955DF6-A6AD-4C18-9DAF-225B34A1D87E}"/>
              </a:ext>
            </a:extLst>
          </p:cNvPr>
          <p:cNvSpPr txBox="1"/>
          <p:nvPr/>
        </p:nvSpPr>
        <p:spPr>
          <a:xfrm>
            <a:off x="7376553" y="3951797"/>
            <a:ext cx="15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QuoridorUtils</a:t>
            </a:r>
          </a:p>
          <a:p>
            <a:pPr algn="ctr"/>
            <a:r>
              <a:rPr lang="zh-CN" altLang="en-US" dirty="0"/>
              <a:t>命名空间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C3CA395-9DB3-40F0-BC32-409EEE8FDD27}"/>
              </a:ext>
            </a:extLst>
          </p:cNvPr>
          <p:cNvSpPr txBox="1"/>
          <p:nvPr/>
        </p:nvSpPr>
        <p:spPr>
          <a:xfrm>
            <a:off x="732224" y="4799763"/>
            <a:ext cx="139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GameStatus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A690599-8322-46BF-B499-98012921488D}"/>
              </a:ext>
            </a:extLst>
          </p:cNvPr>
          <p:cNvSpPr txBox="1"/>
          <p:nvPr/>
        </p:nvSpPr>
        <p:spPr>
          <a:xfrm>
            <a:off x="732224" y="5165983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Location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2E495BE-E0AD-461F-A441-AC7927220DC3}"/>
              </a:ext>
            </a:extLst>
          </p:cNvPr>
          <p:cNvSpPr txBox="1"/>
          <p:nvPr/>
        </p:nvSpPr>
        <p:spPr>
          <a:xfrm>
            <a:off x="732224" y="553869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BlockBar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9A24ED0-FD09-4361-B8A3-21ABF0F39D80}"/>
              </a:ext>
            </a:extLst>
          </p:cNvPr>
          <p:cNvSpPr txBox="1"/>
          <p:nvPr/>
        </p:nvSpPr>
        <p:spPr>
          <a:xfrm>
            <a:off x="732224" y="5908024"/>
            <a:ext cx="214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ChessboardChange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7C590DB-E7AC-467C-A565-AF3CA5DC2999}"/>
              </a:ext>
            </a:extLst>
          </p:cNvPr>
          <p:cNvSpPr txBox="1"/>
          <p:nvPr/>
        </p:nvSpPr>
        <p:spPr>
          <a:xfrm>
            <a:off x="732224" y="6274244"/>
            <a:ext cx="63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CA2DF8-9DE0-4791-BA65-D04F2D383458}"/>
              </a:ext>
            </a:extLst>
          </p:cNvPr>
          <p:cNvSpPr txBox="1"/>
          <p:nvPr/>
        </p:nvSpPr>
        <p:spPr>
          <a:xfrm>
            <a:off x="2809348" y="4799763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游戏状态（输赢与违规</a:t>
            </a:r>
            <a:r>
              <a:rPr lang="en-US" altLang="zh-CN" dirty="0"/>
              <a:t>……</a:t>
            </a:r>
            <a:r>
              <a:rPr lang="zh-CN" altLang="en-US" dirty="0"/>
              <a:t>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2DC1080-4181-4A36-9144-F2908C93A9C2}"/>
              </a:ext>
            </a:extLst>
          </p:cNvPr>
          <p:cNvSpPr txBox="1"/>
          <p:nvPr/>
        </p:nvSpPr>
        <p:spPr>
          <a:xfrm>
            <a:off x="2809348" y="516598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坐标 </a:t>
            </a:r>
            <a:r>
              <a:rPr lang="en-US" altLang="zh-CN" dirty="0"/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41FAA87-8CCD-4808-9E4B-9280E5AFBC10}"/>
              </a:ext>
            </a:extLst>
          </p:cNvPr>
          <p:cNvSpPr txBox="1"/>
          <p:nvPr/>
        </p:nvSpPr>
        <p:spPr>
          <a:xfrm>
            <a:off x="2809348" y="5538692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隔板 </a:t>
            </a:r>
            <a:r>
              <a:rPr lang="en-US" altLang="zh-CN" dirty="0"/>
              <a:t>(</a:t>
            </a:r>
            <a:r>
              <a:rPr lang="zh-CN" altLang="en-US" dirty="0"/>
              <a:t>开始坐标</a:t>
            </a:r>
            <a:r>
              <a:rPr lang="en-US" altLang="zh-CN" dirty="0"/>
              <a:t>, </a:t>
            </a:r>
            <a:r>
              <a:rPr lang="zh-CN" altLang="en-US" dirty="0"/>
              <a:t>终止坐标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ECCB60B-8B14-4476-827A-D42ED5A500FA}"/>
              </a:ext>
            </a:extLst>
          </p:cNvPr>
          <p:cNvSpPr txBox="1"/>
          <p:nvPr/>
        </p:nvSpPr>
        <p:spPr>
          <a:xfrm>
            <a:off x="2809348" y="5908024"/>
            <a:ext cx="673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棋盘变更（游戏状态</a:t>
            </a:r>
            <a:r>
              <a:rPr lang="en-US" altLang="zh-CN" dirty="0"/>
              <a:t>, </a:t>
            </a:r>
            <a:r>
              <a:rPr lang="zh-CN" altLang="en-US" dirty="0"/>
              <a:t>对手棋子坐标</a:t>
            </a:r>
            <a:r>
              <a:rPr lang="en-US" altLang="zh-CN" dirty="0"/>
              <a:t>, </a:t>
            </a:r>
            <a:r>
              <a:rPr lang="zh-CN" altLang="en-US" dirty="0"/>
              <a:t>自己棋子坐标</a:t>
            </a:r>
            <a:r>
              <a:rPr lang="en-US" altLang="zh-CN" dirty="0"/>
              <a:t>, </a:t>
            </a:r>
            <a:r>
              <a:rPr lang="zh-CN" altLang="en-US" dirty="0"/>
              <a:t>新增隔板）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DC1EF9A-479D-49DA-8258-4C1D0356FEAB}"/>
              </a:ext>
            </a:extLst>
          </p:cNvPr>
          <p:cNvSpPr txBox="1"/>
          <p:nvPr/>
        </p:nvSpPr>
        <p:spPr>
          <a:xfrm>
            <a:off x="2809348" y="6274244"/>
            <a:ext cx="422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一步（自己棋子新坐标</a:t>
            </a:r>
            <a:r>
              <a:rPr lang="en-US" altLang="zh-CN" dirty="0"/>
              <a:t>, </a:t>
            </a:r>
            <a:r>
              <a:rPr lang="zh-CN" altLang="en-US" dirty="0"/>
              <a:t>自己新增隔板）</a:t>
            </a:r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C4729CA6-ACBD-41AA-B6D4-D9A644F54153}"/>
              </a:ext>
            </a:extLst>
          </p:cNvPr>
          <p:cNvSpPr/>
          <p:nvPr/>
        </p:nvSpPr>
        <p:spPr>
          <a:xfrm>
            <a:off x="470693" y="4906555"/>
            <a:ext cx="168589" cy="14533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菱形 49">
            <a:extLst>
              <a:ext uri="{FF2B5EF4-FFF2-40B4-BE49-F238E27FC236}">
                <a16:creationId xmlns:a16="http://schemas.microsoft.com/office/drawing/2014/main" id="{F179F457-58F1-4B99-BDE5-B4B2DC913DB5}"/>
              </a:ext>
            </a:extLst>
          </p:cNvPr>
          <p:cNvSpPr/>
          <p:nvPr/>
        </p:nvSpPr>
        <p:spPr>
          <a:xfrm>
            <a:off x="470692" y="5266354"/>
            <a:ext cx="168589" cy="16858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菱形 51">
            <a:extLst>
              <a:ext uri="{FF2B5EF4-FFF2-40B4-BE49-F238E27FC236}">
                <a16:creationId xmlns:a16="http://schemas.microsoft.com/office/drawing/2014/main" id="{1AF04078-BBF9-49C1-9F2D-B72E2D42255C}"/>
              </a:ext>
            </a:extLst>
          </p:cNvPr>
          <p:cNvSpPr/>
          <p:nvPr/>
        </p:nvSpPr>
        <p:spPr>
          <a:xfrm>
            <a:off x="470692" y="5637931"/>
            <a:ext cx="168589" cy="16858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菱形 52">
            <a:extLst>
              <a:ext uri="{FF2B5EF4-FFF2-40B4-BE49-F238E27FC236}">
                <a16:creationId xmlns:a16="http://schemas.microsoft.com/office/drawing/2014/main" id="{875EE1B3-3431-4006-A811-AA73793656B5}"/>
              </a:ext>
            </a:extLst>
          </p:cNvPr>
          <p:cNvSpPr/>
          <p:nvPr/>
        </p:nvSpPr>
        <p:spPr>
          <a:xfrm>
            <a:off x="470692" y="6015230"/>
            <a:ext cx="168589" cy="16858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菱形 53">
            <a:extLst>
              <a:ext uri="{FF2B5EF4-FFF2-40B4-BE49-F238E27FC236}">
                <a16:creationId xmlns:a16="http://schemas.microsoft.com/office/drawing/2014/main" id="{23000A18-A8FD-4F11-A98E-95DD1F9FCF53}"/>
              </a:ext>
            </a:extLst>
          </p:cNvPr>
          <p:cNvSpPr/>
          <p:nvPr/>
        </p:nvSpPr>
        <p:spPr>
          <a:xfrm>
            <a:off x="470692" y="6381019"/>
            <a:ext cx="168589" cy="16858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0BD68E2-11F6-4A4E-8648-A01D73E572A2}"/>
              </a:ext>
            </a:extLst>
          </p:cNvPr>
          <p:cNvGrpSpPr/>
          <p:nvPr/>
        </p:nvGrpSpPr>
        <p:grpSpPr>
          <a:xfrm>
            <a:off x="6944131" y="4796158"/>
            <a:ext cx="1744712" cy="366128"/>
            <a:chOff x="785812" y="4329113"/>
            <a:chExt cx="1744712" cy="366128"/>
          </a:xfrm>
        </p:grpSpPr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523429F3-1BE1-407A-B23D-C166609B3379}"/>
                </a:ext>
              </a:extLst>
            </p:cNvPr>
            <p:cNvSpPr/>
            <p:nvPr/>
          </p:nvSpPr>
          <p:spPr>
            <a:xfrm>
              <a:off x="906634" y="4445639"/>
              <a:ext cx="168589" cy="14533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菱形 56">
              <a:extLst>
                <a:ext uri="{FF2B5EF4-FFF2-40B4-BE49-F238E27FC236}">
                  <a16:creationId xmlns:a16="http://schemas.microsoft.com/office/drawing/2014/main" id="{C85625AD-BAC8-4432-8682-AAECFBE1C8AD}"/>
                </a:ext>
              </a:extLst>
            </p:cNvPr>
            <p:cNvSpPr/>
            <p:nvPr/>
          </p:nvSpPr>
          <p:spPr>
            <a:xfrm>
              <a:off x="1730001" y="4427596"/>
              <a:ext cx="168589" cy="16858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4E15810B-39DD-4DB3-9998-024522A8D3FB}"/>
                </a:ext>
              </a:extLst>
            </p:cNvPr>
            <p:cNvSpPr txBox="1"/>
            <p:nvPr/>
          </p:nvSpPr>
          <p:spPr>
            <a:xfrm>
              <a:off x="1054995" y="437339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枚举类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DD92F148-5A29-49B9-B500-45A3AD126F1C}"/>
                </a:ext>
              </a:extLst>
            </p:cNvPr>
            <p:cNvSpPr txBox="1"/>
            <p:nvPr/>
          </p:nvSpPr>
          <p:spPr>
            <a:xfrm>
              <a:off x="1884193" y="437339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结构体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FA64E69-DA2E-4696-943F-9C85F026DD8F}"/>
                </a:ext>
              </a:extLst>
            </p:cNvPr>
            <p:cNvSpPr/>
            <p:nvPr/>
          </p:nvSpPr>
          <p:spPr>
            <a:xfrm>
              <a:off x="785812" y="4329113"/>
              <a:ext cx="1744711" cy="36612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40417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26BA616C-6B54-4492-A445-C24D27BFBA4A}"/>
              </a:ext>
            </a:extLst>
          </p:cNvPr>
          <p:cNvCxnSpPr>
            <a:cxnSpLocks/>
            <a:stCxn id="8" idx="2"/>
            <a:endCxn id="31" idx="4"/>
          </p:cNvCxnSpPr>
          <p:nvPr/>
        </p:nvCxnSpPr>
        <p:spPr>
          <a:xfrm rot="5400000">
            <a:off x="1552998" y="2783707"/>
            <a:ext cx="2402532" cy="4398550"/>
          </a:xfrm>
          <a:prstGeom prst="bentConnector3">
            <a:avLst>
              <a:gd name="adj1" fmla="val 3661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FF0DF54B-708C-4F2D-9062-E4009D31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3300" dirty="0"/>
              <a:t>客户端设计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AFBAAD-7325-492A-ACD8-0E64026DC107}"/>
              </a:ext>
            </a:extLst>
          </p:cNvPr>
          <p:cNvSpPr/>
          <p:nvPr/>
        </p:nvSpPr>
        <p:spPr>
          <a:xfrm>
            <a:off x="312146" y="3229266"/>
            <a:ext cx="2678971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NetworkClient </a:t>
            </a:r>
            <a:r>
              <a:rPr lang="zh-CN" altLang="en-US" dirty="0"/>
              <a:t>网络组件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256ABD-E98B-4148-8112-F5705996CB29}"/>
              </a:ext>
            </a:extLst>
          </p:cNvPr>
          <p:cNvSpPr/>
          <p:nvPr/>
        </p:nvSpPr>
        <p:spPr>
          <a:xfrm>
            <a:off x="312146" y="2510346"/>
            <a:ext cx="4933951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Configuration </a:t>
            </a:r>
            <a:r>
              <a:rPr lang="zh-CN" altLang="en-US" dirty="0"/>
              <a:t>游戏规则与通信定义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F32FE7-18CF-49B8-9308-AD9738B93B8E}"/>
              </a:ext>
            </a:extLst>
          </p:cNvPr>
          <p:cNvSpPr/>
          <p:nvPr/>
        </p:nvSpPr>
        <p:spPr>
          <a:xfrm>
            <a:off x="3124464" y="3229266"/>
            <a:ext cx="3658149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Player </a:t>
            </a:r>
            <a:r>
              <a:rPr lang="zh-CN" altLang="en-US" dirty="0"/>
              <a:t>游戏玩家抽象类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61430F-A2D1-45FF-97F4-937576A7D294}"/>
              </a:ext>
            </a:extLst>
          </p:cNvPr>
          <p:cNvSpPr/>
          <p:nvPr/>
        </p:nvSpPr>
        <p:spPr>
          <a:xfrm>
            <a:off x="3124464" y="3936677"/>
            <a:ext cx="3658149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QuoridorUtils </a:t>
            </a:r>
            <a:r>
              <a:rPr lang="zh-CN" altLang="en-US" dirty="0"/>
              <a:t>游戏基础数据结构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2F9B89-1F9E-447E-8BA8-9C94138B3F9C}"/>
              </a:ext>
            </a:extLst>
          </p:cNvPr>
          <p:cNvSpPr/>
          <p:nvPr/>
        </p:nvSpPr>
        <p:spPr>
          <a:xfrm>
            <a:off x="312146" y="1496148"/>
            <a:ext cx="8519707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 </a:t>
            </a:r>
            <a:r>
              <a:rPr lang="zh-CN" altLang="en-US" dirty="0"/>
              <a:t>客户端主程序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B31CE9-5EEF-4C33-838F-657319A1E7C1}"/>
              </a:ext>
            </a:extLst>
          </p:cNvPr>
          <p:cNvSpPr/>
          <p:nvPr/>
        </p:nvSpPr>
        <p:spPr>
          <a:xfrm>
            <a:off x="5379444" y="2510346"/>
            <a:ext cx="3452409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MyPlayer </a:t>
            </a:r>
            <a:r>
              <a:rPr lang="zh-CN" altLang="en-US" dirty="0"/>
              <a:t>自定义玩家</a:t>
            </a: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ABF12222-0942-42B9-9191-2BE8CF7F45D7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 flipV="1">
            <a:off x="6782613" y="3062796"/>
            <a:ext cx="323036" cy="442695"/>
          </a:xfrm>
          <a:prstGeom prst="bentConnector2">
            <a:avLst/>
          </a:prstGeom>
          <a:ln w="38100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L 形 2">
            <a:extLst>
              <a:ext uri="{FF2B5EF4-FFF2-40B4-BE49-F238E27FC236}">
                <a16:creationId xmlns:a16="http://schemas.microsoft.com/office/drawing/2014/main" id="{A80FE50E-7A56-4949-AD44-C29517C837B5}"/>
              </a:ext>
            </a:extLst>
          </p:cNvPr>
          <p:cNvSpPr/>
          <p:nvPr/>
        </p:nvSpPr>
        <p:spPr>
          <a:xfrm rot="10800000">
            <a:off x="226422" y="2429693"/>
            <a:ext cx="8708571" cy="2168434"/>
          </a:xfrm>
          <a:prstGeom prst="corner">
            <a:avLst>
              <a:gd name="adj1" fmla="val 33941"/>
              <a:gd name="adj2" fmla="val 271318"/>
            </a:avLst>
          </a:prstGeom>
          <a:noFill/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955DF6-A6AD-4C18-9DAF-225B34A1D87E}"/>
              </a:ext>
            </a:extLst>
          </p:cNvPr>
          <p:cNvSpPr txBox="1"/>
          <p:nvPr/>
        </p:nvSpPr>
        <p:spPr>
          <a:xfrm>
            <a:off x="7376553" y="3951797"/>
            <a:ext cx="15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QuoridorUtils</a:t>
            </a:r>
          </a:p>
          <a:p>
            <a:pPr algn="ctr"/>
            <a:r>
              <a:rPr lang="zh-CN" altLang="en-US" dirty="0"/>
              <a:t>命名空间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C3CA395-9DB3-40F0-BC32-409EEE8FDD27}"/>
              </a:ext>
            </a:extLst>
          </p:cNvPr>
          <p:cNvSpPr txBox="1"/>
          <p:nvPr/>
        </p:nvSpPr>
        <p:spPr>
          <a:xfrm>
            <a:off x="732224" y="4799763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myKey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A690599-8322-46BF-B499-98012921488D}"/>
              </a:ext>
            </a:extLst>
          </p:cNvPr>
          <p:cNvSpPr txBox="1"/>
          <p:nvPr/>
        </p:nvSpPr>
        <p:spPr>
          <a:xfrm>
            <a:off x="732224" y="5165983"/>
            <a:ext cx="158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构造函数</a:t>
            </a:r>
            <a:r>
              <a:rPr lang="en-US" altLang="zh-CN" dirty="0"/>
              <a:t>(key)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2E495BE-E0AD-461F-A441-AC7927220DC3}"/>
              </a:ext>
            </a:extLst>
          </p:cNvPr>
          <p:cNvSpPr txBox="1"/>
          <p:nvPr/>
        </p:nvSpPr>
        <p:spPr>
          <a:xfrm>
            <a:off x="732224" y="5538692"/>
            <a:ext cx="20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std::string getKey()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9A24ED0-FD09-4361-B8A3-21ABF0F39D80}"/>
              </a:ext>
            </a:extLst>
          </p:cNvPr>
          <p:cNvSpPr txBox="1"/>
          <p:nvPr/>
        </p:nvSpPr>
        <p:spPr>
          <a:xfrm>
            <a:off x="732224" y="5908024"/>
            <a:ext cx="378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nextStep(ChessboardChange)</a:t>
            </a:r>
            <a:endParaRPr lang="zh-CN" altLang="en-US" dirty="0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B97E3C55-92A6-44B3-A47F-66062D46A8A8}"/>
              </a:ext>
            </a:extLst>
          </p:cNvPr>
          <p:cNvSpPr/>
          <p:nvPr/>
        </p:nvSpPr>
        <p:spPr>
          <a:xfrm>
            <a:off x="470694" y="4897023"/>
            <a:ext cx="168589" cy="168589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BD532484-56B8-44D8-9CD7-A7FC960BACFA}"/>
              </a:ext>
            </a:extLst>
          </p:cNvPr>
          <p:cNvSpPr/>
          <p:nvPr/>
        </p:nvSpPr>
        <p:spPr>
          <a:xfrm>
            <a:off x="470694" y="5268572"/>
            <a:ext cx="168589" cy="16858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68E12F8C-9D2D-43F3-8A78-D28C9669A6E9}"/>
              </a:ext>
            </a:extLst>
          </p:cNvPr>
          <p:cNvSpPr/>
          <p:nvPr/>
        </p:nvSpPr>
        <p:spPr>
          <a:xfrm>
            <a:off x="470694" y="5637270"/>
            <a:ext cx="168589" cy="16858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48F8D404-014E-427F-AE1C-354C598B4128}"/>
              </a:ext>
            </a:extLst>
          </p:cNvPr>
          <p:cNvSpPr/>
          <p:nvPr/>
        </p:nvSpPr>
        <p:spPr>
          <a:xfrm>
            <a:off x="470694" y="6015659"/>
            <a:ext cx="168589" cy="168589"/>
          </a:xfrm>
          <a:prstGeom prst="flowChartConnector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CA2DF8-9DE0-4791-BA65-D04F2D383458}"/>
              </a:ext>
            </a:extLst>
          </p:cNvPr>
          <p:cNvSpPr txBox="1"/>
          <p:nvPr/>
        </p:nvSpPr>
        <p:spPr>
          <a:xfrm>
            <a:off x="4342873" y="47997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自己的密钥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2DC1080-4181-4A36-9144-F2908C93A9C2}"/>
              </a:ext>
            </a:extLst>
          </p:cNvPr>
          <p:cNvSpPr txBox="1"/>
          <p:nvPr/>
        </p:nvSpPr>
        <p:spPr>
          <a:xfrm>
            <a:off x="4342873" y="516598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构造函数必须输入自己的密钥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41FAA87-8CCD-4808-9E4B-9280E5AFBC10}"/>
              </a:ext>
            </a:extLst>
          </p:cNvPr>
          <p:cNvSpPr txBox="1"/>
          <p:nvPr/>
        </p:nvSpPr>
        <p:spPr>
          <a:xfrm>
            <a:off x="4342873" y="5538692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</a:t>
            </a:r>
            <a:r>
              <a:rPr lang="en-US" altLang="zh-CN" dirty="0"/>
              <a:t>Configuration</a:t>
            </a:r>
            <a:r>
              <a:rPr lang="zh-CN" altLang="en-US" dirty="0"/>
              <a:t>可以获得自己的密钥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ECCB60B-8B14-4476-827A-D42ED5A500FA}"/>
              </a:ext>
            </a:extLst>
          </p:cNvPr>
          <p:cNvSpPr txBox="1"/>
          <p:nvPr/>
        </p:nvSpPr>
        <p:spPr>
          <a:xfrm>
            <a:off x="4342873" y="5908024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</a:t>
            </a:r>
            <a:r>
              <a:rPr lang="en-US" altLang="zh-CN" dirty="0"/>
              <a:t>Configuration</a:t>
            </a:r>
            <a:r>
              <a:rPr lang="zh-CN" altLang="en-US" dirty="0"/>
              <a:t>可以获得自己的决策</a:t>
            </a:r>
          </a:p>
        </p:txBody>
      </p:sp>
      <p:sp>
        <p:nvSpPr>
          <p:cNvPr id="11" name="箭头: 圆角右 10">
            <a:extLst>
              <a:ext uri="{FF2B5EF4-FFF2-40B4-BE49-F238E27FC236}">
                <a16:creationId xmlns:a16="http://schemas.microsoft.com/office/drawing/2014/main" id="{D0831A87-1FDE-4A82-947E-6ACF3FAB605C}"/>
              </a:ext>
            </a:extLst>
          </p:cNvPr>
          <p:cNvSpPr/>
          <p:nvPr/>
        </p:nvSpPr>
        <p:spPr>
          <a:xfrm rot="16200000">
            <a:off x="428608" y="6173299"/>
            <a:ext cx="369332" cy="497479"/>
          </a:xfrm>
          <a:prstGeom prst="bentArrow">
            <a:avLst>
              <a:gd name="adj1" fmla="val 26935"/>
              <a:gd name="adj2" fmla="val 50000"/>
              <a:gd name="adj3" fmla="val 34671"/>
              <a:gd name="adj4" fmla="val 37395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2E0F28C-5F08-4F7B-BD8F-0020A01F3933}"/>
              </a:ext>
            </a:extLst>
          </p:cNvPr>
          <p:cNvSpPr txBox="1"/>
          <p:nvPr/>
        </p:nvSpPr>
        <p:spPr>
          <a:xfrm>
            <a:off x="862014" y="6346164"/>
            <a:ext cx="615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虚函数，同学们需要在其子类</a:t>
            </a:r>
            <a:r>
              <a:rPr lang="en-US" altLang="zh-CN" dirty="0"/>
              <a:t>MyPlayer</a:t>
            </a:r>
            <a:r>
              <a:rPr lang="zh-CN" altLang="en-US" dirty="0"/>
              <a:t>中实现</a:t>
            </a:r>
            <a:r>
              <a:rPr lang="en-US" altLang="zh-CN" dirty="0"/>
              <a:t>nextStep</a:t>
            </a:r>
            <a:r>
              <a:rPr lang="zh-CN" altLang="en-US" dirty="0"/>
              <a:t>函数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3CFA0E4-DEC9-476E-AB2C-FB575FD0D55E}"/>
              </a:ext>
            </a:extLst>
          </p:cNvPr>
          <p:cNvGrpSpPr/>
          <p:nvPr/>
        </p:nvGrpSpPr>
        <p:grpSpPr>
          <a:xfrm>
            <a:off x="6015038" y="4796158"/>
            <a:ext cx="2519918" cy="366128"/>
            <a:chOff x="6015038" y="4796158"/>
            <a:chExt cx="2519918" cy="366128"/>
          </a:xfrm>
        </p:grpSpPr>
        <p:sp>
          <p:nvSpPr>
            <p:cNvPr id="51" name="流程图: 接点 50">
              <a:extLst>
                <a:ext uri="{FF2B5EF4-FFF2-40B4-BE49-F238E27FC236}">
                  <a16:creationId xmlns:a16="http://schemas.microsoft.com/office/drawing/2014/main" id="{7C403448-4324-4D87-9920-12208AA68408}"/>
                </a:ext>
              </a:extLst>
            </p:cNvPr>
            <p:cNvSpPr/>
            <p:nvPr/>
          </p:nvSpPr>
          <p:spPr>
            <a:xfrm>
              <a:off x="6928661" y="4894641"/>
              <a:ext cx="168589" cy="16858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9042EF9-657E-4193-9F62-FCBD330FCA28}"/>
                </a:ext>
              </a:extLst>
            </p:cNvPr>
            <p:cNvSpPr txBox="1"/>
            <p:nvPr/>
          </p:nvSpPr>
          <p:spPr>
            <a:xfrm>
              <a:off x="6301281" y="484043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属性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E7798D4-ED49-4C94-8605-04CB86A2C4AD}"/>
                </a:ext>
              </a:extLst>
            </p:cNvPr>
            <p:cNvSpPr txBox="1"/>
            <p:nvPr/>
          </p:nvSpPr>
          <p:spPr>
            <a:xfrm>
              <a:off x="7082853" y="484043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方法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E1739C9-6A81-42EB-BB73-18DD425DDEAE}"/>
                </a:ext>
              </a:extLst>
            </p:cNvPr>
            <p:cNvSpPr/>
            <p:nvPr/>
          </p:nvSpPr>
          <p:spPr>
            <a:xfrm>
              <a:off x="6015038" y="4796158"/>
              <a:ext cx="2519918" cy="36612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接点 49">
              <a:extLst>
                <a:ext uri="{FF2B5EF4-FFF2-40B4-BE49-F238E27FC236}">
                  <a16:creationId xmlns:a16="http://schemas.microsoft.com/office/drawing/2014/main" id="{5CE0A732-3FCC-402B-95FA-229CC4705F9E}"/>
                </a:ext>
              </a:extLst>
            </p:cNvPr>
            <p:cNvSpPr/>
            <p:nvPr/>
          </p:nvSpPr>
          <p:spPr>
            <a:xfrm>
              <a:off x="6152919" y="4897022"/>
              <a:ext cx="168589" cy="168589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282BC93D-852F-46C8-9DDF-29750641E919}"/>
                </a:ext>
              </a:extLst>
            </p:cNvPr>
            <p:cNvSpPr txBox="1"/>
            <p:nvPr/>
          </p:nvSpPr>
          <p:spPr>
            <a:xfrm>
              <a:off x="7869019" y="483757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虚函数</a:t>
              </a:r>
            </a:p>
          </p:txBody>
        </p:sp>
        <p:sp>
          <p:nvSpPr>
            <p:cNvPr id="53" name="流程图: 接点 52">
              <a:extLst>
                <a:ext uri="{FF2B5EF4-FFF2-40B4-BE49-F238E27FC236}">
                  <a16:creationId xmlns:a16="http://schemas.microsoft.com/office/drawing/2014/main" id="{25D74221-B129-43C5-A7DA-92F241D045CD}"/>
                </a:ext>
              </a:extLst>
            </p:cNvPr>
            <p:cNvSpPr/>
            <p:nvPr/>
          </p:nvSpPr>
          <p:spPr>
            <a:xfrm>
              <a:off x="7692819" y="4897020"/>
              <a:ext cx="168589" cy="168589"/>
            </a:xfrm>
            <a:prstGeom prst="flowChartConnector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51111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723A2BFD-C823-4C39-B2C0-18BF66FBD2AF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554990" y="4212902"/>
            <a:ext cx="2569475" cy="1424368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26BA616C-6B54-4492-A445-C24D27BFBA4A}"/>
              </a:ext>
            </a:extLst>
          </p:cNvPr>
          <p:cNvCxnSpPr>
            <a:cxnSpLocks/>
            <a:stCxn id="8" idx="2"/>
            <a:endCxn id="31" idx="2"/>
          </p:cNvCxnSpPr>
          <p:nvPr/>
        </p:nvCxnSpPr>
        <p:spPr>
          <a:xfrm rot="5400000">
            <a:off x="1552998" y="2699413"/>
            <a:ext cx="2318238" cy="4482845"/>
          </a:xfrm>
          <a:prstGeom prst="bentConnector4">
            <a:avLst>
              <a:gd name="adj1" fmla="val 3479"/>
              <a:gd name="adj2" fmla="val 105099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FF0DF54B-708C-4F2D-9062-E4009D31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3300" dirty="0"/>
              <a:t>客户端设计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AFBAAD-7325-492A-ACD8-0E64026DC107}"/>
              </a:ext>
            </a:extLst>
          </p:cNvPr>
          <p:cNvSpPr/>
          <p:nvPr/>
        </p:nvSpPr>
        <p:spPr>
          <a:xfrm>
            <a:off x="312146" y="3229266"/>
            <a:ext cx="2678971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NetworkClient </a:t>
            </a:r>
            <a:r>
              <a:rPr lang="zh-CN" altLang="en-US" dirty="0"/>
              <a:t>网络组件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256ABD-E98B-4148-8112-F5705996CB29}"/>
              </a:ext>
            </a:extLst>
          </p:cNvPr>
          <p:cNvSpPr/>
          <p:nvPr/>
        </p:nvSpPr>
        <p:spPr>
          <a:xfrm>
            <a:off x="312146" y="2510346"/>
            <a:ext cx="4933951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Configuration </a:t>
            </a:r>
            <a:r>
              <a:rPr lang="zh-CN" altLang="en-US" dirty="0"/>
              <a:t>游戏规则与通信定义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F32FE7-18CF-49B8-9308-AD9738B93B8E}"/>
              </a:ext>
            </a:extLst>
          </p:cNvPr>
          <p:cNvSpPr/>
          <p:nvPr/>
        </p:nvSpPr>
        <p:spPr>
          <a:xfrm>
            <a:off x="3124464" y="3229266"/>
            <a:ext cx="3658149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Player </a:t>
            </a:r>
            <a:r>
              <a:rPr lang="zh-CN" altLang="en-US" dirty="0"/>
              <a:t>游戏玩家抽象类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61430F-A2D1-45FF-97F4-937576A7D294}"/>
              </a:ext>
            </a:extLst>
          </p:cNvPr>
          <p:cNvSpPr/>
          <p:nvPr/>
        </p:nvSpPr>
        <p:spPr>
          <a:xfrm>
            <a:off x="3124464" y="3936677"/>
            <a:ext cx="3658149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QuoridorUtils </a:t>
            </a:r>
            <a:r>
              <a:rPr lang="zh-CN" altLang="en-US" dirty="0"/>
              <a:t>游戏基础数据结构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2F9B89-1F9E-447E-8BA8-9C94138B3F9C}"/>
              </a:ext>
            </a:extLst>
          </p:cNvPr>
          <p:cNvSpPr/>
          <p:nvPr/>
        </p:nvSpPr>
        <p:spPr>
          <a:xfrm>
            <a:off x="312146" y="1496148"/>
            <a:ext cx="8519707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 </a:t>
            </a:r>
            <a:r>
              <a:rPr lang="zh-CN" altLang="en-US" dirty="0"/>
              <a:t>客户端主程序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B31CE9-5EEF-4C33-838F-657319A1E7C1}"/>
              </a:ext>
            </a:extLst>
          </p:cNvPr>
          <p:cNvSpPr/>
          <p:nvPr/>
        </p:nvSpPr>
        <p:spPr>
          <a:xfrm>
            <a:off x="5379444" y="2510346"/>
            <a:ext cx="3452409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MyPlayer </a:t>
            </a:r>
            <a:r>
              <a:rPr lang="zh-CN" altLang="en-US" dirty="0"/>
              <a:t>自定义玩家</a:t>
            </a: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ABF12222-0942-42B9-9191-2BE8CF7F45D7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 flipV="1">
            <a:off x="6782613" y="3062796"/>
            <a:ext cx="323036" cy="442695"/>
          </a:xfrm>
          <a:prstGeom prst="bentConnector2">
            <a:avLst/>
          </a:prstGeom>
          <a:ln w="38100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L 形 2">
            <a:extLst>
              <a:ext uri="{FF2B5EF4-FFF2-40B4-BE49-F238E27FC236}">
                <a16:creationId xmlns:a16="http://schemas.microsoft.com/office/drawing/2014/main" id="{A80FE50E-7A56-4949-AD44-C29517C837B5}"/>
              </a:ext>
            </a:extLst>
          </p:cNvPr>
          <p:cNvSpPr/>
          <p:nvPr/>
        </p:nvSpPr>
        <p:spPr>
          <a:xfrm rot="10800000">
            <a:off x="226422" y="2429693"/>
            <a:ext cx="8708571" cy="2168434"/>
          </a:xfrm>
          <a:prstGeom prst="corner">
            <a:avLst>
              <a:gd name="adj1" fmla="val 33941"/>
              <a:gd name="adj2" fmla="val 271318"/>
            </a:avLst>
          </a:prstGeom>
          <a:noFill/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955DF6-A6AD-4C18-9DAF-225B34A1D87E}"/>
              </a:ext>
            </a:extLst>
          </p:cNvPr>
          <p:cNvSpPr txBox="1"/>
          <p:nvPr/>
        </p:nvSpPr>
        <p:spPr>
          <a:xfrm>
            <a:off x="7376553" y="3951797"/>
            <a:ext cx="15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QuoridorUtils</a:t>
            </a:r>
          </a:p>
          <a:p>
            <a:pPr algn="ctr"/>
            <a:r>
              <a:rPr lang="zh-CN" altLang="en-US" dirty="0"/>
              <a:t>命名空间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A690599-8322-46BF-B499-98012921488D}"/>
              </a:ext>
            </a:extLst>
          </p:cNvPr>
          <p:cNvSpPr txBox="1"/>
          <p:nvPr/>
        </p:nvSpPr>
        <p:spPr>
          <a:xfrm>
            <a:off x="732224" y="5165983"/>
            <a:ext cx="214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ChessboardChange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2E495BE-E0AD-461F-A441-AC7927220DC3}"/>
              </a:ext>
            </a:extLst>
          </p:cNvPr>
          <p:cNvSpPr txBox="1"/>
          <p:nvPr/>
        </p:nvSpPr>
        <p:spPr>
          <a:xfrm>
            <a:off x="732224" y="5538692"/>
            <a:ext cx="63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9A24ED0-FD09-4361-B8A3-21ABF0F39D80}"/>
              </a:ext>
            </a:extLst>
          </p:cNvPr>
          <p:cNvSpPr txBox="1"/>
          <p:nvPr/>
        </p:nvSpPr>
        <p:spPr>
          <a:xfrm>
            <a:off x="732224" y="5908024"/>
            <a:ext cx="378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nextStep(ChessboardChange)</a:t>
            </a:r>
            <a:endParaRPr lang="zh-CN" altLang="en-US" dirty="0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48F8D404-014E-427F-AE1C-354C598B4128}"/>
              </a:ext>
            </a:extLst>
          </p:cNvPr>
          <p:cNvSpPr/>
          <p:nvPr/>
        </p:nvSpPr>
        <p:spPr>
          <a:xfrm>
            <a:off x="470694" y="6015659"/>
            <a:ext cx="168589" cy="168589"/>
          </a:xfrm>
          <a:prstGeom prst="flowChartConnector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2DC1080-4181-4A36-9144-F2908C93A9C2}"/>
              </a:ext>
            </a:extLst>
          </p:cNvPr>
          <p:cNvSpPr txBox="1"/>
          <p:nvPr/>
        </p:nvSpPr>
        <p:spPr>
          <a:xfrm>
            <a:off x="2818866" y="5165983"/>
            <a:ext cx="559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（游戏状态</a:t>
            </a:r>
            <a:r>
              <a:rPr lang="en-US" altLang="zh-CN" dirty="0"/>
              <a:t>, </a:t>
            </a:r>
            <a:r>
              <a:rPr lang="zh-CN" altLang="en-US" dirty="0"/>
              <a:t>对手棋子坐标</a:t>
            </a:r>
            <a:r>
              <a:rPr lang="en-US" altLang="zh-CN" dirty="0"/>
              <a:t>, </a:t>
            </a:r>
            <a:r>
              <a:rPr lang="zh-CN" altLang="en-US" dirty="0"/>
              <a:t>自己棋子坐标</a:t>
            </a:r>
            <a:r>
              <a:rPr lang="en-US" altLang="zh-CN" dirty="0"/>
              <a:t>, </a:t>
            </a:r>
            <a:r>
              <a:rPr lang="zh-CN" altLang="en-US" dirty="0"/>
              <a:t>新增隔板）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41FAA87-8CCD-4808-9E4B-9280E5AFBC10}"/>
              </a:ext>
            </a:extLst>
          </p:cNvPr>
          <p:cNvSpPr txBox="1"/>
          <p:nvPr/>
        </p:nvSpPr>
        <p:spPr>
          <a:xfrm>
            <a:off x="2818866" y="5538692"/>
            <a:ext cx="375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（自己棋子新坐标</a:t>
            </a:r>
            <a:r>
              <a:rPr lang="en-US" altLang="zh-CN" dirty="0"/>
              <a:t>, </a:t>
            </a:r>
            <a:r>
              <a:rPr lang="zh-CN" altLang="en-US" dirty="0"/>
              <a:t>自己新增隔板）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ECCB60B-8B14-4476-827A-D42ED5A500FA}"/>
              </a:ext>
            </a:extLst>
          </p:cNvPr>
          <p:cNvSpPr txBox="1"/>
          <p:nvPr/>
        </p:nvSpPr>
        <p:spPr>
          <a:xfrm>
            <a:off x="4342873" y="5908024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</a:t>
            </a:r>
            <a:r>
              <a:rPr lang="en-US" altLang="zh-CN" dirty="0"/>
              <a:t>Configuration</a:t>
            </a:r>
            <a:r>
              <a:rPr lang="zh-CN" altLang="en-US" dirty="0"/>
              <a:t>可以获得自己的决策</a:t>
            </a:r>
          </a:p>
        </p:txBody>
      </p:sp>
      <p:sp>
        <p:nvSpPr>
          <p:cNvPr id="11" name="箭头: 圆角右 10">
            <a:extLst>
              <a:ext uri="{FF2B5EF4-FFF2-40B4-BE49-F238E27FC236}">
                <a16:creationId xmlns:a16="http://schemas.microsoft.com/office/drawing/2014/main" id="{D0831A87-1FDE-4A82-947E-6ACF3FAB605C}"/>
              </a:ext>
            </a:extLst>
          </p:cNvPr>
          <p:cNvSpPr/>
          <p:nvPr/>
        </p:nvSpPr>
        <p:spPr>
          <a:xfrm rot="16200000">
            <a:off x="428608" y="6173299"/>
            <a:ext cx="369332" cy="497479"/>
          </a:xfrm>
          <a:prstGeom prst="bentArrow">
            <a:avLst>
              <a:gd name="adj1" fmla="val 26935"/>
              <a:gd name="adj2" fmla="val 50000"/>
              <a:gd name="adj3" fmla="val 34671"/>
              <a:gd name="adj4" fmla="val 37395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E4D6EE1-B7F0-4D65-A171-ABA2FB63D9BC}"/>
              </a:ext>
            </a:extLst>
          </p:cNvPr>
          <p:cNvSpPr txBox="1"/>
          <p:nvPr/>
        </p:nvSpPr>
        <p:spPr>
          <a:xfrm>
            <a:off x="862014" y="4728754"/>
            <a:ext cx="5673348" cy="369332"/>
          </a:xfrm>
          <a:prstGeom prst="rect">
            <a:avLst/>
          </a:prstGeom>
          <a:solidFill>
            <a:srgbClr val="D2472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仅提供更新信息，同学们需要自行维护整个棋盘结构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9000611-753C-4062-8FD9-EA501C8399AB}"/>
              </a:ext>
            </a:extLst>
          </p:cNvPr>
          <p:cNvSpPr/>
          <p:nvPr/>
        </p:nvSpPr>
        <p:spPr>
          <a:xfrm>
            <a:off x="7105648" y="5165983"/>
            <a:ext cx="952501" cy="36933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D4D24D1-9CA3-48FE-95AF-A8D255703C93}"/>
              </a:ext>
            </a:extLst>
          </p:cNvPr>
          <p:cNvSpPr txBox="1"/>
          <p:nvPr/>
        </p:nvSpPr>
        <p:spPr>
          <a:xfrm>
            <a:off x="862014" y="6346164"/>
            <a:ext cx="615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虚函数，同学们需要在其子类</a:t>
            </a:r>
            <a:r>
              <a:rPr lang="en-US" altLang="zh-CN" dirty="0"/>
              <a:t>MyPlayer</a:t>
            </a:r>
            <a:r>
              <a:rPr lang="zh-CN" altLang="en-US" dirty="0"/>
              <a:t>中实现</a:t>
            </a:r>
            <a:r>
              <a:rPr lang="en-US" altLang="zh-CN" dirty="0"/>
              <a:t>nextStep</a:t>
            </a:r>
            <a:r>
              <a:rPr lang="zh-CN" altLang="en-US" dirty="0"/>
              <a:t>函数</a:t>
            </a:r>
          </a:p>
        </p:txBody>
      </p:sp>
      <p:sp>
        <p:nvSpPr>
          <p:cNvPr id="46" name="菱形 45">
            <a:extLst>
              <a:ext uri="{FF2B5EF4-FFF2-40B4-BE49-F238E27FC236}">
                <a16:creationId xmlns:a16="http://schemas.microsoft.com/office/drawing/2014/main" id="{EE05A9BC-5963-4180-8619-5FFA7F399D9F}"/>
              </a:ext>
            </a:extLst>
          </p:cNvPr>
          <p:cNvSpPr/>
          <p:nvPr/>
        </p:nvSpPr>
        <p:spPr>
          <a:xfrm>
            <a:off x="470692" y="5637931"/>
            <a:ext cx="168589" cy="16858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菱形 46">
            <a:extLst>
              <a:ext uri="{FF2B5EF4-FFF2-40B4-BE49-F238E27FC236}">
                <a16:creationId xmlns:a16="http://schemas.microsoft.com/office/drawing/2014/main" id="{223B22E3-1C0A-46D9-9140-D47BF4B39B2F}"/>
              </a:ext>
            </a:extLst>
          </p:cNvPr>
          <p:cNvSpPr/>
          <p:nvPr/>
        </p:nvSpPr>
        <p:spPr>
          <a:xfrm>
            <a:off x="470691" y="5268572"/>
            <a:ext cx="168589" cy="16858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8805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DF54B-708C-4F2D-9062-E4009D31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3300" dirty="0"/>
              <a:t>客户端</a:t>
            </a:r>
            <a:r>
              <a:rPr kumimoji="1" lang="en-US" altLang="zh-CN" sz="3300" dirty="0"/>
              <a:t>UI</a:t>
            </a:r>
            <a:r>
              <a:rPr kumimoji="1" lang="zh-CN" altLang="en-US" sz="3300" dirty="0"/>
              <a:t>设计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A0F2F5B-4BC0-49D5-9AF7-634482302F87}"/>
              </a:ext>
            </a:extLst>
          </p:cNvPr>
          <p:cNvGrpSpPr/>
          <p:nvPr/>
        </p:nvGrpSpPr>
        <p:grpSpPr>
          <a:xfrm>
            <a:off x="311708" y="2096446"/>
            <a:ext cx="8520583" cy="3436449"/>
            <a:chOff x="312145" y="2654385"/>
            <a:chExt cx="8520583" cy="343644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5F32FE7-18CF-49B8-9308-AD9738B93B8E}"/>
                </a:ext>
              </a:extLst>
            </p:cNvPr>
            <p:cNvSpPr/>
            <p:nvPr/>
          </p:nvSpPr>
          <p:spPr>
            <a:xfrm>
              <a:off x="3957086" y="4736273"/>
              <a:ext cx="3249622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GameView </a:t>
              </a:r>
              <a:r>
                <a:rPr lang="zh-CN" altLang="en-US" dirty="0"/>
                <a:t>游戏显示抽象类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D2F9B89-1F9E-447E-8BA8-9C94138B3F9C}"/>
                </a:ext>
              </a:extLst>
            </p:cNvPr>
            <p:cNvSpPr/>
            <p:nvPr/>
          </p:nvSpPr>
          <p:spPr>
            <a:xfrm>
              <a:off x="312146" y="2654385"/>
              <a:ext cx="8519707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QuoridorUI </a:t>
              </a:r>
              <a:r>
                <a:rPr lang="zh-CN" altLang="en-US" dirty="0"/>
                <a:t>客户端</a:t>
              </a:r>
              <a:r>
                <a:rPr lang="en-US" altLang="zh-CN" dirty="0"/>
                <a:t>UI</a:t>
              </a:r>
              <a:r>
                <a:rPr lang="zh-CN" altLang="en-US" dirty="0"/>
                <a:t>主程序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3B31CE9-5EEF-4C33-838F-657319A1E7C1}"/>
                </a:ext>
              </a:extLst>
            </p:cNvPr>
            <p:cNvSpPr/>
            <p:nvPr/>
          </p:nvSpPr>
          <p:spPr>
            <a:xfrm>
              <a:off x="5494148" y="3779198"/>
              <a:ext cx="1712559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ConsoleView </a:t>
              </a:r>
              <a:r>
                <a:rPr lang="zh-CN" altLang="en-US" dirty="0"/>
                <a:t>控制台显示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DB986F9-C60B-4AC8-9143-03E450B25B4F}"/>
                </a:ext>
              </a:extLst>
            </p:cNvPr>
            <p:cNvSpPr/>
            <p:nvPr/>
          </p:nvSpPr>
          <p:spPr>
            <a:xfrm>
              <a:off x="428382" y="4736273"/>
              <a:ext cx="3249622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DataLoader </a:t>
              </a:r>
              <a:r>
                <a:rPr lang="zh-CN" altLang="en-US" dirty="0"/>
                <a:t>数据加载器抽象类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B0D6E7B-7E97-46B5-9913-2ABA50C6EC6B}"/>
                </a:ext>
              </a:extLst>
            </p:cNvPr>
            <p:cNvSpPr/>
            <p:nvPr/>
          </p:nvSpPr>
          <p:spPr>
            <a:xfrm>
              <a:off x="428382" y="3779198"/>
              <a:ext cx="1837523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LogLoader csvLog</a:t>
              </a:r>
              <a:r>
                <a:rPr lang="zh-CN" altLang="en-US" dirty="0"/>
                <a:t>加载器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8F63A2A-66B8-466B-BCE1-7C3FEC29B9C7}"/>
                </a:ext>
              </a:extLst>
            </p:cNvPr>
            <p:cNvCxnSpPr>
              <a:cxnSpLocks/>
              <a:stCxn id="17" idx="0"/>
              <a:endCxn id="18" idx="2"/>
            </p:cNvCxnSpPr>
            <p:nvPr/>
          </p:nvCxnSpPr>
          <p:spPr>
            <a:xfrm flipH="1" flipV="1">
              <a:off x="1347144" y="4331648"/>
              <a:ext cx="706049" cy="404625"/>
            </a:xfrm>
            <a:prstGeom prst="straightConnector1">
              <a:avLst/>
            </a:prstGeom>
            <a:ln w="38100" cmpd="dbl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A38C9C25-4025-4739-AB88-7DC02DF5129A}"/>
                </a:ext>
              </a:extLst>
            </p:cNvPr>
            <p:cNvCxnSpPr>
              <a:cxnSpLocks/>
              <a:stCxn id="8" idx="0"/>
              <a:endCxn id="13" idx="2"/>
            </p:cNvCxnSpPr>
            <p:nvPr/>
          </p:nvCxnSpPr>
          <p:spPr>
            <a:xfrm flipV="1">
              <a:off x="5581897" y="4331648"/>
              <a:ext cx="768531" cy="404625"/>
            </a:xfrm>
            <a:prstGeom prst="straightConnector1">
              <a:avLst/>
            </a:prstGeom>
            <a:ln w="38100" cmpd="dbl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C57BB39-1F1F-45CE-852D-0A024924F82A}"/>
                </a:ext>
              </a:extLst>
            </p:cNvPr>
            <p:cNvSpPr/>
            <p:nvPr/>
          </p:nvSpPr>
          <p:spPr>
            <a:xfrm>
              <a:off x="312145" y="3651166"/>
              <a:ext cx="8519708" cy="2439668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CB23749-B739-4577-A5D1-3177D289850F}"/>
                </a:ext>
              </a:extLst>
            </p:cNvPr>
            <p:cNvSpPr txBox="1"/>
            <p:nvPr/>
          </p:nvSpPr>
          <p:spPr>
            <a:xfrm>
              <a:off x="7274288" y="4547834"/>
              <a:ext cx="15584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QuoridorUtils</a:t>
              </a:r>
            </a:p>
            <a:p>
              <a:pPr algn="ctr"/>
              <a:r>
                <a:rPr lang="zh-CN" altLang="en-US" dirty="0"/>
                <a:t>命名空间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DB2C4D7-4674-4661-8A84-08EDF70FDB74}"/>
                </a:ext>
              </a:extLst>
            </p:cNvPr>
            <p:cNvSpPr/>
            <p:nvPr/>
          </p:nvSpPr>
          <p:spPr>
            <a:xfrm>
              <a:off x="2497847" y="3779198"/>
              <a:ext cx="2764358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Replayer </a:t>
              </a:r>
              <a:r>
                <a:rPr lang="zh-CN" altLang="en-US" dirty="0"/>
                <a:t>游戏重放控制器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47B8FCE-1DF1-4A01-90C6-7D7DA556D469}"/>
                </a:ext>
              </a:extLst>
            </p:cNvPr>
            <p:cNvSpPr/>
            <p:nvPr/>
          </p:nvSpPr>
          <p:spPr>
            <a:xfrm>
              <a:off x="428382" y="5417123"/>
              <a:ext cx="6778325" cy="5524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QuoridorUtils </a:t>
              </a:r>
              <a:r>
                <a:rPr lang="zh-CN" altLang="en-US" dirty="0"/>
                <a:t>游戏基础数据结构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7422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6AAB4FC-D73B-4A19-9B7F-D424E533977E}"/>
              </a:ext>
            </a:extLst>
          </p:cNvPr>
          <p:cNvCxnSpPr>
            <a:cxnSpLocks/>
            <a:stCxn id="35" idx="4"/>
          </p:cNvCxnSpPr>
          <p:nvPr/>
        </p:nvCxnSpPr>
        <p:spPr>
          <a:xfrm flipV="1">
            <a:off x="7064390" y="3669163"/>
            <a:ext cx="0" cy="3016594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AA4382E-CFF7-4D1D-9D62-1113C0F145F1}"/>
              </a:ext>
            </a:extLst>
          </p:cNvPr>
          <p:cNvCxnSpPr>
            <a:cxnSpLocks/>
            <a:endCxn id="30" idx="4"/>
          </p:cNvCxnSpPr>
          <p:nvPr/>
        </p:nvCxnSpPr>
        <p:spPr>
          <a:xfrm>
            <a:off x="545703" y="3669163"/>
            <a:ext cx="0" cy="1657066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FF0DF54B-708C-4F2D-9062-E4009D31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3300" dirty="0"/>
              <a:t>客户端</a:t>
            </a:r>
            <a:r>
              <a:rPr kumimoji="1" lang="en-US" altLang="zh-CN" sz="3300" dirty="0"/>
              <a:t>UI</a:t>
            </a:r>
            <a:r>
              <a:rPr kumimoji="1" lang="zh-CN" altLang="en-US" sz="3300" dirty="0"/>
              <a:t>设计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F32FE7-18CF-49B8-9308-AD9738B93B8E}"/>
              </a:ext>
            </a:extLst>
          </p:cNvPr>
          <p:cNvSpPr/>
          <p:nvPr/>
        </p:nvSpPr>
        <p:spPr>
          <a:xfrm>
            <a:off x="3957086" y="3116713"/>
            <a:ext cx="3249622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GameView </a:t>
            </a:r>
            <a:r>
              <a:rPr lang="zh-CN" altLang="en-US" dirty="0"/>
              <a:t>游戏显示抽象类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2F9B89-1F9E-447E-8BA8-9C94138B3F9C}"/>
              </a:ext>
            </a:extLst>
          </p:cNvPr>
          <p:cNvSpPr/>
          <p:nvPr/>
        </p:nvSpPr>
        <p:spPr>
          <a:xfrm>
            <a:off x="312146" y="1375784"/>
            <a:ext cx="8519707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QuoridorUI </a:t>
            </a:r>
            <a:r>
              <a:rPr lang="zh-CN" altLang="en-US" dirty="0"/>
              <a:t>客户端</a:t>
            </a:r>
            <a:r>
              <a:rPr lang="en-US" altLang="zh-CN" dirty="0"/>
              <a:t>UI</a:t>
            </a:r>
            <a:r>
              <a:rPr lang="zh-CN" altLang="en-US" dirty="0"/>
              <a:t>主程序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B31CE9-5EEF-4C33-838F-657319A1E7C1}"/>
              </a:ext>
            </a:extLst>
          </p:cNvPr>
          <p:cNvSpPr/>
          <p:nvPr/>
        </p:nvSpPr>
        <p:spPr>
          <a:xfrm>
            <a:off x="5494148" y="2159638"/>
            <a:ext cx="1712559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ConsoleView </a:t>
            </a:r>
            <a:r>
              <a:rPr lang="zh-CN" altLang="en-US" dirty="0"/>
              <a:t>控制台显示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DB986F9-C60B-4AC8-9143-03E450B25B4F}"/>
              </a:ext>
            </a:extLst>
          </p:cNvPr>
          <p:cNvSpPr/>
          <p:nvPr/>
        </p:nvSpPr>
        <p:spPr>
          <a:xfrm>
            <a:off x="428382" y="3116713"/>
            <a:ext cx="3249622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DataLoader </a:t>
            </a:r>
            <a:r>
              <a:rPr lang="zh-CN" altLang="en-US" dirty="0"/>
              <a:t>数据加载器抽象类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0D6E7B-7E97-46B5-9913-2ABA50C6EC6B}"/>
              </a:ext>
            </a:extLst>
          </p:cNvPr>
          <p:cNvSpPr/>
          <p:nvPr/>
        </p:nvSpPr>
        <p:spPr>
          <a:xfrm>
            <a:off x="428382" y="2159638"/>
            <a:ext cx="1837523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LogLoader csvLog</a:t>
            </a:r>
            <a:r>
              <a:rPr lang="zh-CN" altLang="en-US" dirty="0"/>
              <a:t>加载器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8F63A2A-66B8-466B-BCE1-7C3FEC29B9C7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1347144" y="2712088"/>
            <a:ext cx="706049" cy="404625"/>
          </a:xfrm>
          <a:prstGeom prst="straightConnector1">
            <a:avLst/>
          </a:prstGeom>
          <a:ln w="38100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38C9C25-4025-4739-AB88-7DC02DF5129A}"/>
              </a:ext>
            </a:extLst>
          </p:cNvPr>
          <p:cNvCxnSpPr>
            <a:cxnSpLocks/>
            <a:stCxn id="8" idx="0"/>
            <a:endCxn id="13" idx="2"/>
          </p:cNvCxnSpPr>
          <p:nvPr/>
        </p:nvCxnSpPr>
        <p:spPr>
          <a:xfrm flipV="1">
            <a:off x="5581897" y="2712088"/>
            <a:ext cx="768531" cy="404625"/>
          </a:xfrm>
          <a:prstGeom prst="straightConnector1">
            <a:avLst/>
          </a:prstGeom>
          <a:ln w="38100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EC57BB39-1F1F-45CE-852D-0A024924F82A}"/>
              </a:ext>
            </a:extLst>
          </p:cNvPr>
          <p:cNvSpPr/>
          <p:nvPr/>
        </p:nvSpPr>
        <p:spPr>
          <a:xfrm>
            <a:off x="312145" y="2031605"/>
            <a:ext cx="8519708" cy="222217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CB23749-B739-4577-A5D1-3177D289850F}"/>
              </a:ext>
            </a:extLst>
          </p:cNvPr>
          <p:cNvSpPr txBox="1"/>
          <p:nvPr/>
        </p:nvSpPr>
        <p:spPr>
          <a:xfrm>
            <a:off x="7273079" y="2591186"/>
            <a:ext cx="15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QuoridorUtils</a:t>
            </a:r>
          </a:p>
          <a:p>
            <a:pPr algn="ctr"/>
            <a:r>
              <a:rPr lang="zh-CN" altLang="en-US" dirty="0"/>
              <a:t>命名空间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DB2C4D7-4674-4661-8A84-08EDF70FDB74}"/>
              </a:ext>
            </a:extLst>
          </p:cNvPr>
          <p:cNvSpPr/>
          <p:nvPr/>
        </p:nvSpPr>
        <p:spPr>
          <a:xfrm>
            <a:off x="2497847" y="2159638"/>
            <a:ext cx="2764358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Replayer </a:t>
            </a:r>
            <a:r>
              <a:rPr lang="zh-CN" altLang="en-US" dirty="0"/>
              <a:t>游戏重放控制器</a:t>
            </a: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07654D49-7FDD-4483-A630-AB32BA6F6CA2}"/>
              </a:ext>
            </a:extLst>
          </p:cNvPr>
          <p:cNvSpPr/>
          <p:nvPr/>
        </p:nvSpPr>
        <p:spPr>
          <a:xfrm>
            <a:off x="457200" y="4420244"/>
            <a:ext cx="168589" cy="168589"/>
          </a:xfrm>
          <a:prstGeom prst="flowChartConnector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18D8DC4A-971B-4BAA-89FF-D62CB5CE2559}"/>
              </a:ext>
            </a:extLst>
          </p:cNvPr>
          <p:cNvSpPr/>
          <p:nvPr/>
        </p:nvSpPr>
        <p:spPr>
          <a:xfrm>
            <a:off x="457200" y="4788942"/>
            <a:ext cx="168589" cy="168589"/>
          </a:xfrm>
          <a:prstGeom prst="flowChartConnector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72AB78D-D228-41AD-B060-B6F12A4AA681}"/>
              </a:ext>
            </a:extLst>
          </p:cNvPr>
          <p:cNvSpPr txBox="1"/>
          <p:nvPr/>
        </p:nvSpPr>
        <p:spPr>
          <a:xfrm>
            <a:off x="710084" y="4329291"/>
            <a:ext cx="401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void getPlayerName(string&amp;, string&amp;)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397C334-D745-4A39-965A-1DDA32CEC63E}"/>
              </a:ext>
            </a:extLst>
          </p:cNvPr>
          <p:cNvSpPr txBox="1"/>
          <p:nvPr/>
        </p:nvSpPr>
        <p:spPr>
          <a:xfrm>
            <a:off x="710084" y="4702000"/>
            <a:ext cx="361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bool getNextStep(string&amp;, Step&amp;)</a:t>
            </a:r>
            <a:endParaRPr lang="zh-CN" altLang="en-US" dirty="0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EC9F85AE-1C04-4E42-A32A-532273BDCCE2}"/>
              </a:ext>
            </a:extLst>
          </p:cNvPr>
          <p:cNvSpPr/>
          <p:nvPr/>
        </p:nvSpPr>
        <p:spPr>
          <a:xfrm>
            <a:off x="6980095" y="5406429"/>
            <a:ext cx="168589" cy="168589"/>
          </a:xfrm>
          <a:prstGeom prst="flowChartConnector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B3993DEA-73F7-4B4C-9A22-508F5C247587}"/>
              </a:ext>
            </a:extLst>
          </p:cNvPr>
          <p:cNvSpPr/>
          <p:nvPr/>
        </p:nvSpPr>
        <p:spPr>
          <a:xfrm>
            <a:off x="6980095" y="5775127"/>
            <a:ext cx="168589" cy="168589"/>
          </a:xfrm>
          <a:prstGeom prst="flowChartConnector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6D28CC4-69D7-4C07-9687-FC93DA633A34}"/>
              </a:ext>
            </a:extLst>
          </p:cNvPr>
          <p:cNvSpPr txBox="1"/>
          <p:nvPr/>
        </p:nvSpPr>
        <p:spPr>
          <a:xfrm>
            <a:off x="3102536" y="5281192"/>
            <a:ext cx="396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void playerRegister(string&amp;, string&amp;)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D53900E-52C8-4C69-9312-026C3F87604B}"/>
              </a:ext>
            </a:extLst>
          </p:cNvPr>
          <p:cNvSpPr txBox="1"/>
          <p:nvPr/>
        </p:nvSpPr>
        <p:spPr>
          <a:xfrm>
            <a:off x="3102536" y="5653901"/>
            <a:ext cx="314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bool putStep(string&amp;, Step&amp;)</a:t>
            </a:r>
            <a:endParaRPr lang="zh-CN" altLang="en-US" dirty="0"/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8D88F982-CBEF-4B94-A90D-05A4BBF15267}"/>
              </a:ext>
            </a:extLst>
          </p:cNvPr>
          <p:cNvSpPr/>
          <p:nvPr/>
        </p:nvSpPr>
        <p:spPr>
          <a:xfrm>
            <a:off x="461408" y="5157640"/>
            <a:ext cx="168589" cy="168589"/>
          </a:xfrm>
          <a:prstGeom prst="flowChartConnector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471A749-1635-47FE-B030-C68FB6B71E8E}"/>
              </a:ext>
            </a:extLst>
          </p:cNvPr>
          <p:cNvSpPr txBox="1"/>
          <p:nvPr/>
        </p:nvSpPr>
        <p:spPr>
          <a:xfrm>
            <a:off x="710084" y="5072403"/>
            <a:ext cx="250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 getRemainingStep()</a:t>
            </a:r>
            <a:endParaRPr lang="zh-CN" altLang="en-US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B73C6081-7DFE-400E-82F6-0BB8411E3339}"/>
              </a:ext>
            </a:extLst>
          </p:cNvPr>
          <p:cNvSpPr/>
          <p:nvPr/>
        </p:nvSpPr>
        <p:spPr>
          <a:xfrm>
            <a:off x="6980095" y="6148470"/>
            <a:ext cx="168589" cy="168589"/>
          </a:xfrm>
          <a:prstGeom prst="flowChartConnector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36FDDBEF-DBBC-4E5D-9666-4FAB93184D67}"/>
              </a:ext>
            </a:extLst>
          </p:cNvPr>
          <p:cNvSpPr/>
          <p:nvPr/>
        </p:nvSpPr>
        <p:spPr>
          <a:xfrm>
            <a:off x="6980095" y="6517168"/>
            <a:ext cx="168589" cy="168589"/>
          </a:xfrm>
          <a:prstGeom prst="flowChartConnector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601F51C-86F2-4FB7-B60D-180543CBFD1A}"/>
              </a:ext>
            </a:extLst>
          </p:cNvPr>
          <p:cNvSpPr txBox="1"/>
          <p:nvPr/>
        </p:nvSpPr>
        <p:spPr>
          <a:xfrm>
            <a:off x="3102536" y="6023233"/>
            <a:ext cx="230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bool showNextStep()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2A08438-6636-4483-899E-260BEEAEBE15}"/>
              </a:ext>
            </a:extLst>
          </p:cNvPr>
          <p:cNvSpPr txBox="1"/>
          <p:nvPr/>
        </p:nvSpPr>
        <p:spPr>
          <a:xfrm>
            <a:off x="3102536" y="6395942"/>
            <a:ext cx="22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bool showPrevStep()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8A86FA1-B4FE-4981-A824-852AE09E9373}"/>
              </a:ext>
            </a:extLst>
          </p:cNvPr>
          <p:cNvSpPr/>
          <p:nvPr/>
        </p:nvSpPr>
        <p:spPr>
          <a:xfrm>
            <a:off x="2053192" y="3753855"/>
            <a:ext cx="3528706" cy="3353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QuoridorUtils </a:t>
            </a:r>
            <a:r>
              <a:rPr lang="zh-CN" altLang="en-US" dirty="0"/>
              <a:t>游戏基础数据结构</a:t>
            </a:r>
          </a:p>
        </p:txBody>
      </p:sp>
    </p:spTree>
    <p:extLst>
      <p:ext uri="{BB962C8B-B14F-4D97-AF65-F5344CB8AC3E}">
        <p14:creationId xmlns:p14="http://schemas.microsoft.com/office/powerpoint/2010/main" val="12079697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DF54B-708C-4F2D-9062-E4009D31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3300" dirty="0"/>
              <a:t>客户端</a:t>
            </a:r>
            <a:r>
              <a:rPr kumimoji="1" lang="en-US" altLang="zh-CN" sz="3300" dirty="0"/>
              <a:t>UI</a:t>
            </a:r>
            <a:r>
              <a:rPr kumimoji="1" lang="zh-CN" altLang="en-US" sz="3300" dirty="0"/>
              <a:t>设计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F32FE7-18CF-49B8-9308-AD9738B93B8E}"/>
              </a:ext>
            </a:extLst>
          </p:cNvPr>
          <p:cNvSpPr/>
          <p:nvPr/>
        </p:nvSpPr>
        <p:spPr>
          <a:xfrm>
            <a:off x="3957086" y="3552145"/>
            <a:ext cx="3249622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GameView </a:t>
            </a:r>
            <a:r>
              <a:rPr lang="zh-CN" altLang="en-US" dirty="0"/>
              <a:t>游戏显示抽象类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2F9B89-1F9E-447E-8BA8-9C94138B3F9C}"/>
              </a:ext>
            </a:extLst>
          </p:cNvPr>
          <p:cNvSpPr/>
          <p:nvPr/>
        </p:nvSpPr>
        <p:spPr>
          <a:xfrm>
            <a:off x="312146" y="1811216"/>
            <a:ext cx="8519707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QuoridorUI </a:t>
            </a:r>
            <a:r>
              <a:rPr lang="zh-CN" altLang="en-US" dirty="0"/>
              <a:t>客户端</a:t>
            </a:r>
            <a:r>
              <a:rPr lang="en-US" altLang="zh-CN" dirty="0"/>
              <a:t>UI</a:t>
            </a:r>
            <a:r>
              <a:rPr lang="zh-CN" altLang="en-US" dirty="0"/>
              <a:t>主程序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B31CE9-5EEF-4C33-838F-657319A1E7C1}"/>
              </a:ext>
            </a:extLst>
          </p:cNvPr>
          <p:cNvSpPr/>
          <p:nvPr/>
        </p:nvSpPr>
        <p:spPr>
          <a:xfrm>
            <a:off x="5494148" y="2595070"/>
            <a:ext cx="1712559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ConsoleView </a:t>
            </a:r>
            <a:r>
              <a:rPr lang="zh-CN" altLang="en-US" dirty="0"/>
              <a:t>控制台显示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DB986F9-C60B-4AC8-9143-03E450B25B4F}"/>
              </a:ext>
            </a:extLst>
          </p:cNvPr>
          <p:cNvSpPr/>
          <p:nvPr/>
        </p:nvSpPr>
        <p:spPr>
          <a:xfrm>
            <a:off x="428382" y="3552145"/>
            <a:ext cx="3249622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DataLoader </a:t>
            </a:r>
            <a:r>
              <a:rPr lang="zh-CN" altLang="en-US" dirty="0"/>
              <a:t>数据加载器抽象类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0D6E7B-7E97-46B5-9913-2ABA50C6EC6B}"/>
              </a:ext>
            </a:extLst>
          </p:cNvPr>
          <p:cNvSpPr/>
          <p:nvPr/>
        </p:nvSpPr>
        <p:spPr>
          <a:xfrm>
            <a:off x="428382" y="2595070"/>
            <a:ext cx="1837523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LogLoader csvLog</a:t>
            </a:r>
            <a:r>
              <a:rPr lang="zh-CN" altLang="en-US" dirty="0"/>
              <a:t>加载器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8F63A2A-66B8-466B-BCE1-7C3FEC29B9C7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1347144" y="3147520"/>
            <a:ext cx="706049" cy="404625"/>
          </a:xfrm>
          <a:prstGeom prst="straightConnector1">
            <a:avLst/>
          </a:prstGeom>
          <a:ln w="38100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38C9C25-4025-4739-AB88-7DC02DF5129A}"/>
              </a:ext>
            </a:extLst>
          </p:cNvPr>
          <p:cNvCxnSpPr>
            <a:cxnSpLocks/>
            <a:stCxn id="8" idx="0"/>
            <a:endCxn id="13" idx="2"/>
          </p:cNvCxnSpPr>
          <p:nvPr/>
        </p:nvCxnSpPr>
        <p:spPr>
          <a:xfrm flipV="1">
            <a:off x="5581897" y="3147520"/>
            <a:ext cx="768531" cy="404625"/>
          </a:xfrm>
          <a:prstGeom prst="straightConnector1">
            <a:avLst/>
          </a:prstGeom>
          <a:ln w="38100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EC57BB39-1F1F-45CE-852D-0A024924F82A}"/>
              </a:ext>
            </a:extLst>
          </p:cNvPr>
          <p:cNvSpPr/>
          <p:nvPr/>
        </p:nvSpPr>
        <p:spPr>
          <a:xfrm>
            <a:off x="312145" y="2467037"/>
            <a:ext cx="8519708" cy="222217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CB23749-B739-4577-A5D1-3177D289850F}"/>
              </a:ext>
            </a:extLst>
          </p:cNvPr>
          <p:cNvSpPr txBox="1"/>
          <p:nvPr/>
        </p:nvSpPr>
        <p:spPr>
          <a:xfrm>
            <a:off x="7273079" y="3026618"/>
            <a:ext cx="15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QuoridorUtils</a:t>
            </a:r>
          </a:p>
          <a:p>
            <a:pPr algn="ctr"/>
            <a:r>
              <a:rPr lang="zh-CN" altLang="en-US" dirty="0"/>
              <a:t>命名空间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DB2C4D7-4674-4661-8A84-08EDF70FDB74}"/>
              </a:ext>
            </a:extLst>
          </p:cNvPr>
          <p:cNvSpPr/>
          <p:nvPr/>
        </p:nvSpPr>
        <p:spPr>
          <a:xfrm>
            <a:off x="2497847" y="2595070"/>
            <a:ext cx="2764358" cy="552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Replayer </a:t>
            </a:r>
            <a:r>
              <a:rPr lang="zh-CN" altLang="en-US" dirty="0"/>
              <a:t>游戏重放控制器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8A86FA1-B4FE-4981-A824-852AE09E9373}"/>
              </a:ext>
            </a:extLst>
          </p:cNvPr>
          <p:cNvSpPr/>
          <p:nvPr/>
        </p:nvSpPr>
        <p:spPr>
          <a:xfrm>
            <a:off x="2053192" y="4189287"/>
            <a:ext cx="3528706" cy="3353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QuoridorUtils </a:t>
            </a:r>
            <a:r>
              <a:rPr lang="zh-CN" altLang="en-US" dirty="0"/>
              <a:t>游戏基础数据结构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9956FC-5680-436B-8D08-E0738494A681}"/>
              </a:ext>
            </a:extLst>
          </p:cNvPr>
          <p:cNvSpPr txBox="1"/>
          <p:nvPr/>
        </p:nvSpPr>
        <p:spPr>
          <a:xfrm>
            <a:off x="312145" y="557385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可以继承为实时加载器</a:t>
            </a: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41DCFBB9-F34A-4F97-8963-D500F191448D}"/>
              </a:ext>
            </a:extLst>
          </p:cNvPr>
          <p:cNvCxnSpPr>
            <a:stCxn id="5" idx="1"/>
            <a:endCxn id="17" idx="1"/>
          </p:cNvCxnSpPr>
          <p:nvPr/>
        </p:nvCxnSpPr>
        <p:spPr>
          <a:xfrm rot="10800000" flipH="1">
            <a:off x="312144" y="3828370"/>
            <a:ext cx="116237" cy="1930146"/>
          </a:xfrm>
          <a:prstGeom prst="curvedConnector3">
            <a:avLst>
              <a:gd name="adj1" fmla="val -196667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DFF6537-9F22-4A2D-B331-FC804E741309}"/>
              </a:ext>
            </a:extLst>
          </p:cNvPr>
          <p:cNvSpPr txBox="1"/>
          <p:nvPr/>
        </p:nvSpPr>
        <p:spPr>
          <a:xfrm>
            <a:off x="4944549" y="557385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可以继承为图形界面</a:t>
            </a:r>
            <a:endParaRPr lang="en-US" altLang="zh-CN" dirty="0"/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77675A6A-A1F5-49E2-9925-95DEB329F425}"/>
              </a:ext>
            </a:extLst>
          </p:cNvPr>
          <p:cNvCxnSpPr>
            <a:stCxn id="39" idx="3"/>
            <a:endCxn id="8" idx="3"/>
          </p:cNvCxnSpPr>
          <p:nvPr/>
        </p:nvCxnSpPr>
        <p:spPr>
          <a:xfrm flipV="1">
            <a:off x="7206707" y="3828370"/>
            <a:ext cx="1" cy="1930146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3350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DF54B-708C-4F2D-9062-E4009D31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3300" dirty="0"/>
              <a:t>特别鸣谢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6E65D8A-65AC-47E6-BA80-F88974C9EB46}"/>
              </a:ext>
            </a:extLst>
          </p:cNvPr>
          <p:cNvGraphicFramePr>
            <a:graphicFrameLocks noGrp="1"/>
          </p:cNvGraphicFramePr>
          <p:nvPr/>
        </p:nvGraphicFramePr>
        <p:xfrm>
          <a:off x="1265695" y="2686206"/>
          <a:ext cx="6612610" cy="22112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7455">
                  <a:extLst>
                    <a:ext uri="{9D8B030D-6E8A-4147-A177-3AD203B41FA5}">
                      <a16:colId xmlns:a16="http://schemas.microsoft.com/office/drawing/2014/main" val="766551550"/>
                    </a:ext>
                  </a:extLst>
                </a:gridCol>
                <a:gridCol w="4525155">
                  <a:extLst>
                    <a:ext uri="{9D8B030D-6E8A-4147-A177-3AD203B41FA5}">
                      <a16:colId xmlns:a16="http://schemas.microsoft.com/office/drawing/2014/main" val="3454218142"/>
                    </a:ext>
                  </a:extLst>
                </a:gridCol>
              </a:tblGrid>
              <a:tr h="46925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软件包名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简介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238988"/>
                  </a:ext>
                </a:extLst>
              </a:tr>
              <a:tr h="63637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hlinkClick r:id="rId2"/>
                        </a:rPr>
                        <a:t>asio (non-Boost)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 cross-platform C++ library for network and low-level I/O programming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979716"/>
                  </a:ext>
                </a:extLst>
              </a:tr>
              <a:tr h="46925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hlinkClick r:id="rId3"/>
                        </a:rPr>
                        <a:t>nlohmann-json</a:t>
                      </a:r>
                      <a:endParaRPr lang="en-US" altLang="zh-C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JSON for Modern C++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939887"/>
                  </a:ext>
                </a:extLst>
              </a:tr>
              <a:tr h="63637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hlinkClick r:id="rId4"/>
                        </a:rPr>
                        <a:t>fast-cpp-csv-parser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 small, easy-to-use and fast header-only library for reading comma separated value (CSV) files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462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59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3C8F26-02D6-4DC0-9072-78ECE01A6683}"/>
              </a:ext>
            </a:extLst>
          </p:cNvPr>
          <p:cNvSpPr txBox="1"/>
          <p:nvPr/>
        </p:nvSpPr>
        <p:spPr>
          <a:xfrm>
            <a:off x="2207029" y="3059668"/>
            <a:ext cx="4729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深入</a:t>
            </a:r>
            <a:r>
              <a:rPr lang="en-US" altLang="zh-CN" sz="3200" dirty="0"/>
              <a:t>Quoridor</a:t>
            </a:r>
            <a:r>
              <a:rPr lang="zh-CN" altLang="en-US" sz="32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20086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形式化定义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074" y="1558976"/>
            <a:ext cx="8438606" cy="505082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1800" dirty="0"/>
              <a:t>棋盘</a:t>
            </a:r>
            <a:endParaRPr lang="en-US" altLang="zh-CN" sz="1800" dirty="0"/>
          </a:p>
          <a:p>
            <a:pPr marL="685800" lvl="1" indent="-342900">
              <a:buFont typeface="Arial" charset="0"/>
              <a:buChar char="•"/>
            </a:pPr>
            <a:r>
              <a:rPr lang="zh-CN" altLang="en-US" sz="1400" dirty="0"/>
              <a:t>我们要面对和决策的环境是什么</a:t>
            </a:r>
            <a:endParaRPr lang="en-US" altLang="zh-CN" sz="1400" dirty="0"/>
          </a:p>
          <a:p>
            <a:pPr marL="342900" indent="-342900">
              <a:buFont typeface="Arial" charset="0"/>
              <a:buChar char="•"/>
            </a:pPr>
            <a:r>
              <a:rPr lang="zh-CN" altLang="en-US" sz="1800" dirty="0"/>
              <a:t>棋子</a:t>
            </a:r>
            <a:endParaRPr lang="en-US" altLang="zh-CN" sz="1800" dirty="0"/>
          </a:p>
          <a:p>
            <a:pPr marL="685800" lvl="1" indent="-342900">
              <a:buFont typeface="Arial" charset="0"/>
              <a:buChar char="•"/>
            </a:pPr>
            <a:r>
              <a:rPr lang="zh-CN" altLang="en-US" sz="1400" dirty="0"/>
              <a:t>我们可以操作什么</a:t>
            </a:r>
            <a:endParaRPr lang="en-US" altLang="zh-CN" sz="1400" dirty="0"/>
          </a:p>
          <a:p>
            <a:pPr marL="342900" indent="-342900">
              <a:buFont typeface="Arial" charset="0"/>
              <a:buChar char="•"/>
            </a:pPr>
            <a:r>
              <a:rPr lang="zh-CN" altLang="en-US" sz="1800" dirty="0"/>
              <a:t>规则</a:t>
            </a:r>
            <a:endParaRPr lang="en-US" altLang="zh-CN" sz="1800" dirty="0"/>
          </a:p>
          <a:p>
            <a:pPr marL="685800" lvl="1" indent="-342900">
              <a:buFont typeface="Arial" charset="0"/>
              <a:buChar char="•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我们可以在环境中如何操作我们可以操作的物体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39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形式化定义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074" y="1558976"/>
            <a:ext cx="8438606" cy="5050829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1800" dirty="0"/>
              <a:t>棋盘：</a:t>
            </a:r>
            <a:r>
              <a:rPr lang="en-US" altLang="zh-CN" sz="1800" dirty="0"/>
              <a:t>9 × 9 </a:t>
            </a:r>
            <a:r>
              <a:rPr lang="zh-CN" altLang="en-US" sz="1800" dirty="0"/>
              <a:t>方格</a:t>
            </a:r>
            <a:endParaRPr lang="en-US" altLang="zh-CN" sz="1800" dirty="0"/>
          </a:p>
          <a:p>
            <a:pPr marL="342900" indent="-342900">
              <a:buFont typeface="Arial" charset="0"/>
              <a:buChar char="•"/>
            </a:pPr>
            <a:r>
              <a:rPr lang="zh-CN" altLang="en-US" sz="1800" dirty="0"/>
              <a:t>棋子：</a:t>
            </a:r>
            <a:endParaRPr lang="en-US" altLang="zh-CN" sz="1800" dirty="0"/>
          </a:p>
          <a:p>
            <a:pPr marL="685800" lvl="1" indent="-342900">
              <a:buFont typeface="Arial" charset="0"/>
              <a:buChar char="•"/>
            </a:pPr>
            <a:r>
              <a:rPr lang="zh-CN" altLang="en-US" sz="1600" dirty="0"/>
              <a:t>小人：</a:t>
            </a:r>
            <a:r>
              <a:rPr lang="en-US" altLang="zh-CN" sz="1600" dirty="0"/>
              <a:t>1</a:t>
            </a:r>
            <a:r>
              <a:rPr lang="zh-CN" altLang="en-US" sz="1600" dirty="0"/>
              <a:t>个</a:t>
            </a:r>
            <a:r>
              <a:rPr lang="en-US" altLang="zh-CN" sz="1600" dirty="0"/>
              <a:t>/</a:t>
            </a:r>
            <a:r>
              <a:rPr lang="zh-CN" altLang="en-US" sz="1600" dirty="0"/>
              <a:t>玩家，开始时在棋盘分别在棋盘两边的中间位置。</a:t>
            </a:r>
            <a:endParaRPr lang="en-US" altLang="zh-CN" sz="1600" dirty="0"/>
          </a:p>
          <a:p>
            <a:pPr marL="685800" lvl="1" indent="-342900">
              <a:buFont typeface="Arial" charset="0"/>
              <a:buChar char="•"/>
            </a:pPr>
            <a:r>
              <a:rPr lang="zh-CN" altLang="en-US" sz="1600" dirty="0"/>
              <a:t>木板：</a:t>
            </a:r>
            <a:r>
              <a:rPr lang="en-US" altLang="zh-CN" sz="1600" dirty="0"/>
              <a:t>10</a:t>
            </a:r>
            <a:r>
              <a:rPr lang="zh-CN" altLang="en-US" sz="1600" dirty="0"/>
              <a:t>个</a:t>
            </a:r>
            <a:r>
              <a:rPr lang="en-US" altLang="zh-CN" sz="1600" dirty="0"/>
              <a:t>/</a:t>
            </a:r>
            <a:r>
              <a:rPr lang="zh-CN" altLang="en-US" sz="1600" dirty="0"/>
              <a:t>玩家，长度为</a:t>
            </a:r>
            <a:r>
              <a:rPr lang="en-US" altLang="zh-CN" sz="1600" dirty="0"/>
              <a:t>2</a:t>
            </a:r>
            <a:r>
              <a:rPr lang="zh-CN" altLang="en-US" sz="1600" dirty="0"/>
              <a:t>格，可剩余也可用尽。</a:t>
            </a:r>
            <a:endParaRPr lang="en-US" altLang="zh-CN" sz="1600" dirty="0"/>
          </a:p>
          <a:p>
            <a:pPr marL="342900" indent="-342900">
              <a:buFont typeface="Arial" charset="0"/>
              <a:buChar char="•"/>
            </a:pPr>
            <a:r>
              <a:rPr lang="zh-CN" altLang="en-US" sz="1800" dirty="0"/>
              <a:t>规则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685800" lvl="1" indent="-342900">
              <a:buFont typeface="Arial" charset="0"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胜利条件：己方小人到达对方底边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685800" lvl="1" indent="-342900">
              <a:buFont typeface="Arial" charset="0"/>
              <a:buChar char="•"/>
            </a:pPr>
            <a:r>
              <a:rPr lang="zh-CN" altLang="en-US" sz="1600" dirty="0"/>
              <a:t>行棋规则：</a:t>
            </a:r>
            <a:endParaRPr lang="en-US" altLang="zh-CN" sz="1600" dirty="0"/>
          </a:p>
          <a:p>
            <a:pPr marL="1028700" lvl="2" indent="-342900">
              <a:buFont typeface="Arial" charset="0"/>
              <a:buChar char="•"/>
            </a:pPr>
            <a:r>
              <a:rPr lang="zh-CN" altLang="en-US" sz="1400" dirty="0"/>
              <a:t>小人或木板二选一行动，亦可不动（为防止双方以不动策略而僵持，本实验不动作违规处理）；</a:t>
            </a:r>
            <a:endParaRPr lang="en-US" altLang="zh-CN" sz="1400" dirty="0"/>
          </a:p>
          <a:p>
            <a:pPr marL="1028700" lvl="2" indent="-342900">
              <a:buFont typeface="Arial" charset="0"/>
              <a:buChar char="•"/>
            </a:pPr>
            <a:r>
              <a:rPr lang="zh-CN" altLang="en-US" sz="1400" dirty="0"/>
              <a:t>小人：棋盘范围内，当前位置出发，上下左右任意方向一步，不可超过棋盘范围；遇到对方小人时，可跨越对方小人；</a:t>
            </a:r>
            <a:endParaRPr lang="en-US" altLang="zh-CN" sz="1400" dirty="0"/>
          </a:p>
          <a:p>
            <a:pPr marL="1028700" lvl="2" indent="-342900">
              <a:buFont typeface="Arial" charset="0"/>
              <a:buChar char="•"/>
            </a:pPr>
            <a:r>
              <a:rPr lang="zh-CN" altLang="en-US" sz="1400" dirty="0"/>
              <a:t>木板：可放置在任意棋盘方格所夹成的沟壑内；放置时不可使得对方失去所有可取得胜利的路径；不可重叠放置。</a:t>
            </a:r>
            <a:endParaRPr lang="en-US" altLang="zh-CN" sz="1400" dirty="0"/>
          </a:p>
          <a:p>
            <a:pPr marL="342900" indent="-342900">
              <a:buFont typeface="Arial" charset="0"/>
              <a:buChar char="•"/>
            </a:pPr>
            <a:r>
              <a:rPr lang="zh-CN" altLang="en-US" sz="1800" dirty="0"/>
              <a:t>数形结合见效快：请看教学视频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9401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游戏演示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1B077D-9282-4EBE-881E-39279140F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此处有规则演示</a:t>
            </a:r>
          </a:p>
        </p:txBody>
      </p:sp>
    </p:spTree>
    <p:extLst>
      <p:ext uri="{BB962C8B-B14F-4D97-AF65-F5344CB8AC3E}">
        <p14:creationId xmlns:p14="http://schemas.microsoft.com/office/powerpoint/2010/main" val="4982563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5848</Words>
  <Application>Microsoft Office PowerPoint</Application>
  <PresentationFormat>全屏显示(4:3)</PresentationFormat>
  <Paragraphs>908</Paragraphs>
  <Slides>58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75" baseType="lpstr">
      <vt:lpstr>Adobe 楷体 Std R</vt:lpstr>
      <vt:lpstr>Microsoft YaHei UI</vt:lpstr>
      <vt:lpstr>等线</vt:lpstr>
      <vt:lpstr>宋体</vt:lpstr>
      <vt:lpstr>微软雅黑</vt:lpstr>
      <vt:lpstr>微软雅黑</vt:lpstr>
      <vt:lpstr>新宋体</vt:lpstr>
      <vt:lpstr>Arial</vt:lpstr>
      <vt:lpstr>Calibri</vt:lpstr>
      <vt:lpstr>Calibri Light</vt:lpstr>
      <vt:lpstr>Courier New</vt:lpstr>
      <vt:lpstr>Segoe UI</vt:lpstr>
      <vt:lpstr>Segoe UI Light</vt:lpstr>
      <vt:lpstr>Times New Roman</vt:lpstr>
      <vt:lpstr>Wingdings</vt:lpstr>
      <vt:lpstr>WelcomeDoc</vt:lpstr>
      <vt:lpstr>自定义设计方案</vt:lpstr>
      <vt:lpstr>实验三：Quoridor(步步为营)</vt:lpstr>
      <vt:lpstr>什么是Quoridor？</vt:lpstr>
      <vt:lpstr>关于Quoridor</vt:lpstr>
      <vt:lpstr>关于Quoridor</vt:lpstr>
      <vt:lpstr>Quoridor today for free!</vt:lpstr>
      <vt:lpstr>PowerPoint 演示文稿</vt:lpstr>
      <vt:lpstr>形式化定义</vt:lpstr>
      <vt:lpstr>形式化定义</vt:lpstr>
      <vt:lpstr>游戏演示</vt:lpstr>
      <vt:lpstr>术语示例</vt:lpstr>
      <vt:lpstr>PowerPoint 演示文稿</vt:lpstr>
      <vt:lpstr>怎么表示地球上的一个位置？</vt:lpstr>
      <vt:lpstr>对物理世界的一种翻译</vt:lpstr>
      <vt:lpstr>举例：棋盘</vt:lpstr>
      <vt:lpstr>举例：行动</vt:lpstr>
      <vt:lpstr>举例：走迷宫策略</vt:lpstr>
      <vt:lpstr>PowerPoint 演示文稿</vt:lpstr>
      <vt:lpstr>PowerPoint 演示文稿</vt:lpstr>
      <vt:lpstr>须知：客户端/服务端架构</vt:lpstr>
      <vt:lpstr>实验内容</vt:lpstr>
      <vt:lpstr>讨论区说明</vt:lpstr>
      <vt:lpstr>PowerPoint 演示文稿</vt:lpstr>
      <vt:lpstr>Step0：客户端文件结构</vt:lpstr>
      <vt:lpstr>Step1: 填写客户端配置文件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Step4: 调试或运行</vt:lpstr>
      <vt:lpstr>PowerPoint 演示文稿</vt:lpstr>
      <vt:lpstr>Step5: 检查游戏结果</vt:lpstr>
      <vt:lpstr>PowerPoint 演示文稿</vt:lpstr>
      <vt:lpstr>提交须知——分数相关</vt:lpstr>
      <vt:lpstr>实验周期</vt:lpstr>
      <vt:lpstr>实验提交与检查</vt:lpstr>
      <vt:lpstr>Thank you!</vt:lpstr>
      <vt:lpstr>比赛规则</vt:lpstr>
      <vt:lpstr>比赛注意事项（待定）</vt:lpstr>
      <vt:lpstr>客户端设计</vt:lpstr>
      <vt:lpstr>客户端设计</vt:lpstr>
      <vt:lpstr>客户端设计</vt:lpstr>
      <vt:lpstr>客户端设计</vt:lpstr>
      <vt:lpstr>客户端设计</vt:lpstr>
      <vt:lpstr>客户端UI设计</vt:lpstr>
      <vt:lpstr>客户端UI设计</vt:lpstr>
      <vt:lpstr>客户端UI设计</vt:lpstr>
      <vt:lpstr>特别鸣谢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</cp:revision>
  <dcterms:created xsi:type="dcterms:W3CDTF">2014-12-21T12:02:00Z</dcterms:created>
  <dcterms:modified xsi:type="dcterms:W3CDTF">2020-04-22T08:24:08Z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KSOProductBuildVer">
    <vt:lpwstr>2052-10.1.0.5511</vt:lpwstr>
  </property>
</Properties>
</file>