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8" r:id="rId5"/>
    <p:sldId id="269" r:id="rId6"/>
    <p:sldId id="267" r:id="rId7"/>
    <p:sldId id="270" r:id="rId8"/>
    <p:sldId id="271" r:id="rId9"/>
    <p:sldId id="264" r:id="rId10"/>
    <p:sldId id="258" r:id="rId11"/>
    <p:sldId id="263" r:id="rId12"/>
    <p:sldId id="265" r:id="rId13"/>
    <p:sldId id="266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5770F39-7983-437D-A66A-2CE70D9C30C6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BC00C21-B9B8-4CA5-8A2F-6511FF7268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9471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0F39-7983-437D-A66A-2CE70D9C30C6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0C21-B9B8-4CA5-8A2F-6511FF726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8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0F39-7983-437D-A66A-2CE70D9C30C6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0C21-B9B8-4CA5-8A2F-6511FF726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1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0F39-7983-437D-A66A-2CE70D9C30C6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0C21-B9B8-4CA5-8A2F-6511FF726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72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0F39-7983-437D-A66A-2CE70D9C30C6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0C21-B9B8-4CA5-8A2F-6511FF7268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094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0F39-7983-437D-A66A-2CE70D9C30C6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0C21-B9B8-4CA5-8A2F-6511FF726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33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0F39-7983-437D-A66A-2CE70D9C30C6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0C21-B9B8-4CA5-8A2F-6511FF726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5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0F39-7983-437D-A66A-2CE70D9C30C6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0C21-B9B8-4CA5-8A2F-6511FF726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9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0F39-7983-437D-A66A-2CE70D9C30C6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0C21-B9B8-4CA5-8A2F-6511FF726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4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0F39-7983-437D-A66A-2CE70D9C30C6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0C21-B9B8-4CA5-8A2F-6511FF726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1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0F39-7983-437D-A66A-2CE70D9C30C6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0C21-B9B8-4CA5-8A2F-6511FF726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770F39-7983-437D-A66A-2CE70D9C30C6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BC00C21-B9B8-4CA5-8A2F-6511FF7268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4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.biancheng.net/view/479.html" TargetMode="External"/><Relationship Id="rId2" Type="http://schemas.openxmlformats.org/officeDocument/2006/relationships/hyperlink" Target="https://baike.baidu.com/item/%E5%AE%BD%E5%BA%A6%E4%BC%98%E5%85%88%E6%90%9C%E7%B4%A2/5224802?fr=aladd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Quoridor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191220154 </a:t>
            </a:r>
            <a:r>
              <a:rPr lang="zh-CN" altLang="en-US" dirty="0" smtClean="0"/>
              <a:t>张涵之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32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执行操作的合法性判断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61872" y="2438401"/>
            <a:ext cx="8595360" cy="3186544"/>
          </a:xfrm>
        </p:spPr>
        <p:txBody>
          <a:bodyPr/>
          <a:lstStyle/>
          <a:p>
            <a:r>
              <a:rPr lang="zh-CN" altLang="en-US" dirty="0" smtClean="0"/>
              <a:t>落子时避开已经被截断的路径</a:t>
            </a:r>
            <a:endParaRPr lang="en-US" altLang="zh-CN" dirty="0" smtClean="0"/>
          </a:p>
          <a:p>
            <a:r>
              <a:rPr lang="zh-CN" altLang="en-US" dirty="0" smtClean="0"/>
              <a:t>遍历搜索现存的最短路径</a:t>
            </a:r>
            <a:endParaRPr lang="en-US" altLang="zh-CN" dirty="0" smtClean="0"/>
          </a:p>
          <a:p>
            <a:r>
              <a:rPr lang="zh-CN" altLang="en-US" dirty="0"/>
              <a:t>最短</a:t>
            </a:r>
            <a:r>
              <a:rPr lang="zh-CN" altLang="en-US" dirty="0" smtClean="0"/>
              <a:t>路径初始化为</a:t>
            </a:r>
            <a:r>
              <a:rPr lang="en-US" altLang="zh-CN" dirty="0" smtClean="0"/>
              <a:t>10000</a:t>
            </a:r>
          </a:p>
          <a:p>
            <a:pPr lvl="1"/>
            <a:r>
              <a:rPr lang="zh-CN" altLang="en-US" dirty="0" smtClean="0"/>
              <a:t>若遍历后仍为</a:t>
            </a:r>
            <a:r>
              <a:rPr lang="en-US" altLang="zh-CN" dirty="0" smtClean="0"/>
              <a:t>10000</a:t>
            </a:r>
          </a:p>
          <a:p>
            <a:pPr lvl="1"/>
            <a:r>
              <a:rPr lang="zh-CN" altLang="en-US" dirty="0" smtClean="0"/>
              <a:t>则说明路已经被堵死了</a:t>
            </a:r>
            <a:endParaRPr lang="en-US" altLang="zh-CN" dirty="0" smtClean="0"/>
          </a:p>
          <a:p>
            <a:r>
              <a:rPr lang="zh-CN" altLang="en-US" dirty="0"/>
              <a:t>放</a:t>
            </a:r>
            <a:r>
              <a:rPr lang="zh-CN" altLang="en-US" dirty="0" smtClean="0"/>
              <a:t>板时搜索放后是否仍有可行路径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34" y="2294313"/>
            <a:ext cx="3529497" cy="28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2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使用的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355275"/>
            <a:ext cx="8595360" cy="2781992"/>
          </a:xfrm>
        </p:spPr>
        <p:txBody>
          <a:bodyPr/>
          <a:lstStyle/>
          <a:p>
            <a:r>
              <a:rPr lang="zh-CN" altLang="en-US" sz="2000" dirty="0" smtClean="0"/>
              <a:t>落子时寻找最短路径并根据找到的路径走出第一步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如果面对面遇到对方棋子，跳过它多走一步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r>
              <a:rPr lang="zh-CN" altLang="en-US" sz="2000" dirty="0" smtClean="0"/>
              <a:t>通过打分判断放板是否合算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没有合算的放板位置则根据最短路径落子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有合算的放板位置则选择分数最高的位置放板</a:t>
            </a:r>
            <a:endParaRPr lang="en-US" altLang="zh-CN" sz="20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274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的算法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277687"/>
            <a:ext cx="8595360" cy="3618808"/>
          </a:xfrm>
        </p:spPr>
        <p:txBody>
          <a:bodyPr/>
          <a:lstStyle/>
          <a:p>
            <a:r>
              <a:rPr lang="zh-CN" altLang="en-US" dirty="0" smtClean="0"/>
              <a:t>现学现卖的</a:t>
            </a:r>
            <a:r>
              <a:rPr lang="en-US" altLang="zh-CN" dirty="0" smtClean="0"/>
              <a:t>DFS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更加现学现卖的</a:t>
            </a:r>
            <a:r>
              <a:rPr lang="en-US" altLang="zh-CN" dirty="0" smtClean="0"/>
              <a:t>A*</a:t>
            </a:r>
            <a:r>
              <a:rPr lang="zh-CN" altLang="en-US" dirty="0" smtClean="0"/>
              <a:t>寻路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都用得很生硬</a:t>
            </a:r>
            <a:endParaRPr lang="en-US" altLang="zh-CN" dirty="0" smtClean="0"/>
          </a:p>
          <a:p>
            <a:r>
              <a:rPr lang="zh-CN" altLang="en-US" dirty="0"/>
              <a:t>更高级</a:t>
            </a:r>
            <a:r>
              <a:rPr lang="zh-CN" altLang="en-US" dirty="0" smtClean="0"/>
              <a:t>的算法还是先不要想了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20" y="1028541"/>
            <a:ext cx="2698912" cy="19086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20" y="3543992"/>
            <a:ext cx="2698912" cy="19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5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432859"/>
            <a:ext cx="8595360" cy="3835948"/>
          </a:xfrm>
        </p:spPr>
        <p:txBody>
          <a:bodyPr/>
          <a:lstStyle/>
          <a:p>
            <a:r>
              <a:rPr lang="zh-CN" altLang="en-US" dirty="0"/>
              <a:t>基本上</a:t>
            </a:r>
            <a:r>
              <a:rPr lang="zh-CN" altLang="en-US" dirty="0" smtClean="0"/>
              <a:t>不违规</a:t>
            </a:r>
            <a:endParaRPr lang="en-US" altLang="zh-CN" dirty="0" smtClean="0"/>
          </a:p>
          <a:p>
            <a:r>
              <a:rPr lang="zh-CN" altLang="en-US" dirty="0" smtClean="0"/>
              <a:t>仍然没有打赢过</a:t>
            </a:r>
            <a:r>
              <a:rPr lang="en-US" altLang="zh-CN" dirty="0" smtClean="0"/>
              <a:t>Baseline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似乎</a:t>
            </a:r>
            <a:r>
              <a:rPr lang="zh-CN" altLang="en-US" dirty="0" smtClean="0"/>
              <a:t>偶尔</a:t>
            </a:r>
            <a:r>
              <a:rPr lang="zh-CN" altLang="en-US" dirty="0" smtClean="0"/>
              <a:t>分不清</a:t>
            </a:r>
            <a:endParaRPr lang="en-US" altLang="zh-CN" dirty="0" smtClean="0"/>
          </a:p>
          <a:p>
            <a:r>
              <a:rPr lang="zh-CN" altLang="en-US" dirty="0" smtClean="0"/>
              <a:t>自己</a:t>
            </a:r>
            <a:r>
              <a:rPr lang="zh-CN" altLang="en-US" dirty="0" smtClean="0"/>
              <a:t>是哪边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原因不详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025" y="1017457"/>
            <a:ext cx="5248673" cy="454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7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233353"/>
            <a:ext cx="8595360" cy="3946784"/>
          </a:xfrm>
        </p:spPr>
        <p:txBody>
          <a:bodyPr/>
          <a:lstStyle/>
          <a:p>
            <a:r>
              <a:rPr lang="en-GB" altLang="zh-CN" dirty="0"/>
              <a:t>P.J.C. </a:t>
            </a:r>
            <a:r>
              <a:rPr lang="en-GB" altLang="zh-CN" dirty="0" err="1" smtClean="0"/>
              <a:t>Mertens</a:t>
            </a:r>
            <a:r>
              <a:rPr lang="en-US" altLang="zh-CN" dirty="0" smtClean="0"/>
              <a:t>. 2006. </a:t>
            </a:r>
            <a:r>
              <a:rPr lang="en-GB" altLang="zh-CN" i="1" dirty="0" smtClean="0"/>
              <a:t>A </a:t>
            </a:r>
            <a:r>
              <a:rPr lang="en-GB" altLang="zh-CN" i="1" dirty="0" err="1"/>
              <a:t>Quoridor</a:t>
            </a:r>
            <a:r>
              <a:rPr lang="en-GB" altLang="zh-CN" i="1" dirty="0"/>
              <a:t>-playing </a:t>
            </a:r>
            <a:r>
              <a:rPr lang="en-GB" altLang="zh-CN" i="1" dirty="0" smtClean="0"/>
              <a:t>Agent</a:t>
            </a:r>
            <a:r>
              <a:rPr lang="en-GB" altLang="zh-CN" dirty="0" smtClean="0"/>
              <a:t>.</a:t>
            </a:r>
          </a:p>
          <a:p>
            <a:r>
              <a:rPr lang="en-GB" altLang="zh-CN" dirty="0" smtClean="0">
                <a:hlinkClick r:id="rId2"/>
              </a:rPr>
              <a:t>https</a:t>
            </a:r>
            <a:r>
              <a:rPr lang="en-GB" altLang="zh-CN" dirty="0">
                <a:hlinkClick r:id="rId2"/>
              </a:rPr>
              <a:t>://baike.baidu.com/item/%</a:t>
            </a:r>
            <a:r>
              <a:rPr lang="en-GB" altLang="zh-CN" dirty="0" smtClean="0">
                <a:hlinkClick r:id="rId2"/>
              </a:rPr>
              <a:t>E5%AE%BD%E5%BA%A6%E4%BC%98%E5%85%88%E6%90%9C%E7%B4%A2/5224802?fr=aladdin</a:t>
            </a:r>
            <a:r>
              <a:rPr lang="zh-CN" altLang="en-US" dirty="0" smtClean="0"/>
              <a:t>（百</a:t>
            </a:r>
            <a:r>
              <a:rPr lang="zh-CN" altLang="en-US" dirty="0"/>
              <a:t>度</a:t>
            </a:r>
            <a:r>
              <a:rPr lang="zh-CN" altLang="en-US" dirty="0" smtClean="0"/>
              <a:t>百科）</a:t>
            </a:r>
            <a:endParaRPr lang="en-GB" altLang="zh-CN" dirty="0"/>
          </a:p>
          <a:p>
            <a:r>
              <a:rPr lang="en-GB" altLang="zh-CN" dirty="0">
                <a:hlinkClick r:id="rId3"/>
              </a:rPr>
              <a:t>http://</a:t>
            </a:r>
            <a:r>
              <a:rPr lang="en-GB" altLang="zh-CN" dirty="0" smtClean="0">
                <a:hlinkClick r:id="rId3"/>
              </a:rPr>
              <a:t>c.biancheng.net/view/479.html</a:t>
            </a:r>
            <a:r>
              <a:rPr lang="en-GB" altLang="zh-CN" dirty="0" smtClean="0"/>
              <a:t> </a:t>
            </a:r>
            <a:r>
              <a:rPr lang="en-US" altLang="zh-CN" dirty="0" smtClean="0"/>
              <a:t>(STL queue</a:t>
            </a:r>
            <a:r>
              <a:rPr lang="zh-CN" altLang="en-US" dirty="0" smtClean="0"/>
              <a:t>用法详解）</a:t>
            </a:r>
            <a:endParaRPr lang="en-US" altLang="zh-CN" dirty="0" smtClean="0"/>
          </a:p>
          <a:p>
            <a:r>
              <a:rPr lang="en-US" altLang="zh-CN" dirty="0" smtClean="0"/>
              <a:t>ChallengeLine.pptx</a:t>
            </a:r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://blog.csdn.net/qq_36946274/article/details/81982691?utm_medium=distribute.pc_relevant.none-task-blog-BlogCommendFromMachineLearnPai2-1.nonecase&amp;depth_1-utm_source=distribute.pc_relevant.none-task-blog-BlogCommendFromMachineLearnPai2-1.nonecase (A*</a:t>
            </a:r>
            <a:r>
              <a:rPr lang="zh-CN" altLang="en-US" dirty="0"/>
              <a:t>算法详解</a:t>
            </a:r>
            <a:r>
              <a:rPr lang="en-US" altLang="zh-CN" dirty="0"/>
              <a:t>)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2743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094807"/>
            <a:ext cx="8595360" cy="40853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基础要求</a:t>
            </a:r>
          </a:p>
          <a:p>
            <a:pPr lvl="1"/>
            <a:r>
              <a:rPr lang="zh-CN" altLang="en-US" dirty="0" smtClean="0"/>
              <a:t>执行操作皆为合法操作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能与电脑玩家正常对战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一般要求</a:t>
            </a:r>
            <a:endParaRPr lang="en-US" altLang="zh-CN" dirty="0"/>
          </a:p>
          <a:p>
            <a:pPr lvl="1"/>
            <a:r>
              <a:rPr lang="zh-CN" altLang="en-US" dirty="0" smtClean="0"/>
              <a:t>执行操作包含一定的策略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操作合法性判断</a:t>
            </a:r>
            <a:r>
              <a:rPr lang="en-US" altLang="zh-CN" dirty="0" smtClean="0"/>
              <a:t>+</a:t>
            </a:r>
            <a:r>
              <a:rPr lang="zh-CN" altLang="en-US" dirty="0" smtClean="0"/>
              <a:t>获胜策略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2" y="934068"/>
            <a:ext cx="4598448" cy="47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9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棋盘格路径的抽象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27" y="2119138"/>
            <a:ext cx="2908859" cy="3533519"/>
          </a:xfrm>
        </p:spPr>
      </p:pic>
      <p:sp>
        <p:nvSpPr>
          <p:cNvPr id="5" name="右箭头 4"/>
          <p:cNvSpPr/>
          <p:nvPr/>
        </p:nvSpPr>
        <p:spPr>
          <a:xfrm>
            <a:off x="4835236" y="3667533"/>
            <a:ext cx="1041863" cy="43672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50" y="2353177"/>
            <a:ext cx="3649330" cy="306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1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EC5FBE-BB8E-4EF7-9AE8-5E146BF380C0}"/>
              </a:ext>
            </a:extLst>
          </p:cNvPr>
          <p:cNvSpPr txBox="1"/>
          <p:nvPr/>
        </p:nvSpPr>
        <p:spPr>
          <a:xfrm>
            <a:off x="1488375" y="915476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策略</a:t>
            </a:r>
            <a:r>
              <a:rPr lang="zh-CN" altLang="en-US" sz="2800" dirty="0"/>
              <a:t>：自己走得快就走路，走得慢就放板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67AC47-1C7B-4AD6-9FBC-4A86B523BFC0}"/>
              </a:ext>
            </a:extLst>
          </p:cNvPr>
          <p:cNvSpPr txBox="1"/>
          <p:nvPr/>
        </p:nvSpPr>
        <p:spPr>
          <a:xfrm>
            <a:off x="1488375" y="160841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核心算法：</a:t>
            </a:r>
            <a:r>
              <a:rPr lang="en-US" altLang="zh-CN" dirty="0"/>
              <a:t>BFS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1FC6F61-5E63-4AF3-8DD1-82E46DDEF396}"/>
              </a:ext>
            </a:extLst>
          </p:cNvPr>
          <p:cNvSpPr txBox="1"/>
          <p:nvPr/>
        </p:nvSpPr>
        <p:spPr>
          <a:xfrm>
            <a:off x="3762990" y="540383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我要走</a:t>
            </a:r>
            <a:r>
              <a:rPr lang="en-US" altLang="zh-CN" dirty="0"/>
              <a:t>7</a:t>
            </a:r>
            <a:r>
              <a:rPr lang="zh-CN" altLang="en-US" dirty="0"/>
              <a:t>步</a:t>
            </a:r>
            <a:endParaRPr lang="en-US" altLang="zh-CN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7BC2CEB-8848-400D-ACAE-4A7F8651E299}"/>
              </a:ext>
            </a:extLst>
          </p:cNvPr>
          <p:cNvSpPr txBox="1"/>
          <p:nvPr/>
        </p:nvSpPr>
        <p:spPr>
          <a:xfrm>
            <a:off x="6735876" y="5403837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对方只要走</a:t>
            </a:r>
            <a:r>
              <a:rPr lang="en-US" altLang="zh-CN" dirty="0"/>
              <a:t>5</a:t>
            </a:r>
            <a:r>
              <a:rPr lang="zh-CN" altLang="en-US" dirty="0"/>
              <a:t>步</a:t>
            </a:r>
            <a:endParaRPr lang="en-US" altLang="zh-CN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D8D743F-2C2B-485C-BB2A-D62F843F7285}"/>
              </a:ext>
            </a:extLst>
          </p:cNvPr>
          <p:cNvSpPr txBox="1"/>
          <p:nvPr/>
        </p:nvSpPr>
        <p:spPr>
          <a:xfrm>
            <a:off x="1488375" y="20388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先算双方最短胜利路径</a:t>
            </a:r>
            <a:endParaRPr lang="en-US" altLang="zh-CN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7412A67-B718-42B3-9E43-62D45E6964DA}"/>
              </a:ext>
            </a:extLst>
          </p:cNvPr>
          <p:cNvSpPr txBox="1"/>
          <p:nvPr/>
        </p:nvSpPr>
        <p:spPr>
          <a:xfrm>
            <a:off x="1488375" y="3248616"/>
            <a:ext cx="1602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zh-CN" altLang="en-US" dirty="0" smtClean="0"/>
              <a:t>我</a:t>
            </a:r>
            <a:endParaRPr lang="en-US" altLang="zh-CN" dirty="0" smtClean="0"/>
          </a:p>
          <a:p>
            <a:r>
              <a:rPr lang="zh-CN" altLang="en-US" dirty="0" smtClean="0"/>
              <a:t>走</a:t>
            </a:r>
            <a:r>
              <a:rPr lang="zh-CN" altLang="en-US" dirty="0"/>
              <a:t>得</a:t>
            </a:r>
            <a:r>
              <a:rPr lang="zh-CN" altLang="en-US" dirty="0" smtClean="0"/>
              <a:t>快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我就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r>
              <a:rPr lang="zh-CN" altLang="en-US" dirty="0" smtClean="0"/>
              <a:t>择这里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走</a:t>
            </a:r>
            <a:r>
              <a:rPr lang="zh-CN" altLang="en-US" dirty="0"/>
              <a:t>一</a:t>
            </a:r>
            <a:r>
              <a:rPr lang="zh-CN" altLang="en-US" dirty="0" smtClean="0"/>
              <a:t>步</a:t>
            </a:r>
            <a:endParaRPr lang="en-US" altLang="zh-CN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73" y="2914343"/>
            <a:ext cx="2386458" cy="236559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02" y="2914342"/>
            <a:ext cx="2393239" cy="236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0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71FC6F61-5E63-4AF3-8DD1-82E46DDEF396}"/>
              </a:ext>
            </a:extLst>
          </p:cNvPr>
          <p:cNvSpPr txBox="1"/>
          <p:nvPr/>
        </p:nvSpPr>
        <p:spPr>
          <a:xfrm>
            <a:off x="1420684" y="2964554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我要走</a:t>
            </a:r>
            <a:r>
              <a:rPr lang="en-US" altLang="zh-CN" dirty="0"/>
              <a:t>7</a:t>
            </a:r>
            <a:r>
              <a:rPr lang="zh-CN" altLang="en-US" dirty="0"/>
              <a:t>步</a:t>
            </a:r>
            <a:endParaRPr lang="en-US" altLang="zh-CN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7BC2CEB-8848-400D-ACAE-4A7F8651E299}"/>
              </a:ext>
            </a:extLst>
          </p:cNvPr>
          <p:cNvSpPr txBox="1"/>
          <p:nvPr/>
        </p:nvSpPr>
        <p:spPr>
          <a:xfrm>
            <a:off x="3340867" y="2947313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对方只要走</a:t>
            </a:r>
            <a:r>
              <a:rPr lang="en-US" altLang="zh-CN" dirty="0"/>
              <a:t>5</a:t>
            </a:r>
            <a:r>
              <a:rPr lang="zh-CN" altLang="en-US" dirty="0"/>
              <a:t>步</a:t>
            </a:r>
            <a:endParaRPr lang="en-US" altLang="zh-CN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3EE7927-0532-407F-9756-7497A389640D}"/>
              </a:ext>
            </a:extLst>
          </p:cNvPr>
          <p:cNvSpPr/>
          <p:nvPr/>
        </p:nvSpPr>
        <p:spPr>
          <a:xfrm>
            <a:off x="6511274" y="1229558"/>
            <a:ext cx="696071" cy="21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FC6C63-795A-41AD-AC35-B1D6749DF404}"/>
              </a:ext>
            </a:extLst>
          </p:cNvPr>
          <p:cNvSpPr txBox="1"/>
          <p:nvPr/>
        </p:nvSpPr>
        <p:spPr>
          <a:xfrm>
            <a:off x="5448141" y="1448763"/>
            <a:ext cx="19287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我方路径 </a:t>
            </a:r>
            <a:r>
              <a:rPr lang="en-US" altLang="zh-CN" dirty="0"/>
              <a:t>-1, </a:t>
            </a:r>
          </a:p>
          <a:p>
            <a:r>
              <a:rPr lang="zh-CN" altLang="en-US" dirty="0"/>
              <a:t>敌方路径 </a:t>
            </a:r>
            <a:r>
              <a:rPr lang="en-US" altLang="zh-CN" dirty="0"/>
              <a:t>+2,</a:t>
            </a:r>
          </a:p>
          <a:p>
            <a:r>
              <a:rPr lang="zh-CN" altLang="en-US" dirty="0"/>
              <a:t>取大于等于</a:t>
            </a:r>
            <a:r>
              <a:rPr lang="en-US" altLang="zh-CN" dirty="0"/>
              <a:t>0</a:t>
            </a:r>
            <a:r>
              <a:rPr lang="zh-CN" altLang="en-US" dirty="0" smtClean="0"/>
              <a:t>格点</a:t>
            </a:r>
            <a:endParaRPr lang="en-US" altLang="zh-CN" dirty="0" smtClean="0"/>
          </a:p>
          <a:p>
            <a:r>
              <a:rPr lang="zh-CN" altLang="en-US" dirty="0" smtClean="0"/>
              <a:t>测试</a:t>
            </a:r>
            <a:r>
              <a:rPr lang="zh-CN" altLang="en-US" dirty="0"/>
              <a:t>放板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58672CF-B0E0-4AC2-98D1-6FD999F45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06" y="983775"/>
            <a:ext cx="4250672" cy="2025189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7447FA98-4CCF-4A6F-BA73-503EB7ED5ED3}"/>
              </a:ext>
            </a:extLst>
          </p:cNvPr>
          <p:cNvSpPr/>
          <p:nvPr/>
        </p:nvSpPr>
        <p:spPr>
          <a:xfrm rot="9338463">
            <a:off x="6060141" y="3120915"/>
            <a:ext cx="1007994" cy="293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9AF9677-C272-4AD9-A7AC-7D005EEF03B7}"/>
              </a:ext>
            </a:extLst>
          </p:cNvPr>
          <p:cNvSpPr txBox="1"/>
          <p:nvPr/>
        </p:nvSpPr>
        <p:spPr>
          <a:xfrm>
            <a:off x="7815277" y="4027685"/>
            <a:ext cx="2523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仍用</a:t>
            </a:r>
            <a:r>
              <a:rPr lang="en-US" altLang="zh-CN" dirty="0"/>
              <a:t>BFS</a:t>
            </a:r>
            <a:r>
              <a:rPr lang="zh-CN" altLang="en-US" dirty="0"/>
              <a:t>计算放置</a:t>
            </a:r>
            <a:r>
              <a:rPr lang="zh-CN" altLang="en-US" dirty="0" smtClean="0"/>
              <a:t>每个</a:t>
            </a:r>
            <a:endParaRPr lang="en-US" altLang="zh-CN" dirty="0" smtClean="0"/>
          </a:p>
          <a:p>
            <a:r>
              <a:rPr lang="zh-CN" altLang="en-US" dirty="0" smtClean="0"/>
              <a:t>测试</a:t>
            </a:r>
            <a:r>
              <a:rPr lang="zh-CN" altLang="en-US" dirty="0"/>
              <a:t>板之后对路径的</a:t>
            </a:r>
            <a:r>
              <a:rPr lang="zh-CN" altLang="en-US" dirty="0" smtClean="0"/>
              <a:t>影</a:t>
            </a:r>
            <a:endParaRPr lang="en-US" altLang="zh-CN" dirty="0" smtClean="0"/>
          </a:p>
          <a:p>
            <a:r>
              <a:rPr lang="zh-CN" altLang="en-US" dirty="0" smtClean="0"/>
              <a:t>响</a:t>
            </a:r>
            <a:r>
              <a:rPr lang="zh-CN" altLang="en-US" dirty="0"/>
              <a:t>，用</a:t>
            </a:r>
            <a:r>
              <a:rPr lang="zh-CN" altLang="en-US" b="1" dirty="0"/>
              <a:t>放板后</a:t>
            </a:r>
            <a:r>
              <a:rPr lang="zh-CN" altLang="en-US" dirty="0"/>
              <a:t>的棋盘</a:t>
            </a:r>
            <a:r>
              <a:rPr lang="zh-CN" altLang="en-US" b="1" dirty="0" smtClean="0"/>
              <a:t>敌</a:t>
            </a:r>
            <a:endParaRPr lang="en-US" altLang="zh-CN" b="1" dirty="0" smtClean="0"/>
          </a:p>
          <a:p>
            <a:r>
              <a:rPr lang="zh-CN" altLang="en-US" b="1" dirty="0" smtClean="0"/>
              <a:t>人</a:t>
            </a:r>
            <a:r>
              <a:rPr lang="zh-CN" altLang="en-US" b="1" dirty="0"/>
              <a:t>的路径长度减去</a:t>
            </a:r>
            <a:r>
              <a:rPr lang="zh-CN" altLang="en-US" b="1" dirty="0" smtClean="0"/>
              <a:t>自己</a:t>
            </a:r>
            <a:endParaRPr lang="en-US" altLang="zh-CN" b="1" dirty="0" smtClean="0"/>
          </a:p>
          <a:p>
            <a:r>
              <a:rPr lang="zh-CN" altLang="en-US" b="1" dirty="0" smtClean="0"/>
              <a:t>路径</a:t>
            </a:r>
            <a:r>
              <a:rPr lang="zh-CN" altLang="en-US" b="1" dirty="0"/>
              <a:t>长度</a:t>
            </a:r>
            <a:r>
              <a:rPr lang="zh-CN" altLang="en-US" dirty="0"/>
              <a:t>作为挡板的</a:t>
            </a:r>
            <a:r>
              <a:rPr lang="zh-CN" altLang="en-US" dirty="0" smtClean="0"/>
              <a:t>收</a:t>
            </a:r>
            <a:endParaRPr lang="en-US" altLang="zh-CN" dirty="0" smtClean="0"/>
          </a:p>
          <a:p>
            <a:r>
              <a:rPr lang="zh-CN" altLang="en-US" dirty="0" smtClean="0"/>
              <a:t>益。堵死单独判断。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538" y="983775"/>
            <a:ext cx="2747305" cy="2656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6" y="3859028"/>
            <a:ext cx="6605853" cy="182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5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Star</a:t>
            </a:r>
            <a:r>
              <a:rPr lang="zh-CN" altLang="en-US" dirty="0" smtClean="0"/>
              <a:t>寻路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244437"/>
            <a:ext cx="8595360" cy="3336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CSDN</a:t>
            </a:r>
            <a:r>
              <a:rPr lang="zh-CN" altLang="en-US" dirty="0" smtClean="0"/>
              <a:t>上观看了几个迷宫寻路的算法图解</a:t>
            </a:r>
            <a:endParaRPr lang="en-US" altLang="zh-CN" dirty="0" smtClean="0"/>
          </a:p>
          <a:p>
            <a:r>
              <a:rPr lang="zh-CN" altLang="en-US" dirty="0"/>
              <a:t>计算简单的曼哈顿</a:t>
            </a:r>
            <a:r>
              <a:rPr lang="zh-CN" altLang="en-US" dirty="0" smtClean="0"/>
              <a:t>距离代替</a:t>
            </a:r>
            <a:r>
              <a:rPr lang="zh-CN" altLang="en-US" dirty="0"/>
              <a:t>欧几里得距离</a:t>
            </a:r>
            <a:endParaRPr lang="en-US" altLang="zh-CN" dirty="0" smtClean="0"/>
          </a:p>
          <a:p>
            <a:r>
              <a:rPr lang="zh-CN" altLang="en-US" dirty="0" smtClean="0"/>
              <a:t>两</a:t>
            </a:r>
            <a:r>
              <a:rPr lang="zh-CN" altLang="en-US" dirty="0"/>
              <a:t>个</a:t>
            </a:r>
            <a:r>
              <a:rPr lang="zh-CN" altLang="en-US" dirty="0" smtClean="0"/>
              <a:t>列表</a:t>
            </a:r>
            <a:r>
              <a:rPr lang="en-US" altLang="zh-CN" dirty="0" err="1" smtClean="0"/>
              <a:t>openlist</a:t>
            </a:r>
            <a:r>
              <a:rPr lang="zh-CN" altLang="en-US" dirty="0"/>
              <a:t>与</a:t>
            </a:r>
            <a:r>
              <a:rPr lang="en-US" altLang="zh-CN" dirty="0" err="1" smtClean="0"/>
              <a:t>closelist</a:t>
            </a:r>
            <a:endParaRPr lang="en-US" altLang="zh-CN" dirty="0" smtClean="0"/>
          </a:p>
          <a:p>
            <a:r>
              <a:rPr lang="en-US" altLang="zh-CN" dirty="0" err="1" smtClean="0"/>
              <a:t>openlist</a:t>
            </a:r>
            <a:r>
              <a:rPr lang="zh-CN" altLang="en-US" dirty="0"/>
              <a:t>代表已知但未探索过的节点，</a:t>
            </a:r>
            <a:r>
              <a:rPr lang="en-US" altLang="zh-CN" dirty="0" err="1"/>
              <a:t>closelist</a:t>
            </a:r>
            <a:r>
              <a:rPr lang="zh-CN" altLang="en-US" dirty="0"/>
              <a:t>代表探索完成的</a:t>
            </a:r>
            <a:r>
              <a:rPr lang="zh-CN" altLang="en-US" dirty="0" smtClean="0"/>
              <a:t>节点</a:t>
            </a:r>
            <a:endParaRPr lang="zh-CN" altLang="en-US" dirty="0"/>
          </a:p>
          <a:p>
            <a:r>
              <a:rPr lang="zh-CN" altLang="en-US" dirty="0" smtClean="0"/>
              <a:t>从一个格子出发依次遍历周围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zh-CN" altLang="en-US" dirty="0"/>
              <a:t>格子</a:t>
            </a:r>
            <a:r>
              <a:rPr lang="zh-CN" altLang="en-US" dirty="0" smtClean="0"/>
              <a:t>，找到新</a:t>
            </a:r>
            <a:r>
              <a:rPr lang="zh-CN" altLang="en-US" dirty="0"/>
              <a:t>的</a:t>
            </a:r>
            <a:r>
              <a:rPr lang="zh-CN" altLang="en-US" dirty="0" smtClean="0"/>
              <a:t>格子便加入</a:t>
            </a:r>
            <a:r>
              <a:rPr lang="en-US" altLang="zh-CN" dirty="0" err="1" smtClean="0"/>
              <a:t>openlist</a:t>
            </a:r>
            <a:endParaRPr lang="en-US" altLang="zh-CN" dirty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从</a:t>
            </a:r>
            <a:r>
              <a:rPr lang="en-US" altLang="zh-CN" dirty="0" err="1"/>
              <a:t>openlist</a:t>
            </a:r>
            <a:r>
              <a:rPr lang="zh-CN" altLang="en-US" dirty="0" smtClean="0"/>
              <a:t>中走过一</a:t>
            </a:r>
            <a:r>
              <a:rPr lang="zh-CN" altLang="en-US" dirty="0"/>
              <a:t>个格子</a:t>
            </a:r>
            <a:r>
              <a:rPr lang="zh-CN" altLang="en-US" dirty="0" smtClean="0"/>
              <a:t>，将</a:t>
            </a:r>
            <a:r>
              <a:rPr lang="zh-CN" altLang="en-US" dirty="0"/>
              <a:t>其从</a:t>
            </a:r>
            <a:r>
              <a:rPr lang="en-US" altLang="zh-CN" dirty="0" err="1"/>
              <a:t>openlist</a:t>
            </a:r>
            <a:r>
              <a:rPr lang="zh-CN" altLang="en-US" dirty="0"/>
              <a:t>中</a:t>
            </a:r>
            <a:r>
              <a:rPr lang="zh-CN" altLang="en-US" dirty="0" smtClean="0"/>
              <a:t>去除并</a:t>
            </a:r>
            <a:r>
              <a:rPr lang="zh-CN" altLang="en-US" dirty="0"/>
              <a:t>加入到</a:t>
            </a:r>
            <a:r>
              <a:rPr lang="en-US" altLang="zh-CN" dirty="0" err="1" smtClean="0"/>
              <a:t>closelist</a:t>
            </a:r>
            <a:endParaRPr lang="en-US" altLang="zh-CN" dirty="0" smtClean="0"/>
          </a:p>
          <a:p>
            <a:r>
              <a:rPr lang="zh-CN" altLang="en-US" dirty="0" smtClean="0"/>
              <a:t>到达终点时通过</a:t>
            </a:r>
            <a:r>
              <a:rPr lang="en-US" altLang="zh-CN" dirty="0" err="1" smtClean="0"/>
              <a:t>prev</a:t>
            </a:r>
            <a:r>
              <a:rPr lang="zh-CN" altLang="en-US" dirty="0" smtClean="0"/>
              <a:t>指针找到当前要走的下一步坐标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653" y="858866"/>
            <a:ext cx="2146118" cy="217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6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200101"/>
            <a:ext cx="8595360" cy="33361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BlockBar</a:t>
            </a:r>
            <a:r>
              <a:rPr lang="en-US" altLang="zh-CN" dirty="0"/>
              <a:t>&gt; blocks</a:t>
            </a:r>
            <a:r>
              <a:rPr lang="en-US" altLang="zh-CN" dirty="0" smtClean="0"/>
              <a:t>;		//</a:t>
            </a:r>
            <a:r>
              <a:rPr lang="zh-CN" altLang="en-US" dirty="0" smtClean="0"/>
              <a:t>棋盘上放的板</a:t>
            </a:r>
            <a:endParaRPr lang="zh-CN" altLang="en-US" dirty="0"/>
          </a:p>
          <a:p>
            <a:r>
              <a:rPr lang="en-US" altLang="zh-CN" dirty="0" smtClean="0"/>
              <a:t>int target;		//</a:t>
            </a:r>
            <a:r>
              <a:rPr lang="zh-CN" altLang="en-US" dirty="0" smtClean="0"/>
              <a:t>本轮目标的纵坐标</a:t>
            </a:r>
            <a:endParaRPr lang="en-US" altLang="zh-CN" dirty="0" smtClean="0"/>
          </a:p>
          <a:p>
            <a:r>
              <a:rPr lang="en-US" altLang="zh-CN" dirty="0"/>
              <a:t>struct node {</a:t>
            </a:r>
          </a:p>
          <a:p>
            <a:pPr marL="274320" lvl="1" indent="0">
              <a:buNone/>
            </a:pPr>
            <a:r>
              <a:rPr lang="en-US" altLang="zh-CN" dirty="0"/>
              <a:t>    int x, y;</a:t>
            </a:r>
          </a:p>
          <a:p>
            <a:pPr marL="274320" lvl="1" indent="0">
              <a:buNone/>
            </a:pPr>
            <a:r>
              <a:rPr lang="en-US" altLang="zh-CN" dirty="0"/>
              <a:t>    int step;</a:t>
            </a:r>
          </a:p>
          <a:p>
            <a:pPr marL="0" indent="0">
              <a:buNone/>
            </a:pPr>
            <a:r>
              <a:rPr lang="en-US" altLang="zh-CN" dirty="0"/>
              <a:t>}no</a:t>
            </a:r>
            <a:r>
              <a:rPr lang="en-US" altLang="zh-CN" dirty="0" smtClean="0"/>
              <a:t>;		//</a:t>
            </a:r>
            <a:r>
              <a:rPr lang="zh-CN" altLang="en-US" dirty="0" smtClean="0"/>
              <a:t>记录棋子走过节点的横纵坐标和步数</a:t>
            </a:r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smtClean="0"/>
              <a:t>board[10</a:t>
            </a:r>
            <a:r>
              <a:rPr lang="en-US" altLang="zh-CN" dirty="0"/>
              <a:t>][10</a:t>
            </a:r>
            <a:r>
              <a:rPr lang="en-US" altLang="zh-CN" dirty="0" smtClean="0"/>
              <a:t>];		//</a:t>
            </a:r>
            <a:r>
              <a:rPr lang="zh-CN" altLang="en-US" dirty="0" smtClean="0"/>
              <a:t>记录用于测试放板的格点</a:t>
            </a:r>
            <a:endParaRPr lang="en-US" altLang="zh-CN" dirty="0" smtClean="0"/>
          </a:p>
          <a:p>
            <a:r>
              <a:rPr lang="en-US" altLang="zh-CN" dirty="0" smtClean="0"/>
              <a:t>int </a:t>
            </a:r>
            <a:r>
              <a:rPr lang="en-US" altLang="zh-CN" dirty="0"/>
              <a:t>map[10][10</a:t>
            </a:r>
            <a:r>
              <a:rPr lang="en-US" altLang="zh-CN" dirty="0" smtClean="0"/>
              <a:t>];		//</a:t>
            </a:r>
            <a:r>
              <a:rPr lang="zh-CN" altLang="en-US" dirty="0" smtClean="0"/>
              <a:t>用于</a:t>
            </a:r>
            <a:r>
              <a:rPr lang="en-US" altLang="zh-CN" dirty="0" smtClean="0"/>
              <a:t>DFS</a:t>
            </a:r>
            <a:r>
              <a:rPr lang="zh-CN" altLang="en-US" dirty="0" smtClean="0"/>
              <a:t>寻找双方最短路径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008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200101"/>
            <a:ext cx="8595360" cy="3336175"/>
          </a:xfrm>
        </p:spPr>
        <p:txBody>
          <a:bodyPr>
            <a:normAutofit/>
          </a:bodyPr>
          <a:lstStyle/>
          <a:p>
            <a:r>
              <a:rPr lang="en-US" altLang="zh-CN" dirty="0"/>
              <a:t>struct Spot </a:t>
            </a:r>
            <a:r>
              <a:rPr lang="en-US" altLang="zh-CN" dirty="0" smtClean="0"/>
              <a:t>{</a:t>
            </a:r>
          </a:p>
          <a:p>
            <a:pPr marL="27432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int x</a:t>
            </a:r>
            <a:r>
              <a:rPr lang="en-US" altLang="zh-CN" dirty="0" smtClean="0"/>
              <a:t>;</a:t>
            </a:r>
          </a:p>
          <a:p>
            <a:pPr marL="27432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int y</a:t>
            </a:r>
            <a:r>
              <a:rPr lang="en-US" altLang="zh-CN" dirty="0" smtClean="0"/>
              <a:t>;</a:t>
            </a:r>
          </a:p>
          <a:p>
            <a:pPr marL="27432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int G</a:t>
            </a:r>
            <a:r>
              <a:rPr lang="en-US" altLang="zh-CN" dirty="0" smtClean="0"/>
              <a:t>;</a:t>
            </a:r>
          </a:p>
          <a:p>
            <a:pPr marL="27432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int H</a:t>
            </a:r>
            <a:r>
              <a:rPr lang="en-US" altLang="zh-CN" dirty="0" smtClean="0"/>
              <a:t>;</a:t>
            </a:r>
          </a:p>
          <a:p>
            <a:pPr marL="27432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int F</a:t>
            </a:r>
            <a:r>
              <a:rPr lang="en-US" altLang="zh-CN" dirty="0" smtClean="0"/>
              <a:t>;</a:t>
            </a:r>
          </a:p>
          <a:p>
            <a:pPr marL="27432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Spot* </a:t>
            </a:r>
            <a:r>
              <a:rPr lang="en-US" altLang="zh-CN" dirty="0" err="1"/>
              <a:t>prev</a:t>
            </a:r>
            <a:r>
              <a:rPr lang="en-US" altLang="zh-CN" dirty="0"/>
              <a:t> = </a:t>
            </a:r>
            <a:r>
              <a:rPr lang="en-US" altLang="zh-CN" dirty="0" err="1"/>
              <a:t>nullptr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};	</a:t>
            </a:r>
          </a:p>
          <a:p>
            <a:pPr marL="0" indent="0">
              <a:buNone/>
            </a:pPr>
            <a:r>
              <a:rPr lang="en-US" altLang="zh-CN" dirty="0" smtClean="0"/>
              <a:t>    //</a:t>
            </a:r>
            <a:r>
              <a:rPr lang="zh-CN" altLang="en-US" dirty="0"/>
              <a:t>用于寻路时连接和计算距离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603886" y="1274617"/>
            <a:ext cx="4570892" cy="4051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class </a:t>
            </a:r>
            <a:r>
              <a:rPr lang="en-US" altLang="zh-CN" dirty="0" err="1"/>
              <a:t>A_Star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pPr marL="274320" lvl="1" indent="0">
              <a:buNone/>
            </a:pPr>
            <a:r>
              <a:rPr lang="en-US" altLang="zh-CN" dirty="0" smtClean="0"/>
              <a:t>public:</a:t>
            </a:r>
          </a:p>
          <a:p>
            <a:pPr marL="27432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/>
              <a:t>A_Star</a:t>
            </a:r>
            <a:r>
              <a:rPr lang="en-US" altLang="zh-CN" dirty="0"/>
              <a:t>(Location start, int </a:t>
            </a:r>
            <a:r>
              <a:rPr lang="en-US" altLang="zh-CN" dirty="0" err="1"/>
              <a:t>tY</a:t>
            </a:r>
            <a:r>
              <a:rPr lang="en-US" altLang="zh-CN" dirty="0" smtClean="0"/>
              <a:t>);</a:t>
            </a:r>
          </a:p>
          <a:p>
            <a:pPr marL="27432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~</a:t>
            </a:r>
            <a:r>
              <a:rPr lang="en-US" altLang="zh-CN" dirty="0" err="1"/>
              <a:t>A_Star</a:t>
            </a:r>
            <a:r>
              <a:rPr lang="en-US" altLang="zh-CN" dirty="0" smtClean="0"/>
              <a:t>();</a:t>
            </a:r>
          </a:p>
          <a:p>
            <a:pPr marL="27432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Location solve(std::vector&lt;</a:t>
            </a:r>
            <a:r>
              <a:rPr lang="en-US" altLang="zh-CN" dirty="0" err="1"/>
              <a:t>BlockBar</a:t>
            </a:r>
            <a:r>
              <a:rPr lang="en-US" altLang="zh-CN" dirty="0"/>
              <a:t>&gt; blocks, Location </a:t>
            </a:r>
            <a:r>
              <a:rPr lang="en-US" altLang="zh-CN" dirty="0" err="1"/>
              <a:t>myLoc</a:t>
            </a:r>
            <a:r>
              <a:rPr lang="en-US" altLang="zh-CN" dirty="0" smtClean="0"/>
              <a:t>);</a:t>
            </a:r>
          </a:p>
          <a:p>
            <a:pPr marL="27432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Spot* </a:t>
            </a:r>
            <a:r>
              <a:rPr lang="en-US" altLang="zh-CN" dirty="0" err="1"/>
              <a:t>m_map</a:t>
            </a:r>
            <a:r>
              <a:rPr lang="en-US" altLang="zh-CN" dirty="0"/>
              <a:t> = </a:t>
            </a:r>
            <a:r>
              <a:rPr lang="en-US" altLang="zh-CN" dirty="0" err="1"/>
              <a:t>nullptr</a:t>
            </a:r>
            <a:r>
              <a:rPr lang="en-US" altLang="zh-CN" dirty="0" smtClean="0"/>
              <a:t>;</a:t>
            </a:r>
          </a:p>
          <a:p>
            <a:pPr marL="27432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Spot* </a:t>
            </a:r>
            <a:r>
              <a:rPr lang="en-US" altLang="zh-CN" dirty="0" err="1"/>
              <a:t>m_start</a:t>
            </a:r>
            <a:r>
              <a:rPr lang="en-US" altLang="zh-CN" dirty="0"/>
              <a:t> = </a:t>
            </a:r>
            <a:r>
              <a:rPr lang="en-US" altLang="zh-CN" dirty="0" err="1"/>
              <a:t>nullptr</a:t>
            </a:r>
            <a:r>
              <a:rPr lang="en-US" altLang="zh-CN" dirty="0" smtClean="0"/>
              <a:t>;</a:t>
            </a:r>
          </a:p>
          <a:p>
            <a:pPr marL="27432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int </a:t>
            </a:r>
            <a:r>
              <a:rPr lang="en-US" altLang="zh-CN" dirty="0" err="1"/>
              <a:t>targetY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en-US" altLang="zh-CN" dirty="0" smtClean="0"/>
              <a:t>    //</a:t>
            </a:r>
            <a:r>
              <a:rPr lang="zh-CN" altLang="en-US" dirty="0" smtClean="0"/>
              <a:t>用于寻找最短路径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390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2200101"/>
            <a:ext cx="8595360" cy="33361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Location </a:t>
            </a:r>
            <a:r>
              <a:rPr lang="en-US" altLang="zh-CN" dirty="0" err="1"/>
              <a:t>randomWalk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Location&amp; </a:t>
            </a:r>
            <a:r>
              <a:rPr lang="en-US" altLang="zh-CN" dirty="0" err="1"/>
              <a:t>myLoc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Location&amp; </a:t>
            </a:r>
            <a:r>
              <a:rPr lang="en-US" altLang="zh-CN" dirty="0" err="1"/>
              <a:t>enemyLoc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进行了少量修改的随机走棋函数</a:t>
            </a:r>
            <a:endParaRPr lang="en-US" altLang="zh-CN" dirty="0" smtClean="0"/>
          </a:p>
          <a:p>
            <a:r>
              <a:rPr lang="en-US" altLang="zh-CN" dirty="0" smtClean="0"/>
              <a:t>int </a:t>
            </a:r>
            <a:r>
              <a:rPr lang="en-US" altLang="zh-CN" dirty="0"/>
              <a:t>route(</a:t>
            </a:r>
            <a:r>
              <a:rPr lang="en-US" altLang="zh-CN" dirty="0" err="1"/>
              <a:t>const</a:t>
            </a:r>
            <a:r>
              <a:rPr lang="en-US" altLang="zh-CN" dirty="0"/>
              <a:t> Location&amp; </a:t>
            </a:r>
            <a:r>
              <a:rPr lang="en-US" altLang="zh-CN" dirty="0" err="1"/>
              <a:t>Loc</a:t>
            </a:r>
            <a:r>
              <a:rPr lang="en-US" altLang="zh-CN" dirty="0"/>
              <a:t>, int target, </a:t>
            </a:r>
            <a:r>
              <a:rPr lang="en-US" altLang="zh-CN" dirty="0" err="1"/>
              <a:t>BlockBar</a:t>
            </a:r>
            <a:r>
              <a:rPr lang="en-US" altLang="zh-CN" dirty="0"/>
              <a:t>&amp; b, int </a:t>
            </a:r>
            <a:r>
              <a:rPr lang="en-US" altLang="zh-CN" dirty="0" err="1"/>
              <a:t>repr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//DFS</a:t>
            </a:r>
            <a:r>
              <a:rPr lang="zh-CN" altLang="en-US" dirty="0" smtClean="0"/>
              <a:t>寻找最短路径并标记测试放板数组</a:t>
            </a:r>
            <a:endParaRPr lang="en-US" altLang="zh-CN" dirty="0"/>
          </a:p>
          <a:p>
            <a:r>
              <a:rPr lang="en-US" altLang="zh-CN" dirty="0" smtClean="0"/>
              <a:t>bool </a:t>
            </a:r>
            <a:r>
              <a:rPr lang="en-US" altLang="zh-CN" dirty="0"/>
              <a:t>cover(</a:t>
            </a:r>
            <a:r>
              <a:rPr lang="en-US" altLang="zh-CN" dirty="0" err="1"/>
              <a:t>BlockBar</a:t>
            </a:r>
            <a:r>
              <a:rPr lang="en-US" altLang="zh-CN" dirty="0"/>
              <a:t>&amp; b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判断新板是否与已经存在的板重叠</a:t>
            </a:r>
            <a:endParaRPr lang="en-US" altLang="zh-CN" dirty="0"/>
          </a:p>
          <a:p>
            <a:r>
              <a:rPr lang="en-US" altLang="zh-CN" dirty="0" smtClean="0"/>
              <a:t>Step </a:t>
            </a:r>
            <a:r>
              <a:rPr lang="en-US" altLang="zh-CN" dirty="0" err="1"/>
              <a:t>nextStep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ChessboardChange</a:t>
            </a:r>
            <a:r>
              <a:rPr lang="en-US" altLang="zh-CN" dirty="0"/>
              <a:t>&amp; </a:t>
            </a:r>
            <a:r>
              <a:rPr lang="en-US" altLang="zh-CN" dirty="0" err="1"/>
              <a:t>newChange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根据以上三个函数决定是否走棋或放板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826108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TM03457515[[fn=风景]]</Template>
  <TotalTime>159</TotalTime>
  <Words>579</Words>
  <Application>Microsoft Office PowerPoint</Application>
  <PresentationFormat>宽屏</PresentationFormat>
  <Paragraphs>116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Century Schoolbook</vt:lpstr>
      <vt:lpstr>Wingdings 2</vt:lpstr>
      <vt:lpstr>View</vt:lpstr>
      <vt:lpstr>Quoridor</vt:lpstr>
      <vt:lpstr>设计目标</vt:lpstr>
      <vt:lpstr>棋盘格路径的抽象</vt:lpstr>
      <vt:lpstr>PowerPoint 演示文稿</vt:lpstr>
      <vt:lpstr>PowerPoint 演示文稿</vt:lpstr>
      <vt:lpstr>A Star寻路</vt:lpstr>
      <vt:lpstr>数据结构</vt:lpstr>
      <vt:lpstr>数据结构</vt:lpstr>
      <vt:lpstr>数据结构</vt:lpstr>
      <vt:lpstr>执行操作的合法性判断</vt:lpstr>
      <vt:lpstr>使用的策略</vt:lpstr>
      <vt:lpstr>使用的算法</vt:lpstr>
      <vt:lpstr>实现效果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Quoridor</dc:title>
  <dc:creator>373641332@qq.com</dc:creator>
  <cp:lastModifiedBy>373641332@qq.com</cp:lastModifiedBy>
  <cp:revision>19</cp:revision>
  <dcterms:created xsi:type="dcterms:W3CDTF">2020-04-29T15:56:54Z</dcterms:created>
  <dcterms:modified xsi:type="dcterms:W3CDTF">2020-05-13T13:49:40Z</dcterms:modified>
</cp:coreProperties>
</file>