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9"/>
  </p:notesMasterIdLst>
  <p:sldIdLst>
    <p:sldId id="256" r:id="rId2"/>
    <p:sldId id="257" r:id="rId3"/>
    <p:sldId id="299" r:id="rId4"/>
    <p:sldId id="258" r:id="rId5"/>
    <p:sldId id="300" r:id="rId6"/>
    <p:sldId id="301" r:id="rId7"/>
    <p:sldId id="302" r:id="rId8"/>
    <p:sldId id="303" r:id="rId9"/>
    <p:sldId id="304" r:id="rId10"/>
    <p:sldId id="30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06" r:id="rId26"/>
    <p:sldId id="307" r:id="rId27"/>
    <p:sldId id="262" r:id="rId28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3E"/>
    <a:srgbClr val="CCFFCC"/>
    <a:srgbClr val="FFFFCC"/>
    <a:srgbClr val="3366FF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1547" autoAdjust="0"/>
  </p:normalViewPr>
  <p:slideViewPr>
    <p:cSldViewPr>
      <p:cViewPr varScale="1">
        <p:scale>
          <a:sx n="105" d="100"/>
          <a:sy n="105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82F652B-393B-4CBC-88C5-46C6085C9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43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0979FE3-832B-4C58-8A88-76A8BC78926A}" type="slidenum">
              <a:rPr lang="en-US" altLang="zh-CN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F652B-393B-4CBC-88C5-46C6085C9AF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65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6E5AE3-4C13-4550-8534-436CCB1AB4FD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8E872D-6A59-4677-A579-F9B7425A11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32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EE987-9139-43AA-B38F-9D903B476462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17CE0-F79D-40DA-88C9-F0E765161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3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240AF-A604-4DED-B5DF-401CE396F5D9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7CE3C-7998-41F3-A463-998D95AE7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6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7B75-7FEB-4510-85CD-B0F3203B6B2E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5EFD9-982E-44AE-AB72-5B577962C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94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082F8-F1CF-4BB9-879C-DC581DB1C165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15850-4749-4D22-A0B8-FCB4450CF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89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31DD4-DF5D-4FA9-A5B1-E74ABD681451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051F-1EBC-4B1A-8952-0F71783A3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1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8C16F-F8E5-4A35-B15D-E373EFC06786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237D1-6E64-4A61-9661-BB3BB7D95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2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8232-F183-4107-97B1-8F1B82D836D1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3FE7C-66A4-4A83-8739-A014E1696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0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F5DEC-4B61-4351-9DFD-66320CB10BD3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175F-FF10-42B0-9EA5-B8791EFF4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12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53AD0-EAED-4653-B839-9F24C5E3D253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3A6EC-0878-4904-A79E-069DD47E0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5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0C52-FA89-442B-BA1B-E27195869850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5D4E8-75F2-45FD-BCB5-188F556FD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57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smtClean="0">
                <a:latin typeface="+mn-lt"/>
              </a:defRPr>
            </a:lvl1pPr>
          </a:lstStyle>
          <a:p>
            <a:pPr>
              <a:defRPr/>
            </a:pPr>
            <a:fld id="{BEE610D6-BF17-4A56-A44A-6A69EFACD6B4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latin typeface="+mn-lt"/>
              </a:defRPr>
            </a:lvl1pPr>
          </a:lstStyle>
          <a:p>
            <a:pPr>
              <a:defRPr/>
            </a:pPr>
            <a:fld id="{1A552240-B67A-43E0-B6C0-1464FBBB6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14.212.10.47:8082/userinfo.php?user=1918301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14.212.10.47:8082/userinfo.php?user=1912201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14.212.10.47:8082/userinfo.php?user=1912200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14.212.10.47:8082/userinfo.php?user=19183005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114.212.10.47:8082/userinfo.php?user=19183018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14.212.10.47:8082/userinfo.php?user=1918301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D315DF-C243-4B5A-A4D0-16732EDD557E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B5483-347F-472E-849E-B57E820FF33E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2349" y="2420888"/>
            <a:ext cx="7632700" cy="11049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/>
              <a:t>上机指导</a:t>
            </a:r>
            <a:endParaRPr lang="zh-CN" altLang="zh-CN" sz="3600" b="1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581525"/>
            <a:ext cx="4356100" cy="1195388"/>
          </a:xfrm>
        </p:spPr>
        <p:txBody>
          <a:bodyPr/>
          <a:lstStyle/>
          <a:p>
            <a:pPr eaLnBrk="1" hangingPunct="1"/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/>
            <a:endParaRPr lang="en-US" altLang="zh-CN" sz="3200" b="1" dirty="0">
              <a:solidFill>
                <a:schemeClr val="tx2"/>
              </a:solidFill>
            </a:endParaRPr>
          </a:p>
          <a:p>
            <a:pPr eaLnBrk="1" hangingPunct="1"/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161470" y="38029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李</a:t>
            </a:r>
            <a:r>
              <a:rPr lang="zh-CN" altLang="en-US" sz="2400" dirty="0"/>
              <a:t>核心</a:t>
            </a:r>
            <a:r>
              <a:rPr lang="zh-CN" altLang="en-US" sz="2400" dirty="0" smtClean="0"/>
              <a:t>，李元琪，费炀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答案错误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不好解决，只能老老实实</a:t>
            </a:r>
            <a:r>
              <a:rPr lang="en-US" altLang="zh-CN" kern="0" dirty="0" smtClean="0"/>
              <a:t>debug</a:t>
            </a:r>
            <a:r>
              <a:rPr lang="zh-CN" altLang="en-US" kern="0" dirty="0" smtClean="0"/>
              <a:t>。</a:t>
            </a:r>
            <a:endParaRPr lang="en-US" altLang="zh-CN" kern="0" dirty="0" smtClean="0"/>
          </a:p>
          <a:p>
            <a:r>
              <a:rPr lang="zh-CN" altLang="en-US" kern="0" dirty="0"/>
              <a:t>常见思路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r>
              <a:rPr lang="en-US" altLang="zh-CN" kern="0" dirty="0" smtClean="0"/>
              <a:t>1</a:t>
            </a:r>
            <a:r>
              <a:rPr lang="zh-CN" altLang="en-US" kern="0" dirty="0" smtClean="0"/>
              <a:t>）特殊样例测试：边界样例，例如</a:t>
            </a:r>
            <a:r>
              <a:rPr lang="en-US" altLang="zh-CN" kern="0" dirty="0" smtClean="0"/>
              <a:t>0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-1</a:t>
            </a:r>
            <a:r>
              <a:rPr lang="zh-CN" altLang="en-US" kern="0" dirty="0" smtClean="0"/>
              <a:t>，最大上界等</a:t>
            </a:r>
            <a:endParaRPr lang="en-US" altLang="zh-CN" kern="0" dirty="0" smtClean="0"/>
          </a:p>
          <a:p>
            <a:r>
              <a:rPr lang="en-US" altLang="zh-CN" kern="0" dirty="0" smtClean="0"/>
              <a:t>2</a:t>
            </a:r>
            <a:r>
              <a:rPr lang="zh-CN" altLang="en-US" kern="0" dirty="0" smtClean="0"/>
              <a:t>）代码写错，如</a:t>
            </a:r>
            <a:r>
              <a:rPr lang="en-US" altLang="zh-CN" kern="0" dirty="0" smtClean="0"/>
              <a:t>==</a:t>
            </a:r>
            <a:r>
              <a:rPr lang="zh-CN" altLang="en-US" kern="0" dirty="0" smtClean="0"/>
              <a:t>写成</a:t>
            </a:r>
            <a:r>
              <a:rPr lang="en-US" altLang="zh-CN" kern="0" dirty="0" smtClean="0"/>
              <a:t>=</a:t>
            </a:r>
          </a:p>
          <a:p>
            <a:r>
              <a:rPr lang="en-US" altLang="zh-CN" kern="0" dirty="0" smtClean="0"/>
              <a:t>3</a:t>
            </a:r>
            <a:r>
              <a:rPr lang="zh-CN" altLang="en-US" kern="0" dirty="0" smtClean="0"/>
              <a:t>）思路不对，没读懂题目要求，忽略了题目的某些条件。写代码过程中思路一定要明确！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5916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C42A22-FFEA-48FA-8F71-C2D4D592C80A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252CC-2F33-4750-ABC5-F2290135604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习题讲解</a:t>
            </a:r>
            <a:endParaRPr lang="zh-CN" altLang="zh-CN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第六次上机</a:t>
            </a:r>
            <a:r>
              <a:rPr lang="en-US" altLang="zh-CN" dirty="0" smtClean="0"/>
              <a:t>D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第九次上机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/>
              <a:t>第九次</a:t>
            </a:r>
            <a:r>
              <a:rPr lang="zh-CN" altLang="en-US" dirty="0" smtClean="0"/>
              <a:t>上机</a:t>
            </a:r>
            <a:r>
              <a:rPr lang="en-US" altLang="zh-CN" dirty="0" smtClean="0"/>
              <a:t>D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/>
              <a:t>第九次</a:t>
            </a:r>
            <a:r>
              <a:rPr lang="zh-CN" altLang="en-US" dirty="0" smtClean="0"/>
              <a:t>上机</a:t>
            </a:r>
            <a:r>
              <a:rPr lang="en-US" altLang="zh-CN" dirty="0" smtClean="0"/>
              <a:t>F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r>
              <a:rPr lang="zh-CN" altLang="en-US" dirty="0"/>
              <a:t>第九次</a:t>
            </a:r>
            <a:r>
              <a:rPr lang="zh-CN" altLang="en-US" dirty="0" smtClean="0"/>
              <a:t>上机</a:t>
            </a:r>
            <a:r>
              <a:rPr lang="en-US" altLang="zh-CN" dirty="0" smtClean="0"/>
              <a:t>G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80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第六次上机</a:t>
            </a:r>
            <a:r>
              <a:rPr lang="en-US" altLang="zh-CN" dirty="0" smtClean="0"/>
              <a:t>D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" y="1375569"/>
            <a:ext cx="6429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第六次上机</a:t>
            </a:r>
            <a:r>
              <a:rPr lang="en-US" altLang="zh-CN" dirty="0" smtClean="0"/>
              <a:t>D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8583" y="1688307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思路：因为</a:t>
            </a:r>
            <a:r>
              <a:rPr lang="en-US" altLang="zh-CN" kern="0" dirty="0" smtClean="0"/>
              <a:t>B != C</a:t>
            </a:r>
            <a:r>
              <a:rPr lang="zh-CN" altLang="en-US" kern="0" dirty="0" smtClean="0"/>
              <a:t>且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为</a:t>
            </a:r>
            <a:r>
              <a:rPr lang="en-US" altLang="zh-CN" kern="0" dirty="0" smtClean="0"/>
              <a:t>C</a:t>
            </a:r>
            <a:r>
              <a:rPr lang="zh-CN" altLang="en-US" kern="0" dirty="0" smtClean="0"/>
              <a:t>的约数，所以只需要依次验证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2B, 3B, ……</a:t>
            </a:r>
            <a:r>
              <a:rPr lang="zh-CN" altLang="en-US" kern="0" dirty="0" smtClean="0"/>
              <a:t>的最大公约数是否为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即可。（代码来自学号</a:t>
            </a:r>
            <a:r>
              <a:rPr lang="en-US" altLang="zh-CN" kern="0" dirty="0" smtClean="0"/>
              <a:t>171860617</a:t>
            </a:r>
            <a:r>
              <a:rPr lang="zh-CN" altLang="en-US" kern="0" dirty="0" smtClean="0"/>
              <a:t>，</a:t>
            </a:r>
            <a:r>
              <a:rPr lang="zh-CN" altLang="en-US" dirty="0">
                <a:hlinkClick r:id="rId2"/>
              </a:rPr>
              <a:t>叶家升</a:t>
            </a:r>
            <a:r>
              <a:rPr lang="zh-CN" altLang="en-US" kern="0" dirty="0" smtClean="0"/>
              <a:t>）</a:t>
            </a:r>
            <a:endParaRPr lang="zh-CN" altLang="zh-CN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1" y="3149996"/>
            <a:ext cx="3567177" cy="2655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025" y="785032"/>
            <a:ext cx="2906450" cy="52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/>
              <a:t>B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高精度加法</a:t>
            </a:r>
            <a:endParaRPr lang="en-US" altLang="zh-CN" dirty="0" smtClean="0"/>
          </a:p>
          <a:p>
            <a:r>
              <a:rPr lang="zh-CN" altLang="en-US" dirty="0" smtClean="0"/>
              <a:t>高精度乘法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精度</a:t>
            </a:r>
            <a:r>
              <a:rPr lang="en-US" altLang="zh-CN" dirty="0" err="1" smtClean="0"/>
              <a:t>gcd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1196752"/>
            <a:ext cx="2790825" cy="47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/>
              <a:t>B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思路：高中竖式乘法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63721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/>
              <a:t>B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代码</a:t>
            </a:r>
            <a:r>
              <a:rPr lang="zh-CN" altLang="en-US" dirty="0" smtClean="0"/>
              <a:t>：</a:t>
            </a:r>
            <a:r>
              <a:rPr lang="zh-CN" altLang="en-US" dirty="0">
                <a:hlinkClick r:id="rId2"/>
              </a:rPr>
              <a:t>尹熙喆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92896"/>
            <a:ext cx="3024336" cy="1475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00607"/>
            <a:ext cx="3869792" cy="65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D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92937"/>
            <a:ext cx="7930379" cy="47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D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考点：</a:t>
            </a:r>
            <a:r>
              <a:rPr lang="zh-CN" altLang="en-US" b="1" dirty="0"/>
              <a:t>一个函数作为另一个函数的形参</a:t>
            </a:r>
            <a:endParaRPr lang="fr-FR" altLang="zh-CN" dirty="0" smtClean="0"/>
          </a:p>
          <a:p>
            <a:r>
              <a:rPr lang="fr-FR" altLang="zh-CN" dirty="0" smtClean="0"/>
              <a:t>void </a:t>
            </a:r>
            <a:r>
              <a:rPr lang="fr-FR" altLang="zh-CN" dirty="0"/>
              <a:t>Sort(int d[],int n,bool (*compr)(int x,int y))</a:t>
            </a:r>
            <a:r>
              <a:rPr lang="zh-CN" altLang="fr-FR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问题：</a:t>
            </a:r>
            <a:r>
              <a:rPr lang="zh-CN" altLang="en-US" dirty="0" smtClean="0">
                <a:solidFill>
                  <a:srgbClr val="FF0000"/>
                </a:solidFill>
              </a:rPr>
              <a:t>经过复查代码发现，大部分同学这道题都是取巧完成（用了</a:t>
            </a:r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zh-CN" altLang="en-US" dirty="0" smtClean="0">
                <a:solidFill>
                  <a:srgbClr val="FF0000"/>
                </a:solidFill>
              </a:rPr>
              <a:t>中的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  <a:r>
              <a:rPr lang="zh-CN" altLang="en-US" dirty="0" smtClean="0">
                <a:solidFill>
                  <a:srgbClr val="FF0000"/>
                </a:solidFill>
              </a:rPr>
              <a:t>函数，没有按照题目要求书写代码，课堂上已经反复强调！）如果在今后作业中再发现这种情况，平时成绩将按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分处理！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本题我们查看了所有同学的代码，对认真按照题目要求完成的同学，我们给予了平时成绩</a:t>
            </a:r>
            <a:r>
              <a:rPr lang="en-US" altLang="zh-CN" dirty="0" smtClean="0">
                <a:solidFill>
                  <a:srgbClr val="FF0000"/>
                </a:solidFill>
              </a:rPr>
              <a:t>+10</a:t>
            </a:r>
            <a:r>
              <a:rPr lang="zh-CN" altLang="en-US" dirty="0" smtClean="0">
                <a:solidFill>
                  <a:srgbClr val="FF0000"/>
                </a:solidFill>
              </a:rPr>
              <a:t>分的奖励。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D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6554" y="1436688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代码</a:t>
            </a:r>
            <a:r>
              <a:rPr lang="zh-CN" altLang="en-US" dirty="0" smtClean="0"/>
              <a:t>：</a:t>
            </a:r>
            <a:r>
              <a:rPr lang="zh-CN" altLang="en-US" dirty="0">
                <a:hlinkClick r:id="rId2"/>
              </a:rPr>
              <a:t>李</a:t>
            </a:r>
            <a:r>
              <a:rPr lang="zh-CN" altLang="en-US" dirty="0" smtClean="0">
                <a:hlinkClick r:id="rId2"/>
              </a:rPr>
              <a:t>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（缩进）</a:t>
            </a:r>
            <a:endParaRPr lang="en-US" altLang="zh-CN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2276872"/>
            <a:ext cx="3808669" cy="19442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411" y="1233818"/>
            <a:ext cx="2736304" cy="50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C42A22-FFEA-48FA-8F71-C2D4D592C80A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252CC-2F33-4750-ABC5-F2290135604D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格式规范</a:t>
            </a:r>
            <a:endParaRPr lang="zh-CN" altLang="zh-C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例题：</a:t>
            </a:r>
            <a:r>
              <a:rPr lang="zh-CN" altLang="en-US" dirty="0"/>
              <a:t>给定一个排序数组和一个目标值，在数组中找到目标值，并返回其索引。如果目标值不存在于数组中，返回它将会被按顺序插入的位置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kern="0" dirty="0" smtClean="0"/>
          </a:p>
          <a:p>
            <a:r>
              <a:rPr lang="zh-CN" altLang="en-US" kern="0" dirty="0" smtClean="0"/>
              <a:t>缩进规范</a:t>
            </a:r>
            <a:endParaRPr lang="en-US" altLang="zh-CN" kern="0" dirty="0" smtClean="0"/>
          </a:p>
          <a:p>
            <a:endParaRPr lang="en-US" altLang="zh-CN" kern="0" dirty="0" smtClean="0"/>
          </a:p>
          <a:p>
            <a:r>
              <a:rPr lang="zh-CN" altLang="en-US" kern="0" dirty="0" smtClean="0"/>
              <a:t>命名规范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（尽量不要和标准库重名）</a:t>
            </a:r>
            <a:endParaRPr lang="zh-CN" altLang="zh-CN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38" y="2924944"/>
            <a:ext cx="11620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F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20" y="1080294"/>
            <a:ext cx="46386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F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思路</a:t>
            </a:r>
            <a:r>
              <a:rPr lang="zh-CN" altLang="en-US" dirty="0" smtClean="0"/>
              <a:t>：题目已经保证</a:t>
            </a:r>
            <a:r>
              <a:rPr lang="zh-CN" altLang="en-US" dirty="0"/>
              <a:t>分割后每段的长度只能为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 smtClean="0"/>
              <a:t>C</a:t>
            </a:r>
            <a:r>
              <a:rPr lang="zh-CN" altLang="en-US" dirty="0" smtClean="0"/>
              <a:t>并且</a:t>
            </a:r>
            <a:r>
              <a:rPr lang="zh-CN" altLang="en-US" dirty="0"/>
              <a:t>至少存在一种分割</a:t>
            </a:r>
            <a:r>
              <a:rPr lang="zh-CN" altLang="en-US" dirty="0" smtClean="0"/>
              <a:t>方式，这极大地降低了本题的难度。同时数据量小于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，因此两重循环遍历所有情况即可。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这其实是一道</a:t>
            </a:r>
            <a:r>
              <a:rPr lang="zh-CN" altLang="en-US" b="1" dirty="0" smtClean="0"/>
              <a:t>动态规划</a:t>
            </a:r>
            <a:r>
              <a:rPr lang="zh-CN" altLang="en-US" dirty="0" smtClean="0"/>
              <a:t>的题目</a:t>
            </a:r>
            <a:endParaRPr lang="fr-F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73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F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两重循环做法</a:t>
            </a:r>
            <a:endParaRPr lang="en-US" altLang="zh-CN" dirty="0" smtClean="0"/>
          </a:p>
          <a:p>
            <a:r>
              <a:rPr lang="zh-CN" altLang="en-US" dirty="0" smtClean="0"/>
              <a:t>代码：</a:t>
            </a:r>
            <a:r>
              <a:rPr lang="zh-CN" altLang="en-US" dirty="0">
                <a:hlinkClick r:id="rId2"/>
              </a:rPr>
              <a:t>黄铭昊</a:t>
            </a:r>
            <a:endParaRPr lang="fr-FR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18837"/>
            <a:ext cx="690061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F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动态规划做法：长度为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的线段最多能分成几段</a:t>
            </a:r>
            <a:endParaRPr lang="en-US" altLang="zh-CN" dirty="0" smtClean="0"/>
          </a:p>
          <a:p>
            <a:r>
              <a:rPr lang="zh-CN" altLang="en-US" dirty="0" smtClean="0"/>
              <a:t>代码：</a:t>
            </a:r>
            <a:r>
              <a:rPr lang="zh-CN" altLang="en-US" dirty="0" smtClean="0">
                <a:hlinkClick r:id="rId2"/>
              </a:rPr>
              <a:t>叶家升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/>
              <a:t>耗时</a:t>
            </a:r>
            <a:r>
              <a:rPr lang="zh-CN" altLang="en-US" dirty="0" smtClean="0"/>
              <a:t>更短（一重）</a:t>
            </a:r>
            <a:endParaRPr lang="en-US" altLang="zh-CN" dirty="0" smtClean="0"/>
          </a:p>
          <a:p>
            <a:r>
              <a:rPr lang="zh-CN" altLang="en-US" dirty="0"/>
              <a:t>更为</a:t>
            </a:r>
            <a:r>
              <a:rPr lang="zh-CN" altLang="en-US" dirty="0" smtClean="0"/>
              <a:t>通用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17" y="404813"/>
            <a:ext cx="4839993" cy="55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九</a:t>
            </a:r>
            <a:r>
              <a:rPr lang="zh-CN" altLang="en-US" dirty="0" smtClean="0"/>
              <a:t>次上机</a:t>
            </a:r>
            <a:r>
              <a:rPr lang="en-US" altLang="zh-CN" dirty="0" smtClean="0"/>
              <a:t>G</a:t>
            </a:r>
            <a:r>
              <a:rPr lang="zh-CN" altLang="en-US" dirty="0" smtClean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题目（题目太长不截图了）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思路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zh-CN" altLang="en-US" dirty="0" smtClean="0"/>
              <a:t>每个队伍都有四个参数：通过题目的数量，每道题的罚时，总共用时，编号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声明“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”结构体，保存队伍信息。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题没过，第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题的罚时</a:t>
            </a:r>
            <a:r>
              <a:rPr lang="en-US" altLang="zh-CN" dirty="0" smtClean="0"/>
              <a:t>+1200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题过了，则加到总时间中（当前用时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罚时）。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）按照题目要求排序。</a:t>
            </a:r>
            <a:endParaRPr lang="en-US" altLang="zh-CN" dirty="0" smtClean="0"/>
          </a:p>
          <a:p>
            <a:endParaRPr lang="fr-F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98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第九次上机</a:t>
            </a:r>
            <a:r>
              <a:rPr lang="en-US" altLang="zh-CN" dirty="0"/>
              <a:t>G</a:t>
            </a:r>
            <a:r>
              <a:rPr lang="zh-CN" altLang="en-US" dirty="0"/>
              <a:t>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zh-CN" altLang="en-US" dirty="0">
                <a:hlinkClick r:id="rId2"/>
              </a:rPr>
              <a:t>叶家升</a:t>
            </a:r>
            <a:endParaRPr lang="fr-FR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307"/>
          <a:stretch/>
        </p:blipFill>
        <p:spPr>
          <a:xfrm>
            <a:off x="179512" y="2132856"/>
            <a:ext cx="4446126" cy="31683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1355918"/>
            <a:ext cx="3958608" cy="44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C42A22-FFEA-48FA-8F71-C2D4D592C80A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252CC-2F33-4750-ABC5-F2290135604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课程要求</a:t>
            </a:r>
            <a:endParaRPr lang="zh-CN" altLang="zh-CN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142287" cy="43926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除了标准输入输出库（如</a:t>
            </a:r>
            <a:r>
              <a:rPr lang="en-US" altLang="zh-CN" sz="2400" dirty="0" err="1" smtClean="0"/>
              <a:t>iostream,cstdio</a:t>
            </a:r>
            <a:r>
              <a:rPr lang="zh-CN" altLang="en-US" sz="2400" dirty="0" smtClean="0"/>
              <a:t>等）不能使用除了</a:t>
            </a:r>
            <a:r>
              <a:rPr lang="en-US" altLang="zh-CN" sz="2400" dirty="0" err="1" smtClean="0"/>
              <a:t>cmath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以外的其他函数库！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/>
              <a:t>s</a:t>
            </a:r>
            <a:r>
              <a:rPr lang="en-US" altLang="zh-CN" sz="2400" dirty="0" smtClean="0"/>
              <a:t>tring</a:t>
            </a:r>
            <a:r>
              <a:rPr lang="zh-CN" altLang="en-US" sz="2400" dirty="0" smtClean="0"/>
              <a:t>的使用仅限于字符串的输入，其后的任何操作都只能如同数组一般操作，不能使用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erase, insert</a:t>
            </a:r>
            <a:r>
              <a:rPr lang="zh-CN" altLang="en-US" sz="2400" dirty="0" smtClean="0"/>
              <a:t>之类的操作！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/>
              <a:t>不能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algorithm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函数进行排序，只能手写冒泡或快排来进行排序操作！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严禁代码抄袭！</a:t>
            </a:r>
            <a:endParaRPr lang="en-US" altLang="zh-CN" sz="2400" dirty="0" smtClean="0"/>
          </a:p>
          <a:p>
            <a:r>
              <a:rPr lang="zh-CN" altLang="en-US" sz="2400" dirty="0"/>
              <a:t>你们</a:t>
            </a:r>
            <a:r>
              <a:rPr lang="zh-CN" altLang="en-US" sz="2400" dirty="0" smtClean="0"/>
              <a:t>的上机代码我们后台都有记录，</a:t>
            </a:r>
            <a:r>
              <a:rPr lang="zh-CN" altLang="en-US" sz="2400" dirty="0" smtClean="0">
                <a:solidFill>
                  <a:srgbClr val="FF0000"/>
                </a:solidFill>
              </a:rPr>
              <a:t>凡是此后发现平时作业存在以上违规行为，平时成绩将按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分</a:t>
            </a:r>
            <a:r>
              <a:rPr lang="zh-CN" altLang="en-US" sz="2400" dirty="0">
                <a:solidFill>
                  <a:srgbClr val="FF0000"/>
                </a:solidFill>
              </a:rPr>
              <a:t>处理</a:t>
            </a:r>
            <a:r>
              <a:rPr lang="zh-CN" altLang="en-US" sz="2400" dirty="0" smtClean="0">
                <a:solidFill>
                  <a:srgbClr val="FF0000"/>
                </a:solidFill>
              </a:rPr>
              <a:t>！若在测验或考试中发现以上</a:t>
            </a:r>
            <a:r>
              <a:rPr lang="zh-CN" altLang="en-US" sz="2400" dirty="0">
                <a:solidFill>
                  <a:srgbClr val="FF0000"/>
                </a:solidFill>
              </a:rPr>
              <a:t>违规行为</a:t>
            </a:r>
            <a:r>
              <a:rPr lang="zh-CN" altLang="en-US" sz="2400" dirty="0" smtClean="0">
                <a:solidFill>
                  <a:srgbClr val="FF0000"/>
                </a:solidFill>
              </a:rPr>
              <a:t>，测试或考试成绩将</a:t>
            </a:r>
            <a:r>
              <a:rPr lang="zh-CN" altLang="en-US" sz="2400" dirty="0">
                <a:solidFill>
                  <a:srgbClr val="FF0000"/>
                </a:solidFill>
              </a:rPr>
              <a:t>按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  <a:r>
              <a:rPr lang="zh-CN" altLang="en-US" sz="2400" dirty="0" smtClean="0">
                <a:solidFill>
                  <a:srgbClr val="FF0000"/>
                </a:solidFill>
              </a:rPr>
              <a:t>处理！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9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597B75-7FEB-4510-85CD-B0F3203B6B2E}" type="datetime1">
              <a:rPr lang="zh-CN" altLang="en-US" smtClean="0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5EFD9-982E-44AE-AB72-5B577962C95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63688" y="3068960"/>
            <a:ext cx="554394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Thank you for listening!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84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C42A22-FFEA-48FA-8F71-C2D4D592C80A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252CC-2F33-4750-ABC5-F2290135604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常见问题</a:t>
            </a:r>
            <a:endParaRPr lang="zh-CN" altLang="zh-CN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编译错误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格式错误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运行错误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时间</a:t>
            </a:r>
            <a:r>
              <a:rPr lang="zh-CN" altLang="en-US" dirty="0"/>
              <a:t>超</a:t>
            </a:r>
            <a:r>
              <a:rPr lang="zh-CN" altLang="en-US" dirty="0" smtClean="0"/>
              <a:t>限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答案错误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78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编译错误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非常好解决，编译出错的时候</a:t>
            </a:r>
            <a:r>
              <a:rPr lang="en-US" altLang="zh-CN" kern="0" dirty="0" smtClean="0"/>
              <a:t>VS</a:t>
            </a:r>
            <a:r>
              <a:rPr lang="zh-CN" altLang="en-US" kern="0" dirty="0" smtClean="0"/>
              <a:t>基本上都会有提示，能在</a:t>
            </a:r>
            <a:r>
              <a:rPr lang="en-US" altLang="zh-CN" kern="0" dirty="0" smtClean="0"/>
              <a:t>VS</a:t>
            </a:r>
            <a:r>
              <a:rPr lang="zh-CN" altLang="en-US" kern="0" dirty="0" smtClean="0"/>
              <a:t>上成功运行，在</a:t>
            </a:r>
            <a:r>
              <a:rPr lang="en-US" altLang="zh-CN" kern="0" dirty="0" smtClean="0"/>
              <a:t>OJ</a:t>
            </a:r>
            <a:r>
              <a:rPr lang="zh-CN" altLang="en-US" kern="0" dirty="0" smtClean="0"/>
              <a:t>上基本不会出问题，除非：</a:t>
            </a:r>
            <a:endParaRPr lang="en-US" altLang="zh-CN" kern="0" dirty="0" smtClean="0"/>
          </a:p>
          <a:p>
            <a:r>
              <a:rPr lang="en-US" altLang="zh-CN" kern="0" dirty="0" smtClean="0"/>
              <a:t>1</a:t>
            </a:r>
            <a:r>
              <a:rPr lang="zh-CN" altLang="en-US" kern="0" dirty="0" smtClean="0"/>
              <a:t>：使用了</a:t>
            </a:r>
            <a:r>
              <a:rPr lang="en-US" altLang="zh-CN" kern="0" dirty="0" smtClean="0"/>
              <a:t>OJ</a:t>
            </a:r>
            <a:r>
              <a:rPr lang="zh-CN" altLang="en-US" kern="0" dirty="0" smtClean="0"/>
              <a:t>禁止使用的头文件或函数，如</a:t>
            </a:r>
            <a:r>
              <a:rPr lang="en-US" altLang="zh-CN" kern="0" dirty="0" err="1" smtClean="0"/>
              <a:t>windows.h</a:t>
            </a:r>
            <a:r>
              <a:rPr lang="en-US" altLang="zh-CN" kern="0" dirty="0" smtClean="0"/>
              <a:t>   system(“pause”)</a:t>
            </a:r>
            <a:r>
              <a:rPr lang="zh-CN" altLang="en-US" kern="0" dirty="0" smtClean="0"/>
              <a:t>等；</a:t>
            </a:r>
            <a:endParaRPr lang="en-US" altLang="zh-CN" kern="0" dirty="0" smtClean="0"/>
          </a:p>
          <a:p>
            <a:r>
              <a:rPr lang="en-US" altLang="zh-CN" kern="0" dirty="0" smtClean="0"/>
              <a:t>2</a:t>
            </a:r>
            <a:r>
              <a:rPr lang="zh-CN" altLang="en-US" kern="0" dirty="0" smtClean="0"/>
              <a:t>：某些头文件在</a:t>
            </a:r>
            <a:r>
              <a:rPr lang="en-US" altLang="zh-CN" kern="0" dirty="0" smtClean="0"/>
              <a:t>VS</a:t>
            </a:r>
            <a:r>
              <a:rPr lang="zh-CN" altLang="en-US" kern="0" dirty="0" smtClean="0"/>
              <a:t>中会自动进行添加，如</a:t>
            </a:r>
            <a:r>
              <a:rPr lang="en-US" altLang="zh-CN" kern="0" dirty="0" err="1" smtClean="0"/>
              <a:t>cmath</a:t>
            </a:r>
            <a:r>
              <a:rPr lang="zh-CN" altLang="en-US" kern="0" dirty="0" smtClean="0"/>
              <a:t>，但</a:t>
            </a:r>
            <a:r>
              <a:rPr lang="en-US" altLang="zh-CN" kern="0" dirty="0" smtClean="0"/>
              <a:t>OJ</a:t>
            </a:r>
            <a:r>
              <a:rPr lang="zh-CN" altLang="en-US" kern="0" dirty="0" smtClean="0"/>
              <a:t>不会自动进行添加。</a:t>
            </a:r>
            <a:endParaRPr lang="zh-CN" altLang="zh-CN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格式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好解决，通常情况都是开头</a:t>
            </a:r>
            <a:r>
              <a:rPr lang="en-US" altLang="zh-CN" kern="0" dirty="0" smtClean="0"/>
              <a:t>/</a:t>
            </a:r>
            <a:r>
              <a:rPr lang="zh-CN" altLang="en-US" kern="0" dirty="0" smtClean="0"/>
              <a:t>结尾多了一个或者少了一个空格</a:t>
            </a:r>
            <a:r>
              <a:rPr lang="en-US" altLang="zh-CN" kern="0" dirty="0" smtClean="0"/>
              <a:t>/</a:t>
            </a:r>
            <a:r>
              <a:rPr lang="zh-CN" altLang="en-US" kern="0" dirty="0" smtClean="0"/>
              <a:t>换行，要仔细留意样例输出！！</a:t>
            </a:r>
            <a:endParaRPr lang="en-US" altLang="zh-CN" kern="0" dirty="0" smtClean="0"/>
          </a:p>
          <a:p>
            <a:endParaRPr lang="en-US" altLang="zh-CN" kern="0" dirty="0" smtClean="0"/>
          </a:p>
          <a:p>
            <a:r>
              <a:rPr lang="zh-CN" altLang="en-US" kern="0" dirty="0" smtClean="0"/>
              <a:t>输入</a:t>
            </a:r>
            <a:r>
              <a:rPr lang="zh-CN" altLang="en-US" kern="0" dirty="0" smtClean="0">
                <a:sym typeface="Wingdings" panose="05000000000000000000" pitchFamily="2" charset="2"/>
              </a:rPr>
              <a:t>：</a:t>
            </a:r>
            <a:r>
              <a:rPr lang="en-US" altLang="zh-CN" kern="0" dirty="0" smtClean="0">
                <a:sym typeface="Wingdings" panose="05000000000000000000" pitchFamily="2" charset="2"/>
              </a:rPr>
              <a:t>1</a:t>
            </a:r>
            <a:r>
              <a:rPr lang="zh-CN" altLang="en-US" kern="0" dirty="0" smtClean="0">
                <a:sym typeface="Wingdings" panose="05000000000000000000" pitchFamily="2" charset="2"/>
              </a:rPr>
              <a:t>）输入</a:t>
            </a:r>
            <a:r>
              <a:rPr lang="en-US" altLang="zh-CN" kern="0" dirty="0" smtClean="0">
                <a:sym typeface="Wingdings" panose="05000000000000000000" pitchFamily="2" charset="2"/>
              </a:rPr>
              <a:t>n</a:t>
            </a:r>
            <a:r>
              <a:rPr lang="zh-CN" altLang="en-US" kern="0" dirty="0" smtClean="0">
                <a:sym typeface="Wingdings" panose="05000000000000000000" pitchFamily="2" charset="2"/>
              </a:rPr>
              <a:t>个数； </a:t>
            </a:r>
            <a:r>
              <a:rPr lang="en-US" altLang="zh-CN" kern="0" dirty="0" smtClean="0">
                <a:sym typeface="Wingdings" panose="05000000000000000000" pitchFamily="2" charset="2"/>
              </a:rPr>
              <a:t>2</a:t>
            </a:r>
            <a:r>
              <a:rPr lang="zh-CN" altLang="en-US" kern="0" dirty="0" smtClean="0">
                <a:sym typeface="Wingdings" panose="05000000000000000000" pitchFamily="2" charset="2"/>
              </a:rPr>
              <a:t>）输入直到</a:t>
            </a:r>
            <a:r>
              <a:rPr lang="en-US" altLang="zh-CN" kern="0" dirty="0" smtClean="0">
                <a:sym typeface="Wingdings" panose="05000000000000000000" pitchFamily="2" charset="2"/>
              </a:rPr>
              <a:t>0/-1</a:t>
            </a:r>
            <a:r>
              <a:rPr lang="zh-CN" altLang="en-US" kern="0" dirty="0">
                <a:sym typeface="Wingdings" panose="05000000000000000000" pitchFamily="2" charset="2"/>
              </a:rPr>
              <a:t>则</a:t>
            </a:r>
            <a:r>
              <a:rPr lang="zh-CN" altLang="en-US" kern="0" dirty="0" smtClean="0">
                <a:sym typeface="Wingdings" panose="05000000000000000000" pitchFamily="2" charset="2"/>
              </a:rPr>
              <a:t>结束；        </a:t>
            </a:r>
            <a:r>
              <a:rPr lang="en-US" altLang="zh-CN" kern="0" dirty="0" smtClean="0">
                <a:sym typeface="Wingdings" panose="05000000000000000000" pitchFamily="2" charset="2"/>
              </a:rPr>
              <a:t>3</a:t>
            </a:r>
            <a:r>
              <a:rPr lang="zh-CN" altLang="en-US" kern="0" dirty="0" smtClean="0">
                <a:sym typeface="Wingdings" panose="05000000000000000000" pitchFamily="2" charset="2"/>
              </a:rPr>
              <a:t>）一直到输入结束为止（</a:t>
            </a:r>
            <a:r>
              <a:rPr lang="en-US" altLang="zh-CN" kern="0" dirty="0" smtClean="0">
                <a:sym typeface="Wingdings" panose="05000000000000000000" pitchFamily="2" charset="2"/>
              </a:rPr>
              <a:t>EOF</a:t>
            </a:r>
            <a:r>
              <a:rPr lang="zh-CN" altLang="en-US" kern="0" dirty="0" smtClean="0">
                <a:sym typeface="Wingdings" panose="05000000000000000000" pitchFamily="2" charset="2"/>
              </a:rPr>
              <a:t>）； </a:t>
            </a:r>
            <a:r>
              <a:rPr lang="en-US" altLang="zh-CN" kern="0" dirty="0" smtClean="0">
                <a:sym typeface="Wingdings" panose="05000000000000000000" pitchFamily="2" charset="2"/>
              </a:rPr>
              <a:t>4</a:t>
            </a:r>
            <a:r>
              <a:rPr lang="zh-CN" altLang="en-US" kern="0" dirty="0" smtClean="0">
                <a:sym typeface="Wingdings" panose="05000000000000000000" pitchFamily="2" charset="2"/>
              </a:rPr>
              <a:t>）</a:t>
            </a:r>
            <a:r>
              <a:rPr lang="zh-CN" altLang="en-US" kern="0" dirty="0">
                <a:sym typeface="Wingdings" panose="05000000000000000000" pitchFamily="2" charset="2"/>
              </a:rPr>
              <a:t>输入多个样例；</a:t>
            </a:r>
            <a:endParaRPr lang="en-US" altLang="zh-CN" kern="0" dirty="0" smtClean="0"/>
          </a:p>
          <a:p>
            <a:endParaRPr lang="en-US" altLang="zh-CN" kern="0" dirty="0"/>
          </a:p>
          <a:p>
            <a:r>
              <a:rPr lang="zh-CN" altLang="en-US" kern="0" dirty="0" smtClean="0"/>
              <a:t>输出：每个数字</a:t>
            </a:r>
            <a:r>
              <a:rPr lang="en-US" altLang="zh-CN" kern="0" dirty="0" smtClean="0"/>
              <a:t>/</a:t>
            </a:r>
            <a:r>
              <a:rPr lang="zh-CN" altLang="en-US" kern="0" dirty="0" smtClean="0"/>
              <a:t>字母用空格隔开，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）结尾没有空格；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）结尾有空格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38680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运行错误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好解决，最常见的问题就是数组越界</a:t>
            </a:r>
            <a:endParaRPr lang="en-US" altLang="zh-CN" kern="0" dirty="0" smtClean="0"/>
          </a:p>
          <a:p>
            <a:endParaRPr lang="en-US" altLang="zh-CN" kern="0" dirty="0" smtClean="0"/>
          </a:p>
          <a:p>
            <a:r>
              <a:rPr lang="en-US" altLang="zh-CN" kern="0" dirty="0" smtClean="0"/>
              <a:t>1</a:t>
            </a:r>
            <a:r>
              <a:rPr lang="zh-CN" altLang="en-US" kern="0" dirty="0" smtClean="0"/>
              <a:t>：数组开的不够大（一般要比题目给的范围大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或大</a:t>
            </a:r>
            <a:r>
              <a:rPr lang="en-US" altLang="zh-CN" kern="0" dirty="0" smtClean="0"/>
              <a:t>10</a:t>
            </a:r>
            <a:r>
              <a:rPr lang="zh-CN" altLang="en-US" kern="0" dirty="0" smtClean="0"/>
              <a:t>） </a:t>
            </a:r>
            <a:r>
              <a:rPr lang="en-US" altLang="zh-CN" kern="0" dirty="0" smtClean="0"/>
              <a:t>a[1001] / a[1010]</a:t>
            </a:r>
          </a:p>
          <a:p>
            <a:endParaRPr lang="en-US" altLang="zh-CN" kern="0" dirty="0" smtClean="0"/>
          </a:p>
          <a:p>
            <a:r>
              <a:rPr lang="en-US" altLang="zh-CN" kern="0" dirty="0" smtClean="0"/>
              <a:t>2</a:t>
            </a:r>
            <a:r>
              <a:rPr lang="zh-CN" altLang="en-US" kern="0" dirty="0" smtClean="0"/>
              <a:t>：下标在操作的过程中越界（</a:t>
            </a:r>
            <a:r>
              <a:rPr lang="en-US" altLang="zh-CN" kern="0" dirty="0" err="1"/>
              <a:t>i</a:t>
            </a:r>
            <a:r>
              <a:rPr lang="en-US" altLang="zh-CN" kern="0" dirty="0" smtClean="0"/>
              <a:t> &lt; 0 || </a:t>
            </a:r>
            <a:r>
              <a:rPr lang="en-US" altLang="zh-CN" kern="0" dirty="0" err="1"/>
              <a:t>i</a:t>
            </a:r>
            <a:r>
              <a:rPr lang="en-US" altLang="zh-CN" kern="0" dirty="0" smtClean="0"/>
              <a:t> &gt; </a:t>
            </a:r>
            <a:r>
              <a:rPr lang="zh-CN" altLang="en-US" kern="0" dirty="0" smtClean="0"/>
              <a:t>数组长度）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37716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时间超限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不好解决，需要对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en-US" altLang="zh-CN" kern="0" dirty="0"/>
              <a:t> </a:t>
            </a:r>
            <a:r>
              <a:rPr lang="en-US" altLang="zh-CN" kern="0" dirty="0" smtClean="0"/>
              <a:t>     </a:t>
            </a:r>
            <a:r>
              <a:rPr lang="zh-CN" altLang="en-US" kern="0" dirty="0" smtClean="0"/>
              <a:t>算法进行优化。</a:t>
            </a:r>
            <a:endParaRPr lang="en-US" altLang="zh-CN" kern="0" dirty="0" smtClean="0"/>
          </a:p>
          <a:p>
            <a:endParaRPr lang="en-US" altLang="zh-CN" kern="0" dirty="0" smtClean="0"/>
          </a:p>
          <a:p>
            <a:r>
              <a:rPr lang="zh-CN" altLang="en-US" kern="0" dirty="0" smtClean="0"/>
              <a:t>超时的简单判断方法：</a:t>
            </a:r>
            <a:endParaRPr lang="en-US" altLang="zh-CN" kern="0" dirty="0" smtClean="0"/>
          </a:p>
          <a:p>
            <a:r>
              <a:rPr lang="zh-CN" altLang="en-US" kern="0" dirty="0"/>
              <a:t>最常见</a:t>
            </a:r>
            <a:r>
              <a:rPr lang="zh-CN" altLang="en-US" kern="0" dirty="0" smtClean="0"/>
              <a:t>的超时原因：题目怎么说，你就怎么做。</a:t>
            </a:r>
            <a:endParaRPr lang="en-US" altLang="zh-CN" kern="0" dirty="0" smtClean="0"/>
          </a:p>
          <a:p>
            <a:r>
              <a:rPr lang="zh-CN" altLang="en-US" kern="0" dirty="0" smtClean="0"/>
              <a:t>常用思路：先简单计算一下题目所说的数据范围最多能用几重循环，再具体设计算法（大量输入时用</a:t>
            </a:r>
            <a:r>
              <a:rPr lang="en-US" altLang="zh-CN" kern="0" dirty="0" err="1" smtClean="0"/>
              <a:t>scanf</a:t>
            </a:r>
            <a:r>
              <a:rPr lang="zh-CN" altLang="en-US" kern="0" dirty="0" smtClean="0"/>
              <a:t>代替</a:t>
            </a:r>
            <a:r>
              <a:rPr lang="en-US" altLang="zh-CN" kern="0" dirty="0" err="1" smtClean="0"/>
              <a:t>cin</a:t>
            </a:r>
            <a:r>
              <a:rPr lang="zh-CN" altLang="en-US" kern="0" dirty="0" smtClean="0"/>
              <a:t>）</a:t>
            </a:r>
            <a:endParaRPr lang="en-US" altLang="zh-CN" kern="0" dirty="0" smtClean="0"/>
          </a:p>
          <a:p>
            <a:r>
              <a:rPr lang="zh-CN" altLang="en-US" kern="0" dirty="0" smtClean="0"/>
              <a:t>例题：第三次作业</a:t>
            </a:r>
            <a:r>
              <a:rPr lang="en-US" altLang="zh-CN" kern="0" dirty="0" smtClean="0"/>
              <a:t>F</a:t>
            </a:r>
            <a:r>
              <a:rPr lang="zh-CN" altLang="en-US" kern="0" dirty="0" smtClean="0"/>
              <a:t>题；第八次上机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题</a:t>
            </a:r>
            <a:endParaRPr lang="en-US" altLang="zh-CN" kern="0" dirty="0" smtClean="0"/>
          </a:p>
          <a:p>
            <a:endParaRPr lang="en-US" altLang="zh-CN" kern="0" dirty="0"/>
          </a:p>
        </p:txBody>
      </p:sp>
      <p:pic>
        <p:nvPicPr>
          <p:cNvPr id="1026" name="Picture 2" descr="https://img-blog.csdnimg.cn/20190211112956670.png?x-oss-process=image/watermark,type_ZmFuZ3poZW5naGVpdGk,shadow_10,text_aHR0cHM6Ly9ibG9nLmNzZG4ubmV0L3dlaXhpbl8zOTc3MzY2MQ==,size_16,color_FFFFFF,t_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99"/>
          <a:stretch/>
        </p:blipFill>
        <p:spPr bwMode="auto">
          <a:xfrm>
            <a:off x="4651752" y="412701"/>
            <a:ext cx="3664663" cy="31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时间超限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第三次作业</a:t>
            </a:r>
            <a:r>
              <a:rPr lang="en-US" altLang="zh-CN" kern="0" dirty="0" smtClean="0"/>
              <a:t>F</a:t>
            </a:r>
            <a:r>
              <a:rPr lang="zh-CN" altLang="en-US" kern="0" dirty="0" smtClean="0"/>
              <a:t>题：</a:t>
            </a:r>
            <a:endParaRPr lang="en-US" altLang="zh-CN" kern="0" dirty="0" smtClean="0"/>
          </a:p>
          <a:p>
            <a:r>
              <a:rPr lang="zh-CN" altLang="en-US" kern="0" dirty="0" smtClean="0"/>
              <a:t>每个数的因数个数：</a:t>
            </a:r>
            <a:endParaRPr lang="en-US" altLang="zh-CN" kern="0" dirty="0"/>
          </a:p>
          <a:p>
            <a:r>
              <a:rPr lang="en-US" altLang="zh-CN" kern="0" dirty="0" smtClean="0"/>
              <a:t>1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1</a:t>
            </a:r>
          </a:p>
          <a:p>
            <a:r>
              <a:rPr lang="en-US" altLang="zh-CN" kern="0" dirty="0" smtClean="0"/>
              <a:t>2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2</a:t>
            </a:r>
          </a:p>
          <a:p>
            <a:r>
              <a:rPr lang="en-US" altLang="zh-CN" kern="0" dirty="0" smtClean="0"/>
              <a:t>4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4</a:t>
            </a:r>
          </a:p>
          <a:p>
            <a:r>
              <a:rPr lang="en-US" altLang="zh-CN" kern="0" dirty="0" smtClean="0"/>
              <a:t>10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5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10</a:t>
            </a:r>
          </a:p>
          <a:p>
            <a:r>
              <a:rPr lang="en-US" altLang="zh-CN" kern="0" dirty="0" smtClean="0"/>
              <a:t>16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8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16</a:t>
            </a:r>
          </a:p>
          <a:p>
            <a:r>
              <a:rPr lang="zh-CN" altLang="en-US" kern="0" dirty="0" smtClean="0"/>
              <a:t>结论：只有平方数最后会亮着 </a:t>
            </a:r>
            <a:r>
              <a:rPr lang="en-US" altLang="zh-CN" kern="0" dirty="0" smtClean="0"/>
              <a:t>-&gt; </a:t>
            </a:r>
            <a:r>
              <a:rPr lang="zh-CN" altLang="en-US" kern="0" dirty="0" smtClean="0"/>
              <a:t>输出</a:t>
            </a:r>
            <a:r>
              <a:rPr lang="en-US" altLang="zh-CN" kern="0" dirty="0" smtClean="0"/>
              <a:t>n</a:t>
            </a:r>
            <a:r>
              <a:rPr lang="zh-CN" altLang="en-US" kern="0" dirty="0" smtClean="0"/>
              <a:t>以内平方数个数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9622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时间超限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752442-90EB-46CD-BD2C-1FE3FE99DD8F}" type="datetime1">
              <a:rPr lang="zh-CN" altLang="en-US"/>
              <a:pPr>
                <a:defRPr/>
              </a:pPr>
              <a:t>2019/12/2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00017-DEB2-4CE7-8681-FA74918345A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第八次上机</a:t>
            </a:r>
            <a:r>
              <a:rPr lang="en-US" altLang="zh-CN" kern="0" dirty="0"/>
              <a:t>B</a:t>
            </a:r>
            <a:r>
              <a:rPr lang="zh-CN" altLang="en-US" kern="0" dirty="0" smtClean="0"/>
              <a:t>题（打表）：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凡是这种自定义的</a:t>
            </a:r>
            <a:r>
              <a:rPr lang="en-US" altLang="zh-CN" kern="0" dirty="0" smtClean="0"/>
              <a:t>XXX</a:t>
            </a:r>
            <a:r>
              <a:rPr lang="zh-CN" altLang="en-US" kern="0" dirty="0" smtClean="0"/>
              <a:t>数的题目，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数的范围大多数都是有限的，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可以提前先把给定范围内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（如题目中的</a:t>
            </a:r>
            <a:r>
              <a:rPr lang="en-US" altLang="zh-CN" kern="0" dirty="0" smtClean="0"/>
              <a:t>10^6</a:t>
            </a:r>
            <a:r>
              <a:rPr lang="zh-CN" altLang="en-US" kern="0" dirty="0" smtClean="0"/>
              <a:t>）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所有亲和数算出来，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再根据样例输入快速得到输出。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zh-CN" altLang="en-US" kern="0" dirty="0" smtClean="0"/>
              <a:t>（最大测试样例为</a:t>
            </a:r>
            <a:r>
              <a:rPr lang="en-US" altLang="zh-CN" kern="0" dirty="0" smtClean="0"/>
              <a:t>100000</a:t>
            </a:r>
            <a:r>
              <a:rPr lang="zh-CN" altLang="en-US" kern="0" dirty="0" smtClean="0"/>
              <a:t>）</a:t>
            </a:r>
            <a:endParaRPr lang="en-US" altLang="zh-CN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808" y="1625340"/>
            <a:ext cx="2637928" cy="41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京大学PPT模板模版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南京大学PPT模板模版</Template>
  <TotalTime>2766</TotalTime>
  <Words>1235</Words>
  <Application>Microsoft Office PowerPoint</Application>
  <PresentationFormat>全屏显示(4:3)</PresentationFormat>
  <Paragraphs>179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Times New Roman</vt:lpstr>
      <vt:lpstr>Wingdings</vt:lpstr>
      <vt:lpstr>南京大学PPT模板模版</vt:lpstr>
      <vt:lpstr>上机指导</vt:lpstr>
      <vt:lpstr>格式规范</vt:lpstr>
      <vt:lpstr>常见问题</vt:lpstr>
      <vt:lpstr>编译错误</vt:lpstr>
      <vt:lpstr>格式错误</vt:lpstr>
      <vt:lpstr>运行错误</vt:lpstr>
      <vt:lpstr>时间超限</vt:lpstr>
      <vt:lpstr>时间超限</vt:lpstr>
      <vt:lpstr>时间超限</vt:lpstr>
      <vt:lpstr>答案错误</vt:lpstr>
      <vt:lpstr>习题讲解</vt:lpstr>
      <vt:lpstr>第六次上机D题</vt:lpstr>
      <vt:lpstr>第六次上机D题</vt:lpstr>
      <vt:lpstr>第九次上机B题</vt:lpstr>
      <vt:lpstr>第九次上机B题</vt:lpstr>
      <vt:lpstr>第九次上机B题</vt:lpstr>
      <vt:lpstr>第九次上机D题</vt:lpstr>
      <vt:lpstr>第九次上机D题</vt:lpstr>
      <vt:lpstr>第九次上机D题</vt:lpstr>
      <vt:lpstr>第九次上机F题</vt:lpstr>
      <vt:lpstr>第九次上机F题</vt:lpstr>
      <vt:lpstr>第九次上机F题</vt:lpstr>
      <vt:lpstr>第九次上机F题</vt:lpstr>
      <vt:lpstr>第九次上机G题</vt:lpstr>
      <vt:lpstr>第九次上机G题</vt:lpstr>
      <vt:lpstr>课程要求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中期考核答辩</dc:title>
  <dc:creator>Windows 用户</dc:creator>
  <cp:lastModifiedBy>李 悫炜</cp:lastModifiedBy>
  <cp:revision>142</cp:revision>
  <dcterms:created xsi:type="dcterms:W3CDTF">2018-10-09T01:20:16Z</dcterms:created>
  <dcterms:modified xsi:type="dcterms:W3CDTF">2019-12-02T14:35:18Z</dcterms:modified>
</cp:coreProperties>
</file>