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90" r:id="rId3"/>
    <p:sldId id="359" r:id="rId4"/>
    <p:sldId id="360" r:id="rId5"/>
    <p:sldId id="361" r:id="rId6"/>
    <p:sldId id="358" r:id="rId7"/>
    <p:sldId id="362" r:id="rId8"/>
    <p:sldId id="363" r:id="rId9"/>
    <p:sldId id="364" r:id="rId10"/>
    <p:sldId id="294" r:id="rId11"/>
    <p:sldId id="292" r:id="rId12"/>
    <p:sldId id="293" r:id="rId13"/>
    <p:sldId id="337" r:id="rId15"/>
    <p:sldId id="295" r:id="rId16"/>
    <p:sldId id="376" r:id="rId17"/>
    <p:sldId id="377" r:id="rId18"/>
    <p:sldId id="378" r:id="rId19"/>
    <p:sldId id="297" r:id="rId20"/>
    <p:sldId id="299" r:id="rId21"/>
    <p:sldId id="300" r:id="rId22"/>
    <p:sldId id="353" r:id="rId23"/>
    <p:sldId id="354" r:id="rId24"/>
    <p:sldId id="302" r:id="rId25"/>
    <p:sldId id="303" r:id="rId26"/>
    <p:sldId id="304" r:id="rId27"/>
    <p:sldId id="305" r:id="rId28"/>
    <p:sldId id="306" r:id="rId29"/>
    <p:sldId id="379" r:id="rId30"/>
    <p:sldId id="308" r:id="rId31"/>
    <p:sldId id="309" r:id="rId32"/>
    <p:sldId id="310" r:id="rId33"/>
    <p:sldId id="388" r:id="rId34"/>
    <p:sldId id="389" r:id="rId35"/>
    <p:sldId id="311" r:id="rId36"/>
    <p:sldId id="351" r:id="rId37"/>
    <p:sldId id="352" r:id="rId38"/>
    <p:sldId id="312" r:id="rId39"/>
    <p:sldId id="319" r:id="rId40"/>
    <p:sldId id="320" r:id="rId41"/>
    <p:sldId id="340" r:id="rId42"/>
    <p:sldId id="321" r:id="rId43"/>
    <p:sldId id="322" r:id="rId44"/>
    <p:sldId id="323" r:id="rId45"/>
    <p:sldId id="380" r:id="rId46"/>
    <p:sldId id="381" r:id="rId47"/>
    <p:sldId id="382" r:id="rId48"/>
    <p:sldId id="383" r:id="rId49"/>
    <p:sldId id="384" r:id="rId50"/>
    <p:sldId id="385" r:id="rId51"/>
    <p:sldId id="386" r:id="rId52"/>
    <p:sldId id="326" r:id="rId53"/>
    <p:sldId id="327" r:id="rId54"/>
    <p:sldId id="328" r:id="rId55"/>
    <p:sldId id="330" r:id="rId56"/>
    <p:sldId id="331" r:id="rId57"/>
    <p:sldId id="332" r:id="rId58"/>
    <p:sldId id="333" r:id="rId59"/>
    <p:sldId id="334" r:id="rId60"/>
    <p:sldId id="336" r:id="rId61"/>
    <p:sldId id="344" r:id="rId62"/>
    <p:sldId id="291" r:id="rId63"/>
    <p:sldId id="387" r:id="rId6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341" autoAdjust="0"/>
    <p:restoredTop sz="95494" autoAdjust="0"/>
  </p:normalViewPr>
  <p:slideViewPr>
    <p:cSldViewPr>
      <p:cViewPr varScale="1">
        <p:scale>
          <a:sx n="102" d="100"/>
          <a:sy n="102" d="100"/>
        </p:scale>
        <p:origin x="126" y="438"/>
      </p:cViewPr>
      <p:guideLst>
        <p:guide orient="horz" pos="2160"/>
        <p:guide pos="2880"/>
      </p:guideLst>
    </p:cSldViewPr>
  </p:slideViewPr>
  <p:notesTextViewPr>
    <p:cViewPr>
      <p:scale>
        <a:sx n="3" d="2"/>
        <a:sy n="3" d="2"/>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BDD274-4E73-4CD3-8C05-97866AB7BA0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201C32-E63D-4CC1-9E90-82BBCE05E75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p:sp>
      <p:sp>
        <p:nvSpPr>
          <p:cNvPr id="51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p:sp>
      <p:sp>
        <p:nvSpPr>
          <p:cNvPr id="133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dirty="0" smtClean="0">
                <a:latin typeface="Arial" charset="0"/>
              </a:rPr>
              <a:t>程序执行到结构变量定义处，即意味着系统要在内存为该结构变量分配一定大小的空间</a:t>
            </a:r>
            <a:endParaRPr lang="en-US" altLang="zh-CN" dirty="0" smtClean="0">
              <a:latin typeface="Arial" charset="0"/>
            </a:endParaRPr>
          </a:p>
          <a:p>
            <a:r>
              <a:rPr lang="zh-CN" altLang="zh-CN" dirty="0" smtClean="0">
                <a:latin typeface="Arial" charset="0"/>
              </a:rPr>
              <a:t>比如在</a:t>
            </a:r>
            <a:r>
              <a:rPr lang="en-US" altLang="zh-CN" dirty="0" smtClean="0">
                <a:latin typeface="Arial" charset="0"/>
              </a:rPr>
              <a:t>32</a:t>
            </a:r>
            <a:r>
              <a:rPr lang="zh-CN" altLang="zh-CN" dirty="0" smtClean="0">
                <a:latin typeface="Arial" charset="0"/>
              </a:rPr>
              <a:t>位机器上，上述结构变量</a:t>
            </a:r>
            <a:r>
              <a:rPr lang="en-US" altLang="zh-CN" dirty="0" smtClean="0">
                <a:latin typeface="Arial" charset="0"/>
              </a:rPr>
              <a:t>s1</a:t>
            </a:r>
            <a:r>
              <a:rPr lang="zh-CN" altLang="zh-CN" dirty="0" smtClean="0">
                <a:latin typeface="Arial" charset="0"/>
              </a:rPr>
              <a:t>、</a:t>
            </a:r>
            <a:r>
              <a:rPr lang="en-US" altLang="zh-CN" dirty="0" smtClean="0">
                <a:latin typeface="Arial" charset="0"/>
              </a:rPr>
              <a:t>s2</a:t>
            </a:r>
            <a:r>
              <a:rPr lang="zh-CN" altLang="zh-CN" dirty="0" smtClean="0">
                <a:latin typeface="Arial" charset="0"/>
              </a:rPr>
              <a:t>分别会按图</a:t>
            </a:r>
            <a:r>
              <a:rPr lang="en-US" altLang="zh-CN" dirty="0" smtClean="0">
                <a:latin typeface="Arial" charset="0"/>
              </a:rPr>
              <a:t>20</a:t>
            </a:r>
            <a:r>
              <a:rPr lang="zh-CN" altLang="zh-CN" dirty="0" smtClean="0">
                <a:latin typeface="Arial" charset="0"/>
              </a:rPr>
              <a:t>（</a:t>
            </a:r>
            <a:r>
              <a:rPr lang="en-US" altLang="zh-CN" dirty="0" smtClean="0">
                <a:latin typeface="Arial" charset="0"/>
              </a:rPr>
              <a:t>b</a:t>
            </a:r>
            <a:r>
              <a:rPr lang="zh-CN" altLang="zh-CN" dirty="0" smtClean="0">
                <a:latin typeface="Arial" charset="0"/>
              </a:rPr>
              <a:t>）所示得到</a:t>
            </a:r>
            <a:r>
              <a:rPr lang="en-US" altLang="zh-CN" dirty="0" smtClean="0">
                <a:latin typeface="Arial" charset="0"/>
              </a:rPr>
              <a:t>12</a:t>
            </a:r>
            <a:r>
              <a:rPr lang="zh-CN" altLang="zh-CN" dirty="0" smtClean="0">
                <a:latin typeface="Arial" charset="0"/>
              </a:rPr>
              <a:t>个字节的空间，而不是按图</a:t>
            </a:r>
            <a:r>
              <a:rPr lang="en-US" altLang="zh-CN" dirty="0" smtClean="0">
                <a:latin typeface="Arial" charset="0"/>
              </a:rPr>
              <a:t>20</a:t>
            </a:r>
            <a:r>
              <a:rPr lang="zh-CN" altLang="zh-CN" dirty="0" smtClean="0">
                <a:latin typeface="Arial" charset="0"/>
              </a:rPr>
              <a:t>（</a:t>
            </a:r>
            <a:r>
              <a:rPr lang="en-US" altLang="zh-CN" dirty="0" smtClean="0">
                <a:latin typeface="Arial" charset="0"/>
              </a:rPr>
              <a:t>a</a:t>
            </a:r>
            <a:r>
              <a:rPr lang="zh-CN" altLang="zh-CN" dirty="0" smtClean="0">
                <a:latin typeface="Arial" charset="0"/>
              </a:rPr>
              <a:t>）所示得到</a:t>
            </a:r>
            <a:r>
              <a:rPr lang="en-US" altLang="zh-CN" dirty="0" smtClean="0">
                <a:latin typeface="Arial" charset="0"/>
              </a:rPr>
              <a:t>9</a:t>
            </a:r>
            <a:r>
              <a:rPr lang="zh-CN" altLang="zh-CN" dirty="0" smtClean="0">
                <a:latin typeface="Arial" charset="0"/>
              </a:rPr>
              <a:t>个字节空间。</a:t>
            </a:r>
            <a:endParaRPr lang="en-US" altLang="zh-CN" dirty="0" smtClean="0">
              <a:latin typeface="Arial" charset="0"/>
            </a:endParaRPr>
          </a:p>
          <a:p>
            <a:r>
              <a:rPr lang="zh-CN" altLang="zh-CN" dirty="0" smtClean="0">
                <a:latin typeface="Arial" charset="0"/>
              </a:rPr>
              <a:t>实际所占空间可以用</a:t>
            </a:r>
            <a:r>
              <a:rPr lang="en-US" altLang="zh-CN" dirty="0" err="1" smtClean="0">
                <a:latin typeface="Arial" charset="0"/>
              </a:rPr>
              <a:t>sizeof</a:t>
            </a:r>
            <a:r>
              <a:rPr lang="en-US" altLang="zh-CN" dirty="0" smtClean="0">
                <a:latin typeface="Arial" charset="0"/>
              </a:rPr>
              <a:t>(s1)</a:t>
            </a:r>
            <a:r>
              <a:rPr lang="zh-CN" altLang="zh-CN" dirty="0" smtClean="0">
                <a:latin typeface="Arial" charset="0"/>
              </a:rPr>
              <a:t>或</a:t>
            </a:r>
            <a:r>
              <a:rPr lang="en-US" altLang="zh-CN" dirty="0" err="1" smtClean="0">
                <a:latin typeface="Arial" charset="0"/>
              </a:rPr>
              <a:t>sizeof</a:t>
            </a:r>
            <a:r>
              <a:rPr lang="en-US" altLang="zh-CN" dirty="0" smtClean="0">
                <a:latin typeface="Arial" charset="0"/>
              </a:rPr>
              <a:t>(s2)</a:t>
            </a:r>
            <a:r>
              <a:rPr lang="zh-CN" altLang="zh-CN" dirty="0" smtClean="0">
                <a:latin typeface="Arial" charset="0"/>
              </a:rPr>
              <a:t>测算。</a:t>
            </a:r>
            <a:endParaRPr lang="en-US" altLang="zh-CN" dirty="0"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p:sp>
      <p:sp>
        <p:nvSpPr>
          <p:cNvPr id="225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mtClean="0">
                <a:latin typeface="Arial" charset="0"/>
              </a:rPr>
              <a:t>一个结构变量可以存放一个学生的数据，处理多个学生的数据需要结构类型数组（简称结构数组）。</a:t>
            </a:r>
            <a:endParaRPr lang="en-US" altLang="zh-CN" smtClean="0">
              <a:latin typeface="Arial" charset="0"/>
            </a:endParaRPr>
          </a:p>
          <a:p>
            <a:r>
              <a:rPr lang="zh-CN" altLang="zh-CN" smtClean="0">
                <a:latin typeface="Arial" charset="0"/>
              </a:rPr>
              <a:t>结构数组的用法与基本类型数组类似。</a:t>
            </a:r>
            <a:endParaRPr lang="zh-CN" alt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p:sp>
      <p:sp>
        <p:nvSpPr>
          <p:cNvPr id="29699" name="Rectangle 3"/>
          <p:cNvSpPr>
            <a:spLocks noGrp="1" noChangeArrowheads="1"/>
          </p:cNvSpPr>
          <p:nvPr>
            <p:ph type="body" idx="1"/>
          </p:nvPr>
        </p:nvSpPr>
        <p:spPr>
          <a:noFill/>
        </p:spPr>
        <p:txBody>
          <a:bodyPr/>
          <a:lstStyle/>
          <a:p>
            <a:r>
              <a:rPr lang="zh-CN" altLang="en-US" smtClean="0"/>
              <a:t>起泡排序程序的流程</a:t>
            </a:r>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a:noFill/>
        </p:spPr>
        <p:txBody>
          <a:bodyPr/>
          <a:lstStyle/>
          <a:p>
            <a:r>
              <a:rPr lang="zh-CN" altLang="zh-CN" b="1" smtClean="0"/>
              <a:t>函数名改为</a:t>
            </a:r>
            <a:r>
              <a:rPr lang="en-US" altLang="zh-CN" b="1" smtClean="0"/>
              <a:t>Sort</a:t>
            </a:r>
            <a:r>
              <a:rPr lang="zh-CN" altLang="zh-CN" b="1" smtClean="0"/>
              <a:t>再与</a:t>
            </a:r>
            <a:r>
              <a:rPr lang="zh-CN" altLang="en-US" b="1" smtClean="0"/>
              <a:t>前</a:t>
            </a:r>
            <a:r>
              <a:rPr lang="zh-CN" altLang="zh-CN" b="1" smtClean="0"/>
              <a:t>面的</a:t>
            </a:r>
            <a:r>
              <a:rPr lang="en-US" altLang="zh-CN" b="1" smtClean="0"/>
              <a:t>main</a:t>
            </a:r>
            <a:r>
              <a:rPr lang="zh-CN" altLang="zh-CN" b="1" smtClean="0"/>
              <a:t>函数一起调试</a:t>
            </a:r>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mtClean="0">
                <a:latin typeface="Arial" charset="0"/>
              </a:rPr>
              <a:t>可以用构造好的联合类型定义联合变量。</a:t>
            </a:r>
            <a:endParaRPr lang="zh-CN" alt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latin typeface="Arial" charset="0"/>
              </a:rPr>
              <a:t>http://blog.csdn.net/phunxm/article/details/5080997</a:t>
            </a:r>
            <a:endParaRPr lang="en-US" altLang="zh-CN" dirty="0" smtClean="0">
              <a:latin typeface="Arial" charset="0"/>
            </a:endParaRPr>
          </a:p>
          <a:p>
            <a:r>
              <a:rPr lang="zh-CN" altLang="zh-CN" dirty="0" smtClean="0">
                <a:latin typeface="Arial" charset="0"/>
              </a:rPr>
              <a:t>比如在</a:t>
            </a:r>
            <a:r>
              <a:rPr lang="en-US" altLang="zh-CN" dirty="0" smtClean="0">
                <a:latin typeface="Arial" charset="0"/>
              </a:rPr>
              <a:t>32</a:t>
            </a:r>
            <a:r>
              <a:rPr lang="zh-CN" altLang="zh-CN" dirty="0" smtClean="0">
                <a:latin typeface="Arial" charset="0"/>
              </a:rPr>
              <a:t>位机器上，上述联合变量</a:t>
            </a:r>
            <a:r>
              <a:rPr lang="en-US" altLang="zh-CN" dirty="0" smtClean="0">
                <a:latin typeface="Arial" charset="0"/>
              </a:rPr>
              <a:t>v</a:t>
            </a:r>
            <a:r>
              <a:rPr lang="zh-CN" altLang="zh-CN" dirty="0" smtClean="0">
                <a:latin typeface="Arial" charset="0"/>
              </a:rPr>
              <a:t>会得到</a:t>
            </a:r>
            <a:r>
              <a:rPr lang="en-US" altLang="zh-CN" dirty="0" smtClean="0">
                <a:latin typeface="Arial" charset="0"/>
              </a:rPr>
              <a:t>8</a:t>
            </a:r>
            <a:r>
              <a:rPr lang="zh-CN" altLang="zh-CN" dirty="0" smtClean="0">
                <a:latin typeface="Arial" charset="0"/>
              </a:rPr>
              <a:t>个内存单元，而不是得到</a:t>
            </a:r>
            <a:r>
              <a:rPr lang="en-US" altLang="zh-CN" dirty="0" smtClean="0">
                <a:latin typeface="Arial" charset="0"/>
              </a:rPr>
              <a:t>16</a:t>
            </a:r>
            <a:r>
              <a:rPr lang="zh-CN" altLang="zh-CN" dirty="0" smtClean="0">
                <a:latin typeface="Arial" charset="0"/>
              </a:rPr>
              <a:t>个内存单元。</a:t>
            </a:r>
            <a:endParaRPr lang="en-US" altLang="zh-CN" dirty="0" smtClean="0">
              <a:latin typeface="Arial" charset="0"/>
            </a:endParaRPr>
          </a:p>
          <a:p>
            <a:r>
              <a:rPr lang="zh-CN" altLang="zh-CN" dirty="0" smtClean="0">
                <a:latin typeface="Arial" charset="0"/>
              </a:rPr>
              <a:t>实际所占内存单元数可以用</a:t>
            </a:r>
            <a:r>
              <a:rPr lang="en-US" altLang="zh-CN" dirty="0" err="1" smtClean="0">
                <a:latin typeface="Arial" charset="0"/>
              </a:rPr>
              <a:t>sizeof</a:t>
            </a:r>
            <a:r>
              <a:rPr lang="en-US" altLang="zh-CN" dirty="0" smtClean="0">
                <a:latin typeface="Arial" charset="0"/>
              </a:rPr>
              <a:t>(v)</a:t>
            </a:r>
            <a:r>
              <a:rPr lang="zh-CN" altLang="zh-CN" dirty="0" smtClean="0">
                <a:latin typeface="Arial" charset="0"/>
              </a:rPr>
              <a:t>测算。</a:t>
            </a:r>
            <a:endParaRPr lang="zh-CN" altLang="en-US" dirty="0"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p:sp>
      <p:sp>
        <p:nvSpPr>
          <p:cNvPr id="51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mtClean="0">
                <a:latin typeface="Arial" charset="0"/>
              </a:rPr>
              <a:t>可以用构造好的联合类型定义联合变量。</a:t>
            </a:r>
            <a:endParaRPr lang="zh-CN" alt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fld id="{530820CF-B880-4189-942D-D702A7CBA730}" type="datetimeFigureOut">
              <a:rPr lang="zh-CN" altLang="en-US" smtClean="0"/>
            </a:fld>
            <a:endParaRPr lang="zh-CN" altLang="en-US"/>
          </a:p>
        </p:txBody>
      </p:sp>
      <p:sp>
        <p:nvSpPr>
          <p:cNvPr id="17" name="页脚占位符 16"/>
          <p:cNvSpPr>
            <a:spLocks noGrp="1"/>
          </p:cNvSpPr>
          <p:nvPr>
            <p:ph type="ftr" sz="quarter" idx="11"/>
          </p:nvPr>
        </p:nvSpPr>
        <p:spPr>
          <a:xfrm>
            <a:off x="2898648" y="6355080"/>
            <a:ext cx="3474720" cy="365760"/>
          </a:xfrm>
        </p:spPr>
        <p:txBody>
          <a:bodyPr/>
          <a:lstStyle/>
          <a:p>
            <a:endParaRPr lang="zh-CN" altLang="en-US"/>
          </a:p>
        </p:txBody>
      </p:sp>
      <p:sp>
        <p:nvSpPr>
          <p:cNvPr id="29" name="灯片编号占位符 28"/>
          <p:cNvSpPr>
            <a:spLocks noGrp="1"/>
          </p:cNvSpPr>
          <p:nvPr>
            <p:ph type="sldNum" sz="quarter" idx="12"/>
          </p:nvPr>
        </p:nvSpPr>
        <p:spPr>
          <a:xfrm>
            <a:off x="1216152" y="6355080"/>
            <a:ext cx="1219200" cy="365760"/>
          </a:xfrm>
        </p:spPr>
        <p:txBody>
          <a:bodyPr/>
          <a:lstStyle/>
          <a:p>
            <a:fld id="{0C913308-F349-4B6D-A68A-DD1791B4A57B}" type="slidenum">
              <a:rPr lang="zh-CN" altLang="en-US" smtClean="0"/>
            </a:fld>
            <a:endParaRPr lang="zh-CN" altLang="en-US"/>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FF"/>
                </a:solidFill>
                <a:latin typeface="黑体" pitchFamily="49" charset="-122"/>
                <a:ea typeface="黑体" pitchFamily="49" charset="-122"/>
              </a:defRPr>
            </a:lvl1pPr>
          </a:lstStyle>
          <a:p>
            <a:r>
              <a:rPr kumimoji="0" lang="zh-CN" altLang="en-US" dirty="0" smtClean="0"/>
              <a:t>单击此处编辑母版标题样式</a:t>
            </a:r>
            <a:endParaRPr kumimoji="0" 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内容占位符 7"/>
          <p:cNvSpPr>
            <a:spLocks noGrp="1"/>
          </p:cNvSpPr>
          <p:nvPr>
            <p:ph sz="quarter" idx="1"/>
          </p:nvPr>
        </p:nvSpPr>
        <p:spPr>
          <a:xfrm>
            <a:off x="457200" y="1219200"/>
            <a:ext cx="8229600" cy="4937760"/>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a:xfrm>
            <a:off x="6400800" y="6355080"/>
            <a:ext cx="2286000" cy="365760"/>
          </a:xfr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2898648" y="6355080"/>
            <a:ext cx="3474720" cy="365760"/>
          </a:xfrm>
        </p:spPr>
        <p:txBody>
          <a:bodyPr/>
          <a:lstStyle/>
          <a:p>
            <a:endParaRPr lang="zh-CN" altLang="en-US"/>
          </a:p>
        </p:txBody>
      </p:sp>
      <p:sp>
        <p:nvSpPr>
          <p:cNvPr id="6" name="灯片编号占位符 5"/>
          <p:cNvSpPr>
            <a:spLocks noGrp="1"/>
          </p:cNvSpPr>
          <p:nvPr>
            <p:ph type="sldNum" sz="quarter" idx="12"/>
          </p:nvPr>
        </p:nvSpPr>
        <p:spPr>
          <a:xfrm>
            <a:off x="1069848" y="6355080"/>
            <a:ext cx="1520952" cy="365760"/>
          </a:xfrm>
        </p:spPr>
        <p:txBody>
          <a:bodyPr/>
          <a:lstStyle/>
          <a:p>
            <a:fld id="{0C913308-F349-4B6D-A68A-DD1791B4A57B}" type="slidenum">
              <a:rPr lang="zh-CN" altLang="en-US" smtClean="0"/>
            </a:fld>
            <a:endParaRPr lang="zh-CN" altLang="en-US"/>
          </a:p>
        </p:txBody>
      </p:sp>
      <p:sp>
        <p:nvSpPr>
          <p:cNvPr id="7" name="矩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152400"/>
            <a:ext cx="8229600" cy="990600"/>
          </a:xfrm>
          <a:prstGeom prst="rect">
            <a:avLst/>
          </a:prstGeom>
        </p:spPr>
        <p:txBody>
          <a:bodyPr vert="horz"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530820CF-B880-4189-942D-D702A7CBA730}" type="datetimeFigureOut">
              <a:rPr lang="zh-CN" altLang="en-US" smtClean="0"/>
            </a:fld>
            <a:endParaRPr lang="zh-CN" altLang="en-US"/>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C913308-F349-4B6D-A68A-DD1791B4A57B}" type="slidenum">
              <a:rPr lang="zh-CN" altLang="en-US" smtClean="0"/>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charset="2"/>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charset="2"/>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jpe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6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jpe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课程说明</a:t>
            </a:r>
            <a:endParaRPr lang="zh-CN" altLang="en-US" dirty="0">
              <a:solidFill>
                <a:srgbClr val="FF0000"/>
              </a:solidFill>
            </a:endParaRPr>
          </a:p>
        </p:txBody>
      </p:sp>
      <p:sp>
        <p:nvSpPr>
          <p:cNvPr id="3" name="内容占位符 2"/>
          <p:cNvSpPr>
            <a:spLocks noGrp="1"/>
          </p:cNvSpPr>
          <p:nvPr>
            <p:ph sz="quarter" idx="1"/>
          </p:nvPr>
        </p:nvSpPr>
        <p:spPr/>
        <p:txBody>
          <a:bodyPr/>
          <a:lstStyle/>
          <a:p>
            <a:pPr marL="0" indent="0">
              <a:buNone/>
            </a:pPr>
            <a:r>
              <a:rPr lang="zh-CN" altLang="en-US" dirty="0" smtClean="0">
                <a:solidFill>
                  <a:srgbClr val="3333FF"/>
                </a:solidFill>
              </a:rPr>
              <a:t>正常顺序：</a:t>
            </a:r>
            <a:endParaRPr lang="en-US" altLang="zh-CN" dirty="0" smtClean="0">
              <a:solidFill>
                <a:srgbClr val="3333FF"/>
              </a:solidFill>
            </a:endParaRPr>
          </a:p>
          <a:p>
            <a:r>
              <a:rPr lang="en-US" altLang="zh-CN" sz="2400" dirty="0" smtClean="0"/>
              <a:t>6 </a:t>
            </a:r>
            <a:r>
              <a:rPr lang="zh-CN" altLang="en-US" sz="2400" dirty="0" smtClean="0"/>
              <a:t>构造</a:t>
            </a:r>
            <a:r>
              <a:rPr lang="zh-CN" altLang="en-US" sz="2400" dirty="0"/>
              <a:t>数据类型</a:t>
            </a:r>
            <a:r>
              <a:rPr lang="en-US" altLang="zh-CN" sz="2400" dirty="0"/>
              <a:t>_3</a:t>
            </a:r>
            <a:r>
              <a:rPr lang="zh-CN" altLang="en-US" sz="2400" dirty="0"/>
              <a:t>引用</a:t>
            </a:r>
            <a:r>
              <a:rPr lang="zh-CN" altLang="en-US" sz="2400" dirty="0" smtClean="0"/>
              <a:t>类型</a:t>
            </a:r>
            <a:endParaRPr lang="en-US" altLang="zh-CN" sz="2400" dirty="0" smtClean="0"/>
          </a:p>
          <a:p>
            <a:r>
              <a:rPr lang="en-US" altLang="zh-CN" sz="2400" dirty="0" smtClean="0"/>
              <a:t>6 </a:t>
            </a:r>
            <a:r>
              <a:rPr lang="zh-CN" altLang="en-US" sz="2400" dirty="0" smtClean="0"/>
              <a:t>构造</a:t>
            </a:r>
            <a:r>
              <a:rPr lang="zh-CN" altLang="en-US" sz="2400" dirty="0"/>
              <a:t>数据类型</a:t>
            </a:r>
            <a:r>
              <a:rPr lang="en-US" altLang="zh-CN" sz="2400" dirty="0"/>
              <a:t>_4</a:t>
            </a:r>
            <a:r>
              <a:rPr lang="zh-CN" altLang="en-US" sz="2400" dirty="0" smtClean="0"/>
              <a:t>字符串</a:t>
            </a:r>
            <a:endParaRPr lang="en-US" altLang="zh-CN" sz="2400" dirty="0" smtClean="0"/>
          </a:p>
          <a:p>
            <a:r>
              <a:rPr lang="en-US" altLang="zh-CN" sz="2400" dirty="0" smtClean="0"/>
              <a:t>6 </a:t>
            </a:r>
            <a:r>
              <a:rPr lang="zh-CN" altLang="en-US" sz="2400" dirty="0" smtClean="0"/>
              <a:t>构造</a:t>
            </a:r>
            <a:r>
              <a:rPr lang="zh-CN" altLang="en-US" sz="2400" dirty="0"/>
              <a:t>数据类型</a:t>
            </a:r>
            <a:r>
              <a:rPr lang="en-US" altLang="zh-CN" sz="2400" dirty="0"/>
              <a:t>_5</a:t>
            </a:r>
            <a:r>
              <a:rPr lang="zh-CN" altLang="en-US" sz="2400" dirty="0"/>
              <a:t>结构和</a:t>
            </a:r>
            <a:r>
              <a:rPr lang="zh-CN" altLang="en-US" sz="2400" dirty="0" smtClean="0"/>
              <a:t>联合体</a:t>
            </a:r>
            <a:endParaRPr lang="en-US" altLang="zh-CN" sz="2400" dirty="0" smtClean="0"/>
          </a:p>
          <a:p>
            <a:r>
              <a:rPr lang="en-US" altLang="zh-CN" sz="2400" dirty="0" smtClean="0"/>
              <a:t>6 </a:t>
            </a:r>
            <a:r>
              <a:rPr lang="zh-CN" altLang="en-US" sz="2400" dirty="0" smtClean="0"/>
              <a:t>构造</a:t>
            </a:r>
            <a:r>
              <a:rPr lang="zh-CN" altLang="en-US" sz="2400" dirty="0"/>
              <a:t>数据类型</a:t>
            </a:r>
            <a:r>
              <a:rPr lang="en-US" altLang="zh-CN" sz="2400" dirty="0"/>
              <a:t>_6</a:t>
            </a:r>
            <a:r>
              <a:rPr lang="zh-CN" altLang="en-US" sz="2400" dirty="0" smtClean="0"/>
              <a:t>链表</a:t>
            </a:r>
            <a:endParaRPr lang="en-US" altLang="zh-CN" sz="2400" dirty="0"/>
          </a:p>
          <a:p>
            <a:pPr marL="0" indent="0">
              <a:buNone/>
            </a:pPr>
            <a:r>
              <a:rPr lang="zh-CN" altLang="en-US" sz="2400" dirty="0" smtClean="0">
                <a:solidFill>
                  <a:srgbClr val="3333FF"/>
                </a:solidFill>
              </a:rPr>
              <a:t>授课顺序</a:t>
            </a:r>
            <a:r>
              <a:rPr lang="zh-CN" altLang="en-US" sz="2400" dirty="0">
                <a:solidFill>
                  <a:srgbClr val="3333FF"/>
                </a:solidFill>
              </a:rPr>
              <a:t>：</a:t>
            </a:r>
            <a:endParaRPr lang="en-US" altLang="zh-CN" sz="2400" dirty="0">
              <a:solidFill>
                <a:srgbClr val="3333FF"/>
              </a:solidFill>
            </a:endParaRPr>
          </a:p>
          <a:p>
            <a:r>
              <a:rPr lang="en-US" altLang="zh-CN" sz="2400" dirty="0" smtClean="0"/>
              <a:t>6 </a:t>
            </a:r>
            <a:r>
              <a:rPr lang="zh-CN" altLang="en-US" sz="2400" dirty="0"/>
              <a:t>构造数据类型</a:t>
            </a:r>
            <a:r>
              <a:rPr lang="en-US" altLang="zh-CN" sz="2400" dirty="0"/>
              <a:t>_5</a:t>
            </a:r>
            <a:r>
              <a:rPr lang="zh-CN" altLang="en-US" sz="2400" dirty="0"/>
              <a:t>结构和联合体</a:t>
            </a:r>
            <a:endParaRPr lang="en-US" altLang="zh-CN" sz="2400" dirty="0"/>
          </a:p>
          <a:p>
            <a:r>
              <a:rPr lang="en-US" altLang="zh-CN" sz="2400" dirty="0"/>
              <a:t>6 </a:t>
            </a:r>
            <a:r>
              <a:rPr lang="zh-CN" altLang="en-US" sz="2400" dirty="0"/>
              <a:t>构造数据类型</a:t>
            </a:r>
            <a:r>
              <a:rPr lang="en-US" altLang="zh-CN" sz="2400" dirty="0"/>
              <a:t>_6</a:t>
            </a:r>
            <a:r>
              <a:rPr lang="zh-CN" altLang="en-US" sz="2400" dirty="0" smtClean="0"/>
              <a:t>链表</a:t>
            </a:r>
            <a:endParaRPr lang="en-US" altLang="zh-CN" sz="2400" dirty="0" smtClean="0"/>
          </a:p>
          <a:p>
            <a:r>
              <a:rPr lang="en-US" altLang="zh-CN" sz="2400" dirty="0"/>
              <a:t>6 </a:t>
            </a:r>
            <a:r>
              <a:rPr lang="zh-CN" altLang="en-US" sz="2400" dirty="0"/>
              <a:t>构造数据类型</a:t>
            </a:r>
            <a:r>
              <a:rPr lang="en-US" altLang="zh-CN" sz="2400" dirty="0"/>
              <a:t>_3</a:t>
            </a:r>
            <a:r>
              <a:rPr lang="zh-CN" altLang="en-US" sz="2400" dirty="0"/>
              <a:t>引用类型</a:t>
            </a:r>
            <a:endParaRPr lang="en-US" altLang="zh-CN" sz="2400" dirty="0"/>
          </a:p>
          <a:p>
            <a:r>
              <a:rPr lang="en-US" altLang="zh-CN" sz="2400" dirty="0"/>
              <a:t>6 </a:t>
            </a:r>
            <a:r>
              <a:rPr lang="zh-CN" altLang="en-US" sz="2400" dirty="0"/>
              <a:t>构造数据类型</a:t>
            </a:r>
            <a:r>
              <a:rPr lang="en-US" altLang="zh-CN" sz="2400" dirty="0"/>
              <a:t>_4</a:t>
            </a:r>
            <a:r>
              <a:rPr lang="zh-CN" altLang="en-US" sz="2400" dirty="0"/>
              <a:t>字符串</a:t>
            </a:r>
            <a:endParaRPr lang="en-US" altLang="zh-CN" sz="2400" dirty="0"/>
          </a:p>
          <a:p>
            <a:endParaRPr lang="zh-CN" altLang="en-US" sz="2400" dirty="0"/>
          </a:p>
          <a:p>
            <a:pPr marL="0" indent="0">
              <a:buNone/>
            </a:pPr>
            <a:endParaRPr lang="zh-CN" altLang="en-US" sz="2400" dirty="0"/>
          </a:p>
        </p:txBody>
      </p:sp>
      <p:sp>
        <p:nvSpPr>
          <p:cNvPr id="4" name="文本框 3"/>
          <p:cNvSpPr txBox="1"/>
          <p:nvPr/>
        </p:nvSpPr>
        <p:spPr>
          <a:xfrm>
            <a:off x="685879" y="5771495"/>
            <a:ext cx="8032968" cy="461665"/>
          </a:xfrm>
          <a:prstGeom prst="rect">
            <a:avLst/>
          </a:prstGeom>
          <a:noFill/>
        </p:spPr>
        <p:txBody>
          <a:bodyPr wrap="none" rtlCol="0">
            <a:spAutoFit/>
          </a:bodyPr>
          <a:lstStyle/>
          <a:p>
            <a:r>
              <a:rPr lang="zh-CN" altLang="en-US" sz="2400" dirty="0" smtClean="0">
                <a:solidFill>
                  <a:srgbClr val="FF0000"/>
                </a:solidFill>
              </a:rPr>
              <a:t>为了让大家先学习链表，给大家更多的动手锻炼的时间！</a:t>
            </a:r>
            <a:endParaRPr lang="zh-CN"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95536" y="1566292"/>
            <a:ext cx="7920880" cy="1790700"/>
          </a:xfrm>
        </p:spPr>
        <p:txBody>
          <a:bodyPr>
            <a:noAutofit/>
          </a:bodyPr>
          <a:lstStyle/>
          <a:p>
            <a:r>
              <a:rPr lang="en-US" altLang="zh-CN" sz="3600" b="1" dirty="0" smtClean="0">
                <a:solidFill>
                  <a:srgbClr val="3333FF"/>
                </a:solidFill>
                <a:latin typeface="黑体" pitchFamily="49" charset="-122"/>
                <a:ea typeface="黑体" pitchFamily="49" charset="-122"/>
              </a:rPr>
              <a:t>6 </a:t>
            </a:r>
            <a:r>
              <a:rPr lang="zh-CN" altLang="en-US" sz="3600" b="1" dirty="0" smtClean="0">
                <a:solidFill>
                  <a:srgbClr val="3333FF"/>
                </a:solidFill>
                <a:latin typeface="黑体" pitchFamily="49" charset="-122"/>
                <a:ea typeface="黑体" pitchFamily="49" charset="-122"/>
              </a:rPr>
              <a:t>复杂数据的描述－构造数据类型</a:t>
            </a:r>
            <a:br>
              <a:rPr lang="en-US" altLang="zh-CN" sz="3600" b="1" dirty="0" smtClean="0">
                <a:solidFill>
                  <a:srgbClr val="3333FF"/>
                </a:solidFill>
                <a:latin typeface="黑体" pitchFamily="49" charset="-122"/>
                <a:ea typeface="黑体" pitchFamily="49" charset="-122"/>
              </a:rPr>
            </a:br>
            <a:r>
              <a:rPr lang="en-US" altLang="zh-CN" sz="3600" b="1" dirty="0" smtClean="0">
                <a:solidFill>
                  <a:srgbClr val="3333FF"/>
                </a:solidFill>
                <a:latin typeface="黑体" pitchFamily="49" charset="-122"/>
                <a:ea typeface="黑体" pitchFamily="49" charset="-122"/>
              </a:rPr>
              <a:t>6.5 </a:t>
            </a:r>
            <a:r>
              <a:rPr lang="zh-CN" altLang="en-US" sz="3600" b="1" dirty="0" smtClean="0">
                <a:solidFill>
                  <a:srgbClr val="3333FF"/>
                </a:solidFill>
                <a:latin typeface="黑体" pitchFamily="49" charset="-122"/>
                <a:ea typeface="黑体" pitchFamily="49" charset="-122"/>
              </a:rPr>
              <a:t>结构和联合体</a:t>
            </a:r>
            <a:endParaRPr lang="zh-CN" altLang="en-US" sz="3600" b="1" dirty="0">
              <a:solidFill>
                <a:srgbClr val="3333FF"/>
              </a:solidFill>
              <a:latin typeface="黑体" pitchFamily="49" charset="-122"/>
              <a:ea typeface="黑体" pitchFamily="49" charset="-122"/>
            </a:endParaRPr>
          </a:p>
        </p:txBody>
      </p:sp>
      <p:sp>
        <p:nvSpPr>
          <p:cNvPr id="3" name="副标题 2"/>
          <p:cNvSpPr>
            <a:spLocks noGrp="1"/>
          </p:cNvSpPr>
          <p:nvPr>
            <p:ph type="subTitle" idx="1"/>
          </p:nvPr>
        </p:nvSpPr>
        <p:spPr>
          <a:xfrm>
            <a:off x="1143000" y="4221088"/>
            <a:ext cx="6858000" cy="1241822"/>
          </a:xfrm>
        </p:spPr>
        <p:txBody>
          <a:bodyPr>
            <a:normAutofit fontScale="92500" lnSpcReduction="10000"/>
          </a:bodyPr>
          <a:lstStyle/>
          <a:p>
            <a:r>
              <a:rPr lang="zh-CN" altLang="en-US" sz="2700" b="1" dirty="0">
                <a:latin typeface="黑体" pitchFamily="49" charset="-122"/>
                <a:ea typeface="黑体" pitchFamily="49" charset="-122"/>
              </a:rPr>
              <a:t>郭延</a:t>
            </a:r>
            <a:r>
              <a:rPr lang="zh-CN" altLang="en-US" sz="2700" b="1" dirty="0" smtClean="0">
                <a:latin typeface="黑体" pitchFamily="49" charset="-122"/>
                <a:ea typeface="黑体" pitchFamily="49" charset="-122"/>
              </a:rPr>
              <a:t>文</a:t>
            </a:r>
            <a:endParaRPr lang="en-US" altLang="zh-CN" sz="2700" b="1" dirty="0" smtClean="0">
              <a:latin typeface="黑体" pitchFamily="49" charset="-122"/>
              <a:ea typeface="黑体" pitchFamily="49" charset="-122"/>
            </a:endParaRPr>
          </a:p>
          <a:p>
            <a:endParaRPr lang="en-US" altLang="zh-CN" sz="2700" b="1" dirty="0">
              <a:latin typeface="黑体" pitchFamily="49" charset="-122"/>
              <a:ea typeface="黑体" pitchFamily="49" charset="-122"/>
            </a:endParaRPr>
          </a:p>
          <a:p>
            <a:r>
              <a:rPr lang="en-US" altLang="zh-CN" sz="2200" smtClean="0">
                <a:latin typeface="黑体" pitchFamily="49" charset="-122"/>
                <a:ea typeface="黑体" pitchFamily="49" charset="-122"/>
              </a:rPr>
              <a:t>2019</a:t>
            </a:r>
            <a:r>
              <a:rPr lang="zh-CN" altLang="en-US" sz="2200" smtClean="0">
                <a:latin typeface="黑体" pitchFamily="49" charset="-122"/>
                <a:ea typeface="黑体" pitchFamily="49" charset="-122"/>
              </a:rPr>
              <a:t>级</a:t>
            </a:r>
            <a:r>
              <a:rPr lang="zh-CN" altLang="en-US" sz="2200" dirty="0">
                <a:latin typeface="黑体" pitchFamily="49" charset="-122"/>
                <a:ea typeface="黑体" pitchFamily="49" charset="-122"/>
              </a:rPr>
              <a:t>计算机科学与技术系</a:t>
            </a:r>
            <a:endParaRPr lang="zh-CN" altLang="en-US" sz="2200" dirty="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灯片编号占位符 5"/>
          <p:cNvSpPr txBox="1">
            <a:spLocks noGrp="1"/>
          </p:cNvSpPr>
          <p:nvPr/>
        </p:nvSpPr>
        <p:spPr bwMode="auto">
          <a:xfrm>
            <a:off x="8167688" y="6553200"/>
            <a:ext cx="9001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r" eaLnBrk="1" hangingPunct="1">
              <a:spcBef>
                <a:spcPct val="0"/>
              </a:spcBef>
              <a:buSzTx/>
              <a:buFontTx/>
              <a:buNone/>
            </a:pPr>
            <a:fld id="{5EF8E150-F00C-4EEC-AD4F-BC2778651950}" type="slidenum">
              <a:rPr lang="en-US" altLang="zh-CN" sz="1200" b="0">
                <a:latin typeface="Arial" charset="0"/>
              </a:rPr>
            </a:fld>
            <a:endParaRPr lang="en-US" altLang="zh-CN" sz="1200" b="0">
              <a:latin typeface="Arial" charset="0"/>
            </a:endParaRPr>
          </a:p>
        </p:txBody>
      </p:sp>
      <p:sp>
        <p:nvSpPr>
          <p:cNvPr id="4099" name="标题 4"/>
          <p:cNvSpPr>
            <a:spLocks noGrp="1"/>
          </p:cNvSpPr>
          <p:nvPr>
            <p:ph type="title"/>
          </p:nvPr>
        </p:nvSpPr>
        <p:spPr/>
        <p:txBody>
          <a:bodyPr/>
          <a:lstStyle/>
          <a:p>
            <a:r>
              <a:rPr lang="zh-CN" altLang="en-US" dirty="0"/>
              <a:t>结构</a:t>
            </a:r>
            <a:r>
              <a:rPr lang="en-US" altLang="zh-CN" dirty="0"/>
              <a:t>/</a:t>
            </a:r>
            <a:r>
              <a:rPr lang="zh-CN" altLang="en-US"/>
              <a:t>联合及其应用</a:t>
            </a:r>
            <a:endParaRPr lang="en-US" altLang="zh-CN" dirty="0"/>
          </a:p>
        </p:txBody>
      </p:sp>
      <p:sp>
        <p:nvSpPr>
          <p:cNvPr id="4100" name="Rectangle 3"/>
          <p:cNvSpPr>
            <a:spLocks noGrp="1" noChangeArrowheads="1"/>
          </p:cNvSpPr>
          <p:nvPr>
            <p:ph idx="1"/>
          </p:nvPr>
        </p:nvSpPr>
        <p:spPr/>
        <p:txBody>
          <a:bodyPr>
            <a:normAutofit/>
          </a:bodyPr>
          <a:lstStyle/>
          <a:p>
            <a:pPr lvl="1" eaLnBrk="1" hangingPunct="1">
              <a:lnSpc>
                <a:spcPct val="150000"/>
              </a:lnSpc>
            </a:pPr>
            <a:r>
              <a:rPr lang="zh-CN" altLang="en-US" sz="2400" b="1" dirty="0" smtClean="0"/>
              <a:t>结构类型基本概念</a:t>
            </a:r>
            <a:endParaRPr lang="en-US" altLang="zh-CN" sz="2400" b="1" dirty="0" smtClean="0"/>
          </a:p>
          <a:p>
            <a:pPr lvl="2" eaLnBrk="1" hangingPunct="1">
              <a:lnSpc>
                <a:spcPct val="150000"/>
              </a:lnSpc>
            </a:pPr>
            <a:r>
              <a:rPr lang="zh-CN" altLang="en-US" sz="2400" b="1" dirty="0" smtClean="0"/>
              <a:t>结构类型的构造</a:t>
            </a:r>
            <a:endParaRPr lang="en-US" altLang="zh-CN" sz="2400" b="1" dirty="0" smtClean="0"/>
          </a:p>
          <a:p>
            <a:pPr lvl="2" eaLnBrk="1" hangingPunct="1">
              <a:lnSpc>
                <a:spcPct val="150000"/>
              </a:lnSpc>
            </a:pPr>
            <a:r>
              <a:rPr lang="zh-CN" altLang="en-US" sz="2400" b="1" dirty="0" smtClean="0"/>
              <a:t>结构变量的定义与初始化</a:t>
            </a:r>
            <a:endParaRPr lang="en-US" altLang="zh-CN" sz="2400" b="1" dirty="0" smtClean="0"/>
          </a:p>
          <a:p>
            <a:pPr lvl="2" eaLnBrk="1" hangingPunct="1">
              <a:lnSpc>
                <a:spcPct val="150000"/>
              </a:lnSpc>
            </a:pPr>
            <a:r>
              <a:rPr lang="zh-CN" altLang="en-US" sz="2400" b="1" dirty="0" smtClean="0"/>
              <a:t>结构类型数据的操作</a:t>
            </a:r>
            <a:endParaRPr lang="en-US" altLang="zh-CN" sz="2400" b="1" dirty="0" smtClean="0"/>
          </a:p>
          <a:p>
            <a:pPr lvl="1" eaLnBrk="1" hangingPunct="1">
              <a:lnSpc>
                <a:spcPct val="150000"/>
              </a:lnSpc>
            </a:pPr>
            <a:r>
              <a:rPr lang="zh-CN" altLang="en-US" sz="2400" b="1" dirty="0" smtClean="0"/>
              <a:t>结构类型数组</a:t>
            </a:r>
            <a:endParaRPr lang="en-US" altLang="zh-CN" sz="2400" b="1" dirty="0" smtClean="0"/>
          </a:p>
          <a:p>
            <a:pPr lvl="1" eaLnBrk="1" hangingPunct="1">
              <a:lnSpc>
                <a:spcPct val="150000"/>
              </a:lnSpc>
            </a:pPr>
            <a:r>
              <a:rPr lang="zh-CN" altLang="en-US" sz="2400" b="1" dirty="0" smtClean="0"/>
              <a:t>用指针操作结构类型数据</a:t>
            </a:r>
            <a:endParaRPr lang="en-US" altLang="zh-CN" sz="2400" b="1" dirty="0" smtClean="0"/>
          </a:p>
          <a:p>
            <a:pPr lvl="1" eaLnBrk="1" hangingPunct="1">
              <a:lnSpc>
                <a:spcPct val="150000"/>
              </a:lnSpc>
            </a:pPr>
            <a:r>
              <a:rPr lang="zh-CN" altLang="en-US" sz="2400" b="1" dirty="0" smtClean="0"/>
              <a:t>联合类型</a:t>
            </a:r>
            <a:endParaRPr lang="en-US" altLang="zh-C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0">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0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084168" y="-27384"/>
            <a:ext cx="2673969" cy="2780928"/>
          </a:xfrm>
          <a:prstGeom prst="rect">
            <a:avLst/>
          </a:prstGeom>
        </p:spPr>
      </p:pic>
      <p:sp>
        <p:nvSpPr>
          <p:cNvPr id="6146" name="Rectangle 2"/>
          <p:cNvSpPr>
            <a:spLocks noGrp="1" noChangeArrowheads="1"/>
          </p:cNvSpPr>
          <p:nvPr>
            <p:ph type="title"/>
          </p:nvPr>
        </p:nvSpPr>
        <p:spPr/>
        <p:txBody>
          <a:bodyPr/>
          <a:lstStyle/>
          <a:p>
            <a:r>
              <a:rPr lang="zh-CN" altLang="en-US" sz="3200" dirty="0" smtClean="0"/>
              <a:t>结构类型可以描述以下类似的数据</a:t>
            </a:r>
            <a:endParaRPr lang="zh-CN" altLang="en-US" sz="3200" dirty="0" smtClean="0"/>
          </a:p>
        </p:txBody>
      </p:sp>
      <p:sp>
        <p:nvSpPr>
          <p:cNvPr id="3075" name="Rectangle 3"/>
          <p:cNvSpPr>
            <a:spLocks noGrp="1" noChangeArrowheads="1"/>
          </p:cNvSpPr>
          <p:nvPr>
            <p:ph type="body" idx="1"/>
          </p:nvPr>
        </p:nvSpPr>
        <p:spPr>
          <a:xfrm>
            <a:off x="457200" y="1988840"/>
            <a:ext cx="8229600" cy="4168120"/>
          </a:xfrm>
        </p:spPr>
        <p:txBody>
          <a:bodyPr/>
          <a:lstStyle/>
          <a:p>
            <a:r>
              <a:rPr lang="zh-CN" altLang="en-US" dirty="0" smtClean="0"/>
              <a:t>描述同学信息</a:t>
            </a:r>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r>
              <a:rPr lang="zh-CN" altLang="en-US" dirty="0" smtClean="0"/>
              <a:t>表示时间</a:t>
            </a:r>
            <a:endParaRPr lang="en-US" altLang="zh-CN" dirty="0"/>
          </a:p>
          <a:p>
            <a:pPr lvl="1"/>
            <a:r>
              <a:rPr lang="zh-CN" altLang="en-US" dirty="0" smtClean="0"/>
              <a:t>年（阳历、农历）、月、日</a:t>
            </a:r>
            <a:endParaRPr lang="en-US" altLang="zh-CN" dirty="0" smtClean="0"/>
          </a:p>
          <a:p>
            <a:pPr lvl="1"/>
            <a:r>
              <a:rPr lang="en-US" altLang="zh-CN" dirty="0" smtClean="0"/>
              <a:t>24</a:t>
            </a:r>
            <a:r>
              <a:rPr lang="zh-CN" altLang="en-US" dirty="0" smtClean="0"/>
              <a:t>小时制时间</a:t>
            </a:r>
            <a:endParaRPr lang="en-US" altLang="zh-CN" dirty="0" smtClean="0"/>
          </a:p>
          <a:p>
            <a:pPr lvl="1"/>
            <a:r>
              <a:rPr lang="zh-CN" altLang="en-US" dirty="0" smtClean="0"/>
              <a:t>上午</a:t>
            </a:r>
            <a:r>
              <a:rPr lang="en-US" altLang="zh-CN" dirty="0" smtClean="0"/>
              <a:t>/</a:t>
            </a:r>
            <a:r>
              <a:rPr lang="zh-CN" altLang="en-US" dirty="0" smtClean="0"/>
              <a:t>下午几点</a:t>
            </a:r>
            <a:endParaRPr lang="zh-CN" altLang="en-US" dirty="0" smtClean="0"/>
          </a:p>
        </p:txBody>
      </p:sp>
      <p:grpSp>
        <p:nvGrpSpPr>
          <p:cNvPr id="6148" name="Group 17"/>
          <p:cNvGrpSpPr/>
          <p:nvPr/>
        </p:nvGrpSpPr>
        <p:grpSpPr bwMode="auto">
          <a:xfrm>
            <a:off x="612006" y="2636912"/>
            <a:ext cx="8280474" cy="1222375"/>
            <a:chOff x="90" y="1117"/>
            <a:chExt cx="5602" cy="770"/>
          </a:xfrm>
        </p:grpSpPr>
        <p:sp>
          <p:nvSpPr>
            <p:cNvPr id="6150" name="Rectangle 5"/>
            <p:cNvSpPr>
              <a:spLocks noChangeArrowheads="1"/>
            </p:cNvSpPr>
            <p:nvPr/>
          </p:nvSpPr>
          <p:spPr bwMode="auto">
            <a:xfrm>
              <a:off x="4386" y="1506"/>
              <a:ext cx="1306" cy="38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SzPct val="80000"/>
                <a:buBlip>
                  <a:blip r:embed="rId2"/>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3"/>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buFontTx/>
                <a:buNone/>
              </a:pPr>
              <a:r>
                <a:rPr lang="en-US" altLang="zh-CN" sz="2400"/>
                <a:t>Nanjing</a:t>
              </a:r>
              <a:endParaRPr lang="en-US" altLang="zh-CN" sz="2400"/>
            </a:p>
          </p:txBody>
        </p:sp>
        <p:sp>
          <p:nvSpPr>
            <p:cNvPr id="6151" name="Rectangle 6"/>
            <p:cNvSpPr>
              <a:spLocks noChangeArrowheads="1"/>
            </p:cNvSpPr>
            <p:nvPr/>
          </p:nvSpPr>
          <p:spPr bwMode="auto">
            <a:xfrm>
              <a:off x="3571" y="1506"/>
              <a:ext cx="815" cy="38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SzPct val="80000"/>
                <a:buBlip>
                  <a:blip r:embed="rId2"/>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3"/>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buFontTx/>
                <a:buNone/>
              </a:pPr>
              <a:r>
                <a:rPr lang="en-US" altLang="zh-CN" sz="2400"/>
                <a:t>99.5</a:t>
              </a:r>
              <a:endParaRPr lang="en-US" altLang="zh-CN" sz="2400"/>
            </a:p>
          </p:txBody>
        </p:sp>
        <p:sp>
          <p:nvSpPr>
            <p:cNvPr id="6152" name="Rectangle 7"/>
            <p:cNvSpPr>
              <a:spLocks noChangeArrowheads="1"/>
            </p:cNvSpPr>
            <p:nvPr/>
          </p:nvSpPr>
          <p:spPr bwMode="auto">
            <a:xfrm>
              <a:off x="2891" y="1506"/>
              <a:ext cx="680" cy="38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SzPct val="80000"/>
                <a:buBlip>
                  <a:blip r:embed="rId2"/>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3"/>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buFontTx/>
                <a:buNone/>
              </a:pPr>
              <a:r>
                <a:rPr lang="en-US" altLang="zh-CN" sz="2400"/>
                <a:t>19</a:t>
              </a:r>
              <a:endParaRPr lang="en-US" altLang="zh-CN" sz="2400"/>
            </a:p>
          </p:txBody>
        </p:sp>
        <p:sp>
          <p:nvSpPr>
            <p:cNvPr id="6153" name="Rectangle 8"/>
            <p:cNvSpPr>
              <a:spLocks noChangeArrowheads="1"/>
            </p:cNvSpPr>
            <p:nvPr/>
          </p:nvSpPr>
          <p:spPr bwMode="auto">
            <a:xfrm>
              <a:off x="2319" y="1506"/>
              <a:ext cx="572" cy="38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SzPct val="80000"/>
                <a:buBlip>
                  <a:blip r:embed="rId2"/>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3"/>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buFontTx/>
                <a:buNone/>
              </a:pPr>
              <a:r>
                <a:rPr lang="en-US" altLang="zh-CN" sz="2400"/>
                <a:t>F</a:t>
              </a:r>
              <a:endParaRPr lang="en-US" altLang="zh-CN" sz="2400"/>
            </a:p>
          </p:txBody>
        </p:sp>
        <p:sp>
          <p:nvSpPr>
            <p:cNvPr id="6154" name="Rectangle 9"/>
            <p:cNvSpPr>
              <a:spLocks noChangeArrowheads="1"/>
            </p:cNvSpPr>
            <p:nvPr/>
          </p:nvSpPr>
          <p:spPr bwMode="auto">
            <a:xfrm>
              <a:off x="1292" y="1506"/>
              <a:ext cx="1027" cy="38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SzPct val="80000"/>
                <a:buBlip>
                  <a:blip r:embed="rId2"/>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3"/>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buFontTx/>
                <a:buNone/>
              </a:pPr>
              <a:r>
                <a:rPr lang="en-US" altLang="zh-CN" sz="2400"/>
                <a:t>Tom</a:t>
              </a:r>
              <a:endParaRPr lang="en-US" altLang="zh-CN" sz="2400"/>
            </a:p>
          </p:txBody>
        </p:sp>
        <p:sp>
          <p:nvSpPr>
            <p:cNvPr id="6155" name="Rectangle 10"/>
            <p:cNvSpPr>
              <a:spLocks noChangeArrowheads="1"/>
            </p:cNvSpPr>
            <p:nvPr/>
          </p:nvSpPr>
          <p:spPr bwMode="auto">
            <a:xfrm>
              <a:off x="90" y="1506"/>
              <a:ext cx="1202" cy="38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18000" rIns="18000" anchor="ctr"/>
            <a:lstStyle>
              <a:lvl1pPr>
                <a:spcBef>
                  <a:spcPct val="20000"/>
                </a:spcBef>
                <a:buSzPct val="80000"/>
                <a:buBlip>
                  <a:blip r:embed="rId2"/>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3"/>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buFontTx/>
                <a:buNone/>
              </a:pPr>
              <a:r>
                <a:rPr lang="en-US" altLang="zh-CN" sz="2400"/>
                <a:t>141220999</a:t>
              </a:r>
              <a:endParaRPr lang="en-US" altLang="zh-CN" sz="2400"/>
            </a:p>
          </p:txBody>
        </p:sp>
        <p:sp>
          <p:nvSpPr>
            <p:cNvPr id="6156" name="Rectangle 11"/>
            <p:cNvSpPr>
              <a:spLocks noChangeArrowheads="1"/>
            </p:cNvSpPr>
            <p:nvPr/>
          </p:nvSpPr>
          <p:spPr bwMode="auto">
            <a:xfrm>
              <a:off x="4386" y="1117"/>
              <a:ext cx="1306" cy="389"/>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SzPct val="80000"/>
                <a:buBlip>
                  <a:blip r:embed="rId2"/>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3"/>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buFontTx/>
                <a:buNone/>
              </a:pPr>
              <a:r>
                <a:rPr lang="en-US" altLang="zh-CN" sz="2400"/>
                <a:t>addr</a:t>
              </a:r>
              <a:endParaRPr lang="en-US" altLang="zh-CN" sz="2400"/>
            </a:p>
          </p:txBody>
        </p:sp>
        <p:sp>
          <p:nvSpPr>
            <p:cNvPr id="6157" name="Rectangle 12"/>
            <p:cNvSpPr>
              <a:spLocks noChangeArrowheads="1"/>
            </p:cNvSpPr>
            <p:nvPr/>
          </p:nvSpPr>
          <p:spPr bwMode="auto">
            <a:xfrm>
              <a:off x="3571" y="1117"/>
              <a:ext cx="815" cy="389"/>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SzPct val="80000"/>
                <a:buBlip>
                  <a:blip r:embed="rId2"/>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3"/>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buFontTx/>
                <a:buNone/>
              </a:pPr>
              <a:r>
                <a:rPr lang="en-US" altLang="zh-CN" sz="2400"/>
                <a:t>score</a:t>
              </a:r>
              <a:endParaRPr lang="en-US" altLang="zh-CN" sz="2400"/>
            </a:p>
          </p:txBody>
        </p:sp>
        <p:sp>
          <p:nvSpPr>
            <p:cNvPr id="6158" name="Rectangle 13"/>
            <p:cNvSpPr>
              <a:spLocks noChangeArrowheads="1"/>
            </p:cNvSpPr>
            <p:nvPr/>
          </p:nvSpPr>
          <p:spPr bwMode="auto">
            <a:xfrm>
              <a:off x="2891" y="1117"/>
              <a:ext cx="680" cy="389"/>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SzPct val="80000"/>
                <a:buBlip>
                  <a:blip r:embed="rId2"/>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3"/>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buFontTx/>
                <a:buNone/>
              </a:pPr>
              <a:r>
                <a:rPr lang="en-US" altLang="zh-CN" sz="2400"/>
                <a:t>age</a:t>
              </a:r>
              <a:endParaRPr lang="en-US" altLang="zh-CN" sz="2400"/>
            </a:p>
          </p:txBody>
        </p:sp>
        <p:sp>
          <p:nvSpPr>
            <p:cNvPr id="6159" name="Rectangle 14"/>
            <p:cNvSpPr>
              <a:spLocks noChangeArrowheads="1"/>
            </p:cNvSpPr>
            <p:nvPr/>
          </p:nvSpPr>
          <p:spPr bwMode="auto">
            <a:xfrm>
              <a:off x="2319" y="1117"/>
              <a:ext cx="572" cy="389"/>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SzPct val="80000"/>
                <a:buBlip>
                  <a:blip r:embed="rId2"/>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3"/>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buFontTx/>
                <a:buNone/>
              </a:pPr>
              <a:r>
                <a:rPr lang="en-US" altLang="zh-CN" sz="2400"/>
                <a:t>sex</a:t>
              </a:r>
              <a:endParaRPr lang="en-US" altLang="zh-CN" sz="2400"/>
            </a:p>
          </p:txBody>
        </p:sp>
        <p:sp>
          <p:nvSpPr>
            <p:cNvPr id="6160" name="Rectangle 15"/>
            <p:cNvSpPr>
              <a:spLocks noChangeArrowheads="1"/>
            </p:cNvSpPr>
            <p:nvPr/>
          </p:nvSpPr>
          <p:spPr bwMode="auto">
            <a:xfrm>
              <a:off x="1292" y="1117"/>
              <a:ext cx="1027" cy="389"/>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SzPct val="80000"/>
                <a:buBlip>
                  <a:blip r:embed="rId2"/>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3"/>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buFontTx/>
                <a:buNone/>
              </a:pPr>
              <a:r>
                <a:rPr lang="en-US" altLang="zh-CN" sz="2400"/>
                <a:t>name</a:t>
              </a:r>
              <a:endParaRPr lang="en-US" altLang="zh-CN" sz="2400"/>
            </a:p>
          </p:txBody>
        </p:sp>
        <p:sp>
          <p:nvSpPr>
            <p:cNvPr id="6161" name="Rectangle 16"/>
            <p:cNvSpPr>
              <a:spLocks noChangeArrowheads="1"/>
            </p:cNvSpPr>
            <p:nvPr/>
          </p:nvSpPr>
          <p:spPr bwMode="auto">
            <a:xfrm>
              <a:off x="90" y="1117"/>
              <a:ext cx="1202" cy="389"/>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SzPct val="80000"/>
                <a:buBlip>
                  <a:blip r:embed="rId2"/>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3"/>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buFontTx/>
                <a:buNone/>
              </a:pPr>
              <a:r>
                <a:rPr lang="en-US" altLang="zh-CN" sz="2400"/>
                <a:t>num</a:t>
              </a:r>
              <a:endParaRPr lang="en-US" altLang="zh-CN" sz="2400"/>
            </a:p>
          </p:txBody>
        </p:sp>
      </p:grpSp>
      <p:sp>
        <p:nvSpPr>
          <p:cNvPr id="6149" name="灯片编号占位符 5"/>
          <p:cNvSpPr txBox="1">
            <a:spLocks noGrp="1"/>
          </p:cNvSpPr>
          <p:nvPr/>
        </p:nvSpPr>
        <p:spPr bwMode="auto">
          <a:xfrm>
            <a:off x="8167688" y="6553200"/>
            <a:ext cx="9001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80000"/>
              <a:buBlip>
                <a:blip r:embed="rId2"/>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3"/>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r" eaLnBrk="1" hangingPunct="1">
              <a:spcBef>
                <a:spcPct val="0"/>
              </a:spcBef>
              <a:buSzTx/>
              <a:buFontTx/>
              <a:buNone/>
            </a:pPr>
            <a:fld id="{D4403F0D-E73E-413D-A630-8A72742EFD04}" type="slidenum">
              <a:rPr lang="en-US" altLang="zh-CN" sz="1200" b="0">
                <a:latin typeface="Arial" charset="0"/>
              </a:rPr>
            </a:fld>
            <a:endParaRPr lang="en-US" altLang="zh-CN" sz="1200" b="0">
              <a:latin typeface="Arial" charset="0"/>
            </a:endParaRPr>
          </a:p>
        </p:txBody>
      </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68144" y="4096112"/>
            <a:ext cx="1807267" cy="2060848"/>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dirty="0" smtClean="0"/>
              <a:t>结构类型</a:t>
            </a:r>
            <a:r>
              <a:rPr lang="en-US" altLang="zh-CN" dirty="0" smtClean="0"/>
              <a:t>(</a:t>
            </a:r>
            <a:r>
              <a:rPr lang="en-US" altLang="zh-CN" dirty="0" err="1" smtClean="0"/>
              <a:t>struct</a:t>
            </a:r>
            <a:r>
              <a:rPr lang="en-US" altLang="zh-CN" dirty="0" smtClean="0"/>
              <a:t>)</a:t>
            </a:r>
            <a:endParaRPr lang="zh-CN" altLang="en-US" dirty="0" smtClean="0"/>
          </a:p>
        </p:txBody>
      </p:sp>
      <p:sp>
        <p:nvSpPr>
          <p:cNvPr id="204803" name="Rectangle 3"/>
          <p:cNvSpPr>
            <a:spLocks noGrp="1" noChangeArrowheads="1"/>
          </p:cNvSpPr>
          <p:nvPr>
            <p:ph type="body" idx="1"/>
          </p:nvPr>
        </p:nvSpPr>
        <p:spPr/>
        <p:txBody>
          <a:bodyPr/>
          <a:lstStyle/>
          <a:p>
            <a:pPr>
              <a:lnSpc>
                <a:spcPct val="112000"/>
              </a:lnSpc>
            </a:pPr>
            <a:r>
              <a:rPr lang="zh-CN" altLang="en-US" sz="2400" dirty="0" smtClean="0"/>
              <a:t>结构类型：用于表示由</a:t>
            </a:r>
            <a:r>
              <a:rPr lang="zh-CN" altLang="en-US" sz="2400" dirty="0" smtClean="0">
                <a:solidFill>
                  <a:srgbClr val="FF0000"/>
                </a:solidFill>
              </a:rPr>
              <a:t>固定多个</a:t>
            </a:r>
            <a:r>
              <a:rPr lang="zh-CN" altLang="en-US" sz="2400" dirty="0" smtClean="0"/>
              <a:t>、</a:t>
            </a:r>
            <a:r>
              <a:rPr lang="zh-CN" altLang="en-US" sz="2400" dirty="0" smtClean="0">
                <a:solidFill>
                  <a:srgbClr val="FF0000"/>
                </a:solidFill>
              </a:rPr>
              <a:t>类型可以不同</a:t>
            </a:r>
            <a:r>
              <a:rPr lang="zh-CN" altLang="en-US" sz="2400" dirty="0" smtClean="0"/>
              <a:t>的成员所构成的数据群体。</a:t>
            </a:r>
            <a:endParaRPr lang="en-US" altLang="zh-CN" sz="2400" dirty="0" smtClean="0"/>
          </a:p>
          <a:p>
            <a:pPr lvl="1">
              <a:lnSpc>
                <a:spcPct val="112000"/>
              </a:lnSpc>
            </a:pPr>
            <a:r>
              <a:rPr lang="zh-CN" altLang="en-US" b="1" dirty="0" smtClean="0">
                <a:solidFill>
                  <a:schemeClr val="tx1"/>
                </a:solidFill>
              </a:rPr>
              <a:t>成员间在逻辑上没有先后次序关系</a:t>
            </a:r>
            <a:r>
              <a:rPr lang="zh-CN" altLang="en-US" b="1" dirty="0" smtClean="0"/>
              <a:t>，其说明次序仅影响成员的存储安排，成员</a:t>
            </a:r>
            <a:r>
              <a:rPr lang="zh-CN" altLang="en-US" b="1" dirty="0" smtClean="0">
                <a:solidFill>
                  <a:schemeClr val="tx1"/>
                </a:solidFill>
              </a:rPr>
              <a:t>有成员名</a:t>
            </a:r>
            <a:r>
              <a:rPr lang="zh-CN" altLang="en-US" b="1" dirty="0" smtClean="0">
                <a:solidFill>
                  <a:schemeClr val="tx1"/>
                </a:solidFill>
                <a:latin typeface="宋体" pitchFamily="2" charset="-122"/>
              </a:rPr>
              <a:t> </a:t>
            </a:r>
            <a:endParaRPr lang="zh-CN" altLang="en-US" b="1" dirty="0" smtClean="0">
              <a:solidFill>
                <a:schemeClr val="tx1"/>
              </a:solidFill>
            </a:endParaRPr>
          </a:p>
          <a:p>
            <a:pPr lvl="1">
              <a:lnSpc>
                <a:spcPct val="112000"/>
              </a:lnSpc>
            </a:pPr>
            <a:endParaRPr lang="zh-CN" altLang="en-US" b="1" dirty="0" smtClean="0">
              <a:sym typeface="Wingdings 3"/>
            </a:endParaRPr>
          </a:p>
          <a:p>
            <a:pPr>
              <a:lnSpc>
                <a:spcPct val="112000"/>
              </a:lnSpc>
              <a:buFont typeface="Wingdings" charset="2"/>
              <a:buChar char="p"/>
            </a:pPr>
            <a:r>
              <a:rPr lang="zh-CN" altLang="en-US" sz="2400" dirty="0" smtClean="0"/>
              <a:t>数组类型：</a:t>
            </a:r>
            <a:endParaRPr lang="zh-CN" altLang="en-US" sz="2400" dirty="0" smtClean="0"/>
          </a:p>
          <a:p>
            <a:pPr lvl="1">
              <a:lnSpc>
                <a:spcPct val="112000"/>
              </a:lnSpc>
              <a:buFont typeface="Wingdings" charset="2"/>
              <a:buChar char="p"/>
            </a:pPr>
            <a:r>
              <a:rPr lang="zh-CN" altLang="en-US" b="1" dirty="0" smtClean="0"/>
              <a:t>固定多个</a:t>
            </a:r>
            <a:endParaRPr lang="zh-CN" altLang="en-US" b="1" dirty="0" smtClean="0"/>
          </a:p>
          <a:p>
            <a:pPr lvl="1">
              <a:lnSpc>
                <a:spcPct val="112000"/>
              </a:lnSpc>
              <a:buFont typeface="Wingdings" charset="2"/>
              <a:buChar char="p"/>
            </a:pPr>
            <a:r>
              <a:rPr lang="zh-CN" altLang="en-US" b="1" dirty="0" smtClean="0">
                <a:solidFill>
                  <a:schemeClr val="tx1"/>
                </a:solidFill>
              </a:rPr>
              <a:t>同类型（相同意义的相关信息）</a:t>
            </a:r>
            <a:endParaRPr lang="zh-CN" altLang="en-US" b="1" dirty="0" smtClean="0">
              <a:solidFill>
                <a:schemeClr val="tx1"/>
              </a:solidFill>
            </a:endParaRPr>
          </a:p>
          <a:p>
            <a:pPr lvl="1">
              <a:lnSpc>
                <a:spcPct val="112000"/>
              </a:lnSpc>
              <a:buFont typeface="Wingdings" charset="2"/>
              <a:buChar char="p"/>
            </a:pPr>
            <a:r>
              <a:rPr lang="zh-CN" altLang="en-US" b="1" dirty="0" smtClean="0">
                <a:solidFill>
                  <a:schemeClr val="tx1"/>
                </a:solidFill>
              </a:rPr>
              <a:t>元素间在逻辑上有先后次序关系，按序连续存储，元素有下标</a:t>
            </a:r>
            <a:endParaRPr lang="zh-CN" altLang="en-US" b="1" dirty="0" smtClean="0">
              <a:solidFill>
                <a:schemeClr val="tx1"/>
              </a:solidFill>
            </a:endParaRPr>
          </a:p>
        </p:txBody>
      </p:sp>
      <p:sp>
        <p:nvSpPr>
          <p:cNvPr id="204804" name="AutoShape 4"/>
          <p:cNvSpPr>
            <a:spLocks noChangeArrowheads="1"/>
          </p:cNvSpPr>
          <p:nvPr/>
        </p:nvSpPr>
        <p:spPr bwMode="auto">
          <a:xfrm>
            <a:off x="6337300" y="548482"/>
            <a:ext cx="2843212" cy="576262"/>
          </a:xfrm>
          <a:prstGeom prst="cloudCallout">
            <a:avLst>
              <a:gd name="adj1" fmla="val -14264"/>
              <a:gd name="adj2" fmla="val 75343"/>
            </a:avLst>
          </a:prstGeom>
          <a:solidFill>
            <a:schemeClr val="bg1"/>
          </a:solidFill>
          <a:ln w="9525">
            <a:solidFill>
              <a:schemeClr val="tx1"/>
            </a:solidFill>
            <a:round/>
          </a:ln>
        </p:spPr>
        <p:txBody>
          <a:bodyPr lIns="18000" rIns="18000"/>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spcBef>
                <a:spcPct val="0"/>
              </a:spcBef>
              <a:buSzTx/>
              <a:buFontTx/>
              <a:buNone/>
            </a:pPr>
            <a:r>
              <a:rPr kumimoji="1" lang="zh-CN" altLang="en-US" sz="2400">
                <a:latin typeface="Arial" charset="0"/>
                <a:ea typeface="华文行楷" pitchFamily="2" charset="-122"/>
                <a:sym typeface="Wingdings 3"/>
              </a:rPr>
              <a:t>元素、属性</a:t>
            </a:r>
            <a:endParaRPr kumimoji="1" lang="zh-CN" altLang="en-US" sz="2400">
              <a:latin typeface="Arial" charset="0"/>
              <a:ea typeface="宋体" pitchFamily="2" charset="-122"/>
              <a:sym typeface="Wingdings 3"/>
            </a:endParaRPr>
          </a:p>
        </p:txBody>
      </p:sp>
      <p:sp>
        <p:nvSpPr>
          <p:cNvPr id="7173" name="灯片编号占位符 5"/>
          <p:cNvSpPr txBox="1">
            <a:spLocks noGrp="1"/>
          </p:cNvSpPr>
          <p:nvPr/>
        </p:nvSpPr>
        <p:spPr bwMode="auto">
          <a:xfrm>
            <a:off x="8167688" y="6553200"/>
            <a:ext cx="9001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r" eaLnBrk="1" hangingPunct="1">
              <a:spcBef>
                <a:spcPct val="0"/>
              </a:spcBef>
              <a:buSzTx/>
              <a:buFontTx/>
              <a:buNone/>
            </a:pPr>
            <a:fld id="{F29BE65F-6122-45F6-A336-4EF239D8F2C7}" type="slidenum">
              <a:rPr lang="en-US" altLang="zh-CN" sz="1200" b="0">
                <a:latin typeface="Arial" charset="0"/>
              </a:rPr>
            </a:fld>
            <a:endParaRPr lang="en-US" altLang="zh-CN" sz="1200" b="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0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480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480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48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sz="3200" dirty="0" smtClean="0"/>
              <a:t>结构类型的构造</a:t>
            </a:r>
            <a:endParaRPr lang="zh-CN" altLang="en-US" sz="3200" dirty="0" smtClean="0"/>
          </a:p>
        </p:txBody>
      </p:sp>
      <p:sp>
        <p:nvSpPr>
          <p:cNvPr id="205827" name="Rectangle 3"/>
          <p:cNvSpPr>
            <a:spLocks noGrp="1" noChangeArrowheads="1"/>
          </p:cNvSpPr>
          <p:nvPr>
            <p:ph type="body" idx="1"/>
          </p:nvPr>
        </p:nvSpPr>
        <p:spPr>
          <a:xfrm>
            <a:off x="683568" y="1219200"/>
            <a:ext cx="8003232" cy="4937760"/>
          </a:xfrm>
        </p:spPr>
        <p:txBody>
          <a:bodyPr>
            <a:normAutofit fontScale="92500" lnSpcReduction="10000"/>
          </a:bodyPr>
          <a:lstStyle/>
          <a:p>
            <a:pPr>
              <a:buFontTx/>
              <a:buNone/>
            </a:pPr>
            <a:r>
              <a:rPr lang="en-US" altLang="zh-CN" sz="2400" dirty="0" err="1" smtClean="0">
                <a:latin typeface="+mn-ea"/>
              </a:rPr>
              <a:t>struct</a:t>
            </a:r>
            <a:r>
              <a:rPr lang="en-US" altLang="zh-CN" sz="2400" dirty="0" smtClean="0">
                <a:latin typeface="+mn-ea"/>
              </a:rPr>
              <a:t> </a:t>
            </a:r>
            <a:r>
              <a:rPr lang="en-US" altLang="zh-CN" sz="2400" dirty="0" smtClean="0">
                <a:solidFill>
                  <a:srgbClr val="FF0000"/>
                </a:solidFill>
                <a:latin typeface="+mn-ea"/>
              </a:rPr>
              <a:t>Student</a:t>
            </a:r>
            <a:endParaRPr lang="zh-CN" altLang="zh-CN" sz="2400" dirty="0" smtClean="0">
              <a:solidFill>
                <a:srgbClr val="FF0000"/>
              </a:solidFill>
              <a:latin typeface="+mn-ea"/>
            </a:endParaRPr>
          </a:p>
          <a:p>
            <a:pPr>
              <a:buFontTx/>
              <a:buNone/>
            </a:pPr>
            <a:r>
              <a:rPr lang="en-US" altLang="zh-CN" sz="2400" dirty="0" smtClean="0">
                <a:latin typeface="+mn-ea"/>
              </a:rPr>
              <a:t>{</a:t>
            </a:r>
            <a:endParaRPr lang="zh-CN" altLang="zh-CN" sz="2400" dirty="0" smtClean="0">
              <a:latin typeface="+mn-ea"/>
            </a:endParaRPr>
          </a:p>
          <a:p>
            <a:pPr>
              <a:buFontTx/>
              <a:buNone/>
            </a:pPr>
            <a:r>
              <a:rPr lang="en-US" altLang="zh-CN" sz="2400" dirty="0" smtClean="0">
                <a:latin typeface="+mn-ea"/>
              </a:rPr>
              <a:t>	  </a:t>
            </a:r>
            <a:r>
              <a:rPr lang="en-US" altLang="zh-CN" sz="2400" dirty="0" err="1" smtClean="0">
                <a:latin typeface="+mn-ea"/>
              </a:rPr>
              <a:t>int</a:t>
            </a:r>
            <a:r>
              <a:rPr lang="en-US" altLang="zh-CN" sz="2400" dirty="0" smtClean="0">
                <a:latin typeface="+mn-ea"/>
              </a:rPr>
              <a:t> number;	   //</a:t>
            </a:r>
            <a:r>
              <a:rPr lang="zh-CN" altLang="zh-CN" sz="2400" dirty="0" smtClean="0">
                <a:latin typeface="+mn-ea"/>
              </a:rPr>
              <a:t>成员</a:t>
            </a:r>
            <a:endParaRPr lang="zh-CN" altLang="zh-CN" sz="2400" dirty="0" smtClean="0">
              <a:latin typeface="+mn-ea"/>
            </a:endParaRPr>
          </a:p>
          <a:p>
            <a:pPr>
              <a:buFontTx/>
              <a:buNone/>
            </a:pPr>
            <a:r>
              <a:rPr lang="en-US" altLang="zh-CN" sz="2400" dirty="0" smtClean="0">
                <a:latin typeface="+mn-ea"/>
              </a:rPr>
              <a:t>	  char</a:t>
            </a:r>
            <a:r>
              <a:rPr lang="zh-CN" altLang="en-US" sz="2400" dirty="0" smtClean="0">
                <a:latin typeface="+mn-ea"/>
              </a:rPr>
              <a:t>*</a:t>
            </a:r>
            <a:r>
              <a:rPr lang="en-US" altLang="zh-CN" sz="2400" dirty="0" smtClean="0">
                <a:latin typeface="+mn-ea"/>
              </a:rPr>
              <a:t> name;    //</a:t>
            </a:r>
            <a:r>
              <a:rPr lang="zh-CN" altLang="zh-CN" sz="2400" dirty="0" smtClean="0">
                <a:latin typeface="+mn-ea"/>
              </a:rPr>
              <a:t>成员</a:t>
            </a:r>
            <a:endParaRPr lang="zh-CN" altLang="zh-CN" sz="2400" dirty="0" smtClean="0">
              <a:latin typeface="+mn-ea"/>
            </a:endParaRPr>
          </a:p>
          <a:p>
            <a:pPr>
              <a:buFontTx/>
              <a:buNone/>
            </a:pPr>
            <a:r>
              <a:rPr lang="en-US" altLang="zh-CN" sz="2400" dirty="0" smtClean="0">
                <a:latin typeface="+mn-ea"/>
              </a:rPr>
              <a:t>	  </a:t>
            </a:r>
            <a:r>
              <a:rPr lang="en-US" altLang="zh-CN" sz="2400" dirty="0" err="1" smtClean="0">
                <a:latin typeface="+mn-ea"/>
              </a:rPr>
              <a:t>int</a:t>
            </a:r>
            <a:r>
              <a:rPr lang="en-US" altLang="zh-CN" sz="2400" dirty="0" smtClean="0">
                <a:latin typeface="+mn-ea"/>
              </a:rPr>
              <a:t> age; 	   //</a:t>
            </a:r>
            <a:r>
              <a:rPr lang="zh-CN" altLang="zh-CN" sz="2400" dirty="0" smtClean="0">
                <a:latin typeface="+mn-ea"/>
              </a:rPr>
              <a:t>成员</a:t>
            </a:r>
            <a:endParaRPr lang="zh-CN" altLang="zh-CN" sz="2400" dirty="0" smtClean="0">
              <a:latin typeface="+mn-ea"/>
            </a:endParaRPr>
          </a:p>
          <a:p>
            <a:pPr>
              <a:buFontTx/>
              <a:buNone/>
            </a:pPr>
            <a:r>
              <a:rPr lang="en-US" altLang="zh-CN" sz="2400" dirty="0" smtClean="0">
                <a:latin typeface="+mn-ea"/>
              </a:rPr>
              <a:t>};</a:t>
            </a:r>
            <a:endParaRPr lang="en-US" altLang="zh-CN" sz="2400" dirty="0" smtClean="0">
              <a:latin typeface="+mn-ea"/>
            </a:endParaRPr>
          </a:p>
          <a:p>
            <a:pPr>
              <a:buFontTx/>
              <a:buNone/>
            </a:pPr>
            <a:endParaRPr lang="en-US" altLang="zh-CN" sz="2400" dirty="0" smtClean="0">
              <a:latin typeface="+mn-ea"/>
            </a:endParaRPr>
          </a:p>
          <a:p>
            <a:pPr>
              <a:buFontTx/>
              <a:buNone/>
            </a:pPr>
            <a:r>
              <a:rPr lang="en-US" altLang="zh-CN" sz="2400" dirty="0" err="1" smtClean="0">
                <a:latin typeface="+mn-ea"/>
              </a:rPr>
              <a:t>typedef</a:t>
            </a:r>
            <a:r>
              <a:rPr lang="en-US" altLang="zh-CN" sz="2400" dirty="0" smtClean="0">
                <a:latin typeface="+mn-ea"/>
              </a:rPr>
              <a:t> </a:t>
            </a:r>
            <a:r>
              <a:rPr lang="en-US" altLang="zh-CN" sz="2400" dirty="0" err="1" smtClean="0">
                <a:latin typeface="+mn-ea"/>
              </a:rPr>
              <a:t>struct</a:t>
            </a:r>
            <a:endParaRPr lang="zh-CN" altLang="zh-CN" sz="2400" dirty="0" smtClean="0">
              <a:latin typeface="+mn-ea"/>
            </a:endParaRPr>
          </a:p>
          <a:p>
            <a:pPr>
              <a:buFontTx/>
              <a:buNone/>
            </a:pPr>
            <a:r>
              <a:rPr lang="en-US" altLang="zh-CN" sz="2400" dirty="0" smtClean="0">
                <a:latin typeface="+mn-ea"/>
              </a:rPr>
              <a:t>{</a:t>
            </a:r>
            <a:endParaRPr lang="zh-CN" altLang="zh-CN" sz="2400" dirty="0" smtClean="0">
              <a:latin typeface="+mn-ea"/>
            </a:endParaRPr>
          </a:p>
          <a:p>
            <a:pPr>
              <a:buFontTx/>
              <a:buNone/>
            </a:pPr>
            <a:r>
              <a:rPr lang="en-US" altLang="zh-CN" sz="2400" dirty="0" smtClean="0">
                <a:latin typeface="+mn-ea"/>
              </a:rPr>
              <a:t>	  </a:t>
            </a:r>
            <a:r>
              <a:rPr lang="en-US" altLang="zh-CN" sz="2400" dirty="0" err="1" smtClean="0">
                <a:latin typeface="+mn-ea"/>
              </a:rPr>
              <a:t>int</a:t>
            </a:r>
            <a:r>
              <a:rPr lang="en-US" altLang="zh-CN" sz="2400" dirty="0" smtClean="0">
                <a:latin typeface="+mn-ea"/>
              </a:rPr>
              <a:t> month;</a:t>
            </a:r>
            <a:endParaRPr lang="zh-CN" altLang="zh-CN" sz="2400" dirty="0" smtClean="0">
              <a:latin typeface="+mn-ea"/>
            </a:endParaRPr>
          </a:p>
          <a:p>
            <a:pPr>
              <a:buFontTx/>
              <a:buNone/>
            </a:pPr>
            <a:r>
              <a:rPr lang="en-US" altLang="zh-CN" sz="2400" dirty="0" smtClean="0">
                <a:latin typeface="+mn-ea"/>
              </a:rPr>
              <a:t>	  </a:t>
            </a:r>
            <a:r>
              <a:rPr lang="en-US" altLang="zh-CN" sz="2400" dirty="0" err="1" smtClean="0">
                <a:latin typeface="+mn-ea"/>
              </a:rPr>
              <a:t>int</a:t>
            </a:r>
            <a:r>
              <a:rPr lang="en-US" altLang="zh-CN" sz="2400" dirty="0" smtClean="0">
                <a:latin typeface="+mn-ea"/>
              </a:rPr>
              <a:t> day;</a:t>
            </a:r>
            <a:endParaRPr lang="zh-CN" altLang="zh-CN" sz="2400" dirty="0" smtClean="0">
              <a:latin typeface="+mn-ea"/>
            </a:endParaRPr>
          </a:p>
          <a:p>
            <a:pPr>
              <a:buFontTx/>
              <a:buNone/>
            </a:pPr>
            <a:r>
              <a:rPr lang="en-US" altLang="zh-CN" sz="2400" dirty="0" smtClean="0">
                <a:latin typeface="+mn-ea"/>
              </a:rPr>
              <a:t>	  </a:t>
            </a:r>
            <a:r>
              <a:rPr lang="en-US" altLang="zh-CN" sz="2400" dirty="0" err="1" smtClean="0">
                <a:latin typeface="+mn-ea"/>
              </a:rPr>
              <a:t>int</a:t>
            </a:r>
            <a:r>
              <a:rPr lang="en-US" altLang="zh-CN" sz="2400" dirty="0" smtClean="0">
                <a:latin typeface="+mn-ea"/>
              </a:rPr>
              <a:t> year;</a:t>
            </a:r>
            <a:endParaRPr lang="zh-CN" altLang="zh-CN" sz="2400" dirty="0" smtClean="0">
              <a:latin typeface="+mn-ea"/>
            </a:endParaRPr>
          </a:p>
          <a:p>
            <a:pPr>
              <a:buFontTx/>
              <a:buNone/>
            </a:pPr>
            <a:r>
              <a:rPr lang="en-US" altLang="zh-CN" sz="2400" dirty="0" smtClean="0">
                <a:latin typeface="+mn-ea"/>
              </a:rPr>
              <a:t>} </a:t>
            </a:r>
            <a:r>
              <a:rPr lang="en-US" altLang="zh-CN" sz="2400" dirty="0" smtClean="0">
                <a:solidFill>
                  <a:srgbClr val="FF0000"/>
                </a:solidFill>
                <a:latin typeface="+mn-ea"/>
              </a:rPr>
              <a:t>Date</a:t>
            </a:r>
            <a:r>
              <a:rPr lang="en-US" altLang="zh-CN" sz="2400" dirty="0" smtClean="0">
                <a:latin typeface="+mn-ea"/>
              </a:rPr>
              <a:t>;</a:t>
            </a:r>
            <a:endParaRPr lang="en-US" altLang="zh-CN" sz="2400" dirty="0" smtClean="0">
              <a:latin typeface="+mn-ea"/>
            </a:endParaRPr>
          </a:p>
        </p:txBody>
      </p:sp>
      <p:sp>
        <p:nvSpPr>
          <p:cNvPr id="8196" name="Rectangle 4"/>
          <p:cNvSpPr>
            <a:spLocks noChangeArrowheads="1"/>
          </p:cNvSpPr>
          <p:nvPr/>
        </p:nvSpPr>
        <p:spPr bwMode="auto">
          <a:xfrm>
            <a:off x="4841875" y="1808163"/>
            <a:ext cx="3492500" cy="83185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spcBef>
                <a:spcPct val="0"/>
              </a:spcBef>
              <a:buSzTx/>
              <a:buFontTx/>
              <a:buNone/>
            </a:pPr>
            <a:r>
              <a:rPr kumimoji="1" lang="zh-CN" altLang="en-US" sz="2400" dirty="0">
                <a:latin typeface="+mn-ea"/>
                <a:ea typeface="+mn-ea"/>
                <a:sym typeface="Wingdings 3"/>
              </a:rPr>
              <a:t>宣布组成</a:t>
            </a:r>
            <a:r>
              <a:rPr kumimoji="1" lang="zh-CN" altLang="en-US" sz="2400" dirty="0" smtClean="0">
                <a:latin typeface="+mn-ea"/>
                <a:ea typeface="+mn-ea"/>
                <a:sym typeface="Wingdings 3"/>
              </a:rPr>
              <a:t>的</a:t>
            </a:r>
            <a:endParaRPr kumimoji="1" lang="zh-CN" altLang="en-US" sz="2400" dirty="0">
              <a:latin typeface="+mn-ea"/>
              <a:ea typeface="+mn-ea"/>
              <a:sym typeface="Wingdings 3"/>
            </a:endParaRPr>
          </a:p>
          <a:p>
            <a:pPr eaLnBrk="1" hangingPunct="1">
              <a:spcBef>
                <a:spcPct val="0"/>
              </a:spcBef>
              <a:buSzTx/>
              <a:buFontTx/>
              <a:buNone/>
            </a:pPr>
            <a:r>
              <a:rPr kumimoji="1" lang="zh-CN" altLang="en-US" sz="2400" dirty="0">
                <a:latin typeface="+mn-ea"/>
                <a:ea typeface="+mn-ea"/>
                <a:sym typeface="Wingdings 3"/>
              </a:rPr>
              <a:t>成员名称和成员类型</a:t>
            </a:r>
            <a:endParaRPr kumimoji="1" lang="zh-CN" altLang="en-US" sz="2400" dirty="0">
              <a:latin typeface="+mn-ea"/>
              <a:ea typeface="+mn-ea"/>
              <a:sym typeface="Wingdings 3"/>
            </a:endParaRPr>
          </a:p>
        </p:txBody>
      </p:sp>
      <p:sp>
        <p:nvSpPr>
          <p:cNvPr id="8197" name="灯片编号占位符 5"/>
          <p:cNvSpPr txBox="1">
            <a:spLocks noGrp="1"/>
          </p:cNvSpPr>
          <p:nvPr/>
        </p:nvSpPr>
        <p:spPr bwMode="auto">
          <a:xfrm>
            <a:off x="8167688" y="6553200"/>
            <a:ext cx="9001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r" eaLnBrk="1" hangingPunct="1">
              <a:spcBef>
                <a:spcPct val="0"/>
              </a:spcBef>
              <a:buSzTx/>
              <a:buFontTx/>
              <a:buNone/>
            </a:pPr>
            <a:fld id="{E4139E6E-F49F-49DE-88EE-E20D71E9D609}" type="slidenum">
              <a:rPr lang="en-US" altLang="zh-CN" sz="1200" b="0">
                <a:latin typeface="Arial" charset="0"/>
              </a:rPr>
            </a:fld>
            <a:endParaRPr lang="en-US" altLang="zh-CN" sz="1200" b="0">
              <a:latin typeface="Arial" charset="0"/>
            </a:endParaRPr>
          </a:p>
        </p:txBody>
      </p:sp>
      <p:sp>
        <p:nvSpPr>
          <p:cNvPr id="5127" name="矩形 8"/>
          <p:cNvSpPr>
            <a:spLocks noChangeArrowheads="1"/>
          </p:cNvSpPr>
          <p:nvPr/>
        </p:nvSpPr>
        <p:spPr bwMode="auto">
          <a:xfrm>
            <a:off x="3627438" y="4103688"/>
            <a:ext cx="5219700" cy="157003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spcBef>
                <a:spcPct val="0"/>
              </a:spcBef>
              <a:buSzTx/>
              <a:buFontTx/>
              <a:buNone/>
            </a:pPr>
            <a:r>
              <a:rPr lang="zh-CN" altLang="zh-CN" sz="2400" dirty="0">
                <a:solidFill>
                  <a:srgbClr val="FF0000"/>
                </a:solidFill>
                <a:latin typeface="+mn-ea"/>
                <a:ea typeface="+mn-ea"/>
              </a:rPr>
              <a:t>注意</a:t>
            </a:r>
            <a:r>
              <a:rPr lang="zh-CN" altLang="en-US" sz="2400" dirty="0">
                <a:solidFill>
                  <a:srgbClr val="FF0000"/>
                </a:solidFill>
                <a:latin typeface="+mn-ea"/>
                <a:ea typeface="+mn-ea"/>
              </a:rPr>
              <a:t>：</a:t>
            </a:r>
            <a:r>
              <a:rPr lang="zh-CN" altLang="zh-CN" sz="2400" dirty="0">
                <a:latin typeface="+mn-ea"/>
                <a:ea typeface="+mn-ea"/>
              </a:rPr>
              <a:t>构造结构类型时，</a:t>
            </a:r>
            <a:endParaRPr lang="en-US" altLang="zh-CN" sz="2400" dirty="0">
              <a:latin typeface="+mn-ea"/>
              <a:ea typeface="+mn-ea"/>
            </a:endParaRPr>
          </a:p>
          <a:p>
            <a:pPr eaLnBrk="1" hangingPunct="1">
              <a:spcBef>
                <a:spcPct val="0"/>
              </a:spcBef>
              <a:buSzTx/>
              <a:buFontTx/>
              <a:buNone/>
            </a:pPr>
            <a:r>
              <a:rPr lang="zh-CN" altLang="zh-CN" sz="2400" dirty="0">
                <a:latin typeface="+mn-ea"/>
                <a:ea typeface="+mn-ea"/>
              </a:rPr>
              <a:t>花括号中至少要定义一个成员。</a:t>
            </a:r>
            <a:endParaRPr lang="en-US" altLang="zh-CN" sz="2400" dirty="0">
              <a:latin typeface="+mn-ea"/>
              <a:ea typeface="+mn-ea"/>
            </a:endParaRPr>
          </a:p>
          <a:p>
            <a:pPr eaLnBrk="1" hangingPunct="1">
              <a:spcBef>
                <a:spcPct val="0"/>
              </a:spcBef>
              <a:buSzTx/>
              <a:buFontTx/>
              <a:buNone/>
            </a:pPr>
            <a:r>
              <a:rPr lang="zh-CN" altLang="zh-CN" sz="2400" dirty="0">
                <a:latin typeface="+mn-ea"/>
                <a:ea typeface="+mn-ea"/>
              </a:rPr>
              <a:t>除</a:t>
            </a:r>
            <a:r>
              <a:rPr lang="en-US" altLang="zh-CN" sz="2400" dirty="0">
                <a:latin typeface="+mn-ea"/>
                <a:ea typeface="+mn-ea"/>
              </a:rPr>
              <a:t>void</a:t>
            </a:r>
            <a:r>
              <a:rPr lang="zh-CN" altLang="zh-CN" sz="2400" dirty="0">
                <a:latin typeface="+mn-ea"/>
                <a:ea typeface="+mn-ea"/>
              </a:rPr>
              <a:t>类型和本结构类型外，</a:t>
            </a:r>
            <a:endParaRPr lang="en-US" altLang="zh-CN" sz="2400" dirty="0">
              <a:latin typeface="+mn-ea"/>
              <a:ea typeface="+mn-ea"/>
            </a:endParaRPr>
          </a:p>
          <a:p>
            <a:pPr eaLnBrk="1" hangingPunct="1">
              <a:spcBef>
                <a:spcPct val="0"/>
              </a:spcBef>
              <a:buSzTx/>
              <a:buFontTx/>
              <a:buNone/>
            </a:pPr>
            <a:r>
              <a:rPr lang="zh-CN" altLang="zh-CN" sz="2400" dirty="0">
                <a:latin typeface="+mn-ea"/>
                <a:ea typeface="+mn-ea"/>
              </a:rPr>
              <a:t>结构成员可以是其它任意的类型。</a:t>
            </a:r>
            <a:endParaRPr lang="zh-CN" altLang="zh-CN" sz="2400" dirty="0">
              <a:latin typeface="+mn-ea"/>
              <a:ea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zh-CN" smtClean="0"/>
              <a:t>结构变量的定义</a:t>
            </a:r>
            <a:endParaRPr lang="zh-CN" altLang="en-US" smtClean="0"/>
          </a:p>
        </p:txBody>
      </p:sp>
      <p:sp>
        <p:nvSpPr>
          <p:cNvPr id="3" name="内容占位符 2"/>
          <p:cNvSpPr>
            <a:spLocks noGrp="1"/>
          </p:cNvSpPr>
          <p:nvPr>
            <p:ph idx="1"/>
          </p:nvPr>
        </p:nvSpPr>
        <p:spPr/>
        <p:txBody>
          <a:bodyPr>
            <a:normAutofit fontScale="92500" lnSpcReduction="10000"/>
          </a:bodyPr>
          <a:lstStyle/>
          <a:p>
            <a:pPr>
              <a:defRPr/>
            </a:pPr>
            <a:r>
              <a:rPr lang="zh-CN" altLang="zh-CN" dirty="0" smtClean="0"/>
              <a:t>可以用构造好的结构类型来定义结构变量</a:t>
            </a:r>
            <a:endParaRPr lang="en-US" altLang="zh-CN" dirty="0" smtClean="0"/>
          </a:p>
          <a:p>
            <a:pPr lvl="1">
              <a:defRPr/>
            </a:pPr>
            <a:r>
              <a:rPr lang="zh-CN" altLang="zh-CN" dirty="0" smtClean="0"/>
              <a:t>比如，</a:t>
            </a:r>
            <a:endParaRPr lang="zh-CN" altLang="zh-CN" dirty="0" smtClean="0"/>
          </a:p>
          <a:p>
            <a:pPr lvl="1">
              <a:buFontTx/>
              <a:buNone/>
              <a:defRPr/>
            </a:pPr>
            <a:r>
              <a:rPr lang="en-US" altLang="zh-CN" dirty="0" smtClean="0"/>
              <a:t>	</a:t>
            </a:r>
            <a:r>
              <a:rPr lang="en-US" altLang="zh-CN" dirty="0" err="1" smtClean="0">
                <a:latin typeface="+mn-ea"/>
              </a:rPr>
              <a:t>struct</a:t>
            </a:r>
            <a:r>
              <a:rPr lang="en-US" altLang="zh-CN" dirty="0" smtClean="0">
                <a:latin typeface="+mn-ea"/>
              </a:rPr>
              <a:t> Student s1, s2;	</a:t>
            </a:r>
            <a:endParaRPr lang="zh-CN" altLang="zh-CN" dirty="0" smtClean="0">
              <a:latin typeface="+mn-ea"/>
            </a:endParaRPr>
          </a:p>
          <a:p>
            <a:pPr lvl="1">
              <a:buFontTx/>
              <a:buNone/>
              <a:defRPr/>
            </a:pPr>
            <a:r>
              <a:rPr lang="en-US" altLang="zh-CN" dirty="0" smtClean="0">
                <a:latin typeface="+mn-ea"/>
              </a:rPr>
              <a:t>	</a:t>
            </a:r>
            <a:r>
              <a:rPr lang="en-US" altLang="zh-CN" dirty="0" err="1" smtClean="0">
                <a:latin typeface="+mn-ea"/>
              </a:rPr>
              <a:t>struct</a:t>
            </a:r>
            <a:r>
              <a:rPr lang="en-US" altLang="zh-CN" dirty="0" smtClean="0">
                <a:latin typeface="+mn-ea"/>
              </a:rPr>
              <a:t> Date d1, d2;		</a:t>
            </a:r>
            <a:endParaRPr lang="zh-CN" altLang="zh-CN" dirty="0" smtClean="0">
              <a:latin typeface="+mn-ea"/>
            </a:endParaRPr>
          </a:p>
          <a:p>
            <a:pPr lvl="1">
              <a:buNone/>
              <a:defRPr/>
            </a:pPr>
            <a:r>
              <a:rPr lang="en-US" altLang="zh-CN" dirty="0" smtClean="0">
                <a:latin typeface="+mn-ea"/>
              </a:rPr>
              <a:t>    (</a:t>
            </a:r>
            <a:r>
              <a:rPr lang="zh-CN" altLang="zh-CN" dirty="0" smtClean="0">
                <a:latin typeface="+mn-ea"/>
              </a:rPr>
              <a:t>前面的</a:t>
            </a:r>
            <a:r>
              <a:rPr lang="en-US" altLang="zh-CN" dirty="0" err="1" smtClean="0">
                <a:latin typeface="+mn-ea"/>
              </a:rPr>
              <a:t>struct</a:t>
            </a:r>
            <a:r>
              <a:rPr lang="zh-CN" altLang="zh-CN" dirty="0" smtClean="0">
                <a:latin typeface="+mn-ea"/>
              </a:rPr>
              <a:t>可以省略</a:t>
            </a:r>
            <a:r>
              <a:rPr lang="en-US" altLang="zh-CN" dirty="0" smtClean="0">
                <a:latin typeface="+mn-ea"/>
              </a:rPr>
              <a:t>)</a:t>
            </a:r>
            <a:endParaRPr lang="zh-CN" altLang="zh-CN" dirty="0" smtClean="0">
              <a:latin typeface="+mn-ea"/>
            </a:endParaRPr>
          </a:p>
          <a:p>
            <a:pPr>
              <a:defRPr/>
            </a:pPr>
            <a:endParaRPr lang="en-US" altLang="zh-CN" dirty="0" smtClean="0"/>
          </a:p>
          <a:p>
            <a:pPr>
              <a:defRPr/>
            </a:pPr>
            <a:r>
              <a:rPr lang="zh-CN" altLang="zh-CN" dirty="0" smtClean="0"/>
              <a:t>也可以在构造结构类型的同时直接定义结构变量</a:t>
            </a:r>
            <a:endParaRPr lang="en-US" altLang="zh-CN" dirty="0" smtClean="0"/>
          </a:p>
          <a:p>
            <a:pPr lvl="1">
              <a:defRPr/>
            </a:pPr>
            <a:r>
              <a:rPr lang="zh-CN" altLang="zh-CN" dirty="0" smtClean="0"/>
              <a:t>比如，</a:t>
            </a:r>
            <a:endParaRPr lang="zh-CN" altLang="zh-CN" dirty="0" smtClean="0"/>
          </a:p>
          <a:p>
            <a:pPr lvl="1">
              <a:buFontTx/>
              <a:buNone/>
              <a:defRPr/>
            </a:pPr>
            <a:r>
              <a:rPr lang="en-US" altLang="zh-CN" dirty="0" smtClean="0"/>
              <a:t>	</a:t>
            </a:r>
            <a:r>
              <a:rPr lang="en-US" altLang="zh-CN" dirty="0" err="1" smtClean="0">
                <a:latin typeface="+mn-ea"/>
              </a:rPr>
              <a:t>struct</a:t>
            </a:r>
            <a:r>
              <a:rPr lang="en-US" altLang="zh-CN" dirty="0" smtClean="0">
                <a:latin typeface="+mn-ea"/>
              </a:rPr>
              <a:t> </a:t>
            </a:r>
            <a:r>
              <a:rPr lang="en-US" altLang="zh-CN" dirty="0" smtClean="0">
                <a:solidFill>
                  <a:schemeClr val="tx1"/>
                </a:solidFill>
                <a:latin typeface="+mn-ea"/>
              </a:rPr>
              <a:t>Student</a:t>
            </a:r>
            <a:endParaRPr lang="zh-CN" altLang="zh-CN" dirty="0" smtClean="0">
              <a:solidFill>
                <a:schemeClr val="tx1"/>
              </a:solidFill>
              <a:latin typeface="+mn-ea"/>
            </a:endParaRPr>
          </a:p>
          <a:p>
            <a:pPr lvl="1">
              <a:buFontTx/>
              <a:buNone/>
              <a:defRPr/>
            </a:pPr>
            <a:r>
              <a:rPr lang="en-US" altLang="zh-CN" dirty="0" smtClean="0">
                <a:latin typeface="+mn-ea"/>
              </a:rPr>
              <a:t>	{	  </a:t>
            </a:r>
            <a:r>
              <a:rPr lang="en-US" altLang="zh-CN" dirty="0" err="1" smtClean="0">
                <a:latin typeface="+mn-ea"/>
              </a:rPr>
              <a:t>int</a:t>
            </a:r>
            <a:r>
              <a:rPr lang="en-US" altLang="zh-CN" dirty="0" smtClean="0">
                <a:latin typeface="+mn-ea"/>
              </a:rPr>
              <a:t> number;</a:t>
            </a:r>
            <a:endParaRPr lang="zh-CN" altLang="zh-CN" dirty="0" smtClean="0">
              <a:latin typeface="+mn-ea"/>
            </a:endParaRPr>
          </a:p>
          <a:p>
            <a:pPr lvl="1">
              <a:buFontTx/>
              <a:buNone/>
              <a:defRPr/>
            </a:pPr>
            <a:r>
              <a:rPr lang="en-US" altLang="zh-CN" dirty="0" smtClean="0">
                <a:latin typeface="+mn-ea"/>
              </a:rPr>
              <a:t>		  char</a:t>
            </a:r>
            <a:r>
              <a:rPr lang="zh-CN" altLang="en-US" dirty="0" smtClean="0">
                <a:latin typeface="+mn-ea"/>
              </a:rPr>
              <a:t>*</a:t>
            </a:r>
            <a:r>
              <a:rPr lang="en-US" altLang="zh-CN" dirty="0" smtClean="0">
                <a:latin typeface="+mn-ea"/>
              </a:rPr>
              <a:t> name;</a:t>
            </a:r>
            <a:endParaRPr lang="zh-CN" altLang="zh-CN" dirty="0" smtClean="0">
              <a:latin typeface="+mn-ea"/>
            </a:endParaRPr>
          </a:p>
          <a:p>
            <a:pPr lvl="1">
              <a:buFontTx/>
              <a:buNone/>
              <a:defRPr/>
            </a:pPr>
            <a:r>
              <a:rPr lang="en-US" altLang="zh-CN" dirty="0" smtClean="0">
                <a:latin typeface="+mn-ea"/>
              </a:rPr>
              <a:t>		  </a:t>
            </a:r>
            <a:r>
              <a:rPr lang="en-US" altLang="zh-CN" dirty="0" err="1" smtClean="0">
                <a:latin typeface="+mn-ea"/>
              </a:rPr>
              <a:t>int</a:t>
            </a:r>
            <a:r>
              <a:rPr lang="en-US" altLang="zh-CN" dirty="0" smtClean="0">
                <a:latin typeface="+mn-ea"/>
              </a:rPr>
              <a:t> age;</a:t>
            </a:r>
            <a:endParaRPr lang="zh-CN" altLang="zh-CN" dirty="0" smtClean="0">
              <a:latin typeface="+mn-ea"/>
            </a:endParaRPr>
          </a:p>
          <a:p>
            <a:pPr lvl="1">
              <a:buFontTx/>
              <a:buNone/>
              <a:defRPr/>
            </a:pPr>
            <a:r>
              <a:rPr lang="en-US" altLang="zh-CN" dirty="0" smtClean="0">
                <a:latin typeface="+mn-ea"/>
              </a:rPr>
              <a:t>	}s1, s2;</a:t>
            </a:r>
            <a:endParaRPr lang="zh-CN" altLang="zh-CN" dirty="0" smtClean="0">
              <a:latin typeface="+mn-ea"/>
            </a:endParaRPr>
          </a:p>
        </p:txBody>
      </p:sp>
      <p:sp>
        <p:nvSpPr>
          <p:cNvPr id="10244" name="灯片编号占位符 5"/>
          <p:cNvSpPr txBox="1">
            <a:spLocks noGrp="1"/>
          </p:cNvSpPr>
          <p:nvPr/>
        </p:nvSpPr>
        <p:spPr bwMode="auto">
          <a:xfrm>
            <a:off x="8167688" y="6553200"/>
            <a:ext cx="9001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r" eaLnBrk="1" hangingPunct="1">
              <a:spcBef>
                <a:spcPct val="0"/>
              </a:spcBef>
              <a:buSzTx/>
              <a:buFontTx/>
              <a:buNone/>
            </a:pPr>
            <a:fld id="{D8E46010-0F3B-42DB-884A-7E03EB492CF5}" type="slidenum">
              <a:rPr lang="en-US" altLang="zh-CN" sz="1200" b="0">
                <a:latin typeface="Arial" charset="0"/>
              </a:rPr>
            </a:fld>
            <a:endParaRPr lang="en-US" altLang="zh-CN" sz="1200" b="0">
              <a:latin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zh-CN" dirty="0" smtClean="0"/>
              <a:t>结构变量的初始化</a:t>
            </a:r>
            <a:endParaRPr lang="zh-CN" altLang="en-US" dirty="0" smtClean="0"/>
          </a:p>
        </p:txBody>
      </p:sp>
      <p:sp>
        <p:nvSpPr>
          <p:cNvPr id="10243" name="内容占位符 2"/>
          <p:cNvSpPr>
            <a:spLocks noGrp="1"/>
          </p:cNvSpPr>
          <p:nvPr>
            <p:ph idx="1"/>
          </p:nvPr>
        </p:nvSpPr>
        <p:spPr>
          <a:xfrm>
            <a:off x="457200" y="1219200"/>
            <a:ext cx="5842992" cy="4937760"/>
          </a:xfrm>
        </p:spPr>
        <p:txBody>
          <a:bodyPr>
            <a:normAutofit fontScale="85000" lnSpcReduction="20000"/>
          </a:bodyPr>
          <a:lstStyle/>
          <a:p>
            <a:r>
              <a:rPr lang="en-US" altLang="zh-CN" dirty="0" smtClean="0">
                <a:latin typeface="+mn-ea"/>
              </a:rPr>
              <a:t>C</a:t>
            </a:r>
            <a:r>
              <a:rPr lang="zh-CN" altLang="zh-CN" dirty="0" smtClean="0">
                <a:latin typeface="+mn-ea"/>
              </a:rPr>
              <a:t>语言允许在定义结构变量的同时，给各个成员赋值，即结构变量的初始化。</a:t>
            </a:r>
            <a:endParaRPr lang="en-US" altLang="zh-CN" dirty="0" smtClean="0">
              <a:latin typeface="+mn-ea"/>
            </a:endParaRPr>
          </a:p>
          <a:p>
            <a:pPr lvl="1"/>
            <a:r>
              <a:rPr lang="zh-CN" altLang="zh-CN" dirty="0" smtClean="0">
                <a:latin typeface="+mn-ea"/>
              </a:rPr>
              <a:t>比如，</a:t>
            </a:r>
            <a:endParaRPr lang="zh-CN" altLang="zh-CN" dirty="0" smtClean="0">
              <a:latin typeface="+mn-ea"/>
            </a:endParaRPr>
          </a:p>
          <a:p>
            <a:pPr lvl="1">
              <a:buFontTx/>
              <a:buNone/>
            </a:pPr>
            <a:r>
              <a:rPr lang="en-US" altLang="zh-CN" dirty="0" smtClean="0">
                <a:latin typeface="+mn-ea"/>
              </a:rPr>
              <a:t>	Student s1, s2 = {1220001, </a:t>
            </a:r>
            <a:r>
              <a:rPr lang="en-US" altLang="zh-CN" sz="2400" dirty="0">
                <a:latin typeface="+mn-ea"/>
                <a:cs typeface="Arial" charset="0"/>
              </a:rPr>
              <a:t>"</a:t>
            </a:r>
            <a:r>
              <a:rPr lang="en-US" altLang="zh-CN" dirty="0" smtClean="0">
                <a:latin typeface="+mn-ea"/>
              </a:rPr>
              <a:t>Tom</a:t>
            </a:r>
            <a:r>
              <a:rPr lang="en-US" altLang="zh-CN" sz="2400" dirty="0" smtClean="0">
                <a:latin typeface="+mn-ea"/>
                <a:cs typeface="Arial" charset="0"/>
              </a:rPr>
              <a:t>"</a:t>
            </a:r>
            <a:r>
              <a:rPr lang="en-US" altLang="zh-CN" dirty="0" smtClean="0">
                <a:latin typeface="+mn-ea"/>
              </a:rPr>
              <a:t>, 19};</a:t>
            </a:r>
            <a:endParaRPr lang="zh-CN" altLang="zh-CN" dirty="0" smtClean="0">
              <a:latin typeface="+mn-ea"/>
            </a:endParaRPr>
          </a:p>
          <a:p>
            <a:pPr lvl="1">
              <a:buFontTx/>
              <a:buNone/>
            </a:pPr>
            <a:r>
              <a:rPr lang="en-US" altLang="zh-CN" dirty="0" smtClean="0">
                <a:latin typeface="+mn-ea"/>
              </a:rPr>
              <a:t>	Employee e = {1160007, </a:t>
            </a:r>
            <a:r>
              <a:rPr lang="en-US" altLang="zh-CN" sz="2400" dirty="0">
                <a:latin typeface="+mn-ea"/>
                <a:cs typeface="Arial" charset="0"/>
              </a:rPr>
              <a:t>"</a:t>
            </a:r>
            <a:r>
              <a:rPr lang="en-US" altLang="zh-CN" dirty="0" smtClean="0">
                <a:latin typeface="+mn-ea"/>
              </a:rPr>
              <a:t>Joe</a:t>
            </a:r>
            <a:r>
              <a:rPr lang="en-US" altLang="zh-CN" sz="2400" dirty="0" smtClean="0">
                <a:latin typeface="+mn-ea"/>
                <a:cs typeface="Arial" charset="0"/>
              </a:rPr>
              <a:t>"</a:t>
            </a:r>
            <a:r>
              <a:rPr lang="en-US" altLang="zh-CN" dirty="0" smtClean="0">
                <a:latin typeface="+mn-ea"/>
              </a:rPr>
              <a:t>, {1996, 12, 26}};</a:t>
            </a:r>
            <a:endParaRPr lang="zh-CN" altLang="zh-CN" dirty="0" smtClean="0">
              <a:latin typeface="+mn-ea"/>
            </a:endParaRPr>
          </a:p>
          <a:p>
            <a:endParaRPr lang="en-US" altLang="zh-CN" dirty="0" smtClean="0">
              <a:latin typeface="+mn-ea"/>
            </a:endParaRPr>
          </a:p>
          <a:p>
            <a:pPr lvl="1"/>
            <a:r>
              <a:rPr lang="zh-CN" altLang="zh-CN" dirty="0" smtClean="0">
                <a:solidFill>
                  <a:srgbClr val="FF0000"/>
                </a:solidFill>
                <a:latin typeface="+mn-ea"/>
              </a:rPr>
              <a:t>注意</a:t>
            </a:r>
            <a:r>
              <a:rPr lang="zh-CN" altLang="en-US" dirty="0" smtClean="0">
                <a:solidFill>
                  <a:srgbClr val="FF0000"/>
                </a:solidFill>
                <a:latin typeface="+mn-ea"/>
              </a:rPr>
              <a:t>：</a:t>
            </a:r>
            <a:r>
              <a:rPr lang="zh-CN" altLang="zh-CN" dirty="0" smtClean="0">
                <a:solidFill>
                  <a:schemeClr val="tx1"/>
                </a:solidFill>
                <a:latin typeface="+mn-ea"/>
              </a:rPr>
              <a:t>在构造一个结构类型时，不能对其成员进行初始化</a:t>
            </a:r>
            <a:r>
              <a:rPr lang="en-US" altLang="zh-CN" dirty="0" smtClean="0">
                <a:solidFill>
                  <a:schemeClr val="tx1"/>
                </a:solidFill>
                <a:latin typeface="+mn-ea"/>
              </a:rPr>
              <a:t>(</a:t>
            </a:r>
            <a:r>
              <a:rPr lang="zh-CN" altLang="zh-CN" dirty="0" smtClean="0">
                <a:latin typeface="+mn-ea"/>
              </a:rPr>
              <a:t>因为构造类型</a:t>
            </a:r>
            <a:r>
              <a:rPr lang="zh-CN" altLang="en-US" dirty="0" smtClean="0">
                <a:latin typeface="+mn-ea"/>
              </a:rPr>
              <a:t>时</a:t>
            </a:r>
            <a:r>
              <a:rPr lang="zh-CN" altLang="zh-CN" dirty="0" smtClean="0">
                <a:latin typeface="+mn-ea"/>
              </a:rPr>
              <a:t>，编译器不分配存储空间</a:t>
            </a:r>
            <a:r>
              <a:rPr lang="en-US" altLang="zh-CN" dirty="0" smtClean="0">
                <a:latin typeface="+mn-ea"/>
              </a:rPr>
              <a:t>)</a:t>
            </a:r>
            <a:r>
              <a:rPr lang="zh-CN" altLang="zh-CN" dirty="0" smtClean="0">
                <a:latin typeface="+mn-ea"/>
              </a:rPr>
              <a:t>。比如，</a:t>
            </a:r>
            <a:endParaRPr lang="zh-CN" altLang="zh-CN" dirty="0" smtClean="0">
              <a:latin typeface="+mn-ea"/>
            </a:endParaRPr>
          </a:p>
          <a:p>
            <a:pPr lvl="1">
              <a:buFontTx/>
              <a:buNone/>
            </a:pPr>
            <a:r>
              <a:rPr lang="en-US" altLang="zh-CN" sz="2000" dirty="0" smtClean="0">
                <a:latin typeface="+mn-ea"/>
              </a:rPr>
              <a:t>	</a:t>
            </a:r>
            <a:r>
              <a:rPr lang="en-US" altLang="zh-CN" sz="2000" dirty="0" err="1" smtClean="0">
                <a:latin typeface="+mn-ea"/>
              </a:rPr>
              <a:t>struct</a:t>
            </a:r>
            <a:r>
              <a:rPr lang="en-US" altLang="zh-CN" sz="2000" dirty="0" smtClean="0">
                <a:latin typeface="+mn-ea"/>
              </a:rPr>
              <a:t> Student</a:t>
            </a:r>
            <a:endParaRPr lang="zh-CN" altLang="zh-CN" sz="2000" dirty="0" smtClean="0">
              <a:latin typeface="+mn-ea"/>
            </a:endParaRPr>
          </a:p>
          <a:p>
            <a:pPr lvl="1">
              <a:buFontTx/>
              <a:buNone/>
            </a:pPr>
            <a:r>
              <a:rPr lang="en-US" altLang="zh-CN" sz="2000" dirty="0" smtClean="0">
                <a:latin typeface="+mn-ea"/>
              </a:rPr>
              <a:t>	{</a:t>
            </a:r>
            <a:endParaRPr lang="zh-CN" altLang="zh-CN" sz="2000" dirty="0" smtClean="0">
              <a:latin typeface="+mn-ea"/>
            </a:endParaRPr>
          </a:p>
          <a:p>
            <a:pPr lvl="1">
              <a:buFontTx/>
              <a:buNone/>
            </a:pPr>
            <a:r>
              <a:rPr lang="en-US" altLang="zh-CN" sz="2000" dirty="0" smtClean="0">
                <a:latin typeface="+mn-ea"/>
              </a:rPr>
              <a:t>		</a:t>
            </a:r>
            <a:r>
              <a:rPr lang="en-US" altLang="zh-CN" sz="2000" dirty="0" err="1" smtClean="0">
                <a:latin typeface="+mn-ea"/>
              </a:rPr>
              <a:t>int</a:t>
            </a:r>
            <a:r>
              <a:rPr lang="en-US" altLang="zh-CN" sz="2000" dirty="0" smtClean="0">
                <a:latin typeface="+mn-ea"/>
              </a:rPr>
              <a:t> number = 1220001;	//</a:t>
            </a:r>
            <a:r>
              <a:rPr lang="zh-CN" altLang="zh-CN" sz="2000" dirty="0" smtClean="0">
                <a:latin typeface="+mn-ea"/>
              </a:rPr>
              <a:t>此处的初始化是</a:t>
            </a:r>
            <a:r>
              <a:rPr lang="en-US" altLang="zh-CN" sz="2000" dirty="0" smtClean="0">
                <a:latin typeface="+mn-ea"/>
              </a:rPr>
              <a:t>  	  	                                                    //</a:t>
            </a:r>
            <a:r>
              <a:rPr lang="zh-CN" altLang="zh-CN" sz="2000" dirty="0" smtClean="0">
                <a:latin typeface="+mn-ea"/>
              </a:rPr>
              <a:t>错误的</a:t>
            </a:r>
            <a:endParaRPr lang="zh-CN" altLang="zh-CN" sz="2000" dirty="0" smtClean="0">
              <a:latin typeface="+mn-ea"/>
            </a:endParaRPr>
          </a:p>
          <a:p>
            <a:pPr lvl="1">
              <a:buFontTx/>
              <a:buNone/>
            </a:pPr>
            <a:r>
              <a:rPr lang="en-US" altLang="zh-CN" sz="2000" dirty="0" smtClean="0">
                <a:latin typeface="+mn-ea"/>
              </a:rPr>
              <a:t>		char</a:t>
            </a:r>
            <a:r>
              <a:rPr lang="zh-CN" altLang="en-US" sz="2000" dirty="0" smtClean="0">
                <a:latin typeface="+mn-ea"/>
              </a:rPr>
              <a:t>*</a:t>
            </a:r>
            <a:r>
              <a:rPr lang="en-US" altLang="zh-CN" sz="2000" dirty="0" smtClean="0">
                <a:latin typeface="+mn-ea"/>
              </a:rPr>
              <a:t> name;</a:t>
            </a:r>
            <a:endParaRPr lang="zh-CN" altLang="zh-CN" sz="2000" dirty="0" smtClean="0">
              <a:latin typeface="+mn-ea"/>
            </a:endParaRPr>
          </a:p>
          <a:p>
            <a:pPr lvl="1">
              <a:buFontTx/>
              <a:buNone/>
            </a:pPr>
            <a:r>
              <a:rPr lang="en-US" altLang="zh-CN" sz="2000" dirty="0" smtClean="0">
                <a:latin typeface="+mn-ea"/>
              </a:rPr>
              <a:t>		</a:t>
            </a:r>
            <a:r>
              <a:rPr lang="en-US" altLang="zh-CN" sz="2000" dirty="0" err="1" smtClean="0">
                <a:latin typeface="+mn-ea"/>
              </a:rPr>
              <a:t>int</a:t>
            </a:r>
            <a:r>
              <a:rPr lang="en-US" altLang="zh-CN" sz="2000" dirty="0" smtClean="0">
                <a:latin typeface="+mn-ea"/>
              </a:rPr>
              <a:t> age;</a:t>
            </a:r>
            <a:endParaRPr lang="zh-CN" altLang="zh-CN" sz="2000" dirty="0" smtClean="0">
              <a:latin typeface="+mn-ea"/>
            </a:endParaRPr>
          </a:p>
          <a:p>
            <a:pPr lvl="1">
              <a:buFontTx/>
              <a:buNone/>
            </a:pPr>
            <a:r>
              <a:rPr lang="en-US" altLang="zh-CN" sz="2000" dirty="0" smtClean="0">
                <a:latin typeface="+mn-ea"/>
              </a:rPr>
              <a:t>	};</a:t>
            </a:r>
            <a:endParaRPr lang="zh-CN" altLang="en-US" sz="2000" dirty="0" smtClean="0">
              <a:latin typeface="+mn-ea"/>
            </a:endParaRPr>
          </a:p>
        </p:txBody>
      </p:sp>
      <p:sp>
        <p:nvSpPr>
          <p:cNvPr id="14340" name="灯片编号占位符 5"/>
          <p:cNvSpPr txBox="1">
            <a:spLocks noGrp="1"/>
          </p:cNvSpPr>
          <p:nvPr/>
        </p:nvSpPr>
        <p:spPr bwMode="auto">
          <a:xfrm>
            <a:off x="8167688" y="6553200"/>
            <a:ext cx="9001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r" eaLnBrk="1" hangingPunct="1">
              <a:spcBef>
                <a:spcPct val="0"/>
              </a:spcBef>
              <a:buSzTx/>
              <a:buFontTx/>
              <a:buNone/>
            </a:pPr>
            <a:fld id="{349B20A9-B012-48A5-B06A-57102C9817A7}" type="slidenum">
              <a:rPr lang="en-US" altLang="zh-CN" sz="1200" b="0">
                <a:latin typeface="Arial" charset="0"/>
              </a:rPr>
            </a:fld>
            <a:endParaRPr lang="en-US" altLang="zh-CN" sz="1200" b="0">
              <a:latin typeface="Arial" charset="0"/>
            </a:endParaRPr>
          </a:p>
        </p:txBody>
      </p:sp>
      <p:sp>
        <p:nvSpPr>
          <p:cNvPr id="6" name="内容占位符 2"/>
          <p:cNvSpPr txBox="1"/>
          <p:nvPr/>
        </p:nvSpPr>
        <p:spPr>
          <a:xfrm>
            <a:off x="6511504" y="1268760"/>
            <a:ext cx="2380976" cy="4217680"/>
          </a:xfrm>
          <a:prstGeom prst="rect">
            <a:avLst/>
          </a:prstGeom>
          <a:ln w="12700">
            <a:solidFill>
              <a:schemeClr val="tx1"/>
            </a:solidFill>
          </a:ln>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charset="2"/>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charset="2"/>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Tx/>
              <a:buNone/>
              <a:defRPr/>
            </a:pPr>
            <a:r>
              <a:rPr lang="en-US" altLang="zh-CN" sz="2000" dirty="0" err="1" smtClean="0">
                <a:solidFill>
                  <a:srgbClr val="002060"/>
                </a:solidFill>
                <a:latin typeface="+mn-ea"/>
              </a:rPr>
              <a:t>struct</a:t>
            </a:r>
            <a:r>
              <a:rPr lang="en-US" altLang="zh-CN" sz="2000" dirty="0" smtClean="0">
                <a:solidFill>
                  <a:srgbClr val="002060"/>
                </a:solidFill>
                <a:latin typeface="+mn-ea"/>
              </a:rPr>
              <a:t> Employee</a:t>
            </a:r>
            <a:endParaRPr lang="zh-CN" altLang="zh-CN" sz="2000" dirty="0" smtClean="0">
              <a:solidFill>
                <a:srgbClr val="002060"/>
              </a:solidFill>
              <a:latin typeface="+mn-ea"/>
            </a:endParaRPr>
          </a:p>
          <a:p>
            <a:pPr>
              <a:buFontTx/>
              <a:buNone/>
              <a:defRPr/>
            </a:pPr>
            <a:r>
              <a:rPr lang="en-US" altLang="zh-CN" sz="2000" dirty="0" smtClean="0">
                <a:solidFill>
                  <a:srgbClr val="002060"/>
                </a:solidFill>
                <a:latin typeface="+mn-ea"/>
              </a:rPr>
              <a:t>{</a:t>
            </a:r>
            <a:endParaRPr lang="zh-CN" altLang="zh-CN" sz="2000" dirty="0" smtClean="0">
              <a:solidFill>
                <a:srgbClr val="002060"/>
              </a:solidFill>
              <a:latin typeface="+mn-ea"/>
            </a:endParaRPr>
          </a:p>
          <a:p>
            <a:pPr>
              <a:buFontTx/>
              <a:buNone/>
              <a:defRPr/>
            </a:pPr>
            <a:r>
              <a:rPr lang="en-US" altLang="zh-CN" sz="2000" dirty="0" smtClean="0">
                <a:solidFill>
                  <a:srgbClr val="002060"/>
                </a:solidFill>
                <a:latin typeface="+mn-ea"/>
              </a:rPr>
              <a:t>	</a:t>
            </a:r>
            <a:r>
              <a:rPr lang="en-US" altLang="zh-CN" sz="2000" dirty="0" err="1" smtClean="0">
                <a:solidFill>
                  <a:srgbClr val="002060"/>
                </a:solidFill>
                <a:latin typeface="+mn-ea"/>
              </a:rPr>
              <a:t>int</a:t>
            </a:r>
            <a:r>
              <a:rPr lang="en-US" altLang="zh-CN" sz="2000" dirty="0" smtClean="0">
                <a:solidFill>
                  <a:srgbClr val="002060"/>
                </a:solidFill>
                <a:latin typeface="+mn-ea"/>
              </a:rPr>
              <a:t> number;</a:t>
            </a:r>
            <a:endParaRPr lang="zh-CN" altLang="zh-CN" sz="2000" dirty="0" smtClean="0">
              <a:solidFill>
                <a:srgbClr val="002060"/>
              </a:solidFill>
              <a:latin typeface="+mn-ea"/>
            </a:endParaRPr>
          </a:p>
          <a:p>
            <a:pPr>
              <a:buFontTx/>
              <a:buNone/>
              <a:defRPr/>
            </a:pPr>
            <a:r>
              <a:rPr lang="en-US" altLang="zh-CN" sz="2000" dirty="0" smtClean="0">
                <a:solidFill>
                  <a:srgbClr val="002060"/>
                </a:solidFill>
                <a:latin typeface="+mn-ea"/>
              </a:rPr>
              <a:t>	char* name;</a:t>
            </a:r>
            <a:endParaRPr lang="zh-CN" altLang="zh-CN" sz="2000" dirty="0" smtClean="0">
              <a:solidFill>
                <a:srgbClr val="002060"/>
              </a:solidFill>
              <a:latin typeface="+mn-ea"/>
            </a:endParaRPr>
          </a:p>
          <a:p>
            <a:pPr>
              <a:buFontTx/>
              <a:buNone/>
              <a:defRPr/>
            </a:pPr>
            <a:r>
              <a:rPr lang="en-US" altLang="zh-CN" sz="2000" dirty="0" smtClean="0">
                <a:solidFill>
                  <a:srgbClr val="002060"/>
                </a:solidFill>
                <a:latin typeface="+mn-ea"/>
              </a:rPr>
              <a:t>	</a:t>
            </a:r>
            <a:r>
              <a:rPr lang="en-US" altLang="zh-CN" sz="2000" dirty="0" err="1" smtClean="0">
                <a:solidFill>
                  <a:srgbClr val="002060"/>
                </a:solidFill>
                <a:latin typeface="+mn-ea"/>
              </a:rPr>
              <a:t>struct</a:t>
            </a:r>
            <a:r>
              <a:rPr lang="en-US" altLang="zh-CN" sz="2000" dirty="0" smtClean="0">
                <a:solidFill>
                  <a:srgbClr val="002060"/>
                </a:solidFill>
                <a:latin typeface="+mn-ea"/>
              </a:rPr>
              <a:t> Date</a:t>
            </a:r>
            <a:endParaRPr lang="zh-CN" altLang="zh-CN" sz="2000" dirty="0" smtClean="0">
              <a:solidFill>
                <a:srgbClr val="002060"/>
              </a:solidFill>
              <a:latin typeface="+mn-ea"/>
            </a:endParaRPr>
          </a:p>
          <a:p>
            <a:pPr>
              <a:buFontTx/>
              <a:buNone/>
              <a:defRPr/>
            </a:pPr>
            <a:r>
              <a:rPr lang="en-US" altLang="zh-CN" sz="2000" dirty="0" smtClean="0">
                <a:solidFill>
                  <a:srgbClr val="002060"/>
                </a:solidFill>
                <a:latin typeface="+mn-ea"/>
              </a:rPr>
              <a:t>	{</a:t>
            </a:r>
            <a:endParaRPr lang="zh-CN" altLang="zh-CN" sz="2000" dirty="0" smtClean="0">
              <a:solidFill>
                <a:srgbClr val="002060"/>
              </a:solidFill>
              <a:latin typeface="+mn-ea"/>
            </a:endParaRPr>
          </a:p>
          <a:p>
            <a:pPr>
              <a:buFontTx/>
              <a:buNone/>
              <a:defRPr/>
            </a:pPr>
            <a:r>
              <a:rPr lang="en-US" altLang="zh-CN" sz="2000" dirty="0" smtClean="0">
                <a:solidFill>
                  <a:srgbClr val="002060"/>
                </a:solidFill>
                <a:latin typeface="+mn-ea"/>
              </a:rPr>
              <a:t>		</a:t>
            </a:r>
            <a:r>
              <a:rPr lang="en-US" altLang="zh-CN" sz="2000" dirty="0" err="1" smtClean="0">
                <a:solidFill>
                  <a:srgbClr val="002060"/>
                </a:solidFill>
                <a:latin typeface="+mn-ea"/>
              </a:rPr>
              <a:t>int</a:t>
            </a:r>
            <a:r>
              <a:rPr lang="en-US" altLang="zh-CN" sz="2000" dirty="0" smtClean="0">
                <a:solidFill>
                  <a:srgbClr val="002060"/>
                </a:solidFill>
                <a:latin typeface="+mn-ea"/>
              </a:rPr>
              <a:t>   year;</a:t>
            </a:r>
            <a:endParaRPr lang="zh-CN" altLang="zh-CN" sz="2000" dirty="0" smtClean="0">
              <a:solidFill>
                <a:srgbClr val="002060"/>
              </a:solidFill>
              <a:latin typeface="+mn-ea"/>
            </a:endParaRPr>
          </a:p>
          <a:p>
            <a:pPr>
              <a:buFontTx/>
              <a:buNone/>
              <a:defRPr/>
            </a:pPr>
            <a:r>
              <a:rPr lang="en-US" altLang="zh-CN" sz="2000" dirty="0" smtClean="0">
                <a:solidFill>
                  <a:srgbClr val="002060"/>
                </a:solidFill>
                <a:latin typeface="+mn-ea"/>
              </a:rPr>
              <a:t>		</a:t>
            </a:r>
            <a:r>
              <a:rPr lang="en-US" altLang="zh-CN" sz="2000" dirty="0" err="1" smtClean="0">
                <a:solidFill>
                  <a:srgbClr val="002060"/>
                </a:solidFill>
                <a:latin typeface="+mn-ea"/>
              </a:rPr>
              <a:t>int</a:t>
            </a:r>
            <a:r>
              <a:rPr lang="en-US" altLang="zh-CN" sz="2000" dirty="0" smtClean="0">
                <a:solidFill>
                  <a:srgbClr val="002060"/>
                </a:solidFill>
                <a:latin typeface="+mn-ea"/>
              </a:rPr>
              <a:t>   month;</a:t>
            </a:r>
            <a:endParaRPr lang="zh-CN" altLang="zh-CN" sz="2000" dirty="0" smtClean="0">
              <a:solidFill>
                <a:srgbClr val="002060"/>
              </a:solidFill>
              <a:latin typeface="+mn-ea"/>
            </a:endParaRPr>
          </a:p>
          <a:p>
            <a:pPr>
              <a:buFontTx/>
              <a:buNone/>
              <a:defRPr/>
            </a:pPr>
            <a:r>
              <a:rPr lang="en-US" altLang="zh-CN" sz="2000" dirty="0" smtClean="0">
                <a:solidFill>
                  <a:srgbClr val="002060"/>
                </a:solidFill>
                <a:latin typeface="+mn-ea"/>
              </a:rPr>
              <a:t>		</a:t>
            </a:r>
            <a:r>
              <a:rPr lang="en-US" altLang="zh-CN" sz="2000" dirty="0" err="1" smtClean="0">
                <a:solidFill>
                  <a:srgbClr val="002060"/>
                </a:solidFill>
                <a:latin typeface="+mn-ea"/>
              </a:rPr>
              <a:t>int</a:t>
            </a:r>
            <a:r>
              <a:rPr lang="en-US" altLang="zh-CN" sz="2000" dirty="0" smtClean="0">
                <a:solidFill>
                  <a:srgbClr val="002060"/>
                </a:solidFill>
                <a:latin typeface="+mn-ea"/>
              </a:rPr>
              <a:t>   day;</a:t>
            </a:r>
            <a:endParaRPr lang="zh-CN" altLang="zh-CN" sz="2000" dirty="0" smtClean="0">
              <a:solidFill>
                <a:srgbClr val="002060"/>
              </a:solidFill>
              <a:latin typeface="+mn-ea"/>
            </a:endParaRPr>
          </a:p>
          <a:p>
            <a:pPr>
              <a:buFontTx/>
              <a:buNone/>
              <a:defRPr/>
            </a:pPr>
            <a:r>
              <a:rPr lang="en-US" altLang="zh-CN" sz="2000" dirty="0" smtClean="0">
                <a:solidFill>
                  <a:srgbClr val="002060"/>
                </a:solidFill>
                <a:latin typeface="+mn-ea"/>
              </a:rPr>
              <a:t>	} birthday ;	</a:t>
            </a:r>
            <a:endParaRPr lang="en-US" altLang="zh-CN" sz="2000" dirty="0" smtClean="0">
              <a:solidFill>
                <a:srgbClr val="002060"/>
              </a:solidFill>
              <a:latin typeface="+mn-ea"/>
            </a:endParaRPr>
          </a:p>
          <a:p>
            <a:pPr>
              <a:buFontTx/>
              <a:buNone/>
              <a:defRPr/>
            </a:pPr>
            <a:r>
              <a:rPr lang="en-US" altLang="zh-CN" sz="2000" dirty="0" smtClean="0">
                <a:solidFill>
                  <a:srgbClr val="002060"/>
                </a:solidFill>
                <a:latin typeface="+mn-ea"/>
              </a:rPr>
              <a:t>} e ;</a:t>
            </a:r>
            <a:endParaRPr lang="zh-CN" altLang="zh-CN" sz="2000" dirty="0" smtClean="0">
              <a:solidFill>
                <a:srgbClr val="002060"/>
              </a:solidFill>
              <a:latin typeface="+mn-ea"/>
            </a:endParaRPr>
          </a:p>
          <a:p>
            <a:pPr>
              <a:defRPr/>
            </a:pPr>
            <a:endParaRPr lang="zh-CN" altLang="en-US" sz="24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dirty="0" smtClean="0"/>
              <a:t>关于命名</a:t>
            </a:r>
            <a:endParaRPr lang="zh-CN" altLang="en-US" dirty="0" smtClean="0"/>
          </a:p>
        </p:txBody>
      </p:sp>
      <p:sp>
        <p:nvSpPr>
          <p:cNvPr id="6147" name="Rectangle 3"/>
          <p:cNvSpPr>
            <a:spLocks noGrp="1" noChangeArrowheads="1"/>
          </p:cNvSpPr>
          <p:nvPr>
            <p:ph type="body" idx="1"/>
          </p:nvPr>
        </p:nvSpPr>
        <p:spPr>
          <a:xfrm>
            <a:off x="457200" y="1219200"/>
            <a:ext cx="8435280" cy="4937760"/>
          </a:xfrm>
        </p:spPr>
        <p:txBody>
          <a:bodyPr>
            <a:normAutofit/>
          </a:bodyPr>
          <a:lstStyle/>
          <a:p>
            <a:pPr>
              <a:lnSpc>
                <a:spcPct val="114000"/>
              </a:lnSpc>
            </a:pPr>
            <a:r>
              <a:rPr lang="zh-CN" altLang="zh-CN" sz="2800" dirty="0" smtClean="0"/>
              <a:t>结构类型标识符与其成员或其他变量可重名</a:t>
            </a:r>
            <a:endParaRPr lang="en-US" altLang="zh-CN" sz="2800" dirty="0" smtClean="0"/>
          </a:p>
          <a:p>
            <a:pPr>
              <a:lnSpc>
                <a:spcPct val="114000"/>
              </a:lnSpc>
            </a:pPr>
            <a:r>
              <a:rPr lang="zh-CN" altLang="zh-CN" sz="2800" dirty="0" smtClean="0"/>
              <a:t>结构</a:t>
            </a:r>
            <a:r>
              <a:rPr lang="zh-CN" altLang="zh-CN" sz="2800" dirty="0" smtClean="0">
                <a:solidFill>
                  <a:srgbClr val="FF0000"/>
                </a:solidFill>
              </a:rPr>
              <a:t>成员</a:t>
            </a:r>
            <a:r>
              <a:rPr lang="zh-CN" altLang="zh-CN" sz="2800" dirty="0" smtClean="0"/>
              <a:t>和</a:t>
            </a:r>
            <a:r>
              <a:rPr lang="zh-CN" altLang="zh-CN" sz="2800" dirty="0" smtClean="0">
                <a:solidFill>
                  <a:srgbClr val="FF0000"/>
                </a:solidFill>
              </a:rPr>
              <a:t>其</a:t>
            </a:r>
            <a:r>
              <a:rPr lang="zh-CN" altLang="en-US" sz="2800" dirty="0" smtClean="0">
                <a:solidFill>
                  <a:srgbClr val="FF0000"/>
                </a:solidFill>
              </a:rPr>
              <a:t>它</a:t>
            </a:r>
            <a:r>
              <a:rPr lang="zh-CN" altLang="zh-CN" sz="2800" dirty="0" smtClean="0">
                <a:solidFill>
                  <a:srgbClr val="FF0000"/>
                </a:solidFill>
              </a:rPr>
              <a:t>变量</a:t>
            </a:r>
            <a:r>
              <a:rPr lang="zh-CN" altLang="zh-CN" sz="2800" dirty="0" smtClean="0"/>
              <a:t>也可以重名</a:t>
            </a:r>
            <a:endParaRPr lang="en-US" altLang="zh-CN" sz="2800" dirty="0" smtClean="0"/>
          </a:p>
          <a:p>
            <a:pPr>
              <a:lnSpc>
                <a:spcPct val="114000"/>
              </a:lnSpc>
            </a:pPr>
            <a:r>
              <a:rPr lang="zh-CN" altLang="zh-CN" sz="2800" dirty="0" smtClean="0"/>
              <a:t>同一个结构的各个成员不能重名</a:t>
            </a:r>
            <a:endParaRPr lang="en-US" altLang="zh-CN" sz="1600" dirty="0" smtClean="0"/>
          </a:p>
          <a:p>
            <a:pPr>
              <a:lnSpc>
                <a:spcPct val="114000"/>
              </a:lnSpc>
            </a:pPr>
            <a:r>
              <a:rPr lang="zh-CN" altLang="zh-CN" sz="2800" dirty="0" smtClean="0"/>
              <a:t>不同结构类型的成员可以重名</a:t>
            </a:r>
            <a:endParaRPr lang="zh-CN" altLang="zh-CN" sz="1100" dirty="0" smtClean="0"/>
          </a:p>
          <a:p>
            <a:pPr>
              <a:lnSpc>
                <a:spcPct val="114000"/>
              </a:lnSpc>
            </a:pPr>
            <a:r>
              <a:rPr lang="zh-CN" altLang="zh-CN" sz="2800" dirty="0" smtClean="0"/>
              <a:t>如果在函数内部构造结构类型，则该函数之外此结构类型不可用</a:t>
            </a:r>
            <a:endParaRPr lang="en-US" altLang="zh-CN" sz="2800" dirty="0" smtClean="0"/>
          </a:p>
          <a:p>
            <a:pPr lvl="1">
              <a:lnSpc>
                <a:spcPct val="114000"/>
              </a:lnSpc>
            </a:pPr>
            <a:r>
              <a:rPr lang="zh-CN" altLang="zh-CN" sz="2400" dirty="0" smtClean="0"/>
              <a:t>一般把结构类型的构造放在文件头部，也可以把结构类型的构造放在头文件中</a:t>
            </a:r>
            <a:endParaRPr lang="zh-CN" altLang="en-US" sz="2400" dirty="0" smtClean="0"/>
          </a:p>
        </p:txBody>
      </p:sp>
      <p:sp>
        <p:nvSpPr>
          <p:cNvPr id="9220" name="灯片编号占位符 5"/>
          <p:cNvSpPr txBox="1">
            <a:spLocks noGrp="1"/>
          </p:cNvSpPr>
          <p:nvPr/>
        </p:nvSpPr>
        <p:spPr bwMode="auto">
          <a:xfrm>
            <a:off x="8167688" y="6553200"/>
            <a:ext cx="9001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r" eaLnBrk="1" hangingPunct="1">
              <a:spcBef>
                <a:spcPct val="0"/>
              </a:spcBef>
              <a:buSzTx/>
              <a:buFontTx/>
              <a:buNone/>
            </a:pPr>
            <a:fld id="{D3624F87-32C7-4415-97F0-DFC12197EB03}" type="slidenum">
              <a:rPr lang="en-US" altLang="zh-CN" sz="1200" b="0">
                <a:latin typeface="Arial" charset="0"/>
              </a:rPr>
            </a:fld>
            <a:endParaRPr lang="en-US" altLang="zh-CN" sz="1200" b="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endParaRPr lang="zh-CN" altLang="en-US" smtClean="0"/>
          </a:p>
        </p:txBody>
      </p:sp>
      <p:sp>
        <p:nvSpPr>
          <p:cNvPr id="8195" name="内容占位符 2"/>
          <p:cNvSpPr>
            <a:spLocks noGrp="1"/>
          </p:cNvSpPr>
          <p:nvPr>
            <p:ph idx="1"/>
          </p:nvPr>
        </p:nvSpPr>
        <p:spPr>
          <a:xfrm>
            <a:off x="179512" y="1219200"/>
            <a:ext cx="8784976" cy="4937760"/>
          </a:xfrm>
        </p:spPr>
        <p:txBody>
          <a:bodyPr>
            <a:normAutofit/>
          </a:bodyPr>
          <a:lstStyle/>
          <a:p>
            <a:pPr>
              <a:buFontTx/>
              <a:buNone/>
              <a:defRPr/>
            </a:pPr>
            <a:r>
              <a:rPr lang="en-US" altLang="zh-CN" sz="2400" dirty="0" err="1" smtClean="0">
                <a:latin typeface="+mn-ea"/>
              </a:rPr>
              <a:t>struct</a:t>
            </a:r>
            <a:r>
              <a:rPr lang="en-US" altLang="zh-CN" sz="2400" dirty="0" smtClean="0">
                <a:latin typeface="+mn-ea"/>
              </a:rPr>
              <a:t> Employee</a:t>
            </a:r>
            <a:endParaRPr lang="zh-CN" altLang="zh-CN" sz="2400" dirty="0" smtClean="0">
              <a:latin typeface="+mn-ea"/>
            </a:endParaRPr>
          </a:p>
          <a:p>
            <a:pPr>
              <a:buFontTx/>
              <a:buNone/>
              <a:defRPr/>
            </a:pPr>
            <a:r>
              <a:rPr lang="en-US" altLang="zh-CN" sz="2400" dirty="0" smtClean="0">
                <a:latin typeface="+mn-ea"/>
              </a:rPr>
              <a:t>{</a:t>
            </a:r>
            <a:endParaRPr lang="zh-CN" altLang="zh-CN" sz="2400" dirty="0" smtClean="0">
              <a:latin typeface="+mn-ea"/>
            </a:endParaRPr>
          </a:p>
          <a:p>
            <a:pPr>
              <a:buFontTx/>
              <a:buNone/>
              <a:defRPr/>
            </a:pPr>
            <a:r>
              <a:rPr lang="en-US" altLang="zh-CN" sz="2400" dirty="0" smtClean="0">
                <a:latin typeface="+mn-ea"/>
              </a:rPr>
              <a:t>	</a:t>
            </a:r>
            <a:r>
              <a:rPr lang="en-US" altLang="zh-CN" sz="2400" dirty="0" err="1" smtClean="0">
                <a:latin typeface="+mn-ea"/>
              </a:rPr>
              <a:t>int</a:t>
            </a:r>
            <a:r>
              <a:rPr lang="en-US" altLang="zh-CN" sz="2400" dirty="0" smtClean="0">
                <a:latin typeface="+mn-ea"/>
              </a:rPr>
              <a:t> number;</a:t>
            </a:r>
            <a:endParaRPr lang="zh-CN" altLang="zh-CN" sz="2400" dirty="0" smtClean="0">
              <a:latin typeface="+mn-ea"/>
            </a:endParaRPr>
          </a:p>
          <a:p>
            <a:pPr>
              <a:buFontTx/>
              <a:buNone/>
              <a:defRPr/>
            </a:pPr>
            <a:r>
              <a:rPr lang="en-US" altLang="zh-CN" sz="2400" dirty="0" smtClean="0">
                <a:latin typeface="+mn-ea"/>
              </a:rPr>
              <a:t>	char</a:t>
            </a:r>
            <a:r>
              <a:rPr lang="zh-CN" altLang="en-US" sz="2400" dirty="0" smtClean="0">
                <a:latin typeface="+mn-ea"/>
              </a:rPr>
              <a:t>*</a:t>
            </a:r>
            <a:r>
              <a:rPr lang="en-US" altLang="zh-CN" sz="2400" dirty="0" smtClean="0">
                <a:latin typeface="+mn-ea"/>
              </a:rPr>
              <a:t> name;</a:t>
            </a:r>
            <a:endParaRPr lang="zh-CN" altLang="zh-CN" sz="2400" dirty="0" smtClean="0">
              <a:latin typeface="+mn-ea"/>
            </a:endParaRPr>
          </a:p>
          <a:p>
            <a:pPr>
              <a:buFontTx/>
              <a:buNone/>
              <a:defRPr/>
            </a:pPr>
            <a:r>
              <a:rPr lang="en-US" altLang="zh-CN" sz="2400" dirty="0" smtClean="0">
                <a:latin typeface="+mn-ea"/>
              </a:rPr>
              <a:t>	</a:t>
            </a:r>
            <a:r>
              <a:rPr lang="en-US" altLang="zh-CN" sz="2400" dirty="0" err="1" smtClean="0">
                <a:latin typeface="+mn-ea"/>
              </a:rPr>
              <a:t>struct</a:t>
            </a:r>
            <a:r>
              <a:rPr lang="en-US" altLang="zh-CN" sz="2400" dirty="0" smtClean="0">
                <a:latin typeface="+mn-ea"/>
              </a:rPr>
              <a:t> Date</a:t>
            </a:r>
            <a:endParaRPr lang="zh-CN" altLang="zh-CN" sz="2400" dirty="0" smtClean="0">
              <a:latin typeface="+mn-ea"/>
            </a:endParaRPr>
          </a:p>
          <a:p>
            <a:pPr>
              <a:buFontTx/>
              <a:buNone/>
              <a:defRPr/>
            </a:pPr>
            <a:r>
              <a:rPr lang="en-US" altLang="zh-CN" sz="2400" dirty="0" smtClean="0">
                <a:latin typeface="+mn-ea"/>
              </a:rPr>
              <a:t>	{</a:t>
            </a:r>
            <a:endParaRPr lang="zh-CN" altLang="zh-CN" sz="2400" dirty="0" smtClean="0">
              <a:latin typeface="+mn-ea"/>
            </a:endParaRPr>
          </a:p>
          <a:p>
            <a:pPr>
              <a:buFontTx/>
              <a:buNone/>
              <a:defRPr/>
            </a:pPr>
            <a:r>
              <a:rPr lang="en-US" altLang="zh-CN" sz="2400" dirty="0" smtClean="0">
                <a:latin typeface="+mn-ea"/>
              </a:rPr>
              <a:t>		</a:t>
            </a:r>
            <a:r>
              <a:rPr lang="en-US" altLang="zh-CN" sz="2400" dirty="0" err="1" smtClean="0">
                <a:latin typeface="+mn-ea"/>
              </a:rPr>
              <a:t>int</a:t>
            </a:r>
            <a:r>
              <a:rPr lang="en-US" altLang="zh-CN" sz="2400" dirty="0" smtClean="0">
                <a:latin typeface="+mn-ea"/>
              </a:rPr>
              <a:t>   year;</a:t>
            </a:r>
            <a:endParaRPr lang="zh-CN" altLang="zh-CN" sz="2400" dirty="0" smtClean="0">
              <a:latin typeface="+mn-ea"/>
            </a:endParaRPr>
          </a:p>
          <a:p>
            <a:pPr>
              <a:buFontTx/>
              <a:buNone/>
              <a:defRPr/>
            </a:pPr>
            <a:r>
              <a:rPr lang="en-US" altLang="zh-CN" sz="2400" dirty="0" smtClean="0">
                <a:latin typeface="+mn-ea"/>
              </a:rPr>
              <a:t>		</a:t>
            </a:r>
            <a:r>
              <a:rPr lang="en-US" altLang="zh-CN" sz="2400" dirty="0" err="1" smtClean="0">
                <a:latin typeface="+mn-ea"/>
              </a:rPr>
              <a:t>int</a:t>
            </a:r>
            <a:r>
              <a:rPr lang="en-US" altLang="zh-CN" sz="2400" dirty="0" smtClean="0">
                <a:latin typeface="+mn-ea"/>
              </a:rPr>
              <a:t>   month;</a:t>
            </a:r>
            <a:endParaRPr lang="zh-CN" altLang="zh-CN" sz="2400" dirty="0" smtClean="0">
              <a:latin typeface="+mn-ea"/>
            </a:endParaRPr>
          </a:p>
          <a:p>
            <a:pPr>
              <a:buFontTx/>
              <a:buNone/>
              <a:defRPr/>
            </a:pPr>
            <a:r>
              <a:rPr lang="en-US" altLang="zh-CN" sz="2400" dirty="0" smtClean="0">
                <a:latin typeface="+mn-ea"/>
              </a:rPr>
              <a:t>		</a:t>
            </a:r>
            <a:r>
              <a:rPr lang="en-US" altLang="zh-CN" sz="2400" dirty="0" err="1" smtClean="0">
                <a:latin typeface="+mn-ea"/>
              </a:rPr>
              <a:t>int</a:t>
            </a:r>
            <a:r>
              <a:rPr lang="en-US" altLang="zh-CN" sz="2400" dirty="0" smtClean="0">
                <a:latin typeface="+mn-ea"/>
              </a:rPr>
              <a:t>   day;</a:t>
            </a:r>
            <a:endParaRPr lang="zh-CN" altLang="zh-CN" sz="2400" dirty="0" smtClean="0">
              <a:latin typeface="+mn-ea"/>
            </a:endParaRPr>
          </a:p>
          <a:p>
            <a:pPr>
              <a:buFontTx/>
              <a:buNone/>
              <a:defRPr/>
            </a:pPr>
            <a:r>
              <a:rPr lang="en-US" altLang="zh-CN" sz="2400" dirty="0" smtClean="0">
                <a:latin typeface="+mn-ea"/>
              </a:rPr>
              <a:t>	} </a:t>
            </a:r>
            <a:r>
              <a:rPr lang="en-US" altLang="zh-CN" sz="2400" dirty="0" smtClean="0">
                <a:solidFill>
                  <a:srgbClr val="FF0000"/>
                </a:solidFill>
                <a:latin typeface="+mn-ea"/>
              </a:rPr>
              <a:t>birthday</a:t>
            </a:r>
            <a:r>
              <a:rPr lang="en-US" altLang="zh-CN" sz="2400" dirty="0" smtClean="0">
                <a:latin typeface="+mn-ea"/>
              </a:rPr>
              <a:t> ;	</a:t>
            </a:r>
            <a:r>
              <a:rPr lang="en-US" altLang="zh-CN" sz="2000" dirty="0" smtClean="0">
                <a:latin typeface="+mn-ea"/>
              </a:rPr>
              <a:t>//</a:t>
            </a:r>
            <a:r>
              <a:rPr lang="zh-CN" altLang="zh-CN" sz="2000" dirty="0" smtClean="0">
                <a:solidFill>
                  <a:srgbClr val="FF0000"/>
                </a:solidFill>
                <a:latin typeface="+mn-ea"/>
              </a:rPr>
              <a:t>其它结构类型的变量可以作为本结构类型的成员</a:t>
            </a:r>
            <a:endParaRPr lang="zh-CN" altLang="zh-CN" sz="2000" dirty="0" smtClean="0">
              <a:solidFill>
                <a:srgbClr val="FF0000"/>
              </a:solidFill>
              <a:latin typeface="+mn-ea"/>
            </a:endParaRPr>
          </a:p>
          <a:p>
            <a:pPr>
              <a:buFontTx/>
              <a:buNone/>
              <a:defRPr/>
            </a:pPr>
            <a:r>
              <a:rPr lang="en-US" altLang="zh-CN" sz="2400" dirty="0" smtClean="0">
                <a:latin typeface="+mn-ea"/>
              </a:rPr>
              <a:t>} e ;</a:t>
            </a:r>
            <a:endParaRPr lang="zh-CN" altLang="zh-CN" sz="2400" dirty="0" smtClean="0">
              <a:latin typeface="+mn-ea"/>
            </a:endParaRPr>
          </a:p>
          <a:p>
            <a:pPr>
              <a:defRPr/>
            </a:pPr>
            <a:endParaRPr lang="zh-CN" altLang="en-US" sz="2400" dirty="0" smtClean="0"/>
          </a:p>
        </p:txBody>
      </p:sp>
      <p:sp>
        <p:nvSpPr>
          <p:cNvPr id="11268" name="Rectangle 1"/>
          <p:cNvSpPr>
            <a:spLocks noChangeArrowheads="1"/>
          </p:cNvSpPr>
          <p:nvPr/>
        </p:nvSpPr>
        <p:spPr bwMode="auto">
          <a:xfrm>
            <a:off x="4392613" y="954088"/>
            <a:ext cx="3130550" cy="378618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indent="266700">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spcBef>
                <a:spcPct val="0"/>
              </a:spcBef>
              <a:buSzTx/>
              <a:buFontTx/>
              <a:buNone/>
            </a:pPr>
            <a:r>
              <a:rPr lang="en-US" altLang="zh-CN" sz="2000" b="0" dirty="0" err="1">
                <a:latin typeface="+mn-ea"/>
                <a:ea typeface="+mn-ea"/>
                <a:cs typeface="Times New Roman" pitchFamily="18" charset="0"/>
              </a:rPr>
              <a:t>struct</a:t>
            </a:r>
            <a:r>
              <a:rPr lang="en-US" altLang="zh-CN" sz="2000" b="0" dirty="0">
                <a:latin typeface="+mn-ea"/>
                <a:ea typeface="+mn-ea"/>
                <a:cs typeface="Times New Roman" pitchFamily="18" charset="0"/>
              </a:rPr>
              <a:t> Date</a:t>
            </a:r>
            <a:endParaRPr lang="en-US" altLang="zh-CN" sz="2000" b="0" dirty="0">
              <a:latin typeface="+mn-ea"/>
              <a:ea typeface="+mn-ea"/>
              <a:cs typeface="Times New Roman" pitchFamily="18" charset="0"/>
            </a:endParaRPr>
          </a:p>
          <a:p>
            <a:pPr>
              <a:spcBef>
                <a:spcPct val="0"/>
              </a:spcBef>
              <a:buSzTx/>
              <a:buFontTx/>
              <a:buNone/>
            </a:pPr>
            <a:r>
              <a:rPr lang="en-US" altLang="zh-CN" sz="2000" b="0" dirty="0">
                <a:latin typeface="+mn-ea"/>
                <a:ea typeface="+mn-ea"/>
                <a:cs typeface="Times New Roman" pitchFamily="18" charset="0"/>
              </a:rPr>
              <a:t>{</a:t>
            </a:r>
            <a:endParaRPr lang="en-US" altLang="zh-CN" sz="2000" b="0" dirty="0">
              <a:latin typeface="+mn-ea"/>
              <a:ea typeface="+mn-ea"/>
              <a:cs typeface="Times New Roman" pitchFamily="18" charset="0"/>
            </a:endParaRPr>
          </a:p>
          <a:p>
            <a:pPr>
              <a:spcBef>
                <a:spcPct val="0"/>
              </a:spcBef>
              <a:buSzTx/>
              <a:buFontTx/>
              <a:buNone/>
            </a:pPr>
            <a:r>
              <a:rPr lang="en-US" altLang="zh-CN" sz="2000" b="0" dirty="0">
                <a:latin typeface="+mn-ea"/>
                <a:ea typeface="+mn-ea"/>
                <a:cs typeface="Times New Roman" pitchFamily="18" charset="0"/>
              </a:rPr>
              <a:t>	</a:t>
            </a:r>
            <a:r>
              <a:rPr lang="en-US" altLang="zh-CN" sz="2000" b="0" dirty="0" err="1">
                <a:latin typeface="+mn-ea"/>
                <a:ea typeface="+mn-ea"/>
                <a:cs typeface="Times New Roman" pitchFamily="18" charset="0"/>
              </a:rPr>
              <a:t>int</a:t>
            </a:r>
            <a:r>
              <a:rPr lang="en-US" altLang="zh-CN" sz="2000" b="0" dirty="0">
                <a:latin typeface="+mn-ea"/>
                <a:ea typeface="+mn-ea"/>
                <a:cs typeface="Times New Roman" pitchFamily="18" charset="0"/>
              </a:rPr>
              <a:t>   year;</a:t>
            </a:r>
            <a:endParaRPr lang="en-US" altLang="zh-CN" sz="2000" b="0" dirty="0">
              <a:latin typeface="+mn-ea"/>
              <a:ea typeface="+mn-ea"/>
              <a:cs typeface="Times New Roman" pitchFamily="18" charset="0"/>
            </a:endParaRPr>
          </a:p>
          <a:p>
            <a:pPr>
              <a:spcBef>
                <a:spcPct val="0"/>
              </a:spcBef>
              <a:buSzTx/>
              <a:buFontTx/>
              <a:buNone/>
            </a:pPr>
            <a:r>
              <a:rPr lang="en-US" altLang="zh-CN" sz="2000" b="0" dirty="0">
                <a:latin typeface="+mn-ea"/>
                <a:ea typeface="+mn-ea"/>
                <a:cs typeface="Times New Roman" pitchFamily="18" charset="0"/>
              </a:rPr>
              <a:t>	</a:t>
            </a:r>
            <a:r>
              <a:rPr lang="en-US" altLang="zh-CN" sz="2000" b="0" dirty="0" err="1">
                <a:latin typeface="+mn-ea"/>
                <a:ea typeface="+mn-ea"/>
                <a:cs typeface="Times New Roman" pitchFamily="18" charset="0"/>
              </a:rPr>
              <a:t>int</a:t>
            </a:r>
            <a:r>
              <a:rPr lang="en-US" altLang="zh-CN" sz="2000" b="0" dirty="0">
                <a:latin typeface="+mn-ea"/>
                <a:ea typeface="+mn-ea"/>
                <a:cs typeface="Times New Roman" pitchFamily="18" charset="0"/>
              </a:rPr>
              <a:t>   month;</a:t>
            </a:r>
            <a:endParaRPr lang="en-US" altLang="zh-CN" sz="2000" b="0" dirty="0">
              <a:latin typeface="+mn-ea"/>
              <a:ea typeface="+mn-ea"/>
              <a:cs typeface="Times New Roman" pitchFamily="18" charset="0"/>
            </a:endParaRPr>
          </a:p>
          <a:p>
            <a:pPr>
              <a:spcBef>
                <a:spcPct val="0"/>
              </a:spcBef>
              <a:buSzTx/>
              <a:buFontTx/>
              <a:buNone/>
            </a:pPr>
            <a:r>
              <a:rPr lang="en-US" altLang="zh-CN" sz="2000" b="0" dirty="0">
                <a:latin typeface="+mn-ea"/>
                <a:ea typeface="+mn-ea"/>
                <a:cs typeface="Times New Roman" pitchFamily="18" charset="0"/>
              </a:rPr>
              <a:t>	</a:t>
            </a:r>
            <a:r>
              <a:rPr lang="en-US" altLang="zh-CN" sz="2000" b="0" dirty="0" err="1">
                <a:latin typeface="+mn-ea"/>
                <a:ea typeface="+mn-ea"/>
                <a:cs typeface="Times New Roman" pitchFamily="18" charset="0"/>
              </a:rPr>
              <a:t>int</a:t>
            </a:r>
            <a:r>
              <a:rPr lang="en-US" altLang="zh-CN" sz="2000" b="0" dirty="0">
                <a:latin typeface="+mn-ea"/>
                <a:ea typeface="+mn-ea"/>
                <a:cs typeface="Times New Roman" pitchFamily="18" charset="0"/>
              </a:rPr>
              <a:t>   day;</a:t>
            </a:r>
            <a:endParaRPr lang="en-US" altLang="zh-CN" sz="2000" b="0" dirty="0">
              <a:latin typeface="+mn-ea"/>
              <a:ea typeface="+mn-ea"/>
              <a:cs typeface="Times New Roman" pitchFamily="18" charset="0"/>
            </a:endParaRPr>
          </a:p>
          <a:p>
            <a:pPr>
              <a:spcBef>
                <a:spcPct val="0"/>
              </a:spcBef>
              <a:buSzTx/>
              <a:buFontTx/>
              <a:buNone/>
            </a:pPr>
            <a:r>
              <a:rPr lang="en-US" altLang="zh-CN" sz="2000" b="0" dirty="0">
                <a:latin typeface="+mn-ea"/>
                <a:ea typeface="+mn-ea"/>
                <a:cs typeface="Times New Roman" pitchFamily="18" charset="0"/>
              </a:rPr>
              <a:t>};</a:t>
            </a:r>
            <a:endParaRPr lang="en-US" altLang="zh-CN" sz="2000" b="0" dirty="0">
              <a:latin typeface="+mn-ea"/>
              <a:ea typeface="+mn-ea"/>
              <a:cs typeface="Times New Roman" pitchFamily="18" charset="0"/>
            </a:endParaRPr>
          </a:p>
          <a:p>
            <a:pPr>
              <a:spcBef>
                <a:spcPct val="0"/>
              </a:spcBef>
              <a:buSzTx/>
              <a:buFontTx/>
              <a:buNone/>
            </a:pPr>
            <a:r>
              <a:rPr lang="en-US" altLang="zh-CN" sz="2000" b="0" dirty="0" err="1">
                <a:latin typeface="+mn-ea"/>
                <a:ea typeface="+mn-ea"/>
                <a:cs typeface="Times New Roman" pitchFamily="18" charset="0"/>
              </a:rPr>
              <a:t>struct</a:t>
            </a:r>
            <a:r>
              <a:rPr lang="en-US" altLang="zh-CN" sz="2000" b="0" dirty="0">
                <a:latin typeface="+mn-ea"/>
                <a:ea typeface="+mn-ea"/>
                <a:cs typeface="Times New Roman" pitchFamily="18" charset="0"/>
              </a:rPr>
              <a:t> Employee</a:t>
            </a:r>
            <a:endParaRPr lang="en-US" altLang="zh-CN" sz="2000" b="0" dirty="0">
              <a:latin typeface="+mn-ea"/>
              <a:ea typeface="+mn-ea"/>
              <a:cs typeface="Times New Roman" pitchFamily="18" charset="0"/>
            </a:endParaRPr>
          </a:p>
          <a:p>
            <a:pPr>
              <a:spcBef>
                <a:spcPct val="0"/>
              </a:spcBef>
              <a:buSzTx/>
              <a:buFontTx/>
              <a:buNone/>
            </a:pPr>
            <a:r>
              <a:rPr lang="en-US" altLang="zh-CN" sz="2000" b="0" dirty="0">
                <a:latin typeface="+mn-ea"/>
                <a:ea typeface="+mn-ea"/>
                <a:cs typeface="Times New Roman" pitchFamily="18" charset="0"/>
              </a:rPr>
              <a:t>{</a:t>
            </a:r>
            <a:endParaRPr lang="en-US" altLang="zh-CN" sz="2000" b="0" dirty="0">
              <a:latin typeface="+mn-ea"/>
              <a:ea typeface="+mn-ea"/>
              <a:cs typeface="Times New Roman" pitchFamily="18" charset="0"/>
            </a:endParaRPr>
          </a:p>
          <a:p>
            <a:pPr>
              <a:spcBef>
                <a:spcPct val="0"/>
              </a:spcBef>
              <a:buSzTx/>
              <a:buFontTx/>
              <a:buNone/>
            </a:pPr>
            <a:r>
              <a:rPr lang="en-US" altLang="zh-CN" sz="2000" b="0" dirty="0">
                <a:latin typeface="+mn-ea"/>
                <a:ea typeface="+mn-ea"/>
                <a:cs typeface="Times New Roman" pitchFamily="18" charset="0"/>
              </a:rPr>
              <a:t>	</a:t>
            </a:r>
            <a:r>
              <a:rPr lang="en-US" altLang="zh-CN" sz="2000" b="0" dirty="0" err="1">
                <a:latin typeface="+mn-ea"/>
                <a:ea typeface="+mn-ea"/>
                <a:cs typeface="Times New Roman" pitchFamily="18" charset="0"/>
              </a:rPr>
              <a:t>int</a:t>
            </a:r>
            <a:r>
              <a:rPr lang="en-US" altLang="zh-CN" sz="2000" b="0" dirty="0">
                <a:latin typeface="+mn-ea"/>
                <a:ea typeface="+mn-ea"/>
                <a:cs typeface="Times New Roman" pitchFamily="18" charset="0"/>
              </a:rPr>
              <a:t> number;</a:t>
            </a:r>
            <a:endParaRPr lang="en-US" altLang="zh-CN" sz="2000" b="0" dirty="0">
              <a:latin typeface="+mn-ea"/>
              <a:ea typeface="+mn-ea"/>
              <a:cs typeface="Times New Roman" pitchFamily="18" charset="0"/>
            </a:endParaRPr>
          </a:p>
          <a:p>
            <a:pPr>
              <a:spcBef>
                <a:spcPct val="0"/>
              </a:spcBef>
              <a:buSzTx/>
              <a:buFontTx/>
              <a:buNone/>
            </a:pPr>
            <a:r>
              <a:rPr lang="en-US" altLang="zh-CN" sz="2000" b="0" dirty="0">
                <a:latin typeface="+mn-ea"/>
                <a:ea typeface="+mn-ea"/>
                <a:cs typeface="Times New Roman" pitchFamily="18" charset="0"/>
              </a:rPr>
              <a:t>	</a:t>
            </a:r>
            <a:r>
              <a:rPr lang="en-US" altLang="zh-CN" sz="2000" b="0" dirty="0" smtClean="0">
                <a:latin typeface="+mn-ea"/>
                <a:ea typeface="+mn-ea"/>
                <a:cs typeface="Times New Roman" pitchFamily="18" charset="0"/>
              </a:rPr>
              <a:t>char</a:t>
            </a:r>
            <a:r>
              <a:rPr lang="zh-CN" altLang="en-US" sz="2000" b="0" dirty="0" smtClean="0">
                <a:latin typeface="+mn-ea"/>
                <a:ea typeface="+mn-ea"/>
                <a:cs typeface="Times New Roman" pitchFamily="18" charset="0"/>
              </a:rPr>
              <a:t>*</a:t>
            </a:r>
            <a:r>
              <a:rPr lang="en-US" altLang="zh-CN" sz="2000" b="0" dirty="0" smtClean="0">
                <a:latin typeface="+mn-ea"/>
                <a:ea typeface="+mn-ea"/>
                <a:cs typeface="Times New Roman" pitchFamily="18" charset="0"/>
              </a:rPr>
              <a:t> </a:t>
            </a:r>
            <a:r>
              <a:rPr lang="en-US" altLang="zh-CN" sz="2000" b="0" dirty="0">
                <a:latin typeface="+mn-ea"/>
                <a:ea typeface="+mn-ea"/>
                <a:cs typeface="Times New Roman" pitchFamily="18" charset="0"/>
              </a:rPr>
              <a:t>name;</a:t>
            </a:r>
            <a:endParaRPr lang="en-US" altLang="zh-CN" sz="2000" b="0" dirty="0">
              <a:latin typeface="+mn-ea"/>
              <a:ea typeface="+mn-ea"/>
              <a:cs typeface="Times New Roman" pitchFamily="18" charset="0"/>
            </a:endParaRPr>
          </a:p>
          <a:p>
            <a:pPr>
              <a:spcBef>
                <a:spcPct val="0"/>
              </a:spcBef>
              <a:buSzTx/>
              <a:buFontTx/>
              <a:buNone/>
            </a:pPr>
            <a:r>
              <a:rPr lang="en-US" altLang="zh-CN" sz="2000" b="0" dirty="0">
                <a:latin typeface="+mn-ea"/>
                <a:ea typeface="+mn-ea"/>
                <a:cs typeface="Times New Roman" pitchFamily="18" charset="0"/>
              </a:rPr>
              <a:t>	</a:t>
            </a:r>
            <a:r>
              <a:rPr lang="en-US" altLang="zh-CN" sz="2000" b="0" dirty="0">
                <a:solidFill>
                  <a:srgbClr val="FF0000"/>
                </a:solidFill>
                <a:latin typeface="+mn-ea"/>
                <a:ea typeface="+mn-ea"/>
                <a:cs typeface="Times New Roman" pitchFamily="18" charset="0"/>
              </a:rPr>
              <a:t>Date </a:t>
            </a:r>
            <a:r>
              <a:rPr lang="en-US" altLang="zh-CN" sz="2000" b="0" dirty="0" smtClean="0">
                <a:solidFill>
                  <a:srgbClr val="FF0000"/>
                </a:solidFill>
                <a:latin typeface="+mn-ea"/>
                <a:ea typeface="+mn-ea"/>
                <a:cs typeface="Times New Roman" pitchFamily="18" charset="0"/>
              </a:rPr>
              <a:t>birthday</a:t>
            </a:r>
            <a:r>
              <a:rPr lang="en-US" altLang="zh-CN" sz="2000" b="0" dirty="0">
                <a:solidFill>
                  <a:srgbClr val="FF0000"/>
                </a:solidFill>
                <a:latin typeface="+mn-ea"/>
                <a:ea typeface="+mn-ea"/>
                <a:cs typeface="Times New Roman" pitchFamily="18" charset="0"/>
              </a:rPr>
              <a:t>;</a:t>
            </a:r>
            <a:endParaRPr lang="en-US" altLang="zh-CN" sz="2000" b="0" dirty="0">
              <a:solidFill>
                <a:srgbClr val="FF0000"/>
              </a:solidFill>
              <a:latin typeface="+mn-ea"/>
              <a:ea typeface="+mn-ea"/>
              <a:cs typeface="Times New Roman" pitchFamily="18" charset="0"/>
            </a:endParaRPr>
          </a:p>
          <a:p>
            <a:pPr>
              <a:spcBef>
                <a:spcPct val="0"/>
              </a:spcBef>
              <a:buSzTx/>
              <a:buFontTx/>
              <a:buNone/>
            </a:pPr>
            <a:r>
              <a:rPr lang="en-US" altLang="zh-CN" sz="2000" b="0" dirty="0">
                <a:latin typeface="+mn-ea"/>
                <a:ea typeface="+mn-ea"/>
                <a:cs typeface="Times New Roman" pitchFamily="18" charset="0"/>
              </a:rPr>
              <a:t>} e ;</a:t>
            </a:r>
            <a:endParaRPr lang="en-US" altLang="zh-CN" sz="2000" b="0" dirty="0">
              <a:latin typeface="+mn-ea"/>
              <a:ea typeface="+mn-ea"/>
              <a:cs typeface="Times New Roman" pitchFamily="18" charset="0"/>
            </a:endParaRPr>
          </a:p>
        </p:txBody>
      </p:sp>
      <p:sp>
        <p:nvSpPr>
          <p:cNvPr id="11269" name="灯片编号占位符 5"/>
          <p:cNvSpPr txBox="1">
            <a:spLocks noGrp="1"/>
          </p:cNvSpPr>
          <p:nvPr/>
        </p:nvSpPr>
        <p:spPr bwMode="auto">
          <a:xfrm>
            <a:off x="8167688" y="6553200"/>
            <a:ext cx="9001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r" eaLnBrk="1" hangingPunct="1">
              <a:spcBef>
                <a:spcPct val="0"/>
              </a:spcBef>
              <a:buSzTx/>
              <a:buFontTx/>
              <a:buNone/>
            </a:pPr>
            <a:fld id="{F142083C-0807-4A01-9119-61272DABF004}" type="slidenum">
              <a:rPr lang="en-US" altLang="zh-CN" sz="1200" b="0">
                <a:latin typeface="Arial" charset="0"/>
              </a:rPr>
            </a:fld>
            <a:endParaRPr lang="en-US" altLang="zh-CN" sz="1200" b="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 calcmode="lin" valueType="num">
                                      <p:cBhvr additive="base">
                                        <p:cTn id="7" dur="500" fill="hold"/>
                                        <p:tgtEl>
                                          <p:spTgt spid="11268"/>
                                        </p:tgtEl>
                                        <p:attrNameLst>
                                          <p:attrName>ppt_x</p:attrName>
                                        </p:attrNameLst>
                                      </p:cBhvr>
                                      <p:tavLst>
                                        <p:tav tm="0">
                                          <p:val>
                                            <p:strVal val="#ppt_x"/>
                                          </p:val>
                                        </p:tav>
                                        <p:tav tm="100000">
                                          <p:val>
                                            <p:strVal val="#ppt_x"/>
                                          </p:val>
                                        </p:tav>
                                      </p:tavLst>
                                    </p:anim>
                                    <p:anim calcmode="lin" valueType="num">
                                      <p:cBhvr additive="base">
                                        <p:cTn id="8" dur="500" fill="hold"/>
                                        <p:tgtEl>
                                          <p:spTgt spid="112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dirty="0" smtClean="0"/>
              <a:t>结构体变量的存储</a:t>
            </a:r>
            <a:endParaRPr lang="zh-CN" altLang="en-US" dirty="0" smtClean="0"/>
          </a:p>
        </p:txBody>
      </p:sp>
      <p:sp>
        <p:nvSpPr>
          <p:cNvPr id="12291" name="内容占位符 2"/>
          <p:cNvSpPr>
            <a:spLocks noGrp="1"/>
          </p:cNvSpPr>
          <p:nvPr>
            <p:ph idx="1"/>
          </p:nvPr>
        </p:nvSpPr>
        <p:spPr/>
        <p:txBody>
          <a:bodyPr/>
          <a:lstStyle/>
          <a:p>
            <a:r>
              <a:rPr lang="zh-CN" altLang="en-US" dirty="0" smtClean="0"/>
              <a:t>系统按</a:t>
            </a:r>
            <a:r>
              <a:rPr lang="zh-CN" altLang="zh-CN" dirty="0" smtClean="0"/>
              <a:t>构造时</a:t>
            </a:r>
            <a:r>
              <a:rPr lang="zh-CN" altLang="zh-CN" dirty="0" smtClean="0">
                <a:solidFill>
                  <a:srgbClr val="FF0000"/>
                </a:solidFill>
              </a:rPr>
              <a:t>的顺序</a:t>
            </a:r>
            <a:r>
              <a:rPr lang="zh-CN" altLang="en-US" dirty="0" smtClean="0"/>
              <a:t>为</a:t>
            </a:r>
            <a:r>
              <a:rPr lang="zh-CN" altLang="zh-CN" dirty="0" smtClean="0"/>
              <a:t>各个成员</a:t>
            </a:r>
            <a:r>
              <a:rPr lang="zh-CN" altLang="en-US" dirty="0" smtClean="0"/>
              <a:t>分配空间</a:t>
            </a:r>
            <a:endParaRPr lang="en-US" altLang="zh-CN" dirty="0" smtClean="0"/>
          </a:p>
          <a:p>
            <a:r>
              <a:rPr lang="zh-CN" altLang="zh-CN" dirty="0" smtClean="0"/>
              <a:t>系统往往以</a:t>
            </a:r>
            <a:r>
              <a:rPr lang="zh-CN" altLang="en-US" dirty="0" smtClean="0"/>
              <a:t>（最大元素所占）</a:t>
            </a:r>
            <a:r>
              <a:rPr lang="zh-CN" altLang="zh-CN" dirty="0" smtClean="0"/>
              <a:t>字</a:t>
            </a:r>
            <a:r>
              <a:rPr lang="zh-CN" altLang="en-US" dirty="0" smtClean="0"/>
              <a:t>节</a:t>
            </a:r>
            <a:r>
              <a:rPr lang="zh-CN" altLang="zh-CN" dirty="0" smtClean="0">
                <a:solidFill>
                  <a:srgbClr val="FF0000"/>
                </a:solidFill>
              </a:rPr>
              <a:t>为单位</a:t>
            </a:r>
            <a:r>
              <a:rPr lang="zh-CN" altLang="zh-CN" dirty="0" smtClean="0"/>
              <a:t>给结构变量分配空间</a:t>
            </a:r>
            <a:endParaRPr lang="en-US" altLang="zh-CN" dirty="0" smtClean="0"/>
          </a:p>
          <a:p>
            <a:endParaRPr lang="en-US" altLang="zh-CN" dirty="0" smtClean="0"/>
          </a:p>
          <a:p>
            <a:endParaRPr lang="en-US" altLang="zh-CN" dirty="0" smtClean="0"/>
          </a:p>
          <a:p>
            <a:endParaRPr lang="en-US" altLang="zh-CN" dirty="0" smtClean="0"/>
          </a:p>
          <a:p>
            <a:pPr marL="0" indent="0">
              <a:buNone/>
            </a:pPr>
            <a:endParaRPr lang="en-US" altLang="zh-CN" dirty="0"/>
          </a:p>
          <a:p>
            <a:pPr marL="0" indent="0">
              <a:buNone/>
            </a:pPr>
            <a:endParaRPr lang="en-US" altLang="zh-CN" dirty="0" smtClean="0"/>
          </a:p>
          <a:p>
            <a:r>
              <a:rPr lang="zh-CN" altLang="en-US" dirty="0" smtClean="0"/>
              <a:t>结构</a:t>
            </a:r>
            <a:r>
              <a:rPr kumimoji="1" lang="zh-CN" altLang="en-US" dirty="0" smtClean="0">
                <a:sym typeface="Wingdings 3"/>
              </a:rPr>
              <a:t>变量一般不加</a:t>
            </a:r>
            <a:r>
              <a:rPr kumimoji="1" lang="en-US" altLang="zh-CN" dirty="0" smtClean="0">
                <a:sym typeface="Wingdings 3"/>
              </a:rPr>
              <a:t>register</a:t>
            </a:r>
            <a:r>
              <a:rPr kumimoji="1" lang="zh-CN" altLang="en-US" dirty="0" smtClean="0">
                <a:sym typeface="Wingdings 3"/>
              </a:rPr>
              <a:t>修饰</a:t>
            </a:r>
            <a:endParaRPr kumimoji="1" lang="zh-CN" altLang="en-US" dirty="0" smtClean="0">
              <a:sym typeface="Wingdings 3"/>
            </a:endParaRPr>
          </a:p>
          <a:p>
            <a:endParaRPr lang="zh-CN" altLang="zh-CN" dirty="0" smtClean="0"/>
          </a:p>
          <a:p>
            <a:endParaRPr lang="zh-CN" altLang="en-US" dirty="0" smtClean="0"/>
          </a:p>
        </p:txBody>
      </p:sp>
      <p:sp>
        <p:nvSpPr>
          <p:cNvPr id="12292" name="Rectangle 4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spcBef>
                <a:spcPct val="0"/>
              </a:spcBef>
              <a:buSzTx/>
              <a:buFontTx/>
              <a:buNone/>
            </a:pPr>
            <a:endParaRPr lang="zh-CN" altLang="en-US" sz="2400" b="0">
              <a:latin typeface="Arial" charset="0"/>
              <a:ea typeface="宋体" pitchFamily="2" charset="-122"/>
            </a:endParaRPr>
          </a:p>
        </p:txBody>
      </p:sp>
      <p:grpSp>
        <p:nvGrpSpPr>
          <p:cNvPr id="12293" name="Group 28"/>
          <p:cNvGrpSpPr/>
          <p:nvPr/>
        </p:nvGrpSpPr>
        <p:grpSpPr bwMode="auto">
          <a:xfrm>
            <a:off x="836613" y="2698799"/>
            <a:ext cx="7110412" cy="1738313"/>
            <a:chOff x="2406" y="9531"/>
            <a:chExt cx="7488" cy="1221"/>
          </a:xfrm>
        </p:grpSpPr>
        <p:sp>
          <p:nvSpPr>
            <p:cNvPr id="12296" name="Text Box 43"/>
            <p:cNvSpPr txBox="1">
              <a:spLocks noChangeArrowheads="1"/>
            </p:cNvSpPr>
            <p:nvPr/>
          </p:nvSpPr>
          <p:spPr bwMode="auto">
            <a:xfrm>
              <a:off x="2406" y="9618"/>
              <a:ext cx="484"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spcBef>
                  <a:spcPct val="0"/>
                </a:spcBef>
                <a:buSzTx/>
                <a:buFontTx/>
                <a:buNone/>
              </a:pPr>
              <a:r>
                <a:rPr lang="en-US" altLang="zh-CN" sz="2000" b="0" dirty="0" err="1">
                  <a:solidFill>
                    <a:srgbClr val="000000"/>
                  </a:solidFill>
                  <a:latin typeface="Times New Roman" pitchFamily="18" charset="0"/>
                  <a:ea typeface="宋体" pitchFamily="2" charset="-122"/>
                  <a:cs typeface="Times New Roman" pitchFamily="18" charset="0"/>
                </a:rPr>
                <a:t>int</a:t>
              </a:r>
              <a:endParaRPr lang="en-US" altLang="zh-CN" sz="2000" b="0" dirty="0">
                <a:latin typeface="Arial" charset="0"/>
                <a:ea typeface="宋体" pitchFamily="2" charset="-122"/>
                <a:cs typeface="Times New Roman" pitchFamily="18" charset="0"/>
              </a:endParaRPr>
            </a:p>
          </p:txBody>
        </p:sp>
        <p:sp>
          <p:nvSpPr>
            <p:cNvPr id="12297" name="Text Box 42"/>
            <p:cNvSpPr txBox="1">
              <a:spLocks noChangeArrowheads="1"/>
            </p:cNvSpPr>
            <p:nvPr/>
          </p:nvSpPr>
          <p:spPr bwMode="auto">
            <a:xfrm>
              <a:off x="2406" y="9882"/>
              <a:ext cx="645"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spcBef>
                  <a:spcPct val="0"/>
                </a:spcBef>
                <a:buSzTx/>
                <a:buFontTx/>
                <a:buNone/>
              </a:pPr>
              <a:r>
                <a:rPr lang="en-US" altLang="zh-CN" sz="2000" b="0" dirty="0">
                  <a:solidFill>
                    <a:srgbClr val="000000"/>
                  </a:solidFill>
                  <a:latin typeface="Times New Roman" pitchFamily="18" charset="0"/>
                  <a:ea typeface="宋体" pitchFamily="2" charset="-122"/>
                  <a:cs typeface="Times New Roman" pitchFamily="18" charset="0"/>
                </a:rPr>
                <a:t>char</a:t>
              </a:r>
              <a:endParaRPr lang="en-US" altLang="zh-CN" sz="2000" b="0" dirty="0">
                <a:latin typeface="Arial" charset="0"/>
                <a:ea typeface="宋体" pitchFamily="2" charset="-122"/>
                <a:cs typeface="Times New Roman" pitchFamily="18" charset="0"/>
              </a:endParaRPr>
            </a:p>
          </p:txBody>
        </p:sp>
        <p:sp>
          <p:nvSpPr>
            <p:cNvPr id="12298" name="Text Box 41"/>
            <p:cNvSpPr txBox="1">
              <a:spLocks noChangeArrowheads="1"/>
            </p:cNvSpPr>
            <p:nvPr/>
          </p:nvSpPr>
          <p:spPr bwMode="auto">
            <a:xfrm>
              <a:off x="2406" y="10158"/>
              <a:ext cx="914"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spcBef>
                  <a:spcPct val="0"/>
                </a:spcBef>
                <a:buSzTx/>
                <a:buFontTx/>
                <a:buNone/>
              </a:pPr>
              <a:r>
                <a:rPr lang="en-US" altLang="zh-CN" sz="2000" b="0" dirty="0" err="1">
                  <a:solidFill>
                    <a:srgbClr val="000000"/>
                  </a:solidFill>
                  <a:latin typeface="Times New Roman" pitchFamily="18" charset="0"/>
                  <a:ea typeface="宋体" pitchFamily="2" charset="-122"/>
                  <a:cs typeface="Times New Roman" pitchFamily="18" charset="0"/>
                </a:rPr>
                <a:t>int</a:t>
              </a:r>
              <a:endParaRPr lang="en-US" altLang="zh-CN" sz="2000" b="0" dirty="0">
                <a:latin typeface="Arial" charset="0"/>
                <a:ea typeface="宋体" pitchFamily="2" charset="-122"/>
                <a:cs typeface="Times New Roman" pitchFamily="18" charset="0"/>
              </a:endParaRPr>
            </a:p>
          </p:txBody>
        </p:sp>
        <p:sp>
          <p:nvSpPr>
            <p:cNvPr id="12299" name="Rectangle 40"/>
            <p:cNvSpPr>
              <a:spLocks noChangeArrowheads="1"/>
            </p:cNvSpPr>
            <p:nvPr/>
          </p:nvSpPr>
          <p:spPr bwMode="auto">
            <a:xfrm>
              <a:off x="2959" y="9563"/>
              <a:ext cx="3049" cy="264"/>
            </a:xfrm>
            <a:prstGeom prst="rect">
              <a:avLst/>
            </a:prstGeom>
            <a:solidFill>
              <a:srgbClr val="D8D8D8"/>
            </a:solidFill>
            <a:ln w="9525">
              <a:noFill/>
              <a:miter lim="800000"/>
            </a:ln>
          </p:spPr>
          <p:txBody>
            <a:bodyPr anchor="ct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spcBef>
                  <a:spcPct val="0"/>
                </a:spcBef>
                <a:buSzTx/>
                <a:buFontTx/>
                <a:buNone/>
              </a:pPr>
              <a:endParaRPr lang="zh-CN" altLang="en-US" sz="2000" b="0">
                <a:latin typeface="Arial" charset="0"/>
                <a:ea typeface="宋体" pitchFamily="2" charset="-122"/>
              </a:endParaRPr>
            </a:p>
          </p:txBody>
        </p:sp>
        <p:sp>
          <p:nvSpPr>
            <p:cNvPr id="12300" name="Rectangle 39"/>
            <p:cNvSpPr>
              <a:spLocks noChangeArrowheads="1"/>
            </p:cNvSpPr>
            <p:nvPr/>
          </p:nvSpPr>
          <p:spPr bwMode="auto">
            <a:xfrm>
              <a:off x="2959" y="9836"/>
              <a:ext cx="762" cy="264"/>
            </a:xfrm>
            <a:prstGeom prst="rect">
              <a:avLst/>
            </a:prstGeom>
            <a:solidFill>
              <a:srgbClr val="D8D8D8"/>
            </a:solidFill>
            <a:ln w="9525">
              <a:noFill/>
              <a:miter lim="800000"/>
            </a:ln>
          </p:spPr>
          <p:txBody>
            <a:bodyPr anchor="ct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spcBef>
                  <a:spcPct val="0"/>
                </a:spcBef>
                <a:buSzTx/>
                <a:buFontTx/>
                <a:buNone/>
              </a:pPr>
              <a:endParaRPr lang="zh-CN" altLang="en-US" sz="2000" b="0">
                <a:latin typeface="Arial" charset="0"/>
                <a:ea typeface="宋体" pitchFamily="2" charset="-122"/>
              </a:endParaRPr>
            </a:p>
          </p:txBody>
        </p:sp>
        <p:sp>
          <p:nvSpPr>
            <p:cNvPr id="12301" name="Rectangle 38"/>
            <p:cNvSpPr>
              <a:spLocks noChangeArrowheads="1"/>
            </p:cNvSpPr>
            <p:nvPr/>
          </p:nvSpPr>
          <p:spPr bwMode="auto">
            <a:xfrm>
              <a:off x="2959" y="10095"/>
              <a:ext cx="3050" cy="266"/>
            </a:xfrm>
            <a:prstGeom prst="rect">
              <a:avLst/>
            </a:prstGeom>
            <a:solidFill>
              <a:srgbClr val="D8D8D8"/>
            </a:solidFill>
            <a:ln w="9525">
              <a:noFill/>
              <a:miter lim="800000"/>
            </a:ln>
          </p:spPr>
          <p:txBody>
            <a:bodyPr anchor="ct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spcBef>
                  <a:spcPct val="0"/>
                </a:spcBef>
                <a:buSzTx/>
                <a:buFontTx/>
                <a:buNone/>
              </a:pPr>
              <a:endParaRPr lang="zh-CN" altLang="en-US" sz="2000" b="0">
                <a:latin typeface="Arial" charset="0"/>
                <a:ea typeface="宋体" pitchFamily="2" charset="-122"/>
              </a:endParaRPr>
            </a:p>
          </p:txBody>
        </p:sp>
        <p:sp>
          <p:nvSpPr>
            <p:cNvPr id="12302" name="Text Box 37"/>
            <p:cNvSpPr txBox="1">
              <a:spLocks noChangeArrowheads="1"/>
            </p:cNvSpPr>
            <p:nvPr/>
          </p:nvSpPr>
          <p:spPr bwMode="auto">
            <a:xfrm>
              <a:off x="6293" y="9531"/>
              <a:ext cx="484"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spcBef>
                  <a:spcPct val="0"/>
                </a:spcBef>
                <a:buSzTx/>
                <a:buFontTx/>
                <a:buNone/>
              </a:pPr>
              <a:r>
                <a:rPr lang="en-US" altLang="zh-CN" sz="2000" b="0">
                  <a:solidFill>
                    <a:srgbClr val="000000"/>
                  </a:solidFill>
                  <a:latin typeface="Times New Roman" pitchFamily="18" charset="0"/>
                  <a:ea typeface="宋体" pitchFamily="2" charset="-122"/>
                  <a:cs typeface="Times New Roman" pitchFamily="18" charset="0"/>
                </a:rPr>
                <a:t>int</a:t>
              </a:r>
              <a:endParaRPr lang="en-US" altLang="zh-CN" sz="2000" b="0">
                <a:latin typeface="Arial" charset="0"/>
                <a:ea typeface="宋体" pitchFamily="2" charset="-122"/>
                <a:cs typeface="Times New Roman" pitchFamily="18" charset="0"/>
              </a:endParaRPr>
            </a:p>
          </p:txBody>
        </p:sp>
        <p:sp>
          <p:nvSpPr>
            <p:cNvPr id="12303" name="Text Box 36"/>
            <p:cNvSpPr txBox="1">
              <a:spLocks noChangeArrowheads="1"/>
            </p:cNvSpPr>
            <p:nvPr/>
          </p:nvSpPr>
          <p:spPr bwMode="auto">
            <a:xfrm>
              <a:off x="6293" y="9828"/>
              <a:ext cx="645"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spcBef>
                  <a:spcPct val="0"/>
                </a:spcBef>
                <a:buSzTx/>
                <a:buFontTx/>
                <a:buNone/>
              </a:pPr>
              <a:r>
                <a:rPr lang="en-US" altLang="zh-CN" sz="2000" b="0">
                  <a:solidFill>
                    <a:srgbClr val="000000"/>
                  </a:solidFill>
                  <a:latin typeface="Times New Roman" pitchFamily="18" charset="0"/>
                  <a:ea typeface="宋体" pitchFamily="2" charset="-122"/>
                  <a:cs typeface="Times New Roman" pitchFamily="18" charset="0"/>
                </a:rPr>
                <a:t>char</a:t>
              </a:r>
              <a:endParaRPr lang="en-US" altLang="zh-CN" sz="2000" b="0">
                <a:latin typeface="Arial" charset="0"/>
                <a:ea typeface="宋体" pitchFamily="2" charset="-122"/>
                <a:cs typeface="Times New Roman" pitchFamily="18" charset="0"/>
              </a:endParaRPr>
            </a:p>
          </p:txBody>
        </p:sp>
        <p:sp>
          <p:nvSpPr>
            <p:cNvPr id="12304" name="Text Box 35"/>
            <p:cNvSpPr txBox="1">
              <a:spLocks noChangeArrowheads="1"/>
            </p:cNvSpPr>
            <p:nvPr/>
          </p:nvSpPr>
          <p:spPr bwMode="auto">
            <a:xfrm>
              <a:off x="6293" y="10140"/>
              <a:ext cx="914"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spcBef>
                  <a:spcPct val="0"/>
                </a:spcBef>
                <a:buSzTx/>
                <a:buFontTx/>
                <a:buNone/>
              </a:pPr>
              <a:r>
                <a:rPr lang="en-US" altLang="zh-CN" sz="2000" b="0">
                  <a:solidFill>
                    <a:srgbClr val="000000"/>
                  </a:solidFill>
                  <a:latin typeface="Times New Roman" pitchFamily="18" charset="0"/>
                  <a:ea typeface="宋体" pitchFamily="2" charset="-122"/>
                  <a:cs typeface="Times New Roman" pitchFamily="18" charset="0"/>
                </a:rPr>
                <a:t>int</a:t>
              </a:r>
              <a:endParaRPr lang="en-US" altLang="zh-CN" sz="2000" b="0">
                <a:latin typeface="Arial" charset="0"/>
                <a:ea typeface="宋体" pitchFamily="2" charset="-122"/>
                <a:cs typeface="Times New Roman" pitchFamily="18" charset="0"/>
              </a:endParaRPr>
            </a:p>
          </p:txBody>
        </p:sp>
        <p:sp>
          <p:nvSpPr>
            <p:cNvPr id="12305" name="Rectangle 34"/>
            <p:cNvSpPr>
              <a:spLocks noChangeArrowheads="1"/>
            </p:cNvSpPr>
            <p:nvPr/>
          </p:nvSpPr>
          <p:spPr bwMode="auto">
            <a:xfrm>
              <a:off x="6844" y="9593"/>
              <a:ext cx="3050" cy="264"/>
            </a:xfrm>
            <a:prstGeom prst="rect">
              <a:avLst/>
            </a:prstGeom>
            <a:solidFill>
              <a:srgbClr val="D8D8D8"/>
            </a:solidFill>
            <a:ln w="9525">
              <a:solidFill>
                <a:srgbClr val="000000"/>
              </a:solidFill>
              <a:miter lim="800000"/>
            </a:ln>
          </p:spPr>
          <p:txBody>
            <a:bodyPr anchor="ct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spcBef>
                  <a:spcPct val="0"/>
                </a:spcBef>
                <a:buSzTx/>
                <a:buFontTx/>
                <a:buNone/>
              </a:pPr>
              <a:endParaRPr lang="zh-CN" altLang="en-US" sz="2000" b="0">
                <a:latin typeface="Arial" charset="0"/>
                <a:ea typeface="宋体" pitchFamily="2" charset="-122"/>
              </a:endParaRPr>
            </a:p>
          </p:txBody>
        </p:sp>
        <p:sp>
          <p:nvSpPr>
            <p:cNvPr id="12306" name="Rectangle 33"/>
            <p:cNvSpPr>
              <a:spLocks noChangeArrowheads="1"/>
            </p:cNvSpPr>
            <p:nvPr/>
          </p:nvSpPr>
          <p:spPr bwMode="auto">
            <a:xfrm>
              <a:off x="6844" y="9843"/>
              <a:ext cx="3050" cy="264"/>
            </a:xfrm>
            <a:prstGeom prst="rect">
              <a:avLst/>
            </a:prstGeom>
            <a:solidFill>
              <a:srgbClr val="D8D8D8"/>
            </a:solidFill>
            <a:ln w="9525">
              <a:solidFill>
                <a:srgbClr val="000000"/>
              </a:solidFill>
              <a:miter lim="800000"/>
            </a:ln>
          </p:spPr>
          <p:txBody>
            <a:bodyPr anchor="ct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spcBef>
                  <a:spcPct val="0"/>
                </a:spcBef>
                <a:buSzTx/>
                <a:buFontTx/>
                <a:buNone/>
              </a:pPr>
              <a:endParaRPr lang="zh-CN" altLang="en-US" sz="2000" b="0">
                <a:latin typeface="Arial" charset="0"/>
                <a:ea typeface="宋体" pitchFamily="2" charset="-122"/>
              </a:endParaRPr>
            </a:p>
          </p:txBody>
        </p:sp>
        <p:sp>
          <p:nvSpPr>
            <p:cNvPr id="12307" name="Rectangle 32"/>
            <p:cNvSpPr>
              <a:spLocks noChangeArrowheads="1"/>
            </p:cNvSpPr>
            <p:nvPr/>
          </p:nvSpPr>
          <p:spPr bwMode="auto">
            <a:xfrm>
              <a:off x="6844" y="10095"/>
              <a:ext cx="3050" cy="264"/>
            </a:xfrm>
            <a:prstGeom prst="rect">
              <a:avLst/>
            </a:prstGeom>
            <a:solidFill>
              <a:srgbClr val="D8D8D8"/>
            </a:solidFill>
            <a:ln w="9525">
              <a:solidFill>
                <a:srgbClr val="000000"/>
              </a:solidFill>
              <a:miter lim="800000"/>
            </a:ln>
          </p:spPr>
          <p:txBody>
            <a:bodyPr anchor="ct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spcBef>
                  <a:spcPct val="0"/>
                </a:spcBef>
                <a:buSzTx/>
                <a:buFontTx/>
                <a:buNone/>
              </a:pPr>
              <a:endParaRPr lang="zh-CN" altLang="en-US" sz="2000" b="0">
                <a:latin typeface="Arial" charset="0"/>
                <a:ea typeface="宋体" pitchFamily="2" charset="-122"/>
              </a:endParaRPr>
            </a:p>
          </p:txBody>
        </p:sp>
        <p:sp>
          <p:nvSpPr>
            <p:cNvPr id="12308" name="Text Box 30"/>
            <p:cNvSpPr txBox="1">
              <a:spLocks noChangeArrowheads="1"/>
            </p:cNvSpPr>
            <p:nvPr/>
          </p:nvSpPr>
          <p:spPr bwMode="auto">
            <a:xfrm>
              <a:off x="3827" y="10488"/>
              <a:ext cx="914"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a:spcBef>
                  <a:spcPct val="0"/>
                </a:spcBef>
                <a:buSzTx/>
                <a:buFontTx/>
                <a:buNone/>
              </a:pPr>
              <a:r>
                <a:rPr lang="en-US" altLang="zh-CN" sz="2000" dirty="0">
                  <a:solidFill>
                    <a:srgbClr val="FF0000"/>
                  </a:solidFill>
                  <a:latin typeface="Arial" charset="0"/>
                  <a:ea typeface="宋体" pitchFamily="2" charset="-122"/>
                </a:rPr>
                <a:t>×</a:t>
              </a:r>
              <a:endParaRPr lang="en-US" altLang="zh-CN" sz="2000" dirty="0">
                <a:solidFill>
                  <a:srgbClr val="FF0000"/>
                </a:solidFill>
                <a:latin typeface="Arial" charset="0"/>
                <a:ea typeface="宋体" pitchFamily="2" charset="-122"/>
              </a:endParaRPr>
            </a:p>
          </p:txBody>
        </p:sp>
        <p:sp>
          <p:nvSpPr>
            <p:cNvPr id="12309" name="Text Box 29"/>
            <p:cNvSpPr txBox="1">
              <a:spLocks noChangeArrowheads="1"/>
            </p:cNvSpPr>
            <p:nvPr/>
          </p:nvSpPr>
          <p:spPr bwMode="auto">
            <a:xfrm>
              <a:off x="7832" y="10371"/>
              <a:ext cx="914"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a:spcBef>
                  <a:spcPct val="0"/>
                </a:spcBef>
                <a:buSzTx/>
                <a:buFontTx/>
                <a:buNone/>
              </a:pPr>
              <a:endParaRPr lang="en-US" altLang="zh-CN" sz="2000" b="0">
                <a:latin typeface="Arial" charset="0"/>
                <a:ea typeface="宋体" pitchFamily="2" charset="-122"/>
              </a:endParaRPr>
            </a:p>
          </p:txBody>
        </p:sp>
      </p:grpSp>
      <p:sp>
        <p:nvSpPr>
          <p:cNvPr id="12294" name="Rectangle 54"/>
          <p:cNvSpPr>
            <a:spLocks noChangeArrowheads="1"/>
          </p:cNvSpPr>
          <p:nvPr/>
        </p:nvSpPr>
        <p:spPr bwMode="auto">
          <a:xfrm>
            <a:off x="0" y="457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6700">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spcBef>
                <a:spcPct val="0"/>
              </a:spcBef>
              <a:buSzTx/>
              <a:buFontTx/>
              <a:buNone/>
            </a:pPr>
            <a:endParaRPr lang="zh-CN" altLang="zh-CN" sz="2400" b="0">
              <a:latin typeface="Arial" charset="0"/>
              <a:ea typeface="宋体" pitchFamily="2" charset="-122"/>
            </a:endParaRPr>
          </a:p>
        </p:txBody>
      </p:sp>
      <p:sp>
        <p:nvSpPr>
          <p:cNvPr id="12295" name="灯片编号占位符 5"/>
          <p:cNvSpPr txBox="1">
            <a:spLocks noGrp="1"/>
          </p:cNvSpPr>
          <p:nvPr/>
        </p:nvSpPr>
        <p:spPr bwMode="auto">
          <a:xfrm>
            <a:off x="8167688" y="6553200"/>
            <a:ext cx="9001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r" eaLnBrk="1" hangingPunct="1">
              <a:spcBef>
                <a:spcPct val="0"/>
              </a:spcBef>
              <a:buSzTx/>
              <a:buFontTx/>
              <a:buNone/>
            </a:pPr>
            <a:fld id="{1728EB8F-87AB-4925-8B1C-75C320A03E0B}" type="slidenum">
              <a:rPr lang="en-US" altLang="zh-CN" sz="1200" b="0">
                <a:latin typeface="Arial" charset="0"/>
              </a:rPr>
            </a:fld>
            <a:endParaRPr lang="en-US" altLang="zh-CN" sz="1200" b="0">
              <a:latin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r>
              <a:rPr lang="en-US" altLang="zh-CN" dirty="0" smtClean="0"/>
              <a:t>1</a:t>
            </a:r>
            <a:r>
              <a:rPr lang="zh-CN" altLang="en-US" dirty="0" smtClean="0"/>
              <a:t>：</a:t>
            </a:r>
            <a:r>
              <a:rPr lang="en-US" altLang="zh-CN" dirty="0" smtClean="0">
                <a:solidFill>
                  <a:srgbClr val="FF0000"/>
                </a:solidFill>
              </a:rPr>
              <a:t>C</a:t>
            </a:r>
            <a:r>
              <a:rPr lang="zh-CN" altLang="en-US" dirty="0" smtClean="0"/>
              <a:t>字符串三种输入</a:t>
            </a:r>
            <a:r>
              <a:rPr lang="en-US" altLang="zh-CN" dirty="0" smtClean="0"/>
              <a:t>/</a:t>
            </a:r>
            <a:r>
              <a:rPr lang="zh-CN" altLang="en-US" dirty="0" smtClean="0"/>
              <a:t>赋值方法</a:t>
            </a:r>
            <a:endParaRPr lang="zh-CN" altLang="en-US" dirty="0"/>
          </a:p>
        </p:txBody>
      </p:sp>
      <p:sp>
        <p:nvSpPr>
          <p:cNvPr id="3" name="内容占位符 2"/>
          <p:cNvSpPr>
            <a:spLocks noGrp="1"/>
          </p:cNvSpPr>
          <p:nvPr>
            <p:ph sz="quarter" idx="1"/>
          </p:nvPr>
        </p:nvSpPr>
        <p:spPr/>
        <p:txBody>
          <a:bodyPr/>
          <a:lstStyle/>
          <a:p>
            <a:pPr marL="0" indent="0">
              <a:buNone/>
            </a:pPr>
            <a:r>
              <a:rPr lang="en-US" altLang="zh-CN" dirty="0" smtClean="0">
                <a:latin typeface="+mn-ea"/>
              </a:rPr>
              <a:t>1. </a:t>
            </a:r>
            <a:r>
              <a:rPr lang="zh-CN" altLang="en-US" dirty="0" smtClean="0">
                <a:latin typeface="+mn-ea"/>
              </a:rPr>
              <a:t>声明</a:t>
            </a:r>
            <a:r>
              <a:rPr lang="zh-CN" altLang="en-US" dirty="0">
                <a:latin typeface="+mn-ea"/>
              </a:rPr>
              <a:t>字符串时直接</a:t>
            </a:r>
            <a:r>
              <a:rPr lang="zh-CN" altLang="en-US" dirty="0" smtClean="0">
                <a:latin typeface="+mn-ea"/>
              </a:rPr>
              <a:t>赋值</a:t>
            </a:r>
            <a:endParaRPr lang="en-US" altLang="zh-CN" dirty="0" smtClean="0">
              <a:latin typeface="+mn-ea"/>
            </a:endParaRPr>
          </a:p>
          <a:p>
            <a:pPr marL="0" indent="0">
              <a:buNone/>
            </a:pPr>
            <a:r>
              <a:rPr lang="en-US" altLang="zh-CN" dirty="0" smtClean="0">
                <a:latin typeface="+mn-ea"/>
              </a:rPr>
              <a:t>2. </a:t>
            </a:r>
            <a:r>
              <a:rPr lang="zh-CN" altLang="en-US" dirty="0" smtClean="0">
                <a:latin typeface="+mn-ea"/>
              </a:rPr>
              <a:t>用</a:t>
            </a:r>
            <a:r>
              <a:rPr lang="en-US" altLang="zh-CN" dirty="0" err="1" smtClean="0">
                <a:latin typeface="+mn-ea"/>
              </a:rPr>
              <a:t>scanf</a:t>
            </a:r>
            <a:r>
              <a:rPr lang="zh-CN" altLang="en-US" dirty="0" smtClean="0">
                <a:latin typeface="+mn-ea"/>
              </a:rPr>
              <a:t>函数</a:t>
            </a:r>
            <a:r>
              <a:rPr lang="en-US" altLang="zh-CN" dirty="0">
                <a:latin typeface="+mn-ea"/>
              </a:rPr>
              <a:t> </a:t>
            </a:r>
            <a:r>
              <a:rPr lang="en-US" altLang="zh-CN" dirty="0" smtClean="0">
                <a:latin typeface="+mn-ea"/>
              </a:rPr>
              <a:t>(%s</a:t>
            </a:r>
            <a:r>
              <a:rPr lang="zh-CN" altLang="en-US" dirty="0" smtClean="0">
                <a:latin typeface="+mn-ea"/>
              </a:rPr>
              <a:t>格式符</a:t>
            </a:r>
            <a:r>
              <a:rPr lang="en-US" altLang="zh-CN" dirty="0" smtClean="0">
                <a:latin typeface="+mn-ea"/>
              </a:rPr>
              <a:t>)</a:t>
            </a:r>
            <a:endParaRPr lang="en-US" altLang="zh-CN" dirty="0" smtClean="0">
              <a:latin typeface="+mn-ea"/>
            </a:endParaRPr>
          </a:p>
          <a:p>
            <a:pPr marL="0" indent="0">
              <a:buNone/>
            </a:pPr>
            <a:r>
              <a:rPr lang="en-US" altLang="zh-CN" dirty="0" smtClean="0">
                <a:latin typeface="+mn-ea"/>
              </a:rPr>
              <a:t>3. </a:t>
            </a:r>
            <a:r>
              <a:rPr lang="en-US" altLang="zh-CN" dirty="0" err="1" smtClean="0">
                <a:latin typeface="+mn-ea"/>
              </a:rPr>
              <a:t>strcpy</a:t>
            </a:r>
            <a:r>
              <a:rPr lang="zh-CN" altLang="en-US" dirty="0">
                <a:latin typeface="+mn-ea"/>
              </a:rPr>
              <a:t>函数给字符串赋值，比较</a:t>
            </a:r>
            <a:r>
              <a:rPr lang="zh-CN" altLang="en-US" dirty="0" smtClean="0">
                <a:latin typeface="+mn-ea"/>
              </a:rPr>
              <a:t>常用</a:t>
            </a:r>
            <a:endParaRPr lang="en-US" altLang="zh-CN" dirty="0" smtClean="0">
              <a:latin typeface="+mn-ea"/>
            </a:endParaRPr>
          </a:p>
          <a:p>
            <a:endParaRPr lang="en-US" altLang="zh-CN" dirty="0">
              <a:latin typeface="+mn-ea"/>
            </a:endParaRPr>
          </a:p>
          <a:p>
            <a:pPr marL="0" indent="0">
              <a:buNone/>
            </a:pPr>
            <a:r>
              <a:rPr lang="en-US" altLang="zh-CN" dirty="0" smtClean="0">
                <a:latin typeface="+mn-ea"/>
              </a:rPr>
              <a:t>     char </a:t>
            </a:r>
            <a:r>
              <a:rPr lang="en-US" altLang="zh-CN" dirty="0">
                <a:latin typeface="+mn-ea"/>
              </a:rPr>
              <a:t>a[10] = </a:t>
            </a:r>
            <a:r>
              <a:rPr lang="en-US" altLang="zh-CN" dirty="0" smtClean="0">
                <a:latin typeface="+mn-ea"/>
              </a:rPr>
              <a:t>“123”; </a:t>
            </a:r>
            <a:r>
              <a:rPr lang="zh-CN" altLang="en-US" dirty="0" smtClean="0">
                <a:latin typeface="+mn-ea"/>
              </a:rPr>
              <a:t>或</a:t>
            </a:r>
            <a:endParaRPr lang="en-US" altLang="zh-CN" dirty="0" smtClean="0">
              <a:latin typeface="+mn-ea"/>
            </a:endParaRPr>
          </a:p>
          <a:p>
            <a:pPr marL="0" indent="0">
              <a:buNone/>
            </a:pPr>
            <a:r>
              <a:rPr lang="en-US" altLang="zh-CN" dirty="0" smtClean="0">
                <a:latin typeface="+mn-ea"/>
              </a:rPr>
              <a:t>     #</a:t>
            </a:r>
            <a:r>
              <a:rPr lang="en-US" altLang="zh-CN" dirty="0">
                <a:latin typeface="+mn-ea"/>
              </a:rPr>
              <a:t>include &lt;</a:t>
            </a:r>
            <a:r>
              <a:rPr lang="en-US" altLang="zh-CN" dirty="0" err="1">
                <a:latin typeface="+mn-ea"/>
              </a:rPr>
              <a:t>string.h</a:t>
            </a:r>
            <a:r>
              <a:rPr lang="en-US" altLang="zh-CN" dirty="0" smtClean="0">
                <a:latin typeface="+mn-ea"/>
              </a:rPr>
              <a:t>&gt;</a:t>
            </a:r>
            <a:endParaRPr lang="en-US" altLang="zh-CN" dirty="0" smtClean="0">
              <a:latin typeface="+mn-ea"/>
            </a:endParaRPr>
          </a:p>
          <a:p>
            <a:pPr marL="0" indent="0">
              <a:buNone/>
            </a:pPr>
            <a:r>
              <a:rPr lang="en-US" altLang="zh-CN" dirty="0">
                <a:latin typeface="+mn-ea"/>
              </a:rPr>
              <a:t> </a:t>
            </a:r>
            <a:r>
              <a:rPr lang="en-US" altLang="zh-CN" dirty="0" smtClean="0">
                <a:latin typeface="+mn-ea"/>
              </a:rPr>
              <a:t>    … …</a:t>
            </a:r>
            <a:endParaRPr lang="en-US" altLang="zh-CN" dirty="0" smtClean="0">
              <a:latin typeface="+mn-ea"/>
            </a:endParaRPr>
          </a:p>
          <a:p>
            <a:pPr marL="0" indent="0">
              <a:buNone/>
            </a:pPr>
            <a:r>
              <a:rPr lang="en-US" altLang="zh-CN" dirty="0" smtClean="0">
                <a:latin typeface="+mn-ea"/>
              </a:rPr>
              <a:t>     char </a:t>
            </a:r>
            <a:r>
              <a:rPr lang="en-US" altLang="zh-CN" dirty="0">
                <a:latin typeface="+mn-ea"/>
              </a:rPr>
              <a:t>a[10</a:t>
            </a:r>
            <a:r>
              <a:rPr lang="en-US" altLang="zh-CN" dirty="0" smtClean="0">
                <a:latin typeface="+mn-ea"/>
              </a:rPr>
              <a:t>];</a:t>
            </a:r>
            <a:endParaRPr lang="en-US" altLang="zh-CN" dirty="0">
              <a:latin typeface="+mn-ea"/>
            </a:endParaRPr>
          </a:p>
          <a:p>
            <a:pPr marL="0" indent="0">
              <a:buNone/>
            </a:pPr>
            <a:r>
              <a:rPr lang="en-US" altLang="zh-CN" dirty="0" smtClean="0">
                <a:latin typeface="+mn-ea"/>
              </a:rPr>
              <a:t>     </a:t>
            </a:r>
            <a:r>
              <a:rPr lang="en-US" altLang="zh-CN" dirty="0" err="1" smtClean="0">
                <a:latin typeface="+mn-ea"/>
              </a:rPr>
              <a:t>strcpy</a:t>
            </a:r>
            <a:r>
              <a:rPr lang="en-US" altLang="zh-CN" dirty="0" smtClean="0">
                <a:latin typeface="+mn-ea"/>
              </a:rPr>
              <a:t>(a</a:t>
            </a:r>
            <a:r>
              <a:rPr lang="en-US" altLang="zh-CN" dirty="0">
                <a:latin typeface="+mn-ea"/>
              </a:rPr>
              <a:t>, "123"); </a:t>
            </a:r>
            <a:endParaRPr lang="zh-CN" altLang="en-US" dirty="0">
              <a:latin typeface="+mn-ea"/>
            </a:endParaRPr>
          </a:p>
        </p:txBody>
      </p:sp>
      <p:sp>
        <p:nvSpPr>
          <p:cNvPr id="4" name="文本框 3"/>
          <p:cNvSpPr txBox="1"/>
          <p:nvPr/>
        </p:nvSpPr>
        <p:spPr>
          <a:xfrm>
            <a:off x="6487556" y="53519"/>
            <a:ext cx="2441694" cy="769441"/>
          </a:xfrm>
          <a:prstGeom prst="rect">
            <a:avLst/>
          </a:prstGeom>
          <a:noFill/>
        </p:spPr>
        <p:txBody>
          <a:bodyPr wrap="none" rtlCol="0">
            <a:spAutoFit/>
          </a:bodyPr>
          <a:lstStyle/>
          <a:p>
            <a:r>
              <a:rPr lang="zh-CN" altLang="en-US" sz="4400" dirty="0" smtClean="0">
                <a:solidFill>
                  <a:srgbClr val="FF0000"/>
                </a:solidFill>
              </a:rPr>
              <a:t>内容回顾</a:t>
            </a:r>
            <a:endParaRPr lang="zh-CN" altLang="en-US" sz="4400" dirty="0">
              <a:solidFill>
                <a:srgbClr val="FF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219200"/>
            <a:ext cx="8435280" cy="5234136"/>
          </a:xfrm>
        </p:spPr>
        <p:txBody>
          <a:bodyPr>
            <a:normAutofit/>
          </a:bodyPr>
          <a:lstStyle/>
          <a:p>
            <a:r>
              <a:rPr lang="zh-CN" altLang="en-US" dirty="0" smtClean="0"/>
              <a:t>基本原则：</a:t>
            </a:r>
            <a:endParaRPr lang="en-US" altLang="zh-CN" dirty="0" smtClean="0"/>
          </a:p>
          <a:p>
            <a:pPr marL="274320" lvl="1" indent="0">
              <a:buNone/>
            </a:pPr>
            <a:r>
              <a:rPr lang="en-US" altLang="zh-CN" sz="2400" dirty="0" smtClean="0">
                <a:solidFill>
                  <a:srgbClr val="3333FF"/>
                </a:solidFill>
              </a:rPr>
              <a:t>1. </a:t>
            </a:r>
            <a:r>
              <a:rPr lang="zh-CN" altLang="en-US" sz="2400" dirty="0" smtClean="0">
                <a:solidFill>
                  <a:srgbClr val="3333FF"/>
                </a:solidFill>
              </a:rPr>
              <a:t>数据</a:t>
            </a:r>
            <a:r>
              <a:rPr lang="zh-CN" altLang="en-US" sz="2400" dirty="0">
                <a:solidFill>
                  <a:srgbClr val="3333FF"/>
                </a:solidFill>
              </a:rPr>
              <a:t>成员对齐规则：</a:t>
            </a:r>
            <a:r>
              <a:rPr lang="zh-CN" altLang="en-US" sz="2400" dirty="0"/>
              <a:t>结构（</a:t>
            </a:r>
            <a:r>
              <a:rPr lang="en-US" altLang="zh-CN" sz="2400" dirty="0" err="1"/>
              <a:t>struct</a:t>
            </a:r>
            <a:r>
              <a:rPr lang="zh-CN" altLang="en-US" sz="2400" dirty="0"/>
              <a:t>或联合</a:t>
            </a:r>
            <a:r>
              <a:rPr lang="en-US" altLang="zh-CN" sz="2400" dirty="0"/>
              <a:t>union</a:t>
            </a:r>
            <a:r>
              <a:rPr lang="zh-CN" altLang="en-US" sz="2400" dirty="0"/>
              <a:t>）的数据成员，第一个数据成员放在</a:t>
            </a:r>
            <a:r>
              <a:rPr lang="en-US" altLang="zh-CN" sz="2400" dirty="0"/>
              <a:t>offset</a:t>
            </a:r>
            <a:r>
              <a:rPr lang="zh-CN" altLang="en-US" sz="2400" dirty="0"/>
              <a:t>为</a:t>
            </a:r>
            <a:r>
              <a:rPr lang="en-US" altLang="zh-CN" sz="2400" dirty="0"/>
              <a:t>0</a:t>
            </a:r>
            <a:r>
              <a:rPr lang="zh-CN" altLang="en-US" sz="2400" dirty="0"/>
              <a:t>的地方，以后每个数据成员存储的起始位置要从该成员大小的整数倍开始（比如</a:t>
            </a:r>
            <a:r>
              <a:rPr lang="en-US" altLang="zh-CN" sz="2400" dirty="0" err="1"/>
              <a:t>int</a:t>
            </a:r>
            <a:r>
              <a:rPr lang="zh-CN" altLang="en-US" sz="2400" dirty="0"/>
              <a:t>在</a:t>
            </a:r>
            <a:r>
              <a:rPr lang="en-US" altLang="zh-CN" sz="2400" dirty="0"/>
              <a:t>32</a:t>
            </a:r>
            <a:r>
              <a:rPr lang="zh-CN" altLang="en-US" sz="2400" dirty="0"/>
              <a:t>位机为４字节，则要从</a:t>
            </a:r>
            <a:r>
              <a:rPr lang="en-US" altLang="zh-CN" sz="2400" dirty="0"/>
              <a:t>4</a:t>
            </a:r>
            <a:r>
              <a:rPr lang="zh-CN" altLang="en-US" sz="2400" dirty="0"/>
              <a:t>的整数倍地址开始存储）。</a:t>
            </a:r>
            <a:endParaRPr lang="zh-CN" altLang="en-US" sz="2400" dirty="0"/>
          </a:p>
          <a:p>
            <a:pPr marL="274320" lvl="1" indent="0">
              <a:buNone/>
            </a:pPr>
            <a:r>
              <a:rPr lang="en-US" altLang="zh-CN" sz="2400" dirty="0" smtClean="0">
                <a:solidFill>
                  <a:srgbClr val="3333FF"/>
                </a:solidFill>
              </a:rPr>
              <a:t>2. </a:t>
            </a:r>
            <a:r>
              <a:rPr lang="zh-CN" altLang="en-US" sz="2400" dirty="0" smtClean="0">
                <a:solidFill>
                  <a:srgbClr val="3333FF"/>
                </a:solidFill>
              </a:rPr>
              <a:t>结构体</a:t>
            </a:r>
            <a:r>
              <a:rPr lang="zh-CN" altLang="en-US" sz="2400" dirty="0">
                <a:solidFill>
                  <a:srgbClr val="3333FF"/>
                </a:solidFill>
              </a:rPr>
              <a:t>作为成员：</a:t>
            </a:r>
            <a:r>
              <a:rPr lang="zh-CN" altLang="en-US" sz="2400" dirty="0"/>
              <a:t>如果一个结构里有某些结构体成员，则结构体成员要从其内部最大元素大小的整数倍地址开始存储。（</a:t>
            </a:r>
            <a:r>
              <a:rPr lang="en-US" altLang="zh-CN" sz="2400" dirty="0" err="1"/>
              <a:t>struct</a:t>
            </a:r>
            <a:r>
              <a:rPr lang="en-US" altLang="zh-CN" sz="2400" dirty="0"/>
              <a:t> a</a:t>
            </a:r>
            <a:r>
              <a:rPr lang="zh-CN" altLang="en-US" sz="2400" dirty="0"/>
              <a:t>里存有</a:t>
            </a:r>
            <a:r>
              <a:rPr lang="en-US" altLang="zh-CN" sz="2400" dirty="0" err="1"/>
              <a:t>struct</a:t>
            </a:r>
            <a:r>
              <a:rPr lang="en-US" altLang="zh-CN" sz="2400" dirty="0"/>
              <a:t> b</a:t>
            </a:r>
            <a:r>
              <a:rPr lang="zh-CN" altLang="en-US" sz="2400" dirty="0"/>
              <a:t>，</a:t>
            </a:r>
            <a:r>
              <a:rPr lang="en-US" altLang="zh-CN" sz="2400" dirty="0"/>
              <a:t>b</a:t>
            </a:r>
            <a:r>
              <a:rPr lang="zh-CN" altLang="en-US" sz="2400" dirty="0"/>
              <a:t>里有</a:t>
            </a:r>
            <a:r>
              <a:rPr lang="en-US" altLang="zh-CN" sz="2400" dirty="0"/>
              <a:t>char</a:t>
            </a:r>
            <a:r>
              <a:rPr lang="zh-CN" altLang="en-US" sz="2400" dirty="0"/>
              <a:t>，</a:t>
            </a:r>
            <a:r>
              <a:rPr lang="en-US" altLang="zh-CN" sz="2400" dirty="0" err="1"/>
              <a:t>int</a:t>
            </a:r>
            <a:r>
              <a:rPr lang="zh-CN" altLang="en-US" sz="2400" dirty="0"/>
              <a:t>，</a:t>
            </a:r>
            <a:r>
              <a:rPr lang="en-US" altLang="zh-CN" sz="2400" dirty="0"/>
              <a:t>double</a:t>
            </a:r>
            <a:r>
              <a:rPr lang="zh-CN" altLang="en-US" sz="2400" dirty="0"/>
              <a:t>等元素，那</a:t>
            </a:r>
            <a:r>
              <a:rPr lang="en-US" altLang="zh-CN" sz="2400" dirty="0"/>
              <a:t>b</a:t>
            </a:r>
            <a:r>
              <a:rPr lang="zh-CN" altLang="en-US" sz="2400" dirty="0"/>
              <a:t>应该从</a:t>
            </a:r>
            <a:r>
              <a:rPr lang="en-US" altLang="zh-CN" sz="2400" dirty="0"/>
              <a:t>8</a:t>
            </a:r>
            <a:r>
              <a:rPr lang="zh-CN" altLang="en-US" sz="2400" dirty="0"/>
              <a:t>的整数倍开始存储。）</a:t>
            </a:r>
            <a:endParaRPr lang="zh-CN" altLang="en-US" sz="2400" dirty="0"/>
          </a:p>
          <a:p>
            <a:pPr marL="274320" lvl="1" indent="0">
              <a:buNone/>
            </a:pPr>
            <a:r>
              <a:rPr lang="en-US" altLang="zh-CN" sz="2400" dirty="0" smtClean="0">
                <a:solidFill>
                  <a:srgbClr val="3333FF"/>
                </a:solidFill>
              </a:rPr>
              <a:t>3. </a:t>
            </a:r>
            <a:r>
              <a:rPr lang="zh-CN" altLang="en-US" sz="2400" dirty="0" smtClean="0">
                <a:solidFill>
                  <a:srgbClr val="3333FF"/>
                </a:solidFill>
              </a:rPr>
              <a:t>收尾</a:t>
            </a:r>
            <a:r>
              <a:rPr lang="zh-CN" altLang="en-US" sz="2400" dirty="0">
                <a:solidFill>
                  <a:srgbClr val="3333FF"/>
                </a:solidFill>
              </a:rPr>
              <a:t>工作：</a:t>
            </a:r>
            <a:r>
              <a:rPr lang="zh-CN" altLang="en-US" sz="2400" dirty="0"/>
              <a:t>结构体的总大小，也就是</a:t>
            </a:r>
            <a:r>
              <a:rPr lang="en-US" altLang="zh-CN" sz="2400" dirty="0" err="1"/>
              <a:t>sizeof</a:t>
            </a:r>
            <a:r>
              <a:rPr lang="zh-CN" altLang="en-US" sz="2400" dirty="0"/>
              <a:t>的结果，必须是其内部最大成员的整数倍，不足的要补齐。</a:t>
            </a:r>
            <a:endParaRPr lang="zh-CN" altLang="en-US" sz="2400" dirty="0"/>
          </a:p>
        </p:txBody>
      </p:sp>
      <p:sp>
        <p:nvSpPr>
          <p:cNvPr id="4" name="标题 1"/>
          <p:cNvSpPr>
            <a:spLocks noGrp="1"/>
          </p:cNvSpPr>
          <p:nvPr>
            <p:ph type="title"/>
          </p:nvPr>
        </p:nvSpPr>
        <p:spPr>
          <a:xfrm>
            <a:off x="457200" y="152400"/>
            <a:ext cx="8229600" cy="990600"/>
          </a:xfrm>
        </p:spPr>
        <p:txBody>
          <a:bodyPr/>
          <a:lstStyle/>
          <a:p>
            <a:r>
              <a:rPr lang="zh-CN" altLang="en-US" dirty="0" smtClean="0"/>
              <a:t>结构体变量的存储</a:t>
            </a:r>
            <a:endParaRPr lang="zh-CN" alt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95536" y="116632"/>
            <a:ext cx="8229600" cy="990600"/>
          </a:xfrm>
          <a:prstGeom prst="rect">
            <a:avLst/>
          </a:prstGeom>
        </p:spPr>
        <p:txBody>
          <a:bodyPr vert="horz" anchor="b" anchorCtr="0">
            <a:normAutofit/>
          </a:bodyPr>
          <a:lstStyle>
            <a:lvl1pPr algn="l" rtl="0" eaLnBrk="1" latinLnBrk="0" hangingPunct="1">
              <a:spcBef>
                <a:spcPct val="0"/>
              </a:spcBef>
              <a:buNone/>
              <a:defRPr kumimoji="0" sz="3200" b="1" kern="1200">
                <a:solidFill>
                  <a:srgbClr val="3333FF"/>
                </a:solidFill>
                <a:latin typeface="黑体" pitchFamily="49" charset="-122"/>
                <a:ea typeface="黑体" pitchFamily="49" charset="-122"/>
                <a:cs typeface="+mj-cs"/>
              </a:defRPr>
            </a:lvl1pPr>
          </a:lstStyle>
          <a:p>
            <a:r>
              <a:rPr lang="zh-CN" altLang="en-US" smtClean="0"/>
              <a:t>结构体变量的存储</a:t>
            </a:r>
            <a:endParaRPr lang="zh-CN" altLang="en-US" dirty="0" smtClean="0"/>
          </a:p>
        </p:txBody>
      </p:sp>
      <p:sp>
        <p:nvSpPr>
          <p:cNvPr id="5" name="矩形 4"/>
          <p:cNvSpPr/>
          <p:nvPr/>
        </p:nvSpPr>
        <p:spPr>
          <a:xfrm>
            <a:off x="395536" y="1228110"/>
            <a:ext cx="4572000" cy="3785652"/>
          </a:xfrm>
          <a:prstGeom prst="rect">
            <a:avLst/>
          </a:prstGeom>
        </p:spPr>
        <p:txBody>
          <a:bodyPr>
            <a:spAutoFit/>
          </a:bodyPr>
          <a:lstStyle/>
          <a:p>
            <a:r>
              <a:rPr lang="zh-CN" altLang="en-US" sz="2400" dirty="0">
                <a:solidFill>
                  <a:srgbClr val="FF0000"/>
                </a:solidFill>
              </a:rPr>
              <a:t>例1</a:t>
            </a:r>
            <a:r>
              <a:rPr lang="zh-CN" altLang="en-US" sz="2400" dirty="0" smtClean="0">
                <a:solidFill>
                  <a:srgbClr val="FF0000"/>
                </a:solidFill>
              </a:rPr>
              <a:t>：</a:t>
            </a:r>
            <a:endParaRPr lang="en-US" altLang="zh-CN" sz="2400" dirty="0" smtClean="0">
              <a:solidFill>
                <a:srgbClr val="FF0000"/>
              </a:solidFill>
            </a:endParaRPr>
          </a:p>
          <a:p>
            <a:r>
              <a:rPr lang="zh-CN" altLang="en-US" sz="2400" dirty="0" smtClean="0"/>
              <a:t>struct </a:t>
            </a:r>
            <a:r>
              <a:rPr lang="zh-CN" altLang="en-US" sz="2400" dirty="0"/>
              <a:t>{</a:t>
            </a:r>
            <a:endParaRPr lang="zh-CN" altLang="en-US" sz="2400" dirty="0"/>
          </a:p>
          <a:p>
            <a:r>
              <a:rPr lang="zh-CN" altLang="en-US" sz="2400" dirty="0"/>
              <a:t>short a1;</a:t>
            </a:r>
            <a:endParaRPr lang="zh-CN" altLang="en-US" sz="2400" dirty="0"/>
          </a:p>
          <a:p>
            <a:r>
              <a:rPr lang="zh-CN" altLang="en-US" sz="2400" dirty="0"/>
              <a:t>short a2;</a:t>
            </a:r>
            <a:endParaRPr lang="zh-CN" altLang="en-US" sz="2400" dirty="0"/>
          </a:p>
          <a:p>
            <a:r>
              <a:rPr lang="zh-CN" altLang="en-US" sz="2400" dirty="0"/>
              <a:t>short a3;</a:t>
            </a:r>
            <a:endParaRPr lang="zh-CN" altLang="en-US" sz="2400" dirty="0"/>
          </a:p>
          <a:p>
            <a:r>
              <a:rPr lang="zh-CN" altLang="en-US" sz="2400" dirty="0"/>
              <a:t>}A;</a:t>
            </a:r>
            <a:endParaRPr lang="zh-CN" altLang="en-US" sz="2400" dirty="0"/>
          </a:p>
          <a:p>
            <a:r>
              <a:rPr lang="zh-CN" altLang="en-US" sz="2400" dirty="0"/>
              <a:t>struct{</a:t>
            </a:r>
            <a:endParaRPr lang="zh-CN" altLang="en-US" sz="2400" dirty="0"/>
          </a:p>
          <a:p>
            <a:r>
              <a:rPr lang="zh-CN" altLang="en-US" sz="2400" dirty="0"/>
              <a:t>long a1;</a:t>
            </a:r>
            <a:endParaRPr lang="zh-CN" altLang="en-US" sz="2400" dirty="0"/>
          </a:p>
          <a:p>
            <a:r>
              <a:rPr lang="zh-CN" altLang="en-US" sz="2400" dirty="0"/>
              <a:t>short a2;</a:t>
            </a:r>
            <a:endParaRPr lang="zh-CN" altLang="en-US" sz="2400" dirty="0"/>
          </a:p>
          <a:p>
            <a:r>
              <a:rPr lang="zh-CN" altLang="en-US" sz="2400" dirty="0"/>
              <a:t>}B;</a:t>
            </a:r>
            <a:endParaRPr lang="zh-CN" altLang="en-US" sz="2400" dirty="0"/>
          </a:p>
        </p:txBody>
      </p:sp>
      <p:sp>
        <p:nvSpPr>
          <p:cNvPr id="6" name="矩形 5"/>
          <p:cNvSpPr/>
          <p:nvPr/>
        </p:nvSpPr>
        <p:spPr>
          <a:xfrm>
            <a:off x="421538" y="4879670"/>
            <a:ext cx="4591896" cy="1754326"/>
          </a:xfrm>
          <a:prstGeom prst="rect">
            <a:avLst/>
          </a:prstGeom>
        </p:spPr>
        <p:txBody>
          <a:bodyPr wrap="square">
            <a:spAutoFit/>
          </a:bodyPr>
          <a:lstStyle/>
          <a:p>
            <a:r>
              <a:rPr lang="zh-CN" altLang="en-US" sz="2400" dirty="0">
                <a:solidFill>
                  <a:srgbClr val="3333FF"/>
                </a:solidFill>
              </a:rPr>
              <a:t>sizeof(A) = 6; </a:t>
            </a:r>
            <a:r>
              <a:rPr lang="zh-CN" altLang="en-US" sz="2000" dirty="0"/>
              <a:t>这个很好理解，三个short都为2。</a:t>
            </a:r>
            <a:endParaRPr lang="zh-CN" altLang="en-US" sz="2000" dirty="0"/>
          </a:p>
          <a:p>
            <a:r>
              <a:rPr lang="zh-CN" altLang="en-US" sz="2400" dirty="0">
                <a:solidFill>
                  <a:srgbClr val="3333FF"/>
                </a:solidFill>
              </a:rPr>
              <a:t>sizeof(B) = 8; </a:t>
            </a:r>
            <a:r>
              <a:rPr lang="zh-CN" altLang="en-US" sz="2000" dirty="0"/>
              <a:t>这个比是不是比预想的大2个字节？long为4，short为2，整个为8，因为原则3。</a:t>
            </a:r>
            <a:endParaRPr lang="zh-CN" altLang="en-US" sz="2000" dirty="0"/>
          </a:p>
        </p:txBody>
      </p:sp>
      <p:sp>
        <p:nvSpPr>
          <p:cNvPr id="7" name="矩形 6"/>
          <p:cNvSpPr/>
          <p:nvPr/>
        </p:nvSpPr>
        <p:spPr>
          <a:xfrm>
            <a:off x="4860032" y="332656"/>
            <a:ext cx="4572000" cy="3785652"/>
          </a:xfrm>
          <a:prstGeom prst="rect">
            <a:avLst/>
          </a:prstGeom>
        </p:spPr>
        <p:txBody>
          <a:bodyPr>
            <a:spAutoFit/>
          </a:bodyPr>
          <a:lstStyle/>
          <a:p>
            <a:r>
              <a:rPr lang="zh-CN" altLang="en-US" sz="2400" dirty="0">
                <a:solidFill>
                  <a:srgbClr val="FF0000"/>
                </a:solidFill>
              </a:rPr>
              <a:t>例2：</a:t>
            </a:r>
            <a:r>
              <a:rPr lang="zh-CN" altLang="en-US" sz="2400" dirty="0"/>
              <a:t>struct A{</a:t>
            </a:r>
            <a:endParaRPr lang="zh-CN" altLang="en-US" sz="2400" dirty="0"/>
          </a:p>
          <a:p>
            <a:r>
              <a:rPr lang="zh-CN" altLang="en-US" sz="2400" dirty="0"/>
              <a:t>int a;</a:t>
            </a:r>
            <a:endParaRPr lang="zh-CN" altLang="en-US" sz="2400" dirty="0"/>
          </a:p>
          <a:p>
            <a:r>
              <a:rPr lang="zh-CN" altLang="en-US" sz="2400" dirty="0"/>
              <a:t>char b;</a:t>
            </a:r>
            <a:endParaRPr lang="zh-CN" altLang="en-US" sz="2400" dirty="0"/>
          </a:p>
          <a:p>
            <a:r>
              <a:rPr lang="zh-CN" altLang="en-US" sz="2400" dirty="0"/>
              <a:t>short c;</a:t>
            </a:r>
            <a:endParaRPr lang="zh-CN" altLang="en-US" sz="2400" dirty="0"/>
          </a:p>
          <a:p>
            <a:r>
              <a:rPr lang="zh-CN" altLang="en-US" sz="2400" dirty="0"/>
              <a:t>};</a:t>
            </a:r>
            <a:endParaRPr lang="zh-CN" altLang="en-US" sz="2400" dirty="0"/>
          </a:p>
          <a:p>
            <a:r>
              <a:rPr lang="zh-CN" altLang="en-US" sz="2400" dirty="0"/>
              <a:t>struct B{</a:t>
            </a:r>
            <a:endParaRPr lang="zh-CN" altLang="en-US" sz="2400" dirty="0"/>
          </a:p>
          <a:p>
            <a:r>
              <a:rPr lang="zh-CN" altLang="en-US" sz="2400" dirty="0"/>
              <a:t>char b;</a:t>
            </a:r>
            <a:endParaRPr lang="zh-CN" altLang="en-US" sz="2400" dirty="0"/>
          </a:p>
          <a:p>
            <a:r>
              <a:rPr lang="zh-CN" altLang="en-US" sz="2400" dirty="0"/>
              <a:t>int a;</a:t>
            </a:r>
            <a:endParaRPr lang="zh-CN" altLang="en-US" sz="2400" dirty="0"/>
          </a:p>
          <a:p>
            <a:r>
              <a:rPr lang="zh-CN" altLang="en-US" sz="2400" dirty="0"/>
              <a:t>short c;</a:t>
            </a:r>
            <a:endParaRPr lang="zh-CN" altLang="en-US" sz="2400" dirty="0"/>
          </a:p>
          <a:p>
            <a:r>
              <a:rPr lang="zh-CN" altLang="en-US" sz="2400" dirty="0"/>
              <a:t>};</a:t>
            </a:r>
            <a:endParaRPr lang="zh-CN" altLang="en-US" sz="2400" dirty="0"/>
          </a:p>
        </p:txBody>
      </p:sp>
      <p:sp>
        <p:nvSpPr>
          <p:cNvPr id="8" name="矩形 7"/>
          <p:cNvSpPr/>
          <p:nvPr/>
        </p:nvSpPr>
        <p:spPr>
          <a:xfrm>
            <a:off x="4788024" y="4110425"/>
            <a:ext cx="4032448" cy="2646878"/>
          </a:xfrm>
          <a:prstGeom prst="rect">
            <a:avLst/>
          </a:prstGeom>
        </p:spPr>
        <p:txBody>
          <a:bodyPr wrap="square">
            <a:spAutoFit/>
          </a:bodyPr>
          <a:lstStyle/>
          <a:p>
            <a:r>
              <a:rPr lang="zh-CN" altLang="en-US" sz="2000" dirty="0">
                <a:solidFill>
                  <a:srgbClr val="3333FF"/>
                </a:solidFill>
              </a:rPr>
              <a:t>sizeof(A) = 8; </a:t>
            </a:r>
            <a:r>
              <a:rPr lang="zh-CN" altLang="en-US" dirty="0"/>
              <a:t>int为4，char为1，short为2，这里用到了原则1和原则3。</a:t>
            </a:r>
            <a:endParaRPr lang="zh-CN" altLang="en-US" dirty="0"/>
          </a:p>
          <a:p>
            <a:r>
              <a:rPr lang="zh-CN" altLang="en-US" sz="2000" dirty="0">
                <a:solidFill>
                  <a:srgbClr val="3333FF"/>
                </a:solidFill>
              </a:rPr>
              <a:t>sizeof(B) = 12; </a:t>
            </a:r>
            <a:r>
              <a:rPr lang="zh-CN" altLang="en-US" dirty="0"/>
              <a:t>是否超出预想范围？char为1，int为4，short为2，怎么会是12？还是原则1和原则3。</a:t>
            </a:r>
            <a:endParaRPr lang="zh-CN" altLang="en-US" dirty="0"/>
          </a:p>
          <a:p>
            <a:r>
              <a:rPr lang="zh-CN" altLang="en-US" dirty="0" smtClean="0"/>
              <a:t>a </a:t>
            </a:r>
            <a:r>
              <a:rPr lang="zh-CN" altLang="en-US" dirty="0"/>
              <a:t>b c</a:t>
            </a:r>
            <a:endParaRPr lang="zh-CN" altLang="en-US" dirty="0"/>
          </a:p>
          <a:p>
            <a:r>
              <a:rPr lang="zh-CN" altLang="en-US" dirty="0"/>
              <a:t>A的内存布局：1111, 1*, 11</a:t>
            </a:r>
            <a:endParaRPr lang="zh-CN" altLang="en-US" dirty="0"/>
          </a:p>
          <a:p>
            <a:r>
              <a:rPr lang="zh-CN" altLang="en-US" dirty="0"/>
              <a:t>b a c</a:t>
            </a:r>
            <a:endParaRPr lang="zh-CN" altLang="en-US" dirty="0"/>
          </a:p>
          <a:p>
            <a:r>
              <a:rPr lang="zh-CN" altLang="en-US" dirty="0"/>
              <a:t>B的内存布局：1***, 1111, 11**</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zh-CN" smtClean="0"/>
              <a:t>结构类型数据的操作</a:t>
            </a:r>
            <a:endParaRPr lang="zh-CN" altLang="en-US" smtClean="0"/>
          </a:p>
        </p:txBody>
      </p:sp>
      <p:sp>
        <p:nvSpPr>
          <p:cNvPr id="11267" name="内容占位符 2"/>
          <p:cNvSpPr>
            <a:spLocks noGrp="1"/>
          </p:cNvSpPr>
          <p:nvPr>
            <p:ph idx="1"/>
          </p:nvPr>
        </p:nvSpPr>
        <p:spPr/>
        <p:txBody>
          <a:bodyPr>
            <a:normAutofit fontScale="92500"/>
          </a:bodyPr>
          <a:lstStyle/>
          <a:p>
            <a:pPr>
              <a:lnSpc>
                <a:spcPct val="150000"/>
              </a:lnSpc>
            </a:pPr>
            <a:r>
              <a:rPr lang="zh-CN" altLang="zh-CN" dirty="0" smtClean="0">
                <a:latin typeface="+mn-ea"/>
              </a:rPr>
              <a:t>对结构类型数据的操作常常是通过</a:t>
            </a:r>
            <a:r>
              <a:rPr lang="zh-CN" altLang="zh-CN" dirty="0" smtClean="0">
                <a:solidFill>
                  <a:srgbClr val="FF0000"/>
                </a:solidFill>
                <a:latin typeface="+mn-ea"/>
              </a:rPr>
              <a:t>成员操作符</a:t>
            </a:r>
            <a:r>
              <a:rPr lang="zh-CN" altLang="zh-CN" dirty="0" smtClean="0">
                <a:latin typeface="+mn-ea"/>
              </a:rPr>
              <a:t>操作结构变量的成员完成的。访问成员的格式为：</a:t>
            </a:r>
            <a:endParaRPr lang="zh-CN" altLang="zh-CN" dirty="0" smtClean="0">
              <a:latin typeface="+mn-ea"/>
            </a:endParaRPr>
          </a:p>
          <a:p>
            <a:pPr marL="274320" lvl="1" indent="0">
              <a:lnSpc>
                <a:spcPct val="150000"/>
              </a:lnSpc>
              <a:buNone/>
            </a:pPr>
            <a:r>
              <a:rPr lang="en-US" altLang="zh-CN" dirty="0" smtClean="0">
                <a:latin typeface="+mn-ea"/>
              </a:rPr>
              <a:t>               &lt;</a:t>
            </a:r>
            <a:r>
              <a:rPr lang="zh-CN" altLang="zh-CN" dirty="0" smtClean="0">
                <a:latin typeface="+mn-ea"/>
              </a:rPr>
              <a:t>结构变量名</a:t>
            </a:r>
            <a:r>
              <a:rPr lang="en-US" altLang="zh-CN" dirty="0" smtClean="0">
                <a:latin typeface="+mn-ea"/>
              </a:rPr>
              <a:t>&gt;</a:t>
            </a:r>
            <a:r>
              <a:rPr lang="en-US" altLang="zh-CN" dirty="0" smtClean="0">
                <a:solidFill>
                  <a:srgbClr val="FF0000"/>
                </a:solidFill>
                <a:latin typeface="+mn-ea"/>
              </a:rPr>
              <a:t>.</a:t>
            </a:r>
            <a:r>
              <a:rPr lang="en-US" altLang="zh-CN" dirty="0" smtClean="0">
                <a:latin typeface="+mn-ea"/>
              </a:rPr>
              <a:t>&lt;</a:t>
            </a:r>
            <a:r>
              <a:rPr lang="zh-CN" altLang="zh-CN" dirty="0" smtClean="0">
                <a:latin typeface="+mn-ea"/>
              </a:rPr>
              <a:t>成员名</a:t>
            </a:r>
            <a:r>
              <a:rPr lang="en-US" altLang="zh-CN" dirty="0" smtClean="0">
                <a:latin typeface="+mn-ea"/>
              </a:rPr>
              <a:t>&gt;</a:t>
            </a:r>
            <a:endParaRPr lang="zh-CN" altLang="zh-CN" dirty="0" smtClean="0">
              <a:latin typeface="+mn-ea"/>
            </a:endParaRPr>
          </a:p>
          <a:p>
            <a:pPr lvl="1">
              <a:lnSpc>
                <a:spcPct val="150000"/>
              </a:lnSpc>
              <a:buFontTx/>
              <a:buNone/>
            </a:pPr>
            <a:r>
              <a:rPr lang="en-US" altLang="zh-CN" dirty="0" smtClean="0">
                <a:latin typeface="+mn-ea"/>
              </a:rPr>
              <a:t>	           s2.age = 19;</a:t>
            </a:r>
            <a:endParaRPr lang="en-US" altLang="zh-CN" dirty="0" smtClean="0">
              <a:latin typeface="+mn-ea"/>
            </a:endParaRPr>
          </a:p>
          <a:p>
            <a:pPr lvl="1">
              <a:lnSpc>
                <a:spcPct val="150000"/>
              </a:lnSpc>
            </a:pPr>
            <a:r>
              <a:rPr lang="zh-CN" altLang="zh-CN" dirty="0" smtClean="0">
                <a:latin typeface="+mn-ea"/>
              </a:rPr>
              <a:t>点号是成员操作符，它是双目操作符，具有</a:t>
            </a:r>
            <a:r>
              <a:rPr lang="en-US" altLang="zh-CN" dirty="0" smtClean="0">
                <a:latin typeface="+mn-ea"/>
              </a:rPr>
              <a:t>1</a:t>
            </a:r>
            <a:r>
              <a:rPr lang="zh-CN" altLang="zh-CN" dirty="0" smtClean="0">
                <a:latin typeface="+mn-ea"/>
              </a:rPr>
              <a:t>级优先级，结合性为自左向右。</a:t>
            </a:r>
            <a:endParaRPr lang="en-US" altLang="zh-CN" dirty="0" smtClean="0">
              <a:latin typeface="+mn-ea"/>
            </a:endParaRPr>
          </a:p>
          <a:p>
            <a:pPr lvl="1">
              <a:lnSpc>
                <a:spcPct val="150000"/>
              </a:lnSpc>
            </a:pPr>
            <a:r>
              <a:rPr lang="zh-CN" altLang="zh-CN" dirty="0" smtClean="0">
                <a:latin typeface="+mn-ea"/>
              </a:rPr>
              <a:t>如果某成员类型是另一个结构类型，则可以用若干个成员操作符访问最低一级的成员。比如，</a:t>
            </a:r>
            <a:endParaRPr lang="zh-CN" altLang="zh-CN" dirty="0" smtClean="0">
              <a:latin typeface="+mn-ea"/>
            </a:endParaRPr>
          </a:p>
          <a:p>
            <a:pPr lvl="1">
              <a:lnSpc>
                <a:spcPct val="150000"/>
              </a:lnSpc>
              <a:buFontTx/>
              <a:buNone/>
            </a:pPr>
            <a:r>
              <a:rPr lang="en-US" altLang="zh-CN" dirty="0" smtClean="0">
                <a:latin typeface="+mn-ea"/>
              </a:rPr>
              <a:t>	           </a:t>
            </a:r>
            <a:r>
              <a:rPr lang="en-US" altLang="zh-CN" dirty="0" err="1" smtClean="0">
                <a:latin typeface="+mn-ea"/>
              </a:rPr>
              <a:t>e.birthday.year</a:t>
            </a:r>
            <a:r>
              <a:rPr lang="en-US" altLang="zh-CN" dirty="0" smtClean="0">
                <a:latin typeface="+mn-ea"/>
              </a:rPr>
              <a:t> = 1996;</a:t>
            </a:r>
            <a:endParaRPr lang="zh-CN" altLang="zh-CN" dirty="0" smtClean="0">
              <a:latin typeface="+mn-ea"/>
            </a:endParaRPr>
          </a:p>
          <a:p>
            <a:pPr lvl="1"/>
            <a:endParaRPr lang="en-US" altLang="zh-CN" dirty="0" smtClean="0"/>
          </a:p>
        </p:txBody>
      </p:sp>
      <p:sp>
        <p:nvSpPr>
          <p:cNvPr id="15364" name="灯片编号占位符 5"/>
          <p:cNvSpPr txBox="1">
            <a:spLocks noGrp="1"/>
          </p:cNvSpPr>
          <p:nvPr/>
        </p:nvSpPr>
        <p:spPr bwMode="auto">
          <a:xfrm>
            <a:off x="8167688" y="6553200"/>
            <a:ext cx="9001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r" eaLnBrk="1" hangingPunct="1">
              <a:spcBef>
                <a:spcPct val="0"/>
              </a:spcBef>
              <a:buSzTx/>
              <a:buFontTx/>
              <a:buNone/>
            </a:pPr>
            <a:fld id="{F47420DE-906E-4EA8-AC6B-9CA34355C49A}" type="slidenum">
              <a:rPr lang="en-US" altLang="zh-CN" sz="1200" b="0">
                <a:latin typeface="Arial" charset="0"/>
              </a:rPr>
            </a:fld>
            <a:endParaRPr lang="en-US" altLang="zh-CN" sz="1200" b="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endParaRPr lang="zh-CN" altLang="en-US" dirty="0" smtClean="0"/>
          </a:p>
        </p:txBody>
      </p:sp>
      <p:sp>
        <p:nvSpPr>
          <p:cNvPr id="16387" name="内容占位符 2"/>
          <p:cNvSpPr>
            <a:spLocks noGrp="1"/>
          </p:cNvSpPr>
          <p:nvPr>
            <p:ph idx="1"/>
          </p:nvPr>
        </p:nvSpPr>
        <p:spPr/>
        <p:txBody>
          <a:bodyPr/>
          <a:lstStyle/>
          <a:p>
            <a:pPr>
              <a:lnSpc>
                <a:spcPct val="150000"/>
              </a:lnSpc>
            </a:pPr>
            <a:r>
              <a:rPr lang="zh-CN" altLang="zh-CN" dirty="0" smtClean="0"/>
              <a:t>结构类型可以含有</a:t>
            </a:r>
            <a:r>
              <a:rPr lang="zh-CN" altLang="zh-CN" dirty="0" smtClean="0">
                <a:solidFill>
                  <a:srgbClr val="FF0000"/>
                </a:solidFill>
              </a:rPr>
              <a:t>指针类型的成员</a:t>
            </a:r>
            <a:r>
              <a:rPr lang="zh-CN" altLang="zh-CN" dirty="0" smtClean="0"/>
              <a:t>，对指针类型成员的操作方法与其他类型类似。比如，</a:t>
            </a:r>
            <a:endParaRPr lang="zh-CN" altLang="zh-CN" dirty="0" smtClean="0"/>
          </a:p>
          <a:p>
            <a:pPr lvl="1">
              <a:buFontTx/>
              <a:buNone/>
            </a:pPr>
            <a:r>
              <a:rPr lang="en-US" altLang="zh-CN" dirty="0" err="1" smtClean="0">
                <a:latin typeface="+mn-ea"/>
              </a:rPr>
              <a:t>struct</a:t>
            </a:r>
            <a:endParaRPr lang="zh-CN" altLang="zh-CN" dirty="0" smtClean="0">
              <a:latin typeface="+mn-ea"/>
            </a:endParaRPr>
          </a:p>
          <a:p>
            <a:pPr lvl="1">
              <a:buFontTx/>
              <a:buNone/>
            </a:pPr>
            <a:r>
              <a:rPr lang="en-US" altLang="zh-CN" dirty="0" smtClean="0">
                <a:latin typeface="+mn-ea"/>
              </a:rPr>
              <a:t>{</a:t>
            </a:r>
            <a:endParaRPr lang="zh-CN" altLang="zh-CN" dirty="0" smtClean="0">
              <a:latin typeface="+mn-ea"/>
            </a:endParaRPr>
          </a:p>
          <a:p>
            <a:pPr lvl="1">
              <a:buFontTx/>
              <a:buNone/>
            </a:pPr>
            <a:r>
              <a:rPr lang="en-US" altLang="zh-CN" dirty="0" smtClean="0">
                <a:latin typeface="+mn-ea"/>
              </a:rPr>
              <a:t>    </a:t>
            </a:r>
            <a:r>
              <a:rPr lang="en-US" altLang="zh-CN" dirty="0">
                <a:latin typeface="+mn-ea"/>
              </a:rPr>
              <a:t> </a:t>
            </a:r>
            <a:r>
              <a:rPr lang="en-US" altLang="zh-CN" dirty="0" smtClean="0">
                <a:latin typeface="+mn-ea"/>
              </a:rPr>
              <a:t>   </a:t>
            </a:r>
            <a:r>
              <a:rPr lang="en-US" altLang="zh-CN" dirty="0" err="1" smtClean="0">
                <a:latin typeface="+mn-ea"/>
              </a:rPr>
              <a:t>int</a:t>
            </a:r>
            <a:r>
              <a:rPr lang="en-US" altLang="zh-CN" dirty="0" smtClean="0">
                <a:latin typeface="+mn-ea"/>
              </a:rPr>
              <a:t> no;</a:t>
            </a:r>
            <a:endParaRPr lang="zh-CN" altLang="zh-CN" dirty="0" smtClean="0">
              <a:latin typeface="+mn-ea"/>
            </a:endParaRPr>
          </a:p>
          <a:p>
            <a:pPr lvl="1">
              <a:buFontTx/>
              <a:buNone/>
            </a:pPr>
            <a:r>
              <a:rPr lang="en-US" altLang="zh-CN" dirty="0" smtClean="0">
                <a:latin typeface="+mn-ea"/>
              </a:rPr>
              <a:t>	    </a:t>
            </a:r>
            <a:r>
              <a:rPr lang="en-US" altLang="zh-CN" dirty="0" err="1" smtClean="0">
                <a:solidFill>
                  <a:srgbClr val="FF0000"/>
                </a:solidFill>
                <a:latin typeface="+mn-ea"/>
              </a:rPr>
              <a:t>int</a:t>
            </a:r>
            <a:r>
              <a:rPr lang="en-US" altLang="zh-CN" dirty="0" smtClean="0">
                <a:solidFill>
                  <a:srgbClr val="FF0000"/>
                </a:solidFill>
                <a:latin typeface="+mn-ea"/>
              </a:rPr>
              <a:t> *p;</a:t>
            </a:r>
            <a:endParaRPr lang="zh-CN" altLang="zh-CN" dirty="0" smtClean="0">
              <a:solidFill>
                <a:srgbClr val="FF0000"/>
              </a:solidFill>
              <a:latin typeface="+mn-ea"/>
            </a:endParaRPr>
          </a:p>
          <a:p>
            <a:pPr lvl="1">
              <a:buFontTx/>
              <a:buNone/>
            </a:pPr>
            <a:r>
              <a:rPr lang="en-US" altLang="zh-CN" dirty="0" smtClean="0">
                <a:latin typeface="+mn-ea"/>
              </a:rPr>
              <a:t>}s;</a:t>
            </a:r>
            <a:endParaRPr lang="zh-CN" altLang="zh-CN" dirty="0" smtClean="0">
              <a:latin typeface="+mn-ea"/>
            </a:endParaRPr>
          </a:p>
          <a:p>
            <a:pPr lvl="1">
              <a:buFontTx/>
              <a:buNone/>
            </a:pPr>
            <a:r>
              <a:rPr lang="en-US" altLang="zh-CN" dirty="0" smtClean="0">
                <a:latin typeface="+mn-ea"/>
              </a:rPr>
              <a:t>s.no = 1001;</a:t>
            </a:r>
            <a:endParaRPr lang="zh-CN" altLang="zh-CN" dirty="0" smtClean="0">
              <a:latin typeface="+mn-ea"/>
            </a:endParaRPr>
          </a:p>
          <a:p>
            <a:pPr lvl="1">
              <a:buFontTx/>
              <a:buNone/>
            </a:pPr>
            <a:r>
              <a:rPr lang="en-US" altLang="zh-CN" dirty="0" err="1" smtClean="0">
                <a:solidFill>
                  <a:srgbClr val="FF0000"/>
                </a:solidFill>
                <a:latin typeface="+mn-ea"/>
              </a:rPr>
              <a:t>s.p</a:t>
            </a:r>
            <a:r>
              <a:rPr lang="en-US" altLang="zh-CN" dirty="0" smtClean="0">
                <a:solidFill>
                  <a:srgbClr val="FF0000"/>
                </a:solidFill>
                <a:latin typeface="+mn-ea"/>
              </a:rPr>
              <a:t> </a:t>
            </a:r>
            <a:r>
              <a:rPr lang="en-US" altLang="zh-CN" dirty="0" smtClean="0">
                <a:latin typeface="+mn-ea"/>
              </a:rPr>
              <a:t>= &amp;s.no;</a:t>
            </a:r>
            <a:endParaRPr lang="zh-CN" altLang="en-US" dirty="0" smtClean="0">
              <a:latin typeface="+mn-ea"/>
            </a:endParaRPr>
          </a:p>
        </p:txBody>
      </p:sp>
      <p:sp>
        <p:nvSpPr>
          <p:cNvPr id="16388" name="灯片编号占位符 5"/>
          <p:cNvSpPr txBox="1">
            <a:spLocks noGrp="1"/>
          </p:cNvSpPr>
          <p:nvPr/>
        </p:nvSpPr>
        <p:spPr bwMode="auto">
          <a:xfrm>
            <a:off x="8167688" y="6553200"/>
            <a:ext cx="9001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r" eaLnBrk="1" hangingPunct="1">
              <a:spcBef>
                <a:spcPct val="0"/>
              </a:spcBef>
              <a:buSzTx/>
              <a:buFontTx/>
              <a:buNone/>
            </a:pPr>
            <a:fld id="{E039F043-2878-49DB-AB45-CB8B343438D7}" type="slidenum">
              <a:rPr lang="en-US" altLang="zh-CN" sz="1200" b="0">
                <a:latin typeface="Arial" charset="0"/>
              </a:rPr>
            </a:fld>
            <a:endParaRPr lang="en-US" altLang="zh-CN" sz="1200" b="0">
              <a:latin typeface="Arial"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dirty="0" smtClean="0"/>
              <a:t>注意</a:t>
            </a:r>
            <a:endParaRPr lang="zh-CN" altLang="en-US" dirty="0" smtClean="0"/>
          </a:p>
        </p:txBody>
      </p:sp>
      <p:sp>
        <p:nvSpPr>
          <p:cNvPr id="17412" name="Rectangle 6"/>
          <p:cNvSpPr>
            <a:spLocks noChangeArrowheads="1"/>
          </p:cNvSpPr>
          <p:nvPr/>
        </p:nvSpPr>
        <p:spPr bwMode="auto">
          <a:xfrm>
            <a:off x="566738" y="4711700"/>
            <a:ext cx="4679950" cy="904875"/>
          </a:xfrm>
          <a:prstGeom prst="rect">
            <a:avLst/>
          </a:prstGeom>
          <a:solidFill>
            <a:schemeClr val="bg1"/>
          </a:solidFill>
          <a:ln w="9525">
            <a:solidFill>
              <a:schemeClr val="tx1"/>
            </a:solidFill>
            <a:miter lim="800000"/>
          </a:ln>
        </p:spPr>
        <p:txBody>
          <a:bodyPr>
            <a:spAutoFit/>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buClr>
                <a:srgbClr val="00FF00"/>
              </a:buClr>
              <a:buSzPct val="60000"/>
              <a:buFont typeface="Wingdings" charset="2"/>
              <a:buNone/>
            </a:pPr>
            <a:r>
              <a:rPr kumimoji="1" lang="en-US" altLang="zh-CN" sz="2400" dirty="0">
                <a:solidFill>
                  <a:srgbClr val="FF3300"/>
                </a:solidFill>
                <a:latin typeface="+mn-ea"/>
                <a:ea typeface="+mn-ea"/>
                <a:sym typeface="Wingdings 3"/>
              </a:rPr>
              <a:t>s . name </a:t>
            </a:r>
            <a:r>
              <a:rPr kumimoji="1" lang="en-US" altLang="zh-CN" sz="2400" dirty="0">
                <a:latin typeface="+mn-ea"/>
                <a:ea typeface="+mn-ea"/>
                <a:sym typeface="Wingdings 3"/>
              </a:rPr>
              <a:t>= "Joe</a:t>
            </a:r>
            <a:r>
              <a:rPr kumimoji="1" lang="en-US" altLang="zh-CN" sz="2400" dirty="0" smtClean="0">
                <a:latin typeface="+mn-ea"/>
                <a:ea typeface="+mn-ea"/>
                <a:sym typeface="Wingdings 3"/>
              </a:rPr>
              <a:t>"; </a:t>
            </a:r>
            <a:r>
              <a:rPr kumimoji="1" lang="en-US" altLang="zh-CN" sz="2400" dirty="0" smtClean="0">
                <a:solidFill>
                  <a:srgbClr val="FF0000"/>
                </a:solidFill>
                <a:latin typeface="+mn-ea"/>
                <a:ea typeface="+mn-ea"/>
                <a:sym typeface="Wingdings 3"/>
              </a:rPr>
              <a:t>×</a:t>
            </a:r>
            <a:endParaRPr kumimoji="1" lang="en-US" altLang="zh-CN" sz="2400" dirty="0">
              <a:solidFill>
                <a:srgbClr val="FF0000"/>
              </a:solidFill>
              <a:latin typeface="+mn-ea"/>
              <a:ea typeface="+mn-ea"/>
              <a:sym typeface="Wingdings 3"/>
            </a:endParaRPr>
          </a:p>
          <a:p>
            <a:pPr eaLnBrk="1" hangingPunct="1">
              <a:buClr>
                <a:srgbClr val="00FF00"/>
              </a:buClr>
              <a:buSzPct val="60000"/>
              <a:buFont typeface="Wingdings" charset="2"/>
              <a:buNone/>
            </a:pPr>
            <a:r>
              <a:rPr kumimoji="1" lang="en-US" altLang="zh-CN" sz="2400" dirty="0">
                <a:solidFill>
                  <a:srgbClr val="FF3300"/>
                </a:solidFill>
                <a:latin typeface="+mn-ea"/>
                <a:ea typeface="+mn-ea"/>
                <a:sym typeface="Wingdings 3"/>
              </a:rPr>
              <a:t>s . birthday . year </a:t>
            </a:r>
            <a:r>
              <a:rPr kumimoji="1" lang="en-US" altLang="zh-CN" sz="2400" dirty="0">
                <a:latin typeface="+mn-ea"/>
                <a:ea typeface="+mn-ea"/>
                <a:sym typeface="Wingdings 3"/>
              </a:rPr>
              <a:t>= 1993;</a:t>
            </a:r>
            <a:endParaRPr kumimoji="1" lang="zh-CN" altLang="en-US" sz="2400" dirty="0">
              <a:latin typeface="+mn-ea"/>
              <a:ea typeface="+mn-ea"/>
              <a:sym typeface="Wingdings 3"/>
            </a:endParaRPr>
          </a:p>
        </p:txBody>
      </p:sp>
      <p:sp>
        <p:nvSpPr>
          <p:cNvPr id="17413" name="Rectangle 13"/>
          <p:cNvSpPr>
            <a:spLocks noChangeArrowheads="1"/>
          </p:cNvSpPr>
          <p:nvPr/>
        </p:nvSpPr>
        <p:spPr bwMode="auto">
          <a:xfrm>
            <a:off x="1501775" y="1493838"/>
            <a:ext cx="3744913" cy="30226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marL="342900" indent="-342900">
              <a:spcBef>
                <a:spcPct val="20000"/>
              </a:spcBef>
              <a:buSzPct val="80000"/>
              <a:buBlip>
                <a:blip r:embed="rId1"/>
              </a:buBlip>
              <a:defRPr sz="2800" b="1">
                <a:solidFill>
                  <a:schemeClr val="tx1"/>
                </a:solidFill>
                <a:latin typeface="Comic Sans MS" pitchFamily="2" charset="0"/>
                <a:ea typeface="楷体_GB2312"/>
                <a:cs typeface="楷体_GB2312"/>
              </a:defRPr>
            </a:lvl1pPr>
            <a:lvl2pPr>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lvl="1" eaLnBrk="1" hangingPunct="1">
              <a:spcBef>
                <a:spcPct val="0"/>
              </a:spcBef>
              <a:buSzTx/>
              <a:buFontTx/>
              <a:buNone/>
            </a:pPr>
            <a:r>
              <a:rPr kumimoji="1" lang="en-US" altLang="zh-CN" b="1" dirty="0" err="1">
                <a:latin typeface="+mn-ea"/>
                <a:ea typeface="+mn-ea"/>
              </a:rPr>
              <a:t>struct</a:t>
            </a:r>
            <a:endParaRPr kumimoji="1" lang="en-US" altLang="zh-CN" b="1" dirty="0">
              <a:latin typeface="+mn-ea"/>
              <a:ea typeface="+mn-ea"/>
            </a:endParaRPr>
          </a:p>
          <a:p>
            <a:pPr lvl="1" eaLnBrk="1" hangingPunct="1">
              <a:spcBef>
                <a:spcPct val="0"/>
              </a:spcBef>
              <a:buSzTx/>
              <a:buFontTx/>
              <a:buNone/>
            </a:pPr>
            <a:r>
              <a:rPr kumimoji="1" lang="en-US" altLang="zh-CN" b="1" dirty="0">
                <a:latin typeface="+mn-ea"/>
                <a:ea typeface="+mn-ea"/>
              </a:rPr>
              <a:t>{  </a:t>
            </a:r>
            <a:r>
              <a:rPr kumimoji="1" lang="en-US" altLang="zh-CN" b="1" dirty="0" smtClean="0">
                <a:latin typeface="+mn-ea"/>
                <a:ea typeface="+mn-ea"/>
              </a:rPr>
              <a:t>    char  </a:t>
            </a:r>
            <a:r>
              <a:rPr kumimoji="1" lang="en-US" altLang="zh-CN" b="1" dirty="0">
                <a:latin typeface="+mn-ea"/>
                <a:ea typeface="+mn-ea"/>
              </a:rPr>
              <a:t>name[20];</a:t>
            </a:r>
            <a:endParaRPr kumimoji="1" lang="en-US" altLang="zh-CN" b="1" dirty="0">
              <a:latin typeface="+mn-ea"/>
              <a:ea typeface="+mn-ea"/>
            </a:endParaRPr>
          </a:p>
          <a:p>
            <a:pPr lvl="1" eaLnBrk="1" hangingPunct="1">
              <a:spcBef>
                <a:spcPct val="0"/>
              </a:spcBef>
              <a:buSzTx/>
              <a:buFontTx/>
              <a:buNone/>
            </a:pPr>
            <a:r>
              <a:rPr kumimoji="1" lang="en-US" altLang="zh-CN" b="1" dirty="0">
                <a:solidFill>
                  <a:srgbClr val="0000FF"/>
                </a:solidFill>
                <a:latin typeface="+mn-ea"/>
                <a:ea typeface="+mn-ea"/>
              </a:rPr>
              <a:t>     </a:t>
            </a:r>
            <a:r>
              <a:rPr kumimoji="1" lang="en-US" altLang="zh-CN" b="1" dirty="0" smtClean="0">
                <a:solidFill>
                  <a:srgbClr val="0000FF"/>
                </a:solidFill>
                <a:latin typeface="+mn-ea"/>
                <a:ea typeface="+mn-ea"/>
              </a:rPr>
              <a:t>  </a:t>
            </a:r>
            <a:r>
              <a:rPr kumimoji="1" lang="en-US" altLang="zh-CN" b="1" dirty="0" err="1" smtClean="0">
                <a:latin typeface="+mn-ea"/>
                <a:ea typeface="+mn-ea"/>
              </a:rPr>
              <a:t>struct</a:t>
            </a:r>
            <a:r>
              <a:rPr kumimoji="1" lang="en-US" altLang="zh-CN" b="1" dirty="0" smtClean="0">
                <a:latin typeface="+mn-ea"/>
                <a:ea typeface="+mn-ea"/>
              </a:rPr>
              <a:t> </a:t>
            </a:r>
            <a:r>
              <a:rPr kumimoji="1" lang="en-US" altLang="zh-CN" b="1" dirty="0">
                <a:latin typeface="+mn-ea"/>
                <a:ea typeface="+mn-ea"/>
              </a:rPr>
              <a:t>Date</a:t>
            </a:r>
            <a:endParaRPr kumimoji="1" lang="en-US" altLang="zh-CN" b="1" dirty="0">
              <a:latin typeface="+mn-ea"/>
              <a:ea typeface="+mn-ea"/>
            </a:endParaRPr>
          </a:p>
          <a:p>
            <a:pPr lvl="1" eaLnBrk="1" hangingPunct="1">
              <a:spcBef>
                <a:spcPct val="0"/>
              </a:spcBef>
              <a:buSzTx/>
              <a:buFontTx/>
              <a:buNone/>
            </a:pPr>
            <a:r>
              <a:rPr kumimoji="1" lang="en-US" altLang="zh-CN" b="1" dirty="0">
                <a:latin typeface="+mn-ea"/>
                <a:ea typeface="+mn-ea"/>
              </a:rPr>
              <a:t>     </a:t>
            </a:r>
            <a:r>
              <a:rPr kumimoji="1" lang="en-US" altLang="zh-CN" b="1" dirty="0" smtClean="0">
                <a:latin typeface="+mn-ea"/>
                <a:ea typeface="+mn-ea"/>
              </a:rPr>
              <a:t>  {</a:t>
            </a:r>
            <a:r>
              <a:rPr kumimoji="1" lang="en-US" altLang="zh-CN" b="1" dirty="0">
                <a:latin typeface="+mn-ea"/>
                <a:ea typeface="+mn-ea"/>
              </a:rPr>
              <a:t>	</a:t>
            </a:r>
            <a:r>
              <a:rPr kumimoji="1" lang="en-US" altLang="zh-CN" b="1" dirty="0" err="1">
                <a:latin typeface="+mn-ea"/>
                <a:ea typeface="+mn-ea"/>
              </a:rPr>
              <a:t>int</a:t>
            </a:r>
            <a:r>
              <a:rPr kumimoji="1" lang="en-US" altLang="zh-CN" b="1" dirty="0">
                <a:latin typeface="+mn-ea"/>
                <a:ea typeface="+mn-ea"/>
              </a:rPr>
              <a:t>   year; </a:t>
            </a:r>
            <a:endParaRPr kumimoji="1" lang="en-US" altLang="zh-CN" b="1" dirty="0">
              <a:latin typeface="+mn-ea"/>
              <a:ea typeface="+mn-ea"/>
            </a:endParaRPr>
          </a:p>
          <a:p>
            <a:pPr lvl="1" eaLnBrk="1" hangingPunct="1">
              <a:spcBef>
                <a:spcPct val="0"/>
              </a:spcBef>
              <a:buSzTx/>
              <a:buFontTx/>
              <a:buNone/>
            </a:pPr>
            <a:r>
              <a:rPr kumimoji="1" lang="en-US" altLang="zh-CN" b="1" dirty="0">
                <a:latin typeface="+mn-ea"/>
                <a:ea typeface="+mn-ea"/>
              </a:rPr>
              <a:t>          	</a:t>
            </a:r>
            <a:r>
              <a:rPr kumimoji="1" lang="en-US" altLang="zh-CN" b="1" dirty="0" err="1">
                <a:latin typeface="+mn-ea"/>
                <a:ea typeface="+mn-ea"/>
              </a:rPr>
              <a:t>int</a:t>
            </a:r>
            <a:r>
              <a:rPr kumimoji="1" lang="en-US" altLang="zh-CN" b="1" dirty="0">
                <a:latin typeface="+mn-ea"/>
                <a:ea typeface="+mn-ea"/>
              </a:rPr>
              <a:t>   month;</a:t>
            </a:r>
            <a:endParaRPr kumimoji="1" lang="en-US" altLang="zh-CN" b="1" dirty="0">
              <a:latin typeface="+mn-ea"/>
              <a:ea typeface="+mn-ea"/>
            </a:endParaRPr>
          </a:p>
          <a:p>
            <a:pPr lvl="1" eaLnBrk="1" hangingPunct="1">
              <a:spcBef>
                <a:spcPct val="0"/>
              </a:spcBef>
              <a:buSzTx/>
              <a:buFontTx/>
              <a:buNone/>
            </a:pPr>
            <a:r>
              <a:rPr kumimoji="1" lang="en-US" altLang="zh-CN" b="1" dirty="0">
                <a:latin typeface="+mn-ea"/>
                <a:ea typeface="+mn-ea"/>
              </a:rPr>
              <a:t>          	</a:t>
            </a:r>
            <a:r>
              <a:rPr kumimoji="1" lang="en-US" altLang="zh-CN" b="1" dirty="0" err="1">
                <a:latin typeface="+mn-ea"/>
                <a:ea typeface="+mn-ea"/>
              </a:rPr>
              <a:t>int</a:t>
            </a:r>
            <a:r>
              <a:rPr kumimoji="1" lang="en-US" altLang="zh-CN" b="1" dirty="0">
                <a:latin typeface="+mn-ea"/>
                <a:ea typeface="+mn-ea"/>
              </a:rPr>
              <a:t>   day;</a:t>
            </a:r>
            <a:endParaRPr kumimoji="1" lang="en-US" altLang="zh-CN" b="1" dirty="0">
              <a:latin typeface="+mn-ea"/>
              <a:ea typeface="+mn-ea"/>
            </a:endParaRPr>
          </a:p>
          <a:p>
            <a:pPr lvl="1" eaLnBrk="1" hangingPunct="1">
              <a:spcBef>
                <a:spcPct val="0"/>
              </a:spcBef>
              <a:buSzTx/>
              <a:buFontTx/>
              <a:buNone/>
            </a:pPr>
            <a:r>
              <a:rPr kumimoji="1" lang="en-US" altLang="zh-CN" b="1" dirty="0">
                <a:latin typeface="+mn-ea"/>
                <a:ea typeface="+mn-ea"/>
              </a:rPr>
              <a:t>      </a:t>
            </a:r>
            <a:r>
              <a:rPr kumimoji="1" lang="en-US" altLang="zh-CN" b="1" dirty="0" smtClean="0">
                <a:latin typeface="+mn-ea"/>
                <a:ea typeface="+mn-ea"/>
              </a:rPr>
              <a:t> } </a:t>
            </a:r>
            <a:r>
              <a:rPr kumimoji="1" lang="en-US" altLang="zh-CN" b="1" dirty="0">
                <a:latin typeface="+mn-ea"/>
                <a:ea typeface="+mn-ea"/>
              </a:rPr>
              <a:t>birthday;</a:t>
            </a:r>
            <a:endParaRPr kumimoji="1" lang="en-US" altLang="zh-CN" b="1" dirty="0">
              <a:latin typeface="+mn-ea"/>
              <a:ea typeface="+mn-ea"/>
            </a:endParaRPr>
          </a:p>
          <a:p>
            <a:pPr lvl="1" eaLnBrk="1" hangingPunct="1">
              <a:spcBef>
                <a:spcPct val="0"/>
              </a:spcBef>
              <a:buSzTx/>
              <a:buFontTx/>
              <a:buNone/>
            </a:pPr>
            <a:r>
              <a:rPr kumimoji="1" lang="en-US" altLang="zh-CN" b="1" dirty="0">
                <a:latin typeface="+mn-ea"/>
                <a:ea typeface="+mn-ea"/>
              </a:rPr>
              <a:t>}s;</a:t>
            </a:r>
            <a:endParaRPr kumimoji="1" lang="en-US" altLang="zh-CN" b="1" dirty="0">
              <a:latin typeface="+mn-ea"/>
              <a:ea typeface="+mn-ea"/>
            </a:endParaRPr>
          </a:p>
        </p:txBody>
      </p:sp>
      <p:sp>
        <p:nvSpPr>
          <p:cNvPr id="17414" name="灯片编号占位符 5"/>
          <p:cNvSpPr txBox="1">
            <a:spLocks noGrp="1"/>
          </p:cNvSpPr>
          <p:nvPr/>
        </p:nvSpPr>
        <p:spPr bwMode="auto">
          <a:xfrm>
            <a:off x="8167688" y="6553200"/>
            <a:ext cx="9001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r" eaLnBrk="1" hangingPunct="1">
              <a:spcBef>
                <a:spcPct val="0"/>
              </a:spcBef>
              <a:buSzTx/>
              <a:buFontTx/>
              <a:buNone/>
            </a:pPr>
            <a:fld id="{AD230A9E-267D-4C9A-ABB8-B794B905A5CD}" type="slidenum">
              <a:rPr lang="en-US" altLang="zh-CN" sz="1200" b="0">
                <a:latin typeface="Arial" charset="0"/>
              </a:rPr>
            </a:fld>
            <a:endParaRPr lang="en-US" altLang="zh-CN" sz="1200" b="0">
              <a:latin typeface="Arial" charset="0"/>
            </a:endParaRPr>
          </a:p>
        </p:txBody>
      </p:sp>
      <p:sp>
        <p:nvSpPr>
          <p:cNvPr id="13319" name="Rectangle 6"/>
          <p:cNvSpPr>
            <a:spLocks noChangeArrowheads="1"/>
          </p:cNvSpPr>
          <p:nvPr/>
        </p:nvSpPr>
        <p:spPr bwMode="auto">
          <a:xfrm>
            <a:off x="5337175" y="4711700"/>
            <a:ext cx="3060700" cy="461963"/>
          </a:xfrm>
          <a:prstGeom prst="rect">
            <a:avLst/>
          </a:prstGeom>
          <a:solidFill>
            <a:schemeClr val="bg1"/>
          </a:solidFill>
          <a:ln w="9525">
            <a:solidFill>
              <a:schemeClr val="tx1"/>
            </a:solidFill>
            <a:miter lim="800000"/>
          </a:ln>
        </p:spPr>
        <p:txBody>
          <a:bodyPr>
            <a:spAutoFit/>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buClr>
                <a:srgbClr val="00FF00"/>
              </a:buClr>
              <a:buSzPct val="60000"/>
              <a:buFont typeface="Wingdings" charset="2"/>
              <a:buNone/>
            </a:pPr>
            <a:r>
              <a:rPr kumimoji="1" lang="en-US" altLang="zh-CN" sz="2400" dirty="0">
                <a:solidFill>
                  <a:srgbClr val="FF3300"/>
                </a:solidFill>
                <a:latin typeface="+mn-ea"/>
                <a:ea typeface="+mn-ea"/>
                <a:sym typeface="Wingdings 3"/>
              </a:rPr>
              <a:t>s. name </a:t>
            </a:r>
            <a:r>
              <a:rPr kumimoji="1" lang="en-US" altLang="zh-CN" sz="2400" dirty="0">
                <a:latin typeface="+mn-ea"/>
                <a:ea typeface="+mn-ea"/>
                <a:sym typeface="Wingdings 3"/>
              </a:rPr>
              <a:t>= "Joe";</a:t>
            </a:r>
            <a:endParaRPr kumimoji="1" lang="en-US" altLang="zh-CN" sz="2400" dirty="0">
              <a:solidFill>
                <a:schemeClr val="accent2"/>
              </a:solidFill>
              <a:latin typeface="+mn-ea"/>
              <a:ea typeface="+mn-ea"/>
              <a:sym typeface="Wingdings 3"/>
            </a:endParaRPr>
          </a:p>
        </p:txBody>
      </p:sp>
      <p:sp>
        <p:nvSpPr>
          <p:cNvPr id="13320" name="Rectangle 13"/>
          <p:cNvSpPr>
            <a:spLocks noChangeArrowheads="1"/>
          </p:cNvSpPr>
          <p:nvPr/>
        </p:nvSpPr>
        <p:spPr bwMode="auto">
          <a:xfrm>
            <a:off x="5472113" y="1887538"/>
            <a:ext cx="2665412" cy="46196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marL="342900" indent="-342900">
              <a:spcBef>
                <a:spcPct val="20000"/>
              </a:spcBef>
              <a:buSzPct val="80000"/>
              <a:buBlip>
                <a:blip r:embed="rId1"/>
              </a:buBlip>
              <a:defRPr sz="2800" b="1">
                <a:solidFill>
                  <a:schemeClr val="tx1"/>
                </a:solidFill>
                <a:latin typeface="Comic Sans MS" pitchFamily="2" charset="0"/>
                <a:ea typeface="楷体_GB2312"/>
                <a:cs typeface="楷体_GB2312"/>
              </a:defRPr>
            </a:lvl1pPr>
            <a:lvl2pPr>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lvl="1" eaLnBrk="1" hangingPunct="1">
              <a:spcBef>
                <a:spcPct val="0"/>
              </a:spcBef>
              <a:buSzTx/>
              <a:buFontTx/>
              <a:buNone/>
            </a:pPr>
            <a:r>
              <a:rPr kumimoji="1" lang="en-US" altLang="zh-CN" b="1" dirty="0">
                <a:latin typeface="+mn-ea"/>
                <a:ea typeface="+mn-ea"/>
              </a:rPr>
              <a:t>char  </a:t>
            </a:r>
            <a:r>
              <a:rPr kumimoji="1" lang="zh-CN" altLang="en-US" b="1" dirty="0">
                <a:latin typeface="+mn-ea"/>
                <a:ea typeface="+mn-ea"/>
              </a:rPr>
              <a:t>*</a:t>
            </a:r>
            <a:r>
              <a:rPr kumimoji="1" lang="en-US" altLang="zh-CN" b="1" dirty="0">
                <a:latin typeface="+mn-ea"/>
                <a:ea typeface="+mn-ea"/>
              </a:rPr>
              <a:t>name;</a:t>
            </a:r>
            <a:endParaRPr kumimoji="1" lang="en-US" altLang="zh-CN" b="1"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9" grpId="0" animBg="1"/>
      <p:bldP spid="133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内容占位符 2"/>
          <p:cNvSpPr>
            <a:spLocks noGrp="1"/>
          </p:cNvSpPr>
          <p:nvPr>
            <p:ph idx="1"/>
          </p:nvPr>
        </p:nvSpPr>
        <p:spPr>
          <a:xfrm>
            <a:off x="457200" y="260648"/>
            <a:ext cx="8229600" cy="5896312"/>
          </a:xfrm>
        </p:spPr>
        <p:txBody>
          <a:bodyPr/>
          <a:lstStyle/>
          <a:p>
            <a:r>
              <a:rPr lang="zh-CN" altLang="zh-CN" dirty="0" smtClean="0"/>
              <a:t>相同结构类型的不同变量之间可以直接相互赋值，其实质是两个结构变量相应的存储空间中的所有成员数据直接拷贝</a:t>
            </a:r>
            <a:endParaRPr lang="en-US" altLang="zh-CN" dirty="0"/>
          </a:p>
          <a:p>
            <a:r>
              <a:rPr lang="zh-CN" altLang="zh-CN" dirty="0">
                <a:solidFill>
                  <a:srgbClr val="FF0000"/>
                </a:solidFill>
              </a:rPr>
              <a:t>不同结构类型的结构变量之间不能相互</a:t>
            </a:r>
            <a:r>
              <a:rPr lang="zh-CN" altLang="zh-CN" dirty="0" smtClean="0">
                <a:solidFill>
                  <a:srgbClr val="FF0000"/>
                </a:solidFill>
              </a:rPr>
              <a:t>赋值</a:t>
            </a:r>
            <a:endParaRPr lang="zh-CN" altLang="zh-CN" dirty="0" smtClean="0">
              <a:solidFill>
                <a:srgbClr val="FF0000"/>
              </a:solidFill>
            </a:endParaRPr>
          </a:p>
          <a:p>
            <a:pPr lvl="1">
              <a:buFontTx/>
              <a:buNone/>
            </a:pPr>
            <a:r>
              <a:rPr lang="pt-BR" altLang="zh-CN" dirty="0" smtClean="0">
                <a:latin typeface="+mn-ea"/>
              </a:rPr>
              <a:t>Employee e1, e2;</a:t>
            </a:r>
            <a:endParaRPr lang="zh-CN" altLang="zh-CN" dirty="0" smtClean="0">
              <a:latin typeface="+mn-ea"/>
            </a:endParaRPr>
          </a:p>
          <a:p>
            <a:pPr lvl="1">
              <a:buFontTx/>
              <a:buNone/>
            </a:pPr>
            <a:r>
              <a:rPr lang="pt-BR" altLang="zh-CN" dirty="0" smtClean="0">
                <a:latin typeface="+mn-ea"/>
              </a:rPr>
              <a:t>e1 = e2;</a:t>
            </a:r>
            <a:endParaRPr lang="zh-CN" altLang="zh-CN" dirty="0" smtClean="0">
              <a:latin typeface="+mn-ea"/>
            </a:endParaRPr>
          </a:p>
          <a:p>
            <a:pPr marL="274320" lvl="1" indent="0">
              <a:buNone/>
            </a:pPr>
            <a:r>
              <a:rPr lang="zh-CN" altLang="zh-CN" dirty="0" smtClean="0">
                <a:latin typeface="+mn-ea"/>
              </a:rPr>
              <a:t>或者，</a:t>
            </a:r>
            <a:endParaRPr lang="zh-CN" altLang="zh-CN" dirty="0" smtClean="0">
              <a:latin typeface="+mn-ea"/>
            </a:endParaRPr>
          </a:p>
          <a:p>
            <a:pPr lvl="1">
              <a:buFontTx/>
              <a:buNone/>
            </a:pPr>
            <a:r>
              <a:rPr lang="pt-BR" altLang="zh-CN" dirty="0" smtClean="0">
                <a:latin typeface="+mn-ea"/>
              </a:rPr>
              <a:t>typedef Employee Employe</a:t>
            </a:r>
            <a:r>
              <a:rPr lang="zh-CN" altLang="en-US" dirty="0" smtClean="0">
                <a:latin typeface="+mn-ea"/>
              </a:rPr>
              <a:t>；</a:t>
            </a:r>
            <a:endParaRPr lang="zh-CN" altLang="zh-CN" dirty="0" smtClean="0">
              <a:latin typeface="+mn-ea"/>
            </a:endParaRPr>
          </a:p>
          <a:p>
            <a:pPr lvl="1">
              <a:buFontTx/>
              <a:buNone/>
            </a:pPr>
            <a:r>
              <a:rPr lang="pt-BR" altLang="zh-CN" dirty="0" smtClean="0">
                <a:latin typeface="+mn-ea"/>
              </a:rPr>
              <a:t>Employee e1;</a:t>
            </a:r>
            <a:endParaRPr lang="zh-CN" altLang="zh-CN" dirty="0" smtClean="0">
              <a:latin typeface="+mn-ea"/>
            </a:endParaRPr>
          </a:p>
          <a:p>
            <a:pPr lvl="1">
              <a:buFontTx/>
              <a:buNone/>
            </a:pPr>
            <a:r>
              <a:rPr lang="pt-BR" altLang="zh-CN" dirty="0" smtClean="0">
                <a:latin typeface="+mn-ea"/>
              </a:rPr>
              <a:t>Employe e2;</a:t>
            </a:r>
            <a:endParaRPr lang="zh-CN" altLang="zh-CN" dirty="0" smtClean="0">
              <a:latin typeface="+mn-ea"/>
            </a:endParaRPr>
          </a:p>
          <a:p>
            <a:pPr lvl="1">
              <a:buFontTx/>
              <a:buNone/>
            </a:pPr>
            <a:r>
              <a:rPr lang="pt-BR" altLang="zh-CN" dirty="0" smtClean="0">
                <a:latin typeface="+mn-ea"/>
              </a:rPr>
              <a:t>e1 = e2;</a:t>
            </a:r>
            <a:endParaRPr lang="zh-CN" altLang="zh-CN" dirty="0" smtClean="0">
              <a:latin typeface="+mn-ea"/>
            </a:endParaRPr>
          </a:p>
        </p:txBody>
      </p:sp>
      <p:sp>
        <p:nvSpPr>
          <p:cNvPr id="14340" name="矩形 3"/>
          <p:cNvSpPr>
            <a:spLocks noChangeArrowheads="1"/>
          </p:cNvSpPr>
          <p:nvPr/>
        </p:nvSpPr>
        <p:spPr bwMode="auto">
          <a:xfrm>
            <a:off x="4572000" y="2303463"/>
            <a:ext cx="3727450" cy="415498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spcBef>
                <a:spcPct val="0"/>
              </a:spcBef>
              <a:buSzTx/>
              <a:buFontTx/>
              <a:buNone/>
            </a:pPr>
            <a:r>
              <a:rPr lang="zh-CN" altLang="zh-CN" sz="2400" b="0" dirty="0">
                <a:latin typeface="+mn-ea"/>
                <a:ea typeface="+mn-ea"/>
              </a:rPr>
              <a:t>而下面</a:t>
            </a:r>
            <a:r>
              <a:rPr lang="en-US" altLang="zh-CN" sz="2400" b="0" dirty="0">
                <a:latin typeface="+mn-ea"/>
                <a:ea typeface="+mn-ea"/>
              </a:rPr>
              <a:t>a</a:t>
            </a:r>
            <a:r>
              <a:rPr lang="zh-CN" altLang="zh-CN" sz="2400" b="0" dirty="0">
                <a:latin typeface="+mn-ea"/>
                <a:ea typeface="+mn-ea"/>
              </a:rPr>
              <a:t>、</a:t>
            </a:r>
            <a:r>
              <a:rPr lang="en-US" altLang="zh-CN" sz="2400" b="0" dirty="0">
                <a:latin typeface="+mn-ea"/>
                <a:ea typeface="+mn-ea"/>
              </a:rPr>
              <a:t>b</a:t>
            </a:r>
            <a:r>
              <a:rPr lang="zh-CN" altLang="zh-CN" sz="2400" b="0" dirty="0">
                <a:latin typeface="+mn-ea"/>
                <a:ea typeface="+mn-ea"/>
              </a:rPr>
              <a:t>两个结构变量就不可以相互赋值：</a:t>
            </a:r>
            <a:endParaRPr lang="zh-CN" altLang="zh-CN" sz="2400" b="0" dirty="0">
              <a:latin typeface="+mn-ea"/>
              <a:ea typeface="+mn-ea"/>
            </a:endParaRPr>
          </a:p>
          <a:p>
            <a:pPr eaLnBrk="1" hangingPunct="1">
              <a:spcBef>
                <a:spcPct val="0"/>
              </a:spcBef>
              <a:buSzTx/>
              <a:buFontTx/>
              <a:buNone/>
            </a:pPr>
            <a:r>
              <a:rPr lang="en-US" altLang="zh-CN" sz="2400" b="0" dirty="0" err="1">
                <a:latin typeface="+mn-ea"/>
                <a:ea typeface="+mn-ea"/>
              </a:rPr>
              <a:t>struct</a:t>
            </a:r>
            <a:endParaRPr lang="zh-CN" altLang="zh-CN" sz="2400" b="0" dirty="0">
              <a:latin typeface="+mn-ea"/>
              <a:ea typeface="+mn-ea"/>
            </a:endParaRPr>
          </a:p>
          <a:p>
            <a:pPr eaLnBrk="1" hangingPunct="1">
              <a:spcBef>
                <a:spcPct val="0"/>
              </a:spcBef>
              <a:buSzTx/>
              <a:buFontTx/>
              <a:buNone/>
            </a:pPr>
            <a:r>
              <a:rPr lang="en-US" altLang="zh-CN" sz="2400" b="0" dirty="0" smtClean="0">
                <a:latin typeface="+mn-ea"/>
                <a:ea typeface="+mn-ea"/>
              </a:rPr>
              <a:t>{       </a:t>
            </a:r>
            <a:r>
              <a:rPr lang="en-US" altLang="zh-CN" sz="2400" b="0" dirty="0" err="1" smtClean="0">
                <a:latin typeface="+mn-ea"/>
                <a:ea typeface="+mn-ea"/>
              </a:rPr>
              <a:t>int</a:t>
            </a:r>
            <a:r>
              <a:rPr lang="en-US" altLang="zh-CN" sz="2400" b="0" dirty="0" smtClean="0">
                <a:latin typeface="+mn-ea"/>
                <a:ea typeface="+mn-ea"/>
              </a:rPr>
              <a:t> </a:t>
            </a:r>
            <a:r>
              <a:rPr lang="en-US" altLang="zh-CN" sz="2400" b="0" dirty="0">
                <a:latin typeface="+mn-ea"/>
                <a:ea typeface="+mn-ea"/>
              </a:rPr>
              <a:t>no;</a:t>
            </a:r>
            <a:endParaRPr lang="zh-CN" altLang="zh-CN" sz="2400" b="0" dirty="0">
              <a:latin typeface="+mn-ea"/>
              <a:ea typeface="+mn-ea"/>
            </a:endParaRPr>
          </a:p>
          <a:p>
            <a:pPr eaLnBrk="1" hangingPunct="1">
              <a:spcBef>
                <a:spcPct val="0"/>
              </a:spcBef>
              <a:buSzTx/>
              <a:buFontTx/>
              <a:buNone/>
            </a:pPr>
            <a:r>
              <a:rPr lang="en-US" altLang="zh-CN" sz="2400" b="0" dirty="0">
                <a:latin typeface="+mn-ea"/>
                <a:ea typeface="+mn-ea"/>
              </a:rPr>
              <a:t> </a:t>
            </a:r>
            <a:r>
              <a:rPr lang="en-US" altLang="zh-CN" sz="2400" b="0" dirty="0" smtClean="0">
                <a:latin typeface="+mn-ea"/>
                <a:ea typeface="+mn-ea"/>
              </a:rPr>
              <a:t>        char</a:t>
            </a:r>
            <a:r>
              <a:rPr lang="zh-CN" altLang="en-US" sz="2400" b="0" dirty="0" smtClean="0">
                <a:latin typeface="+mn-ea"/>
                <a:ea typeface="+mn-ea"/>
              </a:rPr>
              <a:t>*</a:t>
            </a:r>
            <a:r>
              <a:rPr lang="en-US" altLang="zh-CN" sz="2400" b="0" dirty="0" smtClean="0">
                <a:latin typeface="+mn-ea"/>
                <a:ea typeface="+mn-ea"/>
              </a:rPr>
              <a:t> </a:t>
            </a:r>
            <a:r>
              <a:rPr lang="en-US" altLang="zh-CN" sz="2400" b="0" dirty="0">
                <a:latin typeface="+mn-ea"/>
                <a:ea typeface="+mn-ea"/>
              </a:rPr>
              <a:t>name;</a:t>
            </a:r>
            <a:endParaRPr lang="zh-CN" altLang="zh-CN" sz="2400" b="0" dirty="0">
              <a:latin typeface="+mn-ea"/>
              <a:ea typeface="+mn-ea"/>
            </a:endParaRPr>
          </a:p>
          <a:p>
            <a:pPr eaLnBrk="1" hangingPunct="1">
              <a:spcBef>
                <a:spcPct val="0"/>
              </a:spcBef>
              <a:buSzTx/>
              <a:buFontTx/>
              <a:buNone/>
            </a:pPr>
            <a:r>
              <a:rPr lang="en-US" altLang="zh-CN" sz="2400" b="0" dirty="0">
                <a:latin typeface="+mn-ea"/>
                <a:ea typeface="+mn-ea"/>
              </a:rPr>
              <a:t>} a </a:t>
            </a:r>
            <a:r>
              <a:rPr lang="en-US" altLang="zh-CN" sz="2400" b="0" dirty="0" smtClean="0">
                <a:latin typeface="+mn-ea"/>
                <a:ea typeface="+mn-ea"/>
              </a:rPr>
              <a:t>;</a:t>
            </a:r>
            <a:endParaRPr lang="zh-CN" altLang="zh-CN" sz="2400" b="0" dirty="0">
              <a:latin typeface="+mn-ea"/>
              <a:ea typeface="+mn-ea"/>
            </a:endParaRPr>
          </a:p>
          <a:p>
            <a:pPr eaLnBrk="1" hangingPunct="1">
              <a:spcBef>
                <a:spcPct val="0"/>
              </a:spcBef>
              <a:buSzTx/>
              <a:buFontTx/>
              <a:buNone/>
            </a:pPr>
            <a:r>
              <a:rPr lang="en-US" altLang="zh-CN" sz="2400" b="0" dirty="0" err="1">
                <a:latin typeface="+mn-ea"/>
                <a:ea typeface="+mn-ea"/>
              </a:rPr>
              <a:t>struct</a:t>
            </a:r>
            <a:endParaRPr lang="zh-CN" altLang="zh-CN" sz="2400" b="0" dirty="0">
              <a:latin typeface="+mn-ea"/>
              <a:ea typeface="+mn-ea"/>
            </a:endParaRPr>
          </a:p>
          <a:p>
            <a:pPr eaLnBrk="1" hangingPunct="1">
              <a:spcBef>
                <a:spcPct val="0"/>
              </a:spcBef>
              <a:buSzTx/>
              <a:buFontTx/>
              <a:buNone/>
            </a:pPr>
            <a:r>
              <a:rPr lang="en-US" altLang="zh-CN" sz="2400" b="0" dirty="0" smtClean="0">
                <a:latin typeface="+mn-ea"/>
                <a:ea typeface="+mn-ea"/>
              </a:rPr>
              <a:t>{       </a:t>
            </a:r>
            <a:r>
              <a:rPr lang="en-US" altLang="zh-CN" sz="2400" b="0" dirty="0" err="1" smtClean="0">
                <a:latin typeface="+mn-ea"/>
                <a:ea typeface="+mn-ea"/>
              </a:rPr>
              <a:t>int</a:t>
            </a:r>
            <a:r>
              <a:rPr lang="en-US" altLang="zh-CN" sz="2400" b="0" dirty="0" smtClean="0">
                <a:latin typeface="+mn-ea"/>
                <a:ea typeface="+mn-ea"/>
              </a:rPr>
              <a:t> </a:t>
            </a:r>
            <a:r>
              <a:rPr lang="en-US" altLang="zh-CN" sz="2400" b="0" dirty="0">
                <a:latin typeface="+mn-ea"/>
                <a:ea typeface="+mn-ea"/>
              </a:rPr>
              <a:t>no;</a:t>
            </a:r>
            <a:endParaRPr lang="zh-CN" altLang="zh-CN" sz="2400" b="0" dirty="0">
              <a:latin typeface="+mn-ea"/>
              <a:ea typeface="+mn-ea"/>
            </a:endParaRPr>
          </a:p>
          <a:p>
            <a:pPr eaLnBrk="1" hangingPunct="1">
              <a:spcBef>
                <a:spcPct val="0"/>
              </a:spcBef>
              <a:buSzTx/>
              <a:buFontTx/>
              <a:buNone/>
            </a:pPr>
            <a:r>
              <a:rPr lang="en-US" altLang="zh-CN" sz="2400" b="0" dirty="0" smtClean="0">
                <a:latin typeface="+mn-ea"/>
                <a:ea typeface="+mn-ea"/>
              </a:rPr>
              <a:t>         char</a:t>
            </a:r>
            <a:r>
              <a:rPr lang="zh-CN" altLang="en-US" sz="2400" b="0" dirty="0" smtClean="0">
                <a:latin typeface="+mn-ea"/>
                <a:ea typeface="+mn-ea"/>
              </a:rPr>
              <a:t>*</a:t>
            </a:r>
            <a:r>
              <a:rPr lang="en-US" altLang="zh-CN" sz="2400" b="0" dirty="0" smtClean="0">
                <a:latin typeface="+mn-ea"/>
                <a:ea typeface="+mn-ea"/>
              </a:rPr>
              <a:t> </a:t>
            </a:r>
            <a:r>
              <a:rPr lang="en-US" altLang="zh-CN" sz="2400" b="0" dirty="0">
                <a:latin typeface="+mn-ea"/>
                <a:ea typeface="+mn-ea"/>
              </a:rPr>
              <a:t>name;</a:t>
            </a:r>
            <a:endParaRPr lang="zh-CN" altLang="zh-CN" sz="2400" b="0" dirty="0">
              <a:latin typeface="+mn-ea"/>
              <a:ea typeface="+mn-ea"/>
            </a:endParaRPr>
          </a:p>
          <a:p>
            <a:pPr eaLnBrk="1" hangingPunct="1">
              <a:spcBef>
                <a:spcPct val="0"/>
              </a:spcBef>
              <a:buSzTx/>
              <a:buFontTx/>
              <a:buNone/>
            </a:pPr>
            <a:r>
              <a:rPr lang="en-US" altLang="zh-CN" sz="2400" b="0" dirty="0">
                <a:latin typeface="+mn-ea"/>
                <a:ea typeface="+mn-ea"/>
              </a:rPr>
              <a:t>} b </a:t>
            </a:r>
            <a:r>
              <a:rPr lang="en-US" altLang="zh-CN" sz="2400" b="0" dirty="0" smtClean="0">
                <a:latin typeface="+mn-ea"/>
                <a:ea typeface="+mn-ea"/>
              </a:rPr>
              <a:t>;</a:t>
            </a:r>
            <a:endParaRPr lang="en-US" altLang="zh-CN" sz="2400" b="0" dirty="0" smtClean="0">
              <a:latin typeface="+mn-ea"/>
              <a:ea typeface="+mn-ea"/>
            </a:endParaRPr>
          </a:p>
          <a:p>
            <a:pPr eaLnBrk="1" hangingPunct="1">
              <a:spcBef>
                <a:spcPct val="0"/>
              </a:spcBef>
              <a:buSzTx/>
              <a:buFontTx/>
              <a:buNone/>
            </a:pPr>
            <a:r>
              <a:rPr lang="en-US" altLang="zh-CN" sz="2400" b="0" dirty="0" smtClean="0">
                <a:latin typeface="+mn-ea"/>
                <a:ea typeface="+mn-ea"/>
              </a:rPr>
              <a:t>a = b; //</a:t>
            </a:r>
            <a:r>
              <a:rPr lang="zh-CN" altLang="en-US" sz="2400" b="0" dirty="0" smtClean="0">
                <a:latin typeface="+mn-ea"/>
                <a:ea typeface="+mn-ea"/>
              </a:rPr>
              <a:t>非法</a:t>
            </a:r>
            <a:endParaRPr lang="zh-CN" altLang="en-US" sz="2400" b="0" dirty="0">
              <a:latin typeface="+mn-ea"/>
              <a:ea typeface="+mn-ea"/>
            </a:endParaRPr>
          </a:p>
        </p:txBody>
      </p:sp>
      <p:sp>
        <p:nvSpPr>
          <p:cNvPr id="18437" name="灯片编号占位符 5"/>
          <p:cNvSpPr txBox="1">
            <a:spLocks noGrp="1"/>
          </p:cNvSpPr>
          <p:nvPr/>
        </p:nvSpPr>
        <p:spPr bwMode="auto">
          <a:xfrm>
            <a:off x="8167688" y="6553200"/>
            <a:ext cx="9001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r" eaLnBrk="1" hangingPunct="1">
              <a:spcBef>
                <a:spcPct val="0"/>
              </a:spcBef>
              <a:buSzTx/>
              <a:buFontTx/>
              <a:buNone/>
            </a:pPr>
            <a:fld id="{D71AEBBC-8BA0-4299-BC62-093B6EAEA5B7}" type="slidenum">
              <a:rPr lang="en-US" altLang="zh-CN" sz="1200" b="0">
                <a:latin typeface="Arial" charset="0"/>
              </a:rPr>
            </a:fld>
            <a:endParaRPr lang="en-US" altLang="zh-CN" sz="1200" b="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sz="3200" smtClean="0"/>
              <a:t>结构类型数据作为函数参数</a:t>
            </a:r>
            <a:r>
              <a:rPr lang="en-US" altLang="zh-CN" sz="3200" smtClean="0"/>
              <a:t>/</a:t>
            </a:r>
            <a:r>
              <a:rPr lang="zh-CN" altLang="en-US" sz="3200" smtClean="0"/>
              <a:t>返回值</a:t>
            </a:r>
            <a:endParaRPr lang="zh-CN" altLang="en-US" sz="3200" smtClean="0"/>
          </a:p>
        </p:txBody>
      </p:sp>
      <p:sp>
        <p:nvSpPr>
          <p:cNvPr id="19459" name="Rectangle 3"/>
          <p:cNvSpPr>
            <a:spLocks noGrp="1" noChangeArrowheads="1"/>
          </p:cNvSpPr>
          <p:nvPr>
            <p:ph type="body" idx="1"/>
          </p:nvPr>
        </p:nvSpPr>
        <p:spPr/>
        <p:txBody>
          <a:bodyPr>
            <a:normAutofit/>
          </a:bodyPr>
          <a:lstStyle/>
          <a:p>
            <a:pPr algn="just">
              <a:lnSpc>
                <a:spcPct val="150000"/>
              </a:lnSpc>
            </a:pPr>
            <a:r>
              <a:rPr lang="zh-CN" altLang="en-US" dirty="0" smtClean="0"/>
              <a:t>可作为参数传给函数：默认参数传递方式为</a:t>
            </a:r>
            <a:r>
              <a:rPr lang="zh-CN" altLang="en-US" dirty="0" smtClean="0">
                <a:solidFill>
                  <a:srgbClr val="FF3300"/>
                </a:solidFill>
              </a:rPr>
              <a:t>值传递</a:t>
            </a:r>
            <a:r>
              <a:rPr lang="zh-CN" altLang="en-US" dirty="0" smtClean="0"/>
              <a:t> </a:t>
            </a:r>
            <a:endParaRPr lang="zh-CN" altLang="en-US" dirty="0" smtClean="0"/>
          </a:p>
          <a:p>
            <a:pPr algn="just">
              <a:lnSpc>
                <a:spcPct val="150000"/>
              </a:lnSpc>
              <a:buFontTx/>
              <a:buNone/>
            </a:pPr>
            <a:r>
              <a:rPr lang="zh-CN" altLang="en-US" dirty="0" smtClean="0">
                <a:sym typeface="Wingdings 3"/>
              </a:rPr>
              <a:t>	（实参和形参都是结构变量名，类型相同；但实参和形参代表两个不同的结构变量，运行时分配不同的存储空间）</a:t>
            </a:r>
            <a:endParaRPr lang="zh-CN" altLang="en-US" dirty="0" smtClean="0">
              <a:sym typeface="Wingdings 3"/>
            </a:endParaRPr>
          </a:p>
          <a:p>
            <a:pPr algn="just">
              <a:lnSpc>
                <a:spcPct val="150000"/>
              </a:lnSpc>
            </a:pPr>
            <a:endParaRPr lang="zh-CN" altLang="en-US" dirty="0" smtClean="0">
              <a:sym typeface="Wingdings 3"/>
            </a:endParaRPr>
          </a:p>
          <a:p>
            <a:pPr algn="just">
              <a:lnSpc>
                <a:spcPct val="150000"/>
              </a:lnSpc>
            </a:pPr>
            <a:r>
              <a:rPr lang="zh-CN" altLang="en-US" dirty="0" smtClean="0"/>
              <a:t>函数也可以返回一个结构类型的值（结构型函数）</a:t>
            </a:r>
            <a:endParaRPr lang="zh-CN" altLang="en-US" dirty="0" smtClean="0"/>
          </a:p>
          <a:p>
            <a:pPr>
              <a:buSzPct val="90000"/>
              <a:buFontTx/>
              <a:buNone/>
            </a:pPr>
            <a:r>
              <a:rPr lang="zh-CN" altLang="en-US" dirty="0" smtClean="0"/>
              <a:t>	</a:t>
            </a:r>
            <a:endParaRPr lang="zh-CN" altLang="en-US" dirty="0" smtClean="0">
              <a:sym typeface="Wingdings 3"/>
            </a:endParaRPr>
          </a:p>
          <a:p>
            <a:endParaRPr lang="zh-CN" altLang="en-US" dirty="0" smtClean="0"/>
          </a:p>
        </p:txBody>
      </p:sp>
      <p:sp>
        <p:nvSpPr>
          <p:cNvPr id="19460" name="灯片编号占位符 5"/>
          <p:cNvSpPr txBox="1">
            <a:spLocks noGrp="1"/>
          </p:cNvSpPr>
          <p:nvPr/>
        </p:nvSpPr>
        <p:spPr bwMode="auto">
          <a:xfrm>
            <a:off x="8167688" y="6553200"/>
            <a:ext cx="9001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r" eaLnBrk="1" hangingPunct="1">
              <a:spcBef>
                <a:spcPct val="0"/>
              </a:spcBef>
              <a:buSzTx/>
              <a:buFontTx/>
              <a:buNone/>
            </a:pPr>
            <a:fld id="{61635724-DFE1-4ED1-A1A0-B4E477A774C8}" type="slidenum">
              <a:rPr lang="en-US" altLang="zh-CN" sz="1200" b="0">
                <a:latin typeface="Arial" charset="0"/>
              </a:rPr>
            </a:fld>
            <a:endParaRPr lang="en-US" altLang="zh-CN" sz="1200" b="0">
              <a:latin typeface="Arial"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dirty="0" smtClean="0"/>
              <a:t>例：</a:t>
            </a:r>
            <a:r>
              <a:rPr lang="zh-CN" altLang="zh-CN" dirty="0"/>
              <a:t>验证结构类型参数</a:t>
            </a:r>
            <a:r>
              <a:rPr lang="zh-CN" altLang="zh-CN" dirty="0" smtClean="0"/>
              <a:t>的值</a:t>
            </a:r>
            <a:r>
              <a:rPr lang="zh-CN" altLang="zh-CN" dirty="0"/>
              <a:t>传递方式</a:t>
            </a:r>
            <a:endParaRPr lang="zh-CN" altLang="en-US" dirty="0" smtClean="0"/>
          </a:p>
        </p:txBody>
      </p:sp>
      <p:sp>
        <p:nvSpPr>
          <p:cNvPr id="16387" name="内容占位符 2"/>
          <p:cNvSpPr>
            <a:spLocks noGrp="1"/>
          </p:cNvSpPr>
          <p:nvPr>
            <p:ph idx="1"/>
          </p:nvPr>
        </p:nvSpPr>
        <p:spPr>
          <a:xfrm>
            <a:off x="457200" y="908720"/>
            <a:ext cx="8229600" cy="5248240"/>
          </a:xfrm>
        </p:spPr>
        <p:txBody>
          <a:bodyPr>
            <a:normAutofit fontScale="92500" lnSpcReduction="20000"/>
          </a:bodyPr>
          <a:lstStyle/>
          <a:p>
            <a:pPr marL="0" indent="0">
              <a:buNone/>
            </a:pPr>
            <a:endParaRPr lang="zh-CN" altLang="zh-CN" dirty="0" smtClean="0"/>
          </a:p>
          <a:p>
            <a:pPr>
              <a:buFontTx/>
              <a:buNone/>
            </a:pPr>
            <a:r>
              <a:rPr lang="en-US" altLang="zh-CN" sz="2000" dirty="0" smtClean="0">
                <a:latin typeface="+mn-ea"/>
                <a:cs typeface="Arial" charset="0"/>
              </a:rPr>
              <a:t>void </a:t>
            </a:r>
            <a:r>
              <a:rPr lang="en-US" altLang="zh-CN" sz="2000" dirty="0" err="1" smtClean="0">
                <a:latin typeface="+mn-ea"/>
                <a:cs typeface="Arial" charset="0"/>
              </a:rPr>
              <a:t>myFun</a:t>
            </a:r>
            <a:r>
              <a:rPr lang="en-US" altLang="zh-CN" sz="2000" dirty="0" smtClean="0">
                <a:latin typeface="+mn-ea"/>
                <a:cs typeface="Arial" charset="0"/>
              </a:rPr>
              <a:t>(Stu s1)</a:t>
            </a:r>
            <a:endParaRPr lang="zh-CN" altLang="zh-CN" sz="2000" dirty="0" smtClean="0">
              <a:latin typeface="+mn-ea"/>
              <a:cs typeface="Arial" charset="0"/>
            </a:endParaRPr>
          </a:p>
          <a:p>
            <a:pPr>
              <a:buFontTx/>
              <a:buNone/>
            </a:pPr>
            <a:r>
              <a:rPr lang="en-US" altLang="zh-CN" sz="2000" dirty="0" smtClean="0">
                <a:latin typeface="+mn-ea"/>
                <a:cs typeface="Arial" charset="0"/>
              </a:rPr>
              <a:t>{	s1.name </a:t>
            </a:r>
            <a:r>
              <a:rPr lang="en-US" altLang="zh-CN" sz="2000" dirty="0">
                <a:latin typeface="+mn-ea"/>
                <a:cs typeface="Arial" charset="0"/>
              </a:rPr>
              <a:t>=" Joe";</a:t>
            </a:r>
            <a:endParaRPr lang="zh-CN" altLang="zh-CN" sz="2000" dirty="0" smtClean="0">
              <a:latin typeface="+mn-ea"/>
              <a:cs typeface="Arial" charset="0"/>
            </a:endParaRPr>
          </a:p>
          <a:p>
            <a:pPr>
              <a:buFontTx/>
              <a:buNone/>
            </a:pPr>
            <a:r>
              <a:rPr lang="en-US" altLang="zh-CN" sz="2000" dirty="0" smtClean="0">
                <a:latin typeface="+mn-ea"/>
                <a:cs typeface="Arial" charset="0"/>
              </a:rPr>
              <a:t>	s1.score = 100.0;</a:t>
            </a:r>
            <a:endParaRPr lang="zh-CN" altLang="zh-CN" sz="2000" dirty="0" smtClean="0">
              <a:latin typeface="+mn-ea"/>
              <a:cs typeface="Arial" charset="0"/>
            </a:endParaRPr>
          </a:p>
          <a:p>
            <a:pPr>
              <a:buFontTx/>
              <a:buNone/>
            </a:pPr>
            <a:r>
              <a:rPr lang="en-US" altLang="zh-CN" sz="2000" dirty="0" smtClean="0">
                <a:latin typeface="+mn-ea"/>
                <a:cs typeface="Arial" charset="0"/>
              </a:rPr>
              <a:t>	</a:t>
            </a:r>
            <a:r>
              <a:rPr lang="en-US" altLang="zh-CN" sz="2000" dirty="0" err="1" smtClean="0">
                <a:latin typeface="+mn-ea"/>
                <a:cs typeface="Arial" charset="0"/>
              </a:rPr>
              <a:t>printf</a:t>
            </a:r>
            <a:r>
              <a:rPr lang="en-US" altLang="zh-CN" sz="2000" dirty="0" smtClean="0">
                <a:latin typeface="+mn-ea"/>
                <a:cs typeface="Arial" charset="0"/>
              </a:rPr>
              <a:t>("%c: %.1f \n", s1.name, s1.score);</a:t>
            </a:r>
            <a:endParaRPr lang="zh-CN" altLang="zh-CN" sz="2000" dirty="0" smtClean="0">
              <a:latin typeface="+mn-ea"/>
              <a:cs typeface="Arial" charset="0"/>
            </a:endParaRPr>
          </a:p>
          <a:p>
            <a:pPr>
              <a:buFontTx/>
              <a:buNone/>
            </a:pPr>
            <a:r>
              <a:rPr lang="en-US" altLang="zh-CN" sz="2000" dirty="0" smtClean="0">
                <a:latin typeface="+mn-ea"/>
                <a:cs typeface="Arial" charset="0"/>
              </a:rPr>
              <a:t>}</a:t>
            </a:r>
            <a:endParaRPr lang="en-US" altLang="zh-CN" sz="2000" dirty="0" smtClean="0">
              <a:latin typeface="+mn-ea"/>
              <a:cs typeface="Arial" charset="0"/>
            </a:endParaRPr>
          </a:p>
          <a:p>
            <a:pPr>
              <a:buFontTx/>
              <a:buNone/>
            </a:pPr>
            <a:endParaRPr lang="zh-CN" altLang="zh-CN" sz="2000" dirty="0" smtClean="0">
              <a:latin typeface="+mn-ea"/>
              <a:cs typeface="Arial" charset="0"/>
            </a:endParaRPr>
          </a:p>
          <a:p>
            <a:pPr>
              <a:buFontTx/>
              <a:buNone/>
            </a:pPr>
            <a:r>
              <a:rPr lang="en-US" altLang="zh-CN" sz="2000" dirty="0" err="1" smtClean="0">
                <a:latin typeface="+mn-ea"/>
                <a:cs typeface="Arial" charset="0"/>
              </a:rPr>
              <a:t>int</a:t>
            </a:r>
            <a:r>
              <a:rPr lang="en-US" altLang="zh-CN" sz="2000" dirty="0" smtClean="0">
                <a:latin typeface="+mn-ea"/>
                <a:cs typeface="Arial" charset="0"/>
              </a:rPr>
              <a:t> main( )</a:t>
            </a:r>
            <a:endParaRPr lang="zh-CN" altLang="zh-CN" sz="2000" dirty="0" smtClean="0">
              <a:latin typeface="+mn-ea"/>
              <a:cs typeface="Arial" charset="0"/>
            </a:endParaRPr>
          </a:p>
          <a:p>
            <a:pPr>
              <a:buFontTx/>
              <a:buNone/>
            </a:pPr>
            <a:r>
              <a:rPr lang="en-US" altLang="zh-CN" sz="2000" dirty="0" smtClean="0">
                <a:latin typeface="+mn-ea"/>
                <a:cs typeface="Arial" charset="0"/>
              </a:rPr>
              <a:t>{	Stu stu1;</a:t>
            </a:r>
            <a:endParaRPr lang="zh-CN" altLang="zh-CN" sz="2000" dirty="0" smtClean="0">
              <a:latin typeface="+mn-ea"/>
              <a:cs typeface="Arial" charset="0"/>
            </a:endParaRPr>
          </a:p>
          <a:p>
            <a:pPr>
              <a:buFontTx/>
              <a:buNone/>
            </a:pPr>
            <a:r>
              <a:rPr lang="en-US" altLang="zh-CN" sz="2000" dirty="0" smtClean="0">
                <a:latin typeface="+mn-ea"/>
                <a:cs typeface="Arial" charset="0"/>
              </a:rPr>
              <a:t>	stu1.name = </a:t>
            </a:r>
            <a:r>
              <a:rPr lang="en-US" altLang="zh-CN" sz="2000" dirty="0">
                <a:latin typeface="+mn-ea"/>
                <a:cs typeface="Arial" charset="0"/>
              </a:rPr>
              <a:t>"</a:t>
            </a:r>
            <a:r>
              <a:rPr lang="en-US" altLang="zh-CN" sz="2000" dirty="0" smtClean="0">
                <a:latin typeface="+mn-ea"/>
                <a:cs typeface="Arial" charset="0"/>
              </a:rPr>
              <a:t>Tom";</a:t>
            </a:r>
            <a:endParaRPr lang="zh-CN" altLang="zh-CN" sz="2000" dirty="0" smtClean="0">
              <a:latin typeface="+mn-ea"/>
              <a:cs typeface="Arial" charset="0"/>
            </a:endParaRPr>
          </a:p>
          <a:p>
            <a:pPr>
              <a:buFontTx/>
              <a:buNone/>
            </a:pPr>
            <a:r>
              <a:rPr lang="en-US" altLang="zh-CN" sz="2000" dirty="0" smtClean="0">
                <a:latin typeface="+mn-ea"/>
                <a:cs typeface="Arial" charset="0"/>
              </a:rPr>
              <a:t>	stu1.score = 90.0;</a:t>
            </a:r>
            <a:endParaRPr lang="zh-CN" altLang="zh-CN" sz="2000" dirty="0" smtClean="0">
              <a:latin typeface="+mn-ea"/>
              <a:cs typeface="Arial" charset="0"/>
            </a:endParaRPr>
          </a:p>
          <a:p>
            <a:pPr>
              <a:buFontTx/>
              <a:buNone/>
            </a:pPr>
            <a:r>
              <a:rPr lang="en-US" altLang="zh-CN" sz="2000" dirty="0" smtClean="0">
                <a:latin typeface="+mn-ea"/>
                <a:cs typeface="Arial" charset="0"/>
              </a:rPr>
              <a:t>	</a:t>
            </a:r>
            <a:r>
              <a:rPr lang="en-US" altLang="zh-CN" sz="2000" dirty="0" err="1" smtClean="0">
                <a:latin typeface="+mn-ea"/>
                <a:cs typeface="Arial" charset="0"/>
              </a:rPr>
              <a:t>printf</a:t>
            </a:r>
            <a:r>
              <a:rPr lang="en-US" altLang="zh-CN" sz="2000" dirty="0" smtClean="0">
                <a:latin typeface="+mn-ea"/>
                <a:cs typeface="Arial" charset="0"/>
              </a:rPr>
              <a:t>("%s: %.1f \n", stu1.name, stu1.score);</a:t>
            </a:r>
            <a:endParaRPr lang="zh-CN" altLang="zh-CN" sz="2000" dirty="0" smtClean="0">
              <a:latin typeface="+mn-ea"/>
              <a:cs typeface="Arial" charset="0"/>
            </a:endParaRPr>
          </a:p>
          <a:p>
            <a:pPr>
              <a:buFontTx/>
              <a:buNone/>
            </a:pPr>
            <a:r>
              <a:rPr lang="en-US" altLang="zh-CN" sz="2000" dirty="0" smtClean="0">
                <a:latin typeface="+mn-ea"/>
                <a:cs typeface="Arial" charset="0"/>
              </a:rPr>
              <a:t>	</a:t>
            </a:r>
            <a:r>
              <a:rPr lang="en-US" altLang="zh-CN" sz="2000" dirty="0" err="1" smtClean="0">
                <a:latin typeface="+mn-ea"/>
                <a:cs typeface="Arial" charset="0"/>
              </a:rPr>
              <a:t>myFun</a:t>
            </a:r>
            <a:r>
              <a:rPr lang="en-US" altLang="zh-CN" sz="2000" dirty="0" smtClean="0">
                <a:latin typeface="+mn-ea"/>
                <a:cs typeface="Arial" charset="0"/>
              </a:rPr>
              <a:t>(stu1);</a:t>
            </a:r>
            <a:endParaRPr lang="zh-CN" altLang="zh-CN" sz="2000" dirty="0" smtClean="0">
              <a:latin typeface="+mn-ea"/>
              <a:cs typeface="Arial" charset="0"/>
            </a:endParaRPr>
          </a:p>
          <a:p>
            <a:pPr>
              <a:buFontTx/>
              <a:buNone/>
            </a:pPr>
            <a:r>
              <a:rPr lang="en-US" altLang="zh-CN" sz="2000" dirty="0" smtClean="0">
                <a:latin typeface="+mn-ea"/>
                <a:cs typeface="Arial" charset="0"/>
              </a:rPr>
              <a:t>	</a:t>
            </a:r>
            <a:r>
              <a:rPr lang="en-US" altLang="zh-CN" sz="2000" dirty="0" err="1" smtClean="0">
                <a:latin typeface="+mn-ea"/>
                <a:cs typeface="Arial" charset="0"/>
              </a:rPr>
              <a:t>printf</a:t>
            </a:r>
            <a:r>
              <a:rPr lang="en-US" altLang="zh-CN" sz="2000" dirty="0" smtClean="0">
                <a:latin typeface="+mn-ea"/>
                <a:cs typeface="Arial" charset="0"/>
              </a:rPr>
              <a:t>("%s: %.1f \n", stu1.name, stu1.score);</a:t>
            </a:r>
            <a:endParaRPr lang="zh-CN" altLang="zh-CN" sz="2000" dirty="0" smtClean="0">
              <a:latin typeface="+mn-ea"/>
              <a:cs typeface="Arial" charset="0"/>
            </a:endParaRPr>
          </a:p>
          <a:p>
            <a:pPr>
              <a:buFontTx/>
              <a:buNone/>
            </a:pPr>
            <a:r>
              <a:rPr lang="en-US" altLang="zh-CN" sz="2000" dirty="0" smtClean="0">
                <a:latin typeface="+mn-ea"/>
                <a:cs typeface="Arial" charset="0"/>
              </a:rPr>
              <a:t>	return 0;</a:t>
            </a:r>
            <a:endParaRPr lang="zh-CN" altLang="zh-CN" sz="2000" dirty="0" smtClean="0">
              <a:latin typeface="+mn-ea"/>
              <a:cs typeface="Arial" charset="0"/>
            </a:endParaRPr>
          </a:p>
          <a:p>
            <a:pPr>
              <a:buFontTx/>
              <a:buNone/>
            </a:pPr>
            <a:r>
              <a:rPr lang="en-US" altLang="zh-CN" sz="2000" dirty="0" smtClean="0">
                <a:latin typeface="+mn-ea"/>
                <a:cs typeface="Arial" charset="0"/>
              </a:rPr>
              <a:t>}</a:t>
            </a:r>
            <a:endParaRPr lang="zh-CN" altLang="en-US" sz="2000" dirty="0" smtClean="0">
              <a:latin typeface="+mn-ea"/>
              <a:cs typeface="Arial" charset="0"/>
            </a:endParaRPr>
          </a:p>
        </p:txBody>
      </p:sp>
      <p:sp>
        <p:nvSpPr>
          <p:cNvPr id="5" name="矩形 4"/>
          <p:cNvSpPr/>
          <p:nvPr/>
        </p:nvSpPr>
        <p:spPr>
          <a:xfrm>
            <a:off x="5921375" y="1449388"/>
            <a:ext cx="2879725" cy="3355975"/>
          </a:xfrm>
          <a:prstGeom prst="rect">
            <a:avLst/>
          </a:prstGeom>
          <a:ln>
            <a:solidFill>
              <a:schemeClr val="tx1"/>
            </a:solidFill>
          </a:ln>
        </p:spPr>
        <p:txBody>
          <a:bodyPr>
            <a:spAutoFit/>
          </a:bodyPr>
          <a:lstStyle/>
          <a:p>
            <a:pPr marL="342900" indent="-342900">
              <a:spcBef>
                <a:spcPct val="20000"/>
              </a:spcBef>
              <a:buSzPct val="80000"/>
              <a:defRPr/>
            </a:pPr>
            <a:r>
              <a:rPr lang="en-US" altLang="zh-CN" sz="2000" b="1" kern="0" dirty="0" err="1">
                <a:solidFill>
                  <a:srgbClr val="000000"/>
                </a:solidFill>
                <a:latin typeface="+mn-ea"/>
                <a:cs typeface="Arial" charset="0"/>
              </a:rPr>
              <a:t>enum</a:t>
            </a:r>
            <a:r>
              <a:rPr lang="en-US" altLang="zh-CN" sz="2000" b="1" kern="0" dirty="0">
                <a:solidFill>
                  <a:srgbClr val="000000"/>
                </a:solidFill>
                <a:latin typeface="+mn-ea"/>
                <a:cs typeface="Arial" charset="0"/>
              </a:rPr>
              <a:t> </a:t>
            </a:r>
            <a:r>
              <a:rPr lang="en-US" altLang="zh-CN" sz="2000" b="1" kern="0" dirty="0" smtClean="0">
                <a:solidFill>
                  <a:srgbClr val="000000"/>
                </a:solidFill>
                <a:latin typeface="+mn-ea"/>
                <a:cs typeface="Arial" charset="0"/>
              </a:rPr>
              <a:t>Sex{F</a:t>
            </a:r>
            <a:r>
              <a:rPr lang="en-US" altLang="zh-CN" sz="2000" b="1" kern="0" dirty="0">
                <a:solidFill>
                  <a:srgbClr val="000000"/>
                </a:solidFill>
                <a:latin typeface="+mn-ea"/>
                <a:cs typeface="Arial" charset="0"/>
              </a:rPr>
              <a:t>, M};</a:t>
            </a:r>
            <a:endParaRPr lang="zh-CN" altLang="zh-CN" sz="2000" b="1" kern="0" dirty="0">
              <a:solidFill>
                <a:srgbClr val="000000"/>
              </a:solidFill>
              <a:latin typeface="+mn-ea"/>
              <a:cs typeface="Arial" charset="0"/>
            </a:endParaRPr>
          </a:p>
          <a:p>
            <a:pPr marL="342900" indent="-342900">
              <a:spcBef>
                <a:spcPct val="20000"/>
              </a:spcBef>
              <a:buSzPct val="80000"/>
              <a:defRPr/>
            </a:pPr>
            <a:r>
              <a:rPr lang="en-US" altLang="zh-CN" sz="2000" b="1" kern="0" dirty="0" err="1">
                <a:solidFill>
                  <a:srgbClr val="000000"/>
                </a:solidFill>
                <a:latin typeface="+mn-ea"/>
                <a:cs typeface="Arial" charset="0"/>
              </a:rPr>
              <a:t>struct</a:t>
            </a:r>
            <a:r>
              <a:rPr lang="en-US" altLang="zh-CN" sz="2000" b="1" kern="0" dirty="0">
                <a:solidFill>
                  <a:srgbClr val="000000"/>
                </a:solidFill>
                <a:latin typeface="+mn-ea"/>
                <a:cs typeface="Arial" charset="0"/>
              </a:rPr>
              <a:t> Stu</a:t>
            </a:r>
            <a:endParaRPr lang="zh-CN" altLang="zh-CN" sz="2000" b="1" kern="0" dirty="0">
              <a:solidFill>
                <a:srgbClr val="000000"/>
              </a:solidFill>
              <a:latin typeface="+mn-ea"/>
              <a:cs typeface="Arial" charset="0"/>
            </a:endParaRPr>
          </a:p>
          <a:p>
            <a:pPr marL="342900" indent="-342900">
              <a:spcBef>
                <a:spcPct val="20000"/>
              </a:spcBef>
              <a:buSzPct val="80000"/>
              <a:defRPr/>
            </a:pPr>
            <a:r>
              <a:rPr lang="en-US" altLang="zh-CN" sz="2000" b="1" kern="0" dirty="0">
                <a:solidFill>
                  <a:srgbClr val="000000"/>
                </a:solidFill>
                <a:latin typeface="+mn-ea"/>
                <a:cs typeface="Arial" charset="0"/>
              </a:rPr>
              <a:t>{</a:t>
            </a:r>
            <a:endParaRPr lang="zh-CN" altLang="zh-CN" sz="2000" b="1" kern="0" dirty="0">
              <a:solidFill>
                <a:srgbClr val="000000"/>
              </a:solidFill>
              <a:latin typeface="+mn-ea"/>
              <a:cs typeface="Arial" charset="0"/>
            </a:endParaRPr>
          </a:p>
          <a:p>
            <a:pPr marL="342900" indent="-342900">
              <a:spcBef>
                <a:spcPct val="20000"/>
              </a:spcBef>
              <a:buSzPct val="80000"/>
              <a:defRPr/>
            </a:pPr>
            <a:r>
              <a:rPr lang="en-US" altLang="zh-CN" sz="2000" b="1" kern="0" dirty="0">
                <a:solidFill>
                  <a:srgbClr val="000000"/>
                </a:solidFill>
                <a:latin typeface="+mn-ea"/>
                <a:cs typeface="Arial" charset="0"/>
              </a:rPr>
              <a:t>	</a:t>
            </a:r>
            <a:r>
              <a:rPr lang="en-US" altLang="zh-CN" sz="2000" b="1" kern="0" dirty="0" err="1">
                <a:solidFill>
                  <a:srgbClr val="000000"/>
                </a:solidFill>
                <a:latin typeface="+mn-ea"/>
                <a:cs typeface="Arial" charset="0"/>
              </a:rPr>
              <a:t>int</a:t>
            </a:r>
            <a:r>
              <a:rPr lang="en-US" altLang="zh-CN" sz="2000" b="1" kern="0" dirty="0">
                <a:solidFill>
                  <a:srgbClr val="000000"/>
                </a:solidFill>
                <a:latin typeface="+mn-ea"/>
                <a:cs typeface="Arial" charset="0"/>
              </a:rPr>
              <a:t> id;</a:t>
            </a:r>
            <a:endParaRPr lang="zh-CN" altLang="zh-CN" sz="2000" b="1" kern="0" dirty="0">
              <a:solidFill>
                <a:srgbClr val="000000"/>
              </a:solidFill>
              <a:latin typeface="+mn-ea"/>
              <a:cs typeface="Arial" charset="0"/>
            </a:endParaRPr>
          </a:p>
          <a:p>
            <a:pPr marL="342900" indent="-342900">
              <a:spcBef>
                <a:spcPct val="20000"/>
              </a:spcBef>
              <a:buSzPct val="80000"/>
              <a:defRPr/>
            </a:pPr>
            <a:r>
              <a:rPr lang="en-US" altLang="zh-CN" sz="2000" b="1" kern="0" dirty="0">
                <a:solidFill>
                  <a:srgbClr val="000000"/>
                </a:solidFill>
                <a:latin typeface="+mn-ea"/>
                <a:cs typeface="Arial" charset="0"/>
              </a:rPr>
              <a:t>	</a:t>
            </a:r>
            <a:r>
              <a:rPr lang="en-US" altLang="zh-CN" sz="2000" b="1" kern="0" dirty="0" smtClean="0">
                <a:solidFill>
                  <a:srgbClr val="000000"/>
                </a:solidFill>
                <a:latin typeface="+mn-ea"/>
                <a:cs typeface="Arial" charset="0"/>
              </a:rPr>
              <a:t>char</a:t>
            </a:r>
            <a:r>
              <a:rPr lang="zh-CN" altLang="en-US" sz="2000" b="1" kern="0" dirty="0" smtClean="0">
                <a:solidFill>
                  <a:srgbClr val="000000"/>
                </a:solidFill>
                <a:latin typeface="+mn-ea"/>
                <a:cs typeface="Arial" charset="0"/>
              </a:rPr>
              <a:t>*</a:t>
            </a:r>
            <a:r>
              <a:rPr lang="en-US" altLang="zh-CN" sz="2000" b="1" kern="0" dirty="0" smtClean="0">
                <a:solidFill>
                  <a:srgbClr val="000000"/>
                </a:solidFill>
                <a:latin typeface="+mn-ea"/>
                <a:cs typeface="Arial" charset="0"/>
              </a:rPr>
              <a:t> </a:t>
            </a:r>
            <a:r>
              <a:rPr lang="en-US" altLang="zh-CN" sz="2000" b="1" kern="0" dirty="0">
                <a:solidFill>
                  <a:srgbClr val="000000"/>
                </a:solidFill>
                <a:latin typeface="+mn-ea"/>
                <a:cs typeface="Arial" charset="0"/>
              </a:rPr>
              <a:t>name;</a:t>
            </a:r>
            <a:endParaRPr lang="zh-CN" altLang="zh-CN" sz="2000" b="1" kern="0" dirty="0">
              <a:solidFill>
                <a:srgbClr val="000000"/>
              </a:solidFill>
              <a:latin typeface="+mn-ea"/>
              <a:cs typeface="Arial" charset="0"/>
            </a:endParaRPr>
          </a:p>
          <a:p>
            <a:pPr marL="342900" indent="-342900">
              <a:spcBef>
                <a:spcPct val="20000"/>
              </a:spcBef>
              <a:buSzPct val="80000"/>
              <a:defRPr/>
            </a:pPr>
            <a:r>
              <a:rPr lang="en-US" altLang="zh-CN" sz="2000" b="1" kern="0" dirty="0">
                <a:solidFill>
                  <a:srgbClr val="000000"/>
                </a:solidFill>
                <a:latin typeface="+mn-ea"/>
                <a:cs typeface="Arial" charset="0"/>
              </a:rPr>
              <a:t>	</a:t>
            </a:r>
            <a:r>
              <a:rPr lang="en-US" altLang="zh-CN" sz="2000" b="1" kern="0" dirty="0" smtClean="0">
                <a:solidFill>
                  <a:srgbClr val="000000"/>
                </a:solidFill>
                <a:latin typeface="+mn-ea"/>
                <a:cs typeface="Arial" charset="0"/>
              </a:rPr>
              <a:t>Sex s</a:t>
            </a:r>
            <a:r>
              <a:rPr lang="en-US" altLang="zh-CN" sz="2000" b="1" kern="0" dirty="0">
                <a:solidFill>
                  <a:srgbClr val="000000"/>
                </a:solidFill>
                <a:latin typeface="+mn-ea"/>
                <a:cs typeface="Arial" charset="0"/>
              </a:rPr>
              <a:t>;</a:t>
            </a:r>
            <a:endParaRPr lang="zh-CN" altLang="zh-CN" sz="2000" b="1" kern="0" dirty="0">
              <a:solidFill>
                <a:srgbClr val="000000"/>
              </a:solidFill>
              <a:latin typeface="+mn-ea"/>
              <a:cs typeface="Arial" charset="0"/>
            </a:endParaRPr>
          </a:p>
          <a:p>
            <a:pPr marL="342900" indent="-342900">
              <a:spcBef>
                <a:spcPct val="20000"/>
              </a:spcBef>
              <a:buSzPct val="80000"/>
              <a:defRPr/>
            </a:pPr>
            <a:r>
              <a:rPr lang="en-US" altLang="zh-CN" sz="2000" b="1" kern="0" dirty="0">
                <a:solidFill>
                  <a:srgbClr val="000000"/>
                </a:solidFill>
                <a:latin typeface="+mn-ea"/>
                <a:cs typeface="Arial" charset="0"/>
              </a:rPr>
              <a:t>	</a:t>
            </a:r>
            <a:r>
              <a:rPr lang="en-US" altLang="zh-CN" sz="2000" b="1" kern="0" dirty="0" err="1">
                <a:solidFill>
                  <a:srgbClr val="000000"/>
                </a:solidFill>
                <a:latin typeface="+mn-ea"/>
                <a:cs typeface="Arial" charset="0"/>
              </a:rPr>
              <a:t>int</a:t>
            </a:r>
            <a:r>
              <a:rPr lang="en-US" altLang="zh-CN" sz="2000" b="1" kern="0" dirty="0">
                <a:solidFill>
                  <a:srgbClr val="000000"/>
                </a:solidFill>
                <a:latin typeface="+mn-ea"/>
                <a:cs typeface="Arial" charset="0"/>
              </a:rPr>
              <a:t> age;</a:t>
            </a:r>
            <a:endParaRPr lang="zh-CN" altLang="zh-CN" sz="2000" b="1" kern="0" dirty="0">
              <a:solidFill>
                <a:srgbClr val="000000"/>
              </a:solidFill>
              <a:latin typeface="+mn-ea"/>
              <a:cs typeface="Arial" charset="0"/>
            </a:endParaRPr>
          </a:p>
          <a:p>
            <a:pPr marL="342900" indent="-342900">
              <a:spcBef>
                <a:spcPct val="20000"/>
              </a:spcBef>
              <a:buSzPct val="80000"/>
              <a:defRPr/>
            </a:pPr>
            <a:r>
              <a:rPr lang="en-US" altLang="zh-CN" sz="2000" b="1" kern="0" dirty="0">
                <a:solidFill>
                  <a:srgbClr val="000000"/>
                </a:solidFill>
                <a:latin typeface="+mn-ea"/>
                <a:cs typeface="Arial" charset="0"/>
              </a:rPr>
              <a:t>	float score;</a:t>
            </a:r>
            <a:endParaRPr lang="zh-CN" altLang="zh-CN" sz="2000" b="1" kern="0" dirty="0">
              <a:solidFill>
                <a:srgbClr val="000000"/>
              </a:solidFill>
              <a:latin typeface="+mn-ea"/>
              <a:cs typeface="Arial" charset="0"/>
            </a:endParaRPr>
          </a:p>
          <a:p>
            <a:pPr marL="342900" indent="-342900">
              <a:spcBef>
                <a:spcPct val="20000"/>
              </a:spcBef>
              <a:buSzPct val="80000"/>
              <a:defRPr/>
            </a:pPr>
            <a:r>
              <a:rPr lang="en-US" altLang="zh-CN" sz="2000" b="1" kern="0" dirty="0">
                <a:solidFill>
                  <a:srgbClr val="000000"/>
                </a:solidFill>
                <a:latin typeface="+mn-ea"/>
                <a:cs typeface="Arial" charset="0"/>
              </a:rPr>
              <a:t>};</a:t>
            </a:r>
            <a:endParaRPr lang="zh-CN" altLang="zh-CN" sz="2000" b="1" kern="0" dirty="0">
              <a:solidFill>
                <a:srgbClr val="000000"/>
              </a:solidFill>
              <a:latin typeface="+mn-ea"/>
              <a:cs typeface="Arial" charset="0"/>
            </a:endParaRPr>
          </a:p>
        </p:txBody>
      </p:sp>
      <p:sp>
        <p:nvSpPr>
          <p:cNvPr id="16389" name="矩形 5"/>
          <p:cNvSpPr>
            <a:spLocks noChangeArrowheads="1"/>
          </p:cNvSpPr>
          <p:nvPr/>
        </p:nvSpPr>
        <p:spPr bwMode="auto">
          <a:xfrm>
            <a:off x="5921375" y="4914900"/>
            <a:ext cx="2790825" cy="156845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spcBef>
                <a:spcPct val="0"/>
              </a:spcBef>
              <a:buSzTx/>
              <a:buFontTx/>
              <a:buNone/>
            </a:pPr>
            <a:r>
              <a:rPr lang="zh-CN" altLang="zh-CN" sz="2400" b="0" dirty="0">
                <a:latin typeface="+mn-ea"/>
                <a:ea typeface="+mn-ea"/>
              </a:rPr>
              <a:t>程序结果会显示：</a:t>
            </a:r>
            <a:endParaRPr lang="zh-CN" altLang="zh-CN" sz="2400" b="0" dirty="0">
              <a:latin typeface="+mn-ea"/>
              <a:ea typeface="+mn-ea"/>
            </a:endParaRPr>
          </a:p>
          <a:p>
            <a:pPr eaLnBrk="1" hangingPunct="1">
              <a:spcBef>
                <a:spcPct val="0"/>
              </a:spcBef>
              <a:buSzTx/>
              <a:buFontTx/>
              <a:buNone/>
            </a:pPr>
            <a:r>
              <a:rPr lang="en-US" altLang="zh-CN" sz="2400" b="0" dirty="0" smtClean="0">
                <a:latin typeface="+mn-ea"/>
                <a:ea typeface="+mn-ea"/>
              </a:rPr>
              <a:t>Tom: </a:t>
            </a:r>
            <a:r>
              <a:rPr lang="en-US" altLang="zh-CN" sz="2400" b="0" dirty="0">
                <a:latin typeface="+mn-ea"/>
                <a:ea typeface="+mn-ea"/>
              </a:rPr>
              <a:t>90.0</a:t>
            </a:r>
            <a:endParaRPr lang="zh-CN" altLang="zh-CN" sz="2400" b="0" dirty="0">
              <a:latin typeface="+mn-ea"/>
              <a:ea typeface="+mn-ea"/>
            </a:endParaRPr>
          </a:p>
          <a:p>
            <a:pPr eaLnBrk="1" hangingPunct="1">
              <a:spcBef>
                <a:spcPct val="0"/>
              </a:spcBef>
              <a:buSzTx/>
              <a:buFontTx/>
              <a:buNone/>
            </a:pPr>
            <a:r>
              <a:rPr lang="en-US" altLang="zh-CN" sz="2400" b="0" dirty="0" smtClean="0">
                <a:latin typeface="+mn-ea"/>
                <a:ea typeface="+mn-ea"/>
              </a:rPr>
              <a:t>Joe: </a:t>
            </a:r>
            <a:r>
              <a:rPr lang="en-US" altLang="zh-CN" sz="2400" b="0" dirty="0">
                <a:latin typeface="+mn-ea"/>
                <a:ea typeface="+mn-ea"/>
              </a:rPr>
              <a:t>100.0</a:t>
            </a:r>
            <a:endParaRPr lang="zh-CN" altLang="zh-CN" sz="2400" b="0" dirty="0">
              <a:latin typeface="+mn-ea"/>
              <a:ea typeface="+mn-ea"/>
            </a:endParaRPr>
          </a:p>
          <a:p>
            <a:pPr eaLnBrk="1" hangingPunct="1">
              <a:spcBef>
                <a:spcPct val="0"/>
              </a:spcBef>
              <a:buSzTx/>
              <a:buFontTx/>
              <a:buNone/>
            </a:pPr>
            <a:r>
              <a:rPr lang="en-US" altLang="zh-CN" sz="2400" b="0" dirty="0" smtClean="0">
                <a:latin typeface="+mn-ea"/>
                <a:ea typeface="+mn-ea"/>
              </a:rPr>
              <a:t>Tom: </a:t>
            </a:r>
            <a:r>
              <a:rPr lang="en-US" altLang="zh-CN" sz="2400" b="0" dirty="0">
                <a:latin typeface="+mn-ea"/>
                <a:ea typeface="+mn-ea"/>
              </a:rPr>
              <a:t>90.0</a:t>
            </a:r>
            <a:endParaRPr lang="zh-CN" altLang="en-US" sz="2400" b="0" dirty="0">
              <a:latin typeface="+mn-ea"/>
              <a:ea typeface="+mn-ea"/>
            </a:endParaRPr>
          </a:p>
        </p:txBody>
      </p:sp>
      <p:sp>
        <p:nvSpPr>
          <p:cNvPr id="20486" name="灯片编号占位符 5"/>
          <p:cNvSpPr txBox="1">
            <a:spLocks noGrp="1"/>
          </p:cNvSpPr>
          <p:nvPr/>
        </p:nvSpPr>
        <p:spPr bwMode="auto">
          <a:xfrm>
            <a:off x="8167688" y="6553200"/>
            <a:ext cx="9001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r" eaLnBrk="1" hangingPunct="1">
              <a:spcBef>
                <a:spcPct val="0"/>
              </a:spcBef>
              <a:buSzTx/>
              <a:buFontTx/>
              <a:buNone/>
            </a:pPr>
            <a:fld id="{0E3F4EFE-3CBF-4773-A535-3099D01459D3}" type="slidenum">
              <a:rPr lang="en-US" altLang="zh-CN" sz="1200" b="0">
                <a:latin typeface="Arial" charset="0"/>
              </a:rPr>
            </a:fld>
            <a:endParaRPr lang="en-US" altLang="zh-CN" sz="1200" b="0">
              <a:latin typeface="Arial"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zh-CN" smtClean="0"/>
              <a:t>结构类型数组</a:t>
            </a:r>
            <a:endParaRPr lang="zh-CN" altLang="en-US" smtClean="0"/>
          </a:p>
        </p:txBody>
      </p:sp>
      <p:sp>
        <p:nvSpPr>
          <p:cNvPr id="21507" name="内容占位符 2"/>
          <p:cNvSpPr>
            <a:spLocks noGrp="1"/>
          </p:cNvSpPr>
          <p:nvPr>
            <p:ph idx="1"/>
          </p:nvPr>
        </p:nvSpPr>
        <p:spPr/>
        <p:txBody>
          <a:bodyPr/>
          <a:lstStyle/>
          <a:p>
            <a:pPr>
              <a:lnSpc>
                <a:spcPct val="150000"/>
              </a:lnSpc>
            </a:pPr>
            <a:r>
              <a:rPr lang="zh-CN" altLang="zh-CN" dirty="0" smtClean="0">
                <a:latin typeface="+mn-ea"/>
              </a:rPr>
              <a:t>结构数组可用于表示二维表格。比如，</a:t>
            </a:r>
            <a:endParaRPr lang="zh-CN" altLang="zh-CN" dirty="0" smtClean="0">
              <a:latin typeface="+mn-ea"/>
            </a:endParaRPr>
          </a:p>
          <a:p>
            <a:pPr lvl="1">
              <a:lnSpc>
                <a:spcPct val="150000"/>
              </a:lnSpc>
              <a:buFontTx/>
              <a:buNone/>
            </a:pPr>
            <a:r>
              <a:rPr lang="en-US" altLang="zh-CN" dirty="0" smtClean="0">
                <a:latin typeface="+mn-ea"/>
              </a:rPr>
              <a:t>Stu </a:t>
            </a:r>
            <a:r>
              <a:rPr lang="en-US" altLang="zh-CN" dirty="0" err="1" smtClean="0">
                <a:latin typeface="+mn-ea"/>
              </a:rPr>
              <a:t>stu_array</a:t>
            </a:r>
            <a:r>
              <a:rPr lang="en-US" altLang="zh-CN" dirty="0" smtClean="0">
                <a:latin typeface="+mn-ea"/>
              </a:rPr>
              <a:t>[5];	//</a:t>
            </a:r>
            <a:r>
              <a:rPr lang="zh-CN" altLang="zh-CN" dirty="0" smtClean="0">
                <a:latin typeface="+mn-ea"/>
              </a:rPr>
              <a:t>定义了一个一维结构数组</a:t>
            </a:r>
            <a:endParaRPr lang="zh-CN" altLang="zh-CN" dirty="0" smtClean="0">
              <a:latin typeface="+mn-ea"/>
            </a:endParaRPr>
          </a:p>
          <a:p>
            <a:pPr lvl="1">
              <a:lnSpc>
                <a:spcPct val="150000"/>
              </a:lnSpc>
              <a:buFontTx/>
              <a:buNone/>
            </a:pPr>
            <a:r>
              <a:rPr lang="en-US" altLang="zh-CN" dirty="0" smtClean="0">
                <a:latin typeface="+mn-ea"/>
              </a:rPr>
              <a:t>Stu </a:t>
            </a:r>
            <a:r>
              <a:rPr lang="en-US" altLang="zh-CN" dirty="0" err="1" smtClean="0">
                <a:latin typeface="+mn-ea"/>
              </a:rPr>
              <a:t>stu_array</a:t>
            </a:r>
            <a:r>
              <a:rPr lang="en-US" altLang="zh-CN" dirty="0" smtClean="0">
                <a:latin typeface="+mn-ea"/>
              </a:rPr>
              <a:t>[5] = { {1001, </a:t>
            </a:r>
            <a:r>
              <a:rPr lang="en-US" altLang="zh-CN" sz="2400" dirty="0">
                <a:latin typeface="+mn-ea"/>
                <a:cs typeface="Arial" charset="0"/>
              </a:rPr>
              <a:t>"</a:t>
            </a:r>
            <a:r>
              <a:rPr lang="en-US" altLang="zh-CN" dirty="0" smtClean="0">
                <a:latin typeface="+mn-ea"/>
              </a:rPr>
              <a:t>Tom</a:t>
            </a:r>
            <a:r>
              <a:rPr lang="en-US" altLang="zh-CN" sz="2400" dirty="0" smtClean="0">
                <a:latin typeface="+mn-ea"/>
                <a:cs typeface="Arial" charset="0"/>
              </a:rPr>
              <a:t>"</a:t>
            </a:r>
            <a:r>
              <a:rPr lang="en-US" altLang="zh-CN" dirty="0" smtClean="0">
                <a:latin typeface="+mn-ea"/>
              </a:rPr>
              <a:t>, 'M', 20, 90.0}, …, </a:t>
            </a:r>
            <a:endParaRPr lang="en-US" altLang="zh-CN" dirty="0" smtClean="0">
              <a:latin typeface="+mn-ea"/>
            </a:endParaRPr>
          </a:p>
          <a:p>
            <a:pPr lvl="1">
              <a:lnSpc>
                <a:spcPct val="150000"/>
              </a:lnSpc>
              <a:buFontTx/>
              <a:buNone/>
            </a:pPr>
            <a:r>
              <a:rPr lang="en-US" altLang="zh-CN" dirty="0" smtClean="0">
                <a:latin typeface="+mn-ea"/>
              </a:rPr>
              <a:t>				 {1005</a:t>
            </a:r>
            <a:r>
              <a:rPr lang="en-US" altLang="zh-CN" dirty="0">
                <a:latin typeface="+mn-ea"/>
              </a:rPr>
              <a:t>, </a:t>
            </a:r>
            <a:r>
              <a:rPr lang="en-US" altLang="zh-CN" sz="2400" dirty="0">
                <a:latin typeface="+mn-ea"/>
                <a:cs typeface="Arial" charset="0"/>
              </a:rPr>
              <a:t>"</a:t>
            </a:r>
            <a:r>
              <a:rPr lang="en-US" altLang="zh-CN" dirty="0" smtClean="0">
                <a:latin typeface="+mn-ea"/>
              </a:rPr>
              <a:t>Lie</a:t>
            </a:r>
            <a:r>
              <a:rPr lang="en-US" altLang="zh-CN" sz="2400" dirty="0" smtClean="0">
                <a:latin typeface="+mn-ea"/>
                <a:cs typeface="Arial" charset="0"/>
              </a:rPr>
              <a:t>"</a:t>
            </a:r>
            <a:r>
              <a:rPr lang="en-US" altLang="zh-CN" dirty="0" smtClean="0">
                <a:latin typeface="+mn-ea"/>
              </a:rPr>
              <a:t>,  'F',  18</a:t>
            </a:r>
            <a:r>
              <a:rPr lang="zh-CN" altLang="en-US" dirty="0" smtClean="0">
                <a:latin typeface="+mn-ea"/>
              </a:rPr>
              <a:t>，</a:t>
            </a:r>
            <a:r>
              <a:rPr lang="en-US" altLang="zh-CN" dirty="0" smtClean="0">
                <a:latin typeface="+mn-ea"/>
              </a:rPr>
              <a:t>81.0} }; //</a:t>
            </a:r>
            <a:r>
              <a:rPr lang="zh-CN" altLang="zh-CN" dirty="0" smtClean="0">
                <a:latin typeface="+mn-ea"/>
              </a:rPr>
              <a:t>初始化</a:t>
            </a:r>
            <a:endParaRPr lang="zh-CN" altLang="en-US" dirty="0" smtClean="0">
              <a:latin typeface="+mn-ea"/>
            </a:endParaRPr>
          </a:p>
        </p:txBody>
      </p:sp>
      <p:sp>
        <p:nvSpPr>
          <p:cNvPr id="21508" name="灯片编号占位符 5"/>
          <p:cNvSpPr txBox="1">
            <a:spLocks noGrp="1"/>
          </p:cNvSpPr>
          <p:nvPr/>
        </p:nvSpPr>
        <p:spPr bwMode="auto">
          <a:xfrm>
            <a:off x="8167688" y="6553200"/>
            <a:ext cx="9001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r" eaLnBrk="1" hangingPunct="1">
              <a:spcBef>
                <a:spcPct val="0"/>
              </a:spcBef>
              <a:buSzTx/>
              <a:buFontTx/>
              <a:buNone/>
            </a:pPr>
            <a:fld id="{7BEA0A38-04BE-4990-B3E1-762054985F09}" type="slidenum">
              <a:rPr lang="en-US" altLang="zh-CN" sz="1200" b="0">
                <a:latin typeface="Arial" charset="0"/>
              </a:rPr>
            </a:fld>
            <a:endParaRPr lang="en-US" altLang="zh-CN" sz="1200" b="0">
              <a:latin typeface="Arial"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endParaRPr lang="zh-CN" altLang="en-US" smtClean="0"/>
          </a:p>
        </p:txBody>
      </p:sp>
      <p:sp>
        <p:nvSpPr>
          <p:cNvPr id="23555" name="内容占位符 2"/>
          <p:cNvSpPr>
            <a:spLocks noGrp="1"/>
          </p:cNvSpPr>
          <p:nvPr>
            <p:ph idx="1"/>
          </p:nvPr>
        </p:nvSpPr>
        <p:spPr/>
        <p:txBody>
          <a:bodyPr/>
          <a:lstStyle/>
          <a:p>
            <a:endParaRPr lang="zh-CN" altLang="en-US" dirty="0" smtClean="0"/>
          </a:p>
        </p:txBody>
      </p:sp>
      <p:grpSp>
        <p:nvGrpSpPr>
          <p:cNvPr id="23556" name="Group 2"/>
          <p:cNvGrpSpPr>
            <a:grpSpLocks noChangeAspect="1"/>
          </p:cNvGrpSpPr>
          <p:nvPr/>
        </p:nvGrpSpPr>
        <p:grpSpPr bwMode="auto">
          <a:xfrm>
            <a:off x="1285875" y="1808163"/>
            <a:ext cx="6994525" cy="3595687"/>
            <a:chOff x="1800" y="10120"/>
            <a:chExt cx="6790" cy="3489"/>
          </a:xfrm>
        </p:grpSpPr>
        <p:sp>
          <p:nvSpPr>
            <p:cNvPr id="23558" name="AutoShape 3"/>
            <p:cNvSpPr>
              <a:spLocks noChangeAspect="1" noChangeArrowheads="1"/>
            </p:cNvSpPr>
            <p:nvPr/>
          </p:nvSpPr>
          <p:spPr bwMode="auto">
            <a:xfrm>
              <a:off x="1800" y="10120"/>
              <a:ext cx="6790" cy="3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spcBef>
                  <a:spcPct val="0"/>
                </a:spcBef>
                <a:buSzTx/>
                <a:buFontTx/>
                <a:buNone/>
              </a:pPr>
              <a:endParaRPr lang="zh-CN" altLang="en-US" sz="2000">
                <a:latin typeface="Arial" charset="0"/>
                <a:ea typeface="宋体" pitchFamily="2" charset="-122"/>
              </a:endParaRPr>
            </a:p>
          </p:txBody>
        </p:sp>
        <p:grpSp>
          <p:nvGrpSpPr>
            <p:cNvPr id="23559" name="Group 4"/>
            <p:cNvGrpSpPr/>
            <p:nvPr/>
          </p:nvGrpSpPr>
          <p:grpSpPr bwMode="auto">
            <a:xfrm>
              <a:off x="2552" y="10934"/>
              <a:ext cx="5291" cy="2199"/>
              <a:chOff x="2552" y="10934"/>
              <a:chExt cx="5291" cy="2199"/>
            </a:xfrm>
          </p:grpSpPr>
          <p:sp>
            <p:nvSpPr>
              <p:cNvPr id="23565" name="Rectangle 5"/>
              <p:cNvSpPr>
                <a:spLocks noChangeArrowheads="1"/>
              </p:cNvSpPr>
              <p:nvPr/>
            </p:nvSpPr>
            <p:spPr bwMode="auto">
              <a:xfrm>
                <a:off x="6734" y="12404"/>
                <a:ext cx="1109" cy="36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57607" tIns="28804" rIns="57607" bIns="28804" anchor="ct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spcBef>
                    <a:spcPct val="0"/>
                  </a:spcBef>
                  <a:buSzTx/>
                  <a:buFontTx/>
                  <a:buNone/>
                </a:pPr>
                <a:r>
                  <a:rPr lang="en-US" altLang="zh-CN" sz="2000">
                    <a:solidFill>
                      <a:srgbClr val="000000"/>
                    </a:solidFill>
                    <a:latin typeface="Calibri" pitchFamily="34" charset="0"/>
                    <a:ea typeface="宋体" pitchFamily="2" charset="-122"/>
                  </a:rPr>
                  <a:t>100.0</a:t>
                </a:r>
                <a:endParaRPr lang="zh-CN" altLang="zh-CN" sz="2000">
                  <a:latin typeface="Arial" charset="0"/>
                  <a:ea typeface="宋体" pitchFamily="2" charset="-122"/>
                </a:endParaRPr>
              </a:p>
            </p:txBody>
          </p:sp>
          <p:sp>
            <p:nvSpPr>
              <p:cNvPr id="23566" name="Rectangle 6"/>
              <p:cNvSpPr>
                <a:spLocks noChangeArrowheads="1"/>
              </p:cNvSpPr>
              <p:nvPr/>
            </p:nvSpPr>
            <p:spPr bwMode="auto">
              <a:xfrm>
                <a:off x="5966" y="12404"/>
                <a:ext cx="764" cy="36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57607" tIns="28804" rIns="57607" bIns="28804" anchor="ct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spcBef>
                    <a:spcPct val="0"/>
                  </a:spcBef>
                  <a:buSzTx/>
                  <a:buFontTx/>
                  <a:buNone/>
                </a:pPr>
                <a:r>
                  <a:rPr lang="en-US" altLang="zh-CN" sz="2000">
                    <a:solidFill>
                      <a:srgbClr val="000000"/>
                    </a:solidFill>
                    <a:latin typeface="Calibri" pitchFamily="34" charset="0"/>
                    <a:ea typeface="宋体" pitchFamily="2" charset="-122"/>
                  </a:rPr>
                  <a:t>18</a:t>
                </a:r>
                <a:endParaRPr lang="zh-CN" altLang="zh-CN" sz="2000">
                  <a:latin typeface="Arial" charset="0"/>
                  <a:ea typeface="宋体" pitchFamily="2" charset="-122"/>
                </a:endParaRPr>
              </a:p>
            </p:txBody>
          </p:sp>
          <p:sp>
            <p:nvSpPr>
              <p:cNvPr id="23567" name="Rectangle 7"/>
              <p:cNvSpPr>
                <a:spLocks noChangeArrowheads="1"/>
              </p:cNvSpPr>
              <p:nvPr/>
            </p:nvSpPr>
            <p:spPr bwMode="auto">
              <a:xfrm>
                <a:off x="5204" y="12404"/>
                <a:ext cx="763" cy="36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57607" tIns="28804" rIns="57607" bIns="28804" anchor="ct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spcBef>
                    <a:spcPct val="0"/>
                  </a:spcBef>
                  <a:buSzTx/>
                  <a:buFontTx/>
                  <a:buNone/>
                </a:pPr>
                <a:r>
                  <a:rPr lang="en-US" altLang="zh-CN" sz="2000">
                    <a:solidFill>
                      <a:srgbClr val="000000"/>
                    </a:solidFill>
                    <a:latin typeface="Calibri" pitchFamily="34" charset="0"/>
                    <a:ea typeface="宋体" pitchFamily="2" charset="-122"/>
                  </a:rPr>
                  <a:t>M</a:t>
                </a:r>
                <a:endParaRPr lang="zh-CN" altLang="zh-CN" sz="2000">
                  <a:latin typeface="Arial" charset="0"/>
                  <a:ea typeface="宋体" pitchFamily="2" charset="-122"/>
                </a:endParaRPr>
              </a:p>
            </p:txBody>
          </p:sp>
          <p:sp>
            <p:nvSpPr>
              <p:cNvPr id="23568" name="Rectangle 8"/>
              <p:cNvSpPr>
                <a:spLocks noChangeArrowheads="1"/>
              </p:cNvSpPr>
              <p:nvPr/>
            </p:nvSpPr>
            <p:spPr bwMode="auto">
              <a:xfrm>
                <a:off x="4150" y="12404"/>
                <a:ext cx="1044" cy="36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57607" tIns="28804" rIns="57607" bIns="28804" anchor="ct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spcBef>
                    <a:spcPct val="0"/>
                  </a:spcBef>
                  <a:buSzTx/>
                  <a:buFontTx/>
                  <a:buNone/>
                </a:pPr>
                <a:r>
                  <a:rPr lang="en-US" altLang="zh-CN" sz="2000">
                    <a:solidFill>
                      <a:srgbClr val="000000"/>
                    </a:solidFill>
                    <a:latin typeface="Calibri" pitchFamily="34" charset="0"/>
                    <a:ea typeface="宋体" pitchFamily="2" charset="-122"/>
                  </a:rPr>
                  <a:t>J</a:t>
                </a:r>
                <a:endParaRPr lang="zh-CN" altLang="zh-CN" sz="2000">
                  <a:latin typeface="Arial" charset="0"/>
                  <a:ea typeface="宋体" pitchFamily="2" charset="-122"/>
                </a:endParaRPr>
              </a:p>
            </p:txBody>
          </p:sp>
          <p:sp>
            <p:nvSpPr>
              <p:cNvPr id="23569" name="Rectangle 9"/>
              <p:cNvSpPr>
                <a:spLocks noChangeArrowheads="1"/>
              </p:cNvSpPr>
              <p:nvPr/>
            </p:nvSpPr>
            <p:spPr bwMode="auto">
              <a:xfrm>
                <a:off x="3450" y="12404"/>
                <a:ext cx="692" cy="36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1340" tIns="28804" rIns="11340" bIns="28804" anchor="ct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spcBef>
                    <a:spcPct val="0"/>
                  </a:spcBef>
                  <a:buSzTx/>
                  <a:buFontTx/>
                  <a:buNone/>
                </a:pPr>
                <a:r>
                  <a:rPr lang="en-US" altLang="zh-CN" sz="2000">
                    <a:solidFill>
                      <a:srgbClr val="000000"/>
                    </a:solidFill>
                    <a:latin typeface="Calibri" pitchFamily="34" charset="0"/>
                    <a:ea typeface="宋体" pitchFamily="2" charset="-122"/>
                  </a:rPr>
                  <a:t>1004</a:t>
                </a:r>
                <a:endParaRPr lang="zh-CN" altLang="zh-CN" sz="2000">
                  <a:latin typeface="Arial" charset="0"/>
                  <a:ea typeface="宋体" pitchFamily="2" charset="-122"/>
                </a:endParaRPr>
              </a:p>
            </p:txBody>
          </p:sp>
          <p:sp>
            <p:nvSpPr>
              <p:cNvPr id="23570" name="Rectangle 10"/>
              <p:cNvSpPr>
                <a:spLocks noChangeArrowheads="1"/>
              </p:cNvSpPr>
              <p:nvPr/>
            </p:nvSpPr>
            <p:spPr bwMode="auto">
              <a:xfrm>
                <a:off x="2552" y="12403"/>
                <a:ext cx="903" cy="36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57607" tIns="28804" rIns="57607" bIns="28804" anchor="ct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spcBef>
                    <a:spcPct val="0"/>
                  </a:spcBef>
                  <a:buSzTx/>
                  <a:buFontTx/>
                  <a:buNone/>
                </a:pPr>
                <a:r>
                  <a:rPr lang="en-US" altLang="zh-CN" sz="2000">
                    <a:solidFill>
                      <a:srgbClr val="000000"/>
                    </a:solidFill>
                    <a:latin typeface="Calibri" pitchFamily="34" charset="0"/>
                    <a:ea typeface="宋体" pitchFamily="2" charset="-122"/>
                  </a:rPr>
                  <a:t>s[3]</a:t>
                </a:r>
                <a:endParaRPr lang="zh-CN" altLang="zh-CN" sz="2000">
                  <a:latin typeface="Arial" charset="0"/>
                  <a:ea typeface="宋体" pitchFamily="2" charset="-122"/>
                </a:endParaRPr>
              </a:p>
            </p:txBody>
          </p:sp>
          <p:sp>
            <p:nvSpPr>
              <p:cNvPr id="23571" name="Rectangle 11"/>
              <p:cNvSpPr>
                <a:spLocks noChangeArrowheads="1"/>
              </p:cNvSpPr>
              <p:nvPr/>
            </p:nvSpPr>
            <p:spPr bwMode="auto">
              <a:xfrm>
                <a:off x="2564" y="12768"/>
                <a:ext cx="888" cy="36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57607" tIns="28804" rIns="57607" bIns="28804" anchor="ct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spcBef>
                    <a:spcPct val="0"/>
                  </a:spcBef>
                  <a:buSzTx/>
                  <a:buFontTx/>
                  <a:buNone/>
                </a:pPr>
                <a:r>
                  <a:rPr lang="en-US" altLang="zh-CN" sz="2000">
                    <a:solidFill>
                      <a:srgbClr val="000000"/>
                    </a:solidFill>
                    <a:latin typeface="Calibri" pitchFamily="34" charset="0"/>
                    <a:ea typeface="宋体" pitchFamily="2" charset="-122"/>
                  </a:rPr>
                  <a:t>s[4]</a:t>
                </a:r>
                <a:endParaRPr lang="zh-CN" altLang="zh-CN" sz="2000">
                  <a:latin typeface="Arial" charset="0"/>
                  <a:ea typeface="宋体" pitchFamily="2" charset="-122"/>
                </a:endParaRPr>
              </a:p>
            </p:txBody>
          </p:sp>
          <p:sp>
            <p:nvSpPr>
              <p:cNvPr id="23572" name="Rectangle 12"/>
              <p:cNvSpPr>
                <a:spLocks noChangeArrowheads="1"/>
              </p:cNvSpPr>
              <p:nvPr/>
            </p:nvSpPr>
            <p:spPr bwMode="auto">
              <a:xfrm>
                <a:off x="2552" y="12040"/>
                <a:ext cx="903" cy="36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57607" tIns="28804" rIns="57607" bIns="28804" anchor="ct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spcBef>
                    <a:spcPct val="0"/>
                  </a:spcBef>
                  <a:buSzTx/>
                  <a:buFontTx/>
                  <a:buNone/>
                </a:pPr>
                <a:r>
                  <a:rPr lang="en-US" altLang="zh-CN" sz="2000">
                    <a:solidFill>
                      <a:srgbClr val="000000"/>
                    </a:solidFill>
                    <a:latin typeface="Calibri" pitchFamily="34" charset="0"/>
                    <a:ea typeface="宋体" pitchFamily="2" charset="-122"/>
                  </a:rPr>
                  <a:t>s[2]</a:t>
                </a:r>
                <a:endParaRPr lang="zh-CN" altLang="zh-CN" sz="2000">
                  <a:latin typeface="Arial" charset="0"/>
                  <a:ea typeface="宋体" pitchFamily="2" charset="-122"/>
                </a:endParaRPr>
              </a:p>
            </p:txBody>
          </p:sp>
          <p:sp>
            <p:nvSpPr>
              <p:cNvPr id="23573" name="Rectangle 13"/>
              <p:cNvSpPr>
                <a:spLocks noChangeArrowheads="1"/>
              </p:cNvSpPr>
              <p:nvPr/>
            </p:nvSpPr>
            <p:spPr bwMode="auto">
              <a:xfrm>
                <a:off x="2552" y="11674"/>
                <a:ext cx="903" cy="36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57607" tIns="28804" rIns="57607" bIns="28804" anchor="ct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spcBef>
                    <a:spcPct val="0"/>
                  </a:spcBef>
                  <a:buSzTx/>
                  <a:buFontTx/>
                  <a:buNone/>
                </a:pPr>
                <a:r>
                  <a:rPr lang="en-US" altLang="zh-CN" sz="2000">
                    <a:solidFill>
                      <a:srgbClr val="000000"/>
                    </a:solidFill>
                    <a:latin typeface="Calibri" pitchFamily="34" charset="0"/>
                    <a:ea typeface="宋体" pitchFamily="2" charset="-122"/>
                  </a:rPr>
                  <a:t>s[1]</a:t>
                </a:r>
                <a:endParaRPr lang="zh-CN" altLang="zh-CN" sz="2000">
                  <a:latin typeface="Arial" charset="0"/>
                  <a:ea typeface="宋体" pitchFamily="2" charset="-122"/>
                </a:endParaRPr>
              </a:p>
            </p:txBody>
          </p:sp>
          <p:sp>
            <p:nvSpPr>
              <p:cNvPr id="23574" name="Rectangle 14"/>
              <p:cNvSpPr>
                <a:spLocks noChangeArrowheads="1"/>
              </p:cNvSpPr>
              <p:nvPr/>
            </p:nvSpPr>
            <p:spPr bwMode="auto">
              <a:xfrm>
                <a:off x="2552" y="11309"/>
                <a:ext cx="903" cy="36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57607" tIns="28804" rIns="57607" bIns="28804" anchor="ct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spcBef>
                    <a:spcPct val="0"/>
                  </a:spcBef>
                  <a:buSzTx/>
                  <a:buFontTx/>
                  <a:buNone/>
                </a:pPr>
                <a:r>
                  <a:rPr lang="en-US" altLang="zh-CN" sz="2000">
                    <a:solidFill>
                      <a:srgbClr val="000000"/>
                    </a:solidFill>
                    <a:latin typeface="Calibri" pitchFamily="34" charset="0"/>
                    <a:ea typeface="宋体" pitchFamily="2" charset="-122"/>
                  </a:rPr>
                  <a:t>s[0]</a:t>
                </a:r>
                <a:endParaRPr lang="zh-CN" altLang="zh-CN" sz="2000">
                  <a:latin typeface="Arial" charset="0"/>
                  <a:ea typeface="宋体" pitchFamily="2" charset="-122"/>
                </a:endParaRPr>
              </a:p>
            </p:txBody>
          </p:sp>
          <p:sp>
            <p:nvSpPr>
              <p:cNvPr id="23575" name="Rectangle 15"/>
              <p:cNvSpPr>
                <a:spLocks noChangeArrowheads="1"/>
              </p:cNvSpPr>
              <p:nvPr/>
            </p:nvSpPr>
            <p:spPr bwMode="auto">
              <a:xfrm>
                <a:off x="2552" y="10938"/>
                <a:ext cx="903" cy="371"/>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57607" tIns="28804" rIns="57607" bIns="28804" anchor="ct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spcBef>
                    <a:spcPct val="0"/>
                  </a:spcBef>
                  <a:buSzTx/>
                  <a:buFontTx/>
                  <a:buNone/>
                </a:pPr>
                <a:endParaRPr lang="zh-CN" altLang="zh-CN" sz="2000">
                  <a:latin typeface="Arial" charset="0"/>
                  <a:ea typeface="宋体" pitchFamily="2" charset="-122"/>
                </a:endParaRPr>
              </a:p>
            </p:txBody>
          </p:sp>
          <p:sp>
            <p:nvSpPr>
              <p:cNvPr id="23576" name="Rectangle 16"/>
              <p:cNvSpPr>
                <a:spLocks noChangeArrowheads="1"/>
              </p:cNvSpPr>
              <p:nvPr/>
            </p:nvSpPr>
            <p:spPr bwMode="auto">
              <a:xfrm>
                <a:off x="6734" y="12768"/>
                <a:ext cx="1109" cy="36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57607" tIns="28804" rIns="57607" bIns="28804" anchor="ct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spcBef>
                    <a:spcPct val="0"/>
                  </a:spcBef>
                  <a:buSzTx/>
                  <a:buFontTx/>
                  <a:buNone/>
                </a:pPr>
                <a:r>
                  <a:rPr lang="en-US" altLang="zh-CN" sz="2000">
                    <a:solidFill>
                      <a:srgbClr val="000000"/>
                    </a:solidFill>
                    <a:latin typeface="Calibri" pitchFamily="34" charset="0"/>
                    <a:ea typeface="宋体" pitchFamily="2" charset="-122"/>
                  </a:rPr>
                  <a:t>81.0</a:t>
                </a:r>
                <a:endParaRPr lang="zh-CN" altLang="zh-CN" sz="2000">
                  <a:latin typeface="Arial" charset="0"/>
                  <a:ea typeface="宋体" pitchFamily="2" charset="-122"/>
                </a:endParaRPr>
              </a:p>
            </p:txBody>
          </p:sp>
          <p:sp>
            <p:nvSpPr>
              <p:cNvPr id="23577" name="Rectangle 17"/>
              <p:cNvSpPr>
                <a:spLocks noChangeArrowheads="1"/>
              </p:cNvSpPr>
              <p:nvPr/>
            </p:nvSpPr>
            <p:spPr bwMode="auto">
              <a:xfrm>
                <a:off x="5966" y="12768"/>
                <a:ext cx="764" cy="36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57607" tIns="28804" rIns="57607" bIns="28804" anchor="ct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spcBef>
                    <a:spcPct val="0"/>
                  </a:spcBef>
                  <a:buSzTx/>
                  <a:buFontTx/>
                  <a:buNone/>
                </a:pPr>
                <a:r>
                  <a:rPr lang="en-US" altLang="zh-CN" sz="2000">
                    <a:solidFill>
                      <a:srgbClr val="000000"/>
                    </a:solidFill>
                    <a:latin typeface="Calibri" pitchFamily="34" charset="0"/>
                    <a:ea typeface="宋体" pitchFamily="2" charset="-122"/>
                  </a:rPr>
                  <a:t>18</a:t>
                </a:r>
                <a:endParaRPr lang="zh-CN" altLang="zh-CN" sz="2000">
                  <a:latin typeface="Arial" charset="0"/>
                  <a:ea typeface="宋体" pitchFamily="2" charset="-122"/>
                </a:endParaRPr>
              </a:p>
            </p:txBody>
          </p:sp>
          <p:sp>
            <p:nvSpPr>
              <p:cNvPr id="23578" name="Rectangle 18"/>
              <p:cNvSpPr>
                <a:spLocks noChangeArrowheads="1"/>
              </p:cNvSpPr>
              <p:nvPr/>
            </p:nvSpPr>
            <p:spPr bwMode="auto">
              <a:xfrm>
                <a:off x="5204" y="12768"/>
                <a:ext cx="763" cy="36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57607" tIns="28804" rIns="57607" bIns="28804" anchor="ct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spcBef>
                    <a:spcPct val="0"/>
                  </a:spcBef>
                  <a:buSzTx/>
                  <a:buFontTx/>
                  <a:buNone/>
                </a:pPr>
                <a:r>
                  <a:rPr lang="en-US" altLang="zh-CN" sz="2000">
                    <a:solidFill>
                      <a:srgbClr val="000000"/>
                    </a:solidFill>
                    <a:latin typeface="Calibri" pitchFamily="34" charset="0"/>
                    <a:ea typeface="宋体" pitchFamily="2" charset="-122"/>
                  </a:rPr>
                  <a:t>F</a:t>
                </a:r>
                <a:endParaRPr lang="zh-CN" altLang="zh-CN" sz="2000">
                  <a:latin typeface="Arial" charset="0"/>
                  <a:ea typeface="宋体" pitchFamily="2" charset="-122"/>
                </a:endParaRPr>
              </a:p>
            </p:txBody>
          </p:sp>
          <p:sp>
            <p:nvSpPr>
              <p:cNvPr id="23579" name="Rectangle 19"/>
              <p:cNvSpPr>
                <a:spLocks noChangeArrowheads="1"/>
              </p:cNvSpPr>
              <p:nvPr/>
            </p:nvSpPr>
            <p:spPr bwMode="auto">
              <a:xfrm>
                <a:off x="4152" y="12768"/>
                <a:ext cx="1044" cy="36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57607" tIns="28804" rIns="57607" bIns="28804" anchor="ct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spcBef>
                    <a:spcPct val="0"/>
                  </a:spcBef>
                  <a:buSzTx/>
                  <a:buFontTx/>
                  <a:buNone/>
                </a:pPr>
                <a:r>
                  <a:rPr lang="en-US" altLang="zh-CN" sz="2000">
                    <a:solidFill>
                      <a:srgbClr val="000000"/>
                    </a:solidFill>
                    <a:latin typeface="Calibri" pitchFamily="34" charset="0"/>
                    <a:ea typeface="宋体" pitchFamily="2" charset="-122"/>
                  </a:rPr>
                  <a:t>L</a:t>
                </a:r>
                <a:endParaRPr lang="zh-CN" altLang="zh-CN" sz="2000">
                  <a:latin typeface="Arial" charset="0"/>
                  <a:ea typeface="宋体" pitchFamily="2" charset="-122"/>
                </a:endParaRPr>
              </a:p>
            </p:txBody>
          </p:sp>
          <p:sp>
            <p:nvSpPr>
              <p:cNvPr id="23580" name="Rectangle 20"/>
              <p:cNvSpPr>
                <a:spLocks noChangeArrowheads="1"/>
              </p:cNvSpPr>
              <p:nvPr/>
            </p:nvSpPr>
            <p:spPr bwMode="auto">
              <a:xfrm>
                <a:off x="3454" y="12768"/>
                <a:ext cx="692" cy="36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1340" tIns="28804" rIns="11340" bIns="28804" anchor="ct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spcBef>
                    <a:spcPct val="0"/>
                  </a:spcBef>
                  <a:buSzTx/>
                  <a:buFontTx/>
                  <a:buNone/>
                </a:pPr>
                <a:r>
                  <a:rPr lang="en-US" altLang="zh-CN" sz="2000">
                    <a:solidFill>
                      <a:srgbClr val="000000"/>
                    </a:solidFill>
                    <a:latin typeface="Calibri" pitchFamily="34" charset="0"/>
                    <a:ea typeface="宋体" pitchFamily="2" charset="-122"/>
                  </a:rPr>
                  <a:t>1005</a:t>
                </a:r>
                <a:endParaRPr lang="zh-CN" altLang="zh-CN" sz="2000">
                  <a:latin typeface="Arial" charset="0"/>
                  <a:ea typeface="宋体" pitchFamily="2" charset="-122"/>
                </a:endParaRPr>
              </a:p>
            </p:txBody>
          </p:sp>
          <p:sp>
            <p:nvSpPr>
              <p:cNvPr id="23581" name="Rectangle 21"/>
              <p:cNvSpPr>
                <a:spLocks noChangeArrowheads="1"/>
              </p:cNvSpPr>
              <p:nvPr/>
            </p:nvSpPr>
            <p:spPr bwMode="auto">
              <a:xfrm>
                <a:off x="6734" y="12039"/>
                <a:ext cx="1109" cy="36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57607" tIns="28804" rIns="57607" bIns="28804" anchor="ct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spcBef>
                    <a:spcPct val="0"/>
                  </a:spcBef>
                  <a:buSzTx/>
                  <a:buFontTx/>
                  <a:buNone/>
                </a:pPr>
                <a:r>
                  <a:rPr lang="en-US" altLang="zh-CN" sz="2000">
                    <a:solidFill>
                      <a:srgbClr val="000000"/>
                    </a:solidFill>
                    <a:latin typeface="Calibri" pitchFamily="34" charset="0"/>
                    <a:ea typeface="宋体" pitchFamily="2" charset="-122"/>
                  </a:rPr>
                  <a:t>95.5</a:t>
                </a:r>
                <a:endParaRPr lang="zh-CN" altLang="zh-CN" sz="2000">
                  <a:latin typeface="Arial" charset="0"/>
                  <a:ea typeface="宋体" pitchFamily="2" charset="-122"/>
                </a:endParaRPr>
              </a:p>
            </p:txBody>
          </p:sp>
          <p:sp>
            <p:nvSpPr>
              <p:cNvPr id="23582" name="Rectangle 22"/>
              <p:cNvSpPr>
                <a:spLocks noChangeArrowheads="1"/>
              </p:cNvSpPr>
              <p:nvPr/>
            </p:nvSpPr>
            <p:spPr bwMode="auto">
              <a:xfrm>
                <a:off x="5966" y="12039"/>
                <a:ext cx="764" cy="36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57607" tIns="28804" rIns="57607" bIns="28804" anchor="ct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spcBef>
                    <a:spcPct val="0"/>
                  </a:spcBef>
                  <a:buSzTx/>
                  <a:buFontTx/>
                  <a:buNone/>
                </a:pPr>
                <a:r>
                  <a:rPr lang="en-US" altLang="zh-CN" sz="2000">
                    <a:solidFill>
                      <a:srgbClr val="000000"/>
                    </a:solidFill>
                    <a:latin typeface="Calibri" pitchFamily="34" charset="0"/>
                    <a:ea typeface="宋体" pitchFamily="2" charset="-122"/>
                  </a:rPr>
                  <a:t>19</a:t>
                </a:r>
                <a:endParaRPr lang="zh-CN" altLang="zh-CN" sz="2000">
                  <a:latin typeface="Arial" charset="0"/>
                  <a:ea typeface="宋体" pitchFamily="2" charset="-122"/>
                </a:endParaRPr>
              </a:p>
            </p:txBody>
          </p:sp>
          <p:sp>
            <p:nvSpPr>
              <p:cNvPr id="23583" name="Rectangle 23"/>
              <p:cNvSpPr>
                <a:spLocks noChangeArrowheads="1"/>
              </p:cNvSpPr>
              <p:nvPr/>
            </p:nvSpPr>
            <p:spPr bwMode="auto">
              <a:xfrm>
                <a:off x="5204" y="12039"/>
                <a:ext cx="763" cy="36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57607" tIns="28804" rIns="57607" bIns="28804" anchor="ct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spcBef>
                    <a:spcPct val="0"/>
                  </a:spcBef>
                  <a:buSzTx/>
                  <a:buFontTx/>
                  <a:buNone/>
                </a:pPr>
                <a:r>
                  <a:rPr lang="en-US" altLang="zh-CN" sz="2000">
                    <a:solidFill>
                      <a:srgbClr val="000000"/>
                    </a:solidFill>
                    <a:latin typeface="Calibri" pitchFamily="34" charset="0"/>
                    <a:ea typeface="宋体" pitchFamily="2" charset="-122"/>
                  </a:rPr>
                  <a:t>M</a:t>
                </a:r>
                <a:endParaRPr lang="zh-CN" altLang="zh-CN" sz="2000">
                  <a:latin typeface="Arial" charset="0"/>
                  <a:ea typeface="宋体" pitchFamily="2" charset="-122"/>
                </a:endParaRPr>
              </a:p>
            </p:txBody>
          </p:sp>
          <p:sp>
            <p:nvSpPr>
              <p:cNvPr id="23584" name="Rectangle 24"/>
              <p:cNvSpPr>
                <a:spLocks noChangeArrowheads="1"/>
              </p:cNvSpPr>
              <p:nvPr/>
            </p:nvSpPr>
            <p:spPr bwMode="auto">
              <a:xfrm>
                <a:off x="4152" y="12039"/>
                <a:ext cx="1044" cy="36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57607" tIns="28804" rIns="57607" bIns="28804" anchor="ct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spcBef>
                    <a:spcPct val="0"/>
                  </a:spcBef>
                  <a:buSzTx/>
                  <a:buFontTx/>
                  <a:buNone/>
                </a:pPr>
                <a:r>
                  <a:rPr lang="en-US" altLang="zh-CN" sz="2000">
                    <a:solidFill>
                      <a:srgbClr val="000000"/>
                    </a:solidFill>
                    <a:latin typeface="Calibri" pitchFamily="34" charset="0"/>
                    <a:ea typeface="宋体" pitchFamily="2" charset="-122"/>
                  </a:rPr>
                  <a:t>M</a:t>
                </a:r>
                <a:endParaRPr lang="zh-CN" altLang="zh-CN" sz="2000">
                  <a:latin typeface="Arial" charset="0"/>
                  <a:ea typeface="宋体" pitchFamily="2" charset="-122"/>
                </a:endParaRPr>
              </a:p>
            </p:txBody>
          </p:sp>
          <p:sp>
            <p:nvSpPr>
              <p:cNvPr id="23585" name="Rectangle 25"/>
              <p:cNvSpPr>
                <a:spLocks noChangeArrowheads="1"/>
              </p:cNvSpPr>
              <p:nvPr/>
            </p:nvSpPr>
            <p:spPr bwMode="auto">
              <a:xfrm>
                <a:off x="3452" y="12039"/>
                <a:ext cx="692" cy="36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1340" tIns="28804" rIns="11340" bIns="28804" anchor="ct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spcBef>
                    <a:spcPct val="0"/>
                  </a:spcBef>
                  <a:buSzTx/>
                  <a:buFontTx/>
                  <a:buNone/>
                </a:pPr>
                <a:r>
                  <a:rPr lang="en-US" altLang="zh-CN" sz="2000">
                    <a:solidFill>
                      <a:srgbClr val="000000"/>
                    </a:solidFill>
                    <a:latin typeface="Calibri" pitchFamily="34" charset="0"/>
                    <a:ea typeface="宋体" pitchFamily="2" charset="-122"/>
                  </a:rPr>
                  <a:t>1003</a:t>
                </a:r>
                <a:endParaRPr lang="zh-CN" altLang="zh-CN" sz="2000">
                  <a:latin typeface="Arial" charset="0"/>
                  <a:ea typeface="宋体" pitchFamily="2" charset="-122"/>
                </a:endParaRPr>
              </a:p>
            </p:txBody>
          </p:sp>
          <p:sp>
            <p:nvSpPr>
              <p:cNvPr id="23586" name="Rectangle 26"/>
              <p:cNvSpPr>
                <a:spLocks noChangeArrowheads="1"/>
              </p:cNvSpPr>
              <p:nvPr/>
            </p:nvSpPr>
            <p:spPr bwMode="auto">
              <a:xfrm>
                <a:off x="6734" y="11674"/>
                <a:ext cx="1109" cy="36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57607" tIns="28804" rIns="57607" bIns="28804" anchor="ct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spcBef>
                    <a:spcPct val="0"/>
                  </a:spcBef>
                  <a:buSzTx/>
                  <a:buFontTx/>
                  <a:buNone/>
                </a:pPr>
                <a:r>
                  <a:rPr lang="en-US" altLang="zh-CN" sz="2000">
                    <a:solidFill>
                      <a:srgbClr val="000000"/>
                    </a:solidFill>
                    <a:latin typeface="Calibri" pitchFamily="34" charset="0"/>
                    <a:ea typeface="宋体" pitchFamily="2" charset="-122"/>
                  </a:rPr>
                  <a:t>89.0</a:t>
                </a:r>
                <a:endParaRPr lang="zh-CN" altLang="zh-CN" sz="2000">
                  <a:latin typeface="Arial" charset="0"/>
                  <a:ea typeface="宋体" pitchFamily="2" charset="-122"/>
                </a:endParaRPr>
              </a:p>
            </p:txBody>
          </p:sp>
          <p:sp>
            <p:nvSpPr>
              <p:cNvPr id="23587" name="Rectangle 27"/>
              <p:cNvSpPr>
                <a:spLocks noChangeArrowheads="1"/>
              </p:cNvSpPr>
              <p:nvPr/>
            </p:nvSpPr>
            <p:spPr bwMode="auto">
              <a:xfrm>
                <a:off x="5966" y="11673"/>
                <a:ext cx="764" cy="36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57607" tIns="28804" rIns="57607" bIns="28804" anchor="ct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spcBef>
                    <a:spcPct val="0"/>
                  </a:spcBef>
                  <a:buSzTx/>
                  <a:buFontTx/>
                  <a:buNone/>
                </a:pPr>
                <a:r>
                  <a:rPr lang="en-US" altLang="zh-CN" sz="2000">
                    <a:solidFill>
                      <a:srgbClr val="000000"/>
                    </a:solidFill>
                    <a:latin typeface="Calibri" pitchFamily="34" charset="0"/>
                    <a:ea typeface="宋体" pitchFamily="2" charset="-122"/>
                  </a:rPr>
                  <a:t>19</a:t>
                </a:r>
                <a:endParaRPr lang="zh-CN" altLang="zh-CN" sz="2000">
                  <a:latin typeface="Arial" charset="0"/>
                  <a:ea typeface="宋体" pitchFamily="2" charset="-122"/>
                </a:endParaRPr>
              </a:p>
            </p:txBody>
          </p:sp>
          <p:sp>
            <p:nvSpPr>
              <p:cNvPr id="23588" name="Rectangle 28"/>
              <p:cNvSpPr>
                <a:spLocks noChangeArrowheads="1"/>
              </p:cNvSpPr>
              <p:nvPr/>
            </p:nvSpPr>
            <p:spPr bwMode="auto">
              <a:xfrm>
                <a:off x="5204" y="11674"/>
                <a:ext cx="763" cy="36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57607" tIns="28804" rIns="57607" bIns="28804" anchor="ct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spcBef>
                    <a:spcPct val="0"/>
                  </a:spcBef>
                  <a:buSzTx/>
                  <a:buFontTx/>
                  <a:buNone/>
                </a:pPr>
                <a:r>
                  <a:rPr lang="en-US" altLang="zh-CN" sz="2000">
                    <a:solidFill>
                      <a:srgbClr val="000000"/>
                    </a:solidFill>
                    <a:latin typeface="Calibri" pitchFamily="34" charset="0"/>
                    <a:ea typeface="宋体" pitchFamily="2" charset="-122"/>
                  </a:rPr>
                  <a:t>F</a:t>
                </a:r>
                <a:endParaRPr lang="zh-CN" altLang="zh-CN" sz="2000">
                  <a:latin typeface="Arial" charset="0"/>
                  <a:ea typeface="宋体" pitchFamily="2" charset="-122"/>
                </a:endParaRPr>
              </a:p>
            </p:txBody>
          </p:sp>
          <p:sp>
            <p:nvSpPr>
              <p:cNvPr id="23589" name="Rectangle 29"/>
              <p:cNvSpPr>
                <a:spLocks noChangeArrowheads="1"/>
              </p:cNvSpPr>
              <p:nvPr/>
            </p:nvSpPr>
            <p:spPr bwMode="auto">
              <a:xfrm>
                <a:off x="4154" y="11674"/>
                <a:ext cx="1044" cy="36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57607" tIns="28804" rIns="57607" bIns="28804" anchor="ct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spcBef>
                    <a:spcPct val="0"/>
                  </a:spcBef>
                  <a:buSzTx/>
                  <a:buFontTx/>
                  <a:buNone/>
                </a:pPr>
                <a:r>
                  <a:rPr lang="en-US" altLang="zh-CN" sz="2000">
                    <a:solidFill>
                      <a:srgbClr val="000000"/>
                    </a:solidFill>
                    <a:latin typeface="Calibri" pitchFamily="34" charset="0"/>
                    <a:ea typeface="宋体" pitchFamily="2" charset="-122"/>
                  </a:rPr>
                  <a:t>K</a:t>
                </a:r>
                <a:endParaRPr lang="zh-CN" altLang="zh-CN" sz="2000">
                  <a:latin typeface="Arial" charset="0"/>
                  <a:ea typeface="宋体" pitchFamily="2" charset="-122"/>
                </a:endParaRPr>
              </a:p>
            </p:txBody>
          </p:sp>
          <p:sp>
            <p:nvSpPr>
              <p:cNvPr id="23590" name="Rectangle 30"/>
              <p:cNvSpPr>
                <a:spLocks noChangeArrowheads="1"/>
              </p:cNvSpPr>
              <p:nvPr/>
            </p:nvSpPr>
            <p:spPr bwMode="auto">
              <a:xfrm>
                <a:off x="3452" y="11674"/>
                <a:ext cx="692" cy="36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1340" tIns="28804" rIns="11340" bIns="28804" anchor="ct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spcBef>
                    <a:spcPct val="0"/>
                  </a:spcBef>
                  <a:buSzTx/>
                  <a:buFontTx/>
                  <a:buNone/>
                </a:pPr>
                <a:r>
                  <a:rPr lang="en-US" altLang="zh-CN" sz="2000">
                    <a:solidFill>
                      <a:srgbClr val="000000"/>
                    </a:solidFill>
                    <a:latin typeface="Calibri" pitchFamily="34" charset="0"/>
                    <a:ea typeface="宋体" pitchFamily="2" charset="-122"/>
                  </a:rPr>
                  <a:t>1002</a:t>
                </a:r>
                <a:endParaRPr lang="zh-CN" altLang="zh-CN" sz="2000">
                  <a:latin typeface="Arial" charset="0"/>
                  <a:ea typeface="宋体" pitchFamily="2" charset="-122"/>
                </a:endParaRPr>
              </a:p>
            </p:txBody>
          </p:sp>
          <p:sp>
            <p:nvSpPr>
              <p:cNvPr id="23591" name="Rectangle 31"/>
              <p:cNvSpPr>
                <a:spLocks noChangeArrowheads="1"/>
              </p:cNvSpPr>
              <p:nvPr/>
            </p:nvSpPr>
            <p:spPr bwMode="auto">
              <a:xfrm>
                <a:off x="6734" y="11309"/>
                <a:ext cx="1109" cy="36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57607" tIns="28804" rIns="57607" bIns="28804" anchor="ct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spcBef>
                    <a:spcPct val="0"/>
                  </a:spcBef>
                  <a:buSzTx/>
                  <a:buFontTx/>
                  <a:buNone/>
                </a:pPr>
                <a:r>
                  <a:rPr lang="en-US" altLang="zh-CN" sz="2000">
                    <a:solidFill>
                      <a:srgbClr val="000000"/>
                    </a:solidFill>
                    <a:latin typeface="Calibri" pitchFamily="34" charset="0"/>
                    <a:ea typeface="宋体" pitchFamily="2" charset="-122"/>
                  </a:rPr>
                  <a:t>90.0</a:t>
                </a:r>
                <a:endParaRPr lang="zh-CN" altLang="zh-CN" sz="2000">
                  <a:latin typeface="Arial" charset="0"/>
                  <a:ea typeface="宋体" pitchFamily="2" charset="-122"/>
                </a:endParaRPr>
              </a:p>
            </p:txBody>
          </p:sp>
          <p:sp>
            <p:nvSpPr>
              <p:cNvPr id="23592" name="Rectangle 32"/>
              <p:cNvSpPr>
                <a:spLocks noChangeArrowheads="1"/>
              </p:cNvSpPr>
              <p:nvPr/>
            </p:nvSpPr>
            <p:spPr bwMode="auto">
              <a:xfrm>
                <a:off x="5956" y="11308"/>
                <a:ext cx="764" cy="36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57607" tIns="28804" rIns="57607" bIns="28804" anchor="ct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spcBef>
                    <a:spcPct val="0"/>
                  </a:spcBef>
                  <a:buSzTx/>
                  <a:buFontTx/>
                  <a:buNone/>
                </a:pPr>
                <a:r>
                  <a:rPr lang="en-US" altLang="zh-CN" sz="2000">
                    <a:solidFill>
                      <a:srgbClr val="000000"/>
                    </a:solidFill>
                    <a:latin typeface="Calibri" pitchFamily="34" charset="0"/>
                    <a:ea typeface="宋体" pitchFamily="2" charset="-122"/>
                  </a:rPr>
                  <a:t>20</a:t>
                </a:r>
                <a:endParaRPr lang="zh-CN" altLang="zh-CN" sz="2000">
                  <a:latin typeface="Arial" charset="0"/>
                  <a:ea typeface="宋体" pitchFamily="2" charset="-122"/>
                </a:endParaRPr>
              </a:p>
            </p:txBody>
          </p:sp>
          <p:sp>
            <p:nvSpPr>
              <p:cNvPr id="23593" name="Rectangle 33"/>
              <p:cNvSpPr>
                <a:spLocks noChangeArrowheads="1"/>
              </p:cNvSpPr>
              <p:nvPr/>
            </p:nvSpPr>
            <p:spPr bwMode="auto">
              <a:xfrm>
                <a:off x="5204" y="11309"/>
                <a:ext cx="763" cy="36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57607" tIns="28804" rIns="57607" bIns="28804" anchor="ct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spcBef>
                    <a:spcPct val="0"/>
                  </a:spcBef>
                  <a:buSzTx/>
                  <a:buFontTx/>
                  <a:buNone/>
                </a:pPr>
                <a:r>
                  <a:rPr lang="en-US" altLang="zh-CN" sz="2000">
                    <a:solidFill>
                      <a:srgbClr val="000000"/>
                    </a:solidFill>
                    <a:latin typeface="Calibri" pitchFamily="34" charset="0"/>
                    <a:ea typeface="宋体" pitchFamily="2" charset="-122"/>
                  </a:rPr>
                  <a:t>M</a:t>
                </a:r>
                <a:endParaRPr lang="zh-CN" altLang="zh-CN" sz="2000">
                  <a:latin typeface="Arial" charset="0"/>
                  <a:ea typeface="宋体" pitchFamily="2" charset="-122"/>
                </a:endParaRPr>
              </a:p>
            </p:txBody>
          </p:sp>
          <p:sp>
            <p:nvSpPr>
              <p:cNvPr id="23594" name="Rectangle 34"/>
              <p:cNvSpPr>
                <a:spLocks noChangeArrowheads="1"/>
              </p:cNvSpPr>
              <p:nvPr/>
            </p:nvSpPr>
            <p:spPr bwMode="auto">
              <a:xfrm>
                <a:off x="4154" y="11309"/>
                <a:ext cx="1044" cy="36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57607" tIns="28804" rIns="57607" bIns="28804" anchor="ct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spcBef>
                    <a:spcPct val="0"/>
                  </a:spcBef>
                  <a:buSzTx/>
                  <a:buFontTx/>
                  <a:buNone/>
                </a:pPr>
                <a:r>
                  <a:rPr lang="en-US" altLang="zh-CN" sz="2000">
                    <a:solidFill>
                      <a:srgbClr val="000000"/>
                    </a:solidFill>
                    <a:latin typeface="Calibri" pitchFamily="34" charset="0"/>
                    <a:ea typeface="宋体" pitchFamily="2" charset="-122"/>
                  </a:rPr>
                  <a:t>T</a:t>
                </a:r>
                <a:endParaRPr lang="zh-CN" altLang="zh-CN" sz="2000">
                  <a:latin typeface="Arial" charset="0"/>
                  <a:ea typeface="宋体" pitchFamily="2" charset="-122"/>
                </a:endParaRPr>
              </a:p>
            </p:txBody>
          </p:sp>
          <p:sp>
            <p:nvSpPr>
              <p:cNvPr id="23595" name="Rectangle 35"/>
              <p:cNvSpPr>
                <a:spLocks noChangeArrowheads="1"/>
              </p:cNvSpPr>
              <p:nvPr/>
            </p:nvSpPr>
            <p:spPr bwMode="auto">
              <a:xfrm>
                <a:off x="3450" y="11308"/>
                <a:ext cx="692" cy="36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11340" tIns="28804" rIns="11340" bIns="28804" anchor="ct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spcBef>
                    <a:spcPct val="0"/>
                  </a:spcBef>
                  <a:buSzTx/>
                  <a:buFontTx/>
                  <a:buNone/>
                </a:pPr>
                <a:r>
                  <a:rPr lang="en-US" altLang="zh-CN" sz="2000">
                    <a:solidFill>
                      <a:srgbClr val="000000"/>
                    </a:solidFill>
                    <a:latin typeface="Calibri" pitchFamily="34" charset="0"/>
                    <a:ea typeface="宋体" pitchFamily="2" charset="-122"/>
                  </a:rPr>
                  <a:t>1001</a:t>
                </a:r>
                <a:endParaRPr lang="zh-CN" altLang="zh-CN" sz="2000">
                  <a:latin typeface="Arial" charset="0"/>
                  <a:ea typeface="宋体" pitchFamily="2" charset="-122"/>
                </a:endParaRPr>
              </a:p>
            </p:txBody>
          </p:sp>
          <p:sp>
            <p:nvSpPr>
              <p:cNvPr id="23596" name="Rectangle 36"/>
              <p:cNvSpPr>
                <a:spLocks noChangeArrowheads="1"/>
              </p:cNvSpPr>
              <p:nvPr/>
            </p:nvSpPr>
            <p:spPr bwMode="auto">
              <a:xfrm>
                <a:off x="6734" y="10938"/>
                <a:ext cx="1109" cy="371"/>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57607" tIns="28804" rIns="57607" bIns="28804" anchor="ct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spcBef>
                    <a:spcPct val="0"/>
                  </a:spcBef>
                  <a:buSzTx/>
                  <a:buFontTx/>
                  <a:buNone/>
                </a:pPr>
                <a:r>
                  <a:rPr lang="en-US" altLang="zh-CN" sz="2000">
                    <a:solidFill>
                      <a:srgbClr val="000000"/>
                    </a:solidFill>
                    <a:latin typeface="Calibri" pitchFamily="34" charset="0"/>
                    <a:ea typeface="宋体" pitchFamily="2" charset="-122"/>
                  </a:rPr>
                  <a:t>score</a:t>
                </a:r>
                <a:endParaRPr lang="zh-CN" altLang="zh-CN" sz="2000">
                  <a:latin typeface="Arial" charset="0"/>
                  <a:ea typeface="宋体" pitchFamily="2" charset="-122"/>
                </a:endParaRPr>
              </a:p>
            </p:txBody>
          </p:sp>
          <p:sp>
            <p:nvSpPr>
              <p:cNvPr id="23597" name="Rectangle 37"/>
              <p:cNvSpPr>
                <a:spLocks noChangeArrowheads="1"/>
              </p:cNvSpPr>
              <p:nvPr/>
            </p:nvSpPr>
            <p:spPr bwMode="auto">
              <a:xfrm>
                <a:off x="5955" y="10934"/>
                <a:ext cx="767" cy="37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57607" tIns="28804" rIns="57607" bIns="28804" anchor="ct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spcBef>
                    <a:spcPct val="0"/>
                  </a:spcBef>
                  <a:buSzTx/>
                  <a:buFontTx/>
                  <a:buNone/>
                </a:pPr>
                <a:r>
                  <a:rPr lang="en-US" altLang="zh-CN" sz="2000">
                    <a:solidFill>
                      <a:srgbClr val="000000"/>
                    </a:solidFill>
                    <a:latin typeface="Calibri" pitchFamily="34" charset="0"/>
                    <a:ea typeface="宋体" pitchFamily="2" charset="-122"/>
                  </a:rPr>
                  <a:t>age</a:t>
                </a:r>
                <a:endParaRPr lang="zh-CN" altLang="zh-CN" sz="2000">
                  <a:latin typeface="Arial" charset="0"/>
                  <a:ea typeface="宋体" pitchFamily="2" charset="-122"/>
                </a:endParaRPr>
              </a:p>
            </p:txBody>
          </p:sp>
          <p:sp>
            <p:nvSpPr>
              <p:cNvPr id="23598" name="Rectangle 38"/>
              <p:cNvSpPr>
                <a:spLocks noChangeArrowheads="1"/>
              </p:cNvSpPr>
              <p:nvPr/>
            </p:nvSpPr>
            <p:spPr bwMode="auto">
              <a:xfrm>
                <a:off x="5204" y="10939"/>
                <a:ext cx="763" cy="371"/>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57607" tIns="28804" rIns="57607" bIns="28804" anchor="ct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spcBef>
                    <a:spcPct val="0"/>
                  </a:spcBef>
                  <a:buSzTx/>
                  <a:buFontTx/>
                  <a:buNone/>
                </a:pPr>
                <a:r>
                  <a:rPr lang="en-US" altLang="zh-CN" sz="2000">
                    <a:solidFill>
                      <a:srgbClr val="000000"/>
                    </a:solidFill>
                    <a:latin typeface="Calibri" pitchFamily="34" charset="0"/>
                    <a:ea typeface="宋体" pitchFamily="2" charset="-122"/>
                  </a:rPr>
                  <a:t>s</a:t>
                </a:r>
                <a:endParaRPr lang="zh-CN" altLang="zh-CN" sz="2000">
                  <a:latin typeface="Arial" charset="0"/>
                  <a:ea typeface="宋体" pitchFamily="2" charset="-122"/>
                </a:endParaRPr>
              </a:p>
            </p:txBody>
          </p:sp>
          <p:sp>
            <p:nvSpPr>
              <p:cNvPr id="23599" name="Rectangle 39"/>
              <p:cNvSpPr>
                <a:spLocks noChangeArrowheads="1"/>
              </p:cNvSpPr>
              <p:nvPr/>
            </p:nvSpPr>
            <p:spPr bwMode="auto">
              <a:xfrm>
                <a:off x="4154" y="10938"/>
                <a:ext cx="1044" cy="371"/>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57607" tIns="28804" rIns="57607" bIns="28804" anchor="ct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spcBef>
                    <a:spcPct val="0"/>
                  </a:spcBef>
                  <a:buSzTx/>
                  <a:buFontTx/>
                  <a:buNone/>
                </a:pPr>
                <a:r>
                  <a:rPr lang="en-US" altLang="zh-CN" sz="2000">
                    <a:solidFill>
                      <a:srgbClr val="000000"/>
                    </a:solidFill>
                    <a:latin typeface="Calibri" pitchFamily="34" charset="0"/>
                    <a:ea typeface="宋体" pitchFamily="2" charset="-122"/>
                  </a:rPr>
                  <a:t>name</a:t>
                </a:r>
                <a:endParaRPr lang="zh-CN" altLang="zh-CN" sz="2000">
                  <a:latin typeface="Arial" charset="0"/>
                  <a:ea typeface="宋体" pitchFamily="2" charset="-122"/>
                </a:endParaRPr>
              </a:p>
            </p:txBody>
          </p:sp>
          <p:sp>
            <p:nvSpPr>
              <p:cNvPr id="23600" name="Rectangle 40"/>
              <p:cNvSpPr>
                <a:spLocks noChangeArrowheads="1"/>
              </p:cNvSpPr>
              <p:nvPr/>
            </p:nvSpPr>
            <p:spPr bwMode="auto">
              <a:xfrm>
                <a:off x="3452" y="10940"/>
                <a:ext cx="692" cy="371"/>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57607" tIns="28804" rIns="57607" bIns="28804" anchor="ct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spcBef>
                    <a:spcPct val="0"/>
                  </a:spcBef>
                  <a:buSzTx/>
                  <a:buFontTx/>
                  <a:buNone/>
                </a:pPr>
                <a:r>
                  <a:rPr lang="en-US" altLang="zh-CN" sz="2000">
                    <a:solidFill>
                      <a:srgbClr val="000000"/>
                    </a:solidFill>
                    <a:latin typeface="Calibri" pitchFamily="34" charset="0"/>
                    <a:ea typeface="宋体" pitchFamily="2" charset="-122"/>
                  </a:rPr>
                  <a:t>num</a:t>
                </a:r>
                <a:endParaRPr lang="zh-CN" altLang="zh-CN" sz="2000">
                  <a:latin typeface="Arial" charset="0"/>
                  <a:ea typeface="宋体" pitchFamily="2" charset="-122"/>
                </a:endParaRPr>
              </a:p>
            </p:txBody>
          </p:sp>
        </p:grpSp>
        <p:sp>
          <p:nvSpPr>
            <p:cNvPr id="23560" name="Text Box 41"/>
            <p:cNvSpPr txBox="1">
              <a:spLocks noChangeArrowheads="1"/>
            </p:cNvSpPr>
            <p:nvPr/>
          </p:nvSpPr>
          <p:spPr bwMode="auto">
            <a:xfrm>
              <a:off x="2230" y="10147"/>
              <a:ext cx="1674"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607" tIns="28804" rIns="57607" bIns="28804"/>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just" eaLnBrk="1" hangingPunct="1">
                <a:spcBef>
                  <a:spcPct val="0"/>
                </a:spcBef>
                <a:buSzTx/>
                <a:buFontTx/>
                <a:buNone/>
              </a:pPr>
              <a:r>
                <a:rPr lang="en-US" altLang="zh-CN" sz="2000">
                  <a:solidFill>
                    <a:srgbClr val="000000"/>
                  </a:solidFill>
                  <a:latin typeface="Calibri" pitchFamily="34" charset="0"/>
                  <a:ea typeface="宋体" pitchFamily="2" charset="-122"/>
                </a:rPr>
                <a:t>stu_array[5]</a:t>
              </a:r>
              <a:endParaRPr lang="zh-CN" altLang="zh-CN" sz="2000">
                <a:latin typeface="Arial" charset="0"/>
                <a:ea typeface="宋体" pitchFamily="2" charset="-122"/>
              </a:endParaRPr>
            </a:p>
          </p:txBody>
        </p:sp>
        <p:sp>
          <p:nvSpPr>
            <p:cNvPr id="23561" name="Line 42"/>
            <p:cNvSpPr>
              <a:spLocks noChangeShapeType="1"/>
            </p:cNvSpPr>
            <p:nvPr/>
          </p:nvSpPr>
          <p:spPr bwMode="auto">
            <a:xfrm>
              <a:off x="2465" y="10508"/>
              <a:ext cx="1" cy="2829"/>
            </a:xfrm>
            <a:prstGeom prst="line">
              <a:avLst/>
            </a:prstGeom>
            <a:noFill/>
            <a:ln w="12700">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23562" name="Line 43"/>
            <p:cNvSpPr>
              <a:spLocks noChangeShapeType="1"/>
            </p:cNvSpPr>
            <p:nvPr/>
          </p:nvSpPr>
          <p:spPr bwMode="auto">
            <a:xfrm>
              <a:off x="2182" y="10831"/>
              <a:ext cx="5771" cy="1"/>
            </a:xfrm>
            <a:prstGeom prst="line">
              <a:avLst/>
            </a:prstGeom>
            <a:noFill/>
            <a:ln w="12700">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23563" name="Text Box 44"/>
            <p:cNvSpPr txBox="1">
              <a:spLocks noChangeArrowheads="1"/>
            </p:cNvSpPr>
            <p:nvPr/>
          </p:nvSpPr>
          <p:spPr bwMode="auto">
            <a:xfrm>
              <a:off x="1800" y="12015"/>
              <a:ext cx="488" cy="1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57607" tIns="28804" rIns="57607" bIns="28804"/>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just" eaLnBrk="1" hangingPunct="1">
                <a:spcBef>
                  <a:spcPct val="0"/>
                </a:spcBef>
                <a:buSzTx/>
                <a:buFontTx/>
                <a:buNone/>
              </a:pPr>
              <a:r>
                <a:rPr lang="zh-CN" altLang="en-US" sz="2000">
                  <a:solidFill>
                    <a:srgbClr val="000000"/>
                  </a:solidFill>
                  <a:latin typeface="Calibri" pitchFamily="34" charset="0"/>
                  <a:ea typeface="宋体" pitchFamily="2" charset="-122"/>
                </a:rPr>
                <a:t>一维数组</a:t>
              </a:r>
              <a:endParaRPr lang="zh-CN" altLang="en-US" sz="2000">
                <a:latin typeface="Arial" charset="0"/>
                <a:ea typeface="宋体" pitchFamily="2" charset="-122"/>
              </a:endParaRPr>
            </a:p>
          </p:txBody>
        </p:sp>
        <p:sp>
          <p:nvSpPr>
            <p:cNvPr id="23564" name="Text Box 45"/>
            <p:cNvSpPr txBox="1">
              <a:spLocks noChangeArrowheads="1"/>
            </p:cNvSpPr>
            <p:nvPr/>
          </p:nvSpPr>
          <p:spPr bwMode="auto">
            <a:xfrm>
              <a:off x="6870" y="10257"/>
              <a:ext cx="1197"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7607" tIns="28804" rIns="57607" bIns="28804"/>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just" eaLnBrk="1" hangingPunct="1">
                <a:spcBef>
                  <a:spcPct val="0"/>
                </a:spcBef>
                <a:buSzTx/>
                <a:buFontTx/>
                <a:buNone/>
              </a:pPr>
              <a:r>
                <a:rPr lang="zh-CN" altLang="en-US" sz="2000">
                  <a:solidFill>
                    <a:srgbClr val="000000"/>
                  </a:solidFill>
                  <a:latin typeface="Calibri" pitchFamily="34" charset="0"/>
                  <a:ea typeface="宋体" pitchFamily="2" charset="-122"/>
                </a:rPr>
                <a:t>结构变量</a:t>
              </a:r>
              <a:endParaRPr lang="zh-CN" altLang="en-US" sz="2000">
                <a:latin typeface="Arial" charset="0"/>
                <a:ea typeface="宋体" pitchFamily="2" charset="-122"/>
              </a:endParaRPr>
            </a:p>
          </p:txBody>
        </p:sp>
      </p:grpSp>
      <p:sp>
        <p:nvSpPr>
          <p:cNvPr id="23557" name="灯片编号占位符 5"/>
          <p:cNvSpPr txBox="1">
            <a:spLocks noGrp="1"/>
          </p:cNvSpPr>
          <p:nvPr/>
        </p:nvSpPr>
        <p:spPr bwMode="auto">
          <a:xfrm>
            <a:off x="8167688" y="6553200"/>
            <a:ext cx="9001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r" eaLnBrk="1" hangingPunct="1">
              <a:spcBef>
                <a:spcPct val="0"/>
              </a:spcBef>
              <a:buSzTx/>
              <a:buFontTx/>
              <a:buNone/>
            </a:pPr>
            <a:fld id="{B6D47215-DC6A-4E21-BFBE-849078D6993A}" type="slidenum">
              <a:rPr lang="en-US" altLang="zh-CN" sz="1200" b="0">
                <a:latin typeface="Arial" charset="0"/>
              </a:rPr>
            </a:fld>
            <a:endParaRPr lang="en-US" altLang="zh-CN" sz="1200" b="0">
              <a:latin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179512" y="1219200"/>
            <a:ext cx="8712968" cy="5522168"/>
          </a:xfrm>
        </p:spPr>
        <p:txBody>
          <a:bodyPr>
            <a:normAutofit/>
          </a:bodyPr>
          <a:lstStyle/>
          <a:p>
            <a:pPr>
              <a:lnSpc>
                <a:spcPct val="150000"/>
              </a:lnSpc>
              <a:buFont typeface="Wingdings" charset="2"/>
              <a:buChar char="Ø"/>
            </a:pPr>
            <a:r>
              <a:rPr lang="zh-CN" altLang="en-US" dirty="0" smtClean="0">
                <a:latin typeface="+mn-ea"/>
              </a:rPr>
              <a:t>使用</a:t>
            </a:r>
            <a:r>
              <a:rPr lang="en-US" altLang="zh-CN" dirty="0" err="1">
                <a:latin typeface="+mn-ea"/>
              </a:rPr>
              <a:t>cin</a:t>
            </a:r>
            <a:r>
              <a:rPr lang="zh-CN" altLang="en-US" dirty="0">
                <a:latin typeface="+mn-ea"/>
              </a:rPr>
              <a:t>输入字符串的相关</a:t>
            </a:r>
            <a:r>
              <a:rPr lang="zh-CN" altLang="en-US" dirty="0" smtClean="0">
                <a:latin typeface="+mn-ea"/>
              </a:rPr>
              <a:t>问题</a:t>
            </a:r>
            <a:endParaRPr lang="en-US" altLang="zh-CN" dirty="0" smtClean="0">
              <a:latin typeface="+mn-ea"/>
            </a:endParaRPr>
          </a:p>
          <a:p>
            <a:pPr lvl="1">
              <a:lnSpc>
                <a:spcPct val="150000"/>
              </a:lnSpc>
              <a:buFont typeface="Wingdings" charset="2"/>
              <a:buChar char="Ø"/>
            </a:pPr>
            <a:r>
              <a:rPr lang="en-US" altLang="zh-CN" dirty="0" err="1">
                <a:latin typeface="+mn-ea"/>
              </a:rPr>
              <a:t>cin</a:t>
            </a:r>
            <a:r>
              <a:rPr lang="en-US" altLang="zh-CN" dirty="0">
                <a:latin typeface="+mn-ea"/>
              </a:rPr>
              <a:t> </a:t>
            </a:r>
            <a:r>
              <a:rPr lang="zh-CN" altLang="en-US" dirty="0">
                <a:latin typeface="+mn-ea"/>
              </a:rPr>
              <a:t>使用空白（空格、制表符和换行符）来定字符串的界</a:t>
            </a:r>
            <a:br>
              <a:rPr lang="zh-CN" altLang="en-US" dirty="0">
                <a:latin typeface="+mn-ea"/>
              </a:rPr>
            </a:br>
            <a:r>
              <a:rPr lang="zh-CN" altLang="en-US" dirty="0">
                <a:latin typeface="+mn-ea"/>
              </a:rPr>
              <a:t>这意味着</a:t>
            </a:r>
            <a:r>
              <a:rPr lang="en-US" altLang="zh-CN" dirty="0" err="1">
                <a:latin typeface="+mn-ea"/>
              </a:rPr>
              <a:t>cin</a:t>
            </a:r>
            <a:r>
              <a:rPr lang="zh-CN" altLang="en-US" dirty="0">
                <a:latin typeface="+mn-ea"/>
              </a:rPr>
              <a:t>在获取字符数组输入时只读取一个</a:t>
            </a:r>
            <a:r>
              <a:rPr lang="zh-CN" altLang="en-US" dirty="0" smtClean="0">
                <a:latin typeface="+mn-ea"/>
              </a:rPr>
              <a:t>单词（</a:t>
            </a:r>
            <a:r>
              <a:rPr lang="zh-CN" altLang="en-US" dirty="0" smtClean="0">
                <a:solidFill>
                  <a:srgbClr val="FF0000"/>
                </a:solidFill>
                <a:latin typeface="+mn-ea"/>
              </a:rPr>
              <a:t>遇到空格即止</a:t>
            </a:r>
            <a:r>
              <a:rPr lang="zh-CN" altLang="en-US" dirty="0" smtClean="0">
                <a:latin typeface="+mn-ea"/>
              </a:rPr>
              <a:t>），</a:t>
            </a:r>
            <a:r>
              <a:rPr lang="zh-CN" altLang="en-US" dirty="0">
                <a:latin typeface="+mn-ea"/>
              </a:rPr>
              <a:t>在读取该单词后，</a:t>
            </a:r>
            <a:r>
              <a:rPr lang="en-US" altLang="zh-CN" dirty="0" err="1">
                <a:latin typeface="+mn-ea"/>
              </a:rPr>
              <a:t>cin</a:t>
            </a:r>
            <a:r>
              <a:rPr lang="zh-CN" altLang="en-US" dirty="0">
                <a:latin typeface="+mn-ea"/>
              </a:rPr>
              <a:t>将该字符串放到数组中，并自动在结尾添加</a:t>
            </a:r>
            <a:r>
              <a:rPr lang="zh-CN" altLang="en-US" dirty="0" smtClean="0">
                <a:latin typeface="+mn-ea"/>
              </a:rPr>
              <a:t>空字符</a:t>
            </a:r>
            <a:endParaRPr lang="en-US" altLang="zh-CN" dirty="0" smtClean="0">
              <a:latin typeface="+mn-ea"/>
            </a:endParaRPr>
          </a:p>
          <a:p>
            <a:pPr lvl="1">
              <a:lnSpc>
                <a:spcPct val="150000"/>
              </a:lnSpc>
              <a:buFont typeface="Wingdings" charset="2"/>
              <a:buChar char="Ø"/>
            </a:pPr>
            <a:endParaRPr lang="en-US" altLang="zh-CN" dirty="0" smtClean="0">
              <a:latin typeface="+mn-ea"/>
            </a:endParaRPr>
          </a:p>
          <a:p>
            <a:pPr>
              <a:lnSpc>
                <a:spcPct val="150000"/>
              </a:lnSpc>
              <a:buFont typeface="Wingdings" charset="2"/>
              <a:buChar char="Ø"/>
            </a:pPr>
            <a:r>
              <a:rPr lang="en-US" altLang="zh-CN" dirty="0" smtClean="0">
                <a:latin typeface="+mn-ea"/>
              </a:rPr>
              <a:t> </a:t>
            </a:r>
            <a:r>
              <a:rPr lang="zh-CN" altLang="en-US" dirty="0" smtClean="0">
                <a:latin typeface="+mn-ea"/>
              </a:rPr>
              <a:t>用</a:t>
            </a:r>
            <a:r>
              <a:rPr lang="en-US" altLang="zh-CN" dirty="0" smtClean="0">
                <a:latin typeface="+mn-ea"/>
              </a:rPr>
              <a:t>gets()</a:t>
            </a:r>
            <a:r>
              <a:rPr lang="zh-CN" altLang="en-US" dirty="0" smtClean="0">
                <a:latin typeface="+mn-ea"/>
              </a:rPr>
              <a:t>库函数</a:t>
            </a:r>
            <a:endParaRPr lang="zh-CN" altLang="en-US" dirty="0">
              <a:latin typeface="+mn-ea"/>
            </a:endParaRPr>
          </a:p>
        </p:txBody>
      </p:sp>
      <p:sp>
        <p:nvSpPr>
          <p:cNvPr id="5" name="标题 1"/>
          <p:cNvSpPr>
            <a:spLocks noGrp="1"/>
          </p:cNvSpPr>
          <p:nvPr>
            <p:ph type="title"/>
          </p:nvPr>
        </p:nvSpPr>
        <p:spPr>
          <a:xfrm>
            <a:off x="457200" y="152400"/>
            <a:ext cx="8229600" cy="990600"/>
          </a:xfrm>
        </p:spPr>
        <p:txBody>
          <a:bodyPr/>
          <a:lstStyle/>
          <a:p>
            <a:r>
              <a:rPr lang="zh-CN" altLang="en-US" dirty="0" smtClean="0"/>
              <a:t>总结</a:t>
            </a:r>
            <a:r>
              <a:rPr lang="en-US" altLang="zh-CN" dirty="0"/>
              <a:t>2</a:t>
            </a:r>
            <a:r>
              <a:rPr lang="zh-CN" altLang="en-US" dirty="0" smtClean="0"/>
              <a:t>：</a:t>
            </a:r>
            <a:r>
              <a:rPr lang="en-US" altLang="zh-CN" dirty="0" smtClean="0">
                <a:solidFill>
                  <a:srgbClr val="FF0000"/>
                </a:solidFill>
              </a:rPr>
              <a:t>C++</a:t>
            </a:r>
            <a:r>
              <a:rPr lang="zh-CN" altLang="en-US" dirty="0" smtClean="0"/>
              <a:t>字符串</a:t>
            </a:r>
            <a:r>
              <a:rPr lang="zh-CN" altLang="en-US" dirty="0"/>
              <a:t>输入</a:t>
            </a:r>
            <a:r>
              <a:rPr lang="zh-CN" altLang="en-US" dirty="0" smtClean="0"/>
              <a:t>方法</a:t>
            </a:r>
            <a:endParaRPr lang="zh-CN" altLang="en-US" dirty="0"/>
          </a:p>
        </p:txBody>
      </p:sp>
      <p:sp>
        <p:nvSpPr>
          <p:cNvPr id="4" name="文本框 3"/>
          <p:cNvSpPr txBox="1"/>
          <p:nvPr/>
        </p:nvSpPr>
        <p:spPr>
          <a:xfrm>
            <a:off x="6487556" y="53519"/>
            <a:ext cx="2441694" cy="769441"/>
          </a:xfrm>
          <a:prstGeom prst="rect">
            <a:avLst/>
          </a:prstGeom>
          <a:noFill/>
        </p:spPr>
        <p:txBody>
          <a:bodyPr wrap="none" rtlCol="0">
            <a:spAutoFit/>
          </a:bodyPr>
          <a:lstStyle/>
          <a:p>
            <a:r>
              <a:rPr lang="zh-CN" altLang="en-US" sz="4400" dirty="0" smtClean="0">
                <a:solidFill>
                  <a:srgbClr val="FF0000"/>
                </a:solidFill>
              </a:rPr>
              <a:t>内容回顾</a:t>
            </a:r>
            <a:endParaRPr lang="zh-CN" altLang="en-US" sz="4400" dirty="0">
              <a:solidFill>
                <a:srgbClr val="FF00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normAutofit/>
          </a:bodyPr>
          <a:lstStyle/>
          <a:p>
            <a:r>
              <a:rPr lang="zh-CN" altLang="en-US" dirty="0" smtClean="0"/>
              <a:t>例：</a:t>
            </a:r>
            <a:r>
              <a:rPr lang="zh-CN" altLang="zh-CN" dirty="0"/>
              <a:t>基于结构数组的数据顺序</a:t>
            </a:r>
            <a:r>
              <a:rPr lang="zh-CN" altLang="zh-CN" dirty="0" smtClean="0"/>
              <a:t>查找</a:t>
            </a:r>
            <a:endParaRPr lang="zh-CN" altLang="en-US" dirty="0" smtClean="0"/>
          </a:p>
        </p:txBody>
      </p:sp>
      <p:sp>
        <p:nvSpPr>
          <p:cNvPr id="24580" name="Rectangle 1"/>
          <p:cNvSpPr>
            <a:spLocks noChangeArrowheads="1"/>
          </p:cNvSpPr>
          <p:nvPr/>
        </p:nvSpPr>
        <p:spPr bwMode="auto">
          <a:xfrm>
            <a:off x="107504" y="1268760"/>
            <a:ext cx="2835275" cy="317023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indent="266700">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spcBef>
                <a:spcPct val="0"/>
              </a:spcBef>
              <a:buSzTx/>
              <a:buFontTx/>
              <a:buNone/>
            </a:pPr>
            <a:r>
              <a:rPr lang="en-US" altLang="zh-CN" sz="2000" b="0" dirty="0">
                <a:latin typeface="+mn-ea"/>
                <a:ea typeface="+mn-ea"/>
                <a:cs typeface="Times New Roman" pitchFamily="18" charset="0"/>
              </a:rPr>
              <a:t>#define N 5</a:t>
            </a:r>
            <a:endParaRPr lang="en-US" altLang="zh-CN" sz="2000" b="0" dirty="0">
              <a:latin typeface="+mn-ea"/>
              <a:ea typeface="+mn-ea"/>
              <a:cs typeface="Times New Roman" pitchFamily="18" charset="0"/>
            </a:endParaRPr>
          </a:p>
          <a:p>
            <a:pPr>
              <a:spcBef>
                <a:spcPct val="0"/>
              </a:spcBef>
              <a:buSzTx/>
              <a:buFontTx/>
              <a:buNone/>
            </a:pPr>
            <a:r>
              <a:rPr lang="en-US" altLang="zh-CN" sz="2000" b="0" dirty="0" err="1">
                <a:latin typeface="+mn-ea"/>
                <a:ea typeface="+mn-ea"/>
                <a:cs typeface="Times New Roman" pitchFamily="18" charset="0"/>
              </a:rPr>
              <a:t>enum</a:t>
            </a:r>
            <a:r>
              <a:rPr lang="en-US" altLang="zh-CN" sz="2000" b="0" dirty="0">
                <a:latin typeface="+mn-ea"/>
                <a:ea typeface="+mn-ea"/>
                <a:cs typeface="Times New Roman" pitchFamily="18" charset="0"/>
              </a:rPr>
              <a:t> </a:t>
            </a:r>
            <a:r>
              <a:rPr lang="en-US" altLang="zh-CN" sz="2000" b="0" dirty="0" smtClean="0">
                <a:latin typeface="+mn-ea"/>
                <a:ea typeface="+mn-ea"/>
                <a:cs typeface="Times New Roman" pitchFamily="18" charset="0"/>
              </a:rPr>
              <a:t>Sex{F</a:t>
            </a:r>
            <a:r>
              <a:rPr lang="en-US" altLang="zh-CN" sz="2000" b="0" dirty="0">
                <a:latin typeface="+mn-ea"/>
                <a:ea typeface="+mn-ea"/>
                <a:cs typeface="Times New Roman" pitchFamily="18" charset="0"/>
              </a:rPr>
              <a:t>, M};</a:t>
            </a:r>
            <a:endParaRPr lang="en-US" altLang="zh-CN" sz="2000" b="0" dirty="0">
              <a:latin typeface="+mn-ea"/>
              <a:ea typeface="+mn-ea"/>
              <a:cs typeface="Times New Roman" pitchFamily="18" charset="0"/>
            </a:endParaRPr>
          </a:p>
          <a:p>
            <a:pPr>
              <a:spcBef>
                <a:spcPct val="0"/>
              </a:spcBef>
              <a:buSzTx/>
              <a:buFontTx/>
              <a:buNone/>
            </a:pPr>
            <a:r>
              <a:rPr lang="en-US" altLang="zh-CN" sz="2000" b="0" dirty="0" err="1">
                <a:latin typeface="+mn-ea"/>
                <a:ea typeface="+mn-ea"/>
                <a:cs typeface="Times New Roman" pitchFamily="18" charset="0"/>
              </a:rPr>
              <a:t>struct</a:t>
            </a:r>
            <a:r>
              <a:rPr lang="en-US" altLang="zh-CN" sz="2000" b="0" dirty="0">
                <a:latin typeface="+mn-ea"/>
                <a:ea typeface="+mn-ea"/>
                <a:cs typeface="Times New Roman" pitchFamily="18" charset="0"/>
              </a:rPr>
              <a:t> Stu</a:t>
            </a:r>
            <a:endParaRPr lang="en-US" altLang="zh-CN" sz="2000" b="0" dirty="0">
              <a:latin typeface="+mn-ea"/>
              <a:ea typeface="+mn-ea"/>
              <a:cs typeface="Times New Roman" pitchFamily="18" charset="0"/>
            </a:endParaRPr>
          </a:p>
          <a:p>
            <a:pPr>
              <a:spcBef>
                <a:spcPct val="0"/>
              </a:spcBef>
              <a:buSzTx/>
              <a:buFontTx/>
              <a:buNone/>
            </a:pPr>
            <a:r>
              <a:rPr lang="en-US" altLang="zh-CN" sz="2000" b="0" dirty="0">
                <a:latin typeface="+mn-ea"/>
                <a:ea typeface="+mn-ea"/>
                <a:cs typeface="Times New Roman" pitchFamily="18" charset="0"/>
              </a:rPr>
              <a:t>{</a:t>
            </a:r>
            <a:endParaRPr lang="en-US" altLang="zh-CN" sz="2000" b="0" dirty="0">
              <a:latin typeface="+mn-ea"/>
              <a:ea typeface="+mn-ea"/>
              <a:cs typeface="Times New Roman" pitchFamily="18" charset="0"/>
            </a:endParaRPr>
          </a:p>
          <a:p>
            <a:pPr>
              <a:spcBef>
                <a:spcPct val="0"/>
              </a:spcBef>
              <a:buSzTx/>
              <a:buFontTx/>
              <a:buNone/>
            </a:pPr>
            <a:r>
              <a:rPr lang="en-US" altLang="zh-CN" sz="2000" b="0" dirty="0">
                <a:latin typeface="+mn-ea"/>
                <a:ea typeface="+mn-ea"/>
                <a:cs typeface="Times New Roman" pitchFamily="18" charset="0"/>
              </a:rPr>
              <a:t> </a:t>
            </a:r>
            <a:r>
              <a:rPr lang="en-US" altLang="zh-CN" sz="2000" b="0" dirty="0" smtClean="0">
                <a:latin typeface="+mn-ea"/>
                <a:ea typeface="+mn-ea"/>
                <a:cs typeface="Times New Roman" pitchFamily="18" charset="0"/>
              </a:rPr>
              <a:t>       </a:t>
            </a:r>
            <a:r>
              <a:rPr lang="en-US" altLang="zh-CN" sz="2000" b="0" dirty="0" err="1" smtClean="0">
                <a:latin typeface="+mn-ea"/>
                <a:ea typeface="+mn-ea"/>
                <a:cs typeface="Times New Roman" pitchFamily="18" charset="0"/>
              </a:rPr>
              <a:t>int</a:t>
            </a:r>
            <a:r>
              <a:rPr lang="en-US" altLang="zh-CN" sz="2000" b="0" dirty="0" smtClean="0">
                <a:latin typeface="+mn-ea"/>
                <a:ea typeface="+mn-ea"/>
                <a:cs typeface="Times New Roman" pitchFamily="18" charset="0"/>
              </a:rPr>
              <a:t> </a:t>
            </a:r>
            <a:r>
              <a:rPr lang="en-US" altLang="zh-CN" sz="2000" b="0" dirty="0">
                <a:latin typeface="+mn-ea"/>
                <a:ea typeface="+mn-ea"/>
                <a:cs typeface="Times New Roman" pitchFamily="18" charset="0"/>
              </a:rPr>
              <a:t>id;</a:t>
            </a:r>
            <a:endParaRPr lang="en-US" altLang="zh-CN" sz="2000" b="0" dirty="0">
              <a:latin typeface="+mn-ea"/>
              <a:ea typeface="+mn-ea"/>
              <a:cs typeface="Times New Roman" pitchFamily="18" charset="0"/>
            </a:endParaRPr>
          </a:p>
          <a:p>
            <a:pPr>
              <a:spcBef>
                <a:spcPct val="0"/>
              </a:spcBef>
              <a:buSzTx/>
              <a:buFontTx/>
              <a:buNone/>
            </a:pPr>
            <a:r>
              <a:rPr lang="en-US" altLang="zh-CN" sz="2000" b="0" dirty="0">
                <a:latin typeface="+mn-ea"/>
                <a:ea typeface="+mn-ea"/>
                <a:cs typeface="Times New Roman" pitchFamily="18" charset="0"/>
              </a:rPr>
              <a:t> </a:t>
            </a:r>
            <a:r>
              <a:rPr lang="en-US" altLang="zh-CN" sz="2000" b="0" dirty="0" smtClean="0">
                <a:latin typeface="+mn-ea"/>
                <a:ea typeface="+mn-ea"/>
                <a:cs typeface="Times New Roman" pitchFamily="18" charset="0"/>
              </a:rPr>
              <a:t>       char* </a:t>
            </a:r>
            <a:r>
              <a:rPr lang="en-US" altLang="zh-CN" sz="2000" b="0" dirty="0">
                <a:latin typeface="+mn-ea"/>
                <a:ea typeface="+mn-ea"/>
                <a:cs typeface="Times New Roman" pitchFamily="18" charset="0"/>
              </a:rPr>
              <a:t>name;</a:t>
            </a:r>
            <a:endParaRPr lang="en-US" altLang="zh-CN" sz="2000" b="0" dirty="0">
              <a:latin typeface="+mn-ea"/>
              <a:ea typeface="+mn-ea"/>
              <a:cs typeface="Times New Roman" pitchFamily="18" charset="0"/>
            </a:endParaRPr>
          </a:p>
          <a:p>
            <a:pPr>
              <a:spcBef>
                <a:spcPct val="0"/>
              </a:spcBef>
              <a:buSzTx/>
              <a:buFontTx/>
              <a:buNone/>
            </a:pPr>
            <a:r>
              <a:rPr lang="en-US" altLang="zh-CN" sz="2000" b="0" dirty="0">
                <a:latin typeface="+mn-ea"/>
                <a:ea typeface="+mn-ea"/>
                <a:cs typeface="Times New Roman" pitchFamily="18" charset="0"/>
              </a:rPr>
              <a:t> </a:t>
            </a:r>
            <a:r>
              <a:rPr lang="en-US" altLang="zh-CN" sz="2000" b="0" dirty="0" smtClean="0">
                <a:latin typeface="+mn-ea"/>
                <a:ea typeface="+mn-ea"/>
                <a:cs typeface="Times New Roman" pitchFamily="18" charset="0"/>
              </a:rPr>
              <a:t>       Sex s</a:t>
            </a:r>
            <a:r>
              <a:rPr lang="en-US" altLang="zh-CN" sz="2000" b="0" dirty="0">
                <a:latin typeface="+mn-ea"/>
                <a:ea typeface="+mn-ea"/>
                <a:cs typeface="Times New Roman" pitchFamily="18" charset="0"/>
              </a:rPr>
              <a:t>;</a:t>
            </a:r>
            <a:endParaRPr lang="en-US" altLang="zh-CN" sz="2000" b="0" dirty="0">
              <a:latin typeface="+mn-ea"/>
              <a:ea typeface="+mn-ea"/>
              <a:cs typeface="Times New Roman" pitchFamily="18" charset="0"/>
            </a:endParaRPr>
          </a:p>
          <a:p>
            <a:pPr>
              <a:spcBef>
                <a:spcPct val="0"/>
              </a:spcBef>
              <a:buSzTx/>
              <a:buFontTx/>
              <a:buNone/>
            </a:pPr>
            <a:r>
              <a:rPr lang="en-US" altLang="zh-CN" sz="2000" b="0" dirty="0">
                <a:latin typeface="+mn-ea"/>
                <a:ea typeface="+mn-ea"/>
                <a:cs typeface="Times New Roman" pitchFamily="18" charset="0"/>
              </a:rPr>
              <a:t> </a:t>
            </a:r>
            <a:r>
              <a:rPr lang="en-US" altLang="zh-CN" sz="2000" b="0" dirty="0" smtClean="0">
                <a:latin typeface="+mn-ea"/>
                <a:ea typeface="+mn-ea"/>
                <a:cs typeface="Times New Roman" pitchFamily="18" charset="0"/>
              </a:rPr>
              <a:t>       </a:t>
            </a:r>
            <a:r>
              <a:rPr lang="en-US" altLang="zh-CN" sz="2000" b="0" dirty="0" err="1" smtClean="0">
                <a:latin typeface="+mn-ea"/>
                <a:ea typeface="+mn-ea"/>
                <a:cs typeface="Times New Roman" pitchFamily="18" charset="0"/>
              </a:rPr>
              <a:t>int</a:t>
            </a:r>
            <a:r>
              <a:rPr lang="en-US" altLang="zh-CN" sz="2000" b="0" dirty="0" smtClean="0">
                <a:latin typeface="+mn-ea"/>
                <a:ea typeface="+mn-ea"/>
                <a:cs typeface="Times New Roman" pitchFamily="18" charset="0"/>
              </a:rPr>
              <a:t> </a:t>
            </a:r>
            <a:r>
              <a:rPr lang="en-US" altLang="zh-CN" sz="2000" b="0" dirty="0">
                <a:latin typeface="+mn-ea"/>
                <a:ea typeface="+mn-ea"/>
                <a:cs typeface="Times New Roman" pitchFamily="18" charset="0"/>
              </a:rPr>
              <a:t>age;</a:t>
            </a:r>
            <a:endParaRPr lang="en-US" altLang="zh-CN" sz="2000" b="0" dirty="0">
              <a:latin typeface="+mn-ea"/>
              <a:ea typeface="+mn-ea"/>
              <a:cs typeface="Times New Roman" pitchFamily="18" charset="0"/>
            </a:endParaRPr>
          </a:p>
          <a:p>
            <a:pPr>
              <a:spcBef>
                <a:spcPct val="0"/>
              </a:spcBef>
              <a:buSzTx/>
              <a:buFontTx/>
              <a:buNone/>
            </a:pPr>
            <a:r>
              <a:rPr lang="en-US" altLang="zh-CN" sz="2000" b="0" dirty="0">
                <a:latin typeface="+mn-ea"/>
                <a:ea typeface="+mn-ea"/>
                <a:cs typeface="Times New Roman" pitchFamily="18" charset="0"/>
              </a:rPr>
              <a:t> </a:t>
            </a:r>
            <a:r>
              <a:rPr lang="en-US" altLang="zh-CN" sz="2000" b="0" dirty="0" smtClean="0">
                <a:latin typeface="+mn-ea"/>
                <a:ea typeface="+mn-ea"/>
                <a:cs typeface="Times New Roman" pitchFamily="18" charset="0"/>
              </a:rPr>
              <a:t>       float </a:t>
            </a:r>
            <a:r>
              <a:rPr lang="en-US" altLang="zh-CN" sz="2000" b="0" dirty="0">
                <a:latin typeface="+mn-ea"/>
                <a:ea typeface="+mn-ea"/>
                <a:cs typeface="Times New Roman" pitchFamily="18" charset="0"/>
              </a:rPr>
              <a:t>score;</a:t>
            </a:r>
            <a:endParaRPr lang="en-US" altLang="zh-CN" sz="2000" b="0" dirty="0">
              <a:latin typeface="+mn-ea"/>
              <a:ea typeface="+mn-ea"/>
              <a:cs typeface="Times New Roman" pitchFamily="18" charset="0"/>
            </a:endParaRPr>
          </a:p>
          <a:p>
            <a:pPr>
              <a:spcBef>
                <a:spcPct val="0"/>
              </a:spcBef>
              <a:buSzTx/>
              <a:buFontTx/>
              <a:buNone/>
            </a:pPr>
            <a:r>
              <a:rPr lang="en-US" altLang="zh-CN" sz="2000" b="0" dirty="0">
                <a:latin typeface="+mn-ea"/>
                <a:ea typeface="+mn-ea"/>
                <a:cs typeface="Times New Roman" pitchFamily="18" charset="0"/>
              </a:rPr>
              <a:t>};</a:t>
            </a:r>
            <a:endParaRPr lang="en-US" altLang="zh-CN" sz="2000" b="0" dirty="0">
              <a:latin typeface="+mn-ea"/>
              <a:ea typeface="+mn-ea"/>
              <a:cs typeface="Times New Roman" pitchFamily="18" charset="0"/>
            </a:endParaRPr>
          </a:p>
        </p:txBody>
      </p:sp>
      <p:sp>
        <p:nvSpPr>
          <p:cNvPr id="19461" name="Rectangle 2"/>
          <p:cNvSpPr>
            <a:spLocks noChangeArrowheads="1"/>
          </p:cNvSpPr>
          <p:nvPr/>
        </p:nvSpPr>
        <p:spPr bwMode="auto">
          <a:xfrm>
            <a:off x="3059833" y="2746227"/>
            <a:ext cx="5904656" cy="338554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square" anchor="ctr">
            <a:spAutoFit/>
          </a:bodyPr>
          <a:lstStyle>
            <a:lvl1pPr indent="266700">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spcBef>
                <a:spcPct val="0"/>
              </a:spcBef>
              <a:buSzTx/>
              <a:buFontTx/>
              <a:buNone/>
            </a:pPr>
            <a:r>
              <a:rPr lang="en-US" altLang="zh-CN" sz="2200" b="0" dirty="0">
                <a:latin typeface="+mn-ea"/>
                <a:ea typeface="+mn-ea"/>
                <a:cs typeface="Times New Roman" pitchFamily="18" charset="0"/>
              </a:rPr>
              <a:t>float Search(Stu </a:t>
            </a:r>
            <a:r>
              <a:rPr lang="en-US" altLang="zh-CN" sz="2200" b="0" dirty="0" err="1">
                <a:latin typeface="+mn-ea"/>
                <a:ea typeface="+mn-ea"/>
                <a:cs typeface="Times New Roman" pitchFamily="18" charset="0"/>
              </a:rPr>
              <a:t>stu_array</a:t>
            </a:r>
            <a:r>
              <a:rPr lang="en-US" altLang="zh-CN" sz="2200" b="0" dirty="0">
                <a:latin typeface="+mn-ea"/>
                <a:ea typeface="+mn-ea"/>
                <a:cs typeface="Times New Roman" pitchFamily="18" charset="0"/>
              </a:rPr>
              <a:t>[], </a:t>
            </a:r>
            <a:r>
              <a:rPr lang="en-US" altLang="zh-CN" sz="2200" b="0" dirty="0" err="1">
                <a:latin typeface="+mn-ea"/>
                <a:ea typeface="+mn-ea"/>
                <a:cs typeface="Times New Roman" pitchFamily="18" charset="0"/>
              </a:rPr>
              <a:t>int</a:t>
            </a:r>
            <a:r>
              <a:rPr lang="en-US" altLang="zh-CN" sz="2200" b="0" dirty="0">
                <a:latin typeface="+mn-ea"/>
                <a:ea typeface="+mn-ea"/>
                <a:cs typeface="Times New Roman" pitchFamily="18" charset="0"/>
              </a:rPr>
              <a:t> count, </a:t>
            </a:r>
            <a:r>
              <a:rPr lang="en-US" altLang="zh-CN" sz="2200" b="0" dirty="0" err="1">
                <a:latin typeface="+mn-ea"/>
                <a:ea typeface="+mn-ea"/>
                <a:cs typeface="Times New Roman" pitchFamily="18" charset="0"/>
              </a:rPr>
              <a:t>int</a:t>
            </a:r>
            <a:r>
              <a:rPr lang="en-US" altLang="zh-CN" sz="2200" b="0" dirty="0">
                <a:latin typeface="+mn-ea"/>
                <a:ea typeface="+mn-ea"/>
                <a:cs typeface="Times New Roman" pitchFamily="18" charset="0"/>
              </a:rPr>
              <a:t> id</a:t>
            </a:r>
            <a:r>
              <a:rPr lang="en-US" altLang="zh-CN" sz="2200" b="0" dirty="0" smtClean="0">
                <a:latin typeface="+mn-ea"/>
                <a:ea typeface="+mn-ea"/>
                <a:cs typeface="Times New Roman" pitchFamily="18" charset="0"/>
              </a:rPr>
              <a:t>)</a:t>
            </a:r>
            <a:endParaRPr lang="en-US" altLang="zh-CN" sz="2200" b="0" dirty="0" smtClean="0">
              <a:latin typeface="+mn-ea"/>
              <a:ea typeface="+mn-ea"/>
              <a:cs typeface="Times New Roman" pitchFamily="18" charset="0"/>
            </a:endParaRPr>
          </a:p>
          <a:p>
            <a:pPr>
              <a:spcBef>
                <a:spcPct val="0"/>
              </a:spcBef>
              <a:buSzTx/>
              <a:buFontTx/>
              <a:buNone/>
            </a:pPr>
            <a:r>
              <a:rPr lang="en-US" altLang="zh-CN" sz="2400" b="0" dirty="0" smtClean="0">
                <a:latin typeface="+mn-ea"/>
                <a:ea typeface="+mn-ea"/>
                <a:cs typeface="Times New Roman" pitchFamily="18" charset="0"/>
              </a:rPr>
              <a:t>//  </a:t>
            </a:r>
            <a:r>
              <a:rPr lang="zh-CN" altLang="en-US" sz="2400" b="0" dirty="0" smtClean="0">
                <a:latin typeface="+mn-ea"/>
                <a:ea typeface="+mn-ea"/>
                <a:cs typeface="Times New Roman" pitchFamily="18" charset="0"/>
              </a:rPr>
              <a:t>查找某学号同学的成绩</a:t>
            </a:r>
            <a:endParaRPr lang="en-US" altLang="zh-CN" sz="2400" b="0" dirty="0">
              <a:latin typeface="+mn-ea"/>
              <a:ea typeface="+mn-ea"/>
              <a:cs typeface="Times New Roman" pitchFamily="18" charset="0"/>
            </a:endParaRPr>
          </a:p>
          <a:p>
            <a:pPr>
              <a:spcBef>
                <a:spcPct val="0"/>
              </a:spcBef>
              <a:buSzTx/>
              <a:buFontTx/>
              <a:buNone/>
            </a:pPr>
            <a:r>
              <a:rPr lang="en-US" altLang="zh-CN" sz="2400" b="0" dirty="0">
                <a:latin typeface="+mn-ea"/>
                <a:ea typeface="+mn-ea"/>
                <a:cs typeface="Times New Roman" pitchFamily="18" charset="0"/>
              </a:rPr>
              <a:t>{</a:t>
            </a:r>
            <a:endParaRPr lang="en-US" altLang="zh-CN" sz="2400" b="0" dirty="0">
              <a:latin typeface="+mn-ea"/>
              <a:ea typeface="+mn-ea"/>
              <a:cs typeface="Times New Roman" pitchFamily="18" charset="0"/>
            </a:endParaRPr>
          </a:p>
          <a:p>
            <a:pPr>
              <a:spcBef>
                <a:spcPct val="0"/>
              </a:spcBef>
              <a:buSzTx/>
              <a:buFontTx/>
              <a:buNone/>
            </a:pPr>
            <a:r>
              <a:rPr lang="en-US" altLang="zh-CN" sz="2400" b="0" dirty="0">
                <a:latin typeface="+mn-ea"/>
                <a:ea typeface="+mn-ea"/>
                <a:cs typeface="Times New Roman" pitchFamily="18" charset="0"/>
              </a:rPr>
              <a:t>	</a:t>
            </a:r>
            <a:r>
              <a:rPr lang="en-US" altLang="zh-CN" sz="2400" b="0" dirty="0" err="1">
                <a:latin typeface="+mn-ea"/>
                <a:ea typeface="+mn-ea"/>
                <a:cs typeface="Times New Roman" pitchFamily="18" charset="0"/>
              </a:rPr>
              <a:t>int</a:t>
            </a:r>
            <a:r>
              <a:rPr lang="en-US" altLang="zh-CN" sz="2400" b="0" dirty="0">
                <a:latin typeface="+mn-ea"/>
                <a:ea typeface="+mn-ea"/>
                <a:cs typeface="Times New Roman" pitchFamily="18" charset="0"/>
              </a:rPr>
              <a:t> </a:t>
            </a:r>
            <a:r>
              <a:rPr lang="en-US" altLang="zh-CN" sz="2400" b="0" dirty="0" err="1">
                <a:latin typeface="+mn-ea"/>
                <a:ea typeface="+mn-ea"/>
                <a:cs typeface="Times New Roman" pitchFamily="18" charset="0"/>
              </a:rPr>
              <a:t>i</a:t>
            </a:r>
            <a:r>
              <a:rPr lang="en-US" altLang="zh-CN" sz="2400" b="0" dirty="0">
                <a:latin typeface="+mn-ea"/>
                <a:ea typeface="+mn-ea"/>
                <a:cs typeface="Times New Roman" pitchFamily="18" charset="0"/>
              </a:rPr>
              <a:t>;</a:t>
            </a:r>
            <a:endParaRPr lang="en-US" altLang="zh-CN" sz="2400" b="0" dirty="0">
              <a:latin typeface="+mn-ea"/>
              <a:ea typeface="+mn-ea"/>
              <a:cs typeface="Times New Roman" pitchFamily="18" charset="0"/>
            </a:endParaRPr>
          </a:p>
          <a:p>
            <a:pPr>
              <a:spcBef>
                <a:spcPct val="0"/>
              </a:spcBef>
              <a:buSzTx/>
              <a:buFontTx/>
              <a:buNone/>
            </a:pPr>
            <a:r>
              <a:rPr lang="en-US" altLang="zh-CN" sz="2400" b="0" dirty="0">
                <a:latin typeface="+mn-ea"/>
                <a:ea typeface="+mn-ea"/>
                <a:cs typeface="Times New Roman" pitchFamily="18" charset="0"/>
              </a:rPr>
              <a:t>	</a:t>
            </a:r>
            <a:r>
              <a:rPr lang="en-US" altLang="zh-CN" sz="2400" b="0" dirty="0">
                <a:solidFill>
                  <a:srgbClr val="FF0000"/>
                </a:solidFill>
                <a:latin typeface="+mn-ea"/>
                <a:cs typeface="Times New Roman" pitchFamily="18" charset="0"/>
              </a:rPr>
              <a:t>for(</a:t>
            </a:r>
            <a:r>
              <a:rPr lang="en-US" altLang="zh-CN" sz="2400" b="0" dirty="0" err="1">
                <a:solidFill>
                  <a:srgbClr val="FF0000"/>
                </a:solidFill>
                <a:latin typeface="+mn-ea"/>
                <a:cs typeface="Times New Roman" pitchFamily="18" charset="0"/>
              </a:rPr>
              <a:t>i</a:t>
            </a:r>
            <a:r>
              <a:rPr lang="en-US" altLang="zh-CN" sz="2400" b="0" dirty="0">
                <a:solidFill>
                  <a:srgbClr val="FF0000"/>
                </a:solidFill>
                <a:latin typeface="+mn-ea"/>
                <a:cs typeface="Times New Roman" pitchFamily="18" charset="0"/>
              </a:rPr>
              <a:t> = 0; </a:t>
            </a:r>
            <a:r>
              <a:rPr lang="en-US" altLang="zh-CN" sz="2400" b="0" dirty="0" err="1">
                <a:solidFill>
                  <a:srgbClr val="FF0000"/>
                </a:solidFill>
                <a:latin typeface="+mn-ea"/>
                <a:cs typeface="Times New Roman" pitchFamily="18" charset="0"/>
              </a:rPr>
              <a:t>i</a:t>
            </a:r>
            <a:r>
              <a:rPr lang="en-US" altLang="zh-CN" sz="2400" b="0" dirty="0">
                <a:solidFill>
                  <a:srgbClr val="FF0000"/>
                </a:solidFill>
                <a:latin typeface="+mn-ea"/>
                <a:cs typeface="Times New Roman" pitchFamily="18" charset="0"/>
              </a:rPr>
              <a:t> &lt; count; </a:t>
            </a:r>
            <a:r>
              <a:rPr lang="en-US" altLang="zh-CN" sz="2400" b="0" dirty="0" err="1">
                <a:solidFill>
                  <a:srgbClr val="FF0000"/>
                </a:solidFill>
                <a:latin typeface="+mn-ea"/>
                <a:cs typeface="Times New Roman" pitchFamily="18" charset="0"/>
              </a:rPr>
              <a:t>i</a:t>
            </a:r>
            <a:r>
              <a:rPr lang="en-US" altLang="zh-CN" sz="2400" b="0" dirty="0" smtClean="0">
                <a:solidFill>
                  <a:srgbClr val="FF0000"/>
                </a:solidFill>
                <a:latin typeface="+mn-ea"/>
                <a:cs typeface="Times New Roman" pitchFamily="18" charset="0"/>
              </a:rPr>
              <a:t>++)</a:t>
            </a:r>
            <a:endParaRPr lang="en-US" altLang="zh-CN" sz="2400" b="0" dirty="0" smtClean="0">
              <a:solidFill>
                <a:srgbClr val="FF0000"/>
              </a:solidFill>
              <a:latin typeface="+mn-ea"/>
              <a:cs typeface="Times New Roman" pitchFamily="18" charset="0"/>
            </a:endParaRPr>
          </a:p>
          <a:p>
            <a:pPr>
              <a:spcBef>
                <a:spcPct val="0"/>
              </a:spcBef>
              <a:buSzTx/>
              <a:buFontTx/>
              <a:buNone/>
            </a:pPr>
            <a:r>
              <a:rPr lang="en-US" altLang="zh-CN" sz="2400" b="0" dirty="0" smtClean="0">
                <a:solidFill>
                  <a:srgbClr val="FF0000"/>
                </a:solidFill>
                <a:latin typeface="+mn-ea"/>
                <a:cs typeface="Times New Roman" pitchFamily="18" charset="0"/>
              </a:rPr>
              <a:t>	      if(id == </a:t>
            </a:r>
            <a:r>
              <a:rPr lang="en-US" altLang="zh-CN" sz="2400" b="0" dirty="0" err="1" smtClean="0">
                <a:solidFill>
                  <a:srgbClr val="FF0000"/>
                </a:solidFill>
                <a:latin typeface="+mn-ea"/>
                <a:cs typeface="Times New Roman" pitchFamily="18" charset="0"/>
              </a:rPr>
              <a:t>stu_array</a:t>
            </a:r>
            <a:r>
              <a:rPr lang="en-US" altLang="zh-CN" sz="2400" b="0" dirty="0" smtClean="0">
                <a:solidFill>
                  <a:srgbClr val="FF0000"/>
                </a:solidFill>
                <a:latin typeface="+mn-ea"/>
                <a:cs typeface="Times New Roman" pitchFamily="18" charset="0"/>
              </a:rPr>
              <a:t>[</a:t>
            </a:r>
            <a:r>
              <a:rPr lang="en-US" altLang="zh-CN" sz="2400" b="0" dirty="0" err="1" smtClean="0">
                <a:solidFill>
                  <a:srgbClr val="FF0000"/>
                </a:solidFill>
                <a:latin typeface="+mn-ea"/>
                <a:cs typeface="Times New Roman" pitchFamily="18" charset="0"/>
              </a:rPr>
              <a:t>i</a:t>
            </a:r>
            <a:r>
              <a:rPr lang="en-US" altLang="zh-CN" sz="2400" b="0" dirty="0" smtClean="0">
                <a:solidFill>
                  <a:srgbClr val="FF0000"/>
                </a:solidFill>
                <a:latin typeface="+mn-ea"/>
                <a:cs typeface="Times New Roman" pitchFamily="18" charset="0"/>
              </a:rPr>
              <a:t>].id)</a:t>
            </a:r>
            <a:endParaRPr lang="en-US" altLang="zh-CN" sz="2400" b="0" dirty="0" smtClean="0">
              <a:solidFill>
                <a:srgbClr val="FF0000"/>
              </a:solidFill>
              <a:latin typeface="+mn-ea"/>
              <a:cs typeface="Times New Roman" pitchFamily="18" charset="0"/>
            </a:endParaRPr>
          </a:p>
          <a:p>
            <a:pPr>
              <a:spcBef>
                <a:spcPct val="0"/>
              </a:spcBef>
              <a:buSzTx/>
              <a:buFontTx/>
              <a:buNone/>
            </a:pPr>
            <a:r>
              <a:rPr lang="en-US" altLang="zh-CN" sz="2400" b="0" dirty="0">
                <a:solidFill>
                  <a:srgbClr val="FF0000"/>
                </a:solidFill>
                <a:latin typeface="+mn-ea"/>
                <a:cs typeface="Times New Roman" pitchFamily="18" charset="0"/>
              </a:rPr>
              <a:t>	      </a:t>
            </a:r>
            <a:r>
              <a:rPr lang="en-US" altLang="zh-CN" sz="2400" b="0" dirty="0" smtClean="0">
                <a:solidFill>
                  <a:srgbClr val="FF0000"/>
                </a:solidFill>
                <a:latin typeface="+mn-ea"/>
                <a:cs typeface="Times New Roman" pitchFamily="18" charset="0"/>
              </a:rPr>
              <a:t>      </a:t>
            </a:r>
            <a:r>
              <a:rPr lang="en-US" altLang="zh-CN" sz="2400" b="0" dirty="0">
                <a:solidFill>
                  <a:srgbClr val="FF0000"/>
                </a:solidFill>
                <a:latin typeface="+mn-ea"/>
                <a:cs typeface="Times New Roman" pitchFamily="18" charset="0"/>
              </a:rPr>
              <a:t>return </a:t>
            </a:r>
            <a:r>
              <a:rPr lang="en-US" altLang="zh-CN" sz="2400" b="0" dirty="0" err="1">
                <a:solidFill>
                  <a:srgbClr val="FF0000"/>
                </a:solidFill>
                <a:latin typeface="+mn-ea"/>
                <a:cs typeface="Times New Roman" pitchFamily="18" charset="0"/>
              </a:rPr>
              <a:t>stu_array</a:t>
            </a:r>
            <a:r>
              <a:rPr lang="en-US" altLang="zh-CN" sz="2400" b="0" dirty="0">
                <a:solidFill>
                  <a:srgbClr val="FF0000"/>
                </a:solidFill>
                <a:latin typeface="+mn-ea"/>
                <a:cs typeface="Times New Roman" pitchFamily="18" charset="0"/>
              </a:rPr>
              <a:t>[</a:t>
            </a:r>
            <a:r>
              <a:rPr lang="en-US" altLang="zh-CN" sz="2400" b="0" dirty="0" err="1">
                <a:solidFill>
                  <a:srgbClr val="FF0000"/>
                </a:solidFill>
                <a:latin typeface="+mn-ea"/>
                <a:cs typeface="Times New Roman" pitchFamily="18" charset="0"/>
              </a:rPr>
              <a:t>i</a:t>
            </a:r>
            <a:r>
              <a:rPr lang="en-US" altLang="zh-CN" sz="2400" b="0" dirty="0">
                <a:solidFill>
                  <a:srgbClr val="FF0000"/>
                </a:solidFill>
                <a:latin typeface="+mn-ea"/>
                <a:cs typeface="Times New Roman" pitchFamily="18" charset="0"/>
              </a:rPr>
              <a:t>].score</a:t>
            </a:r>
            <a:r>
              <a:rPr lang="en-US" altLang="zh-CN" sz="2400" b="0" dirty="0" smtClean="0">
                <a:solidFill>
                  <a:srgbClr val="FF0000"/>
                </a:solidFill>
                <a:latin typeface="+mn-ea"/>
                <a:cs typeface="Times New Roman" pitchFamily="18" charset="0"/>
              </a:rPr>
              <a:t>;</a:t>
            </a:r>
            <a:endParaRPr lang="en-US" altLang="zh-CN" sz="2400" b="0" dirty="0">
              <a:solidFill>
                <a:srgbClr val="FF0000"/>
              </a:solidFill>
              <a:latin typeface="+mn-ea"/>
              <a:cs typeface="Times New Roman" pitchFamily="18" charset="0"/>
            </a:endParaRPr>
          </a:p>
          <a:p>
            <a:pPr>
              <a:spcBef>
                <a:spcPct val="0"/>
              </a:spcBef>
              <a:buSzTx/>
              <a:buFontTx/>
              <a:buNone/>
            </a:pPr>
            <a:r>
              <a:rPr lang="en-US" altLang="zh-CN" sz="2400" b="0" dirty="0">
                <a:solidFill>
                  <a:srgbClr val="FF0000"/>
                </a:solidFill>
                <a:latin typeface="+mn-ea"/>
                <a:cs typeface="Times New Roman" pitchFamily="18" charset="0"/>
              </a:rPr>
              <a:t>	return -1.0;</a:t>
            </a:r>
            <a:endParaRPr lang="en-US" altLang="zh-CN" sz="2400" b="0" dirty="0">
              <a:solidFill>
                <a:srgbClr val="FF0000"/>
              </a:solidFill>
              <a:latin typeface="+mn-ea"/>
              <a:cs typeface="Times New Roman" pitchFamily="18" charset="0"/>
            </a:endParaRPr>
          </a:p>
          <a:p>
            <a:pPr>
              <a:spcBef>
                <a:spcPct val="0"/>
              </a:spcBef>
              <a:buSzTx/>
              <a:buFontTx/>
              <a:buNone/>
            </a:pPr>
            <a:r>
              <a:rPr lang="en-US" altLang="zh-CN" sz="2400" b="0" dirty="0" smtClean="0">
                <a:latin typeface="+mn-ea"/>
                <a:ea typeface="+mn-ea"/>
                <a:cs typeface="Times New Roman" pitchFamily="18" charset="0"/>
              </a:rPr>
              <a:t>}</a:t>
            </a:r>
            <a:endParaRPr lang="en-US" altLang="zh-CN" sz="2400" b="0" dirty="0">
              <a:latin typeface="+mn-ea"/>
              <a:ea typeface="+mn-ea"/>
              <a:cs typeface="Times New Roman" pitchFamily="18" charset="0"/>
            </a:endParaRPr>
          </a:p>
        </p:txBody>
      </p:sp>
      <p:sp>
        <p:nvSpPr>
          <p:cNvPr id="24583" name="灯片编号占位符 5"/>
          <p:cNvSpPr txBox="1">
            <a:spLocks noGrp="1"/>
          </p:cNvSpPr>
          <p:nvPr/>
        </p:nvSpPr>
        <p:spPr bwMode="auto">
          <a:xfrm>
            <a:off x="8167688" y="6553200"/>
            <a:ext cx="9001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r" eaLnBrk="1" hangingPunct="1">
              <a:spcBef>
                <a:spcPct val="0"/>
              </a:spcBef>
              <a:buSzTx/>
              <a:buFontTx/>
              <a:buNone/>
            </a:pPr>
            <a:fld id="{23CD2CB2-0C90-48F9-A498-38D16CD41A0C}" type="slidenum">
              <a:rPr lang="en-US" altLang="zh-CN" sz="1200" b="0">
                <a:latin typeface="+mn-ea"/>
                <a:ea typeface="+mn-ea"/>
              </a:rPr>
            </a:fld>
            <a:endParaRPr lang="en-US" altLang="zh-CN" sz="1200" b="0">
              <a:latin typeface="+mn-ea"/>
              <a:ea typeface="+mn-ea"/>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zh-CN" dirty="0" smtClean="0"/>
              <a:t>起泡法排序</a:t>
            </a:r>
            <a:endParaRPr lang="zh-CN" altLang="en-US" dirty="0" smtClean="0"/>
          </a:p>
        </p:txBody>
      </p:sp>
      <p:sp>
        <p:nvSpPr>
          <p:cNvPr id="28675" name="Rectangle 3"/>
          <p:cNvSpPr>
            <a:spLocks noGrp="1" noChangeArrowheads="1"/>
          </p:cNvSpPr>
          <p:nvPr>
            <p:ph type="body" idx="1"/>
          </p:nvPr>
        </p:nvSpPr>
        <p:spPr/>
        <p:txBody>
          <a:bodyPr/>
          <a:lstStyle/>
          <a:p>
            <a:r>
              <a:rPr lang="zh-CN" altLang="zh-CN" sz="2400" dirty="0" smtClean="0"/>
              <a:t>比较相邻两个数，小的调到前头</a:t>
            </a:r>
            <a:r>
              <a:rPr lang="zh-CN" altLang="en-US" sz="2400" dirty="0" smtClean="0"/>
              <a:t>或大的“掉”到后面</a:t>
            </a:r>
            <a:endParaRPr lang="en-US" altLang="zh-CN" sz="2400" dirty="0" smtClean="0"/>
          </a:p>
          <a:p>
            <a:r>
              <a:rPr lang="en-US" altLang="zh-CN" sz="2400" dirty="0" smtClean="0"/>
              <a:t>N</a:t>
            </a:r>
            <a:r>
              <a:rPr lang="zh-CN" altLang="zh-CN" sz="2400" dirty="0" smtClean="0"/>
              <a:t>个数排</a:t>
            </a:r>
            <a:r>
              <a:rPr lang="en-US" altLang="zh-CN" sz="2400" dirty="0" smtClean="0"/>
              <a:t>N-1</a:t>
            </a:r>
            <a:r>
              <a:rPr lang="zh-CN" altLang="zh-CN" sz="2400" dirty="0" smtClean="0"/>
              <a:t>趟，每趟内比较的次数随趟数递减。</a:t>
            </a:r>
            <a:endParaRPr lang="zh-CN" altLang="zh-CN" sz="2400" dirty="0" smtClean="0"/>
          </a:p>
        </p:txBody>
      </p:sp>
      <p:grpSp>
        <p:nvGrpSpPr>
          <p:cNvPr id="2" name="Group 184"/>
          <p:cNvGrpSpPr/>
          <p:nvPr/>
        </p:nvGrpSpPr>
        <p:grpSpPr bwMode="auto">
          <a:xfrm>
            <a:off x="5220072" y="2080220"/>
            <a:ext cx="3429000" cy="4229100"/>
            <a:chOff x="3408" y="1220"/>
            <a:chExt cx="2160" cy="2664"/>
          </a:xfrm>
        </p:grpSpPr>
        <p:sp>
          <p:nvSpPr>
            <p:cNvPr id="28714" name="Rectangle 6"/>
            <p:cNvSpPr>
              <a:spLocks noChangeArrowheads="1"/>
            </p:cNvSpPr>
            <p:nvPr/>
          </p:nvSpPr>
          <p:spPr bwMode="auto">
            <a:xfrm>
              <a:off x="3456" y="1580"/>
              <a:ext cx="2064" cy="2304"/>
            </a:xfrm>
            <a:prstGeom prst="rect">
              <a:avLst/>
            </a:prstGeom>
            <a:noFill/>
            <a:ln w="9525">
              <a:solidFill>
                <a:schemeClr val="tx1"/>
              </a:solidFill>
              <a:miter lim="800000"/>
            </a:ln>
          </p:spPr>
          <p:txBody>
            <a:bodyPr wrap="none" anchor="ctr"/>
            <a:lstStyle/>
            <a:p>
              <a:pPr eaLnBrk="1" hangingPunct="1"/>
              <a:endParaRPr lang="zh-CN" altLang="en-US"/>
            </a:p>
          </p:txBody>
        </p:sp>
        <p:sp>
          <p:nvSpPr>
            <p:cNvPr id="28715" name="Text Box 7"/>
            <p:cNvSpPr txBox="1">
              <a:spLocks noChangeArrowheads="1"/>
            </p:cNvSpPr>
            <p:nvPr/>
          </p:nvSpPr>
          <p:spPr bwMode="auto">
            <a:xfrm>
              <a:off x="3408" y="1580"/>
              <a:ext cx="2160" cy="288"/>
            </a:xfrm>
            <a:prstGeom prst="rect">
              <a:avLst/>
            </a:prstGeom>
            <a:noFill/>
            <a:ln w="9525">
              <a:noFill/>
              <a:miter lim="800000"/>
            </a:ln>
          </p:spPr>
          <p:txBody>
            <a:bodyPr>
              <a:spAutoFit/>
            </a:bodyPr>
            <a:lstStyle/>
            <a:p>
              <a:pPr eaLnBrk="1" hangingPunct="1">
                <a:spcBef>
                  <a:spcPct val="50000"/>
                </a:spcBef>
              </a:pPr>
              <a:r>
                <a:rPr kumimoji="1" lang="zh-CN" altLang="en-US">
                  <a:latin typeface="Times New Roman" pitchFamily="18" charset="0"/>
                </a:rPr>
                <a:t> </a:t>
              </a:r>
              <a:r>
                <a:rPr kumimoji="1" lang="zh-CN" altLang="en-US" b="1">
                  <a:latin typeface="Times New Roman" pitchFamily="18" charset="0"/>
                </a:rPr>
                <a:t>输入</a:t>
              </a:r>
              <a:r>
                <a:rPr kumimoji="1" lang="en-US" altLang="zh-CN" b="1">
                  <a:latin typeface="Times New Roman" pitchFamily="18" charset="0"/>
                </a:rPr>
                <a:t>4</a:t>
              </a:r>
              <a:r>
                <a:rPr kumimoji="1" lang="zh-CN" altLang="en-US" b="1">
                  <a:latin typeface="Times New Roman" pitchFamily="18" charset="0"/>
                </a:rPr>
                <a:t>个数给</a:t>
              </a:r>
              <a:r>
                <a:rPr kumimoji="1" lang="en-US" altLang="zh-CN" b="1">
                  <a:latin typeface="Times New Roman" pitchFamily="18" charset="0"/>
                </a:rPr>
                <a:t>a[0]</a:t>
              </a:r>
              <a:r>
                <a:rPr kumimoji="1" lang="zh-CN" altLang="en-US" b="1">
                  <a:latin typeface="Times New Roman" pitchFamily="18" charset="0"/>
                </a:rPr>
                <a:t>到</a:t>
              </a:r>
              <a:r>
                <a:rPr kumimoji="1" lang="en-US" altLang="zh-CN" b="1">
                  <a:latin typeface="Times New Roman" pitchFamily="18" charset="0"/>
                </a:rPr>
                <a:t>a[3]</a:t>
              </a:r>
              <a:endParaRPr kumimoji="1" lang="en-US" altLang="zh-CN" b="1">
                <a:latin typeface="Times New Roman" pitchFamily="18" charset="0"/>
              </a:endParaRPr>
            </a:p>
          </p:txBody>
        </p:sp>
        <p:sp>
          <p:nvSpPr>
            <p:cNvPr id="28716" name="Text Box 8"/>
            <p:cNvSpPr txBox="1">
              <a:spLocks noChangeArrowheads="1"/>
            </p:cNvSpPr>
            <p:nvPr/>
          </p:nvSpPr>
          <p:spPr bwMode="auto">
            <a:xfrm>
              <a:off x="3408" y="1916"/>
              <a:ext cx="1824" cy="233"/>
            </a:xfrm>
            <a:prstGeom prst="rect">
              <a:avLst/>
            </a:prstGeom>
            <a:noFill/>
            <a:ln w="9525">
              <a:noFill/>
              <a:miter lim="800000"/>
            </a:ln>
          </p:spPr>
          <p:txBody>
            <a:bodyPr>
              <a:spAutoFit/>
            </a:bodyPr>
            <a:lstStyle/>
            <a:p>
              <a:pPr eaLnBrk="1" hangingPunct="1">
                <a:spcBef>
                  <a:spcPct val="50000"/>
                </a:spcBef>
              </a:pPr>
              <a:r>
                <a:rPr kumimoji="1" lang="zh-CN" altLang="en-US" b="1" dirty="0">
                  <a:latin typeface="Times New Roman" pitchFamily="18" charset="0"/>
                </a:rPr>
                <a:t> </a:t>
              </a:r>
              <a:r>
                <a:rPr kumimoji="1" lang="en-US" altLang="zh-CN" b="1" dirty="0">
                  <a:latin typeface="Times New Roman" pitchFamily="18" charset="0"/>
                </a:rPr>
                <a:t>for(</a:t>
              </a:r>
              <a:r>
                <a:rPr kumimoji="1" lang="en-US" altLang="zh-CN" b="1" dirty="0" err="1">
                  <a:latin typeface="Times New Roman" pitchFamily="18" charset="0"/>
                </a:rPr>
                <a:t>i</a:t>
              </a:r>
              <a:r>
                <a:rPr kumimoji="1" lang="en-US" altLang="zh-CN" b="1" dirty="0">
                  <a:latin typeface="Times New Roman" pitchFamily="18" charset="0"/>
                  <a:sym typeface="Wingdings 3"/>
                </a:rPr>
                <a:t>=0; </a:t>
              </a:r>
              <a:r>
                <a:rPr kumimoji="1" lang="en-US" altLang="zh-CN" b="1" dirty="0" err="1">
                  <a:latin typeface="Times New Roman" pitchFamily="18" charset="0"/>
                  <a:sym typeface="Wingdings 3"/>
                </a:rPr>
                <a:t>i</a:t>
              </a:r>
              <a:r>
                <a:rPr kumimoji="1" lang="en-US" altLang="zh-CN" b="1" dirty="0">
                  <a:latin typeface="Times New Roman" pitchFamily="18" charset="0"/>
                  <a:sym typeface="Wingdings 3"/>
                </a:rPr>
                <a:t>&lt;3; </a:t>
              </a:r>
              <a:r>
                <a:rPr kumimoji="1" lang="en-US" altLang="zh-CN" b="1" dirty="0" err="1">
                  <a:latin typeface="Times New Roman" pitchFamily="18" charset="0"/>
                </a:rPr>
                <a:t>i</a:t>
              </a:r>
              <a:r>
                <a:rPr kumimoji="1" lang="en-US" altLang="zh-CN" b="1" dirty="0" smtClean="0">
                  <a:latin typeface="Times New Roman" pitchFamily="18" charset="0"/>
                </a:rPr>
                <a:t>++)   // N-1</a:t>
              </a:r>
              <a:r>
                <a:rPr kumimoji="1" lang="zh-CN" altLang="en-US" b="1" dirty="0" smtClean="0">
                  <a:latin typeface="Times New Roman" pitchFamily="18" charset="0"/>
                </a:rPr>
                <a:t>趟</a:t>
              </a:r>
              <a:endParaRPr kumimoji="1" lang="en-US" altLang="zh-CN" b="1" dirty="0">
                <a:latin typeface="Times New Roman" pitchFamily="18" charset="0"/>
              </a:endParaRPr>
            </a:p>
          </p:txBody>
        </p:sp>
        <p:sp>
          <p:nvSpPr>
            <p:cNvPr id="28717" name="Line 9"/>
            <p:cNvSpPr>
              <a:spLocks noChangeShapeType="1"/>
            </p:cNvSpPr>
            <p:nvPr/>
          </p:nvSpPr>
          <p:spPr bwMode="auto">
            <a:xfrm>
              <a:off x="3456" y="1868"/>
              <a:ext cx="2064" cy="0"/>
            </a:xfrm>
            <a:prstGeom prst="line">
              <a:avLst/>
            </a:prstGeom>
            <a:noFill/>
            <a:ln w="9525">
              <a:solidFill>
                <a:schemeClr val="tx1"/>
              </a:solidFill>
              <a:round/>
            </a:ln>
          </p:spPr>
          <p:txBody>
            <a:bodyPr wrap="none"/>
            <a:lstStyle/>
            <a:p>
              <a:endParaRPr lang="zh-CN" altLang="en-US"/>
            </a:p>
          </p:txBody>
        </p:sp>
        <p:sp>
          <p:nvSpPr>
            <p:cNvPr id="28718" name="Line 10"/>
            <p:cNvSpPr>
              <a:spLocks noChangeShapeType="1"/>
            </p:cNvSpPr>
            <p:nvPr/>
          </p:nvSpPr>
          <p:spPr bwMode="auto">
            <a:xfrm>
              <a:off x="3792" y="2204"/>
              <a:ext cx="1728" cy="0"/>
            </a:xfrm>
            <a:prstGeom prst="line">
              <a:avLst/>
            </a:prstGeom>
            <a:noFill/>
            <a:ln w="9525">
              <a:solidFill>
                <a:schemeClr val="tx1"/>
              </a:solidFill>
              <a:round/>
            </a:ln>
          </p:spPr>
          <p:txBody>
            <a:bodyPr wrap="none"/>
            <a:lstStyle/>
            <a:p>
              <a:endParaRPr lang="zh-CN" altLang="en-US"/>
            </a:p>
          </p:txBody>
        </p:sp>
        <p:sp>
          <p:nvSpPr>
            <p:cNvPr id="28719" name="Line 11"/>
            <p:cNvSpPr>
              <a:spLocks noChangeShapeType="1"/>
            </p:cNvSpPr>
            <p:nvPr/>
          </p:nvSpPr>
          <p:spPr bwMode="auto">
            <a:xfrm>
              <a:off x="3792" y="2204"/>
              <a:ext cx="0" cy="1344"/>
            </a:xfrm>
            <a:prstGeom prst="line">
              <a:avLst/>
            </a:prstGeom>
            <a:noFill/>
            <a:ln w="9525">
              <a:solidFill>
                <a:schemeClr val="tx1"/>
              </a:solidFill>
              <a:round/>
            </a:ln>
          </p:spPr>
          <p:txBody>
            <a:bodyPr wrap="none"/>
            <a:lstStyle/>
            <a:p>
              <a:endParaRPr lang="zh-CN" altLang="en-US"/>
            </a:p>
          </p:txBody>
        </p:sp>
        <p:sp>
          <p:nvSpPr>
            <p:cNvPr id="28720" name="Line 12"/>
            <p:cNvSpPr>
              <a:spLocks noChangeShapeType="1"/>
            </p:cNvSpPr>
            <p:nvPr/>
          </p:nvSpPr>
          <p:spPr bwMode="auto">
            <a:xfrm>
              <a:off x="3456" y="3548"/>
              <a:ext cx="2064" cy="0"/>
            </a:xfrm>
            <a:prstGeom prst="line">
              <a:avLst/>
            </a:prstGeom>
            <a:noFill/>
            <a:ln w="9525">
              <a:solidFill>
                <a:schemeClr val="tx1"/>
              </a:solidFill>
              <a:round/>
            </a:ln>
          </p:spPr>
          <p:txBody>
            <a:bodyPr wrap="none"/>
            <a:lstStyle/>
            <a:p>
              <a:endParaRPr lang="zh-CN" altLang="en-US"/>
            </a:p>
          </p:txBody>
        </p:sp>
        <p:sp>
          <p:nvSpPr>
            <p:cNvPr id="28721" name="Text Box 13"/>
            <p:cNvSpPr txBox="1">
              <a:spLocks noChangeArrowheads="1"/>
            </p:cNvSpPr>
            <p:nvPr/>
          </p:nvSpPr>
          <p:spPr bwMode="auto">
            <a:xfrm>
              <a:off x="3504" y="1220"/>
              <a:ext cx="850" cy="288"/>
            </a:xfrm>
            <a:prstGeom prst="rect">
              <a:avLst/>
            </a:prstGeom>
            <a:noFill/>
            <a:ln w="9525">
              <a:noFill/>
              <a:miter lim="800000"/>
            </a:ln>
          </p:spPr>
          <p:txBody>
            <a:bodyPr>
              <a:spAutoFit/>
            </a:bodyPr>
            <a:lstStyle/>
            <a:p>
              <a:pPr eaLnBrk="1" hangingPunct="1">
                <a:spcBef>
                  <a:spcPct val="50000"/>
                </a:spcBef>
              </a:pPr>
              <a:r>
                <a:rPr kumimoji="1" lang="en-US" altLang="zh-CN" b="1" dirty="0" err="1">
                  <a:latin typeface="Times New Roman" pitchFamily="18" charset="0"/>
                </a:rPr>
                <a:t>int</a:t>
              </a:r>
              <a:r>
                <a:rPr kumimoji="1" lang="en-US" altLang="zh-CN" b="1" dirty="0">
                  <a:latin typeface="Times New Roman" pitchFamily="18" charset="0"/>
                </a:rPr>
                <a:t> a[4]</a:t>
              </a:r>
              <a:endParaRPr kumimoji="1" lang="en-US" altLang="zh-CN" b="1" dirty="0">
                <a:latin typeface="Times New Roman" pitchFamily="18" charset="0"/>
              </a:endParaRPr>
            </a:p>
          </p:txBody>
        </p:sp>
        <p:sp>
          <p:nvSpPr>
            <p:cNvPr id="28722" name="Line 14"/>
            <p:cNvSpPr>
              <a:spLocks noChangeShapeType="1"/>
            </p:cNvSpPr>
            <p:nvPr/>
          </p:nvSpPr>
          <p:spPr bwMode="auto">
            <a:xfrm>
              <a:off x="4032" y="2492"/>
              <a:ext cx="1056" cy="384"/>
            </a:xfrm>
            <a:prstGeom prst="line">
              <a:avLst/>
            </a:prstGeom>
            <a:noFill/>
            <a:ln w="9525">
              <a:solidFill>
                <a:schemeClr val="tx1"/>
              </a:solidFill>
              <a:round/>
            </a:ln>
          </p:spPr>
          <p:txBody>
            <a:bodyPr wrap="none"/>
            <a:lstStyle/>
            <a:p>
              <a:endParaRPr lang="zh-CN" altLang="en-US"/>
            </a:p>
          </p:txBody>
        </p:sp>
        <p:sp>
          <p:nvSpPr>
            <p:cNvPr id="28723" name="Line 15"/>
            <p:cNvSpPr>
              <a:spLocks noChangeShapeType="1"/>
            </p:cNvSpPr>
            <p:nvPr/>
          </p:nvSpPr>
          <p:spPr bwMode="auto">
            <a:xfrm>
              <a:off x="4032" y="2876"/>
              <a:ext cx="1488" cy="0"/>
            </a:xfrm>
            <a:prstGeom prst="line">
              <a:avLst/>
            </a:prstGeom>
            <a:noFill/>
            <a:ln w="9525">
              <a:solidFill>
                <a:schemeClr val="tx1"/>
              </a:solidFill>
              <a:round/>
            </a:ln>
          </p:spPr>
          <p:txBody>
            <a:bodyPr wrap="none"/>
            <a:lstStyle/>
            <a:p>
              <a:endParaRPr lang="zh-CN" altLang="en-US"/>
            </a:p>
          </p:txBody>
        </p:sp>
        <p:sp>
          <p:nvSpPr>
            <p:cNvPr id="28724" name="Line 16"/>
            <p:cNvSpPr>
              <a:spLocks noChangeShapeType="1"/>
            </p:cNvSpPr>
            <p:nvPr/>
          </p:nvSpPr>
          <p:spPr bwMode="auto">
            <a:xfrm flipV="1">
              <a:off x="5088" y="2492"/>
              <a:ext cx="432" cy="384"/>
            </a:xfrm>
            <a:prstGeom prst="line">
              <a:avLst/>
            </a:prstGeom>
            <a:noFill/>
            <a:ln w="9525">
              <a:solidFill>
                <a:schemeClr val="tx1"/>
              </a:solidFill>
              <a:round/>
            </a:ln>
          </p:spPr>
          <p:txBody>
            <a:bodyPr wrap="none"/>
            <a:lstStyle/>
            <a:p>
              <a:endParaRPr lang="zh-CN" altLang="en-US"/>
            </a:p>
          </p:txBody>
        </p:sp>
        <p:sp>
          <p:nvSpPr>
            <p:cNvPr id="28725" name="Line 17"/>
            <p:cNvSpPr>
              <a:spLocks noChangeShapeType="1"/>
            </p:cNvSpPr>
            <p:nvPr/>
          </p:nvSpPr>
          <p:spPr bwMode="auto">
            <a:xfrm>
              <a:off x="5088" y="2876"/>
              <a:ext cx="0" cy="672"/>
            </a:xfrm>
            <a:prstGeom prst="line">
              <a:avLst/>
            </a:prstGeom>
            <a:noFill/>
            <a:ln w="9525">
              <a:solidFill>
                <a:schemeClr val="tx1"/>
              </a:solidFill>
              <a:round/>
            </a:ln>
          </p:spPr>
          <p:txBody>
            <a:bodyPr wrap="none"/>
            <a:lstStyle/>
            <a:p>
              <a:endParaRPr lang="zh-CN" altLang="en-US"/>
            </a:p>
          </p:txBody>
        </p:sp>
        <p:sp>
          <p:nvSpPr>
            <p:cNvPr id="28726" name="Rectangle 18"/>
            <p:cNvSpPr>
              <a:spLocks noChangeArrowheads="1"/>
            </p:cNvSpPr>
            <p:nvPr/>
          </p:nvSpPr>
          <p:spPr bwMode="auto">
            <a:xfrm>
              <a:off x="4032" y="2492"/>
              <a:ext cx="1488" cy="1056"/>
            </a:xfrm>
            <a:prstGeom prst="rect">
              <a:avLst/>
            </a:prstGeom>
            <a:noFill/>
            <a:ln w="9525">
              <a:solidFill>
                <a:schemeClr val="tx1"/>
              </a:solidFill>
              <a:miter lim="800000"/>
            </a:ln>
          </p:spPr>
          <p:txBody>
            <a:bodyPr wrap="none" anchor="ctr"/>
            <a:lstStyle/>
            <a:p>
              <a:pPr eaLnBrk="1" hangingPunct="1"/>
              <a:endParaRPr lang="zh-CN" altLang="en-US"/>
            </a:p>
          </p:txBody>
        </p:sp>
        <p:sp>
          <p:nvSpPr>
            <p:cNvPr id="28727" name="Text Box 19"/>
            <p:cNvSpPr txBox="1">
              <a:spLocks noChangeArrowheads="1"/>
            </p:cNvSpPr>
            <p:nvPr/>
          </p:nvSpPr>
          <p:spPr bwMode="auto">
            <a:xfrm>
              <a:off x="4176" y="2684"/>
              <a:ext cx="192" cy="230"/>
            </a:xfrm>
            <a:prstGeom prst="rect">
              <a:avLst/>
            </a:prstGeom>
            <a:noFill/>
            <a:ln w="9525">
              <a:noFill/>
              <a:miter lim="800000"/>
            </a:ln>
          </p:spPr>
          <p:txBody>
            <a:bodyPr lIns="0" tIns="0" rIns="0" bIns="0">
              <a:spAutoFit/>
            </a:bodyPr>
            <a:lstStyle/>
            <a:p>
              <a:pPr eaLnBrk="1" hangingPunct="1">
                <a:spcBef>
                  <a:spcPct val="50000"/>
                </a:spcBef>
              </a:pPr>
              <a:r>
                <a:rPr kumimoji="1" lang="en-US" altLang="zh-CN" b="1">
                  <a:latin typeface="Times New Roman" pitchFamily="18" charset="0"/>
                </a:rPr>
                <a:t>T</a:t>
              </a:r>
              <a:endParaRPr kumimoji="1" lang="en-US" altLang="zh-CN" b="1">
                <a:latin typeface="Times New Roman" pitchFamily="18" charset="0"/>
              </a:endParaRPr>
            </a:p>
          </p:txBody>
        </p:sp>
        <p:sp>
          <p:nvSpPr>
            <p:cNvPr id="28728" name="Text Box 20"/>
            <p:cNvSpPr txBox="1">
              <a:spLocks noChangeArrowheads="1"/>
            </p:cNvSpPr>
            <p:nvPr/>
          </p:nvSpPr>
          <p:spPr bwMode="auto">
            <a:xfrm>
              <a:off x="5328" y="2636"/>
              <a:ext cx="144" cy="230"/>
            </a:xfrm>
            <a:prstGeom prst="rect">
              <a:avLst/>
            </a:prstGeom>
            <a:noFill/>
            <a:ln w="9525">
              <a:noFill/>
              <a:miter lim="800000"/>
            </a:ln>
          </p:spPr>
          <p:txBody>
            <a:bodyPr lIns="0" tIns="0" rIns="0" bIns="0">
              <a:spAutoFit/>
            </a:bodyPr>
            <a:lstStyle/>
            <a:p>
              <a:pPr eaLnBrk="1" hangingPunct="1">
                <a:spcBef>
                  <a:spcPct val="50000"/>
                </a:spcBef>
              </a:pPr>
              <a:r>
                <a:rPr kumimoji="1" lang="en-US" altLang="zh-CN" b="1">
                  <a:latin typeface="Times New Roman" pitchFamily="18" charset="0"/>
                </a:rPr>
                <a:t>F</a:t>
              </a:r>
              <a:endParaRPr kumimoji="1" lang="en-US" altLang="zh-CN" b="1">
                <a:latin typeface="Times New Roman" pitchFamily="18" charset="0"/>
              </a:endParaRPr>
            </a:p>
          </p:txBody>
        </p:sp>
        <p:sp>
          <p:nvSpPr>
            <p:cNvPr id="28729" name="Text Box 21"/>
            <p:cNvSpPr txBox="1">
              <a:spLocks noChangeArrowheads="1"/>
            </p:cNvSpPr>
            <p:nvPr/>
          </p:nvSpPr>
          <p:spPr bwMode="auto">
            <a:xfrm>
              <a:off x="4103" y="3089"/>
              <a:ext cx="1152" cy="194"/>
            </a:xfrm>
            <a:prstGeom prst="rect">
              <a:avLst/>
            </a:prstGeom>
            <a:noFill/>
            <a:ln w="9525">
              <a:noFill/>
              <a:miter lim="800000"/>
            </a:ln>
          </p:spPr>
          <p:txBody>
            <a:bodyPr lIns="0" tIns="0" rIns="0" bIns="0">
              <a:spAutoFit/>
            </a:bodyPr>
            <a:lstStyle/>
            <a:p>
              <a:pPr eaLnBrk="1" hangingPunct="1">
                <a:spcBef>
                  <a:spcPct val="50000"/>
                </a:spcBef>
              </a:pPr>
              <a:r>
                <a:rPr kumimoji="1" lang="zh-CN" altLang="en-US" sz="2000" dirty="0">
                  <a:latin typeface="Times New Roman" pitchFamily="18" charset="0"/>
                </a:rPr>
                <a:t> </a:t>
              </a:r>
              <a:r>
                <a:rPr kumimoji="1" lang="en-US" altLang="zh-CN" sz="2000" b="1" dirty="0">
                  <a:latin typeface="Times New Roman" pitchFamily="18" charset="0"/>
                </a:rPr>
                <a:t>a[j]     a[j+1]</a:t>
              </a:r>
              <a:endParaRPr kumimoji="1" lang="en-US" altLang="zh-CN" sz="2000" b="1" dirty="0">
                <a:latin typeface="Times New Roman" pitchFamily="18" charset="0"/>
              </a:endParaRPr>
            </a:p>
          </p:txBody>
        </p:sp>
        <p:sp>
          <p:nvSpPr>
            <p:cNvPr id="28730" name="AutoShape 22"/>
            <p:cNvSpPr>
              <a:spLocks noChangeArrowheads="1"/>
            </p:cNvSpPr>
            <p:nvPr/>
          </p:nvSpPr>
          <p:spPr bwMode="auto">
            <a:xfrm>
              <a:off x="4368" y="3116"/>
              <a:ext cx="192" cy="144"/>
            </a:xfrm>
            <a:prstGeom prst="leftRightArrow">
              <a:avLst>
                <a:gd name="adj1" fmla="val 50000"/>
                <a:gd name="adj2" fmla="val 26667"/>
              </a:avLst>
            </a:prstGeom>
            <a:noFill/>
            <a:ln w="9525">
              <a:solidFill>
                <a:srgbClr val="FF0000"/>
              </a:solidFill>
              <a:miter lim="800000"/>
            </a:ln>
          </p:spPr>
          <p:txBody>
            <a:bodyPr wrap="none" anchor="ctr"/>
            <a:lstStyle/>
            <a:p>
              <a:pPr eaLnBrk="1" hangingPunct="1"/>
              <a:endParaRPr lang="zh-CN" altLang="en-US"/>
            </a:p>
          </p:txBody>
        </p:sp>
        <p:sp>
          <p:nvSpPr>
            <p:cNvPr id="28731" name="Text Box 23"/>
            <p:cNvSpPr txBox="1">
              <a:spLocks noChangeArrowheads="1"/>
            </p:cNvSpPr>
            <p:nvPr/>
          </p:nvSpPr>
          <p:spPr bwMode="auto">
            <a:xfrm>
              <a:off x="4535" y="2520"/>
              <a:ext cx="960" cy="230"/>
            </a:xfrm>
            <a:prstGeom prst="rect">
              <a:avLst/>
            </a:prstGeom>
            <a:noFill/>
            <a:ln w="9525">
              <a:noFill/>
              <a:miter lim="800000"/>
            </a:ln>
          </p:spPr>
          <p:txBody>
            <a:bodyPr lIns="0" tIns="0" rIns="0" bIns="0">
              <a:spAutoFit/>
            </a:bodyPr>
            <a:lstStyle/>
            <a:p>
              <a:pPr eaLnBrk="1" hangingPunct="1">
                <a:spcBef>
                  <a:spcPct val="50000"/>
                </a:spcBef>
              </a:pPr>
              <a:r>
                <a:rPr kumimoji="1" lang="zh-CN" altLang="en-US" dirty="0">
                  <a:latin typeface="Times New Roman" pitchFamily="18" charset="0"/>
                </a:rPr>
                <a:t> </a:t>
              </a:r>
              <a:r>
                <a:rPr kumimoji="1" lang="en-US" altLang="zh-CN" b="1" dirty="0">
                  <a:latin typeface="Times New Roman" pitchFamily="18" charset="0"/>
                </a:rPr>
                <a:t>a[j]&gt;a[j+1]</a:t>
              </a:r>
              <a:endParaRPr kumimoji="1" lang="en-US" altLang="zh-CN" b="1" dirty="0">
                <a:latin typeface="Times New Roman" pitchFamily="18" charset="0"/>
              </a:endParaRPr>
            </a:p>
          </p:txBody>
        </p:sp>
        <p:sp>
          <p:nvSpPr>
            <p:cNvPr id="28732" name="Text Box 24"/>
            <p:cNvSpPr txBox="1">
              <a:spLocks noChangeArrowheads="1"/>
            </p:cNvSpPr>
            <p:nvPr/>
          </p:nvSpPr>
          <p:spPr bwMode="auto">
            <a:xfrm>
              <a:off x="3744" y="2204"/>
              <a:ext cx="1824" cy="288"/>
            </a:xfrm>
            <a:prstGeom prst="rect">
              <a:avLst/>
            </a:prstGeom>
            <a:noFill/>
            <a:ln w="9525">
              <a:noFill/>
              <a:miter lim="800000"/>
            </a:ln>
          </p:spPr>
          <p:txBody>
            <a:bodyPr>
              <a:spAutoFit/>
            </a:bodyPr>
            <a:lstStyle/>
            <a:p>
              <a:pPr eaLnBrk="1" hangingPunct="1">
                <a:spcBef>
                  <a:spcPct val="50000"/>
                </a:spcBef>
              </a:pPr>
              <a:r>
                <a:rPr kumimoji="1" lang="zh-CN" altLang="en-US" b="1">
                  <a:latin typeface="Times New Roman" pitchFamily="18" charset="0"/>
                </a:rPr>
                <a:t> </a:t>
              </a:r>
              <a:r>
                <a:rPr kumimoji="1" lang="en-US" altLang="zh-CN" b="1">
                  <a:latin typeface="Times New Roman" pitchFamily="18" charset="0"/>
                </a:rPr>
                <a:t>for(j=0; j&lt;3-i; j++)</a:t>
              </a:r>
              <a:endParaRPr kumimoji="1" lang="en-US" altLang="zh-CN" b="1" baseline="30000">
                <a:latin typeface="Times New Roman" pitchFamily="18" charset="0"/>
              </a:endParaRPr>
            </a:p>
          </p:txBody>
        </p:sp>
        <p:sp>
          <p:nvSpPr>
            <p:cNvPr id="28733" name="Text Box 25"/>
            <p:cNvSpPr txBox="1">
              <a:spLocks noChangeArrowheads="1"/>
            </p:cNvSpPr>
            <p:nvPr/>
          </p:nvSpPr>
          <p:spPr bwMode="auto">
            <a:xfrm>
              <a:off x="3456" y="3596"/>
              <a:ext cx="1776" cy="288"/>
            </a:xfrm>
            <a:prstGeom prst="rect">
              <a:avLst/>
            </a:prstGeom>
            <a:noFill/>
            <a:ln w="9525">
              <a:noFill/>
              <a:miter lim="800000"/>
            </a:ln>
          </p:spPr>
          <p:txBody>
            <a:bodyPr>
              <a:spAutoFit/>
            </a:bodyPr>
            <a:lstStyle/>
            <a:p>
              <a:pPr eaLnBrk="1" hangingPunct="1">
                <a:spcBef>
                  <a:spcPct val="50000"/>
                </a:spcBef>
              </a:pPr>
              <a:r>
                <a:rPr kumimoji="1" lang="zh-CN" altLang="en-US">
                  <a:latin typeface="Times New Roman" pitchFamily="18" charset="0"/>
                </a:rPr>
                <a:t> </a:t>
              </a:r>
              <a:r>
                <a:rPr kumimoji="1" lang="zh-CN" altLang="en-US" b="1">
                  <a:latin typeface="Times New Roman" pitchFamily="18" charset="0"/>
                </a:rPr>
                <a:t>输出</a:t>
              </a:r>
              <a:r>
                <a:rPr kumimoji="1" lang="en-US" altLang="zh-CN" b="1">
                  <a:latin typeface="Times New Roman" pitchFamily="18" charset="0"/>
                </a:rPr>
                <a:t>a[0]</a:t>
              </a:r>
              <a:r>
                <a:rPr kumimoji="1" lang="zh-CN" altLang="en-US" b="1">
                  <a:latin typeface="Times New Roman" pitchFamily="18" charset="0"/>
                </a:rPr>
                <a:t>到</a:t>
              </a:r>
              <a:r>
                <a:rPr kumimoji="1" lang="en-US" altLang="zh-CN" b="1">
                  <a:latin typeface="Times New Roman" pitchFamily="18" charset="0"/>
                </a:rPr>
                <a:t>a[3]</a:t>
              </a:r>
              <a:endParaRPr kumimoji="1" lang="en-US" altLang="zh-CN" b="1">
                <a:latin typeface="Times New Roman" pitchFamily="18" charset="0"/>
              </a:endParaRPr>
            </a:p>
          </p:txBody>
        </p:sp>
      </p:grpSp>
      <p:grpSp>
        <p:nvGrpSpPr>
          <p:cNvPr id="3" name="Group 53"/>
          <p:cNvGrpSpPr/>
          <p:nvPr/>
        </p:nvGrpSpPr>
        <p:grpSpPr bwMode="auto">
          <a:xfrm>
            <a:off x="611560" y="2362400"/>
            <a:ext cx="71363" cy="311795"/>
            <a:chOff x="624" y="3072"/>
            <a:chExt cx="192" cy="336"/>
          </a:xfrm>
        </p:grpSpPr>
        <p:sp>
          <p:nvSpPr>
            <p:cNvPr id="28711" name="Freeform 54"/>
            <p:cNvSpPr/>
            <p:nvPr/>
          </p:nvSpPr>
          <p:spPr bwMode="auto">
            <a:xfrm>
              <a:off x="720" y="3120"/>
              <a:ext cx="96" cy="240"/>
            </a:xfrm>
            <a:custGeom>
              <a:avLst/>
              <a:gdLst>
                <a:gd name="T0" fmla="*/ 0 w 96"/>
                <a:gd name="T1" fmla="*/ 0 h 240"/>
                <a:gd name="T2" fmla="*/ 96 w 96"/>
                <a:gd name="T3" fmla="*/ 96 h 240"/>
                <a:gd name="T4" fmla="*/ 0 w 96"/>
                <a:gd name="T5" fmla="*/ 240 h 240"/>
                <a:gd name="T6" fmla="*/ 0 60000 65536"/>
                <a:gd name="T7" fmla="*/ 0 60000 65536"/>
                <a:gd name="T8" fmla="*/ 0 60000 65536"/>
                <a:gd name="T9" fmla="*/ 0 w 96"/>
                <a:gd name="T10" fmla="*/ 0 h 240"/>
                <a:gd name="T11" fmla="*/ 96 w 96"/>
                <a:gd name="T12" fmla="*/ 240 h 240"/>
              </a:gdLst>
              <a:ahLst/>
              <a:cxnLst>
                <a:cxn ang="T6">
                  <a:pos x="T0" y="T1"/>
                </a:cxn>
                <a:cxn ang="T7">
                  <a:pos x="T2" y="T3"/>
                </a:cxn>
                <a:cxn ang="T8">
                  <a:pos x="T4" y="T5"/>
                </a:cxn>
              </a:cxnLst>
              <a:rect l="T9" t="T10" r="T11" b="T12"/>
              <a:pathLst>
                <a:path w="96" h="240">
                  <a:moveTo>
                    <a:pt x="0" y="0"/>
                  </a:moveTo>
                  <a:cubicBezTo>
                    <a:pt x="48" y="28"/>
                    <a:pt x="96" y="56"/>
                    <a:pt x="96" y="96"/>
                  </a:cubicBezTo>
                  <a:cubicBezTo>
                    <a:pt x="96" y="136"/>
                    <a:pt x="48" y="188"/>
                    <a:pt x="0" y="240"/>
                  </a:cubicBezTo>
                </a:path>
              </a:pathLst>
            </a:custGeom>
            <a:noFill/>
            <a:ln w="9525">
              <a:solidFill>
                <a:srgbClr val="FF0000"/>
              </a:solidFill>
              <a:round/>
            </a:ln>
          </p:spPr>
          <p:txBody>
            <a:bodyPr wrap="none"/>
            <a:lstStyle/>
            <a:p>
              <a:endParaRPr lang="zh-CN" altLang="en-US"/>
            </a:p>
          </p:txBody>
        </p:sp>
        <p:sp>
          <p:nvSpPr>
            <p:cNvPr id="28712" name="Line 55"/>
            <p:cNvSpPr>
              <a:spLocks noChangeShapeType="1"/>
            </p:cNvSpPr>
            <p:nvPr/>
          </p:nvSpPr>
          <p:spPr bwMode="auto">
            <a:xfrm flipH="1" flipV="1">
              <a:off x="624" y="3072"/>
              <a:ext cx="96" cy="48"/>
            </a:xfrm>
            <a:prstGeom prst="line">
              <a:avLst/>
            </a:prstGeom>
            <a:noFill/>
            <a:ln w="9525">
              <a:solidFill>
                <a:srgbClr val="FF0000"/>
              </a:solidFill>
              <a:round/>
              <a:tailEnd type="triangle" w="med" len="med"/>
            </a:ln>
          </p:spPr>
          <p:txBody>
            <a:bodyPr wrap="none"/>
            <a:lstStyle/>
            <a:p>
              <a:endParaRPr lang="zh-CN" altLang="en-US"/>
            </a:p>
          </p:txBody>
        </p:sp>
        <p:sp>
          <p:nvSpPr>
            <p:cNvPr id="28713" name="Line 56"/>
            <p:cNvSpPr>
              <a:spLocks noChangeShapeType="1"/>
            </p:cNvSpPr>
            <p:nvPr/>
          </p:nvSpPr>
          <p:spPr bwMode="auto">
            <a:xfrm flipH="1">
              <a:off x="672" y="3360"/>
              <a:ext cx="48" cy="48"/>
            </a:xfrm>
            <a:prstGeom prst="line">
              <a:avLst/>
            </a:prstGeom>
            <a:noFill/>
            <a:ln w="9525">
              <a:solidFill>
                <a:srgbClr val="FF0000"/>
              </a:solidFill>
              <a:round/>
              <a:tailEnd type="triangle" w="med" len="med"/>
            </a:ln>
          </p:spPr>
          <p:txBody>
            <a:bodyPr wrap="none"/>
            <a:lstStyle/>
            <a:p>
              <a:endParaRPr lang="zh-CN" altLang="en-US"/>
            </a:p>
          </p:txBody>
        </p:sp>
      </p:grpSp>
      <p:sp>
        <p:nvSpPr>
          <p:cNvPr id="115858" name="Rectangle 77"/>
          <p:cNvSpPr>
            <a:spLocks noChangeArrowheads="1"/>
          </p:cNvSpPr>
          <p:nvPr/>
        </p:nvSpPr>
        <p:spPr bwMode="auto">
          <a:xfrm>
            <a:off x="395288" y="2205038"/>
            <a:ext cx="360362" cy="1552575"/>
          </a:xfrm>
          <a:prstGeom prst="rect">
            <a:avLst/>
          </a:prstGeom>
          <a:noFill/>
          <a:ln w="9525">
            <a:noFill/>
            <a:miter lim="800000"/>
          </a:ln>
        </p:spPr>
        <p:txBody>
          <a:bodyPr>
            <a:spAutoFit/>
          </a:bodyPr>
          <a:lstStyle/>
          <a:p>
            <a:pPr eaLnBrk="1" hangingPunct="1"/>
            <a:r>
              <a:rPr kumimoji="1" lang="en-US" altLang="zh-CN" b="1">
                <a:solidFill>
                  <a:schemeClr val="tx2"/>
                </a:solidFill>
                <a:latin typeface="Times New Roman" pitchFamily="18" charset="0"/>
                <a:sym typeface="Wingdings 3"/>
              </a:rPr>
              <a:t>5  </a:t>
            </a:r>
            <a:endParaRPr kumimoji="1" lang="en-US" altLang="zh-CN" b="1">
              <a:solidFill>
                <a:schemeClr val="tx2"/>
              </a:solidFill>
              <a:latin typeface="Times New Roman" pitchFamily="18" charset="0"/>
              <a:sym typeface="Wingdings 3"/>
            </a:endParaRPr>
          </a:p>
          <a:p>
            <a:pPr eaLnBrk="1" hangingPunct="1"/>
            <a:r>
              <a:rPr kumimoji="1" lang="en-US" altLang="zh-CN" b="1">
                <a:solidFill>
                  <a:schemeClr val="tx2"/>
                </a:solidFill>
                <a:latin typeface="Times New Roman" pitchFamily="18" charset="0"/>
                <a:sym typeface="Wingdings 3"/>
              </a:rPr>
              <a:t>4</a:t>
            </a:r>
            <a:endParaRPr kumimoji="1" lang="en-US" altLang="zh-CN" b="1">
              <a:solidFill>
                <a:schemeClr val="tx2"/>
              </a:solidFill>
              <a:latin typeface="Times New Roman" pitchFamily="18" charset="0"/>
              <a:sym typeface="Wingdings 3"/>
            </a:endParaRPr>
          </a:p>
          <a:p>
            <a:pPr eaLnBrk="1" hangingPunct="1"/>
            <a:r>
              <a:rPr kumimoji="1" lang="en-US" altLang="zh-CN" b="1">
                <a:solidFill>
                  <a:schemeClr val="tx2"/>
                </a:solidFill>
                <a:latin typeface="Times New Roman" pitchFamily="18" charset="0"/>
                <a:sym typeface="Wingdings 3"/>
              </a:rPr>
              <a:t>0</a:t>
            </a:r>
            <a:endParaRPr kumimoji="1" lang="en-US" altLang="zh-CN" b="1">
              <a:solidFill>
                <a:schemeClr val="tx2"/>
              </a:solidFill>
              <a:latin typeface="Times New Roman" pitchFamily="18" charset="0"/>
              <a:sym typeface="Wingdings 3"/>
            </a:endParaRPr>
          </a:p>
          <a:p>
            <a:pPr eaLnBrk="1" hangingPunct="1"/>
            <a:r>
              <a:rPr kumimoji="1" lang="en-US" altLang="zh-CN" b="1">
                <a:solidFill>
                  <a:schemeClr val="tx2"/>
                </a:solidFill>
                <a:latin typeface="Times New Roman" pitchFamily="18" charset="0"/>
                <a:sym typeface="Wingdings 3"/>
              </a:rPr>
              <a:t>2</a:t>
            </a:r>
            <a:endParaRPr kumimoji="1" lang="zh-CN" altLang="en-US" b="1">
              <a:solidFill>
                <a:schemeClr val="tx2"/>
              </a:solidFill>
              <a:latin typeface="Times New Roman" pitchFamily="18" charset="0"/>
              <a:sym typeface="Wingdings 3"/>
            </a:endParaRPr>
          </a:p>
        </p:txBody>
      </p:sp>
      <p:grpSp>
        <p:nvGrpSpPr>
          <p:cNvPr id="4" name="Group 53"/>
          <p:cNvGrpSpPr/>
          <p:nvPr/>
        </p:nvGrpSpPr>
        <p:grpSpPr bwMode="auto">
          <a:xfrm>
            <a:off x="1104438" y="2625337"/>
            <a:ext cx="71611" cy="313060"/>
            <a:chOff x="624" y="3072"/>
            <a:chExt cx="192" cy="336"/>
          </a:xfrm>
        </p:grpSpPr>
        <p:sp>
          <p:nvSpPr>
            <p:cNvPr id="28708" name="Freeform 54"/>
            <p:cNvSpPr/>
            <p:nvPr/>
          </p:nvSpPr>
          <p:spPr bwMode="auto">
            <a:xfrm>
              <a:off x="720" y="3120"/>
              <a:ext cx="96" cy="240"/>
            </a:xfrm>
            <a:custGeom>
              <a:avLst/>
              <a:gdLst>
                <a:gd name="T0" fmla="*/ 0 w 96"/>
                <a:gd name="T1" fmla="*/ 0 h 240"/>
                <a:gd name="T2" fmla="*/ 96 w 96"/>
                <a:gd name="T3" fmla="*/ 96 h 240"/>
                <a:gd name="T4" fmla="*/ 0 w 96"/>
                <a:gd name="T5" fmla="*/ 240 h 240"/>
                <a:gd name="T6" fmla="*/ 0 60000 65536"/>
                <a:gd name="T7" fmla="*/ 0 60000 65536"/>
                <a:gd name="T8" fmla="*/ 0 60000 65536"/>
                <a:gd name="T9" fmla="*/ 0 w 96"/>
                <a:gd name="T10" fmla="*/ 0 h 240"/>
                <a:gd name="T11" fmla="*/ 96 w 96"/>
                <a:gd name="T12" fmla="*/ 240 h 240"/>
              </a:gdLst>
              <a:ahLst/>
              <a:cxnLst>
                <a:cxn ang="T6">
                  <a:pos x="T0" y="T1"/>
                </a:cxn>
                <a:cxn ang="T7">
                  <a:pos x="T2" y="T3"/>
                </a:cxn>
                <a:cxn ang="T8">
                  <a:pos x="T4" y="T5"/>
                </a:cxn>
              </a:cxnLst>
              <a:rect l="T9" t="T10" r="T11" b="T12"/>
              <a:pathLst>
                <a:path w="96" h="240">
                  <a:moveTo>
                    <a:pt x="0" y="0"/>
                  </a:moveTo>
                  <a:cubicBezTo>
                    <a:pt x="48" y="28"/>
                    <a:pt x="96" y="56"/>
                    <a:pt x="96" y="96"/>
                  </a:cubicBezTo>
                  <a:cubicBezTo>
                    <a:pt x="96" y="136"/>
                    <a:pt x="48" y="188"/>
                    <a:pt x="0" y="240"/>
                  </a:cubicBezTo>
                </a:path>
              </a:pathLst>
            </a:custGeom>
            <a:noFill/>
            <a:ln w="9525">
              <a:solidFill>
                <a:srgbClr val="FF0000"/>
              </a:solidFill>
              <a:round/>
            </a:ln>
          </p:spPr>
          <p:txBody>
            <a:bodyPr wrap="none"/>
            <a:lstStyle/>
            <a:p>
              <a:endParaRPr lang="zh-CN" altLang="en-US"/>
            </a:p>
          </p:txBody>
        </p:sp>
        <p:sp>
          <p:nvSpPr>
            <p:cNvPr id="28709" name="Line 55"/>
            <p:cNvSpPr>
              <a:spLocks noChangeShapeType="1"/>
            </p:cNvSpPr>
            <p:nvPr/>
          </p:nvSpPr>
          <p:spPr bwMode="auto">
            <a:xfrm flipH="1" flipV="1">
              <a:off x="624" y="3072"/>
              <a:ext cx="96" cy="48"/>
            </a:xfrm>
            <a:prstGeom prst="line">
              <a:avLst/>
            </a:prstGeom>
            <a:noFill/>
            <a:ln w="9525">
              <a:solidFill>
                <a:srgbClr val="FF0000"/>
              </a:solidFill>
              <a:round/>
              <a:tailEnd type="triangle" w="med" len="med"/>
            </a:ln>
          </p:spPr>
          <p:txBody>
            <a:bodyPr wrap="none"/>
            <a:lstStyle/>
            <a:p>
              <a:endParaRPr lang="zh-CN" altLang="en-US"/>
            </a:p>
          </p:txBody>
        </p:sp>
        <p:sp>
          <p:nvSpPr>
            <p:cNvPr id="28710" name="Line 56"/>
            <p:cNvSpPr>
              <a:spLocks noChangeShapeType="1"/>
            </p:cNvSpPr>
            <p:nvPr/>
          </p:nvSpPr>
          <p:spPr bwMode="auto">
            <a:xfrm flipH="1">
              <a:off x="672" y="3360"/>
              <a:ext cx="48" cy="48"/>
            </a:xfrm>
            <a:prstGeom prst="line">
              <a:avLst/>
            </a:prstGeom>
            <a:noFill/>
            <a:ln w="9525">
              <a:solidFill>
                <a:srgbClr val="FF0000"/>
              </a:solidFill>
              <a:round/>
              <a:tailEnd type="triangle" w="med" len="med"/>
            </a:ln>
          </p:spPr>
          <p:txBody>
            <a:bodyPr wrap="none"/>
            <a:lstStyle/>
            <a:p>
              <a:endParaRPr lang="zh-CN" altLang="en-US"/>
            </a:p>
          </p:txBody>
        </p:sp>
      </p:grpSp>
      <p:sp>
        <p:nvSpPr>
          <p:cNvPr id="115863" name="Rectangle 77"/>
          <p:cNvSpPr>
            <a:spLocks noChangeArrowheads="1"/>
          </p:cNvSpPr>
          <p:nvPr/>
        </p:nvSpPr>
        <p:spPr bwMode="auto">
          <a:xfrm>
            <a:off x="857250" y="2205038"/>
            <a:ext cx="360363" cy="1552575"/>
          </a:xfrm>
          <a:prstGeom prst="rect">
            <a:avLst/>
          </a:prstGeom>
          <a:noFill/>
          <a:ln w="9525">
            <a:noFill/>
            <a:miter lim="800000"/>
          </a:ln>
        </p:spPr>
        <p:txBody>
          <a:bodyPr>
            <a:spAutoFit/>
          </a:bodyPr>
          <a:lstStyle/>
          <a:p>
            <a:pPr eaLnBrk="1" hangingPunct="1"/>
            <a:r>
              <a:rPr kumimoji="1" lang="en-US" altLang="zh-CN" b="1">
                <a:solidFill>
                  <a:schemeClr val="tx2"/>
                </a:solidFill>
                <a:latin typeface="Times New Roman" pitchFamily="18" charset="0"/>
                <a:sym typeface="Wingdings 3"/>
              </a:rPr>
              <a:t>4  </a:t>
            </a:r>
            <a:endParaRPr kumimoji="1" lang="en-US" altLang="zh-CN" b="1">
              <a:solidFill>
                <a:schemeClr val="tx2"/>
              </a:solidFill>
              <a:latin typeface="Times New Roman" pitchFamily="18" charset="0"/>
              <a:sym typeface="Wingdings 3"/>
            </a:endParaRPr>
          </a:p>
          <a:p>
            <a:pPr eaLnBrk="1" hangingPunct="1"/>
            <a:r>
              <a:rPr kumimoji="1" lang="en-US" altLang="zh-CN" b="1">
                <a:solidFill>
                  <a:schemeClr val="tx2"/>
                </a:solidFill>
                <a:latin typeface="Times New Roman" pitchFamily="18" charset="0"/>
                <a:sym typeface="Wingdings 3"/>
              </a:rPr>
              <a:t>5</a:t>
            </a:r>
            <a:endParaRPr kumimoji="1" lang="en-US" altLang="zh-CN" b="1">
              <a:solidFill>
                <a:schemeClr val="tx2"/>
              </a:solidFill>
              <a:latin typeface="Times New Roman" pitchFamily="18" charset="0"/>
              <a:sym typeface="Wingdings 3"/>
            </a:endParaRPr>
          </a:p>
          <a:p>
            <a:pPr eaLnBrk="1" hangingPunct="1"/>
            <a:r>
              <a:rPr kumimoji="1" lang="en-US" altLang="zh-CN" b="1">
                <a:solidFill>
                  <a:schemeClr val="tx2"/>
                </a:solidFill>
                <a:latin typeface="Times New Roman" pitchFamily="18" charset="0"/>
                <a:sym typeface="Wingdings 3"/>
              </a:rPr>
              <a:t>02</a:t>
            </a:r>
            <a:endParaRPr kumimoji="1" lang="zh-CN" altLang="en-US" b="1">
              <a:solidFill>
                <a:schemeClr val="tx2"/>
              </a:solidFill>
              <a:latin typeface="Times New Roman" pitchFamily="18" charset="0"/>
              <a:sym typeface="Wingdings 3"/>
            </a:endParaRPr>
          </a:p>
        </p:txBody>
      </p:sp>
      <p:sp>
        <p:nvSpPr>
          <p:cNvPr id="115864" name="Rectangle 77"/>
          <p:cNvSpPr>
            <a:spLocks noChangeArrowheads="1"/>
          </p:cNvSpPr>
          <p:nvPr/>
        </p:nvSpPr>
        <p:spPr bwMode="auto">
          <a:xfrm>
            <a:off x="1230313" y="2205038"/>
            <a:ext cx="360362" cy="1552575"/>
          </a:xfrm>
          <a:prstGeom prst="rect">
            <a:avLst/>
          </a:prstGeom>
          <a:noFill/>
          <a:ln w="9525">
            <a:noFill/>
            <a:miter lim="800000"/>
          </a:ln>
        </p:spPr>
        <p:txBody>
          <a:bodyPr>
            <a:spAutoFit/>
          </a:bodyPr>
          <a:lstStyle/>
          <a:p>
            <a:pPr eaLnBrk="1" hangingPunct="1"/>
            <a:r>
              <a:rPr kumimoji="1" lang="en-US" altLang="zh-CN" b="1">
                <a:solidFill>
                  <a:schemeClr val="tx2"/>
                </a:solidFill>
                <a:latin typeface="Times New Roman" pitchFamily="18" charset="0"/>
                <a:sym typeface="Wingdings 3"/>
              </a:rPr>
              <a:t>4  </a:t>
            </a:r>
            <a:endParaRPr kumimoji="1" lang="en-US" altLang="zh-CN" b="1">
              <a:solidFill>
                <a:schemeClr val="tx2"/>
              </a:solidFill>
              <a:latin typeface="Times New Roman" pitchFamily="18" charset="0"/>
              <a:sym typeface="Wingdings 3"/>
            </a:endParaRPr>
          </a:p>
          <a:p>
            <a:pPr eaLnBrk="1" hangingPunct="1"/>
            <a:r>
              <a:rPr kumimoji="1" lang="en-US" altLang="zh-CN" b="1">
                <a:solidFill>
                  <a:schemeClr val="tx2"/>
                </a:solidFill>
                <a:latin typeface="Times New Roman" pitchFamily="18" charset="0"/>
                <a:sym typeface="Wingdings 3"/>
              </a:rPr>
              <a:t>0</a:t>
            </a:r>
            <a:endParaRPr kumimoji="1" lang="en-US" altLang="zh-CN" b="1">
              <a:solidFill>
                <a:schemeClr val="tx2"/>
              </a:solidFill>
              <a:latin typeface="Times New Roman" pitchFamily="18" charset="0"/>
              <a:sym typeface="Wingdings 3"/>
            </a:endParaRPr>
          </a:p>
          <a:p>
            <a:pPr eaLnBrk="1" hangingPunct="1"/>
            <a:r>
              <a:rPr kumimoji="1" lang="en-US" altLang="zh-CN" b="1">
                <a:solidFill>
                  <a:schemeClr val="tx2"/>
                </a:solidFill>
                <a:latin typeface="Times New Roman" pitchFamily="18" charset="0"/>
                <a:sym typeface="Wingdings 3"/>
              </a:rPr>
              <a:t>5</a:t>
            </a:r>
            <a:endParaRPr kumimoji="1" lang="en-US" altLang="zh-CN" b="1">
              <a:solidFill>
                <a:schemeClr val="tx2"/>
              </a:solidFill>
              <a:latin typeface="Times New Roman" pitchFamily="18" charset="0"/>
              <a:sym typeface="Wingdings 3"/>
            </a:endParaRPr>
          </a:p>
          <a:p>
            <a:pPr eaLnBrk="1" hangingPunct="1"/>
            <a:r>
              <a:rPr kumimoji="1" lang="en-US" altLang="zh-CN" b="1">
                <a:solidFill>
                  <a:schemeClr val="tx2"/>
                </a:solidFill>
                <a:latin typeface="Times New Roman" pitchFamily="18" charset="0"/>
                <a:sym typeface="Wingdings 3"/>
              </a:rPr>
              <a:t>2</a:t>
            </a:r>
            <a:endParaRPr kumimoji="1" lang="zh-CN" altLang="en-US" b="1">
              <a:solidFill>
                <a:schemeClr val="tx2"/>
              </a:solidFill>
              <a:latin typeface="Times New Roman" pitchFamily="18" charset="0"/>
              <a:sym typeface="Wingdings 3"/>
            </a:endParaRPr>
          </a:p>
        </p:txBody>
      </p:sp>
      <p:sp>
        <p:nvSpPr>
          <p:cNvPr id="115865" name="Rectangle 77"/>
          <p:cNvSpPr>
            <a:spLocks noChangeArrowheads="1"/>
          </p:cNvSpPr>
          <p:nvPr/>
        </p:nvSpPr>
        <p:spPr bwMode="auto">
          <a:xfrm>
            <a:off x="1603375" y="2205038"/>
            <a:ext cx="360363" cy="1552575"/>
          </a:xfrm>
          <a:prstGeom prst="rect">
            <a:avLst/>
          </a:prstGeom>
          <a:noFill/>
          <a:ln w="9525">
            <a:noFill/>
            <a:miter lim="800000"/>
          </a:ln>
        </p:spPr>
        <p:txBody>
          <a:bodyPr>
            <a:spAutoFit/>
          </a:bodyPr>
          <a:lstStyle/>
          <a:p>
            <a:pPr eaLnBrk="1" hangingPunct="1"/>
            <a:r>
              <a:rPr kumimoji="1" lang="en-US" altLang="zh-CN" b="1" dirty="0">
                <a:solidFill>
                  <a:schemeClr val="tx2"/>
                </a:solidFill>
                <a:latin typeface="Times New Roman" pitchFamily="18" charset="0"/>
                <a:sym typeface="Wingdings 3"/>
              </a:rPr>
              <a:t>4  </a:t>
            </a:r>
            <a:endParaRPr kumimoji="1" lang="en-US" altLang="zh-CN" b="1" dirty="0">
              <a:solidFill>
                <a:schemeClr val="tx2"/>
              </a:solidFill>
              <a:latin typeface="Times New Roman" pitchFamily="18" charset="0"/>
              <a:sym typeface="Wingdings 3"/>
            </a:endParaRPr>
          </a:p>
          <a:p>
            <a:pPr eaLnBrk="1" hangingPunct="1"/>
            <a:r>
              <a:rPr kumimoji="1" lang="en-US" altLang="zh-CN" b="1" dirty="0">
                <a:solidFill>
                  <a:schemeClr val="tx2"/>
                </a:solidFill>
                <a:latin typeface="Times New Roman" pitchFamily="18" charset="0"/>
                <a:sym typeface="Wingdings 3"/>
              </a:rPr>
              <a:t>02</a:t>
            </a:r>
            <a:endParaRPr kumimoji="1" lang="en-US" altLang="zh-CN" b="1" dirty="0">
              <a:solidFill>
                <a:schemeClr val="tx2"/>
              </a:solidFill>
              <a:latin typeface="Times New Roman" pitchFamily="18" charset="0"/>
              <a:sym typeface="Wingdings 3"/>
            </a:endParaRPr>
          </a:p>
          <a:p>
            <a:pPr eaLnBrk="1" hangingPunct="1"/>
            <a:r>
              <a:rPr kumimoji="1" lang="en-US" altLang="zh-CN" b="1" dirty="0">
                <a:solidFill>
                  <a:schemeClr val="bg2"/>
                </a:solidFill>
                <a:latin typeface="Times New Roman" pitchFamily="18" charset="0"/>
                <a:sym typeface="Wingdings 3"/>
              </a:rPr>
              <a:t>5</a:t>
            </a:r>
            <a:endParaRPr kumimoji="1" lang="zh-CN" altLang="en-US" b="1" dirty="0">
              <a:solidFill>
                <a:schemeClr val="bg2"/>
              </a:solidFill>
              <a:latin typeface="Times New Roman" pitchFamily="18" charset="0"/>
              <a:sym typeface="Wingdings 3"/>
            </a:endParaRPr>
          </a:p>
        </p:txBody>
      </p:sp>
      <p:grpSp>
        <p:nvGrpSpPr>
          <p:cNvPr id="5" name="Group 53"/>
          <p:cNvGrpSpPr/>
          <p:nvPr/>
        </p:nvGrpSpPr>
        <p:grpSpPr bwMode="auto">
          <a:xfrm>
            <a:off x="1430075" y="2913369"/>
            <a:ext cx="143297" cy="312737"/>
            <a:chOff x="624" y="3072"/>
            <a:chExt cx="192" cy="336"/>
          </a:xfrm>
        </p:grpSpPr>
        <p:sp>
          <p:nvSpPr>
            <p:cNvPr id="28705" name="Freeform 54"/>
            <p:cNvSpPr/>
            <p:nvPr/>
          </p:nvSpPr>
          <p:spPr bwMode="auto">
            <a:xfrm>
              <a:off x="720" y="3120"/>
              <a:ext cx="96" cy="240"/>
            </a:xfrm>
            <a:custGeom>
              <a:avLst/>
              <a:gdLst>
                <a:gd name="T0" fmla="*/ 0 w 96"/>
                <a:gd name="T1" fmla="*/ 0 h 240"/>
                <a:gd name="T2" fmla="*/ 96 w 96"/>
                <a:gd name="T3" fmla="*/ 96 h 240"/>
                <a:gd name="T4" fmla="*/ 0 w 96"/>
                <a:gd name="T5" fmla="*/ 240 h 240"/>
                <a:gd name="T6" fmla="*/ 0 60000 65536"/>
                <a:gd name="T7" fmla="*/ 0 60000 65536"/>
                <a:gd name="T8" fmla="*/ 0 60000 65536"/>
                <a:gd name="T9" fmla="*/ 0 w 96"/>
                <a:gd name="T10" fmla="*/ 0 h 240"/>
                <a:gd name="T11" fmla="*/ 96 w 96"/>
                <a:gd name="T12" fmla="*/ 240 h 240"/>
              </a:gdLst>
              <a:ahLst/>
              <a:cxnLst>
                <a:cxn ang="T6">
                  <a:pos x="T0" y="T1"/>
                </a:cxn>
                <a:cxn ang="T7">
                  <a:pos x="T2" y="T3"/>
                </a:cxn>
                <a:cxn ang="T8">
                  <a:pos x="T4" y="T5"/>
                </a:cxn>
              </a:cxnLst>
              <a:rect l="T9" t="T10" r="T11" b="T12"/>
              <a:pathLst>
                <a:path w="96" h="240">
                  <a:moveTo>
                    <a:pt x="0" y="0"/>
                  </a:moveTo>
                  <a:cubicBezTo>
                    <a:pt x="48" y="28"/>
                    <a:pt x="96" y="56"/>
                    <a:pt x="96" y="96"/>
                  </a:cubicBezTo>
                  <a:cubicBezTo>
                    <a:pt x="96" y="136"/>
                    <a:pt x="48" y="188"/>
                    <a:pt x="0" y="240"/>
                  </a:cubicBezTo>
                </a:path>
              </a:pathLst>
            </a:custGeom>
            <a:noFill/>
            <a:ln w="9525">
              <a:solidFill>
                <a:srgbClr val="FF0000"/>
              </a:solidFill>
              <a:round/>
            </a:ln>
          </p:spPr>
          <p:txBody>
            <a:bodyPr wrap="none"/>
            <a:lstStyle/>
            <a:p>
              <a:endParaRPr lang="zh-CN" altLang="en-US"/>
            </a:p>
          </p:txBody>
        </p:sp>
        <p:sp>
          <p:nvSpPr>
            <p:cNvPr id="28706" name="Line 55"/>
            <p:cNvSpPr>
              <a:spLocks noChangeShapeType="1"/>
            </p:cNvSpPr>
            <p:nvPr/>
          </p:nvSpPr>
          <p:spPr bwMode="auto">
            <a:xfrm flipH="1" flipV="1">
              <a:off x="624" y="3072"/>
              <a:ext cx="96" cy="48"/>
            </a:xfrm>
            <a:prstGeom prst="line">
              <a:avLst/>
            </a:prstGeom>
            <a:noFill/>
            <a:ln w="9525">
              <a:solidFill>
                <a:srgbClr val="FF0000"/>
              </a:solidFill>
              <a:round/>
              <a:tailEnd type="triangle" w="med" len="med"/>
            </a:ln>
          </p:spPr>
          <p:txBody>
            <a:bodyPr wrap="none"/>
            <a:lstStyle/>
            <a:p>
              <a:endParaRPr lang="zh-CN" altLang="en-US"/>
            </a:p>
          </p:txBody>
        </p:sp>
        <p:sp>
          <p:nvSpPr>
            <p:cNvPr id="28707" name="Line 56"/>
            <p:cNvSpPr>
              <a:spLocks noChangeShapeType="1"/>
            </p:cNvSpPr>
            <p:nvPr/>
          </p:nvSpPr>
          <p:spPr bwMode="auto">
            <a:xfrm flipH="1">
              <a:off x="672" y="3360"/>
              <a:ext cx="48" cy="48"/>
            </a:xfrm>
            <a:prstGeom prst="line">
              <a:avLst/>
            </a:prstGeom>
            <a:noFill/>
            <a:ln w="9525">
              <a:solidFill>
                <a:srgbClr val="FF0000"/>
              </a:solidFill>
              <a:round/>
              <a:tailEnd type="triangle" w="med" len="med"/>
            </a:ln>
          </p:spPr>
          <p:txBody>
            <a:bodyPr wrap="none"/>
            <a:lstStyle/>
            <a:p>
              <a:endParaRPr lang="zh-CN" altLang="en-US"/>
            </a:p>
          </p:txBody>
        </p:sp>
      </p:grpSp>
      <p:sp>
        <p:nvSpPr>
          <p:cNvPr id="115870" name="Rectangle 77"/>
          <p:cNvSpPr>
            <a:spLocks noChangeArrowheads="1"/>
          </p:cNvSpPr>
          <p:nvPr/>
        </p:nvSpPr>
        <p:spPr bwMode="auto">
          <a:xfrm>
            <a:off x="2339975" y="2205038"/>
            <a:ext cx="360363" cy="1552575"/>
          </a:xfrm>
          <a:prstGeom prst="rect">
            <a:avLst/>
          </a:prstGeom>
          <a:noFill/>
          <a:ln w="9525">
            <a:noFill/>
            <a:miter lim="800000"/>
          </a:ln>
        </p:spPr>
        <p:txBody>
          <a:bodyPr>
            <a:spAutoFit/>
          </a:bodyPr>
          <a:lstStyle/>
          <a:p>
            <a:pPr eaLnBrk="1" hangingPunct="1"/>
            <a:r>
              <a:rPr kumimoji="1" lang="en-US" altLang="zh-CN" b="1">
                <a:solidFill>
                  <a:schemeClr val="tx2"/>
                </a:solidFill>
                <a:latin typeface="Times New Roman" pitchFamily="18" charset="0"/>
                <a:sym typeface="Wingdings 3"/>
              </a:rPr>
              <a:t>4  </a:t>
            </a:r>
            <a:endParaRPr kumimoji="1" lang="en-US" altLang="zh-CN" b="1">
              <a:solidFill>
                <a:schemeClr val="tx2"/>
              </a:solidFill>
              <a:latin typeface="Times New Roman" pitchFamily="18" charset="0"/>
              <a:sym typeface="Wingdings 3"/>
            </a:endParaRPr>
          </a:p>
          <a:p>
            <a:pPr eaLnBrk="1" hangingPunct="1"/>
            <a:r>
              <a:rPr kumimoji="1" lang="en-US" altLang="zh-CN" b="1">
                <a:solidFill>
                  <a:schemeClr val="tx2"/>
                </a:solidFill>
                <a:latin typeface="Times New Roman" pitchFamily="18" charset="0"/>
                <a:sym typeface="Wingdings 3"/>
              </a:rPr>
              <a:t>02</a:t>
            </a:r>
            <a:endParaRPr kumimoji="1" lang="en-US" altLang="zh-CN" b="1">
              <a:solidFill>
                <a:schemeClr val="tx2"/>
              </a:solidFill>
              <a:latin typeface="Times New Roman" pitchFamily="18" charset="0"/>
              <a:sym typeface="Wingdings 3"/>
            </a:endParaRPr>
          </a:p>
          <a:p>
            <a:pPr eaLnBrk="1" hangingPunct="1"/>
            <a:r>
              <a:rPr kumimoji="1" lang="en-US" altLang="zh-CN" b="1">
                <a:solidFill>
                  <a:schemeClr val="bg2"/>
                </a:solidFill>
                <a:latin typeface="Times New Roman" pitchFamily="18" charset="0"/>
                <a:sym typeface="Wingdings 3"/>
              </a:rPr>
              <a:t>5</a:t>
            </a:r>
            <a:endParaRPr kumimoji="1" lang="zh-CN" altLang="en-US" b="1">
              <a:solidFill>
                <a:schemeClr val="bg2"/>
              </a:solidFill>
              <a:latin typeface="Times New Roman" pitchFamily="18" charset="0"/>
              <a:sym typeface="Wingdings 3"/>
            </a:endParaRPr>
          </a:p>
        </p:txBody>
      </p:sp>
      <p:sp>
        <p:nvSpPr>
          <p:cNvPr id="115871" name="Rectangle 77"/>
          <p:cNvSpPr>
            <a:spLocks noChangeArrowheads="1"/>
          </p:cNvSpPr>
          <p:nvPr/>
        </p:nvSpPr>
        <p:spPr bwMode="auto">
          <a:xfrm>
            <a:off x="2735263" y="2205038"/>
            <a:ext cx="360362" cy="1552575"/>
          </a:xfrm>
          <a:prstGeom prst="rect">
            <a:avLst/>
          </a:prstGeom>
          <a:noFill/>
          <a:ln w="9525">
            <a:noFill/>
            <a:miter lim="800000"/>
          </a:ln>
        </p:spPr>
        <p:txBody>
          <a:bodyPr>
            <a:spAutoFit/>
          </a:bodyPr>
          <a:lstStyle/>
          <a:p>
            <a:pPr eaLnBrk="1" hangingPunct="1"/>
            <a:r>
              <a:rPr kumimoji="1" lang="en-US" altLang="zh-CN" b="1">
                <a:solidFill>
                  <a:schemeClr val="tx2"/>
                </a:solidFill>
                <a:latin typeface="Times New Roman" pitchFamily="18" charset="0"/>
                <a:sym typeface="Wingdings 3"/>
              </a:rPr>
              <a:t>0  </a:t>
            </a:r>
            <a:endParaRPr kumimoji="1" lang="en-US" altLang="zh-CN" b="1">
              <a:solidFill>
                <a:schemeClr val="tx2"/>
              </a:solidFill>
              <a:latin typeface="Times New Roman" pitchFamily="18" charset="0"/>
              <a:sym typeface="Wingdings 3"/>
            </a:endParaRPr>
          </a:p>
          <a:p>
            <a:pPr eaLnBrk="1" hangingPunct="1"/>
            <a:r>
              <a:rPr kumimoji="1" lang="en-US" altLang="zh-CN" b="1">
                <a:solidFill>
                  <a:schemeClr val="tx2"/>
                </a:solidFill>
                <a:latin typeface="Times New Roman" pitchFamily="18" charset="0"/>
                <a:sym typeface="Wingdings 3"/>
              </a:rPr>
              <a:t>4</a:t>
            </a:r>
            <a:endParaRPr kumimoji="1" lang="en-US" altLang="zh-CN" b="1">
              <a:solidFill>
                <a:schemeClr val="tx2"/>
              </a:solidFill>
              <a:latin typeface="Times New Roman" pitchFamily="18" charset="0"/>
              <a:sym typeface="Wingdings 3"/>
            </a:endParaRPr>
          </a:p>
          <a:p>
            <a:pPr eaLnBrk="1" hangingPunct="1"/>
            <a:r>
              <a:rPr kumimoji="1" lang="en-US" altLang="zh-CN" b="1">
                <a:solidFill>
                  <a:schemeClr val="tx2"/>
                </a:solidFill>
                <a:latin typeface="Times New Roman" pitchFamily="18" charset="0"/>
                <a:sym typeface="Wingdings 3"/>
              </a:rPr>
              <a:t>2</a:t>
            </a:r>
            <a:endParaRPr kumimoji="1" lang="en-US" altLang="zh-CN" b="1">
              <a:solidFill>
                <a:schemeClr val="tx2"/>
              </a:solidFill>
              <a:latin typeface="Times New Roman" pitchFamily="18" charset="0"/>
              <a:sym typeface="Wingdings 3"/>
            </a:endParaRPr>
          </a:p>
          <a:p>
            <a:pPr eaLnBrk="1" hangingPunct="1"/>
            <a:r>
              <a:rPr kumimoji="1" lang="en-US" altLang="zh-CN" b="1">
                <a:solidFill>
                  <a:schemeClr val="bg2"/>
                </a:solidFill>
                <a:latin typeface="Times New Roman" pitchFamily="18" charset="0"/>
                <a:sym typeface="Wingdings 3"/>
              </a:rPr>
              <a:t>5</a:t>
            </a:r>
            <a:endParaRPr kumimoji="1" lang="zh-CN" altLang="en-US" b="1">
              <a:solidFill>
                <a:schemeClr val="bg2"/>
              </a:solidFill>
              <a:latin typeface="Times New Roman" pitchFamily="18" charset="0"/>
              <a:sym typeface="Wingdings 3"/>
            </a:endParaRPr>
          </a:p>
        </p:txBody>
      </p:sp>
      <p:sp>
        <p:nvSpPr>
          <p:cNvPr id="115872" name="Rectangle 77"/>
          <p:cNvSpPr>
            <a:spLocks noChangeArrowheads="1"/>
          </p:cNvSpPr>
          <p:nvPr/>
        </p:nvSpPr>
        <p:spPr bwMode="auto">
          <a:xfrm>
            <a:off x="3132138" y="2205038"/>
            <a:ext cx="360362" cy="1552575"/>
          </a:xfrm>
          <a:prstGeom prst="rect">
            <a:avLst/>
          </a:prstGeom>
          <a:noFill/>
          <a:ln w="9525">
            <a:noFill/>
            <a:miter lim="800000"/>
          </a:ln>
        </p:spPr>
        <p:txBody>
          <a:bodyPr>
            <a:spAutoFit/>
          </a:bodyPr>
          <a:lstStyle/>
          <a:p>
            <a:pPr eaLnBrk="1" hangingPunct="1"/>
            <a:r>
              <a:rPr kumimoji="1" lang="en-US" altLang="zh-CN" b="1">
                <a:solidFill>
                  <a:schemeClr val="tx2"/>
                </a:solidFill>
                <a:latin typeface="Times New Roman" pitchFamily="18" charset="0"/>
                <a:sym typeface="Wingdings 3"/>
              </a:rPr>
              <a:t>02  </a:t>
            </a:r>
            <a:endParaRPr kumimoji="1" lang="en-US" altLang="zh-CN" b="1">
              <a:solidFill>
                <a:schemeClr val="tx2"/>
              </a:solidFill>
              <a:latin typeface="Times New Roman" pitchFamily="18" charset="0"/>
              <a:sym typeface="Wingdings 3"/>
            </a:endParaRPr>
          </a:p>
          <a:p>
            <a:pPr eaLnBrk="1" hangingPunct="1"/>
            <a:r>
              <a:rPr kumimoji="1" lang="en-US" altLang="zh-CN" b="1">
                <a:solidFill>
                  <a:schemeClr val="bg2"/>
                </a:solidFill>
                <a:latin typeface="Times New Roman" pitchFamily="18" charset="0"/>
                <a:sym typeface="Wingdings 3"/>
              </a:rPr>
              <a:t>4</a:t>
            </a:r>
            <a:endParaRPr kumimoji="1" lang="en-US" altLang="zh-CN" b="1">
              <a:solidFill>
                <a:schemeClr val="bg2"/>
              </a:solidFill>
              <a:latin typeface="Times New Roman" pitchFamily="18" charset="0"/>
              <a:sym typeface="Wingdings 3"/>
            </a:endParaRPr>
          </a:p>
          <a:p>
            <a:pPr eaLnBrk="1" hangingPunct="1"/>
            <a:r>
              <a:rPr kumimoji="1" lang="en-US" altLang="zh-CN" b="1">
                <a:solidFill>
                  <a:schemeClr val="bg2"/>
                </a:solidFill>
                <a:latin typeface="Times New Roman" pitchFamily="18" charset="0"/>
                <a:sym typeface="Wingdings 3"/>
              </a:rPr>
              <a:t>5</a:t>
            </a:r>
            <a:endParaRPr kumimoji="1" lang="zh-CN" altLang="en-US" b="1">
              <a:solidFill>
                <a:schemeClr val="bg2"/>
              </a:solidFill>
              <a:latin typeface="Times New Roman" pitchFamily="18" charset="0"/>
              <a:sym typeface="Wingdings 3"/>
            </a:endParaRPr>
          </a:p>
        </p:txBody>
      </p:sp>
      <p:grpSp>
        <p:nvGrpSpPr>
          <p:cNvPr id="6" name="Group 53"/>
          <p:cNvGrpSpPr/>
          <p:nvPr/>
        </p:nvGrpSpPr>
        <p:grpSpPr bwMode="auto">
          <a:xfrm>
            <a:off x="2582065" y="2360455"/>
            <a:ext cx="45719" cy="360040"/>
            <a:chOff x="624" y="3072"/>
            <a:chExt cx="192" cy="336"/>
          </a:xfrm>
        </p:grpSpPr>
        <p:sp>
          <p:nvSpPr>
            <p:cNvPr id="28702" name="Freeform 54"/>
            <p:cNvSpPr/>
            <p:nvPr/>
          </p:nvSpPr>
          <p:spPr bwMode="auto">
            <a:xfrm>
              <a:off x="720" y="3120"/>
              <a:ext cx="96" cy="240"/>
            </a:xfrm>
            <a:custGeom>
              <a:avLst/>
              <a:gdLst>
                <a:gd name="T0" fmla="*/ 0 w 96"/>
                <a:gd name="T1" fmla="*/ 0 h 240"/>
                <a:gd name="T2" fmla="*/ 96 w 96"/>
                <a:gd name="T3" fmla="*/ 96 h 240"/>
                <a:gd name="T4" fmla="*/ 0 w 96"/>
                <a:gd name="T5" fmla="*/ 240 h 240"/>
                <a:gd name="T6" fmla="*/ 0 60000 65536"/>
                <a:gd name="T7" fmla="*/ 0 60000 65536"/>
                <a:gd name="T8" fmla="*/ 0 60000 65536"/>
                <a:gd name="T9" fmla="*/ 0 w 96"/>
                <a:gd name="T10" fmla="*/ 0 h 240"/>
                <a:gd name="T11" fmla="*/ 96 w 96"/>
                <a:gd name="T12" fmla="*/ 240 h 240"/>
              </a:gdLst>
              <a:ahLst/>
              <a:cxnLst>
                <a:cxn ang="T6">
                  <a:pos x="T0" y="T1"/>
                </a:cxn>
                <a:cxn ang="T7">
                  <a:pos x="T2" y="T3"/>
                </a:cxn>
                <a:cxn ang="T8">
                  <a:pos x="T4" y="T5"/>
                </a:cxn>
              </a:cxnLst>
              <a:rect l="T9" t="T10" r="T11" b="T12"/>
              <a:pathLst>
                <a:path w="96" h="240">
                  <a:moveTo>
                    <a:pt x="0" y="0"/>
                  </a:moveTo>
                  <a:cubicBezTo>
                    <a:pt x="48" y="28"/>
                    <a:pt x="96" y="56"/>
                    <a:pt x="96" y="96"/>
                  </a:cubicBezTo>
                  <a:cubicBezTo>
                    <a:pt x="96" y="136"/>
                    <a:pt x="48" y="188"/>
                    <a:pt x="0" y="240"/>
                  </a:cubicBezTo>
                </a:path>
              </a:pathLst>
            </a:custGeom>
            <a:noFill/>
            <a:ln w="9525">
              <a:solidFill>
                <a:srgbClr val="FF0000"/>
              </a:solidFill>
              <a:round/>
            </a:ln>
          </p:spPr>
          <p:txBody>
            <a:bodyPr wrap="none"/>
            <a:lstStyle/>
            <a:p>
              <a:endParaRPr lang="zh-CN" altLang="en-US"/>
            </a:p>
          </p:txBody>
        </p:sp>
        <p:sp>
          <p:nvSpPr>
            <p:cNvPr id="28703" name="Line 55"/>
            <p:cNvSpPr>
              <a:spLocks noChangeShapeType="1"/>
            </p:cNvSpPr>
            <p:nvPr/>
          </p:nvSpPr>
          <p:spPr bwMode="auto">
            <a:xfrm flipH="1" flipV="1">
              <a:off x="624" y="3072"/>
              <a:ext cx="96" cy="48"/>
            </a:xfrm>
            <a:prstGeom prst="line">
              <a:avLst/>
            </a:prstGeom>
            <a:noFill/>
            <a:ln w="9525">
              <a:solidFill>
                <a:srgbClr val="FF0000"/>
              </a:solidFill>
              <a:round/>
              <a:tailEnd type="triangle" w="med" len="med"/>
            </a:ln>
          </p:spPr>
          <p:txBody>
            <a:bodyPr wrap="none"/>
            <a:lstStyle/>
            <a:p>
              <a:endParaRPr lang="zh-CN" altLang="en-US"/>
            </a:p>
          </p:txBody>
        </p:sp>
        <p:sp>
          <p:nvSpPr>
            <p:cNvPr id="28704" name="Line 56"/>
            <p:cNvSpPr>
              <a:spLocks noChangeShapeType="1"/>
            </p:cNvSpPr>
            <p:nvPr/>
          </p:nvSpPr>
          <p:spPr bwMode="auto">
            <a:xfrm flipH="1">
              <a:off x="672" y="3360"/>
              <a:ext cx="48" cy="48"/>
            </a:xfrm>
            <a:prstGeom prst="line">
              <a:avLst/>
            </a:prstGeom>
            <a:noFill/>
            <a:ln w="9525">
              <a:solidFill>
                <a:srgbClr val="FF0000"/>
              </a:solidFill>
              <a:round/>
              <a:tailEnd type="triangle" w="med" len="med"/>
            </a:ln>
          </p:spPr>
          <p:txBody>
            <a:bodyPr wrap="none"/>
            <a:lstStyle/>
            <a:p>
              <a:endParaRPr lang="zh-CN" altLang="en-US"/>
            </a:p>
          </p:txBody>
        </p:sp>
      </p:grpSp>
      <p:grpSp>
        <p:nvGrpSpPr>
          <p:cNvPr id="7" name="Group 53"/>
          <p:cNvGrpSpPr/>
          <p:nvPr/>
        </p:nvGrpSpPr>
        <p:grpSpPr bwMode="auto">
          <a:xfrm>
            <a:off x="2996841" y="2613762"/>
            <a:ext cx="75902" cy="385068"/>
            <a:chOff x="624" y="3072"/>
            <a:chExt cx="192" cy="336"/>
          </a:xfrm>
        </p:grpSpPr>
        <p:sp>
          <p:nvSpPr>
            <p:cNvPr id="28699" name="Freeform 54"/>
            <p:cNvSpPr/>
            <p:nvPr/>
          </p:nvSpPr>
          <p:spPr bwMode="auto">
            <a:xfrm>
              <a:off x="720" y="3120"/>
              <a:ext cx="96" cy="240"/>
            </a:xfrm>
            <a:custGeom>
              <a:avLst/>
              <a:gdLst>
                <a:gd name="T0" fmla="*/ 0 w 96"/>
                <a:gd name="T1" fmla="*/ 0 h 240"/>
                <a:gd name="T2" fmla="*/ 96 w 96"/>
                <a:gd name="T3" fmla="*/ 96 h 240"/>
                <a:gd name="T4" fmla="*/ 0 w 96"/>
                <a:gd name="T5" fmla="*/ 240 h 240"/>
                <a:gd name="T6" fmla="*/ 0 60000 65536"/>
                <a:gd name="T7" fmla="*/ 0 60000 65536"/>
                <a:gd name="T8" fmla="*/ 0 60000 65536"/>
                <a:gd name="T9" fmla="*/ 0 w 96"/>
                <a:gd name="T10" fmla="*/ 0 h 240"/>
                <a:gd name="T11" fmla="*/ 96 w 96"/>
                <a:gd name="T12" fmla="*/ 240 h 240"/>
              </a:gdLst>
              <a:ahLst/>
              <a:cxnLst>
                <a:cxn ang="T6">
                  <a:pos x="T0" y="T1"/>
                </a:cxn>
                <a:cxn ang="T7">
                  <a:pos x="T2" y="T3"/>
                </a:cxn>
                <a:cxn ang="T8">
                  <a:pos x="T4" y="T5"/>
                </a:cxn>
              </a:cxnLst>
              <a:rect l="T9" t="T10" r="T11" b="T12"/>
              <a:pathLst>
                <a:path w="96" h="240">
                  <a:moveTo>
                    <a:pt x="0" y="0"/>
                  </a:moveTo>
                  <a:cubicBezTo>
                    <a:pt x="48" y="28"/>
                    <a:pt x="96" y="56"/>
                    <a:pt x="96" y="96"/>
                  </a:cubicBezTo>
                  <a:cubicBezTo>
                    <a:pt x="96" y="136"/>
                    <a:pt x="48" y="188"/>
                    <a:pt x="0" y="240"/>
                  </a:cubicBezTo>
                </a:path>
              </a:pathLst>
            </a:custGeom>
            <a:noFill/>
            <a:ln w="9525">
              <a:solidFill>
                <a:srgbClr val="FF0000"/>
              </a:solidFill>
              <a:round/>
            </a:ln>
          </p:spPr>
          <p:txBody>
            <a:bodyPr wrap="none"/>
            <a:lstStyle/>
            <a:p>
              <a:endParaRPr lang="zh-CN" altLang="en-US"/>
            </a:p>
          </p:txBody>
        </p:sp>
        <p:sp>
          <p:nvSpPr>
            <p:cNvPr id="28700" name="Line 55"/>
            <p:cNvSpPr>
              <a:spLocks noChangeShapeType="1"/>
            </p:cNvSpPr>
            <p:nvPr/>
          </p:nvSpPr>
          <p:spPr bwMode="auto">
            <a:xfrm flipH="1" flipV="1">
              <a:off x="624" y="3072"/>
              <a:ext cx="96" cy="48"/>
            </a:xfrm>
            <a:prstGeom prst="line">
              <a:avLst/>
            </a:prstGeom>
            <a:noFill/>
            <a:ln w="9525">
              <a:solidFill>
                <a:srgbClr val="FF0000"/>
              </a:solidFill>
              <a:round/>
              <a:tailEnd type="triangle" w="med" len="med"/>
            </a:ln>
          </p:spPr>
          <p:txBody>
            <a:bodyPr wrap="none"/>
            <a:lstStyle/>
            <a:p>
              <a:endParaRPr lang="zh-CN" altLang="en-US"/>
            </a:p>
          </p:txBody>
        </p:sp>
        <p:sp>
          <p:nvSpPr>
            <p:cNvPr id="28701" name="Line 56"/>
            <p:cNvSpPr>
              <a:spLocks noChangeShapeType="1"/>
            </p:cNvSpPr>
            <p:nvPr/>
          </p:nvSpPr>
          <p:spPr bwMode="auto">
            <a:xfrm flipH="1">
              <a:off x="672" y="3360"/>
              <a:ext cx="48" cy="48"/>
            </a:xfrm>
            <a:prstGeom prst="line">
              <a:avLst/>
            </a:prstGeom>
            <a:noFill/>
            <a:ln w="9525">
              <a:solidFill>
                <a:srgbClr val="FF0000"/>
              </a:solidFill>
              <a:round/>
              <a:tailEnd type="triangle" w="med" len="med"/>
            </a:ln>
          </p:spPr>
          <p:txBody>
            <a:bodyPr wrap="none"/>
            <a:lstStyle/>
            <a:p>
              <a:endParaRPr lang="zh-CN" altLang="en-US"/>
            </a:p>
          </p:txBody>
        </p:sp>
      </p:grpSp>
      <p:sp>
        <p:nvSpPr>
          <p:cNvPr id="115881" name="Rectangle 169"/>
          <p:cNvSpPr>
            <a:spLocks noChangeArrowheads="1"/>
          </p:cNvSpPr>
          <p:nvPr/>
        </p:nvSpPr>
        <p:spPr bwMode="auto">
          <a:xfrm>
            <a:off x="395288" y="2205039"/>
            <a:ext cx="1584325" cy="1223962"/>
          </a:xfrm>
          <a:prstGeom prst="rect">
            <a:avLst/>
          </a:prstGeom>
          <a:noFill/>
          <a:ln w="9525">
            <a:solidFill>
              <a:schemeClr val="tx1"/>
            </a:solidFill>
            <a:miter lim="800000"/>
          </a:ln>
        </p:spPr>
        <p:txBody>
          <a:bodyPr wrap="none" anchor="ctr"/>
          <a:lstStyle/>
          <a:p>
            <a:pPr eaLnBrk="1" hangingPunct="1"/>
            <a:endParaRPr lang="zh-CN" altLang="en-US"/>
          </a:p>
        </p:txBody>
      </p:sp>
      <p:sp>
        <p:nvSpPr>
          <p:cNvPr id="115882" name="Rectangle 170"/>
          <p:cNvSpPr>
            <a:spLocks noChangeArrowheads="1"/>
          </p:cNvSpPr>
          <p:nvPr/>
        </p:nvSpPr>
        <p:spPr bwMode="auto">
          <a:xfrm>
            <a:off x="2339975" y="2205039"/>
            <a:ext cx="1152525" cy="1223962"/>
          </a:xfrm>
          <a:prstGeom prst="rect">
            <a:avLst/>
          </a:prstGeom>
          <a:noFill/>
          <a:ln w="9525">
            <a:solidFill>
              <a:schemeClr val="tx1"/>
            </a:solidFill>
            <a:miter lim="800000"/>
          </a:ln>
        </p:spPr>
        <p:txBody>
          <a:bodyPr wrap="none" anchor="ctr"/>
          <a:lstStyle/>
          <a:p>
            <a:pPr eaLnBrk="1" hangingPunct="1"/>
            <a:endParaRPr lang="zh-CN" altLang="en-US"/>
          </a:p>
        </p:txBody>
      </p:sp>
      <p:sp>
        <p:nvSpPr>
          <p:cNvPr id="115883" name="Rectangle 171"/>
          <p:cNvSpPr>
            <a:spLocks noChangeArrowheads="1"/>
          </p:cNvSpPr>
          <p:nvPr/>
        </p:nvSpPr>
        <p:spPr bwMode="auto">
          <a:xfrm>
            <a:off x="3851275" y="2205039"/>
            <a:ext cx="793750" cy="1223962"/>
          </a:xfrm>
          <a:prstGeom prst="rect">
            <a:avLst/>
          </a:prstGeom>
          <a:noFill/>
          <a:ln w="9525">
            <a:solidFill>
              <a:schemeClr val="tx1"/>
            </a:solidFill>
            <a:miter lim="800000"/>
          </a:ln>
        </p:spPr>
        <p:txBody>
          <a:bodyPr wrap="none" anchor="ctr"/>
          <a:lstStyle/>
          <a:p>
            <a:pPr eaLnBrk="1" hangingPunct="1"/>
            <a:endParaRPr lang="zh-CN" altLang="en-US"/>
          </a:p>
        </p:txBody>
      </p:sp>
      <p:sp>
        <p:nvSpPr>
          <p:cNvPr id="115884" name="Rectangle 77"/>
          <p:cNvSpPr>
            <a:spLocks noChangeArrowheads="1"/>
          </p:cNvSpPr>
          <p:nvPr/>
        </p:nvSpPr>
        <p:spPr bwMode="auto">
          <a:xfrm>
            <a:off x="3851275" y="2205038"/>
            <a:ext cx="360363" cy="1552575"/>
          </a:xfrm>
          <a:prstGeom prst="rect">
            <a:avLst/>
          </a:prstGeom>
          <a:noFill/>
          <a:ln w="9525">
            <a:noFill/>
            <a:miter lim="800000"/>
          </a:ln>
        </p:spPr>
        <p:txBody>
          <a:bodyPr>
            <a:spAutoFit/>
          </a:bodyPr>
          <a:lstStyle/>
          <a:p>
            <a:pPr eaLnBrk="1" hangingPunct="1"/>
            <a:r>
              <a:rPr kumimoji="1" lang="en-US" altLang="zh-CN" b="1">
                <a:solidFill>
                  <a:schemeClr val="tx2"/>
                </a:solidFill>
                <a:latin typeface="Times New Roman" pitchFamily="18" charset="0"/>
                <a:sym typeface="Wingdings 3"/>
              </a:rPr>
              <a:t>0  </a:t>
            </a:r>
            <a:endParaRPr kumimoji="1" lang="en-US" altLang="zh-CN" b="1">
              <a:solidFill>
                <a:schemeClr val="tx2"/>
              </a:solidFill>
              <a:latin typeface="Times New Roman" pitchFamily="18" charset="0"/>
              <a:sym typeface="Wingdings 3"/>
            </a:endParaRPr>
          </a:p>
          <a:p>
            <a:pPr eaLnBrk="1" hangingPunct="1"/>
            <a:r>
              <a:rPr kumimoji="1" lang="en-US" altLang="zh-CN" b="1">
                <a:solidFill>
                  <a:schemeClr val="tx2"/>
                </a:solidFill>
                <a:latin typeface="Times New Roman" pitchFamily="18" charset="0"/>
                <a:sym typeface="Wingdings 3"/>
              </a:rPr>
              <a:t>2</a:t>
            </a:r>
            <a:endParaRPr kumimoji="1" lang="en-US" altLang="zh-CN" b="1">
              <a:solidFill>
                <a:schemeClr val="tx2"/>
              </a:solidFill>
              <a:latin typeface="Times New Roman" pitchFamily="18" charset="0"/>
              <a:sym typeface="Wingdings 3"/>
            </a:endParaRPr>
          </a:p>
          <a:p>
            <a:pPr eaLnBrk="1" hangingPunct="1"/>
            <a:r>
              <a:rPr kumimoji="1" lang="en-US" altLang="zh-CN" b="1">
                <a:solidFill>
                  <a:schemeClr val="bg2"/>
                </a:solidFill>
                <a:latin typeface="Times New Roman" pitchFamily="18" charset="0"/>
                <a:sym typeface="Wingdings 3"/>
              </a:rPr>
              <a:t>4</a:t>
            </a:r>
            <a:endParaRPr kumimoji="1" lang="en-US" altLang="zh-CN" b="1">
              <a:solidFill>
                <a:schemeClr val="bg2"/>
              </a:solidFill>
              <a:latin typeface="Times New Roman" pitchFamily="18" charset="0"/>
              <a:sym typeface="Wingdings 3"/>
            </a:endParaRPr>
          </a:p>
          <a:p>
            <a:pPr eaLnBrk="1" hangingPunct="1"/>
            <a:r>
              <a:rPr kumimoji="1" lang="en-US" altLang="zh-CN" b="1">
                <a:solidFill>
                  <a:schemeClr val="bg2"/>
                </a:solidFill>
                <a:latin typeface="Times New Roman" pitchFamily="18" charset="0"/>
                <a:sym typeface="Wingdings 3"/>
              </a:rPr>
              <a:t>5</a:t>
            </a:r>
            <a:endParaRPr kumimoji="1" lang="zh-CN" altLang="en-US" b="1">
              <a:solidFill>
                <a:schemeClr val="bg2"/>
              </a:solidFill>
              <a:latin typeface="Times New Roman" pitchFamily="18" charset="0"/>
              <a:sym typeface="Wingdings 3"/>
            </a:endParaRPr>
          </a:p>
        </p:txBody>
      </p:sp>
      <p:sp>
        <p:nvSpPr>
          <p:cNvPr id="115885" name="Rectangle 77"/>
          <p:cNvSpPr>
            <a:spLocks noChangeArrowheads="1"/>
          </p:cNvSpPr>
          <p:nvPr/>
        </p:nvSpPr>
        <p:spPr bwMode="auto">
          <a:xfrm>
            <a:off x="4211638" y="2205038"/>
            <a:ext cx="360362" cy="1552575"/>
          </a:xfrm>
          <a:prstGeom prst="rect">
            <a:avLst/>
          </a:prstGeom>
          <a:noFill/>
          <a:ln w="9525">
            <a:noFill/>
            <a:miter lim="800000"/>
          </a:ln>
        </p:spPr>
        <p:txBody>
          <a:bodyPr>
            <a:spAutoFit/>
          </a:bodyPr>
          <a:lstStyle/>
          <a:p>
            <a:pPr eaLnBrk="1" hangingPunct="1"/>
            <a:r>
              <a:rPr kumimoji="1" lang="en-US" altLang="zh-CN" b="1">
                <a:solidFill>
                  <a:schemeClr val="tx2"/>
                </a:solidFill>
                <a:latin typeface="Times New Roman" pitchFamily="18" charset="0"/>
                <a:sym typeface="Wingdings 3"/>
              </a:rPr>
              <a:t>0  </a:t>
            </a:r>
            <a:endParaRPr kumimoji="1" lang="en-US" altLang="zh-CN" b="1">
              <a:solidFill>
                <a:schemeClr val="tx2"/>
              </a:solidFill>
              <a:latin typeface="Times New Roman" pitchFamily="18" charset="0"/>
              <a:sym typeface="Wingdings 3"/>
            </a:endParaRPr>
          </a:p>
          <a:p>
            <a:pPr eaLnBrk="1" hangingPunct="1"/>
            <a:r>
              <a:rPr kumimoji="1" lang="en-US" altLang="zh-CN" b="1">
                <a:solidFill>
                  <a:schemeClr val="bg2"/>
                </a:solidFill>
                <a:latin typeface="Times New Roman" pitchFamily="18" charset="0"/>
                <a:sym typeface="Wingdings 3"/>
              </a:rPr>
              <a:t>2</a:t>
            </a:r>
            <a:endParaRPr kumimoji="1" lang="en-US" altLang="zh-CN" b="1">
              <a:solidFill>
                <a:schemeClr val="bg2"/>
              </a:solidFill>
              <a:latin typeface="Times New Roman" pitchFamily="18" charset="0"/>
              <a:sym typeface="Wingdings 3"/>
            </a:endParaRPr>
          </a:p>
          <a:p>
            <a:pPr eaLnBrk="1" hangingPunct="1"/>
            <a:r>
              <a:rPr kumimoji="1" lang="en-US" altLang="zh-CN" b="1">
                <a:solidFill>
                  <a:schemeClr val="bg2"/>
                </a:solidFill>
                <a:latin typeface="Times New Roman" pitchFamily="18" charset="0"/>
                <a:sym typeface="Wingdings 3"/>
              </a:rPr>
              <a:t>4</a:t>
            </a:r>
            <a:endParaRPr kumimoji="1" lang="en-US" altLang="zh-CN" b="1">
              <a:solidFill>
                <a:schemeClr val="bg2"/>
              </a:solidFill>
              <a:latin typeface="Times New Roman" pitchFamily="18" charset="0"/>
              <a:sym typeface="Wingdings 3"/>
            </a:endParaRPr>
          </a:p>
          <a:p>
            <a:pPr eaLnBrk="1" hangingPunct="1"/>
            <a:r>
              <a:rPr kumimoji="1" lang="en-US" altLang="zh-CN" b="1">
                <a:solidFill>
                  <a:schemeClr val="bg2"/>
                </a:solidFill>
                <a:latin typeface="Times New Roman" pitchFamily="18" charset="0"/>
                <a:sym typeface="Wingdings 3"/>
              </a:rPr>
              <a:t>5</a:t>
            </a:r>
            <a:endParaRPr kumimoji="1" lang="zh-CN" altLang="en-US" b="1">
              <a:solidFill>
                <a:schemeClr val="bg2"/>
              </a:solidFill>
              <a:latin typeface="Times New Roman" pitchFamily="18" charset="0"/>
              <a:sym typeface="Wingdings 3"/>
            </a:endParaRPr>
          </a:p>
        </p:txBody>
      </p:sp>
      <p:grpSp>
        <p:nvGrpSpPr>
          <p:cNvPr id="8" name="Group 53"/>
          <p:cNvGrpSpPr/>
          <p:nvPr/>
        </p:nvGrpSpPr>
        <p:grpSpPr bwMode="auto">
          <a:xfrm>
            <a:off x="4067175" y="2351488"/>
            <a:ext cx="72777" cy="359990"/>
            <a:chOff x="624" y="3072"/>
            <a:chExt cx="192" cy="336"/>
          </a:xfrm>
        </p:grpSpPr>
        <p:sp>
          <p:nvSpPr>
            <p:cNvPr id="28696" name="Freeform 54"/>
            <p:cNvSpPr/>
            <p:nvPr/>
          </p:nvSpPr>
          <p:spPr bwMode="auto">
            <a:xfrm>
              <a:off x="720" y="3120"/>
              <a:ext cx="96" cy="240"/>
            </a:xfrm>
            <a:custGeom>
              <a:avLst/>
              <a:gdLst>
                <a:gd name="T0" fmla="*/ 0 w 96"/>
                <a:gd name="T1" fmla="*/ 0 h 240"/>
                <a:gd name="T2" fmla="*/ 96 w 96"/>
                <a:gd name="T3" fmla="*/ 96 h 240"/>
                <a:gd name="T4" fmla="*/ 0 w 96"/>
                <a:gd name="T5" fmla="*/ 240 h 240"/>
                <a:gd name="T6" fmla="*/ 0 60000 65536"/>
                <a:gd name="T7" fmla="*/ 0 60000 65536"/>
                <a:gd name="T8" fmla="*/ 0 60000 65536"/>
                <a:gd name="T9" fmla="*/ 0 w 96"/>
                <a:gd name="T10" fmla="*/ 0 h 240"/>
                <a:gd name="T11" fmla="*/ 96 w 96"/>
                <a:gd name="T12" fmla="*/ 240 h 240"/>
              </a:gdLst>
              <a:ahLst/>
              <a:cxnLst>
                <a:cxn ang="T6">
                  <a:pos x="T0" y="T1"/>
                </a:cxn>
                <a:cxn ang="T7">
                  <a:pos x="T2" y="T3"/>
                </a:cxn>
                <a:cxn ang="T8">
                  <a:pos x="T4" y="T5"/>
                </a:cxn>
              </a:cxnLst>
              <a:rect l="T9" t="T10" r="T11" b="T12"/>
              <a:pathLst>
                <a:path w="96" h="240">
                  <a:moveTo>
                    <a:pt x="0" y="0"/>
                  </a:moveTo>
                  <a:cubicBezTo>
                    <a:pt x="48" y="28"/>
                    <a:pt x="96" y="56"/>
                    <a:pt x="96" y="96"/>
                  </a:cubicBezTo>
                  <a:cubicBezTo>
                    <a:pt x="96" y="136"/>
                    <a:pt x="48" y="188"/>
                    <a:pt x="0" y="240"/>
                  </a:cubicBezTo>
                </a:path>
              </a:pathLst>
            </a:custGeom>
            <a:noFill/>
            <a:ln w="9525">
              <a:solidFill>
                <a:schemeClr val="bg2"/>
              </a:solidFill>
              <a:round/>
            </a:ln>
          </p:spPr>
          <p:txBody>
            <a:bodyPr wrap="none"/>
            <a:lstStyle/>
            <a:p>
              <a:endParaRPr lang="zh-CN" altLang="en-US"/>
            </a:p>
          </p:txBody>
        </p:sp>
        <p:sp>
          <p:nvSpPr>
            <p:cNvPr id="28697" name="Line 55"/>
            <p:cNvSpPr>
              <a:spLocks noChangeShapeType="1"/>
            </p:cNvSpPr>
            <p:nvPr/>
          </p:nvSpPr>
          <p:spPr bwMode="auto">
            <a:xfrm flipH="1" flipV="1">
              <a:off x="624" y="3072"/>
              <a:ext cx="96" cy="48"/>
            </a:xfrm>
            <a:prstGeom prst="line">
              <a:avLst/>
            </a:prstGeom>
            <a:noFill/>
            <a:ln w="9525">
              <a:solidFill>
                <a:schemeClr val="bg2"/>
              </a:solidFill>
              <a:round/>
              <a:tailEnd type="triangle" w="med" len="med"/>
            </a:ln>
          </p:spPr>
          <p:txBody>
            <a:bodyPr wrap="none"/>
            <a:lstStyle/>
            <a:p>
              <a:endParaRPr lang="zh-CN" altLang="en-US"/>
            </a:p>
          </p:txBody>
        </p:sp>
        <p:sp>
          <p:nvSpPr>
            <p:cNvPr id="28698" name="Line 56"/>
            <p:cNvSpPr>
              <a:spLocks noChangeShapeType="1"/>
            </p:cNvSpPr>
            <p:nvPr/>
          </p:nvSpPr>
          <p:spPr bwMode="auto">
            <a:xfrm flipH="1">
              <a:off x="672" y="3360"/>
              <a:ext cx="48" cy="48"/>
            </a:xfrm>
            <a:prstGeom prst="line">
              <a:avLst/>
            </a:prstGeom>
            <a:noFill/>
            <a:ln w="9525">
              <a:solidFill>
                <a:schemeClr val="bg2"/>
              </a:solidFill>
              <a:round/>
              <a:tailEnd type="triangle" w="med" len="med"/>
            </a:ln>
          </p:spPr>
          <p:txBody>
            <a:bodyPr wrap="none"/>
            <a:lstStyle/>
            <a:p>
              <a:endParaRPr lang="zh-CN" altLang="en-US"/>
            </a:p>
          </p:txBody>
        </p:sp>
      </p:grpSp>
      <p:sp>
        <p:nvSpPr>
          <p:cNvPr id="28695" name="灯片编号占位符 5"/>
          <p:cNvSpPr txBox="1">
            <a:spLocks noGrp="1"/>
          </p:cNvSpPr>
          <p:nvPr/>
        </p:nvSpPr>
        <p:spPr bwMode="auto">
          <a:xfrm>
            <a:off x="8167688" y="6553200"/>
            <a:ext cx="900112" cy="228600"/>
          </a:xfrm>
          <a:prstGeom prst="rect">
            <a:avLst/>
          </a:prstGeom>
          <a:noFill/>
          <a:ln w="9525">
            <a:noFill/>
            <a:miter lim="800000"/>
          </a:ln>
        </p:spPr>
        <p:txBody>
          <a:bodyPr/>
          <a:lstStyle/>
          <a:p>
            <a:pPr algn="r" eaLnBrk="1" hangingPunct="1"/>
            <a:fld id="{28C49CF9-CB03-41A1-ACFD-447B4B4EEEA9}" type="slidenum">
              <a:rPr lang="en-US" altLang="zh-CN" sz="1200">
                <a:ea typeface="楷体_GB2312"/>
              </a:rPr>
            </a:fld>
            <a:endParaRPr lang="en-US" altLang="zh-CN" sz="1200">
              <a:ea typeface="楷体_GB2312"/>
            </a:endParaRPr>
          </a:p>
        </p:txBody>
      </p:sp>
      <p:sp>
        <p:nvSpPr>
          <p:cNvPr id="9" name="文本框 8"/>
          <p:cNvSpPr txBox="1"/>
          <p:nvPr/>
        </p:nvSpPr>
        <p:spPr>
          <a:xfrm>
            <a:off x="649885" y="3550614"/>
            <a:ext cx="992579" cy="369332"/>
          </a:xfrm>
          <a:prstGeom prst="rect">
            <a:avLst/>
          </a:prstGeom>
          <a:noFill/>
        </p:spPr>
        <p:txBody>
          <a:bodyPr wrap="none" rtlCol="0">
            <a:spAutoFit/>
          </a:bodyPr>
          <a:lstStyle/>
          <a:p>
            <a:r>
              <a:rPr lang="zh-CN" altLang="en-US" dirty="0" smtClean="0"/>
              <a:t>第</a:t>
            </a:r>
            <a:r>
              <a:rPr lang="en-US" altLang="zh-CN" dirty="0" err="1" smtClean="0"/>
              <a:t>i</a:t>
            </a:r>
            <a:r>
              <a:rPr lang="en-US" altLang="zh-CN" dirty="0" smtClean="0"/>
              <a:t>=0</a:t>
            </a:r>
            <a:r>
              <a:rPr lang="zh-CN" altLang="en-US" dirty="0" smtClean="0"/>
              <a:t>趟</a:t>
            </a:r>
            <a:endParaRPr lang="zh-CN" altLang="en-US" dirty="0"/>
          </a:p>
        </p:txBody>
      </p:sp>
      <p:sp>
        <p:nvSpPr>
          <p:cNvPr id="63" name="文本框 62"/>
          <p:cNvSpPr txBox="1"/>
          <p:nvPr/>
        </p:nvSpPr>
        <p:spPr>
          <a:xfrm>
            <a:off x="2392538" y="3550614"/>
            <a:ext cx="992579" cy="369332"/>
          </a:xfrm>
          <a:prstGeom prst="rect">
            <a:avLst/>
          </a:prstGeom>
          <a:noFill/>
        </p:spPr>
        <p:txBody>
          <a:bodyPr wrap="none" rtlCol="0">
            <a:spAutoFit/>
          </a:bodyPr>
          <a:lstStyle/>
          <a:p>
            <a:r>
              <a:rPr lang="zh-CN" altLang="en-US" dirty="0" smtClean="0"/>
              <a:t>第</a:t>
            </a:r>
            <a:r>
              <a:rPr lang="en-US" altLang="zh-CN" dirty="0" err="1" smtClean="0"/>
              <a:t>i</a:t>
            </a:r>
            <a:r>
              <a:rPr lang="en-US" altLang="zh-CN" dirty="0" smtClean="0"/>
              <a:t>=1</a:t>
            </a:r>
            <a:r>
              <a:rPr lang="zh-CN" altLang="en-US" dirty="0" smtClean="0"/>
              <a:t>趟</a:t>
            </a:r>
            <a:endParaRPr lang="zh-CN" altLang="en-US" dirty="0"/>
          </a:p>
        </p:txBody>
      </p:sp>
      <p:sp>
        <p:nvSpPr>
          <p:cNvPr id="64" name="文本框 63"/>
          <p:cNvSpPr txBox="1"/>
          <p:nvPr/>
        </p:nvSpPr>
        <p:spPr>
          <a:xfrm>
            <a:off x="3751860" y="3550614"/>
            <a:ext cx="992579" cy="369332"/>
          </a:xfrm>
          <a:prstGeom prst="rect">
            <a:avLst/>
          </a:prstGeom>
          <a:noFill/>
        </p:spPr>
        <p:txBody>
          <a:bodyPr wrap="none" rtlCol="0">
            <a:spAutoFit/>
          </a:bodyPr>
          <a:lstStyle/>
          <a:p>
            <a:r>
              <a:rPr lang="zh-CN" altLang="en-US" dirty="0" smtClean="0"/>
              <a:t>第</a:t>
            </a:r>
            <a:r>
              <a:rPr lang="en-US" altLang="zh-CN" dirty="0" err="1" smtClean="0"/>
              <a:t>i</a:t>
            </a:r>
            <a:r>
              <a:rPr lang="en-US" altLang="zh-CN" dirty="0" smtClean="0"/>
              <a:t>=2</a:t>
            </a:r>
            <a:r>
              <a:rPr lang="zh-CN" altLang="en-US" dirty="0" smtClean="0"/>
              <a:t>趟</a:t>
            </a:r>
            <a:endParaRPr lang="zh-CN" altLang="en-US" dirty="0"/>
          </a:p>
        </p:txBody>
      </p:sp>
      <p:sp>
        <p:nvSpPr>
          <p:cNvPr id="65" name="文本框 64"/>
          <p:cNvSpPr txBox="1"/>
          <p:nvPr/>
        </p:nvSpPr>
        <p:spPr>
          <a:xfrm>
            <a:off x="6487556" y="53519"/>
            <a:ext cx="2441694" cy="769441"/>
          </a:xfrm>
          <a:prstGeom prst="rect">
            <a:avLst/>
          </a:prstGeom>
          <a:noFill/>
        </p:spPr>
        <p:txBody>
          <a:bodyPr wrap="none" rtlCol="0">
            <a:spAutoFit/>
          </a:bodyPr>
          <a:lstStyle/>
          <a:p>
            <a:r>
              <a:rPr lang="zh-CN" altLang="en-US" sz="4400" dirty="0" smtClean="0">
                <a:solidFill>
                  <a:srgbClr val="FF0000"/>
                </a:solidFill>
              </a:rPr>
              <a:t>内容回顾</a:t>
            </a:r>
            <a:endParaRPr lang="zh-CN" altLang="en-US" sz="4400" dirty="0">
              <a:solidFill>
                <a:srgbClr val="FF000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4925" y="44450"/>
            <a:ext cx="4897115" cy="3477875"/>
          </a:xfrm>
          <a:prstGeom prst="rect">
            <a:avLst/>
          </a:prstGeom>
          <a:noFill/>
          <a:ln w="9525">
            <a:solidFill>
              <a:schemeClr val="tx1"/>
            </a:solidFill>
            <a:miter lim="800000"/>
          </a:ln>
        </p:spPr>
        <p:txBody>
          <a:bodyPr wrap="square">
            <a:spAutoFit/>
          </a:bodyPr>
          <a:lstStyle/>
          <a:p>
            <a:pPr eaLnBrk="1" hangingPunct="1"/>
            <a:r>
              <a:rPr lang="en-US" altLang="zh-CN" sz="2000" b="1" dirty="0" smtClean="0">
                <a:latin typeface="+mn-ea"/>
                <a:sym typeface="Wingdings 3"/>
              </a:rPr>
              <a:t>…</a:t>
            </a:r>
            <a:endParaRPr lang="en-US" altLang="zh-CN" sz="2000" b="1" dirty="0" smtClean="0">
              <a:latin typeface="+mn-ea"/>
              <a:sym typeface="Wingdings 3"/>
            </a:endParaRPr>
          </a:p>
          <a:p>
            <a:pPr eaLnBrk="1" hangingPunct="1"/>
            <a:r>
              <a:rPr kumimoji="1" lang="en-US" altLang="zh-CN" sz="2000" dirty="0" err="1" smtClean="0">
                <a:latin typeface="+mn-ea"/>
                <a:sym typeface="Wingdings 3"/>
              </a:rPr>
              <a:t>int</a:t>
            </a:r>
            <a:r>
              <a:rPr kumimoji="1" lang="en-US" altLang="zh-CN" sz="2000" dirty="0" smtClean="0">
                <a:latin typeface="+mn-ea"/>
                <a:sym typeface="Wingdings 3"/>
              </a:rPr>
              <a:t> </a:t>
            </a:r>
            <a:r>
              <a:rPr kumimoji="1" lang="en-US" altLang="zh-CN" sz="2000" dirty="0">
                <a:latin typeface="+mn-ea"/>
                <a:sym typeface="Wingdings 3"/>
              </a:rPr>
              <a:t>main( )</a:t>
            </a:r>
            <a:endParaRPr kumimoji="1" lang="en-US" altLang="zh-CN" sz="2000" dirty="0">
              <a:latin typeface="+mn-ea"/>
              <a:sym typeface="Wingdings 3"/>
            </a:endParaRPr>
          </a:p>
          <a:p>
            <a:pPr eaLnBrk="1" hangingPunct="1"/>
            <a:r>
              <a:rPr kumimoji="1" lang="en-US" altLang="zh-CN" sz="2000" dirty="0" smtClean="0">
                <a:latin typeface="+mn-ea"/>
                <a:sym typeface="Wingdings 3"/>
              </a:rPr>
              <a:t>{        </a:t>
            </a:r>
            <a:endParaRPr kumimoji="1" lang="en-US" altLang="zh-CN" sz="2000" dirty="0" smtClean="0">
              <a:latin typeface="+mn-ea"/>
              <a:sym typeface="Wingdings 3"/>
            </a:endParaRPr>
          </a:p>
          <a:p>
            <a:pPr eaLnBrk="1" hangingPunct="1"/>
            <a:r>
              <a:rPr kumimoji="1" lang="en-US" altLang="zh-CN" sz="2000" dirty="0" smtClean="0">
                <a:latin typeface="+mn-ea"/>
                <a:sym typeface="Wingdings 3"/>
              </a:rPr>
              <a:t>         </a:t>
            </a:r>
            <a:r>
              <a:rPr kumimoji="1" lang="en-US" altLang="zh-CN" sz="2000" dirty="0" err="1" smtClean="0">
                <a:latin typeface="+mn-ea"/>
                <a:sym typeface="Wingdings 3"/>
              </a:rPr>
              <a:t>int</a:t>
            </a:r>
            <a:r>
              <a:rPr kumimoji="1" lang="en-US" altLang="zh-CN" sz="2000" dirty="0" smtClean="0">
                <a:latin typeface="+mn-ea"/>
                <a:sym typeface="Wingdings 3"/>
              </a:rPr>
              <a:t> </a:t>
            </a:r>
            <a:r>
              <a:rPr kumimoji="1" lang="en-US" altLang="zh-CN" sz="2000" dirty="0">
                <a:latin typeface="+mn-ea"/>
                <a:sym typeface="Wingdings 3"/>
              </a:rPr>
              <a:t>a[N];</a:t>
            </a:r>
            <a:endParaRPr kumimoji="1" lang="en-US" altLang="zh-CN" sz="2000" dirty="0">
              <a:latin typeface="+mn-ea"/>
              <a:sym typeface="Wingdings 3"/>
            </a:endParaRPr>
          </a:p>
          <a:p>
            <a:pPr eaLnBrk="1" hangingPunct="1"/>
            <a:r>
              <a:rPr kumimoji="1" lang="en-US" altLang="zh-CN" sz="2000" dirty="0">
                <a:latin typeface="+mn-ea"/>
                <a:sym typeface="Wingdings 3"/>
              </a:rPr>
              <a:t> </a:t>
            </a:r>
            <a:r>
              <a:rPr kumimoji="1" lang="en-US" altLang="zh-CN" sz="2000" dirty="0" smtClean="0">
                <a:latin typeface="+mn-ea"/>
                <a:sym typeface="Wingdings 3"/>
              </a:rPr>
              <a:t>        for </a:t>
            </a:r>
            <a:r>
              <a:rPr kumimoji="1" lang="en-US" altLang="zh-CN" sz="2000" dirty="0">
                <a:latin typeface="+mn-ea"/>
                <a:sym typeface="Wingdings 3"/>
              </a:rPr>
              <a:t>(</a:t>
            </a:r>
            <a:r>
              <a:rPr kumimoji="1" lang="en-US" altLang="zh-CN" sz="2000" dirty="0" err="1">
                <a:latin typeface="+mn-ea"/>
                <a:sym typeface="Wingdings 3"/>
              </a:rPr>
              <a:t>int</a:t>
            </a:r>
            <a:r>
              <a:rPr kumimoji="1" lang="en-US" altLang="zh-CN" sz="2000" dirty="0">
                <a:latin typeface="+mn-ea"/>
                <a:sym typeface="Wingdings 3"/>
              </a:rPr>
              <a:t> </a:t>
            </a:r>
            <a:r>
              <a:rPr kumimoji="1" lang="en-US" altLang="zh-CN" sz="2000" dirty="0" err="1">
                <a:latin typeface="+mn-ea"/>
                <a:sym typeface="Wingdings 3"/>
              </a:rPr>
              <a:t>i</a:t>
            </a:r>
            <a:r>
              <a:rPr kumimoji="1" lang="en-US" altLang="zh-CN" sz="2000" dirty="0">
                <a:latin typeface="+mn-ea"/>
                <a:sym typeface="Wingdings 3"/>
              </a:rPr>
              <a:t>=0; </a:t>
            </a:r>
            <a:r>
              <a:rPr kumimoji="1" lang="en-US" altLang="zh-CN" sz="2000" dirty="0" err="1">
                <a:latin typeface="+mn-ea"/>
                <a:sym typeface="Wingdings 3"/>
              </a:rPr>
              <a:t>i</a:t>
            </a:r>
            <a:r>
              <a:rPr kumimoji="1" lang="en-US" altLang="zh-CN" sz="2000" dirty="0">
                <a:latin typeface="+mn-ea"/>
                <a:sym typeface="Wingdings 3"/>
              </a:rPr>
              <a:t>&lt;N; </a:t>
            </a:r>
            <a:r>
              <a:rPr kumimoji="1" lang="en-US" altLang="zh-CN" sz="2000" dirty="0" err="1">
                <a:latin typeface="+mn-ea"/>
                <a:sym typeface="Wingdings 3"/>
              </a:rPr>
              <a:t>i</a:t>
            </a:r>
            <a:r>
              <a:rPr kumimoji="1" lang="en-US" altLang="zh-CN" sz="2000" dirty="0">
                <a:latin typeface="+mn-ea"/>
                <a:sym typeface="Wingdings 3"/>
              </a:rPr>
              <a:t>++)</a:t>
            </a:r>
            <a:endParaRPr kumimoji="1" lang="en-US" altLang="zh-CN" sz="2000" dirty="0">
              <a:latin typeface="+mn-ea"/>
              <a:sym typeface="Wingdings 3"/>
            </a:endParaRPr>
          </a:p>
          <a:p>
            <a:pPr eaLnBrk="1" hangingPunct="1"/>
            <a:r>
              <a:rPr kumimoji="1" lang="en-US" altLang="zh-CN" sz="2000" dirty="0">
                <a:latin typeface="+mn-ea"/>
                <a:sym typeface="Wingdings 3"/>
              </a:rPr>
              <a:t>	</a:t>
            </a:r>
            <a:r>
              <a:rPr kumimoji="1" lang="en-US" altLang="zh-CN" sz="2000" dirty="0" smtClean="0">
                <a:latin typeface="+mn-ea"/>
                <a:sym typeface="Wingdings 3"/>
              </a:rPr>
              <a:t> </a:t>
            </a:r>
            <a:r>
              <a:rPr lang="en-US" altLang="zh-CN" sz="2000" dirty="0" err="1" smtClean="0">
                <a:latin typeface="+mn-ea"/>
                <a:cs typeface="Arial" charset="0"/>
              </a:rPr>
              <a:t>cin</a:t>
            </a:r>
            <a:r>
              <a:rPr lang="en-US" altLang="zh-CN" sz="2000" dirty="0" smtClean="0">
                <a:latin typeface="+mn-ea"/>
                <a:cs typeface="Arial" charset="0"/>
              </a:rPr>
              <a:t>&gt;&gt;a[</a:t>
            </a:r>
            <a:r>
              <a:rPr lang="en-US" altLang="zh-CN" sz="2000" dirty="0" err="1" smtClean="0">
                <a:latin typeface="+mn-ea"/>
                <a:cs typeface="Arial" charset="0"/>
              </a:rPr>
              <a:t>i</a:t>
            </a:r>
            <a:r>
              <a:rPr lang="en-US" altLang="zh-CN" sz="2000" dirty="0" smtClean="0">
                <a:latin typeface="+mn-ea"/>
                <a:cs typeface="Arial" charset="0"/>
              </a:rPr>
              <a:t>];</a:t>
            </a:r>
            <a:endParaRPr kumimoji="1" lang="en-US" altLang="zh-CN" sz="2000" dirty="0">
              <a:latin typeface="+mn-ea"/>
              <a:sym typeface="Wingdings 3"/>
            </a:endParaRPr>
          </a:p>
          <a:p>
            <a:pPr eaLnBrk="1" hangingPunct="1"/>
            <a:endParaRPr kumimoji="1" lang="en-US" altLang="zh-CN" sz="2000" dirty="0">
              <a:latin typeface="+mn-ea"/>
              <a:sym typeface="Wingdings 3"/>
            </a:endParaRPr>
          </a:p>
          <a:p>
            <a:pPr eaLnBrk="1" hangingPunct="1"/>
            <a:r>
              <a:rPr kumimoji="1" lang="en-US" altLang="zh-CN" sz="2000" dirty="0" smtClean="0">
                <a:solidFill>
                  <a:srgbClr val="FF0000"/>
                </a:solidFill>
                <a:latin typeface="+mn-ea"/>
              </a:rPr>
              <a:t>        </a:t>
            </a:r>
            <a:r>
              <a:rPr kumimoji="1" lang="en-US" altLang="zh-CN" sz="2000" dirty="0" err="1" smtClean="0">
                <a:solidFill>
                  <a:srgbClr val="FF0000"/>
                </a:solidFill>
                <a:latin typeface="+mn-ea"/>
              </a:rPr>
              <a:t>BubbleSort</a:t>
            </a:r>
            <a:r>
              <a:rPr kumimoji="1" lang="en-US" altLang="zh-CN" sz="2000" dirty="0" smtClean="0">
                <a:solidFill>
                  <a:srgbClr val="FF0000"/>
                </a:solidFill>
                <a:latin typeface="+mn-ea"/>
              </a:rPr>
              <a:t>(a</a:t>
            </a:r>
            <a:r>
              <a:rPr kumimoji="1" lang="en-US" altLang="zh-CN" sz="2000" dirty="0">
                <a:solidFill>
                  <a:srgbClr val="FF0000"/>
                </a:solidFill>
                <a:latin typeface="+mn-ea"/>
              </a:rPr>
              <a:t>, N); </a:t>
            </a:r>
            <a:endParaRPr kumimoji="1" lang="en-US" altLang="zh-CN" sz="2000" dirty="0">
              <a:solidFill>
                <a:srgbClr val="FF0000"/>
              </a:solidFill>
              <a:latin typeface="+mn-ea"/>
              <a:sym typeface="Wingdings 3"/>
            </a:endParaRPr>
          </a:p>
          <a:p>
            <a:pPr eaLnBrk="1" hangingPunct="1"/>
            <a:endParaRPr kumimoji="1" lang="en-US" altLang="zh-CN" sz="2000" dirty="0">
              <a:latin typeface="+mn-ea"/>
              <a:sym typeface="Wingdings 3"/>
            </a:endParaRPr>
          </a:p>
          <a:p>
            <a:pPr eaLnBrk="1" hangingPunct="1"/>
            <a:r>
              <a:rPr kumimoji="1" lang="en-US" altLang="zh-CN" sz="2000" dirty="0" smtClean="0">
                <a:solidFill>
                  <a:srgbClr val="003366"/>
                </a:solidFill>
                <a:latin typeface="+mn-ea"/>
                <a:sym typeface="Wingdings 3"/>
              </a:rPr>
              <a:t>        </a:t>
            </a:r>
            <a:r>
              <a:rPr kumimoji="1" lang="en-US" altLang="zh-CN" sz="2000" dirty="0" smtClean="0">
                <a:latin typeface="+mn-ea"/>
                <a:sym typeface="Wingdings 3"/>
              </a:rPr>
              <a:t>…</a:t>
            </a:r>
            <a:endParaRPr kumimoji="1" lang="en-US" altLang="zh-CN" sz="2000" dirty="0">
              <a:solidFill>
                <a:srgbClr val="003366"/>
              </a:solidFill>
              <a:latin typeface="+mn-ea"/>
              <a:sym typeface="Wingdings 3"/>
            </a:endParaRPr>
          </a:p>
          <a:p>
            <a:pPr eaLnBrk="1" hangingPunct="1"/>
            <a:r>
              <a:rPr kumimoji="1" lang="en-US" altLang="zh-CN" sz="2000" dirty="0">
                <a:latin typeface="+mn-ea"/>
                <a:sym typeface="Wingdings 3"/>
              </a:rPr>
              <a:t>}</a:t>
            </a:r>
            <a:endParaRPr kumimoji="1" lang="en-US" altLang="zh-CN" sz="2000" dirty="0">
              <a:latin typeface="+mn-ea"/>
              <a:sym typeface="Wingdings 3"/>
            </a:endParaRPr>
          </a:p>
        </p:txBody>
      </p:sp>
      <p:sp>
        <p:nvSpPr>
          <p:cNvPr id="279555" name="Rectangle 3"/>
          <p:cNvSpPr>
            <a:spLocks noChangeArrowheads="1"/>
          </p:cNvSpPr>
          <p:nvPr/>
        </p:nvSpPr>
        <p:spPr bwMode="auto">
          <a:xfrm>
            <a:off x="2843808" y="2636838"/>
            <a:ext cx="4788247" cy="3786188"/>
          </a:xfrm>
          <a:prstGeom prst="rect">
            <a:avLst/>
          </a:prstGeom>
          <a:solidFill>
            <a:schemeClr val="bg1"/>
          </a:solidFill>
          <a:ln w="9525">
            <a:solidFill>
              <a:schemeClr val="tx1"/>
            </a:solidFill>
            <a:miter lim="800000"/>
          </a:ln>
        </p:spPr>
        <p:txBody>
          <a:bodyPr wrap="square" lIns="0" rIns="0">
            <a:spAutoFit/>
          </a:bodyPr>
          <a:lstStyle/>
          <a:p>
            <a:pPr eaLnBrk="1" hangingPunct="1"/>
            <a:r>
              <a:rPr lang="en-US" altLang="zh-CN" sz="2000" dirty="0">
                <a:latin typeface="+mn-ea"/>
              </a:rPr>
              <a:t> void </a:t>
            </a:r>
            <a:r>
              <a:rPr lang="en-US" altLang="zh-CN" sz="2000" dirty="0" err="1">
                <a:latin typeface="+mn-ea"/>
              </a:rPr>
              <a:t>BubbleSort</a:t>
            </a:r>
            <a:r>
              <a:rPr lang="en-US" altLang="zh-CN" sz="2000" dirty="0">
                <a:latin typeface="+mn-ea"/>
              </a:rPr>
              <a:t>(</a:t>
            </a:r>
            <a:r>
              <a:rPr lang="en-US" altLang="zh-CN" sz="2000" dirty="0" err="1">
                <a:latin typeface="+mn-ea"/>
              </a:rPr>
              <a:t>int</a:t>
            </a:r>
            <a:r>
              <a:rPr lang="en-US" altLang="zh-CN" sz="2000" dirty="0">
                <a:latin typeface="+mn-ea"/>
              </a:rPr>
              <a:t> </a:t>
            </a:r>
            <a:r>
              <a:rPr lang="en-US" altLang="zh-CN" sz="2000" dirty="0" err="1">
                <a:latin typeface="+mn-ea"/>
              </a:rPr>
              <a:t>sdata</a:t>
            </a:r>
            <a:r>
              <a:rPr lang="en-US" altLang="zh-CN" sz="2000" dirty="0">
                <a:latin typeface="+mn-ea"/>
              </a:rPr>
              <a:t>[ ], </a:t>
            </a:r>
            <a:r>
              <a:rPr lang="en-US" altLang="zh-CN" sz="2000" dirty="0" err="1">
                <a:latin typeface="+mn-ea"/>
              </a:rPr>
              <a:t>int</a:t>
            </a:r>
            <a:r>
              <a:rPr lang="en-US" altLang="zh-CN" sz="2000" dirty="0">
                <a:latin typeface="+mn-ea"/>
              </a:rPr>
              <a:t> count)  </a:t>
            </a:r>
            <a:endParaRPr lang="en-US" altLang="zh-CN" sz="2000" dirty="0">
              <a:latin typeface="+mn-ea"/>
            </a:endParaRPr>
          </a:p>
          <a:p>
            <a:pPr eaLnBrk="1" hangingPunct="1"/>
            <a:r>
              <a:rPr lang="en-US" altLang="zh-CN" sz="2000" dirty="0">
                <a:latin typeface="+mn-ea"/>
              </a:rPr>
              <a:t>  {</a:t>
            </a:r>
            <a:endParaRPr lang="en-US" altLang="zh-CN" sz="2000" dirty="0">
              <a:latin typeface="+mn-ea"/>
            </a:endParaRPr>
          </a:p>
          <a:p>
            <a:pPr eaLnBrk="1" hangingPunct="1"/>
            <a:r>
              <a:rPr lang="en-US" altLang="zh-CN" sz="2000" dirty="0">
                <a:latin typeface="+mn-ea"/>
              </a:rPr>
              <a:t> </a:t>
            </a:r>
            <a:r>
              <a:rPr lang="en-US" altLang="zh-CN" sz="2000" dirty="0" smtClean="0">
                <a:latin typeface="+mn-ea"/>
              </a:rPr>
              <a:t>         </a:t>
            </a:r>
            <a:r>
              <a:rPr lang="en-US" altLang="zh-CN" sz="2000" dirty="0" err="1" smtClean="0">
                <a:latin typeface="+mn-ea"/>
              </a:rPr>
              <a:t>int</a:t>
            </a:r>
            <a:r>
              <a:rPr lang="en-US" altLang="zh-CN" sz="2000" dirty="0" smtClean="0">
                <a:latin typeface="+mn-ea"/>
              </a:rPr>
              <a:t> </a:t>
            </a:r>
            <a:r>
              <a:rPr lang="en-US" altLang="zh-CN" sz="2000" dirty="0">
                <a:latin typeface="+mn-ea"/>
              </a:rPr>
              <a:t>temp;</a:t>
            </a:r>
            <a:endParaRPr lang="zh-CN" altLang="zh-CN" sz="2000" dirty="0">
              <a:latin typeface="+mn-ea"/>
            </a:endParaRPr>
          </a:p>
          <a:p>
            <a:pPr eaLnBrk="1" hangingPunct="1"/>
            <a:r>
              <a:rPr lang="en-US" altLang="zh-CN" sz="2000" dirty="0">
                <a:latin typeface="+mn-ea"/>
              </a:rPr>
              <a:t> </a:t>
            </a:r>
            <a:r>
              <a:rPr lang="en-US" altLang="zh-CN" sz="2000" dirty="0" smtClean="0">
                <a:latin typeface="+mn-ea"/>
              </a:rPr>
              <a:t>         for(</a:t>
            </a:r>
            <a:r>
              <a:rPr lang="en-US" altLang="zh-CN" sz="2000" dirty="0" err="1" smtClean="0">
                <a:latin typeface="+mn-ea"/>
              </a:rPr>
              <a:t>int</a:t>
            </a:r>
            <a:r>
              <a:rPr lang="en-US" altLang="zh-CN" sz="2000" dirty="0" smtClean="0">
                <a:latin typeface="+mn-ea"/>
              </a:rPr>
              <a:t> </a:t>
            </a:r>
            <a:r>
              <a:rPr lang="en-US" altLang="zh-CN" sz="2000" dirty="0" err="1">
                <a:latin typeface="+mn-ea"/>
              </a:rPr>
              <a:t>i</a:t>
            </a:r>
            <a:r>
              <a:rPr lang="en-US" altLang="zh-CN" sz="2000" dirty="0">
                <a:latin typeface="+mn-ea"/>
              </a:rPr>
              <a:t> = 0; </a:t>
            </a:r>
            <a:r>
              <a:rPr lang="en-US" altLang="zh-CN" sz="2000" dirty="0" err="1">
                <a:latin typeface="+mn-ea"/>
              </a:rPr>
              <a:t>i</a:t>
            </a:r>
            <a:r>
              <a:rPr lang="en-US" altLang="zh-CN" sz="2000" dirty="0">
                <a:latin typeface="+mn-ea"/>
              </a:rPr>
              <a:t> &lt; count-1; </a:t>
            </a:r>
            <a:r>
              <a:rPr lang="en-US" altLang="zh-CN" sz="2000" dirty="0" err="1">
                <a:latin typeface="+mn-ea"/>
              </a:rPr>
              <a:t>i</a:t>
            </a:r>
            <a:r>
              <a:rPr lang="en-US" altLang="zh-CN" sz="2000" dirty="0">
                <a:latin typeface="+mn-ea"/>
              </a:rPr>
              <a:t>++)</a:t>
            </a:r>
            <a:endParaRPr lang="zh-CN" altLang="zh-CN" sz="2000" dirty="0">
              <a:latin typeface="+mn-ea"/>
            </a:endParaRPr>
          </a:p>
          <a:p>
            <a:pPr eaLnBrk="1" hangingPunct="1"/>
            <a:r>
              <a:rPr lang="en-US" altLang="zh-CN" sz="2000" dirty="0">
                <a:latin typeface="+mn-ea"/>
              </a:rPr>
              <a:t>	</a:t>
            </a:r>
            <a:r>
              <a:rPr lang="en-US" altLang="zh-CN" sz="2000" dirty="0" smtClean="0">
                <a:latin typeface="+mn-ea"/>
              </a:rPr>
              <a:t>   for(</a:t>
            </a:r>
            <a:r>
              <a:rPr lang="en-US" altLang="zh-CN" sz="2000" dirty="0" err="1" smtClean="0">
                <a:latin typeface="+mn-ea"/>
              </a:rPr>
              <a:t>int</a:t>
            </a:r>
            <a:r>
              <a:rPr lang="en-US" altLang="zh-CN" sz="2000" dirty="0" smtClean="0">
                <a:latin typeface="+mn-ea"/>
              </a:rPr>
              <a:t> </a:t>
            </a:r>
            <a:r>
              <a:rPr lang="en-US" altLang="zh-CN" sz="2000" dirty="0">
                <a:latin typeface="+mn-ea"/>
              </a:rPr>
              <a:t>j = 0; j &lt; count-1-i; j++)</a:t>
            </a:r>
            <a:endParaRPr lang="zh-CN" altLang="zh-CN" sz="2000" dirty="0">
              <a:latin typeface="+mn-ea"/>
            </a:endParaRPr>
          </a:p>
          <a:p>
            <a:pPr eaLnBrk="1" hangingPunct="1"/>
            <a:r>
              <a:rPr lang="en-US" altLang="zh-CN" sz="2000" dirty="0">
                <a:latin typeface="+mn-ea"/>
              </a:rPr>
              <a:t>	 </a:t>
            </a:r>
            <a:r>
              <a:rPr lang="en-US" altLang="zh-CN" sz="2000" dirty="0" smtClean="0">
                <a:latin typeface="+mn-ea"/>
              </a:rPr>
              <a:t>          </a:t>
            </a:r>
            <a:r>
              <a:rPr lang="pt-BR" altLang="zh-CN" sz="2000" dirty="0" smtClean="0">
                <a:latin typeface="+mn-ea"/>
              </a:rPr>
              <a:t>if(sdata[j</a:t>
            </a:r>
            <a:r>
              <a:rPr lang="pt-BR" altLang="zh-CN" sz="2000" dirty="0">
                <a:latin typeface="+mn-ea"/>
              </a:rPr>
              <a:t>] &gt; sdata[j+1])</a:t>
            </a:r>
            <a:endParaRPr lang="zh-CN" altLang="zh-CN" sz="2000" dirty="0">
              <a:latin typeface="+mn-ea"/>
            </a:endParaRPr>
          </a:p>
          <a:p>
            <a:pPr eaLnBrk="1" hangingPunct="1"/>
            <a:r>
              <a:rPr lang="pt-BR" altLang="zh-CN" sz="2000" dirty="0">
                <a:latin typeface="+mn-ea"/>
              </a:rPr>
              <a:t>	 </a:t>
            </a:r>
            <a:r>
              <a:rPr lang="pt-BR" altLang="zh-CN" sz="2000" dirty="0" smtClean="0">
                <a:latin typeface="+mn-ea"/>
              </a:rPr>
              <a:t>         {</a:t>
            </a:r>
            <a:endParaRPr lang="pt-BR" altLang="zh-CN" sz="2000" dirty="0">
              <a:latin typeface="+mn-ea"/>
            </a:endParaRPr>
          </a:p>
          <a:p>
            <a:pPr eaLnBrk="1" hangingPunct="1"/>
            <a:r>
              <a:rPr lang="pt-BR" altLang="zh-CN" sz="2000" dirty="0">
                <a:latin typeface="+mn-ea"/>
              </a:rPr>
              <a:t>		 </a:t>
            </a:r>
            <a:r>
              <a:rPr lang="pt-BR" altLang="zh-CN" sz="2000" dirty="0" smtClean="0">
                <a:latin typeface="+mn-ea"/>
              </a:rPr>
              <a:t>   temp </a:t>
            </a:r>
            <a:r>
              <a:rPr lang="pt-BR" altLang="zh-CN" sz="2000" dirty="0">
                <a:latin typeface="+mn-ea"/>
              </a:rPr>
              <a:t>= sdata[j];</a:t>
            </a:r>
            <a:endParaRPr lang="zh-CN" altLang="zh-CN" sz="2000" dirty="0">
              <a:latin typeface="+mn-ea"/>
            </a:endParaRPr>
          </a:p>
          <a:p>
            <a:pPr eaLnBrk="1" hangingPunct="1"/>
            <a:r>
              <a:rPr lang="pt-BR" altLang="zh-CN" sz="2000" dirty="0">
                <a:latin typeface="+mn-ea"/>
              </a:rPr>
              <a:t>		 </a:t>
            </a:r>
            <a:r>
              <a:rPr lang="pt-BR" altLang="zh-CN" sz="2000" dirty="0" smtClean="0">
                <a:latin typeface="+mn-ea"/>
              </a:rPr>
              <a:t>   sdata[j</a:t>
            </a:r>
            <a:r>
              <a:rPr lang="pt-BR" altLang="zh-CN" sz="2000" dirty="0">
                <a:latin typeface="+mn-ea"/>
              </a:rPr>
              <a:t>] = sdata[j+1];</a:t>
            </a:r>
            <a:endParaRPr lang="zh-CN" altLang="zh-CN" sz="2000" dirty="0">
              <a:latin typeface="+mn-ea"/>
            </a:endParaRPr>
          </a:p>
          <a:p>
            <a:pPr eaLnBrk="1" hangingPunct="1"/>
            <a:r>
              <a:rPr lang="pt-BR" altLang="zh-CN" sz="2000" dirty="0">
                <a:latin typeface="+mn-ea"/>
              </a:rPr>
              <a:t>		 </a:t>
            </a:r>
            <a:r>
              <a:rPr lang="pt-BR" altLang="zh-CN" sz="2000" dirty="0" smtClean="0">
                <a:latin typeface="+mn-ea"/>
              </a:rPr>
              <a:t>   sdata[j+1</a:t>
            </a:r>
            <a:r>
              <a:rPr lang="pt-BR" altLang="zh-CN" sz="2000" dirty="0">
                <a:latin typeface="+mn-ea"/>
              </a:rPr>
              <a:t>] = temp;</a:t>
            </a:r>
            <a:endParaRPr lang="zh-CN" altLang="zh-CN" sz="2000" dirty="0">
              <a:latin typeface="+mn-ea"/>
            </a:endParaRPr>
          </a:p>
          <a:p>
            <a:pPr eaLnBrk="1" hangingPunct="1"/>
            <a:r>
              <a:rPr lang="pt-BR" altLang="zh-CN" sz="2000" dirty="0">
                <a:latin typeface="+mn-ea"/>
              </a:rPr>
              <a:t>	 </a:t>
            </a:r>
            <a:r>
              <a:rPr lang="pt-BR" altLang="zh-CN" sz="2000" dirty="0" smtClean="0">
                <a:latin typeface="+mn-ea"/>
              </a:rPr>
              <a:t>         </a:t>
            </a:r>
            <a:r>
              <a:rPr lang="en-US" altLang="zh-CN" sz="2000" dirty="0" smtClean="0">
                <a:latin typeface="+mn-ea"/>
              </a:rPr>
              <a:t>}</a:t>
            </a:r>
            <a:endParaRPr lang="zh-CN" altLang="zh-CN" sz="2000" dirty="0">
              <a:latin typeface="+mn-ea"/>
            </a:endParaRPr>
          </a:p>
          <a:p>
            <a:pPr eaLnBrk="1" hangingPunct="1"/>
            <a:r>
              <a:rPr lang="en-US" altLang="zh-CN" sz="2000" b="1" dirty="0">
                <a:latin typeface="+mn-ea"/>
              </a:rPr>
              <a:t> }</a:t>
            </a:r>
            <a:endParaRPr lang="zh-CN" altLang="zh-CN" sz="2000" b="1" dirty="0">
              <a:latin typeface="+mn-ea"/>
            </a:endParaRPr>
          </a:p>
        </p:txBody>
      </p:sp>
      <p:grpSp>
        <p:nvGrpSpPr>
          <p:cNvPr id="2" name="Group 4"/>
          <p:cNvGrpSpPr/>
          <p:nvPr/>
        </p:nvGrpSpPr>
        <p:grpSpPr bwMode="auto">
          <a:xfrm>
            <a:off x="3131840" y="1976438"/>
            <a:ext cx="2025948" cy="660400"/>
            <a:chOff x="1791" y="1064"/>
            <a:chExt cx="2314" cy="416"/>
          </a:xfrm>
        </p:grpSpPr>
        <p:sp>
          <p:nvSpPr>
            <p:cNvPr id="33801" name="Freeform 5"/>
            <p:cNvSpPr/>
            <p:nvPr/>
          </p:nvSpPr>
          <p:spPr bwMode="auto">
            <a:xfrm>
              <a:off x="1791" y="1064"/>
              <a:ext cx="2268" cy="325"/>
            </a:xfrm>
            <a:custGeom>
              <a:avLst/>
              <a:gdLst>
                <a:gd name="T0" fmla="*/ 0 w 2268"/>
                <a:gd name="T1" fmla="*/ 280 h 325"/>
                <a:gd name="T2" fmla="*/ 1769 w 2268"/>
                <a:gd name="T3" fmla="*/ 7 h 325"/>
                <a:gd name="T4" fmla="*/ 2268 w 2268"/>
                <a:gd name="T5" fmla="*/ 325 h 325"/>
                <a:gd name="T6" fmla="*/ 0 60000 65536"/>
                <a:gd name="T7" fmla="*/ 0 60000 65536"/>
                <a:gd name="T8" fmla="*/ 0 60000 65536"/>
                <a:gd name="T9" fmla="*/ 0 w 2268"/>
                <a:gd name="T10" fmla="*/ 0 h 325"/>
                <a:gd name="T11" fmla="*/ 2268 w 2268"/>
                <a:gd name="T12" fmla="*/ 325 h 325"/>
              </a:gdLst>
              <a:ahLst/>
              <a:cxnLst>
                <a:cxn ang="T6">
                  <a:pos x="T0" y="T1"/>
                </a:cxn>
                <a:cxn ang="T7">
                  <a:pos x="T2" y="T3"/>
                </a:cxn>
                <a:cxn ang="T8">
                  <a:pos x="T4" y="T5"/>
                </a:cxn>
              </a:cxnLst>
              <a:rect l="T9" t="T10" r="T11" b="T12"/>
              <a:pathLst>
                <a:path w="2268" h="325">
                  <a:moveTo>
                    <a:pt x="0" y="280"/>
                  </a:moveTo>
                  <a:cubicBezTo>
                    <a:pt x="695" y="140"/>
                    <a:pt x="1391" y="0"/>
                    <a:pt x="1769" y="7"/>
                  </a:cubicBezTo>
                  <a:cubicBezTo>
                    <a:pt x="2147" y="14"/>
                    <a:pt x="2207" y="169"/>
                    <a:pt x="2268" y="325"/>
                  </a:cubicBezTo>
                </a:path>
              </a:pathLst>
            </a:custGeom>
            <a:noFill/>
            <a:ln w="9525">
              <a:solidFill>
                <a:srgbClr val="3333FF"/>
              </a:solidFill>
              <a:round/>
            </a:ln>
          </p:spPr>
          <p:txBody>
            <a:bodyPr wrap="none"/>
            <a:lstStyle/>
            <a:p>
              <a:endParaRPr lang="zh-CN" altLang="en-US"/>
            </a:p>
          </p:txBody>
        </p:sp>
        <p:sp>
          <p:nvSpPr>
            <p:cNvPr id="33802" name="Line 6"/>
            <p:cNvSpPr>
              <a:spLocks noChangeShapeType="1"/>
            </p:cNvSpPr>
            <p:nvPr/>
          </p:nvSpPr>
          <p:spPr bwMode="auto">
            <a:xfrm>
              <a:off x="4059" y="1389"/>
              <a:ext cx="46" cy="91"/>
            </a:xfrm>
            <a:prstGeom prst="line">
              <a:avLst/>
            </a:prstGeom>
            <a:noFill/>
            <a:ln w="9525">
              <a:solidFill>
                <a:srgbClr val="3333FF"/>
              </a:solidFill>
              <a:round/>
              <a:tailEnd type="triangle" w="med" len="med"/>
            </a:ln>
          </p:spPr>
          <p:txBody>
            <a:bodyPr wrap="none"/>
            <a:lstStyle/>
            <a:p>
              <a:endParaRPr lang="zh-CN" altLang="en-US"/>
            </a:p>
          </p:txBody>
        </p:sp>
      </p:grpSp>
      <p:grpSp>
        <p:nvGrpSpPr>
          <p:cNvPr id="3" name="Group 7"/>
          <p:cNvGrpSpPr/>
          <p:nvPr/>
        </p:nvGrpSpPr>
        <p:grpSpPr bwMode="auto">
          <a:xfrm>
            <a:off x="3176588" y="1358900"/>
            <a:ext cx="3195637" cy="1277938"/>
            <a:chOff x="1791" y="1064"/>
            <a:chExt cx="2314" cy="416"/>
          </a:xfrm>
        </p:grpSpPr>
        <p:sp>
          <p:nvSpPr>
            <p:cNvPr id="33799" name="Freeform 8"/>
            <p:cNvSpPr/>
            <p:nvPr/>
          </p:nvSpPr>
          <p:spPr bwMode="auto">
            <a:xfrm>
              <a:off x="1791" y="1064"/>
              <a:ext cx="2268" cy="325"/>
            </a:xfrm>
            <a:custGeom>
              <a:avLst/>
              <a:gdLst>
                <a:gd name="T0" fmla="*/ 0 w 2268"/>
                <a:gd name="T1" fmla="*/ 280 h 325"/>
                <a:gd name="T2" fmla="*/ 1769 w 2268"/>
                <a:gd name="T3" fmla="*/ 7 h 325"/>
                <a:gd name="T4" fmla="*/ 2268 w 2268"/>
                <a:gd name="T5" fmla="*/ 325 h 325"/>
                <a:gd name="T6" fmla="*/ 0 60000 65536"/>
                <a:gd name="T7" fmla="*/ 0 60000 65536"/>
                <a:gd name="T8" fmla="*/ 0 60000 65536"/>
                <a:gd name="T9" fmla="*/ 0 w 2268"/>
                <a:gd name="T10" fmla="*/ 0 h 325"/>
                <a:gd name="T11" fmla="*/ 2268 w 2268"/>
                <a:gd name="T12" fmla="*/ 325 h 325"/>
              </a:gdLst>
              <a:ahLst/>
              <a:cxnLst>
                <a:cxn ang="T6">
                  <a:pos x="T0" y="T1"/>
                </a:cxn>
                <a:cxn ang="T7">
                  <a:pos x="T2" y="T3"/>
                </a:cxn>
                <a:cxn ang="T8">
                  <a:pos x="T4" y="T5"/>
                </a:cxn>
              </a:cxnLst>
              <a:rect l="T9" t="T10" r="T11" b="T12"/>
              <a:pathLst>
                <a:path w="2268" h="325">
                  <a:moveTo>
                    <a:pt x="0" y="280"/>
                  </a:moveTo>
                  <a:cubicBezTo>
                    <a:pt x="695" y="140"/>
                    <a:pt x="1391" y="0"/>
                    <a:pt x="1769" y="7"/>
                  </a:cubicBezTo>
                  <a:cubicBezTo>
                    <a:pt x="2147" y="14"/>
                    <a:pt x="2207" y="169"/>
                    <a:pt x="2268" y="325"/>
                  </a:cubicBezTo>
                </a:path>
              </a:pathLst>
            </a:custGeom>
            <a:noFill/>
            <a:ln w="9525">
              <a:solidFill>
                <a:srgbClr val="3333FF"/>
              </a:solidFill>
              <a:round/>
            </a:ln>
          </p:spPr>
          <p:txBody>
            <a:bodyPr wrap="none"/>
            <a:lstStyle/>
            <a:p>
              <a:endParaRPr lang="zh-CN" altLang="en-US"/>
            </a:p>
          </p:txBody>
        </p:sp>
        <p:sp>
          <p:nvSpPr>
            <p:cNvPr id="33800" name="Line 9"/>
            <p:cNvSpPr>
              <a:spLocks noChangeShapeType="1"/>
            </p:cNvSpPr>
            <p:nvPr/>
          </p:nvSpPr>
          <p:spPr bwMode="auto">
            <a:xfrm>
              <a:off x="4059" y="1389"/>
              <a:ext cx="46" cy="91"/>
            </a:xfrm>
            <a:prstGeom prst="line">
              <a:avLst/>
            </a:prstGeom>
            <a:noFill/>
            <a:ln w="9525">
              <a:solidFill>
                <a:srgbClr val="3333FF"/>
              </a:solidFill>
              <a:round/>
              <a:tailEnd type="triangle" w="med" len="med"/>
            </a:ln>
          </p:spPr>
          <p:txBody>
            <a:bodyPr wrap="none"/>
            <a:lstStyle/>
            <a:p>
              <a:endParaRPr lang="zh-CN" altLang="en-US"/>
            </a:p>
          </p:txBody>
        </p:sp>
      </p:grpSp>
      <p:sp>
        <p:nvSpPr>
          <p:cNvPr id="33798" name="灯片编号占位符 5"/>
          <p:cNvSpPr txBox="1">
            <a:spLocks noGrp="1"/>
          </p:cNvSpPr>
          <p:nvPr/>
        </p:nvSpPr>
        <p:spPr bwMode="auto">
          <a:xfrm>
            <a:off x="8167688" y="6553200"/>
            <a:ext cx="900112" cy="228600"/>
          </a:xfrm>
          <a:prstGeom prst="rect">
            <a:avLst/>
          </a:prstGeom>
          <a:noFill/>
          <a:ln w="9525">
            <a:noFill/>
            <a:miter lim="800000"/>
          </a:ln>
        </p:spPr>
        <p:txBody>
          <a:bodyPr/>
          <a:lstStyle/>
          <a:p>
            <a:pPr algn="r" eaLnBrk="1" hangingPunct="1"/>
            <a:fld id="{05C31B6E-F4EC-48D5-92AD-D245EEBF58FC}" type="slidenum">
              <a:rPr lang="en-US" altLang="zh-CN" sz="1200">
                <a:ea typeface="楷体_GB2312"/>
              </a:rPr>
            </a:fld>
            <a:endParaRPr lang="en-US" altLang="zh-CN" sz="1200">
              <a:ea typeface="楷体_GB2312"/>
            </a:endParaRPr>
          </a:p>
        </p:txBody>
      </p:sp>
      <p:sp>
        <p:nvSpPr>
          <p:cNvPr id="4" name="文本框 3"/>
          <p:cNvSpPr txBox="1"/>
          <p:nvPr/>
        </p:nvSpPr>
        <p:spPr>
          <a:xfrm>
            <a:off x="4952975" y="470843"/>
            <a:ext cx="3877985" cy="461665"/>
          </a:xfrm>
          <a:prstGeom prst="rect">
            <a:avLst/>
          </a:prstGeom>
          <a:noFill/>
        </p:spPr>
        <p:txBody>
          <a:bodyPr wrap="none" rtlCol="0">
            <a:spAutoFit/>
          </a:bodyPr>
          <a:lstStyle/>
          <a:p>
            <a:r>
              <a:rPr lang="zh-CN" altLang="en-US" sz="2400" dirty="0" smtClean="0"/>
              <a:t>“冒泡”改写为函数的形式</a:t>
            </a:r>
            <a:endParaRPr lang="zh-CN" altLang="en-US" sz="2400" dirty="0"/>
          </a:p>
        </p:txBody>
      </p:sp>
      <p:sp>
        <p:nvSpPr>
          <p:cNvPr id="12" name="文本框 11"/>
          <p:cNvSpPr txBox="1"/>
          <p:nvPr/>
        </p:nvSpPr>
        <p:spPr>
          <a:xfrm>
            <a:off x="6487556" y="-148753"/>
            <a:ext cx="2441694" cy="769441"/>
          </a:xfrm>
          <a:prstGeom prst="rect">
            <a:avLst/>
          </a:prstGeom>
          <a:noFill/>
        </p:spPr>
        <p:txBody>
          <a:bodyPr wrap="none" rtlCol="0">
            <a:spAutoFit/>
          </a:bodyPr>
          <a:lstStyle/>
          <a:p>
            <a:r>
              <a:rPr lang="zh-CN" altLang="en-US" sz="4400" dirty="0" smtClean="0">
                <a:solidFill>
                  <a:srgbClr val="FF0000"/>
                </a:solidFill>
              </a:rPr>
              <a:t>内容回顾</a:t>
            </a:r>
            <a:endParaRPr lang="zh-CN" altLang="en-US" sz="4400" dirty="0">
              <a:solidFill>
                <a:srgbClr val="FF000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ChangeArrowheads="1"/>
          </p:cNvSpPr>
          <p:nvPr/>
        </p:nvSpPr>
        <p:spPr bwMode="auto">
          <a:xfrm>
            <a:off x="250825" y="1541463"/>
            <a:ext cx="8281988" cy="409257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indent="266700">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spcBef>
                <a:spcPct val="0"/>
              </a:spcBef>
              <a:buSzTx/>
              <a:buFontTx/>
              <a:buNone/>
            </a:pPr>
            <a:r>
              <a:rPr lang="en-US" altLang="zh-CN" sz="2000" b="0" dirty="0">
                <a:latin typeface="+mn-ea"/>
                <a:ea typeface="+mn-ea"/>
                <a:cs typeface="Times New Roman" pitchFamily="18" charset="0"/>
              </a:rPr>
              <a:t>void  </a:t>
            </a:r>
            <a:r>
              <a:rPr lang="en-US" altLang="zh-CN" sz="2000" b="0" dirty="0" err="1">
                <a:latin typeface="+mn-ea"/>
                <a:ea typeface="+mn-ea"/>
                <a:cs typeface="Times New Roman" pitchFamily="18" charset="0"/>
              </a:rPr>
              <a:t>BublSort</a:t>
            </a:r>
            <a:r>
              <a:rPr lang="en-US" altLang="zh-CN" sz="2000" b="0" dirty="0">
                <a:latin typeface="+mn-ea"/>
                <a:ea typeface="+mn-ea"/>
                <a:cs typeface="Times New Roman" pitchFamily="18" charset="0"/>
              </a:rPr>
              <a:t>(Stu </a:t>
            </a:r>
            <a:r>
              <a:rPr lang="en-US" altLang="zh-CN" sz="2000" b="0" dirty="0" err="1">
                <a:latin typeface="+mn-ea"/>
                <a:ea typeface="+mn-ea"/>
                <a:cs typeface="Times New Roman" pitchFamily="18" charset="0"/>
              </a:rPr>
              <a:t>stu_array</a:t>
            </a:r>
            <a:r>
              <a:rPr lang="en-US" altLang="zh-CN" sz="2000" b="0" dirty="0">
                <a:latin typeface="+mn-ea"/>
                <a:ea typeface="+mn-ea"/>
                <a:cs typeface="Times New Roman" pitchFamily="18" charset="0"/>
              </a:rPr>
              <a:t>[ ], </a:t>
            </a:r>
            <a:r>
              <a:rPr lang="en-US" altLang="zh-CN" sz="2000" b="0" dirty="0" err="1">
                <a:latin typeface="+mn-ea"/>
                <a:ea typeface="+mn-ea"/>
                <a:cs typeface="Times New Roman" pitchFamily="18" charset="0"/>
              </a:rPr>
              <a:t>int</a:t>
            </a:r>
            <a:r>
              <a:rPr lang="en-US" altLang="zh-CN" sz="2000" b="0" dirty="0">
                <a:latin typeface="+mn-ea"/>
                <a:ea typeface="+mn-ea"/>
                <a:cs typeface="Times New Roman" pitchFamily="18" charset="0"/>
              </a:rPr>
              <a:t> count)</a:t>
            </a:r>
            <a:endParaRPr lang="en-US" altLang="zh-CN" sz="2000" b="0" dirty="0">
              <a:latin typeface="+mn-ea"/>
              <a:ea typeface="+mn-ea"/>
              <a:cs typeface="Times New Roman" pitchFamily="18" charset="0"/>
            </a:endParaRPr>
          </a:p>
          <a:p>
            <a:pPr>
              <a:spcBef>
                <a:spcPct val="0"/>
              </a:spcBef>
              <a:buSzTx/>
              <a:buFontTx/>
              <a:buNone/>
            </a:pPr>
            <a:r>
              <a:rPr lang="en-US" altLang="zh-CN" sz="2000" b="0" dirty="0">
                <a:latin typeface="+mn-ea"/>
                <a:ea typeface="+mn-ea"/>
                <a:cs typeface="Times New Roman" pitchFamily="18" charset="0"/>
              </a:rPr>
              <a:t>{</a:t>
            </a:r>
            <a:endParaRPr lang="en-US" altLang="zh-CN" sz="2000" b="0" dirty="0">
              <a:latin typeface="+mn-ea"/>
              <a:ea typeface="+mn-ea"/>
              <a:cs typeface="Times New Roman" pitchFamily="18" charset="0"/>
            </a:endParaRPr>
          </a:p>
          <a:p>
            <a:pPr>
              <a:spcBef>
                <a:spcPct val="0"/>
              </a:spcBef>
              <a:buSzTx/>
              <a:buFontTx/>
              <a:buNone/>
            </a:pPr>
            <a:r>
              <a:rPr lang="en-US" altLang="zh-CN" sz="2000" b="0" dirty="0">
                <a:latin typeface="+mn-ea"/>
                <a:ea typeface="+mn-ea"/>
                <a:cs typeface="Times New Roman" pitchFamily="18" charset="0"/>
              </a:rPr>
              <a:t>	</a:t>
            </a:r>
            <a:r>
              <a:rPr lang="en-US" altLang="zh-CN" sz="2000" b="0" dirty="0" err="1">
                <a:latin typeface="+mn-ea"/>
                <a:ea typeface="+mn-ea"/>
                <a:cs typeface="Times New Roman" pitchFamily="18" charset="0"/>
              </a:rPr>
              <a:t>int</a:t>
            </a:r>
            <a:r>
              <a:rPr lang="en-US" altLang="zh-CN" sz="2000" b="0" dirty="0">
                <a:latin typeface="+mn-ea"/>
                <a:ea typeface="+mn-ea"/>
                <a:cs typeface="Times New Roman" pitchFamily="18" charset="0"/>
              </a:rPr>
              <a:t> </a:t>
            </a:r>
            <a:r>
              <a:rPr lang="en-US" altLang="zh-CN" sz="2000" b="0" dirty="0" err="1">
                <a:latin typeface="+mn-ea"/>
                <a:ea typeface="+mn-ea"/>
                <a:cs typeface="Times New Roman" pitchFamily="18" charset="0"/>
              </a:rPr>
              <a:t>i</a:t>
            </a:r>
            <a:r>
              <a:rPr lang="en-US" altLang="zh-CN" sz="2000" b="0" dirty="0">
                <a:latin typeface="+mn-ea"/>
                <a:ea typeface="+mn-ea"/>
                <a:cs typeface="Times New Roman" pitchFamily="18" charset="0"/>
              </a:rPr>
              <a:t>, j;</a:t>
            </a:r>
            <a:endParaRPr lang="en-US" altLang="zh-CN" sz="2000" b="0" dirty="0">
              <a:latin typeface="+mn-ea"/>
              <a:ea typeface="+mn-ea"/>
              <a:cs typeface="Times New Roman" pitchFamily="18" charset="0"/>
            </a:endParaRPr>
          </a:p>
          <a:p>
            <a:pPr>
              <a:spcBef>
                <a:spcPct val="0"/>
              </a:spcBef>
              <a:buSzTx/>
              <a:buFontTx/>
              <a:buNone/>
            </a:pPr>
            <a:r>
              <a:rPr lang="en-US" altLang="zh-CN" sz="2000" b="0" dirty="0">
                <a:latin typeface="+mn-ea"/>
                <a:ea typeface="+mn-ea"/>
                <a:cs typeface="Times New Roman" pitchFamily="18" charset="0"/>
              </a:rPr>
              <a:t>	for(</a:t>
            </a:r>
            <a:r>
              <a:rPr lang="en-US" altLang="zh-CN" sz="2000" b="0" dirty="0" err="1">
                <a:latin typeface="+mn-ea"/>
                <a:ea typeface="+mn-ea"/>
                <a:cs typeface="Times New Roman" pitchFamily="18" charset="0"/>
              </a:rPr>
              <a:t>i</a:t>
            </a:r>
            <a:r>
              <a:rPr lang="en-US" altLang="zh-CN" sz="2000" b="0" dirty="0">
                <a:latin typeface="+mn-ea"/>
                <a:ea typeface="+mn-ea"/>
                <a:cs typeface="Times New Roman" pitchFamily="18" charset="0"/>
              </a:rPr>
              <a:t> = 0; </a:t>
            </a:r>
            <a:r>
              <a:rPr lang="en-US" altLang="zh-CN" sz="2000" b="0" dirty="0" err="1">
                <a:latin typeface="+mn-ea"/>
                <a:ea typeface="+mn-ea"/>
                <a:cs typeface="Times New Roman" pitchFamily="18" charset="0"/>
              </a:rPr>
              <a:t>i</a:t>
            </a:r>
            <a:r>
              <a:rPr lang="en-US" altLang="zh-CN" sz="2000" b="0" dirty="0">
                <a:latin typeface="+mn-ea"/>
                <a:ea typeface="+mn-ea"/>
                <a:cs typeface="Times New Roman" pitchFamily="18" charset="0"/>
              </a:rPr>
              <a:t> &lt; count-1; </a:t>
            </a:r>
            <a:r>
              <a:rPr lang="en-US" altLang="zh-CN" sz="2000" b="0" dirty="0" err="1">
                <a:latin typeface="+mn-ea"/>
                <a:ea typeface="+mn-ea"/>
                <a:cs typeface="Times New Roman" pitchFamily="18" charset="0"/>
              </a:rPr>
              <a:t>i</a:t>
            </a:r>
            <a:r>
              <a:rPr lang="en-US" altLang="zh-CN" sz="2000" b="0" dirty="0">
                <a:latin typeface="+mn-ea"/>
                <a:ea typeface="+mn-ea"/>
                <a:cs typeface="Times New Roman" pitchFamily="18" charset="0"/>
              </a:rPr>
              <a:t>++)</a:t>
            </a:r>
            <a:endParaRPr lang="en-US" altLang="zh-CN" sz="2000" b="0" dirty="0">
              <a:latin typeface="+mn-ea"/>
              <a:ea typeface="+mn-ea"/>
              <a:cs typeface="Times New Roman" pitchFamily="18" charset="0"/>
            </a:endParaRPr>
          </a:p>
          <a:p>
            <a:pPr>
              <a:spcBef>
                <a:spcPct val="0"/>
              </a:spcBef>
              <a:buSzTx/>
              <a:buFontTx/>
              <a:buNone/>
            </a:pPr>
            <a:r>
              <a:rPr lang="en-US" altLang="zh-CN" sz="2000" b="0" dirty="0">
                <a:latin typeface="+mn-ea"/>
                <a:ea typeface="+mn-ea"/>
                <a:cs typeface="Times New Roman" pitchFamily="18" charset="0"/>
              </a:rPr>
              <a:t>	</a:t>
            </a:r>
            <a:r>
              <a:rPr lang="en-US" altLang="zh-CN" sz="2000" b="0" dirty="0" smtClean="0">
                <a:latin typeface="+mn-ea"/>
                <a:ea typeface="+mn-ea"/>
                <a:cs typeface="Times New Roman" pitchFamily="18" charset="0"/>
              </a:rPr>
              <a:t>       for(j </a:t>
            </a:r>
            <a:r>
              <a:rPr lang="en-US" altLang="zh-CN" sz="2000" b="0" dirty="0">
                <a:latin typeface="+mn-ea"/>
                <a:ea typeface="+mn-ea"/>
                <a:cs typeface="Times New Roman" pitchFamily="18" charset="0"/>
              </a:rPr>
              <a:t>= 0; j &lt; count-1-i; j++)</a:t>
            </a:r>
            <a:endParaRPr lang="en-US" altLang="zh-CN" sz="2000" b="0" dirty="0">
              <a:latin typeface="+mn-ea"/>
              <a:ea typeface="+mn-ea"/>
              <a:cs typeface="Times New Roman" pitchFamily="18" charset="0"/>
            </a:endParaRPr>
          </a:p>
          <a:p>
            <a:pPr>
              <a:spcBef>
                <a:spcPct val="0"/>
              </a:spcBef>
              <a:buSzTx/>
              <a:buFontTx/>
              <a:buNone/>
            </a:pPr>
            <a:r>
              <a:rPr lang="en-US" altLang="zh-CN" sz="2000" b="0" dirty="0">
                <a:latin typeface="+mn-ea"/>
                <a:ea typeface="+mn-ea"/>
                <a:cs typeface="Times New Roman" pitchFamily="18" charset="0"/>
              </a:rPr>
              <a:t>		</a:t>
            </a:r>
            <a:r>
              <a:rPr lang="en-US" altLang="zh-CN" sz="2000" b="0" dirty="0" smtClean="0">
                <a:latin typeface="+mn-ea"/>
                <a:ea typeface="+mn-ea"/>
                <a:cs typeface="Times New Roman" pitchFamily="18" charset="0"/>
              </a:rPr>
              <a:t> if(</a:t>
            </a:r>
            <a:r>
              <a:rPr lang="en-US" altLang="zh-CN" sz="2000" b="0" dirty="0" err="1" smtClean="0">
                <a:latin typeface="+mn-ea"/>
                <a:ea typeface="+mn-ea"/>
                <a:cs typeface="Times New Roman" pitchFamily="18" charset="0"/>
              </a:rPr>
              <a:t>stu_array</a:t>
            </a:r>
            <a:r>
              <a:rPr lang="en-US" altLang="zh-CN" sz="2000" b="0" dirty="0" smtClean="0">
                <a:latin typeface="+mn-ea"/>
                <a:ea typeface="+mn-ea"/>
                <a:cs typeface="Times New Roman" pitchFamily="18" charset="0"/>
              </a:rPr>
              <a:t>[j</a:t>
            </a:r>
            <a:r>
              <a:rPr lang="en-US" altLang="zh-CN" sz="2000" b="0" dirty="0">
                <a:latin typeface="+mn-ea"/>
                <a:ea typeface="+mn-ea"/>
                <a:cs typeface="Times New Roman" pitchFamily="18" charset="0"/>
              </a:rPr>
              <a:t>].id &gt; </a:t>
            </a:r>
            <a:r>
              <a:rPr lang="en-US" altLang="zh-CN" sz="2000" b="0" dirty="0" err="1">
                <a:latin typeface="+mn-ea"/>
                <a:ea typeface="+mn-ea"/>
                <a:cs typeface="Times New Roman" pitchFamily="18" charset="0"/>
              </a:rPr>
              <a:t>stu_array</a:t>
            </a:r>
            <a:r>
              <a:rPr lang="en-US" altLang="zh-CN" sz="2000" b="0" dirty="0">
                <a:latin typeface="+mn-ea"/>
                <a:ea typeface="+mn-ea"/>
                <a:cs typeface="Times New Roman" pitchFamily="18" charset="0"/>
              </a:rPr>
              <a:t>[j+1].id)</a:t>
            </a:r>
            <a:endParaRPr lang="en-US" altLang="zh-CN" sz="2000" b="0" dirty="0">
              <a:latin typeface="+mn-ea"/>
              <a:ea typeface="+mn-ea"/>
              <a:cs typeface="Times New Roman" pitchFamily="18" charset="0"/>
            </a:endParaRPr>
          </a:p>
          <a:p>
            <a:pPr>
              <a:spcBef>
                <a:spcPct val="0"/>
              </a:spcBef>
              <a:buSzTx/>
              <a:buFontTx/>
              <a:buNone/>
            </a:pPr>
            <a:r>
              <a:rPr lang="en-US" altLang="zh-CN" sz="2000" b="0" dirty="0">
                <a:latin typeface="+mn-ea"/>
                <a:ea typeface="+mn-ea"/>
                <a:cs typeface="Times New Roman" pitchFamily="18" charset="0"/>
              </a:rPr>
              <a:t>		</a:t>
            </a:r>
            <a:r>
              <a:rPr lang="en-US" altLang="zh-CN" sz="2000" b="0" dirty="0" smtClean="0">
                <a:latin typeface="+mn-ea"/>
                <a:ea typeface="+mn-ea"/>
                <a:cs typeface="Times New Roman" pitchFamily="18" charset="0"/>
              </a:rPr>
              <a:t> {</a:t>
            </a:r>
            <a:endParaRPr lang="en-US" altLang="zh-CN" sz="2000" b="0" dirty="0">
              <a:latin typeface="+mn-ea"/>
              <a:ea typeface="+mn-ea"/>
              <a:cs typeface="Times New Roman" pitchFamily="18" charset="0"/>
            </a:endParaRPr>
          </a:p>
          <a:p>
            <a:pPr>
              <a:spcBef>
                <a:spcPct val="0"/>
              </a:spcBef>
              <a:buSzTx/>
              <a:buFontTx/>
              <a:buNone/>
            </a:pPr>
            <a:r>
              <a:rPr lang="en-US" altLang="zh-CN" sz="2000" b="0" dirty="0">
                <a:latin typeface="+mn-ea"/>
                <a:ea typeface="+mn-ea"/>
                <a:cs typeface="Times New Roman" pitchFamily="18" charset="0"/>
              </a:rPr>
              <a:t>		 </a:t>
            </a:r>
            <a:r>
              <a:rPr lang="en-US" altLang="zh-CN" sz="2000" b="0" dirty="0" smtClean="0">
                <a:latin typeface="+mn-ea"/>
                <a:ea typeface="+mn-ea"/>
                <a:cs typeface="Times New Roman" pitchFamily="18" charset="0"/>
              </a:rPr>
              <a:t>        Stu </a:t>
            </a:r>
            <a:r>
              <a:rPr lang="en-US" altLang="zh-CN" sz="2000" b="0" dirty="0">
                <a:latin typeface="+mn-ea"/>
                <a:ea typeface="+mn-ea"/>
                <a:cs typeface="Times New Roman" pitchFamily="18" charset="0"/>
              </a:rPr>
              <a:t>temp;</a:t>
            </a:r>
            <a:endParaRPr lang="en-US" altLang="zh-CN" sz="2000" b="0" dirty="0">
              <a:latin typeface="+mn-ea"/>
              <a:ea typeface="+mn-ea"/>
              <a:cs typeface="Times New Roman" pitchFamily="18" charset="0"/>
            </a:endParaRPr>
          </a:p>
          <a:p>
            <a:pPr>
              <a:spcBef>
                <a:spcPct val="0"/>
              </a:spcBef>
              <a:buSzTx/>
              <a:buFontTx/>
              <a:buNone/>
            </a:pPr>
            <a:r>
              <a:rPr lang="en-US" altLang="zh-CN" sz="2000" b="0" dirty="0">
                <a:latin typeface="+mn-ea"/>
                <a:ea typeface="+mn-ea"/>
                <a:cs typeface="Times New Roman" pitchFamily="18" charset="0"/>
              </a:rPr>
              <a:t>		 </a:t>
            </a:r>
            <a:r>
              <a:rPr lang="en-US" altLang="zh-CN" sz="2000" b="0" dirty="0" smtClean="0">
                <a:latin typeface="+mn-ea"/>
                <a:ea typeface="+mn-ea"/>
                <a:cs typeface="Times New Roman" pitchFamily="18" charset="0"/>
              </a:rPr>
              <a:t>        temp </a:t>
            </a:r>
            <a:r>
              <a:rPr lang="en-US" altLang="zh-CN" sz="2000" b="0" dirty="0">
                <a:latin typeface="+mn-ea"/>
                <a:ea typeface="+mn-ea"/>
                <a:cs typeface="Times New Roman" pitchFamily="18" charset="0"/>
              </a:rPr>
              <a:t>= </a:t>
            </a:r>
            <a:r>
              <a:rPr lang="en-US" altLang="zh-CN" sz="2000" b="0" dirty="0" err="1">
                <a:latin typeface="+mn-ea"/>
                <a:ea typeface="+mn-ea"/>
                <a:cs typeface="Times New Roman" pitchFamily="18" charset="0"/>
              </a:rPr>
              <a:t>stu_array</a:t>
            </a:r>
            <a:r>
              <a:rPr lang="en-US" altLang="zh-CN" sz="2000" b="0" dirty="0">
                <a:latin typeface="+mn-ea"/>
                <a:ea typeface="+mn-ea"/>
                <a:cs typeface="Times New Roman" pitchFamily="18" charset="0"/>
              </a:rPr>
              <a:t>[j];</a:t>
            </a:r>
            <a:endParaRPr lang="en-US" altLang="zh-CN" sz="2000" b="0" dirty="0">
              <a:latin typeface="+mn-ea"/>
              <a:ea typeface="+mn-ea"/>
              <a:cs typeface="Times New Roman" pitchFamily="18" charset="0"/>
            </a:endParaRPr>
          </a:p>
          <a:p>
            <a:pPr>
              <a:spcBef>
                <a:spcPct val="0"/>
              </a:spcBef>
              <a:buSzTx/>
              <a:buFontTx/>
              <a:buNone/>
            </a:pPr>
            <a:r>
              <a:rPr lang="en-US" altLang="zh-CN" sz="2000" b="0" dirty="0">
                <a:latin typeface="+mn-ea"/>
                <a:ea typeface="+mn-ea"/>
                <a:cs typeface="Times New Roman" pitchFamily="18" charset="0"/>
              </a:rPr>
              <a:t>		 </a:t>
            </a:r>
            <a:r>
              <a:rPr lang="en-US" altLang="zh-CN" sz="2000" b="0" dirty="0" smtClean="0">
                <a:latin typeface="+mn-ea"/>
                <a:ea typeface="+mn-ea"/>
                <a:cs typeface="Times New Roman" pitchFamily="18" charset="0"/>
              </a:rPr>
              <a:t>        </a:t>
            </a:r>
            <a:r>
              <a:rPr lang="en-US" altLang="zh-CN" sz="2000" b="0" dirty="0" err="1" smtClean="0">
                <a:latin typeface="+mn-ea"/>
                <a:ea typeface="+mn-ea"/>
                <a:cs typeface="Times New Roman" pitchFamily="18" charset="0"/>
              </a:rPr>
              <a:t>stu_array</a:t>
            </a:r>
            <a:r>
              <a:rPr lang="en-US" altLang="zh-CN" sz="2000" b="0" dirty="0" smtClean="0">
                <a:latin typeface="+mn-ea"/>
                <a:ea typeface="+mn-ea"/>
                <a:cs typeface="Times New Roman" pitchFamily="18" charset="0"/>
              </a:rPr>
              <a:t>[j</a:t>
            </a:r>
            <a:r>
              <a:rPr lang="en-US" altLang="zh-CN" sz="2000" b="0" dirty="0">
                <a:latin typeface="+mn-ea"/>
                <a:ea typeface="+mn-ea"/>
                <a:cs typeface="Times New Roman" pitchFamily="18" charset="0"/>
              </a:rPr>
              <a:t>] = </a:t>
            </a:r>
            <a:r>
              <a:rPr lang="en-US" altLang="zh-CN" sz="2000" b="0" dirty="0" err="1">
                <a:latin typeface="+mn-ea"/>
                <a:ea typeface="+mn-ea"/>
                <a:cs typeface="Times New Roman" pitchFamily="18" charset="0"/>
              </a:rPr>
              <a:t>stu_array</a:t>
            </a:r>
            <a:r>
              <a:rPr lang="en-US" altLang="zh-CN" sz="2000" b="0" dirty="0">
                <a:latin typeface="+mn-ea"/>
                <a:ea typeface="+mn-ea"/>
                <a:cs typeface="Times New Roman" pitchFamily="18" charset="0"/>
              </a:rPr>
              <a:t>[j+1];</a:t>
            </a:r>
            <a:endParaRPr lang="en-US" altLang="zh-CN" sz="2000" b="0" dirty="0">
              <a:latin typeface="+mn-ea"/>
              <a:ea typeface="+mn-ea"/>
              <a:cs typeface="Times New Roman" pitchFamily="18" charset="0"/>
            </a:endParaRPr>
          </a:p>
          <a:p>
            <a:pPr>
              <a:spcBef>
                <a:spcPct val="0"/>
              </a:spcBef>
              <a:buSzTx/>
              <a:buFontTx/>
              <a:buNone/>
            </a:pPr>
            <a:r>
              <a:rPr lang="en-US" altLang="zh-CN" sz="2000" b="0" dirty="0">
                <a:latin typeface="+mn-ea"/>
                <a:ea typeface="+mn-ea"/>
                <a:cs typeface="Times New Roman" pitchFamily="18" charset="0"/>
              </a:rPr>
              <a:t>		 </a:t>
            </a:r>
            <a:r>
              <a:rPr lang="en-US" altLang="zh-CN" sz="2000" b="0" dirty="0" smtClean="0">
                <a:latin typeface="+mn-ea"/>
                <a:ea typeface="+mn-ea"/>
                <a:cs typeface="Times New Roman" pitchFamily="18" charset="0"/>
              </a:rPr>
              <a:t>        </a:t>
            </a:r>
            <a:r>
              <a:rPr lang="en-US" altLang="zh-CN" sz="2000" b="0" dirty="0" err="1" smtClean="0">
                <a:latin typeface="+mn-ea"/>
                <a:ea typeface="+mn-ea"/>
                <a:cs typeface="Times New Roman" pitchFamily="18" charset="0"/>
              </a:rPr>
              <a:t>stu_array</a:t>
            </a:r>
            <a:r>
              <a:rPr lang="en-US" altLang="zh-CN" sz="2000" b="0" dirty="0" smtClean="0">
                <a:latin typeface="+mn-ea"/>
                <a:ea typeface="+mn-ea"/>
                <a:cs typeface="Times New Roman" pitchFamily="18" charset="0"/>
              </a:rPr>
              <a:t>[j+1</a:t>
            </a:r>
            <a:r>
              <a:rPr lang="en-US" altLang="zh-CN" sz="2000" b="0" dirty="0">
                <a:latin typeface="+mn-ea"/>
                <a:ea typeface="+mn-ea"/>
                <a:cs typeface="Times New Roman" pitchFamily="18" charset="0"/>
              </a:rPr>
              <a:t>] = temp;</a:t>
            </a:r>
            <a:endParaRPr lang="en-US" altLang="zh-CN" sz="2000" b="0" dirty="0">
              <a:latin typeface="+mn-ea"/>
              <a:ea typeface="+mn-ea"/>
              <a:cs typeface="Times New Roman" pitchFamily="18" charset="0"/>
            </a:endParaRPr>
          </a:p>
          <a:p>
            <a:pPr>
              <a:spcBef>
                <a:spcPct val="0"/>
              </a:spcBef>
              <a:buSzTx/>
              <a:buFontTx/>
              <a:buNone/>
            </a:pPr>
            <a:r>
              <a:rPr lang="en-US" altLang="zh-CN" sz="2000" b="0" dirty="0">
                <a:latin typeface="+mn-ea"/>
                <a:ea typeface="+mn-ea"/>
                <a:cs typeface="Times New Roman" pitchFamily="18" charset="0"/>
              </a:rPr>
              <a:t>		</a:t>
            </a:r>
            <a:r>
              <a:rPr lang="en-US" altLang="zh-CN" sz="2000" b="0" dirty="0" smtClean="0">
                <a:latin typeface="+mn-ea"/>
                <a:ea typeface="+mn-ea"/>
                <a:cs typeface="Times New Roman" pitchFamily="18" charset="0"/>
              </a:rPr>
              <a:t>} </a:t>
            </a:r>
            <a:endParaRPr lang="en-US" altLang="zh-CN" sz="2000" b="0" dirty="0">
              <a:latin typeface="+mn-ea"/>
              <a:ea typeface="+mn-ea"/>
              <a:cs typeface="Times New Roman" pitchFamily="18" charset="0"/>
            </a:endParaRPr>
          </a:p>
          <a:p>
            <a:pPr>
              <a:spcBef>
                <a:spcPct val="0"/>
              </a:spcBef>
              <a:buSzTx/>
              <a:buFontTx/>
              <a:buNone/>
            </a:pPr>
            <a:r>
              <a:rPr lang="en-US" altLang="zh-CN" sz="2000" b="0" dirty="0">
                <a:latin typeface="+mn-ea"/>
                <a:ea typeface="+mn-ea"/>
                <a:cs typeface="Times New Roman" pitchFamily="18" charset="0"/>
              </a:rPr>
              <a:t>}</a:t>
            </a:r>
            <a:endParaRPr lang="en-US" altLang="zh-CN" sz="2000" b="0" dirty="0">
              <a:latin typeface="+mn-ea"/>
              <a:ea typeface="+mn-ea"/>
              <a:cs typeface="Times New Roman" pitchFamily="18" charset="0"/>
            </a:endParaRPr>
          </a:p>
        </p:txBody>
      </p:sp>
      <p:sp>
        <p:nvSpPr>
          <p:cNvPr id="25605" name="灯片编号占位符 5"/>
          <p:cNvSpPr txBox="1">
            <a:spLocks noGrp="1"/>
          </p:cNvSpPr>
          <p:nvPr/>
        </p:nvSpPr>
        <p:spPr bwMode="auto">
          <a:xfrm>
            <a:off x="8167688" y="6553200"/>
            <a:ext cx="9001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r" eaLnBrk="1" hangingPunct="1">
              <a:spcBef>
                <a:spcPct val="0"/>
              </a:spcBef>
              <a:buSzTx/>
              <a:buFontTx/>
              <a:buNone/>
            </a:pPr>
            <a:fld id="{63BAB3D3-65FD-4540-AC0A-74027ECA9F0F}" type="slidenum">
              <a:rPr lang="en-US" altLang="zh-CN" sz="1200" b="0">
                <a:latin typeface="Arial" charset="0"/>
              </a:rPr>
            </a:fld>
            <a:endParaRPr lang="en-US" altLang="zh-CN" sz="1200" b="0">
              <a:latin typeface="Arial" charset="0"/>
            </a:endParaRPr>
          </a:p>
        </p:txBody>
      </p:sp>
      <p:sp>
        <p:nvSpPr>
          <p:cNvPr id="25606" name="TextBox 6"/>
          <p:cNvSpPr txBox="1">
            <a:spLocks noChangeArrowheads="1"/>
          </p:cNvSpPr>
          <p:nvPr/>
        </p:nvSpPr>
        <p:spPr bwMode="auto">
          <a:xfrm>
            <a:off x="6588224" y="1628775"/>
            <a:ext cx="189855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spcBef>
                <a:spcPct val="0"/>
              </a:spcBef>
              <a:buSzTx/>
              <a:buFontTx/>
              <a:buNone/>
            </a:pPr>
            <a:r>
              <a:rPr lang="zh-CN" altLang="en-US" sz="3200" b="0" dirty="0">
                <a:solidFill>
                  <a:srgbClr val="002060"/>
                </a:solidFill>
                <a:latin typeface="+mn-ea"/>
                <a:ea typeface="+mn-ea"/>
              </a:rPr>
              <a:t>先排序</a:t>
            </a:r>
            <a:endParaRPr lang="zh-CN" altLang="en-US" sz="3200" b="0" dirty="0">
              <a:solidFill>
                <a:srgbClr val="002060"/>
              </a:solidFill>
              <a:latin typeface="+mn-ea"/>
              <a:ea typeface="+mn-ea"/>
            </a:endParaRPr>
          </a:p>
        </p:txBody>
      </p:sp>
      <p:sp>
        <p:nvSpPr>
          <p:cNvPr id="8" name="标题 1"/>
          <p:cNvSpPr>
            <a:spLocks noGrp="1"/>
          </p:cNvSpPr>
          <p:nvPr>
            <p:ph type="title"/>
          </p:nvPr>
        </p:nvSpPr>
        <p:spPr>
          <a:xfrm>
            <a:off x="457200" y="152400"/>
            <a:ext cx="8229600" cy="990600"/>
          </a:xfrm>
        </p:spPr>
        <p:txBody>
          <a:bodyPr>
            <a:normAutofit/>
          </a:bodyPr>
          <a:lstStyle/>
          <a:p>
            <a:r>
              <a:rPr lang="zh-CN" altLang="en-US" dirty="0" smtClean="0"/>
              <a:t>例：</a:t>
            </a:r>
            <a:r>
              <a:rPr lang="zh-CN" altLang="zh-CN" dirty="0"/>
              <a:t>基于结构数组的</a:t>
            </a:r>
            <a:r>
              <a:rPr lang="zh-CN" altLang="zh-CN" dirty="0" smtClean="0"/>
              <a:t>数据</a:t>
            </a:r>
            <a:r>
              <a:rPr lang="zh-CN" altLang="en-US" dirty="0" smtClean="0"/>
              <a:t>折半</a:t>
            </a:r>
            <a:r>
              <a:rPr lang="zh-CN" altLang="zh-CN" dirty="0" smtClean="0"/>
              <a:t>查找</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60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60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60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60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60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604">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604">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60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b="0" dirty="0" smtClean="0"/>
              <a:t>查找的基本思路</a:t>
            </a:r>
            <a:endParaRPr lang="zh-CN" altLang="en-US" b="0" dirty="0" smtClean="0"/>
          </a:p>
        </p:txBody>
      </p:sp>
      <p:sp>
        <p:nvSpPr>
          <p:cNvPr id="236547" name="Rectangle 3"/>
          <p:cNvSpPr>
            <a:spLocks noGrp="1" noChangeArrowheads="1"/>
          </p:cNvSpPr>
          <p:nvPr>
            <p:ph type="body" idx="1"/>
          </p:nvPr>
        </p:nvSpPr>
        <p:spPr>
          <a:xfrm>
            <a:off x="457200" y="1219200"/>
            <a:ext cx="8229600" cy="5162128"/>
          </a:xfrm>
        </p:spPr>
        <p:txBody>
          <a:bodyPr>
            <a:normAutofit/>
          </a:bodyPr>
          <a:lstStyle/>
          <a:p>
            <a:pPr marL="533400" indent="-533400">
              <a:lnSpc>
                <a:spcPct val="200000"/>
              </a:lnSpc>
            </a:pPr>
            <a:r>
              <a:rPr lang="zh-CN" altLang="en-US" sz="2800" dirty="0" smtClean="0">
                <a:latin typeface="+mn-ea"/>
              </a:rPr>
              <a:t>采用</a:t>
            </a:r>
            <a:r>
              <a:rPr lang="zh-CN" altLang="en-US" sz="2800" dirty="0" smtClean="0">
                <a:solidFill>
                  <a:srgbClr val="FF0000"/>
                </a:solidFill>
                <a:latin typeface="+mn-ea"/>
              </a:rPr>
              <a:t>折半法</a:t>
            </a:r>
            <a:r>
              <a:rPr lang="en-US" altLang="zh-CN" sz="2800" dirty="0" smtClean="0">
                <a:solidFill>
                  <a:srgbClr val="FF0000"/>
                </a:solidFill>
                <a:latin typeface="+mn-ea"/>
              </a:rPr>
              <a:t>(</a:t>
            </a:r>
            <a:r>
              <a:rPr lang="zh-CN" altLang="en-US" sz="2800" dirty="0" smtClean="0">
                <a:solidFill>
                  <a:srgbClr val="FF0000"/>
                </a:solidFill>
                <a:latin typeface="+mn-ea"/>
              </a:rPr>
              <a:t>二分法</a:t>
            </a:r>
            <a:r>
              <a:rPr lang="en-US" altLang="zh-CN" sz="2800" dirty="0" smtClean="0">
                <a:solidFill>
                  <a:srgbClr val="FF0000"/>
                </a:solidFill>
                <a:latin typeface="+mn-ea"/>
              </a:rPr>
              <a:t>)</a:t>
            </a:r>
            <a:r>
              <a:rPr lang="zh-CN" altLang="en-US" sz="2800" dirty="0" smtClean="0">
                <a:latin typeface="+mn-ea"/>
              </a:rPr>
              <a:t>查找（要求待查数据排列有序）先确定待查数据范围</a:t>
            </a:r>
            <a:r>
              <a:rPr lang="en-US" altLang="zh-CN" sz="2800" dirty="0" smtClean="0">
                <a:latin typeface="+mn-ea"/>
              </a:rPr>
              <a:t>(</a:t>
            </a:r>
            <a:r>
              <a:rPr lang="zh-CN" altLang="en-US" sz="2800" dirty="0" smtClean="0">
                <a:latin typeface="+mn-ea"/>
              </a:rPr>
              <a:t>区间</a:t>
            </a:r>
            <a:r>
              <a:rPr lang="en-US" altLang="zh-CN" sz="2800" dirty="0" smtClean="0">
                <a:latin typeface="+mn-ea"/>
              </a:rPr>
              <a:t>)</a:t>
            </a:r>
            <a:r>
              <a:rPr lang="zh-CN" altLang="en-US" sz="2800" dirty="0" smtClean="0">
                <a:latin typeface="+mn-ea"/>
              </a:rPr>
              <a:t>，然后逐步缩小范围，直到搜索完为止。</a:t>
            </a:r>
            <a:endParaRPr lang="zh-CN" altLang="en-US" sz="2800" dirty="0" smtClean="0">
              <a:latin typeface="+mn-ea"/>
            </a:endParaRPr>
          </a:p>
          <a:p>
            <a:pPr marL="533400" indent="-533400"/>
            <a:endParaRPr lang="en-US" altLang="zh-CN" sz="1400" dirty="0" smtClean="0">
              <a:latin typeface="+mn-ea"/>
            </a:endParaRPr>
          </a:p>
        </p:txBody>
      </p:sp>
      <p:sp>
        <p:nvSpPr>
          <p:cNvPr id="6" name="灯片编号占位符 5"/>
          <p:cNvSpPr txBox="1">
            <a:spLocks noGrp="1"/>
          </p:cNvSpPr>
          <p:nvPr/>
        </p:nvSpPr>
        <p:spPr bwMode="auto">
          <a:xfrm>
            <a:off x="8167688" y="6553200"/>
            <a:ext cx="900112" cy="228600"/>
          </a:xfrm>
          <a:prstGeom prst="rect">
            <a:avLst/>
          </a:prstGeom>
          <a:noFill/>
          <a:ln>
            <a:miter lim="800000"/>
          </a:ln>
        </p:spPr>
        <p:txBody>
          <a:bodyPr/>
          <a:lstStyle/>
          <a:p>
            <a:pPr algn="r">
              <a:defRPr/>
            </a:pPr>
            <a:fld id="{65EB4455-EA21-472A-81DF-CCCC8305DEA0}" type="slidenum">
              <a:rPr lang="en-US" altLang="zh-CN" sz="1200">
                <a:latin typeface="Arial" charset="0"/>
                <a:ea typeface="+mn-ea"/>
              </a:rPr>
            </a:fld>
            <a:endParaRPr lang="en-US" altLang="zh-CN" sz="1200">
              <a:latin typeface="Arial" charset="0"/>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654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1524000" y="1059994"/>
            <a:ext cx="6477000" cy="784830"/>
          </a:xfrm>
          <a:prstGeom prst="rect">
            <a:avLst/>
          </a:prstGeom>
          <a:noFill/>
          <a:ln w="9525">
            <a:noFill/>
            <a:miter lim="800000"/>
          </a:ln>
        </p:spPr>
        <p:txBody>
          <a:bodyPr>
            <a:spAutoFit/>
          </a:bodyPr>
          <a:lstStyle/>
          <a:p>
            <a:pPr>
              <a:spcBef>
                <a:spcPct val="50000"/>
              </a:spcBef>
            </a:pPr>
            <a:r>
              <a:rPr kumimoji="1" lang="zh-CN" altLang="en-US" b="1" dirty="0">
                <a:latin typeface="Times New Roman" pitchFamily="18" charset="0"/>
              </a:rPr>
              <a:t>设</a:t>
            </a:r>
            <a:r>
              <a:rPr kumimoji="1" lang="en-US" altLang="zh-CN" b="1" dirty="0">
                <a:latin typeface="Times New Roman" pitchFamily="18" charset="0"/>
              </a:rPr>
              <a:t>key=‘d’</a:t>
            </a:r>
            <a:r>
              <a:rPr kumimoji="1" lang="zh-CN" altLang="en-US" b="1" dirty="0">
                <a:latin typeface="Times New Roman" pitchFamily="18" charset="0"/>
              </a:rPr>
              <a:t>，则查找过程如下：</a:t>
            </a:r>
            <a:endParaRPr kumimoji="1" lang="zh-CN" altLang="en-US" b="1" dirty="0">
              <a:latin typeface="Times New Roman" pitchFamily="18" charset="0"/>
            </a:endParaRPr>
          </a:p>
          <a:p>
            <a:pPr>
              <a:spcBef>
                <a:spcPct val="50000"/>
              </a:spcBef>
            </a:pPr>
            <a:r>
              <a:rPr kumimoji="1" lang="zh-CN" altLang="en-US" b="1" dirty="0">
                <a:latin typeface="Times New Roman" pitchFamily="18" charset="0"/>
              </a:rPr>
              <a:t> </a:t>
            </a:r>
            <a:r>
              <a:rPr kumimoji="1" lang="en-US" altLang="zh-CN" b="1" dirty="0">
                <a:latin typeface="Times New Roman" pitchFamily="18" charset="0"/>
              </a:rPr>
              <a:t>0     </a:t>
            </a:r>
            <a:r>
              <a:rPr kumimoji="1" lang="en-US" altLang="zh-CN" b="1" dirty="0" smtClean="0">
                <a:latin typeface="Times New Roman" pitchFamily="18" charset="0"/>
              </a:rPr>
              <a:t>   1       </a:t>
            </a:r>
            <a:r>
              <a:rPr kumimoji="1" lang="en-US" altLang="zh-CN" b="1" dirty="0">
                <a:latin typeface="Times New Roman" pitchFamily="18" charset="0"/>
              </a:rPr>
              <a:t>2    </a:t>
            </a:r>
            <a:r>
              <a:rPr kumimoji="1" lang="en-US" altLang="zh-CN" b="1" dirty="0" smtClean="0">
                <a:latin typeface="Times New Roman" pitchFamily="18" charset="0"/>
              </a:rPr>
              <a:t>    </a:t>
            </a:r>
            <a:r>
              <a:rPr kumimoji="1" lang="en-US" altLang="zh-CN" b="1" dirty="0">
                <a:latin typeface="Times New Roman" pitchFamily="18" charset="0"/>
              </a:rPr>
              <a:t>3    </a:t>
            </a:r>
            <a:r>
              <a:rPr kumimoji="1" lang="en-US" altLang="zh-CN" b="1" dirty="0" smtClean="0">
                <a:latin typeface="Times New Roman" pitchFamily="18" charset="0"/>
              </a:rPr>
              <a:t>    </a:t>
            </a:r>
            <a:r>
              <a:rPr kumimoji="1" lang="en-US" altLang="zh-CN" b="1" dirty="0">
                <a:latin typeface="Times New Roman" pitchFamily="18" charset="0"/>
              </a:rPr>
              <a:t>4     </a:t>
            </a:r>
            <a:r>
              <a:rPr kumimoji="1" lang="en-US" altLang="zh-CN" b="1" dirty="0" smtClean="0">
                <a:latin typeface="Times New Roman" pitchFamily="18" charset="0"/>
              </a:rPr>
              <a:t>  5         </a:t>
            </a:r>
            <a:r>
              <a:rPr kumimoji="1" lang="en-US" altLang="zh-CN" b="1" dirty="0">
                <a:latin typeface="Times New Roman" pitchFamily="18" charset="0"/>
              </a:rPr>
              <a:t>6     </a:t>
            </a:r>
            <a:r>
              <a:rPr kumimoji="1" lang="en-US" altLang="zh-CN" b="1" dirty="0" smtClean="0">
                <a:latin typeface="Times New Roman" pitchFamily="18" charset="0"/>
              </a:rPr>
              <a:t>  7       8       9      10   </a:t>
            </a:r>
            <a:endParaRPr kumimoji="1" lang="en-US" altLang="zh-CN" b="1" dirty="0">
              <a:latin typeface="Times New Roman" pitchFamily="18" charset="0"/>
            </a:endParaRPr>
          </a:p>
        </p:txBody>
      </p:sp>
      <p:sp>
        <p:nvSpPr>
          <p:cNvPr id="50179" name="Text Box 3"/>
          <p:cNvSpPr txBox="1">
            <a:spLocks noChangeArrowheads="1"/>
          </p:cNvSpPr>
          <p:nvPr/>
        </p:nvSpPr>
        <p:spPr bwMode="auto">
          <a:xfrm>
            <a:off x="1524000" y="1981200"/>
            <a:ext cx="6019800" cy="369332"/>
          </a:xfrm>
          <a:prstGeom prst="rect">
            <a:avLst/>
          </a:prstGeom>
          <a:solidFill>
            <a:srgbClr val="99CC00"/>
          </a:solidFill>
          <a:ln w="9525">
            <a:noFill/>
            <a:miter lim="800000"/>
          </a:ln>
        </p:spPr>
        <p:txBody>
          <a:bodyPr>
            <a:spAutoFit/>
          </a:bodyPr>
          <a:lstStyle/>
          <a:p>
            <a:pPr>
              <a:spcBef>
                <a:spcPct val="50000"/>
              </a:spcBef>
            </a:pPr>
            <a:r>
              <a:rPr kumimoji="1" lang="zh-CN" altLang="en-US" b="1" dirty="0">
                <a:latin typeface="Times New Roman" pitchFamily="18" charset="0"/>
              </a:rPr>
              <a:t> </a:t>
            </a:r>
            <a:r>
              <a:rPr kumimoji="1" lang="en-US" altLang="zh-CN" b="1" dirty="0">
                <a:latin typeface="Times New Roman" pitchFamily="18" charset="0"/>
              </a:rPr>
              <a:t>a     </a:t>
            </a:r>
            <a:r>
              <a:rPr kumimoji="1" lang="en-US" altLang="zh-CN" b="1" dirty="0" smtClean="0">
                <a:latin typeface="Times New Roman" pitchFamily="18" charset="0"/>
              </a:rPr>
              <a:t>   b       d         </a:t>
            </a:r>
            <a:r>
              <a:rPr kumimoji="1" lang="en-US" altLang="zh-CN" b="1" dirty="0">
                <a:latin typeface="Times New Roman" pitchFamily="18" charset="0"/>
              </a:rPr>
              <a:t>f     </a:t>
            </a:r>
            <a:r>
              <a:rPr kumimoji="1" lang="en-US" altLang="zh-CN" b="1" dirty="0" smtClean="0">
                <a:latin typeface="Times New Roman" pitchFamily="18" charset="0"/>
              </a:rPr>
              <a:t>   </a:t>
            </a:r>
            <a:r>
              <a:rPr kumimoji="1" lang="en-US" altLang="zh-CN" b="1" dirty="0">
                <a:latin typeface="Times New Roman" pitchFamily="18" charset="0"/>
              </a:rPr>
              <a:t>g   </a:t>
            </a:r>
            <a:r>
              <a:rPr kumimoji="1" lang="en-US" altLang="zh-CN" b="1" dirty="0" smtClean="0">
                <a:latin typeface="Times New Roman" pitchFamily="18" charset="0"/>
              </a:rPr>
              <a:t>    </a:t>
            </a:r>
            <a:r>
              <a:rPr kumimoji="1" lang="en-US" altLang="zh-CN" b="1" dirty="0">
                <a:latin typeface="Times New Roman" pitchFamily="18" charset="0"/>
              </a:rPr>
              <a:t>h    </a:t>
            </a:r>
            <a:r>
              <a:rPr kumimoji="1" lang="en-US" altLang="zh-CN" b="1" dirty="0" smtClean="0">
                <a:latin typeface="Times New Roman" pitchFamily="18" charset="0"/>
              </a:rPr>
              <a:t>    </a:t>
            </a:r>
            <a:r>
              <a:rPr kumimoji="1" lang="en-US" altLang="zh-CN" b="1" dirty="0">
                <a:latin typeface="Times New Roman" pitchFamily="18" charset="0"/>
              </a:rPr>
              <a:t>j    </a:t>
            </a:r>
            <a:r>
              <a:rPr kumimoji="1" lang="en-US" altLang="zh-CN" b="1" dirty="0" smtClean="0">
                <a:latin typeface="Times New Roman" pitchFamily="18" charset="0"/>
              </a:rPr>
              <a:t>    </a:t>
            </a:r>
            <a:r>
              <a:rPr kumimoji="1" lang="en-US" altLang="zh-CN" b="1" dirty="0">
                <a:latin typeface="Times New Roman" pitchFamily="18" charset="0"/>
              </a:rPr>
              <a:t>k     </a:t>
            </a:r>
            <a:r>
              <a:rPr kumimoji="1" lang="en-US" altLang="zh-CN" b="1" dirty="0" smtClean="0">
                <a:latin typeface="Times New Roman" pitchFamily="18" charset="0"/>
              </a:rPr>
              <a:t>  l        s      </a:t>
            </a:r>
            <a:r>
              <a:rPr kumimoji="1" lang="en-US" altLang="zh-CN" b="1" dirty="0">
                <a:latin typeface="Times New Roman" pitchFamily="18" charset="0"/>
              </a:rPr>
              <a:t>t    </a:t>
            </a:r>
            <a:endParaRPr kumimoji="1" lang="en-US" altLang="zh-CN" b="1" dirty="0">
              <a:latin typeface="Times New Roman" pitchFamily="18" charset="0"/>
            </a:endParaRPr>
          </a:p>
        </p:txBody>
      </p:sp>
      <p:sp>
        <p:nvSpPr>
          <p:cNvPr id="50180" name="Text Box 4"/>
          <p:cNvSpPr txBox="1">
            <a:spLocks noChangeArrowheads="1"/>
          </p:cNvSpPr>
          <p:nvPr/>
        </p:nvSpPr>
        <p:spPr bwMode="auto">
          <a:xfrm>
            <a:off x="304800" y="1981200"/>
            <a:ext cx="685800" cy="457200"/>
          </a:xfrm>
          <a:prstGeom prst="rect">
            <a:avLst/>
          </a:prstGeom>
          <a:noFill/>
          <a:ln w="9525">
            <a:noFill/>
            <a:miter lim="800000"/>
          </a:ln>
        </p:spPr>
        <p:txBody>
          <a:bodyPr>
            <a:spAutoFit/>
          </a:bodyPr>
          <a:lstStyle/>
          <a:p>
            <a:pPr>
              <a:spcBef>
                <a:spcPct val="50000"/>
              </a:spcBef>
            </a:pPr>
            <a:r>
              <a:rPr kumimoji="1" lang="en-US" altLang="zh-CN" b="1">
                <a:latin typeface="Times New Roman" pitchFamily="18" charset="0"/>
              </a:rPr>
              <a:t>str</a:t>
            </a:r>
            <a:endParaRPr kumimoji="1" lang="en-US" altLang="zh-CN" b="1">
              <a:latin typeface="Times New Roman" pitchFamily="18" charset="0"/>
            </a:endParaRPr>
          </a:p>
        </p:txBody>
      </p:sp>
      <p:grpSp>
        <p:nvGrpSpPr>
          <p:cNvPr id="2" name="Group 5"/>
          <p:cNvGrpSpPr/>
          <p:nvPr/>
        </p:nvGrpSpPr>
        <p:grpSpPr bwMode="auto">
          <a:xfrm>
            <a:off x="304800" y="2590800"/>
            <a:ext cx="7543800" cy="762000"/>
            <a:chOff x="192" y="1632"/>
            <a:chExt cx="4752" cy="480"/>
          </a:xfrm>
        </p:grpSpPr>
        <p:sp>
          <p:nvSpPr>
            <p:cNvPr id="50207" name="Text Box 6"/>
            <p:cNvSpPr txBox="1">
              <a:spLocks noChangeArrowheads="1"/>
            </p:cNvSpPr>
            <p:nvPr/>
          </p:nvSpPr>
          <p:spPr bwMode="auto">
            <a:xfrm>
              <a:off x="192" y="1680"/>
              <a:ext cx="720" cy="288"/>
            </a:xfrm>
            <a:prstGeom prst="rect">
              <a:avLst/>
            </a:prstGeom>
            <a:noFill/>
            <a:ln w="9525">
              <a:noFill/>
              <a:miter lim="800000"/>
            </a:ln>
          </p:spPr>
          <p:txBody>
            <a:bodyPr>
              <a:spAutoFit/>
            </a:bodyPr>
            <a:lstStyle/>
            <a:p>
              <a:pPr>
                <a:spcBef>
                  <a:spcPct val="50000"/>
                </a:spcBef>
              </a:pPr>
              <a:r>
                <a:rPr kumimoji="1" lang="zh-CN" altLang="en-US" b="1">
                  <a:latin typeface="Times New Roman" pitchFamily="18" charset="0"/>
                </a:rPr>
                <a:t>第</a:t>
              </a:r>
              <a:r>
                <a:rPr kumimoji="1" lang="en-US" altLang="zh-CN" b="1">
                  <a:latin typeface="Times New Roman" pitchFamily="18" charset="0"/>
                </a:rPr>
                <a:t>1</a:t>
              </a:r>
              <a:r>
                <a:rPr kumimoji="1" lang="zh-CN" altLang="en-US" b="1">
                  <a:latin typeface="Times New Roman" pitchFamily="18" charset="0"/>
                </a:rPr>
                <a:t>趟</a:t>
              </a:r>
              <a:endParaRPr kumimoji="1" lang="zh-CN" altLang="en-US" b="1">
                <a:latin typeface="Times New Roman" pitchFamily="18" charset="0"/>
              </a:endParaRPr>
            </a:p>
          </p:txBody>
        </p:sp>
        <p:sp>
          <p:nvSpPr>
            <p:cNvPr id="50208" name="Text Box 7"/>
            <p:cNvSpPr txBox="1">
              <a:spLocks noChangeArrowheads="1"/>
            </p:cNvSpPr>
            <p:nvPr/>
          </p:nvSpPr>
          <p:spPr bwMode="auto">
            <a:xfrm>
              <a:off x="960" y="1824"/>
              <a:ext cx="432" cy="288"/>
            </a:xfrm>
            <a:prstGeom prst="rect">
              <a:avLst/>
            </a:prstGeom>
            <a:noFill/>
            <a:ln w="9525">
              <a:noFill/>
              <a:miter lim="800000"/>
            </a:ln>
          </p:spPr>
          <p:txBody>
            <a:bodyPr>
              <a:spAutoFit/>
            </a:bodyPr>
            <a:lstStyle/>
            <a:p>
              <a:pPr>
                <a:spcBef>
                  <a:spcPct val="50000"/>
                </a:spcBef>
              </a:pPr>
              <a:r>
                <a:rPr kumimoji="1" lang="en-US" altLang="zh-CN" b="1">
                  <a:latin typeface="Times New Roman" pitchFamily="18" charset="0"/>
                </a:rPr>
                <a:t>ph</a:t>
              </a:r>
              <a:endParaRPr kumimoji="1" lang="en-US" altLang="zh-CN" b="1">
                <a:latin typeface="Times New Roman" pitchFamily="18" charset="0"/>
              </a:endParaRPr>
            </a:p>
          </p:txBody>
        </p:sp>
        <p:sp>
          <p:nvSpPr>
            <p:cNvPr id="50209" name="Text Box 8"/>
            <p:cNvSpPr txBox="1">
              <a:spLocks noChangeArrowheads="1"/>
            </p:cNvSpPr>
            <p:nvPr/>
          </p:nvSpPr>
          <p:spPr bwMode="auto">
            <a:xfrm>
              <a:off x="4512" y="1824"/>
              <a:ext cx="432" cy="288"/>
            </a:xfrm>
            <a:prstGeom prst="rect">
              <a:avLst/>
            </a:prstGeom>
            <a:noFill/>
            <a:ln w="9525">
              <a:noFill/>
              <a:miter lim="800000"/>
            </a:ln>
          </p:spPr>
          <p:txBody>
            <a:bodyPr>
              <a:spAutoFit/>
            </a:bodyPr>
            <a:lstStyle/>
            <a:p>
              <a:pPr>
                <a:spcBef>
                  <a:spcPct val="50000"/>
                </a:spcBef>
              </a:pPr>
              <a:r>
                <a:rPr kumimoji="1" lang="en-US" altLang="zh-CN" b="1">
                  <a:latin typeface="Times New Roman" pitchFamily="18" charset="0"/>
                </a:rPr>
                <a:t>pt</a:t>
              </a:r>
              <a:endParaRPr kumimoji="1" lang="en-US" altLang="zh-CN" b="1">
                <a:latin typeface="Times New Roman" pitchFamily="18" charset="0"/>
              </a:endParaRPr>
            </a:p>
          </p:txBody>
        </p:sp>
        <p:sp>
          <p:nvSpPr>
            <p:cNvPr id="50210" name="Text Box 9"/>
            <p:cNvSpPr txBox="1">
              <a:spLocks noChangeArrowheads="1"/>
            </p:cNvSpPr>
            <p:nvPr/>
          </p:nvSpPr>
          <p:spPr bwMode="auto">
            <a:xfrm>
              <a:off x="2640" y="1824"/>
              <a:ext cx="624" cy="288"/>
            </a:xfrm>
            <a:prstGeom prst="rect">
              <a:avLst/>
            </a:prstGeom>
            <a:noFill/>
            <a:ln w="9525">
              <a:noFill/>
              <a:miter lim="800000"/>
            </a:ln>
          </p:spPr>
          <p:txBody>
            <a:bodyPr>
              <a:spAutoFit/>
            </a:bodyPr>
            <a:lstStyle/>
            <a:p>
              <a:pPr>
                <a:spcBef>
                  <a:spcPct val="50000"/>
                </a:spcBef>
              </a:pPr>
              <a:r>
                <a:rPr kumimoji="1" lang="en-US" altLang="zh-CN" b="1">
                  <a:solidFill>
                    <a:srgbClr val="FF3300"/>
                  </a:solidFill>
                  <a:latin typeface="Times New Roman" pitchFamily="18" charset="0"/>
                </a:rPr>
                <a:t>pmid</a:t>
              </a:r>
              <a:endParaRPr kumimoji="1" lang="en-US" altLang="zh-CN" b="1">
                <a:solidFill>
                  <a:srgbClr val="FF3300"/>
                </a:solidFill>
                <a:latin typeface="Times New Roman" pitchFamily="18" charset="0"/>
              </a:endParaRPr>
            </a:p>
          </p:txBody>
        </p:sp>
        <p:sp>
          <p:nvSpPr>
            <p:cNvPr id="50211" name="Line 10"/>
            <p:cNvSpPr>
              <a:spLocks noChangeShapeType="1"/>
            </p:cNvSpPr>
            <p:nvPr/>
          </p:nvSpPr>
          <p:spPr bwMode="auto">
            <a:xfrm flipV="1">
              <a:off x="1104" y="1632"/>
              <a:ext cx="0" cy="288"/>
            </a:xfrm>
            <a:prstGeom prst="line">
              <a:avLst/>
            </a:prstGeom>
            <a:noFill/>
            <a:ln w="38100">
              <a:solidFill>
                <a:schemeClr val="tx1"/>
              </a:solidFill>
              <a:round/>
              <a:tailEnd type="triangle" w="med" len="med"/>
            </a:ln>
          </p:spPr>
          <p:txBody>
            <a:bodyPr wrap="none"/>
            <a:lstStyle/>
            <a:p>
              <a:endParaRPr lang="zh-CN" altLang="en-US"/>
            </a:p>
          </p:txBody>
        </p:sp>
        <p:sp>
          <p:nvSpPr>
            <p:cNvPr id="50212" name="Line 11"/>
            <p:cNvSpPr>
              <a:spLocks noChangeShapeType="1"/>
            </p:cNvSpPr>
            <p:nvPr/>
          </p:nvSpPr>
          <p:spPr bwMode="auto">
            <a:xfrm flipV="1">
              <a:off x="4656" y="1632"/>
              <a:ext cx="0" cy="288"/>
            </a:xfrm>
            <a:prstGeom prst="line">
              <a:avLst/>
            </a:prstGeom>
            <a:noFill/>
            <a:ln w="38100">
              <a:solidFill>
                <a:schemeClr val="tx1"/>
              </a:solidFill>
              <a:round/>
              <a:tailEnd type="triangle" w="med" len="med"/>
            </a:ln>
          </p:spPr>
          <p:txBody>
            <a:bodyPr wrap="none"/>
            <a:lstStyle/>
            <a:p>
              <a:endParaRPr lang="zh-CN" altLang="en-US"/>
            </a:p>
          </p:txBody>
        </p:sp>
        <p:sp>
          <p:nvSpPr>
            <p:cNvPr id="50213" name="Line 12"/>
            <p:cNvSpPr>
              <a:spLocks noChangeShapeType="1"/>
            </p:cNvSpPr>
            <p:nvPr/>
          </p:nvSpPr>
          <p:spPr bwMode="auto">
            <a:xfrm flipV="1">
              <a:off x="2880" y="1632"/>
              <a:ext cx="0" cy="288"/>
            </a:xfrm>
            <a:prstGeom prst="line">
              <a:avLst/>
            </a:prstGeom>
            <a:noFill/>
            <a:ln w="38100">
              <a:solidFill>
                <a:srgbClr val="FF3300"/>
              </a:solidFill>
              <a:round/>
              <a:tailEnd type="triangle" w="med" len="med"/>
            </a:ln>
          </p:spPr>
          <p:txBody>
            <a:bodyPr wrap="none"/>
            <a:lstStyle/>
            <a:p>
              <a:endParaRPr lang="zh-CN" altLang="en-US"/>
            </a:p>
          </p:txBody>
        </p:sp>
      </p:grpSp>
      <p:grpSp>
        <p:nvGrpSpPr>
          <p:cNvPr id="3" name="Group 13"/>
          <p:cNvGrpSpPr/>
          <p:nvPr/>
        </p:nvGrpSpPr>
        <p:grpSpPr bwMode="auto">
          <a:xfrm>
            <a:off x="304800" y="4495800"/>
            <a:ext cx="3962400" cy="762000"/>
            <a:chOff x="192" y="2832"/>
            <a:chExt cx="2496" cy="480"/>
          </a:xfrm>
        </p:grpSpPr>
        <p:sp>
          <p:nvSpPr>
            <p:cNvPr id="50200" name="Text Box 14"/>
            <p:cNvSpPr txBox="1">
              <a:spLocks noChangeArrowheads="1"/>
            </p:cNvSpPr>
            <p:nvPr/>
          </p:nvSpPr>
          <p:spPr bwMode="auto">
            <a:xfrm>
              <a:off x="192" y="2880"/>
              <a:ext cx="720" cy="288"/>
            </a:xfrm>
            <a:prstGeom prst="rect">
              <a:avLst/>
            </a:prstGeom>
            <a:noFill/>
            <a:ln w="9525">
              <a:noFill/>
              <a:miter lim="800000"/>
            </a:ln>
          </p:spPr>
          <p:txBody>
            <a:bodyPr>
              <a:spAutoFit/>
            </a:bodyPr>
            <a:lstStyle/>
            <a:p>
              <a:pPr>
                <a:spcBef>
                  <a:spcPct val="50000"/>
                </a:spcBef>
              </a:pPr>
              <a:r>
                <a:rPr kumimoji="1" lang="zh-CN" altLang="en-US" b="1">
                  <a:latin typeface="Times New Roman" pitchFamily="18" charset="0"/>
                </a:rPr>
                <a:t>第</a:t>
              </a:r>
              <a:r>
                <a:rPr kumimoji="1" lang="en-US" altLang="zh-CN" b="1">
                  <a:latin typeface="Times New Roman" pitchFamily="18" charset="0"/>
                </a:rPr>
                <a:t>2</a:t>
              </a:r>
              <a:r>
                <a:rPr kumimoji="1" lang="zh-CN" altLang="en-US" b="1">
                  <a:latin typeface="Times New Roman" pitchFamily="18" charset="0"/>
                </a:rPr>
                <a:t>趟</a:t>
              </a:r>
              <a:endParaRPr kumimoji="1" lang="zh-CN" altLang="en-US" b="1">
                <a:latin typeface="Times New Roman" pitchFamily="18" charset="0"/>
              </a:endParaRPr>
            </a:p>
          </p:txBody>
        </p:sp>
        <p:sp>
          <p:nvSpPr>
            <p:cNvPr id="50201" name="Text Box 15"/>
            <p:cNvSpPr txBox="1">
              <a:spLocks noChangeArrowheads="1"/>
            </p:cNvSpPr>
            <p:nvPr/>
          </p:nvSpPr>
          <p:spPr bwMode="auto">
            <a:xfrm>
              <a:off x="960" y="3024"/>
              <a:ext cx="432" cy="288"/>
            </a:xfrm>
            <a:prstGeom prst="rect">
              <a:avLst/>
            </a:prstGeom>
            <a:noFill/>
            <a:ln w="9525">
              <a:noFill/>
              <a:miter lim="800000"/>
            </a:ln>
          </p:spPr>
          <p:txBody>
            <a:bodyPr>
              <a:spAutoFit/>
            </a:bodyPr>
            <a:lstStyle/>
            <a:p>
              <a:pPr>
                <a:spcBef>
                  <a:spcPct val="50000"/>
                </a:spcBef>
              </a:pPr>
              <a:r>
                <a:rPr kumimoji="1" lang="en-US" altLang="zh-CN" b="1">
                  <a:latin typeface="Times New Roman" pitchFamily="18" charset="0"/>
                </a:rPr>
                <a:t>ph</a:t>
              </a:r>
              <a:endParaRPr kumimoji="1" lang="en-US" altLang="zh-CN" b="1">
                <a:latin typeface="Times New Roman" pitchFamily="18" charset="0"/>
              </a:endParaRPr>
            </a:p>
          </p:txBody>
        </p:sp>
        <p:sp>
          <p:nvSpPr>
            <p:cNvPr id="50202" name="Text Box 16"/>
            <p:cNvSpPr txBox="1">
              <a:spLocks noChangeArrowheads="1"/>
            </p:cNvSpPr>
            <p:nvPr/>
          </p:nvSpPr>
          <p:spPr bwMode="auto">
            <a:xfrm>
              <a:off x="1536" y="3024"/>
              <a:ext cx="576" cy="288"/>
            </a:xfrm>
            <a:prstGeom prst="rect">
              <a:avLst/>
            </a:prstGeom>
            <a:noFill/>
            <a:ln w="9525">
              <a:noFill/>
              <a:miter lim="800000"/>
            </a:ln>
          </p:spPr>
          <p:txBody>
            <a:bodyPr>
              <a:spAutoFit/>
            </a:bodyPr>
            <a:lstStyle/>
            <a:p>
              <a:pPr>
                <a:spcBef>
                  <a:spcPct val="50000"/>
                </a:spcBef>
              </a:pPr>
              <a:r>
                <a:rPr kumimoji="1" lang="en-US" altLang="zh-CN" b="1">
                  <a:solidFill>
                    <a:srgbClr val="FF3300"/>
                  </a:solidFill>
                  <a:latin typeface="Times New Roman" pitchFamily="18" charset="0"/>
                </a:rPr>
                <a:t>pmid</a:t>
              </a:r>
              <a:endParaRPr kumimoji="1" lang="en-US" altLang="zh-CN" b="1">
                <a:solidFill>
                  <a:srgbClr val="FF3300"/>
                </a:solidFill>
                <a:latin typeface="Times New Roman" pitchFamily="18" charset="0"/>
              </a:endParaRPr>
            </a:p>
          </p:txBody>
        </p:sp>
        <p:sp>
          <p:nvSpPr>
            <p:cNvPr id="50203" name="Text Box 17"/>
            <p:cNvSpPr txBox="1">
              <a:spLocks noChangeArrowheads="1"/>
            </p:cNvSpPr>
            <p:nvPr/>
          </p:nvSpPr>
          <p:spPr bwMode="auto">
            <a:xfrm>
              <a:off x="2400" y="3024"/>
              <a:ext cx="288" cy="288"/>
            </a:xfrm>
            <a:prstGeom prst="rect">
              <a:avLst/>
            </a:prstGeom>
            <a:noFill/>
            <a:ln w="9525">
              <a:noFill/>
              <a:miter lim="800000"/>
            </a:ln>
          </p:spPr>
          <p:txBody>
            <a:bodyPr>
              <a:spAutoFit/>
            </a:bodyPr>
            <a:lstStyle/>
            <a:p>
              <a:pPr>
                <a:spcBef>
                  <a:spcPct val="50000"/>
                </a:spcBef>
              </a:pPr>
              <a:r>
                <a:rPr kumimoji="1" lang="en-US" altLang="zh-CN" b="1">
                  <a:latin typeface="Times New Roman" pitchFamily="18" charset="0"/>
                </a:rPr>
                <a:t>pt</a:t>
              </a:r>
              <a:endParaRPr kumimoji="1" lang="en-US" altLang="zh-CN" b="1">
                <a:latin typeface="Times New Roman" pitchFamily="18" charset="0"/>
              </a:endParaRPr>
            </a:p>
          </p:txBody>
        </p:sp>
        <p:sp>
          <p:nvSpPr>
            <p:cNvPr id="50204" name="Line 18"/>
            <p:cNvSpPr>
              <a:spLocks noChangeShapeType="1"/>
            </p:cNvSpPr>
            <p:nvPr/>
          </p:nvSpPr>
          <p:spPr bwMode="auto">
            <a:xfrm flipV="1">
              <a:off x="1104" y="2832"/>
              <a:ext cx="0" cy="288"/>
            </a:xfrm>
            <a:prstGeom prst="line">
              <a:avLst/>
            </a:prstGeom>
            <a:noFill/>
            <a:ln w="38100">
              <a:solidFill>
                <a:schemeClr val="tx1"/>
              </a:solidFill>
              <a:round/>
              <a:tailEnd type="triangle" w="med" len="med"/>
            </a:ln>
          </p:spPr>
          <p:txBody>
            <a:bodyPr wrap="none"/>
            <a:lstStyle/>
            <a:p>
              <a:endParaRPr lang="zh-CN" altLang="en-US"/>
            </a:p>
          </p:txBody>
        </p:sp>
        <p:sp>
          <p:nvSpPr>
            <p:cNvPr id="50205" name="Line 19"/>
            <p:cNvSpPr>
              <a:spLocks noChangeShapeType="1"/>
            </p:cNvSpPr>
            <p:nvPr/>
          </p:nvSpPr>
          <p:spPr bwMode="auto">
            <a:xfrm flipV="1">
              <a:off x="1776" y="2832"/>
              <a:ext cx="0" cy="288"/>
            </a:xfrm>
            <a:prstGeom prst="line">
              <a:avLst/>
            </a:prstGeom>
            <a:noFill/>
            <a:ln w="38100">
              <a:solidFill>
                <a:srgbClr val="FF3300"/>
              </a:solidFill>
              <a:round/>
              <a:tailEnd type="triangle" w="med" len="med"/>
            </a:ln>
          </p:spPr>
          <p:txBody>
            <a:bodyPr wrap="none"/>
            <a:lstStyle/>
            <a:p>
              <a:endParaRPr lang="zh-CN" altLang="en-US"/>
            </a:p>
          </p:txBody>
        </p:sp>
        <p:sp>
          <p:nvSpPr>
            <p:cNvPr id="50206" name="Line 20"/>
            <p:cNvSpPr>
              <a:spLocks noChangeShapeType="1"/>
            </p:cNvSpPr>
            <p:nvPr/>
          </p:nvSpPr>
          <p:spPr bwMode="auto">
            <a:xfrm flipV="1">
              <a:off x="2544" y="2832"/>
              <a:ext cx="0" cy="288"/>
            </a:xfrm>
            <a:prstGeom prst="line">
              <a:avLst/>
            </a:prstGeom>
            <a:noFill/>
            <a:ln w="38100">
              <a:solidFill>
                <a:schemeClr val="tx1"/>
              </a:solidFill>
              <a:round/>
              <a:tailEnd type="triangle" w="med" len="med"/>
            </a:ln>
          </p:spPr>
          <p:txBody>
            <a:bodyPr wrap="none"/>
            <a:lstStyle/>
            <a:p>
              <a:endParaRPr lang="zh-CN" altLang="en-US"/>
            </a:p>
          </p:txBody>
        </p:sp>
      </p:grpSp>
      <p:grpSp>
        <p:nvGrpSpPr>
          <p:cNvPr id="4" name="Group 21"/>
          <p:cNvGrpSpPr/>
          <p:nvPr/>
        </p:nvGrpSpPr>
        <p:grpSpPr bwMode="auto">
          <a:xfrm>
            <a:off x="228600" y="3581400"/>
            <a:ext cx="8077200" cy="533400"/>
            <a:chOff x="144" y="2256"/>
            <a:chExt cx="5088" cy="336"/>
          </a:xfrm>
        </p:grpSpPr>
        <p:sp>
          <p:nvSpPr>
            <p:cNvPr id="50198" name="Text Box 22"/>
            <p:cNvSpPr txBox="1">
              <a:spLocks noChangeArrowheads="1"/>
            </p:cNvSpPr>
            <p:nvPr/>
          </p:nvSpPr>
          <p:spPr bwMode="auto">
            <a:xfrm>
              <a:off x="1392" y="2256"/>
              <a:ext cx="3072" cy="288"/>
            </a:xfrm>
            <a:prstGeom prst="rect">
              <a:avLst/>
            </a:prstGeom>
            <a:noFill/>
            <a:ln w="9525">
              <a:noFill/>
              <a:miter lim="800000"/>
            </a:ln>
          </p:spPr>
          <p:txBody>
            <a:bodyPr>
              <a:spAutoFit/>
            </a:bodyPr>
            <a:lstStyle/>
            <a:p>
              <a:pPr>
                <a:spcBef>
                  <a:spcPct val="50000"/>
                </a:spcBef>
              </a:pPr>
              <a:r>
                <a:rPr kumimoji="1" lang="zh-CN" altLang="en-US" b="1">
                  <a:latin typeface="Times New Roman" pitchFamily="18" charset="0"/>
                </a:rPr>
                <a:t> </a:t>
              </a:r>
              <a:r>
                <a:rPr kumimoji="1" lang="en-US" altLang="zh-CN" b="1">
                  <a:latin typeface="Times New Roman" pitchFamily="18" charset="0"/>
                </a:rPr>
                <a:t>key&lt;str[pmid]</a:t>
              </a:r>
              <a:r>
                <a:rPr kumimoji="1" lang="zh-CN" altLang="en-US" b="1">
                  <a:latin typeface="Times New Roman" pitchFamily="18" charset="0"/>
                </a:rPr>
                <a:t>，</a:t>
              </a:r>
              <a:r>
                <a:rPr kumimoji="1" lang="en-US" altLang="zh-CN" b="1">
                  <a:latin typeface="Times New Roman" pitchFamily="18" charset="0"/>
                </a:rPr>
                <a:t>key</a:t>
              </a:r>
              <a:r>
                <a:rPr kumimoji="1" lang="zh-CN" altLang="en-US" b="1">
                  <a:latin typeface="Times New Roman" pitchFamily="18" charset="0"/>
                </a:rPr>
                <a:t>应在左半部分</a:t>
              </a:r>
              <a:endParaRPr kumimoji="1" lang="zh-CN" altLang="en-US" b="1">
                <a:latin typeface="Times New Roman" pitchFamily="18" charset="0"/>
              </a:endParaRPr>
            </a:p>
          </p:txBody>
        </p:sp>
        <p:sp>
          <p:nvSpPr>
            <p:cNvPr id="50199" name="Line 23"/>
            <p:cNvSpPr>
              <a:spLocks noChangeShapeType="1"/>
            </p:cNvSpPr>
            <p:nvPr/>
          </p:nvSpPr>
          <p:spPr bwMode="auto">
            <a:xfrm>
              <a:off x="144" y="2592"/>
              <a:ext cx="5088" cy="0"/>
            </a:xfrm>
            <a:prstGeom prst="line">
              <a:avLst/>
            </a:prstGeom>
            <a:noFill/>
            <a:ln w="9525">
              <a:solidFill>
                <a:schemeClr val="tx1"/>
              </a:solidFill>
              <a:prstDash val="lgDashDot"/>
              <a:round/>
            </a:ln>
          </p:spPr>
          <p:txBody>
            <a:bodyPr wrap="none"/>
            <a:lstStyle/>
            <a:p>
              <a:endParaRPr lang="zh-CN" altLang="en-US"/>
            </a:p>
          </p:txBody>
        </p:sp>
      </p:grpSp>
      <p:sp>
        <p:nvSpPr>
          <p:cNvPr id="50184" name="Line 24"/>
          <p:cNvSpPr>
            <a:spLocks noChangeShapeType="1"/>
          </p:cNvSpPr>
          <p:nvPr/>
        </p:nvSpPr>
        <p:spPr bwMode="auto">
          <a:xfrm flipH="1">
            <a:off x="2055814" y="1981200"/>
            <a:ext cx="1586" cy="334964"/>
          </a:xfrm>
          <a:prstGeom prst="line">
            <a:avLst/>
          </a:prstGeom>
          <a:noFill/>
          <a:ln w="9525">
            <a:solidFill>
              <a:schemeClr val="tx1"/>
            </a:solidFill>
            <a:round/>
          </a:ln>
        </p:spPr>
        <p:txBody>
          <a:bodyPr wrap="none"/>
          <a:lstStyle/>
          <a:p>
            <a:endParaRPr lang="zh-CN" altLang="en-US"/>
          </a:p>
        </p:txBody>
      </p:sp>
      <p:sp>
        <p:nvSpPr>
          <p:cNvPr id="50185" name="Line 25"/>
          <p:cNvSpPr>
            <a:spLocks noChangeShapeType="1"/>
          </p:cNvSpPr>
          <p:nvPr/>
        </p:nvSpPr>
        <p:spPr bwMode="auto">
          <a:xfrm>
            <a:off x="2598737" y="1981200"/>
            <a:ext cx="7937" cy="369332"/>
          </a:xfrm>
          <a:prstGeom prst="line">
            <a:avLst/>
          </a:prstGeom>
          <a:noFill/>
          <a:ln w="9525">
            <a:solidFill>
              <a:schemeClr val="tx1"/>
            </a:solidFill>
            <a:round/>
          </a:ln>
        </p:spPr>
        <p:txBody>
          <a:bodyPr wrap="none"/>
          <a:lstStyle/>
          <a:p>
            <a:endParaRPr lang="zh-CN" altLang="en-US"/>
          </a:p>
        </p:txBody>
      </p:sp>
      <p:sp>
        <p:nvSpPr>
          <p:cNvPr id="50186" name="Line 26"/>
          <p:cNvSpPr>
            <a:spLocks noChangeShapeType="1"/>
          </p:cNvSpPr>
          <p:nvPr/>
        </p:nvSpPr>
        <p:spPr bwMode="auto">
          <a:xfrm>
            <a:off x="3140074" y="1981200"/>
            <a:ext cx="7935" cy="369332"/>
          </a:xfrm>
          <a:prstGeom prst="line">
            <a:avLst/>
          </a:prstGeom>
          <a:noFill/>
          <a:ln w="9525">
            <a:solidFill>
              <a:schemeClr val="tx1"/>
            </a:solidFill>
            <a:round/>
          </a:ln>
        </p:spPr>
        <p:txBody>
          <a:bodyPr wrap="none"/>
          <a:lstStyle/>
          <a:p>
            <a:endParaRPr lang="zh-CN" altLang="en-US"/>
          </a:p>
        </p:txBody>
      </p:sp>
      <p:sp>
        <p:nvSpPr>
          <p:cNvPr id="50187" name="Line 27"/>
          <p:cNvSpPr>
            <a:spLocks noChangeShapeType="1"/>
          </p:cNvSpPr>
          <p:nvPr/>
        </p:nvSpPr>
        <p:spPr bwMode="auto">
          <a:xfrm>
            <a:off x="3682999" y="1981200"/>
            <a:ext cx="6345" cy="369332"/>
          </a:xfrm>
          <a:prstGeom prst="line">
            <a:avLst/>
          </a:prstGeom>
          <a:noFill/>
          <a:ln w="9525">
            <a:solidFill>
              <a:schemeClr val="tx1"/>
            </a:solidFill>
            <a:round/>
          </a:ln>
        </p:spPr>
        <p:txBody>
          <a:bodyPr wrap="none"/>
          <a:lstStyle/>
          <a:p>
            <a:endParaRPr lang="zh-CN" altLang="en-US"/>
          </a:p>
        </p:txBody>
      </p:sp>
      <p:sp>
        <p:nvSpPr>
          <p:cNvPr id="50188" name="Line 28"/>
          <p:cNvSpPr>
            <a:spLocks noChangeShapeType="1"/>
          </p:cNvSpPr>
          <p:nvPr/>
        </p:nvSpPr>
        <p:spPr bwMode="auto">
          <a:xfrm>
            <a:off x="4224338" y="1981200"/>
            <a:ext cx="6342" cy="369332"/>
          </a:xfrm>
          <a:prstGeom prst="line">
            <a:avLst/>
          </a:prstGeom>
          <a:noFill/>
          <a:ln w="9525">
            <a:solidFill>
              <a:schemeClr val="tx1"/>
            </a:solidFill>
            <a:round/>
          </a:ln>
        </p:spPr>
        <p:txBody>
          <a:bodyPr wrap="none"/>
          <a:lstStyle/>
          <a:p>
            <a:endParaRPr lang="zh-CN" altLang="en-US"/>
          </a:p>
        </p:txBody>
      </p:sp>
      <p:sp>
        <p:nvSpPr>
          <p:cNvPr id="50189" name="Line 29"/>
          <p:cNvSpPr>
            <a:spLocks noChangeShapeType="1"/>
          </p:cNvSpPr>
          <p:nvPr/>
        </p:nvSpPr>
        <p:spPr bwMode="auto">
          <a:xfrm flipH="1">
            <a:off x="4759326" y="1981200"/>
            <a:ext cx="6349" cy="369332"/>
          </a:xfrm>
          <a:prstGeom prst="line">
            <a:avLst/>
          </a:prstGeom>
          <a:noFill/>
          <a:ln w="9525">
            <a:solidFill>
              <a:schemeClr val="tx1"/>
            </a:solidFill>
            <a:round/>
          </a:ln>
        </p:spPr>
        <p:txBody>
          <a:bodyPr wrap="none"/>
          <a:lstStyle/>
          <a:p>
            <a:endParaRPr lang="zh-CN" altLang="en-US"/>
          </a:p>
        </p:txBody>
      </p:sp>
      <p:sp>
        <p:nvSpPr>
          <p:cNvPr id="50190" name="Line 30"/>
          <p:cNvSpPr>
            <a:spLocks noChangeShapeType="1"/>
          </p:cNvSpPr>
          <p:nvPr/>
        </p:nvSpPr>
        <p:spPr bwMode="auto">
          <a:xfrm>
            <a:off x="5308599" y="1981200"/>
            <a:ext cx="6343" cy="334964"/>
          </a:xfrm>
          <a:prstGeom prst="line">
            <a:avLst/>
          </a:prstGeom>
          <a:noFill/>
          <a:ln w="9525">
            <a:solidFill>
              <a:schemeClr val="tx1"/>
            </a:solidFill>
            <a:round/>
          </a:ln>
        </p:spPr>
        <p:txBody>
          <a:bodyPr wrap="none"/>
          <a:lstStyle/>
          <a:p>
            <a:endParaRPr lang="zh-CN" altLang="en-US"/>
          </a:p>
        </p:txBody>
      </p:sp>
      <p:sp>
        <p:nvSpPr>
          <p:cNvPr id="50191" name="Line 31"/>
          <p:cNvSpPr>
            <a:spLocks noChangeShapeType="1"/>
          </p:cNvSpPr>
          <p:nvPr/>
        </p:nvSpPr>
        <p:spPr bwMode="auto">
          <a:xfrm>
            <a:off x="5849938" y="1981200"/>
            <a:ext cx="6342" cy="334964"/>
          </a:xfrm>
          <a:prstGeom prst="line">
            <a:avLst/>
          </a:prstGeom>
          <a:noFill/>
          <a:ln w="9525">
            <a:solidFill>
              <a:schemeClr val="tx1"/>
            </a:solidFill>
            <a:round/>
          </a:ln>
        </p:spPr>
        <p:txBody>
          <a:bodyPr wrap="none"/>
          <a:lstStyle/>
          <a:p>
            <a:endParaRPr lang="zh-CN" altLang="en-US"/>
          </a:p>
        </p:txBody>
      </p:sp>
      <p:sp>
        <p:nvSpPr>
          <p:cNvPr id="50192" name="Line 32"/>
          <p:cNvSpPr>
            <a:spLocks noChangeShapeType="1"/>
          </p:cNvSpPr>
          <p:nvPr/>
        </p:nvSpPr>
        <p:spPr bwMode="auto">
          <a:xfrm>
            <a:off x="6391275" y="1981200"/>
            <a:ext cx="7930" cy="334964"/>
          </a:xfrm>
          <a:prstGeom prst="line">
            <a:avLst/>
          </a:prstGeom>
          <a:noFill/>
          <a:ln w="9525">
            <a:solidFill>
              <a:schemeClr val="tx1"/>
            </a:solidFill>
            <a:round/>
          </a:ln>
        </p:spPr>
        <p:txBody>
          <a:bodyPr wrap="none"/>
          <a:lstStyle/>
          <a:p>
            <a:endParaRPr lang="zh-CN" altLang="en-US"/>
          </a:p>
        </p:txBody>
      </p:sp>
      <p:sp>
        <p:nvSpPr>
          <p:cNvPr id="50193" name="Line 33"/>
          <p:cNvSpPr>
            <a:spLocks noChangeShapeType="1"/>
          </p:cNvSpPr>
          <p:nvPr/>
        </p:nvSpPr>
        <p:spPr bwMode="auto">
          <a:xfrm flipH="1">
            <a:off x="6932605" y="1981200"/>
            <a:ext cx="1595" cy="369332"/>
          </a:xfrm>
          <a:prstGeom prst="line">
            <a:avLst/>
          </a:prstGeom>
          <a:noFill/>
          <a:ln w="9525">
            <a:solidFill>
              <a:schemeClr val="tx1"/>
            </a:solidFill>
            <a:round/>
          </a:ln>
        </p:spPr>
        <p:txBody>
          <a:bodyPr wrap="none"/>
          <a:lstStyle/>
          <a:p>
            <a:endParaRPr lang="zh-CN" altLang="en-US"/>
          </a:p>
        </p:txBody>
      </p:sp>
      <p:sp>
        <p:nvSpPr>
          <p:cNvPr id="301090" name="Text Box 34"/>
          <p:cNvSpPr txBox="1">
            <a:spLocks noChangeArrowheads="1"/>
          </p:cNvSpPr>
          <p:nvPr/>
        </p:nvSpPr>
        <p:spPr bwMode="auto">
          <a:xfrm>
            <a:off x="1752600" y="5334000"/>
            <a:ext cx="2819400" cy="1004888"/>
          </a:xfrm>
          <a:prstGeom prst="rect">
            <a:avLst/>
          </a:prstGeom>
          <a:noFill/>
          <a:ln w="9525">
            <a:noFill/>
            <a:miter lim="800000"/>
          </a:ln>
        </p:spPr>
        <p:txBody>
          <a:bodyPr>
            <a:spAutoFit/>
          </a:bodyPr>
          <a:lstStyle/>
          <a:p>
            <a:pPr algn="ctr">
              <a:spcBef>
                <a:spcPct val="50000"/>
              </a:spcBef>
            </a:pPr>
            <a:r>
              <a:rPr kumimoji="1" lang="zh-CN" altLang="en-US" b="1">
                <a:latin typeface="Times New Roman" pitchFamily="18" charset="0"/>
              </a:rPr>
              <a:t> </a:t>
            </a:r>
            <a:r>
              <a:rPr kumimoji="1" lang="en-US" altLang="zh-CN" b="1">
                <a:latin typeface="Times New Roman" pitchFamily="18" charset="0"/>
              </a:rPr>
              <a:t>str[pmid]==key</a:t>
            </a:r>
            <a:endParaRPr kumimoji="1" lang="en-US" altLang="zh-CN" b="1">
              <a:latin typeface="Times New Roman" pitchFamily="18" charset="0"/>
            </a:endParaRPr>
          </a:p>
          <a:p>
            <a:pPr algn="ctr">
              <a:spcBef>
                <a:spcPct val="50000"/>
              </a:spcBef>
            </a:pPr>
            <a:r>
              <a:rPr kumimoji="1" lang="zh-CN" altLang="en-US" b="1">
                <a:solidFill>
                  <a:srgbClr val="FF3300"/>
                </a:solidFill>
                <a:latin typeface="Times New Roman" pitchFamily="18" charset="0"/>
              </a:rPr>
              <a:t>找到</a:t>
            </a:r>
            <a:endParaRPr kumimoji="1" lang="zh-CN" altLang="en-US" b="1">
              <a:solidFill>
                <a:srgbClr val="FF3300"/>
              </a:solidFill>
              <a:latin typeface="Times New Roman" pitchFamily="18" charset="0"/>
            </a:endParaRPr>
          </a:p>
        </p:txBody>
      </p:sp>
      <p:sp>
        <p:nvSpPr>
          <p:cNvPr id="237603" name="Line 35"/>
          <p:cNvSpPr>
            <a:spLocks noChangeShapeType="1"/>
          </p:cNvSpPr>
          <p:nvPr/>
        </p:nvSpPr>
        <p:spPr bwMode="auto">
          <a:xfrm>
            <a:off x="1763713" y="2852738"/>
            <a:ext cx="5616575" cy="0"/>
          </a:xfrm>
          <a:prstGeom prst="line">
            <a:avLst/>
          </a:prstGeom>
          <a:noFill/>
          <a:ln w="76200" cmpd="tri">
            <a:solidFill>
              <a:srgbClr val="0000FF"/>
            </a:solidFill>
            <a:round/>
            <a:headEnd type="triangle" w="med" len="med"/>
            <a:tailEnd type="triangle" w="med" len="med"/>
          </a:ln>
        </p:spPr>
        <p:txBody>
          <a:bodyPr/>
          <a:lstStyle/>
          <a:p>
            <a:endParaRPr lang="zh-CN" altLang="en-US"/>
          </a:p>
        </p:txBody>
      </p:sp>
      <p:sp>
        <p:nvSpPr>
          <p:cNvPr id="237604" name="Line 36"/>
          <p:cNvSpPr>
            <a:spLocks noChangeShapeType="1"/>
          </p:cNvSpPr>
          <p:nvPr/>
        </p:nvSpPr>
        <p:spPr bwMode="auto">
          <a:xfrm>
            <a:off x="1760538" y="4797425"/>
            <a:ext cx="2306637" cy="0"/>
          </a:xfrm>
          <a:prstGeom prst="line">
            <a:avLst/>
          </a:prstGeom>
          <a:noFill/>
          <a:ln w="76200" cmpd="tri">
            <a:solidFill>
              <a:srgbClr val="0000FF"/>
            </a:solidFill>
            <a:round/>
            <a:headEnd type="triangle" w="med" len="med"/>
            <a:tailEnd type="triangle" w="med" len="med"/>
          </a:ln>
        </p:spPr>
        <p:txBody>
          <a:bodyPr/>
          <a:lstStyle/>
          <a:p>
            <a:endParaRPr lang="zh-CN" altLang="en-US"/>
          </a:p>
        </p:txBody>
      </p:sp>
      <p:sp>
        <p:nvSpPr>
          <p:cNvPr id="6" name="灯片编号占位符 5"/>
          <p:cNvSpPr txBox="1">
            <a:spLocks noGrp="1"/>
          </p:cNvSpPr>
          <p:nvPr/>
        </p:nvSpPr>
        <p:spPr bwMode="auto">
          <a:xfrm>
            <a:off x="8167688" y="6553200"/>
            <a:ext cx="900112" cy="228600"/>
          </a:xfrm>
          <a:prstGeom prst="rect">
            <a:avLst/>
          </a:prstGeom>
          <a:noFill/>
          <a:ln>
            <a:miter lim="800000"/>
          </a:ln>
        </p:spPr>
        <p:txBody>
          <a:bodyPr/>
          <a:lstStyle/>
          <a:p>
            <a:pPr algn="r">
              <a:defRPr/>
            </a:pPr>
            <a:fld id="{865CC3E9-B6C1-4D53-9620-73DA095F4DE6}" type="slidenum">
              <a:rPr lang="en-US" altLang="zh-CN" sz="1200">
                <a:latin typeface="Arial" charset="0"/>
                <a:ea typeface="+mn-ea"/>
              </a:rPr>
            </a:fld>
            <a:endParaRPr lang="en-US" altLang="zh-CN" sz="1200">
              <a:latin typeface="Arial" charset="0"/>
              <a:ea typeface="+mn-ea"/>
            </a:endParaRPr>
          </a:p>
        </p:txBody>
      </p:sp>
      <p:sp>
        <p:nvSpPr>
          <p:cNvPr id="39" name="Rectangle 2"/>
          <p:cNvSpPr txBox="1">
            <a:spLocks noChangeArrowheads="1"/>
          </p:cNvSpPr>
          <p:nvPr/>
        </p:nvSpPr>
        <p:spPr>
          <a:xfrm>
            <a:off x="457200" y="152400"/>
            <a:ext cx="8229600" cy="990600"/>
          </a:xfrm>
          <a:prstGeom prst="rect">
            <a:avLst/>
          </a:prstGeom>
        </p:spPr>
        <p:txBody>
          <a:bodyPr/>
          <a:lstStyle>
            <a:lvl1pPr algn="l" rtl="0" eaLnBrk="1" latinLnBrk="0" hangingPunct="1">
              <a:spcBef>
                <a:spcPct val="0"/>
              </a:spcBef>
              <a:buNone/>
              <a:defRPr kumimoji="0" sz="3200" kern="1200">
                <a:solidFill>
                  <a:schemeClr val="tx2"/>
                </a:solidFill>
                <a:latin typeface="+mj-lt"/>
                <a:ea typeface="+mj-ea"/>
                <a:cs typeface="+mj-cs"/>
              </a:defRPr>
            </a:lvl1pPr>
          </a:lstStyle>
          <a:p>
            <a:r>
              <a:rPr lang="zh-CN" altLang="en-US" dirty="0" smtClean="0">
                <a:solidFill>
                  <a:srgbClr val="3333FF"/>
                </a:solidFill>
                <a:latin typeface="黑体" pitchFamily="49" charset="-122"/>
                <a:ea typeface="黑体" pitchFamily="49" charset="-122"/>
              </a:rPr>
              <a:t>折半查找的基本思路</a:t>
            </a:r>
            <a:endParaRPr lang="zh-CN" altLang="en-US" dirty="0" smtClean="0">
              <a:solidFill>
                <a:srgbClr val="3333FF"/>
              </a:solidFill>
              <a:latin typeface="黑体" pitchFamily="49" charset="-122"/>
              <a:ea typeface="黑体" pitchFamily="49" charset="-122"/>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3760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3760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01090"/>
                                        </p:tgtEl>
                                        <p:attrNameLst>
                                          <p:attrName>style.visibility</p:attrName>
                                        </p:attrNameLst>
                                      </p:cBhvr>
                                      <p:to>
                                        <p:strVal val="visible"/>
                                      </p:to>
                                    </p:set>
                                    <p:animEffect transition="in" filter="dissolve">
                                      <p:cBhvr>
                                        <p:cTn id="24" dur="500"/>
                                        <p:tgtEl>
                                          <p:spTgt spid="301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90" grpId="0" autoUpdateAnimBg="0"/>
      <p:bldP spid="237603" grpId="0" animBg="1"/>
      <p:bldP spid="23760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ChangeArrowheads="1"/>
          </p:cNvSpPr>
          <p:nvPr/>
        </p:nvSpPr>
        <p:spPr bwMode="auto">
          <a:xfrm>
            <a:off x="476250" y="1449388"/>
            <a:ext cx="7831138" cy="37846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indent="266700">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spcBef>
                <a:spcPct val="0"/>
              </a:spcBef>
              <a:buSzTx/>
              <a:buFontTx/>
              <a:buNone/>
            </a:pPr>
            <a:r>
              <a:rPr lang="en-US" altLang="zh-CN" sz="2000" b="0" dirty="0">
                <a:latin typeface="+mn-ea"/>
                <a:ea typeface="+mn-ea"/>
                <a:cs typeface="Times New Roman" pitchFamily="18" charset="0"/>
              </a:rPr>
              <a:t>float </a:t>
            </a:r>
            <a:r>
              <a:rPr lang="en-US" altLang="zh-CN" sz="2000" b="0" dirty="0" err="1">
                <a:latin typeface="+mn-ea"/>
                <a:ea typeface="+mn-ea"/>
                <a:cs typeface="Times New Roman" pitchFamily="18" charset="0"/>
              </a:rPr>
              <a:t>BiSearchR</a:t>
            </a:r>
            <a:r>
              <a:rPr lang="en-US" altLang="zh-CN" sz="2000" b="0" dirty="0">
                <a:latin typeface="+mn-ea"/>
                <a:ea typeface="+mn-ea"/>
                <a:cs typeface="Times New Roman" pitchFamily="18" charset="0"/>
              </a:rPr>
              <a:t>(Stu </a:t>
            </a:r>
            <a:r>
              <a:rPr lang="en-US" altLang="zh-CN" sz="2000" b="0" dirty="0" err="1">
                <a:latin typeface="+mn-ea"/>
                <a:ea typeface="+mn-ea"/>
                <a:cs typeface="Times New Roman" pitchFamily="18" charset="0"/>
              </a:rPr>
              <a:t>stu_array</a:t>
            </a:r>
            <a:r>
              <a:rPr lang="en-US" altLang="zh-CN" sz="2000" b="0" dirty="0">
                <a:latin typeface="+mn-ea"/>
                <a:ea typeface="+mn-ea"/>
                <a:cs typeface="Times New Roman" pitchFamily="18" charset="0"/>
              </a:rPr>
              <a:t>[], </a:t>
            </a:r>
            <a:r>
              <a:rPr lang="en-US" altLang="zh-CN" sz="2000" b="0" dirty="0" err="1">
                <a:latin typeface="+mn-ea"/>
                <a:ea typeface="+mn-ea"/>
                <a:cs typeface="Times New Roman" pitchFamily="18" charset="0"/>
              </a:rPr>
              <a:t>int</a:t>
            </a:r>
            <a:r>
              <a:rPr lang="en-US" altLang="zh-CN" sz="2000" b="0" dirty="0">
                <a:latin typeface="+mn-ea"/>
                <a:ea typeface="+mn-ea"/>
                <a:cs typeface="Times New Roman" pitchFamily="18" charset="0"/>
              </a:rPr>
              <a:t> first, </a:t>
            </a:r>
            <a:r>
              <a:rPr lang="en-US" altLang="zh-CN" sz="2000" b="0" dirty="0" err="1">
                <a:latin typeface="+mn-ea"/>
                <a:ea typeface="+mn-ea"/>
                <a:cs typeface="Times New Roman" pitchFamily="18" charset="0"/>
              </a:rPr>
              <a:t>int</a:t>
            </a:r>
            <a:r>
              <a:rPr lang="en-US" altLang="zh-CN" sz="2000" b="0" dirty="0">
                <a:latin typeface="+mn-ea"/>
                <a:ea typeface="+mn-ea"/>
                <a:cs typeface="Times New Roman" pitchFamily="18" charset="0"/>
              </a:rPr>
              <a:t> last, </a:t>
            </a:r>
            <a:r>
              <a:rPr lang="en-US" altLang="zh-CN" sz="2000" b="0" dirty="0" err="1">
                <a:latin typeface="+mn-ea"/>
                <a:ea typeface="+mn-ea"/>
                <a:cs typeface="Times New Roman" pitchFamily="18" charset="0"/>
              </a:rPr>
              <a:t>int</a:t>
            </a:r>
            <a:r>
              <a:rPr lang="en-US" altLang="zh-CN" sz="2000" b="0" dirty="0">
                <a:latin typeface="+mn-ea"/>
                <a:ea typeface="+mn-ea"/>
                <a:cs typeface="Times New Roman" pitchFamily="18" charset="0"/>
              </a:rPr>
              <a:t> id)</a:t>
            </a:r>
            <a:endParaRPr lang="en-US" altLang="zh-CN" sz="2000" b="0" dirty="0">
              <a:latin typeface="+mn-ea"/>
              <a:ea typeface="+mn-ea"/>
              <a:cs typeface="Times New Roman" pitchFamily="18" charset="0"/>
            </a:endParaRPr>
          </a:p>
          <a:p>
            <a:pPr>
              <a:spcBef>
                <a:spcPct val="0"/>
              </a:spcBef>
              <a:buSzTx/>
              <a:buFontTx/>
              <a:buNone/>
            </a:pPr>
            <a:r>
              <a:rPr lang="en-US" altLang="zh-CN" sz="2000" b="0" dirty="0">
                <a:latin typeface="+mn-ea"/>
                <a:ea typeface="+mn-ea"/>
                <a:cs typeface="Times New Roman" pitchFamily="18" charset="0"/>
              </a:rPr>
              <a:t>{</a:t>
            </a:r>
            <a:endParaRPr lang="en-US" altLang="zh-CN" sz="2000" b="0" dirty="0">
              <a:latin typeface="+mn-ea"/>
              <a:ea typeface="+mn-ea"/>
              <a:cs typeface="Times New Roman" pitchFamily="18" charset="0"/>
            </a:endParaRPr>
          </a:p>
          <a:p>
            <a:pPr>
              <a:spcBef>
                <a:spcPct val="0"/>
              </a:spcBef>
              <a:buSzTx/>
              <a:buFontTx/>
              <a:buNone/>
            </a:pPr>
            <a:r>
              <a:rPr lang="en-US" altLang="zh-CN" sz="2000" b="0" dirty="0">
                <a:latin typeface="+mn-ea"/>
                <a:ea typeface="+mn-ea"/>
                <a:cs typeface="Times New Roman" pitchFamily="18" charset="0"/>
              </a:rPr>
              <a:t>	if(first &gt; last)</a:t>
            </a:r>
            <a:endParaRPr lang="en-US" altLang="zh-CN" sz="2000" b="0" dirty="0">
              <a:latin typeface="+mn-ea"/>
              <a:ea typeface="+mn-ea"/>
              <a:cs typeface="Times New Roman" pitchFamily="18" charset="0"/>
            </a:endParaRPr>
          </a:p>
          <a:p>
            <a:pPr>
              <a:spcBef>
                <a:spcPct val="0"/>
              </a:spcBef>
              <a:buSzTx/>
              <a:buFontTx/>
              <a:buNone/>
            </a:pPr>
            <a:r>
              <a:rPr lang="en-US" altLang="zh-CN" sz="2000" b="0" dirty="0">
                <a:latin typeface="+mn-ea"/>
                <a:ea typeface="+mn-ea"/>
                <a:cs typeface="Times New Roman" pitchFamily="18" charset="0"/>
              </a:rPr>
              <a:t>	</a:t>
            </a:r>
            <a:r>
              <a:rPr lang="en-US" altLang="zh-CN" sz="2000" b="0" dirty="0" smtClean="0">
                <a:latin typeface="+mn-ea"/>
                <a:ea typeface="+mn-ea"/>
                <a:cs typeface="Times New Roman" pitchFamily="18" charset="0"/>
              </a:rPr>
              <a:t>         return </a:t>
            </a:r>
            <a:r>
              <a:rPr lang="en-US" altLang="zh-CN" sz="2000" b="0" dirty="0">
                <a:latin typeface="+mn-ea"/>
                <a:ea typeface="+mn-ea"/>
                <a:cs typeface="Times New Roman" pitchFamily="18" charset="0"/>
              </a:rPr>
              <a:t>-1.0;</a:t>
            </a:r>
            <a:endParaRPr lang="en-US" altLang="zh-CN" sz="2000" b="0" dirty="0">
              <a:latin typeface="+mn-ea"/>
              <a:ea typeface="+mn-ea"/>
              <a:cs typeface="Times New Roman" pitchFamily="18" charset="0"/>
            </a:endParaRPr>
          </a:p>
          <a:p>
            <a:pPr>
              <a:spcBef>
                <a:spcPct val="0"/>
              </a:spcBef>
              <a:buSzTx/>
              <a:buFontTx/>
              <a:buNone/>
            </a:pPr>
            <a:r>
              <a:rPr lang="en-US" altLang="zh-CN" sz="2000" b="0" dirty="0">
                <a:latin typeface="+mn-ea"/>
                <a:ea typeface="+mn-ea"/>
                <a:cs typeface="Times New Roman" pitchFamily="18" charset="0"/>
              </a:rPr>
              <a:t>	</a:t>
            </a:r>
            <a:r>
              <a:rPr lang="en-US" altLang="zh-CN" sz="2000" b="0" dirty="0" err="1">
                <a:latin typeface="+mn-ea"/>
                <a:ea typeface="+mn-ea"/>
                <a:cs typeface="Times New Roman" pitchFamily="18" charset="0"/>
              </a:rPr>
              <a:t>int</a:t>
            </a:r>
            <a:r>
              <a:rPr lang="en-US" altLang="zh-CN" sz="2000" b="0" dirty="0">
                <a:latin typeface="+mn-ea"/>
                <a:ea typeface="+mn-ea"/>
                <a:cs typeface="Times New Roman" pitchFamily="18" charset="0"/>
              </a:rPr>
              <a:t> mid = (first + last) / 2;</a:t>
            </a:r>
            <a:endParaRPr lang="en-US" altLang="zh-CN" sz="2000" b="0" dirty="0">
              <a:latin typeface="+mn-ea"/>
              <a:ea typeface="+mn-ea"/>
              <a:cs typeface="Times New Roman" pitchFamily="18" charset="0"/>
            </a:endParaRPr>
          </a:p>
          <a:p>
            <a:pPr>
              <a:spcBef>
                <a:spcPct val="0"/>
              </a:spcBef>
              <a:buSzTx/>
              <a:buFontTx/>
              <a:buNone/>
            </a:pPr>
            <a:r>
              <a:rPr lang="en-US" altLang="zh-CN" sz="2000" b="0" dirty="0">
                <a:latin typeface="+mn-ea"/>
                <a:ea typeface="+mn-ea"/>
                <a:cs typeface="Times New Roman" pitchFamily="18" charset="0"/>
              </a:rPr>
              <a:t>	if(id == </a:t>
            </a:r>
            <a:r>
              <a:rPr lang="en-US" altLang="zh-CN" sz="2000" b="0" dirty="0" err="1">
                <a:latin typeface="+mn-ea"/>
                <a:ea typeface="+mn-ea"/>
                <a:cs typeface="Times New Roman" pitchFamily="18" charset="0"/>
              </a:rPr>
              <a:t>stu_array</a:t>
            </a:r>
            <a:r>
              <a:rPr lang="en-US" altLang="zh-CN" sz="2000" b="0" dirty="0">
                <a:latin typeface="+mn-ea"/>
                <a:ea typeface="+mn-ea"/>
                <a:cs typeface="Times New Roman" pitchFamily="18" charset="0"/>
              </a:rPr>
              <a:t>[mid].id)</a:t>
            </a:r>
            <a:endParaRPr lang="en-US" altLang="zh-CN" sz="2000" b="0" dirty="0">
              <a:latin typeface="+mn-ea"/>
              <a:ea typeface="+mn-ea"/>
              <a:cs typeface="Times New Roman" pitchFamily="18" charset="0"/>
            </a:endParaRPr>
          </a:p>
          <a:p>
            <a:pPr>
              <a:spcBef>
                <a:spcPct val="0"/>
              </a:spcBef>
              <a:buSzTx/>
              <a:buFontTx/>
              <a:buNone/>
            </a:pPr>
            <a:r>
              <a:rPr lang="en-US" altLang="zh-CN" sz="2000" b="0" dirty="0">
                <a:latin typeface="+mn-ea"/>
                <a:ea typeface="+mn-ea"/>
                <a:cs typeface="Times New Roman" pitchFamily="18" charset="0"/>
              </a:rPr>
              <a:t>	</a:t>
            </a:r>
            <a:r>
              <a:rPr lang="en-US" altLang="zh-CN" sz="2000" b="0" dirty="0" smtClean="0">
                <a:latin typeface="+mn-ea"/>
                <a:ea typeface="+mn-ea"/>
                <a:cs typeface="Times New Roman" pitchFamily="18" charset="0"/>
              </a:rPr>
              <a:t>         return </a:t>
            </a:r>
            <a:r>
              <a:rPr lang="en-US" altLang="zh-CN" sz="2000" b="0" dirty="0" err="1">
                <a:latin typeface="+mn-ea"/>
                <a:ea typeface="+mn-ea"/>
                <a:cs typeface="Times New Roman" pitchFamily="18" charset="0"/>
              </a:rPr>
              <a:t>stu_array</a:t>
            </a:r>
            <a:r>
              <a:rPr lang="en-US" altLang="zh-CN" sz="2000" b="0" dirty="0">
                <a:latin typeface="+mn-ea"/>
                <a:ea typeface="+mn-ea"/>
                <a:cs typeface="Times New Roman" pitchFamily="18" charset="0"/>
              </a:rPr>
              <a:t>[mid].score;</a:t>
            </a:r>
            <a:endParaRPr lang="en-US" altLang="zh-CN" sz="2000" b="0" dirty="0">
              <a:latin typeface="+mn-ea"/>
              <a:ea typeface="+mn-ea"/>
              <a:cs typeface="Times New Roman" pitchFamily="18" charset="0"/>
            </a:endParaRPr>
          </a:p>
          <a:p>
            <a:pPr>
              <a:spcBef>
                <a:spcPct val="0"/>
              </a:spcBef>
              <a:buSzTx/>
              <a:buFontTx/>
              <a:buNone/>
            </a:pPr>
            <a:r>
              <a:rPr lang="en-US" altLang="zh-CN" sz="2000" b="0" dirty="0">
                <a:latin typeface="+mn-ea"/>
                <a:ea typeface="+mn-ea"/>
                <a:cs typeface="Times New Roman" pitchFamily="18" charset="0"/>
              </a:rPr>
              <a:t>	</a:t>
            </a:r>
            <a:r>
              <a:rPr lang="en-US" altLang="zh-CN" sz="2000" b="0" dirty="0" smtClean="0">
                <a:latin typeface="+mn-ea"/>
                <a:ea typeface="+mn-ea"/>
                <a:cs typeface="Times New Roman" pitchFamily="18" charset="0"/>
              </a:rPr>
              <a:t>else  if(id </a:t>
            </a:r>
            <a:r>
              <a:rPr lang="en-US" altLang="zh-CN" sz="2000" b="0" dirty="0">
                <a:latin typeface="+mn-ea"/>
                <a:ea typeface="+mn-ea"/>
                <a:cs typeface="Times New Roman" pitchFamily="18" charset="0"/>
              </a:rPr>
              <a:t>&gt; </a:t>
            </a:r>
            <a:r>
              <a:rPr lang="en-US" altLang="zh-CN" sz="2000" b="0" dirty="0" err="1">
                <a:latin typeface="+mn-ea"/>
                <a:ea typeface="+mn-ea"/>
                <a:cs typeface="Times New Roman" pitchFamily="18" charset="0"/>
              </a:rPr>
              <a:t>stu_array</a:t>
            </a:r>
            <a:r>
              <a:rPr lang="en-US" altLang="zh-CN" sz="2000" b="0" dirty="0">
                <a:latin typeface="+mn-ea"/>
                <a:ea typeface="+mn-ea"/>
                <a:cs typeface="Times New Roman" pitchFamily="18" charset="0"/>
              </a:rPr>
              <a:t>[mid].id)</a:t>
            </a:r>
            <a:endParaRPr lang="en-US" altLang="zh-CN" sz="2000" b="0" dirty="0">
              <a:latin typeface="+mn-ea"/>
              <a:ea typeface="+mn-ea"/>
              <a:cs typeface="Times New Roman" pitchFamily="18" charset="0"/>
            </a:endParaRPr>
          </a:p>
          <a:p>
            <a:pPr>
              <a:spcBef>
                <a:spcPct val="0"/>
              </a:spcBef>
              <a:buSzTx/>
              <a:buFontTx/>
              <a:buNone/>
            </a:pPr>
            <a:r>
              <a:rPr lang="en-US" altLang="zh-CN" sz="2000" b="0" dirty="0">
                <a:latin typeface="+mn-ea"/>
                <a:ea typeface="+mn-ea"/>
                <a:cs typeface="Times New Roman" pitchFamily="18" charset="0"/>
              </a:rPr>
              <a:t>	</a:t>
            </a:r>
            <a:r>
              <a:rPr lang="en-US" altLang="zh-CN" sz="2000" b="0" dirty="0" smtClean="0">
                <a:latin typeface="+mn-ea"/>
                <a:ea typeface="+mn-ea"/>
                <a:cs typeface="Times New Roman" pitchFamily="18" charset="0"/>
              </a:rPr>
              <a:t>         return </a:t>
            </a:r>
            <a:r>
              <a:rPr lang="en-US" altLang="zh-CN" sz="2000" b="0" dirty="0" err="1">
                <a:latin typeface="+mn-ea"/>
                <a:ea typeface="+mn-ea"/>
                <a:cs typeface="Times New Roman" pitchFamily="18" charset="0"/>
              </a:rPr>
              <a:t>BiSearchR</a:t>
            </a:r>
            <a:r>
              <a:rPr lang="en-US" altLang="zh-CN" sz="2000" b="0" dirty="0">
                <a:latin typeface="+mn-ea"/>
                <a:ea typeface="+mn-ea"/>
                <a:cs typeface="Times New Roman" pitchFamily="18" charset="0"/>
              </a:rPr>
              <a:t>(</a:t>
            </a:r>
            <a:r>
              <a:rPr lang="en-US" altLang="zh-CN" sz="2000" b="0" dirty="0" err="1">
                <a:latin typeface="+mn-ea"/>
                <a:ea typeface="+mn-ea"/>
                <a:cs typeface="Times New Roman" pitchFamily="18" charset="0"/>
              </a:rPr>
              <a:t>stu_array</a:t>
            </a:r>
            <a:r>
              <a:rPr lang="en-US" altLang="zh-CN" sz="2000" b="0" dirty="0">
                <a:latin typeface="+mn-ea"/>
                <a:ea typeface="+mn-ea"/>
                <a:cs typeface="Times New Roman" pitchFamily="18" charset="0"/>
              </a:rPr>
              <a:t>, mid + 1, last, id);</a:t>
            </a:r>
            <a:endParaRPr lang="en-US" altLang="zh-CN" sz="2000" b="0" dirty="0">
              <a:latin typeface="+mn-ea"/>
              <a:ea typeface="+mn-ea"/>
              <a:cs typeface="Times New Roman" pitchFamily="18" charset="0"/>
            </a:endParaRPr>
          </a:p>
          <a:p>
            <a:pPr>
              <a:spcBef>
                <a:spcPct val="0"/>
              </a:spcBef>
              <a:buSzTx/>
              <a:buFontTx/>
              <a:buNone/>
            </a:pPr>
            <a:r>
              <a:rPr lang="en-US" altLang="zh-CN" sz="2000" b="0" dirty="0">
                <a:latin typeface="+mn-ea"/>
                <a:ea typeface="+mn-ea"/>
                <a:cs typeface="Times New Roman" pitchFamily="18" charset="0"/>
              </a:rPr>
              <a:t>	else</a:t>
            </a:r>
            <a:endParaRPr lang="en-US" altLang="zh-CN" sz="2000" b="0" dirty="0">
              <a:latin typeface="+mn-ea"/>
              <a:ea typeface="+mn-ea"/>
              <a:cs typeface="Times New Roman" pitchFamily="18" charset="0"/>
            </a:endParaRPr>
          </a:p>
          <a:p>
            <a:pPr>
              <a:spcBef>
                <a:spcPct val="0"/>
              </a:spcBef>
              <a:buSzTx/>
              <a:buFontTx/>
              <a:buNone/>
            </a:pPr>
            <a:r>
              <a:rPr lang="en-US" altLang="zh-CN" sz="2000" b="0" dirty="0">
                <a:latin typeface="+mn-ea"/>
                <a:ea typeface="+mn-ea"/>
                <a:cs typeface="Times New Roman" pitchFamily="18" charset="0"/>
              </a:rPr>
              <a:t>	</a:t>
            </a:r>
            <a:r>
              <a:rPr lang="en-US" altLang="zh-CN" sz="2000" b="0" dirty="0" smtClean="0">
                <a:latin typeface="+mn-ea"/>
                <a:ea typeface="+mn-ea"/>
                <a:cs typeface="Times New Roman" pitchFamily="18" charset="0"/>
              </a:rPr>
              <a:t>         return </a:t>
            </a:r>
            <a:r>
              <a:rPr lang="en-US" altLang="zh-CN" sz="2000" b="0" dirty="0" err="1">
                <a:latin typeface="+mn-ea"/>
                <a:ea typeface="+mn-ea"/>
                <a:cs typeface="Times New Roman" pitchFamily="18" charset="0"/>
              </a:rPr>
              <a:t>BiSearchR</a:t>
            </a:r>
            <a:r>
              <a:rPr lang="en-US" altLang="zh-CN" sz="2000" b="0" dirty="0">
                <a:latin typeface="+mn-ea"/>
                <a:ea typeface="+mn-ea"/>
                <a:cs typeface="Times New Roman" pitchFamily="18" charset="0"/>
              </a:rPr>
              <a:t>(</a:t>
            </a:r>
            <a:r>
              <a:rPr lang="en-US" altLang="zh-CN" sz="2000" b="0" dirty="0" err="1">
                <a:latin typeface="+mn-ea"/>
                <a:ea typeface="+mn-ea"/>
                <a:cs typeface="Times New Roman" pitchFamily="18" charset="0"/>
              </a:rPr>
              <a:t>stu_array</a:t>
            </a:r>
            <a:r>
              <a:rPr lang="en-US" altLang="zh-CN" sz="2000" b="0" dirty="0">
                <a:latin typeface="+mn-ea"/>
                <a:ea typeface="+mn-ea"/>
                <a:cs typeface="Times New Roman" pitchFamily="18" charset="0"/>
              </a:rPr>
              <a:t>, first, mid - 1, id);</a:t>
            </a:r>
            <a:endParaRPr lang="en-US" altLang="zh-CN" sz="2000" b="0" dirty="0">
              <a:latin typeface="+mn-ea"/>
              <a:ea typeface="+mn-ea"/>
              <a:cs typeface="Times New Roman" pitchFamily="18" charset="0"/>
            </a:endParaRPr>
          </a:p>
          <a:p>
            <a:pPr>
              <a:spcBef>
                <a:spcPct val="0"/>
              </a:spcBef>
              <a:buSzTx/>
              <a:buFontTx/>
              <a:buNone/>
            </a:pPr>
            <a:r>
              <a:rPr lang="en-US" altLang="zh-CN" sz="2000" b="0" dirty="0">
                <a:latin typeface="+mn-ea"/>
                <a:ea typeface="+mn-ea"/>
                <a:cs typeface="Times New Roman" pitchFamily="18" charset="0"/>
              </a:rPr>
              <a:t>}</a:t>
            </a:r>
            <a:endParaRPr lang="en-US" altLang="zh-CN" sz="2000" b="0" dirty="0">
              <a:latin typeface="+mn-ea"/>
              <a:ea typeface="+mn-ea"/>
              <a:cs typeface="Times New Roman" pitchFamily="18" charset="0"/>
            </a:endParaRPr>
          </a:p>
        </p:txBody>
      </p:sp>
      <p:sp>
        <p:nvSpPr>
          <p:cNvPr id="26629" name="灯片编号占位符 5"/>
          <p:cNvSpPr txBox="1">
            <a:spLocks noGrp="1"/>
          </p:cNvSpPr>
          <p:nvPr/>
        </p:nvSpPr>
        <p:spPr bwMode="auto">
          <a:xfrm>
            <a:off x="8167688" y="6553200"/>
            <a:ext cx="9001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r" eaLnBrk="1" hangingPunct="1">
              <a:spcBef>
                <a:spcPct val="0"/>
              </a:spcBef>
              <a:buSzTx/>
              <a:buFontTx/>
              <a:buNone/>
            </a:pPr>
            <a:fld id="{8428A6DC-94F5-4CE4-893B-293C77F21BF4}" type="slidenum">
              <a:rPr lang="en-US" altLang="zh-CN" sz="1200" b="0">
                <a:latin typeface="Arial" charset="0"/>
              </a:rPr>
            </a:fld>
            <a:endParaRPr lang="en-US" altLang="zh-CN" sz="1200" b="0">
              <a:latin typeface="Arial" charset="0"/>
            </a:endParaRPr>
          </a:p>
        </p:txBody>
      </p:sp>
      <p:sp>
        <p:nvSpPr>
          <p:cNvPr id="6" name="标题 1"/>
          <p:cNvSpPr>
            <a:spLocks noGrp="1"/>
          </p:cNvSpPr>
          <p:nvPr>
            <p:ph type="title"/>
          </p:nvPr>
        </p:nvSpPr>
        <p:spPr>
          <a:xfrm>
            <a:off x="457200" y="152400"/>
            <a:ext cx="8229600" cy="990600"/>
          </a:xfrm>
        </p:spPr>
        <p:txBody>
          <a:bodyPr>
            <a:normAutofit/>
          </a:bodyPr>
          <a:lstStyle/>
          <a:p>
            <a:r>
              <a:rPr lang="zh-CN" altLang="en-US" dirty="0" smtClean="0"/>
              <a:t>例：</a:t>
            </a:r>
            <a:r>
              <a:rPr lang="zh-CN" altLang="zh-CN" dirty="0"/>
              <a:t>基于结构数组的</a:t>
            </a:r>
            <a:r>
              <a:rPr lang="zh-CN" altLang="zh-CN" dirty="0" smtClean="0"/>
              <a:t>数据</a:t>
            </a:r>
            <a:r>
              <a:rPr lang="zh-CN" altLang="en-US" dirty="0" smtClean="0"/>
              <a:t>折半</a:t>
            </a:r>
            <a:r>
              <a:rPr lang="zh-CN" altLang="zh-CN" dirty="0" smtClean="0"/>
              <a:t>查找</a:t>
            </a:r>
            <a:r>
              <a:rPr lang="zh-CN" altLang="en-US" sz="2700" dirty="0" smtClean="0"/>
              <a:t>（递归实现）</a:t>
            </a:r>
            <a:endParaRPr lang="zh-CN" altLang="en-US" sz="27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8">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628">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628">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628">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62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内容占位符 2"/>
          <p:cNvSpPr>
            <a:spLocks noGrp="1"/>
          </p:cNvSpPr>
          <p:nvPr>
            <p:ph idx="1"/>
          </p:nvPr>
        </p:nvSpPr>
        <p:spPr/>
        <p:txBody>
          <a:bodyPr/>
          <a:lstStyle/>
          <a:p>
            <a:pPr>
              <a:lnSpc>
                <a:spcPct val="150000"/>
              </a:lnSpc>
            </a:pPr>
            <a:r>
              <a:rPr lang="zh-CN" altLang="zh-CN" dirty="0" smtClean="0"/>
              <a:t>为了提高程序效率，函数间传递结构类型的数据时，实参可以用结构变量的地址，形参用相同结构类型的指针。</a:t>
            </a:r>
            <a:endParaRPr lang="zh-CN" altLang="zh-CN" dirty="0" smtClean="0"/>
          </a:p>
          <a:p>
            <a:pPr>
              <a:lnSpc>
                <a:spcPct val="150000"/>
              </a:lnSpc>
            </a:pPr>
            <a:endParaRPr lang="en-US" altLang="zh-CN" dirty="0" smtClean="0"/>
          </a:p>
          <a:p>
            <a:pPr>
              <a:lnSpc>
                <a:spcPct val="150000"/>
              </a:lnSpc>
            </a:pPr>
            <a:r>
              <a:rPr lang="zh-CN" altLang="zh-CN" dirty="0" smtClean="0"/>
              <a:t>函数也可以返回一个结构变量的地址，此时该函数为结构指针型函数。</a:t>
            </a:r>
            <a:endParaRPr lang="zh-CN" altLang="en-US" dirty="0" smtClean="0"/>
          </a:p>
        </p:txBody>
      </p:sp>
      <p:sp>
        <p:nvSpPr>
          <p:cNvPr id="33796" name="灯片编号占位符 5"/>
          <p:cNvSpPr txBox="1">
            <a:spLocks noGrp="1"/>
          </p:cNvSpPr>
          <p:nvPr/>
        </p:nvSpPr>
        <p:spPr bwMode="auto">
          <a:xfrm>
            <a:off x="8167688" y="6553200"/>
            <a:ext cx="9001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r" eaLnBrk="1" hangingPunct="1">
              <a:spcBef>
                <a:spcPct val="0"/>
              </a:spcBef>
              <a:buSzTx/>
              <a:buFontTx/>
              <a:buNone/>
            </a:pPr>
            <a:fld id="{C1DE8B20-D366-4CCD-916F-4D1CE95351C9}" type="slidenum">
              <a:rPr lang="en-US" altLang="zh-CN" sz="1200" b="0">
                <a:latin typeface="Arial" charset="0"/>
              </a:rPr>
            </a:fld>
            <a:endParaRPr lang="en-US" altLang="zh-CN" sz="1200" b="0">
              <a:latin typeface="Arial"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dirty="0" smtClean="0"/>
              <a:t>例：求某一天是一年的第几天？</a:t>
            </a:r>
            <a:endParaRPr lang="zh-CN" altLang="en-US" dirty="0" smtClean="0"/>
          </a:p>
        </p:txBody>
      </p:sp>
      <p:sp>
        <p:nvSpPr>
          <p:cNvPr id="34820" name="Rectangle 5"/>
          <p:cNvSpPr>
            <a:spLocks noChangeArrowheads="1"/>
          </p:cNvSpPr>
          <p:nvPr/>
        </p:nvSpPr>
        <p:spPr bwMode="auto">
          <a:xfrm>
            <a:off x="251520" y="3068960"/>
            <a:ext cx="8642350" cy="34163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spcBef>
                <a:spcPct val="0"/>
              </a:spcBef>
              <a:buSzTx/>
              <a:buFontTx/>
              <a:buNone/>
            </a:pPr>
            <a:r>
              <a:rPr lang="en-US" altLang="zh-CN" sz="2400" b="0" dirty="0" err="1">
                <a:latin typeface="+mn-ea"/>
                <a:ea typeface="+mn-ea"/>
              </a:rPr>
              <a:t>int</a:t>
            </a:r>
            <a:r>
              <a:rPr lang="en-US" altLang="zh-CN" sz="2400" b="0" dirty="0">
                <a:latin typeface="+mn-ea"/>
                <a:ea typeface="+mn-ea"/>
              </a:rPr>
              <a:t> main( )</a:t>
            </a:r>
            <a:endParaRPr lang="zh-CN" altLang="zh-CN" sz="2400" b="0" dirty="0">
              <a:latin typeface="+mn-ea"/>
              <a:ea typeface="+mn-ea"/>
            </a:endParaRPr>
          </a:p>
          <a:p>
            <a:pPr eaLnBrk="1" hangingPunct="1">
              <a:spcBef>
                <a:spcPct val="0"/>
              </a:spcBef>
              <a:buSzTx/>
              <a:buFontTx/>
              <a:buNone/>
            </a:pPr>
            <a:r>
              <a:rPr lang="en-US" altLang="zh-CN" sz="2400" b="0" dirty="0">
                <a:latin typeface="+mn-ea"/>
                <a:ea typeface="+mn-ea"/>
              </a:rPr>
              <a:t>{</a:t>
            </a:r>
            <a:endParaRPr lang="zh-CN" altLang="zh-CN" sz="2400" b="0" dirty="0">
              <a:latin typeface="+mn-ea"/>
              <a:ea typeface="+mn-ea"/>
            </a:endParaRPr>
          </a:p>
          <a:p>
            <a:pPr eaLnBrk="1" hangingPunct="1">
              <a:spcBef>
                <a:spcPct val="0"/>
              </a:spcBef>
              <a:buSzTx/>
              <a:buFontTx/>
              <a:buNone/>
            </a:pPr>
            <a:r>
              <a:rPr lang="en-US" altLang="zh-CN" sz="2400" b="0" dirty="0">
                <a:latin typeface="+mn-ea"/>
                <a:ea typeface="+mn-ea"/>
              </a:rPr>
              <a:t>    </a:t>
            </a:r>
            <a:r>
              <a:rPr lang="en-US" altLang="zh-CN" sz="2400" b="0" dirty="0" err="1">
                <a:latin typeface="+mn-ea"/>
                <a:ea typeface="+mn-ea"/>
              </a:rPr>
              <a:t>struct</a:t>
            </a:r>
            <a:r>
              <a:rPr lang="en-US" altLang="zh-CN" sz="2400" b="0" dirty="0">
                <a:latin typeface="+mn-ea"/>
                <a:ea typeface="+mn-ea"/>
              </a:rPr>
              <a:t> Date d1;</a:t>
            </a:r>
            <a:endParaRPr lang="zh-CN" altLang="zh-CN" sz="2400" b="0" dirty="0">
              <a:latin typeface="+mn-ea"/>
              <a:ea typeface="+mn-ea"/>
            </a:endParaRPr>
          </a:p>
          <a:p>
            <a:pPr eaLnBrk="1" hangingPunct="1">
              <a:spcBef>
                <a:spcPct val="0"/>
              </a:spcBef>
              <a:buSzTx/>
              <a:buFontTx/>
              <a:buNone/>
            </a:pPr>
            <a:r>
              <a:rPr lang="en-US" altLang="zh-CN" sz="2400" b="0" dirty="0">
                <a:latin typeface="+mn-ea"/>
                <a:ea typeface="+mn-ea"/>
              </a:rPr>
              <a:t> </a:t>
            </a:r>
            <a:r>
              <a:rPr lang="en-US" altLang="zh-CN" sz="2400" b="0" dirty="0" smtClean="0">
                <a:latin typeface="+mn-ea"/>
                <a:ea typeface="+mn-ea"/>
              </a:rPr>
              <a:t>   </a:t>
            </a:r>
            <a:r>
              <a:rPr lang="en-US" altLang="zh-CN" sz="2400" b="0" dirty="0" err="1" smtClean="0">
                <a:latin typeface="+mn-ea"/>
                <a:ea typeface="+mn-ea"/>
              </a:rPr>
              <a:t>scanf</a:t>
            </a:r>
            <a:r>
              <a:rPr lang="en-US" altLang="zh-CN" sz="2400" b="0" dirty="0">
                <a:latin typeface="+mn-ea"/>
                <a:ea typeface="+mn-ea"/>
              </a:rPr>
              <a:t>("%</a:t>
            </a:r>
            <a:r>
              <a:rPr lang="en-US" altLang="zh-CN" sz="2400" b="0" dirty="0" err="1">
                <a:latin typeface="+mn-ea"/>
                <a:ea typeface="+mn-ea"/>
              </a:rPr>
              <a:t>d%d%d</a:t>
            </a:r>
            <a:r>
              <a:rPr lang="en-US" altLang="zh-CN" sz="2400" b="0" dirty="0">
                <a:latin typeface="+mn-ea"/>
                <a:ea typeface="+mn-ea"/>
              </a:rPr>
              <a:t>", &amp;d1.year, &amp;d1.month, &amp;d1.day);</a:t>
            </a:r>
            <a:endParaRPr lang="zh-CN" altLang="zh-CN" sz="2400" b="0" dirty="0">
              <a:latin typeface="+mn-ea"/>
              <a:ea typeface="+mn-ea"/>
            </a:endParaRPr>
          </a:p>
          <a:p>
            <a:pPr eaLnBrk="1" hangingPunct="1">
              <a:spcBef>
                <a:spcPct val="0"/>
              </a:spcBef>
              <a:buSzTx/>
              <a:buFontTx/>
              <a:buNone/>
            </a:pPr>
            <a:r>
              <a:rPr lang="en-US" altLang="zh-CN" sz="2400" b="0" dirty="0">
                <a:latin typeface="+mn-ea"/>
                <a:ea typeface="+mn-ea"/>
              </a:rPr>
              <a:t>    Days(</a:t>
            </a:r>
            <a:r>
              <a:rPr lang="en-US" altLang="zh-CN" sz="2400" b="0" dirty="0">
                <a:solidFill>
                  <a:srgbClr val="FF0000"/>
                </a:solidFill>
                <a:latin typeface="+mn-ea"/>
                <a:ea typeface="+mn-ea"/>
              </a:rPr>
              <a:t>&amp;</a:t>
            </a:r>
            <a:r>
              <a:rPr lang="en-US" altLang="zh-CN" sz="2400" b="0" dirty="0">
                <a:latin typeface="+mn-ea"/>
                <a:ea typeface="+mn-ea"/>
              </a:rPr>
              <a:t>d1);</a:t>
            </a:r>
            <a:endParaRPr lang="zh-CN" altLang="zh-CN" sz="2400" b="0" dirty="0">
              <a:latin typeface="+mn-ea"/>
              <a:ea typeface="+mn-ea"/>
            </a:endParaRPr>
          </a:p>
          <a:p>
            <a:pPr eaLnBrk="1" hangingPunct="1">
              <a:spcBef>
                <a:spcPct val="0"/>
              </a:spcBef>
              <a:buSzTx/>
              <a:buFontTx/>
              <a:buNone/>
            </a:pPr>
            <a:r>
              <a:rPr lang="en-US" altLang="zh-CN" sz="2400" b="0" dirty="0">
                <a:latin typeface="+mn-ea"/>
                <a:ea typeface="+mn-ea"/>
              </a:rPr>
              <a:t>    </a:t>
            </a:r>
            <a:r>
              <a:rPr lang="en-US" altLang="zh-CN" sz="2400" b="0" dirty="0" err="1">
                <a:latin typeface="+mn-ea"/>
                <a:ea typeface="+mn-ea"/>
              </a:rPr>
              <a:t>printf</a:t>
            </a:r>
            <a:r>
              <a:rPr lang="en-US" altLang="zh-CN" sz="2400" b="0" dirty="0">
                <a:latin typeface="+mn-ea"/>
                <a:ea typeface="+mn-ea"/>
              </a:rPr>
              <a:t>("</a:t>
            </a:r>
            <a:r>
              <a:rPr lang="zh-CN" altLang="zh-CN" sz="2400" b="0" dirty="0">
                <a:latin typeface="+mn-ea"/>
                <a:ea typeface="+mn-ea"/>
              </a:rPr>
              <a:t>所输入的日期是该年的第</a:t>
            </a:r>
            <a:r>
              <a:rPr lang="en-US" altLang="zh-CN" sz="2400" b="0" dirty="0">
                <a:latin typeface="+mn-ea"/>
                <a:ea typeface="+mn-ea"/>
              </a:rPr>
              <a:t>%d</a:t>
            </a:r>
            <a:r>
              <a:rPr lang="zh-CN" altLang="zh-CN" sz="2400" b="0" dirty="0">
                <a:latin typeface="+mn-ea"/>
                <a:ea typeface="+mn-ea"/>
              </a:rPr>
              <a:t>天</a:t>
            </a:r>
            <a:r>
              <a:rPr lang="en-US" altLang="zh-CN" sz="2400" b="0" dirty="0">
                <a:latin typeface="+mn-ea"/>
                <a:ea typeface="+mn-ea"/>
              </a:rPr>
              <a:t>", d1.yearday);</a:t>
            </a:r>
            <a:endParaRPr lang="zh-CN" altLang="zh-CN" sz="2400" b="0" dirty="0">
              <a:latin typeface="+mn-ea"/>
              <a:ea typeface="+mn-ea"/>
            </a:endParaRPr>
          </a:p>
          <a:p>
            <a:pPr eaLnBrk="1" hangingPunct="1">
              <a:spcBef>
                <a:spcPct val="0"/>
              </a:spcBef>
              <a:buSzTx/>
              <a:buFontTx/>
              <a:buNone/>
            </a:pPr>
            <a:r>
              <a:rPr lang="en-US" altLang="zh-CN" sz="2400" b="0" dirty="0">
                <a:latin typeface="+mn-ea"/>
                <a:ea typeface="+mn-ea"/>
              </a:rPr>
              <a:t>    return 0;</a:t>
            </a:r>
            <a:endParaRPr lang="zh-CN" altLang="zh-CN" sz="2400" b="0" dirty="0">
              <a:latin typeface="+mn-ea"/>
              <a:ea typeface="+mn-ea"/>
            </a:endParaRPr>
          </a:p>
          <a:p>
            <a:pPr eaLnBrk="1" hangingPunct="1">
              <a:spcBef>
                <a:spcPct val="0"/>
              </a:spcBef>
              <a:buSzTx/>
              <a:buFontTx/>
              <a:buNone/>
            </a:pPr>
            <a:r>
              <a:rPr lang="en-US" altLang="zh-CN" sz="2400" b="0" dirty="0">
                <a:latin typeface="+mn-ea"/>
                <a:ea typeface="+mn-ea"/>
              </a:rPr>
              <a:t>}</a:t>
            </a:r>
            <a:endParaRPr lang="zh-CN" altLang="zh-CN" sz="2400" b="0" dirty="0">
              <a:latin typeface="+mn-ea"/>
              <a:ea typeface="+mn-ea"/>
            </a:endParaRPr>
          </a:p>
          <a:p>
            <a:pPr eaLnBrk="1" hangingPunct="1">
              <a:spcBef>
                <a:spcPct val="0"/>
              </a:spcBef>
              <a:buSzTx/>
              <a:buFontTx/>
              <a:buNone/>
            </a:pPr>
            <a:r>
              <a:rPr lang="en-US" altLang="zh-CN" sz="2400" dirty="0">
                <a:latin typeface="Arial" charset="0"/>
                <a:ea typeface="宋体" pitchFamily="2" charset="-122"/>
              </a:rPr>
              <a:t> </a:t>
            </a:r>
            <a:endParaRPr kumimoji="1" lang="en-US" altLang="zh-CN" sz="2400" dirty="0">
              <a:latin typeface="Arial" charset="0"/>
              <a:ea typeface="宋体" pitchFamily="2" charset="-122"/>
              <a:sym typeface="Wingdings 3"/>
            </a:endParaRPr>
          </a:p>
        </p:txBody>
      </p:sp>
      <p:sp>
        <p:nvSpPr>
          <p:cNvPr id="34821" name="灯片编号占位符 5"/>
          <p:cNvSpPr txBox="1">
            <a:spLocks noGrp="1"/>
          </p:cNvSpPr>
          <p:nvPr/>
        </p:nvSpPr>
        <p:spPr bwMode="auto">
          <a:xfrm>
            <a:off x="8167688" y="6553200"/>
            <a:ext cx="9001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r" eaLnBrk="1" hangingPunct="1">
              <a:spcBef>
                <a:spcPct val="0"/>
              </a:spcBef>
              <a:buSzTx/>
              <a:buFontTx/>
              <a:buNone/>
            </a:pPr>
            <a:fld id="{57FA6F43-CB28-4D58-9A4B-96D6796FA710}" type="slidenum">
              <a:rPr lang="en-US" altLang="zh-CN" sz="1200" b="0">
                <a:latin typeface="Arial" charset="0"/>
              </a:rPr>
            </a:fld>
            <a:endParaRPr lang="en-US" altLang="zh-CN" sz="1200" b="0">
              <a:latin typeface="Arial" charset="0"/>
            </a:endParaRPr>
          </a:p>
        </p:txBody>
      </p:sp>
      <p:sp>
        <p:nvSpPr>
          <p:cNvPr id="34822" name="Rectangle 4"/>
          <p:cNvSpPr>
            <a:spLocks noChangeArrowheads="1"/>
          </p:cNvSpPr>
          <p:nvPr/>
        </p:nvSpPr>
        <p:spPr bwMode="auto">
          <a:xfrm>
            <a:off x="6084168" y="1268760"/>
            <a:ext cx="2376487" cy="2657475"/>
          </a:xfrm>
          <a:prstGeom prst="rect">
            <a:avLst/>
          </a:prstGeom>
          <a:solidFill>
            <a:schemeClr val="bg1"/>
          </a:solidFill>
          <a:ln w="9525">
            <a:solidFill>
              <a:schemeClr val="tx1"/>
            </a:solidFill>
            <a:miter lim="800000"/>
          </a:ln>
        </p:spPr>
        <p:txBody>
          <a:bodyPr>
            <a:spAutoFit/>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spcBef>
                <a:spcPct val="0"/>
              </a:spcBef>
              <a:buSzTx/>
              <a:buFontTx/>
              <a:buNone/>
            </a:pPr>
            <a:r>
              <a:rPr kumimoji="1" lang="en-US" altLang="zh-CN" sz="2400" b="0" dirty="0" err="1">
                <a:latin typeface="+mn-ea"/>
                <a:ea typeface="+mn-ea"/>
                <a:sym typeface="Wingdings 3"/>
              </a:rPr>
              <a:t>struct</a:t>
            </a:r>
            <a:r>
              <a:rPr kumimoji="1" lang="en-US" altLang="zh-CN" sz="2400" b="0" dirty="0">
                <a:latin typeface="+mn-ea"/>
                <a:ea typeface="+mn-ea"/>
                <a:sym typeface="Wingdings 3"/>
              </a:rPr>
              <a:t> Date</a:t>
            </a:r>
            <a:endParaRPr kumimoji="1" lang="en-US" altLang="zh-CN" sz="2400" b="0" dirty="0">
              <a:latin typeface="+mn-ea"/>
              <a:ea typeface="+mn-ea"/>
              <a:sym typeface="Wingdings 3"/>
            </a:endParaRPr>
          </a:p>
          <a:p>
            <a:pPr eaLnBrk="1" hangingPunct="1">
              <a:spcBef>
                <a:spcPct val="0"/>
              </a:spcBef>
              <a:buSzTx/>
              <a:buFontTx/>
              <a:buNone/>
            </a:pPr>
            <a:r>
              <a:rPr kumimoji="1" lang="en-US" altLang="zh-CN" sz="2400" b="0" dirty="0">
                <a:latin typeface="+mn-ea"/>
                <a:ea typeface="+mn-ea"/>
                <a:sym typeface="Wingdings 3"/>
              </a:rPr>
              <a:t>{</a:t>
            </a:r>
            <a:endParaRPr kumimoji="1" lang="en-US" altLang="zh-CN" sz="2400" b="0" dirty="0">
              <a:latin typeface="+mn-ea"/>
              <a:ea typeface="+mn-ea"/>
              <a:sym typeface="Wingdings 3"/>
            </a:endParaRPr>
          </a:p>
          <a:p>
            <a:pPr eaLnBrk="1" hangingPunct="1">
              <a:spcBef>
                <a:spcPct val="0"/>
              </a:spcBef>
              <a:buSzTx/>
              <a:buFontTx/>
              <a:buNone/>
            </a:pPr>
            <a:r>
              <a:rPr kumimoji="1" lang="en-US" altLang="zh-CN" sz="2400" b="0" dirty="0">
                <a:latin typeface="+mn-ea"/>
                <a:ea typeface="+mn-ea"/>
                <a:sym typeface="Wingdings 3"/>
              </a:rPr>
              <a:t>     </a:t>
            </a:r>
            <a:r>
              <a:rPr kumimoji="1" lang="en-US" altLang="zh-CN" sz="2400" b="0" dirty="0" err="1">
                <a:latin typeface="+mn-ea"/>
                <a:ea typeface="+mn-ea"/>
                <a:sym typeface="Wingdings 3"/>
              </a:rPr>
              <a:t>int</a:t>
            </a:r>
            <a:r>
              <a:rPr kumimoji="1" lang="en-US" altLang="zh-CN" sz="2400" b="0" dirty="0">
                <a:latin typeface="+mn-ea"/>
                <a:ea typeface="+mn-ea"/>
                <a:sym typeface="Wingdings 3"/>
              </a:rPr>
              <a:t> year;</a:t>
            </a:r>
            <a:endParaRPr kumimoji="1" lang="en-US" altLang="zh-CN" sz="2400" b="0" dirty="0">
              <a:latin typeface="+mn-ea"/>
              <a:ea typeface="+mn-ea"/>
              <a:sym typeface="Wingdings 3"/>
            </a:endParaRPr>
          </a:p>
          <a:p>
            <a:pPr eaLnBrk="1" hangingPunct="1">
              <a:spcBef>
                <a:spcPct val="0"/>
              </a:spcBef>
              <a:buSzTx/>
              <a:buFontTx/>
              <a:buNone/>
            </a:pPr>
            <a:r>
              <a:rPr kumimoji="1" lang="en-US" altLang="zh-CN" sz="2400" b="0" dirty="0">
                <a:latin typeface="+mn-ea"/>
                <a:ea typeface="+mn-ea"/>
                <a:sym typeface="Wingdings 3"/>
              </a:rPr>
              <a:t>     </a:t>
            </a:r>
            <a:r>
              <a:rPr kumimoji="1" lang="en-US" altLang="zh-CN" sz="2400" b="0" dirty="0" err="1">
                <a:latin typeface="+mn-ea"/>
                <a:ea typeface="+mn-ea"/>
                <a:sym typeface="Wingdings 3"/>
              </a:rPr>
              <a:t>int</a:t>
            </a:r>
            <a:r>
              <a:rPr kumimoji="1" lang="en-US" altLang="zh-CN" sz="2400" b="0" dirty="0">
                <a:latin typeface="+mn-ea"/>
                <a:ea typeface="+mn-ea"/>
                <a:sym typeface="Wingdings 3"/>
              </a:rPr>
              <a:t> month;</a:t>
            </a:r>
            <a:endParaRPr kumimoji="1" lang="en-US" altLang="zh-CN" sz="2400" b="0" dirty="0">
              <a:latin typeface="+mn-ea"/>
              <a:ea typeface="+mn-ea"/>
              <a:sym typeface="Wingdings 3"/>
            </a:endParaRPr>
          </a:p>
          <a:p>
            <a:pPr eaLnBrk="1" hangingPunct="1">
              <a:spcBef>
                <a:spcPct val="0"/>
              </a:spcBef>
              <a:buSzTx/>
              <a:buFontTx/>
              <a:buNone/>
            </a:pPr>
            <a:r>
              <a:rPr kumimoji="1" lang="en-US" altLang="zh-CN" sz="2400" b="0" dirty="0">
                <a:latin typeface="+mn-ea"/>
                <a:ea typeface="+mn-ea"/>
                <a:sym typeface="Wingdings 3"/>
              </a:rPr>
              <a:t>     </a:t>
            </a:r>
            <a:r>
              <a:rPr kumimoji="1" lang="en-US" altLang="zh-CN" sz="2400" b="0" dirty="0" err="1">
                <a:latin typeface="+mn-ea"/>
                <a:ea typeface="+mn-ea"/>
                <a:sym typeface="Wingdings 3"/>
              </a:rPr>
              <a:t>int</a:t>
            </a:r>
            <a:r>
              <a:rPr kumimoji="1" lang="en-US" altLang="zh-CN" sz="2400" b="0" dirty="0">
                <a:latin typeface="+mn-ea"/>
                <a:ea typeface="+mn-ea"/>
                <a:sym typeface="Wingdings 3"/>
              </a:rPr>
              <a:t> day;</a:t>
            </a:r>
            <a:endParaRPr kumimoji="1" lang="en-US" altLang="zh-CN" sz="2400" b="0" dirty="0">
              <a:latin typeface="+mn-ea"/>
              <a:ea typeface="+mn-ea"/>
              <a:sym typeface="Wingdings 3"/>
            </a:endParaRPr>
          </a:p>
          <a:p>
            <a:pPr eaLnBrk="1" hangingPunct="1">
              <a:spcBef>
                <a:spcPct val="0"/>
              </a:spcBef>
              <a:buSzTx/>
              <a:buFontTx/>
              <a:buNone/>
            </a:pPr>
            <a:r>
              <a:rPr kumimoji="1" lang="en-US" altLang="zh-CN" sz="2400" b="0" dirty="0">
                <a:latin typeface="+mn-ea"/>
                <a:ea typeface="+mn-ea"/>
                <a:sym typeface="Wingdings 3"/>
              </a:rPr>
              <a:t>     </a:t>
            </a:r>
            <a:r>
              <a:rPr kumimoji="1" lang="en-US" altLang="zh-CN" sz="2400" b="0" dirty="0" err="1">
                <a:latin typeface="+mn-ea"/>
                <a:ea typeface="+mn-ea"/>
                <a:sym typeface="Wingdings 3"/>
              </a:rPr>
              <a:t>int</a:t>
            </a:r>
            <a:r>
              <a:rPr kumimoji="1" lang="en-US" altLang="zh-CN" sz="2400" b="0" dirty="0">
                <a:latin typeface="+mn-ea"/>
                <a:ea typeface="+mn-ea"/>
                <a:sym typeface="Wingdings 3"/>
              </a:rPr>
              <a:t> </a:t>
            </a:r>
            <a:r>
              <a:rPr kumimoji="1" lang="en-US" altLang="zh-CN" sz="2400" b="0" dirty="0" err="1">
                <a:latin typeface="+mn-ea"/>
                <a:ea typeface="+mn-ea"/>
                <a:sym typeface="Wingdings 3"/>
              </a:rPr>
              <a:t>yearday</a:t>
            </a:r>
            <a:r>
              <a:rPr kumimoji="1" lang="en-US" altLang="zh-CN" sz="2400" b="0" dirty="0">
                <a:latin typeface="+mn-ea"/>
                <a:ea typeface="+mn-ea"/>
                <a:sym typeface="Wingdings 3"/>
              </a:rPr>
              <a:t>;</a:t>
            </a:r>
            <a:endParaRPr kumimoji="1" lang="en-US" altLang="zh-CN" sz="2400" b="0" dirty="0">
              <a:latin typeface="+mn-ea"/>
              <a:ea typeface="+mn-ea"/>
              <a:sym typeface="Wingdings 3"/>
            </a:endParaRPr>
          </a:p>
          <a:p>
            <a:pPr eaLnBrk="1" hangingPunct="1">
              <a:spcBef>
                <a:spcPct val="0"/>
              </a:spcBef>
              <a:buSzTx/>
              <a:buFontTx/>
              <a:buNone/>
            </a:pPr>
            <a:r>
              <a:rPr kumimoji="1" lang="en-US" altLang="zh-CN" sz="2400" b="0" dirty="0">
                <a:latin typeface="+mn-ea"/>
                <a:ea typeface="+mn-ea"/>
                <a:sym typeface="Wingdings 3"/>
              </a:rPr>
              <a:t>}; </a:t>
            </a:r>
            <a:endParaRPr kumimoji="1" lang="en-US" altLang="zh-CN" sz="2400" b="0" dirty="0">
              <a:latin typeface="+mn-ea"/>
              <a:ea typeface="+mn-ea"/>
              <a:sym typeface="Wingdings 3"/>
            </a:endParaRPr>
          </a:p>
        </p:txBody>
      </p:sp>
      <p:sp>
        <p:nvSpPr>
          <p:cNvPr id="8" name="TextBox 7"/>
          <p:cNvSpPr txBox="1"/>
          <p:nvPr/>
        </p:nvSpPr>
        <p:spPr>
          <a:xfrm>
            <a:off x="755576" y="1484784"/>
            <a:ext cx="4134465" cy="954107"/>
          </a:xfrm>
          <a:prstGeom prst="rect">
            <a:avLst/>
          </a:prstGeom>
          <a:noFill/>
        </p:spPr>
        <p:txBody>
          <a:bodyPr wrap="none" rtlCol="0">
            <a:spAutoFit/>
          </a:bodyPr>
          <a:lstStyle/>
          <a:p>
            <a:r>
              <a:rPr lang="zh-CN" altLang="en-US" sz="2800" dirty="0" smtClean="0"/>
              <a:t>根据输入的年月日，</a:t>
            </a:r>
            <a:endParaRPr lang="en-US" altLang="zh-CN" sz="2800" dirty="0" smtClean="0"/>
          </a:p>
          <a:p>
            <a:r>
              <a:rPr lang="zh-CN" altLang="en-US" sz="2800" dirty="0" smtClean="0"/>
              <a:t>求该天是该年的第几天？</a:t>
            </a:r>
            <a:endParaRPr lang="zh-CN" altLang="en-US" sz="2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闰年的来历</a:t>
            </a:r>
            <a:endParaRPr lang="zh-CN" altLang="en-US" dirty="0"/>
          </a:p>
        </p:txBody>
      </p:sp>
      <p:sp>
        <p:nvSpPr>
          <p:cNvPr id="3" name="内容占位符 2"/>
          <p:cNvSpPr>
            <a:spLocks noGrp="1"/>
          </p:cNvSpPr>
          <p:nvPr>
            <p:ph sz="quarter" idx="1"/>
          </p:nvPr>
        </p:nvSpPr>
        <p:spPr/>
        <p:txBody>
          <a:bodyPr/>
          <a:lstStyle/>
          <a:p>
            <a:r>
              <a:rPr lang="zh-CN" altLang="en-US" dirty="0" smtClean="0"/>
              <a:t>在公历（格里历）纪年中，有</a:t>
            </a:r>
            <a:r>
              <a:rPr lang="zh-CN" altLang="en-US" b="1" dirty="0" smtClean="0">
                <a:solidFill>
                  <a:srgbClr val="3333FF"/>
                </a:solidFill>
              </a:rPr>
              <a:t>闰日的年份叫闰年</a:t>
            </a:r>
            <a:r>
              <a:rPr lang="zh-CN" altLang="en-US" dirty="0" smtClean="0"/>
              <a:t>，一般年份</a:t>
            </a:r>
            <a:r>
              <a:rPr lang="en-US" altLang="zh-CN" dirty="0" smtClean="0"/>
              <a:t>365</a:t>
            </a:r>
            <a:r>
              <a:rPr lang="zh-CN" altLang="en-US" dirty="0" smtClean="0"/>
              <a:t>天，闰年为</a:t>
            </a:r>
            <a:r>
              <a:rPr lang="en-US" altLang="zh-CN" dirty="0" smtClean="0"/>
              <a:t>366</a:t>
            </a:r>
            <a:r>
              <a:rPr lang="zh-CN" altLang="en-US" dirty="0" smtClean="0"/>
              <a:t>天。由于地球绕太阳运行周期为</a:t>
            </a:r>
            <a:r>
              <a:rPr lang="en-US" altLang="zh-CN" dirty="0" smtClean="0"/>
              <a:t>365</a:t>
            </a:r>
            <a:r>
              <a:rPr lang="zh-CN" altLang="en-US" dirty="0" smtClean="0"/>
              <a:t>天</a:t>
            </a:r>
            <a:r>
              <a:rPr lang="en-US" altLang="zh-CN" dirty="0" smtClean="0"/>
              <a:t>5</a:t>
            </a:r>
            <a:r>
              <a:rPr lang="zh-CN" altLang="en-US" dirty="0" smtClean="0"/>
              <a:t>小时</a:t>
            </a:r>
            <a:r>
              <a:rPr lang="en-US" altLang="zh-CN" dirty="0" smtClean="0"/>
              <a:t>48</a:t>
            </a:r>
            <a:r>
              <a:rPr lang="zh-CN" altLang="en-US" dirty="0" smtClean="0"/>
              <a:t>分</a:t>
            </a:r>
            <a:r>
              <a:rPr lang="en-US" altLang="zh-CN" dirty="0" smtClean="0"/>
              <a:t>46</a:t>
            </a:r>
            <a:r>
              <a:rPr lang="zh-CN" altLang="en-US" dirty="0" smtClean="0"/>
              <a:t>秒（合 </a:t>
            </a:r>
            <a:r>
              <a:rPr lang="en-US" altLang="zh-CN" dirty="0" smtClean="0"/>
              <a:t>365.24219</a:t>
            </a:r>
            <a:r>
              <a:rPr lang="zh-CN" altLang="en-US" dirty="0" smtClean="0"/>
              <a:t>天）即一回归年，公历把一年定为</a:t>
            </a:r>
            <a:r>
              <a:rPr lang="en-US" altLang="zh-CN" dirty="0" smtClean="0"/>
              <a:t>365</a:t>
            </a:r>
            <a:r>
              <a:rPr lang="zh-CN" altLang="en-US" dirty="0" smtClean="0"/>
              <a:t>天。所余下的时间约为四年累计一天，加在二月里，所以</a:t>
            </a:r>
            <a:r>
              <a:rPr lang="zh-CN" altLang="en-US" b="1" dirty="0" smtClean="0">
                <a:solidFill>
                  <a:srgbClr val="3333FF"/>
                </a:solidFill>
              </a:rPr>
              <a:t>平常年份每年</a:t>
            </a:r>
            <a:r>
              <a:rPr lang="en-US" altLang="zh-CN" b="1" dirty="0" smtClean="0">
                <a:solidFill>
                  <a:srgbClr val="3333FF"/>
                </a:solidFill>
              </a:rPr>
              <a:t>365</a:t>
            </a:r>
            <a:r>
              <a:rPr lang="zh-CN" altLang="en-US" b="1" dirty="0" smtClean="0">
                <a:solidFill>
                  <a:srgbClr val="3333FF"/>
                </a:solidFill>
              </a:rPr>
              <a:t>天，二月为</a:t>
            </a:r>
            <a:r>
              <a:rPr lang="en-US" altLang="zh-CN" b="1" dirty="0" smtClean="0">
                <a:solidFill>
                  <a:srgbClr val="3333FF"/>
                </a:solidFill>
              </a:rPr>
              <a:t>28</a:t>
            </a:r>
            <a:r>
              <a:rPr lang="zh-CN" altLang="en-US" b="1" dirty="0" smtClean="0">
                <a:solidFill>
                  <a:srgbClr val="3333FF"/>
                </a:solidFill>
              </a:rPr>
              <a:t>天，闰年为</a:t>
            </a:r>
            <a:r>
              <a:rPr lang="en-US" altLang="zh-CN" b="1" dirty="0" smtClean="0">
                <a:solidFill>
                  <a:srgbClr val="3333FF"/>
                </a:solidFill>
              </a:rPr>
              <a:t>366</a:t>
            </a:r>
            <a:r>
              <a:rPr lang="zh-CN" altLang="en-US" b="1" dirty="0" smtClean="0">
                <a:solidFill>
                  <a:srgbClr val="3333FF"/>
                </a:solidFill>
              </a:rPr>
              <a:t>天，二月为</a:t>
            </a:r>
            <a:r>
              <a:rPr lang="en-US" altLang="zh-CN" b="1" dirty="0" smtClean="0">
                <a:solidFill>
                  <a:srgbClr val="3333FF"/>
                </a:solidFill>
              </a:rPr>
              <a:t>29</a:t>
            </a:r>
            <a:r>
              <a:rPr lang="zh-CN" altLang="en-US" b="1" dirty="0" smtClean="0">
                <a:solidFill>
                  <a:srgbClr val="3333FF"/>
                </a:solidFill>
              </a:rPr>
              <a:t>天：</a:t>
            </a:r>
            <a:endParaRPr lang="en-US" altLang="zh-CN" dirty="0" smtClean="0"/>
          </a:p>
          <a:p>
            <a:pPr lvl="1"/>
            <a:r>
              <a:rPr lang="zh-CN" altLang="en-US" dirty="0" smtClean="0"/>
              <a:t>每</a:t>
            </a:r>
            <a:r>
              <a:rPr lang="en-US" altLang="zh-CN" dirty="0" smtClean="0"/>
              <a:t>400</a:t>
            </a:r>
            <a:r>
              <a:rPr lang="zh-CN" altLang="en-US" dirty="0" smtClean="0"/>
              <a:t>年中有</a:t>
            </a:r>
            <a:r>
              <a:rPr lang="en-US" altLang="zh-CN" dirty="0" smtClean="0"/>
              <a:t>97</a:t>
            </a:r>
            <a:r>
              <a:rPr lang="zh-CN" altLang="en-US" dirty="0" smtClean="0"/>
              <a:t>个闰年，闰年在</a:t>
            </a:r>
            <a:r>
              <a:rPr lang="en-US" altLang="zh-CN" dirty="0" smtClean="0"/>
              <a:t>2</a:t>
            </a:r>
            <a:r>
              <a:rPr lang="zh-CN" altLang="en-US" dirty="0" smtClean="0"/>
              <a:t>月末增加一天，闰年</a:t>
            </a:r>
            <a:r>
              <a:rPr lang="en-US" altLang="zh-CN" dirty="0" smtClean="0"/>
              <a:t>366</a:t>
            </a:r>
            <a:r>
              <a:rPr lang="zh-CN" altLang="en-US" dirty="0" smtClean="0"/>
              <a:t>天。闰年的计算方法：</a:t>
            </a:r>
            <a:endParaRPr lang="en-US" altLang="zh-CN" dirty="0" smtClean="0"/>
          </a:p>
          <a:p>
            <a:pPr marL="274320" lvl="1" indent="0">
              <a:buNone/>
            </a:pPr>
            <a:r>
              <a:rPr lang="en-US" altLang="zh-CN" dirty="0" smtClean="0">
                <a:solidFill>
                  <a:srgbClr val="FF0000"/>
                </a:solidFill>
              </a:rPr>
              <a:t>1.</a:t>
            </a:r>
            <a:r>
              <a:rPr lang="zh-CN" altLang="en-US" dirty="0" smtClean="0">
                <a:solidFill>
                  <a:srgbClr val="FF0000"/>
                </a:solidFill>
              </a:rPr>
              <a:t>普通</a:t>
            </a:r>
            <a:r>
              <a:rPr lang="zh-CN" altLang="en-US" dirty="0">
                <a:solidFill>
                  <a:srgbClr val="FF0000"/>
                </a:solidFill>
              </a:rPr>
              <a:t>年能被</a:t>
            </a:r>
            <a:r>
              <a:rPr lang="en-US" altLang="zh-CN" dirty="0">
                <a:solidFill>
                  <a:srgbClr val="FF0000"/>
                </a:solidFill>
              </a:rPr>
              <a:t>4</a:t>
            </a:r>
            <a:r>
              <a:rPr lang="zh-CN" altLang="en-US" dirty="0" smtClean="0">
                <a:solidFill>
                  <a:srgbClr val="FF0000"/>
                </a:solidFill>
              </a:rPr>
              <a:t>整除、且不能</a:t>
            </a:r>
            <a:r>
              <a:rPr lang="zh-CN" altLang="en-US" dirty="0">
                <a:solidFill>
                  <a:srgbClr val="FF0000"/>
                </a:solidFill>
              </a:rPr>
              <a:t>被</a:t>
            </a:r>
            <a:r>
              <a:rPr lang="en-US" altLang="zh-CN" dirty="0">
                <a:solidFill>
                  <a:srgbClr val="FF0000"/>
                </a:solidFill>
              </a:rPr>
              <a:t>100</a:t>
            </a:r>
            <a:r>
              <a:rPr lang="zh-CN" altLang="en-US" dirty="0" smtClean="0">
                <a:solidFill>
                  <a:srgbClr val="FF0000"/>
                </a:solidFill>
              </a:rPr>
              <a:t>整除的</a:t>
            </a:r>
            <a:r>
              <a:rPr lang="zh-CN" altLang="en-US" dirty="0">
                <a:solidFill>
                  <a:srgbClr val="FF0000"/>
                </a:solidFill>
              </a:rPr>
              <a:t>为</a:t>
            </a:r>
            <a:r>
              <a:rPr lang="zh-CN" altLang="en-US" dirty="0" smtClean="0">
                <a:solidFill>
                  <a:srgbClr val="FF0000"/>
                </a:solidFill>
              </a:rPr>
              <a:t>闰年</a:t>
            </a:r>
            <a:endParaRPr lang="en-US" altLang="zh-CN" dirty="0">
              <a:solidFill>
                <a:srgbClr val="FF0000"/>
              </a:solidFill>
            </a:endParaRPr>
          </a:p>
          <a:p>
            <a:pPr marL="274320" lvl="1" indent="0">
              <a:buNone/>
            </a:pPr>
            <a:r>
              <a:rPr lang="en-US" altLang="zh-CN" dirty="0" smtClean="0">
                <a:solidFill>
                  <a:srgbClr val="FF0000"/>
                </a:solidFill>
              </a:rPr>
              <a:t>2.</a:t>
            </a:r>
            <a:r>
              <a:rPr lang="zh-CN" altLang="en-US" dirty="0" smtClean="0">
                <a:solidFill>
                  <a:srgbClr val="FF0000"/>
                </a:solidFill>
              </a:rPr>
              <a:t>世纪</a:t>
            </a:r>
            <a:r>
              <a:rPr lang="zh-CN" altLang="en-US" dirty="0">
                <a:solidFill>
                  <a:srgbClr val="FF0000"/>
                </a:solidFill>
              </a:rPr>
              <a:t>年能被</a:t>
            </a:r>
            <a:r>
              <a:rPr lang="en-US" altLang="zh-CN" dirty="0">
                <a:solidFill>
                  <a:srgbClr val="FF0000"/>
                </a:solidFill>
              </a:rPr>
              <a:t>400</a:t>
            </a:r>
            <a:r>
              <a:rPr lang="zh-CN" altLang="en-US" dirty="0">
                <a:solidFill>
                  <a:srgbClr val="FF0000"/>
                </a:solidFill>
              </a:rPr>
              <a:t>整除的是</a:t>
            </a:r>
            <a:r>
              <a:rPr lang="zh-CN" altLang="en-US" dirty="0" smtClean="0">
                <a:solidFill>
                  <a:srgbClr val="FF0000"/>
                </a:solidFill>
              </a:rPr>
              <a:t>闰年（</a:t>
            </a:r>
            <a:r>
              <a:rPr lang="en-US" altLang="zh-CN" dirty="0" smtClean="0">
                <a:solidFill>
                  <a:srgbClr val="FF0000"/>
                </a:solidFill>
              </a:rPr>
              <a:t>2000 V.S.1900</a:t>
            </a:r>
            <a:r>
              <a:rPr lang="zh-CN" altLang="en-US" dirty="0" smtClean="0">
                <a:solidFill>
                  <a:srgbClr val="FF0000"/>
                </a:solidFill>
              </a:rPr>
              <a:t>）。</a:t>
            </a:r>
            <a:endParaRPr lang="zh-CN" altLang="en-US" dirty="0">
              <a:solidFill>
                <a:srgbClr val="FF0000"/>
              </a:solidFill>
            </a:endParaRPr>
          </a:p>
        </p:txBody>
      </p:sp>
      <p:sp>
        <p:nvSpPr>
          <p:cNvPr id="4" name="矩形 3"/>
          <p:cNvSpPr/>
          <p:nvPr/>
        </p:nvSpPr>
        <p:spPr>
          <a:xfrm>
            <a:off x="755576" y="5445224"/>
            <a:ext cx="8363272" cy="369332"/>
          </a:xfrm>
          <a:prstGeom prst="rect">
            <a:avLst/>
          </a:prstGeom>
        </p:spPr>
        <p:txBody>
          <a:bodyPr wrap="square">
            <a:spAutoFit/>
          </a:bodyPr>
          <a:lstStyle/>
          <a:p>
            <a:r>
              <a:rPr lang="en-US" altLang="zh-CN" b="1" dirty="0" smtClean="0">
                <a:latin typeface="+mn-ea"/>
              </a:rPr>
              <a:t>if (sp -&gt; year %4 == 0) &amp;&amp; (sp -&gt; year %100 != 0)) || (sp -&gt; year % 400 == 0) </a:t>
            </a:r>
            <a:endParaRPr lang="zh-CN" altLang="en-US" b="1"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zh-CN" smtClean="0"/>
              <a:t>用指针操纵字符数组</a:t>
            </a:r>
            <a:r>
              <a:rPr lang="zh-CN" altLang="en-US" smtClean="0"/>
              <a:t>*</a:t>
            </a:r>
            <a:r>
              <a:rPr lang="en-US" altLang="zh-CN" smtClean="0"/>
              <a:t>——</a:t>
            </a:r>
            <a:r>
              <a:rPr lang="zh-CN" altLang="en-US" smtClean="0"/>
              <a:t>字符指针</a:t>
            </a:r>
            <a:endParaRPr lang="zh-CN" altLang="en-US" smtClean="0"/>
          </a:p>
        </p:txBody>
      </p:sp>
      <p:sp>
        <p:nvSpPr>
          <p:cNvPr id="20483" name="内容占位符 2"/>
          <p:cNvSpPr>
            <a:spLocks noGrp="1"/>
          </p:cNvSpPr>
          <p:nvPr>
            <p:ph idx="1"/>
          </p:nvPr>
        </p:nvSpPr>
        <p:spPr/>
        <p:txBody>
          <a:bodyPr/>
          <a:lstStyle/>
          <a:p>
            <a:pPr>
              <a:buFontTx/>
              <a:buNone/>
            </a:pPr>
            <a:r>
              <a:rPr lang="pt-BR" altLang="zh-CN" dirty="0" smtClean="0"/>
              <a:t>	</a:t>
            </a:r>
            <a:r>
              <a:rPr lang="pt-BR" altLang="zh-CN" dirty="0" smtClean="0">
                <a:latin typeface="+mn-ea"/>
              </a:rPr>
              <a:t>char str[10];</a:t>
            </a:r>
            <a:endParaRPr lang="zh-CN" altLang="zh-CN" dirty="0" smtClean="0">
              <a:latin typeface="+mn-ea"/>
            </a:endParaRPr>
          </a:p>
          <a:p>
            <a:pPr>
              <a:buFontTx/>
              <a:buNone/>
            </a:pPr>
            <a:r>
              <a:rPr lang="pt-BR" altLang="zh-CN" dirty="0" smtClean="0">
                <a:latin typeface="+mn-ea"/>
              </a:rPr>
              <a:t>	char *pstr = str;	//</a:t>
            </a:r>
            <a:r>
              <a:rPr lang="zh-CN" altLang="zh-CN" dirty="0" smtClean="0">
                <a:latin typeface="+mn-ea"/>
              </a:rPr>
              <a:t>相当于</a:t>
            </a:r>
            <a:r>
              <a:rPr lang="pt-BR" altLang="zh-CN" dirty="0" smtClean="0">
                <a:latin typeface="+mn-ea"/>
              </a:rPr>
              <a:t>char *pstr = &amp;str[0];</a:t>
            </a:r>
            <a:endParaRPr lang="zh-CN" altLang="zh-CN" dirty="0" smtClean="0">
              <a:latin typeface="+mn-ea"/>
            </a:endParaRPr>
          </a:p>
          <a:p>
            <a:endParaRPr lang="pt-BR" altLang="zh-CN" dirty="0" smtClean="0">
              <a:latin typeface="+mn-ea"/>
            </a:endParaRPr>
          </a:p>
          <a:p>
            <a:pPr>
              <a:lnSpc>
                <a:spcPct val="150000"/>
              </a:lnSpc>
            </a:pPr>
            <a:r>
              <a:rPr lang="pt-BR" altLang="zh-CN" sz="2400" dirty="0" smtClean="0">
                <a:latin typeface="+mn-ea"/>
              </a:rPr>
              <a:t>pstr</a:t>
            </a:r>
            <a:r>
              <a:rPr lang="zh-CN" altLang="zh-CN" sz="2400" dirty="0" smtClean="0">
                <a:latin typeface="+mn-ea"/>
              </a:rPr>
              <a:t>先存储</a:t>
            </a:r>
            <a:r>
              <a:rPr lang="pt-BR" altLang="zh-CN" sz="2400" dirty="0" smtClean="0">
                <a:latin typeface="+mn-ea"/>
              </a:rPr>
              <a:t>str[0]</a:t>
            </a:r>
            <a:r>
              <a:rPr lang="zh-CN" altLang="zh-CN" sz="2400" dirty="0" smtClean="0">
                <a:latin typeface="+mn-ea"/>
              </a:rPr>
              <a:t>的地址，不妨设为</a:t>
            </a:r>
            <a:r>
              <a:rPr lang="pt-BR" altLang="zh-CN" sz="2400" dirty="0" smtClean="0">
                <a:latin typeface="+mn-ea"/>
              </a:rPr>
              <a:t>0x00002000(</a:t>
            </a:r>
            <a:r>
              <a:rPr lang="zh-CN" altLang="zh-CN" sz="2400" dirty="0" smtClean="0">
                <a:latin typeface="+mn-ea"/>
              </a:rPr>
              <a:t>简作</a:t>
            </a:r>
            <a:r>
              <a:rPr lang="pt-BR" altLang="zh-CN" sz="2400" dirty="0" smtClean="0">
                <a:latin typeface="+mn-ea"/>
              </a:rPr>
              <a:t>2000)</a:t>
            </a:r>
            <a:r>
              <a:rPr lang="zh-CN" altLang="zh-CN" sz="2400" dirty="0" smtClean="0">
                <a:latin typeface="+mn-ea"/>
              </a:rPr>
              <a:t>，然后</a:t>
            </a:r>
            <a:r>
              <a:rPr lang="en-US" altLang="zh-CN" sz="2400" dirty="0" smtClean="0">
                <a:latin typeface="+mn-ea"/>
              </a:rPr>
              <a:t>: </a:t>
            </a:r>
            <a:r>
              <a:rPr lang="pt-BR" altLang="zh-CN" sz="2400" dirty="0" smtClean="0">
                <a:latin typeface="+mn-ea"/>
              </a:rPr>
              <a:t>pstr</a:t>
            </a:r>
            <a:r>
              <a:rPr lang="zh-CN" altLang="zh-CN" sz="2400" dirty="0" smtClean="0">
                <a:latin typeface="+mn-ea"/>
              </a:rPr>
              <a:t>的值可变化为</a:t>
            </a:r>
            <a:r>
              <a:rPr lang="pt-BR" altLang="zh-CN" sz="2400" dirty="0" smtClean="0">
                <a:latin typeface="+mn-ea"/>
              </a:rPr>
              <a:t>2001</a:t>
            </a:r>
            <a:r>
              <a:rPr lang="zh-CN" altLang="zh-CN" sz="2400" dirty="0" smtClean="0">
                <a:latin typeface="+mn-ea"/>
              </a:rPr>
              <a:t>，</a:t>
            </a:r>
            <a:r>
              <a:rPr lang="pt-BR" altLang="zh-CN" sz="2400" dirty="0" smtClean="0">
                <a:latin typeface="+mn-ea"/>
              </a:rPr>
              <a:t>2002</a:t>
            </a:r>
            <a:r>
              <a:rPr lang="zh-CN" altLang="zh-CN" sz="2400" dirty="0" smtClean="0">
                <a:latin typeface="+mn-ea"/>
              </a:rPr>
              <a:t>，</a:t>
            </a:r>
            <a:r>
              <a:rPr lang="pt-BR" altLang="zh-CN" sz="2400" dirty="0" smtClean="0">
                <a:latin typeface="+mn-ea"/>
              </a:rPr>
              <a:t>2003</a:t>
            </a:r>
            <a:r>
              <a:rPr lang="zh-CN" altLang="zh-CN" sz="2400" dirty="0" smtClean="0">
                <a:latin typeface="+mn-ea"/>
              </a:rPr>
              <a:t>，</a:t>
            </a:r>
            <a:r>
              <a:rPr lang="pt-BR" altLang="zh-CN" sz="2400" dirty="0" smtClean="0">
                <a:latin typeface="+mn-ea"/>
              </a:rPr>
              <a:t>2004</a:t>
            </a:r>
            <a:r>
              <a:rPr lang="zh-CN" altLang="zh-CN" sz="2400" dirty="0" smtClean="0">
                <a:latin typeface="+mn-ea"/>
              </a:rPr>
              <a:t>，</a:t>
            </a:r>
            <a:r>
              <a:rPr lang="pt-BR" altLang="zh-CN" sz="2400" dirty="0" smtClean="0">
                <a:latin typeface="+mn-ea"/>
              </a:rPr>
              <a:t>2005</a:t>
            </a:r>
            <a:r>
              <a:rPr lang="zh-CN" altLang="zh-CN" sz="2400" dirty="0" smtClean="0">
                <a:latin typeface="+mn-ea"/>
              </a:rPr>
              <a:t>，</a:t>
            </a:r>
            <a:r>
              <a:rPr lang="pt-BR" altLang="zh-CN" sz="2400" dirty="0" smtClean="0">
                <a:latin typeface="+mn-ea"/>
              </a:rPr>
              <a:t>2006</a:t>
            </a:r>
            <a:r>
              <a:rPr lang="zh-CN" altLang="zh-CN" sz="2400" dirty="0" smtClean="0">
                <a:latin typeface="+mn-ea"/>
              </a:rPr>
              <a:t>，</a:t>
            </a:r>
            <a:r>
              <a:rPr lang="pt-BR" altLang="zh-CN" sz="2400" dirty="0" smtClean="0">
                <a:latin typeface="+mn-ea"/>
              </a:rPr>
              <a:t>2007</a:t>
            </a:r>
            <a:r>
              <a:rPr lang="zh-CN" altLang="zh-CN" sz="2400" dirty="0" smtClean="0">
                <a:latin typeface="+mn-ea"/>
              </a:rPr>
              <a:t>，</a:t>
            </a:r>
            <a:r>
              <a:rPr lang="pt-BR" altLang="zh-CN" sz="2400" dirty="0" smtClean="0">
                <a:latin typeface="+mn-ea"/>
              </a:rPr>
              <a:t>2008</a:t>
            </a:r>
            <a:r>
              <a:rPr lang="zh-CN" altLang="zh-CN" sz="2400" dirty="0" smtClean="0">
                <a:latin typeface="+mn-ea"/>
              </a:rPr>
              <a:t>，</a:t>
            </a:r>
            <a:r>
              <a:rPr lang="pt-BR" altLang="zh-CN" sz="2400" dirty="0" smtClean="0">
                <a:latin typeface="+mn-ea"/>
              </a:rPr>
              <a:t>2009</a:t>
            </a:r>
            <a:r>
              <a:rPr lang="zh-CN" altLang="zh-CN" sz="2400" dirty="0" smtClean="0">
                <a:latin typeface="+mn-ea"/>
              </a:rPr>
              <a:t>，于是可以通过</a:t>
            </a:r>
            <a:r>
              <a:rPr lang="pt-BR" altLang="zh-CN" sz="2400" dirty="0" smtClean="0">
                <a:latin typeface="+mn-ea"/>
              </a:rPr>
              <a:t>pstr</a:t>
            </a:r>
            <a:r>
              <a:rPr lang="zh-CN" altLang="zh-CN" sz="2400" dirty="0" smtClean="0">
                <a:latin typeface="+mn-ea"/>
              </a:rPr>
              <a:t>来操纵字符数组</a:t>
            </a:r>
            <a:r>
              <a:rPr lang="en-US" altLang="zh-CN" sz="2400" dirty="0" err="1" smtClean="0">
                <a:latin typeface="+mn-ea"/>
              </a:rPr>
              <a:t>str</a:t>
            </a:r>
            <a:r>
              <a:rPr lang="zh-CN" altLang="zh-CN" sz="2400" dirty="0" smtClean="0">
                <a:latin typeface="+mn-ea"/>
              </a:rPr>
              <a:t>的各个元素。</a:t>
            </a:r>
            <a:endParaRPr lang="en-US" altLang="zh-CN" sz="2400" dirty="0" smtClean="0">
              <a:latin typeface="+mn-ea"/>
            </a:endParaRPr>
          </a:p>
          <a:p>
            <a:endParaRPr lang="zh-CN" altLang="en-US" dirty="0" smtClean="0"/>
          </a:p>
        </p:txBody>
      </p:sp>
      <p:sp>
        <p:nvSpPr>
          <p:cNvPr id="4" name="灯片编号占位符 5"/>
          <p:cNvSpPr txBox="1">
            <a:spLocks noGrp="1"/>
          </p:cNvSpPr>
          <p:nvPr/>
        </p:nvSpPr>
        <p:spPr bwMode="auto">
          <a:xfrm>
            <a:off x="8167688" y="6553200"/>
            <a:ext cx="900112" cy="228600"/>
          </a:xfrm>
          <a:prstGeom prst="rect">
            <a:avLst/>
          </a:prstGeom>
          <a:noFill/>
          <a:ln>
            <a:miter lim="800000"/>
          </a:ln>
        </p:spPr>
        <p:txBody>
          <a:bodyPr/>
          <a:lstStyle/>
          <a:p>
            <a:pPr algn="r">
              <a:defRPr/>
            </a:pPr>
            <a:fld id="{8E90EB15-F208-4083-AA76-C68B0DFB8E78}" type="slidenum">
              <a:rPr lang="en-US" altLang="zh-CN" sz="1200">
                <a:latin typeface="Arial" charset="0"/>
                <a:ea typeface="+mn-ea"/>
              </a:rPr>
            </a:fld>
            <a:endParaRPr lang="en-US" altLang="zh-CN" sz="1200">
              <a:latin typeface="Arial" charset="0"/>
              <a:ea typeface="+mn-ea"/>
            </a:endParaRPr>
          </a:p>
        </p:txBody>
      </p:sp>
      <p:sp>
        <p:nvSpPr>
          <p:cNvPr id="5" name="文本框 4"/>
          <p:cNvSpPr txBox="1"/>
          <p:nvPr/>
        </p:nvSpPr>
        <p:spPr>
          <a:xfrm>
            <a:off x="6487556" y="53519"/>
            <a:ext cx="2441694" cy="769441"/>
          </a:xfrm>
          <a:prstGeom prst="rect">
            <a:avLst/>
          </a:prstGeom>
          <a:noFill/>
        </p:spPr>
        <p:txBody>
          <a:bodyPr wrap="none" rtlCol="0">
            <a:spAutoFit/>
          </a:bodyPr>
          <a:lstStyle/>
          <a:p>
            <a:r>
              <a:rPr lang="zh-CN" altLang="en-US" sz="4400" dirty="0" smtClean="0">
                <a:solidFill>
                  <a:srgbClr val="FF0000"/>
                </a:solidFill>
              </a:rPr>
              <a:t>内容回顾</a:t>
            </a:r>
            <a:endParaRPr lang="zh-CN" altLang="en-US" sz="4400" dirty="0">
              <a:solidFill>
                <a:srgbClr val="FF0000"/>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37120" y="1611952"/>
            <a:ext cx="8915400" cy="520142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spcBef>
                <a:spcPct val="0"/>
              </a:spcBef>
              <a:buSzTx/>
              <a:buFontTx/>
              <a:buNone/>
            </a:pPr>
            <a:r>
              <a:rPr lang="en-US" altLang="zh-CN" sz="2400" b="0" dirty="0">
                <a:latin typeface="+mn-ea"/>
                <a:ea typeface="+mn-ea"/>
              </a:rPr>
              <a:t>void Days(</a:t>
            </a:r>
            <a:r>
              <a:rPr lang="en-US" altLang="zh-CN" sz="2400" b="0" dirty="0" err="1">
                <a:solidFill>
                  <a:srgbClr val="FF0000"/>
                </a:solidFill>
                <a:latin typeface="+mn-ea"/>
                <a:ea typeface="+mn-ea"/>
              </a:rPr>
              <a:t>struct</a:t>
            </a:r>
            <a:r>
              <a:rPr lang="en-US" altLang="zh-CN" sz="2400" b="0" dirty="0">
                <a:solidFill>
                  <a:srgbClr val="FF0000"/>
                </a:solidFill>
                <a:latin typeface="+mn-ea"/>
                <a:ea typeface="+mn-ea"/>
              </a:rPr>
              <a:t> Date *sp</a:t>
            </a:r>
            <a:r>
              <a:rPr lang="en-US" altLang="zh-CN" sz="2400" b="0" dirty="0">
                <a:latin typeface="+mn-ea"/>
                <a:ea typeface="+mn-ea"/>
              </a:rPr>
              <a:t>)</a:t>
            </a:r>
            <a:endParaRPr lang="zh-CN" altLang="zh-CN" sz="2400" b="0" dirty="0">
              <a:latin typeface="+mn-ea"/>
              <a:ea typeface="+mn-ea"/>
            </a:endParaRPr>
          </a:p>
          <a:p>
            <a:pPr eaLnBrk="1" hangingPunct="1">
              <a:spcBef>
                <a:spcPct val="0"/>
              </a:spcBef>
              <a:buSzTx/>
              <a:buFontTx/>
              <a:buNone/>
            </a:pPr>
            <a:r>
              <a:rPr lang="en-US" altLang="zh-CN" sz="2400" b="0" dirty="0">
                <a:latin typeface="+mn-ea"/>
                <a:ea typeface="+mn-ea"/>
              </a:rPr>
              <a:t>{</a:t>
            </a:r>
            <a:endParaRPr lang="zh-CN" altLang="zh-CN" sz="2400" b="0" dirty="0">
              <a:latin typeface="+mn-ea"/>
              <a:ea typeface="+mn-ea"/>
            </a:endParaRPr>
          </a:p>
          <a:p>
            <a:pPr eaLnBrk="1" hangingPunct="1">
              <a:spcBef>
                <a:spcPct val="0"/>
              </a:spcBef>
              <a:buSzTx/>
              <a:buFontTx/>
              <a:buNone/>
            </a:pPr>
            <a:r>
              <a:rPr lang="en-US" altLang="zh-CN" sz="2400" b="0" dirty="0">
                <a:latin typeface="+mn-ea"/>
                <a:ea typeface="+mn-ea"/>
              </a:rPr>
              <a:t>	static </a:t>
            </a:r>
            <a:r>
              <a:rPr lang="en-US" altLang="zh-CN" sz="2400" b="0" dirty="0" err="1">
                <a:latin typeface="+mn-ea"/>
                <a:ea typeface="+mn-ea"/>
              </a:rPr>
              <a:t>int</a:t>
            </a:r>
            <a:r>
              <a:rPr lang="en-US" altLang="zh-CN" sz="2400" b="0" dirty="0">
                <a:latin typeface="+mn-ea"/>
                <a:ea typeface="+mn-ea"/>
              </a:rPr>
              <a:t> </a:t>
            </a:r>
            <a:r>
              <a:rPr lang="en-US" altLang="zh-CN" sz="2400" b="0" dirty="0" err="1">
                <a:latin typeface="+mn-ea"/>
                <a:ea typeface="+mn-ea"/>
              </a:rPr>
              <a:t>monthtable</a:t>
            </a:r>
            <a:r>
              <a:rPr lang="en-US" altLang="zh-CN" sz="2400" b="0" dirty="0">
                <a:latin typeface="+mn-ea"/>
                <a:ea typeface="+mn-ea"/>
              </a:rPr>
              <a:t>[ ][</a:t>
            </a:r>
            <a:r>
              <a:rPr lang="en-US" altLang="zh-CN" sz="2400" b="0" dirty="0" smtClean="0">
                <a:latin typeface="+mn-ea"/>
                <a:ea typeface="+mn-ea"/>
              </a:rPr>
              <a:t>12]= </a:t>
            </a:r>
            <a:r>
              <a:rPr lang="en-US" altLang="zh-CN" sz="2400" b="0" dirty="0">
                <a:latin typeface="+mn-ea"/>
                <a:ea typeface="+mn-ea"/>
              </a:rPr>
              <a:t>{ </a:t>
            </a:r>
            <a:endParaRPr lang="en-US" altLang="zh-CN" sz="2400" b="0" dirty="0">
              <a:latin typeface="+mn-ea"/>
              <a:ea typeface="+mn-ea"/>
            </a:endParaRPr>
          </a:p>
          <a:p>
            <a:pPr eaLnBrk="1" hangingPunct="1">
              <a:spcBef>
                <a:spcPct val="0"/>
              </a:spcBef>
              <a:buSzTx/>
              <a:buFontTx/>
              <a:buNone/>
            </a:pPr>
            <a:r>
              <a:rPr lang="en-US" altLang="zh-CN" sz="2400" b="0" dirty="0">
                <a:latin typeface="+mn-ea"/>
                <a:ea typeface="+mn-ea"/>
              </a:rPr>
              <a:t>		</a:t>
            </a:r>
            <a:r>
              <a:rPr lang="en-US" altLang="zh-CN" sz="2400" b="0" dirty="0" smtClean="0">
                <a:latin typeface="+mn-ea"/>
                <a:ea typeface="+mn-ea"/>
              </a:rPr>
              <a:t>{31</a:t>
            </a:r>
            <a:r>
              <a:rPr lang="en-US" altLang="zh-CN" sz="2400" b="0" dirty="0">
                <a:latin typeface="+mn-ea"/>
                <a:ea typeface="+mn-ea"/>
              </a:rPr>
              <a:t>, 28, 31, 30, 31, 30, 31, 31, 30, 31, 30, 31},</a:t>
            </a:r>
            <a:endParaRPr lang="en-US" altLang="zh-CN" sz="2400" b="0" dirty="0">
              <a:latin typeface="+mn-ea"/>
              <a:ea typeface="+mn-ea"/>
            </a:endParaRPr>
          </a:p>
          <a:p>
            <a:pPr eaLnBrk="1" hangingPunct="1">
              <a:spcBef>
                <a:spcPct val="0"/>
              </a:spcBef>
              <a:buSzTx/>
              <a:buFontTx/>
              <a:buNone/>
            </a:pPr>
            <a:r>
              <a:rPr lang="en-US" altLang="zh-CN" sz="2400" b="0" dirty="0">
                <a:latin typeface="+mn-ea"/>
                <a:ea typeface="+mn-ea"/>
              </a:rPr>
              <a:t>		</a:t>
            </a:r>
            <a:r>
              <a:rPr lang="en-US" altLang="zh-CN" sz="2400" b="0" dirty="0" smtClean="0">
                <a:latin typeface="+mn-ea"/>
                <a:ea typeface="+mn-ea"/>
              </a:rPr>
              <a:t>{31</a:t>
            </a:r>
            <a:r>
              <a:rPr lang="en-US" altLang="zh-CN" sz="2400" b="0" dirty="0">
                <a:latin typeface="+mn-ea"/>
                <a:ea typeface="+mn-ea"/>
              </a:rPr>
              <a:t>, 29, 31, 30, 31, 30, 31, 31, 30, 31, 30, 31}};</a:t>
            </a:r>
            <a:endParaRPr lang="en-US" altLang="zh-CN" sz="2400" b="0" dirty="0">
              <a:latin typeface="+mn-ea"/>
              <a:ea typeface="+mn-ea"/>
            </a:endParaRPr>
          </a:p>
          <a:p>
            <a:pPr eaLnBrk="1" hangingPunct="1">
              <a:spcBef>
                <a:spcPct val="0"/>
              </a:spcBef>
              <a:buSzTx/>
              <a:buFontTx/>
              <a:buNone/>
            </a:pPr>
            <a:endParaRPr lang="zh-CN" altLang="zh-CN" sz="2400" b="0" dirty="0">
              <a:latin typeface="+mn-ea"/>
              <a:ea typeface="+mn-ea"/>
            </a:endParaRPr>
          </a:p>
          <a:p>
            <a:pPr eaLnBrk="1" hangingPunct="1">
              <a:spcBef>
                <a:spcPct val="0"/>
              </a:spcBef>
              <a:buSzTx/>
              <a:buFontTx/>
              <a:buNone/>
            </a:pPr>
            <a:r>
              <a:rPr lang="en-US" altLang="zh-CN" sz="2400" b="0" dirty="0">
                <a:latin typeface="+mn-ea"/>
                <a:ea typeface="+mn-ea"/>
              </a:rPr>
              <a:t>	</a:t>
            </a:r>
            <a:r>
              <a:rPr lang="en-US" altLang="zh-CN" sz="2400" b="0" dirty="0" err="1">
                <a:latin typeface="+mn-ea"/>
                <a:ea typeface="+mn-ea"/>
              </a:rPr>
              <a:t>int</a:t>
            </a:r>
            <a:r>
              <a:rPr lang="en-US" altLang="zh-CN" sz="2400" b="0" dirty="0">
                <a:latin typeface="+mn-ea"/>
                <a:ea typeface="+mn-ea"/>
              </a:rPr>
              <a:t> </a:t>
            </a:r>
            <a:r>
              <a:rPr lang="en-US" altLang="zh-CN" sz="2400" b="0" dirty="0" err="1">
                <a:latin typeface="+mn-ea"/>
                <a:ea typeface="+mn-ea"/>
              </a:rPr>
              <a:t>i</a:t>
            </a:r>
            <a:r>
              <a:rPr lang="en-US" altLang="zh-CN" sz="2400" b="0" dirty="0">
                <a:latin typeface="+mn-ea"/>
                <a:ea typeface="+mn-ea"/>
              </a:rPr>
              <a:t>, leap = 0;</a:t>
            </a:r>
            <a:endParaRPr lang="zh-CN" altLang="zh-CN" sz="2400" b="0" dirty="0">
              <a:latin typeface="+mn-ea"/>
              <a:ea typeface="+mn-ea"/>
            </a:endParaRPr>
          </a:p>
          <a:p>
            <a:pPr eaLnBrk="1" hangingPunct="1">
              <a:spcBef>
                <a:spcPct val="0"/>
              </a:spcBef>
              <a:buSzTx/>
              <a:buFontTx/>
              <a:buNone/>
            </a:pPr>
            <a:r>
              <a:rPr lang="en-US" altLang="zh-CN" sz="2400" b="0" dirty="0">
                <a:latin typeface="+mn-ea"/>
                <a:ea typeface="+mn-ea"/>
              </a:rPr>
              <a:t>	sp -&gt; </a:t>
            </a:r>
            <a:r>
              <a:rPr lang="en-US" altLang="zh-CN" sz="2400" b="0" dirty="0" err="1">
                <a:latin typeface="+mn-ea"/>
                <a:ea typeface="+mn-ea"/>
              </a:rPr>
              <a:t>yearday</a:t>
            </a:r>
            <a:r>
              <a:rPr lang="en-US" altLang="zh-CN" sz="2400" b="0" dirty="0">
                <a:latin typeface="+mn-ea"/>
                <a:ea typeface="+mn-ea"/>
              </a:rPr>
              <a:t> = sp -&gt; day</a:t>
            </a:r>
            <a:r>
              <a:rPr lang="en-US" altLang="zh-CN" sz="2400" b="0" dirty="0" smtClean="0">
                <a:latin typeface="+mn-ea"/>
                <a:ea typeface="+mn-ea"/>
              </a:rPr>
              <a:t>; </a:t>
            </a:r>
            <a:endParaRPr lang="zh-CN" altLang="zh-CN" sz="2400" b="0" dirty="0">
              <a:latin typeface="+mn-ea"/>
              <a:ea typeface="+mn-ea"/>
            </a:endParaRPr>
          </a:p>
          <a:p>
            <a:pPr eaLnBrk="1" hangingPunct="1">
              <a:spcBef>
                <a:spcPct val="0"/>
              </a:spcBef>
              <a:buSzTx/>
              <a:buFontTx/>
              <a:buNone/>
            </a:pPr>
            <a:r>
              <a:rPr lang="en-US" altLang="zh-CN" sz="2400" b="0" dirty="0">
                <a:latin typeface="+mn-ea"/>
                <a:ea typeface="+mn-ea"/>
              </a:rPr>
              <a:t>	</a:t>
            </a:r>
            <a:r>
              <a:rPr lang="en-US" altLang="zh-CN" sz="2000" b="0" dirty="0">
                <a:latin typeface="+mn-ea"/>
                <a:ea typeface="+mn-ea"/>
              </a:rPr>
              <a:t>if( </a:t>
            </a:r>
            <a:r>
              <a:rPr lang="en-US" altLang="zh-CN" sz="1800" b="0" dirty="0">
                <a:latin typeface="+mn-ea"/>
                <a:ea typeface="+mn-ea"/>
              </a:rPr>
              <a:t>(</a:t>
            </a:r>
            <a:r>
              <a:rPr lang="en-US" altLang="zh-CN" sz="1800" b="0" dirty="0">
                <a:solidFill>
                  <a:srgbClr val="FF0000"/>
                </a:solidFill>
                <a:latin typeface="+mn-ea"/>
                <a:ea typeface="+mn-ea"/>
              </a:rPr>
              <a:t>(sp -&gt; year %4 == 0)</a:t>
            </a:r>
            <a:r>
              <a:rPr lang="en-US" altLang="zh-CN" sz="1800" b="0" dirty="0">
                <a:latin typeface="+mn-ea"/>
                <a:ea typeface="+mn-ea"/>
              </a:rPr>
              <a:t> </a:t>
            </a:r>
            <a:r>
              <a:rPr lang="en-US" altLang="zh-CN" sz="1800" b="0" dirty="0">
                <a:solidFill>
                  <a:srgbClr val="FF0000"/>
                </a:solidFill>
                <a:latin typeface="+mn-ea"/>
                <a:ea typeface="+mn-ea"/>
              </a:rPr>
              <a:t>&amp;&amp;</a:t>
            </a:r>
            <a:r>
              <a:rPr lang="en-US" altLang="zh-CN" sz="1800" b="0" dirty="0">
                <a:latin typeface="+mn-ea"/>
                <a:ea typeface="+mn-ea"/>
              </a:rPr>
              <a:t> </a:t>
            </a:r>
            <a:r>
              <a:rPr lang="en-US" altLang="zh-CN" sz="1800" b="0" dirty="0">
                <a:solidFill>
                  <a:srgbClr val="FF0000"/>
                </a:solidFill>
                <a:latin typeface="+mn-ea"/>
                <a:ea typeface="+mn-ea"/>
              </a:rPr>
              <a:t>(sp -&gt; year %100 != 0)</a:t>
            </a:r>
            <a:r>
              <a:rPr lang="en-US" altLang="zh-CN" sz="1800" b="0" dirty="0">
                <a:latin typeface="+mn-ea"/>
                <a:ea typeface="+mn-ea"/>
              </a:rPr>
              <a:t>) </a:t>
            </a:r>
            <a:r>
              <a:rPr lang="en-US" altLang="zh-CN" sz="1800" b="0" dirty="0" smtClean="0">
                <a:latin typeface="+mn-ea"/>
                <a:ea typeface="+mn-ea"/>
              </a:rPr>
              <a:t> || </a:t>
            </a:r>
            <a:r>
              <a:rPr lang="en-US" altLang="zh-CN" sz="1800" b="0" dirty="0">
                <a:solidFill>
                  <a:srgbClr val="FF0000"/>
                </a:solidFill>
                <a:latin typeface="+mn-ea"/>
                <a:ea typeface="+mn-ea"/>
              </a:rPr>
              <a:t>(sp -&gt; year % 400 == 0) </a:t>
            </a:r>
            <a:r>
              <a:rPr lang="en-US" altLang="zh-CN" sz="2000" b="0" dirty="0">
                <a:latin typeface="+mn-ea"/>
                <a:ea typeface="+mn-ea"/>
              </a:rPr>
              <a:t>)</a:t>
            </a:r>
            <a:endParaRPr lang="zh-CN" altLang="zh-CN" sz="2000" b="0" dirty="0">
              <a:latin typeface="+mn-ea"/>
              <a:ea typeface="+mn-ea"/>
            </a:endParaRPr>
          </a:p>
          <a:p>
            <a:pPr eaLnBrk="1" hangingPunct="1">
              <a:spcBef>
                <a:spcPct val="0"/>
              </a:spcBef>
              <a:buSzTx/>
              <a:buFontTx/>
              <a:buNone/>
            </a:pPr>
            <a:r>
              <a:rPr lang="en-US" altLang="zh-CN" sz="2400" b="0" dirty="0">
                <a:latin typeface="+mn-ea"/>
                <a:ea typeface="+mn-ea"/>
              </a:rPr>
              <a:t>	</a:t>
            </a:r>
            <a:r>
              <a:rPr lang="en-US" altLang="zh-CN" sz="2400" b="0" dirty="0" smtClean="0">
                <a:latin typeface="+mn-ea"/>
                <a:ea typeface="+mn-ea"/>
              </a:rPr>
              <a:t>       leap </a:t>
            </a:r>
            <a:r>
              <a:rPr lang="en-US" altLang="zh-CN" sz="2400" b="0" dirty="0">
                <a:latin typeface="+mn-ea"/>
                <a:ea typeface="+mn-ea"/>
              </a:rPr>
              <a:t>= 1</a:t>
            </a:r>
            <a:r>
              <a:rPr lang="en-US" altLang="zh-CN" sz="2400" b="0" dirty="0" smtClean="0">
                <a:latin typeface="+mn-ea"/>
                <a:ea typeface="+mn-ea"/>
              </a:rPr>
              <a:t>;  // </a:t>
            </a:r>
            <a:r>
              <a:rPr lang="zh-CN" altLang="en-US" sz="2400" b="0" dirty="0" smtClean="0">
                <a:latin typeface="+mn-ea"/>
                <a:ea typeface="+mn-ea"/>
              </a:rPr>
              <a:t>考虑闰年（分不是和是世纪年）</a:t>
            </a:r>
            <a:endParaRPr lang="zh-CN" altLang="zh-CN" sz="2400" b="0" dirty="0">
              <a:latin typeface="+mn-ea"/>
              <a:ea typeface="+mn-ea"/>
            </a:endParaRPr>
          </a:p>
          <a:p>
            <a:pPr eaLnBrk="1" hangingPunct="1">
              <a:spcBef>
                <a:spcPct val="0"/>
              </a:spcBef>
              <a:buSzTx/>
              <a:buFontTx/>
              <a:buNone/>
            </a:pPr>
            <a:r>
              <a:rPr lang="en-US" altLang="zh-CN" sz="2400" b="0" dirty="0">
                <a:latin typeface="+mn-ea"/>
                <a:ea typeface="+mn-ea"/>
              </a:rPr>
              <a:t>	for(</a:t>
            </a:r>
            <a:r>
              <a:rPr lang="en-US" altLang="zh-CN" sz="2400" b="0" dirty="0" err="1">
                <a:latin typeface="+mn-ea"/>
                <a:ea typeface="+mn-ea"/>
              </a:rPr>
              <a:t>i</a:t>
            </a:r>
            <a:r>
              <a:rPr lang="en-US" altLang="zh-CN" sz="2400" b="0" dirty="0">
                <a:latin typeface="+mn-ea"/>
                <a:ea typeface="+mn-ea"/>
              </a:rPr>
              <a:t> = </a:t>
            </a:r>
            <a:r>
              <a:rPr lang="en-US" altLang="zh-CN" sz="2400" b="0" dirty="0" smtClean="0">
                <a:latin typeface="+mn-ea"/>
                <a:ea typeface="+mn-ea"/>
              </a:rPr>
              <a:t>1; </a:t>
            </a:r>
            <a:r>
              <a:rPr lang="en-US" altLang="zh-CN" sz="2400" b="0" dirty="0" err="1">
                <a:latin typeface="+mn-ea"/>
                <a:ea typeface="+mn-ea"/>
              </a:rPr>
              <a:t>i</a:t>
            </a:r>
            <a:r>
              <a:rPr lang="en-US" altLang="zh-CN" sz="2400" b="0" dirty="0">
                <a:latin typeface="+mn-ea"/>
                <a:ea typeface="+mn-ea"/>
              </a:rPr>
              <a:t> &lt; sp -&gt; month; </a:t>
            </a:r>
            <a:r>
              <a:rPr lang="en-US" altLang="zh-CN" sz="2400" b="0" dirty="0" err="1">
                <a:latin typeface="+mn-ea"/>
                <a:ea typeface="+mn-ea"/>
              </a:rPr>
              <a:t>i</a:t>
            </a:r>
            <a:r>
              <a:rPr lang="en-US" altLang="zh-CN" sz="2400" b="0" dirty="0">
                <a:latin typeface="+mn-ea"/>
                <a:ea typeface="+mn-ea"/>
              </a:rPr>
              <a:t>++)</a:t>
            </a:r>
            <a:endParaRPr lang="zh-CN" altLang="zh-CN" sz="2400" b="0" dirty="0">
              <a:latin typeface="+mn-ea"/>
              <a:ea typeface="+mn-ea"/>
            </a:endParaRPr>
          </a:p>
          <a:p>
            <a:pPr eaLnBrk="1" hangingPunct="1">
              <a:spcBef>
                <a:spcPct val="0"/>
              </a:spcBef>
              <a:buSzTx/>
              <a:buFontTx/>
              <a:buNone/>
            </a:pPr>
            <a:r>
              <a:rPr lang="en-US" altLang="zh-CN" sz="2400" b="0" dirty="0">
                <a:latin typeface="+mn-ea"/>
                <a:ea typeface="+mn-ea"/>
              </a:rPr>
              <a:t> </a:t>
            </a:r>
            <a:r>
              <a:rPr lang="en-US" altLang="zh-CN" sz="2400" b="0" dirty="0" smtClean="0">
                <a:latin typeface="+mn-ea"/>
                <a:ea typeface="+mn-ea"/>
              </a:rPr>
              <a:t>                  </a:t>
            </a:r>
            <a:r>
              <a:rPr lang="en-US" altLang="zh-CN" sz="2400" b="0" dirty="0" err="1" smtClean="0">
                <a:latin typeface="+mn-ea"/>
                <a:ea typeface="+mn-ea"/>
              </a:rPr>
              <a:t>sp</a:t>
            </a:r>
            <a:r>
              <a:rPr lang="en-US" altLang="zh-CN" sz="2400" b="0" dirty="0" smtClean="0">
                <a:latin typeface="+mn-ea"/>
                <a:ea typeface="+mn-ea"/>
              </a:rPr>
              <a:t> </a:t>
            </a:r>
            <a:r>
              <a:rPr lang="en-US" altLang="zh-CN" sz="2400" b="0" dirty="0">
                <a:latin typeface="+mn-ea"/>
                <a:ea typeface="+mn-ea"/>
              </a:rPr>
              <a:t>-&gt; </a:t>
            </a:r>
            <a:r>
              <a:rPr lang="en-US" altLang="zh-CN" sz="2400" b="0" dirty="0" err="1">
                <a:latin typeface="+mn-ea"/>
                <a:ea typeface="+mn-ea"/>
              </a:rPr>
              <a:t>yearday</a:t>
            </a:r>
            <a:r>
              <a:rPr lang="en-US" altLang="zh-CN" sz="2400" b="0" dirty="0">
                <a:latin typeface="+mn-ea"/>
                <a:ea typeface="+mn-ea"/>
              </a:rPr>
              <a:t> += </a:t>
            </a:r>
            <a:r>
              <a:rPr lang="en-US" altLang="zh-CN" sz="2400" b="0" dirty="0" err="1">
                <a:latin typeface="+mn-ea"/>
                <a:ea typeface="+mn-ea"/>
              </a:rPr>
              <a:t>monthtable</a:t>
            </a:r>
            <a:r>
              <a:rPr lang="en-US" altLang="zh-CN" sz="2400" b="0" dirty="0">
                <a:latin typeface="+mn-ea"/>
                <a:ea typeface="+mn-ea"/>
              </a:rPr>
              <a:t>[leap][</a:t>
            </a:r>
            <a:r>
              <a:rPr lang="en-US" altLang="zh-CN" sz="2400" b="0" dirty="0" err="1">
                <a:latin typeface="+mn-ea"/>
                <a:ea typeface="+mn-ea"/>
              </a:rPr>
              <a:t>i</a:t>
            </a:r>
            <a:r>
              <a:rPr lang="en-US" altLang="zh-CN" sz="2400" b="0" dirty="0">
                <a:latin typeface="+mn-ea"/>
                <a:ea typeface="+mn-ea"/>
              </a:rPr>
              <a:t>];</a:t>
            </a:r>
            <a:endParaRPr lang="zh-CN" altLang="zh-CN" sz="2400" b="0" dirty="0">
              <a:latin typeface="+mn-ea"/>
              <a:ea typeface="+mn-ea"/>
            </a:endParaRPr>
          </a:p>
          <a:p>
            <a:pPr eaLnBrk="1" hangingPunct="1">
              <a:spcBef>
                <a:spcPct val="0"/>
              </a:spcBef>
              <a:buSzTx/>
              <a:buFontTx/>
              <a:buNone/>
            </a:pPr>
            <a:r>
              <a:rPr lang="en-US" altLang="zh-CN" sz="2400" b="0" dirty="0">
                <a:latin typeface="+mn-ea"/>
                <a:ea typeface="+mn-ea"/>
              </a:rPr>
              <a:t>}</a:t>
            </a:r>
            <a:endParaRPr kumimoji="1" lang="en-US" altLang="zh-CN" sz="2400" b="0" dirty="0">
              <a:latin typeface="+mn-ea"/>
              <a:ea typeface="+mn-ea"/>
              <a:sym typeface="Wingdings 3"/>
            </a:endParaRPr>
          </a:p>
        </p:txBody>
      </p:sp>
      <p:sp>
        <p:nvSpPr>
          <p:cNvPr id="35843" name="灯片编号占位符 5"/>
          <p:cNvSpPr txBox="1">
            <a:spLocks noGrp="1"/>
          </p:cNvSpPr>
          <p:nvPr/>
        </p:nvSpPr>
        <p:spPr bwMode="auto">
          <a:xfrm>
            <a:off x="8167688" y="6553200"/>
            <a:ext cx="9001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r" eaLnBrk="1" hangingPunct="1">
              <a:spcBef>
                <a:spcPct val="0"/>
              </a:spcBef>
              <a:buSzTx/>
              <a:buFontTx/>
              <a:buNone/>
            </a:pPr>
            <a:fld id="{B7A2CC3E-A251-439B-9F17-FF1DAD4F3AAE}" type="slidenum">
              <a:rPr lang="en-US" altLang="zh-CN" sz="1200" b="0">
                <a:latin typeface="Arial" charset="0"/>
              </a:rPr>
            </a:fld>
            <a:endParaRPr lang="en-US" altLang="zh-CN" sz="1200" b="0">
              <a:latin typeface="Arial" charset="0"/>
            </a:endParaRPr>
          </a:p>
        </p:txBody>
      </p:sp>
      <p:sp>
        <p:nvSpPr>
          <p:cNvPr id="4" name="Rectangle 4"/>
          <p:cNvSpPr>
            <a:spLocks noChangeArrowheads="1"/>
          </p:cNvSpPr>
          <p:nvPr/>
        </p:nvSpPr>
        <p:spPr bwMode="auto">
          <a:xfrm>
            <a:off x="6516216" y="56700"/>
            <a:ext cx="2376487" cy="2657475"/>
          </a:xfrm>
          <a:prstGeom prst="rect">
            <a:avLst/>
          </a:prstGeom>
          <a:solidFill>
            <a:schemeClr val="bg1"/>
          </a:solidFill>
          <a:ln w="9525">
            <a:solidFill>
              <a:schemeClr val="tx1"/>
            </a:solidFill>
            <a:miter lim="800000"/>
          </a:ln>
        </p:spPr>
        <p:txBody>
          <a:bodyPr>
            <a:spAutoFit/>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spcBef>
                <a:spcPct val="0"/>
              </a:spcBef>
              <a:buSzTx/>
              <a:buFontTx/>
              <a:buNone/>
            </a:pPr>
            <a:r>
              <a:rPr kumimoji="1" lang="en-US" altLang="zh-CN" sz="2400" b="0" dirty="0" err="1">
                <a:latin typeface="+mn-ea"/>
                <a:ea typeface="+mn-ea"/>
                <a:sym typeface="Wingdings 3"/>
              </a:rPr>
              <a:t>struct</a:t>
            </a:r>
            <a:r>
              <a:rPr kumimoji="1" lang="en-US" altLang="zh-CN" sz="2400" b="0" dirty="0">
                <a:latin typeface="+mn-ea"/>
                <a:ea typeface="+mn-ea"/>
                <a:sym typeface="Wingdings 3"/>
              </a:rPr>
              <a:t> Date</a:t>
            </a:r>
            <a:endParaRPr kumimoji="1" lang="en-US" altLang="zh-CN" sz="2400" b="0" dirty="0">
              <a:latin typeface="+mn-ea"/>
              <a:ea typeface="+mn-ea"/>
              <a:sym typeface="Wingdings 3"/>
            </a:endParaRPr>
          </a:p>
          <a:p>
            <a:pPr eaLnBrk="1" hangingPunct="1">
              <a:spcBef>
                <a:spcPct val="0"/>
              </a:spcBef>
              <a:buSzTx/>
              <a:buFontTx/>
              <a:buNone/>
            </a:pPr>
            <a:r>
              <a:rPr kumimoji="1" lang="en-US" altLang="zh-CN" sz="2400" b="0" dirty="0">
                <a:latin typeface="+mn-ea"/>
                <a:ea typeface="+mn-ea"/>
                <a:sym typeface="Wingdings 3"/>
              </a:rPr>
              <a:t>{</a:t>
            </a:r>
            <a:endParaRPr kumimoji="1" lang="en-US" altLang="zh-CN" sz="2400" b="0" dirty="0">
              <a:latin typeface="+mn-ea"/>
              <a:ea typeface="+mn-ea"/>
              <a:sym typeface="Wingdings 3"/>
            </a:endParaRPr>
          </a:p>
          <a:p>
            <a:pPr eaLnBrk="1" hangingPunct="1">
              <a:spcBef>
                <a:spcPct val="0"/>
              </a:spcBef>
              <a:buSzTx/>
              <a:buFontTx/>
              <a:buNone/>
            </a:pPr>
            <a:r>
              <a:rPr kumimoji="1" lang="en-US" altLang="zh-CN" sz="2400" b="0" dirty="0">
                <a:latin typeface="+mn-ea"/>
                <a:ea typeface="+mn-ea"/>
                <a:sym typeface="Wingdings 3"/>
              </a:rPr>
              <a:t>     </a:t>
            </a:r>
            <a:r>
              <a:rPr kumimoji="1" lang="en-US" altLang="zh-CN" sz="2400" b="0" dirty="0" err="1">
                <a:latin typeface="+mn-ea"/>
                <a:ea typeface="+mn-ea"/>
                <a:sym typeface="Wingdings 3"/>
              </a:rPr>
              <a:t>int</a:t>
            </a:r>
            <a:r>
              <a:rPr kumimoji="1" lang="en-US" altLang="zh-CN" sz="2400" b="0" dirty="0">
                <a:latin typeface="+mn-ea"/>
                <a:ea typeface="+mn-ea"/>
                <a:sym typeface="Wingdings 3"/>
              </a:rPr>
              <a:t> year;</a:t>
            </a:r>
            <a:endParaRPr kumimoji="1" lang="en-US" altLang="zh-CN" sz="2400" b="0" dirty="0">
              <a:latin typeface="+mn-ea"/>
              <a:ea typeface="+mn-ea"/>
              <a:sym typeface="Wingdings 3"/>
            </a:endParaRPr>
          </a:p>
          <a:p>
            <a:pPr eaLnBrk="1" hangingPunct="1">
              <a:spcBef>
                <a:spcPct val="0"/>
              </a:spcBef>
              <a:buSzTx/>
              <a:buFontTx/>
              <a:buNone/>
            </a:pPr>
            <a:r>
              <a:rPr kumimoji="1" lang="en-US" altLang="zh-CN" sz="2400" b="0" dirty="0">
                <a:latin typeface="+mn-ea"/>
                <a:ea typeface="+mn-ea"/>
                <a:sym typeface="Wingdings 3"/>
              </a:rPr>
              <a:t>     </a:t>
            </a:r>
            <a:r>
              <a:rPr kumimoji="1" lang="en-US" altLang="zh-CN" sz="2400" b="0" dirty="0" err="1">
                <a:latin typeface="+mn-ea"/>
                <a:ea typeface="+mn-ea"/>
                <a:sym typeface="Wingdings 3"/>
              </a:rPr>
              <a:t>int</a:t>
            </a:r>
            <a:r>
              <a:rPr kumimoji="1" lang="en-US" altLang="zh-CN" sz="2400" b="0" dirty="0">
                <a:latin typeface="+mn-ea"/>
                <a:ea typeface="+mn-ea"/>
                <a:sym typeface="Wingdings 3"/>
              </a:rPr>
              <a:t> month;</a:t>
            </a:r>
            <a:endParaRPr kumimoji="1" lang="en-US" altLang="zh-CN" sz="2400" b="0" dirty="0">
              <a:latin typeface="+mn-ea"/>
              <a:ea typeface="+mn-ea"/>
              <a:sym typeface="Wingdings 3"/>
            </a:endParaRPr>
          </a:p>
          <a:p>
            <a:pPr eaLnBrk="1" hangingPunct="1">
              <a:spcBef>
                <a:spcPct val="0"/>
              </a:spcBef>
              <a:buSzTx/>
              <a:buFontTx/>
              <a:buNone/>
            </a:pPr>
            <a:r>
              <a:rPr kumimoji="1" lang="en-US" altLang="zh-CN" sz="2400" b="0" dirty="0">
                <a:latin typeface="+mn-ea"/>
                <a:ea typeface="+mn-ea"/>
                <a:sym typeface="Wingdings 3"/>
              </a:rPr>
              <a:t>     </a:t>
            </a:r>
            <a:r>
              <a:rPr kumimoji="1" lang="en-US" altLang="zh-CN" sz="2400" b="0" dirty="0" err="1">
                <a:latin typeface="+mn-ea"/>
                <a:ea typeface="+mn-ea"/>
                <a:sym typeface="Wingdings 3"/>
              </a:rPr>
              <a:t>int</a:t>
            </a:r>
            <a:r>
              <a:rPr kumimoji="1" lang="en-US" altLang="zh-CN" sz="2400" b="0" dirty="0">
                <a:latin typeface="+mn-ea"/>
                <a:ea typeface="+mn-ea"/>
                <a:sym typeface="Wingdings 3"/>
              </a:rPr>
              <a:t> day;</a:t>
            </a:r>
            <a:endParaRPr kumimoji="1" lang="en-US" altLang="zh-CN" sz="2400" b="0" dirty="0">
              <a:latin typeface="+mn-ea"/>
              <a:ea typeface="+mn-ea"/>
              <a:sym typeface="Wingdings 3"/>
            </a:endParaRPr>
          </a:p>
          <a:p>
            <a:pPr eaLnBrk="1" hangingPunct="1">
              <a:spcBef>
                <a:spcPct val="0"/>
              </a:spcBef>
              <a:buSzTx/>
              <a:buFontTx/>
              <a:buNone/>
            </a:pPr>
            <a:r>
              <a:rPr kumimoji="1" lang="en-US" altLang="zh-CN" sz="2400" b="0" dirty="0">
                <a:latin typeface="+mn-ea"/>
                <a:ea typeface="+mn-ea"/>
                <a:sym typeface="Wingdings 3"/>
              </a:rPr>
              <a:t>     </a:t>
            </a:r>
            <a:r>
              <a:rPr kumimoji="1" lang="en-US" altLang="zh-CN" sz="2400" b="0" dirty="0" err="1">
                <a:latin typeface="+mn-ea"/>
                <a:ea typeface="+mn-ea"/>
                <a:sym typeface="Wingdings 3"/>
              </a:rPr>
              <a:t>int</a:t>
            </a:r>
            <a:r>
              <a:rPr kumimoji="1" lang="en-US" altLang="zh-CN" sz="2400" b="0" dirty="0">
                <a:latin typeface="+mn-ea"/>
                <a:ea typeface="+mn-ea"/>
                <a:sym typeface="Wingdings 3"/>
              </a:rPr>
              <a:t> </a:t>
            </a:r>
            <a:r>
              <a:rPr kumimoji="1" lang="en-US" altLang="zh-CN" sz="2400" b="0" dirty="0" err="1">
                <a:latin typeface="+mn-ea"/>
                <a:ea typeface="+mn-ea"/>
                <a:sym typeface="Wingdings 3"/>
              </a:rPr>
              <a:t>yearday</a:t>
            </a:r>
            <a:r>
              <a:rPr kumimoji="1" lang="en-US" altLang="zh-CN" sz="2400" b="0" dirty="0">
                <a:latin typeface="+mn-ea"/>
                <a:ea typeface="+mn-ea"/>
                <a:sym typeface="Wingdings 3"/>
              </a:rPr>
              <a:t>;</a:t>
            </a:r>
            <a:endParaRPr kumimoji="1" lang="en-US" altLang="zh-CN" sz="2400" b="0" dirty="0">
              <a:latin typeface="+mn-ea"/>
              <a:ea typeface="+mn-ea"/>
              <a:sym typeface="Wingdings 3"/>
            </a:endParaRPr>
          </a:p>
          <a:p>
            <a:pPr eaLnBrk="1" hangingPunct="1">
              <a:spcBef>
                <a:spcPct val="0"/>
              </a:spcBef>
              <a:buSzTx/>
              <a:buFontTx/>
              <a:buNone/>
            </a:pPr>
            <a:r>
              <a:rPr kumimoji="1" lang="en-US" altLang="zh-CN" sz="2400" b="0" dirty="0">
                <a:latin typeface="+mn-ea"/>
                <a:ea typeface="+mn-ea"/>
                <a:sym typeface="Wingdings 3"/>
              </a:rPr>
              <a:t>}; </a:t>
            </a:r>
            <a:endParaRPr kumimoji="1" lang="en-US" altLang="zh-CN" sz="2400" b="0" dirty="0">
              <a:latin typeface="+mn-ea"/>
              <a:ea typeface="+mn-ea"/>
              <a:sym typeface="Wingdings 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842">
                                            <p:txEl>
                                              <p:pRg st="8" end="8"/>
                                            </p:txEl>
                                          </p:spTgt>
                                        </p:tgtEl>
                                        <p:attrNameLst>
                                          <p:attrName>style.visibility</p:attrName>
                                        </p:attrNameLst>
                                      </p:cBhvr>
                                      <p:to>
                                        <p:strVal val="visible"/>
                                      </p:to>
                                    </p:set>
                                    <p:animEffect transition="in" filter="fade">
                                      <p:cBhvr>
                                        <p:cTn id="12" dur="500"/>
                                        <p:tgtEl>
                                          <p:spTgt spid="35842">
                                            <p:txEl>
                                              <p:pRg st="8" end="8"/>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5842">
                                            <p:txEl>
                                              <p:pRg st="9" end="9"/>
                                            </p:txEl>
                                          </p:spTgt>
                                        </p:tgtEl>
                                        <p:attrNameLst>
                                          <p:attrName>style.visibility</p:attrName>
                                        </p:attrNameLst>
                                      </p:cBhvr>
                                      <p:to>
                                        <p:strVal val="visible"/>
                                      </p:to>
                                    </p:set>
                                    <p:animEffect transition="in" filter="fade">
                                      <p:cBhvr>
                                        <p:cTn id="15" dur="500"/>
                                        <p:tgtEl>
                                          <p:spTgt spid="35842">
                                            <p:txEl>
                                              <p:pRg st="9" end="9"/>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5842">
                                            <p:txEl>
                                              <p:pRg st="10" end="10"/>
                                            </p:txEl>
                                          </p:spTgt>
                                        </p:tgtEl>
                                        <p:attrNameLst>
                                          <p:attrName>style.visibility</p:attrName>
                                        </p:attrNameLst>
                                      </p:cBhvr>
                                      <p:to>
                                        <p:strVal val="visible"/>
                                      </p:to>
                                    </p:set>
                                    <p:animEffect transition="in" filter="fade">
                                      <p:cBhvr>
                                        <p:cTn id="18" dur="500"/>
                                        <p:tgtEl>
                                          <p:spTgt spid="35842">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5842">
                                            <p:txEl>
                                              <p:pRg st="11" end="11"/>
                                            </p:txEl>
                                          </p:spTgt>
                                        </p:tgtEl>
                                        <p:attrNameLst>
                                          <p:attrName>style.visibility</p:attrName>
                                        </p:attrNameLst>
                                      </p:cBhvr>
                                      <p:to>
                                        <p:strVal val="visible"/>
                                      </p:to>
                                    </p:set>
                                    <p:animEffect transition="in" filter="fade">
                                      <p:cBhvr>
                                        <p:cTn id="21" dur="500"/>
                                        <p:tgtEl>
                                          <p:spTgt spid="3584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endParaRPr lang="zh-CN" altLang="en-US" smtClean="0"/>
          </a:p>
        </p:txBody>
      </p:sp>
      <p:sp>
        <p:nvSpPr>
          <p:cNvPr id="36867" name="内容占位符 2"/>
          <p:cNvSpPr>
            <a:spLocks noGrp="1"/>
          </p:cNvSpPr>
          <p:nvPr>
            <p:ph idx="1"/>
          </p:nvPr>
        </p:nvSpPr>
        <p:spPr/>
        <p:txBody>
          <a:bodyPr/>
          <a:lstStyle/>
          <a:p>
            <a:pPr>
              <a:lnSpc>
                <a:spcPct val="150000"/>
              </a:lnSpc>
            </a:pPr>
            <a:r>
              <a:rPr lang="zh-CN" altLang="zh-CN" dirty="0" smtClean="0">
                <a:latin typeface="+mn-ea"/>
              </a:rPr>
              <a:t>如果不需要通过</a:t>
            </a:r>
            <a:r>
              <a:rPr lang="zh-CN" altLang="en-US" dirty="0" smtClean="0">
                <a:latin typeface="+mn-ea"/>
              </a:rPr>
              <a:t>结构类型形参修改实参的值</a:t>
            </a:r>
            <a:r>
              <a:rPr lang="zh-CN" altLang="zh-CN" dirty="0" smtClean="0">
                <a:latin typeface="+mn-ea"/>
              </a:rPr>
              <a:t>，则可以用</a:t>
            </a:r>
            <a:r>
              <a:rPr lang="en-US" altLang="zh-CN" dirty="0" smtClean="0">
                <a:latin typeface="+mn-ea"/>
              </a:rPr>
              <a:t>const</a:t>
            </a:r>
            <a:r>
              <a:rPr lang="zh-CN" altLang="zh-CN" dirty="0" smtClean="0">
                <a:latin typeface="+mn-ea"/>
              </a:rPr>
              <a:t>避免函数的副作用。比如，</a:t>
            </a:r>
            <a:endParaRPr lang="zh-CN" altLang="zh-CN" dirty="0" smtClean="0">
              <a:latin typeface="+mn-ea"/>
            </a:endParaRPr>
          </a:p>
          <a:p>
            <a:pPr lvl="1">
              <a:lnSpc>
                <a:spcPct val="150000"/>
              </a:lnSpc>
              <a:buFontTx/>
              <a:buNone/>
            </a:pPr>
            <a:r>
              <a:rPr lang="en-US" altLang="zh-CN" dirty="0" smtClean="0">
                <a:latin typeface="+mn-ea"/>
              </a:rPr>
              <a:t>void G(const Date *p)</a:t>
            </a:r>
            <a:endParaRPr lang="zh-CN" altLang="zh-CN" dirty="0" smtClean="0">
              <a:latin typeface="+mn-ea"/>
            </a:endParaRPr>
          </a:p>
          <a:p>
            <a:pPr lvl="1">
              <a:lnSpc>
                <a:spcPct val="150000"/>
              </a:lnSpc>
              <a:buFontTx/>
              <a:buNone/>
            </a:pPr>
            <a:r>
              <a:rPr lang="en-US" altLang="zh-CN" dirty="0" smtClean="0">
                <a:latin typeface="+mn-ea"/>
              </a:rPr>
              <a:t>{</a:t>
            </a:r>
            <a:endParaRPr lang="zh-CN" altLang="zh-CN" dirty="0" smtClean="0">
              <a:latin typeface="+mn-ea"/>
            </a:endParaRPr>
          </a:p>
          <a:p>
            <a:pPr lvl="1">
              <a:lnSpc>
                <a:spcPct val="150000"/>
              </a:lnSpc>
              <a:buFontTx/>
              <a:buNone/>
            </a:pPr>
            <a:r>
              <a:rPr lang="en-US" altLang="zh-CN" dirty="0" smtClean="0">
                <a:latin typeface="+mn-ea"/>
              </a:rPr>
              <a:t>	   …</a:t>
            </a:r>
            <a:endParaRPr lang="zh-CN" altLang="zh-CN" dirty="0" smtClean="0">
              <a:latin typeface="+mn-ea"/>
            </a:endParaRPr>
          </a:p>
          <a:p>
            <a:pPr lvl="1">
              <a:lnSpc>
                <a:spcPct val="150000"/>
              </a:lnSpc>
              <a:buFontTx/>
              <a:buNone/>
            </a:pPr>
            <a:r>
              <a:rPr lang="en-US" altLang="zh-CN" dirty="0" smtClean="0">
                <a:latin typeface="+mn-ea"/>
              </a:rPr>
              <a:t>	  p -&gt; day = 20;	//</a:t>
            </a:r>
            <a:r>
              <a:rPr lang="zh-CN" altLang="zh-CN" dirty="0" smtClean="0">
                <a:latin typeface="+mn-ea"/>
              </a:rPr>
              <a:t>会出错，因为不能改变</a:t>
            </a:r>
            <a:r>
              <a:rPr lang="en-US" altLang="zh-CN" dirty="0" smtClean="0">
                <a:latin typeface="+mn-ea"/>
              </a:rPr>
              <a:t>p</a:t>
            </a:r>
            <a:r>
              <a:rPr lang="zh-CN" altLang="zh-CN" dirty="0" smtClean="0">
                <a:latin typeface="+mn-ea"/>
              </a:rPr>
              <a:t>所指向的数据</a:t>
            </a:r>
            <a:endParaRPr lang="zh-CN" altLang="zh-CN" dirty="0" smtClean="0">
              <a:latin typeface="+mn-ea"/>
            </a:endParaRPr>
          </a:p>
          <a:p>
            <a:pPr lvl="1">
              <a:lnSpc>
                <a:spcPct val="150000"/>
              </a:lnSpc>
              <a:buFontTx/>
              <a:buNone/>
            </a:pPr>
            <a:r>
              <a:rPr lang="en-US" altLang="zh-CN" dirty="0" smtClean="0">
                <a:latin typeface="+mn-ea"/>
              </a:rPr>
              <a:t>	  …</a:t>
            </a:r>
            <a:endParaRPr lang="zh-CN" altLang="zh-CN" dirty="0" smtClean="0">
              <a:latin typeface="+mn-ea"/>
            </a:endParaRPr>
          </a:p>
          <a:p>
            <a:pPr lvl="1">
              <a:lnSpc>
                <a:spcPct val="150000"/>
              </a:lnSpc>
              <a:buFontTx/>
              <a:buNone/>
            </a:pPr>
            <a:r>
              <a:rPr lang="en-US" altLang="zh-CN" dirty="0" smtClean="0">
                <a:latin typeface="+mn-ea"/>
              </a:rPr>
              <a:t>}</a:t>
            </a:r>
            <a:endParaRPr lang="zh-CN" altLang="zh-CN" dirty="0" smtClean="0">
              <a:latin typeface="+mn-ea"/>
            </a:endParaRPr>
          </a:p>
          <a:p>
            <a:endParaRPr lang="zh-CN" altLang="en-US" dirty="0" smtClean="0"/>
          </a:p>
        </p:txBody>
      </p:sp>
      <p:sp>
        <p:nvSpPr>
          <p:cNvPr id="36868" name="灯片编号占位符 5"/>
          <p:cNvSpPr txBox="1">
            <a:spLocks noGrp="1"/>
          </p:cNvSpPr>
          <p:nvPr/>
        </p:nvSpPr>
        <p:spPr bwMode="auto">
          <a:xfrm>
            <a:off x="8167688" y="6553200"/>
            <a:ext cx="9001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r" eaLnBrk="1" hangingPunct="1">
              <a:spcBef>
                <a:spcPct val="0"/>
              </a:spcBef>
              <a:buSzTx/>
              <a:buFontTx/>
              <a:buNone/>
            </a:pPr>
            <a:fld id="{52E3673C-60D7-4379-B718-E8620D3FEA5E}" type="slidenum">
              <a:rPr lang="en-US" altLang="zh-CN" sz="1200" b="0">
                <a:latin typeface="Arial" charset="0"/>
              </a:rPr>
            </a:fld>
            <a:endParaRPr lang="en-US" altLang="zh-CN" sz="1200" b="0">
              <a:latin typeface="Arial"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endParaRPr lang="zh-CN" altLang="en-US" smtClean="0"/>
          </a:p>
        </p:txBody>
      </p:sp>
      <p:sp>
        <p:nvSpPr>
          <p:cNvPr id="37891" name="内容占位符 2"/>
          <p:cNvSpPr>
            <a:spLocks noGrp="1"/>
          </p:cNvSpPr>
          <p:nvPr>
            <p:ph idx="1"/>
          </p:nvPr>
        </p:nvSpPr>
        <p:spPr/>
        <p:txBody>
          <a:bodyPr/>
          <a:lstStyle/>
          <a:p>
            <a:pPr>
              <a:lnSpc>
                <a:spcPct val="150000"/>
              </a:lnSpc>
            </a:pPr>
            <a:r>
              <a:rPr lang="zh-CN" altLang="zh-CN" sz="2800" dirty="0" smtClean="0">
                <a:latin typeface="+mn-ea"/>
              </a:rPr>
              <a:t>结构类型数组也可以用指针来操作，操作方法和用指针操作其它基本类型数组的方法类似。比如，</a:t>
            </a:r>
            <a:endParaRPr lang="zh-CN" altLang="zh-CN" sz="2800" dirty="0" smtClean="0">
              <a:latin typeface="+mn-ea"/>
            </a:endParaRPr>
          </a:p>
          <a:p>
            <a:pPr lvl="1">
              <a:lnSpc>
                <a:spcPct val="150000"/>
              </a:lnSpc>
              <a:buFontTx/>
              <a:buNone/>
            </a:pPr>
            <a:r>
              <a:rPr lang="en-US" altLang="zh-CN" sz="2800" dirty="0" smtClean="0">
                <a:latin typeface="+mn-ea"/>
              </a:rPr>
              <a:t>Student </a:t>
            </a:r>
            <a:r>
              <a:rPr lang="en-US" altLang="zh-CN" sz="2800" dirty="0" err="1" smtClean="0">
                <a:latin typeface="+mn-ea"/>
              </a:rPr>
              <a:t>stu</a:t>
            </a:r>
            <a:r>
              <a:rPr lang="en-US" altLang="zh-CN" sz="2800" dirty="0" smtClean="0">
                <a:latin typeface="+mn-ea"/>
              </a:rPr>
              <a:t>[10], *</a:t>
            </a:r>
            <a:r>
              <a:rPr lang="en-US" altLang="zh-CN" sz="2800" dirty="0" err="1" smtClean="0">
                <a:latin typeface="+mn-ea"/>
              </a:rPr>
              <a:t>psa</a:t>
            </a:r>
            <a:r>
              <a:rPr lang="en-US" altLang="zh-CN" sz="2800" dirty="0" smtClean="0">
                <a:latin typeface="+mn-ea"/>
              </a:rPr>
              <a:t>;</a:t>
            </a:r>
            <a:endParaRPr lang="zh-CN" altLang="zh-CN" sz="2800" dirty="0" smtClean="0">
              <a:latin typeface="+mn-ea"/>
            </a:endParaRPr>
          </a:p>
          <a:p>
            <a:pPr lvl="1">
              <a:lnSpc>
                <a:spcPct val="150000"/>
              </a:lnSpc>
              <a:buFontTx/>
              <a:buNone/>
            </a:pPr>
            <a:r>
              <a:rPr lang="en-US" altLang="zh-CN" sz="2800" dirty="0" err="1" smtClean="0">
                <a:latin typeface="+mn-ea"/>
              </a:rPr>
              <a:t>psa</a:t>
            </a:r>
            <a:r>
              <a:rPr lang="en-US" altLang="zh-CN" sz="2800" dirty="0" smtClean="0">
                <a:latin typeface="+mn-ea"/>
              </a:rPr>
              <a:t> = </a:t>
            </a:r>
            <a:r>
              <a:rPr lang="en-US" altLang="zh-CN" sz="2800" dirty="0" err="1" smtClean="0">
                <a:latin typeface="+mn-ea"/>
              </a:rPr>
              <a:t>stu</a:t>
            </a:r>
            <a:r>
              <a:rPr lang="en-US" altLang="zh-CN" sz="2800" dirty="0" smtClean="0">
                <a:latin typeface="+mn-ea"/>
              </a:rPr>
              <a:t>;</a:t>
            </a:r>
            <a:endParaRPr lang="zh-CN" altLang="zh-CN" sz="2800" dirty="0" smtClean="0">
              <a:latin typeface="+mn-ea"/>
            </a:endParaRPr>
          </a:p>
          <a:p>
            <a:endParaRPr lang="zh-CN" altLang="en-US" dirty="0" smtClean="0"/>
          </a:p>
        </p:txBody>
      </p:sp>
      <p:sp>
        <p:nvSpPr>
          <p:cNvPr id="37892" name="灯片编号占位符 5"/>
          <p:cNvSpPr txBox="1">
            <a:spLocks noGrp="1"/>
          </p:cNvSpPr>
          <p:nvPr/>
        </p:nvSpPr>
        <p:spPr bwMode="auto">
          <a:xfrm>
            <a:off x="8167688" y="6553200"/>
            <a:ext cx="9001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r" eaLnBrk="1" hangingPunct="1">
              <a:spcBef>
                <a:spcPct val="0"/>
              </a:spcBef>
              <a:buSzTx/>
              <a:buFontTx/>
              <a:buNone/>
            </a:pPr>
            <a:fld id="{8796C6E3-05C1-45C5-A91B-E04E018F4980}" type="slidenum">
              <a:rPr lang="en-US" altLang="zh-CN" sz="1200" b="0">
                <a:latin typeface="Arial" charset="0"/>
              </a:rPr>
            </a:fld>
            <a:endParaRPr lang="en-US" altLang="zh-CN" sz="1200" b="0">
              <a:latin typeface="Arial"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zh-CN" dirty="0" smtClean="0"/>
              <a:t>用指针操作结构类型数据</a:t>
            </a:r>
            <a:r>
              <a:rPr lang="en-US" altLang="zh-CN" dirty="0" smtClean="0"/>
              <a:t>*</a:t>
            </a:r>
            <a:endParaRPr lang="zh-CN" altLang="en-US" dirty="0" smtClean="0"/>
          </a:p>
        </p:txBody>
      </p:sp>
      <p:sp>
        <p:nvSpPr>
          <p:cNvPr id="27651" name="内容占位符 2"/>
          <p:cNvSpPr>
            <a:spLocks noGrp="1"/>
          </p:cNvSpPr>
          <p:nvPr>
            <p:ph idx="1"/>
          </p:nvPr>
        </p:nvSpPr>
        <p:spPr/>
        <p:txBody>
          <a:bodyPr>
            <a:normAutofit/>
          </a:bodyPr>
          <a:lstStyle/>
          <a:p>
            <a:pPr algn="just"/>
            <a:r>
              <a:rPr lang="zh-CN" altLang="zh-CN" dirty="0" smtClean="0"/>
              <a:t>将结构类型变量的地址赋给基类型为该结构类型的指针变量，</a:t>
            </a:r>
            <a:r>
              <a:rPr lang="zh-CN" altLang="en-US" dirty="0" smtClean="0"/>
              <a:t>则</a:t>
            </a:r>
            <a:r>
              <a:rPr lang="zh-CN" altLang="zh-CN" dirty="0" smtClean="0"/>
              <a:t>可</a:t>
            </a:r>
            <a:r>
              <a:rPr lang="zh-CN" altLang="en-US" dirty="0" smtClean="0"/>
              <a:t>利用这个</a:t>
            </a:r>
            <a:r>
              <a:rPr lang="zh-CN" altLang="zh-CN" dirty="0" smtClean="0"/>
              <a:t>指针操作该结构变量的成员，这时成员操作符写成箭头</a:t>
            </a:r>
            <a:r>
              <a:rPr lang="en-US" altLang="zh-CN" dirty="0" smtClean="0">
                <a:solidFill>
                  <a:srgbClr val="FF0000"/>
                </a:solidFill>
                <a:latin typeface="+mn-ea"/>
              </a:rPr>
              <a:t>-&gt;</a:t>
            </a:r>
            <a:r>
              <a:rPr lang="zh-CN" altLang="en-US" dirty="0" smtClean="0">
                <a:latin typeface="+mn-ea"/>
              </a:rPr>
              <a:t>的</a:t>
            </a:r>
            <a:r>
              <a:rPr lang="zh-CN" altLang="zh-CN" dirty="0" smtClean="0"/>
              <a:t>形式</a:t>
            </a:r>
            <a:r>
              <a:rPr lang="en-US" altLang="zh-CN" dirty="0" smtClean="0">
                <a:solidFill>
                  <a:srgbClr val="FF0000"/>
                </a:solidFill>
                <a:latin typeface="+mn-ea"/>
              </a:rPr>
              <a:t> </a:t>
            </a:r>
            <a:r>
              <a:rPr lang="zh-CN" altLang="en-US" dirty="0" smtClean="0"/>
              <a:t>，</a:t>
            </a:r>
            <a:r>
              <a:rPr lang="zh-CN" altLang="zh-CN" dirty="0" smtClean="0"/>
              <a:t>比如，</a:t>
            </a:r>
            <a:endParaRPr lang="zh-CN" altLang="zh-CN" dirty="0" smtClean="0"/>
          </a:p>
          <a:p>
            <a:pPr lvl="1">
              <a:buFontTx/>
              <a:buNone/>
            </a:pPr>
            <a:r>
              <a:rPr lang="en-US" altLang="zh-CN" dirty="0" err="1" smtClean="0">
                <a:latin typeface="+mn-ea"/>
              </a:rPr>
              <a:t>struct</a:t>
            </a:r>
            <a:endParaRPr lang="zh-CN" altLang="zh-CN" dirty="0" smtClean="0">
              <a:latin typeface="+mn-ea"/>
            </a:endParaRPr>
          </a:p>
          <a:p>
            <a:pPr lvl="1">
              <a:buFontTx/>
              <a:buNone/>
            </a:pPr>
            <a:r>
              <a:rPr lang="en-US" altLang="zh-CN" dirty="0" smtClean="0">
                <a:latin typeface="+mn-ea"/>
              </a:rPr>
              <a:t>{</a:t>
            </a:r>
            <a:endParaRPr lang="zh-CN" altLang="zh-CN" dirty="0" smtClean="0">
              <a:latin typeface="+mn-ea"/>
            </a:endParaRPr>
          </a:p>
          <a:p>
            <a:pPr lvl="1">
              <a:buFontTx/>
              <a:buNone/>
            </a:pPr>
            <a:r>
              <a:rPr lang="en-US" altLang="zh-CN" dirty="0" smtClean="0">
                <a:latin typeface="+mn-ea"/>
              </a:rPr>
              <a:t>	   </a:t>
            </a:r>
            <a:r>
              <a:rPr lang="en-US" altLang="zh-CN" dirty="0" err="1" smtClean="0">
                <a:latin typeface="+mn-ea"/>
              </a:rPr>
              <a:t>int</a:t>
            </a:r>
            <a:r>
              <a:rPr lang="en-US" altLang="zh-CN" dirty="0" smtClean="0">
                <a:latin typeface="+mn-ea"/>
              </a:rPr>
              <a:t> no;</a:t>
            </a:r>
            <a:endParaRPr lang="zh-CN" altLang="zh-CN" dirty="0" smtClean="0">
              <a:latin typeface="+mn-ea"/>
            </a:endParaRPr>
          </a:p>
          <a:p>
            <a:pPr lvl="1">
              <a:buFontTx/>
              <a:buNone/>
            </a:pPr>
            <a:r>
              <a:rPr lang="en-US" altLang="zh-CN" dirty="0" smtClean="0">
                <a:latin typeface="+mn-ea"/>
              </a:rPr>
              <a:t>   	   float score;</a:t>
            </a:r>
            <a:endParaRPr lang="zh-CN" altLang="zh-CN" dirty="0" smtClean="0">
              <a:latin typeface="+mn-ea"/>
            </a:endParaRPr>
          </a:p>
          <a:p>
            <a:pPr lvl="1">
              <a:buFontTx/>
              <a:buNone/>
            </a:pPr>
            <a:r>
              <a:rPr lang="en-US" altLang="zh-CN" dirty="0" smtClean="0">
                <a:latin typeface="+mn-ea"/>
              </a:rPr>
              <a:t>} s, *</a:t>
            </a:r>
            <a:r>
              <a:rPr lang="en-US" altLang="zh-CN" dirty="0" err="1" smtClean="0">
                <a:solidFill>
                  <a:srgbClr val="FF0000"/>
                </a:solidFill>
                <a:latin typeface="+mn-ea"/>
              </a:rPr>
              <a:t>ps</a:t>
            </a:r>
            <a:r>
              <a:rPr lang="en-US" altLang="zh-CN" dirty="0" smtClean="0">
                <a:latin typeface="+mn-ea"/>
              </a:rPr>
              <a:t> ;</a:t>
            </a:r>
            <a:endParaRPr lang="zh-CN" altLang="zh-CN" dirty="0" smtClean="0">
              <a:latin typeface="+mn-ea"/>
            </a:endParaRPr>
          </a:p>
          <a:p>
            <a:pPr lvl="1">
              <a:buFontTx/>
              <a:buNone/>
            </a:pPr>
            <a:r>
              <a:rPr lang="en-US" altLang="zh-CN" dirty="0" err="1" smtClean="0">
                <a:latin typeface="+mn-ea"/>
              </a:rPr>
              <a:t>ps</a:t>
            </a:r>
            <a:r>
              <a:rPr lang="en-US" altLang="zh-CN" dirty="0" smtClean="0">
                <a:latin typeface="+mn-ea"/>
              </a:rPr>
              <a:t> = &amp;s;</a:t>
            </a:r>
            <a:endParaRPr lang="zh-CN" altLang="zh-CN" dirty="0" smtClean="0">
              <a:latin typeface="+mn-ea"/>
            </a:endParaRPr>
          </a:p>
          <a:p>
            <a:pPr lvl="1">
              <a:buFontTx/>
              <a:buNone/>
            </a:pPr>
            <a:r>
              <a:rPr lang="en-US" altLang="zh-CN" dirty="0" err="1" smtClean="0">
                <a:solidFill>
                  <a:srgbClr val="FF0000"/>
                </a:solidFill>
                <a:latin typeface="+mn-ea"/>
              </a:rPr>
              <a:t>ps</a:t>
            </a:r>
            <a:r>
              <a:rPr lang="en-US" altLang="zh-CN" dirty="0" smtClean="0">
                <a:solidFill>
                  <a:srgbClr val="FF0000"/>
                </a:solidFill>
                <a:latin typeface="+mn-ea"/>
              </a:rPr>
              <a:t> -&gt; no</a:t>
            </a:r>
            <a:r>
              <a:rPr lang="en-US" altLang="zh-CN" dirty="0" smtClean="0">
                <a:latin typeface="+mn-ea"/>
              </a:rPr>
              <a:t> = 1001;		//</a:t>
            </a:r>
            <a:r>
              <a:rPr lang="zh-CN" altLang="zh-CN" dirty="0" smtClean="0">
                <a:latin typeface="+mn-ea"/>
              </a:rPr>
              <a:t>相当于</a:t>
            </a:r>
            <a:r>
              <a:rPr lang="en-US" altLang="zh-CN" dirty="0" smtClean="0">
                <a:latin typeface="+mn-ea"/>
              </a:rPr>
              <a:t>(*</a:t>
            </a:r>
            <a:r>
              <a:rPr lang="en-US" altLang="zh-CN" dirty="0" err="1" smtClean="0">
                <a:latin typeface="+mn-ea"/>
              </a:rPr>
              <a:t>ps</a:t>
            </a:r>
            <a:r>
              <a:rPr lang="en-US" altLang="zh-CN" dirty="0" smtClean="0">
                <a:latin typeface="+mn-ea"/>
              </a:rPr>
              <a:t>).no</a:t>
            </a:r>
            <a:r>
              <a:rPr lang="zh-CN" altLang="zh-CN" dirty="0" smtClean="0">
                <a:latin typeface="+mn-ea"/>
              </a:rPr>
              <a:t>或</a:t>
            </a:r>
            <a:r>
              <a:rPr lang="en-US" altLang="zh-CN" dirty="0" err="1" smtClean="0">
                <a:latin typeface="+mn-ea"/>
              </a:rPr>
              <a:t>s.no</a:t>
            </a:r>
            <a:endParaRPr lang="zh-CN" altLang="zh-CN" dirty="0" smtClean="0">
              <a:latin typeface="+mn-ea"/>
            </a:endParaRPr>
          </a:p>
          <a:p>
            <a:pPr lvl="1">
              <a:buFontTx/>
              <a:buNone/>
            </a:pPr>
            <a:r>
              <a:rPr lang="en-US" altLang="zh-CN" dirty="0" err="1" smtClean="0">
                <a:solidFill>
                  <a:srgbClr val="FF0000"/>
                </a:solidFill>
                <a:latin typeface="+mn-ea"/>
              </a:rPr>
              <a:t>ps</a:t>
            </a:r>
            <a:r>
              <a:rPr lang="en-US" altLang="zh-CN" dirty="0" smtClean="0">
                <a:solidFill>
                  <a:srgbClr val="FF0000"/>
                </a:solidFill>
                <a:latin typeface="+mn-ea"/>
              </a:rPr>
              <a:t> -&gt; score </a:t>
            </a:r>
            <a:r>
              <a:rPr lang="en-US" altLang="zh-CN" dirty="0" smtClean="0">
                <a:latin typeface="+mn-ea"/>
              </a:rPr>
              <a:t>= 90.0; 	//</a:t>
            </a:r>
            <a:r>
              <a:rPr lang="zh-CN" altLang="zh-CN" dirty="0" smtClean="0">
                <a:latin typeface="+mn-ea"/>
              </a:rPr>
              <a:t>相当于</a:t>
            </a:r>
            <a:r>
              <a:rPr lang="en-US" altLang="zh-CN" dirty="0" smtClean="0">
                <a:latin typeface="+mn-ea"/>
              </a:rPr>
              <a:t>(*</a:t>
            </a:r>
            <a:r>
              <a:rPr lang="en-US" altLang="zh-CN" dirty="0" err="1" smtClean="0">
                <a:latin typeface="+mn-ea"/>
              </a:rPr>
              <a:t>ps</a:t>
            </a:r>
            <a:r>
              <a:rPr lang="en-US" altLang="zh-CN" dirty="0" smtClean="0">
                <a:latin typeface="+mn-ea"/>
              </a:rPr>
              <a:t>).score</a:t>
            </a:r>
            <a:r>
              <a:rPr lang="zh-CN" altLang="zh-CN" dirty="0" smtClean="0">
                <a:latin typeface="+mn-ea"/>
              </a:rPr>
              <a:t>或</a:t>
            </a:r>
            <a:r>
              <a:rPr lang="en-US" altLang="zh-CN" dirty="0" err="1" smtClean="0">
                <a:latin typeface="+mn-ea"/>
              </a:rPr>
              <a:t>s.score</a:t>
            </a:r>
            <a:endParaRPr lang="zh-CN" altLang="zh-CN" dirty="0" smtClean="0">
              <a:latin typeface="+mn-ea"/>
            </a:endParaRPr>
          </a:p>
        </p:txBody>
      </p:sp>
      <p:sp>
        <p:nvSpPr>
          <p:cNvPr id="27652" name="灯片编号占位符 5"/>
          <p:cNvSpPr txBox="1">
            <a:spLocks noGrp="1"/>
          </p:cNvSpPr>
          <p:nvPr/>
        </p:nvSpPr>
        <p:spPr bwMode="auto">
          <a:xfrm>
            <a:off x="8167688" y="6553200"/>
            <a:ext cx="9001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r" eaLnBrk="1" hangingPunct="1">
              <a:spcBef>
                <a:spcPct val="0"/>
              </a:spcBef>
              <a:buSzTx/>
              <a:buFontTx/>
              <a:buNone/>
            </a:pPr>
            <a:fld id="{8E6F99E3-CCB0-48E6-BE9D-6B081EACCB5D}" type="slidenum">
              <a:rPr lang="en-US" altLang="zh-CN" sz="1200" b="0">
                <a:latin typeface="Arial" charset="0"/>
              </a:rPr>
            </a:fld>
            <a:endParaRPr lang="en-US" altLang="zh-CN" sz="1200" b="0">
              <a:latin typeface="Arial" charset="0"/>
            </a:endParaRPr>
          </a:p>
        </p:txBody>
      </p:sp>
      <p:sp>
        <p:nvSpPr>
          <p:cNvPr id="27653" name="Rectangle 5"/>
          <p:cNvSpPr>
            <a:spLocks noChangeArrowheads="1"/>
          </p:cNvSpPr>
          <p:nvPr/>
        </p:nvSpPr>
        <p:spPr bwMode="auto">
          <a:xfrm>
            <a:off x="7497762" y="233363"/>
            <a:ext cx="1034677" cy="461665"/>
          </a:xfrm>
          <a:prstGeom prst="rect">
            <a:avLst/>
          </a:prstGeom>
          <a:noFill/>
          <a:ln w="9525">
            <a:solidFill>
              <a:srgbClr val="FF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spcBef>
                <a:spcPct val="0"/>
              </a:spcBef>
              <a:buSzTx/>
              <a:buFontTx/>
              <a:buNone/>
            </a:pPr>
            <a:r>
              <a:rPr lang="zh-CN" altLang="en-US" sz="2400" dirty="0" smtClean="0">
                <a:solidFill>
                  <a:srgbClr val="FF0000"/>
                </a:solidFill>
                <a:latin typeface="黑体" pitchFamily="49" charset="-122"/>
                <a:ea typeface="黑体" pitchFamily="49" charset="-122"/>
              </a:rPr>
              <a:t>重 点</a:t>
            </a:r>
            <a:endParaRPr lang="en-US" altLang="zh-CN" sz="2400" dirty="0">
              <a:solidFill>
                <a:srgbClr val="FF0000"/>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endParaRPr lang="zh-CN" altLang="en-US" dirty="0" smtClean="0"/>
          </a:p>
        </p:txBody>
      </p:sp>
      <p:sp>
        <p:nvSpPr>
          <p:cNvPr id="23555" name="内容占位符 2"/>
          <p:cNvSpPr>
            <a:spLocks noGrp="1"/>
          </p:cNvSpPr>
          <p:nvPr>
            <p:ph idx="1"/>
          </p:nvPr>
        </p:nvSpPr>
        <p:spPr>
          <a:xfrm>
            <a:off x="457200" y="1299552"/>
            <a:ext cx="8229600" cy="4937760"/>
          </a:xfrm>
        </p:spPr>
        <p:txBody>
          <a:bodyPr>
            <a:normAutofit fontScale="92500" lnSpcReduction="10000"/>
          </a:bodyPr>
          <a:lstStyle/>
          <a:p>
            <a:r>
              <a:rPr lang="zh-CN" altLang="zh-CN" dirty="0" smtClean="0"/>
              <a:t>如果有成员是另一结构类型的指针变量，则可以用若干个箭头形式的成员操作符访问最低一级的成员。比如，</a:t>
            </a:r>
            <a:endParaRPr lang="zh-CN" altLang="zh-CN" dirty="0" smtClean="0"/>
          </a:p>
          <a:p>
            <a:pPr lvl="1">
              <a:buFontTx/>
              <a:buNone/>
            </a:pPr>
            <a:r>
              <a:rPr lang="en-US" altLang="zh-CN" dirty="0" err="1" smtClean="0">
                <a:latin typeface="+mn-ea"/>
              </a:rPr>
              <a:t>struct</a:t>
            </a:r>
            <a:endParaRPr lang="zh-CN" altLang="zh-CN" dirty="0" smtClean="0">
              <a:latin typeface="+mn-ea"/>
            </a:endParaRPr>
          </a:p>
          <a:p>
            <a:pPr lvl="1">
              <a:buFontTx/>
              <a:buNone/>
            </a:pPr>
            <a:r>
              <a:rPr lang="en-US" altLang="zh-CN" dirty="0" smtClean="0">
                <a:latin typeface="+mn-ea"/>
              </a:rPr>
              <a:t>{</a:t>
            </a:r>
            <a:endParaRPr lang="zh-CN" altLang="zh-CN" dirty="0" smtClean="0">
              <a:latin typeface="+mn-ea"/>
            </a:endParaRPr>
          </a:p>
          <a:p>
            <a:pPr lvl="1">
              <a:buFontTx/>
              <a:buNone/>
            </a:pPr>
            <a:r>
              <a:rPr lang="en-US" altLang="zh-CN" dirty="0" smtClean="0">
                <a:latin typeface="+mn-ea"/>
              </a:rPr>
              <a:t>	    </a:t>
            </a:r>
            <a:r>
              <a:rPr lang="en-US" altLang="zh-CN" dirty="0" smtClean="0">
                <a:solidFill>
                  <a:srgbClr val="FF0000"/>
                </a:solidFill>
                <a:latin typeface="+mn-ea"/>
              </a:rPr>
              <a:t>Student *p1</a:t>
            </a:r>
            <a:r>
              <a:rPr lang="en-US" altLang="zh-CN" dirty="0" smtClean="0">
                <a:latin typeface="+mn-ea"/>
              </a:rPr>
              <a:t>;</a:t>
            </a:r>
            <a:endParaRPr lang="zh-CN" altLang="zh-CN" dirty="0" smtClean="0">
              <a:latin typeface="+mn-ea"/>
            </a:endParaRPr>
          </a:p>
          <a:p>
            <a:pPr lvl="1">
              <a:buFontTx/>
              <a:buNone/>
            </a:pPr>
            <a:r>
              <a:rPr lang="en-US" altLang="zh-CN" dirty="0" smtClean="0">
                <a:latin typeface="+mn-ea"/>
              </a:rPr>
              <a:t>	    float score;</a:t>
            </a:r>
            <a:endParaRPr lang="zh-CN" altLang="zh-CN" dirty="0" smtClean="0">
              <a:latin typeface="+mn-ea"/>
            </a:endParaRPr>
          </a:p>
          <a:p>
            <a:pPr lvl="1">
              <a:buFontTx/>
              <a:buNone/>
            </a:pPr>
            <a:r>
              <a:rPr lang="en-US" altLang="zh-CN" dirty="0" smtClean="0">
                <a:latin typeface="+mn-ea"/>
              </a:rPr>
              <a:t>} s, *</a:t>
            </a:r>
            <a:r>
              <a:rPr lang="en-US" altLang="zh-CN" dirty="0" err="1" smtClean="0">
                <a:latin typeface="+mn-ea"/>
              </a:rPr>
              <a:t>pps</a:t>
            </a:r>
            <a:r>
              <a:rPr lang="en-US" altLang="zh-CN" dirty="0" smtClean="0">
                <a:latin typeface="+mn-ea"/>
              </a:rPr>
              <a:t> ;</a:t>
            </a:r>
            <a:endParaRPr lang="zh-CN" altLang="zh-CN" dirty="0" smtClean="0">
              <a:latin typeface="+mn-ea"/>
            </a:endParaRPr>
          </a:p>
          <a:p>
            <a:pPr lvl="1">
              <a:buFontTx/>
              <a:buNone/>
            </a:pPr>
            <a:r>
              <a:rPr lang="en-US" altLang="zh-CN" dirty="0" err="1" smtClean="0">
                <a:latin typeface="+mn-ea"/>
              </a:rPr>
              <a:t>pps</a:t>
            </a:r>
            <a:r>
              <a:rPr lang="en-US" altLang="zh-CN" dirty="0" smtClean="0">
                <a:latin typeface="+mn-ea"/>
              </a:rPr>
              <a:t> = &amp;s;</a:t>
            </a:r>
            <a:endParaRPr lang="zh-CN" altLang="zh-CN" dirty="0" smtClean="0">
              <a:latin typeface="+mn-ea"/>
            </a:endParaRPr>
          </a:p>
          <a:p>
            <a:pPr lvl="1">
              <a:buFontTx/>
              <a:buNone/>
            </a:pPr>
            <a:r>
              <a:rPr lang="en-US" altLang="zh-CN" dirty="0" err="1" smtClean="0">
                <a:latin typeface="+mn-ea"/>
              </a:rPr>
              <a:t>pps</a:t>
            </a:r>
            <a:r>
              <a:rPr lang="en-US" altLang="zh-CN" dirty="0" smtClean="0">
                <a:latin typeface="+mn-ea"/>
              </a:rPr>
              <a:t> -&gt; p1 = &amp;s1;</a:t>
            </a:r>
            <a:endParaRPr lang="zh-CN" altLang="zh-CN" dirty="0" smtClean="0">
              <a:latin typeface="+mn-ea"/>
            </a:endParaRPr>
          </a:p>
          <a:p>
            <a:pPr lvl="1">
              <a:buFontTx/>
              <a:buNone/>
            </a:pPr>
            <a:r>
              <a:rPr lang="en-US" altLang="zh-CN" dirty="0" err="1" smtClean="0">
                <a:solidFill>
                  <a:srgbClr val="FF0000"/>
                </a:solidFill>
                <a:latin typeface="+mn-ea"/>
              </a:rPr>
              <a:t>pps</a:t>
            </a:r>
            <a:r>
              <a:rPr lang="en-US" altLang="zh-CN" dirty="0" smtClean="0">
                <a:solidFill>
                  <a:srgbClr val="FF0000"/>
                </a:solidFill>
                <a:latin typeface="+mn-ea"/>
              </a:rPr>
              <a:t> -&gt; p1 -&gt; number </a:t>
            </a:r>
            <a:r>
              <a:rPr lang="en-US" altLang="zh-CN" dirty="0" smtClean="0">
                <a:latin typeface="+mn-ea"/>
              </a:rPr>
              <a:t>= 1220001;</a:t>
            </a:r>
            <a:endParaRPr lang="zh-CN" altLang="zh-CN" dirty="0" smtClean="0">
              <a:latin typeface="+mn-ea"/>
            </a:endParaRPr>
          </a:p>
          <a:p>
            <a:pPr lvl="1">
              <a:buFontTx/>
              <a:buNone/>
            </a:pPr>
            <a:r>
              <a:rPr lang="en-US" altLang="zh-CN" dirty="0" err="1" smtClean="0">
                <a:solidFill>
                  <a:srgbClr val="FF0000"/>
                </a:solidFill>
                <a:latin typeface="+mn-ea"/>
              </a:rPr>
              <a:t>pps</a:t>
            </a:r>
            <a:r>
              <a:rPr lang="en-US" altLang="zh-CN" dirty="0" smtClean="0">
                <a:solidFill>
                  <a:srgbClr val="FF0000"/>
                </a:solidFill>
                <a:latin typeface="+mn-ea"/>
              </a:rPr>
              <a:t> -&gt; p1 -&gt; name </a:t>
            </a:r>
            <a:r>
              <a:rPr lang="en-US" altLang="zh-CN" dirty="0" smtClean="0">
                <a:latin typeface="+mn-ea"/>
              </a:rPr>
              <a:t>= </a:t>
            </a:r>
            <a:r>
              <a:rPr lang="en-US" altLang="zh-CN" sz="2400" dirty="0">
                <a:latin typeface="+mn-ea"/>
                <a:cs typeface="Arial" charset="0"/>
              </a:rPr>
              <a:t>"</a:t>
            </a:r>
            <a:r>
              <a:rPr lang="en-US" altLang="zh-CN" dirty="0" smtClean="0">
                <a:latin typeface="+mn-ea"/>
              </a:rPr>
              <a:t>Tom</a:t>
            </a:r>
            <a:r>
              <a:rPr lang="en-US" altLang="zh-CN" sz="2400" dirty="0" smtClean="0">
                <a:latin typeface="+mn-ea"/>
                <a:cs typeface="Arial" charset="0"/>
              </a:rPr>
              <a:t>"</a:t>
            </a:r>
            <a:r>
              <a:rPr lang="en-US" altLang="zh-CN" dirty="0" smtClean="0">
                <a:latin typeface="+mn-ea"/>
              </a:rPr>
              <a:t>;</a:t>
            </a:r>
            <a:endParaRPr lang="zh-CN" altLang="zh-CN" dirty="0" smtClean="0">
              <a:latin typeface="+mn-ea"/>
            </a:endParaRPr>
          </a:p>
          <a:p>
            <a:pPr lvl="1">
              <a:buFontTx/>
              <a:buNone/>
            </a:pPr>
            <a:r>
              <a:rPr lang="en-US" altLang="zh-CN" dirty="0" err="1" smtClean="0">
                <a:solidFill>
                  <a:srgbClr val="FF0000"/>
                </a:solidFill>
                <a:latin typeface="+mn-ea"/>
              </a:rPr>
              <a:t>pps</a:t>
            </a:r>
            <a:r>
              <a:rPr lang="en-US" altLang="zh-CN" dirty="0" smtClean="0">
                <a:solidFill>
                  <a:srgbClr val="FF0000"/>
                </a:solidFill>
                <a:latin typeface="+mn-ea"/>
              </a:rPr>
              <a:t> -&gt; p1 -&gt; age </a:t>
            </a:r>
            <a:r>
              <a:rPr lang="en-US" altLang="zh-CN" dirty="0" smtClean="0">
                <a:latin typeface="+mn-ea"/>
              </a:rPr>
              <a:t>= 19;</a:t>
            </a:r>
            <a:endParaRPr lang="zh-CN" altLang="zh-CN" dirty="0" smtClean="0">
              <a:latin typeface="+mn-ea"/>
            </a:endParaRPr>
          </a:p>
          <a:p>
            <a:pPr lvl="1">
              <a:buFontTx/>
              <a:buNone/>
            </a:pPr>
            <a:r>
              <a:rPr lang="en-US" altLang="zh-CN" dirty="0" err="1" smtClean="0">
                <a:solidFill>
                  <a:srgbClr val="FF0000"/>
                </a:solidFill>
                <a:latin typeface="+mn-ea"/>
              </a:rPr>
              <a:t>pps</a:t>
            </a:r>
            <a:r>
              <a:rPr lang="en-US" altLang="zh-CN" dirty="0" smtClean="0">
                <a:solidFill>
                  <a:srgbClr val="FF0000"/>
                </a:solidFill>
                <a:latin typeface="+mn-ea"/>
              </a:rPr>
              <a:t> -&gt; score </a:t>
            </a:r>
            <a:r>
              <a:rPr lang="en-US" altLang="zh-CN" dirty="0" smtClean="0">
                <a:latin typeface="+mn-ea"/>
              </a:rPr>
              <a:t>= 85;</a:t>
            </a:r>
            <a:endParaRPr lang="zh-CN" altLang="en-US" dirty="0" smtClean="0">
              <a:latin typeface="+mn-ea"/>
            </a:endParaRPr>
          </a:p>
        </p:txBody>
      </p:sp>
      <p:sp>
        <p:nvSpPr>
          <p:cNvPr id="28676" name="灯片编号占位符 5"/>
          <p:cNvSpPr txBox="1">
            <a:spLocks noGrp="1"/>
          </p:cNvSpPr>
          <p:nvPr/>
        </p:nvSpPr>
        <p:spPr bwMode="auto">
          <a:xfrm>
            <a:off x="8167688" y="6553200"/>
            <a:ext cx="9001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r" eaLnBrk="1" hangingPunct="1">
              <a:spcBef>
                <a:spcPct val="0"/>
              </a:spcBef>
              <a:buSzTx/>
              <a:buFontTx/>
              <a:buNone/>
            </a:pPr>
            <a:fld id="{A9B1A005-3DB1-4D3C-B5DB-B3A289D6604B}" type="slidenum">
              <a:rPr lang="en-US" altLang="zh-CN" sz="1200" b="0">
                <a:latin typeface="Arial" charset="0"/>
              </a:rPr>
            </a:fld>
            <a:endParaRPr lang="en-US" altLang="zh-CN" sz="1200" b="0">
              <a:latin typeface="Arial" charset="0"/>
            </a:endParaRPr>
          </a:p>
        </p:txBody>
      </p:sp>
      <p:sp>
        <p:nvSpPr>
          <p:cNvPr id="28677" name="矩形 4"/>
          <p:cNvSpPr>
            <a:spLocks noChangeArrowheads="1"/>
          </p:cNvSpPr>
          <p:nvPr/>
        </p:nvSpPr>
        <p:spPr bwMode="auto">
          <a:xfrm>
            <a:off x="4878189" y="2124075"/>
            <a:ext cx="3808611" cy="193899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spcBef>
                <a:spcPct val="0"/>
              </a:spcBef>
              <a:buSzTx/>
              <a:buFontTx/>
              <a:buNone/>
            </a:pPr>
            <a:r>
              <a:rPr lang="en-US" altLang="zh-CN" sz="2000" b="0" dirty="0" err="1">
                <a:latin typeface="+mn-ea"/>
                <a:ea typeface="+mn-ea"/>
              </a:rPr>
              <a:t>struct</a:t>
            </a:r>
            <a:r>
              <a:rPr lang="en-US" altLang="zh-CN" sz="2000" b="0" dirty="0">
                <a:latin typeface="+mn-ea"/>
                <a:ea typeface="+mn-ea"/>
              </a:rPr>
              <a:t> </a:t>
            </a:r>
            <a:r>
              <a:rPr lang="en-US" altLang="zh-CN" sz="2000" b="0" dirty="0">
                <a:solidFill>
                  <a:srgbClr val="FF0000"/>
                </a:solidFill>
                <a:latin typeface="+mn-ea"/>
                <a:ea typeface="+mn-ea"/>
              </a:rPr>
              <a:t>Student</a:t>
            </a:r>
            <a:endParaRPr lang="zh-CN" altLang="zh-CN" sz="2000" b="0" dirty="0">
              <a:solidFill>
                <a:srgbClr val="FF0000"/>
              </a:solidFill>
              <a:latin typeface="+mn-ea"/>
              <a:ea typeface="+mn-ea"/>
            </a:endParaRPr>
          </a:p>
          <a:p>
            <a:pPr eaLnBrk="1" hangingPunct="1">
              <a:spcBef>
                <a:spcPct val="0"/>
              </a:spcBef>
              <a:buSzTx/>
              <a:buFontTx/>
              <a:buNone/>
            </a:pPr>
            <a:r>
              <a:rPr lang="en-US" altLang="zh-CN" sz="2000" b="0" dirty="0">
                <a:latin typeface="+mn-ea"/>
                <a:ea typeface="+mn-ea"/>
              </a:rPr>
              <a:t>{</a:t>
            </a:r>
            <a:endParaRPr lang="zh-CN" altLang="zh-CN" sz="2000" b="0" dirty="0">
              <a:latin typeface="+mn-ea"/>
              <a:ea typeface="+mn-ea"/>
            </a:endParaRPr>
          </a:p>
          <a:p>
            <a:pPr eaLnBrk="1" hangingPunct="1">
              <a:spcBef>
                <a:spcPct val="0"/>
              </a:spcBef>
              <a:buSzTx/>
              <a:buFontTx/>
              <a:buNone/>
            </a:pPr>
            <a:r>
              <a:rPr lang="en-US" altLang="zh-CN" sz="2000" b="0" dirty="0">
                <a:latin typeface="+mn-ea"/>
                <a:ea typeface="+mn-ea"/>
              </a:rPr>
              <a:t> </a:t>
            </a:r>
            <a:r>
              <a:rPr lang="en-US" altLang="zh-CN" sz="2000" b="0" dirty="0" smtClean="0">
                <a:latin typeface="+mn-ea"/>
                <a:ea typeface="+mn-ea"/>
              </a:rPr>
              <a:t>      </a:t>
            </a:r>
            <a:r>
              <a:rPr lang="en-US" altLang="zh-CN" sz="2000" b="0" dirty="0" err="1" smtClean="0">
                <a:latin typeface="+mn-ea"/>
                <a:ea typeface="+mn-ea"/>
              </a:rPr>
              <a:t>int</a:t>
            </a:r>
            <a:r>
              <a:rPr lang="en-US" altLang="zh-CN" sz="2000" b="0" dirty="0" smtClean="0">
                <a:latin typeface="+mn-ea"/>
                <a:ea typeface="+mn-ea"/>
              </a:rPr>
              <a:t> </a:t>
            </a:r>
            <a:r>
              <a:rPr lang="en-US" altLang="zh-CN" sz="2000" b="0" dirty="0">
                <a:latin typeface="+mn-ea"/>
                <a:ea typeface="+mn-ea"/>
              </a:rPr>
              <a:t>number;	//</a:t>
            </a:r>
            <a:r>
              <a:rPr lang="zh-CN" altLang="zh-CN" sz="2000" b="0" dirty="0">
                <a:latin typeface="+mn-ea"/>
                <a:ea typeface="+mn-ea"/>
              </a:rPr>
              <a:t>成员</a:t>
            </a:r>
            <a:endParaRPr lang="zh-CN" altLang="zh-CN" sz="2000" b="0" dirty="0">
              <a:latin typeface="+mn-ea"/>
              <a:ea typeface="+mn-ea"/>
            </a:endParaRPr>
          </a:p>
          <a:p>
            <a:pPr eaLnBrk="1" hangingPunct="1">
              <a:spcBef>
                <a:spcPct val="0"/>
              </a:spcBef>
              <a:buSzTx/>
              <a:buFontTx/>
              <a:buNone/>
            </a:pPr>
            <a:r>
              <a:rPr lang="en-US" altLang="zh-CN" sz="2000" b="0" dirty="0">
                <a:latin typeface="+mn-ea"/>
                <a:ea typeface="+mn-ea"/>
              </a:rPr>
              <a:t> </a:t>
            </a:r>
            <a:r>
              <a:rPr lang="en-US" altLang="zh-CN" sz="2000" b="0" dirty="0" smtClean="0">
                <a:latin typeface="+mn-ea"/>
                <a:ea typeface="+mn-ea"/>
              </a:rPr>
              <a:t>      char* </a:t>
            </a:r>
            <a:r>
              <a:rPr lang="en-US" altLang="zh-CN" sz="2000" b="0" dirty="0">
                <a:latin typeface="+mn-ea"/>
                <a:ea typeface="+mn-ea"/>
              </a:rPr>
              <a:t>name; </a:t>
            </a:r>
            <a:r>
              <a:rPr lang="en-US" altLang="zh-CN" sz="2000" b="0" dirty="0" smtClean="0">
                <a:latin typeface="+mn-ea"/>
                <a:ea typeface="+mn-ea"/>
              </a:rPr>
              <a:t>//</a:t>
            </a:r>
            <a:r>
              <a:rPr lang="zh-CN" altLang="zh-CN" sz="2000" b="0" dirty="0">
                <a:latin typeface="+mn-ea"/>
                <a:ea typeface="+mn-ea"/>
              </a:rPr>
              <a:t>成员</a:t>
            </a:r>
            <a:endParaRPr lang="zh-CN" altLang="zh-CN" sz="2000" b="0" dirty="0">
              <a:latin typeface="+mn-ea"/>
              <a:ea typeface="+mn-ea"/>
            </a:endParaRPr>
          </a:p>
          <a:p>
            <a:pPr eaLnBrk="1" hangingPunct="1">
              <a:spcBef>
                <a:spcPct val="0"/>
              </a:spcBef>
              <a:buSzTx/>
              <a:buFontTx/>
              <a:buNone/>
            </a:pPr>
            <a:r>
              <a:rPr lang="en-US" altLang="zh-CN" sz="2000" b="0" dirty="0">
                <a:latin typeface="+mn-ea"/>
                <a:ea typeface="+mn-ea"/>
              </a:rPr>
              <a:t> </a:t>
            </a:r>
            <a:r>
              <a:rPr lang="en-US" altLang="zh-CN" sz="2000" b="0" dirty="0" smtClean="0">
                <a:latin typeface="+mn-ea"/>
                <a:ea typeface="+mn-ea"/>
              </a:rPr>
              <a:t>      </a:t>
            </a:r>
            <a:r>
              <a:rPr lang="en-US" altLang="zh-CN" sz="2000" b="0" dirty="0" err="1" smtClean="0">
                <a:latin typeface="+mn-ea"/>
                <a:ea typeface="+mn-ea"/>
              </a:rPr>
              <a:t>int</a:t>
            </a:r>
            <a:r>
              <a:rPr lang="en-US" altLang="zh-CN" sz="2000" b="0" dirty="0" smtClean="0">
                <a:latin typeface="+mn-ea"/>
                <a:ea typeface="+mn-ea"/>
              </a:rPr>
              <a:t> </a:t>
            </a:r>
            <a:r>
              <a:rPr lang="en-US" altLang="zh-CN" sz="2000" b="0" dirty="0">
                <a:latin typeface="+mn-ea"/>
                <a:ea typeface="+mn-ea"/>
              </a:rPr>
              <a:t>age; </a:t>
            </a:r>
            <a:r>
              <a:rPr lang="en-US" altLang="zh-CN" sz="2000" b="0" dirty="0" smtClean="0">
                <a:latin typeface="+mn-ea"/>
                <a:ea typeface="+mn-ea"/>
              </a:rPr>
              <a:t>    </a:t>
            </a:r>
            <a:r>
              <a:rPr lang="en-US" altLang="zh-CN" sz="2000" b="0" dirty="0">
                <a:latin typeface="+mn-ea"/>
                <a:ea typeface="+mn-ea"/>
              </a:rPr>
              <a:t>	//</a:t>
            </a:r>
            <a:r>
              <a:rPr lang="zh-CN" altLang="zh-CN" sz="2000" b="0" dirty="0">
                <a:latin typeface="+mn-ea"/>
                <a:ea typeface="+mn-ea"/>
              </a:rPr>
              <a:t>成员</a:t>
            </a:r>
            <a:endParaRPr lang="zh-CN" altLang="zh-CN" sz="2000" b="0" dirty="0">
              <a:latin typeface="+mn-ea"/>
              <a:ea typeface="+mn-ea"/>
            </a:endParaRPr>
          </a:p>
          <a:p>
            <a:pPr eaLnBrk="1" hangingPunct="1">
              <a:spcBef>
                <a:spcPct val="0"/>
              </a:spcBef>
              <a:buSzTx/>
              <a:buFontTx/>
              <a:buNone/>
            </a:pPr>
            <a:r>
              <a:rPr lang="en-US" altLang="zh-CN" sz="2000" b="0" dirty="0">
                <a:latin typeface="+mn-ea"/>
                <a:ea typeface="+mn-ea"/>
              </a:rPr>
              <a:t>}s1;</a:t>
            </a:r>
            <a:endParaRPr lang="en-US" altLang="zh-CN" sz="2000" b="0" dirty="0">
              <a:latin typeface="+mn-ea"/>
              <a:ea typeface="+mn-ea"/>
            </a:endParaRPr>
          </a:p>
        </p:txBody>
      </p:sp>
      <p:sp>
        <p:nvSpPr>
          <p:cNvPr id="6" name="Rectangle 5"/>
          <p:cNvSpPr>
            <a:spLocks noChangeArrowheads="1"/>
          </p:cNvSpPr>
          <p:nvPr/>
        </p:nvSpPr>
        <p:spPr bwMode="auto">
          <a:xfrm>
            <a:off x="7497763" y="233363"/>
            <a:ext cx="1008062" cy="466725"/>
          </a:xfrm>
          <a:prstGeom prst="rect">
            <a:avLst/>
          </a:prstGeom>
          <a:noFill/>
          <a:ln w="9525">
            <a:solidFill>
              <a:srgbClr val="FF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spcBef>
                <a:spcPct val="0"/>
              </a:spcBef>
              <a:buSzTx/>
              <a:buFontTx/>
              <a:buNone/>
            </a:pPr>
            <a:r>
              <a:rPr lang="zh-CN" altLang="en-US" sz="2400">
                <a:solidFill>
                  <a:srgbClr val="FF0000"/>
                </a:solidFill>
                <a:latin typeface="Arial" charset="0"/>
                <a:ea typeface="宋体" pitchFamily="2" charset="-122"/>
              </a:rPr>
              <a:t>重点</a:t>
            </a:r>
            <a:endParaRPr lang="en-US" altLang="zh-CN" sz="2400">
              <a:solidFill>
                <a:srgbClr val="FF0000"/>
              </a:solidFill>
              <a:latin typeface="Arial" charset="0"/>
              <a:ea typeface="宋体"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endParaRPr lang="zh-CN" altLang="en-US" smtClean="0"/>
          </a:p>
        </p:txBody>
      </p:sp>
      <p:sp>
        <p:nvSpPr>
          <p:cNvPr id="12291" name="内容占位符 2"/>
          <p:cNvSpPr>
            <a:spLocks noGrp="1"/>
          </p:cNvSpPr>
          <p:nvPr>
            <p:ph idx="1"/>
          </p:nvPr>
        </p:nvSpPr>
        <p:spPr/>
        <p:txBody>
          <a:bodyPr/>
          <a:lstStyle/>
          <a:p>
            <a:r>
              <a:rPr lang="zh-CN" altLang="zh-CN" dirty="0" smtClean="0"/>
              <a:t>结构类型</a:t>
            </a:r>
            <a:r>
              <a:rPr lang="zh-CN" altLang="en-US" dirty="0" smtClean="0"/>
              <a:t>不</a:t>
            </a:r>
            <a:r>
              <a:rPr lang="zh-CN" altLang="zh-CN" dirty="0" smtClean="0"/>
              <a:t>可以含有</a:t>
            </a:r>
            <a:r>
              <a:rPr lang="zh-CN" altLang="en-US" dirty="0" smtClean="0"/>
              <a:t>本结构类型成员</a:t>
            </a:r>
            <a:r>
              <a:rPr lang="zh-CN" altLang="zh-CN" dirty="0" smtClean="0"/>
              <a:t>。</a:t>
            </a:r>
            <a:endParaRPr lang="zh-CN" altLang="zh-CN" dirty="0" smtClean="0"/>
          </a:p>
          <a:p>
            <a:r>
              <a:rPr lang="zh-CN" altLang="en-US" dirty="0" smtClean="0"/>
              <a:t>但</a:t>
            </a:r>
            <a:r>
              <a:rPr lang="zh-CN" altLang="zh-CN" dirty="0" smtClean="0"/>
              <a:t>结构类型可以含有</a:t>
            </a:r>
            <a:r>
              <a:rPr lang="zh-CN" altLang="en-US" dirty="0" smtClean="0">
                <a:solidFill>
                  <a:srgbClr val="FF0000"/>
                </a:solidFill>
              </a:rPr>
              <a:t>本结构</a:t>
            </a:r>
            <a:r>
              <a:rPr lang="zh-CN" altLang="zh-CN" dirty="0" smtClean="0">
                <a:solidFill>
                  <a:srgbClr val="FF0000"/>
                </a:solidFill>
              </a:rPr>
              <a:t>类型的</a:t>
            </a:r>
            <a:r>
              <a:rPr lang="zh-CN" altLang="en-US" dirty="0" smtClean="0">
                <a:solidFill>
                  <a:srgbClr val="FF0000"/>
                </a:solidFill>
              </a:rPr>
              <a:t>指针</a:t>
            </a:r>
            <a:r>
              <a:rPr lang="zh-CN" altLang="zh-CN" dirty="0" smtClean="0">
                <a:solidFill>
                  <a:srgbClr val="FF0000"/>
                </a:solidFill>
              </a:rPr>
              <a:t>成员</a:t>
            </a:r>
            <a:r>
              <a:rPr lang="zh-CN" altLang="zh-CN" dirty="0" smtClean="0"/>
              <a:t>。比如，</a:t>
            </a:r>
            <a:endParaRPr lang="zh-CN" altLang="zh-CN" dirty="0" smtClean="0"/>
          </a:p>
          <a:p>
            <a:pPr lvl="1">
              <a:buFontTx/>
              <a:buNone/>
            </a:pPr>
            <a:r>
              <a:rPr lang="en-US" altLang="zh-CN" dirty="0" smtClean="0">
                <a:latin typeface="+mn-ea"/>
              </a:rPr>
              <a:t>      </a:t>
            </a:r>
            <a:r>
              <a:rPr lang="en-US" altLang="zh-CN" dirty="0" err="1" smtClean="0">
                <a:latin typeface="+mn-ea"/>
              </a:rPr>
              <a:t>struct</a:t>
            </a:r>
            <a:r>
              <a:rPr lang="en-US" altLang="zh-CN" dirty="0" smtClean="0">
                <a:latin typeface="+mn-ea"/>
              </a:rPr>
              <a:t> </a:t>
            </a:r>
            <a:r>
              <a:rPr lang="en-US" altLang="zh-CN" dirty="0" err="1" smtClean="0">
                <a:latin typeface="+mn-ea"/>
              </a:rPr>
              <a:t>Stup</a:t>
            </a:r>
            <a:endParaRPr lang="zh-CN" altLang="zh-CN" dirty="0" smtClean="0">
              <a:latin typeface="+mn-ea"/>
            </a:endParaRPr>
          </a:p>
          <a:p>
            <a:pPr lvl="1">
              <a:buFontTx/>
              <a:buNone/>
            </a:pPr>
            <a:r>
              <a:rPr lang="en-US" altLang="zh-CN" dirty="0" smtClean="0">
                <a:latin typeface="+mn-ea"/>
              </a:rPr>
              <a:t>     {  </a:t>
            </a:r>
            <a:endParaRPr lang="zh-CN" altLang="zh-CN" dirty="0" smtClean="0">
              <a:latin typeface="+mn-ea"/>
            </a:endParaRPr>
          </a:p>
          <a:p>
            <a:pPr lvl="1">
              <a:buFontTx/>
              <a:buNone/>
            </a:pPr>
            <a:r>
              <a:rPr lang="en-US" altLang="zh-CN" dirty="0" smtClean="0">
                <a:latin typeface="+mn-ea"/>
              </a:rPr>
              <a:t>	       </a:t>
            </a:r>
            <a:r>
              <a:rPr lang="en-US" altLang="zh-CN" dirty="0" err="1" smtClean="0">
                <a:latin typeface="+mn-ea"/>
              </a:rPr>
              <a:t>int</a:t>
            </a:r>
            <a:r>
              <a:rPr lang="en-US" altLang="zh-CN" dirty="0" smtClean="0">
                <a:latin typeface="+mn-ea"/>
              </a:rPr>
              <a:t> no;</a:t>
            </a:r>
            <a:endParaRPr lang="zh-CN" altLang="zh-CN" dirty="0" smtClean="0">
              <a:latin typeface="+mn-ea"/>
            </a:endParaRPr>
          </a:p>
          <a:p>
            <a:pPr lvl="1">
              <a:buFontTx/>
              <a:buNone/>
            </a:pPr>
            <a:r>
              <a:rPr lang="en-US" altLang="zh-CN" dirty="0" smtClean="0">
                <a:latin typeface="+mn-ea"/>
              </a:rPr>
              <a:t>	       </a:t>
            </a:r>
            <a:r>
              <a:rPr lang="en-US" altLang="zh-CN" dirty="0" err="1" smtClean="0">
                <a:solidFill>
                  <a:srgbClr val="FF0000"/>
                </a:solidFill>
                <a:latin typeface="+mn-ea"/>
              </a:rPr>
              <a:t>Stup</a:t>
            </a:r>
            <a:r>
              <a:rPr lang="en-US" altLang="zh-CN" dirty="0" smtClean="0">
                <a:solidFill>
                  <a:srgbClr val="FF0000"/>
                </a:solidFill>
                <a:latin typeface="+mn-ea"/>
              </a:rPr>
              <a:t> *p0;</a:t>
            </a:r>
            <a:endParaRPr lang="zh-CN" altLang="zh-CN" dirty="0" smtClean="0">
              <a:solidFill>
                <a:srgbClr val="FF0000"/>
              </a:solidFill>
              <a:latin typeface="+mn-ea"/>
            </a:endParaRPr>
          </a:p>
          <a:p>
            <a:pPr lvl="1">
              <a:buFontTx/>
              <a:buNone/>
            </a:pPr>
            <a:r>
              <a:rPr lang="en-US" altLang="zh-CN" dirty="0" smtClean="0">
                <a:latin typeface="+mn-ea"/>
              </a:rPr>
              <a:t>     } </a:t>
            </a:r>
            <a:r>
              <a:rPr lang="en-US" altLang="zh-CN" dirty="0" err="1" smtClean="0">
                <a:latin typeface="+mn-ea"/>
              </a:rPr>
              <a:t>st</a:t>
            </a:r>
            <a:r>
              <a:rPr lang="en-US" altLang="zh-CN" dirty="0" smtClean="0">
                <a:latin typeface="+mn-ea"/>
              </a:rPr>
              <a:t>;</a:t>
            </a:r>
            <a:endParaRPr lang="en-US" altLang="zh-CN" dirty="0" smtClean="0">
              <a:latin typeface="+mn-ea"/>
            </a:endParaRPr>
          </a:p>
          <a:p>
            <a:pPr lvl="1">
              <a:buFontTx/>
              <a:buNone/>
            </a:pPr>
            <a:endParaRPr lang="zh-CN" altLang="zh-CN" sz="2400" dirty="0" smtClean="0">
              <a:latin typeface="+mn-ea"/>
            </a:endParaRPr>
          </a:p>
          <a:p>
            <a:pPr lvl="1">
              <a:buFontTx/>
              <a:buNone/>
            </a:pPr>
            <a:r>
              <a:rPr lang="en-US" altLang="zh-CN" sz="2400" b="1" dirty="0" smtClean="0">
                <a:solidFill>
                  <a:srgbClr val="FF0000"/>
                </a:solidFill>
                <a:latin typeface="+mn-ea"/>
              </a:rPr>
              <a:t>      st.p0 = &amp;</a:t>
            </a:r>
            <a:r>
              <a:rPr lang="en-US" altLang="zh-CN" sz="2400" b="1" dirty="0" err="1" smtClean="0">
                <a:solidFill>
                  <a:srgbClr val="FF0000"/>
                </a:solidFill>
                <a:latin typeface="+mn-ea"/>
              </a:rPr>
              <a:t>st</a:t>
            </a:r>
            <a:r>
              <a:rPr lang="en-US" altLang="zh-CN" sz="2400" b="1" dirty="0" smtClean="0">
                <a:solidFill>
                  <a:srgbClr val="FF0000"/>
                </a:solidFill>
                <a:latin typeface="+mn-ea"/>
              </a:rPr>
              <a:t>;   </a:t>
            </a:r>
            <a:r>
              <a:rPr lang="en-US" altLang="zh-CN" sz="2400" b="1" dirty="0" smtClean="0">
                <a:latin typeface="+mn-ea"/>
              </a:rPr>
              <a:t>// </a:t>
            </a:r>
            <a:r>
              <a:rPr lang="zh-CN" altLang="en-US" sz="2400" b="1" dirty="0" smtClean="0">
                <a:latin typeface="+mn-ea"/>
              </a:rPr>
              <a:t>存放本身</a:t>
            </a:r>
            <a:r>
              <a:rPr lang="en-US" altLang="zh-CN" sz="2400" b="1" dirty="0" smtClean="0">
                <a:latin typeface="+mn-ea"/>
              </a:rPr>
              <a:t>(</a:t>
            </a:r>
            <a:r>
              <a:rPr lang="en-US" altLang="zh-CN" sz="2400" b="1" dirty="0" err="1" smtClean="0">
                <a:latin typeface="+mn-ea"/>
              </a:rPr>
              <a:t>st</a:t>
            </a:r>
            <a:r>
              <a:rPr lang="en-US" altLang="zh-CN" sz="2400" b="1" dirty="0" smtClean="0">
                <a:latin typeface="+mn-ea"/>
              </a:rPr>
              <a:t>)</a:t>
            </a:r>
            <a:r>
              <a:rPr lang="zh-CN" altLang="en-US" sz="2400" b="1" dirty="0" smtClean="0">
                <a:latin typeface="+mn-ea"/>
              </a:rPr>
              <a:t>的地址</a:t>
            </a:r>
            <a:endParaRPr lang="en-US" altLang="zh-CN" sz="2400" b="1" dirty="0" smtClean="0">
              <a:latin typeface="+mn-ea"/>
            </a:endParaRPr>
          </a:p>
          <a:p>
            <a:pPr lvl="1">
              <a:buFontTx/>
              <a:buNone/>
            </a:pPr>
            <a:endParaRPr lang="en-US" altLang="zh-CN" dirty="0" smtClean="0"/>
          </a:p>
          <a:p>
            <a:pPr lvl="1">
              <a:buFontTx/>
              <a:buNone/>
            </a:pPr>
            <a:endParaRPr lang="zh-CN" altLang="en-US" dirty="0" smtClean="0"/>
          </a:p>
        </p:txBody>
      </p:sp>
      <p:sp>
        <p:nvSpPr>
          <p:cNvPr id="29700" name="灯片编号占位符 5"/>
          <p:cNvSpPr txBox="1">
            <a:spLocks noGrp="1"/>
          </p:cNvSpPr>
          <p:nvPr/>
        </p:nvSpPr>
        <p:spPr bwMode="auto">
          <a:xfrm>
            <a:off x="8167688" y="6553200"/>
            <a:ext cx="9001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r" eaLnBrk="1" hangingPunct="1">
              <a:spcBef>
                <a:spcPct val="0"/>
              </a:spcBef>
              <a:buSzTx/>
              <a:buFontTx/>
              <a:buNone/>
            </a:pPr>
            <a:fld id="{D54F0FDC-0406-4EEC-BEB4-EA5B3B80DD8C}" type="slidenum">
              <a:rPr lang="en-US" altLang="zh-CN" sz="1200" b="0">
                <a:latin typeface="Arial" charset="0"/>
              </a:rPr>
            </a:fld>
            <a:endParaRPr lang="en-US" altLang="zh-CN" sz="1200" b="0">
              <a:latin typeface="Arial" charset="0"/>
            </a:endParaRPr>
          </a:p>
        </p:txBody>
      </p:sp>
      <p:sp>
        <p:nvSpPr>
          <p:cNvPr id="29701" name="Rectangle 5"/>
          <p:cNvSpPr>
            <a:spLocks noChangeArrowheads="1"/>
          </p:cNvSpPr>
          <p:nvPr/>
        </p:nvSpPr>
        <p:spPr bwMode="auto">
          <a:xfrm>
            <a:off x="7497763" y="233363"/>
            <a:ext cx="1008062" cy="466725"/>
          </a:xfrm>
          <a:prstGeom prst="rect">
            <a:avLst/>
          </a:prstGeom>
          <a:noFill/>
          <a:ln w="9525">
            <a:solidFill>
              <a:srgbClr val="FF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spcBef>
                <a:spcPct val="0"/>
              </a:spcBef>
              <a:buSzTx/>
              <a:buFontTx/>
              <a:buNone/>
            </a:pPr>
            <a:r>
              <a:rPr lang="zh-CN" altLang="en-US" sz="2400">
                <a:solidFill>
                  <a:srgbClr val="FF0000"/>
                </a:solidFill>
                <a:latin typeface="Arial" charset="0"/>
                <a:ea typeface="宋体" pitchFamily="2" charset="-122"/>
              </a:rPr>
              <a:t>重点</a:t>
            </a:r>
            <a:endParaRPr lang="en-US" altLang="zh-CN" sz="2400">
              <a:solidFill>
                <a:srgbClr val="FF0000"/>
              </a:solidFill>
              <a:latin typeface="Arial" charset="0"/>
              <a:ea typeface="宋体" pitchFamily="2" charset="-122"/>
            </a:endParaRPr>
          </a:p>
        </p:txBody>
      </p:sp>
      <p:sp>
        <p:nvSpPr>
          <p:cNvPr id="18" name="矩形 17"/>
          <p:cNvSpPr>
            <a:spLocks noChangeArrowheads="1"/>
          </p:cNvSpPr>
          <p:nvPr/>
        </p:nvSpPr>
        <p:spPr bwMode="auto">
          <a:xfrm>
            <a:off x="4436120" y="2970014"/>
            <a:ext cx="1574800" cy="1035050"/>
          </a:xfrm>
          <a:prstGeom prst="rect">
            <a:avLst/>
          </a:prstGeom>
          <a:solidFill>
            <a:schemeClr val="bg1"/>
          </a:solidFill>
          <a:ln w="9525" algn="ctr">
            <a:solidFill>
              <a:schemeClr val="tx1"/>
            </a:solidFill>
            <a:round/>
          </a:ln>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spcBef>
                <a:spcPct val="0"/>
              </a:spcBef>
              <a:buSzTx/>
              <a:buFontTx/>
              <a:buNone/>
            </a:pPr>
            <a:endParaRPr lang="zh-CN" altLang="en-US" sz="1800" b="0">
              <a:latin typeface="Arial" charset="0"/>
              <a:ea typeface="宋体" pitchFamily="2" charset="-122"/>
            </a:endParaRPr>
          </a:p>
        </p:txBody>
      </p:sp>
      <p:cxnSp>
        <p:nvCxnSpPr>
          <p:cNvPr id="19" name="直接连接符 18"/>
          <p:cNvCxnSpPr>
            <a:cxnSpLocks noChangeShapeType="1"/>
            <a:stCxn id="18" idx="1"/>
            <a:endCxn id="18" idx="3"/>
          </p:cNvCxnSpPr>
          <p:nvPr/>
        </p:nvCxnSpPr>
        <p:spPr bwMode="auto">
          <a:xfrm>
            <a:off x="4436120" y="3487539"/>
            <a:ext cx="157480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sp>
        <p:nvSpPr>
          <p:cNvPr id="22" name="TextBox 21"/>
          <p:cNvSpPr txBox="1">
            <a:spLocks noChangeArrowheads="1"/>
          </p:cNvSpPr>
          <p:nvPr/>
        </p:nvSpPr>
        <p:spPr bwMode="auto">
          <a:xfrm>
            <a:off x="4752033" y="2519164"/>
            <a:ext cx="6746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spcBef>
                <a:spcPct val="0"/>
              </a:spcBef>
              <a:buSzTx/>
              <a:buFontTx/>
              <a:buNone/>
            </a:pPr>
            <a:r>
              <a:rPr lang="en-US" altLang="zh-CN" sz="2400" b="0" dirty="0" smtClean="0">
                <a:latin typeface="Arial" charset="0"/>
                <a:ea typeface="宋体" pitchFamily="2" charset="-122"/>
              </a:rPr>
              <a:t>   </a:t>
            </a:r>
            <a:r>
              <a:rPr lang="en-US" altLang="zh-CN" sz="2400" b="0" dirty="0" err="1" smtClean="0">
                <a:latin typeface="Arial" charset="0"/>
                <a:ea typeface="宋体" pitchFamily="2" charset="-122"/>
              </a:rPr>
              <a:t>st</a:t>
            </a:r>
            <a:endParaRPr lang="zh-CN" altLang="en-US" sz="2400" b="0" dirty="0">
              <a:latin typeface="Arial" charset="0"/>
              <a:ea typeface="宋体" pitchFamily="2" charset="-122"/>
            </a:endParaRPr>
          </a:p>
        </p:txBody>
      </p:sp>
      <p:cxnSp>
        <p:nvCxnSpPr>
          <p:cNvPr id="24" name="直接箭头连接符 23"/>
          <p:cNvCxnSpPr>
            <a:cxnSpLocks noChangeShapeType="1"/>
          </p:cNvCxnSpPr>
          <p:nvPr/>
        </p:nvCxnSpPr>
        <p:spPr bwMode="auto">
          <a:xfrm>
            <a:off x="3851920" y="3284339"/>
            <a:ext cx="765175" cy="0"/>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26" name="直接连接符 25"/>
          <p:cNvCxnSpPr>
            <a:cxnSpLocks noChangeShapeType="1"/>
          </p:cNvCxnSpPr>
          <p:nvPr/>
        </p:nvCxnSpPr>
        <p:spPr bwMode="auto">
          <a:xfrm flipV="1">
            <a:off x="3851920" y="3284339"/>
            <a:ext cx="0" cy="53975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28" name="直接连接符 27"/>
          <p:cNvCxnSpPr>
            <a:cxnSpLocks noChangeShapeType="1"/>
          </p:cNvCxnSpPr>
          <p:nvPr/>
        </p:nvCxnSpPr>
        <p:spPr bwMode="auto">
          <a:xfrm>
            <a:off x="3851920" y="3824089"/>
            <a:ext cx="674688"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内容占位符 2"/>
          <p:cNvSpPr>
            <a:spLocks noGrp="1"/>
          </p:cNvSpPr>
          <p:nvPr>
            <p:ph idx="1"/>
          </p:nvPr>
        </p:nvSpPr>
        <p:spPr/>
        <p:txBody>
          <a:bodyPr/>
          <a:lstStyle/>
          <a:p>
            <a:r>
              <a:rPr lang="zh-CN" altLang="zh-CN" dirty="0" smtClean="0"/>
              <a:t>结构类型</a:t>
            </a:r>
            <a:r>
              <a:rPr lang="zh-CN" altLang="en-US" dirty="0" smtClean="0"/>
              <a:t>不</a:t>
            </a:r>
            <a:r>
              <a:rPr lang="zh-CN" altLang="zh-CN" dirty="0" smtClean="0"/>
              <a:t>可以含有</a:t>
            </a:r>
            <a:r>
              <a:rPr lang="zh-CN" altLang="en-US" dirty="0" smtClean="0"/>
              <a:t>本结构类型成员</a:t>
            </a:r>
            <a:r>
              <a:rPr lang="zh-CN" altLang="zh-CN" dirty="0" smtClean="0"/>
              <a:t>。</a:t>
            </a:r>
            <a:endParaRPr lang="zh-CN" altLang="zh-CN" dirty="0" smtClean="0"/>
          </a:p>
          <a:p>
            <a:r>
              <a:rPr lang="zh-CN" altLang="en-US" dirty="0" smtClean="0"/>
              <a:t>但</a:t>
            </a:r>
            <a:r>
              <a:rPr lang="zh-CN" altLang="zh-CN" dirty="0" smtClean="0"/>
              <a:t>结构类型可以含有</a:t>
            </a:r>
            <a:r>
              <a:rPr lang="zh-CN" altLang="en-US" dirty="0" smtClean="0">
                <a:solidFill>
                  <a:srgbClr val="FF0000"/>
                </a:solidFill>
              </a:rPr>
              <a:t>本结构</a:t>
            </a:r>
            <a:r>
              <a:rPr lang="zh-CN" altLang="zh-CN" dirty="0" smtClean="0">
                <a:solidFill>
                  <a:srgbClr val="FF0000"/>
                </a:solidFill>
              </a:rPr>
              <a:t>类型的</a:t>
            </a:r>
            <a:r>
              <a:rPr lang="zh-CN" altLang="en-US" dirty="0" smtClean="0">
                <a:solidFill>
                  <a:srgbClr val="FF0000"/>
                </a:solidFill>
              </a:rPr>
              <a:t>指针</a:t>
            </a:r>
            <a:r>
              <a:rPr lang="zh-CN" altLang="zh-CN" dirty="0" smtClean="0">
                <a:solidFill>
                  <a:srgbClr val="FF0000"/>
                </a:solidFill>
              </a:rPr>
              <a:t>成员</a:t>
            </a:r>
            <a:r>
              <a:rPr lang="zh-CN" altLang="zh-CN" dirty="0" smtClean="0"/>
              <a:t>。比如，</a:t>
            </a:r>
            <a:endParaRPr lang="zh-CN" altLang="zh-CN" dirty="0" smtClean="0"/>
          </a:p>
          <a:p>
            <a:pPr lvl="1">
              <a:buFontTx/>
              <a:buNone/>
            </a:pPr>
            <a:r>
              <a:rPr lang="en-US" altLang="zh-CN" dirty="0" smtClean="0">
                <a:latin typeface="+mn-ea"/>
              </a:rPr>
              <a:t>      </a:t>
            </a:r>
            <a:r>
              <a:rPr lang="en-US" altLang="zh-CN" dirty="0" err="1" smtClean="0">
                <a:latin typeface="+mn-ea"/>
              </a:rPr>
              <a:t>struct</a:t>
            </a:r>
            <a:r>
              <a:rPr lang="en-US" altLang="zh-CN" dirty="0" smtClean="0">
                <a:latin typeface="+mn-ea"/>
              </a:rPr>
              <a:t> </a:t>
            </a:r>
            <a:r>
              <a:rPr lang="en-US" altLang="zh-CN" dirty="0" err="1" smtClean="0">
                <a:latin typeface="+mn-ea"/>
              </a:rPr>
              <a:t>Stup</a:t>
            </a:r>
            <a:endParaRPr lang="zh-CN" altLang="zh-CN" dirty="0" smtClean="0">
              <a:latin typeface="+mn-ea"/>
            </a:endParaRPr>
          </a:p>
          <a:p>
            <a:pPr lvl="1">
              <a:buFontTx/>
              <a:buNone/>
            </a:pPr>
            <a:r>
              <a:rPr lang="en-US" altLang="zh-CN" dirty="0" smtClean="0">
                <a:latin typeface="+mn-ea"/>
              </a:rPr>
              <a:t>     {</a:t>
            </a:r>
            <a:endParaRPr lang="zh-CN" altLang="zh-CN" dirty="0" smtClean="0">
              <a:latin typeface="+mn-ea"/>
            </a:endParaRPr>
          </a:p>
          <a:p>
            <a:pPr lvl="1">
              <a:buFontTx/>
              <a:buNone/>
            </a:pPr>
            <a:r>
              <a:rPr lang="en-US" altLang="zh-CN" dirty="0" smtClean="0">
                <a:latin typeface="+mn-ea"/>
              </a:rPr>
              <a:t>	       </a:t>
            </a:r>
            <a:r>
              <a:rPr lang="en-US" altLang="zh-CN" dirty="0" err="1" smtClean="0">
                <a:latin typeface="+mn-ea"/>
              </a:rPr>
              <a:t>int</a:t>
            </a:r>
            <a:r>
              <a:rPr lang="en-US" altLang="zh-CN" dirty="0" smtClean="0">
                <a:latin typeface="+mn-ea"/>
              </a:rPr>
              <a:t> no;</a:t>
            </a:r>
            <a:endParaRPr lang="zh-CN" altLang="zh-CN" dirty="0" smtClean="0">
              <a:latin typeface="+mn-ea"/>
            </a:endParaRPr>
          </a:p>
          <a:p>
            <a:pPr lvl="1">
              <a:buFontTx/>
              <a:buNone/>
            </a:pPr>
            <a:r>
              <a:rPr lang="en-US" altLang="zh-CN" dirty="0" smtClean="0">
                <a:latin typeface="+mn-ea"/>
              </a:rPr>
              <a:t>	       </a:t>
            </a:r>
            <a:r>
              <a:rPr lang="en-US" altLang="zh-CN" dirty="0" err="1" smtClean="0">
                <a:solidFill>
                  <a:srgbClr val="FF0000"/>
                </a:solidFill>
                <a:latin typeface="+mn-ea"/>
              </a:rPr>
              <a:t>Stup</a:t>
            </a:r>
            <a:r>
              <a:rPr lang="en-US" altLang="zh-CN" dirty="0" smtClean="0">
                <a:solidFill>
                  <a:srgbClr val="FF0000"/>
                </a:solidFill>
                <a:latin typeface="+mn-ea"/>
              </a:rPr>
              <a:t> *p0;</a:t>
            </a:r>
            <a:endParaRPr lang="zh-CN" altLang="zh-CN" dirty="0" smtClean="0">
              <a:solidFill>
                <a:srgbClr val="FF0000"/>
              </a:solidFill>
              <a:latin typeface="+mn-ea"/>
            </a:endParaRPr>
          </a:p>
          <a:p>
            <a:pPr lvl="1">
              <a:buFontTx/>
              <a:buNone/>
            </a:pPr>
            <a:r>
              <a:rPr lang="en-US" altLang="zh-CN" dirty="0" smtClean="0">
                <a:latin typeface="+mn-ea"/>
              </a:rPr>
              <a:t>     } </a:t>
            </a:r>
            <a:r>
              <a:rPr lang="en-US" altLang="zh-CN" dirty="0" err="1" smtClean="0">
                <a:latin typeface="+mn-ea"/>
              </a:rPr>
              <a:t>st</a:t>
            </a:r>
            <a:r>
              <a:rPr lang="en-US" altLang="zh-CN" dirty="0" smtClean="0">
                <a:latin typeface="+mn-ea"/>
              </a:rPr>
              <a:t>;</a:t>
            </a:r>
            <a:endParaRPr lang="en-US" altLang="zh-CN" dirty="0" smtClean="0">
              <a:latin typeface="+mn-ea"/>
            </a:endParaRPr>
          </a:p>
          <a:p>
            <a:pPr lvl="1">
              <a:buFontTx/>
              <a:buNone/>
            </a:pPr>
            <a:endParaRPr lang="zh-CN" altLang="zh-CN" sz="2400" dirty="0" smtClean="0">
              <a:latin typeface="+mn-ea"/>
            </a:endParaRPr>
          </a:p>
          <a:p>
            <a:pPr lvl="1">
              <a:buFontTx/>
              <a:buNone/>
            </a:pPr>
            <a:r>
              <a:rPr lang="en-US" altLang="zh-CN" sz="2400" b="1" dirty="0" smtClean="0">
                <a:solidFill>
                  <a:srgbClr val="FF0000"/>
                </a:solidFill>
                <a:latin typeface="+mn-ea"/>
              </a:rPr>
              <a:t>      </a:t>
            </a:r>
            <a:r>
              <a:rPr lang="en-US" altLang="zh-CN" sz="2400" b="1" dirty="0" smtClean="0">
                <a:solidFill>
                  <a:schemeClr val="tx1"/>
                </a:solidFill>
                <a:latin typeface="+mn-ea"/>
              </a:rPr>
              <a:t>st.p0 = &amp;</a:t>
            </a:r>
            <a:r>
              <a:rPr lang="en-US" altLang="zh-CN" sz="2400" b="1" dirty="0" err="1" smtClean="0">
                <a:solidFill>
                  <a:schemeClr val="tx1"/>
                </a:solidFill>
                <a:latin typeface="+mn-ea"/>
              </a:rPr>
              <a:t>st</a:t>
            </a:r>
            <a:r>
              <a:rPr lang="en-US" altLang="zh-CN" sz="2400" b="1" dirty="0" smtClean="0">
                <a:solidFill>
                  <a:schemeClr val="tx1"/>
                </a:solidFill>
                <a:latin typeface="+mn-ea"/>
              </a:rPr>
              <a:t>;   </a:t>
            </a:r>
            <a:r>
              <a:rPr lang="en-US" altLang="zh-CN" sz="2400" b="1" dirty="0" smtClean="0">
                <a:latin typeface="+mn-ea"/>
              </a:rPr>
              <a:t>// </a:t>
            </a:r>
            <a:r>
              <a:rPr lang="zh-CN" altLang="en-US" sz="2400" b="1" dirty="0" smtClean="0">
                <a:latin typeface="+mn-ea"/>
              </a:rPr>
              <a:t>存放本身</a:t>
            </a:r>
            <a:r>
              <a:rPr lang="en-US" altLang="zh-CN" sz="2400" b="1" dirty="0" smtClean="0">
                <a:latin typeface="+mn-ea"/>
              </a:rPr>
              <a:t>(</a:t>
            </a:r>
            <a:r>
              <a:rPr lang="en-US" altLang="zh-CN" sz="2400" b="1" dirty="0" err="1" smtClean="0">
                <a:latin typeface="+mn-ea"/>
              </a:rPr>
              <a:t>st</a:t>
            </a:r>
            <a:r>
              <a:rPr lang="en-US" altLang="zh-CN" sz="2400" b="1" dirty="0" smtClean="0">
                <a:latin typeface="+mn-ea"/>
              </a:rPr>
              <a:t>)</a:t>
            </a:r>
            <a:r>
              <a:rPr lang="zh-CN" altLang="en-US" sz="2400" b="1" dirty="0" smtClean="0">
                <a:latin typeface="+mn-ea"/>
              </a:rPr>
              <a:t>的地址</a:t>
            </a:r>
            <a:endParaRPr lang="en-US" altLang="zh-CN" sz="2400" b="1" dirty="0" smtClean="0">
              <a:latin typeface="+mn-ea"/>
            </a:endParaRPr>
          </a:p>
          <a:p>
            <a:pPr lvl="1">
              <a:buNone/>
            </a:pPr>
            <a:r>
              <a:rPr lang="en-US" altLang="zh-CN" sz="2400" b="1" dirty="0" smtClean="0"/>
              <a:t>     </a:t>
            </a:r>
            <a:r>
              <a:rPr lang="en-US" altLang="zh-CN" sz="2400" b="1" dirty="0" err="1" smtClean="0">
                <a:solidFill>
                  <a:srgbClr val="FF0000"/>
                </a:solidFill>
                <a:latin typeface="+mn-ea"/>
              </a:rPr>
              <a:t>Stup</a:t>
            </a:r>
            <a:r>
              <a:rPr lang="en-US" altLang="zh-CN" sz="2400" b="1" dirty="0" smtClean="0">
                <a:solidFill>
                  <a:srgbClr val="FF0000"/>
                </a:solidFill>
                <a:latin typeface="+mn-ea"/>
              </a:rPr>
              <a:t> *</a:t>
            </a:r>
            <a:r>
              <a:rPr lang="en-US" altLang="zh-CN" sz="2400" b="1" dirty="0" err="1" smtClean="0">
                <a:solidFill>
                  <a:srgbClr val="FF0000"/>
                </a:solidFill>
                <a:latin typeface="+mn-ea"/>
              </a:rPr>
              <a:t>pst</a:t>
            </a:r>
            <a:r>
              <a:rPr lang="en-US" altLang="zh-CN" sz="2400" b="1" dirty="0" smtClean="0">
                <a:solidFill>
                  <a:srgbClr val="FF0000"/>
                </a:solidFill>
                <a:latin typeface="+mn-ea"/>
              </a:rPr>
              <a:t> = &amp;</a:t>
            </a:r>
            <a:r>
              <a:rPr lang="en-US" altLang="zh-CN" sz="2400" b="1" dirty="0" err="1" smtClean="0">
                <a:solidFill>
                  <a:srgbClr val="FF0000"/>
                </a:solidFill>
                <a:latin typeface="+mn-ea"/>
              </a:rPr>
              <a:t>st</a:t>
            </a:r>
            <a:r>
              <a:rPr lang="en-US" altLang="zh-CN" sz="2400" b="1" dirty="0" smtClean="0">
                <a:solidFill>
                  <a:srgbClr val="FF0000"/>
                </a:solidFill>
                <a:latin typeface="+mn-ea"/>
              </a:rPr>
              <a:t>;</a:t>
            </a:r>
            <a:endParaRPr lang="en-US" altLang="zh-CN" sz="2400" b="1" dirty="0" smtClean="0">
              <a:solidFill>
                <a:srgbClr val="FF0000"/>
              </a:solidFill>
              <a:latin typeface="+mn-ea"/>
            </a:endParaRPr>
          </a:p>
          <a:p>
            <a:pPr lvl="1">
              <a:buFontTx/>
              <a:buNone/>
            </a:pPr>
            <a:endParaRPr lang="en-US" altLang="zh-CN" sz="2400" b="1" dirty="0" smtClean="0">
              <a:latin typeface="+mn-ea"/>
            </a:endParaRPr>
          </a:p>
          <a:p>
            <a:pPr lvl="1">
              <a:buFontTx/>
              <a:buNone/>
            </a:pPr>
            <a:endParaRPr lang="en-US" altLang="zh-CN" dirty="0" smtClean="0"/>
          </a:p>
          <a:p>
            <a:pPr lvl="1">
              <a:buFontTx/>
              <a:buNone/>
            </a:pPr>
            <a:endParaRPr lang="zh-CN" altLang="en-US" dirty="0" smtClean="0"/>
          </a:p>
        </p:txBody>
      </p:sp>
      <p:sp>
        <p:nvSpPr>
          <p:cNvPr id="29700" name="灯片编号占位符 5"/>
          <p:cNvSpPr txBox="1">
            <a:spLocks noGrp="1"/>
          </p:cNvSpPr>
          <p:nvPr/>
        </p:nvSpPr>
        <p:spPr bwMode="auto">
          <a:xfrm>
            <a:off x="8167688" y="6553200"/>
            <a:ext cx="9001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r" eaLnBrk="1" hangingPunct="1">
              <a:spcBef>
                <a:spcPct val="0"/>
              </a:spcBef>
              <a:buSzTx/>
              <a:buFontTx/>
              <a:buNone/>
            </a:pPr>
            <a:fld id="{D54F0FDC-0406-4EEC-BEB4-EA5B3B80DD8C}" type="slidenum">
              <a:rPr lang="en-US" altLang="zh-CN" sz="1200" b="0">
                <a:latin typeface="Arial" charset="0"/>
              </a:rPr>
            </a:fld>
            <a:endParaRPr lang="en-US" altLang="zh-CN" sz="1200" b="0">
              <a:latin typeface="Arial" charset="0"/>
            </a:endParaRPr>
          </a:p>
        </p:txBody>
      </p:sp>
      <p:sp>
        <p:nvSpPr>
          <p:cNvPr id="29701" name="Rectangle 5"/>
          <p:cNvSpPr>
            <a:spLocks noChangeArrowheads="1"/>
          </p:cNvSpPr>
          <p:nvPr/>
        </p:nvSpPr>
        <p:spPr bwMode="auto">
          <a:xfrm>
            <a:off x="7497763" y="116632"/>
            <a:ext cx="1008062" cy="466725"/>
          </a:xfrm>
          <a:prstGeom prst="rect">
            <a:avLst/>
          </a:prstGeom>
          <a:noFill/>
          <a:ln w="9525">
            <a:solidFill>
              <a:srgbClr val="FF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spcBef>
                <a:spcPct val="0"/>
              </a:spcBef>
              <a:buSzTx/>
              <a:buFontTx/>
              <a:buNone/>
            </a:pPr>
            <a:r>
              <a:rPr lang="zh-CN" altLang="en-US" sz="2400">
                <a:solidFill>
                  <a:srgbClr val="FF0000"/>
                </a:solidFill>
                <a:latin typeface="Arial" charset="0"/>
                <a:ea typeface="宋体" pitchFamily="2" charset="-122"/>
              </a:rPr>
              <a:t>重点</a:t>
            </a:r>
            <a:endParaRPr lang="en-US" altLang="zh-CN" sz="2400">
              <a:solidFill>
                <a:srgbClr val="FF0000"/>
              </a:solidFill>
              <a:latin typeface="Arial" charset="0"/>
              <a:ea typeface="宋体" pitchFamily="2" charset="-122"/>
            </a:endParaRPr>
          </a:p>
        </p:txBody>
      </p:sp>
      <p:sp>
        <p:nvSpPr>
          <p:cNvPr id="18" name="矩形 17"/>
          <p:cNvSpPr>
            <a:spLocks noChangeArrowheads="1"/>
          </p:cNvSpPr>
          <p:nvPr/>
        </p:nvSpPr>
        <p:spPr bwMode="auto">
          <a:xfrm>
            <a:off x="4436120" y="2970014"/>
            <a:ext cx="1574800" cy="1035050"/>
          </a:xfrm>
          <a:prstGeom prst="rect">
            <a:avLst/>
          </a:prstGeom>
          <a:solidFill>
            <a:schemeClr val="bg1"/>
          </a:solidFill>
          <a:ln w="9525" algn="ctr">
            <a:solidFill>
              <a:schemeClr val="tx1"/>
            </a:solidFill>
            <a:round/>
          </a:ln>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spcBef>
                <a:spcPct val="0"/>
              </a:spcBef>
              <a:buSzTx/>
              <a:buFontTx/>
              <a:buNone/>
            </a:pPr>
            <a:r>
              <a:rPr lang="en-US" altLang="zh-CN" sz="1800" b="0" dirty="0" smtClean="0">
                <a:latin typeface="Arial" charset="0"/>
                <a:ea typeface="宋体" pitchFamily="2" charset="-122"/>
              </a:rPr>
              <a:t>         </a:t>
            </a:r>
            <a:endParaRPr lang="zh-CN" altLang="en-US" sz="1800" b="0" dirty="0">
              <a:latin typeface="Arial" charset="0"/>
              <a:ea typeface="宋体" pitchFamily="2" charset="-122"/>
            </a:endParaRPr>
          </a:p>
        </p:txBody>
      </p:sp>
      <p:cxnSp>
        <p:nvCxnSpPr>
          <p:cNvPr id="19" name="直接连接符 18"/>
          <p:cNvCxnSpPr>
            <a:cxnSpLocks noChangeShapeType="1"/>
            <a:stCxn id="18" idx="1"/>
            <a:endCxn id="18" idx="3"/>
          </p:cNvCxnSpPr>
          <p:nvPr/>
        </p:nvCxnSpPr>
        <p:spPr bwMode="auto">
          <a:xfrm>
            <a:off x="4436120" y="3487539"/>
            <a:ext cx="157480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sp>
        <p:nvSpPr>
          <p:cNvPr id="22" name="TextBox 21"/>
          <p:cNvSpPr txBox="1">
            <a:spLocks noChangeArrowheads="1"/>
          </p:cNvSpPr>
          <p:nvPr/>
        </p:nvSpPr>
        <p:spPr bwMode="auto">
          <a:xfrm>
            <a:off x="4752033" y="2519164"/>
            <a:ext cx="6746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spcBef>
                <a:spcPct val="0"/>
              </a:spcBef>
              <a:buSzTx/>
              <a:buFontTx/>
              <a:buNone/>
            </a:pPr>
            <a:r>
              <a:rPr lang="en-US" altLang="zh-CN" sz="2400" b="0" dirty="0" smtClean="0">
                <a:latin typeface="Arial" charset="0"/>
                <a:ea typeface="宋体" pitchFamily="2" charset="-122"/>
              </a:rPr>
              <a:t>   </a:t>
            </a:r>
            <a:r>
              <a:rPr lang="en-US" altLang="zh-CN" sz="2400" b="0" dirty="0" err="1" smtClean="0">
                <a:latin typeface="Arial" charset="0"/>
                <a:ea typeface="宋体" pitchFamily="2" charset="-122"/>
              </a:rPr>
              <a:t>st</a:t>
            </a:r>
            <a:endParaRPr lang="zh-CN" altLang="en-US" sz="2400" b="0" dirty="0">
              <a:latin typeface="Arial" charset="0"/>
              <a:ea typeface="宋体" pitchFamily="2" charset="-122"/>
            </a:endParaRPr>
          </a:p>
        </p:txBody>
      </p:sp>
      <p:cxnSp>
        <p:nvCxnSpPr>
          <p:cNvPr id="24" name="直接箭头连接符 23"/>
          <p:cNvCxnSpPr>
            <a:cxnSpLocks noChangeShapeType="1"/>
          </p:cNvCxnSpPr>
          <p:nvPr/>
        </p:nvCxnSpPr>
        <p:spPr bwMode="auto">
          <a:xfrm>
            <a:off x="3851920" y="3284339"/>
            <a:ext cx="765175" cy="0"/>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26" name="直接连接符 25"/>
          <p:cNvCxnSpPr>
            <a:cxnSpLocks noChangeShapeType="1"/>
          </p:cNvCxnSpPr>
          <p:nvPr/>
        </p:nvCxnSpPr>
        <p:spPr bwMode="auto">
          <a:xfrm flipV="1">
            <a:off x="3851920" y="3284339"/>
            <a:ext cx="0" cy="53975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28" name="直接连接符 27"/>
          <p:cNvCxnSpPr>
            <a:cxnSpLocks noChangeShapeType="1"/>
          </p:cNvCxnSpPr>
          <p:nvPr/>
        </p:nvCxnSpPr>
        <p:spPr bwMode="auto">
          <a:xfrm>
            <a:off x="3851920" y="3824089"/>
            <a:ext cx="674688"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sp>
        <p:nvSpPr>
          <p:cNvPr id="12" name="矩形 6"/>
          <p:cNvSpPr>
            <a:spLocks noChangeArrowheads="1"/>
          </p:cNvSpPr>
          <p:nvPr/>
        </p:nvSpPr>
        <p:spPr bwMode="auto">
          <a:xfrm>
            <a:off x="6030665" y="5488707"/>
            <a:ext cx="1574800" cy="1036637"/>
          </a:xfrm>
          <a:prstGeom prst="rect">
            <a:avLst/>
          </a:prstGeom>
          <a:solidFill>
            <a:schemeClr val="bg1"/>
          </a:solidFill>
          <a:ln w="9525" algn="ctr">
            <a:solidFill>
              <a:schemeClr val="tx1"/>
            </a:solidFill>
            <a:round/>
          </a:ln>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spcBef>
                <a:spcPct val="0"/>
              </a:spcBef>
              <a:buSzTx/>
              <a:buFontTx/>
              <a:buNone/>
            </a:pPr>
            <a:endParaRPr lang="zh-CN" altLang="en-US" sz="1800" b="0">
              <a:latin typeface="Arial" charset="0"/>
              <a:ea typeface="宋体" pitchFamily="2" charset="-122"/>
            </a:endParaRPr>
          </a:p>
        </p:txBody>
      </p:sp>
      <p:cxnSp>
        <p:nvCxnSpPr>
          <p:cNvPr id="13" name="直接连接符 8"/>
          <p:cNvCxnSpPr>
            <a:cxnSpLocks noChangeShapeType="1"/>
            <a:stCxn id="12" idx="1"/>
            <a:endCxn id="12" idx="3"/>
          </p:cNvCxnSpPr>
          <p:nvPr/>
        </p:nvCxnSpPr>
        <p:spPr bwMode="auto">
          <a:xfrm>
            <a:off x="6030665" y="6007819"/>
            <a:ext cx="157480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sp>
        <p:nvSpPr>
          <p:cNvPr id="14" name="矩形 9"/>
          <p:cNvSpPr>
            <a:spLocks noChangeArrowheads="1"/>
          </p:cNvSpPr>
          <p:nvPr/>
        </p:nvSpPr>
        <p:spPr bwMode="auto">
          <a:xfrm>
            <a:off x="4067944" y="5488707"/>
            <a:ext cx="1574800" cy="541337"/>
          </a:xfrm>
          <a:prstGeom prst="rect">
            <a:avLst/>
          </a:prstGeom>
          <a:solidFill>
            <a:schemeClr val="bg1"/>
          </a:solidFill>
          <a:ln w="9525" algn="ctr">
            <a:solidFill>
              <a:schemeClr val="tx1"/>
            </a:solidFill>
            <a:round/>
          </a:ln>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spcBef>
                <a:spcPct val="0"/>
              </a:spcBef>
              <a:buSzTx/>
              <a:buFontTx/>
              <a:buNone/>
            </a:pPr>
            <a:endParaRPr lang="zh-CN" altLang="en-US" sz="1800" b="0">
              <a:latin typeface="Arial" charset="0"/>
              <a:ea typeface="宋体" pitchFamily="2" charset="-122"/>
            </a:endParaRPr>
          </a:p>
        </p:txBody>
      </p:sp>
      <p:sp>
        <p:nvSpPr>
          <p:cNvPr id="15" name="TextBox 11"/>
          <p:cNvSpPr txBox="1">
            <a:spLocks noChangeArrowheads="1"/>
          </p:cNvSpPr>
          <p:nvPr/>
        </p:nvSpPr>
        <p:spPr bwMode="auto">
          <a:xfrm>
            <a:off x="6444208" y="4983261"/>
            <a:ext cx="6746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spcBef>
                <a:spcPct val="0"/>
              </a:spcBef>
              <a:buSzTx/>
              <a:buFontTx/>
              <a:buNone/>
            </a:pPr>
            <a:r>
              <a:rPr lang="en-US" altLang="zh-CN" sz="2400" b="0" dirty="0" err="1">
                <a:latin typeface="Arial" charset="0"/>
                <a:ea typeface="宋体" pitchFamily="2" charset="-122"/>
              </a:rPr>
              <a:t>st</a:t>
            </a:r>
            <a:endParaRPr lang="zh-CN" altLang="en-US" sz="2400" b="0" dirty="0">
              <a:latin typeface="Arial" charset="0"/>
              <a:ea typeface="宋体" pitchFamily="2" charset="-122"/>
            </a:endParaRPr>
          </a:p>
        </p:txBody>
      </p:sp>
      <p:cxnSp>
        <p:nvCxnSpPr>
          <p:cNvPr id="16" name="直接箭头连接符 13"/>
          <p:cNvCxnSpPr>
            <a:cxnSpLocks noChangeShapeType="1"/>
          </p:cNvCxnSpPr>
          <p:nvPr/>
        </p:nvCxnSpPr>
        <p:spPr bwMode="auto">
          <a:xfrm>
            <a:off x="5400427" y="5760169"/>
            <a:ext cx="765175" cy="0"/>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内容占位符 2"/>
          <p:cNvSpPr>
            <a:spLocks noGrp="1"/>
          </p:cNvSpPr>
          <p:nvPr>
            <p:ph idx="1"/>
          </p:nvPr>
        </p:nvSpPr>
        <p:spPr>
          <a:xfrm>
            <a:off x="441435" y="1222289"/>
            <a:ext cx="8229600" cy="4937760"/>
          </a:xfrm>
        </p:spPr>
        <p:txBody>
          <a:bodyPr/>
          <a:lstStyle/>
          <a:p>
            <a:r>
              <a:rPr lang="zh-CN" altLang="zh-CN" dirty="0" smtClean="0"/>
              <a:t>结构类型</a:t>
            </a:r>
            <a:r>
              <a:rPr lang="zh-CN" altLang="en-US" dirty="0" smtClean="0"/>
              <a:t>不</a:t>
            </a:r>
            <a:r>
              <a:rPr lang="zh-CN" altLang="zh-CN" dirty="0" smtClean="0"/>
              <a:t>可以含有</a:t>
            </a:r>
            <a:r>
              <a:rPr lang="zh-CN" altLang="en-US" dirty="0" smtClean="0"/>
              <a:t>本结构类型成员</a:t>
            </a:r>
            <a:r>
              <a:rPr lang="zh-CN" altLang="zh-CN" dirty="0" smtClean="0"/>
              <a:t>。</a:t>
            </a:r>
            <a:endParaRPr lang="zh-CN" altLang="zh-CN" dirty="0" smtClean="0"/>
          </a:p>
          <a:p>
            <a:r>
              <a:rPr lang="zh-CN" altLang="en-US" dirty="0" smtClean="0"/>
              <a:t>但</a:t>
            </a:r>
            <a:r>
              <a:rPr lang="zh-CN" altLang="zh-CN" dirty="0" smtClean="0"/>
              <a:t>结构类型可以含有</a:t>
            </a:r>
            <a:r>
              <a:rPr lang="zh-CN" altLang="en-US" dirty="0" smtClean="0">
                <a:solidFill>
                  <a:srgbClr val="FF0000"/>
                </a:solidFill>
              </a:rPr>
              <a:t>本结构</a:t>
            </a:r>
            <a:r>
              <a:rPr lang="zh-CN" altLang="zh-CN" dirty="0" smtClean="0">
                <a:solidFill>
                  <a:srgbClr val="FF0000"/>
                </a:solidFill>
              </a:rPr>
              <a:t>类型的</a:t>
            </a:r>
            <a:r>
              <a:rPr lang="zh-CN" altLang="en-US" dirty="0" smtClean="0">
                <a:solidFill>
                  <a:srgbClr val="FF0000"/>
                </a:solidFill>
              </a:rPr>
              <a:t>指针</a:t>
            </a:r>
            <a:r>
              <a:rPr lang="zh-CN" altLang="zh-CN" dirty="0" smtClean="0">
                <a:solidFill>
                  <a:srgbClr val="FF0000"/>
                </a:solidFill>
              </a:rPr>
              <a:t>成员</a:t>
            </a:r>
            <a:r>
              <a:rPr lang="zh-CN" altLang="zh-CN" dirty="0" smtClean="0"/>
              <a:t>。比如，</a:t>
            </a:r>
            <a:endParaRPr lang="zh-CN" altLang="zh-CN" dirty="0" smtClean="0"/>
          </a:p>
          <a:p>
            <a:pPr lvl="1">
              <a:buFontTx/>
              <a:buNone/>
            </a:pPr>
            <a:r>
              <a:rPr lang="en-US" altLang="zh-CN" dirty="0" smtClean="0">
                <a:latin typeface="+mn-ea"/>
              </a:rPr>
              <a:t>      </a:t>
            </a:r>
            <a:r>
              <a:rPr lang="en-US" altLang="zh-CN" dirty="0" err="1" smtClean="0">
                <a:latin typeface="+mn-ea"/>
              </a:rPr>
              <a:t>struct</a:t>
            </a:r>
            <a:r>
              <a:rPr lang="en-US" altLang="zh-CN" dirty="0" smtClean="0">
                <a:latin typeface="+mn-ea"/>
              </a:rPr>
              <a:t> </a:t>
            </a:r>
            <a:r>
              <a:rPr lang="en-US" altLang="zh-CN" dirty="0" err="1" smtClean="0">
                <a:latin typeface="+mn-ea"/>
              </a:rPr>
              <a:t>Stup</a:t>
            </a:r>
            <a:endParaRPr lang="zh-CN" altLang="zh-CN" dirty="0" smtClean="0">
              <a:latin typeface="+mn-ea"/>
            </a:endParaRPr>
          </a:p>
          <a:p>
            <a:pPr lvl="1">
              <a:buFontTx/>
              <a:buNone/>
            </a:pPr>
            <a:r>
              <a:rPr lang="en-US" altLang="zh-CN" dirty="0" smtClean="0">
                <a:latin typeface="+mn-ea"/>
              </a:rPr>
              <a:t>     {</a:t>
            </a:r>
            <a:endParaRPr lang="zh-CN" altLang="zh-CN" dirty="0" smtClean="0">
              <a:latin typeface="+mn-ea"/>
            </a:endParaRPr>
          </a:p>
          <a:p>
            <a:pPr lvl="1">
              <a:buFontTx/>
              <a:buNone/>
            </a:pPr>
            <a:r>
              <a:rPr lang="en-US" altLang="zh-CN" dirty="0" smtClean="0">
                <a:latin typeface="+mn-ea"/>
              </a:rPr>
              <a:t>	       </a:t>
            </a:r>
            <a:r>
              <a:rPr lang="en-US" altLang="zh-CN" dirty="0" err="1" smtClean="0">
                <a:latin typeface="+mn-ea"/>
              </a:rPr>
              <a:t>int</a:t>
            </a:r>
            <a:r>
              <a:rPr lang="en-US" altLang="zh-CN" dirty="0" smtClean="0">
                <a:latin typeface="+mn-ea"/>
              </a:rPr>
              <a:t> no;</a:t>
            </a:r>
            <a:endParaRPr lang="zh-CN" altLang="zh-CN" dirty="0" smtClean="0">
              <a:latin typeface="+mn-ea"/>
            </a:endParaRPr>
          </a:p>
          <a:p>
            <a:pPr lvl="1">
              <a:buFontTx/>
              <a:buNone/>
            </a:pPr>
            <a:r>
              <a:rPr lang="en-US" altLang="zh-CN" dirty="0" smtClean="0">
                <a:latin typeface="+mn-ea"/>
              </a:rPr>
              <a:t>	</a:t>
            </a:r>
            <a:r>
              <a:rPr lang="en-US" altLang="zh-CN" dirty="0" smtClean="0">
                <a:solidFill>
                  <a:schemeClr val="tx1"/>
                </a:solidFill>
                <a:latin typeface="+mn-ea"/>
              </a:rPr>
              <a:t>       </a:t>
            </a:r>
            <a:r>
              <a:rPr lang="en-US" altLang="zh-CN" dirty="0" err="1" smtClean="0">
                <a:solidFill>
                  <a:schemeClr val="tx1"/>
                </a:solidFill>
                <a:latin typeface="+mn-ea"/>
              </a:rPr>
              <a:t>Stup</a:t>
            </a:r>
            <a:r>
              <a:rPr lang="en-US" altLang="zh-CN" dirty="0" smtClean="0">
                <a:solidFill>
                  <a:schemeClr val="tx1"/>
                </a:solidFill>
                <a:latin typeface="+mn-ea"/>
              </a:rPr>
              <a:t> *p0;</a:t>
            </a:r>
            <a:endParaRPr lang="zh-CN" altLang="zh-CN" dirty="0" smtClean="0">
              <a:solidFill>
                <a:schemeClr val="tx1"/>
              </a:solidFill>
              <a:latin typeface="+mn-ea"/>
            </a:endParaRPr>
          </a:p>
          <a:p>
            <a:pPr lvl="1">
              <a:buFontTx/>
              <a:buNone/>
            </a:pPr>
            <a:r>
              <a:rPr lang="en-US" altLang="zh-CN" dirty="0" smtClean="0">
                <a:latin typeface="+mn-ea"/>
              </a:rPr>
              <a:t>     } </a:t>
            </a:r>
            <a:r>
              <a:rPr lang="en-US" altLang="zh-CN" dirty="0" err="1" smtClean="0">
                <a:latin typeface="+mn-ea"/>
              </a:rPr>
              <a:t>st</a:t>
            </a:r>
            <a:r>
              <a:rPr lang="en-US" altLang="zh-CN" dirty="0" smtClean="0">
                <a:latin typeface="+mn-ea"/>
              </a:rPr>
              <a:t>;</a:t>
            </a:r>
            <a:endParaRPr lang="en-US" altLang="zh-CN" dirty="0" smtClean="0">
              <a:latin typeface="+mn-ea"/>
            </a:endParaRPr>
          </a:p>
          <a:p>
            <a:pPr lvl="1">
              <a:buFontTx/>
              <a:buNone/>
            </a:pPr>
            <a:endParaRPr lang="zh-CN" altLang="zh-CN" sz="2400" dirty="0" smtClean="0">
              <a:latin typeface="+mn-ea"/>
            </a:endParaRPr>
          </a:p>
          <a:p>
            <a:pPr lvl="1">
              <a:buFontTx/>
              <a:buNone/>
            </a:pPr>
            <a:r>
              <a:rPr lang="en-US" altLang="zh-CN" sz="2400" b="1" dirty="0" smtClean="0">
                <a:latin typeface="+mn-ea"/>
              </a:rPr>
              <a:t>      </a:t>
            </a:r>
            <a:endParaRPr lang="en-US" altLang="zh-CN" sz="2400" b="1" dirty="0" smtClean="0">
              <a:latin typeface="+mn-ea"/>
            </a:endParaRPr>
          </a:p>
          <a:p>
            <a:pPr lvl="1">
              <a:buFontTx/>
              <a:buNone/>
            </a:pPr>
            <a:r>
              <a:rPr lang="en-US" altLang="zh-CN" sz="2400" b="1" dirty="0">
                <a:solidFill>
                  <a:srgbClr val="FF0000"/>
                </a:solidFill>
                <a:latin typeface="+mn-ea"/>
              </a:rPr>
              <a:t> </a:t>
            </a:r>
            <a:r>
              <a:rPr lang="en-US" altLang="zh-CN" sz="2400" b="1" dirty="0" smtClean="0">
                <a:solidFill>
                  <a:srgbClr val="FF0000"/>
                </a:solidFill>
                <a:latin typeface="+mn-ea"/>
              </a:rPr>
              <a:t>     </a:t>
            </a:r>
            <a:r>
              <a:rPr lang="en-US" altLang="zh-CN" sz="2400" b="1" dirty="0" err="1" smtClean="0">
                <a:solidFill>
                  <a:srgbClr val="FF0000"/>
                </a:solidFill>
                <a:latin typeface="+mn-ea"/>
              </a:rPr>
              <a:t>Stup</a:t>
            </a:r>
            <a:r>
              <a:rPr lang="en-US" altLang="zh-CN" sz="2400" b="1" dirty="0" smtClean="0">
                <a:solidFill>
                  <a:srgbClr val="FF0000"/>
                </a:solidFill>
                <a:latin typeface="+mn-ea"/>
              </a:rPr>
              <a:t> *</a:t>
            </a:r>
            <a:r>
              <a:rPr lang="en-US" altLang="zh-CN" sz="2400" b="1" dirty="0" err="1" smtClean="0">
                <a:solidFill>
                  <a:srgbClr val="FF0000"/>
                </a:solidFill>
                <a:latin typeface="+mn-ea"/>
              </a:rPr>
              <a:t>pst</a:t>
            </a:r>
            <a:r>
              <a:rPr lang="en-US" altLang="zh-CN" sz="2400" b="1" dirty="0" smtClean="0">
                <a:solidFill>
                  <a:srgbClr val="FF0000"/>
                </a:solidFill>
                <a:latin typeface="+mn-ea"/>
              </a:rPr>
              <a:t> = &amp;</a:t>
            </a:r>
            <a:r>
              <a:rPr lang="en-US" altLang="zh-CN" sz="2400" b="1" dirty="0" err="1" smtClean="0">
                <a:solidFill>
                  <a:srgbClr val="FF0000"/>
                </a:solidFill>
                <a:latin typeface="+mn-ea"/>
              </a:rPr>
              <a:t>st</a:t>
            </a:r>
            <a:r>
              <a:rPr lang="en-US" altLang="zh-CN" sz="2400" b="1" dirty="0" smtClean="0">
                <a:solidFill>
                  <a:srgbClr val="FF0000"/>
                </a:solidFill>
                <a:latin typeface="+mn-ea"/>
              </a:rPr>
              <a:t>;</a:t>
            </a:r>
            <a:endParaRPr lang="en-US" altLang="zh-CN" sz="2400" b="1" dirty="0" smtClean="0">
              <a:solidFill>
                <a:srgbClr val="FF0000"/>
              </a:solidFill>
              <a:latin typeface="+mn-ea"/>
            </a:endParaRPr>
          </a:p>
          <a:p>
            <a:pPr lvl="1">
              <a:buNone/>
            </a:pPr>
            <a:r>
              <a:rPr lang="en-US" altLang="zh-CN" sz="2400" b="1" dirty="0" smtClean="0">
                <a:solidFill>
                  <a:srgbClr val="FF0000"/>
                </a:solidFill>
                <a:latin typeface="+mn-ea"/>
              </a:rPr>
              <a:t>      </a:t>
            </a:r>
            <a:r>
              <a:rPr lang="en-US" altLang="zh-CN" sz="2400" b="1" dirty="0" err="1" smtClean="0">
                <a:solidFill>
                  <a:srgbClr val="FF0000"/>
                </a:solidFill>
                <a:latin typeface="+mn-ea"/>
              </a:rPr>
              <a:t>pst</a:t>
            </a:r>
            <a:r>
              <a:rPr lang="en-US" altLang="zh-CN" sz="2400" b="1" dirty="0" smtClean="0">
                <a:solidFill>
                  <a:srgbClr val="FF0000"/>
                </a:solidFill>
                <a:latin typeface="+mn-ea"/>
              </a:rPr>
              <a:t> -&gt; p0 = &amp;</a:t>
            </a:r>
            <a:r>
              <a:rPr lang="en-US" altLang="zh-CN" sz="2400" b="1" dirty="0" err="1" smtClean="0">
                <a:solidFill>
                  <a:srgbClr val="FF0000"/>
                </a:solidFill>
                <a:latin typeface="+mn-ea"/>
              </a:rPr>
              <a:t>st</a:t>
            </a:r>
            <a:r>
              <a:rPr lang="en-US" altLang="zh-CN" sz="2400" b="1" dirty="0" smtClean="0">
                <a:solidFill>
                  <a:srgbClr val="FF0000"/>
                </a:solidFill>
                <a:latin typeface="+mn-ea"/>
              </a:rPr>
              <a:t>;</a:t>
            </a:r>
            <a:endParaRPr lang="en-US" altLang="zh-CN" sz="2400" b="1" dirty="0" smtClean="0">
              <a:solidFill>
                <a:srgbClr val="FF0000"/>
              </a:solidFill>
              <a:latin typeface="+mn-ea"/>
            </a:endParaRPr>
          </a:p>
          <a:p>
            <a:pPr lvl="1">
              <a:buNone/>
            </a:pPr>
            <a:endParaRPr lang="en-US" altLang="zh-CN" sz="2400" dirty="0" smtClean="0"/>
          </a:p>
        </p:txBody>
      </p:sp>
      <p:sp>
        <p:nvSpPr>
          <p:cNvPr id="29698" name="标题 1"/>
          <p:cNvSpPr>
            <a:spLocks noGrp="1"/>
          </p:cNvSpPr>
          <p:nvPr>
            <p:ph type="title"/>
          </p:nvPr>
        </p:nvSpPr>
        <p:spPr/>
        <p:txBody>
          <a:bodyPr/>
          <a:lstStyle/>
          <a:p>
            <a:endParaRPr lang="zh-CN" altLang="en-US" dirty="0" smtClean="0"/>
          </a:p>
        </p:txBody>
      </p:sp>
      <p:sp>
        <p:nvSpPr>
          <p:cNvPr id="29700" name="灯片编号占位符 5"/>
          <p:cNvSpPr txBox="1">
            <a:spLocks noGrp="1"/>
          </p:cNvSpPr>
          <p:nvPr/>
        </p:nvSpPr>
        <p:spPr bwMode="auto">
          <a:xfrm>
            <a:off x="8167688" y="6553200"/>
            <a:ext cx="9001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r" eaLnBrk="1" hangingPunct="1">
              <a:spcBef>
                <a:spcPct val="0"/>
              </a:spcBef>
              <a:buSzTx/>
              <a:buFontTx/>
              <a:buNone/>
            </a:pPr>
            <a:fld id="{D54F0FDC-0406-4EEC-BEB4-EA5B3B80DD8C}" type="slidenum">
              <a:rPr lang="en-US" altLang="zh-CN" sz="1200" b="0">
                <a:latin typeface="Arial" charset="0"/>
              </a:rPr>
            </a:fld>
            <a:endParaRPr lang="en-US" altLang="zh-CN" sz="1200" b="0">
              <a:latin typeface="Arial" charset="0"/>
            </a:endParaRPr>
          </a:p>
        </p:txBody>
      </p:sp>
      <p:sp>
        <p:nvSpPr>
          <p:cNvPr id="29701" name="Rectangle 5"/>
          <p:cNvSpPr>
            <a:spLocks noChangeArrowheads="1"/>
          </p:cNvSpPr>
          <p:nvPr/>
        </p:nvSpPr>
        <p:spPr bwMode="auto">
          <a:xfrm>
            <a:off x="7497763" y="233363"/>
            <a:ext cx="1008062" cy="466725"/>
          </a:xfrm>
          <a:prstGeom prst="rect">
            <a:avLst/>
          </a:prstGeom>
          <a:noFill/>
          <a:ln w="9525">
            <a:solidFill>
              <a:srgbClr val="FF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spcBef>
                <a:spcPct val="0"/>
              </a:spcBef>
              <a:buSzTx/>
              <a:buFontTx/>
              <a:buNone/>
            </a:pPr>
            <a:r>
              <a:rPr lang="zh-CN" altLang="en-US" sz="2400">
                <a:solidFill>
                  <a:srgbClr val="FF0000"/>
                </a:solidFill>
                <a:latin typeface="Arial" charset="0"/>
                <a:ea typeface="宋体" pitchFamily="2" charset="-122"/>
              </a:rPr>
              <a:t>重点</a:t>
            </a:r>
            <a:endParaRPr lang="en-US" altLang="zh-CN" sz="2400">
              <a:solidFill>
                <a:srgbClr val="FF0000"/>
              </a:solidFill>
              <a:latin typeface="Arial" charset="0"/>
              <a:ea typeface="宋体" pitchFamily="2" charset="-122"/>
            </a:endParaRPr>
          </a:p>
        </p:txBody>
      </p:sp>
      <p:sp>
        <p:nvSpPr>
          <p:cNvPr id="18" name="矩形 17"/>
          <p:cNvSpPr>
            <a:spLocks noChangeArrowheads="1"/>
          </p:cNvSpPr>
          <p:nvPr/>
        </p:nvSpPr>
        <p:spPr bwMode="auto">
          <a:xfrm>
            <a:off x="4436120" y="2970014"/>
            <a:ext cx="1574800" cy="1035050"/>
          </a:xfrm>
          <a:prstGeom prst="rect">
            <a:avLst/>
          </a:prstGeom>
          <a:solidFill>
            <a:schemeClr val="bg1"/>
          </a:solidFill>
          <a:ln w="9525" algn="ctr">
            <a:solidFill>
              <a:schemeClr val="tx1"/>
            </a:solidFill>
            <a:round/>
          </a:ln>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spcBef>
                <a:spcPct val="0"/>
              </a:spcBef>
              <a:buSzTx/>
              <a:buFontTx/>
              <a:buNone/>
            </a:pPr>
            <a:endParaRPr lang="zh-CN" altLang="en-US" sz="1800" b="0">
              <a:latin typeface="Arial" charset="0"/>
              <a:ea typeface="宋体" pitchFamily="2" charset="-122"/>
            </a:endParaRPr>
          </a:p>
        </p:txBody>
      </p:sp>
      <p:cxnSp>
        <p:nvCxnSpPr>
          <p:cNvPr id="19" name="直接连接符 18"/>
          <p:cNvCxnSpPr>
            <a:cxnSpLocks noChangeShapeType="1"/>
            <a:stCxn id="18" idx="1"/>
            <a:endCxn id="18" idx="3"/>
          </p:cNvCxnSpPr>
          <p:nvPr/>
        </p:nvCxnSpPr>
        <p:spPr bwMode="auto">
          <a:xfrm>
            <a:off x="4436120" y="3487539"/>
            <a:ext cx="157480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sp>
        <p:nvSpPr>
          <p:cNvPr id="22" name="TextBox 21"/>
          <p:cNvSpPr txBox="1">
            <a:spLocks noChangeArrowheads="1"/>
          </p:cNvSpPr>
          <p:nvPr/>
        </p:nvSpPr>
        <p:spPr bwMode="auto">
          <a:xfrm>
            <a:off x="4752033" y="2519164"/>
            <a:ext cx="6746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spcBef>
                <a:spcPct val="0"/>
              </a:spcBef>
              <a:buSzTx/>
              <a:buFontTx/>
              <a:buNone/>
            </a:pPr>
            <a:r>
              <a:rPr lang="en-US" altLang="zh-CN" sz="2400" b="0" dirty="0" smtClean="0">
                <a:latin typeface="Arial" charset="0"/>
                <a:ea typeface="宋体" pitchFamily="2" charset="-122"/>
              </a:rPr>
              <a:t>   </a:t>
            </a:r>
            <a:r>
              <a:rPr lang="en-US" altLang="zh-CN" sz="2400" b="0" dirty="0" err="1" smtClean="0">
                <a:latin typeface="Arial" charset="0"/>
                <a:ea typeface="宋体" pitchFamily="2" charset="-122"/>
              </a:rPr>
              <a:t>st</a:t>
            </a:r>
            <a:endParaRPr lang="zh-CN" altLang="en-US" sz="2400" b="0" dirty="0">
              <a:latin typeface="Arial" charset="0"/>
              <a:ea typeface="宋体" pitchFamily="2" charset="-122"/>
            </a:endParaRPr>
          </a:p>
        </p:txBody>
      </p:sp>
      <p:cxnSp>
        <p:nvCxnSpPr>
          <p:cNvPr id="24" name="直接箭头连接符 23"/>
          <p:cNvCxnSpPr>
            <a:cxnSpLocks noChangeShapeType="1"/>
          </p:cNvCxnSpPr>
          <p:nvPr/>
        </p:nvCxnSpPr>
        <p:spPr bwMode="auto">
          <a:xfrm>
            <a:off x="3851920" y="3284339"/>
            <a:ext cx="765175" cy="0"/>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26" name="直接连接符 25"/>
          <p:cNvCxnSpPr>
            <a:cxnSpLocks noChangeShapeType="1"/>
          </p:cNvCxnSpPr>
          <p:nvPr/>
        </p:nvCxnSpPr>
        <p:spPr bwMode="auto">
          <a:xfrm flipV="1">
            <a:off x="3851920" y="3284339"/>
            <a:ext cx="0" cy="53975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28" name="直接连接符 27"/>
          <p:cNvCxnSpPr>
            <a:cxnSpLocks noChangeShapeType="1"/>
          </p:cNvCxnSpPr>
          <p:nvPr/>
        </p:nvCxnSpPr>
        <p:spPr bwMode="auto">
          <a:xfrm>
            <a:off x="3851920" y="3824089"/>
            <a:ext cx="674688"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sp>
        <p:nvSpPr>
          <p:cNvPr id="12" name="矩形 6"/>
          <p:cNvSpPr>
            <a:spLocks noChangeArrowheads="1"/>
          </p:cNvSpPr>
          <p:nvPr/>
        </p:nvSpPr>
        <p:spPr bwMode="auto">
          <a:xfrm>
            <a:off x="6030665" y="5488707"/>
            <a:ext cx="1574800" cy="1036637"/>
          </a:xfrm>
          <a:prstGeom prst="rect">
            <a:avLst/>
          </a:prstGeom>
          <a:solidFill>
            <a:schemeClr val="bg1"/>
          </a:solidFill>
          <a:ln w="9525" algn="ctr">
            <a:solidFill>
              <a:schemeClr val="tx1"/>
            </a:solidFill>
            <a:round/>
          </a:ln>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spcBef>
                <a:spcPct val="0"/>
              </a:spcBef>
              <a:buSzTx/>
              <a:buFontTx/>
              <a:buNone/>
            </a:pPr>
            <a:endParaRPr lang="zh-CN" altLang="en-US" sz="1800" b="0">
              <a:latin typeface="Arial" charset="0"/>
              <a:ea typeface="宋体" pitchFamily="2" charset="-122"/>
            </a:endParaRPr>
          </a:p>
        </p:txBody>
      </p:sp>
      <p:cxnSp>
        <p:nvCxnSpPr>
          <p:cNvPr id="13" name="直接连接符 8"/>
          <p:cNvCxnSpPr>
            <a:cxnSpLocks noChangeShapeType="1"/>
            <a:stCxn id="12" idx="1"/>
            <a:endCxn id="12" idx="3"/>
          </p:cNvCxnSpPr>
          <p:nvPr/>
        </p:nvCxnSpPr>
        <p:spPr bwMode="auto">
          <a:xfrm>
            <a:off x="6030665" y="6007819"/>
            <a:ext cx="157480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sp>
        <p:nvSpPr>
          <p:cNvPr id="14" name="矩形 9"/>
          <p:cNvSpPr>
            <a:spLocks noChangeArrowheads="1"/>
          </p:cNvSpPr>
          <p:nvPr/>
        </p:nvSpPr>
        <p:spPr bwMode="auto">
          <a:xfrm>
            <a:off x="4077320" y="5488707"/>
            <a:ext cx="1574800" cy="541337"/>
          </a:xfrm>
          <a:prstGeom prst="rect">
            <a:avLst/>
          </a:prstGeom>
          <a:solidFill>
            <a:schemeClr val="bg1"/>
          </a:solidFill>
          <a:ln w="9525" algn="ctr">
            <a:solidFill>
              <a:schemeClr val="tx1"/>
            </a:solidFill>
            <a:round/>
          </a:ln>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spcBef>
                <a:spcPct val="0"/>
              </a:spcBef>
              <a:buSzTx/>
              <a:buFontTx/>
              <a:buNone/>
            </a:pPr>
            <a:endParaRPr lang="zh-CN" altLang="en-US" sz="1800" b="0">
              <a:latin typeface="Arial" charset="0"/>
              <a:ea typeface="宋体" pitchFamily="2" charset="-122"/>
            </a:endParaRPr>
          </a:p>
        </p:txBody>
      </p:sp>
      <p:sp>
        <p:nvSpPr>
          <p:cNvPr id="15" name="TextBox 11"/>
          <p:cNvSpPr txBox="1">
            <a:spLocks noChangeArrowheads="1"/>
          </p:cNvSpPr>
          <p:nvPr/>
        </p:nvSpPr>
        <p:spPr bwMode="auto">
          <a:xfrm>
            <a:off x="6444208" y="4983261"/>
            <a:ext cx="6746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spcBef>
                <a:spcPct val="0"/>
              </a:spcBef>
              <a:buSzTx/>
              <a:buFontTx/>
              <a:buNone/>
            </a:pPr>
            <a:r>
              <a:rPr lang="en-US" altLang="zh-CN" sz="2400" b="0" dirty="0" err="1">
                <a:latin typeface="Arial" charset="0"/>
                <a:ea typeface="宋体" pitchFamily="2" charset="-122"/>
              </a:rPr>
              <a:t>st</a:t>
            </a:r>
            <a:endParaRPr lang="zh-CN" altLang="en-US" sz="2400" b="0" dirty="0">
              <a:latin typeface="Arial" charset="0"/>
              <a:ea typeface="宋体" pitchFamily="2" charset="-122"/>
            </a:endParaRPr>
          </a:p>
        </p:txBody>
      </p:sp>
      <p:cxnSp>
        <p:nvCxnSpPr>
          <p:cNvPr id="16" name="直接箭头连接符 13"/>
          <p:cNvCxnSpPr>
            <a:cxnSpLocks noChangeShapeType="1"/>
          </p:cNvCxnSpPr>
          <p:nvPr/>
        </p:nvCxnSpPr>
        <p:spPr bwMode="auto">
          <a:xfrm>
            <a:off x="5400427" y="5760169"/>
            <a:ext cx="765175" cy="0"/>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17" name="直接连接符 37"/>
          <p:cNvCxnSpPr>
            <a:cxnSpLocks noChangeShapeType="1"/>
          </p:cNvCxnSpPr>
          <p:nvPr/>
        </p:nvCxnSpPr>
        <p:spPr bwMode="auto">
          <a:xfrm>
            <a:off x="5724128" y="6189072"/>
            <a:ext cx="288925"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20" name="直接连接符 38"/>
          <p:cNvCxnSpPr>
            <a:cxnSpLocks noChangeShapeType="1"/>
          </p:cNvCxnSpPr>
          <p:nvPr/>
        </p:nvCxnSpPr>
        <p:spPr bwMode="auto">
          <a:xfrm flipV="1">
            <a:off x="5724128" y="5828710"/>
            <a:ext cx="0" cy="360362"/>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21" name="直接箭头连接符 39"/>
          <p:cNvCxnSpPr>
            <a:cxnSpLocks noChangeShapeType="1"/>
          </p:cNvCxnSpPr>
          <p:nvPr/>
        </p:nvCxnSpPr>
        <p:spPr bwMode="auto">
          <a:xfrm flipV="1">
            <a:off x="5724128" y="5828710"/>
            <a:ext cx="315912" cy="0"/>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sp>
        <p:nvSpPr>
          <p:cNvPr id="2" name="矩形 1"/>
          <p:cNvSpPr/>
          <p:nvPr/>
        </p:nvSpPr>
        <p:spPr>
          <a:xfrm>
            <a:off x="722016" y="4641807"/>
            <a:ext cx="6259808" cy="461665"/>
          </a:xfrm>
          <a:prstGeom prst="rect">
            <a:avLst/>
          </a:prstGeom>
        </p:spPr>
        <p:txBody>
          <a:bodyPr wrap="square">
            <a:spAutoFit/>
          </a:bodyPr>
          <a:lstStyle/>
          <a:p>
            <a:pPr lvl="1">
              <a:buFontTx/>
              <a:buNone/>
            </a:pPr>
            <a:r>
              <a:rPr lang="en-US" altLang="zh-CN" sz="2400" b="1" dirty="0">
                <a:latin typeface="+mn-ea"/>
              </a:rPr>
              <a:t>st.p0 = &amp;</a:t>
            </a:r>
            <a:r>
              <a:rPr lang="en-US" altLang="zh-CN" sz="2400" b="1" dirty="0" err="1">
                <a:latin typeface="+mn-ea"/>
              </a:rPr>
              <a:t>st</a:t>
            </a:r>
            <a:r>
              <a:rPr lang="en-US" altLang="zh-CN" sz="2400" b="1" dirty="0">
                <a:latin typeface="+mn-ea"/>
              </a:rPr>
              <a:t>;   // </a:t>
            </a:r>
            <a:r>
              <a:rPr lang="zh-CN" altLang="en-US" sz="2400" b="1" dirty="0">
                <a:latin typeface="+mn-ea"/>
              </a:rPr>
              <a:t>存放本身</a:t>
            </a:r>
            <a:r>
              <a:rPr lang="en-US" altLang="zh-CN" sz="2400" b="1" dirty="0">
                <a:latin typeface="+mn-ea"/>
              </a:rPr>
              <a:t>(</a:t>
            </a:r>
            <a:r>
              <a:rPr lang="en-US" altLang="zh-CN" sz="2400" b="1" dirty="0" err="1">
                <a:latin typeface="+mn-ea"/>
              </a:rPr>
              <a:t>st</a:t>
            </a:r>
            <a:r>
              <a:rPr lang="en-US" altLang="zh-CN" sz="2400" b="1" dirty="0">
                <a:latin typeface="+mn-ea"/>
              </a:rPr>
              <a:t>)</a:t>
            </a:r>
            <a:r>
              <a:rPr lang="zh-CN" altLang="en-US" sz="2400" b="1" dirty="0">
                <a:latin typeface="+mn-ea"/>
              </a:rPr>
              <a:t>的地址</a:t>
            </a:r>
            <a:endParaRPr lang="en-US" altLang="zh-CN" sz="2400" b="1" dirty="0">
              <a:latin typeface="+mn-ea"/>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矩形 32"/>
          <p:cNvSpPr>
            <a:spLocks noChangeArrowheads="1"/>
          </p:cNvSpPr>
          <p:nvPr/>
        </p:nvSpPr>
        <p:spPr bwMode="auto">
          <a:xfrm>
            <a:off x="6958013" y="5724525"/>
            <a:ext cx="1574800" cy="1035050"/>
          </a:xfrm>
          <a:prstGeom prst="rect">
            <a:avLst/>
          </a:prstGeom>
          <a:solidFill>
            <a:schemeClr val="bg1"/>
          </a:solidFill>
          <a:ln w="9525" algn="ctr">
            <a:solidFill>
              <a:schemeClr val="tx1"/>
            </a:solidFill>
            <a:round/>
          </a:ln>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spcBef>
                <a:spcPct val="0"/>
              </a:spcBef>
              <a:buSzTx/>
              <a:buFontTx/>
              <a:buNone/>
            </a:pPr>
            <a:endParaRPr lang="zh-CN" altLang="en-US" sz="1800" b="0">
              <a:latin typeface="Arial" charset="0"/>
              <a:ea typeface="宋体" pitchFamily="2" charset="-122"/>
            </a:endParaRPr>
          </a:p>
        </p:txBody>
      </p:sp>
      <p:sp>
        <p:nvSpPr>
          <p:cNvPr id="32771" name="标题 1"/>
          <p:cNvSpPr>
            <a:spLocks noGrp="1"/>
          </p:cNvSpPr>
          <p:nvPr>
            <p:ph type="title"/>
          </p:nvPr>
        </p:nvSpPr>
        <p:spPr/>
        <p:txBody>
          <a:bodyPr/>
          <a:lstStyle/>
          <a:p>
            <a:endParaRPr lang="zh-CN" altLang="en-US" dirty="0" smtClean="0"/>
          </a:p>
        </p:txBody>
      </p:sp>
      <p:sp>
        <p:nvSpPr>
          <p:cNvPr id="32772" name="内容占位符 2"/>
          <p:cNvSpPr>
            <a:spLocks noGrp="1"/>
          </p:cNvSpPr>
          <p:nvPr>
            <p:ph idx="1"/>
          </p:nvPr>
        </p:nvSpPr>
        <p:spPr/>
        <p:txBody>
          <a:bodyPr>
            <a:normAutofit fontScale="92500" lnSpcReduction="10000"/>
          </a:bodyPr>
          <a:lstStyle/>
          <a:p>
            <a:r>
              <a:rPr lang="zh-CN" altLang="zh-CN" dirty="0" smtClean="0"/>
              <a:t>结构类型</a:t>
            </a:r>
            <a:r>
              <a:rPr lang="zh-CN" altLang="en-US" dirty="0" smtClean="0"/>
              <a:t>不</a:t>
            </a:r>
            <a:r>
              <a:rPr lang="zh-CN" altLang="zh-CN" dirty="0" smtClean="0"/>
              <a:t>可以含有</a:t>
            </a:r>
            <a:r>
              <a:rPr lang="zh-CN" altLang="en-US" dirty="0" smtClean="0"/>
              <a:t>本结构类型成员</a:t>
            </a:r>
            <a:r>
              <a:rPr lang="zh-CN" altLang="zh-CN" dirty="0" smtClean="0"/>
              <a:t>。</a:t>
            </a:r>
            <a:endParaRPr lang="zh-CN" altLang="zh-CN" dirty="0" smtClean="0"/>
          </a:p>
          <a:p>
            <a:r>
              <a:rPr lang="zh-CN" altLang="zh-CN" dirty="0" smtClean="0"/>
              <a:t>结构类型可以含有</a:t>
            </a:r>
            <a:r>
              <a:rPr lang="zh-CN" altLang="en-US" dirty="0" smtClean="0">
                <a:solidFill>
                  <a:srgbClr val="FF0000"/>
                </a:solidFill>
              </a:rPr>
              <a:t>本结构</a:t>
            </a:r>
            <a:r>
              <a:rPr lang="zh-CN" altLang="zh-CN" dirty="0" smtClean="0">
                <a:solidFill>
                  <a:srgbClr val="FF0000"/>
                </a:solidFill>
              </a:rPr>
              <a:t>类型的</a:t>
            </a:r>
            <a:r>
              <a:rPr lang="zh-CN" altLang="en-US" dirty="0" smtClean="0">
                <a:solidFill>
                  <a:srgbClr val="FF0000"/>
                </a:solidFill>
              </a:rPr>
              <a:t>指针</a:t>
            </a:r>
            <a:r>
              <a:rPr lang="zh-CN" altLang="zh-CN" dirty="0" smtClean="0">
                <a:solidFill>
                  <a:srgbClr val="FF0000"/>
                </a:solidFill>
              </a:rPr>
              <a:t>成员</a:t>
            </a:r>
            <a:r>
              <a:rPr lang="zh-CN" altLang="zh-CN" dirty="0" smtClean="0"/>
              <a:t>。比如，</a:t>
            </a:r>
            <a:endParaRPr lang="zh-CN" altLang="zh-CN" dirty="0" smtClean="0"/>
          </a:p>
          <a:p>
            <a:pPr lvl="1">
              <a:buFontTx/>
              <a:buNone/>
            </a:pPr>
            <a:r>
              <a:rPr lang="en-US" altLang="zh-CN" dirty="0" err="1" smtClean="0">
                <a:latin typeface="+mn-ea"/>
              </a:rPr>
              <a:t>struct</a:t>
            </a:r>
            <a:r>
              <a:rPr lang="en-US" altLang="zh-CN" dirty="0" smtClean="0">
                <a:latin typeface="+mn-ea"/>
              </a:rPr>
              <a:t> </a:t>
            </a:r>
            <a:r>
              <a:rPr lang="en-US" altLang="zh-CN" dirty="0" err="1" smtClean="0">
                <a:latin typeface="+mn-ea"/>
              </a:rPr>
              <a:t>Stup</a:t>
            </a:r>
            <a:endParaRPr lang="zh-CN" altLang="zh-CN" dirty="0" smtClean="0">
              <a:latin typeface="+mn-ea"/>
            </a:endParaRPr>
          </a:p>
          <a:p>
            <a:pPr lvl="1">
              <a:buFontTx/>
              <a:buNone/>
            </a:pPr>
            <a:r>
              <a:rPr lang="en-US" altLang="zh-CN" dirty="0" smtClean="0">
                <a:latin typeface="+mn-ea"/>
              </a:rPr>
              <a:t>{</a:t>
            </a:r>
            <a:endParaRPr lang="zh-CN" altLang="zh-CN" dirty="0" smtClean="0">
              <a:latin typeface="+mn-ea"/>
            </a:endParaRPr>
          </a:p>
          <a:p>
            <a:pPr lvl="1">
              <a:buFontTx/>
              <a:buNone/>
            </a:pPr>
            <a:r>
              <a:rPr lang="en-US" altLang="zh-CN" dirty="0" smtClean="0">
                <a:latin typeface="+mn-ea"/>
              </a:rPr>
              <a:t>	</a:t>
            </a:r>
            <a:r>
              <a:rPr lang="en-US" altLang="zh-CN" dirty="0" err="1" smtClean="0">
                <a:latin typeface="+mn-ea"/>
              </a:rPr>
              <a:t>int</a:t>
            </a:r>
            <a:r>
              <a:rPr lang="en-US" altLang="zh-CN" dirty="0" smtClean="0">
                <a:latin typeface="+mn-ea"/>
              </a:rPr>
              <a:t> no;</a:t>
            </a:r>
            <a:endParaRPr lang="zh-CN" altLang="zh-CN" dirty="0" smtClean="0">
              <a:latin typeface="+mn-ea"/>
            </a:endParaRPr>
          </a:p>
          <a:p>
            <a:pPr lvl="1">
              <a:buFontTx/>
              <a:buNone/>
            </a:pPr>
            <a:r>
              <a:rPr lang="en-US" altLang="zh-CN" dirty="0" smtClean="0">
                <a:latin typeface="+mn-ea"/>
              </a:rPr>
              <a:t>	</a:t>
            </a:r>
            <a:r>
              <a:rPr lang="en-US" altLang="zh-CN" dirty="0" err="1" smtClean="0">
                <a:solidFill>
                  <a:schemeClr val="tx1"/>
                </a:solidFill>
                <a:latin typeface="+mn-ea"/>
              </a:rPr>
              <a:t>Stup</a:t>
            </a:r>
            <a:r>
              <a:rPr lang="en-US" altLang="zh-CN" dirty="0" smtClean="0">
                <a:solidFill>
                  <a:schemeClr val="tx1"/>
                </a:solidFill>
                <a:latin typeface="+mn-ea"/>
              </a:rPr>
              <a:t> *p0;</a:t>
            </a:r>
            <a:endParaRPr lang="zh-CN" altLang="zh-CN" dirty="0" smtClean="0">
              <a:solidFill>
                <a:schemeClr val="tx1"/>
              </a:solidFill>
              <a:latin typeface="+mn-ea"/>
            </a:endParaRPr>
          </a:p>
          <a:p>
            <a:pPr lvl="1">
              <a:buFontTx/>
              <a:buNone/>
            </a:pPr>
            <a:r>
              <a:rPr lang="en-US" altLang="zh-CN" dirty="0" smtClean="0">
                <a:solidFill>
                  <a:schemeClr val="tx1"/>
                </a:solidFill>
                <a:latin typeface="+mn-ea"/>
              </a:rPr>
              <a:t>} </a:t>
            </a:r>
            <a:r>
              <a:rPr lang="en-US" altLang="zh-CN" dirty="0" err="1" smtClean="0">
                <a:solidFill>
                  <a:schemeClr val="tx1"/>
                </a:solidFill>
                <a:latin typeface="+mn-ea"/>
              </a:rPr>
              <a:t>st</a:t>
            </a:r>
            <a:r>
              <a:rPr lang="en-US" altLang="zh-CN" dirty="0" smtClean="0">
                <a:solidFill>
                  <a:schemeClr val="tx1"/>
                </a:solidFill>
                <a:latin typeface="+mn-ea"/>
              </a:rPr>
              <a:t>;</a:t>
            </a:r>
            <a:endParaRPr lang="en-US" altLang="zh-CN" dirty="0" smtClean="0">
              <a:solidFill>
                <a:schemeClr val="tx1"/>
              </a:solidFill>
              <a:latin typeface="+mn-ea"/>
            </a:endParaRPr>
          </a:p>
          <a:p>
            <a:pPr lvl="1">
              <a:buFontTx/>
              <a:buNone/>
            </a:pPr>
            <a:endParaRPr lang="zh-CN" altLang="zh-CN" dirty="0" smtClean="0">
              <a:solidFill>
                <a:schemeClr val="tx1"/>
              </a:solidFill>
              <a:latin typeface="+mn-ea"/>
            </a:endParaRPr>
          </a:p>
          <a:p>
            <a:pPr lvl="1">
              <a:buFontTx/>
              <a:buNone/>
            </a:pPr>
            <a:r>
              <a:rPr lang="en-US" altLang="zh-CN" sz="2000" b="1" dirty="0" smtClean="0">
                <a:solidFill>
                  <a:schemeClr val="tx1"/>
                </a:solidFill>
                <a:latin typeface="+mn-ea"/>
              </a:rPr>
              <a:t>st.p0 = &amp;</a:t>
            </a:r>
            <a:r>
              <a:rPr lang="en-US" altLang="zh-CN" sz="2000" b="1" dirty="0" err="1" smtClean="0">
                <a:solidFill>
                  <a:schemeClr val="tx1"/>
                </a:solidFill>
                <a:latin typeface="+mn-ea"/>
              </a:rPr>
              <a:t>st</a:t>
            </a:r>
            <a:r>
              <a:rPr lang="en-US" altLang="zh-CN" sz="2000" b="1" dirty="0" smtClean="0">
                <a:solidFill>
                  <a:schemeClr val="tx1"/>
                </a:solidFill>
                <a:latin typeface="+mn-ea"/>
              </a:rPr>
              <a:t>;</a:t>
            </a:r>
            <a:endParaRPr lang="en-US" altLang="zh-CN" sz="2000" b="1" dirty="0" smtClean="0">
              <a:solidFill>
                <a:schemeClr val="tx1"/>
              </a:solidFill>
              <a:latin typeface="+mn-ea"/>
            </a:endParaRPr>
          </a:p>
          <a:p>
            <a:pPr lvl="1">
              <a:buFontTx/>
              <a:buNone/>
            </a:pPr>
            <a:r>
              <a:rPr lang="en-US" altLang="zh-CN" sz="2000" b="1" dirty="0" err="1" smtClean="0">
                <a:solidFill>
                  <a:schemeClr val="tx1"/>
                </a:solidFill>
                <a:latin typeface="+mn-ea"/>
              </a:rPr>
              <a:t>Stup</a:t>
            </a:r>
            <a:r>
              <a:rPr lang="en-US" altLang="zh-CN" sz="2000" b="1" dirty="0" smtClean="0">
                <a:solidFill>
                  <a:schemeClr val="tx1"/>
                </a:solidFill>
                <a:latin typeface="+mn-ea"/>
              </a:rPr>
              <a:t> *</a:t>
            </a:r>
            <a:r>
              <a:rPr lang="en-US" altLang="zh-CN" sz="2000" b="1" dirty="0" err="1" smtClean="0">
                <a:solidFill>
                  <a:schemeClr val="tx1"/>
                </a:solidFill>
                <a:latin typeface="+mn-ea"/>
              </a:rPr>
              <a:t>pst</a:t>
            </a:r>
            <a:r>
              <a:rPr lang="en-US" altLang="zh-CN" sz="2000" b="1" dirty="0" smtClean="0">
                <a:solidFill>
                  <a:schemeClr val="tx1"/>
                </a:solidFill>
                <a:latin typeface="+mn-ea"/>
              </a:rPr>
              <a:t> = &amp;</a:t>
            </a:r>
            <a:r>
              <a:rPr lang="en-US" altLang="zh-CN" sz="2000" b="1" dirty="0" err="1" smtClean="0">
                <a:solidFill>
                  <a:schemeClr val="tx1"/>
                </a:solidFill>
                <a:latin typeface="+mn-ea"/>
              </a:rPr>
              <a:t>st</a:t>
            </a:r>
            <a:r>
              <a:rPr lang="en-US" altLang="zh-CN" sz="2000" b="1" dirty="0" smtClean="0">
                <a:solidFill>
                  <a:schemeClr val="tx1"/>
                </a:solidFill>
                <a:latin typeface="+mn-ea"/>
              </a:rPr>
              <a:t>;</a:t>
            </a:r>
            <a:endParaRPr lang="en-US" altLang="zh-CN" sz="2000" b="1" dirty="0" smtClean="0">
              <a:solidFill>
                <a:schemeClr val="tx1"/>
              </a:solidFill>
              <a:latin typeface="+mn-ea"/>
            </a:endParaRPr>
          </a:p>
          <a:p>
            <a:pPr lvl="1">
              <a:buFontTx/>
              <a:buNone/>
            </a:pPr>
            <a:r>
              <a:rPr lang="en-US" altLang="zh-CN" sz="2000" b="1" dirty="0" err="1" smtClean="0">
                <a:solidFill>
                  <a:schemeClr val="tx1"/>
                </a:solidFill>
                <a:latin typeface="+mn-ea"/>
              </a:rPr>
              <a:t>pst</a:t>
            </a:r>
            <a:r>
              <a:rPr lang="en-US" altLang="zh-CN" sz="2000" b="1" dirty="0" smtClean="0">
                <a:solidFill>
                  <a:schemeClr val="tx1"/>
                </a:solidFill>
                <a:latin typeface="+mn-ea"/>
              </a:rPr>
              <a:t> -&gt; p0 = &amp;</a:t>
            </a:r>
            <a:r>
              <a:rPr lang="en-US" altLang="zh-CN" sz="2000" b="1" dirty="0" err="1" smtClean="0">
                <a:solidFill>
                  <a:schemeClr val="tx1"/>
                </a:solidFill>
                <a:latin typeface="+mn-ea"/>
              </a:rPr>
              <a:t>st</a:t>
            </a:r>
            <a:r>
              <a:rPr lang="en-US" altLang="zh-CN" sz="2000" b="1" dirty="0" smtClean="0">
                <a:solidFill>
                  <a:schemeClr val="tx1"/>
                </a:solidFill>
                <a:latin typeface="+mn-ea"/>
              </a:rPr>
              <a:t>;</a:t>
            </a:r>
            <a:endParaRPr lang="en-US" altLang="zh-CN" sz="2000" b="1" dirty="0" smtClean="0">
              <a:solidFill>
                <a:schemeClr val="tx1"/>
              </a:solidFill>
              <a:latin typeface="+mn-ea"/>
            </a:endParaRPr>
          </a:p>
          <a:p>
            <a:pPr lvl="1">
              <a:buFontTx/>
              <a:buNone/>
            </a:pPr>
            <a:endParaRPr lang="en-US" altLang="zh-CN" dirty="0" smtClean="0">
              <a:latin typeface="+mn-ea"/>
            </a:endParaRPr>
          </a:p>
          <a:p>
            <a:pPr lvl="1">
              <a:buFontTx/>
              <a:buNone/>
            </a:pPr>
            <a:r>
              <a:rPr lang="en-US" altLang="zh-CN" sz="2000" b="1" dirty="0" err="1" smtClean="0">
                <a:solidFill>
                  <a:srgbClr val="FF0000"/>
                </a:solidFill>
                <a:latin typeface="+mn-ea"/>
              </a:rPr>
              <a:t>Stup</a:t>
            </a:r>
            <a:r>
              <a:rPr lang="en-US" altLang="zh-CN" sz="2000" b="1" dirty="0" smtClean="0">
                <a:solidFill>
                  <a:srgbClr val="FF0000"/>
                </a:solidFill>
                <a:latin typeface="+mn-ea"/>
              </a:rPr>
              <a:t> st1;</a:t>
            </a:r>
            <a:endParaRPr lang="en-US" altLang="zh-CN" sz="2000" b="1" dirty="0" smtClean="0">
              <a:solidFill>
                <a:srgbClr val="FF0000"/>
              </a:solidFill>
              <a:latin typeface="+mn-ea"/>
            </a:endParaRPr>
          </a:p>
          <a:p>
            <a:pPr lvl="1">
              <a:buFontTx/>
              <a:buNone/>
            </a:pPr>
            <a:r>
              <a:rPr lang="en-US" altLang="zh-CN" sz="2000" b="1" dirty="0" err="1" smtClean="0">
                <a:solidFill>
                  <a:srgbClr val="FF0000"/>
                </a:solidFill>
                <a:latin typeface="+mn-ea"/>
              </a:rPr>
              <a:t>pst</a:t>
            </a:r>
            <a:r>
              <a:rPr lang="en-US" altLang="zh-CN" sz="2000" b="1" dirty="0" smtClean="0">
                <a:solidFill>
                  <a:srgbClr val="FF0000"/>
                </a:solidFill>
                <a:latin typeface="+mn-ea"/>
              </a:rPr>
              <a:t> -&gt; p0 = &amp;st1;</a:t>
            </a:r>
            <a:endParaRPr lang="en-US" altLang="zh-CN" sz="2000" b="1" dirty="0" smtClean="0">
              <a:solidFill>
                <a:srgbClr val="FF0000"/>
              </a:solidFill>
              <a:latin typeface="+mn-ea"/>
            </a:endParaRPr>
          </a:p>
          <a:p>
            <a:pPr lvl="1">
              <a:buFontTx/>
              <a:buNone/>
            </a:pPr>
            <a:endParaRPr lang="zh-CN" altLang="en-US" dirty="0" smtClean="0"/>
          </a:p>
        </p:txBody>
      </p:sp>
      <p:sp>
        <p:nvSpPr>
          <p:cNvPr id="32773" name="灯片编号占位符 5"/>
          <p:cNvSpPr txBox="1">
            <a:spLocks noGrp="1"/>
          </p:cNvSpPr>
          <p:nvPr/>
        </p:nvSpPr>
        <p:spPr bwMode="auto">
          <a:xfrm>
            <a:off x="8167688" y="6553200"/>
            <a:ext cx="9001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r" eaLnBrk="1" hangingPunct="1">
              <a:spcBef>
                <a:spcPct val="0"/>
              </a:spcBef>
              <a:buSzTx/>
              <a:buFontTx/>
              <a:buNone/>
            </a:pPr>
            <a:fld id="{633EA1AF-5C3E-4BC0-BFF1-EB37A84ED6A5}" type="slidenum">
              <a:rPr lang="en-US" altLang="zh-CN" sz="1200" b="0">
                <a:latin typeface="Arial" charset="0"/>
              </a:rPr>
            </a:fld>
            <a:endParaRPr lang="en-US" altLang="zh-CN" sz="1200" b="0">
              <a:latin typeface="Arial" charset="0"/>
            </a:endParaRPr>
          </a:p>
        </p:txBody>
      </p:sp>
      <p:sp>
        <p:nvSpPr>
          <p:cNvPr id="32774" name="Rectangle 5"/>
          <p:cNvSpPr>
            <a:spLocks noChangeArrowheads="1"/>
          </p:cNvSpPr>
          <p:nvPr/>
        </p:nvSpPr>
        <p:spPr bwMode="auto">
          <a:xfrm>
            <a:off x="7497763" y="233363"/>
            <a:ext cx="1008062" cy="466725"/>
          </a:xfrm>
          <a:prstGeom prst="rect">
            <a:avLst/>
          </a:prstGeom>
          <a:noFill/>
          <a:ln w="9525">
            <a:solidFill>
              <a:srgbClr val="FF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spcBef>
                <a:spcPct val="0"/>
              </a:spcBef>
              <a:buSzTx/>
              <a:buFontTx/>
              <a:buNone/>
            </a:pPr>
            <a:r>
              <a:rPr lang="zh-CN" altLang="en-US" sz="2400">
                <a:solidFill>
                  <a:srgbClr val="FF0000"/>
                </a:solidFill>
                <a:latin typeface="Arial" charset="0"/>
                <a:ea typeface="宋体" pitchFamily="2" charset="-122"/>
              </a:rPr>
              <a:t>重点</a:t>
            </a:r>
            <a:endParaRPr lang="en-US" altLang="zh-CN" sz="2400">
              <a:solidFill>
                <a:srgbClr val="FF0000"/>
              </a:solidFill>
              <a:latin typeface="Arial" charset="0"/>
              <a:ea typeface="宋体" pitchFamily="2" charset="-122"/>
            </a:endParaRPr>
          </a:p>
        </p:txBody>
      </p:sp>
      <p:sp>
        <p:nvSpPr>
          <p:cNvPr id="32775" name="矩形 6"/>
          <p:cNvSpPr>
            <a:spLocks noChangeArrowheads="1"/>
          </p:cNvSpPr>
          <p:nvPr/>
        </p:nvSpPr>
        <p:spPr bwMode="auto">
          <a:xfrm>
            <a:off x="5157788" y="3878263"/>
            <a:ext cx="1574800" cy="1036637"/>
          </a:xfrm>
          <a:prstGeom prst="rect">
            <a:avLst/>
          </a:prstGeom>
          <a:solidFill>
            <a:schemeClr val="bg1"/>
          </a:solidFill>
          <a:ln w="9525" algn="ctr">
            <a:solidFill>
              <a:schemeClr val="tx1"/>
            </a:solidFill>
            <a:round/>
          </a:ln>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spcBef>
                <a:spcPct val="0"/>
              </a:spcBef>
              <a:buSzTx/>
              <a:buFontTx/>
              <a:buNone/>
            </a:pPr>
            <a:endParaRPr lang="zh-CN" altLang="en-US" sz="1800" b="0">
              <a:latin typeface="Arial" charset="0"/>
              <a:ea typeface="宋体" pitchFamily="2" charset="-122"/>
            </a:endParaRPr>
          </a:p>
        </p:txBody>
      </p:sp>
      <p:cxnSp>
        <p:nvCxnSpPr>
          <p:cNvPr id="32776" name="直接连接符 8"/>
          <p:cNvCxnSpPr>
            <a:cxnSpLocks noChangeShapeType="1"/>
            <a:stCxn id="32775" idx="1"/>
            <a:endCxn id="32775" idx="3"/>
          </p:cNvCxnSpPr>
          <p:nvPr/>
        </p:nvCxnSpPr>
        <p:spPr bwMode="auto">
          <a:xfrm>
            <a:off x="5157788" y="4397375"/>
            <a:ext cx="157480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sp>
        <p:nvSpPr>
          <p:cNvPr id="32777" name="矩形 9"/>
          <p:cNvSpPr>
            <a:spLocks noChangeArrowheads="1"/>
          </p:cNvSpPr>
          <p:nvPr/>
        </p:nvSpPr>
        <p:spPr bwMode="auto">
          <a:xfrm>
            <a:off x="3267075" y="3878263"/>
            <a:ext cx="1574800" cy="541337"/>
          </a:xfrm>
          <a:prstGeom prst="rect">
            <a:avLst/>
          </a:prstGeom>
          <a:solidFill>
            <a:schemeClr val="bg1"/>
          </a:solidFill>
          <a:ln w="9525" algn="ctr">
            <a:solidFill>
              <a:schemeClr val="tx1"/>
            </a:solidFill>
            <a:round/>
          </a:ln>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spcBef>
                <a:spcPct val="0"/>
              </a:spcBef>
              <a:buSzTx/>
              <a:buFontTx/>
              <a:buNone/>
            </a:pPr>
            <a:endParaRPr lang="zh-CN" altLang="en-US" sz="1800" b="0">
              <a:latin typeface="Arial" charset="0"/>
              <a:ea typeface="宋体" pitchFamily="2" charset="-122"/>
            </a:endParaRPr>
          </a:p>
        </p:txBody>
      </p:sp>
      <p:sp>
        <p:nvSpPr>
          <p:cNvPr id="32778" name="TextBox 10"/>
          <p:cNvSpPr txBox="1">
            <a:spLocks noChangeArrowheads="1"/>
          </p:cNvSpPr>
          <p:nvPr/>
        </p:nvSpPr>
        <p:spPr bwMode="auto">
          <a:xfrm>
            <a:off x="3267075" y="3384550"/>
            <a:ext cx="8096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spcBef>
                <a:spcPct val="0"/>
              </a:spcBef>
              <a:buSzTx/>
              <a:buFontTx/>
              <a:buNone/>
            </a:pPr>
            <a:r>
              <a:rPr lang="en-US" altLang="zh-CN" sz="2400" b="0">
                <a:latin typeface="Arial" charset="0"/>
                <a:ea typeface="宋体" pitchFamily="2" charset="-122"/>
              </a:rPr>
              <a:t>pst</a:t>
            </a:r>
            <a:endParaRPr lang="zh-CN" altLang="en-US" sz="2400" b="0">
              <a:latin typeface="Arial" charset="0"/>
              <a:ea typeface="宋体" pitchFamily="2" charset="-122"/>
            </a:endParaRPr>
          </a:p>
        </p:txBody>
      </p:sp>
      <p:sp>
        <p:nvSpPr>
          <p:cNvPr id="32779" name="TextBox 11"/>
          <p:cNvSpPr txBox="1">
            <a:spLocks noChangeArrowheads="1"/>
          </p:cNvSpPr>
          <p:nvPr/>
        </p:nvSpPr>
        <p:spPr bwMode="auto">
          <a:xfrm>
            <a:off x="5472113" y="3429000"/>
            <a:ext cx="6746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spcBef>
                <a:spcPct val="0"/>
              </a:spcBef>
              <a:buSzTx/>
              <a:buFontTx/>
              <a:buNone/>
            </a:pPr>
            <a:r>
              <a:rPr lang="en-US" altLang="zh-CN" sz="2400" b="0" dirty="0" smtClean="0">
                <a:latin typeface="Arial" charset="0"/>
                <a:ea typeface="宋体" pitchFamily="2" charset="-122"/>
              </a:rPr>
              <a:t>   </a:t>
            </a:r>
            <a:r>
              <a:rPr lang="en-US" altLang="zh-CN" sz="2400" b="0" dirty="0" err="1" smtClean="0">
                <a:latin typeface="Arial" charset="0"/>
                <a:ea typeface="宋体" pitchFamily="2" charset="-122"/>
              </a:rPr>
              <a:t>st</a:t>
            </a:r>
            <a:endParaRPr lang="zh-CN" altLang="en-US" sz="2400" b="0" dirty="0">
              <a:latin typeface="Arial" charset="0"/>
              <a:ea typeface="宋体" pitchFamily="2" charset="-122"/>
            </a:endParaRPr>
          </a:p>
        </p:txBody>
      </p:sp>
      <p:cxnSp>
        <p:nvCxnSpPr>
          <p:cNvPr id="32780" name="直接箭头连接符 13"/>
          <p:cNvCxnSpPr>
            <a:cxnSpLocks noChangeShapeType="1"/>
          </p:cNvCxnSpPr>
          <p:nvPr/>
        </p:nvCxnSpPr>
        <p:spPr bwMode="auto">
          <a:xfrm>
            <a:off x="4527550" y="4149725"/>
            <a:ext cx="765175" cy="0"/>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sp>
        <p:nvSpPr>
          <p:cNvPr id="32781" name="矩形 17"/>
          <p:cNvSpPr>
            <a:spLocks noChangeArrowheads="1"/>
          </p:cNvSpPr>
          <p:nvPr/>
        </p:nvSpPr>
        <p:spPr bwMode="auto">
          <a:xfrm>
            <a:off x="5111750" y="2349500"/>
            <a:ext cx="1574800" cy="1035050"/>
          </a:xfrm>
          <a:prstGeom prst="rect">
            <a:avLst/>
          </a:prstGeom>
          <a:solidFill>
            <a:schemeClr val="bg1"/>
          </a:solidFill>
          <a:ln w="9525" algn="ctr">
            <a:solidFill>
              <a:schemeClr val="tx1"/>
            </a:solidFill>
            <a:round/>
          </a:ln>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spcBef>
                <a:spcPct val="0"/>
              </a:spcBef>
              <a:buSzTx/>
              <a:buFontTx/>
              <a:buNone/>
            </a:pPr>
            <a:endParaRPr lang="zh-CN" altLang="en-US" sz="1800" b="0">
              <a:latin typeface="Arial" charset="0"/>
              <a:ea typeface="宋体" pitchFamily="2" charset="-122"/>
            </a:endParaRPr>
          </a:p>
        </p:txBody>
      </p:sp>
      <p:sp>
        <p:nvSpPr>
          <p:cNvPr id="32782" name="TextBox 21"/>
          <p:cNvSpPr txBox="1">
            <a:spLocks noChangeArrowheads="1"/>
          </p:cNvSpPr>
          <p:nvPr/>
        </p:nvSpPr>
        <p:spPr bwMode="auto">
          <a:xfrm>
            <a:off x="5427663" y="1898650"/>
            <a:ext cx="6746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spcBef>
                <a:spcPct val="0"/>
              </a:spcBef>
              <a:buSzTx/>
              <a:buFontTx/>
              <a:buNone/>
            </a:pPr>
            <a:r>
              <a:rPr lang="en-US" altLang="zh-CN" sz="2400" b="0" dirty="0" smtClean="0">
                <a:latin typeface="Arial" charset="0"/>
                <a:ea typeface="宋体" pitchFamily="2" charset="-122"/>
              </a:rPr>
              <a:t>   </a:t>
            </a:r>
            <a:r>
              <a:rPr lang="en-US" altLang="zh-CN" sz="2400" b="0" dirty="0" err="1" smtClean="0">
                <a:latin typeface="Arial" charset="0"/>
                <a:ea typeface="宋体" pitchFamily="2" charset="-122"/>
              </a:rPr>
              <a:t>st</a:t>
            </a:r>
            <a:endParaRPr lang="zh-CN" altLang="en-US" sz="2400" b="0" dirty="0">
              <a:latin typeface="Arial" charset="0"/>
              <a:ea typeface="宋体" pitchFamily="2" charset="-122"/>
            </a:endParaRPr>
          </a:p>
        </p:txBody>
      </p:sp>
      <p:cxnSp>
        <p:nvCxnSpPr>
          <p:cNvPr id="32783" name="直接连接符 19"/>
          <p:cNvCxnSpPr>
            <a:cxnSpLocks noChangeShapeType="1"/>
          </p:cNvCxnSpPr>
          <p:nvPr/>
        </p:nvCxnSpPr>
        <p:spPr bwMode="auto">
          <a:xfrm>
            <a:off x="4976813" y="4689475"/>
            <a:ext cx="288925"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32784" name="直接连接符 20"/>
          <p:cNvCxnSpPr>
            <a:cxnSpLocks noChangeShapeType="1"/>
          </p:cNvCxnSpPr>
          <p:nvPr/>
        </p:nvCxnSpPr>
        <p:spPr bwMode="auto">
          <a:xfrm flipV="1">
            <a:off x="4976813" y="4329113"/>
            <a:ext cx="0" cy="360362"/>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32785" name="直接箭头连接符 24"/>
          <p:cNvCxnSpPr>
            <a:cxnSpLocks noChangeShapeType="1"/>
          </p:cNvCxnSpPr>
          <p:nvPr/>
        </p:nvCxnSpPr>
        <p:spPr bwMode="auto">
          <a:xfrm flipV="1">
            <a:off x="4976813" y="4329113"/>
            <a:ext cx="315912" cy="0"/>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sp>
        <p:nvSpPr>
          <p:cNvPr id="32786" name="矩形 26"/>
          <p:cNvSpPr>
            <a:spLocks noChangeArrowheads="1"/>
          </p:cNvSpPr>
          <p:nvPr/>
        </p:nvSpPr>
        <p:spPr bwMode="auto">
          <a:xfrm>
            <a:off x="5157788" y="5319713"/>
            <a:ext cx="1574800" cy="1035050"/>
          </a:xfrm>
          <a:prstGeom prst="rect">
            <a:avLst/>
          </a:prstGeom>
          <a:solidFill>
            <a:schemeClr val="bg1"/>
          </a:solidFill>
          <a:ln w="9525" algn="ctr">
            <a:solidFill>
              <a:schemeClr val="tx1"/>
            </a:solidFill>
            <a:round/>
          </a:ln>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spcBef>
                <a:spcPct val="0"/>
              </a:spcBef>
              <a:buSzTx/>
              <a:buFontTx/>
              <a:buNone/>
            </a:pPr>
            <a:endParaRPr lang="zh-CN" altLang="en-US" sz="1800" b="0">
              <a:latin typeface="Arial" charset="0"/>
              <a:ea typeface="宋体" pitchFamily="2" charset="-122"/>
            </a:endParaRPr>
          </a:p>
        </p:txBody>
      </p:sp>
      <p:cxnSp>
        <p:nvCxnSpPr>
          <p:cNvPr id="32787" name="直接连接符 28"/>
          <p:cNvCxnSpPr>
            <a:cxnSpLocks noChangeShapeType="1"/>
            <a:stCxn id="32786" idx="1"/>
            <a:endCxn id="32786" idx="3"/>
          </p:cNvCxnSpPr>
          <p:nvPr/>
        </p:nvCxnSpPr>
        <p:spPr bwMode="auto">
          <a:xfrm>
            <a:off x="5157788" y="5837238"/>
            <a:ext cx="157480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sp>
        <p:nvSpPr>
          <p:cNvPr id="32788" name="矩形 29"/>
          <p:cNvSpPr>
            <a:spLocks noChangeArrowheads="1"/>
          </p:cNvSpPr>
          <p:nvPr/>
        </p:nvSpPr>
        <p:spPr bwMode="auto">
          <a:xfrm>
            <a:off x="3267075" y="5364163"/>
            <a:ext cx="1574800" cy="539750"/>
          </a:xfrm>
          <a:prstGeom prst="rect">
            <a:avLst/>
          </a:prstGeom>
          <a:solidFill>
            <a:schemeClr val="bg1"/>
          </a:solidFill>
          <a:ln w="9525" algn="ctr">
            <a:solidFill>
              <a:schemeClr val="tx1"/>
            </a:solidFill>
            <a:round/>
          </a:ln>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spcBef>
                <a:spcPct val="0"/>
              </a:spcBef>
              <a:buSzTx/>
              <a:buFontTx/>
              <a:buNone/>
            </a:pPr>
            <a:endParaRPr lang="zh-CN" altLang="en-US" sz="1800" b="0">
              <a:latin typeface="Arial" charset="0"/>
              <a:ea typeface="宋体" pitchFamily="2" charset="-122"/>
            </a:endParaRPr>
          </a:p>
        </p:txBody>
      </p:sp>
      <p:cxnSp>
        <p:nvCxnSpPr>
          <p:cNvPr id="32789" name="直接箭头连接符 30"/>
          <p:cNvCxnSpPr>
            <a:cxnSpLocks noChangeShapeType="1"/>
          </p:cNvCxnSpPr>
          <p:nvPr/>
        </p:nvCxnSpPr>
        <p:spPr bwMode="auto">
          <a:xfrm>
            <a:off x="4679950" y="5634038"/>
            <a:ext cx="765175" cy="0"/>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32790" name="直接箭头连接符 31"/>
          <p:cNvCxnSpPr>
            <a:cxnSpLocks noChangeShapeType="1"/>
          </p:cNvCxnSpPr>
          <p:nvPr/>
        </p:nvCxnSpPr>
        <p:spPr bwMode="auto">
          <a:xfrm>
            <a:off x="6416675" y="6038850"/>
            <a:ext cx="765175" cy="0"/>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32791" name="直接连接符 33"/>
          <p:cNvCxnSpPr>
            <a:cxnSpLocks noChangeShapeType="1"/>
            <a:stCxn id="32770" idx="1"/>
            <a:endCxn id="32770" idx="3"/>
          </p:cNvCxnSpPr>
          <p:nvPr/>
        </p:nvCxnSpPr>
        <p:spPr bwMode="auto">
          <a:xfrm>
            <a:off x="6958013" y="6242050"/>
            <a:ext cx="157480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sp>
        <p:nvSpPr>
          <p:cNvPr id="32792" name="TextBox 34"/>
          <p:cNvSpPr txBox="1">
            <a:spLocks noChangeArrowheads="1"/>
          </p:cNvSpPr>
          <p:nvPr/>
        </p:nvSpPr>
        <p:spPr bwMode="auto">
          <a:xfrm>
            <a:off x="7272338" y="5273675"/>
            <a:ext cx="756046"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spcBef>
                <a:spcPct val="0"/>
              </a:spcBef>
              <a:buSzTx/>
              <a:buFontTx/>
              <a:buNone/>
            </a:pPr>
            <a:r>
              <a:rPr lang="en-US" altLang="zh-CN" sz="2400" b="0" dirty="0" smtClean="0">
                <a:latin typeface="Arial" charset="0"/>
                <a:ea typeface="宋体" pitchFamily="2" charset="-122"/>
              </a:rPr>
              <a:t> st1</a:t>
            </a:r>
            <a:endParaRPr lang="zh-CN" altLang="en-US" sz="2400" b="0" dirty="0">
              <a:latin typeface="Arial" charset="0"/>
              <a:ea typeface="宋体" pitchFamily="2" charset="-122"/>
            </a:endParaRPr>
          </a:p>
        </p:txBody>
      </p:sp>
      <p:sp>
        <p:nvSpPr>
          <p:cNvPr id="32793" name="TextBox 35"/>
          <p:cNvSpPr txBox="1">
            <a:spLocks noChangeArrowheads="1"/>
          </p:cNvSpPr>
          <p:nvPr/>
        </p:nvSpPr>
        <p:spPr bwMode="auto">
          <a:xfrm>
            <a:off x="3267075" y="4868863"/>
            <a:ext cx="809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spcBef>
                <a:spcPct val="0"/>
              </a:spcBef>
              <a:buSzTx/>
              <a:buFontTx/>
              <a:buNone/>
            </a:pPr>
            <a:r>
              <a:rPr lang="en-US" altLang="zh-CN" sz="2400" b="0">
                <a:latin typeface="Arial" charset="0"/>
                <a:ea typeface="宋体" pitchFamily="2" charset="-122"/>
              </a:rPr>
              <a:t>pst</a:t>
            </a:r>
            <a:endParaRPr lang="zh-CN" altLang="en-US" sz="2400" b="0">
              <a:latin typeface="Arial" charset="0"/>
              <a:ea typeface="宋体" pitchFamily="2" charset="-122"/>
            </a:endParaRPr>
          </a:p>
        </p:txBody>
      </p:sp>
      <p:sp>
        <p:nvSpPr>
          <p:cNvPr id="32794" name="TextBox 36"/>
          <p:cNvSpPr txBox="1">
            <a:spLocks noChangeArrowheads="1"/>
          </p:cNvSpPr>
          <p:nvPr/>
        </p:nvSpPr>
        <p:spPr bwMode="auto">
          <a:xfrm>
            <a:off x="5472113" y="4914900"/>
            <a:ext cx="6746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spcBef>
                <a:spcPct val="0"/>
              </a:spcBef>
              <a:buSzTx/>
              <a:buFontTx/>
              <a:buNone/>
            </a:pPr>
            <a:r>
              <a:rPr lang="en-US" altLang="zh-CN" sz="2400" b="0" dirty="0" smtClean="0">
                <a:latin typeface="Arial" charset="0"/>
                <a:ea typeface="宋体" pitchFamily="2" charset="-122"/>
              </a:rPr>
              <a:t>   </a:t>
            </a:r>
            <a:r>
              <a:rPr lang="en-US" altLang="zh-CN" sz="2400" b="0" dirty="0" err="1" smtClean="0">
                <a:latin typeface="Arial" charset="0"/>
                <a:ea typeface="宋体" pitchFamily="2" charset="-122"/>
              </a:rPr>
              <a:t>st</a:t>
            </a:r>
            <a:endParaRPr lang="zh-CN" altLang="en-US" sz="2400" b="0" dirty="0">
              <a:latin typeface="Arial" charset="0"/>
              <a:ea typeface="宋体" pitchFamily="2" charset="-122"/>
            </a:endParaRPr>
          </a:p>
        </p:txBody>
      </p:sp>
      <p:cxnSp>
        <p:nvCxnSpPr>
          <p:cNvPr id="32795" name="直接连接符 37"/>
          <p:cNvCxnSpPr>
            <a:cxnSpLocks noChangeShapeType="1"/>
          </p:cNvCxnSpPr>
          <p:nvPr/>
        </p:nvCxnSpPr>
        <p:spPr bwMode="auto">
          <a:xfrm>
            <a:off x="5111750" y="2867025"/>
            <a:ext cx="157480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32796" name="直接箭头连接符 38"/>
          <p:cNvCxnSpPr>
            <a:cxnSpLocks noChangeShapeType="1"/>
          </p:cNvCxnSpPr>
          <p:nvPr/>
        </p:nvCxnSpPr>
        <p:spPr bwMode="auto">
          <a:xfrm>
            <a:off x="4527550" y="2663825"/>
            <a:ext cx="765175" cy="0"/>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32797" name="直接连接符 39"/>
          <p:cNvCxnSpPr>
            <a:cxnSpLocks noChangeShapeType="1"/>
          </p:cNvCxnSpPr>
          <p:nvPr/>
        </p:nvCxnSpPr>
        <p:spPr bwMode="auto">
          <a:xfrm flipV="1">
            <a:off x="4527550" y="2663825"/>
            <a:ext cx="0" cy="53975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32798" name="直接连接符 40"/>
          <p:cNvCxnSpPr>
            <a:cxnSpLocks noChangeShapeType="1"/>
          </p:cNvCxnSpPr>
          <p:nvPr/>
        </p:nvCxnSpPr>
        <p:spPr bwMode="auto">
          <a:xfrm>
            <a:off x="4527550" y="3203575"/>
            <a:ext cx="674688"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smtClean="0"/>
              <a:t>联合（</a:t>
            </a:r>
            <a:r>
              <a:rPr lang="en-US" altLang="zh-CN" smtClean="0"/>
              <a:t>union</a:t>
            </a:r>
            <a:r>
              <a:rPr lang="zh-CN" altLang="en-US" smtClean="0"/>
              <a:t>）类型</a:t>
            </a:r>
            <a:endParaRPr lang="zh-CN" altLang="en-US" smtClean="0"/>
          </a:p>
        </p:txBody>
      </p:sp>
      <p:sp>
        <p:nvSpPr>
          <p:cNvPr id="28675" name="Rectangle 3"/>
          <p:cNvSpPr>
            <a:spLocks noGrp="1" noChangeArrowheads="1"/>
          </p:cNvSpPr>
          <p:nvPr>
            <p:ph type="body" idx="1"/>
          </p:nvPr>
        </p:nvSpPr>
        <p:spPr>
          <a:xfrm>
            <a:off x="457200" y="1219200"/>
            <a:ext cx="8867328" cy="4937760"/>
          </a:xfrm>
        </p:spPr>
        <p:txBody>
          <a:bodyPr/>
          <a:lstStyle/>
          <a:p>
            <a:pPr lvl="1">
              <a:buFontTx/>
              <a:buNone/>
            </a:pPr>
            <a:r>
              <a:rPr lang="en-US" altLang="zh-CN" sz="2800" dirty="0" smtClean="0">
                <a:solidFill>
                  <a:srgbClr val="FF0000"/>
                </a:solidFill>
                <a:latin typeface="+mn-ea"/>
              </a:rPr>
              <a:t>union</a:t>
            </a:r>
            <a:r>
              <a:rPr lang="en-US" altLang="zh-CN" sz="2800" dirty="0" smtClean="0">
                <a:latin typeface="+mn-ea"/>
              </a:rPr>
              <a:t> </a:t>
            </a:r>
            <a:r>
              <a:rPr lang="en-US" altLang="zh-CN" sz="2800" dirty="0" err="1" smtClean="0">
                <a:latin typeface="+mn-ea"/>
              </a:rPr>
              <a:t>myType</a:t>
            </a:r>
            <a:endParaRPr lang="zh-CN" altLang="zh-CN" sz="2800" dirty="0" smtClean="0">
              <a:latin typeface="+mn-ea"/>
            </a:endParaRPr>
          </a:p>
          <a:p>
            <a:pPr lvl="1">
              <a:buFontTx/>
              <a:buNone/>
            </a:pPr>
            <a:r>
              <a:rPr lang="en-US" altLang="zh-CN" sz="2800" dirty="0" smtClean="0">
                <a:latin typeface="+mn-ea"/>
              </a:rPr>
              <a:t>{</a:t>
            </a:r>
            <a:endParaRPr lang="zh-CN" altLang="zh-CN" sz="2800" dirty="0" smtClean="0">
              <a:latin typeface="+mn-ea"/>
            </a:endParaRPr>
          </a:p>
          <a:p>
            <a:pPr lvl="1">
              <a:buFontTx/>
              <a:buNone/>
            </a:pPr>
            <a:r>
              <a:rPr lang="en-US" altLang="zh-CN" sz="2800" dirty="0" smtClean="0">
                <a:latin typeface="+mn-ea"/>
              </a:rPr>
              <a:t>    	</a:t>
            </a:r>
            <a:r>
              <a:rPr lang="en-US" altLang="zh-CN" sz="2800" dirty="0" err="1" smtClean="0">
                <a:latin typeface="+mn-ea"/>
              </a:rPr>
              <a:t>int</a:t>
            </a:r>
            <a:r>
              <a:rPr lang="en-US" altLang="zh-CN" sz="2800" dirty="0" smtClean="0">
                <a:latin typeface="+mn-ea"/>
              </a:rPr>
              <a:t> </a:t>
            </a:r>
            <a:r>
              <a:rPr lang="en-US" altLang="zh-CN" sz="2800" dirty="0" err="1" smtClean="0">
                <a:latin typeface="+mn-ea"/>
              </a:rPr>
              <a:t>i</a:t>
            </a:r>
            <a:r>
              <a:rPr lang="en-US" altLang="zh-CN" sz="2800" dirty="0" smtClean="0">
                <a:latin typeface="+mn-ea"/>
              </a:rPr>
              <a:t>;</a:t>
            </a:r>
            <a:endParaRPr lang="zh-CN" altLang="zh-CN" sz="2800" dirty="0" smtClean="0">
              <a:latin typeface="+mn-ea"/>
            </a:endParaRPr>
          </a:p>
          <a:p>
            <a:pPr lvl="1">
              <a:buFontTx/>
              <a:buNone/>
            </a:pPr>
            <a:r>
              <a:rPr lang="en-US" altLang="zh-CN" sz="2800" dirty="0" smtClean="0">
                <a:latin typeface="+mn-ea"/>
              </a:rPr>
              <a:t>	    char c;</a:t>
            </a:r>
            <a:endParaRPr lang="zh-CN" altLang="zh-CN" sz="2800" dirty="0" smtClean="0">
              <a:latin typeface="+mn-ea"/>
            </a:endParaRPr>
          </a:p>
          <a:p>
            <a:pPr lvl="1">
              <a:buFontTx/>
              <a:buNone/>
            </a:pPr>
            <a:r>
              <a:rPr lang="en-US" altLang="zh-CN" sz="2800" dirty="0" smtClean="0">
                <a:latin typeface="+mn-ea"/>
              </a:rPr>
              <a:t>    	double d;</a:t>
            </a:r>
            <a:endParaRPr lang="zh-CN" altLang="zh-CN" sz="2800" dirty="0" smtClean="0">
              <a:latin typeface="+mn-ea"/>
            </a:endParaRPr>
          </a:p>
          <a:p>
            <a:pPr lvl="1">
              <a:buFontTx/>
              <a:buNone/>
            </a:pPr>
            <a:r>
              <a:rPr lang="en-US" altLang="zh-CN" sz="2800" dirty="0" smtClean="0">
                <a:latin typeface="+mn-ea"/>
              </a:rPr>
              <a:t>};</a:t>
            </a:r>
            <a:endParaRPr lang="en-US" altLang="zh-CN" sz="2800" dirty="0" smtClean="0">
              <a:latin typeface="+mn-ea"/>
            </a:endParaRPr>
          </a:p>
          <a:p>
            <a:pPr lvl="1">
              <a:buFontTx/>
              <a:buNone/>
            </a:pPr>
            <a:endParaRPr lang="zh-CN" altLang="zh-CN" sz="2800" dirty="0" smtClean="0"/>
          </a:p>
          <a:p>
            <a:pPr lvl="1">
              <a:buFontTx/>
              <a:buNone/>
            </a:pPr>
            <a:r>
              <a:rPr lang="en-US" altLang="zh-CN" sz="2800" dirty="0" err="1" smtClean="0">
                <a:latin typeface="+mn-ea"/>
              </a:rPr>
              <a:t>myType</a:t>
            </a:r>
            <a:r>
              <a:rPr lang="en-US" altLang="zh-CN" sz="2800" dirty="0" smtClean="0">
                <a:latin typeface="+mn-ea"/>
              </a:rPr>
              <a:t> v;	//</a:t>
            </a:r>
            <a:r>
              <a:rPr lang="zh-CN" altLang="zh-CN" sz="2400" dirty="0" smtClean="0">
                <a:latin typeface="+mn-ea"/>
              </a:rPr>
              <a:t>定义了一个</a:t>
            </a:r>
            <a:r>
              <a:rPr lang="en-US" altLang="zh-CN" sz="2400" dirty="0" err="1" smtClean="0">
                <a:latin typeface="+mn-ea"/>
              </a:rPr>
              <a:t>myType</a:t>
            </a:r>
            <a:r>
              <a:rPr lang="zh-CN" altLang="zh-CN" sz="2400" dirty="0" smtClean="0">
                <a:latin typeface="+mn-ea"/>
              </a:rPr>
              <a:t>类型的联合变量</a:t>
            </a:r>
            <a:r>
              <a:rPr lang="en-US" altLang="zh-CN" sz="2400" dirty="0" smtClean="0">
                <a:latin typeface="+mn-ea"/>
              </a:rPr>
              <a:t>v</a:t>
            </a:r>
            <a:endParaRPr lang="zh-CN" altLang="zh-CN" sz="2400" dirty="0" smtClean="0">
              <a:latin typeface="+mn-ea"/>
            </a:endParaRPr>
          </a:p>
          <a:p>
            <a:endParaRPr lang="zh-CN" altLang="en-US" dirty="0" smtClean="0"/>
          </a:p>
        </p:txBody>
      </p:sp>
      <p:sp>
        <p:nvSpPr>
          <p:cNvPr id="39940" name="矩形 3"/>
          <p:cNvSpPr>
            <a:spLocks noChangeArrowheads="1"/>
          </p:cNvSpPr>
          <p:nvPr/>
        </p:nvSpPr>
        <p:spPr bwMode="auto">
          <a:xfrm>
            <a:off x="3221930" y="1624831"/>
            <a:ext cx="5166494" cy="23082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spcBef>
                <a:spcPct val="0"/>
              </a:spcBef>
              <a:buSzTx/>
              <a:buFontTx/>
              <a:buNone/>
            </a:pPr>
            <a:r>
              <a:rPr lang="zh-CN" altLang="zh-CN" sz="2400" b="0" dirty="0">
                <a:latin typeface="+mn-ea"/>
                <a:ea typeface="+mn-ea"/>
              </a:rPr>
              <a:t>与结构类型类似，</a:t>
            </a:r>
            <a:endParaRPr lang="en-US" altLang="zh-CN" sz="2400" b="0" dirty="0">
              <a:latin typeface="+mn-ea"/>
              <a:ea typeface="+mn-ea"/>
            </a:endParaRPr>
          </a:p>
          <a:p>
            <a:pPr eaLnBrk="1" hangingPunct="1">
              <a:spcBef>
                <a:spcPct val="0"/>
              </a:spcBef>
              <a:buSzTx/>
              <a:buFontTx/>
              <a:buNone/>
            </a:pPr>
            <a:r>
              <a:rPr lang="zh-CN" altLang="zh-CN" sz="2400" b="0" dirty="0">
                <a:latin typeface="+mn-ea"/>
                <a:ea typeface="+mn-ea"/>
              </a:rPr>
              <a:t>联合类型由程序员构造而成</a:t>
            </a:r>
            <a:r>
              <a:rPr lang="en-US" altLang="zh-CN" sz="2400" b="0" dirty="0">
                <a:latin typeface="+mn-ea"/>
                <a:ea typeface="+mn-ea"/>
              </a:rPr>
              <a:t>,</a:t>
            </a:r>
            <a:endParaRPr lang="en-US" altLang="zh-CN" sz="2400" b="0" dirty="0">
              <a:latin typeface="+mn-ea"/>
              <a:ea typeface="+mn-ea"/>
            </a:endParaRPr>
          </a:p>
          <a:p>
            <a:pPr eaLnBrk="1" hangingPunct="1">
              <a:spcBef>
                <a:spcPct val="0"/>
              </a:spcBef>
              <a:buSzTx/>
              <a:buFontTx/>
              <a:buNone/>
            </a:pPr>
            <a:r>
              <a:rPr lang="zh-CN" altLang="zh-CN" sz="2400" b="0" dirty="0">
                <a:latin typeface="+mn-ea"/>
                <a:ea typeface="+mn-ea"/>
              </a:rPr>
              <a:t>构造时需要用到关键词</a:t>
            </a:r>
            <a:r>
              <a:rPr lang="en-US" altLang="zh-CN" sz="2400" b="0" dirty="0">
                <a:latin typeface="+mn-ea"/>
                <a:ea typeface="+mn-ea"/>
              </a:rPr>
              <a:t>union</a:t>
            </a:r>
            <a:r>
              <a:rPr lang="zh-CN" altLang="zh-CN" sz="2400" b="0" dirty="0">
                <a:latin typeface="+mn-ea"/>
                <a:ea typeface="+mn-ea"/>
              </a:rPr>
              <a:t>。</a:t>
            </a:r>
            <a:endParaRPr lang="en-US" altLang="zh-CN" sz="2400" b="0" dirty="0">
              <a:latin typeface="+mn-ea"/>
              <a:ea typeface="+mn-ea"/>
            </a:endParaRPr>
          </a:p>
          <a:p>
            <a:pPr eaLnBrk="1" hangingPunct="1">
              <a:spcBef>
                <a:spcPct val="0"/>
              </a:spcBef>
              <a:buSzTx/>
              <a:buFontTx/>
              <a:buNone/>
            </a:pPr>
            <a:endParaRPr lang="en-US" altLang="zh-CN" sz="2400" b="0" dirty="0">
              <a:latin typeface="+mn-ea"/>
              <a:ea typeface="+mn-ea"/>
            </a:endParaRPr>
          </a:p>
          <a:p>
            <a:pPr eaLnBrk="1" hangingPunct="1">
              <a:spcBef>
                <a:spcPct val="0"/>
              </a:spcBef>
              <a:buSzTx/>
              <a:buFontTx/>
              <a:buNone/>
            </a:pPr>
            <a:r>
              <a:rPr lang="zh-CN" altLang="zh-CN" sz="2400" b="0" dirty="0">
                <a:latin typeface="+mn-ea"/>
                <a:ea typeface="+mn-ea"/>
              </a:rPr>
              <a:t>联合变量的初始化、成员的操作方式</a:t>
            </a:r>
            <a:endParaRPr lang="en-US" altLang="zh-CN" sz="2400" b="0" dirty="0">
              <a:latin typeface="+mn-ea"/>
              <a:ea typeface="+mn-ea"/>
            </a:endParaRPr>
          </a:p>
          <a:p>
            <a:pPr eaLnBrk="1" hangingPunct="1">
              <a:spcBef>
                <a:spcPct val="0"/>
              </a:spcBef>
              <a:buSzTx/>
              <a:buFontTx/>
              <a:buNone/>
            </a:pPr>
            <a:r>
              <a:rPr lang="zh-CN" altLang="zh-CN" sz="2400" b="0" dirty="0">
                <a:latin typeface="+mn-ea"/>
                <a:ea typeface="+mn-ea"/>
              </a:rPr>
              <a:t>也与结构变量类似</a:t>
            </a:r>
            <a:r>
              <a:rPr lang="zh-CN" altLang="zh-CN" sz="2400" b="0" dirty="0">
                <a:latin typeface="Arial" charset="0"/>
                <a:ea typeface="宋体" pitchFamily="2" charset="-122"/>
              </a:rPr>
              <a:t>。</a:t>
            </a:r>
            <a:endParaRPr lang="zh-CN" altLang="zh-CN" sz="2400" b="0" dirty="0">
              <a:latin typeface="Arial" charset="0"/>
              <a:ea typeface="宋体" pitchFamily="2" charset="-122"/>
            </a:endParaRPr>
          </a:p>
        </p:txBody>
      </p:sp>
      <p:sp>
        <p:nvSpPr>
          <p:cNvPr id="39941" name="灯片编号占位符 5"/>
          <p:cNvSpPr txBox="1">
            <a:spLocks noGrp="1"/>
          </p:cNvSpPr>
          <p:nvPr/>
        </p:nvSpPr>
        <p:spPr bwMode="auto">
          <a:xfrm>
            <a:off x="8167688" y="6553200"/>
            <a:ext cx="9001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r" eaLnBrk="1" hangingPunct="1">
              <a:spcBef>
                <a:spcPct val="0"/>
              </a:spcBef>
              <a:buSzTx/>
              <a:buFontTx/>
              <a:buNone/>
            </a:pPr>
            <a:fld id="{3027FB44-B0D3-4A56-A237-F878CF0EF6AD}" type="slidenum">
              <a:rPr lang="en-US" altLang="zh-CN" sz="1200" b="0">
                <a:latin typeface="Arial" charset="0"/>
              </a:rPr>
            </a:fld>
            <a:endParaRPr lang="en-US" altLang="zh-CN" sz="1200" b="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95536" y="214536"/>
            <a:ext cx="7772400" cy="838200"/>
          </a:xfrm>
        </p:spPr>
        <p:txBody>
          <a:bodyPr>
            <a:normAutofit fontScale="90000"/>
          </a:bodyPr>
          <a:lstStyle/>
          <a:p>
            <a:pPr eaLnBrk="1" hangingPunct="1">
              <a:defRPr/>
            </a:pPr>
            <a:r>
              <a:rPr lang="en-US" altLang="zh-CN" sz="4000" dirty="0" smtClean="0">
                <a:solidFill>
                  <a:srgbClr val="FF0000"/>
                </a:solidFill>
              </a:rPr>
              <a:t>C</a:t>
            </a:r>
            <a:r>
              <a:rPr lang="zh-CN" altLang="en-US" sz="4000" dirty="0" smtClean="0"/>
              <a:t>标准库中的字符串处理函数</a:t>
            </a:r>
            <a:br>
              <a:rPr lang="en-US" altLang="zh-CN" sz="4000" dirty="0" smtClean="0"/>
            </a:br>
            <a:r>
              <a:rPr lang="zh-CN" altLang="en-US" sz="2700" dirty="0" smtClean="0"/>
              <a:t>（头文件</a:t>
            </a:r>
            <a:r>
              <a:rPr lang="en-US" altLang="zh-CN" sz="2700" dirty="0" err="1" smtClean="0"/>
              <a:t>cstring</a:t>
            </a:r>
            <a:r>
              <a:rPr lang="zh-CN" altLang="en-US" sz="2700" dirty="0" smtClean="0"/>
              <a:t>或</a:t>
            </a:r>
            <a:r>
              <a:rPr lang="en-US" altLang="zh-CN" sz="2700" dirty="0" err="1" smtClean="0"/>
              <a:t>string.h</a:t>
            </a:r>
            <a:r>
              <a:rPr lang="en-US" altLang="zh-CN" sz="2700" dirty="0" smtClean="0"/>
              <a:t> </a:t>
            </a:r>
            <a:r>
              <a:rPr lang="zh-CN" altLang="en-US" sz="2700" dirty="0" smtClean="0"/>
              <a:t>） </a:t>
            </a:r>
            <a:endParaRPr lang="zh-CN" altLang="en-US" sz="2700" dirty="0" smtClean="0"/>
          </a:p>
        </p:txBody>
      </p:sp>
      <p:sp>
        <p:nvSpPr>
          <p:cNvPr id="16387" name="Rectangle 3"/>
          <p:cNvSpPr>
            <a:spLocks noGrp="1" noChangeArrowheads="1"/>
          </p:cNvSpPr>
          <p:nvPr>
            <p:ph type="body" idx="1"/>
          </p:nvPr>
        </p:nvSpPr>
        <p:spPr>
          <a:xfrm>
            <a:off x="683567" y="1196752"/>
            <a:ext cx="8281045" cy="5544616"/>
          </a:xfrm>
        </p:spPr>
        <p:txBody>
          <a:bodyPr>
            <a:normAutofit/>
          </a:bodyPr>
          <a:lstStyle/>
          <a:p>
            <a:pPr algn="just" eaLnBrk="1" hangingPunct="1">
              <a:defRPr/>
            </a:pPr>
            <a:r>
              <a:rPr lang="zh-CN" altLang="en-US" sz="2400" dirty="0" smtClean="0">
                <a:latin typeface="+mn-ea"/>
              </a:rPr>
              <a:t>计算字符串的长度</a:t>
            </a:r>
            <a:endParaRPr lang="zh-CN" altLang="en-US" sz="2400" dirty="0" smtClean="0">
              <a:latin typeface="+mn-ea"/>
            </a:endParaRPr>
          </a:p>
          <a:p>
            <a:pPr lvl="1" algn="just" eaLnBrk="1" hangingPunct="1">
              <a:defRPr/>
            </a:pPr>
            <a:r>
              <a:rPr lang="en-US" altLang="zh-CN" sz="2000" dirty="0" err="1" smtClean="0">
                <a:latin typeface="+mn-ea"/>
              </a:rPr>
              <a:t>int</a:t>
            </a:r>
            <a:r>
              <a:rPr lang="en-US" altLang="zh-CN" sz="2000" dirty="0" smtClean="0">
                <a:latin typeface="+mn-ea"/>
              </a:rPr>
              <a:t> </a:t>
            </a:r>
            <a:r>
              <a:rPr lang="en-US" altLang="zh-CN" sz="2000" dirty="0" err="1" smtClean="0">
                <a:latin typeface="+mn-ea"/>
              </a:rPr>
              <a:t>strlen</a:t>
            </a:r>
            <a:r>
              <a:rPr lang="en-US" altLang="zh-CN" sz="2000" dirty="0" smtClean="0">
                <a:latin typeface="+mn-ea"/>
              </a:rPr>
              <a:t>(</a:t>
            </a:r>
            <a:r>
              <a:rPr lang="en-US" altLang="zh-CN" sz="2000" dirty="0" err="1" smtClean="0">
                <a:latin typeface="+mn-ea"/>
              </a:rPr>
              <a:t>const</a:t>
            </a:r>
            <a:r>
              <a:rPr lang="en-US" altLang="zh-CN" sz="2000" dirty="0" smtClean="0">
                <a:latin typeface="+mn-ea"/>
              </a:rPr>
              <a:t> char s[]); </a:t>
            </a:r>
            <a:endParaRPr lang="en-US" altLang="zh-CN" sz="2000" dirty="0" smtClean="0">
              <a:latin typeface="+mn-ea"/>
            </a:endParaRPr>
          </a:p>
          <a:p>
            <a:pPr algn="just" eaLnBrk="1" hangingPunct="1">
              <a:defRPr/>
            </a:pPr>
            <a:r>
              <a:rPr lang="zh-CN" altLang="en-US" sz="2400" dirty="0" smtClean="0">
                <a:latin typeface="+mn-ea"/>
              </a:rPr>
              <a:t>字符串复制</a:t>
            </a:r>
            <a:endParaRPr lang="zh-CN" altLang="en-US" sz="2400" dirty="0" smtClean="0">
              <a:latin typeface="+mn-ea"/>
              <a:cs typeface="Times New Roman" pitchFamily="18" charset="0"/>
            </a:endParaRPr>
          </a:p>
          <a:p>
            <a:pPr lvl="1" algn="just" eaLnBrk="1" hangingPunct="1">
              <a:defRPr/>
            </a:pPr>
            <a:r>
              <a:rPr lang="en-US" altLang="zh-CN" sz="2000" dirty="0" smtClean="0">
                <a:latin typeface="+mn-ea"/>
                <a:cs typeface="Courier New" pitchFamily="49" charset="0"/>
              </a:rPr>
              <a:t>char *</a:t>
            </a:r>
            <a:r>
              <a:rPr lang="en-US" altLang="zh-CN" sz="2000" dirty="0" err="1" smtClean="0">
                <a:latin typeface="+mn-ea"/>
                <a:cs typeface="Courier New" pitchFamily="49" charset="0"/>
              </a:rPr>
              <a:t>strcpy</a:t>
            </a:r>
            <a:r>
              <a:rPr lang="en-US" altLang="zh-CN" sz="2000" dirty="0" smtClean="0">
                <a:latin typeface="+mn-ea"/>
                <a:cs typeface="Courier New" pitchFamily="49" charset="0"/>
              </a:rPr>
              <a:t>(char </a:t>
            </a:r>
            <a:r>
              <a:rPr lang="en-US" altLang="zh-CN" sz="2000" dirty="0" err="1" smtClean="0">
                <a:latin typeface="+mn-ea"/>
                <a:cs typeface="Courier New" pitchFamily="49" charset="0"/>
              </a:rPr>
              <a:t>dst</a:t>
            </a:r>
            <a:r>
              <a:rPr lang="en-US" altLang="zh-CN" sz="2000" dirty="0" smtClean="0">
                <a:latin typeface="+mn-ea"/>
                <a:cs typeface="Courier New" pitchFamily="49" charset="0"/>
              </a:rPr>
              <a:t>[],</a:t>
            </a:r>
            <a:r>
              <a:rPr lang="en-US" altLang="zh-CN" sz="2000" dirty="0" err="1" smtClean="0">
                <a:latin typeface="+mn-ea"/>
                <a:cs typeface="Courier New" pitchFamily="49" charset="0"/>
              </a:rPr>
              <a:t>const</a:t>
            </a:r>
            <a:r>
              <a:rPr lang="en-US" altLang="zh-CN" sz="2000" dirty="0" smtClean="0">
                <a:latin typeface="+mn-ea"/>
                <a:cs typeface="Courier New" pitchFamily="49" charset="0"/>
              </a:rPr>
              <a:t> char </a:t>
            </a:r>
            <a:r>
              <a:rPr lang="en-US" altLang="zh-CN" sz="2000" dirty="0" err="1" smtClean="0">
                <a:latin typeface="+mn-ea"/>
                <a:cs typeface="Courier New" pitchFamily="49" charset="0"/>
              </a:rPr>
              <a:t>src</a:t>
            </a:r>
            <a:r>
              <a:rPr lang="en-US" altLang="zh-CN" sz="2000" dirty="0" smtClean="0">
                <a:latin typeface="+mn-ea"/>
                <a:cs typeface="Courier New" pitchFamily="49" charset="0"/>
              </a:rPr>
              <a:t>[]);</a:t>
            </a:r>
            <a:endParaRPr lang="en-US" altLang="zh-CN" sz="2000" dirty="0" smtClean="0">
              <a:latin typeface="+mn-ea"/>
              <a:cs typeface="Courier New" pitchFamily="49" charset="0"/>
            </a:endParaRPr>
          </a:p>
          <a:p>
            <a:pPr lvl="1" algn="just" eaLnBrk="1" hangingPunct="1">
              <a:defRPr/>
            </a:pPr>
            <a:r>
              <a:rPr lang="en-US" altLang="zh-CN" sz="2000" dirty="0" smtClean="0">
                <a:latin typeface="+mn-ea"/>
              </a:rPr>
              <a:t>char *</a:t>
            </a:r>
            <a:r>
              <a:rPr lang="en-US" altLang="zh-CN" sz="2000" dirty="0" err="1" smtClean="0">
                <a:latin typeface="+mn-ea"/>
              </a:rPr>
              <a:t>strncpy</a:t>
            </a:r>
            <a:r>
              <a:rPr lang="en-US" altLang="zh-CN" sz="2000" dirty="0" smtClean="0">
                <a:latin typeface="+mn-ea"/>
              </a:rPr>
              <a:t>(char </a:t>
            </a:r>
            <a:r>
              <a:rPr lang="en-US" altLang="zh-CN" sz="2000" dirty="0" err="1" smtClean="0">
                <a:latin typeface="+mn-ea"/>
              </a:rPr>
              <a:t>dst</a:t>
            </a:r>
            <a:r>
              <a:rPr lang="en-US" altLang="zh-CN" sz="2000" dirty="0" smtClean="0">
                <a:latin typeface="+mn-ea"/>
              </a:rPr>
              <a:t>[],</a:t>
            </a:r>
            <a:r>
              <a:rPr lang="en-US" altLang="zh-CN" sz="2000" dirty="0" err="1" smtClean="0">
                <a:latin typeface="+mn-ea"/>
              </a:rPr>
              <a:t>const</a:t>
            </a:r>
            <a:r>
              <a:rPr lang="en-US" altLang="zh-CN" sz="2000" dirty="0" smtClean="0">
                <a:latin typeface="+mn-ea"/>
              </a:rPr>
              <a:t> char </a:t>
            </a:r>
            <a:r>
              <a:rPr lang="en-US" altLang="zh-CN" sz="2000" dirty="0" err="1" smtClean="0">
                <a:latin typeface="+mn-ea"/>
              </a:rPr>
              <a:t>src</a:t>
            </a:r>
            <a:r>
              <a:rPr lang="en-US" altLang="zh-CN" sz="2000" dirty="0" smtClean="0">
                <a:latin typeface="+mn-ea"/>
              </a:rPr>
              <a:t>[],</a:t>
            </a:r>
            <a:r>
              <a:rPr lang="en-US" altLang="zh-CN" sz="2000" dirty="0" err="1" smtClean="0">
                <a:latin typeface="+mn-ea"/>
              </a:rPr>
              <a:t>int</a:t>
            </a:r>
            <a:r>
              <a:rPr lang="en-US" altLang="zh-CN" sz="2000" dirty="0" smtClean="0">
                <a:latin typeface="+mn-ea"/>
              </a:rPr>
              <a:t> n); </a:t>
            </a:r>
            <a:endParaRPr lang="en-US" altLang="zh-CN" sz="2000" dirty="0" smtClean="0">
              <a:latin typeface="+mn-ea"/>
            </a:endParaRPr>
          </a:p>
          <a:p>
            <a:pPr algn="just" eaLnBrk="1" hangingPunct="1">
              <a:defRPr/>
            </a:pPr>
            <a:r>
              <a:rPr lang="zh-CN" altLang="en-US" sz="2400" dirty="0" smtClean="0">
                <a:latin typeface="+mn-ea"/>
              </a:rPr>
              <a:t>字符串拼接</a:t>
            </a:r>
            <a:endParaRPr lang="zh-CN" altLang="en-US" sz="2400" dirty="0" smtClean="0">
              <a:latin typeface="+mn-ea"/>
              <a:cs typeface="Times New Roman" pitchFamily="18" charset="0"/>
            </a:endParaRPr>
          </a:p>
          <a:p>
            <a:pPr lvl="1" algn="just" eaLnBrk="1" hangingPunct="1">
              <a:defRPr/>
            </a:pPr>
            <a:r>
              <a:rPr lang="en-US" altLang="zh-CN" sz="2000" dirty="0" smtClean="0">
                <a:latin typeface="+mn-ea"/>
                <a:cs typeface="Courier New" pitchFamily="49" charset="0"/>
              </a:rPr>
              <a:t>char *</a:t>
            </a:r>
            <a:r>
              <a:rPr lang="en-US" altLang="zh-CN" sz="2000" dirty="0" err="1" smtClean="0">
                <a:latin typeface="+mn-ea"/>
                <a:cs typeface="Courier New" pitchFamily="49" charset="0"/>
              </a:rPr>
              <a:t>strcat</a:t>
            </a:r>
            <a:r>
              <a:rPr lang="en-US" altLang="zh-CN" sz="2000" dirty="0" smtClean="0">
                <a:latin typeface="+mn-ea"/>
                <a:cs typeface="Courier New" pitchFamily="49" charset="0"/>
              </a:rPr>
              <a:t>(char </a:t>
            </a:r>
            <a:r>
              <a:rPr lang="en-US" altLang="zh-CN" sz="2000" dirty="0" err="1" smtClean="0">
                <a:latin typeface="+mn-ea"/>
                <a:cs typeface="Courier New" pitchFamily="49" charset="0"/>
              </a:rPr>
              <a:t>dst</a:t>
            </a:r>
            <a:r>
              <a:rPr lang="en-US" altLang="zh-CN" sz="2000" dirty="0" smtClean="0">
                <a:latin typeface="+mn-ea"/>
                <a:cs typeface="Courier New" pitchFamily="49" charset="0"/>
              </a:rPr>
              <a:t>[],</a:t>
            </a:r>
            <a:r>
              <a:rPr lang="en-US" altLang="zh-CN" sz="2000" dirty="0" err="1" smtClean="0">
                <a:latin typeface="+mn-ea"/>
                <a:cs typeface="Courier New" pitchFamily="49" charset="0"/>
              </a:rPr>
              <a:t>const</a:t>
            </a:r>
            <a:r>
              <a:rPr lang="en-US" altLang="zh-CN" sz="2000" dirty="0" smtClean="0">
                <a:latin typeface="+mn-ea"/>
                <a:cs typeface="Courier New" pitchFamily="49" charset="0"/>
              </a:rPr>
              <a:t> char </a:t>
            </a:r>
            <a:r>
              <a:rPr lang="en-US" altLang="zh-CN" sz="2000" dirty="0" err="1" smtClean="0">
                <a:latin typeface="+mn-ea"/>
                <a:cs typeface="Courier New" pitchFamily="49" charset="0"/>
              </a:rPr>
              <a:t>src</a:t>
            </a:r>
            <a:r>
              <a:rPr lang="en-US" altLang="zh-CN" sz="2000" dirty="0" smtClean="0">
                <a:latin typeface="+mn-ea"/>
                <a:cs typeface="Courier New" pitchFamily="49" charset="0"/>
              </a:rPr>
              <a:t>[]);</a:t>
            </a:r>
            <a:endParaRPr lang="en-US" altLang="zh-CN" sz="2000" dirty="0" smtClean="0">
              <a:latin typeface="+mn-ea"/>
              <a:cs typeface="Courier New" pitchFamily="49" charset="0"/>
            </a:endParaRPr>
          </a:p>
          <a:p>
            <a:pPr lvl="1" algn="just" eaLnBrk="1" hangingPunct="1">
              <a:defRPr/>
            </a:pPr>
            <a:r>
              <a:rPr lang="en-US" altLang="zh-CN" sz="2000" dirty="0" smtClean="0">
                <a:latin typeface="+mn-ea"/>
                <a:cs typeface="Courier New" pitchFamily="49" charset="0"/>
              </a:rPr>
              <a:t>char *</a:t>
            </a:r>
            <a:r>
              <a:rPr lang="en-US" altLang="zh-CN" sz="2000" dirty="0" err="1" smtClean="0">
                <a:latin typeface="+mn-ea"/>
                <a:cs typeface="Courier New" pitchFamily="49" charset="0"/>
              </a:rPr>
              <a:t>strncat</a:t>
            </a:r>
            <a:r>
              <a:rPr lang="en-US" altLang="zh-CN" sz="2000" dirty="0" smtClean="0">
                <a:latin typeface="+mn-ea"/>
                <a:cs typeface="Courier New" pitchFamily="49" charset="0"/>
              </a:rPr>
              <a:t>(char </a:t>
            </a:r>
            <a:r>
              <a:rPr lang="en-US" altLang="zh-CN" sz="2000" dirty="0" err="1" smtClean="0">
                <a:latin typeface="+mn-ea"/>
                <a:cs typeface="Courier New" pitchFamily="49" charset="0"/>
              </a:rPr>
              <a:t>dst</a:t>
            </a:r>
            <a:r>
              <a:rPr lang="en-US" altLang="zh-CN" sz="2000" dirty="0" smtClean="0">
                <a:latin typeface="+mn-ea"/>
                <a:cs typeface="Courier New" pitchFamily="49" charset="0"/>
              </a:rPr>
              <a:t>[],</a:t>
            </a:r>
            <a:r>
              <a:rPr lang="en-US" altLang="zh-CN" sz="2000" dirty="0" err="1" smtClean="0">
                <a:latin typeface="+mn-ea"/>
                <a:cs typeface="Courier New" pitchFamily="49" charset="0"/>
              </a:rPr>
              <a:t>const</a:t>
            </a:r>
            <a:r>
              <a:rPr lang="en-US" altLang="zh-CN" sz="2000" dirty="0" smtClean="0">
                <a:latin typeface="+mn-ea"/>
                <a:cs typeface="Courier New" pitchFamily="49" charset="0"/>
              </a:rPr>
              <a:t> char </a:t>
            </a:r>
            <a:r>
              <a:rPr lang="en-US" altLang="zh-CN" sz="2000" dirty="0" err="1" smtClean="0">
                <a:latin typeface="+mn-ea"/>
                <a:cs typeface="Courier New" pitchFamily="49" charset="0"/>
              </a:rPr>
              <a:t>src</a:t>
            </a:r>
            <a:r>
              <a:rPr lang="en-US" altLang="zh-CN" sz="2000" dirty="0" smtClean="0">
                <a:latin typeface="+mn-ea"/>
                <a:cs typeface="Courier New" pitchFamily="49" charset="0"/>
              </a:rPr>
              <a:t>[],</a:t>
            </a:r>
            <a:r>
              <a:rPr lang="en-US" altLang="zh-CN" sz="2000" dirty="0" err="1" smtClean="0">
                <a:latin typeface="+mn-ea"/>
                <a:cs typeface="Courier New" pitchFamily="49" charset="0"/>
              </a:rPr>
              <a:t>int</a:t>
            </a:r>
            <a:r>
              <a:rPr lang="en-US" altLang="zh-CN" sz="2000" dirty="0" smtClean="0">
                <a:latin typeface="+mn-ea"/>
                <a:cs typeface="Courier New" pitchFamily="49" charset="0"/>
              </a:rPr>
              <a:t> n);</a:t>
            </a:r>
            <a:endParaRPr lang="en-US" altLang="zh-CN" sz="2000" dirty="0" smtClean="0">
              <a:latin typeface="+mn-ea"/>
              <a:cs typeface="Courier New" pitchFamily="49" charset="0"/>
            </a:endParaRPr>
          </a:p>
          <a:p>
            <a:pPr algn="just" eaLnBrk="1" hangingPunct="1">
              <a:defRPr/>
            </a:pPr>
            <a:r>
              <a:rPr lang="zh-CN" altLang="en-US" sz="2400" dirty="0" smtClean="0">
                <a:latin typeface="+mn-ea"/>
              </a:rPr>
              <a:t>字符串比较</a:t>
            </a:r>
            <a:endParaRPr lang="en-US" altLang="zh-CN" sz="2400" dirty="0" smtClean="0">
              <a:latin typeface="+mn-ea"/>
            </a:endParaRPr>
          </a:p>
          <a:p>
            <a:pPr lvl="1" algn="just">
              <a:defRPr/>
            </a:pPr>
            <a:r>
              <a:rPr lang="en-US" altLang="zh-CN" sz="1800" dirty="0" err="1">
                <a:latin typeface="+mn-ea"/>
                <a:cs typeface="Courier New" pitchFamily="49" charset="0"/>
              </a:rPr>
              <a:t>int</a:t>
            </a:r>
            <a:r>
              <a:rPr lang="en-US" altLang="zh-CN" sz="1800" dirty="0">
                <a:latin typeface="+mn-ea"/>
                <a:cs typeface="Courier New" pitchFamily="49" charset="0"/>
              </a:rPr>
              <a:t>  </a:t>
            </a:r>
            <a:r>
              <a:rPr lang="en-US" altLang="zh-CN" sz="1800" dirty="0" err="1">
                <a:latin typeface="+mn-ea"/>
                <a:cs typeface="Courier New" pitchFamily="49" charset="0"/>
              </a:rPr>
              <a:t>strcmp</a:t>
            </a:r>
            <a:r>
              <a:rPr lang="en-US" altLang="zh-CN" sz="1800" dirty="0">
                <a:latin typeface="+mn-ea"/>
                <a:cs typeface="Courier New" pitchFamily="49" charset="0"/>
              </a:rPr>
              <a:t>(</a:t>
            </a:r>
            <a:r>
              <a:rPr lang="en-US" altLang="zh-CN" sz="1800" dirty="0" err="1">
                <a:latin typeface="+mn-ea"/>
                <a:cs typeface="Courier New" pitchFamily="49" charset="0"/>
              </a:rPr>
              <a:t>const</a:t>
            </a:r>
            <a:r>
              <a:rPr lang="en-US" altLang="zh-CN" sz="1800" dirty="0">
                <a:latin typeface="+mn-ea"/>
                <a:cs typeface="Courier New" pitchFamily="49" charset="0"/>
              </a:rPr>
              <a:t> char s1[],</a:t>
            </a:r>
            <a:r>
              <a:rPr lang="en-US" altLang="zh-CN" sz="1800" dirty="0" err="1">
                <a:latin typeface="+mn-ea"/>
                <a:cs typeface="Courier New" pitchFamily="49" charset="0"/>
              </a:rPr>
              <a:t>const</a:t>
            </a:r>
            <a:r>
              <a:rPr lang="en-US" altLang="zh-CN" sz="1800" dirty="0">
                <a:latin typeface="+mn-ea"/>
                <a:cs typeface="Courier New" pitchFamily="49" charset="0"/>
              </a:rPr>
              <a:t> char s2[]);</a:t>
            </a:r>
            <a:endParaRPr lang="en-US" altLang="zh-CN" sz="1800" dirty="0">
              <a:latin typeface="+mn-ea"/>
              <a:cs typeface="Courier New" pitchFamily="49" charset="0"/>
            </a:endParaRPr>
          </a:p>
          <a:p>
            <a:pPr lvl="1" algn="just">
              <a:defRPr/>
            </a:pPr>
            <a:r>
              <a:rPr lang="en-US" altLang="zh-CN" sz="1800" dirty="0" err="1">
                <a:latin typeface="+mn-ea"/>
                <a:cs typeface="Courier New" pitchFamily="49" charset="0"/>
              </a:rPr>
              <a:t>int</a:t>
            </a:r>
            <a:r>
              <a:rPr lang="en-US" altLang="zh-CN" sz="1800" dirty="0">
                <a:latin typeface="+mn-ea"/>
                <a:cs typeface="Courier New" pitchFamily="49" charset="0"/>
              </a:rPr>
              <a:t>  </a:t>
            </a:r>
            <a:r>
              <a:rPr lang="en-US" altLang="zh-CN" sz="1800" dirty="0" err="1">
                <a:latin typeface="+mn-ea"/>
                <a:cs typeface="Courier New" pitchFamily="49" charset="0"/>
              </a:rPr>
              <a:t>strncmp</a:t>
            </a:r>
            <a:r>
              <a:rPr lang="en-US" altLang="zh-CN" sz="1800" dirty="0">
                <a:latin typeface="+mn-ea"/>
                <a:cs typeface="Courier New" pitchFamily="49" charset="0"/>
              </a:rPr>
              <a:t>(</a:t>
            </a:r>
            <a:r>
              <a:rPr lang="en-US" altLang="zh-CN" sz="1800" dirty="0" err="1">
                <a:latin typeface="+mn-ea"/>
                <a:cs typeface="Courier New" pitchFamily="49" charset="0"/>
              </a:rPr>
              <a:t>const</a:t>
            </a:r>
            <a:r>
              <a:rPr lang="en-US" altLang="zh-CN" sz="1800" dirty="0">
                <a:latin typeface="+mn-ea"/>
                <a:cs typeface="Courier New" pitchFamily="49" charset="0"/>
              </a:rPr>
              <a:t> char s1[],</a:t>
            </a:r>
            <a:r>
              <a:rPr lang="en-US" altLang="zh-CN" sz="1800" dirty="0" err="1">
                <a:latin typeface="+mn-ea"/>
                <a:cs typeface="Courier New" pitchFamily="49" charset="0"/>
              </a:rPr>
              <a:t>const</a:t>
            </a:r>
            <a:r>
              <a:rPr lang="en-US" altLang="zh-CN" sz="1800" dirty="0">
                <a:latin typeface="+mn-ea"/>
                <a:cs typeface="Courier New" pitchFamily="49" charset="0"/>
              </a:rPr>
              <a:t> char s2[],</a:t>
            </a:r>
            <a:r>
              <a:rPr lang="en-US" altLang="zh-CN" sz="1800" dirty="0" err="1">
                <a:latin typeface="+mn-ea"/>
                <a:cs typeface="Courier New" pitchFamily="49" charset="0"/>
              </a:rPr>
              <a:t>int</a:t>
            </a:r>
            <a:r>
              <a:rPr lang="en-US" altLang="zh-CN" sz="1800" dirty="0">
                <a:latin typeface="+mn-ea"/>
                <a:cs typeface="Courier New" pitchFamily="49" charset="0"/>
              </a:rPr>
              <a:t> n</a:t>
            </a:r>
            <a:r>
              <a:rPr lang="en-US" altLang="zh-CN" sz="1800" dirty="0" smtClean="0">
                <a:latin typeface="+mn-ea"/>
                <a:cs typeface="Courier New" pitchFamily="49" charset="0"/>
              </a:rPr>
              <a:t>);</a:t>
            </a:r>
            <a:endParaRPr lang="en-US" altLang="zh-CN" sz="1800" dirty="0" smtClean="0">
              <a:latin typeface="+mn-ea"/>
            </a:endParaRPr>
          </a:p>
          <a:p>
            <a:pPr algn="just" eaLnBrk="1" hangingPunct="1">
              <a:defRPr/>
            </a:pPr>
            <a:r>
              <a:rPr lang="zh-CN" altLang="en-US" sz="2400" dirty="0" smtClean="0">
                <a:latin typeface="+mn-ea"/>
                <a:cs typeface="Times New Roman" pitchFamily="18" charset="0"/>
              </a:rPr>
              <a:t>模式匹配</a:t>
            </a:r>
            <a:endParaRPr lang="en-US" altLang="zh-CN" sz="2400" dirty="0" smtClean="0">
              <a:latin typeface="+mn-ea"/>
              <a:cs typeface="Times New Roman" pitchFamily="18" charset="0"/>
            </a:endParaRPr>
          </a:p>
          <a:p>
            <a:pPr marL="548640" lvl="2" algn="just">
              <a:spcBef>
                <a:spcPts val="600"/>
              </a:spcBef>
              <a:buClr>
                <a:schemeClr val="accent1"/>
              </a:buClr>
              <a:defRPr/>
            </a:pPr>
            <a:r>
              <a:rPr lang="en-US" altLang="zh-CN" sz="1800" dirty="0">
                <a:latin typeface="+mn-ea"/>
                <a:cs typeface="Times New Roman" pitchFamily="18" charset="0"/>
              </a:rPr>
              <a:t>char *</a:t>
            </a:r>
            <a:r>
              <a:rPr lang="en-US" altLang="zh-CN" sz="1800" dirty="0" err="1">
                <a:latin typeface="+mn-ea"/>
                <a:cs typeface="Times New Roman" pitchFamily="18" charset="0"/>
              </a:rPr>
              <a:t>strstr</a:t>
            </a:r>
            <a:r>
              <a:rPr lang="en-US" altLang="zh-CN" sz="1800" dirty="0">
                <a:latin typeface="+mn-ea"/>
                <a:cs typeface="Times New Roman" pitchFamily="18" charset="0"/>
              </a:rPr>
              <a:t>(char *haystack, char *needle</a:t>
            </a:r>
            <a:r>
              <a:rPr lang="en-US" altLang="zh-CN" sz="1800" dirty="0" smtClean="0">
                <a:latin typeface="+mn-ea"/>
                <a:cs typeface="Times New Roman" pitchFamily="18" charset="0"/>
              </a:rPr>
              <a:t>);</a:t>
            </a:r>
            <a:endParaRPr lang="en-US" altLang="zh-CN" sz="1800" dirty="0" smtClean="0">
              <a:latin typeface="+mn-ea"/>
              <a:cs typeface="Times New Roman" pitchFamily="18" charset="0"/>
            </a:endParaRPr>
          </a:p>
          <a:p>
            <a:pPr algn="just" eaLnBrk="1" hangingPunct="1">
              <a:defRPr/>
            </a:pPr>
            <a:r>
              <a:rPr lang="en-US" altLang="zh-CN" sz="2400" dirty="0" smtClean="0">
                <a:latin typeface="+mn-ea"/>
                <a:cs typeface="Times New Roman" pitchFamily="18" charset="0"/>
              </a:rPr>
              <a:t>… </a:t>
            </a:r>
            <a:endParaRPr lang="en-US" altLang="zh-CN" sz="2400" dirty="0" smtClean="0">
              <a:latin typeface="+mn-ea"/>
              <a:cs typeface="Times New Roman" pitchFamily="18" charset="0"/>
            </a:endParaRPr>
          </a:p>
        </p:txBody>
      </p:sp>
      <p:sp>
        <p:nvSpPr>
          <p:cNvPr id="4" name="文本框 3"/>
          <p:cNvSpPr txBox="1"/>
          <p:nvPr/>
        </p:nvSpPr>
        <p:spPr>
          <a:xfrm>
            <a:off x="6487556" y="53519"/>
            <a:ext cx="2441694" cy="769441"/>
          </a:xfrm>
          <a:prstGeom prst="rect">
            <a:avLst/>
          </a:prstGeom>
          <a:noFill/>
        </p:spPr>
        <p:txBody>
          <a:bodyPr wrap="none" rtlCol="0">
            <a:spAutoFit/>
          </a:bodyPr>
          <a:lstStyle/>
          <a:p>
            <a:r>
              <a:rPr lang="zh-CN" altLang="en-US" sz="4400" dirty="0" smtClean="0">
                <a:solidFill>
                  <a:srgbClr val="FF0000"/>
                </a:solidFill>
              </a:rPr>
              <a:t>内容回顾</a:t>
            </a:r>
            <a:endParaRPr lang="zh-CN" altLang="en-US" sz="4400" dirty="0">
              <a:solidFill>
                <a:srgbClr val="FF0000"/>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内容占位符 2"/>
          <p:cNvSpPr>
            <a:spLocks noGrp="1"/>
          </p:cNvSpPr>
          <p:nvPr>
            <p:ph idx="1"/>
          </p:nvPr>
        </p:nvSpPr>
        <p:spPr>
          <a:xfrm>
            <a:off x="457200" y="260648"/>
            <a:ext cx="8229600" cy="4937760"/>
          </a:xfrm>
        </p:spPr>
        <p:txBody>
          <a:bodyPr/>
          <a:lstStyle/>
          <a:p>
            <a:r>
              <a:rPr lang="zh-CN" altLang="zh-CN" dirty="0" smtClean="0"/>
              <a:t>与结构变量不同的是，系统采用</a:t>
            </a:r>
            <a:r>
              <a:rPr lang="zh-CN" altLang="zh-CN" dirty="0" smtClean="0">
                <a:solidFill>
                  <a:srgbClr val="FF0000"/>
                </a:solidFill>
              </a:rPr>
              <a:t>覆盖技术</a:t>
            </a:r>
            <a:r>
              <a:rPr lang="zh-CN" altLang="zh-CN" dirty="0" smtClean="0"/>
              <a:t>按</a:t>
            </a:r>
            <a:r>
              <a:rPr lang="zh-CN" altLang="en-US" dirty="0" smtClean="0"/>
              <a:t>“</a:t>
            </a:r>
            <a:r>
              <a:rPr lang="zh-CN" altLang="zh-CN" dirty="0" smtClean="0"/>
              <a:t>需占用内存单元最多</a:t>
            </a:r>
            <a:r>
              <a:rPr lang="zh-CN" altLang="en-US" dirty="0" smtClean="0"/>
              <a:t>”</a:t>
            </a:r>
            <a:r>
              <a:rPr lang="zh-CN" altLang="zh-CN" dirty="0" smtClean="0"/>
              <a:t>的成员为联合变量分配内存</a:t>
            </a:r>
            <a:endParaRPr lang="zh-CN" altLang="zh-CN" dirty="0" smtClean="0"/>
          </a:p>
          <a:p>
            <a:endParaRPr lang="zh-CN" altLang="en-US" dirty="0" smtClean="0"/>
          </a:p>
        </p:txBody>
      </p:sp>
      <p:sp>
        <p:nvSpPr>
          <p:cNvPr id="41988" name="灯片编号占位符 5"/>
          <p:cNvSpPr txBox="1">
            <a:spLocks noGrp="1"/>
          </p:cNvSpPr>
          <p:nvPr/>
        </p:nvSpPr>
        <p:spPr bwMode="auto">
          <a:xfrm>
            <a:off x="8167688" y="6553200"/>
            <a:ext cx="9001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r" eaLnBrk="1" hangingPunct="1">
              <a:spcBef>
                <a:spcPct val="0"/>
              </a:spcBef>
              <a:buSzTx/>
              <a:buFontTx/>
              <a:buNone/>
            </a:pPr>
            <a:fld id="{EDD6BED1-F9A7-4E08-A9DA-C48DB9391CBB}" type="slidenum">
              <a:rPr lang="en-US" altLang="zh-CN" sz="1200" b="0">
                <a:latin typeface="Arial" charset="0"/>
              </a:rPr>
            </a:fld>
            <a:endParaRPr lang="en-US" altLang="zh-CN" sz="1200" b="0">
              <a:latin typeface="Arial" charset="0"/>
            </a:endParaRPr>
          </a:p>
        </p:txBody>
      </p:sp>
      <p:sp>
        <p:nvSpPr>
          <p:cNvPr id="41989" name="Rectangle 23"/>
          <p:cNvSpPr>
            <a:spLocks noChangeArrowheads="1"/>
          </p:cNvSpPr>
          <p:nvPr/>
        </p:nvSpPr>
        <p:spPr bwMode="auto">
          <a:xfrm>
            <a:off x="7046913" y="1749425"/>
            <a:ext cx="1890712" cy="224631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marL="342900" indent="-342900">
              <a:spcBef>
                <a:spcPct val="20000"/>
              </a:spcBef>
              <a:buSzPct val="80000"/>
              <a:buBlip>
                <a:blip r:embed="rId1"/>
              </a:buBlip>
              <a:defRPr sz="2800" b="1">
                <a:solidFill>
                  <a:schemeClr val="tx1"/>
                </a:solidFill>
                <a:latin typeface="Comic Sans MS" pitchFamily="2" charset="0"/>
                <a:ea typeface="楷体_GB2312"/>
                <a:cs typeface="楷体_GB2312"/>
              </a:defRPr>
            </a:lvl1pPr>
            <a:lvl2pPr>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marL="0" lvl="1" eaLnBrk="1" hangingPunct="1">
              <a:spcBef>
                <a:spcPct val="0"/>
              </a:spcBef>
              <a:buSzTx/>
              <a:buFontTx/>
              <a:buNone/>
            </a:pPr>
            <a:r>
              <a:rPr kumimoji="1" lang="en-US" altLang="zh-CN" sz="2000" b="1">
                <a:latin typeface="Arial" charset="0"/>
                <a:ea typeface="宋体" pitchFamily="2" charset="-122"/>
              </a:rPr>
              <a:t>struct B</a:t>
            </a:r>
            <a:endParaRPr kumimoji="1" lang="en-US" altLang="zh-CN" sz="2000" b="1">
              <a:latin typeface="Arial" charset="0"/>
              <a:ea typeface="宋体" pitchFamily="2" charset="-122"/>
            </a:endParaRPr>
          </a:p>
          <a:p>
            <a:pPr marL="0" lvl="1" eaLnBrk="1" hangingPunct="1">
              <a:spcBef>
                <a:spcPct val="0"/>
              </a:spcBef>
              <a:buSzTx/>
              <a:buFontTx/>
              <a:buNone/>
            </a:pPr>
            <a:r>
              <a:rPr kumimoji="1" lang="en-US" altLang="zh-CN" sz="2000" b="1">
                <a:latin typeface="Arial" charset="0"/>
                <a:ea typeface="宋体" pitchFamily="2" charset="-122"/>
              </a:rPr>
              <a:t>{</a:t>
            </a:r>
            <a:endParaRPr kumimoji="1" lang="en-US" altLang="zh-CN" sz="2000" b="1">
              <a:latin typeface="Arial" charset="0"/>
              <a:ea typeface="宋体" pitchFamily="2" charset="-122"/>
            </a:endParaRPr>
          </a:p>
          <a:p>
            <a:pPr marL="0" lvl="1" eaLnBrk="1" hangingPunct="1">
              <a:spcBef>
                <a:spcPct val="0"/>
              </a:spcBef>
              <a:buSzTx/>
              <a:buFontTx/>
              <a:buNone/>
            </a:pPr>
            <a:r>
              <a:rPr kumimoji="1" lang="en-US" altLang="zh-CN" sz="2000" b="1">
                <a:latin typeface="Arial" charset="0"/>
                <a:ea typeface="宋体" pitchFamily="2" charset="-122"/>
              </a:rPr>
              <a:t>   int i;</a:t>
            </a:r>
            <a:endParaRPr kumimoji="1" lang="en-US" altLang="zh-CN" sz="2000" b="1">
              <a:latin typeface="Arial" charset="0"/>
              <a:ea typeface="宋体" pitchFamily="2" charset="-122"/>
            </a:endParaRPr>
          </a:p>
          <a:p>
            <a:pPr marL="0" lvl="1" eaLnBrk="1" hangingPunct="1">
              <a:spcBef>
                <a:spcPct val="0"/>
              </a:spcBef>
              <a:buSzTx/>
              <a:buFontTx/>
              <a:buNone/>
            </a:pPr>
            <a:r>
              <a:rPr kumimoji="1" lang="en-US" altLang="zh-CN" sz="2000" b="1">
                <a:latin typeface="Arial" charset="0"/>
                <a:ea typeface="宋体" pitchFamily="2" charset="-122"/>
              </a:rPr>
              <a:t>   char c;</a:t>
            </a:r>
            <a:endParaRPr kumimoji="1" lang="en-US" altLang="zh-CN" sz="2000" b="1">
              <a:latin typeface="Arial" charset="0"/>
              <a:ea typeface="宋体" pitchFamily="2" charset="-122"/>
            </a:endParaRPr>
          </a:p>
          <a:p>
            <a:pPr marL="0" lvl="1" eaLnBrk="1" hangingPunct="1">
              <a:spcBef>
                <a:spcPct val="0"/>
              </a:spcBef>
              <a:buSzTx/>
              <a:buFontTx/>
              <a:buNone/>
            </a:pPr>
            <a:r>
              <a:rPr kumimoji="1" lang="en-US" altLang="zh-CN" sz="2000" b="1">
                <a:latin typeface="Arial" charset="0"/>
                <a:ea typeface="宋体" pitchFamily="2" charset="-122"/>
              </a:rPr>
              <a:t>   double d;</a:t>
            </a:r>
            <a:endParaRPr kumimoji="1" lang="en-US" altLang="zh-CN" sz="2000" b="1">
              <a:latin typeface="Arial" charset="0"/>
              <a:ea typeface="宋体" pitchFamily="2" charset="-122"/>
            </a:endParaRPr>
          </a:p>
          <a:p>
            <a:pPr marL="0" lvl="1" eaLnBrk="1" hangingPunct="1">
              <a:spcBef>
                <a:spcPct val="0"/>
              </a:spcBef>
              <a:buSzTx/>
              <a:buFontTx/>
              <a:buNone/>
            </a:pPr>
            <a:r>
              <a:rPr kumimoji="1" lang="en-US" altLang="zh-CN" sz="2000" b="1">
                <a:latin typeface="Arial" charset="0"/>
                <a:ea typeface="宋体" pitchFamily="2" charset="-122"/>
              </a:rPr>
              <a:t>};</a:t>
            </a:r>
            <a:endParaRPr kumimoji="1" lang="en-US" altLang="zh-CN" sz="2000" b="1">
              <a:latin typeface="Arial" charset="0"/>
              <a:ea typeface="宋体" pitchFamily="2" charset="-122"/>
            </a:endParaRPr>
          </a:p>
          <a:p>
            <a:pPr marL="0" lvl="1" eaLnBrk="1" hangingPunct="1">
              <a:spcBef>
                <a:spcPct val="0"/>
              </a:spcBef>
              <a:buSzTx/>
              <a:buFontTx/>
              <a:buNone/>
            </a:pPr>
            <a:r>
              <a:rPr kumimoji="1" lang="en-US" altLang="zh-CN" sz="2000" b="1">
                <a:latin typeface="Arial" charset="0"/>
                <a:ea typeface="宋体" pitchFamily="2" charset="-122"/>
              </a:rPr>
              <a:t>B b;</a:t>
            </a:r>
            <a:endParaRPr kumimoji="1" lang="en-US" altLang="zh-CN" sz="2000" b="1">
              <a:latin typeface="Arial" charset="0"/>
              <a:ea typeface="宋体" pitchFamily="2" charset="-122"/>
            </a:endParaRPr>
          </a:p>
        </p:txBody>
      </p:sp>
      <p:sp>
        <p:nvSpPr>
          <p:cNvPr id="41990" name="Rectangle 24"/>
          <p:cNvSpPr>
            <a:spLocks noChangeArrowheads="1"/>
          </p:cNvSpPr>
          <p:nvPr/>
        </p:nvSpPr>
        <p:spPr bwMode="auto">
          <a:xfrm>
            <a:off x="7046913" y="4284663"/>
            <a:ext cx="1890712" cy="224631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marL="342900" indent="-342900">
              <a:spcBef>
                <a:spcPct val="20000"/>
              </a:spcBef>
              <a:buSzPct val="80000"/>
              <a:buBlip>
                <a:blip r:embed="rId1"/>
              </a:buBlip>
              <a:defRPr sz="2800" b="1">
                <a:solidFill>
                  <a:schemeClr val="tx1"/>
                </a:solidFill>
                <a:latin typeface="Comic Sans MS" pitchFamily="2" charset="0"/>
                <a:ea typeface="楷体_GB2312"/>
                <a:cs typeface="楷体_GB2312"/>
              </a:defRPr>
            </a:lvl1pPr>
            <a:lvl2pPr>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marL="0" lvl="1" eaLnBrk="1" hangingPunct="1">
              <a:spcBef>
                <a:spcPct val="0"/>
              </a:spcBef>
              <a:buSzTx/>
              <a:buFontTx/>
              <a:buNone/>
            </a:pPr>
            <a:r>
              <a:rPr kumimoji="1" lang="en-US" altLang="zh-CN" sz="2000" b="1">
                <a:latin typeface="Arial" charset="0"/>
                <a:ea typeface="宋体" pitchFamily="2" charset="-122"/>
              </a:rPr>
              <a:t>union A</a:t>
            </a:r>
            <a:endParaRPr kumimoji="1" lang="en-US" altLang="zh-CN" sz="2000" b="1">
              <a:latin typeface="Arial" charset="0"/>
              <a:ea typeface="宋体" pitchFamily="2" charset="-122"/>
            </a:endParaRPr>
          </a:p>
          <a:p>
            <a:pPr marL="0" lvl="1" eaLnBrk="1" hangingPunct="1">
              <a:spcBef>
                <a:spcPct val="0"/>
              </a:spcBef>
              <a:buSzTx/>
              <a:buFontTx/>
              <a:buNone/>
            </a:pPr>
            <a:r>
              <a:rPr kumimoji="1" lang="en-US" altLang="zh-CN" sz="2000" b="1">
                <a:latin typeface="Arial" charset="0"/>
                <a:ea typeface="宋体" pitchFamily="2" charset="-122"/>
              </a:rPr>
              <a:t>{</a:t>
            </a:r>
            <a:endParaRPr kumimoji="1" lang="en-US" altLang="zh-CN" sz="2000" b="1">
              <a:latin typeface="Arial" charset="0"/>
              <a:ea typeface="宋体" pitchFamily="2" charset="-122"/>
            </a:endParaRPr>
          </a:p>
          <a:p>
            <a:pPr marL="0" lvl="1" eaLnBrk="1" hangingPunct="1">
              <a:spcBef>
                <a:spcPct val="0"/>
              </a:spcBef>
              <a:buSzTx/>
              <a:buFontTx/>
              <a:buNone/>
            </a:pPr>
            <a:r>
              <a:rPr kumimoji="1" lang="en-US" altLang="zh-CN" sz="2000" b="1">
                <a:latin typeface="Arial" charset="0"/>
                <a:ea typeface="宋体" pitchFamily="2" charset="-122"/>
              </a:rPr>
              <a:t>   int i;</a:t>
            </a:r>
            <a:endParaRPr kumimoji="1" lang="en-US" altLang="zh-CN" sz="2000" b="1">
              <a:latin typeface="Arial" charset="0"/>
              <a:ea typeface="宋体" pitchFamily="2" charset="-122"/>
            </a:endParaRPr>
          </a:p>
          <a:p>
            <a:pPr marL="0" lvl="1" eaLnBrk="1" hangingPunct="1">
              <a:spcBef>
                <a:spcPct val="0"/>
              </a:spcBef>
              <a:buSzTx/>
              <a:buFontTx/>
              <a:buNone/>
            </a:pPr>
            <a:r>
              <a:rPr kumimoji="1" lang="en-US" altLang="zh-CN" sz="2000" b="1">
                <a:latin typeface="Arial" charset="0"/>
                <a:ea typeface="宋体" pitchFamily="2" charset="-122"/>
              </a:rPr>
              <a:t>   char c;</a:t>
            </a:r>
            <a:endParaRPr kumimoji="1" lang="en-US" altLang="zh-CN" sz="2000" b="1">
              <a:latin typeface="Arial" charset="0"/>
              <a:ea typeface="宋体" pitchFamily="2" charset="-122"/>
            </a:endParaRPr>
          </a:p>
          <a:p>
            <a:pPr marL="0" lvl="1" eaLnBrk="1" hangingPunct="1">
              <a:spcBef>
                <a:spcPct val="0"/>
              </a:spcBef>
              <a:buSzTx/>
              <a:buFontTx/>
              <a:buNone/>
            </a:pPr>
            <a:r>
              <a:rPr kumimoji="1" lang="en-US" altLang="zh-CN" sz="2000" b="1">
                <a:latin typeface="Arial" charset="0"/>
                <a:ea typeface="宋体" pitchFamily="2" charset="-122"/>
              </a:rPr>
              <a:t>   double d;</a:t>
            </a:r>
            <a:endParaRPr kumimoji="1" lang="en-US" altLang="zh-CN" sz="2000" b="1">
              <a:latin typeface="Arial" charset="0"/>
              <a:ea typeface="宋体" pitchFamily="2" charset="-122"/>
            </a:endParaRPr>
          </a:p>
          <a:p>
            <a:pPr marL="0" lvl="1" eaLnBrk="1" hangingPunct="1">
              <a:spcBef>
                <a:spcPct val="0"/>
              </a:spcBef>
              <a:buSzTx/>
              <a:buFontTx/>
              <a:buNone/>
            </a:pPr>
            <a:r>
              <a:rPr kumimoji="1" lang="en-US" altLang="zh-CN" sz="2000" b="1">
                <a:latin typeface="Arial" charset="0"/>
                <a:ea typeface="宋体" pitchFamily="2" charset="-122"/>
              </a:rPr>
              <a:t>};</a:t>
            </a:r>
            <a:endParaRPr kumimoji="1" lang="en-US" altLang="zh-CN" sz="2000" b="1">
              <a:latin typeface="Arial" charset="0"/>
              <a:ea typeface="宋体" pitchFamily="2" charset="-122"/>
            </a:endParaRPr>
          </a:p>
          <a:p>
            <a:pPr marL="0" lvl="1" eaLnBrk="1" hangingPunct="1">
              <a:spcBef>
                <a:spcPct val="0"/>
              </a:spcBef>
              <a:buSzTx/>
              <a:buFontTx/>
              <a:buNone/>
            </a:pPr>
            <a:r>
              <a:rPr kumimoji="1" lang="en-US" altLang="zh-CN" sz="2000" b="1">
                <a:latin typeface="Arial" charset="0"/>
                <a:ea typeface="宋体" pitchFamily="2" charset="-122"/>
              </a:rPr>
              <a:t>A a;</a:t>
            </a:r>
            <a:endParaRPr kumimoji="1" lang="en-US" altLang="zh-CN" sz="2000" b="1">
              <a:latin typeface="Arial" charset="0"/>
              <a:ea typeface="宋体" pitchFamily="2" charset="-122"/>
            </a:endParaRPr>
          </a:p>
        </p:txBody>
      </p:sp>
      <p:grpSp>
        <p:nvGrpSpPr>
          <p:cNvPr id="41991" name="Group 25"/>
          <p:cNvGrpSpPr/>
          <p:nvPr/>
        </p:nvGrpSpPr>
        <p:grpSpPr bwMode="auto">
          <a:xfrm>
            <a:off x="152400" y="1700808"/>
            <a:ext cx="6657975" cy="1008063"/>
            <a:chOff x="45" y="619"/>
            <a:chExt cx="4194" cy="635"/>
          </a:xfrm>
        </p:grpSpPr>
        <p:sp>
          <p:nvSpPr>
            <p:cNvPr id="42005" name="Text Box 2"/>
            <p:cNvSpPr txBox="1">
              <a:spLocks noChangeArrowheads="1"/>
            </p:cNvSpPr>
            <p:nvPr/>
          </p:nvSpPr>
          <p:spPr bwMode="auto">
            <a:xfrm>
              <a:off x="45" y="619"/>
              <a:ext cx="45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spcBef>
                  <a:spcPct val="50000"/>
                </a:spcBef>
                <a:buSzTx/>
                <a:buFontTx/>
                <a:buNone/>
              </a:pPr>
              <a:r>
                <a:rPr kumimoji="1" lang="en-US" altLang="zh-CN" sz="2000">
                  <a:latin typeface="Times New Roman" pitchFamily="18" charset="0"/>
                  <a:ea typeface="宋体" pitchFamily="2" charset="-122"/>
                </a:rPr>
                <a:t>int</a:t>
              </a:r>
              <a:endParaRPr kumimoji="1" lang="en-US" altLang="zh-CN" sz="2000">
                <a:latin typeface="Times New Roman" pitchFamily="18" charset="0"/>
                <a:ea typeface="宋体" pitchFamily="2" charset="-122"/>
              </a:endParaRPr>
            </a:p>
          </p:txBody>
        </p:sp>
        <p:sp>
          <p:nvSpPr>
            <p:cNvPr id="42006" name="Text Box 3"/>
            <p:cNvSpPr txBox="1">
              <a:spLocks noChangeArrowheads="1"/>
            </p:cNvSpPr>
            <p:nvPr/>
          </p:nvSpPr>
          <p:spPr bwMode="auto">
            <a:xfrm>
              <a:off x="45" y="835"/>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spcBef>
                  <a:spcPct val="50000"/>
                </a:spcBef>
                <a:buSzTx/>
                <a:buFontTx/>
                <a:buNone/>
              </a:pPr>
              <a:r>
                <a:rPr kumimoji="1" lang="en-US" altLang="zh-CN" sz="2000">
                  <a:latin typeface="Times New Roman" pitchFamily="18" charset="0"/>
                  <a:ea typeface="宋体" pitchFamily="2" charset="-122"/>
                </a:rPr>
                <a:t>char</a:t>
              </a:r>
              <a:endParaRPr kumimoji="1" lang="en-US" altLang="zh-CN" sz="2000">
                <a:latin typeface="Times New Roman" pitchFamily="18" charset="0"/>
                <a:ea typeface="宋体" pitchFamily="2" charset="-122"/>
              </a:endParaRPr>
            </a:p>
          </p:txBody>
        </p:sp>
        <p:sp>
          <p:nvSpPr>
            <p:cNvPr id="42007" name="Text Box 4"/>
            <p:cNvSpPr txBox="1">
              <a:spLocks noChangeArrowheads="1"/>
            </p:cNvSpPr>
            <p:nvPr/>
          </p:nvSpPr>
          <p:spPr bwMode="auto">
            <a:xfrm>
              <a:off x="45" y="1062"/>
              <a:ext cx="5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spcBef>
                  <a:spcPct val="50000"/>
                </a:spcBef>
                <a:buSzTx/>
                <a:buFontTx/>
                <a:buNone/>
              </a:pPr>
              <a:r>
                <a:rPr kumimoji="1" lang="en-US" altLang="zh-CN" sz="2000">
                  <a:latin typeface="Times New Roman" pitchFamily="18" charset="0"/>
                  <a:ea typeface="宋体" pitchFamily="2" charset="-122"/>
                </a:rPr>
                <a:t>double</a:t>
              </a:r>
              <a:endParaRPr kumimoji="1" lang="en-US" altLang="zh-CN" sz="2000">
                <a:latin typeface="Times New Roman" pitchFamily="18" charset="0"/>
                <a:ea typeface="宋体" pitchFamily="2" charset="-122"/>
              </a:endParaRPr>
            </a:p>
          </p:txBody>
        </p:sp>
        <p:sp>
          <p:nvSpPr>
            <p:cNvPr id="42008" name="Rectangle 7"/>
            <p:cNvSpPr>
              <a:spLocks noChangeArrowheads="1"/>
            </p:cNvSpPr>
            <p:nvPr/>
          </p:nvSpPr>
          <p:spPr bwMode="auto">
            <a:xfrm>
              <a:off x="612" y="628"/>
              <a:ext cx="1814" cy="192"/>
            </a:xfrm>
            <a:prstGeom prst="rect">
              <a:avLst/>
            </a:prstGeom>
            <a:solidFill>
              <a:schemeClr val="accent1"/>
            </a:solidFill>
            <a:ln w="9525">
              <a:solidFill>
                <a:schemeClr val="tx1"/>
              </a:solidFill>
              <a:miter lim="800000"/>
            </a:ln>
          </p:spPr>
          <p:txBody>
            <a:bodyPr wrap="none" anchor="ct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spcBef>
                  <a:spcPct val="0"/>
                </a:spcBef>
                <a:buSzTx/>
                <a:buFontTx/>
                <a:buNone/>
              </a:pPr>
              <a:endParaRPr lang="zh-CN" altLang="en-US" sz="2000" b="0">
                <a:latin typeface="Arial" charset="0"/>
                <a:ea typeface="宋体" pitchFamily="2" charset="-122"/>
              </a:endParaRPr>
            </a:p>
          </p:txBody>
        </p:sp>
        <p:sp>
          <p:nvSpPr>
            <p:cNvPr id="42009" name="Rectangle 8"/>
            <p:cNvSpPr>
              <a:spLocks noChangeArrowheads="1"/>
            </p:cNvSpPr>
            <p:nvPr/>
          </p:nvSpPr>
          <p:spPr bwMode="auto">
            <a:xfrm>
              <a:off x="612" y="826"/>
              <a:ext cx="453" cy="192"/>
            </a:xfrm>
            <a:prstGeom prst="rect">
              <a:avLst/>
            </a:prstGeom>
            <a:solidFill>
              <a:schemeClr val="accent1"/>
            </a:solidFill>
            <a:ln w="9525">
              <a:solidFill>
                <a:schemeClr val="tx1"/>
              </a:solidFill>
              <a:miter lim="800000"/>
            </a:ln>
          </p:spPr>
          <p:txBody>
            <a:bodyPr wrap="none" anchor="ct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spcBef>
                  <a:spcPct val="0"/>
                </a:spcBef>
                <a:buSzTx/>
                <a:buFontTx/>
                <a:buNone/>
              </a:pPr>
              <a:endParaRPr lang="zh-CN" altLang="en-US" sz="2000" b="0">
                <a:latin typeface="Arial" charset="0"/>
                <a:ea typeface="宋体" pitchFamily="2" charset="-122"/>
              </a:endParaRPr>
            </a:p>
          </p:txBody>
        </p:sp>
        <p:sp>
          <p:nvSpPr>
            <p:cNvPr id="42010" name="Rectangle 9"/>
            <p:cNvSpPr>
              <a:spLocks noChangeArrowheads="1"/>
            </p:cNvSpPr>
            <p:nvPr/>
          </p:nvSpPr>
          <p:spPr bwMode="auto">
            <a:xfrm>
              <a:off x="612" y="1018"/>
              <a:ext cx="3627" cy="192"/>
            </a:xfrm>
            <a:prstGeom prst="rect">
              <a:avLst/>
            </a:prstGeom>
            <a:solidFill>
              <a:schemeClr val="accent1"/>
            </a:solidFill>
            <a:ln w="9525">
              <a:solidFill>
                <a:schemeClr val="tx1"/>
              </a:solidFill>
              <a:miter lim="800000"/>
            </a:ln>
          </p:spPr>
          <p:txBody>
            <a:bodyPr wrap="none" anchor="ct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spcBef>
                  <a:spcPct val="0"/>
                </a:spcBef>
                <a:buSzTx/>
                <a:buFontTx/>
                <a:buNone/>
              </a:pPr>
              <a:endParaRPr lang="zh-CN" altLang="en-US" sz="2000" b="0">
                <a:latin typeface="Arial" charset="0"/>
                <a:ea typeface="宋体" pitchFamily="2" charset="-122"/>
              </a:endParaRPr>
            </a:p>
          </p:txBody>
        </p:sp>
      </p:grpSp>
      <p:grpSp>
        <p:nvGrpSpPr>
          <p:cNvPr id="3" name="Group 10"/>
          <p:cNvGrpSpPr/>
          <p:nvPr/>
        </p:nvGrpSpPr>
        <p:grpSpPr bwMode="auto">
          <a:xfrm>
            <a:off x="152400" y="2996952"/>
            <a:ext cx="6656388" cy="1008063"/>
            <a:chOff x="68" y="1253"/>
            <a:chExt cx="4193" cy="635"/>
          </a:xfrm>
        </p:grpSpPr>
        <p:sp>
          <p:nvSpPr>
            <p:cNvPr id="41999" name="Text Box 11"/>
            <p:cNvSpPr txBox="1">
              <a:spLocks noChangeArrowheads="1"/>
            </p:cNvSpPr>
            <p:nvPr/>
          </p:nvSpPr>
          <p:spPr bwMode="auto">
            <a:xfrm>
              <a:off x="68" y="1253"/>
              <a:ext cx="45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spcBef>
                  <a:spcPct val="50000"/>
                </a:spcBef>
                <a:buSzTx/>
                <a:buFontTx/>
                <a:buNone/>
              </a:pPr>
              <a:r>
                <a:rPr kumimoji="1" lang="en-US" altLang="zh-CN" sz="2000">
                  <a:latin typeface="Times New Roman" pitchFamily="18" charset="0"/>
                  <a:ea typeface="宋体" pitchFamily="2" charset="-122"/>
                </a:rPr>
                <a:t>int</a:t>
              </a:r>
              <a:endParaRPr kumimoji="1" lang="en-US" altLang="zh-CN" sz="2000">
                <a:latin typeface="Times New Roman" pitchFamily="18" charset="0"/>
                <a:ea typeface="宋体" pitchFamily="2" charset="-122"/>
              </a:endParaRPr>
            </a:p>
          </p:txBody>
        </p:sp>
        <p:sp>
          <p:nvSpPr>
            <p:cNvPr id="42000" name="Text Box 12"/>
            <p:cNvSpPr txBox="1">
              <a:spLocks noChangeArrowheads="1"/>
            </p:cNvSpPr>
            <p:nvPr/>
          </p:nvSpPr>
          <p:spPr bwMode="auto">
            <a:xfrm>
              <a:off x="68" y="1469"/>
              <a:ext cx="38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spcBef>
                  <a:spcPct val="50000"/>
                </a:spcBef>
                <a:buSzTx/>
                <a:buFontTx/>
                <a:buNone/>
              </a:pPr>
              <a:r>
                <a:rPr kumimoji="1" lang="en-US" altLang="zh-CN" sz="2000">
                  <a:latin typeface="Times New Roman" pitchFamily="18" charset="0"/>
                  <a:ea typeface="宋体" pitchFamily="2" charset="-122"/>
                </a:rPr>
                <a:t>char</a:t>
              </a:r>
              <a:endParaRPr kumimoji="1" lang="en-US" altLang="zh-CN" sz="2000">
                <a:latin typeface="Times New Roman" pitchFamily="18" charset="0"/>
                <a:ea typeface="宋体" pitchFamily="2" charset="-122"/>
              </a:endParaRPr>
            </a:p>
          </p:txBody>
        </p:sp>
        <p:sp>
          <p:nvSpPr>
            <p:cNvPr id="42001" name="Text Box 13"/>
            <p:cNvSpPr txBox="1">
              <a:spLocks noChangeArrowheads="1"/>
            </p:cNvSpPr>
            <p:nvPr/>
          </p:nvSpPr>
          <p:spPr bwMode="auto">
            <a:xfrm>
              <a:off x="68" y="1696"/>
              <a:ext cx="5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spcBef>
                  <a:spcPct val="50000"/>
                </a:spcBef>
                <a:buSzTx/>
                <a:buFontTx/>
                <a:buNone/>
              </a:pPr>
              <a:r>
                <a:rPr kumimoji="1" lang="en-US" altLang="zh-CN" sz="2000">
                  <a:latin typeface="Times New Roman" pitchFamily="18" charset="0"/>
                  <a:ea typeface="宋体" pitchFamily="2" charset="-122"/>
                </a:rPr>
                <a:t>double</a:t>
              </a:r>
              <a:endParaRPr kumimoji="1" lang="en-US" altLang="zh-CN" sz="2000">
                <a:latin typeface="Times New Roman" pitchFamily="18" charset="0"/>
                <a:ea typeface="宋体" pitchFamily="2" charset="-122"/>
              </a:endParaRPr>
            </a:p>
          </p:txBody>
        </p:sp>
        <p:sp>
          <p:nvSpPr>
            <p:cNvPr id="42002" name="Rectangle 14"/>
            <p:cNvSpPr>
              <a:spLocks noChangeArrowheads="1"/>
            </p:cNvSpPr>
            <p:nvPr/>
          </p:nvSpPr>
          <p:spPr bwMode="auto">
            <a:xfrm>
              <a:off x="634" y="1298"/>
              <a:ext cx="1814" cy="192"/>
            </a:xfrm>
            <a:prstGeom prst="rect">
              <a:avLst/>
            </a:prstGeom>
            <a:solidFill>
              <a:schemeClr val="accent1"/>
            </a:solidFill>
            <a:ln w="9525">
              <a:solidFill>
                <a:schemeClr val="tx1"/>
              </a:solidFill>
              <a:miter lim="800000"/>
            </a:ln>
          </p:spPr>
          <p:txBody>
            <a:bodyPr wrap="none" anchor="ct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spcBef>
                  <a:spcPct val="0"/>
                </a:spcBef>
                <a:buSzTx/>
                <a:buFontTx/>
                <a:buNone/>
              </a:pPr>
              <a:endParaRPr lang="zh-CN" altLang="en-US" sz="2000" b="0">
                <a:latin typeface="Arial" charset="0"/>
                <a:ea typeface="宋体" pitchFamily="2" charset="-122"/>
              </a:endParaRPr>
            </a:p>
          </p:txBody>
        </p:sp>
        <p:sp>
          <p:nvSpPr>
            <p:cNvPr id="42003" name="Rectangle 15"/>
            <p:cNvSpPr>
              <a:spLocks noChangeArrowheads="1"/>
            </p:cNvSpPr>
            <p:nvPr/>
          </p:nvSpPr>
          <p:spPr bwMode="auto">
            <a:xfrm>
              <a:off x="634" y="1480"/>
              <a:ext cx="1814" cy="192"/>
            </a:xfrm>
            <a:prstGeom prst="rect">
              <a:avLst/>
            </a:prstGeom>
            <a:solidFill>
              <a:schemeClr val="accent1"/>
            </a:solidFill>
            <a:ln w="9525">
              <a:solidFill>
                <a:schemeClr val="tx1"/>
              </a:solidFill>
              <a:miter lim="800000"/>
            </a:ln>
          </p:spPr>
          <p:txBody>
            <a:bodyPr wrap="none" anchor="ct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spcBef>
                  <a:spcPct val="0"/>
                </a:spcBef>
                <a:buSzTx/>
                <a:buFontTx/>
                <a:buNone/>
              </a:pPr>
              <a:endParaRPr lang="zh-CN" altLang="en-US" sz="2000" b="0">
                <a:latin typeface="Arial" charset="0"/>
                <a:ea typeface="宋体" pitchFamily="2" charset="-122"/>
              </a:endParaRPr>
            </a:p>
          </p:txBody>
        </p:sp>
        <p:sp>
          <p:nvSpPr>
            <p:cNvPr id="42004" name="Rectangle 16"/>
            <p:cNvSpPr>
              <a:spLocks noChangeArrowheads="1"/>
            </p:cNvSpPr>
            <p:nvPr/>
          </p:nvSpPr>
          <p:spPr bwMode="auto">
            <a:xfrm>
              <a:off x="634" y="1661"/>
              <a:ext cx="3627" cy="192"/>
            </a:xfrm>
            <a:prstGeom prst="rect">
              <a:avLst/>
            </a:prstGeom>
            <a:solidFill>
              <a:schemeClr val="accent1"/>
            </a:solidFill>
            <a:ln w="9525">
              <a:solidFill>
                <a:schemeClr val="tx1"/>
              </a:solidFill>
              <a:miter lim="800000"/>
            </a:ln>
          </p:spPr>
          <p:txBody>
            <a:bodyPr wrap="none" anchor="ct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spcBef>
                  <a:spcPct val="0"/>
                </a:spcBef>
                <a:buSzTx/>
                <a:buFontTx/>
                <a:buNone/>
              </a:pPr>
              <a:endParaRPr lang="zh-CN" altLang="en-US" sz="2000" b="0">
                <a:latin typeface="Arial" charset="0"/>
                <a:ea typeface="宋体" pitchFamily="2" charset="-122"/>
              </a:endParaRPr>
            </a:p>
          </p:txBody>
        </p:sp>
      </p:grpSp>
      <p:grpSp>
        <p:nvGrpSpPr>
          <p:cNvPr id="5" name="Group 17"/>
          <p:cNvGrpSpPr/>
          <p:nvPr/>
        </p:nvGrpSpPr>
        <p:grpSpPr bwMode="auto">
          <a:xfrm>
            <a:off x="152400" y="4824413"/>
            <a:ext cx="6877050" cy="1119187"/>
            <a:chOff x="0" y="2544"/>
            <a:chExt cx="4332" cy="705"/>
          </a:xfrm>
        </p:grpSpPr>
        <p:sp>
          <p:nvSpPr>
            <p:cNvPr id="41994" name="Rectangle 18"/>
            <p:cNvSpPr>
              <a:spLocks noChangeArrowheads="1"/>
            </p:cNvSpPr>
            <p:nvPr/>
          </p:nvSpPr>
          <p:spPr bwMode="auto">
            <a:xfrm>
              <a:off x="0" y="2544"/>
              <a:ext cx="4332" cy="705"/>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spcBef>
                  <a:spcPct val="0"/>
                </a:spcBef>
                <a:buSzTx/>
                <a:buFontTx/>
                <a:buNone/>
              </a:pPr>
              <a:endParaRPr lang="zh-CN" altLang="en-US" sz="2000" b="0">
                <a:latin typeface="Arial" charset="0"/>
                <a:ea typeface="宋体" pitchFamily="2" charset="-122"/>
              </a:endParaRPr>
            </a:p>
          </p:txBody>
        </p:sp>
        <p:sp>
          <p:nvSpPr>
            <p:cNvPr id="41995" name="Rectangle 19"/>
            <p:cNvSpPr>
              <a:spLocks noChangeArrowheads="1"/>
            </p:cNvSpPr>
            <p:nvPr/>
          </p:nvSpPr>
          <p:spPr bwMode="auto">
            <a:xfrm>
              <a:off x="634" y="2840"/>
              <a:ext cx="3627" cy="192"/>
            </a:xfrm>
            <a:prstGeom prst="rect">
              <a:avLst/>
            </a:prstGeom>
            <a:solidFill>
              <a:schemeClr val="accent1"/>
            </a:solidFill>
            <a:ln w="9525">
              <a:solidFill>
                <a:schemeClr val="tx1"/>
              </a:solidFill>
              <a:miter lim="800000"/>
            </a:ln>
          </p:spPr>
          <p:txBody>
            <a:bodyPr wrap="none" anchor="ct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spcBef>
                  <a:spcPct val="0"/>
                </a:spcBef>
                <a:buSzTx/>
                <a:buFontTx/>
                <a:buNone/>
              </a:pPr>
              <a:endParaRPr lang="zh-CN" altLang="en-US" sz="2000" b="0">
                <a:latin typeface="Arial" charset="0"/>
                <a:ea typeface="宋体" pitchFamily="2" charset="-122"/>
              </a:endParaRPr>
            </a:p>
          </p:txBody>
        </p:sp>
        <p:sp>
          <p:nvSpPr>
            <p:cNvPr id="41996" name="Text Box 20"/>
            <p:cNvSpPr txBox="1">
              <a:spLocks noChangeArrowheads="1"/>
            </p:cNvSpPr>
            <p:nvPr/>
          </p:nvSpPr>
          <p:spPr bwMode="auto">
            <a:xfrm>
              <a:off x="68" y="2568"/>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spcBef>
                  <a:spcPct val="50000"/>
                </a:spcBef>
                <a:buSzTx/>
                <a:buFontTx/>
                <a:buNone/>
              </a:pPr>
              <a:r>
                <a:rPr kumimoji="1" lang="en-US" altLang="zh-CN" sz="2000">
                  <a:latin typeface="Times New Roman" pitchFamily="18" charset="0"/>
                  <a:ea typeface="宋体" pitchFamily="2" charset="-122"/>
                </a:rPr>
                <a:t>int</a:t>
              </a:r>
              <a:endParaRPr kumimoji="1" lang="en-US" altLang="zh-CN" sz="2000">
                <a:latin typeface="Times New Roman" pitchFamily="18" charset="0"/>
                <a:ea typeface="宋体" pitchFamily="2" charset="-122"/>
              </a:endParaRPr>
            </a:p>
          </p:txBody>
        </p:sp>
        <p:sp>
          <p:nvSpPr>
            <p:cNvPr id="41997" name="Text Box 21"/>
            <p:cNvSpPr txBox="1">
              <a:spLocks noChangeArrowheads="1"/>
            </p:cNvSpPr>
            <p:nvPr/>
          </p:nvSpPr>
          <p:spPr bwMode="auto">
            <a:xfrm>
              <a:off x="68" y="2784"/>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spcBef>
                  <a:spcPct val="50000"/>
                </a:spcBef>
                <a:buSzTx/>
                <a:buFontTx/>
                <a:buNone/>
              </a:pPr>
              <a:r>
                <a:rPr kumimoji="1" lang="en-US" altLang="zh-CN" sz="2000">
                  <a:latin typeface="Times New Roman" pitchFamily="18" charset="0"/>
                  <a:ea typeface="宋体" pitchFamily="2" charset="-122"/>
                </a:rPr>
                <a:t>char</a:t>
              </a:r>
              <a:endParaRPr kumimoji="1" lang="en-US" altLang="zh-CN" sz="2000">
                <a:latin typeface="Times New Roman" pitchFamily="18" charset="0"/>
                <a:ea typeface="宋体" pitchFamily="2" charset="-122"/>
              </a:endParaRPr>
            </a:p>
          </p:txBody>
        </p:sp>
        <p:sp>
          <p:nvSpPr>
            <p:cNvPr id="41998" name="Text Box 22"/>
            <p:cNvSpPr txBox="1">
              <a:spLocks noChangeArrowheads="1"/>
            </p:cNvSpPr>
            <p:nvPr/>
          </p:nvSpPr>
          <p:spPr bwMode="auto">
            <a:xfrm>
              <a:off x="68" y="3011"/>
              <a:ext cx="5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eaLnBrk="1" hangingPunct="1">
                <a:spcBef>
                  <a:spcPct val="50000"/>
                </a:spcBef>
                <a:buSzTx/>
                <a:buFontTx/>
                <a:buNone/>
              </a:pPr>
              <a:r>
                <a:rPr kumimoji="1" lang="en-US" altLang="zh-CN" sz="2000">
                  <a:latin typeface="Times New Roman" pitchFamily="18" charset="0"/>
                  <a:ea typeface="宋体" pitchFamily="2" charset="-122"/>
                </a:rPr>
                <a:t>double</a:t>
              </a:r>
              <a:endParaRPr kumimoji="1" lang="en-US" altLang="zh-CN" sz="2000">
                <a:latin typeface="Times New Roman" pitchFamily="18" charset="0"/>
                <a:ea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dirty="0" smtClean="0"/>
              <a:t>对联合变量的分时操作</a:t>
            </a:r>
            <a:endParaRPr lang="zh-CN" altLang="en-US" dirty="0" smtClean="0"/>
          </a:p>
        </p:txBody>
      </p:sp>
      <p:sp>
        <p:nvSpPr>
          <p:cNvPr id="32771" name="内容占位符 2"/>
          <p:cNvSpPr>
            <a:spLocks noGrp="1"/>
          </p:cNvSpPr>
          <p:nvPr>
            <p:ph idx="1"/>
          </p:nvPr>
        </p:nvSpPr>
        <p:spPr/>
        <p:txBody>
          <a:bodyPr>
            <a:normAutofit fontScale="92500" lnSpcReduction="10000"/>
          </a:bodyPr>
          <a:lstStyle/>
          <a:p>
            <a:r>
              <a:rPr lang="zh-CN" altLang="zh-CN" dirty="0" smtClean="0">
                <a:latin typeface="+mn-ea"/>
              </a:rPr>
              <a:t>对于上述联合变量</a:t>
            </a:r>
            <a:r>
              <a:rPr lang="en-US" altLang="zh-CN" dirty="0" smtClean="0">
                <a:latin typeface="+mn-ea"/>
              </a:rPr>
              <a:t>v</a:t>
            </a:r>
            <a:r>
              <a:rPr lang="zh-CN" altLang="zh-CN" dirty="0" smtClean="0">
                <a:latin typeface="+mn-ea"/>
              </a:rPr>
              <a:t>，在程序中可以分时操作其中不同数据类型的成员。比如，</a:t>
            </a:r>
            <a:endParaRPr lang="zh-CN" altLang="zh-CN" dirty="0" smtClean="0">
              <a:latin typeface="+mn-ea"/>
            </a:endParaRPr>
          </a:p>
          <a:p>
            <a:pPr lvl="1">
              <a:buFontTx/>
              <a:buNone/>
            </a:pPr>
            <a:r>
              <a:rPr lang="en-US" altLang="zh-CN" dirty="0" err="1" smtClean="0">
                <a:latin typeface="+mn-ea"/>
              </a:rPr>
              <a:t>v.i</a:t>
            </a:r>
            <a:r>
              <a:rPr lang="en-US" altLang="zh-CN" dirty="0" smtClean="0">
                <a:latin typeface="+mn-ea"/>
              </a:rPr>
              <a:t> = 12;		//</a:t>
            </a:r>
            <a:r>
              <a:rPr lang="zh-CN" altLang="zh-CN" dirty="0" smtClean="0">
                <a:latin typeface="+mn-ea"/>
              </a:rPr>
              <a:t>以下只操作变量</a:t>
            </a:r>
            <a:r>
              <a:rPr lang="en-US" altLang="zh-CN" dirty="0" smtClean="0">
                <a:latin typeface="+mn-ea"/>
              </a:rPr>
              <a:t>v</a:t>
            </a:r>
            <a:r>
              <a:rPr lang="zh-CN" altLang="zh-CN" dirty="0" smtClean="0">
                <a:latin typeface="+mn-ea"/>
              </a:rPr>
              <a:t>的成员</a:t>
            </a:r>
            <a:r>
              <a:rPr lang="en-US" altLang="zh-CN" dirty="0" smtClean="0">
                <a:latin typeface="+mn-ea"/>
              </a:rPr>
              <a:t>I</a:t>
            </a:r>
            <a:endParaRPr lang="zh-CN" altLang="zh-CN" dirty="0" smtClean="0">
              <a:latin typeface="+mn-ea"/>
            </a:endParaRPr>
          </a:p>
          <a:p>
            <a:pPr lvl="1">
              <a:buFontTx/>
              <a:buNone/>
            </a:pPr>
            <a:r>
              <a:rPr lang="en-US" altLang="zh-CN" dirty="0" smtClean="0">
                <a:latin typeface="+mn-ea"/>
              </a:rPr>
              <a:t>……</a:t>
            </a:r>
            <a:endParaRPr lang="zh-CN" altLang="zh-CN" dirty="0" smtClean="0">
              <a:latin typeface="+mn-ea"/>
            </a:endParaRPr>
          </a:p>
          <a:p>
            <a:pPr lvl="1">
              <a:buFontTx/>
              <a:buNone/>
            </a:pPr>
            <a:r>
              <a:rPr lang="en-US" altLang="zh-CN" dirty="0" err="1" smtClean="0">
                <a:latin typeface="+mn-ea"/>
              </a:rPr>
              <a:t>v.c</a:t>
            </a:r>
            <a:r>
              <a:rPr lang="en-US" altLang="zh-CN" dirty="0" smtClean="0">
                <a:latin typeface="+mn-ea"/>
              </a:rPr>
              <a:t> = ‘X’;		//</a:t>
            </a:r>
            <a:r>
              <a:rPr lang="zh-CN" altLang="zh-CN" dirty="0" smtClean="0">
                <a:latin typeface="+mn-ea"/>
              </a:rPr>
              <a:t>以下只操作变量</a:t>
            </a:r>
            <a:r>
              <a:rPr lang="en-US" altLang="zh-CN" dirty="0" smtClean="0">
                <a:latin typeface="+mn-ea"/>
              </a:rPr>
              <a:t>v</a:t>
            </a:r>
            <a:r>
              <a:rPr lang="zh-CN" altLang="zh-CN" dirty="0" smtClean="0">
                <a:latin typeface="+mn-ea"/>
              </a:rPr>
              <a:t>的成员</a:t>
            </a:r>
            <a:r>
              <a:rPr lang="en-US" altLang="zh-CN" dirty="0" smtClean="0">
                <a:latin typeface="+mn-ea"/>
              </a:rPr>
              <a:t>c</a:t>
            </a:r>
            <a:endParaRPr lang="zh-CN" altLang="zh-CN" dirty="0" smtClean="0">
              <a:latin typeface="+mn-ea"/>
            </a:endParaRPr>
          </a:p>
          <a:p>
            <a:pPr lvl="1">
              <a:buFontTx/>
              <a:buNone/>
            </a:pPr>
            <a:r>
              <a:rPr lang="en-US" altLang="zh-CN" dirty="0" smtClean="0">
                <a:latin typeface="+mn-ea"/>
              </a:rPr>
              <a:t>……</a:t>
            </a:r>
            <a:endParaRPr lang="zh-CN" altLang="zh-CN" dirty="0" smtClean="0">
              <a:latin typeface="+mn-ea"/>
            </a:endParaRPr>
          </a:p>
          <a:p>
            <a:pPr lvl="1">
              <a:buFontTx/>
              <a:buNone/>
            </a:pPr>
            <a:r>
              <a:rPr lang="en-US" altLang="zh-CN" dirty="0" err="1" smtClean="0">
                <a:latin typeface="+mn-ea"/>
              </a:rPr>
              <a:t>v.d</a:t>
            </a:r>
            <a:r>
              <a:rPr lang="en-US" altLang="zh-CN" dirty="0" smtClean="0">
                <a:latin typeface="+mn-ea"/>
              </a:rPr>
              <a:t> = 12.95;	             //</a:t>
            </a:r>
            <a:r>
              <a:rPr lang="zh-CN" altLang="zh-CN" dirty="0" smtClean="0">
                <a:latin typeface="+mn-ea"/>
              </a:rPr>
              <a:t>以下只操作变量</a:t>
            </a:r>
            <a:r>
              <a:rPr lang="en-US" altLang="zh-CN" dirty="0" smtClean="0">
                <a:latin typeface="+mn-ea"/>
              </a:rPr>
              <a:t>v</a:t>
            </a:r>
            <a:r>
              <a:rPr lang="zh-CN" altLang="zh-CN" dirty="0" smtClean="0">
                <a:latin typeface="+mn-ea"/>
              </a:rPr>
              <a:t>的成员</a:t>
            </a:r>
            <a:r>
              <a:rPr lang="en-US" altLang="zh-CN" dirty="0" smtClean="0">
                <a:latin typeface="+mn-ea"/>
              </a:rPr>
              <a:t>d</a:t>
            </a:r>
            <a:endParaRPr lang="zh-CN" altLang="zh-CN" dirty="0" smtClean="0">
              <a:latin typeface="+mn-ea"/>
            </a:endParaRPr>
          </a:p>
          <a:p>
            <a:pPr lvl="1">
              <a:buFontTx/>
              <a:buNone/>
            </a:pPr>
            <a:r>
              <a:rPr lang="en-US" altLang="zh-CN" dirty="0" smtClean="0">
                <a:latin typeface="+mn-ea"/>
              </a:rPr>
              <a:t>……</a:t>
            </a:r>
            <a:endParaRPr lang="zh-CN" altLang="zh-CN" dirty="0" smtClean="0">
              <a:latin typeface="+mn-ea"/>
            </a:endParaRPr>
          </a:p>
          <a:p>
            <a:r>
              <a:rPr lang="zh-CN" altLang="zh-CN" dirty="0" smtClean="0">
                <a:latin typeface="+mn-ea"/>
              </a:rPr>
              <a:t>当给一个联合变量的某成员赋值后，再访问该变量的另外一个成员，将得不到原来的值。比如，</a:t>
            </a:r>
            <a:endParaRPr lang="zh-CN" altLang="zh-CN" dirty="0" smtClean="0">
              <a:latin typeface="+mn-ea"/>
            </a:endParaRPr>
          </a:p>
          <a:p>
            <a:pPr lvl="1">
              <a:buFontTx/>
              <a:buNone/>
            </a:pPr>
            <a:r>
              <a:rPr lang="en-US" altLang="zh-CN" dirty="0" err="1" smtClean="0">
                <a:latin typeface="+mn-ea"/>
              </a:rPr>
              <a:t>v.i</a:t>
            </a:r>
            <a:r>
              <a:rPr lang="en-US" altLang="zh-CN" dirty="0" smtClean="0">
                <a:latin typeface="+mn-ea"/>
              </a:rPr>
              <a:t> = 12;</a:t>
            </a:r>
            <a:endParaRPr lang="zh-CN" altLang="zh-CN" dirty="0" smtClean="0">
              <a:latin typeface="+mn-ea"/>
            </a:endParaRPr>
          </a:p>
          <a:p>
            <a:pPr lvl="1">
              <a:buFontTx/>
              <a:buNone/>
            </a:pPr>
            <a:r>
              <a:rPr lang="en-US" altLang="zh-CN" dirty="0" err="1" smtClean="0">
                <a:latin typeface="+mn-ea"/>
              </a:rPr>
              <a:t>printf</a:t>
            </a:r>
            <a:r>
              <a:rPr lang="en-US" altLang="zh-CN" dirty="0" smtClean="0">
                <a:latin typeface="+mn-ea"/>
              </a:rPr>
              <a:t>("%lf", </a:t>
            </a:r>
            <a:r>
              <a:rPr lang="en-US" altLang="zh-CN" dirty="0" err="1" smtClean="0">
                <a:latin typeface="+mn-ea"/>
              </a:rPr>
              <a:t>v.d</a:t>
            </a:r>
            <a:r>
              <a:rPr lang="en-US" altLang="zh-CN" dirty="0" smtClean="0">
                <a:latin typeface="+mn-ea"/>
              </a:rPr>
              <a:t>);		//</a:t>
            </a:r>
            <a:r>
              <a:rPr lang="zh-CN" altLang="zh-CN" dirty="0" smtClean="0">
                <a:latin typeface="+mn-ea"/>
              </a:rPr>
              <a:t>不会输出</a:t>
            </a:r>
            <a:r>
              <a:rPr lang="en-US" altLang="zh-CN" dirty="0" smtClean="0">
                <a:latin typeface="+mn-ea"/>
              </a:rPr>
              <a:t>12.95</a:t>
            </a:r>
            <a:endParaRPr lang="zh-CN" altLang="zh-CN" dirty="0" smtClean="0">
              <a:latin typeface="+mn-ea"/>
            </a:endParaRPr>
          </a:p>
          <a:p>
            <a:r>
              <a:rPr lang="zh-CN" altLang="zh-CN" sz="2000" dirty="0" smtClean="0">
                <a:solidFill>
                  <a:srgbClr val="FF0000"/>
                </a:solidFill>
                <a:latin typeface="+mn-ea"/>
              </a:rPr>
              <a:t>即可以分时把</a:t>
            </a:r>
            <a:r>
              <a:rPr lang="en-US" altLang="zh-CN" sz="2000" dirty="0" smtClean="0">
                <a:solidFill>
                  <a:srgbClr val="FF0000"/>
                </a:solidFill>
                <a:latin typeface="+mn-ea"/>
              </a:rPr>
              <a:t>v</a:t>
            </a:r>
            <a:r>
              <a:rPr lang="zh-CN" altLang="zh-CN" sz="2000" dirty="0" smtClean="0">
                <a:solidFill>
                  <a:srgbClr val="FF0000"/>
                </a:solidFill>
                <a:latin typeface="+mn-ea"/>
              </a:rPr>
              <a:t>当作不同类型的变量来使用，但不可以同时把</a:t>
            </a:r>
            <a:r>
              <a:rPr lang="en-US" altLang="zh-CN" sz="2000" dirty="0" smtClean="0">
                <a:solidFill>
                  <a:srgbClr val="FF0000"/>
                </a:solidFill>
                <a:latin typeface="+mn-ea"/>
              </a:rPr>
              <a:t>v</a:t>
            </a:r>
            <a:r>
              <a:rPr lang="zh-CN" altLang="zh-CN" sz="2000" dirty="0" smtClean="0">
                <a:solidFill>
                  <a:srgbClr val="FF0000"/>
                </a:solidFill>
                <a:latin typeface="+mn-ea"/>
              </a:rPr>
              <a:t>当作不同类型的变量来使用</a:t>
            </a:r>
            <a:r>
              <a:rPr lang="zh-CN" altLang="zh-CN" sz="2000" dirty="0" smtClean="0">
                <a:latin typeface="+mn-ea"/>
              </a:rPr>
              <a:t>。</a:t>
            </a:r>
            <a:endParaRPr lang="zh-CN" altLang="en-US" sz="2000" dirty="0" smtClean="0">
              <a:latin typeface="+mn-ea"/>
            </a:endParaRPr>
          </a:p>
        </p:txBody>
      </p:sp>
      <p:sp>
        <p:nvSpPr>
          <p:cNvPr id="44036" name="灯片编号占位符 5"/>
          <p:cNvSpPr txBox="1">
            <a:spLocks noGrp="1"/>
          </p:cNvSpPr>
          <p:nvPr/>
        </p:nvSpPr>
        <p:spPr bwMode="auto">
          <a:xfrm>
            <a:off x="8167688" y="6553200"/>
            <a:ext cx="9001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r" eaLnBrk="1" hangingPunct="1">
              <a:spcBef>
                <a:spcPct val="0"/>
              </a:spcBef>
              <a:buSzTx/>
              <a:buFontTx/>
              <a:buNone/>
            </a:pPr>
            <a:fld id="{944D2789-D864-4BB7-9F36-F4C7046E4538}" type="slidenum">
              <a:rPr lang="en-US" altLang="zh-CN" sz="1200" b="0">
                <a:latin typeface="Arial" charset="0"/>
              </a:rPr>
            </a:fld>
            <a:endParaRPr lang="en-US" altLang="zh-CN" sz="1200" b="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1">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71">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dirty="0" smtClean="0"/>
              <a:t>借助联合实现</a:t>
            </a:r>
            <a:r>
              <a:rPr lang="en-US" altLang="zh-CN" dirty="0" smtClean="0"/>
              <a:t>“</a:t>
            </a:r>
            <a:r>
              <a:rPr lang="zh-CN" altLang="en-US" dirty="0" smtClean="0"/>
              <a:t>多态性</a:t>
            </a:r>
            <a:r>
              <a:rPr lang="en-US" altLang="zh-CN" dirty="0" smtClean="0"/>
              <a:t>”</a:t>
            </a:r>
            <a:endParaRPr lang="zh-CN" altLang="en-US" dirty="0" smtClean="0"/>
          </a:p>
        </p:txBody>
      </p:sp>
      <p:sp>
        <p:nvSpPr>
          <p:cNvPr id="45059" name="内容占位符 2"/>
          <p:cNvSpPr>
            <a:spLocks noGrp="1"/>
          </p:cNvSpPr>
          <p:nvPr>
            <p:ph idx="1"/>
          </p:nvPr>
        </p:nvSpPr>
        <p:spPr/>
        <p:txBody>
          <a:bodyPr>
            <a:normAutofit fontScale="92500" lnSpcReduction="10000"/>
          </a:bodyPr>
          <a:lstStyle/>
          <a:p>
            <a:r>
              <a:rPr lang="zh-CN" altLang="zh-CN" dirty="0" smtClean="0">
                <a:latin typeface="+mn-ea"/>
              </a:rPr>
              <a:t>联合类型使程序呈现出某种程度的</a:t>
            </a:r>
            <a:r>
              <a:rPr lang="zh-CN" altLang="zh-CN" dirty="0" smtClean="0">
                <a:solidFill>
                  <a:srgbClr val="FF0000"/>
                </a:solidFill>
                <a:latin typeface="+mn-ea"/>
              </a:rPr>
              <a:t>多态性</a:t>
            </a:r>
            <a:r>
              <a:rPr lang="zh-CN" altLang="zh-CN" dirty="0" smtClean="0">
                <a:latin typeface="+mn-ea"/>
              </a:rPr>
              <a:t>。这种多态性的好处是在提高程序可读性的同时可以实现多种数据共享内存空间。比如，</a:t>
            </a:r>
            <a:endParaRPr lang="zh-CN" altLang="zh-CN" dirty="0" smtClean="0">
              <a:latin typeface="+mn-ea"/>
            </a:endParaRPr>
          </a:p>
          <a:p>
            <a:pPr lvl="1">
              <a:buFontTx/>
              <a:buNone/>
            </a:pPr>
            <a:r>
              <a:rPr lang="en-US" altLang="zh-CN" dirty="0" smtClean="0">
                <a:latin typeface="+mn-ea"/>
              </a:rPr>
              <a:t>union Array</a:t>
            </a:r>
            <a:endParaRPr lang="zh-CN" altLang="zh-CN" dirty="0" smtClean="0">
              <a:latin typeface="+mn-ea"/>
            </a:endParaRPr>
          </a:p>
          <a:p>
            <a:pPr lvl="1">
              <a:buFontTx/>
              <a:buNone/>
            </a:pPr>
            <a:r>
              <a:rPr lang="en-US" altLang="zh-CN" dirty="0" smtClean="0">
                <a:latin typeface="+mn-ea"/>
              </a:rPr>
              <a:t>{</a:t>
            </a:r>
            <a:endParaRPr lang="zh-CN" altLang="zh-CN" dirty="0" smtClean="0">
              <a:latin typeface="+mn-ea"/>
            </a:endParaRPr>
          </a:p>
          <a:p>
            <a:pPr lvl="1">
              <a:buFontTx/>
              <a:buNone/>
            </a:pPr>
            <a:r>
              <a:rPr lang="en-US" altLang="zh-CN" dirty="0" smtClean="0">
                <a:latin typeface="+mn-ea"/>
              </a:rPr>
              <a:t>	   </a:t>
            </a:r>
            <a:r>
              <a:rPr lang="en-US" altLang="zh-CN" dirty="0" err="1" smtClean="0">
                <a:latin typeface="+mn-ea"/>
              </a:rPr>
              <a:t>int</a:t>
            </a:r>
            <a:r>
              <a:rPr lang="en-US" altLang="zh-CN" dirty="0" smtClean="0">
                <a:latin typeface="+mn-ea"/>
              </a:rPr>
              <a:t> </a:t>
            </a:r>
            <a:r>
              <a:rPr lang="en-US" altLang="zh-CN" dirty="0" err="1" smtClean="0">
                <a:latin typeface="+mn-ea"/>
              </a:rPr>
              <a:t>int_a</a:t>
            </a:r>
            <a:r>
              <a:rPr lang="en-US" altLang="zh-CN" dirty="0" smtClean="0">
                <a:latin typeface="+mn-ea"/>
              </a:rPr>
              <a:t>[100];</a:t>
            </a:r>
            <a:endParaRPr lang="zh-CN" altLang="zh-CN" dirty="0" smtClean="0">
              <a:latin typeface="+mn-ea"/>
            </a:endParaRPr>
          </a:p>
          <a:p>
            <a:pPr lvl="1">
              <a:buFontTx/>
              <a:buNone/>
            </a:pPr>
            <a:r>
              <a:rPr lang="en-US" altLang="zh-CN" dirty="0" smtClean="0">
                <a:latin typeface="+mn-ea"/>
              </a:rPr>
              <a:t>	   double </a:t>
            </a:r>
            <a:r>
              <a:rPr lang="en-US" altLang="zh-CN" dirty="0" err="1" smtClean="0">
                <a:latin typeface="+mn-ea"/>
              </a:rPr>
              <a:t>dbl_a</a:t>
            </a:r>
            <a:r>
              <a:rPr lang="en-US" altLang="zh-CN" dirty="0" smtClean="0">
                <a:latin typeface="+mn-ea"/>
              </a:rPr>
              <a:t>[100];</a:t>
            </a:r>
            <a:endParaRPr lang="zh-CN" altLang="zh-CN" dirty="0" smtClean="0">
              <a:latin typeface="+mn-ea"/>
            </a:endParaRPr>
          </a:p>
          <a:p>
            <a:pPr lvl="1">
              <a:buFontTx/>
              <a:buNone/>
            </a:pPr>
            <a:r>
              <a:rPr lang="en-US" altLang="zh-CN" dirty="0" smtClean="0">
                <a:latin typeface="+mn-ea"/>
              </a:rPr>
              <a:t>};</a:t>
            </a:r>
            <a:endParaRPr lang="zh-CN" altLang="zh-CN" dirty="0" smtClean="0">
              <a:latin typeface="+mn-ea"/>
            </a:endParaRPr>
          </a:p>
          <a:p>
            <a:pPr lvl="1">
              <a:buFontTx/>
              <a:buNone/>
            </a:pPr>
            <a:r>
              <a:rPr lang="en-US" altLang="zh-CN" dirty="0" smtClean="0">
                <a:latin typeface="+mn-ea"/>
              </a:rPr>
              <a:t>Array buffer;</a:t>
            </a:r>
            <a:endParaRPr lang="zh-CN" altLang="zh-CN" dirty="0" smtClean="0">
              <a:latin typeface="+mn-ea"/>
            </a:endParaRPr>
          </a:p>
          <a:p>
            <a:pPr lvl="1">
              <a:buFontTx/>
              <a:buNone/>
            </a:pPr>
            <a:r>
              <a:rPr lang="en-US" altLang="zh-CN" dirty="0" smtClean="0">
                <a:latin typeface="+mn-ea"/>
              </a:rPr>
              <a:t>… </a:t>
            </a:r>
            <a:r>
              <a:rPr lang="en-US" altLang="zh-CN" dirty="0" err="1" smtClean="0">
                <a:latin typeface="+mn-ea"/>
              </a:rPr>
              <a:t>buffer.int_a</a:t>
            </a:r>
            <a:r>
              <a:rPr lang="en-US" altLang="zh-CN" dirty="0" smtClean="0">
                <a:latin typeface="+mn-ea"/>
              </a:rPr>
              <a:t> …  //</a:t>
            </a:r>
            <a:r>
              <a:rPr lang="zh-CN" altLang="zh-CN" dirty="0" smtClean="0">
                <a:latin typeface="+mn-ea"/>
              </a:rPr>
              <a:t>使用数组</a:t>
            </a:r>
            <a:r>
              <a:rPr lang="en-US" altLang="zh-CN" dirty="0" err="1" smtClean="0">
                <a:latin typeface="+mn-ea"/>
              </a:rPr>
              <a:t>int_a</a:t>
            </a:r>
            <a:r>
              <a:rPr lang="zh-CN" altLang="zh-CN" dirty="0" smtClean="0">
                <a:latin typeface="+mn-ea"/>
              </a:rPr>
              <a:t>，有一半内存空间闲置</a:t>
            </a:r>
            <a:endParaRPr lang="zh-CN" altLang="zh-CN" dirty="0" smtClean="0">
              <a:latin typeface="+mn-ea"/>
            </a:endParaRPr>
          </a:p>
          <a:p>
            <a:pPr lvl="1">
              <a:buFontTx/>
              <a:buNone/>
            </a:pPr>
            <a:r>
              <a:rPr lang="en-US" altLang="zh-CN" dirty="0" smtClean="0">
                <a:latin typeface="+mn-ea"/>
              </a:rPr>
              <a:t>……</a:t>
            </a:r>
            <a:endParaRPr lang="zh-CN" altLang="zh-CN" dirty="0" smtClean="0">
              <a:latin typeface="+mn-ea"/>
            </a:endParaRPr>
          </a:p>
          <a:p>
            <a:pPr lvl="1">
              <a:buFontTx/>
              <a:buNone/>
            </a:pPr>
            <a:r>
              <a:rPr lang="en-US" altLang="zh-CN" dirty="0" smtClean="0">
                <a:latin typeface="+mn-ea"/>
              </a:rPr>
              <a:t>… </a:t>
            </a:r>
            <a:r>
              <a:rPr lang="en-US" altLang="zh-CN" dirty="0" err="1" smtClean="0">
                <a:latin typeface="+mn-ea"/>
              </a:rPr>
              <a:t>buffer.dbl_a</a:t>
            </a:r>
            <a:r>
              <a:rPr lang="en-US" altLang="zh-CN" dirty="0" smtClean="0">
                <a:latin typeface="+mn-ea"/>
              </a:rPr>
              <a:t> … //</a:t>
            </a:r>
            <a:r>
              <a:rPr lang="zh-CN" altLang="zh-CN" dirty="0" smtClean="0">
                <a:latin typeface="+mn-ea"/>
              </a:rPr>
              <a:t>使用数组</a:t>
            </a:r>
            <a:r>
              <a:rPr lang="en-US" altLang="zh-CN" dirty="0" err="1" smtClean="0">
                <a:latin typeface="+mn-ea"/>
              </a:rPr>
              <a:t>dbl_a</a:t>
            </a:r>
            <a:r>
              <a:rPr lang="zh-CN" altLang="zh-CN" dirty="0" smtClean="0">
                <a:latin typeface="+mn-ea"/>
              </a:rPr>
              <a:t>，没有内存空间闲置</a:t>
            </a:r>
            <a:endParaRPr lang="zh-CN" altLang="zh-CN" dirty="0" smtClean="0">
              <a:latin typeface="+mn-ea"/>
            </a:endParaRPr>
          </a:p>
          <a:p>
            <a:pPr lvl="1">
              <a:buFontTx/>
              <a:buNone/>
            </a:pPr>
            <a:r>
              <a:rPr lang="en-US" altLang="zh-CN" dirty="0" smtClean="0">
                <a:latin typeface="+mn-ea"/>
              </a:rPr>
              <a:t>……</a:t>
            </a:r>
            <a:endParaRPr lang="zh-CN" altLang="en-US" dirty="0" smtClean="0">
              <a:latin typeface="+mn-ea"/>
            </a:endParaRPr>
          </a:p>
        </p:txBody>
      </p:sp>
      <p:sp>
        <p:nvSpPr>
          <p:cNvPr id="45060" name="灯片编号占位符 5"/>
          <p:cNvSpPr txBox="1">
            <a:spLocks noGrp="1"/>
          </p:cNvSpPr>
          <p:nvPr/>
        </p:nvSpPr>
        <p:spPr bwMode="auto">
          <a:xfrm>
            <a:off x="8167688" y="6553200"/>
            <a:ext cx="9001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r" eaLnBrk="1" hangingPunct="1">
              <a:spcBef>
                <a:spcPct val="0"/>
              </a:spcBef>
              <a:buSzTx/>
              <a:buFontTx/>
              <a:buNone/>
            </a:pPr>
            <a:fld id="{F569D558-E116-4F69-8437-00B6A186F421}" type="slidenum">
              <a:rPr lang="en-US" altLang="zh-CN" sz="1200" b="0">
                <a:latin typeface="Arial" charset="0"/>
              </a:rPr>
            </a:fld>
            <a:endParaRPr lang="en-US" altLang="zh-CN" sz="1200" b="0">
              <a:latin typeface="Arial"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normAutofit/>
          </a:bodyPr>
          <a:lstStyle/>
          <a:p>
            <a:r>
              <a:rPr lang="zh-CN" altLang="en-US" dirty="0" smtClean="0"/>
              <a:t>例：根据输入，输出图形</a:t>
            </a:r>
            <a:r>
              <a:rPr lang="zh-CN" altLang="en-US" dirty="0" smtClean="0">
                <a:solidFill>
                  <a:srgbClr val="3333FF"/>
                </a:solidFill>
              </a:rPr>
              <a:t>：</a:t>
            </a:r>
            <a:r>
              <a:rPr lang="zh-CN" altLang="zh-CN" sz="2000" dirty="0" smtClean="0">
                <a:solidFill>
                  <a:srgbClr val="3333FF"/>
                </a:solidFill>
              </a:rPr>
              <a:t>从键盘输入一组图形数据，然后输出相应的图形。其中的图形可以是：线段、矩形和圆</a:t>
            </a:r>
            <a:endParaRPr lang="zh-CN" altLang="en-US" sz="2000" dirty="0" smtClean="0">
              <a:solidFill>
                <a:srgbClr val="3333FF"/>
              </a:solidFill>
            </a:endParaRPr>
          </a:p>
        </p:txBody>
      </p:sp>
      <p:sp>
        <p:nvSpPr>
          <p:cNvPr id="47107" name="内容占位符 2"/>
          <p:cNvSpPr>
            <a:spLocks noGrp="1"/>
          </p:cNvSpPr>
          <p:nvPr>
            <p:ph idx="1"/>
          </p:nvPr>
        </p:nvSpPr>
        <p:spPr>
          <a:xfrm>
            <a:off x="251520" y="1219200"/>
            <a:ext cx="8640960" cy="5306144"/>
          </a:xfrm>
        </p:spPr>
        <p:txBody>
          <a:bodyPr>
            <a:normAutofit fontScale="85000" lnSpcReduction="10000"/>
          </a:bodyPr>
          <a:lstStyle/>
          <a:p>
            <a:pPr>
              <a:buFontTx/>
              <a:buNone/>
            </a:pPr>
            <a:endParaRPr lang="en-US" altLang="zh-CN" sz="1600" dirty="0" smtClean="0"/>
          </a:p>
          <a:p>
            <a:pPr lvl="1">
              <a:buFontTx/>
              <a:buNone/>
            </a:pPr>
            <a:r>
              <a:rPr lang="en-US" altLang="zh-CN" sz="2600" dirty="0" smtClean="0">
                <a:solidFill>
                  <a:schemeClr val="tx1"/>
                </a:solidFill>
                <a:latin typeface="+mn-ea"/>
              </a:rPr>
              <a:t>const </a:t>
            </a:r>
            <a:r>
              <a:rPr lang="en-US" altLang="zh-CN" sz="2600" dirty="0" err="1" smtClean="0">
                <a:solidFill>
                  <a:schemeClr val="tx1"/>
                </a:solidFill>
                <a:latin typeface="+mn-ea"/>
              </a:rPr>
              <a:t>int</a:t>
            </a:r>
            <a:r>
              <a:rPr lang="en-US" altLang="zh-CN" sz="2600" dirty="0" smtClean="0">
                <a:solidFill>
                  <a:schemeClr val="tx1"/>
                </a:solidFill>
                <a:latin typeface="+mn-ea"/>
              </a:rPr>
              <a:t> N = 100;		         //</a:t>
            </a:r>
            <a:r>
              <a:rPr lang="zh-CN" altLang="zh-CN" sz="2600" dirty="0" smtClean="0">
                <a:solidFill>
                  <a:schemeClr val="tx1"/>
                </a:solidFill>
                <a:latin typeface="+mn-ea"/>
              </a:rPr>
              <a:t>图形的个数</a:t>
            </a:r>
            <a:endParaRPr lang="zh-CN" altLang="zh-CN" sz="1900" dirty="0" smtClean="0">
              <a:solidFill>
                <a:schemeClr val="tx1"/>
              </a:solidFill>
              <a:latin typeface="+mn-ea"/>
            </a:endParaRPr>
          </a:p>
          <a:p>
            <a:pPr lvl="1">
              <a:buFontTx/>
              <a:buNone/>
            </a:pPr>
            <a:r>
              <a:rPr lang="en-US" altLang="zh-CN" sz="2600" dirty="0" err="1" smtClean="0">
                <a:solidFill>
                  <a:schemeClr val="tx1"/>
                </a:solidFill>
                <a:latin typeface="+mn-ea"/>
              </a:rPr>
              <a:t>enum</a:t>
            </a:r>
            <a:r>
              <a:rPr lang="en-US" altLang="zh-CN" sz="2600" dirty="0" smtClean="0">
                <a:solidFill>
                  <a:schemeClr val="tx1"/>
                </a:solidFill>
                <a:latin typeface="+mn-ea"/>
              </a:rPr>
              <a:t> Shape {LIN, RECT, CIRC};  //</a:t>
            </a:r>
            <a:r>
              <a:rPr lang="zh-CN" altLang="en-US" sz="2600" dirty="0" smtClean="0">
                <a:solidFill>
                  <a:schemeClr val="tx1"/>
                </a:solidFill>
                <a:latin typeface="+mn-ea"/>
              </a:rPr>
              <a:t>表明</a:t>
            </a:r>
            <a:r>
              <a:rPr lang="zh-CN" altLang="zh-CN" sz="2600" dirty="0" smtClean="0">
                <a:solidFill>
                  <a:schemeClr val="tx1"/>
                </a:solidFill>
                <a:latin typeface="+mn-ea"/>
              </a:rPr>
              <a:t>存储在</a:t>
            </a:r>
            <a:r>
              <a:rPr lang="en-US" altLang="zh-CN" sz="2600" dirty="0" smtClean="0">
                <a:solidFill>
                  <a:schemeClr val="tx1"/>
                </a:solidFill>
                <a:latin typeface="+mn-ea"/>
              </a:rPr>
              <a:t>figures[</a:t>
            </a:r>
            <a:r>
              <a:rPr lang="en-US" altLang="zh-CN" sz="2600" dirty="0" err="1" smtClean="0">
                <a:solidFill>
                  <a:schemeClr val="tx1"/>
                </a:solidFill>
                <a:latin typeface="+mn-ea"/>
              </a:rPr>
              <a:t>i</a:t>
            </a:r>
            <a:r>
              <a:rPr lang="en-US" altLang="zh-CN" sz="2600" dirty="0" smtClean="0">
                <a:solidFill>
                  <a:schemeClr val="tx1"/>
                </a:solidFill>
                <a:latin typeface="+mn-ea"/>
              </a:rPr>
              <a:t>]</a:t>
            </a:r>
            <a:r>
              <a:rPr lang="zh-CN" altLang="zh-CN" sz="2600" dirty="0" smtClean="0">
                <a:solidFill>
                  <a:schemeClr val="tx1"/>
                </a:solidFill>
                <a:latin typeface="+mn-ea"/>
              </a:rPr>
              <a:t>中的图形</a:t>
            </a:r>
            <a:endParaRPr lang="en-US" altLang="zh-CN" sz="2600" dirty="0" smtClean="0">
              <a:solidFill>
                <a:schemeClr val="tx1"/>
              </a:solidFill>
              <a:latin typeface="+mn-ea"/>
            </a:endParaRPr>
          </a:p>
          <a:p>
            <a:pPr lvl="1">
              <a:buFontTx/>
              <a:buNone/>
            </a:pPr>
            <a:endParaRPr lang="en-US" altLang="zh-CN" sz="2600" dirty="0" smtClean="0">
              <a:latin typeface="+mn-ea"/>
            </a:endParaRPr>
          </a:p>
          <a:p>
            <a:pPr>
              <a:spcBef>
                <a:spcPct val="0"/>
              </a:spcBef>
              <a:buSzTx/>
              <a:buNone/>
            </a:pPr>
            <a:r>
              <a:rPr lang="en-US" altLang="zh-CN" sz="2400" dirty="0" smtClean="0">
                <a:latin typeface="+mn-ea"/>
              </a:rPr>
              <a:t>    s</a:t>
            </a:r>
            <a:r>
              <a:rPr lang="fr-FR" altLang="zh-CN" sz="2400" dirty="0" smtClean="0">
                <a:latin typeface="+mn-ea"/>
              </a:rPr>
              <a:t>truct Line</a:t>
            </a:r>
            <a:endParaRPr lang="zh-CN" altLang="zh-CN" sz="2400" dirty="0" smtClean="0">
              <a:latin typeface="+mn-ea"/>
            </a:endParaRPr>
          </a:p>
          <a:p>
            <a:pPr>
              <a:spcBef>
                <a:spcPct val="0"/>
              </a:spcBef>
              <a:buSzTx/>
              <a:buNone/>
            </a:pPr>
            <a:r>
              <a:rPr lang="fr-FR" altLang="zh-CN" sz="2400" dirty="0" smtClean="0">
                <a:latin typeface="+mn-ea"/>
              </a:rPr>
              <a:t>    {</a:t>
            </a:r>
            <a:endParaRPr lang="zh-CN" altLang="zh-CN" sz="2400" dirty="0" smtClean="0">
              <a:latin typeface="+mn-ea"/>
            </a:endParaRPr>
          </a:p>
          <a:p>
            <a:pPr>
              <a:spcBef>
                <a:spcPct val="0"/>
              </a:spcBef>
              <a:buSzTx/>
              <a:buNone/>
            </a:pPr>
            <a:r>
              <a:rPr lang="fr-FR" altLang="zh-CN" sz="2400" dirty="0" smtClean="0">
                <a:latin typeface="+mn-ea"/>
              </a:rPr>
              <a:t>           double x1, y1, x2, y2;</a:t>
            </a:r>
            <a:endParaRPr lang="zh-CN" altLang="zh-CN" sz="2400" dirty="0" smtClean="0">
              <a:latin typeface="+mn-ea"/>
            </a:endParaRPr>
          </a:p>
          <a:p>
            <a:pPr>
              <a:spcBef>
                <a:spcPct val="0"/>
              </a:spcBef>
              <a:buSzTx/>
              <a:buNone/>
            </a:pPr>
            <a:r>
              <a:rPr lang="fr-FR" altLang="zh-CN" sz="2400" dirty="0" smtClean="0">
                <a:latin typeface="+mn-ea"/>
              </a:rPr>
              <a:t>    } ;</a:t>
            </a:r>
            <a:endParaRPr lang="fr-FR" altLang="zh-CN" sz="2400" dirty="0" smtClean="0">
              <a:latin typeface="+mn-ea"/>
            </a:endParaRPr>
          </a:p>
          <a:p>
            <a:pPr>
              <a:spcBef>
                <a:spcPct val="0"/>
              </a:spcBef>
              <a:buSzTx/>
              <a:buNone/>
            </a:pPr>
            <a:endParaRPr lang="zh-CN" altLang="zh-CN" sz="2400" dirty="0" smtClean="0">
              <a:latin typeface="+mn-ea"/>
            </a:endParaRPr>
          </a:p>
          <a:p>
            <a:pPr>
              <a:spcBef>
                <a:spcPct val="0"/>
              </a:spcBef>
              <a:buSzTx/>
              <a:buNone/>
            </a:pPr>
            <a:r>
              <a:rPr lang="fr-FR" altLang="zh-CN" sz="2400" dirty="0" smtClean="0">
                <a:latin typeface="+mn-ea"/>
              </a:rPr>
              <a:t>   s</a:t>
            </a:r>
            <a:r>
              <a:rPr lang="en-US" altLang="zh-CN" sz="2400" dirty="0" err="1" smtClean="0">
                <a:latin typeface="+mn-ea"/>
              </a:rPr>
              <a:t>truct</a:t>
            </a:r>
            <a:r>
              <a:rPr lang="en-US" altLang="zh-CN" sz="2400" dirty="0" smtClean="0">
                <a:latin typeface="+mn-ea"/>
              </a:rPr>
              <a:t> Rectangle</a:t>
            </a:r>
            <a:endParaRPr lang="zh-CN" altLang="zh-CN" sz="2400" dirty="0" smtClean="0">
              <a:latin typeface="+mn-ea"/>
            </a:endParaRPr>
          </a:p>
          <a:p>
            <a:pPr>
              <a:spcBef>
                <a:spcPct val="0"/>
              </a:spcBef>
              <a:buSzTx/>
              <a:buNone/>
            </a:pPr>
            <a:r>
              <a:rPr lang="en-US" altLang="zh-CN" sz="2400" dirty="0" smtClean="0">
                <a:latin typeface="+mn-ea"/>
              </a:rPr>
              <a:t>   {</a:t>
            </a:r>
            <a:endParaRPr lang="zh-CN" altLang="zh-CN" sz="2400" dirty="0" smtClean="0">
              <a:latin typeface="+mn-ea"/>
            </a:endParaRPr>
          </a:p>
          <a:p>
            <a:pPr>
              <a:spcBef>
                <a:spcPct val="0"/>
              </a:spcBef>
              <a:buSzTx/>
              <a:buNone/>
            </a:pPr>
            <a:r>
              <a:rPr lang="en-US" altLang="zh-CN" sz="2400" dirty="0" smtClean="0">
                <a:latin typeface="+mn-ea"/>
              </a:rPr>
              <a:t>          double left, top, right, bottom;</a:t>
            </a:r>
            <a:endParaRPr lang="zh-CN" altLang="zh-CN" sz="2400" dirty="0" smtClean="0">
              <a:latin typeface="+mn-ea"/>
            </a:endParaRPr>
          </a:p>
          <a:p>
            <a:pPr>
              <a:spcBef>
                <a:spcPct val="0"/>
              </a:spcBef>
              <a:buSzTx/>
              <a:buNone/>
            </a:pPr>
            <a:r>
              <a:rPr lang="en-US" altLang="zh-CN" sz="2400" dirty="0" smtClean="0">
                <a:latin typeface="+mn-ea"/>
              </a:rPr>
              <a:t>   };</a:t>
            </a:r>
            <a:endParaRPr lang="en-US" altLang="zh-CN" sz="2400" dirty="0" smtClean="0">
              <a:latin typeface="+mn-ea"/>
            </a:endParaRPr>
          </a:p>
          <a:p>
            <a:pPr>
              <a:spcBef>
                <a:spcPct val="0"/>
              </a:spcBef>
              <a:buSzTx/>
              <a:buNone/>
            </a:pPr>
            <a:endParaRPr lang="zh-CN" altLang="zh-CN" sz="2400" dirty="0" smtClean="0">
              <a:latin typeface="+mn-ea"/>
            </a:endParaRPr>
          </a:p>
          <a:p>
            <a:pPr>
              <a:spcBef>
                <a:spcPct val="0"/>
              </a:spcBef>
              <a:buSzTx/>
              <a:buNone/>
            </a:pPr>
            <a:r>
              <a:rPr lang="en-US" altLang="zh-CN" sz="2400" dirty="0" smtClean="0">
                <a:latin typeface="+mn-ea"/>
              </a:rPr>
              <a:t>   s</a:t>
            </a:r>
            <a:r>
              <a:rPr lang="fr-FR" altLang="zh-CN" sz="2400" dirty="0" smtClean="0">
                <a:latin typeface="+mn-ea"/>
              </a:rPr>
              <a:t>truct Circle</a:t>
            </a:r>
            <a:endParaRPr lang="zh-CN" altLang="zh-CN" sz="2400" dirty="0" smtClean="0">
              <a:latin typeface="+mn-ea"/>
            </a:endParaRPr>
          </a:p>
          <a:p>
            <a:pPr>
              <a:spcBef>
                <a:spcPct val="0"/>
              </a:spcBef>
              <a:buSzTx/>
              <a:buNone/>
            </a:pPr>
            <a:r>
              <a:rPr lang="fr-FR" altLang="zh-CN" sz="2400" dirty="0" smtClean="0">
                <a:latin typeface="+mn-ea"/>
              </a:rPr>
              <a:t>   {</a:t>
            </a:r>
            <a:endParaRPr lang="zh-CN" altLang="zh-CN" sz="2400" dirty="0" smtClean="0">
              <a:latin typeface="+mn-ea"/>
            </a:endParaRPr>
          </a:p>
          <a:p>
            <a:pPr>
              <a:spcBef>
                <a:spcPct val="0"/>
              </a:spcBef>
              <a:buSzTx/>
              <a:buNone/>
            </a:pPr>
            <a:r>
              <a:rPr lang="fr-FR" altLang="zh-CN" sz="2400" dirty="0" smtClean="0">
                <a:latin typeface="+mn-ea"/>
              </a:rPr>
              <a:t>          double x, y, r;</a:t>
            </a:r>
            <a:r>
              <a:rPr lang="en-US" altLang="zh-CN" sz="2400" dirty="0" smtClean="0">
                <a:latin typeface="+mn-ea"/>
              </a:rPr>
              <a:t> </a:t>
            </a:r>
            <a:endParaRPr lang="zh-CN" altLang="zh-CN" sz="2400" dirty="0" smtClean="0">
              <a:latin typeface="+mn-ea"/>
            </a:endParaRPr>
          </a:p>
          <a:p>
            <a:pPr>
              <a:spcBef>
                <a:spcPct val="0"/>
              </a:spcBef>
              <a:buSzTx/>
              <a:buNone/>
            </a:pPr>
            <a:r>
              <a:rPr lang="en-US" altLang="zh-CN" sz="2400" dirty="0" smtClean="0">
                <a:latin typeface="+mn-ea"/>
              </a:rPr>
              <a:t>   };</a:t>
            </a:r>
            <a:endParaRPr lang="en-US" altLang="zh-CN" sz="2400" dirty="0" smtClean="0">
              <a:latin typeface="+mn-ea"/>
            </a:endParaRPr>
          </a:p>
          <a:p>
            <a:pPr lvl="1">
              <a:buFontTx/>
              <a:buNone/>
            </a:pPr>
            <a:endParaRPr lang="en-US" altLang="zh-CN" sz="2600" dirty="0" smtClean="0"/>
          </a:p>
          <a:p>
            <a:pPr lvl="1">
              <a:buFontTx/>
              <a:buNone/>
            </a:pPr>
            <a:endParaRPr lang="zh-CN" altLang="zh-CN" sz="1900" dirty="0" smtClean="0"/>
          </a:p>
        </p:txBody>
      </p:sp>
      <p:sp>
        <p:nvSpPr>
          <p:cNvPr id="47108" name="灯片编号占位符 5"/>
          <p:cNvSpPr txBox="1">
            <a:spLocks noGrp="1"/>
          </p:cNvSpPr>
          <p:nvPr/>
        </p:nvSpPr>
        <p:spPr bwMode="auto">
          <a:xfrm>
            <a:off x="8167688" y="6553200"/>
            <a:ext cx="9001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r" eaLnBrk="1" hangingPunct="1">
              <a:spcBef>
                <a:spcPct val="0"/>
              </a:spcBef>
              <a:buSzTx/>
              <a:buFontTx/>
              <a:buNone/>
            </a:pPr>
            <a:fld id="{40ED2737-9889-4DF1-BAED-9E4DEE772908}" type="slidenum">
              <a:rPr lang="en-US" altLang="zh-CN" sz="1200" b="0">
                <a:latin typeface="Arial" charset="0"/>
              </a:rPr>
            </a:fld>
            <a:endParaRPr lang="en-US" altLang="zh-CN" sz="1200" b="0">
              <a:latin typeface="Arial"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endParaRPr lang="zh-CN" altLang="en-US" smtClean="0"/>
          </a:p>
        </p:txBody>
      </p:sp>
      <p:sp>
        <p:nvSpPr>
          <p:cNvPr id="48131" name="Rectangle 3"/>
          <p:cNvSpPr>
            <a:spLocks noGrp="1" noChangeArrowheads="1"/>
          </p:cNvSpPr>
          <p:nvPr>
            <p:ph type="body" idx="1"/>
          </p:nvPr>
        </p:nvSpPr>
        <p:spPr/>
        <p:txBody>
          <a:bodyPr/>
          <a:lstStyle/>
          <a:p>
            <a:endParaRPr lang="zh-CN" altLang="en-US" sz="2400" smtClean="0"/>
          </a:p>
          <a:p>
            <a:endParaRPr lang="zh-CN" altLang="en-US" sz="2400" smtClean="0"/>
          </a:p>
          <a:p>
            <a:endParaRPr lang="zh-CN" altLang="en-US" sz="2400" smtClean="0"/>
          </a:p>
          <a:p>
            <a:endParaRPr lang="zh-CN" altLang="en-US" sz="2400" smtClean="0"/>
          </a:p>
          <a:p>
            <a:endParaRPr lang="zh-CN" altLang="en-US" sz="2400" smtClean="0"/>
          </a:p>
          <a:p>
            <a:endParaRPr lang="zh-CN" altLang="en-US" sz="2400" smtClean="0"/>
          </a:p>
          <a:p>
            <a:endParaRPr lang="zh-CN" altLang="en-US" sz="2400" smtClean="0"/>
          </a:p>
          <a:p>
            <a:endParaRPr lang="zh-CN" altLang="en-US" sz="2400" smtClean="0"/>
          </a:p>
          <a:p>
            <a:endParaRPr lang="zh-CN" altLang="en-US" sz="2400" smtClean="0"/>
          </a:p>
          <a:p>
            <a:endParaRPr lang="zh-CN" altLang="en-US" sz="2400" smtClean="0"/>
          </a:p>
          <a:p>
            <a:endParaRPr lang="zh-CN" altLang="en-US" sz="2400" smtClean="0"/>
          </a:p>
          <a:p>
            <a:endParaRPr lang="zh-CN" altLang="en-US" sz="2400" smtClean="0"/>
          </a:p>
          <a:p>
            <a:endParaRPr lang="zh-CN" altLang="en-US" sz="2400" smtClean="0"/>
          </a:p>
        </p:txBody>
      </p:sp>
      <p:sp>
        <p:nvSpPr>
          <p:cNvPr id="48132" name="Rectangle 4"/>
          <p:cNvSpPr>
            <a:spLocks noChangeArrowheads="1"/>
          </p:cNvSpPr>
          <p:nvPr/>
        </p:nvSpPr>
        <p:spPr bwMode="auto">
          <a:xfrm>
            <a:off x="971550" y="1179513"/>
            <a:ext cx="6985000" cy="5262979"/>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lvl="1">
              <a:buFontTx/>
              <a:buNone/>
            </a:pPr>
            <a:r>
              <a:rPr lang="en-US" altLang="zh-CN" dirty="0" smtClean="0">
                <a:latin typeface="+mn-ea"/>
                <a:ea typeface="+mn-ea"/>
              </a:rPr>
              <a:t>union Figure</a:t>
            </a:r>
            <a:endParaRPr lang="zh-CN" altLang="zh-CN" dirty="0" smtClean="0">
              <a:latin typeface="+mn-ea"/>
              <a:ea typeface="+mn-ea"/>
            </a:endParaRPr>
          </a:p>
          <a:p>
            <a:pPr lvl="1">
              <a:buFontTx/>
              <a:buNone/>
            </a:pPr>
            <a:r>
              <a:rPr lang="en-US" altLang="zh-CN" dirty="0" smtClean="0">
                <a:latin typeface="+mn-ea"/>
                <a:ea typeface="+mn-ea"/>
              </a:rPr>
              <a:t>{	  </a:t>
            </a:r>
            <a:endParaRPr lang="en-US" altLang="zh-CN" dirty="0" smtClean="0">
              <a:latin typeface="+mn-ea"/>
              <a:ea typeface="+mn-ea"/>
            </a:endParaRPr>
          </a:p>
          <a:p>
            <a:pPr lvl="1">
              <a:buFontTx/>
              <a:buNone/>
            </a:pPr>
            <a:r>
              <a:rPr lang="en-US" altLang="zh-CN" dirty="0">
                <a:latin typeface="+mn-ea"/>
                <a:ea typeface="+mn-ea"/>
              </a:rPr>
              <a:t> </a:t>
            </a:r>
            <a:r>
              <a:rPr lang="en-US" altLang="zh-CN" dirty="0" smtClean="0">
                <a:latin typeface="+mn-ea"/>
                <a:ea typeface="+mn-ea"/>
              </a:rPr>
              <a:t>      Line </a:t>
            </a:r>
            <a:r>
              <a:rPr lang="en-US" altLang="zh-CN" dirty="0" err="1" smtClean="0">
                <a:latin typeface="+mn-ea"/>
                <a:ea typeface="+mn-ea"/>
              </a:rPr>
              <a:t>lin</a:t>
            </a:r>
            <a:r>
              <a:rPr lang="en-US" altLang="zh-CN" dirty="0" smtClean="0">
                <a:latin typeface="+mn-ea"/>
                <a:ea typeface="+mn-ea"/>
              </a:rPr>
              <a:t>;</a:t>
            </a:r>
            <a:endParaRPr lang="zh-CN" altLang="zh-CN" dirty="0" smtClean="0">
              <a:latin typeface="+mn-ea"/>
              <a:ea typeface="+mn-ea"/>
            </a:endParaRPr>
          </a:p>
          <a:p>
            <a:pPr lvl="1">
              <a:buFontTx/>
              <a:buNone/>
            </a:pPr>
            <a:r>
              <a:rPr lang="en-US" altLang="zh-CN" dirty="0" smtClean="0">
                <a:latin typeface="+mn-ea"/>
                <a:ea typeface="+mn-ea"/>
              </a:rPr>
              <a:t>	   Rectangle </a:t>
            </a:r>
            <a:r>
              <a:rPr lang="en-US" altLang="zh-CN" dirty="0" err="1" smtClean="0">
                <a:latin typeface="+mn-ea"/>
                <a:ea typeface="+mn-ea"/>
              </a:rPr>
              <a:t>rect</a:t>
            </a:r>
            <a:r>
              <a:rPr lang="en-US" altLang="zh-CN" dirty="0" smtClean="0">
                <a:latin typeface="+mn-ea"/>
                <a:ea typeface="+mn-ea"/>
              </a:rPr>
              <a:t>;</a:t>
            </a:r>
            <a:endParaRPr lang="zh-CN" altLang="zh-CN" dirty="0" smtClean="0">
              <a:latin typeface="+mn-ea"/>
              <a:ea typeface="+mn-ea"/>
            </a:endParaRPr>
          </a:p>
          <a:p>
            <a:pPr lvl="1">
              <a:buFontTx/>
              <a:buNone/>
            </a:pPr>
            <a:r>
              <a:rPr lang="en-US" altLang="zh-CN" dirty="0" smtClean="0">
                <a:latin typeface="+mn-ea"/>
                <a:ea typeface="+mn-ea"/>
              </a:rPr>
              <a:t>	   Circle circ;</a:t>
            </a:r>
            <a:endParaRPr lang="zh-CN" altLang="zh-CN" dirty="0" smtClean="0">
              <a:latin typeface="+mn-ea"/>
              <a:ea typeface="+mn-ea"/>
            </a:endParaRPr>
          </a:p>
          <a:p>
            <a:pPr lvl="1">
              <a:buFontTx/>
              <a:buNone/>
            </a:pPr>
            <a:r>
              <a:rPr lang="en-US" altLang="zh-CN" dirty="0" smtClean="0">
                <a:latin typeface="+mn-ea"/>
                <a:ea typeface="+mn-ea"/>
              </a:rPr>
              <a:t>};</a:t>
            </a:r>
            <a:endParaRPr lang="zh-CN" altLang="zh-CN" dirty="0" smtClean="0">
              <a:latin typeface="+mn-ea"/>
              <a:ea typeface="+mn-ea"/>
            </a:endParaRPr>
          </a:p>
          <a:p>
            <a:pPr lvl="1">
              <a:buFontTx/>
              <a:buNone/>
            </a:pPr>
            <a:r>
              <a:rPr lang="en-US" altLang="zh-CN" dirty="0" err="1" smtClean="0">
                <a:latin typeface="+mn-ea"/>
                <a:ea typeface="+mn-ea"/>
              </a:rPr>
              <a:t>struct</a:t>
            </a:r>
            <a:r>
              <a:rPr lang="en-US" altLang="zh-CN" dirty="0" smtClean="0">
                <a:latin typeface="+mn-ea"/>
                <a:ea typeface="+mn-ea"/>
              </a:rPr>
              <a:t> </a:t>
            </a:r>
            <a:r>
              <a:rPr lang="en-US" altLang="zh-CN" dirty="0" err="1" smtClean="0">
                <a:latin typeface="+mn-ea"/>
                <a:ea typeface="+mn-ea"/>
              </a:rPr>
              <a:t>TaggedFigure</a:t>
            </a:r>
            <a:endParaRPr lang="zh-CN" altLang="zh-CN" dirty="0" smtClean="0">
              <a:latin typeface="+mn-ea"/>
              <a:ea typeface="+mn-ea"/>
            </a:endParaRPr>
          </a:p>
          <a:p>
            <a:pPr lvl="1">
              <a:buFontTx/>
              <a:buNone/>
            </a:pPr>
            <a:r>
              <a:rPr lang="en-US" altLang="zh-CN" dirty="0" smtClean="0">
                <a:latin typeface="+mn-ea"/>
                <a:ea typeface="+mn-ea"/>
              </a:rPr>
              <a:t>{	 </a:t>
            </a:r>
            <a:endParaRPr lang="en-US" altLang="zh-CN" dirty="0" smtClean="0">
              <a:latin typeface="+mn-ea"/>
              <a:ea typeface="+mn-ea"/>
            </a:endParaRPr>
          </a:p>
          <a:p>
            <a:pPr lvl="1">
              <a:buFontTx/>
              <a:buNone/>
            </a:pPr>
            <a:r>
              <a:rPr lang="en-US" altLang="zh-CN" dirty="0">
                <a:latin typeface="+mn-ea"/>
                <a:ea typeface="+mn-ea"/>
              </a:rPr>
              <a:t> </a:t>
            </a:r>
            <a:r>
              <a:rPr lang="en-US" altLang="zh-CN" dirty="0" smtClean="0">
                <a:latin typeface="+mn-ea"/>
                <a:ea typeface="+mn-ea"/>
              </a:rPr>
              <a:t>     Shape </a:t>
            </a:r>
            <a:r>
              <a:rPr lang="en-US" altLang="zh-CN" dirty="0" err="1" smtClean="0">
                <a:latin typeface="+mn-ea"/>
                <a:ea typeface="+mn-ea"/>
              </a:rPr>
              <a:t>shap</a:t>
            </a:r>
            <a:r>
              <a:rPr lang="en-US" altLang="zh-CN" dirty="0" smtClean="0">
                <a:latin typeface="+mn-ea"/>
                <a:ea typeface="+mn-ea"/>
              </a:rPr>
              <a:t>;</a:t>
            </a:r>
            <a:endParaRPr lang="zh-CN" altLang="zh-CN" dirty="0" smtClean="0">
              <a:latin typeface="+mn-ea"/>
              <a:ea typeface="+mn-ea"/>
            </a:endParaRPr>
          </a:p>
          <a:p>
            <a:pPr lvl="1">
              <a:buFontTx/>
              <a:buNone/>
            </a:pPr>
            <a:r>
              <a:rPr lang="en-US" altLang="zh-CN" dirty="0" smtClean="0">
                <a:latin typeface="+mn-ea"/>
                <a:ea typeface="+mn-ea"/>
              </a:rPr>
              <a:t>	  Figure fig;</a:t>
            </a:r>
            <a:endParaRPr lang="zh-CN" altLang="zh-CN" dirty="0" smtClean="0">
              <a:latin typeface="+mn-ea"/>
              <a:ea typeface="+mn-ea"/>
            </a:endParaRPr>
          </a:p>
          <a:p>
            <a:pPr lvl="1">
              <a:buFontTx/>
              <a:buNone/>
            </a:pPr>
            <a:r>
              <a:rPr lang="en-US" altLang="zh-CN" dirty="0" smtClean="0">
                <a:latin typeface="+mn-ea"/>
                <a:ea typeface="+mn-ea"/>
              </a:rPr>
              <a:t>};</a:t>
            </a:r>
            <a:endParaRPr lang="zh-CN" altLang="en-US" dirty="0" smtClean="0">
              <a:latin typeface="+mn-ea"/>
              <a:ea typeface="+mn-ea"/>
            </a:endParaRPr>
          </a:p>
          <a:p>
            <a:pPr eaLnBrk="1" hangingPunct="1">
              <a:spcBef>
                <a:spcPct val="0"/>
              </a:spcBef>
              <a:buSzTx/>
              <a:buFontTx/>
              <a:buNone/>
            </a:pPr>
            <a:endParaRPr lang="zh-CN" altLang="zh-CN" sz="2400" b="0" dirty="0">
              <a:latin typeface="+mn-ea"/>
              <a:ea typeface="+mn-ea"/>
            </a:endParaRPr>
          </a:p>
        </p:txBody>
      </p:sp>
      <p:sp>
        <p:nvSpPr>
          <p:cNvPr id="48133" name="灯片编号占位符 5"/>
          <p:cNvSpPr txBox="1">
            <a:spLocks noGrp="1"/>
          </p:cNvSpPr>
          <p:nvPr/>
        </p:nvSpPr>
        <p:spPr bwMode="auto">
          <a:xfrm>
            <a:off x="8167688" y="6553200"/>
            <a:ext cx="9001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r" eaLnBrk="1" hangingPunct="1">
              <a:spcBef>
                <a:spcPct val="0"/>
              </a:spcBef>
              <a:buSzTx/>
              <a:buFontTx/>
              <a:buNone/>
            </a:pPr>
            <a:fld id="{2D21A0FA-3C43-43C7-85F8-85F03310FB05}" type="slidenum">
              <a:rPr lang="en-US" altLang="zh-CN" sz="1200" b="0">
                <a:latin typeface="Arial" charset="0"/>
              </a:rPr>
            </a:fld>
            <a:endParaRPr lang="en-US" altLang="zh-CN" sz="1200" b="0">
              <a:latin typeface="Arial"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endParaRPr lang="zh-CN" altLang="en-US" smtClean="0"/>
          </a:p>
        </p:txBody>
      </p:sp>
      <p:sp>
        <p:nvSpPr>
          <p:cNvPr id="49155" name="内容占位符 2"/>
          <p:cNvSpPr>
            <a:spLocks noGrp="1"/>
          </p:cNvSpPr>
          <p:nvPr>
            <p:ph idx="1"/>
          </p:nvPr>
        </p:nvSpPr>
        <p:spPr/>
        <p:txBody>
          <a:bodyPr/>
          <a:lstStyle/>
          <a:p>
            <a:pPr lvl="1">
              <a:buFontTx/>
              <a:buNone/>
            </a:pPr>
            <a:r>
              <a:rPr lang="en-US" altLang="zh-CN" sz="2800" dirty="0" err="1" smtClean="0">
                <a:latin typeface="+mn-ea"/>
              </a:rPr>
              <a:t>int</a:t>
            </a:r>
            <a:r>
              <a:rPr lang="en-US" altLang="zh-CN" sz="2800" dirty="0" smtClean="0">
                <a:latin typeface="+mn-ea"/>
              </a:rPr>
              <a:t> main( )</a:t>
            </a:r>
            <a:endParaRPr lang="zh-CN" altLang="zh-CN" sz="2800" dirty="0" smtClean="0">
              <a:latin typeface="+mn-ea"/>
            </a:endParaRPr>
          </a:p>
          <a:p>
            <a:pPr lvl="1">
              <a:buFontTx/>
              <a:buNone/>
            </a:pPr>
            <a:r>
              <a:rPr lang="en-US" altLang="zh-CN" sz="2800" dirty="0" smtClean="0">
                <a:latin typeface="+mn-ea"/>
              </a:rPr>
              <a:t>{</a:t>
            </a:r>
            <a:endParaRPr lang="zh-CN" altLang="zh-CN" sz="2800" dirty="0" smtClean="0">
              <a:latin typeface="+mn-ea"/>
            </a:endParaRPr>
          </a:p>
          <a:p>
            <a:pPr lvl="1">
              <a:buFontTx/>
              <a:buNone/>
            </a:pPr>
            <a:r>
              <a:rPr lang="en-US" altLang="zh-CN" sz="2800" dirty="0" smtClean="0">
                <a:latin typeface="+mn-ea"/>
              </a:rPr>
              <a:t>	   </a:t>
            </a:r>
            <a:r>
              <a:rPr lang="en-US" altLang="zh-CN" sz="2800" dirty="0" err="1" smtClean="0">
                <a:latin typeface="+mn-ea"/>
              </a:rPr>
              <a:t>TaggedFigure</a:t>
            </a:r>
            <a:r>
              <a:rPr lang="en-US" altLang="zh-CN" sz="2800" dirty="0" smtClean="0">
                <a:latin typeface="+mn-ea"/>
              </a:rPr>
              <a:t> figs[N];</a:t>
            </a:r>
            <a:endParaRPr lang="zh-CN" altLang="zh-CN" sz="2800" dirty="0" smtClean="0">
              <a:latin typeface="+mn-ea"/>
            </a:endParaRPr>
          </a:p>
          <a:p>
            <a:pPr lvl="1">
              <a:buFontTx/>
              <a:buNone/>
            </a:pPr>
            <a:r>
              <a:rPr lang="en-US" altLang="zh-CN" sz="2800" dirty="0" smtClean="0">
                <a:latin typeface="+mn-ea"/>
              </a:rPr>
              <a:t>	   input(figs, N);</a:t>
            </a:r>
            <a:endParaRPr lang="zh-CN" altLang="zh-CN" sz="2800" dirty="0" smtClean="0">
              <a:latin typeface="+mn-ea"/>
            </a:endParaRPr>
          </a:p>
          <a:p>
            <a:pPr lvl="1">
              <a:buFontTx/>
              <a:buNone/>
            </a:pPr>
            <a:r>
              <a:rPr lang="en-US" altLang="zh-CN" sz="2800" dirty="0" smtClean="0">
                <a:latin typeface="+mn-ea"/>
              </a:rPr>
              <a:t>	   </a:t>
            </a:r>
            <a:r>
              <a:rPr lang="en-US" altLang="zh-CN" sz="2800" dirty="0" err="1" smtClean="0">
                <a:latin typeface="+mn-ea"/>
              </a:rPr>
              <a:t>int</a:t>
            </a:r>
            <a:r>
              <a:rPr lang="en-US" altLang="zh-CN" sz="2800" dirty="0" smtClean="0">
                <a:latin typeface="+mn-ea"/>
              </a:rPr>
              <a:t> </a:t>
            </a:r>
            <a:r>
              <a:rPr lang="en-US" altLang="zh-CN" sz="2800" dirty="0" err="1" smtClean="0">
                <a:latin typeface="+mn-ea"/>
              </a:rPr>
              <a:t>i</a:t>
            </a:r>
            <a:r>
              <a:rPr lang="en-US" altLang="zh-CN" sz="2800" dirty="0" smtClean="0">
                <a:latin typeface="+mn-ea"/>
              </a:rPr>
              <a:t>;</a:t>
            </a:r>
            <a:endParaRPr lang="zh-CN" altLang="zh-CN" sz="2800" dirty="0" smtClean="0">
              <a:latin typeface="+mn-ea"/>
            </a:endParaRPr>
          </a:p>
          <a:p>
            <a:pPr lvl="1">
              <a:buFontTx/>
              <a:buNone/>
            </a:pPr>
            <a:r>
              <a:rPr lang="en-US" altLang="zh-CN" sz="2800" dirty="0" smtClean="0">
                <a:latin typeface="+mn-ea"/>
              </a:rPr>
              <a:t>	   for(</a:t>
            </a:r>
            <a:r>
              <a:rPr lang="en-US" altLang="zh-CN" sz="2800" dirty="0" err="1" smtClean="0">
                <a:latin typeface="+mn-ea"/>
              </a:rPr>
              <a:t>i</a:t>
            </a:r>
            <a:r>
              <a:rPr lang="en-US" altLang="zh-CN" sz="2800" dirty="0" smtClean="0">
                <a:latin typeface="+mn-ea"/>
              </a:rPr>
              <a:t> = 0; </a:t>
            </a:r>
            <a:r>
              <a:rPr lang="en-US" altLang="zh-CN" sz="2800" dirty="0" err="1" smtClean="0">
                <a:latin typeface="+mn-ea"/>
              </a:rPr>
              <a:t>i</a:t>
            </a:r>
            <a:r>
              <a:rPr lang="en-US" altLang="zh-CN" sz="2800" dirty="0" smtClean="0">
                <a:latin typeface="+mn-ea"/>
              </a:rPr>
              <a:t> &lt; N; </a:t>
            </a:r>
            <a:r>
              <a:rPr lang="en-US" altLang="zh-CN" sz="2800" dirty="0" err="1" smtClean="0">
                <a:latin typeface="+mn-ea"/>
              </a:rPr>
              <a:t>i</a:t>
            </a:r>
            <a:r>
              <a:rPr lang="en-US" altLang="zh-CN" sz="2800" dirty="0" smtClean="0">
                <a:latin typeface="+mn-ea"/>
              </a:rPr>
              <a:t>++)</a:t>
            </a:r>
            <a:endParaRPr lang="zh-CN" altLang="zh-CN" sz="2800" dirty="0" smtClean="0">
              <a:latin typeface="+mn-ea"/>
            </a:endParaRPr>
          </a:p>
          <a:p>
            <a:pPr lvl="1">
              <a:buFontTx/>
              <a:buNone/>
            </a:pPr>
            <a:r>
              <a:rPr lang="en-US" altLang="zh-CN" sz="2800" dirty="0" smtClean="0">
                <a:latin typeface="+mn-ea"/>
              </a:rPr>
              <a:t>		   draw(figs[</a:t>
            </a:r>
            <a:r>
              <a:rPr lang="en-US" altLang="zh-CN" sz="2800" dirty="0" err="1" smtClean="0">
                <a:latin typeface="+mn-ea"/>
              </a:rPr>
              <a:t>i</a:t>
            </a:r>
            <a:r>
              <a:rPr lang="en-US" altLang="zh-CN" sz="2800" dirty="0" smtClean="0">
                <a:latin typeface="+mn-ea"/>
              </a:rPr>
              <a:t>]);</a:t>
            </a:r>
            <a:endParaRPr lang="zh-CN" altLang="zh-CN" sz="2800" dirty="0" smtClean="0">
              <a:latin typeface="+mn-ea"/>
            </a:endParaRPr>
          </a:p>
          <a:p>
            <a:pPr lvl="1">
              <a:buFontTx/>
              <a:buNone/>
            </a:pPr>
            <a:r>
              <a:rPr lang="en-US" altLang="zh-CN" sz="2800" dirty="0" smtClean="0">
                <a:latin typeface="+mn-ea"/>
              </a:rPr>
              <a:t>	   return 0;</a:t>
            </a:r>
            <a:endParaRPr lang="zh-CN" altLang="zh-CN" sz="2800" dirty="0" smtClean="0">
              <a:latin typeface="+mn-ea"/>
            </a:endParaRPr>
          </a:p>
          <a:p>
            <a:pPr lvl="1">
              <a:buFontTx/>
              <a:buNone/>
            </a:pPr>
            <a:r>
              <a:rPr lang="en-US" altLang="zh-CN" sz="2800" dirty="0" smtClean="0">
                <a:latin typeface="+mn-ea"/>
              </a:rPr>
              <a:t>}</a:t>
            </a:r>
            <a:endParaRPr lang="zh-CN" altLang="zh-CN" sz="2800" dirty="0" smtClean="0">
              <a:latin typeface="+mn-ea"/>
            </a:endParaRPr>
          </a:p>
          <a:p>
            <a:endParaRPr lang="zh-CN" altLang="en-US" dirty="0" smtClean="0"/>
          </a:p>
        </p:txBody>
      </p:sp>
      <p:sp>
        <p:nvSpPr>
          <p:cNvPr id="49156" name="灯片编号占位符 5"/>
          <p:cNvSpPr txBox="1">
            <a:spLocks noGrp="1"/>
          </p:cNvSpPr>
          <p:nvPr/>
        </p:nvSpPr>
        <p:spPr bwMode="auto">
          <a:xfrm>
            <a:off x="8167688" y="6553200"/>
            <a:ext cx="9001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r" eaLnBrk="1" hangingPunct="1">
              <a:spcBef>
                <a:spcPct val="0"/>
              </a:spcBef>
              <a:buSzTx/>
              <a:buFontTx/>
              <a:buNone/>
            </a:pPr>
            <a:fld id="{30CE3D3A-6DF0-46F1-BC35-FA7860AE7A11}" type="slidenum">
              <a:rPr lang="en-US" altLang="zh-CN" sz="1200" b="0">
                <a:latin typeface="Arial" charset="0"/>
              </a:rPr>
            </a:fld>
            <a:endParaRPr lang="en-US" altLang="zh-CN" sz="1200" b="0">
              <a:latin typeface="Arial"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内容占位符 2"/>
          <p:cNvSpPr>
            <a:spLocks noGrp="1"/>
          </p:cNvSpPr>
          <p:nvPr>
            <p:ph idx="1"/>
          </p:nvPr>
        </p:nvSpPr>
        <p:spPr>
          <a:xfrm>
            <a:off x="51578" y="2118460"/>
            <a:ext cx="8997950" cy="4536504"/>
          </a:xfrm>
        </p:spPr>
        <p:txBody>
          <a:bodyPr>
            <a:normAutofit lnSpcReduction="10000"/>
          </a:bodyPr>
          <a:lstStyle/>
          <a:p>
            <a:pPr>
              <a:buFontTx/>
              <a:buNone/>
            </a:pPr>
            <a:r>
              <a:rPr lang="en-US" altLang="zh-CN" sz="2000" dirty="0" smtClean="0">
                <a:latin typeface="+mn-ea"/>
              </a:rPr>
              <a:t>void input(</a:t>
            </a:r>
            <a:r>
              <a:rPr lang="en-US" altLang="zh-CN" sz="2000" dirty="0" err="1" smtClean="0">
                <a:latin typeface="+mn-ea"/>
              </a:rPr>
              <a:t>TaggedFigure</a:t>
            </a:r>
            <a:r>
              <a:rPr lang="en-US" altLang="zh-CN" sz="2000" dirty="0" smtClean="0">
                <a:latin typeface="+mn-ea"/>
              </a:rPr>
              <a:t> figs[ ], </a:t>
            </a:r>
            <a:r>
              <a:rPr lang="en-US" altLang="zh-CN" sz="2000" dirty="0" err="1" smtClean="0">
                <a:latin typeface="+mn-ea"/>
              </a:rPr>
              <a:t>int</a:t>
            </a:r>
            <a:r>
              <a:rPr lang="en-US" altLang="zh-CN" sz="2000" dirty="0" smtClean="0">
                <a:latin typeface="+mn-ea"/>
              </a:rPr>
              <a:t> n)</a:t>
            </a:r>
            <a:endParaRPr lang="zh-CN" altLang="zh-CN" sz="2000" dirty="0" smtClean="0">
              <a:latin typeface="+mn-ea"/>
            </a:endParaRPr>
          </a:p>
          <a:p>
            <a:pPr>
              <a:buFontTx/>
              <a:buNone/>
            </a:pPr>
            <a:r>
              <a:rPr lang="en-US" altLang="zh-CN" sz="2000" dirty="0" smtClean="0">
                <a:latin typeface="+mn-ea"/>
              </a:rPr>
              <a:t>{	</a:t>
            </a:r>
            <a:r>
              <a:rPr lang="en-US" altLang="zh-CN" sz="2000" dirty="0" err="1" smtClean="0">
                <a:latin typeface="+mn-ea"/>
              </a:rPr>
              <a:t>int</a:t>
            </a:r>
            <a:r>
              <a:rPr lang="en-US" altLang="zh-CN" sz="2000" dirty="0" smtClean="0">
                <a:latin typeface="+mn-ea"/>
              </a:rPr>
              <a:t> </a:t>
            </a:r>
            <a:r>
              <a:rPr lang="en-US" altLang="zh-CN" sz="2000" dirty="0" err="1" smtClean="0">
                <a:latin typeface="+mn-ea"/>
              </a:rPr>
              <a:t>i</a:t>
            </a:r>
            <a:r>
              <a:rPr lang="en-US" altLang="zh-CN" sz="2000" dirty="0" smtClean="0">
                <a:latin typeface="+mn-ea"/>
              </a:rPr>
              <a:t>, s;</a:t>
            </a:r>
            <a:endParaRPr lang="zh-CN" altLang="zh-CN" sz="2000" dirty="0" smtClean="0">
              <a:latin typeface="+mn-ea"/>
            </a:endParaRPr>
          </a:p>
          <a:p>
            <a:pPr>
              <a:buFontTx/>
              <a:buNone/>
            </a:pPr>
            <a:r>
              <a:rPr lang="en-US" altLang="zh-CN" sz="2000" dirty="0" smtClean="0">
                <a:latin typeface="+mn-ea"/>
              </a:rPr>
              <a:t>	for(</a:t>
            </a:r>
            <a:r>
              <a:rPr lang="en-US" altLang="zh-CN" sz="2000" dirty="0" err="1" smtClean="0">
                <a:latin typeface="+mn-ea"/>
              </a:rPr>
              <a:t>i</a:t>
            </a:r>
            <a:r>
              <a:rPr lang="en-US" altLang="zh-CN" sz="2000" dirty="0" smtClean="0">
                <a:latin typeface="+mn-ea"/>
              </a:rPr>
              <a:t> = 0; </a:t>
            </a:r>
            <a:r>
              <a:rPr lang="en-US" altLang="zh-CN" sz="2000" dirty="0" err="1" smtClean="0">
                <a:latin typeface="+mn-ea"/>
              </a:rPr>
              <a:t>i</a:t>
            </a:r>
            <a:r>
              <a:rPr lang="en-US" altLang="zh-CN" sz="2000" dirty="0" smtClean="0">
                <a:latin typeface="+mn-ea"/>
              </a:rPr>
              <a:t> &lt; n; </a:t>
            </a:r>
            <a:r>
              <a:rPr lang="en-US" altLang="zh-CN" sz="2000" dirty="0" err="1" smtClean="0">
                <a:latin typeface="+mn-ea"/>
              </a:rPr>
              <a:t>i</a:t>
            </a:r>
            <a:r>
              <a:rPr lang="en-US" altLang="zh-CN" sz="2000" dirty="0" smtClean="0">
                <a:latin typeface="+mn-ea"/>
              </a:rPr>
              <a:t>++)</a:t>
            </a:r>
            <a:endParaRPr lang="zh-CN" altLang="zh-CN" sz="2000" dirty="0" smtClean="0">
              <a:latin typeface="+mn-ea"/>
            </a:endParaRPr>
          </a:p>
          <a:p>
            <a:pPr>
              <a:buFontTx/>
              <a:buNone/>
            </a:pPr>
            <a:r>
              <a:rPr lang="en-US" altLang="zh-CN" sz="2000" dirty="0" smtClean="0">
                <a:latin typeface="+mn-ea"/>
              </a:rPr>
              <a:t>	{	</a:t>
            </a:r>
            <a:r>
              <a:rPr lang="en-US" altLang="zh-CN" sz="2000" dirty="0" err="1" smtClean="0">
                <a:latin typeface="+mn-ea"/>
              </a:rPr>
              <a:t>printf</a:t>
            </a:r>
            <a:r>
              <a:rPr lang="en-US" altLang="zh-CN" sz="2000" dirty="0" smtClean="0">
                <a:latin typeface="+mn-ea"/>
              </a:rPr>
              <a:t>("</a:t>
            </a:r>
            <a:r>
              <a:rPr lang="zh-CN" altLang="zh-CN" sz="2000" dirty="0" smtClean="0">
                <a:latin typeface="+mn-ea"/>
              </a:rPr>
              <a:t>输入</a:t>
            </a:r>
            <a:r>
              <a:rPr lang="en-US" altLang="zh-CN" sz="2000" dirty="0" smtClean="0">
                <a:latin typeface="+mn-ea"/>
              </a:rPr>
              <a:t>0</a:t>
            </a:r>
            <a:r>
              <a:rPr lang="zh-CN" altLang="zh-CN" sz="2000" dirty="0" smtClean="0">
                <a:latin typeface="+mn-ea"/>
              </a:rPr>
              <a:t>、</a:t>
            </a:r>
            <a:r>
              <a:rPr lang="en-US" altLang="zh-CN" sz="2000" dirty="0" smtClean="0">
                <a:latin typeface="+mn-ea"/>
              </a:rPr>
              <a:t>1</a:t>
            </a:r>
            <a:r>
              <a:rPr lang="zh-CN" altLang="zh-CN" sz="2000" dirty="0" smtClean="0">
                <a:latin typeface="+mn-ea"/>
              </a:rPr>
              <a:t>或</a:t>
            </a:r>
            <a:r>
              <a:rPr lang="en-US" altLang="zh-CN" sz="2000" dirty="0" smtClean="0">
                <a:latin typeface="+mn-ea"/>
              </a:rPr>
              <a:t>2</a:t>
            </a:r>
            <a:r>
              <a:rPr lang="zh-CN" altLang="zh-CN" sz="2000" dirty="0" smtClean="0">
                <a:latin typeface="+mn-ea"/>
              </a:rPr>
              <a:t>，分别代表</a:t>
            </a:r>
            <a:r>
              <a:rPr lang="en-US" altLang="zh-CN" sz="2000" dirty="0" smtClean="0">
                <a:latin typeface="+mn-ea"/>
              </a:rPr>
              <a:t>LIN</a:t>
            </a:r>
            <a:r>
              <a:rPr lang="zh-CN" altLang="zh-CN" sz="2000" dirty="0" smtClean="0">
                <a:latin typeface="+mn-ea"/>
              </a:rPr>
              <a:t>、</a:t>
            </a:r>
            <a:r>
              <a:rPr lang="en-US" altLang="zh-CN" sz="2000" dirty="0" smtClean="0">
                <a:latin typeface="+mn-ea"/>
              </a:rPr>
              <a:t>RECT</a:t>
            </a:r>
            <a:r>
              <a:rPr lang="zh-CN" altLang="zh-CN" sz="2000" dirty="0" smtClean="0">
                <a:latin typeface="+mn-ea"/>
              </a:rPr>
              <a:t>、</a:t>
            </a:r>
            <a:r>
              <a:rPr lang="en-US" altLang="zh-CN" sz="2000" dirty="0" smtClean="0">
                <a:latin typeface="+mn-ea"/>
              </a:rPr>
              <a:t>CIRC \n");</a:t>
            </a:r>
            <a:endParaRPr lang="zh-CN" altLang="zh-CN" sz="2000" dirty="0" smtClean="0">
              <a:latin typeface="+mn-ea"/>
            </a:endParaRPr>
          </a:p>
          <a:p>
            <a:pPr>
              <a:buFontTx/>
              <a:buNone/>
            </a:pPr>
            <a:r>
              <a:rPr lang="en-US" altLang="zh-CN" sz="2000" dirty="0" smtClean="0">
                <a:latin typeface="+mn-ea"/>
              </a:rPr>
              <a:t>		</a:t>
            </a:r>
            <a:r>
              <a:rPr lang="en-US" altLang="zh-CN" sz="2000" dirty="0" err="1" smtClean="0">
                <a:latin typeface="+mn-ea"/>
              </a:rPr>
              <a:t>scanf</a:t>
            </a:r>
            <a:r>
              <a:rPr lang="en-US" altLang="zh-CN" sz="2000" dirty="0" smtClean="0">
                <a:latin typeface="+mn-ea"/>
              </a:rPr>
              <a:t>("%d", &amp;s);</a:t>
            </a:r>
            <a:endParaRPr lang="zh-CN" altLang="zh-CN" sz="2000" dirty="0" smtClean="0">
              <a:latin typeface="+mn-ea"/>
            </a:endParaRPr>
          </a:p>
          <a:p>
            <a:pPr>
              <a:buFontTx/>
              <a:buNone/>
            </a:pPr>
            <a:r>
              <a:rPr lang="en-US" altLang="zh-CN" sz="2000" dirty="0" smtClean="0">
                <a:latin typeface="+mn-ea"/>
              </a:rPr>
              <a:t>		switch(s)</a:t>
            </a:r>
            <a:endParaRPr lang="zh-CN" altLang="zh-CN" sz="2000" dirty="0" smtClean="0">
              <a:latin typeface="+mn-ea"/>
            </a:endParaRPr>
          </a:p>
          <a:p>
            <a:pPr>
              <a:buFontTx/>
              <a:buNone/>
            </a:pPr>
            <a:r>
              <a:rPr lang="en-US" altLang="zh-CN" sz="2000" dirty="0" smtClean="0">
                <a:latin typeface="+mn-ea"/>
              </a:rPr>
              <a:t>		{	case 0:   figs[</a:t>
            </a:r>
            <a:r>
              <a:rPr lang="en-US" altLang="zh-CN" sz="2000" dirty="0" err="1" smtClean="0">
                <a:latin typeface="+mn-ea"/>
              </a:rPr>
              <a:t>i</a:t>
            </a:r>
            <a:r>
              <a:rPr lang="en-US" altLang="zh-CN" sz="2000" dirty="0" smtClean="0">
                <a:latin typeface="+mn-ea"/>
              </a:rPr>
              <a:t>].</a:t>
            </a:r>
            <a:r>
              <a:rPr lang="en-US" altLang="zh-CN" sz="2000" dirty="0" err="1" smtClean="0">
                <a:latin typeface="+mn-ea"/>
              </a:rPr>
              <a:t>shap</a:t>
            </a:r>
            <a:r>
              <a:rPr lang="en-US" altLang="zh-CN" sz="2000" dirty="0" smtClean="0">
                <a:latin typeface="+mn-ea"/>
              </a:rPr>
              <a:t> = LIN;	//</a:t>
            </a:r>
            <a:r>
              <a:rPr lang="zh-CN" altLang="en-US" sz="2000" dirty="0" smtClean="0">
                <a:latin typeface="+mn-ea"/>
              </a:rPr>
              <a:t>先</a:t>
            </a:r>
            <a:r>
              <a:rPr lang="zh-CN" altLang="zh-CN" sz="2000" dirty="0" smtClean="0">
                <a:latin typeface="+mn-ea"/>
              </a:rPr>
              <a:t>给出</a:t>
            </a:r>
            <a:r>
              <a:rPr lang="zh-CN" altLang="en-US" sz="2000" dirty="0" smtClean="0">
                <a:latin typeface="+mn-ea"/>
              </a:rPr>
              <a:t>是</a:t>
            </a:r>
            <a:r>
              <a:rPr lang="zh-CN" altLang="zh-CN" sz="2000" dirty="0" smtClean="0">
                <a:latin typeface="+mn-ea"/>
              </a:rPr>
              <a:t>何种图形</a:t>
            </a:r>
            <a:endParaRPr lang="zh-CN" altLang="zh-CN" sz="2000" dirty="0" smtClean="0">
              <a:latin typeface="+mn-ea"/>
            </a:endParaRPr>
          </a:p>
          <a:p>
            <a:pPr>
              <a:buFontTx/>
              <a:buNone/>
            </a:pPr>
            <a:r>
              <a:rPr lang="en-US" altLang="zh-CN" sz="2000" dirty="0" smtClean="0">
                <a:latin typeface="+mn-ea"/>
              </a:rPr>
              <a:t>				</a:t>
            </a:r>
            <a:r>
              <a:rPr lang="en-US" altLang="zh-CN" sz="2000" dirty="0" err="1" smtClean="0">
                <a:latin typeface="+mn-ea"/>
              </a:rPr>
              <a:t>printf</a:t>
            </a:r>
            <a:r>
              <a:rPr lang="en-US" altLang="zh-CN" sz="2000" dirty="0" smtClean="0">
                <a:latin typeface="+mn-ea"/>
              </a:rPr>
              <a:t>("</a:t>
            </a:r>
            <a:r>
              <a:rPr lang="zh-CN" altLang="zh-CN" sz="2000" dirty="0" smtClean="0">
                <a:latin typeface="+mn-ea"/>
              </a:rPr>
              <a:t>请依次输入线段端点的横纵坐标：</a:t>
            </a:r>
            <a:r>
              <a:rPr lang="en-US" altLang="zh-CN" sz="2000" dirty="0" smtClean="0">
                <a:latin typeface="+mn-ea"/>
              </a:rPr>
              <a:t>");</a:t>
            </a:r>
            <a:endParaRPr lang="zh-CN" altLang="zh-CN" sz="2000" dirty="0" smtClean="0">
              <a:latin typeface="+mn-ea"/>
            </a:endParaRPr>
          </a:p>
          <a:p>
            <a:pPr>
              <a:buFontTx/>
              <a:buNone/>
            </a:pPr>
            <a:r>
              <a:rPr lang="en-US" altLang="zh-CN" sz="2000" dirty="0" smtClean="0">
                <a:latin typeface="+mn-ea"/>
              </a:rPr>
              <a:t>				</a:t>
            </a:r>
            <a:r>
              <a:rPr lang="en-US" altLang="zh-CN" sz="2000" dirty="0" err="1" smtClean="0">
                <a:latin typeface="+mn-ea"/>
              </a:rPr>
              <a:t>scanf</a:t>
            </a:r>
            <a:r>
              <a:rPr lang="en-US" altLang="zh-CN" sz="2000" dirty="0" smtClean="0">
                <a:latin typeface="+mn-ea"/>
              </a:rPr>
              <a:t>("%</a:t>
            </a:r>
            <a:r>
              <a:rPr lang="en-US" altLang="zh-CN" sz="2000" dirty="0" err="1" smtClean="0">
                <a:latin typeface="+mn-ea"/>
              </a:rPr>
              <a:t>lf%lf%lf%lf</a:t>
            </a:r>
            <a:r>
              <a:rPr lang="en-US" altLang="zh-CN" sz="2000" dirty="0" smtClean="0">
                <a:latin typeface="+mn-ea"/>
              </a:rPr>
              <a:t>", &amp;figs[</a:t>
            </a:r>
            <a:r>
              <a:rPr lang="en-US" altLang="zh-CN" sz="2000" dirty="0" err="1" smtClean="0">
                <a:latin typeface="+mn-ea"/>
              </a:rPr>
              <a:t>i</a:t>
            </a:r>
            <a:r>
              <a:rPr lang="en-US" altLang="zh-CN" sz="2000" dirty="0" smtClean="0">
                <a:latin typeface="+mn-ea"/>
              </a:rPr>
              <a:t>].fig.lin.x1,</a:t>
            </a:r>
            <a:endParaRPr lang="zh-CN" altLang="zh-CN" sz="2000" dirty="0" smtClean="0">
              <a:latin typeface="+mn-ea"/>
            </a:endParaRPr>
          </a:p>
          <a:p>
            <a:pPr>
              <a:buFontTx/>
              <a:buNone/>
            </a:pPr>
            <a:r>
              <a:rPr lang="en-US" altLang="zh-CN" sz="2000" dirty="0" smtClean="0">
                <a:latin typeface="+mn-ea"/>
              </a:rPr>
              <a:t>					 &amp;figs[</a:t>
            </a:r>
            <a:r>
              <a:rPr lang="en-US" altLang="zh-CN" sz="2000" dirty="0" err="1" smtClean="0">
                <a:latin typeface="+mn-ea"/>
              </a:rPr>
              <a:t>i</a:t>
            </a:r>
            <a:r>
              <a:rPr lang="en-US" altLang="zh-CN" sz="2000" dirty="0" smtClean="0">
                <a:latin typeface="+mn-ea"/>
              </a:rPr>
              <a:t>]. fig.lin.y1, &amp;figs[</a:t>
            </a:r>
            <a:r>
              <a:rPr lang="en-US" altLang="zh-CN" sz="2000" dirty="0" err="1" smtClean="0">
                <a:latin typeface="+mn-ea"/>
              </a:rPr>
              <a:t>i</a:t>
            </a:r>
            <a:r>
              <a:rPr lang="en-US" altLang="zh-CN" sz="2000" dirty="0" smtClean="0">
                <a:latin typeface="+mn-ea"/>
              </a:rPr>
              <a:t>]. fig.lin.x2,</a:t>
            </a:r>
            <a:endParaRPr lang="en-US" altLang="zh-CN" sz="2000" dirty="0" smtClean="0">
              <a:latin typeface="+mn-ea"/>
            </a:endParaRPr>
          </a:p>
          <a:p>
            <a:pPr>
              <a:buFontTx/>
              <a:buNone/>
            </a:pPr>
            <a:r>
              <a:rPr lang="en-US" altLang="zh-CN" sz="2000" dirty="0" smtClean="0">
                <a:latin typeface="+mn-ea"/>
              </a:rPr>
              <a:t>					 &amp;figs[</a:t>
            </a:r>
            <a:r>
              <a:rPr lang="en-US" altLang="zh-CN" sz="2000" dirty="0" err="1" smtClean="0">
                <a:latin typeface="+mn-ea"/>
              </a:rPr>
              <a:t>i</a:t>
            </a:r>
            <a:r>
              <a:rPr lang="en-US" altLang="zh-CN" sz="2000" dirty="0" smtClean="0">
                <a:latin typeface="+mn-ea"/>
              </a:rPr>
              <a:t>]. fig.lin.y2);</a:t>
            </a:r>
            <a:endParaRPr lang="zh-CN" altLang="zh-CN" sz="2000" dirty="0" smtClean="0">
              <a:latin typeface="+mn-ea"/>
            </a:endParaRPr>
          </a:p>
          <a:p>
            <a:pPr>
              <a:buFontTx/>
              <a:buNone/>
            </a:pPr>
            <a:r>
              <a:rPr lang="en-US" altLang="zh-CN" sz="2000" dirty="0" smtClean="0">
                <a:latin typeface="+mn-ea"/>
              </a:rPr>
              <a:t>				break;</a:t>
            </a:r>
            <a:endParaRPr lang="zh-CN" altLang="zh-CN" sz="2000" dirty="0" smtClean="0">
              <a:latin typeface="+mn-ea"/>
            </a:endParaRPr>
          </a:p>
        </p:txBody>
      </p:sp>
      <p:sp>
        <p:nvSpPr>
          <p:cNvPr id="50180" name="灯片编号占位符 5"/>
          <p:cNvSpPr txBox="1">
            <a:spLocks noGrp="1"/>
          </p:cNvSpPr>
          <p:nvPr/>
        </p:nvSpPr>
        <p:spPr bwMode="auto">
          <a:xfrm>
            <a:off x="8167688" y="6553200"/>
            <a:ext cx="9001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r" eaLnBrk="1" hangingPunct="1">
              <a:spcBef>
                <a:spcPct val="0"/>
              </a:spcBef>
              <a:buSzTx/>
              <a:buFontTx/>
              <a:buNone/>
            </a:pPr>
            <a:fld id="{4EFCB6AD-CF77-4FC4-95FE-E289A06F3856}" type="slidenum">
              <a:rPr lang="en-US" altLang="zh-CN" sz="1200" b="0">
                <a:latin typeface="Arial" charset="0"/>
              </a:rPr>
            </a:fld>
            <a:endParaRPr lang="en-US" altLang="zh-CN" sz="1200" b="0">
              <a:latin typeface="Arial" charset="0"/>
            </a:endParaRPr>
          </a:p>
        </p:txBody>
      </p:sp>
      <p:sp>
        <p:nvSpPr>
          <p:cNvPr id="4" name="Rectangle 4"/>
          <p:cNvSpPr>
            <a:spLocks noChangeArrowheads="1"/>
          </p:cNvSpPr>
          <p:nvPr/>
        </p:nvSpPr>
        <p:spPr bwMode="auto">
          <a:xfrm>
            <a:off x="5148064" y="52928"/>
            <a:ext cx="3901464" cy="299774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lvl="1">
              <a:buNone/>
            </a:pPr>
            <a:r>
              <a:rPr lang="en-US" altLang="zh-CN" sz="1600" dirty="0" err="1">
                <a:latin typeface="+mn-ea"/>
              </a:rPr>
              <a:t>enum</a:t>
            </a:r>
            <a:r>
              <a:rPr lang="en-US" altLang="zh-CN" sz="1600" dirty="0">
                <a:latin typeface="+mn-ea"/>
              </a:rPr>
              <a:t> Shape {LIN, </a:t>
            </a:r>
            <a:r>
              <a:rPr lang="en-US" altLang="zh-CN" sz="1600" dirty="0" smtClean="0">
                <a:latin typeface="+mn-ea"/>
              </a:rPr>
              <a:t>RECT, CIRC</a:t>
            </a:r>
            <a:r>
              <a:rPr lang="en-US" altLang="zh-CN" sz="1600" dirty="0">
                <a:latin typeface="+mn-ea"/>
              </a:rPr>
              <a:t>}; </a:t>
            </a:r>
            <a:endParaRPr lang="en-US" altLang="zh-CN" sz="1600" dirty="0" smtClean="0">
              <a:latin typeface="+mn-ea"/>
              <a:ea typeface="+mn-ea"/>
            </a:endParaRPr>
          </a:p>
          <a:p>
            <a:pPr lvl="1">
              <a:buFontTx/>
              <a:buNone/>
            </a:pPr>
            <a:r>
              <a:rPr lang="en-US" altLang="zh-CN" sz="1600" dirty="0" smtClean="0">
                <a:latin typeface="+mn-ea"/>
                <a:ea typeface="+mn-ea"/>
              </a:rPr>
              <a:t>union Figure</a:t>
            </a:r>
            <a:endParaRPr lang="zh-CN" altLang="zh-CN" sz="1600" dirty="0" smtClean="0">
              <a:latin typeface="+mn-ea"/>
              <a:ea typeface="+mn-ea"/>
            </a:endParaRPr>
          </a:p>
          <a:p>
            <a:pPr lvl="1">
              <a:buFontTx/>
              <a:buNone/>
            </a:pPr>
            <a:r>
              <a:rPr lang="en-US" altLang="zh-CN" sz="1600" dirty="0" smtClean="0">
                <a:latin typeface="+mn-ea"/>
                <a:ea typeface="+mn-ea"/>
              </a:rPr>
              <a:t>{	Line </a:t>
            </a:r>
            <a:r>
              <a:rPr lang="en-US" altLang="zh-CN" sz="1600" dirty="0" err="1" smtClean="0">
                <a:latin typeface="+mn-ea"/>
                <a:ea typeface="+mn-ea"/>
              </a:rPr>
              <a:t>lin</a:t>
            </a:r>
            <a:r>
              <a:rPr lang="en-US" altLang="zh-CN" sz="1600" dirty="0" smtClean="0">
                <a:latin typeface="+mn-ea"/>
                <a:ea typeface="+mn-ea"/>
              </a:rPr>
              <a:t>;</a:t>
            </a:r>
            <a:endParaRPr lang="zh-CN" altLang="zh-CN" sz="1600" dirty="0" smtClean="0">
              <a:latin typeface="+mn-ea"/>
              <a:ea typeface="+mn-ea"/>
            </a:endParaRPr>
          </a:p>
          <a:p>
            <a:pPr lvl="1">
              <a:buFontTx/>
              <a:buNone/>
            </a:pPr>
            <a:r>
              <a:rPr lang="en-US" altLang="zh-CN" sz="1600" dirty="0" smtClean="0">
                <a:latin typeface="+mn-ea"/>
                <a:ea typeface="+mn-ea"/>
              </a:rPr>
              <a:t>	Rectangle </a:t>
            </a:r>
            <a:r>
              <a:rPr lang="en-US" altLang="zh-CN" sz="1600" dirty="0" err="1" smtClean="0">
                <a:latin typeface="+mn-ea"/>
                <a:ea typeface="+mn-ea"/>
              </a:rPr>
              <a:t>rect</a:t>
            </a:r>
            <a:r>
              <a:rPr lang="en-US" altLang="zh-CN" sz="1600" dirty="0" smtClean="0">
                <a:latin typeface="+mn-ea"/>
                <a:ea typeface="+mn-ea"/>
              </a:rPr>
              <a:t>;</a:t>
            </a:r>
            <a:endParaRPr lang="zh-CN" altLang="zh-CN" sz="1600" dirty="0" smtClean="0">
              <a:latin typeface="+mn-ea"/>
              <a:ea typeface="+mn-ea"/>
            </a:endParaRPr>
          </a:p>
          <a:p>
            <a:pPr lvl="1">
              <a:buFontTx/>
              <a:buNone/>
            </a:pPr>
            <a:r>
              <a:rPr lang="en-US" altLang="zh-CN" sz="1600" dirty="0" smtClean="0">
                <a:latin typeface="+mn-ea"/>
                <a:ea typeface="+mn-ea"/>
              </a:rPr>
              <a:t>	Circle circ;</a:t>
            </a:r>
            <a:endParaRPr lang="zh-CN" altLang="zh-CN" sz="1600" dirty="0" smtClean="0">
              <a:latin typeface="+mn-ea"/>
              <a:ea typeface="+mn-ea"/>
            </a:endParaRPr>
          </a:p>
          <a:p>
            <a:pPr lvl="1">
              <a:buFontTx/>
              <a:buNone/>
            </a:pPr>
            <a:r>
              <a:rPr lang="en-US" altLang="zh-CN" sz="1600" dirty="0" smtClean="0">
                <a:latin typeface="+mn-ea"/>
                <a:ea typeface="+mn-ea"/>
              </a:rPr>
              <a:t>};</a:t>
            </a:r>
            <a:endParaRPr lang="en-US" altLang="zh-CN" sz="1600" dirty="0" smtClean="0">
              <a:latin typeface="+mn-ea"/>
              <a:ea typeface="+mn-ea"/>
            </a:endParaRPr>
          </a:p>
          <a:p>
            <a:pPr lvl="1">
              <a:buFontTx/>
              <a:buNone/>
            </a:pPr>
            <a:r>
              <a:rPr lang="en-US" altLang="zh-CN" sz="1600" dirty="0" err="1" smtClean="0">
                <a:latin typeface="+mn-ea"/>
                <a:ea typeface="+mn-ea"/>
              </a:rPr>
              <a:t>struct</a:t>
            </a:r>
            <a:r>
              <a:rPr lang="en-US" altLang="zh-CN" sz="1600" dirty="0" smtClean="0">
                <a:latin typeface="+mn-ea"/>
                <a:ea typeface="+mn-ea"/>
              </a:rPr>
              <a:t> </a:t>
            </a:r>
            <a:r>
              <a:rPr lang="en-US" altLang="zh-CN" sz="1600" dirty="0" err="1" smtClean="0">
                <a:latin typeface="+mn-ea"/>
                <a:ea typeface="+mn-ea"/>
              </a:rPr>
              <a:t>TaggedFigure</a:t>
            </a:r>
            <a:endParaRPr lang="zh-CN" altLang="zh-CN" sz="1600" dirty="0" smtClean="0">
              <a:latin typeface="+mn-ea"/>
              <a:ea typeface="+mn-ea"/>
            </a:endParaRPr>
          </a:p>
          <a:p>
            <a:pPr lvl="1">
              <a:buFontTx/>
              <a:buNone/>
            </a:pPr>
            <a:r>
              <a:rPr lang="en-US" altLang="zh-CN" sz="1600" dirty="0" smtClean="0">
                <a:latin typeface="+mn-ea"/>
                <a:ea typeface="+mn-ea"/>
              </a:rPr>
              <a:t>{	Shape </a:t>
            </a:r>
            <a:r>
              <a:rPr lang="en-US" altLang="zh-CN" sz="1600" dirty="0" err="1" smtClean="0">
                <a:latin typeface="+mn-ea"/>
                <a:ea typeface="+mn-ea"/>
              </a:rPr>
              <a:t>shap</a:t>
            </a:r>
            <a:r>
              <a:rPr lang="en-US" altLang="zh-CN" sz="1600" dirty="0" smtClean="0">
                <a:latin typeface="+mn-ea"/>
                <a:ea typeface="+mn-ea"/>
              </a:rPr>
              <a:t>;</a:t>
            </a:r>
            <a:endParaRPr lang="zh-CN" altLang="zh-CN" sz="1600" dirty="0" smtClean="0">
              <a:latin typeface="+mn-ea"/>
              <a:ea typeface="+mn-ea"/>
            </a:endParaRPr>
          </a:p>
          <a:p>
            <a:pPr lvl="1">
              <a:buFontTx/>
              <a:buNone/>
            </a:pPr>
            <a:r>
              <a:rPr lang="en-US" altLang="zh-CN" sz="1600" dirty="0" smtClean="0">
                <a:latin typeface="+mn-ea"/>
                <a:ea typeface="+mn-ea"/>
              </a:rPr>
              <a:t>	Figure fig;</a:t>
            </a:r>
            <a:endParaRPr lang="zh-CN" altLang="zh-CN" sz="1600" dirty="0" smtClean="0">
              <a:latin typeface="+mn-ea"/>
              <a:ea typeface="+mn-ea"/>
            </a:endParaRPr>
          </a:p>
          <a:p>
            <a:pPr lvl="1">
              <a:buFontTx/>
              <a:buNone/>
            </a:pPr>
            <a:r>
              <a:rPr lang="en-US" altLang="zh-CN" sz="1600" dirty="0" smtClean="0">
                <a:latin typeface="+mn-ea"/>
                <a:ea typeface="+mn-ea"/>
              </a:rPr>
              <a:t>};</a:t>
            </a:r>
            <a:endParaRPr lang="zh-CN" altLang="en-US" sz="1600" dirty="0" smtClean="0">
              <a:latin typeface="+mn-ea"/>
              <a:ea typeface="+mn-ea"/>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内容占位符 2"/>
          <p:cNvSpPr>
            <a:spLocks noGrp="1"/>
          </p:cNvSpPr>
          <p:nvPr>
            <p:ph idx="1"/>
          </p:nvPr>
        </p:nvSpPr>
        <p:spPr>
          <a:xfrm>
            <a:off x="-180528" y="52928"/>
            <a:ext cx="9542710" cy="5949950"/>
          </a:xfrm>
        </p:spPr>
        <p:txBody>
          <a:bodyPr>
            <a:normAutofit fontScale="70000" lnSpcReduction="20000"/>
          </a:bodyPr>
          <a:lstStyle/>
          <a:p>
            <a:pPr>
              <a:buFontTx/>
              <a:buNone/>
            </a:pPr>
            <a:r>
              <a:rPr lang="en-US" altLang="zh-CN" sz="2800" dirty="0" smtClean="0">
                <a:latin typeface="+mn-ea"/>
              </a:rPr>
              <a:t>			case 1: figs[</a:t>
            </a:r>
            <a:r>
              <a:rPr lang="en-US" altLang="zh-CN" sz="2800" dirty="0" err="1" smtClean="0">
                <a:latin typeface="+mn-ea"/>
              </a:rPr>
              <a:t>i</a:t>
            </a:r>
            <a:r>
              <a:rPr lang="en-US" altLang="zh-CN" sz="2800" dirty="0" smtClean="0">
                <a:latin typeface="+mn-ea"/>
              </a:rPr>
              <a:t>].</a:t>
            </a:r>
            <a:r>
              <a:rPr lang="en-US" altLang="zh-CN" sz="2800" dirty="0" err="1" smtClean="0">
                <a:latin typeface="+mn-ea"/>
              </a:rPr>
              <a:t>shap</a:t>
            </a:r>
            <a:r>
              <a:rPr lang="en-US" altLang="zh-CN" sz="2800" dirty="0" smtClean="0">
                <a:latin typeface="+mn-ea"/>
              </a:rPr>
              <a:t> = RECT;</a:t>
            </a:r>
            <a:endParaRPr lang="zh-CN" altLang="zh-CN" sz="2800" dirty="0" smtClean="0">
              <a:latin typeface="+mn-ea"/>
            </a:endParaRPr>
          </a:p>
          <a:p>
            <a:pPr>
              <a:buFontTx/>
              <a:buNone/>
            </a:pPr>
            <a:r>
              <a:rPr lang="en-US" altLang="zh-CN" sz="2800" dirty="0" smtClean="0">
                <a:latin typeface="+mn-ea"/>
              </a:rPr>
              <a:t>				</a:t>
            </a:r>
            <a:r>
              <a:rPr lang="en-US" altLang="zh-CN" sz="2800" dirty="0" err="1" smtClean="0">
                <a:latin typeface="+mn-ea"/>
              </a:rPr>
              <a:t>printf</a:t>
            </a:r>
            <a:r>
              <a:rPr lang="en-US" altLang="zh-CN" sz="2800" dirty="0" smtClean="0">
                <a:latin typeface="+mn-ea"/>
              </a:rPr>
              <a:t>("</a:t>
            </a:r>
            <a:r>
              <a:rPr lang="zh-CN" altLang="zh-CN" sz="2800" dirty="0" smtClean="0">
                <a:latin typeface="+mn-ea"/>
              </a:rPr>
              <a:t>请依次输入矩形左上顶点和右下顶点的横纵坐标：</a:t>
            </a:r>
            <a:r>
              <a:rPr lang="en-US" altLang="zh-CN" sz="2800" dirty="0" smtClean="0">
                <a:latin typeface="+mn-ea"/>
              </a:rPr>
              <a:t>");</a:t>
            </a:r>
            <a:endParaRPr lang="zh-CN" altLang="zh-CN" sz="2800" dirty="0" smtClean="0">
              <a:latin typeface="+mn-ea"/>
            </a:endParaRPr>
          </a:p>
          <a:p>
            <a:pPr>
              <a:buFontTx/>
              <a:buNone/>
            </a:pPr>
            <a:r>
              <a:rPr lang="en-US" altLang="zh-CN" sz="2800" dirty="0" smtClean="0">
                <a:latin typeface="+mn-ea"/>
              </a:rPr>
              <a:t>				</a:t>
            </a:r>
            <a:r>
              <a:rPr lang="en-US" altLang="zh-CN" sz="2800" dirty="0" err="1" smtClean="0">
                <a:latin typeface="+mn-ea"/>
              </a:rPr>
              <a:t>scanf</a:t>
            </a:r>
            <a:r>
              <a:rPr lang="en-US" altLang="zh-CN" sz="2800" dirty="0" smtClean="0">
                <a:latin typeface="+mn-ea"/>
              </a:rPr>
              <a:t>("%</a:t>
            </a:r>
            <a:r>
              <a:rPr lang="en-US" altLang="zh-CN" sz="2800" dirty="0" err="1" smtClean="0">
                <a:latin typeface="+mn-ea"/>
              </a:rPr>
              <a:t>lf%lf%lf%lf</a:t>
            </a:r>
            <a:r>
              <a:rPr lang="en-US" altLang="zh-CN" sz="2800" dirty="0" smtClean="0">
                <a:latin typeface="+mn-ea"/>
              </a:rPr>
              <a:t>", &amp;figs[</a:t>
            </a:r>
            <a:r>
              <a:rPr lang="en-US" altLang="zh-CN" sz="2800" dirty="0" err="1" smtClean="0">
                <a:latin typeface="+mn-ea"/>
              </a:rPr>
              <a:t>i</a:t>
            </a:r>
            <a:r>
              <a:rPr lang="en-US" altLang="zh-CN" sz="2800" dirty="0" smtClean="0">
                <a:latin typeface="+mn-ea"/>
              </a:rPr>
              <a:t>].</a:t>
            </a:r>
            <a:r>
              <a:rPr lang="en-US" altLang="zh-CN" sz="2800" dirty="0" err="1" smtClean="0">
                <a:latin typeface="+mn-ea"/>
              </a:rPr>
              <a:t>fig.rect.left</a:t>
            </a:r>
            <a:r>
              <a:rPr lang="en-US" altLang="zh-CN" sz="2800" dirty="0" smtClean="0">
                <a:latin typeface="+mn-ea"/>
              </a:rPr>
              <a:t>,</a:t>
            </a:r>
            <a:endParaRPr lang="en-US" altLang="zh-CN" sz="2800" dirty="0" smtClean="0">
              <a:latin typeface="+mn-ea"/>
            </a:endParaRPr>
          </a:p>
          <a:p>
            <a:pPr>
              <a:buFontTx/>
              <a:buNone/>
            </a:pPr>
            <a:r>
              <a:rPr lang="en-US" altLang="zh-CN" sz="2800" dirty="0" smtClean="0">
                <a:latin typeface="+mn-ea"/>
              </a:rPr>
              <a:t>					&amp;figs[</a:t>
            </a:r>
            <a:r>
              <a:rPr lang="en-US" altLang="zh-CN" sz="2800" dirty="0" err="1" smtClean="0">
                <a:latin typeface="+mn-ea"/>
              </a:rPr>
              <a:t>i</a:t>
            </a:r>
            <a:r>
              <a:rPr lang="en-US" altLang="zh-CN" sz="2800" dirty="0" smtClean="0">
                <a:latin typeface="+mn-ea"/>
              </a:rPr>
              <a:t>]. </a:t>
            </a:r>
            <a:r>
              <a:rPr lang="en-US" altLang="zh-CN" sz="2800" dirty="0" err="1" smtClean="0">
                <a:latin typeface="+mn-ea"/>
              </a:rPr>
              <a:t>fig.rect.top</a:t>
            </a:r>
            <a:r>
              <a:rPr lang="en-US" altLang="zh-CN" sz="2800" dirty="0" smtClean="0">
                <a:latin typeface="+mn-ea"/>
              </a:rPr>
              <a:t>, </a:t>
            </a:r>
            <a:endParaRPr lang="en-US" altLang="zh-CN" sz="2800" dirty="0" smtClean="0">
              <a:latin typeface="+mn-ea"/>
            </a:endParaRPr>
          </a:p>
          <a:p>
            <a:pPr>
              <a:buFontTx/>
              <a:buNone/>
            </a:pPr>
            <a:r>
              <a:rPr lang="en-US" altLang="zh-CN" sz="2800" dirty="0" smtClean="0">
                <a:latin typeface="+mn-ea"/>
              </a:rPr>
              <a:t>					&amp;figs[</a:t>
            </a:r>
            <a:r>
              <a:rPr lang="en-US" altLang="zh-CN" sz="2800" dirty="0" err="1" smtClean="0">
                <a:latin typeface="+mn-ea"/>
              </a:rPr>
              <a:t>i</a:t>
            </a:r>
            <a:r>
              <a:rPr lang="en-US" altLang="zh-CN" sz="2800" dirty="0" smtClean="0">
                <a:latin typeface="+mn-ea"/>
              </a:rPr>
              <a:t>]. </a:t>
            </a:r>
            <a:r>
              <a:rPr lang="en-US" altLang="zh-CN" sz="2800" dirty="0" err="1" smtClean="0">
                <a:latin typeface="+mn-ea"/>
              </a:rPr>
              <a:t>fig.rect.right</a:t>
            </a:r>
            <a:r>
              <a:rPr lang="en-US" altLang="zh-CN" sz="2800" dirty="0" smtClean="0">
                <a:latin typeface="+mn-ea"/>
              </a:rPr>
              <a:t>, </a:t>
            </a:r>
            <a:endParaRPr lang="en-US" altLang="zh-CN" sz="2800" dirty="0" smtClean="0">
              <a:latin typeface="+mn-ea"/>
            </a:endParaRPr>
          </a:p>
          <a:p>
            <a:pPr>
              <a:buFontTx/>
              <a:buNone/>
            </a:pPr>
            <a:r>
              <a:rPr lang="en-US" altLang="zh-CN" sz="2800" dirty="0" smtClean="0">
                <a:latin typeface="+mn-ea"/>
              </a:rPr>
              <a:t>					&amp;figs[</a:t>
            </a:r>
            <a:r>
              <a:rPr lang="en-US" altLang="zh-CN" sz="2800" dirty="0" err="1" smtClean="0">
                <a:latin typeface="+mn-ea"/>
              </a:rPr>
              <a:t>i</a:t>
            </a:r>
            <a:r>
              <a:rPr lang="en-US" altLang="zh-CN" sz="2800" dirty="0" smtClean="0">
                <a:latin typeface="+mn-ea"/>
              </a:rPr>
              <a:t>]. </a:t>
            </a:r>
            <a:r>
              <a:rPr lang="en-US" altLang="zh-CN" sz="2800" dirty="0" err="1" smtClean="0">
                <a:latin typeface="+mn-ea"/>
              </a:rPr>
              <a:t>fig.rect.bottom</a:t>
            </a:r>
            <a:r>
              <a:rPr lang="en-US" altLang="zh-CN" sz="2800" dirty="0" smtClean="0">
                <a:latin typeface="+mn-ea"/>
              </a:rPr>
              <a:t>);</a:t>
            </a:r>
            <a:endParaRPr lang="zh-CN" altLang="zh-CN" sz="2800" dirty="0" smtClean="0">
              <a:latin typeface="+mn-ea"/>
            </a:endParaRPr>
          </a:p>
          <a:p>
            <a:pPr>
              <a:buFontTx/>
              <a:buNone/>
            </a:pPr>
            <a:r>
              <a:rPr lang="en-US" altLang="zh-CN" sz="2800" dirty="0" smtClean="0">
                <a:latin typeface="+mn-ea"/>
              </a:rPr>
              <a:t>				break;</a:t>
            </a:r>
            <a:endParaRPr lang="en-US" altLang="zh-CN" sz="2800" dirty="0" smtClean="0">
              <a:latin typeface="+mn-ea"/>
            </a:endParaRPr>
          </a:p>
          <a:p>
            <a:pPr>
              <a:buFontTx/>
              <a:buNone/>
            </a:pPr>
            <a:r>
              <a:rPr lang="en-US" altLang="zh-CN" sz="2800" dirty="0" smtClean="0">
                <a:latin typeface="+mn-ea"/>
              </a:rPr>
              <a:t>			case 2:	figs[</a:t>
            </a:r>
            <a:r>
              <a:rPr lang="en-US" altLang="zh-CN" sz="2800" dirty="0" err="1" smtClean="0">
                <a:latin typeface="+mn-ea"/>
              </a:rPr>
              <a:t>i</a:t>
            </a:r>
            <a:r>
              <a:rPr lang="en-US" altLang="zh-CN" sz="2800" dirty="0" smtClean="0">
                <a:latin typeface="+mn-ea"/>
              </a:rPr>
              <a:t>].</a:t>
            </a:r>
            <a:r>
              <a:rPr lang="en-US" altLang="zh-CN" sz="2800" dirty="0" err="1" smtClean="0">
                <a:latin typeface="+mn-ea"/>
              </a:rPr>
              <a:t>shap</a:t>
            </a:r>
            <a:r>
              <a:rPr lang="en-US" altLang="zh-CN" sz="2800" dirty="0" smtClean="0">
                <a:latin typeface="+mn-ea"/>
              </a:rPr>
              <a:t> = CIRC;</a:t>
            </a:r>
            <a:endParaRPr lang="zh-CN" altLang="zh-CN" sz="2800" dirty="0" smtClean="0">
              <a:latin typeface="+mn-ea"/>
            </a:endParaRPr>
          </a:p>
          <a:p>
            <a:pPr>
              <a:buFontTx/>
              <a:buNone/>
            </a:pPr>
            <a:r>
              <a:rPr lang="en-US" altLang="zh-CN" sz="2800" dirty="0" smtClean="0">
                <a:latin typeface="+mn-ea"/>
              </a:rPr>
              <a:t>				</a:t>
            </a:r>
            <a:r>
              <a:rPr lang="en-US" altLang="zh-CN" sz="2800" dirty="0" err="1" smtClean="0">
                <a:latin typeface="+mn-ea"/>
              </a:rPr>
              <a:t>printf</a:t>
            </a:r>
            <a:r>
              <a:rPr lang="en-US" altLang="zh-CN" sz="2800" dirty="0" smtClean="0">
                <a:latin typeface="+mn-ea"/>
              </a:rPr>
              <a:t>("</a:t>
            </a:r>
            <a:r>
              <a:rPr lang="zh-CN" altLang="zh-CN" sz="2800" dirty="0" smtClean="0">
                <a:latin typeface="+mn-ea"/>
              </a:rPr>
              <a:t>请依次输入圆心的横纵坐标和半径：</a:t>
            </a:r>
            <a:r>
              <a:rPr lang="en-US" altLang="zh-CN" sz="2800" dirty="0" smtClean="0">
                <a:latin typeface="+mn-ea"/>
              </a:rPr>
              <a:t>");</a:t>
            </a:r>
            <a:endParaRPr lang="zh-CN" altLang="zh-CN" sz="2800" dirty="0" smtClean="0">
              <a:latin typeface="+mn-ea"/>
            </a:endParaRPr>
          </a:p>
          <a:p>
            <a:pPr>
              <a:buFontTx/>
              <a:buNone/>
            </a:pPr>
            <a:r>
              <a:rPr lang="en-US" altLang="zh-CN" sz="2800" dirty="0" smtClean="0">
                <a:latin typeface="+mn-ea"/>
              </a:rPr>
              <a:t>				</a:t>
            </a:r>
            <a:r>
              <a:rPr lang="en-US" altLang="zh-CN" sz="2800" dirty="0" err="1" smtClean="0">
                <a:latin typeface="+mn-ea"/>
              </a:rPr>
              <a:t>scanf</a:t>
            </a:r>
            <a:r>
              <a:rPr lang="en-US" altLang="zh-CN" sz="2800" dirty="0" smtClean="0">
                <a:latin typeface="+mn-ea"/>
              </a:rPr>
              <a:t>("%</a:t>
            </a:r>
            <a:r>
              <a:rPr lang="en-US" altLang="zh-CN" sz="2800" dirty="0" err="1" smtClean="0">
                <a:latin typeface="+mn-ea"/>
              </a:rPr>
              <a:t>lf%lf%lf</a:t>
            </a:r>
            <a:r>
              <a:rPr lang="en-US" altLang="zh-CN" sz="2800" dirty="0" smtClean="0">
                <a:latin typeface="+mn-ea"/>
              </a:rPr>
              <a:t>", &amp;figs[</a:t>
            </a:r>
            <a:r>
              <a:rPr lang="en-US" altLang="zh-CN" sz="2800" dirty="0" err="1" smtClean="0">
                <a:latin typeface="+mn-ea"/>
              </a:rPr>
              <a:t>i</a:t>
            </a:r>
            <a:r>
              <a:rPr lang="en-US" altLang="zh-CN" sz="2800" dirty="0" smtClean="0">
                <a:latin typeface="+mn-ea"/>
              </a:rPr>
              <a:t>].</a:t>
            </a:r>
            <a:r>
              <a:rPr lang="en-US" altLang="zh-CN" sz="2800" dirty="0" err="1" smtClean="0">
                <a:latin typeface="+mn-ea"/>
              </a:rPr>
              <a:t>fig.circ.x</a:t>
            </a:r>
            <a:r>
              <a:rPr lang="en-US" altLang="zh-CN" sz="2800" dirty="0" smtClean="0">
                <a:latin typeface="+mn-ea"/>
              </a:rPr>
              <a:t>,</a:t>
            </a:r>
            <a:endParaRPr lang="en-US" altLang="zh-CN" sz="2800" dirty="0" smtClean="0">
              <a:latin typeface="+mn-ea"/>
            </a:endParaRPr>
          </a:p>
          <a:p>
            <a:pPr>
              <a:buFontTx/>
              <a:buNone/>
            </a:pPr>
            <a:r>
              <a:rPr lang="en-US" altLang="zh-CN" sz="2800" dirty="0" smtClean="0">
                <a:latin typeface="+mn-ea"/>
              </a:rPr>
              <a:t>					&amp;figs[</a:t>
            </a:r>
            <a:r>
              <a:rPr lang="en-US" altLang="zh-CN" sz="2800" dirty="0" err="1" smtClean="0">
                <a:latin typeface="+mn-ea"/>
              </a:rPr>
              <a:t>i</a:t>
            </a:r>
            <a:r>
              <a:rPr lang="en-US" altLang="zh-CN" sz="2800" dirty="0" smtClean="0">
                <a:latin typeface="+mn-ea"/>
              </a:rPr>
              <a:t>]. </a:t>
            </a:r>
            <a:r>
              <a:rPr lang="en-US" altLang="zh-CN" sz="2800" dirty="0" err="1" smtClean="0">
                <a:latin typeface="+mn-ea"/>
              </a:rPr>
              <a:t>fig.circ.y</a:t>
            </a:r>
            <a:r>
              <a:rPr lang="en-US" altLang="zh-CN" sz="2800" dirty="0" smtClean="0">
                <a:latin typeface="+mn-ea"/>
              </a:rPr>
              <a:t>, &amp;figs[</a:t>
            </a:r>
            <a:r>
              <a:rPr lang="en-US" altLang="zh-CN" sz="2800" dirty="0" err="1" smtClean="0">
                <a:latin typeface="+mn-ea"/>
              </a:rPr>
              <a:t>i</a:t>
            </a:r>
            <a:r>
              <a:rPr lang="en-US" altLang="zh-CN" sz="2800" dirty="0" smtClean="0">
                <a:latin typeface="+mn-ea"/>
              </a:rPr>
              <a:t>]. </a:t>
            </a:r>
            <a:r>
              <a:rPr lang="en-US" altLang="zh-CN" sz="2800" dirty="0" err="1" smtClean="0">
                <a:latin typeface="+mn-ea"/>
              </a:rPr>
              <a:t>fig.circ.r</a:t>
            </a:r>
            <a:r>
              <a:rPr lang="en-US" altLang="zh-CN" sz="2800" dirty="0" smtClean="0">
                <a:latin typeface="+mn-ea"/>
              </a:rPr>
              <a:t>,</a:t>
            </a:r>
            <a:endParaRPr lang="zh-CN" altLang="zh-CN" sz="2800" dirty="0" smtClean="0">
              <a:latin typeface="+mn-ea"/>
            </a:endParaRPr>
          </a:p>
          <a:p>
            <a:pPr>
              <a:buFontTx/>
              <a:buNone/>
            </a:pPr>
            <a:r>
              <a:rPr lang="en-US" altLang="zh-CN" sz="2800" dirty="0" smtClean="0">
                <a:latin typeface="+mn-ea"/>
              </a:rPr>
              <a:t>				break;</a:t>
            </a:r>
            <a:endParaRPr lang="zh-CN" altLang="zh-CN" sz="2800" dirty="0" smtClean="0">
              <a:latin typeface="+mn-ea"/>
            </a:endParaRPr>
          </a:p>
          <a:p>
            <a:pPr>
              <a:buFontTx/>
              <a:buNone/>
            </a:pPr>
            <a:r>
              <a:rPr lang="en-US" altLang="zh-CN" sz="2800" dirty="0" smtClean="0">
                <a:latin typeface="+mn-ea"/>
              </a:rPr>
              <a:t>		      }</a:t>
            </a:r>
            <a:endParaRPr lang="zh-CN" altLang="zh-CN" sz="2800" dirty="0" smtClean="0">
              <a:latin typeface="+mn-ea"/>
            </a:endParaRPr>
          </a:p>
          <a:p>
            <a:pPr>
              <a:buFontTx/>
              <a:buNone/>
            </a:pPr>
            <a:r>
              <a:rPr lang="en-US" altLang="zh-CN" sz="2800" dirty="0" smtClean="0">
                <a:latin typeface="+mn-ea"/>
              </a:rPr>
              <a:t>	       }</a:t>
            </a:r>
            <a:endParaRPr lang="zh-CN" altLang="zh-CN" sz="2800" dirty="0" smtClean="0">
              <a:latin typeface="+mn-ea"/>
            </a:endParaRPr>
          </a:p>
          <a:p>
            <a:pPr>
              <a:buFontTx/>
              <a:buNone/>
            </a:pPr>
            <a:r>
              <a:rPr lang="en-US" altLang="zh-CN" sz="2800" dirty="0" smtClean="0">
                <a:latin typeface="+mn-ea"/>
              </a:rPr>
              <a:t>       }</a:t>
            </a:r>
            <a:endParaRPr lang="zh-CN" altLang="zh-CN" sz="2800" dirty="0" smtClean="0">
              <a:latin typeface="+mn-ea"/>
            </a:endParaRPr>
          </a:p>
          <a:p>
            <a:pPr>
              <a:buFontTx/>
              <a:buNone/>
            </a:pPr>
            <a:endParaRPr lang="zh-CN" altLang="zh-CN" sz="2200" dirty="0" smtClean="0">
              <a:latin typeface="+mn-ea"/>
            </a:endParaRPr>
          </a:p>
          <a:p>
            <a:pPr>
              <a:buFontTx/>
              <a:buNone/>
            </a:pPr>
            <a:r>
              <a:rPr lang="en-US" altLang="zh-CN" sz="2200" dirty="0" smtClean="0">
                <a:latin typeface="+mn-ea"/>
              </a:rPr>
              <a:t>		</a:t>
            </a:r>
            <a:endParaRPr lang="zh-CN" altLang="en-US" sz="2000" dirty="0" smtClean="0"/>
          </a:p>
        </p:txBody>
      </p:sp>
      <p:sp>
        <p:nvSpPr>
          <p:cNvPr id="51204" name="灯片编号占位符 5"/>
          <p:cNvSpPr txBox="1">
            <a:spLocks noGrp="1"/>
          </p:cNvSpPr>
          <p:nvPr/>
        </p:nvSpPr>
        <p:spPr bwMode="auto">
          <a:xfrm>
            <a:off x="8167688" y="6553200"/>
            <a:ext cx="9001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r" eaLnBrk="1" hangingPunct="1">
              <a:spcBef>
                <a:spcPct val="0"/>
              </a:spcBef>
              <a:buSzTx/>
              <a:buFontTx/>
              <a:buNone/>
            </a:pPr>
            <a:fld id="{EBB52DA9-DB09-4450-835C-1484E5FF5F41}" type="slidenum">
              <a:rPr lang="en-US" altLang="zh-CN" sz="1200" b="0">
                <a:latin typeface="Arial" charset="0"/>
              </a:rPr>
            </a:fld>
            <a:endParaRPr lang="en-US" altLang="zh-CN" sz="1200" b="0">
              <a:latin typeface="Arial" charset="0"/>
            </a:endParaRPr>
          </a:p>
        </p:txBody>
      </p:sp>
      <p:sp>
        <p:nvSpPr>
          <p:cNvPr id="5" name="Rectangle 4"/>
          <p:cNvSpPr>
            <a:spLocks noChangeArrowheads="1"/>
          </p:cNvSpPr>
          <p:nvPr/>
        </p:nvSpPr>
        <p:spPr bwMode="auto">
          <a:xfrm>
            <a:off x="4788024" y="3669756"/>
            <a:ext cx="3901464" cy="299774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lvl="1">
              <a:buNone/>
            </a:pPr>
            <a:r>
              <a:rPr lang="en-US" altLang="zh-CN" sz="1600" dirty="0" err="1">
                <a:latin typeface="+mn-ea"/>
              </a:rPr>
              <a:t>enum</a:t>
            </a:r>
            <a:r>
              <a:rPr lang="en-US" altLang="zh-CN" sz="1600" dirty="0">
                <a:latin typeface="+mn-ea"/>
              </a:rPr>
              <a:t> Shape {LIN, </a:t>
            </a:r>
            <a:r>
              <a:rPr lang="en-US" altLang="zh-CN" sz="1600" dirty="0" smtClean="0">
                <a:latin typeface="+mn-ea"/>
              </a:rPr>
              <a:t>RECT, CIRC</a:t>
            </a:r>
            <a:r>
              <a:rPr lang="en-US" altLang="zh-CN" sz="1600" dirty="0">
                <a:latin typeface="+mn-ea"/>
              </a:rPr>
              <a:t>}; </a:t>
            </a:r>
            <a:endParaRPr lang="en-US" altLang="zh-CN" sz="1600" dirty="0" smtClean="0">
              <a:latin typeface="+mn-ea"/>
              <a:ea typeface="+mn-ea"/>
            </a:endParaRPr>
          </a:p>
          <a:p>
            <a:pPr lvl="1">
              <a:buFontTx/>
              <a:buNone/>
            </a:pPr>
            <a:r>
              <a:rPr lang="en-US" altLang="zh-CN" sz="1600" dirty="0" smtClean="0">
                <a:latin typeface="+mn-ea"/>
                <a:ea typeface="+mn-ea"/>
              </a:rPr>
              <a:t>union Figure</a:t>
            </a:r>
            <a:endParaRPr lang="zh-CN" altLang="zh-CN" sz="1600" dirty="0" smtClean="0">
              <a:latin typeface="+mn-ea"/>
              <a:ea typeface="+mn-ea"/>
            </a:endParaRPr>
          </a:p>
          <a:p>
            <a:pPr lvl="1">
              <a:buFontTx/>
              <a:buNone/>
            </a:pPr>
            <a:r>
              <a:rPr lang="en-US" altLang="zh-CN" sz="1600" dirty="0" smtClean="0">
                <a:latin typeface="+mn-ea"/>
                <a:ea typeface="+mn-ea"/>
              </a:rPr>
              <a:t>{	Line </a:t>
            </a:r>
            <a:r>
              <a:rPr lang="en-US" altLang="zh-CN" sz="1600" dirty="0" err="1" smtClean="0">
                <a:latin typeface="+mn-ea"/>
                <a:ea typeface="+mn-ea"/>
              </a:rPr>
              <a:t>lin</a:t>
            </a:r>
            <a:r>
              <a:rPr lang="en-US" altLang="zh-CN" sz="1600" dirty="0" smtClean="0">
                <a:latin typeface="+mn-ea"/>
                <a:ea typeface="+mn-ea"/>
              </a:rPr>
              <a:t>;</a:t>
            </a:r>
            <a:endParaRPr lang="zh-CN" altLang="zh-CN" sz="1600" dirty="0" smtClean="0">
              <a:latin typeface="+mn-ea"/>
              <a:ea typeface="+mn-ea"/>
            </a:endParaRPr>
          </a:p>
          <a:p>
            <a:pPr lvl="1">
              <a:buFontTx/>
              <a:buNone/>
            </a:pPr>
            <a:r>
              <a:rPr lang="en-US" altLang="zh-CN" sz="1600" dirty="0" smtClean="0">
                <a:latin typeface="+mn-ea"/>
                <a:ea typeface="+mn-ea"/>
              </a:rPr>
              <a:t>	Rectangle </a:t>
            </a:r>
            <a:r>
              <a:rPr lang="en-US" altLang="zh-CN" sz="1600" dirty="0" err="1" smtClean="0">
                <a:latin typeface="+mn-ea"/>
                <a:ea typeface="+mn-ea"/>
              </a:rPr>
              <a:t>rect</a:t>
            </a:r>
            <a:r>
              <a:rPr lang="en-US" altLang="zh-CN" sz="1600" dirty="0" smtClean="0">
                <a:latin typeface="+mn-ea"/>
                <a:ea typeface="+mn-ea"/>
              </a:rPr>
              <a:t>;</a:t>
            </a:r>
            <a:endParaRPr lang="zh-CN" altLang="zh-CN" sz="1600" dirty="0" smtClean="0">
              <a:latin typeface="+mn-ea"/>
              <a:ea typeface="+mn-ea"/>
            </a:endParaRPr>
          </a:p>
          <a:p>
            <a:pPr lvl="1">
              <a:buFontTx/>
              <a:buNone/>
            </a:pPr>
            <a:r>
              <a:rPr lang="en-US" altLang="zh-CN" sz="1600" dirty="0" smtClean="0">
                <a:latin typeface="+mn-ea"/>
                <a:ea typeface="+mn-ea"/>
              </a:rPr>
              <a:t>	Circle circ;</a:t>
            </a:r>
            <a:endParaRPr lang="zh-CN" altLang="zh-CN" sz="1600" dirty="0" smtClean="0">
              <a:latin typeface="+mn-ea"/>
              <a:ea typeface="+mn-ea"/>
            </a:endParaRPr>
          </a:p>
          <a:p>
            <a:pPr lvl="1">
              <a:buFontTx/>
              <a:buNone/>
            </a:pPr>
            <a:r>
              <a:rPr lang="en-US" altLang="zh-CN" sz="1600" dirty="0" smtClean="0">
                <a:latin typeface="+mn-ea"/>
                <a:ea typeface="+mn-ea"/>
              </a:rPr>
              <a:t>};</a:t>
            </a:r>
            <a:endParaRPr lang="en-US" altLang="zh-CN" sz="1600" dirty="0" smtClean="0">
              <a:latin typeface="+mn-ea"/>
              <a:ea typeface="+mn-ea"/>
            </a:endParaRPr>
          </a:p>
          <a:p>
            <a:pPr lvl="1">
              <a:buFontTx/>
              <a:buNone/>
            </a:pPr>
            <a:r>
              <a:rPr lang="en-US" altLang="zh-CN" sz="1600" dirty="0" err="1" smtClean="0">
                <a:latin typeface="+mn-ea"/>
                <a:ea typeface="+mn-ea"/>
              </a:rPr>
              <a:t>struct</a:t>
            </a:r>
            <a:r>
              <a:rPr lang="en-US" altLang="zh-CN" sz="1600" dirty="0" smtClean="0">
                <a:latin typeface="+mn-ea"/>
                <a:ea typeface="+mn-ea"/>
              </a:rPr>
              <a:t> </a:t>
            </a:r>
            <a:r>
              <a:rPr lang="en-US" altLang="zh-CN" sz="1600" dirty="0" err="1" smtClean="0">
                <a:latin typeface="+mn-ea"/>
                <a:ea typeface="+mn-ea"/>
              </a:rPr>
              <a:t>TaggedFigure</a:t>
            </a:r>
            <a:endParaRPr lang="zh-CN" altLang="zh-CN" sz="1600" dirty="0" smtClean="0">
              <a:latin typeface="+mn-ea"/>
              <a:ea typeface="+mn-ea"/>
            </a:endParaRPr>
          </a:p>
          <a:p>
            <a:pPr lvl="1">
              <a:buFontTx/>
              <a:buNone/>
            </a:pPr>
            <a:r>
              <a:rPr lang="en-US" altLang="zh-CN" sz="1600" dirty="0" smtClean="0">
                <a:latin typeface="+mn-ea"/>
                <a:ea typeface="+mn-ea"/>
              </a:rPr>
              <a:t>{	Shape </a:t>
            </a:r>
            <a:r>
              <a:rPr lang="en-US" altLang="zh-CN" sz="1600" dirty="0" err="1" smtClean="0">
                <a:latin typeface="+mn-ea"/>
                <a:ea typeface="+mn-ea"/>
              </a:rPr>
              <a:t>shap</a:t>
            </a:r>
            <a:r>
              <a:rPr lang="en-US" altLang="zh-CN" sz="1600" dirty="0" smtClean="0">
                <a:latin typeface="+mn-ea"/>
                <a:ea typeface="+mn-ea"/>
              </a:rPr>
              <a:t>;</a:t>
            </a:r>
            <a:endParaRPr lang="zh-CN" altLang="zh-CN" sz="1600" dirty="0" smtClean="0">
              <a:latin typeface="+mn-ea"/>
              <a:ea typeface="+mn-ea"/>
            </a:endParaRPr>
          </a:p>
          <a:p>
            <a:pPr lvl="1">
              <a:buFontTx/>
              <a:buNone/>
            </a:pPr>
            <a:r>
              <a:rPr lang="en-US" altLang="zh-CN" sz="1600" dirty="0" smtClean="0">
                <a:latin typeface="+mn-ea"/>
                <a:ea typeface="+mn-ea"/>
              </a:rPr>
              <a:t>	Figure fig;</a:t>
            </a:r>
            <a:endParaRPr lang="zh-CN" altLang="zh-CN" sz="1600" dirty="0" smtClean="0">
              <a:latin typeface="+mn-ea"/>
              <a:ea typeface="+mn-ea"/>
            </a:endParaRPr>
          </a:p>
          <a:p>
            <a:pPr lvl="1">
              <a:buFontTx/>
              <a:buNone/>
            </a:pPr>
            <a:r>
              <a:rPr lang="en-US" altLang="zh-CN" sz="1600" dirty="0" smtClean="0">
                <a:latin typeface="+mn-ea"/>
                <a:ea typeface="+mn-ea"/>
              </a:rPr>
              <a:t>};</a:t>
            </a:r>
            <a:endParaRPr lang="zh-CN" altLang="en-US" sz="1600" dirty="0" smtClean="0">
              <a:latin typeface="+mn-ea"/>
              <a:ea typeface="+mn-ea"/>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内容占位符 2"/>
          <p:cNvSpPr>
            <a:spLocks noGrp="1"/>
          </p:cNvSpPr>
          <p:nvPr>
            <p:ph idx="1"/>
          </p:nvPr>
        </p:nvSpPr>
        <p:spPr>
          <a:xfrm>
            <a:off x="457200" y="1772816"/>
            <a:ext cx="8229600" cy="4937760"/>
          </a:xfrm>
        </p:spPr>
        <p:txBody>
          <a:bodyPr>
            <a:noAutofit/>
          </a:bodyPr>
          <a:lstStyle/>
          <a:p>
            <a:pPr>
              <a:buFontTx/>
              <a:buNone/>
            </a:pPr>
            <a:r>
              <a:rPr lang="en-US" altLang="zh-CN" sz="2400" dirty="0" smtClean="0">
                <a:latin typeface="+mn-ea"/>
              </a:rPr>
              <a:t>void draw(</a:t>
            </a:r>
            <a:r>
              <a:rPr lang="en-US" altLang="zh-CN" sz="2400" dirty="0" err="1" smtClean="0">
                <a:latin typeface="+mn-ea"/>
              </a:rPr>
              <a:t>TaggedFigure</a:t>
            </a:r>
            <a:r>
              <a:rPr lang="en-US" altLang="zh-CN" sz="2400" dirty="0" smtClean="0">
                <a:latin typeface="+mn-ea"/>
              </a:rPr>
              <a:t> f)</a:t>
            </a:r>
            <a:endParaRPr lang="zh-CN" altLang="zh-CN" sz="2400" dirty="0" smtClean="0">
              <a:latin typeface="+mn-ea"/>
            </a:endParaRPr>
          </a:p>
          <a:p>
            <a:pPr>
              <a:buFontTx/>
              <a:buNone/>
            </a:pPr>
            <a:r>
              <a:rPr lang="en-US" altLang="zh-CN" sz="2400" dirty="0" smtClean="0">
                <a:latin typeface="+mn-ea"/>
              </a:rPr>
              <a:t>{</a:t>
            </a:r>
            <a:endParaRPr lang="zh-CN" altLang="zh-CN" sz="2400" dirty="0" smtClean="0">
              <a:latin typeface="+mn-ea"/>
            </a:endParaRPr>
          </a:p>
          <a:p>
            <a:pPr>
              <a:buFontTx/>
              <a:buNone/>
            </a:pPr>
            <a:r>
              <a:rPr lang="en-US" altLang="zh-CN" sz="2400" dirty="0" smtClean="0">
                <a:latin typeface="+mn-ea"/>
              </a:rPr>
              <a:t>	    switch(</a:t>
            </a:r>
            <a:r>
              <a:rPr lang="en-US" altLang="zh-CN" sz="2400" dirty="0" err="1" smtClean="0">
                <a:latin typeface="+mn-ea"/>
              </a:rPr>
              <a:t>f.shap</a:t>
            </a:r>
            <a:r>
              <a:rPr lang="en-US" altLang="zh-CN" sz="2400" dirty="0" smtClean="0">
                <a:latin typeface="+mn-ea"/>
              </a:rPr>
              <a:t>)	</a:t>
            </a:r>
            <a:endParaRPr lang="en-US" altLang="zh-CN" sz="2400" dirty="0" smtClean="0">
              <a:latin typeface="+mn-ea"/>
            </a:endParaRPr>
          </a:p>
          <a:p>
            <a:pPr>
              <a:buFontTx/>
              <a:buNone/>
            </a:pPr>
            <a:r>
              <a:rPr lang="en-US" altLang="zh-CN" sz="2400" dirty="0" smtClean="0">
                <a:latin typeface="+mn-ea"/>
              </a:rPr>
              <a:t>		</a:t>
            </a:r>
            <a:r>
              <a:rPr lang="en-US" altLang="zh-CN" sz="2000" dirty="0" smtClean="0">
                <a:latin typeface="+mn-ea"/>
              </a:rPr>
              <a:t>//</a:t>
            </a:r>
            <a:r>
              <a:rPr lang="zh-CN" altLang="zh-CN" sz="2000" dirty="0" smtClean="0">
                <a:latin typeface="+mn-ea"/>
              </a:rPr>
              <a:t>通过成员</a:t>
            </a:r>
            <a:r>
              <a:rPr lang="en-US" altLang="zh-CN" sz="2000" dirty="0" err="1" smtClean="0">
                <a:latin typeface="+mn-ea"/>
              </a:rPr>
              <a:t>shap</a:t>
            </a:r>
            <a:r>
              <a:rPr lang="zh-CN" altLang="zh-CN" sz="2000" dirty="0" smtClean="0">
                <a:latin typeface="+mn-ea"/>
              </a:rPr>
              <a:t>的值就可知道结构变量</a:t>
            </a:r>
            <a:r>
              <a:rPr lang="en-US" altLang="zh-CN" sz="2000" dirty="0" smtClean="0">
                <a:latin typeface="+mn-ea"/>
              </a:rPr>
              <a:t>f</a:t>
            </a:r>
            <a:r>
              <a:rPr lang="zh-CN" altLang="zh-CN" sz="2000" dirty="0" smtClean="0">
                <a:latin typeface="+mn-ea"/>
              </a:rPr>
              <a:t>存储的是什么图形</a:t>
            </a:r>
            <a:endParaRPr lang="zh-CN" altLang="zh-CN" sz="2000" dirty="0" smtClean="0">
              <a:latin typeface="+mn-ea"/>
            </a:endParaRPr>
          </a:p>
          <a:p>
            <a:pPr>
              <a:buFontTx/>
              <a:buNone/>
            </a:pPr>
            <a:r>
              <a:rPr lang="en-US" altLang="zh-CN" sz="2400" dirty="0" smtClean="0">
                <a:latin typeface="+mn-ea"/>
              </a:rPr>
              <a:t>      {</a:t>
            </a:r>
            <a:endParaRPr lang="zh-CN" altLang="zh-CN" sz="2400" dirty="0" smtClean="0">
              <a:latin typeface="+mn-ea"/>
            </a:endParaRPr>
          </a:p>
          <a:p>
            <a:pPr>
              <a:buFontTx/>
              <a:buNone/>
            </a:pPr>
            <a:r>
              <a:rPr lang="en-US" altLang="zh-CN" sz="2400" dirty="0" smtClean="0">
                <a:latin typeface="+mn-ea"/>
              </a:rPr>
              <a:t>		case LIN:	</a:t>
            </a:r>
            <a:r>
              <a:rPr lang="en-US" altLang="zh-CN" sz="2400" dirty="0" err="1" smtClean="0">
                <a:latin typeface="+mn-ea"/>
              </a:rPr>
              <a:t>draw_line</a:t>
            </a:r>
            <a:r>
              <a:rPr lang="en-US" altLang="zh-CN" sz="2400" dirty="0" smtClean="0">
                <a:latin typeface="+mn-ea"/>
              </a:rPr>
              <a:t>(f. fig. </a:t>
            </a:r>
            <a:r>
              <a:rPr lang="en-US" altLang="zh-CN" sz="2400" dirty="0" err="1" smtClean="0">
                <a:latin typeface="+mn-ea"/>
              </a:rPr>
              <a:t>lin</a:t>
            </a:r>
            <a:r>
              <a:rPr lang="en-US" altLang="zh-CN" sz="2400" dirty="0" smtClean="0">
                <a:latin typeface="+mn-ea"/>
              </a:rPr>
              <a:t>);		break;</a:t>
            </a:r>
            <a:endParaRPr lang="zh-CN" altLang="zh-CN" sz="2400" dirty="0" smtClean="0">
              <a:latin typeface="+mn-ea"/>
            </a:endParaRPr>
          </a:p>
          <a:p>
            <a:pPr>
              <a:buFontTx/>
              <a:buNone/>
            </a:pPr>
            <a:r>
              <a:rPr lang="en-US" altLang="zh-CN" sz="2400" dirty="0" smtClean="0">
                <a:latin typeface="+mn-ea"/>
              </a:rPr>
              <a:t>		case RECT:	</a:t>
            </a:r>
            <a:r>
              <a:rPr lang="en-US" altLang="zh-CN" sz="2400" dirty="0" err="1" smtClean="0">
                <a:latin typeface="+mn-ea"/>
              </a:rPr>
              <a:t>draw_rectangle</a:t>
            </a:r>
            <a:r>
              <a:rPr lang="en-US" altLang="zh-CN" sz="2400" dirty="0" smtClean="0">
                <a:latin typeface="+mn-ea"/>
              </a:rPr>
              <a:t>(f. fig. </a:t>
            </a:r>
            <a:r>
              <a:rPr lang="en-US" altLang="zh-CN" sz="2400" dirty="0" err="1" smtClean="0">
                <a:latin typeface="+mn-ea"/>
              </a:rPr>
              <a:t>rect</a:t>
            </a:r>
            <a:r>
              <a:rPr lang="en-US" altLang="zh-CN" sz="2400" dirty="0" smtClean="0">
                <a:latin typeface="+mn-ea"/>
              </a:rPr>
              <a:t>);	break;</a:t>
            </a:r>
            <a:endParaRPr lang="zh-CN" altLang="zh-CN" sz="2400" dirty="0" smtClean="0">
              <a:latin typeface="+mn-ea"/>
            </a:endParaRPr>
          </a:p>
          <a:p>
            <a:pPr>
              <a:buFontTx/>
              <a:buNone/>
            </a:pPr>
            <a:r>
              <a:rPr lang="en-US" altLang="zh-CN" sz="2400" dirty="0" smtClean="0">
                <a:latin typeface="+mn-ea"/>
              </a:rPr>
              <a:t>		case CIRC:	</a:t>
            </a:r>
            <a:r>
              <a:rPr lang="en-US" altLang="zh-CN" sz="2400" dirty="0" err="1" smtClean="0">
                <a:latin typeface="+mn-ea"/>
              </a:rPr>
              <a:t>draw_circle</a:t>
            </a:r>
            <a:r>
              <a:rPr lang="en-US" altLang="zh-CN" sz="2400" dirty="0" smtClean="0">
                <a:latin typeface="+mn-ea"/>
              </a:rPr>
              <a:t>(f. fig. circ);	break;</a:t>
            </a:r>
            <a:endParaRPr lang="zh-CN" altLang="zh-CN" sz="2400" dirty="0" smtClean="0">
              <a:latin typeface="+mn-ea"/>
            </a:endParaRPr>
          </a:p>
          <a:p>
            <a:pPr>
              <a:buFontTx/>
              <a:buNone/>
            </a:pPr>
            <a:r>
              <a:rPr lang="en-US" altLang="zh-CN" sz="2400" dirty="0" smtClean="0">
                <a:latin typeface="+mn-ea"/>
              </a:rPr>
              <a:t>	     }</a:t>
            </a:r>
            <a:endParaRPr lang="zh-CN" altLang="zh-CN" sz="2400" dirty="0" smtClean="0">
              <a:latin typeface="+mn-ea"/>
            </a:endParaRPr>
          </a:p>
          <a:p>
            <a:pPr>
              <a:buFontTx/>
              <a:buNone/>
            </a:pPr>
            <a:r>
              <a:rPr lang="en-US" altLang="zh-CN" sz="2400" dirty="0" smtClean="0">
                <a:latin typeface="+mn-ea"/>
              </a:rPr>
              <a:t>} </a:t>
            </a:r>
            <a:r>
              <a:rPr lang="zh-CN" altLang="en-US" sz="2400" dirty="0">
                <a:latin typeface="+mn-ea"/>
              </a:rPr>
              <a:t> </a:t>
            </a:r>
            <a:endParaRPr lang="zh-CN" altLang="en-US" sz="2400" dirty="0" smtClean="0">
              <a:latin typeface="+mn-ea"/>
            </a:endParaRPr>
          </a:p>
        </p:txBody>
      </p:sp>
      <p:sp>
        <p:nvSpPr>
          <p:cNvPr id="53252" name="灯片编号占位符 5"/>
          <p:cNvSpPr txBox="1">
            <a:spLocks noGrp="1"/>
          </p:cNvSpPr>
          <p:nvPr/>
        </p:nvSpPr>
        <p:spPr bwMode="auto">
          <a:xfrm>
            <a:off x="8167688" y="6553200"/>
            <a:ext cx="9001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r" eaLnBrk="1" hangingPunct="1">
              <a:spcBef>
                <a:spcPct val="0"/>
              </a:spcBef>
              <a:buSzTx/>
              <a:buFontTx/>
              <a:buNone/>
            </a:pPr>
            <a:fld id="{A1BC789E-D3B7-497E-81EA-C28AB04D68E1}" type="slidenum">
              <a:rPr lang="en-US" altLang="zh-CN" sz="1200" b="0">
                <a:latin typeface="Arial" charset="0"/>
              </a:rPr>
            </a:fld>
            <a:endParaRPr lang="en-US" altLang="zh-CN" sz="1200" b="0">
              <a:latin typeface="Arial" charset="0"/>
            </a:endParaRPr>
          </a:p>
        </p:txBody>
      </p:sp>
      <p:sp>
        <p:nvSpPr>
          <p:cNvPr id="5" name="Rectangle 4"/>
          <p:cNvSpPr>
            <a:spLocks noChangeArrowheads="1"/>
          </p:cNvSpPr>
          <p:nvPr/>
        </p:nvSpPr>
        <p:spPr bwMode="auto">
          <a:xfrm>
            <a:off x="5148064" y="52928"/>
            <a:ext cx="3901464" cy="299774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lvl="1">
              <a:buNone/>
            </a:pPr>
            <a:r>
              <a:rPr lang="en-US" altLang="zh-CN" sz="1600" dirty="0" err="1">
                <a:latin typeface="+mn-ea"/>
              </a:rPr>
              <a:t>enum</a:t>
            </a:r>
            <a:r>
              <a:rPr lang="en-US" altLang="zh-CN" sz="1600" dirty="0">
                <a:latin typeface="+mn-ea"/>
              </a:rPr>
              <a:t> Shape {LIN, </a:t>
            </a:r>
            <a:r>
              <a:rPr lang="en-US" altLang="zh-CN" sz="1600" dirty="0" smtClean="0">
                <a:latin typeface="+mn-ea"/>
              </a:rPr>
              <a:t>RECT, CIRC</a:t>
            </a:r>
            <a:r>
              <a:rPr lang="en-US" altLang="zh-CN" sz="1600" dirty="0">
                <a:latin typeface="+mn-ea"/>
              </a:rPr>
              <a:t>}; </a:t>
            </a:r>
            <a:endParaRPr lang="en-US" altLang="zh-CN" sz="1600" dirty="0" smtClean="0">
              <a:latin typeface="+mn-ea"/>
              <a:ea typeface="+mn-ea"/>
            </a:endParaRPr>
          </a:p>
          <a:p>
            <a:pPr lvl="1">
              <a:buFontTx/>
              <a:buNone/>
            </a:pPr>
            <a:r>
              <a:rPr lang="en-US" altLang="zh-CN" sz="1600" dirty="0" smtClean="0">
                <a:latin typeface="+mn-ea"/>
                <a:ea typeface="+mn-ea"/>
              </a:rPr>
              <a:t>union Figure</a:t>
            </a:r>
            <a:endParaRPr lang="zh-CN" altLang="zh-CN" sz="1600" dirty="0" smtClean="0">
              <a:latin typeface="+mn-ea"/>
              <a:ea typeface="+mn-ea"/>
            </a:endParaRPr>
          </a:p>
          <a:p>
            <a:pPr lvl="1">
              <a:buFontTx/>
              <a:buNone/>
            </a:pPr>
            <a:r>
              <a:rPr lang="en-US" altLang="zh-CN" sz="1600" dirty="0" smtClean="0">
                <a:latin typeface="+mn-ea"/>
                <a:ea typeface="+mn-ea"/>
              </a:rPr>
              <a:t>{	Line </a:t>
            </a:r>
            <a:r>
              <a:rPr lang="en-US" altLang="zh-CN" sz="1600" dirty="0" err="1" smtClean="0">
                <a:latin typeface="+mn-ea"/>
                <a:ea typeface="+mn-ea"/>
              </a:rPr>
              <a:t>lin</a:t>
            </a:r>
            <a:r>
              <a:rPr lang="en-US" altLang="zh-CN" sz="1600" dirty="0" smtClean="0">
                <a:latin typeface="+mn-ea"/>
                <a:ea typeface="+mn-ea"/>
              </a:rPr>
              <a:t>;</a:t>
            </a:r>
            <a:endParaRPr lang="zh-CN" altLang="zh-CN" sz="1600" dirty="0" smtClean="0">
              <a:latin typeface="+mn-ea"/>
              <a:ea typeface="+mn-ea"/>
            </a:endParaRPr>
          </a:p>
          <a:p>
            <a:pPr lvl="1">
              <a:buFontTx/>
              <a:buNone/>
            </a:pPr>
            <a:r>
              <a:rPr lang="en-US" altLang="zh-CN" sz="1600" dirty="0" smtClean="0">
                <a:latin typeface="+mn-ea"/>
                <a:ea typeface="+mn-ea"/>
              </a:rPr>
              <a:t>	Rectangle </a:t>
            </a:r>
            <a:r>
              <a:rPr lang="en-US" altLang="zh-CN" sz="1600" dirty="0" err="1" smtClean="0">
                <a:latin typeface="+mn-ea"/>
                <a:ea typeface="+mn-ea"/>
              </a:rPr>
              <a:t>rect</a:t>
            </a:r>
            <a:r>
              <a:rPr lang="en-US" altLang="zh-CN" sz="1600" dirty="0" smtClean="0">
                <a:latin typeface="+mn-ea"/>
                <a:ea typeface="+mn-ea"/>
              </a:rPr>
              <a:t>;</a:t>
            </a:r>
            <a:endParaRPr lang="zh-CN" altLang="zh-CN" sz="1600" dirty="0" smtClean="0">
              <a:latin typeface="+mn-ea"/>
              <a:ea typeface="+mn-ea"/>
            </a:endParaRPr>
          </a:p>
          <a:p>
            <a:pPr lvl="1">
              <a:buFontTx/>
              <a:buNone/>
            </a:pPr>
            <a:r>
              <a:rPr lang="en-US" altLang="zh-CN" sz="1600" dirty="0" smtClean="0">
                <a:latin typeface="+mn-ea"/>
                <a:ea typeface="+mn-ea"/>
              </a:rPr>
              <a:t>	Circle circ;</a:t>
            </a:r>
            <a:endParaRPr lang="zh-CN" altLang="zh-CN" sz="1600" dirty="0" smtClean="0">
              <a:latin typeface="+mn-ea"/>
              <a:ea typeface="+mn-ea"/>
            </a:endParaRPr>
          </a:p>
          <a:p>
            <a:pPr lvl="1">
              <a:buFontTx/>
              <a:buNone/>
            </a:pPr>
            <a:r>
              <a:rPr lang="en-US" altLang="zh-CN" sz="1600" dirty="0" smtClean="0">
                <a:latin typeface="+mn-ea"/>
                <a:ea typeface="+mn-ea"/>
              </a:rPr>
              <a:t>};</a:t>
            </a:r>
            <a:endParaRPr lang="en-US" altLang="zh-CN" sz="1600" dirty="0" smtClean="0">
              <a:latin typeface="+mn-ea"/>
              <a:ea typeface="+mn-ea"/>
            </a:endParaRPr>
          </a:p>
          <a:p>
            <a:pPr lvl="1">
              <a:buFontTx/>
              <a:buNone/>
            </a:pPr>
            <a:r>
              <a:rPr lang="en-US" altLang="zh-CN" sz="1600" dirty="0" err="1" smtClean="0">
                <a:latin typeface="+mn-ea"/>
                <a:ea typeface="+mn-ea"/>
              </a:rPr>
              <a:t>struct</a:t>
            </a:r>
            <a:r>
              <a:rPr lang="en-US" altLang="zh-CN" sz="1600" dirty="0" smtClean="0">
                <a:latin typeface="+mn-ea"/>
                <a:ea typeface="+mn-ea"/>
              </a:rPr>
              <a:t> </a:t>
            </a:r>
            <a:r>
              <a:rPr lang="en-US" altLang="zh-CN" sz="1600" dirty="0" err="1" smtClean="0">
                <a:latin typeface="+mn-ea"/>
                <a:ea typeface="+mn-ea"/>
              </a:rPr>
              <a:t>TaggedFigure</a:t>
            </a:r>
            <a:endParaRPr lang="zh-CN" altLang="zh-CN" sz="1600" dirty="0" smtClean="0">
              <a:latin typeface="+mn-ea"/>
              <a:ea typeface="+mn-ea"/>
            </a:endParaRPr>
          </a:p>
          <a:p>
            <a:pPr lvl="1">
              <a:buFontTx/>
              <a:buNone/>
            </a:pPr>
            <a:r>
              <a:rPr lang="en-US" altLang="zh-CN" sz="1600" dirty="0" smtClean="0">
                <a:latin typeface="+mn-ea"/>
                <a:ea typeface="+mn-ea"/>
              </a:rPr>
              <a:t>{	Shape </a:t>
            </a:r>
            <a:r>
              <a:rPr lang="en-US" altLang="zh-CN" sz="1600" dirty="0" err="1" smtClean="0">
                <a:latin typeface="+mn-ea"/>
                <a:ea typeface="+mn-ea"/>
              </a:rPr>
              <a:t>shap</a:t>
            </a:r>
            <a:r>
              <a:rPr lang="en-US" altLang="zh-CN" sz="1600" dirty="0" smtClean="0">
                <a:latin typeface="+mn-ea"/>
                <a:ea typeface="+mn-ea"/>
              </a:rPr>
              <a:t>;</a:t>
            </a:r>
            <a:endParaRPr lang="zh-CN" altLang="zh-CN" sz="1600" dirty="0" smtClean="0">
              <a:latin typeface="+mn-ea"/>
              <a:ea typeface="+mn-ea"/>
            </a:endParaRPr>
          </a:p>
          <a:p>
            <a:pPr lvl="1">
              <a:buFontTx/>
              <a:buNone/>
            </a:pPr>
            <a:r>
              <a:rPr lang="en-US" altLang="zh-CN" sz="1600" dirty="0" smtClean="0">
                <a:latin typeface="+mn-ea"/>
                <a:ea typeface="+mn-ea"/>
              </a:rPr>
              <a:t>	Figure fig;</a:t>
            </a:r>
            <a:endParaRPr lang="zh-CN" altLang="zh-CN" sz="1600" dirty="0" smtClean="0">
              <a:latin typeface="+mn-ea"/>
              <a:ea typeface="+mn-ea"/>
            </a:endParaRPr>
          </a:p>
          <a:p>
            <a:pPr lvl="1">
              <a:buFontTx/>
              <a:buNone/>
            </a:pPr>
            <a:r>
              <a:rPr lang="en-US" altLang="zh-CN" sz="1600" dirty="0" smtClean="0">
                <a:latin typeface="+mn-ea"/>
                <a:ea typeface="+mn-ea"/>
              </a:rPr>
              <a:t>};</a:t>
            </a:r>
            <a:endParaRPr lang="zh-CN" altLang="en-US" sz="1600" dirty="0" smtClean="0">
              <a:latin typeface="+mn-ea"/>
              <a:ea typeface="+mn-ea"/>
            </a:endParaRPr>
          </a:p>
        </p:txBody>
      </p:sp>
      <p:sp>
        <p:nvSpPr>
          <p:cNvPr id="2" name="矩形 1"/>
          <p:cNvSpPr/>
          <p:nvPr/>
        </p:nvSpPr>
        <p:spPr>
          <a:xfrm>
            <a:off x="827584" y="5814408"/>
            <a:ext cx="7643192" cy="707886"/>
          </a:xfrm>
          <a:prstGeom prst="rect">
            <a:avLst/>
          </a:prstGeom>
        </p:spPr>
        <p:txBody>
          <a:bodyPr wrap="square">
            <a:spAutoFit/>
          </a:bodyPr>
          <a:lstStyle/>
          <a:p>
            <a:r>
              <a:rPr lang="en-US" altLang="zh-CN" sz="2000" dirty="0" smtClean="0"/>
              <a:t>// </a:t>
            </a:r>
            <a:r>
              <a:rPr lang="zh-CN" altLang="en-US" sz="2000" dirty="0" smtClean="0"/>
              <a:t>这里</a:t>
            </a:r>
            <a:r>
              <a:rPr lang="zh-CN" altLang="en-US" sz="2000" dirty="0"/>
              <a:t>省去了draw_line( ), </a:t>
            </a:r>
            <a:r>
              <a:rPr lang="zh-CN" altLang="en-US" sz="2000" dirty="0" smtClean="0"/>
              <a:t>rectangle</a:t>
            </a:r>
            <a:r>
              <a:rPr lang="zh-CN" altLang="en-US" sz="2000" dirty="0"/>
              <a:t>( </a:t>
            </a:r>
            <a:r>
              <a:rPr lang="zh-CN" altLang="en-US" sz="2000" dirty="0" smtClean="0"/>
              <a:t>),</a:t>
            </a:r>
            <a:r>
              <a:rPr lang="en-US" altLang="zh-CN" sz="2000" dirty="0" smtClean="0"/>
              <a:t>c</a:t>
            </a:r>
            <a:r>
              <a:rPr lang="zh-CN" altLang="en-US" sz="2000" dirty="0" smtClean="0"/>
              <a:t>ircle</a:t>
            </a:r>
            <a:r>
              <a:rPr lang="zh-CN" altLang="en-US" sz="2000" dirty="0"/>
              <a:t>( )… </a:t>
            </a:r>
            <a:r>
              <a:rPr lang="zh-CN" altLang="en-US" sz="2000" dirty="0" smtClean="0"/>
              <a:t>函数</a:t>
            </a:r>
            <a:endParaRPr lang="en-US" altLang="zh-CN" sz="2000" dirty="0" smtClean="0"/>
          </a:p>
          <a:p>
            <a:r>
              <a:rPr lang="en-US" altLang="zh-CN" sz="2000" dirty="0" smtClean="0"/>
              <a:t>// </a:t>
            </a:r>
            <a:r>
              <a:rPr lang="zh-CN" altLang="en-US" sz="2000" dirty="0" smtClean="0"/>
              <a:t>上机动手实现！</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灯片编号占位符 5"/>
          <p:cNvSpPr txBox="1">
            <a:spLocks noGrp="1"/>
          </p:cNvSpPr>
          <p:nvPr/>
        </p:nvSpPr>
        <p:spPr bwMode="auto">
          <a:xfrm>
            <a:off x="8167688" y="6553200"/>
            <a:ext cx="9001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r" eaLnBrk="1" hangingPunct="1">
              <a:spcBef>
                <a:spcPct val="0"/>
              </a:spcBef>
              <a:buSzTx/>
              <a:buFontTx/>
              <a:buNone/>
            </a:pPr>
            <a:fld id="{5EF8E150-F00C-4EEC-AD4F-BC2778651950}" type="slidenum">
              <a:rPr lang="en-US" altLang="zh-CN" sz="1200" b="0">
                <a:latin typeface="Arial" charset="0"/>
              </a:rPr>
            </a:fld>
            <a:endParaRPr lang="en-US" altLang="zh-CN" sz="1200" b="0">
              <a:latin typeface="Arial" charset="0"/>
            </a:endParaRPr>
          </a:p>
        </p:txBody>
      </p:sp>
      <p:sp>
        <p:nvSpPr>
          <p:cNvPr id="4099" name="标题 4"/>
          <p:cNvSpPr>
            <a:spLocks noGrp="1"/>
          </p:cNvSpPr>
          <p:nvPr>
            <p:ph type="title"/>
          </p:nvPr>
        </p:nvSpPr>
        <p:spPr/>
        <p:txBody>
          <a:bodyPr/>
          <a:lstStyle/>
          <a:p>
            <a:r>
              <a:rPr lang="zh-CN" altLang="en-US" dirty="0" smtClean="0"/>
              <a:t>回顾：结构</a:t>
            </a:r>
            <a:r>
              <a:rPr lang="en-US" altLang="zh-CN" dirty="0"/>
              <a:t>/</a:t>
            </a:r>
            <a:r>
              <a:rPr lang="zh-CN" altLang="en-US" dirty="0"/>
              <a:t>联合及其</a:t>
            </a:r>
            <a:r>
              <a:rPr lang="zh-CN" altLang="en-US" dirty="0" smtClean="0"/>
              <a:t>应用</a:t>
            </a:r>
            <a:endParaRPr lang="en-US" altLang="zh-CN" dirty="0"/>
          </a:p>
        </p:txBody>
      </p:sp>
      <p:sp>
        <p:nvSpPr>
          <p:cNvPr id="4100" name="Rectangle 3"/>
          <p:cNvSpPr>
            <a:spLocks noGrp="1" noChangeArrowheads="1"/>
          </p:cNvSpPr>
          <p:nvPr>
            <p:ph idx="1"/>
          </p:nvPr>
        </p:nvSpPr>
        <p:spPr/>
        <p:txBody>
          <a:bodyPr>
            <a:normAutofit/>
          </a:bodyPr>
          <a:lstStyle/>
          <a:p>
            <a:pPr lvl="1" eaLnBrk="1" hangingPunct="1">
              <a:lnSpc>
                <a:spcPct val="150000"/>
              </a:lnSpc>
            </a:pPr>
            <a:r>
              <a:rPr lang="zh-CN" altLang="en-US" sz="2400" b="1" dirty="0" smtClean="0"/>
              <a:t>结构类型基本概念</a:t>
            </a:r>
            <a:endParaRPr lang="en-US" altLang="zh-CN" sz="2400" b="1" dirty="0" smtClean="0"/>
          </a:p>
          <a:p>
            <a:pPr lvl="2" eaLnBrk="1" hangingPunct="1">
              <a:lnSpc>
                <a:spcPct val="150000"/>
              </a:lnSpc>
            </a:pPr>
            <a:r>
              <a:rPr lang="zh-CN" altLang="en-US" sz="2400" b="1" dirty="0" smtClean="0"/>
              <a:t>结构类型的构造</a:t>
            </a:r>
            <a:endParaRPr lang="en-US" altLang="zh-CN" sz="2400" b="1" dirty="0" smtClean="0"/>
          </a:p>
          <a:p>
            <a:pPr lvl="2" eaLnBrk="1" hangingPunct="1">
              <a:lnSpc>
                <a:spcPct val="150000"/>
              </a:lnSpc>
            </a:pPr>
            <a:r>
              <a:rPr lang="zh-CN" altLang="en-US" sz="2400" b="1" dirty="0" smtClean="0"/>
              <a:t>结构变量的定义与初始化</a:t>
            </a:r>
            <a:endParaRPr lang="en-US" altLang="zh-CN" sz="2400" b="1" dirty="0" smtClean="0"/>
          </a:p>
          <a:p>
            <a:pPr lvl="2" eaLnBrk="1" hangingPunct="1">
              <a:lnSpc>
                <a:spcPct val="150000"/>
              </a:lnSpc>
            </a:pPr>
            <a:r>
              <a:rPr lang="zh-CN" altLang="en-US" sz="2400" b="1" dirty="0" smtClean="0"/>
              <a:t>结构类型数据的操作</a:t>
            </a:r>
            <a:endParaRPr lang="en-US" altLang="zh-CN" sz="2400" b="1" dirty="0" smtClean="0"/>
          </a:p>
          <a:p>
            <a:pPr lvl="1" eaLnBrk="1" hangingPunct="1">
              <a:lnSpc>
                <a:spcPct val="150000"/>
              </a:lnSpc>
            </a:pPr>
            <a:r>
              <a:rPr lang="zh-CN" altLang="en-US" sz="2400" b="1" dirty="0" smtClean="0"/>
              <a:t>结构类型数组</a:t>
            </a:r>
            <a:endParaRPr lang="en-US" altLang="zh-CN" sz="2400" b="1" dirty="0" smtClean="0"/>
          </a:p>
          <a:p>
            <a:pPr lvl="1" eaLnBrk="1" hangingPunct="1">
              <a:lnSpc>
                <a:spcPct val="150000"/>
              </a:lnSpc>
            </a:pPr>
            <a:r>
              <a:rPr lang="zh-CN" altLang="en-US" sz="2400" b="1" dirty="0" smtClean="0"/>
              <a:t>用指针操作结构类型数据</a:t>
            </a:r>
            <a:endParaRPr lang="en-US" altLang="zh-CN" sz="2400" b="1" dirty="0" smtClean="0"/>
          </a:p>
          <a:p>
            <a:pPr lvl="2">
              <a:lnSpc>
                <a:spcPct val="150000"/>
              </a:lnSpc>
            </a:pPr>
            <a:r>
              <a:rPr lang="zh-CN" altLang="en-US" sz="2100" b="1" dirty="0" smtClean="0"/>
              <a:t>实验</a:t>
            </a:r>
            <a:r>
              <a:rPr lang="zh-CN" altLang="en-US" sz="2100" b="1" dirty="0" smtClean="0">
                <a:solidFill>
                  <a:srgbClr val="FF0000"/>
                </a:solidFill>
              </a:rPr>
              <a:t>第</a:t>
            </a:r>
            <a:r>
              <a:rPr lang="en-US" altLang="zh-CN" sz="2100" b="1" dirty="0" smtClean="0">
                <a:solidFill>
                  <a:srgbClr val="FF0000"/>
                </a:solidFill>
              </a:rPr>
              <a:t>35-40</a:t>
            </a:r>
            <a:r>
              <a:rPr lang="zh-CN" altLang="en-US" sz="2100" b="1" dirty="0" smtClean="0">
                <a:solidFill>
                  <a:srgbClr val="FF0000"/>
                </a:solidFill>
              </a:rPr>
              <a:t>页</a:t>
            </a:r>
            <a:r>
              <a:rPr lang="zh-CN" altLang="en-US" sz="2100" b="1" dirty="0" smtClean="0"/>
              <a:t>的程序（链表的基础！）</a:t>
            </a:r>
            <a:endParaRPr lang="en-US" altLang="zh-CN" sz="2100" b="1" dirty="0" smtClean="0"/>
          </a:p>
          <a:p>
            <a:pPr lvl="1" eaLnBrk="1" hangingPunct="1">
              <a:lnSpc>
                <a:spcPct val="150000"/>
              </a:lnSpc>
            </a:pPr>
            <a:r>
              <a:rPr lang="zh-CN" altLang="en-US" sz="2400" b="1" dirty="0" smtClean="0"/>
              <a:t>联合类型</a:t>
            </a:r>
            <a:endParaRPr lang="en-US" altLang="zh-CN" sz="2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zh-CN" dirty="0" smtClean="0"/>
              <a:t>字符型指针数组</a:t>
            </a:r>
            <a:r>
              <a:rPr lang="en-US" altLang="zh-CN" dirty="0" smtClean="0"/>
              <a:t>**</a:t>
            </a:r>
            <a:endParaRPr lang="zh-CN" altLang="en-US" dirty="0" smtClean="0"/>
          </a:p>
        </p:txBody>
      </p:sp>
      <p:sp>
        <p:nvSpPr>
          <p:cNvPr id="39939" name="内容占位符 2"/>
          <p:cNvSpPr>
            <a:spLocks noGrp="1"/>
          </p:cNvSpPr>
          <p:nvPr>
            <p:ph idx="1"/>
          </p:nvPr>
        </p:nvSpPr>
        <p:spPr>
          <a:xfrm>
            <a:off x="457200" y="1219200"/>
            <a:ext cx="8229600" cy="5234136"/>
          </a:xfrm>
        </p:spPr>
        <p:txBody>
          <a:bodyPr>
            <a:normAutofit/>
          </a:bodyPr>
          <a:lstStyle/>
          <a:p>
            <a:pPr>
              <a:buFont typeface="Wingdings" charset="2"/>
              <a:buChar char="Ø"/>
            </a:pPr>
            <a:r>
              <a:rPr lang="zh-CN" altLang="en-US" dirty="0" smtClean="0">
                <a:latin typeface="+mn-ea"/>
              </a:rPr>
              <a:t>    二维字符数组表示多个字符串</a:t>
            </a:r>
            <a:endParaRPr lang="zh-CN" altLang="zh-CN" dirty="0" smtClean="0">
              <a:latin typeface="+mn-ea"/>
            </a:endParaRPr>
          </a:p>
          <a:p>
            <a:pPr lvl="1">
              <a:buFontTx/>
              <a:buNone/>
            </a:pPr>
            <a:r>
              <a:rPr lang="en-US" altLang="zh-CN" dirty="0" smtClean="0">
                <a:latin typeface="+mn-ea"/>
              </a:rPr>
              <a:t>     char </a:t>
            </a:r>
            <a:r>
              <a:rPr lang="en-US" altLang="zh-CN" dirty="0" err="1" smtClean="0">
                <a:latin typeface="+mn-ea"/>
              </a:rPr>
              <a:t>ss</a:t>
            </a:r>
            <a:r>
              <a:rPr lang="en-US" altLang="zh-CN" dirty="0" smtClean="0">
                <a:latin typeface="+mn-ea"/>
              </a:rPr>
              <a:t>[4][5] = { {'Z', 'h', 'a', 'o', '\0'}, </a:t>
            </a:r>
            <a:endParaRPr lang="en-US" altLang="zh-CN" dirty="0" smtClean="0">
              <a:latin typeface="+mn-ea"/>
            </a:endParaRPr>
          </a:p>
          <a:p>
            <a:pPr lvl="1">
              <a:buFontTx/>
              <a:buNone/>
            </a:pPr>
            <a:r>
              <a:rPr lang="en-US" altLang="zh-CN" dirty="0" smtClean="0">
                <a:latin typeface="+mn-ea"/>
              </a:rPr>
              <a:t>				{'Q', '</a:t>
            </a:r>
            <a:r>
              <a:rPr lang="en-US" altLang="zh-CN" dirty="0" err="1" smtClean="0">
                <a:latin typeface="+mn-ea"/>
              </a:rPr>
              <a:t>i</a:t>
            </a:r>
            <a:r>
              <a:rPr lang="en-US" altLang="zh-CN" dirty="0" smtClean="0">
                <a:latin typeface="+mn-ea"/>
              </a:rPr>
              <a:t>', 'a', 'n', '\0'}, </a:t>
            </a:r>
            <a:endParaRPr lang="en-US" altLang="zh-CN" dirty="0" smtClean="0">
              <a:latin typeface="+mn-ea"/>
            </a:endParaRPr>
          </a:p>
          <a:p>
            <a:pPr lvl="1">
              <a:buFontTx/>
              <a:buNone/>
            </a:pPr>
            <a:r>
              <a:rPr lang="en-US" altLang="zh-CN" dirty="0" smtClean="0">
                <a:latin typeface="+mn-ea"/>
              </a:rPr>
              <a:t>				{'S', 'u', 'n', '\0'      }, </a:t>
            </a:r>
            <a:endParaRPr lang="en-US" altLang="zh-CN" dirty="0" smtClean="0">
              <a:latin typeface="+mn-ea"/>
            </a:endParaRPr>
          </a:p>
          <a:p>
            <a:pPr lvl="1">
              <a:buFontTx/>
              <a:buNone/>
            </a:pPr>
            <a:r>
              <a:rPr lang="en-US" altLang="zh-CN" dirty="0" smtClean="0">
                <a:latin typeface="+mn-ea"/>
              </a:rPr>
              <a:t>				{'L', '</a:t>
            </a:r>
            <a:r>
              <a:rPr lang="en-US" altLang="zh-CN" dirty="0" err="1" smtClean="0">
                <a:latin typeface="+mn-ea"/>
              </a:rPr>
              <a:t>i</a:t>
            </a:r>
            <a:r>
              <a:rPr lang="en-US" altLang="zh-CN" dirty="0" smtClean="0">
                <a:latin typeface="+mn-ea"/>
              </a:rPr>
              <a:t>', '\0'             } };</a:t>
            </a:r>
            <a:endParaRPr lang="en-US" altLang="zh-CN" dirty="0" smtClean="0">
              <a:latin typeface="+mn-ea"/>
            </a:endParaRPr>
          </a:p>
          <a:p>
            <a:pPr lvl="1">
              <a:buFontTx/>
              <a:buNone/>
            </a:pPr>
            <a:r>
              <a:rPr lang="en-US" altLang="zh-CN" sz="2400" dirty="0" smtClean="0">
                <a:solidFill>
                  <a:schemeClr val="tx1">
                    <a:lumMod val="75000"/>
                    <a:lumOff val="25000"/>
                  </a:schemeClr>
                </a:solidFill>
                <a:latin typeface="+mn-ea"/>
              </a:rPr>
              <a:t>     char </a:t>
            </a:r>
            <a:r>
              <a:rPr lang="en-US" altLang="zh-CN" sz="2400" dirty="0" err="1">
                <a:solidFill>
                  <a:schemeClr val="tx1">
                    <a:lumMod val="75000"/>
                    <a:lumOff val="25000"/>
                  </a:schemeClr>
                </a:solidFill>
                <a:latin typeface="+mn-ea"/>
              </a:rPr>
              <a:t>ss</a:t>
            </a:r>
            <a:r>
              <a:rPr lang="en-US" altLang="zh-CN" sz="2400" dirty="0">
                <a:solidFill>
                  <a:schemeClr val="tx1">
                    <a:lumMod val="75000"/>
                    <a:lumOff val="25000"/>
                  </a:schemeClr>
                </a:solidFill>
                <a:latin typeface="+mn-ea"/>
              </a:rPr>
              <a:t>[4][5] = {"Zhao", "Qian", "Sun", "Li"};</a:t>
            </a:r>
            <a:endParaRPr lang="en-US" altLang="zh-CN" dirty="0" smtClean="0">
              <a:latin typeface="+mn-ea"/>
            </a:endParaRPr>
          </a:p>
          <a:p>
            <a:pPr lvl="1">
              <a:buFont typeface="Wingdings" charset="2"/>
              <a:buChar char="Ø"/>
            </a:pPr>
            <a:r>
              <a:rPr lang="zh-CN" altLang="zh-CN" dirty="0" smtClean="0">
                <a:latin typeface="+mn-ea"/>
              </a:rPr>
              <a:t>对于</a:t>
            </a:r>
            <a:r>
              <a:rPr lang="zh-CN" altLang="zh-CN" dirty="0">
                <a:latin typeface="+mn-ea"/>
              </a:rPr>
              <a:t>每一个元素</a:t>
            </a:r>
            <a:r>
              <a:rPr lang="zh-CN" altLang="zh-CN" dirty="0" smtClean="0">
                <a:latin typeface="+mn-ea"/>
              </a:rPr>
              <a:t>都是</a:t>
            </a:r>
            <a:r>
              <a:rPr lang="zh-CN" altLang="zh-CN" dirty="0" smtClean="0">
                <a:solidFill>
                  <a:srgbClr val="FF0000"/>
                </a:solidFill>
                <a:latin typeface="+mn-ea"/>
              </a:rPr>
              <a:t>字符型</a:t>
            </a:r>
            <a:r>
              <a:rPr lang="zh-CN" altLang="zh-CN" dirty="0">
                <a:solidFill>
                  <a:srgbClr val="FF0000"/>
                </a:solidFill>
                <a:latin typeface="+mn-ea"/>
              </a:rPr>
              <a:t>指针的一维数组</a:t>
            </a:r>
            <a:r>
              <a:rPr lang="zh-CN" altLang="zh-CN" dirty="0">
                <a:latin typeface="+mn-ea"/>
              </a:rPr>
              <a:t>，可以用来表示多个</a:t>
            </a:r>
            <a:r>
              <a:rPr lang="zh-CN" altLang="zh-CN" dirty="0" smtClean="0">
                <a:latin typeface="+mn-ea"/>
              </a:rPr>
              <a:t>字符串</a:t>
            </a:r>
            <a:r>
              <a:rPr lang="zh-CN" altLang="en-US" dirty="0" smtClean="0">
                <a:latin typeface="+mn-ea"/>
              </a:rPr>
              <a:t>：</a:t>
            </a:r>
            <a:endParaRPr lang="en-US" altLang="zh-CN" dirty="0" smtClean="0">
              <a:latin typeface="+mn-ea"/>
            </a:endParaRPr>
          </a:p>
          <a:p>
            <a:pPr marL="274320" lvl="1" indent="0">
              <a:buNone/>
            </a:pPr>
            <a:r>
              <a:rPr lang="en-US" altLang="zh-CN" sz="2200" dirty="0" smtClean="0">
                <a:solidFill>
                  <a:schemeClr val="tx1">
                    <a:lumMod val="75000"/>
                    <a:lumOff val="25000"/>
                  </a:schemeClr>
                </a:solidFill>
                <a:latin typeface="+mn-ea"/>
              </a:rPr>
              <a:t>    char *</a:t>
            </a:r>
            <a:r>
              <a:rPr lang="en-US" altLang="zh-CN" sz="2200" dirty="0" err="1" smtClean="0">
                <a:solidFill>
                  <a:schemeClr val="tx1">
                    <a:lumMod val="75000"/>
                    <a:lumOff val="25000"/>
                  </a:schemeClr>
                </a:solidFill>
                <a:latin typeface="+mn-ea"/>
              </a:rPr>
              <a:t>ssp</a:t>
            </a:r>
            <a:r>
              <a:rPr lang="en-US" altLang="zh-CN" sz="2200" dirty="0" smtClean="0">
                <a:solidFill>
                  <a:schemeClr val="tx1">
                    <a:lumMod val="75000"/>
                    <a:lumOff val="25000"/>
                  </a:schemeClr>
                </a:solidFill>
                <a:latin typeface="+mn-ea"/>
              </a:rPr>
              <a:t>[4] = {"Zhao", "Qian", "Sun", "Li"}; </a:t>
            </a:r>
            <a:r>
              <a:rPr lang="zh-CN" altLang="en-US" sz="2200" dirty="0" smtClean="0">
                <a:solidFill>
                  <a:schemeClr val="tx1">
                    <a:lumMod val="75000"/>
                    <a:lumOff val="25000"/>
                  </a:schemeClr>
                </a:solidFill>
                <a:latin typeface="+mn-ea"/>
              </a:rPr>
              <a:t>或</a:t>
            </a:r>
            <a:endParaRPr lang="en-US" altLang="zh-CN" sz="2200" dirty="0" smtClean="0">
              <a:solidFill>
                <a:schemeClr val="tx1">
                  <a:lumMod val="75000"/>
                  <a:lumOff val="25000"/>
                </a:schemeClr>
              </a:solidFill>
              <a:latin typeface="+mn-ea"/>
            </a:endParaRPr>
          </a:p>
          <a:p>
            <a:pPr marL="0" indent="0">
              <a:buNone/>
            </a:pPr>
            <a:r>
              <a:rPr lang="en-US" altLang="zh-CN" sz="2200" dirty="0" smtClean="0">
                <a:solidFill>
                  <a:schemeClr val="tx1">
                    <a:lumMod val="75000"/>
                    <a:lumOff val="25000"/>
                  </a:schemeClr>
                </a:solidFill>
                <a:latin typeface="+mn-ea"/>
              </a:rPr>
              <a:t>        char </a:t>
            </a:r>
            <a:r>
              <a:rPr lang="en-US" altLang="zh-CN" sz="2200" dirty="0">
                <a:solidFill>
                  <a:schemeClr val="tx1">
                    <a:lumMod val="75000"/>
                    <a:lumOff val="25000"/>
                  </a:schemeClr>
                </a:solidFill>
                <a:latin typeface="+mn-ea"/>
              </a:rPr>
              <a:t>a[4][5];</a:t>
            </a:r>
            <a:endParaRPr lang="en-US" altLang="zh-CN" sz="2200" dirty="0">
              <a:solidFill>
                <a:schemeClr val="tx1">
                  <a:lumMod val="75000"/>
                  <a:lumOff val="25000"/>
                </a:schemeClr>
              </a:solidFill>
              <a:latin typeface="+mn-ea"/>
            </a:endParaRPr>
          </a:p>
          <a:p>
            <a:pPr lvl="1">
              <a:buNone/>
            </a:pPr>
            <a:r>
              <a:rPr lang="en-US" altLang="zh-CN" sz="2200" dirty="0" smtClean="0">
                <a:solidFill>
                  <a:schemeClr val="tx1">
                    <a:lumMod val="75000"/>
                    <a:lumOff val="25000"/>
                  </a:schemeClr>
                </a:solidFill>
                <a:latin typeface="+mn-ea"/>
              </a:rPr>
              <a:t>    char </a:t>
            </a:r>
            <a:r>
              <a:rPr lang="en-US" altLang="zh-CN" sz="2200" dirty="0">
                <a:solidFill>
                  <a:schemeClr val="tx1">
                    <a:lumMod val="75000"/>
                    <a:lumOff val="25000"/>
                  </a:schemeClr>
                </a:solidFill>
                <a:latin typeface="+mn-ea"/>
              </a:rPr>
              <a:t>*</a:t>
            </a:r>
            <a:r>
              <a:rPr lang="en-US" altLang="zh-CN" sz="2200" dirty="0" err="1">
                <a:solidFill>
                  <a:schemeClr val="tx1">
                    <a:lumMod val="75000"/>
                    <a:lumOff val="25000"/>
                  </a:schemeClr>
                </a:solidFill>
                <a:latin typeface="+mn-ea"/>
              </a:rPr>
              <a:t>ssp</a:t>
            </a:r>
            <a:r>
              <a:rPr lang="en-US" altLang="zh-CN" sz="2200" dirty="0">
                <a:solidFill>
                  <a:schemeClr val="tx1">
                    <a:lumMod val="75000"/>
                    <a:lumOff val="25000"/>
                  </a:schemeClr>
                </a:solidFill>
                <a:latin typeface="+mn-ea"/>
              </a:rPr>
              <a:t>[4] = {a[0], a[1], a[2], a[3]}; </a:t>
            </a:r>
            <a:r>
              <a:rPr lang="zh-CN" altLang="en-US" sz="2200" dirty="0">
                <a:solidFill>
                  <a:schemeClr val="tx1">
                    <a:lumMod val="75000"/>
                    <a:lumOff val="25000"/>
                  </a:schemeClr>
                </a:solidFill>
                <a:latin typeface="+mn-ea"/>
              </a:rPr>
              <a:t>或</a:t>
            </a:r>
            <a:endParaRPr lang="en-US" altLang="zh-CN" sz="2200" dirty="0">
              <a:solidFill>
                <a:schemeClr val="tx1">
                  <a:lumMod val="75000"/>
                  <a:lumOff val="25000"/>
                </a:schemeClr>
              </a:solidFill>
              <a:latin typeface="+mn-ea"/>
            </a:endParaRPr>
          </a:p>
          <a:p>
            <a:pPr lvl="1">
              <a:buFontTx/>
              <a:buNone/>
            </a:pPr>
            <a:r>
              <a:rPr lang="en-US" altLang="zh-CN" sz="2200" dirty="0" smtClean="0">
                <a:solidFill>
                  <a:schemeClr val="tx1">
                    <a:lumMod val="75000"/>
                    <a:lumOff val="25000"/>
                  </a:schemeClr>
                </a:solidFill>
                <a:latin typeface="+mn-ea"/>
              </a:rPr>
              <a:t>    char </a:t>
            </a:r>
            <a:r>
              <a:rPr lang="en-US" altLang="zh-CN" sz="2200" dirty="0">
                <a:solidFill>
                  <a:schemeClr val="tx1">
                    <a:lumMod val="75000"/>
                    <a:lumOff val="25000"/>
                  </a:schemeClr>
                </a:solidFill>
                <a:latin typeface="+mn-ea"/>
              </a:rPr>
              <a:t>*</a:t>
            </a:r>
            <a:r>
              <a:rPr lang="en-US" altLang="zh-CN" sz="2200" dirty="0" err="1">
                <a:solidFill>
                  <a:schemeClr val="tx1">
                    <a:lumMod val="75000"/>
                    <a:lumOff val="25000"/>
                  </a:schemeClr>
                </a:solidFill>
                <a:latin typeface="+mn-ea"/>
              </a:rPr>
              <a:t>ssp</a:t>
            </a:r>
            <a:r>
              <a:rPr lang="en-US" altLang="zh-CN" sz="2200" dirty="0">
                <a:solidFill>
                  <a:schemeClr val="tx1">
                    <a:lumMod val="75000"/>
                    <a:lumOff val="25000"/>
                  </a:schemeClr>
                </a:solidFill>
                <a:latin typeface="+mn-ea"/>
              </a:rPr>
              <a:t>[4] = {&amp;a[0][0], &amp;a[1][0], &amp;a[2][0], &amp;a[3][0]};</a:t>
            </a:r>
            <a:r>
              <a:rPr lang="en-US" altLang="zh-CN" sz="2200" dirty="0">
                <a:solidFill>
                  <a:schemeClr val="tx1">
                    <a:lumMod val="75000"/>
                    <a:lumOff val="25000"/>
                  </a:schemeClr>
                </a:solidFill>
              </a:rPr>
              <a:t>	</a:t>
            </a:r>
            <a:r>
              <a:rPr lang="en-US" altLang="zh-CN" dirty="0"/>
              <a:t> </a:t>
            </a:r>
            <a:endParaRPr lang="en-US" altLang="zh-CN" dirty="0"/>
          </a:p>
          <a:p>
            <a:pPr marL="0" indent="0">
              <a:buNone/>
            </a:pPr>
            <a:endParaRPr lang="zh-CN" altLang="zh-CN" dirty="0">
              <a:latin typeface="+mn-ea"/>
            </a:endParaRPr>
          </a:p>
          <a:p>
            <a:pPr lvl="1">
              <a:buFontTx/>
              <a:buNone/>
            </a:pPr>
            <a:endParaRPr lang="en-US" altLang="zh-CN" dirty="0" smtClean="0"/>
          </a:p>
        </p:txBody>
      </p:sp>
      <p:sp>
        <p:nvSpPr>
          <p:cNvPr id="4" name="灯片编号占位符 5"/>
          <p:cNvSpPr txBox="1">
            <a:spLocks noGrp="1"/>
          </p:cNvSpPr>
          <p:nvPr/>
        </p:nvSpPr>
        <p:spPr bwMode="auto">
          <a:xfrm>
            <a:off x="8167688" y="6553200"/>
            <a:ext cx="900112" cy="228600"/>
          </a:xfrm>
          <a:prstGeom prst="rect">
            <a:avLst/>
          </a:prstGeom>
          <a:noFill/>
          <a:ln>
            <a:miter lim="800000"/>
          </a:ln>
        </p:spPr>
        <p:txBody>
          <a:bodyPr/>
          <a:lstStyle/>
          <a:p>
            <a:pPr algn="r">
              <a:defRPr/>
            </a:pPr>
            <a:fld id="{C8D28F08-221C-4E31-9456-4099A144D383}" type="slidenum">
              <a:rPr lang="en-US" altLang="zh-CN" sz="1200">
                <a:latin typeface="Arial" charset="0"/>
                <a:ea typeface="+mn-ea"/>
              </a:rPr>
            </a:fld>
            <a:endParaRPr lang="en-US" altLang="zh-CN" sz="1200">
              <a:latin typeface="Arial" charset="0"/>
              <a:ea typeface="+mn-ea"/>
            </a:endParaRPr>
          </a:p>
        </p:txBody>
      </p:sp>
      <p:sp>
        <p:nvSpPr>
          <p:cNvPr id="5" name="文本框 4"/>
          <p:cNvSpPr txBox="1"/>
          <p:nvPr/>
        </p:nvSpPr>
        <p:spPr>
          <a:xfrm>
            <a:off x="6487556" y="53519"/>
            <a:ext cx="2441694" cy="769441"/>
          </a:xfrm>
          <a:prstGeom prst="rect">
            <a:avLst/>
          </a:prstGeom>
          <a:noFill/>
        </p:spPr>
        <p:txBody>
          <a:bodyPr wrap="none" rtlCol="0">
            <a:spAutoFit/>
          </a:bodyPr>
          <a:lstStyle/>
          <a:p>
            <a:r>
              <a:rPr lang="zh-CN" altLang="en-US" sz="4400" dirty="0" smtClean="0">
                <a:solidFill>
                  <a:srgbClr val="FF0000"/>
                </a:solidFill>
              </a:rPr>
              <a:t>内容回顾</a:t>
            </a:r>
            <a:endParaRPr lang="zh-CN" altLang="en-US" sz="4400" dirty="0">
              <a:solidFill>
                <a:srgbClr val="FF0000"/>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700" b="1" dirty="0"/>
              <a:t>Q &amp; A</a:t>
            </a:r>
            <a:endParaRPr lang="zh-CN" altLang="en-US" sz="2700" b="1" dirty="0"/>
          </a:p>
        </p:txBody>
      </p:sp>
      <p:grpSp>
        <p:nvGrpSpPr>
          <p:cNvPr id="7" name="组合 6"/>
          <p:cNvGrpSpPr/>
          <p:nvPr/>
        </p:nvGrpSpPr>
        <p:grpSpPr>
          <a:xfrm>
            <a:off x="3707904" y="1592796"/>
            <a:ext cx="2106234" cy="3780420"/>
            <a:chOff x="3347864" y="980728"/>
            <a:chExt cx="2808312" cy="5040560"/>
          </a:xfrm>
        </p:grpSpPr>
        <p:pic>
          <p:nvPicPr>
            <p:cNvPr id="4" name="图片 3" descr="0260080009.jpg"/>
            <p:cNvPicPr>
              <a:picLocks noChangeAspect="1"/>
            </p:cNvPicPr>
            <p:nvPr/>
          </p:nvPicPr>
          <p:blipFill>
            <a:blip r:embed="rId1" cstate="print"/>
            <a:stretch>
              <a:fillRect/>
            </a:stretch>
          </p:blipFill>
          <p:spPr>
            <a:xfrm>
              <a:off x="3347864" y="1139126"/>
              <a:ext cx="2419241" cy="4882162"/>
            </a:xfrm>
            <a:prstGeom prst="rect">
              <a:avLst/>
            </a:prstGeom>
          </p:spPr>
        </p:pic>
        <p:sp>
          <p:nvSpPr>
            <p:cNvPr id="5" name="矩形 4"/>
            <p:cNvSpPr/>
            <p:nvPr/>
          </p:nvSpPr>
          <p:spPr>
            <a:xfrm>
              <a:off x="5148064" y="980728"/>
              <a:ext cx="1008112"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smtClean="0"/>
              <a:t>联合（</a:t>
            </a:r>
            <a:r>
              <a:rPr lang="en-US" altLang="zh-CN" smtClean="0"/>
              <a:t>union</a:t>
            </a:r>
            <a:r>
              <a:rPr lang="zh-CN" altLang="en-US" smtClean="0"/>
              <a:t>）类型</a:t>
            </a:r>
            <a:endParaRPr lang="zh-CN" altLang="en-US" smtClean="0"/>
          </a:p>
        </p:txBody>
      </p:sp>
      <p:sp>
        <p:nvSpPr>
          <p:cNvPr id="28675" name="Rectangle 3"/>
          <p:cNvSpPr>
            <a:spLocks noGrp="1" noChangeArrowheads="1"/>
          </p:cNvSpPr>
          <p:nvPr>
            <p:ph type="body" idx="1"/>
          </p:nvPr>
        </p:nvSpPr>
        <p:spPr>
          <a:xfrm>
            <a:off x="457200" y="1219200"/>
            <a:ext cx="8435280" cy="4937760"/>
          </a:xfrm>
        </p:spPr>
        <p:txBody>
          <a:bodyPr/>
          <a:lstStyle/>
          <a:p>
            <a:pPr lvl="1">
              <a:buFontTx/>
              <a:buNone/>
            </a:pPr>
            <a:r>
              <a:rPr lang="en-US" altLang="zh-CN" sz="2800" dirty="0" smtClean="0">
                <a:solidFill>
                  <a:srgbClr val="FF0000"/>
                </a:solidFill>
                <a:latin typeface="+mn-ea"/>
              </a:rPr>
              <a:t>union</a:t>
            </a:r>
            <a:r>
              <a:rPr lang="en-US" altLang="zh-CN" sz="2800" dirty="0" smtClean="0">
                <a:latin typeface="+mn-ea"/>
              </a:rPr>
              <a:t> </a:t>
            </a:r>
            <a:r>
              <a:rPr lang="en-US" altLang="zh-CN" sz="2800" dirty="0" err="1" smtClean="0">
                <a:latin typeface="+mn-ea"/>
              </a:rPr>
              <a:t>myType</a:t>
            </a:r>
            <a:endParaRPr lang="zh-CN" altLang="zh-CN" sz="2800" dirty="0" smtClean="0">
              <a:latin typeface="+mn-ea"/>
            </a:endParaRPr>
          </a:p>
          <a:p>
            <a:pPr lvl="1">
              <a:buFontTx/>
              <a:buNone/>
            </a:pPr>
            <a:r>
              <a:rPr lang="en-US" altLang="zh-CN" sz="2800" dirty="0" smtClean="0">
                <a:latin typeface="+mn-ea"/>
              </a:rPr>
              <a:t>{</a:t>
            </a:r>
            <a:endParaRPr lang="zh-CN" altLang="zh-CN" sz="2800" dirty="0" smtClean="0">
              <a:latin typeface="+mn-ea"/>
            </a:endParaRPr>
          </a:p>
          <a:p>
            <a:pPr lvl="1">
              <a:buFontTx/>
              <a:buNone/>
            </a:pPr>
            <a:r>
              <a:rPr lang="en-US" altLang="zh-CN" sz="2800" dirty="0" smtClean="0">
                <a:latin typeface="+mn-ea"/>
              </a:rPr>
              <a:t>	</a:t>
            </a:r>
            <a:r>
              <a:rPr lang="en-US" altLang="zh-CN" sz="2800" dirty="0" err="1" smtClean="0">
                <a:latin typeface="+mn-ea"/>
              </a:rPr>
              <a:t>int</a:t>
            </a:r>
            <a:r>
              <a:rPr lang="en-US" altLang="zh-CN" sz="2800" dirty="0" smtClean="0">
                <a:latin typeface="+mn-ea"/>
              </a:rPr>
              <a:t> </a:t>
            </a:r>
            <a:r>
              <a:rPr lang="en-US" altLang="zh-CN" sz="2800" dirty="0" err="1" smtClean="0">
                <a:latin typeface="+mn-ea"/>
              </a:rPr>
              <a:t>i</a:t>
            </a:r>
            <a:r>
              <a:rPr lang="en-US" altLang="zh-CN" sz="2800" dirty="0" smtClean="0">
                <a:latin typeface="+mn-ea"/>
              </a:rPr>
              <a:t>;</a:t>
            </a:r>
            <a:endParaRPr lang="zh-CN" altLang="zh-CN" sz="2800" dirty="0" smtClean="0">
              <a:latin typeface="+mn-ea"/>
            </a:endParaRPr>
          </a:p>
          <a:p>
            <a:pPr lvl="1">
              <a:buFontTx/>
              <a:buNone/>
            </a:pPr>
            <a:r>
              <a:rPr lang="en-US" altLang="zh-CN" sz="2800" dirty="0" smtClean="0">
                <a:latin typeface="+mn-ea"/>
              </a:rPr>
              <a:t>	char c;</a:t>
            </a:r>
            <a:endParaRPr lang="zh-CN" altLang="zh-CN" sz="2800" dirty="0" smtClean="0">
              <a:latin typeface="+mn-ea"/>
            </a:endParaRPr>
          </a:p>
          <a:p>
            <a:pPr lvl="1">
              <a:buFontTx/>
              <a:buNone/>
            </a:pPr>
            <a:r>
              <a:rPr lang="en-US" altLang="zh-CN" sz="2800" dirty="0" smtClean="0">
                <a:latin typeface="+mn-ea"/>
              </a:rPr>
              <a:t>	double d;</a:t>
            </a:r>
            <a:endParaRPr lang="zh-CN" altLang="zh-CN" sz="2800" dirty="0" smtClean="0">
              <a:latin typeface="+mn-ea"/>
            </a:endParaRPr>
          </a:p>
          <a:p>
            <a:pPr lvl="1">
              <a:buFontTx/>
              <a:buNone/>
            </a:pPr>
            <a:r>
              <a:rPr lang="en-US" altLang="zh-CN" sz="2800" dirty="0" smtClean="0">
                <a:latin typeface="+mn-ea"/>
              </a:rPr>
              <a:t>}</a:t>
            </a:r>
            <a:r>
              <a:rPr lang="zh-CN" altLang="en-US" sz="2800" dirty="0" smtClean="0">
                <a:latin typeface="+mn-ea"/>
              </a:rPr>
              <a:t>；</a:t>
            </a:r>
            <a:endParaRPr lang="zh-CN" altLang="zh-CN" sz="2800" dirty="0" smtClean="0">
              <a:latin typeface="+mn-ea"/>
            </a:endParaRPr>
          </a:p>
          <a:p>
            <a:pPr lvl="1">
              <a:buFontTx/>
              <a:buNone/>
            </a:pPr>
            <a:r>
              <a:rPr lang="en-US" altLang="zh-CN" sz="2800" dirty="0" err="1" smtClean="0">
                <a:latin typeface="+mn-ea"/>
              </a:rPr>
              <a:t>myType</a:t>
            </a:r>
            <a:r>
              <a:rPr lang="en-US" altLang="zh-CN" sz="2800" dirty="0" smtClean="0">
                <a:latin typeface="+mn-ea"/>
              </a:rPr>
              <a:t> v;   </a:t>
            </a:r>
            <a:endParaRPr lang="en-US" altLang="zh-CN" sz="2800" dirty="0" smtClean="0">
              <a:latin typeface="+mn-ea"/>
            </a:endParaRPr>
          </a:p>
          <a:p>
            <a:pPr lvl="1">
              <a:buFontTx/>
              <a:buNone/>
            </a:pPr>
            <a:endParaRPr lang="en-US" altLang="zh-CN" dirty="0" smtClean="0">
              <a:latin typeface="+mn-ea"/>
            </a:endParaRPr>
          </a:p>
          <a:p>
            <a:pPr lvl="1">
              <a:buFont typeface="Wingdings" charset="2"/>
              <a:buChar char="u"/>
            </a:pPr>
            <a:r>
              <a:rPr lang="en-US" altLang="zh-CN" sz="2800" dirty="0" smtClean="0">
                <a:latin typeface="+mn-ea"/>
              </a:rPr>
              <a:t> </a:t>
            </a:r>
            <a:r>
              <a:rPr lang="zh-CN" altLang="zh-CN" sz="2800" dirty="0" smtClean="0">
                <a:latin typeface="+mn-ea"/>
              </a:rPr>
              <a:t>在</a:t>
            </a:r>
            <a:r>
              <a:rPr lang="zh-CN" altLang="zh-CN" sz="2800" dirty="0">
                <a:latin typeface="+mn-ea"/>
              </a:rPr>
              <a:t>程序中可以</a:t>
            </a:r>
            <a:r>
              <a:rPr lang="zh-CN" altLang="zh-CN" sz="2800" b="1" dirty="0">
                <a:solidFill>
                  <a:srgbClr val="3333FF"/>
                </a:solidFill>
                <a:latin typeface="+mn-ea"/>
              </a:rPr>
              <a:t>分时操作</a:t>
            </a:r>
            <a:r>
              <a:rPr lang="zh-CN" altLang="zh-CN" sz="2800" dirty="0">
                <a:latin typeface="+mn-ea"/>
              </a:rPr>
              <a:t>其中不同数据类型的成员</a:t>
            </a:r>
            <a:endParaRPr lang="zh-CN" altLang="en-US" sz="2800" dirty="0" smtClean="0"/>
          </a:p>
        </p:txBody>
      </p:sp>
      <p:sp>
        <p:nvSpPr>
          <p:cNvPr id="39941" name="灯片编号占位符 5"/>
          <p:cNvSpPr txBox="1">
            <a:spLocks noGrp="1"/>
          </p:cNvSpPr>
          <p:nvPr/>
        </p:nvSpPr>
        <p:spPr bwMode="auto">
          <a:xfrm>
            <a:off x="8167688" y="6553200"/>
            <a:ext cx="9001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80000"/>
              <a:buBlip>
                <a:blip r:embed="rId1"/>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2"/>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r" eaLnBrk="1" hangingPunct="1">
              <a:spcBef>
                <a:spcPct val="0"/>
              </a:spcBef>
              <a:buSzTx/>
              <a:buFontTx/>
              <a:buNone/>
            </a:pPr>
            <a:fld id="{3027FB44-B0D3-4A56-A237-F878CF0EF6AD}" type="slidenum">
              <a:rPr lang="en-US" altLang="zh-CN" sz="1200" b="0">
                <a:latin typeface="Arial" charset="0"/>
              </a:rPr>
            </a:fld>
            <a:endParaRPr lang="en-US" altLang="zh-CN" sz="1200" b="0">
              <a:latin typeface="Arial" charset="0"/>
            </a:endParaRPr>
          </a:p>
        </p:txBody>
      </p:sp>
      <p:sp>
        <p:nvSpPr>
          <p:cNvPr id="7" name="文本框 6"/>
          <p:cNvSpPr txBox="1"/>
          <p:nvPr/>
        </p:nvSpPr>
        <p:spPr>
          <a:xfrm>
            <a:off x="6444208" y="139217"/>
            <a:ext cx="2441694" cy="769441"/>
          </a:xfrm>
          <a:prstGeom prst="rect">
            <a:avLst/>
          </a:prstGeom>
          <a:noFill/>
        </p:spPr>
        <p:txBody>
          <a:bodyPr wrap="none" rtlCol="0">
            <a:spAutoFit/>
          </a:bodyPr>
          <a:lstStyle/>
          <a:p>
            <a:r>
              <a:rPr lang="zh-CN" altLang="en-US" sz="4400" dirty="0" smtClean="0">
                <a:solidFill>
                  <a:srgbClr val="FF0000"/>
                </a:solidFill>
              </a:rPr>
              <a:t>内容回顾</a:t>
            </a:r>
            <a:endParaRPr lang="zh-CN" altLang="en-US" sz="4400" dirty="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107950" y="1089025"/>
            <a:ext cx="7848600" cy="4608513"/>
          </a:xfrm>
          <a:prstGeom prst="rect">
            <a:avLst/>
          </a:prstGeom>
          <a:noFill/>
          <a:ln w="9525">
            <a:solidFill>
              <a:schemeClr val="tx1"/>
            </a:solidFill>
            <a:miter lim="800000"/>
          </a:ln>
        </p:spPr>
        <p:txBody>
          <a:bodyPr lIns="18000" tIns="10800" rIns="18000" bIns="10800"/>
          <a:lstStyle/>
          <a:p>
            <a:pPr marL="342900" indent="-342900">
              <a:lnSpc>
                <a:spcPct val="80000"/>
              </a:lnSpc>
              <a:spcBef>
                <a:spcPct val="20000"/>
              </a:spcBef>
              <a:buSzPct val="80000"/>
            </a:pPr>
            <a:r>
              <a:rPr lang="en-US" altLang="zh-CN" sz="2000" b="1" dirty="0" err="1">
                <a:latin typeface="+mn-ea"/>
                <a:cs typeface="Arial" charset="0"/>
              </a:rPr>
              <a:t>int</a:t>
            </a:r>
            <a:r>
              <a:rPr lang="en-US" altLang="zh-CN" sz="2000" b="1" dirty="0">
                <a:latin typeface="+mn-ea"/>
                <a:cs typeface="Arial" charset="0"/>
              </a:rPr>
              <a:t> main()</a:t>
            </a:r>
            <a:endParaRPr lang="en-US" altLang="zh-CN" sz="2000" b="1" dirty="0">
              <a:latin typeface="+mn-ea"/>
              <a:cs typeface="Arial" charset="0"/>
            </a:endParaRPr>
          </a:p>
          <a:p>
            <a:pPr marL="342900" indent="-342900">
              <a:lnSpc>
                <a:spcPct val="80000"/>
              </a:lnSpc>
              <a:spcBef>
                <a:spcPct val="20000"/>
              </a:spcBef>
              <a:buSzPct val="80000"/>
            </a:pPr>
            <a:r>
              <a:rPr lang="en-US" altLang="zh-CN" sz="2000" b="1" dirty="0">
                <a:latin typeface="+mn-ea"/>
                <a:cs typeface="Arial" charset="0"/>
              </a:rPr>
              <a:t>{	char </a:t>
            </a:r>
            <a:r>
              <a:rPr lang="en-US" altLang="zh-CN" sz="2000" b="1" dirty="0" err="1">
                <a:latin typeface="+mn-ea"/>
                <a:cs typeface="Arial" charset="0"/>
              </a:rPr>
              <a:t>key,str</a:t>
            </a:r>
            <a:r>
              <a:rPr lang="en-US" altLang="zh-CN" sz="2000" b="1" dirty="0">
                <a:latin typeface="+mn-ea"/>
                <a:cs typeface="Arial" charset="0"/>
              </a:rPr>
              <a:t>[ ] = "</a:t>
            </a:r>
            <a:r>
              <a:rPr lang="en-US" altLang="zh-CN" sz="2000" b="1" dirty="0" err="1">
                <a:latin typeface="+mn-ea"/>
                <a:cs typeface="Arial" charset="0"/>
              </a:rPr>
              <a:t>abcdefghijklmnopqrst</a:t>
            </a:r>
            <a:r>
              <a:rPr lang="en-US" altLang="zh-CN" sz="2000" b="1" dirty="0">
                <a:latin typeface="+mn-ea"/>
                <a:cs typeface="Arial" charset="0"/>
              </a:rPr>
              <a:t>";</a:t>
            </a:r>
            <a:endParaRPr lang="en-US" altLang="zh-CN" sz="2000" b="1" dirty="0">
              <a:latin typeface="+mn-ea"/>
              <a:cs typeface="Arial" charset="0"/>
            </a:endParaRPr>
          </a:p>
          <a:p>
            <a:pPr marL="342900" indent="-342900">
              <a:lnSpc>
                <a:spcPct val="80000"/>
              </a:lnSpc>
              <a:spcBef>
                <a:spcPct val="20000"/>
              </a:spcBef>
              <a:buSzPct val="80000"/>
            </a:pPr>
            <a:r>
              <a:rPr lang="en-US" altLang="zh-CN" sz="2000" b="1" dirty="0">
                <a:latin typeface="+mn-ea"/>
                <a:cs typeface="Arial" charset="0"/>
              </a:rPr>
              <a:t>	</a:t>
            </a:r>
            <a:r>
              <a:rPr lang="en-US" altLang="zh-CN" sz="2000" b="1" dirty="0" err="1">
                <a:latin typeface="+mn-ea"/>
                <a:cs typeface="Arial" charset="0"/>
              </a:rPr>
              <a:t>printf</a:t>
            </a:r>
            <a:r>
              <a:rPr lang="en-US" altLang="zh-CN" sz="2000" b="1" dirty="0">
                <a:latin typeface="+mn-ea"/>
                <a:cs typeface="Arial" charset="0"/>
              </a:rPr>
              <a:t>("please input a letter:");</a:t>
            </a:r>
            <a:endParaRPr lang="en-US" altLang="zh-CN" sz="2000" b="1" dirty="0">
              <a:latin typeface="+mn-ea"/>
              <a:cs typeface="Arial" charset="0"/>
            </a:endParaRPr>
          </a:p>
          <a:p>
            <a:pPr marL="342900" indent="-342900">
              <a:lnSpc>
                <a:spcPct val="80000"/>
              </a:lnSpc>
              <a:spcBef>
                <a:spcPct val="20000"/>
              </a:spcBef>
              <a:buSzPct val="80000"/>
            </a:pPr>
            <a:r>
              <a:rPr lang="en-US" altLang="zh-CN" sz="2000" b="1" dirty="0">
                <a:latin typeface="+mn-ea"/>
                <a:cs typeface="Arial" charset="0"/>
              </a:rPr>
              <a:t>	</a:t>
            </a:r>
            <a:r>
              <a:rPr lang="en-US" altLang="zh-CN" sz="2000" b="1" dirty="0" err="1">
                <a:latin typeface="+mn-ea"/>
                <a:cs typeface="Arial" charset="0"/>
              </a:rPr>
              <a:t>scanf</a:t>
            </a:r>
            <a:r>
              <a:rPr lang="en-US" altLang="zh-CN" sz="2000" b="1" dirty="0">
                <a:latin typeface="+mn-ea"/>
                <a:cs typeface="Arial" charset="0"/>
              </a:rPr>
              <a:t>("%c", &amp;key);                          </a:t>
            </a:r>
            <a:endParaRPr lang="en-US" altLang="zh-CN" sz="2000" b="1" dirty="0">
              <a:latin typeface="+mn-ea"/>
              <a:cs typeface="Arial" charset="0"/>
            </a:endParaRPr>
          </a:p>
          <a:p>
            <a:pPr marL="342900" indent="-342900">
              <a:lnSpc>
                <a:spcPct val="80000"/>
              </a:lnSpc>
              <a:spcBef>
                <a:spcPct val="20000"/>
              </a:spcBef>
              <a:buSzPct val="80000"/>
            </a:pPr>
            <a:r>
              <a:rPr lang="en-US" altLang="zh-CN" sz="2000" b="1" dirty="0">
                <a:latin typeface="+mn-ea"/>
                <a:cs typeface="Arial" charset="0"/>
              </a:rPr>
              <a:t>	</a:t>
            </a:r>
            <a:r>
              <a:rPr lang="en-US" altLang="zh-CN" sz="2000" b="1" dirty="0" err="1">
                <a:latin typeface="+mn-ea"/>
                <a:cs typeface="Arial" charset="0"/>
              </a:rPr>
              <a:t>int</a:t>
            </a:r>
            <a:r>
              <a:rPr lang="en-US" altLang="zh-CN" sz="2000" b="1" dirty="0">
                <a:latin typeface="+mn-ea"/>
                <a:cs typeface="Arial" charset="0"/>
              </a:rPr>
              <a:t> </a:t>
            </a:r>
            <a:r>
              <a:rPr lang="en-US" altLang="zh-CN" sz="2000" b="1" dirty="0">
                <a:solidFill>
                  <a:srgbClr val="0000FF"/>
                </a:solidFill>
                <a:latin typeface="+mn-ea"/>
                <a:cs typeface="Arial" charset="0"/>
              </a:rPr>
              <a:t>flag</a:t>
            </a:r>
            <a:r>
              <a:rPr lang="en-US" altLang="zh-CN" sz="2000" b="1" dirty="0">
                <a:latin typeface="+mn-ea"/>
                <a:cs typeface="Arial" charset="0"/>
              </a:rPr>
              <a:t> = </a:t>
            </a:r>
            <a:r>
              <a:rPr lang="en-US" altLang="zh-CN" sz="2000" b="1" dirty="0" err="1">
                <a:solidFill>
                  <a:srgbClr val="0000FF"/>
                </a:solidFill>
                <a:latin typeface="+mn-ea"/>
                <a:cs typeface="Arial" charset="0"/>
              </a:rPr>
              <a:t>BiSearch</a:t>
            </a:r>
            <a:r>
              <a:rPr lang="en-US" altLang="zh-CN" sz="2000" b="1" dirty="0">
                <a:solidFill>
                  <a:srgbClr val="0000FF"/>
                </a:solidFill>
                <a:latin typeface="+mn-ea"/>
                <a:cs typeface="Arial" charset="0"/>
              </a:rPr>
              <a:t>(</a:t>
            </a:r>
            <a:r>
              <a:rPr lang="en-US" altLang="zh-CN" sz="2000" b="1" dirty="0" err="1">
                <a:solidFill>
                  <a:srgbClr val="0000FF"/>
                </a:solidFill>
                <a:latin typeface="+mn-ea"/>
                <a:cs typeface="Arial" charset="0"/>
              </a:rPr>
              <a:t>str</a:t>
            </a:r>
            <a:r>
              <a:rPr lang="en-US" altLang="zh-CN" sz="2000" b="1" dirty="0">
                <a:solidFill>
                  <a:srgbClr val="0000FF"/>
                </a:solidFill>
                <a:latin typeface="+mn-ea"/>
                <a:cs typeface="Arial" charset="0"/>
              </a:rPr>
              <a:t>, key, 0, </a:t>
            </a:r>
            <a:r>
              <a:rPr lang="en-US" altLang="zh-CN" sz="2000" b="1" dirty="0" err="1">
                <a:latin typeface="+mn-ea"/>
                <a:cs typeface="Arial" charset="0"/>
              </a:rPr>
              <a:t>strlen</a:t>
            </a:r>
            <a:r>
              <a:rPr lang="en-US" altLang="zh-CN" sz="2000" b="1" dirty="0">
                <a:latin typeface="+mn-ea"/>
                <a:cs typeface="Arial" charset="0"/>
              </a:rPr>
              <a:t>(</a:t>
            </a:r>
            <a:r>
              <a:rPr lang="en-US" altLang="zh-CN" sz="2000" b="1" dirty="0" err="1">
                <a:latin typeface="+mn-ea"/>
                <a:cs typeface="Arial" charset="0"/>
              </a:rPr>
              <a:t>str</a:t>
            </a:r>
            <a:r>
              <a:rPr lang="en-US" altLang="zh-CN" sz="2000" b="1" dirty="0">
                <a:latin typeface="+mn-ea"/>
                <a:cs typeface="Arial" charset="0"/>
              </a:rPr>
              <a:t>)-1</a:t>
            </a:r>
            <a:r>
              <a:rPr lang="en-US" altLang="zh-CN" sz="2000" b="1" dirty="0">
                <a:solidFill>
                  <a:srgbClr val="0000FF"/>
                </a:solidFill>
                <a:latin typeface="+mn-ea"/>
                <a:cs typeface="Arial" charset="0"/>
              </a:rPr>
              <a:t>)</a:t>
            </a:r>
            <a:r>
              <a:rPr lang="en-US" altLang="zh-CN" sz="2000" b="1" dirty="0">
                <a:latin typeface="+mn-ea"/>
                <a:cs typeface="Arial" charset="0"/>
              </a:rPr>
              <a:t>;</a:t>
            </a:r>
            <a:endParaRPr lang="en-US" altLang="zh-CN" sz="2000" b="1" dirty="0">
              <a:latin typeface="+mn-ea"/>
              <a:cs typeface="Arial" charset="0"/>
            </a:endParaRPr>
          </a:p>
          <a:p>
            <a:pPr marL="342900" indent="-342900">
              <a:lnSpc>
                <a:spcPct val="80000"/>
              </a:lnSpc>
              <a:spcBef>
                <a:spcPct val="20000"/>
              </a:spcBef>
              <a:buSzPct val="80000"/>
            </a:pPr>
            <a:r>
              <a:rPr lang="en-US" altLang="zh-CN" sz="2000" b="1" dirty="0">
                <a:latin typeface="+mn-ea"/>
                <a:cs typeface="Arial" charset="0"/>
              </a:rPr>
              <a:t>	if(</a:t>
            </a:r>
            <a:r>
              <a:rPr lang="en-US" altLang="zh-CN" sz="2000" b="1" dirty="0">
                <a:solidFill>
                  <a:srgbClr val="0000FF"/>
                </a:solidFill>
                <a:latin typeface="+mn-ea"/>
                <a:cs typeface="Arial" charset="0"/>
              </a:rPr>
              <a:t>flag</a:t>
            </a:r>
            <a:r>
              <a:rPr lang="en-US" altLang="zh-CN" sz="2000" b="1" dirty="0">
                <a:latin typeface="+mn-ea"/>
                <a:cs typeface="Arial" charset="0"/>
              </a:rPr>
              <a:t> </a:t>
            </a:r>
            <a:r>
              <a:rPr lang="en-US" altLang="zh-CN" sz="2000" b="1" dirty="0">
                <a:solidFill>
                  <a:srgbClr val="FF0000"/>
                </a:solidFill>
                <a:latin typeface="+mn-ea"/>
                <a:cs typeface="Arial" charset="0"/>
              </a:rPr>
              <a:t>== -1</a:t>
            </a:r>
            <a:r>
              <a:rPr lang="en-US" altLang="zh-CN" sz="2000" b="1" dirty="0">
                <a:latin typeface="+mn-ea"/>
                <a:cs typeface="Arial" charset="0"/>
              </a:rPr>
              <a:t>) </a:t>
            </a:r>
            <a:r>
              <a:rPr lang="en-US" altLang="zh-CN" sz="2000" dirty="0">
                <a:latin typeface="+mn-ea"/>
                <a:cs typeface="Arial" charset="0"/>
              </a:rPr>
              <a:t> </a:t>
            </a:r>
            <a:r>
              <a:rPr lang="en-US" altLang="zh-CN" sz="2000" dirty="0" err="1">
                <a:latin typeface="+mn-ea"/>
                <a:cs typeface="Arial" charset="0"/>
              </a:rPr>
              <a:t>printf</a:t>
            </a:r>
            <a:r>
              <a:rPr lang="en-US" altLang="zh-CN" sz="2000" dirty="0">
                <a:latin typeface="+mn-ea"/>
                <a:cs typeface="Arial" charset="0"/>
              </a:rPr>
              <a:t>("\n not found \n");</a:t>
            </a:r>
            <a:endParaRPr lang="en-US" altLang="zh-CN" sz="2000" b="1" dirty="0">
              <a:latin typeface="+mn-ea"/>
              <a:cs typeface="Arial" charset="0"/>
            </a:endParaRPr>
          </a:p>
          <a:p>
            <a:pPr marL="342900" indent="-342900">
              <a:lnSpc>
                <a:spcPct val="80000"/>
              </a:lnSpc>
              <a:spcBef>
                <a:spcPct val="20000"/>
              </a:spcBef>
              <a:buSzPct val="80000"/>
            </a:pPr>
            <a:r>
              <a:rPr lang="en-US" altLang="zh-CN" sz="2000" b="1" dirty="0">
                <a:latin typeface="+mn-ea"/>
                <a:cs typeface="Arial" charset="0"/>
              </a:rPr>
              <a:t>	else 		</a:t>
            </a:r>
            <a:r>
              <a:rPr lang="en-US" altLang="zh-CN" sz="2000" dirty="0">
                <a:latin typeface="+mn-ea"/>
                <a:cs typeface="Arial" charset="0"/>
              </a:rPr>
              <a:t> </a:t>
            </a:r>
            <a:r>
              <a:rPr lang="en-US" altLang="zh-CN" sz="2000" dirty="0" err="1">
                <a:latin typeface="+mn-ea"/>
                <a:cs typeface="Arial" charset="0"/>
              </a:rPr>
              <a:t>printf</a:t>
            </a:r>
            <a:r>
              <a:rPr lang="en-US" altLang="zh-CN" sz="2000" dirty="0">
                <a:latin typeface="+mn-ea"/>
                <a:cs typeface="Arial" charset="0"/>
              </a:rPr>
              <a:t>("%d \n", </a:t>
            </a:r>
            <a:r>
              <a:rPr lang="en-US" altLang="zh-CN" sz="2000" b="1" dirty="0">
                <a:solidFill>
                  <a:srgbClr val="0000FF"/>
                </a:solidFill>
                <a:latin typeface="+mn-ea"/>
                <a:cs typeface="Arial" charset="0"/>
              </a:rPr>
              <a:t>flag</a:t>
            </a:r>
            <a:r>
              <a:rPr lang="en-US" altLang="zh-CN" sz="2000" b="1" dirty="0">
                <a:latin typeface="+mn-ea"/>
                <a:cs typeface="Arial" charset="0"/>
              </a:rPr>
              <a:t> </a:t>
            </a:r>
            <a:r>
              <a:rPr lang="en-US" altLang="zh-CN" sz="2000" dirty="0">
                <a:latin typeface="+mn-ea"/>
                <a:cs typeface="Arial" charset="0"/>
              </a:rPr>
              <a:t>); </a:t>
            </a:r>
            <a:r>
              <a:rPr lang="en-US" altLang="zh-CN" sz="2000" b="1" dirty="0">
                <a:latin typeface="+mn-ea"/>
                <a:cs typeface="Arial" charset="0"/>
              </a:rPr>
              <a:t> 	</a:t>
            </a:r>
            <a:endParaRPr lang="en-US" altLang="zh-CN" sz="2000" b="1" dirty="0">
              <a:latin typeface="+mn-ea"/>
              <a:cs typeface="Arial" charset="0"/>
            </a:endParaRPr>
          </a:p>
          <a:p>
            <a:pPr marL="342900" indent="-342900">
              <a:lnSpc>
                <a:spcPct val="80000"/>
              </a:lnSpc>
              <a:spcBef>
                <a:spcPct val="20000"/>
              </a:spcBef>
              <a:buSzPct val="80000"/>
            </a:pPr>
            <a:r>
              <a:rPr lang="en-US" altLang="zh-CN" sz="2000" b="1" dirty="0">
                <a:latin typeface="+mn-ea"/>
                <a:cs typeface="Arial" charset="0"/>
              </a:rPr>
              <a:t>	return 0;</a:t>
            </a:r>
            <a:endParaRPr lang="en-US" altLang="zh-CN" sz="2000" b="1" dirty="0">
              <a:latin typeface="+mn-ea"/>
              <a:cs typeface="Arial" charset="0"/>
            </a:endParaRPr>
          </a:p>
          <a:p>
            <a:pPr marL="342900" indent="-342900">
              <a:lnSpc>
                <a:spcPct val="80000"/>
              </a:lnSpc>
              <a:spcBef>
                <a:spcPct val="20000"/>
              </a:spcBef>
              <a:buSzPct val="80000"/>
            </a:pPr>
            <a:r>
              <a:rPr lang="en-US" altLang="zh-CN" sz="2000" b="1" dirty="0">
                <a:latin typeface="+mn-ea"/>
                <a:cs typeface="Arial" charset="0"/>
              </a:rPr>
              <a:t>}</a:t>
            </a:r>
            <a:endParaRPr lang="en-US" altLang="zh-CN" sz="2000" b="1" dirty="0">
              <a:latin typeface="+mn-ea"/>
              <a:cs typeface="Arial" charset="0"/>
            </a:endParaRPr>
          </a:p>
        </p:txBody>
      </p:sp>
      <p:sp>
        <p:nvSpPr>
          <p:cNvPr id="57347" name="Rectangle 4"/>
          <p:cNvSpPr>
            <a:spLocks noChangeArrowheads="1"/>
          </p:cNvSpPr>
          <p:nvPr/>
        </p:nvSpPr>
        <p:spPr bwMode="auto">
          <a:xfrm>
            <a:off x="2051050" y="3236913"/>
            <a:ext cx="6165850" cy="3478212"/>
          </a:xfrm>
          <a:prstGeom prst="rect">
            <a:avLst/>
          </a:prstGeom>
          <a:solidFill>
            <a:schemeClr val="bg1"/>
          </a:solidFill>
          <a:ln w="9525">
            <a:solidFill>
              <a:srgbClr val="FF3300"/>
            </a:solidFill>
            <a:miter lim="800000"/>
          </a:ln>
        </p:spPr>
        <p:txBody>
          <a:bodyPr>
            <a:spAutoFit/>
          </a:bodyPr>
          <a:lstStyle/>
          <a:p>
            <a:r>
              <a:rPr lang="en-US" altLang="zh-CN" sz="2000" b="1" dirty="0" err="1">
                <a:solidFill>
                  <a:srgbClr val="0000FF"/>
                </a:solidFill>
                <a:latin typeface="+mn-ea"/>
              </a:rPr>
              <a:t>int</a:t>
            </a:r>
            <a:r>
              <a:rPr lang="en-US" altLang="zh-CN" sz="2000" b="1" dirty="0">
                <a:solidFill>
                  <a:srgbClr val="0000FF"/>
                </a:solidFill>
                <a:latin typeface="+mn-ea"/>
              </a:rPr>
              <a:t> </a:t>
            </a:r>
            <a:r>
              <a:rPr lang="en-US" altLang="zh-CN" sz="2000" b="1" dirty="0" err="1">
                <a:solidFill>
                  <a:srgbClr val="0000FF"/>
                </a:solidFill>
                <a:latin typeface="+mn-ea"/>
              </a:rPr>
              <a:t>BiSearch</a:t>
            </a:r>
            <a:r>
              <a:rPr lang="en-US" altLang="zh-CN" sz="2000" b="1" dirty="0">
                <a:solidFill>
                  <a:srgbClr val="0000FF"/>
                </a:solidFill>
                <a:latin typeface="+mn-ea"/>
              </a:rPr>
              <a:t>(char x[ ], char k, </a:t>
            </a:r>
            <a:r>
              <a:rPr lang="en-US" altLang="zh-CN" sz="2000" b="1" dirty="0" err="1">
                <a:solidFill>
                  <a:srgbClr val="0000FF"/>
                </a:solidFill>
                <a:latin typeface="+mn-ea"/>
              </a:rPr>
              <a:t>int</a:t>
            </a:r>
            <a:r>
              <a:rPr lang="en-US" altLang="zh-CN" sz="2000" b="1" dirty="0">
                <a:solidFill>
                  <a:srgbClr val="0000FF"/>
                </a:solidFill>
                <a:latin typeface="+mn-ea"/>
              </a:rPr>
              <a:t> </a:t>
            </a:r>
            <a:r>
              <a:rPr lang="en-US" altLang="zh-CN" sz="2000" b="1" dirty="0" err="1">
                <a:solidFill>
                  <a:srgbClr val="0000FF"/>
                </a:solidFill>
                <a:latin typeface="+mn-ea"/>
              </a:rPr>
              <a:t>ph</a:t>
            </a:r>
            <a:r>
              <a:rPr lang="en-US" altLang="zh-CN" sz="2000" b="1" dirty="0">
                <a:solidFill>
                  <a:srgbClr val="0000FF"/>
                </a:solidFill>
                <a:latin typeface="+mn-ea"/>
              </a:rPr>
              <a:t>, </a:t>
            </a:r>
            <a:r>
              <a:rPr lang="en-US" altLang="zh-CN" sz="2000" b="1" dirty="0" err="1">
                <a:solidFill>
                  <a:srgbClr val="0000FF"/>
                </a:solidFill>
                <a:latin typeface="+mn-ea"/>
              </a:rPr>
              <a:t>int</a:t>
            </a:r>
            <a:r>
              <a:rPr lang="en-US" altLang="zh-CN" sz="2000" b="1" dirty="0">
                <a:solidFill>
                  <a:srgbClr val="0000FF"/>
                </a:solidFill>
                <a:latin typeface="+mn-ea"/>
              </a:rPr>
              <a:t> </a:t>
            </a:r>
            <a:r>
              <a:rPr lang="en-US" altLang="zh-CN" sz="2000" b="1" dirty="0" err="1">
                <a:solidFill>
                  <a:srgbClr val="0000FF"/>
                </a:solidFill>
                <a:latin typeface="+mn-ea"/>
              </a:rPr>
              <a:t>pt</a:t>
            </a:r>
            <a:r>
              <a:rPr lang="en-US" altLang="zh-CN" sz="2000" b="1" dirty="0">
                <a:solidFill>
                  <a:srgbClr val="0000FF"/>
                </a:solidFill>
                <a:latin typeface="+mn-ea"/>
              </a:rPr>
              <a:t>) </a:t>
            </a:r>
            <a:endParaRPr lang="en-US" altLang="zh-CN" sz="2000" b="1" dirty="0">
              <a:solidFill>
                <a:srgbClr val="0000FF"/>
              </a:solidFill>
              <a:latin typeface="+mn-ea"/>
            </a:endParaRPr>
          </a:p>
          <a:p>
            <a:r>
              <a:rPr lang="en-US" altLang="zh-CN" sz="2000" b="1" dirty="0">
                <a:solidFill>
                  <a:srgbClr val="0000FF"/>
                </a:solidFill>
                <a:latin typeface="+mn-ea"/>
              </a:rPr>
              <a:t>{    </a:t>
            </a:r>
            <a:r>
              <a:rPr lang="en-US" altLang="zh-CN" sz="2000" b="1" dirty="0" err="1">
                <a:solidFill>
                  <a:srgbClr val="0000FF"/>
                </a:solidFill>
                <a:latin typeface="+mn-ea"/>
              </a:rPr>
              <a:t>int</a:t>
            </a:r>
            <a:r>
              <a:rPr lang="en-US" altLang="zh-CN" sz="2000" b="1" dirty="0">
                <a:solidFill>
                  <a:srgbClr val="0000FF"/>
                </a:solidFill>
                <a:latin typeface="+mn-ea"/>
              </a:rPr>
              <a:t> </a:t>
            </a:r>
            <a:r>
              <a:rPr lang="en-US" altLang="zh-CN" sz="2000" b="1" dirty="0" err="1">
                <a:solidFill>
                  <a:srgbClr val="0000FF"/>
                </a:solidFill>
                <a:latin typeface="+mn-ea"/>
              </a:rPr>
              <a:t>pmid</a:t>
            </a:r>
            <a:r>
              <a:rPr lang="en-US" altLang="zh-CN" sz="2000" b="1" dirty="0">
                <a:solidFill>
                  <a:srgbClr val="0000FF"/>
                </a:solidFill>
                <a:latin typeface="+mn-ea"/>
              </a:rPr>
              <a:t>;</a:t>
            </a:r>
            <a:endParaRPr lang="en-US" altLang="zh-CN" sz="2000" b="1" dirty="0">
              <a:solidFill>
                <a:srgbClr val="0000FF"/>
              </a:solidFill>
              <a:latin typeface="+mn-ea"/>
            </a:endParaRPr>
          </a:p>
          <a:p>
            <a:r>
              <a:rPr lang="en-US" altLang="zh-CN" sz="2000" b="1" dirty="0">
                <a:solidFill>
                  <a:srgbClr val="0000FF"/>
                </a:solidFill>
                <a:latin typeface="+mn-ea"/>
              </a:rPr>
              <a:t>     while(</a:t>
            </a:r>
            <a:r>
              <a:rPr lang="en-US" altLang="zh-CN" sz="2000" b="1" dirty="0" err="1">
                <a:solidFill>
                  <a:srgbClr val="0000FF"/>
                </a:solidFill>
                <a:latin typeface="+mn-ea"/>
              </a:rPr>
              <a:t>ph</a:t>
            </a:r>
            <a:r>
              <a:rPr lang="en-US" altLang="zh-CN" sz="2000" b="1" dirty="0">
                <a:solidFill>
                  <a:srgbClr val="0000FF"/>
                </a:solidFill>
                <a:latin typeface="+mn-ea"/>
              </a:rPr>
              <a:t> &lt;= </a:t>
            </a:r>
            <a:r>
              <a:rPr lang="en-US" altLang="zh-CN" sz="2000" b="1" dirty="0" err="1">
                <a:solidFill>
                  <a:srgbClr val="0000FF"/>
                </a:solidFill>
                <a:latin typeface="+mn-ea"/>
              </a:rPr>
              <a:t>pt</a:t>
            </a:r>
            <a:r>
              <a:rPr lang="en-US" altLang="zh-CN" sz="2000" b="1" dirty="0">
                <a:solidFill>
                  <a:srgbClr val="0000FF"/>
                </a:solidFill>
                <a:latin typeface="+mn-ea"/>
              </a:rPr>
              <a:t>)</a:t>
            </a:r>
            <a:endParaRPr lang="en-US" altLang="zh-CN" sz="2000" b="1" dirty="0">
              <a:solidFill>
                <a:srgbClr val="0000FF"/>
              </a:solidFill>
              <a:latin typeface="+mn-ea"/>
            </a:endParaRPr>
          </a:p>
          <a:p>
            <a:r>
              <a:rPr lang="en-US" altLang="zh-CN" sz="2000" b="1" dirty="0">
                <a:solidFill>
                  <a:srgbClr val="0000FF"/>
                </a:solidFill>
                <a:latin typeface="+mn-ea"/>
              </a:rPr>
              <a:t>     {	</a:t>
            </a:r>
            <a:r>
              <a:rPr kumimoji="1" lang="en-US" altLang="zh-CN" sz="2000" b="1" dirty="0" err="1">
                <a:solidFill>
                  <a:srgbClr val="0000FF"/>
                </a:solidFill>
                <a:latin typeface="+mn-ea"/>
              </a:rPr>
              <a:t>pmid</a:t>
            </a:r>
            <a:r>
              <a:rPr kumimoji="1" lang="en-US" altLang="zh-CN" sz="2000" b="1" dirty="0">
                <a:solidFill>
                  <a:srgbClr val="0000FF"/>
                </a:solidFill>
                <a:latin typeface="+mn-ea"/>
              </a:rPr>
              <a:t> = (</a:t>
            </a:r>
            <a:r>
              <a:rPr kumimoji="1" lang="en-US" altLang="zh-CN" sz="2000" b="1" dirty="0" err="1">
                <a:solidFill>
                  <a:srgbClr val="0000FF"/>
                </a:solidFill>
                <a:latin typeface="+mn-ea"/>
              </a:rPr>
              <a:t>ph+pt</a:t>
            </a:r>
            <a:r>
              <a:rPr kumimoji="1" lang="en-US" altLang="zh-CN" sz="2000" b="1" dirty="0">
                <a:solidFill>
                  <a:srgbClr val="0000FF"/>
                </a:solidFill>
                <a:latin typeface="+mn-ea"/>
              </a:rPr>
              <a:t>)/2;</a:t>
            </a:r>
            <a:endParaRPr kumimoji="1" lang="en-US" altLang="zh-CN" sz="2000" b="1" dirty="0">
              <a:solidFill>
                <a:srgbClr val="0000FF"/>
              </a:solidFill>
              <a:latin typeface="+mn-ea"/>
            </a:endParaRPr>
          </a:p>
          <a:p>
            <a:pPr>
              <a:buClr>
                <a:schemeClr val="tx1"/>
              </a:buClr>
              <a:buFont typeface="Wingdings" charset="2"/>
              <a:buNone/>
            </a:pPr>
            <a:r>
              <a:rPr kumimoji="1" lang="en-US" altLang="zh-CN" sz="2000" b="1" dirty="0">
                <a:solidFill>
                  <a:srgbClr val="0000FF"/>
                </a:solidFill>
                <a:latin typeface="+mn-ea"/>
              </a:rPr>
              <a:t>	if (k == x[</a:t>
            </a:r>
            <a:r>
              <a:rPr kumimoji="1" lang="en-US" altLang="zh-CN" sz="2000" b="1" dirty="0" err="1">
                <a:solidFill>
                  <a:srgbClr val="0000FF"/>
                </a:solidFill>
                <a:latin typeface="+mn-ea"/>
              </a:rPr>
              <a:t>pmid</a:t>
            </a:r>
            <a:r>
              <a:rPr kumimoji="1" lang="en-US" altLang="zh-CN" sz="2000" b="1" dirty="0">
                <a:solidFill>
                  <a:srgbClr val="0000FF"/>
                </a:solidFill>
                <a:latin typeface="+mn-ea"/>
              </a:rPr>
              <a:t>]) 	break;</a:t>
            </a:r>
            <a:endParaRPr kumimoji="1" lang="en-US" altLang="zh-CN" sz="2000" b="1" dirty="0">
              <a:solidFill>
                <a:srgbClr val="0000FF"/>
              </a:solidFill>
              <a:latin typeface="+mn-ea"/>
            </a:endParaRPr>
          </a:p>
          <a:p>
            <a:pPr>
              <a:buClr>
                <a:schemeClr val="tx1"/>
              </a:buClr>
              <a:buFont typeface="Wingdings" charset="2"/>
              <a:buNone/>
            </a:pPr>
            <a:r>
              <a:rPr kumimoji="1" lang="en-US" altLang="zh-CN" sz="2000" b="1" dirty="0">
                <a:solidFill>
                  <a:srgbClr val="0000FF"/>
                </a:solidFill>
                <a:latin typeface="+mn-ea"/>
              </a:rPr>
              <a:t>	else if (k &gt; x[</a:t>
            </a:r>
            <a:r>
              <a:rPr kumimoji="1" lang="en-US" altLang="zh-CN" sz="2000" b="1" dirty="0" err="1">
                <a:solidFill>
                  <a:srgbClr val="0000FF"/>
                </a:solidFill>
                <a:latin typeface="+mn-ea"/>
              </a:rPr>
              <a:t>pmid</a:t>
            </a:r>
            <a:r>
              <a:rPr kumimoji="1" lang="en-US" altLang="zh-CN" sz="2000" b="1" dirty="0">
                <a:solidFill>
                  <a:srgbClr val="0000FF"/>
                </a:solidFill>
                <a:latin typeface="+mn-ea"/>
              </a:rPr>
              <a:t>])	</a:t>
            </a:r>
            <a:r>
              <a:rPr kumimoji="1" lang="en-US" altLang="zh-CN" sz="2000" b="1" dirty="0" err="1">
                <a:solidFill>
                  <a:srgbClr val="0000FF"/>
                </a:solidFill>
                <a:latin typeface="+mn-ea"/>
              </a:rPr>
              <a:t>ph</a:t>
            </a:r>
            <a:r>
              <a:rPr kumimoji="1" lang="en-US" altLang="zh-CN" sz="2000" b="1" dirty="0">
                <a:solidFill>
                  <a:srgbClr val="0000FF"/>
                </a:solidFill>
                <a:latin typeface="+mn-ea"/>
              </a:rPr>
              <a:t> = pmid+1;</a:t>
            </a:r>
            <a:endParaRPr kumimoji="1" lang="en-US" altLang="zh-CN" sz="2000" b="1" dirty="0">
              <a:solidFill>
                <a:srgbClr val="0000FF"/>
              </a:solidFill>
              <a:latin typeface="+mn-ea"/>
            </a:endParaRPr>
          </a:p>
          <a:p>
            <a:pPr>
              <a:buClr>
                <a:schemeClr val="tx1"/>
              </a:buClr>
              <a:buFont typeface="Wingdings" charset="2"/>
              <a:buNone/>
            </a:pPr>
            <a:r>
              <a:rPr kumimoji="1" lang="en-US" altLang="zh-CN" sz="2000" b="1" dirty="0">
                <a:solidFill>
                  <a:srgbClr val="0000FF"/>
                </a:solidFill>
                <a:latin typeface="+mn-ea"/>
              </a:rPr>
              <a:t>	else			</a:t>
            </a:r>
            <a:r>
              <a:rPr kumimoji="1" lang="en-US" altLang="zh-CN" sz="2000" b="1" dirty="0" err="1">
                <a:solidFill>
                  <a:srgbClr val="0000FF"/>
                </a:solidFill>
                <a:latin typeface="+mn-ea"/>
              </a:rPr>
              <a:t>pt</a:t>
            </a:r>
            <a:r>
              <a:rPr kumimoji="1" lang="en-US" altLang="zh-CN" sz="2000" b="1" dirty="0">
                <a:solidFill>
                  <a:srgbClr val="0000FF"/>
                </a:solidFill>
                <a:latin typeface="+mn-ea"/>
              </a:rPr>
              <a:t> = pmid-1;</a:t>
            </a:r>
            <a:endParaRPr kumimoji="1" lang="en-US" altLang="zh-CN" sz="2000" b="1" dirty="0">
              <a:solidFill>
                <a:srgbClr val="0000FF"/>
              </a:solidFill>
              <a:latin typeface="+mn-ea"/>
            </a:endParaRPr>
          </a:p>
          <a:p>
            <a:pPr>
              <a:buClr>
                <a:schemeClr val="tx1"/>
              </a:buClr>
              <a:buFont typeface="Wingdings" charset="2"/>
              <a:buNone/>
            </a:pPr>
            <a:r>
              <a:rPr kumimoji="1" lang="en-US" altLang="zh-CN" sz="2000" b="1" dirty="0">
                <a:solidFill>
                  <a:srgbClr val="0000FF"/>
                </a:solidFill>
                <a:latin typeface="+mn-ea"/>
              </a:rPr>
              <a:t>    }</a:t>
            </a:r>
            <a:endParaRPr kumimoji="1" lang="en-US" altLang="zh-CN" sz="2000" b="1" dirty="0">
              <a:solidFill>
                <a:srgbClr val="0000FF"/>
              </a:solidFill>
              <a:latin typeface="+mn-ea"/>
            </a:endParaRPr>
          </a:p>
          <a:p>
            <a:pPr>
              <a:buClr>
                <a:schemeClr val="tx1"/>
              </a:buClr>
              <a:buFont typeface="Wingdings" charset="2"/>
              <a:buNone/>
            </a:pPr>
            <a:r>
              <a:rPr kumimoji="1" lang="en-US" altLang="zh-CN" sz="2000" b="1" dirty="0">
                <a:solidFill>
                  <a:srgbClr val="0000FF"/>
                </a:solidFill>
                <a:latin typeface="+mn-ea"/>
              </a:rPr>
              <a:t>     if(</a:t>
            </a:r>
            <a:r>
              <a:rPr kumimoji="1" lang="en-US" altLang="zh-CN" sz="2000" b="1" dirty="0" err="1">
                <a:solidFill>
                  <a:srgbClr val="0000FF"/>
                </a:solidFill>
                <a:latin typeface="+mn-ea"/>
              </a:rPr>
              <a:t>ph</a:t>
            </a:r>
            <a:r>
              <a:rPr kumimoji="1" lang="en-US" altLang="zh-CN" sz="2000" b="1" dirty="0">
                <a:solidFill>
                  <a:srgbClr val="0000FF"/>
                </a:solidFill>
                <a:latin typeface="+mn-ea"/>
              </a:rPr>
              <a:t> &gt; </a:t>
            </a:r>
            <a:r>
              <a:rPr kumimoji="1" lang="en-US" altLang="zh-CN" sz="2000" b="1" dirty="0" err="1">
                <a:solidFill>
                  <a:srgbClr val="0000FF"/>
                </a:solidFill>
                <a:latin typeface="+mn-ea"/>
              </a:rPr>
              <a:t>pt</a:t>
            </a:r>
            <a:r>
              <a:rPr kumimoji="1" lang="en-US" altLang="zh-CN" sz="2000" b="1" dirty="0">
                <a:solidFill>
                  <a:srgbClr val="0000FF"/>
                </a:solidFill>
                <a:latin typeface="+mn-ea"/>
              </a:rPr>
              <a:t>) </a:t>
            </a:r>
            <a:r>
              <a:rPr kumimoji="1" lang="en-US" altLang="zh-CN" sz="2000" b="1" dirty="0" err="1">
                <a:solidFill>
                  <a:srgbClr val="0000FF"/>
                </a:solidFill>
                <a:latin typeface="+mn-ea"/>
              </a:rPr>
              <a:t>pmid</a:t>
            </a:r>
            <a:r>
              <a:rPr kumimoji="1" lang="en-US" altLang="zh-CN" sz="2000" b="1" dirty="0">
                <a:solidFill>
                  <a:srgbClr val="0000FF"/>
                </a:solidFill>
                <a:latin typeface="+mn-ea"/>
              </a:rPr>
              <a:t> = -1;</a:t>
            </a:r>
            <a:endParaRPr kumimoji="1" lang="en-US" altLang="zh-CN" sz="2000" b="1" dirty="0">
              <a:solidFill>
                <a:srgbClr val="0000FF"/>
              </a:solidFill>
              <a:latin typeface="+mn-ea"/>
            </a:endParaRPr>
          </a:p>
          <a:p>
            <a:pPr>
              <a:buClr>
                <a:schemeClr val="tx1"/>
              </a:buClr>
              <a:buFont typeface="Wingdings" charset="2"/>
              <a:buNone/>
            </a:pPr>
            <a:r>
              <a:rPr kumimoji="1" lang="en-US" altLang="zh-CN" sz="2000" b="1" dirty="0">
                <a:solidFill>
                  <a:srgbClr val="0000FF"/>
                </a:solidFill>
                <a:latin typeface="+mn-ea"/>
              </a:rPr>
              <a:t>     return </a:t>
            </a:r>
            <a:r>
              <a:rPr kumimoji="1" lang="en-US" altLang="zh-CN" sz="2000" b="1" dirty="0" err="1">
                <a:solidFill>
                  <a:srgbClr val="0000FF"/>
                </a:solidFill>
                <a:latin typeface="+mn-ea"/>
              </a:rPr>
              <a:t>pmid</a:t>
            </a:r>
            <a:r>
              <a:rPr kumimoji="1" lang="en-US" altLang="zh-CN" sz="2000" b="1" dirty="0">
                <a:solidFill>
                  <a:srgbClr val="0000FF"/>
                </a:solidFill>
                <a:latin typeface="+mn-ea"/>
              </a:rPr>
              <a:t>;</a:t>
            </a:r>
            <a:endParaRPr kumimoji="1" lang="en-US" altLang="zh-CN" sz="2000" b="1" dirty="0">
              <a:solidFill>
                <a:srgbClr val="0000FF"/>
              </a:solidFill>
              <a:latin typeface="+mn-ea"/>
            </a:endParaRPr>
          </a:p>
          <a:p>
            <a:pPr>
              <a:buClr>
                <a:schemeClr val="tx1"/>
              </a:buClr>
              <a:buFont typeface="Wingdings" charset="2"/>
              <a:buNone/>
            </a:pPr>
            <a:r>
              <a:rPr kumimoji="1" lang="en-US" altLang="zh-CN" sz="2000" b="1" dirty="0">
                <a:solidFill>
                  <a:srgbClr val="0000FF"/>
                </a:solidFill>
                <a:latin typeface="+mn-ea"/>
              </a:rPr>
              <a:t>}</a:t>
            </a:r>
            <a:endParaRPr kumimoji="1" lang="en-US" altLang="zh-CN" sz="2000" b="1" dirty="0">
              <a:solidFill>
                <a:srgbClr val="0000FF"/>
              </a:solidFill>
              <a:latin typeface="+mn-ea"/>
            </a:endParaRPr>
          </a:p>
        </p:txBody>
      </p:sp>
      <p:sp>
        <p:nvSpPr>
          <p:cNvPr id="6" name="灯片编号占位符 5"/>
          <p:cNvSpPr txBox="1">
            <a:spLocks noGrp="1"/>
          </p:cNvSpPr>
          <p:nvPr/>
        </p:nvSpPr>
        <p:spPr bwMode="auto">
          <a:xfrm>
            <a:off x="8167688" y="6553200"/>
            <a:ext cx="900112" cy="228600"/>
          </a:xfrm>
          <a:prstGeom prst="rect">
            <a:avLst/>
          </a:prstGeom>
          <a:noFill/>
          <a:ln>
            <a:miter lim="800000"/>
          </a:ln>
        </p:spPr>
        <p:txBody>
          <a:bodyPr/>
          <a:lstStyle/>
          <a:p>
            <a:pPr algn="r">
              <a:defRPr/>
            </a:pPr>
            <a:fld id="{A431DE0A-25F9-4D2D-A65E-E06F468D84DD}" type="slidenum">
              <a:rPr lang="en-US" altLang="zh-CN" sz="1200">
                <a:latin typeface="Arial" charset="0"/>
                <a:ea typeface="+mn-ea"/>
              </a:rPr>
            </a:fld>
            <a:endParaRPr lang="en-US" altLang="zh-CN" sz="1200">
              <a:latin typeface="Arial" charset="0"/>
              <a:ea typeface="+mn-ea"/>
            </a:endParaRPr>
          </a:p>
        </p:txBody>
      </p:sp>
      <p:sp>
        <p:nvSpPr>
          <p:cNvPr id="57349" name="标题 7"/>
          <p:cNvSpPr>
            <a:spLocks noGrp="1"/>
          </p:cNvSpPr>
          <p:nvPr>
            <p:ph type="title"/>
          </p:nvPr>
        </p:nvSpPr>
        <p:spPr/>
        <p:txBody>
          <a:bodyPr>
            <a:normAutofit fontScale="90000"/>
          </a:bodyPr>
          <a:lstStyle/>
          <a:p>
            <a:r>
              <a:rPr lang="zh-CN" altLang="en-US" dirty="0" smtClean="0"/>
              <a:t>折半查找：</a:t>
            </a:r>
            <a:br>
              <a:rPr lang="en-US" altLang="zh-CN" dirty="0" smtClean="0"/>
            </a:br>
            <a:r>
              <a:rPr lang="zh-CN" altLang="en-US" dirty="0" smtClean="0"/>
              <a:t>写成独立的函数</a:t>
            </a:r>
            <a:endParaRPr lang="zh-CN" altLang="en-US" dirty="0" smtClean="0"/>
          </a:p>
        </p:txBody>
      </p:sp>
      <p:sp>
        <p:nvSpPr>
          <p:cNvPr id="7" name="文本框 6"/>
          <p:cNvSpPr txBox="1"/>
          <p:nvPr/>
        </p:nvSpPr>
        <p:spPr>
          <a:xfrm>
            <a:off x="6487556" y="53519"/>
            <a:ext cx="2441694" cy="769441"/>
          </a:xfrm>
          <a:prstGeom prst="rect">
            <a:avLst/>
          </a:prstGeom>
          <a:noFill/>
        </p:spPr>
        <p:txBody>
          <a:bodyPr wrap="none" rtlCol="0">
            <a:spAutoFit/>
          </a:bodyPr>
          <a:lstStyle/>
          <a:p>
            <a:r>
              <a:rPr lang="zh-CN" altLang="en-US" sz="4400" dirty="0" smtClean="0">
                <a:solidFill>
                  <a:srgbClr val="FF0000"/>
                </a:solidFill>
              </a:rPr>
              <a:t>内容回顾</a:t>
            </a:r>
            <a:endParaRPr lang="zh-CN" altLang="en-US" sz="4400" dirty="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altLang="en-US" sz="3200" dirty="0" smtClean="0">
                <a:latin typeface="Times New Roman" pitchFamily="18" charset="0"/>
              </a:rPr>
              <a:t>二分法（折半法）查找字符串</a:t>
            </a:r>
            <a:endParaRPr lang="zh-CN" altLang="en-US" sz="3200" dirty="0" smtClean="0">
              <a:latin typeface="Times New Roman" pitchFamily="18" charset="0"/>
            </a:endParaRPr>
          </a:p>
        </p:txBody>
      </p:sp>
      <p:sp>
        <p:nvSpPr>
          <p:cNvPr id="59396" name="Rectangle 4"/>
          <p:cNvSpPr>
            <a:spLocks noChangeArrowheads="1"/>
          </p:cNvSpPr>
          <p:nvPr/>
        </p:nvSpPr>
        <p:spPr bwMode="auto">
          <a:xfrm>
            <a:off x="179388" y="1620838"/>
            <a:ext cx="7705725" cy="3478212"/>
          </a:xfrm>
          <a:prstGeom prst="rect">
            <a:avLst/>
          </a:prstGeom>
          <a:noFill/>
          <a:ln w="9525">
            <a:solidFill>
              <a:schemeClr val="tx1"/>
            </a:solidFill>
            <a:miter lim="800000"/>
          </a:ln>
        </p:spPr>
        <p:txBody>
          <a:bodyPr>
            <a:spAutoFit/>
          </a:bodyPr>
          <a:lstStyle/>
          <a:p>
            <a:r>
              <a:rPr lang="en-US" altLang="zh-CN" sz="2000" b="1" dirty="0">
                <a:latin typeface="+mn-ea"/>
              </a:rPr>
              <a:t>char *Bin</a:t>
            </a:r>
            <a:r>
              <a:rPr lang="en-US" altLang="zh-CN" sz="2000" b="1" dirty="0" smtClean="0">
                <a:latin typeface="+mn-ea"/>
              </a:rPr>
              <a:t>( char </a:t>
            </a:r>
            <a:r>
              <a:rPr lang="en-US" altLang="zh-CN" sz="2000" b="1" dirty="0">
                <a:latin typeface="+mn-ea"/>
              </a:rPr>
              <a:t>*</a:t>
            </a:r>
            <a:r>
              <a:rPr lang="en-US" altLang="zh-CN" sz="2000" b="1" dirty="0" err="1">
                <a:latin typeface="+mn-ea"/>
              </a:rPr>
              <a:t>sp</a:t>
            </a:r>
            <a:r>
              <a:rPr lang="en-US" altLang="zh-CN" sz="2000" b="1" dirty="0">
                <a:latin typeface="+mn-ea"/>
              </a:rPr>
              <a:t>[ ], char *</a:t>
            </a:r>
            <a:r>
              <a:rPr lang="en-US" altLang="zh-CN" sz="2000" b="1" dirty="0" err="1">
                <a:latin typeface="+mn-ea"/>
              </a:rPr>
              <a:t>str</a:t>
            </a:r>
            <a:r>
              <a:rPr lang="en-US" altLang="zh-CN" sz="2000" b="1" dirty="0">
                <a:latin typeface="+mn-ea"/>
              </a:rPr>
              <a:t>, </a:t>
            </a:r>
            <a:r>
              <a:rPr lang="en-US" altLang="zh-CN" sz="2000" b="1" dirty="0" err="1">
                <a:latin typeface="+mn-ea"/>
              </a:rPr>
              <a:t>int</a:t>
            </a:r>
            <a:r>
              <a:rPr lang="en-US" altLang="zh-CN" sz="2000" b="1" dirty="0">
                <a:latin typeface="+mn-ea"/>
              </a:rPr>
              <a:t> </a:t>
            </a:r>
            <a:r>
              <a:rPr lang="en-US" altLang="zh-CN" sz="2000" b="1" dirty="0">
                <a:solidFill>
                  <a:srgbClr val="0000FF"/>
                </a:solidFill>
                <a:latin typeface="+mn-ea"/>
              </a:rPr>
              <a:t>n</a:t>
            </a:r>
            <a:r>
              <a:rPr lang="en-US" altLang="zh-CN" sz="2000" b="1" dirty="0">
                <a:latin typeface="+mn-ea"/>
              </a:rPr>
              <a:t>, </a:t>
            </a:r>
            <a:r>
              <a:rPr lang="en-US" altLang="zh-CN" sz="2000" b="1" dirty="0" err="1">
                <a:solidFill>
                  <a:srgbClr val="FF0000"/>
                </a:solidFill>
                <a:latin typeface="+mn-ea"/>
              </a:rPr>
              <a:t>int</a:t>
            </a:r>
            <a:r>
              <a:rPr lang="en-US" altLang="zh-CN" sz="2000" b="1" dirty="0">
                <a:solidFill>
                  <a:srgbClr val="FF0000"/>
                </a:solidFill>
                <a:latin typeface="+mn-ea"/>
              </a:rPr>
              <a:t> *</a:t>
            </a:r>
            <a:r>
              <a:rPr lang="en-US" altLang="zh-CN" sz="2000" b="1" dirty="0" err="1" smtClean="0">
                <a:solidFill>
                  <a:srgbClr val="FF0000"/>
                </a:solidFill>
                <a:latin typeface="+mn-ea"/>
              </a:rPr>
              <a:t>addr</a:t>
            </a:r>
            <a:r>
              <a:rPr lang="en-US" altLang="zh-CN" sz="2000" b="1" dirty="0" smtClean="0">
                <a:solidFill>
                  <a:srgbClr val="FF0000"/>
                </a:solidFill>
                <a:latin typeface="+mn-ea"/>
              </a:rPr>
              <a:t> </a:t>
            </a:r>
            <a:r>
              <a:rPr lang="en-US" altLang="zh-CN" sz="2000" b="1" dirty="0" smtClean="0">
                <a:latin typeface="+mn-ea"/>
              </a:rPr>
              <a:t>)</a:t>
            </a:r>
            <a:endParaRPr lang="en-US" altLang="zh-CN" sz="2000" b="1" dirty="0">
              <a:latin typeface="+mn-ea"/>
            </a:endParaRPr>
          </a:p>
          <a:p>
            <a:r>
              <a:rPr lang="en-US" altLang="zh-CN" sz="2000" b="1" dirty="0">
                <a:latin typeface="+mn-ea"/>
              </a:rPr>
              <a:t>{</a:t>
            </a:r>
            <a:endParaRPr lang="en-US" altLang="zh-CN" sz="2000" b="1" dirty="0">
              <a:latin typeface="+mn-ea"/>
            </a:endParaRPr>
          </a:p>
          <a:p>
            <a:r>
              <a:rPr lang="en-US" altLang="zh-CN" sz="2000" b="1" dirty="0">
                <a:latin typeface="+mn-ea"/>
              </a:rPr>
              <a:t> 	</a:t>
            </a:r>
            <a:r>
              <a:rPr lang="en-US" altLang="zh-CN" sz="2000" b="1" dirty="0" err="1">
                <a:latin typeface="+mn-ea"/>
              </a:rPr>
              <a:t>int</a:t>
            </a:r>
            <a:r>
              <a:rPr lang="en-US" altLang="zh-CN" sz="2000" b="1" dirty="0">
                <a:latin typeface="+mn-ea"/>
              </a:rPr>
              <a:t> left, right, mid;</a:t>
            </a:r>
            <a:endParaRPr lang="en-US" altLang="zh-CN" sz="2000" b="1" dirty="0">
              <a:latin typeface="+mn-ea"/>
            </a:endParaRPr>
          </a:p>
          <a:p>
            <a:r>
              <a:rPr lang="en-US" altLang="zh-CN" sz="2000" b="1" dirty="0">
                <a:latin typeface="+mn-ea"/>
              </a:rPr>
              <a:t>	left = 0;</a:t>
            </a:r>
            <a:endParaRPr lang="en-US" altLang="zh-CN" sz="2000" b="1" dirty="0">
              <a:latin typeface="+mn-ea"/>
            </a:endParaRPr>
          </a:p>
          <a:p>
            <a:r>
              <a:rPr lang="en-US" altLang="zh-CN" sz="2000" b="1" dirty="0">
                <a:latin typeface="+mn-ea"/>
              </a:rPr>
              <a:t>	right = n-1;</a:t>
            </a:r>
            <a:endParaRPr lang="en-US" altLang="zh-CN" sz="2000" b="1" dirty="0">
              <a:latin typeface="+mn-ea"/>
            </a:endParaRPr>
          </a:p>
          <a:p>
            <a:r>
              <a:rPr lang="en-US" altLang="zh-CN" sz="2000" b="1" dirty="0">
                <a:latin typeface="+mn-ea"/>
              </a:rPr>
              <a:t>	while(left &lt;= right)</a:t>
            </a:r>
            <a:endParaRPr lang="en-US" altLang="zh-CN" sz="2000" b="1" dirty="0">
              <a:latin typeface="+mn-ea"/>
            </a:endParaRPr>
          </a:p>
          <a:p>
            <a:r>
              <a:rPr lang="en-US" altLang="zh-CN" sz="2000" b="1" dirty="0">
                <a:latin typeface="+mn-ea"/>
              </a:rPr>
              <a:t>	{</a:t>
            </a:r>
            <a:endParaRPr lang="en-US" altLang="zh-CN" sz="2000" b="1" dirty="0">
              <a:latin typeface="+mn-ea"/>
            </a:endParaRPr>
          </a:p>
          <a:p>
            <a:r>
              <a:rPr lang="en-US" altLang="zh-CN" sz="2000" b="1" dirty="0">
                <a:latin typeface="+mn-ea"/>
              </a:rPr>
              <a:t>		…</a:t>
            </a:r>
            <a:endParaRPr lang="en-US" altLang="zh-CN" sz="2000" b="1" dirty="0">
              <a:latin typeface="+mn-ea"/>
            </a:endParaRPr>
          </a:p>
          <a:p>
            <a:r>
              <a:rPr lang="en-US" altLang="zh-CN" sz="2000" b="1" dirty="0">
                <a:latin typeface="+mn-ea"/>
              </a:rPr>
              <a:t>	}</a:t>
            </a:r>
            <a:endParaRPr lang="en-US" altLang="zh-CN" sz="2000" b="1" dirty="0">
              <a:latin typeface="+mn-ea"/>
            </a:endParaRPr>
          </a:p>
          <a:p>
            <a:r>
              <a:rPr lang="en-US" altLang="zh-CN" sz="2000" b="1" dirty="0">
                <a:latin typeface="+mn-ea"/>
              </a:rPr>
              <a:t>	return 0;</a:t>
            </a:r>
            <a:endParaRPr lang="en-US" altLang="zh-CN" sz="2000" b="1" dirty="0">
              <a:latin typeface="+mn-ea"/>
            </a:endParaRPr>
          </a:p>
          <a:p>
            <a:r>
              <a:rPr lang="en-US" altLang="zh-CN" sz="2000" b="1" dirty="0">
                <a:latin typeface="+mn-ea"/>
              </a:rPr>
              <a:t>}</a:t>
            </a:r>
            <a:endParaRPr lang="en-US" altLang="zh-CN" sz="2000" b="1" dirty="0">
              <a:latin typeface="+mn-ea"/>
            </a:endParaRPr>
          </a:p>
        </p:txBody>
      </p:sp>
      <p:sp>
        <p:nvSpPr>
          <p:cNvPr id="59397" name="Rectangle 5"/>
          <p:cNvSpPr>
            <a:spLocks noChangeArrowheads="1"/>
          </p:cNvSpPr>
          <p:nvPr/>
        </p:nvSpPr>
        <p:spPr bwMode="auto">
          <a:xfrm>
            <a:off x="1908175" y="1115452"/>
            <a:ext cx="3347391" cy="369332"/>
          </a:xfrm>
          <a:prstGeom prst="rect">
            <a:avLst/>
          </a:prstGeom>
          <a:noFill/>
          <a:ln w="9525">
            <a:solidFill>
              <a:schemeClr val="tx1"/>
            </a:solidFill>
            <a:miter lim="800000"/>
          </a:ln>
        </p:spPr>
        <p:txBody>
          <a:bodyPr wrap="none">
            <a:spAutoFit/>
          </a:bodyPr>
          <a:lstStyle/>
          <a:p>
            <a:r>
              <a:rPr kumimoji="1" lang="en-US" altLang="zh-CN" b="1" dirty="0" err="1">
                <a:latin typeface="+mn-ea"/>
              </a:rPr>
              <a:t>cp</a:t>
            </a:r>
            <a:r>
              <a:rPr kumimoji="1" lang="en-US" altLang="zh-CN" b="1" dirty="0">
                <a:latin typeface="+mn-ea"/>
              </a:rPr>
              <a:t> = Bin(temp,  "sun",  </a:t>
            </a:r>
            <a:r>
              <a:rPr kumimoji="1" lang="en-US" altLang="zh-CN" b="1" dirty="0">
                <a:solidFill>
                  <a:srgbClr val="0000FF"/>
                </a:solidFill>
                <a:latin typeface="+mn-ea"/>
              </a:rPr>
              <a:t>4</a:t>
            </a:r>
            <a:r>
              <a:rPr kumimoji="1" lang="en-US" altLang="zh-CN" b="1" dirty="0">
                <a:latin typeface="+mn-ea"/>
              </a:rPr>
              <a:t>,  </a:t>
            </a:r>
            <a:r>
              <a:rPr kumimoji="1" lang="en-US" altLang="zh-CN" b="1" dirty="0">
                <a:solidFill>
                  <a:srgbClr val="FF0000"/>
                </a:solidFill>
                <a:latin typeface="+mn-ea"/>
              </a:rPr>
              <a:t>&amp;</a:t>
            </a:r>
            <a:r>
              <a:rPr kumimoji="1" lang="en-US" altLang="zh-CN" b="1" dirty="0" err="1">
                <a:solidFill>
                  <a:srgbClr val="FF0000"/>
                </a:solidFill>
                <a:latin typeface="+mn-ea"/>
              </a:rPr>
              <a:t>cn</a:t>
            </a:r>
            <a:r>
              <a:rPr kumimoji="1" lang="en-US" altLang="zh-CN" b="1" dirty="0">
                <a:latin typeface="+mn-ea"/>
              </a:rPr>
              <a:t>);</a:t>
            </a:r>
            <a:endParaRPr kumimoji="1" lang="en-US" altLang="zh-CN" b="1" dirty="0">
              <a:latin typeface="+mn-ea"/>
            </a:endParaRPr>
          </a:p>
        </p:txBody>
      </p:sp>
      <p:sp>
        <p:nvSpPr>
          <p:cNvPr id="537606" name="AutoShape 6"/>
          <p:cNvSpPr>
            <a:spLocks noChangeArrowheads="1"/>
          </p:cNvSpPr>
          <p:nvPr/>
        </p:nvSpPr>
        <p:spPr bwMode="auto">
          <a:xfrm>
            <a:off x="4464050" y="2033588"/>
            <a:ext cx="4113213" cy="3740150"/>
          </a:xfrm>
          <a:prstGeom prst="wedgeRectCallout">
            <a:avLst>
              <a:gd name="adj1" fmla="val -82995"/>
              <a:gd name="adj2" fmla="val 3546"/>
            </a:avLst>
          </a:prstGeom>
          <a:solidFill>
            <a:schemeClr val="bg1"/>
          </a:solidFill>
          <a:ln w="9525">
            <a:solidFill>
              <a:schemeClr val="tx1"/>
            </a:solidFill>
            <a:miter lim="800000"/>
          </a:ln>
        </p:spPr>
        <p:txBody>
          <a:bodyPr/>
          <a:lstStyle/>
          <a:p>
            <a:pPr algn="just">
              <a:spcBef>
                <a:spcPct val="20000"/>
              </a:spcBef>
              <a:buSzPct val="85000"/>
            </a:pPr>
            <a:r>
              <a:rPr kumimoji="1" lang="zh-CN" altLang="en-US" sz="2000" b="1" dirty="0">
                <a:solidFill>
                  <a:srgbClr val="FF3300"/>
                </a:solidFill>
                <a:latin typeface="+mn-ea"/>
                <a:sym typeface="Wingdings 3"/>
              </a:rPr>
              <a:t> </a:t>
            </a:r>
            <a:r>
              <a:rPr kumimoji="1" lang="en-US" altLang="zh-CN" sz="2000" b="1" dirty="0">
                <a:latin typeface="+mn-ea"/>
                <a:sym typeface="Wingdings 3"/>
              </a:rPr>
              <a:t>mid = (</a:t>
            </a:r>
            <a:r>
              <a:rPr kumimoji="1" lang="en-US" altLang="zh-CN" sz="2000" b="1" dirty="0" err="1">
                <a:latin typeface="+mn-ea"/>
                <a:sym typeface="Wingdings 3"/>
              </a:rPr>
              <a:t>left+right</a:t>
            </a:r>
            <a:r>
              <a:rPr kumimoji="1" lang="en-US" altLang="zh-CN" sz="2000" b="1" dirty="0">
                <a:latin typeface="+mn-ea"/>
                <a:sym typeface="Wingdings 3"/>
              </a:rPr>
              <a:t>)/2;</a:t>
            </a:r>
            <a:endParaRPr kumimoji="1" lang="en-US" altLang="zh-CN" sz="2000" b="1" dirty="0">
              <a:latin typeface="+mn-ea"/>
              <a:sym typeface="Wingdings 3"/>
            </a:endParaRPr>
          </a:p>
          <a:p>
            <a:pPr algn="just">
              <a:spcBef>
                <a:spcPct val="20000"/>
              </a:spcBef>
              <a:buSzPct val="85000"/>
            </a:pPr>
            <a:r>
              <a:rPr kumimoji="1" lang="en-US" altLang="zh-CN" sz="2000" b="1" dirty="0">
                <a:latin typeface="+mn-ea"/>
                <a:sym typeface="Wingdings 3"/>
              </a:rPr>
              <a:t> if (</a:t>
            </a:r>
            <a:r>
              <a:rPr kumimoji="1" lang="en-US" altLang="zh-CN" sz="2000" b="1" dirty="0" err="1">
                <a:latin typeface="+mn-ea"/>
                <a:sym typeface="Wingdings 3"/>
              </a:rPr>
              <a:t>strcmp</a:t>
            </a:r>
            <a:r>
              <a:rPr kumimoji="1" lang="en-US" altLang="zh-CN" sz="2000" b="1" dirty="0">
                <a:latin typeface="+mn-ea"/>
                <a:sym typeface="Wingdings 3"/>
              </a:rPr>
              <a:t>(</a:t>
            </a:r>
            <a:r>
              <a:rPr kumimoji="1" lang="en-US" altLang="zh-CN" sz="2000" b="1" dirty="0" err="1">
                <a:latin typeface="+mn-ea"/>
                <a:sym typeface="Wingdings 3"/>
              </a:rPr>
              <a:t>str</a:t>
            </a:r>
            <a:r>
              <a:rPr kumimoji="1" lang="en-US" altLang="zh-CN" sz="2000" b="1" dirty="0">
                <a:latin typeface="+mn-ea"/>
                <a:sym typeface="Wingdings 3"/>
              </a:rPr>
              <a:t>, </a:t>
            </a:r>
            <a:r>
              <a:rPr kumimoji="1" lang="en-US" altLang="zh-CN" sz="2000" b="1" dirty="0" err="1">
                <a:latin typeface="+mn-ea"/>
                <a:sym typeface="Wingdings 3"/>
              </a:rPr>
              <a:t>sp</a:t>
            </a:r>
            <a:r>
              <a:rPr kumimoji="1" lang="en-US" altLang="zh-CN" sz="2000" b="1" dirty="0">
                <a:latin typeface="+mn-ea"/>
                <a:sym typeface="Wingdings 3"/>
              </a:rPr>
              <a:t>[mid]) &lt; 0)</a:t>
            </a:r>
            <a:endParaRPr kumimoji="1" lang="en-US" altLang="zh-CN" sz="2000" b="1" dirty="0">
              <a:latin typeface="+mn-ea"/>
              <a:sym typeface="Wingdings 3"/>
            </a:endParaRPr>
          </a:p>
          <a:p>
            <a:pPr algn="just">
              <a:spcBef>
                <a:spcPct val="20000"/>
              </a:spcBef>
              <a:buSzPct val="85000"/>
            </a:pPr>
            <a:r>
              <a:rPr kumimoji="1" lang="en-US" altLang="zh-CN" sz="2000" b="1" dirty="0">
                <a:latin typeface="+mn-ea"/>
                <a:sym typeface="Wingdings 3"/>
              </a:rPr>
              <a:t>	right = mid-1;</a:t>
            </a:r>
            <a:endParaRPr kumimoji="1" lang="en-US" altLang="zh-CN" sz="2000" b="1" dirty="0">
              <a:latin typeface="+mn-ea"/>
              <a:sym typeface="Wingdings 3"/>
            </a:endParaRPr>
          </a:p>
          <a:p>
            <a:pPr algn="just">
              <a:spcBef>
                <a:spcPct val="20000"/>
              </a:spcBef>
              <a:buSzPct val="85000"/>
            </a:pPr>
            <a:r>
              <a:rPr kumimoji="1" lang="en-US" altLang="zh-CN" sz="2000" b="1" dirty="0">
                <a:latin typeface="+mn-ea"/>
                <a:sym typeface="Wingdings 3"/>
              </a:rPr>
              <a:t> else if(</a:t>
            </a:r>
            <a:r>
              <a:rPr kumimoji="1" lang="en-US" altLang="zh-CN" sz="2000" b="1" dirty="0" err="1">
                <a:latin typeface="+mn-ea"/>
                <a:sym typeface="Wingdings 3"/>
              </a:rPr>
              <a:t>strcmp</a:t>
            </a:r>
            <a:r>
              <a:rPr kumimoji="1" lang="en-US" altLang="zh-CN" sz="2000" b="1" dirty="0">
                <a:latin typeface="+mn-ea"/>
                <a:sym typeface="Wingdings 3"/>
              </a:rPr>
              <a:t>(</a:t>
            </a:r>
            <a:r>
              <a:rPr kumimoji="1" lang="en-US" altLang="zh-CN" sz="2000" b="1" dirty="0" err="1">
                <a:latin typeface="+mn-ea"/>
                <a:sym typeface="Wingdings 3"/>
              </a:rPr>
              <a:t>str</a:t>
            </a:r>
            <a:r>
              <a:rPr kumimoji="1" lang="en-US" altLang="zh-CN" sz="2000" b="1" dirty="0">
                <a:latin typeface="+mn-ea"/>
                <a:sym typeface="Wingdings 3"/>
              </a:rPr>
              <a:t>, </a:t>
            </a:r>
            <a:r>
              <a:rPr kumimoji="1" lang="en-US" altLang="zh-CN" sz="2000" b="1" dirty="0" err="1">
                <a:latin typeface="+mn-ea"/>
                <a:sym typeface="Wingdings 3"/>
              </a:rPr>
              <a:t>sp</a:t>
            </a:r>
            <a:r>
              <a:rPr kumimoji="1" lang="en-US" altLang="zh-CN" sz="2000" b="1" dirty="0">
                <a:latin typeface="+mn-ea"/>
                <a:sym typeface="Wingdings 3"/>
              </a:rPr>
              <a:t>[mid])&gt;0)</a:t>
            </a:r>
            <a:endParaRPr kumimoji="1" lang="en-US" altLang="zh-CN" sz="2000" b="1" dirty="0">
              <a:latin typeface="+mn-ea"/>
              <a:sym typeface="Wingdings 3"/>
            </a:endParaRPr>
          </a:p>
          <a:p>
            <a:pPr algn="just">
              <a:spcBef>
                <a:spcPct val="20000"/>
              </a:spcBef>
              <a:buSzPct val="85000"/>
            </a:pPr>
            <a:r>
              <a:rPr kumimoji="1" lang="en-US" altLang="zh-CN" sz="2000" b="1" dirty="0">
                <a:latin typeface="+mn-ea"/>
                <a:sym typeface="Wingdings 3"/>
              </a:rPr>
              <a:t>	left = mid+1;</a:t>
            </a:r>
            <a:endParaRPr kumimoji="1" lang="en-US" altLang="zh-CN" sz="2000" b="1" dirty="0">
              <a:latin typeface="+mn-ea"/>
              <a:sym typeface="Wingdings 3"/>
            </a:endParaRPr>
          </a:p>
          <a:p>
            <a:pPr algn="just">
              <a:spcBef>
                <a:spcPct val="20000"/>
              </a:spcBef>
              <a:buSzPct val="85000"/>
            </a:pPr>
            <a:r>
              <a:rPr kumimoji="1" lang="en-US" altLang="zh-CN" sz="2000" b="1" dirty="0">
                <a:latin typeface="+mn-ea"/>
                <a:sym typeface="Wingdings 3"/>
              </a:rPr>
              <a:t> else</a:t>
            </a:r>
            <a:endParaRPr kumimoji="1" lang="en-US" altLang="zh-CN" sz="2000" b="1" dirty="0">
              <a:latin typeface="+mn-ea"/>
              <a:sym typeface="Wingdings 3"/>
            </a:endParaRPr>
          </a:p>
          <a:p>
            <a:pPr algn="just">
              <a:spcBef>
                <a:spcPct val="20000"/>
              </a:spcBef>
              <a:buSzPct val="85000"/>
            </a:pPr>
            <a:r>
              <a:rPr kumimoji="1" lang="en-US" altLang="zh-CN" sz="2000" b="1" dirty="0">
                <a:latin typeface="+mn-ea"/>
                <a:sym typeface="Wingdings 3"/>
              </a:rPr>
              <a:t>{</a:t>
            </a:r>
            <a:endParaRPr kumimoji="1" lang="en-US" altLang="zh-CN" sz="2000" b="1" dirty="0">
              <a:latin typeface="+mn-ea"/>
              <a:sym typeface="Wingdings 3"/>
            </a:endParaRPr>
          </a:p>
          <a:p>
            <a:pPr algn="just">
              <a:spcBef>
                <a:spcPct val="20000"/>
              </a:spcBef>
              <a:buSzPct val="85000"/>
            </a:pPr>
            <a:r>
              <a:rPr kumimoji="1" lang="en-US" altLang="zh-CN" sz="2000" b="1" dirty="0">
                <a:latin typeface="+mn-ea"/>
                <a:sym typeface="Wingdings 3"/>
              </a:rPr>
              <a:t>	 *</a:t>
            </a:r>
            <a:r>
              <a:rPr kumimoji="1" lang="en-US" altLang="zh-CN" sz="2000" b="1" dirty="0" err="1">
                <a:latin typeface="+mn-ea"/>
                <a:sym typeface="Wingdings 3"/>
              </a:rPr>
              <a:t>addr</a:t>
            </a:r>
            <a:r>
              <a:rPr kumimoji="1" lang="en-US" altLang="zh-CN" sz="2000" b="1" dirty="0">
                <a:latin typeface="+mn-ea"/>
                <a:sym typeface="Wingdings 3"/>
              </a:rPr>
              <a:t> = mid;</a:t>
            </a:r>
            <a:endParaRPr kumimoji="1" lang="en-US" altLang="zh-CN" sz="2000" b="1" dirty="0">
              <a:latin typeface="+mn-ea"/>
              <a:sym typeface="Wingdings 3"/>
            </a:endParaRPr>
          </a:p>
          <a:p>
            <a:pPr algn="just">
              <a:spcBef>
                <a:spcPct val="20000"/>
              </a:spcBef>
              <a:buSzPct val="85000"/>
            </a:pPr>
            <a:r>
              <a:rPr kumimoji="1" lang="en-US" altLang="zh-CN" sz="2000" b="1" dirty="0">
                <a:latin typeface="+mn-ea"/>
                <a:sym typeface="Wingdings 3"/>
              </a:rPr>
              <a:t>	 return(</a:t>
            </a:r>
            <a:r>
              <a:rPr kumimoji="1" lang="en-US" altLang="zh-CN" sz="2000" b="1" dirty="0" err="1">
                <a:latin typeface="+mn-ea"/>
                <a:sym typeface="Wingdings 3"/>
              </a:rPr>
              <a:t>sp</a:t>
            </a:r>
            <a:r>
              <a:rPr kumimoji="1" lang="en-US" altLang="zh-CN" sz="2000" b="1" dirty="0">
                <a:latin typeface="+mn-ea"/>
                <a:sym typeface="Wingdings 3"/>
              </a:rPr>
              <a:t>[mid]);</a:t>
            </a:r>
            <a:endParaRPr kumimoji="1" lang="en-US" altLang="zh-CN" sz="2000" b="1" dirty="0">
              <a:latin typeface="+mn-ea"/>
              <a:sym typeface="Wingdings 3"/>
            </a:endParaRPr>
          </a:p>
          <a:p>
            <a:pPr algn="just">
              <a:spcBef>
                <a:spcPct val="20000"/>
              </a:spcBef>
              <a:buSzPct val="85000"/>
            </a:pPr>
            <a:r>
              <a:rPr kumimoji="1" lang="en-US" altLang="zh-CN" sz="2000" b="1" dirty="0">
                <a:latin typeface="+mn-ea"/>
                <a:sym typeface="Wingdings 3"/>
              </a:rPr>
              <a:t>}</a:t>
            </a:r>
            <a:endParaRPr kumimoji="1" lang="en-US" altLang="zh-CN" sz="2000" b="1" dirty="0">
              <a:latin typeface="+mn-ea"/>
              <a:sym typeface="Wingdings 3"/>
            </a:endParaRPr>
          </a:p>
        </p:txBody>
      </p:sp>
      <p:sp>
        <p:nvSpPr>
          <p:cNvPr id="537607" name="Text Box 7"/>
          <p:cNvSpPr txBox="1">
            <a:spLocks noChangeArrowheads="1"/>
          </p:cNvSpPr>
          <p:nvPr/>
        </p:nvSpPr>
        <p:spPr bwMode="auto">
          <a:xfrm>
            <a:off x="179388" y="5805488"/>
            <a:ext cx="4176588" cy="791864"/>
          </a:xfrm>
          <a:prstGeom prst="rect">
            <a:avLst/>
          </a:prstGeom>
          <a:solidFill>
            <a:schemeClr val="bg1"/>
          </a:solidFill>
          <a:ln w="9525">
            <a:solidFill>
              <a:schemeClr val="tx1"/>
            </a:solidFill>
            <a:miter lim="800000"/>
          </a:ln>
        </p:spPr>
        <p:txBody>
          <a:bodyPr wrap="square">
            <a:spAutoFit/>
          </a:bodyPr>
          <a:lstStyle/>
          <a:p>
            <a:pPr>
              <a:spcBef>
                <a:spcPct val="50000"/>
              </a:spcBef>
            </a:pPr>
            <a:r>
              <a:rPr kumimoji="1" lang="zh-CN" altLang="en-US" b="1">
                <a:solidFill>
                  <a:srgbClr val="0000FF"/>
                </a:solidFill>
                <a:latin typeface="Times New Roman" pitchFamily="18" charset="0"/>
              </a:rPr>
              <a:t>通过参数传递值只能实参</a:t>
            </a:r>
            <a:r>
              <a:rPr kumimoji="1" lang="zh-CN" altLang="en-US" b="1">
                <a:solidFill>
                  <a:srgbClr val="0000FF"/>
                </a:solidFill>
                <a:latin typeface="宋体" pitchFamily="2" charset="-122"/>
              </a:rPr>
              <a:t>→</a:t>
            </a:r>
            <a:r>
              <a:rPr kumimoji="1" lang="zh-CN" altLang="en-US" b="1">
                <a:solidFill>
                  <a:srgbClr val="0000FF"/>
                </a:solidFill>
                <a:latin typeface="Times New Roman" pitchFamily="18" charset="0"/>
              </a:rPr>
              <a:t>形参</a:t>
            </a:r>
            <a:endParaRPr kumimoji="1" lang="zh-CN" altLang="en-US" b="1">
              <a:solidFill>
                <a:srgbClr val="0000FF"/>
              </a:solidFill>
              <a:latin typeface="Times New Roman" pitchFamily="18" charset="0"/>
            </a:endParaRPr>
          </a:p>
          <a:p>
            <a:pPr>
              <a:spcBef>
                <a:spcPct val="50000"/>
              </a:spcBef>
            </a:pPr>
            <a:r>
              <a:rPr kumimoji="1" lang="zh-CN" altLang="en-US" b="1">
                <a:solidFill>
                  <a:srgbClr val="FF0000"/>
                </a:solidFill>
                <a:latin typeface="Times New Roman" pitchFamily="18" charset="0"/>
              </a:rPr>
              <a:t>而通过指针指向实参，则可修改实参</a:t>
            </a:r>
            <a:endParaRPr kumimoji="1" lang="zh-CN" altLang="en-US" b="1">
              <a:solidFill>
                <a:srgbClr val="FF0000"/>
              </a:solidFill>
              <a:latin typeface="Times New Roman" pitchFamily="18" charset="0"/>
            </a:endParaRPr>
          </a:p>
        </p:txBody>
      </p:sp>
      <p:sp>
        <p:nvSpPr>
          <p:cNvPr id="9" name="灯片编号占位符 5"/>
          <p:cNvSpPr txBox="1">
            <a:spLocks noGrp="1"/>
          </p:cNvSpPr>
          <p:nvPr/>
        </p:nvSpPr>
        <p:spPr bwMode="auto">
          <a:xfrm>
            <a:off x="8167688" y="6553200"/>
            <a:ext cx="900112" cy="228600"/>
          </a:xfrm>
          <a:prstGeom prst="rect">
            <a:avLst/>
          </a:prstGeom>
          <a:noFill/>
          <a:ln>
            <a:miter lim="800000"/>
          </a:ln>
        </p:spPr>
        <p:txBody>
          <a:bodyPr/>
          <a:lstStyle/>
          <a:p>
            <a:pPr algn="r">
              <a:defRPr/>
            </a:pPr>
            <a:fld id="{EAC63F0C-BBE0-452A-BBF4-6CE5B4D6388A}" type="slidenum">
              <a:rPr lang="en-US" altLang="zh-CN" sz="1200">
                <a:latin typeface="Arial" charset="0"/>
                <a:ea typeface="+mn-ea"/>
              </a:rPr>
            </a:fld>
            <a:endParaRPr lang="en-US" altLang="zh-CN" sz="1200">
              <a:latin typeface="Arial" charset="0"/>
              <a:ea typeface="+mn-ea"/>
            </a:endParaRPr>
          </a:p>
        </p:txBody>
      </p:sp>
      <p:sp>
        <p:nvSpPr>
          <p:cNvPr id="10" name="文本框 9"/>
          <p:cNvSpPr txBox="1"/>
          <p:nvPr/>
        </p:nvSpPr>
        <p:spPr>
          <a:xfrm>
            <a:off x="6487556" y="53519"/>
            <a:ext cx="2441694" cy="769441"/>
          </a:xfrm>
          <a:prstGeom prst="rect">
            <a:avLst/>
          </a:prstGeom>
          <a:noFill/>
        </p:spPr>
        <p:txBody>
          <a:bodyPr wrap="none" rtlCol="0">
            <a:spAutoFit/>
          </a:bodyPr>
          <a:lstStyle/>
          <a:p>
            <a:r>
              <a:rPr lang="zh-CN" altLang="en-US" sz="4400" dirty="0" smtClean="0">
                <a:solidFill>
                  <a:srgbClr val="FF0000"/>
                </a:solidFill>
              </a:rPr>
              <a:t>内容回顾</a:t>
            </a:r>
            <a:endParaRPr lang="zh-CN" altLang="en-US" sz="4400" dirty="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084168" y="-160249"/>
            <a:ext cx="2673969" cy="2780928"/>
          </a:xfrm>
          <a:prstGeom prst="rect">
            <a:avLst/>
          </a:prstGeom>
        </p:spPr>
      </p:pic>
      <p:sp>
        <p:nvSpPr>
          <p:cNvPr id="6146" name="Rectangle 2"/>
          <p:cNvSpPr>
            <a:spLocks noGrp="1" noChangeArrowheads="1"/>
          </p:cNvSpPr>
          <p:nvPr>
            <p:ph type="title"/>
          </p:nvPr>
        </p:nvSpPr>
        <p:spPr/>
        <p:txBody>
          <a:bodyPr/>
          <a:lstStyle/>
          <a:p>
            <a:r>
              <a:rPr lang="zh-CN" altLang="en-US" sz="3200" dirty="0" smtClean="0"/>
              <a:t>问题的提出</a:t>
            </a:r>
            <a:endParaRPr lang="zh-CN" altLang="en-US" sz="3200" dirty="0" smtClean="0"/>
          </a:p>
        </p:txBody>
      </p:sp>
      <p:sp>
        <p:nvSpPr>
          <p:cNvPr id="3075" name="Rectangle 3"/>
          <p:cNvSpPr>
            <a:spLocks noGrp="1" noChangeArrowheads="1"/>
          </p:cNvSpPr>
          <p:nvPr>
            <p:ph type="body" idx="1"/>
          </p:nvPr>
        </p:nvSpPr>
        <p:spPr>
          <a:xfrm>
            <a:off x="457200" y="1988840"/>
            <a:ext cx="8229600" cy="4168120"/>
          </a:xfrm>
        </p:spPr>
        <p:txBody>
          <a:bodyPr/>
          <a:lstStyle/>
          <a:p>
            <a:r>
              <a:rPr lang="zh-CN" altLang="en-US" dirty="0" smtClean="0"/>
              <a:t>统计同学们的信息，每个同学的描述</a:t>
            </a:r>
            <a:endParaRPr lang="zh-CN" altLang="en-US" dirty="0" smtClean="0"/>
          </a:p>
          <a:p>
            <a:endParaRPr lang="zh-CN" altLang="en-US" dirty="0" smtClean="0"/>
          </a:p>
          <a:p>
            <a:endParaRPr lang="zh-CN" altLang="en-US" dirty="0" smtClean="0"/>
          </a:p>
          <a:p>
            <a:endParaRPr lang="zh-CN" altLang="en-US" dirty="0" smtClean="0"/>
          </a:p>
          <a:p>
            <a:endParaRPr lang="zh-CN" altLang="en-US" dirty="0" smtClean="0"/>
          </a:p>
          <a:p>
            <a:r>
              <a:rPr lang="zh-CN" altLang="en-US" dirty="0" smtClean="0"/>
              <a:t>如何表示时间？</a:t>
            </a:r>
            <a:endParaRPr lang="en-US" altLang="zh-CN" dirty="0"/>
          </a:p>
          <a:p>
            <a:pPr lvl="1"/>
            <a:r>
              <a:rPr lang="zh-CN" altLang="en-US" dirty="0" smtClean="0"/>
              <a:t>年（阳历、农历）、月、日</a:t>
            </a:r>
            <a:endParaRPr lang="en-US" altLang="zh-CN" dirty="0" smtClean="0"/>
          </a:p>
          <a:p>
            <a:pPr lvl="1"/>
            <a:r>
              <a:rPr lang="en-US" altLang="zh-CN" dirty="0" smtClean="0"/>
              <a:t>24</a:t>
            </a:r>
            <a:r>
              <a:rPr lang="zh-CN" altLang="en-US" dirty="0" smtClean="0"/>
              <a:t>小时制时间</a:t>
            </a:r>
            <a:endParaRPr lang="en-US" altLang="zh-CN" dirty="0" smtClean="0"/>
          </a:p>
          <a:p>
            <a:pPr lvl="1"/>
            <a:r>
              <a:rPr lang="zh-CN" altLang="en-US" dirty="0" smtClean="0"/>
              <a:t>上午</a:t>
            </a:r>
            <a:r>
              <a:rPr lang="en-US" altLang="zh-CN" dirty="0" smtClean="0"/>
              <a:t>/</a:t>
            </a:r>
            <a:r>
              <a:rPr lang="zh-CN" altLang="en-US" dirty="0" smtClean="0"/>
              <a:t>下午几点</a:t>
            </a:r>
            <a:endParaRPr lang="zh-CN" altLang="en-US" dirty="0" smtClean="0"/>
          </a:p>
        </p:txBody>
      </p:sp>
      <p:grpSp>
        <p:nvGrpSpPr>
          <p:cNvPr id="6148" name="Group 17"/>
          <p:cNvGrpSpPr/>
          <p:nvPr/>
        </p:nvGrpSpPr>
        <p:grpSpPr bwMode="auto">
          <a:xfrm>
            <a:off x="612006" y="2636912"/>
            <a:ext cx="8280474" cy="1222375"/>
            <a:chOff x="90" y="1117"/>
            <a:chExt cx="5602" cy="770"/>
          </a:xfrm>
        </p:grpSpPr>
        <p:sp>
          <p:nvSpPr>
            <p:cNvPr id="6150" name="Rectangle 5"/>
            <p:cNvSpPr>
              <a:spLocks noChangeArrowheads="1"/>
            </p:cNvSpPr>
            <p:nvPr/>
          </p:nvSpPr>
          <p:spPr bwMode="auto">
            <a:xfrm>
              <a:off x="4386" y="1506"/>
              <a:ext cx="1306" cy="38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SzPct val="80000"/>
                <a:buBlip>
                  <a:blip r:embed="rId2"/>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3"/>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buFontTx/>
                <a:buNone/>
              </a:pPr>
              <a:r>
                <a:rPr lang="en-US" altLang="zh-CN" sz="2400"/>
                <a:t>Nanjing</a:t>
              </a:r>
              <a:endParaRPr lang="en-US" altLang="zh-CN" sz="2400"/>
            </a:p>
          </p:txBody>
        </p:sp>
        <p:sp>
          <p:nvSpPr>
            <p:cNvPr id="6151" name="Rectangle 6"/>
            <p:cNvSpPr>
              <a:spLocks noChangeArrowheads="1"/>
            </p:cNvSpPr>
            <p:nvPr/>
          </p:nvSpPr>
          <p:spPr bwMode="auto">
            <a:xfrm>
              <a:off x="3571" y="1506"/>
              <a:ext cx="815" cy="38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SzPct val="80000"/>
                <a:buBlip>
                  <a:blip r:embed="rId2"/>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3"/>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buFontTx/>
                <a:buNone/>
              </a:pPr>
              <a:r>
                <a:rPr lang="en-US" altLang="zh-CN" sz="2400"/>
                <a:t>99.5</a:t>
              </a:r>
              <a:endParaRPr lang="en-US" altLang="zh-CN" sz="2400"/>
            </a:p>
          </p:txBody>
        </p:sp>
        <p:sp>
          <p:nvSpPr>
            <p:cNvPr id="6152" name="Rectangle 7"/>
            <p:cNvSpPr>
              <a:spLocks noChangeArrowheads="1"/>
            </p:cNvSpPr>
            <p:nvPr/>
          </p:nvSpPr>
          <p:spPr bwMode="auto">
            <a:xfrm>
              <a:off x="2891" y="1506"/>
              <a:ext cx="680" cy="38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SzPct val="80000"/>
                <a:buBlip>
                  <a:blip r:embed="rId2"/>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3"/>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buFontTx/>
                <a:buNone/>
              </a:pPr>
              <a:r>
                <a:rPr lang="en-US" altLang="zh-CN" sz="2400"/>
                <a:t>19</a:t>
              </a:r>
              <a:endParaRPr lang="en-US" altLang="zh-CN" sz="2400"/>
            </a:p>
          </p:txBody>
        </p:sp>
        <p:sp>
          <p:nvSpPr>
            <p:cNvPr id="6153" name="Rectangle 8"/>
            <p:cNvSpPr>
              <a:spLocks noChangeArrowheads="1"/>
            </p:cNvSpPr>
            <p:nvPr/>
          </p:nvSpPr>
          <p:spPr bwMode="auto">
            <a:xfrm>
              <a:off x="2319" y="1506"/>
              <a:ext cx="572" cy="38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SzPct val="80000"/>
                <a:buBlip>
                  <a:blip r:embed="rId2"/>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3"/>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buFontTx/>
                <a:buNone/>
              </a:pPr>
              <a:r>
                <a:rPr lang="en-US" altLang="zh-CN" sz="2400"/>
                <a:t>F</a:t>
              </a:r>
              <a:endParaRPr lang="en-US" altLang="zh-CN" sz="2400"/>
            </a:p>
          </p:txBody>
        </p:sp>
        <p:sp>
          <p:nvSpPr>
            <p:cNvPr id="6154" name="Rectangle 9"/>
            <p:cNvSpPr>
              <a:spLocks noChangeArrowheads="1"/>
            </p:cNvSpPr>
            <p:nvPr/>
          </p:nvSpPr>
          <p:spPr bwMode="auto">
            <a:xfrm>
              <a:off x="1292" y="1506"/>
              <a:ext cx="1027" cy="38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SzPct val="80000"/>
                <a:buBlip>
                  <a:blip r:embed="rId2"/>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3"/>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buFontTx/>
                <a:buNone/>
              </a:pPr>
              <a:r>
                <a:rPr lang="en-US" altLang="zh-CN" sz="2400"/>
                <a:t>Tom</a:t>
              </a:r>
              <a:endParaRPr lang="en-US" altLang="zh-CN" sz="2400"/>
            </a:p>
          </p:txBody>
        </p:sp>
        <p:sp>
          <p:nvSpPr>
            <p:cNvPr id="6155" name="Rectangle 10"/>
            <p:cNvSpPr>
              <a:spLocks noChangeArrowheads="1"/>
            </p:cNvSpPr>
            <p:nvPr/>
          </p:nvSpPr>
          <p:spPr bwMode="auto">
            <a:xfrm>
              <a:off x="90" y="1506"/>
              <a:ext cx="1202" cy="38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18000" rIns="18000" anchor="ctr"/>
            <a:lstStyle>
              <a:lvl1pPr>
                <a:spcBef>
                  <a:spcPct val="20000"/>
                </a:spcBef>
                <a:buSzPct val="80000"/>
                <a:buBlip>
                  <a:blip r:embed="rId2"/>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3"/>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buFontTx/>
                <a:buNone/>
              </a:pPr>
              <a:r>
                <a:rPr lang="en-US" altLang="zh-CN" sz="2400"/>
                <a:t>141220999</a:t>
              </a:r>
              <a:endParaRPr lang="en-US" altLang="zh-CN" sz="2400"/>
            </a:p>
          </p:txBody>
        </p:sp>
        <p:sp>
          <p:nvSpPr>
            <p:cNvPr id="6156" name="Rectangle 11"/>
            <p:cNvSpPr>
              <a:spLocks noChangeArrowheads="1"/>
            </p:cNvSpPr>
            <p:nvPr/>
          </p:nvSpPr>
          <p:spPr bwMode="auto">
            <a:xfrm>
              <a:off x="4386" y="1117"/>
              <a:ext cx="1306" cy="389"/>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SzPct val="80000"/>
                <a:buBlip>
                  <a:blip r:embed="rId2"/>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3"/>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buFontTx/>
                <a:buNone/>
              </a:pPr>
              <a:r>
                <a:rPr lang="en-US" altLang="zh-CN" sz="2400"/>
                <a:t>addr</a:t>
              </a:r>
              <a:endParaRPr lang="en-US" altLang="zh-CN" sz="2400"/>
            </a:p>
          </p:txBody>
        </p:sp>
        <p:sp>
          <p:nvSpPr>
            <p:cNvPr id="6157" name="Rectangle 12"/>
            <p:cNvSpPr>
              <a:spLocks noChangeArrowheads="1"/>
            </p:cNvSpPr>
            <p:nvPr/>
          </p:nvSpPr>
          <p:spPr bwMode="auto">
            <a:xfrm>
              <a:off x="3571" y="1117"/>
              <a:ext cx="815" cy="389"/>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SzPct val="80000"/>
                <a:buBlip>
                  <a:blip r:embed="rId2"/>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3"/>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buFontTx/>
                <a:buNone/>
              </a:pPr>
              <a:r>
                <a:rPr lang="en-US" altLang="zh-CN" sz="2400"/>
                <a:t>score</a:t>
              </a:r>
              <a:endParaRPr lang="en-US" altLang="zh-CN" sz="2400"/>
            </a:p>
          </p:txBody>
        </p:sp>
        <p:sp>
          <p:nvSpPr>
            <p:cNvPr id="6158" name="Rectangle 13"/>
            <p:cNvSpPr>
              <a:spLocks noChangeArrowheads="1"/>
            </p:cNvSpPr>
            <p:nvPr/>
          </p:nvSpPr>
          <p:spPr bwMode="auto">
            <a:xfrm>
              <a:off x="2891" y="1117"/>
              <a:ext cx="680" cy="389"/>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SzPct val="80000"/>
                <a:buBlip>
                  <a:blip r:embed="rId2"/>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3"/>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buFontTx/>
                <a:buNone/>
              </a:pPr>
              <a:r>
                <a:rPr lang="en-US" altLang="zh-CN" sz="2400"/>
                <a:t>age</a:t>
              </a:r>
              <a:endParaRPr lang="en-US" altLang="zh-CN" sz="2400"/>
            </a:p>
          </p:txBody>
        </p:sp>
        <p:sp>
          <p:nvSpPr>
            <p:cNvPr id="6159" name="Rectangle 14"/>
            <p:cNvSpPr>
              <a:spLocks noChangeArrowheads="1"/>
            </p:cNvSpPr>
            <p:nvPr/>
          </p:nvSpPr>
          <p:spPr bwMode="auto">
            <a:xfrm>
              <a:off x="2319" y="1117"/>
              <a:ext cx="572" cy="389"/>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SzPct val="80000"/>
                <a:buBlip>
                  <a:blip r:embed="rId2"/>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3"/>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buFontTx/>
                <a:buNone/>
              </a:pPr>
              <a:r>
                <a:rPr lang="en-US" altLang="zh-CN" sz="2400"/>
                <a:t>sex</a:t>
              </a:r>
              <a:endParaRPr lang="en-US" altLang="zh-CN" sz="2400"/>
            </a:p>
          </p:txBody>
        </p:sp>
        <p:sp>
          <p:nvSpPr>
            <p:cNvPr id="6160" name="Rectangle 15"/>
            <p:cNvSpPr>
              <a:spLocks noChangeArrowheads="1"/>
            </p:cNvSpPr>
            <p:nvPr/>
          </p:nvSpPr>
          <p:spPr bwMode="auto">
            <a:xfrm>
              <a:off x="1292" y="1117"/>
              <a:ext cx="1027" cy="389"/>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SzPct val="80000"/>
                <a:buBlip>
                  <a:blip r:embed="rId2"/>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3"/>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buFontTx/>
                <a:buNone/>
              </a:pPr>
              <a:r>
                <a:rPr lang="en-US" altLang="zh-CN" sz="2400"/>
                <a:t>name</a:t>
              </a:r>
              <a:endParaRPr lang="en-US" altLang="zh-CN" sz="2400"/>
            </a:p>
          </p:txBody>
        </p:sp>
        <p:sp>
          <p:nvSpPr>
            <p:cNvPr id="6161" name="Rectangle 16"/>
            <p:cNvSpPr>
              <a:spLocks noChangeArrowheads="1"/>
            </p:cNvSpPr>
            <p:nvPr/>
          </p:nvSpPr>
          <p:spPr bwMode="auto">
            <a:xfrm>
              <a:off x="90" y="1117"/>
              <a:ext cx="1202" cy="389"/>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lstStyle>
              <a:lvl1pPr>
                <a:spcBef>
                  <a:spcPct val="20000"/>
                </a:spcBef>
                <a:buSzPct val="80000"/>
                <a:buBlip>
                  <a:blip r:embed="rId2"/>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3"/>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ctr" eaLnBrk="1" hangingPunct="1">
                <a:buFontTx/>
                <a:buNone/>
              </a:pPr>
              <a:r>
                <a:rPr lang="en-US" altLang="zh-CN" sz="2400"/>
                <a:t>num</a:t>
              </a:r>
              <a:endParaRPr lang="en-US" altLang="zh-CN" sz="2400"/>
            </a:p>
          </p:txBody>
        </p:sp>
      </p:grpSp>
      <p:sp>
        <p:nvSpPr>
          <p:cNvPr id="6149" name="灯片编号占位符 5"/>
          <p:cNvSpPr txBox="1">
            <a:spLocks noGrp="1"/>
          </p:cNvSpPr>
          <p:nvPr/>
        </p:nvSpPr>
        <p:spPr bwMode="auto">
          <a:xfrm>
            <a:off x="8167688" y="6553200"/>
            <a:ext cx="9001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80000"/>
              <a:buBlip>
                <a:blip r:embed="rId2"/>
              </a:buBlip>
              <a:defRPr sz="2800" b="1">
                <a:solidFill>
                  <a:schemeClr val="tx1"/>
                </a:solidFill>
                <a:latin typeface="Comic Sans MS" pitchFamily="2" charset="0"/>
                <a:ea typeface="楷体_GB2312"/>
                <a:cs typeface="楷体_GB2312"/>
              </a:defRPr>
            </a:lvl1pPr>
            <a:lvl2pPr marL="742950" indent="-285750">
              <a:spcBef>
                <a:spcPct val="20000"/>
              </a:spcBef>
              <a:buSzPct val="80000"/>
              <a:buBlip>
                <a:blip r:embed="rId3"/>
              </a:buBlip>
              <a:defRPr sz="2400">
                <a:solidFill>
                  <a:schemeClr val="tx1"/>
                </a:solidFill>
                <a:latin typeface="Comic Sans MS" pitchFamily="2" charset="0"/>
                <a:ea typeface="楷体_GB2312"/>
                <a:cs typeface="楷体_GB2312"/>
              </a:defRPr>
            </a:lvl2pPr>
            <a:lvl3pPr marL="1143000" indent="-228600">
              <a:spcBef>
                <a:spcPct val="20000"/>
              </a:spcBef>
              <a:buSzPct val="80000"/>
              <a:buFont typeface="Arial" charset="0"/>
              <a:buChar char="–"/>
              <a:defRPr sz="2000">
                <a:solidFill>
                  <a:schemeClr val="tx1"/>
                </a:solidFill>
                <a:latin typeface="Comic Sans MS" pitchFamily="2" charset="0"/>
                <a:ea typeface="楷体_GB2312"/>
                <a:cs typeface="楷体_GB2312"/>
              </a:defRPr>
            </a:lvl3pPr>
            <a:lvl4pPr marL="1600200" indent="-228600">
              <a:spcBef>
                <a:spcPct val="20000"/>
              </a:spcBef>
              <a:buSzPct val="80000"/>
              <a:buFont typeface="Wingdings" charset="2"/>
              <a:buChar char="ü"/>
              <a:defRPr sz="2000">
                <a:solidFill>
                  <a:schemeClr val="tx1"/>
                </a:solidFill>
                <a:latin typeface="Comic Sans MS" pitchFamily="2" charset="0"/>
                <a:ea typeface="楷体_GB2312"/>
                <a:cs typeface="楷体_GB2312"/>
              </a:defRPr>
            </a:lvl4pPr>
            <a:lvl5pPr marL="2057400" indent="-228600">
              <a:spcBef>
                <a:spcPct val="20000"/>
              </a:spcBef>
              <a:buSzPct val="80000"/>
              <a:buFont typeface="Arial" charset="0"/>
              <a:buChar char="»"/>
              <a:defRPr sz="2000">
                <a:solidFill>
                  <a:schemeClr val="tx1"/>
                </a:solidFill>
                <a:latin typeface="Arial" charset="0"/>
                <a:ea typeface="楷体_GB2312"/>
                <a:cs typeface="楷体_GB2312"/>
              </a:defRPr>
            </a:lvl5pPr>
            <a:lvl6pPr marL="25146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6pPr>
            <a:lvl7pPr marL="29718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7pPr>
            <a:lvl8pPr marL="34290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8pPr>
            <a:lvl9pPr marL="3886200" indent="-228600" eaLnBrk="0" fontAlgn="base" hangingPunct="0">
              <a:spcBef>
                <a:spcPct val="20000"/>
              </a:spcBef>
              <a:spcAft>
                <a:spcPct val="0"/>
              </a:spcAft>
              <a:buSzPct val="80000"/>
              <a:buFont typeface="Arial" charset="0"/>
              <a:buChar char="»"/>
              <a:defRPr sz="2000">
                <a:solidFill>
                  <a:schemeClr val="tx1"/>
                </a:solidFill>
                <a:latin typeface="Arial" charset="0"/>
                <a:ea typeface="楷体_GB2312"/>
                <a:cs typeface="楷体_GB2312"/>
              </a:defRPr>
            </a:lvl9pPr>
          </a:lstStyle>
          <a:p>
            <a:pPr algn="r" eaLnBrk="1" hangingPunct="1">
              <a:spcBef>
                <a:spcPct val="0"/>
              </a:spcBef>
              <a:buSzTx/>
              <a:buFontTx/>
              <a:buNone/>
            </a:pPr>
            <a:fld id="{D4403F0D-E73E-413D-A630-8A72742EFD04}" type="slidenum">
              <a:rPr lang="en-US" altLang="zh-CN" sz="1200" b="0">
                <a:latin typeface="Arial" charset="0"/>
              </a:rPr>
            </a:fld>
            <a:endParaRPr lang="en-US" altLang="zh-CN" sz="1200" b="0">
              <a:latin typeface="Arial" charset="0"/>
            </a:endParaRPr>
          </a:p>
        </p:txBody>
      </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96136" y="4010196"/>
            <a:ext cx="2016224" cy="22991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0</TotalTime>
  <Words>0</Words>
  <Application/>
  <PresentationFormat>全屏显示(4:3)</PresentationFormat>
  <Paragraphs>999</Paragraphs>
  <Slides>0</Slides>
  <Notes>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61</vt:i4>
      </vt:variant>
    </vt:vector>
  </HeadingPairs>
  <TitlesOfParts>
    <vt:vector size="76" baseType="lpstr">
      <vt:lpstr>Arial</vt:lpstr>
      <vt:lpstr>SimSun</vt:lpstr>
      <vt:lpstr>Wingdings</vt:lpstr>
      <vt:lpstr>Wingdings 3</vt:lpstr>
      <vt:lpstr>黑体</vt:lpstr>
      <vt:lpstr>Times New Roman</vt:lpstr>
      <vt:lpstr>Courier New</vt:lpstr>
      <vt:lpstr>宋体</vt:lpstr>
      <vt:lpstr>Comic Sans MS</vt:lpstr>
      <vt:lpstr>楷体_GB2312</vt:lpstr>
      <vt:lpstr>华文行楷</vt:lpstr>
      <vt:lpstr>Calibri</vt:lpstr>
      <vt:lpstr>Gill Sans MT</vt:lpstr>
      <vt:lpstr>华文新魏</vt:lpstr>
      <vt:lpstr>质朴</vt:lpstr>
      <vt:lpstr>课程说明</vt:lpstr>
      <vt:lpstr>总结1：C字符串三种输入/赋值方法</vt:lpstr>
      <vt:lpstr>总结2：C++字符串输入方法</vt:lpstr>
      <vt:lpstr>用指针操纵字符数组*——字符指针</vt:lpstr>
      <vt:lpstr>C标准库中的字符串处理函数 （头文件cstring或string.h ） </vt:lpstr>
      <vt:lpstr>字符型指针数组**</vt:lpstr>
      <vt:lpstr>折半查找： 写成独立的函数</vt:lpstr>
      <vt:lpstr>二分法（折半法）查找字符串</vt:lpstr>
      <vt:lpstr>问题的提出</vt:lpstr>
      <vt:lpstr>6 复杂数据的描述－构造数据类型 6.5 结构和联合体</vt:lpstr>
      <vt:lpstr>结构/联合及其应用</vt:lpstr>
      <vt:lpstr>结构类型可以描述以下类似的数据</vt:lpstr>
      <vt:lpstr>结构类型(struct)</vt:lpstr>
      <vt:lpstr>结构类型的构造</vt:lpstr>
      <vt:lpstr>结构变量的定义</vt:lpstr>
      <vt:lpstr>结构变量的初始化</vt:lpstr>
      <vt:lpstr>关于命名</vt:lpstr>
      <vt:lpstr>PowerPoint 演示文稿</vt:lpstr>
      <vt:lpstr>结构体变量的存储</vt:lpstr>
      <vt:lpstr>结构体变量的存储</vt:lpstr>
      <vt:lpstr>PowerPoint 演示文稿</vt:lpstr>
      <vt:lpstr>结构类型数据的操作</vt:lpstr>
      <vt:lpstr>PowerPoint 演示文稿</vt:lpstr>
      <vt:lpstr>注意</vt:lpstr>
      <vt:lpstr>PowerPoint 演示文稿</vt:lpstr>
      <vt:lpstr>结构类型数据作为函数参数/返回值</vt:lpstr>
      <vt:lpstr>例：验证结构类型参数的值传递方式</vt:lpstr>
      <vt:lpstr>结构类型数组</vt:lpstr>
      <vt:lpstr>PowerPoint 演示文稿</vt:lpstr>
      <vt:lpstr>例：基于结构数组的数据顺序查找</vt:lpstr>
      <vt:lpstr>起泡法排序</vt:lpstr>
      <vt:lpstr>PowerPoint 演示文稿</vt:lpstr>
      <vt:lpstr>例：基于结构数组的数据折半查找</vt:lpstr>
      <vt:lpstr>查找的基本思路</vt:lpstr>
      <vt:lpstr>PowerPoint 演示文稿</vt:lpstr>
      <vt:lpstr>例：基于结构数组的数据折半查找（递归实现）</vt:lpstr>
      <vt:lpstr>PowerPoint 演示文稿</vt:lpstr>
      <vt:lpstr>例：求某一天是一年的第几天？</vt:lpstr>
      <vt:lpstr>闰年的来历</vt:lpstr>
      <vt:lpstr>PowerPoint 演示文稿</vt:lpstr>
      <vt:lpstr>PowerPoint 演示文稿</vt:lpstr>
      <vt:lpstr>PowerPoint 演示文稿</vt:lpstr>
      <vt:lpstr>用指针操作结构类型数据*</vt:lpstr>
      <vt:lpstr>PowerPoint 演示文稿</vt:lpstr>
      <vt:lpstr>PowerPoint 演示文稿</vt:lpstr>
      <vt:lpstr>PowerPoint 演示文稿</vt:lpstr>
      <vt:lpstr>PowerPoint 演示文稿</vt:lpstr>
      <vt:lpstr>PowerPoint 演示文稿</vt:lpstr>
      <vt:lpstr>联合（union）类型</vt:lpstr>
      <vt:lpstr>PowerPoint 演示文稿</vt:lpstr>
      <vt:lpstr>对联合变量的分时操作</vt:lpstr>
      <vt:lpstr>借助联合实现“多态性”</vt:lpstr>
      <vt:lpstr>例：根据输入，输出图形：从键盘输入一组图形数据，然后输出相应的图形。其中的图形可以是：线段、矩形和圆</vt:lpstr>
      <vt:lpstr>PowerPoint 演示文稿</vt:lpstr>
      <vt:lpstr>PowerPoint 演示文稿</vt:lpstr>
      <vt:lpstr>PowerPoint 演示文稿</vt:lpstr>
      <vt:lpstr>PowerPoint 演示文稿</vt:lpstr>
      <vt:lpstr>PowerPoint 演示文稿</vt:lpstr>
      <vt:lpstr>回顾：结构/联合及其应用</vt:lpstr>
      <vt:lpstr>Q &amp; A</vt:lpstr>
      <vt:lpstr>联合（union）类型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计算机2015级3班班会</dc:title>
  <dc:creator>HappyJimmy</dc:creator>
  <cp:lastModifiedBy>Artemis (2)</cp:lastModifiedBy>
  <cp:revision>633</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3081-10.1.1</vt:lpwstr>
  </property>
</Properties>
</file>