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32"/>
  </p:handoutMasterIdLst>
  <p:sldIdLst>
    <p:sldId id="256" r:id="rId3"/>
    <p:sldId id="331" r:id="rId4"/>
    <p:sldId id="332" r:id="rId6"/>
    <p:sldId id="333" r:id="rId7"/>
    <p:sldId id="334" r:id="rId8"/>
    <p:sldId id="335" r:id="rId9"/>
    <p:sldId id="336" r:id="rId10"/>
    <p:sldId id="338" r:id="rId11"/>
    <p:sldId id="337" r:id="rId12"/>
    <p:sldId id="340" r:id="rId13"/>
    <p:sldId id="352" r:id="rId14"/>
    <p:sldId id="339" r:id="rId15"/>
    <p:sldId id="341" r:id="rId16"/>
    <p:sldId id="354" r:id="rId17"/>
    <p:sldId id="342" r:id="rId18"/>
    <p:sldId id="343" r:id="rId19"/>
    <p:sldId id="351" r:id="rId20"/>
    <p:sldId id="344" r:id="rId21"/>
    <p:sldId id="355" r:id="rId22"/>
    <p:sldId id="345" r:id="rId23"/>
    <p:sldId id="346" r:id="rId24"/>
    <p:sldId id="350" r:id="rId25"/>
    <p:sldId id="347" r:id="rId26"/>
    <p:sldId id="353" r:id="rId27"/>
    <p:sldId id="348" r:id="rId28"/>
    <p:sldId id="349" r:id="rId29"/>
    <p:sldId id="356" r:id="rId30"/>
    <p:sldId id="357" r:id="rId31"/>
  </p:sldIdLst>
  <p:sldSz cx="9144000" cy="6858000" type="screen4x3"/>
  <p:notesSz cx="7099300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娣辫壊鏍峰紡 1 - 寮鸿皟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涓害鏍峰紡 2 - 寮鸿皟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5"/>
    <p:restoredTop sz="94628"/>
  </p:normalViewPr>
  <p:slideViewPr>
    <p:cSldViewPr>
      <p:cViewPr varScale="1">
        <p:scale>
          <a:sx n="119" d="100"/>
          <a:sy n="119" d="100"/>
        </p:scale>
        <p:origin x="14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5934-392B-4F4B-A054-A1ED76650F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14:cpLocks xmlns:a14="http://schemas.microsoft.com/office/drawing/2010/main"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14:cpLocks xmlns:a14="http://schemas.microsoft.com/office/drawing/2010/main"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F9604-DE0C-CA46-8962-A25BD32DE4E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3B0E-EEF2-40F7-869D-B995969E72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14:cpLocks xmlns:a14="http://schemas.microsoft.com/office/drawing/2010/main"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BC0F-8946-4C50-A19E-D4EF2BAD37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14:cpLocks xmlns:a14="http://schemas.microsoft.com/office/drawing/2010/main"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Arial" charset="0"/>
            </a:endParaRPr>
          </a:p>
        </p:txBody>
      </p:sp>
      <p:sp>
        <p:nvSpPr>
          <p:cNvPr id="5" name="Rectangle 7"/>
          <p:cNvSpPr>
            <a14:cpLocks xmlns:a14="http://schemas.microsoft.com/office/drawing/2010/main"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6" name="Rectangle 8"/>
          <p:cNvSpPr>
            <a14:cpLocks xmlns:a14="http://schemas.microsoft.com/office/drawing/2010/main"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校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30925"/>
            <a:ext cx="6127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lchen\Desktop\NJU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21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14:cpLocks xmlns:a14="http://schemas.microsoft.com/office/drawing/2010/main"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89449" name="Rectangle 9"/>
          <p:cNvSpPr>
            <a14:cpLocks xmlns:a14="http://schemas.microsoft.com/office/drawing/2010/main"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 hasCustomPrompt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88419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028" name="Rectangle 4"/>
          <p:cNvSpPr>
            <a14:cpLocks xmlns:a14="http://schemas.microsoft.com/office/drawing/2010/main" noGrp="1" noChangeArrowheads="1"/>
          </p:cNvSpPr>
          <p:nvPr>
            <p:ph type="title"/>
          </p:nvPr>
        </p:nvSpPr>
        <p:spPr bwMode="auto">
          <a:xfrm>
            <a:off x="1000125" y="214313"/>
            <a:ext cx="74295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9" name="Rectangle 5"/>
          <p:cNvSpPr>
            <a14:cpLocks xmlns:a14="http://schemas.microsoft.com/office/drawing/2010/main"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016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校徽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635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58188" y="6500813"/>
            <a:ext cx="428625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569B4F9-0891-46CE-8E57-88CA71900FB4}" type="slidenum">
              <a:rPr lang="en-US" altLang="zh-CN" sz="1400"/>
            </a:fld>
            <a:endParaRPr lang="zh-CN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4005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4130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480" indent="-38608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edx.org/course/compilers?index=product&amp;queryID=1374d07c2a027d14d1f6d969d369d853&amp;position=1" TargetMode="External"/><Relationship Id="rId2" Type="http://schemas.openxmlformats.org/officeDocument/2006/relationships/hyperlink" Target="https://www.bilibili.com/video/BV1cE411f78c?from=search&amp;seid=9410268440558417285&amp;spm_id_from=333.337.0.0" TargetMode="External"/><Relationship Id="rId1" Type="http://schemas.openxmlformats.org/officeDocument/2006/relationships/hyperlink" Target="http://web.stanford.edu/class/cs143/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eb.stanford.edu/class/cs343/" TargetMode="External"/><Relationship Id="rId2" Type="http://schemas.openxmlformats.org/officeDocument/2006/relationships/hyperlink" Target="http://infolab.stanford.edu/~ullman/dragon/w06/w06.html" TargetMode="External"/><Relationship Id="rId1" Type="http://schemas.openxmlformats.org/officeDocument/2006/relationships/hyperlink" Target="https://suif.stanford.edu/~courses/cs243/#schedul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4355976" y="5013176"/>
            <a:ext cx="4536703" cy="936104"/>
          </a:xfrm>
        </p:spPr>
        <p:txBody>
          <a:bodyPr/>
          <a:lstStyle/>
          <a:p>
            <a:pPr algn="ctr"/>
            <a:r>
              <a:rPr lang="zh-CN" altLang="en-US" sz="2000" b="1" dirty="0">
                <a:latin typeface="FangSong" pitchFamily="49" charset="-122"/>
                <a:ea typeface="FangSong" pitchFamily="49" charset="-122"/>
              </a:rPr>
              <a:t>            </a:t>
            </a:r>
            <a:r>
              <a:rPr lang="zh-CN" altLang="en-US" sz="2400" b="1" dirty="0">
                <a:latin typeface="FangSong" pitchFamily="49" charset="-122"/>
                <a:ea typeface="FangSong" pitchFamily="49" charset="-122"/>
              </a:rPr>
              <a:t>刘頔</a:t>
            </a:r>
            <a:endParaRPr lang="en-US" altLang="zh-CN" sz="2400" b="1" dirty="0">
              <a:latin typeface="FangSong" pitchFamily="49" charset="-122"/>
              <a:ea typeface="FangSong" pitchFamily="49" charset="-122"/>
            </a:endParaRPr>
          </a:p>
          <a:p>
            <a:pPr algn="r"/>
            <a:r>
              <a:rPr lang="en-US" altLang="zh-CN" sz="2400" b="1" dirty="0" err="1">
                <a:latin typeface="FangSong" pitchFamily="49" charset="-122"/>
                <a:ea typeface="FangSong" pitchFamily="49" charset="-122"/>
              </a:rPr>
              <a:t>dliu@smail.nju.edu.cn</a:t>
            </a:r>
            <a:endParaRPr lang="en-US" altLang="zh-CN" sz="2400" b="1" dirty="0">
              <a:latin typeface="FangSong" pitchFamily="49" charset="-122"/>
              <a:ea typeface="FangSong" pitchFamily="49" charset="-122"/>
            </a:endParaRPr>
          </a:p>
          <a:p>
            <a:endParaRPr lang="en-US" altLang="zh-CN" b="1" dirty="0"/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FangSong" pitchFamily="49" charset="-122"/>
                <a:ea typeface="FangSong" pitchFamily="49" charset="-122"/>
              </a:rPr>
              <a:t>编译原理习题课（一）</a:t>
            </a:r>
            <a:endParaRPr lang="zh-CN" altLang="en-US" dirty="0">
              <a:latin typeface="FangSong" pitchFamily="49" charset="-122"/>
              <a:ea typeface="FangSong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500856" y="1412776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4.</a:t>
            </a:r>
            <a:r>
              <a:rPr kumimoji="1" lang="zh-CN" altLang="en-US" sz="2400" dirty="0">
                <a:latin typeface="+mn-ea"/>
              </a:rPr>
              <a:t> 考虑上下文无关文法：</a:t>
            </a:r>
            <a:r>
              <a:rPr kumimoji="1"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→</a:t>
            </a:r>
            <a:r>
              <a:rPr lang="en-US" altLang="zh-CN" sz="2400" dirty="0">
                <a:latin typeface="+mn-ea"/>
              </a:rPr>
              <a:t>SS+|SS</a:t>
            </a:r>
            <a:r>
              <a:rPr lang="en-US" altLang="zh-CN" sz="2400" baseline="300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|a</a:t>
            </a:r>
            <a:r>
              <a:rPr lang="zh-CN" altLang="en-US" sz="2400" dirty="0">
                <a:latin typeface="+mn-ea"/>
              </a:rPr>
              <a:t> 以及串</a:t>
            </a:r>
            <a:r>
              <a:rPr lang="en-US" altLang="zh-CN" sz="2400" dirty="0" err="1">
                <a:latin typeface="+mn-ea"/>
              </a:rPr>
              <a:t>aa+a</a:t>
            </a:r>
            <a:r>
              <a:rPr lang="zh-CN" altLang="en-US" sz="2400" baseline="30000" dirty="0">
                <a:latin typeface="+mn-ea"/>
              </a:rPr>
              <a:t>*</a:t>
            </a:r>
            <a:r>
              <a:rPr lang="zh-CN" altLang="en-US" sz="2400" dirty="0">
                <a:latin typeface="+mn-ea"/>
              </a:rPr>
              <a:t> 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）给出这个串的一颗语法分析树；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3568" y="2420888"/>
            <a:ext cx="7439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以最左推导为例：</a:t>
            </a:r>
            <a:r>
              <a:rPr kumimoji="1" lang="en-US" altLang="zh-CN" sz="2000" dirty="0" err="1">
                <a:latin typeface="+mn-ea"/>
              </a:rPr>
              <a:t>lm</a:t>
            </a:r>
            <a:r>
              <a:rPr kumimoji="1" lang="en-US" altLang="zh-CN" sz="2000" dirty="0">
                <a:latin typeface="+mn-ea"/>
              </a:rPr>
              <a:t>: S=&gt;</a:t>
            </a:r>
            <a:r>
              <a:rPr kumimoji="1" lang="en-US" altLang="zh-CN" sz="2000" u="sng" dirty="0">
                <a:latin typeface="+mn-ea"/>
              </a:rPr>
              <a:t>S</a:t>
            </a:r>
            <a:r>
              <a:rPr kumimoji="1" lang="en-US" altLang="zh-CN" sz="2000" dirty="0">
                <a:latin typeface="+mn-ea"/>
              </a:rPr>
              <a:t>S</a:t>
            </a:r>
            <a:r>
              <a:rPr kumimoji="1" lang="en-US" altLang="zh-CN" sz="2000" baseline="30000" dirty="0">
                <a:latin typeface="+mn-ea"/>
              </a:rPr>
              <a:t>*</a:t>
            </a:r>
            <a:r>
              <a:rPr kumimoji="1" lang="en-US" altLang="zh-CN" sz="2000" dirty="0">
                <a:latin typeface="+mn-ea"/>
              </a:rPr>
              <a:t> =&gt;</a:t>
            </a:r>
            <a:r>
              <a:rPr kumimoji="1" lang="en-US" altLang="zh-CN" sz="2000" u="sng" dirty="0">
                <a:latin typeface="+mn-ea"/>
              </a:rPr>
              <a:t>S</a:t>
            </a:r>
            <a:r>
              <a:rPr kumimoji="1" lang="en-US" altLang="zh-CN" sz="2000" dirty="0">
                <a:latin typeface="+mn-ea"/>
              </a:rPr>
              <a:t>S+S</a:t>
            </a:r>
            <a:r>
              <a:rPr kumimoji="1" lang="en-US" altLang="zh-CN" sz="2000" baseline="30000" dirty="0">
                <a:latin typeface="+mn-ea"/>
              </a:rPr>
              <a:t>*</a:t>
            </a:r>
            <a:r>
              <a:rPr kumimoji="1" lang="en-US" altLang="zh-CN" sz="2000" dirty="0">
                <a:latin typeface="+mn-ea"/>
              </a:rPr>
              <a:t> =&gt;</a:t>
            </a:r>
            <a:r>
              <a:rPr kumimoji="1" lang="en-US" altLang="zh-CN" sz="2000" dirty="0" err="1">
                <a:latin typeface="+mn-ea"/>
              </a:rPr>
              <a:t>a</a:t>
            </a:r>
            <a:r>
              <a:rPr kumimoji="1" lang="en-US" altLang="zh-CN" sz="2000" u="sng" dirty="0" err="1">
                <a:latin typeface="+mn-ea"/>
              </a:rPr>
              <a:t>S</a:t>
            </a:r>
            <a:r>
              <a:rPr kumimoji="1" lang="en-US" altLang="zh-CN" sz="2000" dirty="0" err="1">
                <a:latin typeface="+mn-ea"/>
              </a:rPr>
              <a:t>+S</a:t>
            </a:r>
            <a:r>
              <a:rPr kumimoji="1" lang="en-US" altLang="zh-CN" sz="2000" baseline="30000" dirty="0">
                <a:latin typeface="+mn-ea"/>
              </a:rPr>
              <a:t>*</a:t>
            </a:r>
            <a:r>
              <a:rPr kumimoji="1" lang="en-US" altLang="zh-CN" sz="2000" dirty="0">
                <a:latin typeface="+mn-ea"/>
              </a:rPr>
              <a:t> =&gt;</a:t>
            </a:r>
            <a:r>
              <a:rPr kumimoji="1" lang="en-US" altLang="zh-CN" sz="2000" dirty="0" err="1">
                <a:latin typeface="+mn-ea"/>
              </a:rPr>
              <a:t>aa+S</a:t>
            </a:r>
            <a:r>
              <a:rPr kumimoji="1" lang="en-US" altLang="zh-CN" sz="2000" baseline="30000" dirty="0">
                <a:latin typeface="+mn-ea"/>
              </a:rPr>
              <a:t>*</a:t>
            </a:r>
            <a:r>
              <a:rPr kumimoji="1" lang="en-US" altLang="zh-CN" sz="2000" dirty="0">
                <a:latin typeface="+mn-ea"/>
              </a:rPr>
              <a:t> =&gt;</a:t>
            </a:r>
            <a:r>
              <a:rPr kumimoji="1" lang="en-US" altLang="zh-CN" sz="2000" dirty="0" err="1">
                <a:latin typeface="+mn-ea"/>
              </a:rPr>
              <a:t>aa+a</a:t>
            </a:r>
            <a:r>
              <a:rPr kumimoji="1" lang="en-US" altLang="zh-CN" sz="2000" baseline="30000" dirty="0">
                <a:latin typeface="+mn-ea"/>
              </a:rPr>
              <a:t>*</a:t>
            </a:r>
            <a:r>
              <a:rPr kumimoji="1" lang="en-US" altLang="zh-CN" sz="2000" dirty="0">
                <a:latin typeface="+mn-ea"/>
              </a:rPr>
              <a:t> </a:t>
            </a:r>
            <a:endParaRPr kumimoji="1" lang="zh-CN" altLang="en-US" sz="20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17856" y="3059668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00369" y="3743806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6" name="直线连接符 5"/>
          <p:cNvCxnSpPr>
            <a:stCxn id="4" idx="2"/>
            <a:endCxn id="9" idx="0"/>
          </p:cNvCxnSpPr>
          <p:nvPr/>
        </p:nvCxnSpPr>
        <p:spPr bwMode="auto">
          <a:xfrm flipH="1">
            <a:off x="3623674" y="3429000"/>
            <a:ext cx="617487" cy="31480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3054797" y="4376669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00369" y="4386032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85477" y="4379199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+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12" name="直线连接符 11"/>
          <p:cNvCxnSpPr>
            <a:stCxn id="9" idx="2"/>
            <a:endCxn id="14" idx="0"/>
          </p:cNvCxnSpPr>
          <p:nvPr/>
        </p:nvCxnSpPr>
        <p:spPr bwMode="auto">
          <a:xfrm flipH="1">
            <a:off x="3178102" y="4113138"/>
            <a:ext cx="445572" cy="26353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线连接符 16"/>
          <p:cNvCxnSpPr>
            <a:stCxn id="9" idx="2"/>
            <a:endCxn id="16" idx="0"/>
          </p:cNvCxnSpPr>
          <p:nvPr/>
        </p:nvCxnSpPr>
        <p:spPr bwMode="auto">
          <a:xfrm>
            <a:off x="3623674" y="4113138"/>
            <a:ext cx="385108" cy="26606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线连接符 18"/>
          <p:cNvCxnSpPr>
            <a:stCxn id="9" idx="2"/>
            <a:endCxn id="15" idx="0"/>
          </p:cNvCxnSpPr>
          <p:nvPr/>
        </p:nvCxnSpPr>
        <p:spPr bwMode="auto">
          <a:xfrm>
            <a:off x="3623674" y="4113138"/>
            <a:ext cx="0" cy="27289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3054796" y="5116879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a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00368" y="5116879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a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24" name="直线连接符 23"/>
          <p:cNvCxnSpPr>
            <a:stCxn id="14" idx="2"/>
            <a:endCxn id="26" idx="0"/>
          </p:cNvCxnSpPr>
          <p:nvPr/>
        </p:nvCxnSpPr>
        <p:spPr bwMode="auto">
          <a:xfrm flipH="1">
            <a:off x="3178101" y="4746001"/>
            <a:ext cx="1" cy="37087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线连接符 27"/>
          <p:cNvCxnSpPr>
            <a:stCxn id="15" idx="2"/>
            <a:endCxn id="27" idx="0"/>
          </p:cNvCxnSpPr>
          <p:nvPr/>
        </p:nvCxnSpPr>
        <p:spPr bwMode="auto">
          <a:xfrm flipH="1">
            <a:off x="3623673" y="4755364"/>
            <a:ext cx="1" cy="36151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文本框 31"/>
          <p:cNvSpPr txBox="1"/>
          <p:nvPr/>
        </p:nvSpPr>
        <p:spPr>
          <a:xfrm>
            <a:off x="4455996" y="3743806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30" name="直线连接符 29"/>
          <p:cNvCxnSpPr>
            <a:stCxn id="4" idx="2"/>
            <a:endCxn id="32" idx="0"/>
          </p:cNvCxnSpPr>
          <p:nvPr/>
        </p:nvCxnSpPr>
        <p:spPr bwMode="auto">
          <a:xfrm>
            <a:off x="4241161" y="3429000"/>
            <a:ext cx="338140" cy="31480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5011915" y="3759195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*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33" name="直线连接符 32"/>
          <p:cNvCxnSpPr>
            <a:stCxn id="4" idx="2"/>
            <a:endCxn id="35" idx="0"/>
          </p:cNvCxnSpPr>
          <p:nvPr/>
        </p:nvCxnSpPr>
        <p:spPr bwMode="auto">
          <a:xfrm>
            <a:off x="4241161" y="3429000"/>
            <a:ext cx="894059" cy="33019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500856" y="1412776"/>
            <a:ext cx="8535640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5.</a:t>
            </a:r>
            <a:r>
              <a:rPr kumimoji="1" lang="zh-CN" altLang="en-US" sz="2400" dirty="0">
                <a:latin typeface="+mn-ea"/>
              </a:rPr>
              <a:t> 考虑上下文无关文法：</a:t>
            </a:r>
            <a:r>
              <a:rPr kumimoji="1"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→</a:t>
            </a:r>
            <a:r>
              <a:rPr lang="en-US" altLang="zh-CN" sz="2400" dirty="0">
                <a:latin typeface="+mn-ea"/>
              </a:rPr>
              <a:t>0S1|01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给出该文法的预测分析表（需要先提取左公因子并消除左递归）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568" y="2420888"/>
            <a:ext cx="52213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提取左公因子（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书算法</a:t>
            </a:r>
            <a:r>
              <a:rPr kumimoji="1" lang="en-US" altLang="zh-CN" sz="2000" dirty="0">
                <a:solidFill>
                  <a:srgbClr val="FF0000"/>
                </a:solidFill>
                <a:latin typeface="+mn-ea"/>
              </a:rPr>
              <a:t>4.10</a:t>
            </a:r>
            <a:r>
              <a:rPr kumimoji="1" lang="zh-CN" altLang="en-US" sz="2000" dirty="0">
                <a:latin typeface="+mn-ea"/>
              </a:rPr>
              <a:t>）：</a:t>
            </a:r>
            <a:endParaRPr kumimoji="1"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S </a:t>
            </a:r>
            <a:r>
              <a:rPr lang="zh-CN" altLang="en-US" sz="2000" dirty="0">
                <a:latin typeface="+mn-ea"/>
              </a:rPr>
              <a:t>→</a:t>
            </a:r>
            <a:r>
              <a:rPr lang="en-US" altLang="zh-CN" sz="2000" dirty="0">
                <a:latin typeface="+mn-ea"/>
              </a:rPr>
              <a:t> 0 A</a:t>
            </a:r>
            <a:endParaRPr lang="en-US" altLang="zh-CN" sz="2000" dirty="0">
              <a:latin typeface="+mn-ea"/>
            </a:endParaRPr>
          </a:p>
          <a:p>
            <a:r>
              <a:rPr kumimoji="1" lang="en-US" altLang="zh-CN" sz="2000" dirty="0">
                <a:latin typeface="+mn-ea"/>
              </a:rPr>
              <a:t> A</a:t>
            </a:r>
            <a:r>
              <a:rPr lang="zh-CN" altLang="en-US" sz="2000" dirty="0">
                <a:latin typeface="+mn-ea"/>
              </a:rPr>
              <a:t> →</a:t>
            </a:r>
            <a:r>
              <a:rPr lang="en-US" altLang="zh-CN" sz="2000" dirty="0">
                <a:latin typeface="+mn-ea"/>
              </a:rPr>
              <a:t> S 1 | 1</a:t>
            </a:r>
            <a:endParaRPr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消除左递归（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书算法</a:t>
            </a:r>
            <a:r>
              <a:rPr kumimoji="1" lang="en-US" altLang="zh-CN" sz="2000" dirty="0">
                <a:solidFill>
                  <a:srgbClr val="FF0000"/>
                </a:solidFill>
                <a:latin typeface="+mn-ea"/>
              </a:rPr>
              <a:t>4.8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，</a:t>
            </a:r>
            <a:r>
              <a:rPr kumimoji="1" lang="zh-CN" altLang="en-US" sz="2000" dirty="0">
                <a:latin typeface="+mn-ea"/>
              </a:rPr>
              <a:t>把</a:t>
            </a:r>
            <a:r>
              <a:rPr kumimoji="1" lang="en-US" altLang="zh-CN" sz="2000" dirty="0">
                <a:latin typeface="+mn-ea"/>
              </a:rPr>
              <a:t>S</a:t>
            </a:r>
            <a:r>
              <a:rPr kumimoji="1" lang="zh-CN" altLang="en-US" sz="2000" dirty="0">
                <a:latin typeface="+mn-ea"/>
              </a:rPr>
              <a:t>的右部带入）：</a:t>
            </a:r>
            <a:endParaRPr kumimoji="1"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S </a:t>
            </a:r>
            <a:r>
              <a:rPr lang="zh-CN" altLang="en-US" sz="2000" dirty="0">
                <a:latin typeface="+mn-ea"/>
              </a:rPr>
              <a:t>→</a:t>
            </a:r>
            <a:r>
              <a:rPr lang="en-US" altLang="zh-CN" sz="2000" dirty="0">
                <a:latin typeface="+mn-ea"/>
              </a:rPr>
              <a:t> 0 A</a:t>
            </a:r>
            <a:endParaRPr lang="en-US" altLang="zh-CN" sz="2000" dirty="0">
              <a:latin typeface="+mn-ea"/>
            </a:endParaRPr>
          </a:p>
          <a:p>
            <a:r>
              <a:rPr kumimoji="1" lang="en-US" altLang="zh-CN" sz="2000" dirty="0">
                <a:latin typeface="+mn-ea"/>
              </a:rPr>
              <a:t> A</a:t>
            </a:r>
            <a:r>
              <a:rPr lang="zh-CN" altLang="en-US" sz="2000" dirty="0">
                <a:latin typeface="+mn-ea"/>
              </a:rPr>
              <a:t> →</a:t>
            </a:r>
            <a:r>
              <a:rPr lang="en-US" altLang="zh-CN" sz="2000" dirty="0">
                <a:latin typeface="+mn-ea"/>
              </a:rPr>
              <a:t> 0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A 1 | 1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预测分析表：</a:t>
            </a:r>
            <a:endParaRPr lang="en-US" altLang="zh-CN" sz="2000" dirty="0">
              <a:latin typeface="+mn-ea"/>
            </a:endParaRPr>
          </a:p>
          <a:p>
            <a:endParaRPr kumimoji="1" lang="en-US" altLang="zh-CN" sz="2000" dirty="0"/>
          </a:p>
          <a:p>
            <a:endParaRPr kumimoji="1" lang="zh-CN" altLang="en-US" sz="2000" dirty="0"/>
          </a:p>
        </p:txBody>
      </p:sp>
      <p:graphicFrame>
        <p:nvGraphicFramePr>
          <p:cNvPr id="8" name="表格 6"/>
          <p:cNvGraphicFramePr>
            <a:graphicFrameLocks noGrp="1"/>
          </p:cNvGraphicFramePr>
          <p:nvPr/>
        </p:nvGraphicFramePr>
        <p:xfrm>
          <a:off x="2242497" y="4357588"/>
          <a:ext cx="4503628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907"/>
                <a:gridCol w="1195175"/>
                <a:gridCol w="1056639"/>
                <a:gridCol w="112590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非终结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符号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输入符号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16132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$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</a:rPr>
                        <a:t>S </a:t>
                      </a:r>
                      <a:r>
                        <a:rPr lang="zh-CN" altLang="en-US" sz="1600" dirty="0">
                          <a:latin typeface="+mn-ea"/>
                        </a:rPr>
                        <a:t>→</a:t>
                      </a:r>
                      <a:r>
                        <a:rPr lang="en-US" altLang="zh-CN" sz="1600" dirty="0">
                          <a:latin typeface="+mn-ea"/>
                        </a:rPr>
                        <a:t> 0 A</a:t>
                      </a:r>
                      <a:endParaRPr lang="en-US" altLang="zh-CN" sz="1600" dirty="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600" dirty="0">
                          <a:latin typeface="+mn-ea"/>
                        </a:rPr>
                        <a:t>A</a:t>
                      </a:r>
                      <a:r>
                        <a:rPr lang="zh-CN" altLang="en-US" sz="1600" dirty="0">
                          <a:latin typeface="+mn-ea"/>
                        </a:rPr>
                        <a:t> →</a:t>
                      </a:r>
                      <a:r>
                        <a:rPr lang="en-US" altLang="zh-CN" sz="1600" dirty="0">
                          <a:latin typeface="+mn-ea"/>
                        </a:rPr>
                        <a:t> 0</a:t>
                      </a:r>
                      <a:r>
                        <a:rPr lang="zh-CN" altLang="en-US" sz="1600" dirty="0">
                          <a:latin typeface="+mn-ea"/>
                        </a:rPr>
                        <a:t> </a:t>
                      </a:r>
                      <a:r>
                        <a:rPr lang="en-US" altLang="zh-CN" sz="1600" dirty="0">
                          <a:latin typeface="+mn-ea"/>
                        </a:rPr>
                        <a:t>A 1</a:t>
                      </a:r>
                      <a:endParaRPr lang="en-US" altLang="zh-CN" sz="1600" dirty="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600" dirty="0">
                          <a:latin typeface="+mn-ea"/>
                        </a:rPr>
                        <a:t>A</a:t>
                      </a:r>
                      <a:r>
                        <a:rPr lang="zh-CN" altLang="en-US" sz="1600" dirty="0">
                          <a:latin typeface="+mn-ea"/>
                        </a:rPr>
                        <a:t> →</a:t>
                      </a:r>
                      <a:r>
                        <a:rPr lang="en-US" altLang="zh-CN" sz="1600" dirty="0">
                          <a:latin typeface="+mn-ea"/>
                        </a:rPr>
                        <a:t> 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500856" y="1412776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6.</a:t>
            </a:r>
            <a:r>
              <a:rPr kumimoji="1" lang="zh-CN" altLang="en-US" sz="2400" dirty="0">
                <a:latin typeface="+mn-ea"/>
              </a:rPr>
              <a:t> 考虑上下文无关文法：</a:t>
            </a:r>
            <a:r>
              <a:rPr kumimoji="1"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→</a:t>
            </a:r>
            <a:r>
              <a:rPr lang="en-US" altLang="zh-CN" sz="2400" dirty="0">
                <a:latin typeface="+mn-ea"/>
              </a:rPr>
              <a:t>SS+|SS</a:t>
            </a:r>
            <a:r>
              <a:rPr lang="en-US" altLang="zh-CN" sz="2400" baseline="300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|a</a:t>
            </a:r>
            <a:r>
              <a:rPr lang="zh-CN" altLang="en-US" sz="2400" dirty="0">
                <a:latin typeface="+mn-ea"/>
              </a:rPr>
              <a:t> 以及串</a:t>
            </a:r>
            <a:r>
              <a:rPr lang="en-US" altLang="zh-CN" sz="2400" dirty="0" err="1">
                <a:latin typeface="+mn-ea"/>
              </a:rPr>
              <a:t>aa+a</a:t>
            </a:r>
            <a:r>
              <a:rPr lang="zh-CN" altLang="en-US" sz="2400" baseline="30000" dirty="0">
                <a:latin typeface="+mn-ea"/>
              </a:rPr>
              <a:t>*</a:t>
            </a:r>
            <a:r>
              <a:rPr lang="zh-CN" altLang="en-US" sz="2400" dirty="0">
                <a:latin typeface="+mn-ea"/>
              </a:rPr>
              <a:t> 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）给出该文法的</a:t>
            </a:r>
            <a:r>
              <a:rPr lang="en-US" altLang="zh-CN" sz="2400" dirty="0" err="1">
                <a:latin typeface="+mn-ea"/>
              </a:rPr>
              <a:t>Fisrt</a:t>
            </a:r>
            <a:r>
              <a:rPr lang="zh-CN" altLang="en-US" sz="2400" dirty="0">
                <a:latin typeface="+mn-ea"/>
              </a:rPr>
              <a:t>集和</a:t>
            </a:r>
            <a:r>
              <a:rPr lang="en-US" altLang="zh-CN" sz="2400" dirty="0">
                <a:latin typeface="+mn-ea"/>
              </a:rPr>
              <a:t>Follow</a:t>
            </a:r>
            <a:r>
              <a:rPr lang="zh-CN" altLang="en-US" sz="2400" dirty="0">
                <a:latin typeface="+mn-ea"/>
              </a:rPr>
              <a:t>集；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）指出下列最右句型的句柄</a:t>
            </a:r>
            <a:r>
              <a:rPr lang="en-US" altLang="zh-CN" sz="2400" dirty="0">
                <a:latin typeface="+mn-ea"/>
              </a:rPr>
              <a:t>: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）给出串</a:t>
            </a:r>
            <a:r>
              <a:rPr lang="en-US" altLang="zh-CN" sz="2400" dirty="0" err="1">
                <a:latin typeface="+mn-ea"/>
              </a:rPr>
              <a:t>aaa</a:t>
            </a:r>
            <a:r>
              <a:rPr lang="zh-CN" altLang="en-US" sz="2400" baseline="300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a++</a:t>
            </a:r>
            <a:r>
              <a:rPr lang="zh-CN" altLang="en-US" sz="2400" dirty="0">
                <a:latin typeface="+mn-ea"/>
              </a:rPr>
              <a:t>自底向上的解析过程；</a:t>
            </a:r>
            <a:endParaRPr lang="zh-CN" altLang="en-US" sz="24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840" y="2493010"/>
            <a:ext cx="528955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First(S) = {a}  Follow(S) = {+, *, a}</a:t>
            </a:r>
            <a:endParaRPr lang="en-US" altLang="zh-CN" sz="2400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9050" y="3609340"/>
            <a:ext cx="2005330" cy="1737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>
                <a:latin typeface="+mn-ea"/>
              </a:rPr>
              <a:t>SSS+a</a:t>
            </a:r>
            <a:r>
              <a:rPr lang="en-US" altLang="zh-CN" sz="2400" dirty="0">
                <a:latin typeface="+mn-ea"/>
              </a:rPr>
              <a:t>*+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</a:rPr>
              <a:t>SS+a</a:t>
            </a:r>
            <a:r>
              <a:rPr lang="en-US" altLang="zh-CN" sz="2400" dirty="0">
                <a:latin typeface="+mn-ea"/>
              </a:rPr>
              <a:t>*a+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</a:rPr>
              <a:t>aaa</a:t>
            </a:r>
            <a:r>
              <a:rPr lang="en-US" altLang="zh-CN" sz="2400" baseline="300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a++</a:t>
            </a:r>
            <a:endParaRPr lang="en-US" altLang="zh-CN" sz="24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82694" y="3609082"/>
            <a:ext cx="2365370" cy="1701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句柄</a:t>
            </a:r>
            <a:r>
              <a:rPr lang="en-US" altLang="zh-CN" sz="2400" dirty="0">
                <a:latin typeface="+mn-ea"/>
              </a:rPr>
              <a:t>: SS+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句柄</a:t>
            </a:r>
            <a:r>
              <a:rPr lang="en-US" altLang="zh-CN" sz="2400" dirty="0">
                <a:latin typeface="+mn-ea"/>
              </a:rPr>
              <a:t>: SS+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句柄</a:t>
            </a:r>
            <a:r>
              <a:rPr lang="en-US" altLang="zh-CN" sz="2400" dirty="0">
                <a:latin typeface="+mn-ea"/>
              </a:rPr>
              <a:t>: a</a:t>
            </a:r>
            <a:endParaRPr lang="en-US" altLang="zh-CN" sz="2400" dirty="0">
              <a:latin typeface="+mn-ea"/>
            </a:endParaRPr>
          </a:p>
        </p:txBody>
      </p:sp>
      <p:sp>
        <p:nvSpPr>
          <p:cNvPr id="9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467454" y="3877225"/>
            <a:ext cx="4175689" cy="13234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句型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：包含非终结符和终结符的串，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可以是空串。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最右句型：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包含了一个句柄，可以完成一次最右推导。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句柄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：和某个产生式体匹配的子串（非正式）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395536" y="1412776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800" dirty="0">
                <a:latin typeface="+mn-ea"/>
              </a:rPr>
              <a:t>6.</a:t>
            </a:r>
            <a:r>
              <a:rPr kumimoji="1" lang="zh-CN" altLang="en-US" sz="1800" dirty="0">
                <a:latin typeface="+mn-ea"/>
              </a:rPr>
              <a:t> 考虑上下文无关文法：</a:t>
            </a:r>
            <a:r>
              <a:rPr kumimoji="1" lang="en-US" altLang="zh-CN" sz="1800" dirty="0">
                <a:latin typeface="+mn-ea"/>
              </a:rPr>
              <a:t>S</a:t>
            </a:r>
            <a:r>
              <a:rPr lang="zh-CN" altLang="en-US" sz="1800" dirty="0">
                <a:latin typeface="+mn-ea"/>
              </a:rPr>
              <a:t>→</a:t>
            </a:r>
            <a:r>
              <a:rPr lang="en-US" altLang="zh-CN" sz="1800" dirty="0">
                <a:latin typeface="+mn-ea"/>
              </a:rPr>
              <a:t>SS+|SS</a:t>
            </a:r>
            <a:r>
              <a:rPr lang="en-US" altLang="zh-CN" sz="1800" baseline="30000" dirty="0">
                <a:latin typeface="+mn-ea"/>
              </a:rPr>
              <a:t>*</a:t>
            </a:r>
            <a:r>
              <a:rPr lang="en-US" altLang="zh-CN" sz="1800" dirty="0">
                <a:latin typeface="+mn-ea"/>
              </a:rPr>
              <a:t>|a</a:t>
            </a:r>
            <a:r>
              <a:rPr lang="zh-CN" altLang="en-US" sz="1800" dirty="0">
                <a:latin typeface="+mn-ea"/>
              </a:rPr>
              <a:t> 以及串</a:t>
            </a:r>
            <a:r>
              <a:rPr lang="en-US" altLang="zh-CN" sz="1800" dirty="0" err="1">
                <a:latin typeface="+mn-ea"/>
              </a:rPr>
              <a:t>aa+a</a:t>
            </a:r>
            <a:r>
              <a:rPr lang="zh-CN" altLang="en-US" sz="1800" baseline="30000" dirty="0">
                <a:latin typeface="+mn-ea"/>
              </a:rPr>
              <a:t>*</a:t>
            </a:r>
            <a:r>
              <a:rPr lang="zh-CN" altLang="en-US" sz="1800" dirty="0">
                <a:latin typeface="+mn-ea"/>
              </a:rPr>
              <a:t> 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3</a:t>
            </a:r>
            <a:r>
              <a:rPr lang="zh-CN" altLang="en-US" sz="1800" dirty="0">
                <a:latin typeface="+mn-ea"/>
              </a:rPr>
              <a:t>）给出串</a:t>
            </a:r>
            <a:r>
              <a:rPr lang="en-US" altLang="zh-CN" sz="1800" dirty="0" err="1">
                <a:latin typeface="+mn-ea"/>
              </a:rPr>
              <a:t>aaa</a:t>
            </a:r>
            <a:r>
              <a:rPr lang="zh-CN" altLang="en-US" sz="1800" baseline="30000" dirty="0">
                <a:latin typeface="+mn-ea"/>
              </a:rPr>
              <a:t>*</a:t>
            </a:r>
            <a:r>
              <a:rPr lang="en-US" altLang="zh-CN" sz="1800" dirty="0">
                <a:latin typeface="+mn-ea"/>
              </a:rPr>
              <a:t>a++</a:t>
            </a:r>
            <a:r>
              <a:rPr lang="zh-CN" altLang="en-US" sz="1800" dirty="0">
                <a:latin typeface="+mn-ea"/>
              </a:rPr>
              <a:t>自底向上的解析过程</a:t>
            </a:r>
            <a:r>
              <a:rPr lang="en-US" altLang="zh-CN" sz="1800" dirty="0">
                <a:latin typeface="+mn-ea"/>
              </a:rPr>
              <a:t>: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  <a:p>
            <a:pPr marL="0" indent="0">
              <a:buNone/>
            </a:pPr>
            <a:endParaRPr kumimoji="1" lang="zh-CN" altLang="en-US" sz="1800" dirty="0">
              <a:latin typeface="+mn-ea"/>
            </a:endParaRPr>
          </a:p>
        </p:txBody>
      </p:sp>
      <p:graphicFrame>
        <p:nvGraphicFramePr>
          <p:cNvPr id="9" name="表格 6"/>
          <p:cNvGraphicFramePr>
            <a:graphicFrameLocks noGrp="1"/>
          </p:cNvGraphicFramePr>
          <p:nvPr/>
        </p:nvGraphicFramePr>
        <p:xfrm>
          <a:off x="313699" y="2214305"/>
          <a:ext cx="4258301" cy="3753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4"/>
                <a:gridCol w="1065349"/>
                <a:gridCol w="648072"/>
                <a:gridCol w="1584176"/>
              </a:tblGrid>
              <a:tr h="383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栈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输入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句柄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动作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err="1">
                          <a:latin typeface="+mn-ea"/>
                        </a:rPr>
                        <a:t>aaa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aa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aa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en-US" altLang="zh-CN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en-US" altLang="zh-CN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zh-CN" sz="1800" b="0" dirty="0" err="1">
                          <a:latin typeface="+mn-ea"/>
                          <a:ea typeface="+mn-ea"/>
                        </a:rPr>
                        <a:t>SSa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endParaRPr lang="en-US" altLang="zh-CN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$SSS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SS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SS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en-US" altLang="zh-CN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6"/>
          <p:cNvGraphicFramePr>
            <a:graphicFrameLocks noGrp="1"/>
          </p:cNvGraphicFramePr>
          <p:nvPr/>
        </p:nvGraphicFramePr>
        <p:xfrm>
          <a:off x="4716016" y="2214305"/>
          <a:ext cx="4258301" cy="262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4"/>
                <a:gridCol w="1065349"/>
                <a:gridCol w="648072"/>
                <a:gridCol w="1584176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栈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输入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句柄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动作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zh-CN" sz="1800" b="0" dirty="0" err="1">
                          <a:latin typeface="+mn-ea"/>
                          <a:ea typeface="+mn-ea"/>
                        </a:rPr>
                        <a:t>SSa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dirty="0">
                          <a:latin typeface="+mn-ea"/>
                        </a:rPr>
                        <a:t>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dirty="0">
                          <a:latin typeface="+mn-ea"/>
                        </a:rPr>
                        <a:t>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接受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51161" y="494116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关于句柄的总结：</a:t>
            </a:r>
            <a:endParaRPr lang="zh-CN" altLang="en-US" dirty="0">
              <a:effectLst/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1.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句柄永远出现在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+mn-ea"/>
              </a:rPr>
              <a:t>栈顶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；</a:t>
            </a:r>
            <a:endParaRPr lang="zh-CN" altLang="en-US" dirty="0">
              <a:effectLst/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2.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句柄永远不会出现在非终结符的左侧；</a:t>
            </a:r>
            <a:endParaRPr lang="zh-CN" altLang="en-US" dirty="0">
              <a:effectLst/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3.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自下而上解析完全基于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+mn-ea"/>
              </a:rPr>
              <a:t>句柄的识别</a:t>
            </a:r>
            <a:r>
              <a:rPr lang="zh-CN" altLang="en-GB" sz="1800" dirty="0">
                <a:solidFill>
                  <a:srgbClr val="000000"/>
                </a:solidFill>
                <a:effectLst/>
                <a:latin typeface="+mn-ea"/>
              </a:rPr>
              <a:t>；</a:t>
            </a:r>
            <a:endParaRPr lang="en-GB" altLang="zh-CN" dirty="0"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464006" y="1412776"/>
            <a:ext cx="842416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1.</a:t>
            </a:r>
            <a:r>
              <a:rPr kumimoji="1" lang="zh-CN" altLang="en-US" sz="2400" dirty="0">
                <a:latin typeface="+mn-ea"/>
              </a:rPr>
              <a:t> 扩展右图中的</a:t>
            </a:r>
            <a:r>
              <a:rPr kumimoji="1" lang="en-US" altLang="zh-CN" sz="2400" dirty="0">
                <a:latin typeface="+mn-ea"/>
              </a:rPr>
              <a:t>SDD</a:t>
            </a:r>
            <a:r>
              <a:rPr kumimoji="1" lang="zh-CN" altLang="en-US" sz="2400" dirty="0">
                <a:latin typeface="+mn-ea"/>
              </a:rPr>
              <a:t>，使他可以像左图所示那样处理表达式。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1025" name="Picture 1" descr="page1image4097680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37" y="1899011"/>
            <a:ext cx="5957525" cy="181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8916" y="3759894"/>
            <a:ext cx="8735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观察可以发现，左图的</a:t>
            </a:r>
            <a:r>
              <a:rPr kumimoji="1" lang="en-US" altLang="zh-CN" dirty="0">
                <a:latin typeface="+mn-ea"/>
              </a:rPr>
              <a:t>SDD</a:t>
            </a:r>
            <a:r>
              <a:rPr kumimoji="1" lang="zh-CN" altLang="en-US" dirty="0">
                <a:latin typeface="+mn-ea"/>
              </a:rPr>
              <a:t>只包含综合属性，右图的</a:t>
            </a:r>
            <a:r>
              <a:rPr kumimoji="1" lang="en-US" altLang="zh-CN" dirty="0">
                <a:latin typeface="+mn-ea"/>
              </a:rPr>
              <a:t>SDD</a:t>
            </a:r>
            <a:r>
              <a:rPr kumimoji="1" lang="zh-CN" altLang="en-US" dirty="0">
                <a:latin typeface="+mn-ea"/>
              </a:rPr>
              <a:t>包含继承属性和综合属性。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因此扩展即为将左图的</a:t>
            </a:r>
            <a:r>
              <a:rPr kumimoji="1" lang="en-US" altLang="zh-CN" dirty="0">
                <a:latin typeface="+mn-ea"/>
              </a:rPr>
              <a:t>+</a:t>
            </a:r>
            <a:r>
              <a:rPr kumimoji="1" lang="zh-CN" altLang="en-US" dirty="0">
                <a:latin typeface="+mn-ea"/>
              </a:rPr>
              <a:t>和*改为继承左运算分量的形式。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继承属性的语义规则（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书例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5.8</a:t>
            </a:r>
            <a:r>
              <a:rPr kumimoji="1" lang="zh-CN" altLang="en-US" dirty="0">
                <a:latin typeface="+mn-ea"/>
              </a:rPr>
              <a:t>）：</a:t>
            </a:r>
            <a:endParaRPr kumimoji="1" lang="zh-CN" altLang="en-US" dirty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67744" y="4717409"/>
          <a:ext cx="4331459" cy="166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405"/>
                <a:gridCol w="2766054"/>
              </a:tblGrid>
              <a:tr h="383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语义规则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lang="zh-CN" altLang="en-US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→</a:t>
                      </a:r>
                      <a:r>
                        <a:rPr lang="en-US" altLang="zh-CN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FT’</a:t>
                      </a:r>
                      <a:endParaRPr lang="zh-CN" altLang="en-US" sz="18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T’.</a:t>
                      </a:r>
                      <a:r>
                        <a:rPr lang="en-US" altLang="zh-CN" sz="18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inh</a:t>
                      </a:r>
                      <a:r>
                        <a:rPr lang="en-US" altLang="zh-CN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sz="18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F.val</a:t>
                      </a:r>
                      <a:endParaRPr lang="en-US" altLang="zh-CN" sz="18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T.val</a:t>
                      </a:r>
                      <a:r>
                        <a:rPr lang="en-US" altLang="zh-CN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sz="18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T’.syn</a:t>
                      </a:r>
                      <a:endParaRPr lang="en-US" altLang="zh-CN" sz="18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T’</a:t>
                      </a:r>
                      <a:r>
                        <a:rPr lang="zh-CN" altLang="en-US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→</a:t>
                      </a:r>
                      <a:r>
                        <a:rPr lang="en-US" altLang="zh-CN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*FT</a:t>
                      </a:r>
                      <a:r>
                        <a:rPr lang="en-US" altLang="zh-CN" sz="1800" b="0" i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’</a:t>
                      </a:r>
                      <a:endParaRPr lang="zh-CN" altLang="en-US" sz="18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b="0" i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.inh = </a:t>
                      </a:r>
                      <a:r>
                        <a:rPr lang="en-US" altLang="zh-CN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T’.</a:t>
                      </a:r>
                      <a:r>
                        <a:rPr lang="en-US" altLang="zh-CN" sz="18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inh</a:t>
                      </a:r>
                      <a:r>
                        <a:rPr lang="en-US" altLang="zh-CN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* </a:t>
                      </a:r>
                      <a:r>
                        <a:rPr lang="en-US" altLang="zh-CN" sz="18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F.val</a:t>
                      </a:r>
                      <a:endParaRPr lang="en-US" altLang="zh-CN" sz="18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T.syn</a:t>
                      </a:r>
                      <a:r>
                        <a:rPr lang="en-US" altLang="zh-CN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T</a:t>
                      </a:r>
                      <a:r>
                        <a:rPr lang="en-US" altLang="zh-CN" sz="1800" b="0" i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.syn</a:t>
                      </a:r>
                      <a:endParaRPr lang="en-US" altLang="zh-CN" sz="18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434334" y="1572535"/>
            <a:ext cx="842416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1.</a:t>
            </a:r>
            <a:r>
              <a:rPr kumimoji="1" lang="zh-CN" altLang="en-US" sz="2400" dirty="0">
                <a:latin typeface="+mn-ea"/>
              </a:rPr>
              <a:t> 扩展右图中的</a:t>
            </a:r>
            <a:r>
              <a:rPr kumimoji="1" lang="en-US" altLang="zh-CN" sz="2400" dirty="0">
                <a:latin typeface="+mn-ea"/>
              </a:rPr>
              <a:t>SDD</a:t>
            </a:r>
            <a:r>
              <a:rPr kumimoji="1" lang="zh-CN" altLang="en-US" sz="2400" dirty="0">
                <a:latin typeface="+mn-ea"/>
              </a:rPr>
              <a:t>，使他可以像左图所示那样处理表达式。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1025" name="Picture 1" descr="page1image40976800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27"/>
          <a:stretch>
            <a:fillRect/>
          </a:stretch>
        </p:blipFill>
        <p:spPr bwMode="auto">
          <a:xfrm>
            <a:off x="195701" y="2189680"/>
            <a:ext cx="3257882" cy="20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463166" y="2071137"/>
          <a:ext cx="4920286" cy="4572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827"/>
                <a:gridCol w="1565405"/>
                <a:gridCol w="2766054"/>
              </a:tblGrid>
              <a:tr h="383883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产生式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语法规则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600" b="0" i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</a:t>
                      </a:r>
                      <a:r>
                        <a:rPr lang="zh-CN" altLang="en-US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→</a:t>
                      </a:r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</a:t>
                      </a:r>
                      <a:endParaRPr lang="zh-CN" altLang="en-US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L.val</a:t>
                      </a: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E.val</a:t>
                      </a:r>
                      <a:endParaRPr lang="zh-CN" altLang="en-US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600" b="0" i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</a:t>
                      </a:r>
                      <a:r>
                        <a:rPr lang="zh-CN" altLang="en-US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TE’</a:t>
                      </a:r>
                      <a:endParaRPr lang="zh-CN" altLang="en-US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E’.</a:t>
                      </a:r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inh</a:t>
                      </a: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T.val</a:t>
                      </a:r>
                      <a:endParaRPr lang="en-US" altLang="zh-CN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E.val</a:t>
                      </a: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E’.syn</a:t>
                      </a:r>
                      <a:endParaRPr lang="en-US" altLang="zh-CN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600" b="0" i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E’</a:t>
                      </a:r>
                      <a:r>
                        <a:rPr lang="zh-CN" altLang="en-US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+TE</a:t>
                      </a:r>
                      <a:r>
                        <a:rPr lang="en-US" altLang="zh-CN" sz="1600" b="0" i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’</a:t>
                      </a:r>
                      <a:endParaRPr lang="zh-CN" altLang="en-US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</a:t>
                      </a:r>
                      <a:r>
                        <a:rPr lang="en-US" altLang="zh-CN" sz="1600" b="0" i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.inh = </a:t>
                      </a: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E’.</a:t>
                      </a:r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inh</a:t>
                      </a: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+ </a:t>
                      </a:r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T.val</a:t>
                      </a:r>
                      <a:endParaRPr lang="en-US" altLang="zh-CN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E.syn</a:t>
                      </a: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E</a:t>
                      </a:r>
                      <a:r>
                        <a:rPr lang="en-US" altLang="zh-CN" sz="1600" b="0" i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.syn</a:t>
                      </a:r>
                      <a:endParaRPr lang="en-US" altLang="zh-CN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600" b="0" i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E’</a:t>
                      </a:r>
                      <a:r>
                        <a:rPr lang="zh-CN" altLang="en-US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→</a:t>
                      </a:r>
                      <a:r>
                        <a:rPr lang="el-GR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ε</a:t>
                      </a:r>
                      <a:endParaRPr lang="zh-CN" altLang="en-US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E’</a:t>
                      </a:r>
                      <a:r>
                        <a:rPr lang="el-GR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 = E’.</a:t>
                      </a:r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inh</a:t>
                      </a:r>
                      <a:endParaRPr lang="zh-CN" altLang="en-US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600" b="0" i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lang="zh-CN" altLang="en-US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FT’</a:t>
                      </a:r>
                      <a:endParaRPr lang="zh-CN" altLang="en-US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T’.</a:t>
                      </a:r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inh</a:t>
                      </a: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F.val</a:t>
                      </a:r>
                      <a:endParaRPr lang="en-US" altLang="zh-CN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T.val</a:t>
                      </a: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T’.syn</a:t>
                      </a:r>
                      <a:endParaRPr lang="en-US" altLang="zh-CN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600" b="0" i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T’</a:t>
                      </a:r>
                      <a:r>
                        <a:rPr lang="zh-CN" altLang="en-US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*FT</a:t>
                      </a:r>
                      <a:r>
                        <a:rPr lang="en-US" altLang="zh-CN" sz="1600" b="0" i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’</a:t>
                      </a:r>
                      <a:endParaRPr lang="zh-CN" altLang="en-US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600" b="0" i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.inh = </a:t>
                      </a: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T’.</a:t>
                      </a:r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inh</a:t>
                      </a: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* </a:t>
                      </a:r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F.val</a:t>
                      </a:r>
                      <a:endParaRPr lang="en-US" altLang="zh-CN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T.syn</a:t>
                      </a: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T</a:t>
                      </a:r>
                      <a:r>
                        <a:rPr lang="en-US" altLang="zh-CN" sz="1600" b="0" i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.syn</a:t>
                      </a:r>
                      <a:endParaRPr lang="en-US" altLang="zh-CN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600" b="0" i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T’</a:t>
                      </a:r>
                      <a:r>
                        <a:rPr lang="zh-CN" altLang="en-US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→</a:t>
                      </a:r>
                      <a:r>
                        <a:rPr lang="el-GR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ε</a:t>
                      </a:r>
                      <a:endParaRPr lang="zh-CN" altLang="en-US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T’.syn</a:t>
                      </a: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T’.</a:t>
                      </a:r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inh</a:t>
                      </a:r>
                      <a:endParaRPr lang="en-US" altLang="zh-CN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600" b="0" i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r>
                        <a:rPr lang="zh-CN" altLang="en-US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(E)</a:t>
                      </a:r>
                      <a:endParaRPr lang="zh-CN" altLang="en-US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F.val</a:t>
                      </a: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E.val</a:t>
                      </a:r>
                      <a:endParaRPr lang="zh-CN" altLang="en-US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600" b="0" i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r>
                        <a:rPr lang="zh-CN" altLang="en-US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digit</a:t>
                      </a:r>
                      <a:endParaRPr lang="zh-CN" altLang="en-US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F.val</a:t>
                      </a:r>
                      <a:r>
                        <a:rPr lang="en-US" altLang="zh-CN" sz="16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digit.lexval</a:t>
                      </a:r>
                      <a:endParaRPr lang="en-US" altLang="zh-CN" sz="16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1" descr="page1image40976800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1"/>
          <a:stretch>
            <a:fillRect/>
          </a:stretch>
        </p:blipFill>
        <p:spPr bwMode="auto">
          <a:xfrm>
            <a:off x="0" y="4247055"/>
            <a:ext cx="3463167" cy="20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468313" y="1484313"/>
            <a:ext cx="8424167" cy="50452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2.</a:t>
            </a:r>
            <a:r>
              <a:rPr kumimoji="1" lang="zh-CN" altLang="en-US" sz="2400" dirty="0">
                <a:latin typeface="+mn-ea"/>
              </a:rPr>
              <a:t> 对于图中的</a:t>
            </a:r>
            <a:r>
              <a:rPr kumimoji="1" lang="en-US" altLang="zh-CN" sz="2400" dirty="0">
                <a:latin typeface="+mn-ea"/>
              </a:rPr>
              <a:t>SDD</a:t>
            </a:r>
            <a:r>
              <a:rPr kumimoji="1" lang="zh-CN" altLang="en-US" sz="2400" dirty="0">
                <a:latin typeface="+mn-ea"/>
              </a:rPr>
              <a:t>，给出</a:t>
            </a:r>
            <a:r>
              <a:rPr kumimoji="1" lang="en-US" altLang="zh-CN" sz="2400" dirty="0">
                <a:latin typeface="+mn-ea"/>
              </a:rPr>
              <a:t>int</a:t>
            </a:r>
            <a:r>
              <a:rPr kumimoji="1" lang="zh-CN" altLang="en-US" sz="2400" dirty="0">
                <a:latin typeface="+mn-ea"/>
              </a:rPr>
              <a:t> </a:t>
            </a:r>
            <a:r>
              <a:rPr kumimoji="1" lang="en-US" altLang="zh-CN" sz="2400" dirty="0">
                <a:latin typeface="+mn-ea"/>
              </a:rPr>
              <a:t>x, y, z</a:t>
            </a:r>
            <a:r>
              <a:rPr kumimoji="1" lang="zh-CN" altLang="en-US" sz="2400" dirty="0">
                <a:latin typeface="+mn-ea"/>
              </a:rPr>
              <a:t>对应的注释语法分析树。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3073" name="Picture 1" descr="page1image4098220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66" y="2276645"/>
            <a:ext cx="4323334" cy="218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0" name="组合 1039"/>
          <p:cNvGrpSpPr/>
          <p:nvPr/>
        </p:nvGrpSpPr>
        <p:grpSpPr>
          <a:xfrm>
            <a:off x="4959756" y="2612001"/>
            <a:ext cx="3683175" cy="3002018"/>
            <a:chOff x="3565565" y="2123852"/>
            <a:chExt cx="4854515" cy="3805274"/>
          </a:xfrm>
        </p:grpSpPr>
        <p:sp>
          <p:nvSpPr>
            <p:cNvPr id="4" name="文本框 3"/>
            <p:cNvSpPr txBox="1"/>
            <p:nvPr/>
          </p:nvSpPr>
          <p:spPr>
            <a:xfrm>
              <a:off x="3565565" y="3059669"/>
              <a:ext cx="1761821" cy="390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i="1" dirty="0" err="1">
                  <a:latin typeface="Times New Roman" pitchFamily="18" charset="0"/>
                  <a:cs typeface="Times New Roman" pitchFamily="18" charset="0"/>
                </a:rPr>
                <a:t>T.type</a:t>
              </a:r>
              <a:r>
                <a:rPr kumimoji="1" lang="en-US" altLang="zh-CN" sz="1400" b="1" i="1" dirty="0">
                  <a:latin typeface="Times New Roman" pitchFamily="18" charset="0"/>
                  <a:cs typeface="Times New Roman" pitchFamily="18" charset="0"/>
                </a:rPr>
                <a:t> = integer</a:t>
              </a:r>
              <a:endParaRPr kumimoji="1" lang="zh-CN" altLang="en-US" sz="1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39" name="组合 1038"/>
            <p:cNvGrpSpPr/>
            <p:nvPr/>
          </p:nvGrpSpPr>
          <p:grpSpPr>
            <a:xfrm>
              <a:off x="3638213" y="2123852"/>
              <a:ext cx="4781867" cy="3805274"/>
              <a:chOff x="3638213" y="2123852"/>
              <a:chExt cx="4781867" cy="3805274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5209497" y="2123852"/>
                <a:ext cx="414532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kumimoji="1" lang="zh-CN" altLang="en-US" sz="1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817817" y="3059084"/>
                <a:ext cx="1711788" cy="390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itchFamily="18" charset="0"/>
                    <a:cs typeface="Times New Roman" pitchFamily="18" charset="0"/>
                  </a:rPr>
                  <a:t>L.inh</a:t>
                </a:r>
                <a:r>
                  <a:rPr kumimoji="1" lang="en-US" altLang="zh-CN" sz="1400" b="1" i="1" dirty="0">
                    <a:latin typeface="Times New Roman" pitchFamily="18" charset="0"/>
                    <a:cs typeface="Times New Roman" pitchFamily="18" charset="0"/>
                  </a:rPr>
                  <a:t> = integer</a:t>
                </a:r>
                <a:endParaRPr kumimoji="1" lang="zh-CN" altLang="en-US" sz="1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" name="直线连接符 6"/>
              <p:cNvCxnSpPr>
                <a:stCxn id="2" idx="2"/>
                <a:endCxn id="4" idx="0"/>
              </p:cNvCxnSpPr>
              <p:nvPr/>
            </p:nvCxnSpPr>
            <p:spPr bwMode="auto">
              <a:xfrm flipH="1">
                <a:off x="4446476" y="2513981"/>
                <a:ext cx="970288" cy="545687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直线连接符 9"/>
              <p:cNvCxnSpPr>
                <a:stCxn id="2" idx="2"/>
                <a:endCxn id="8" idx="0"/>
              </p:cNvCxnSpPr>
              <p:nvPr/>
            </p:nvCxnSpPr>
            <p:spPr bwMode="auto">
              <a:xfrm>
                <a:off x="5416763" y="2513982"/>
                <a:ext cx="1256949" cy="545103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文本框 14"/>
              <p:cNvSpPr txBox="1"/>
              <p:nvPr/>
            </p:nvSpPr>
            <p:spPr>
              <a:xfrm>
                <a:off x="4198254" y="3835572"/>
                <a:ext cx="505381" cy="390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Times New Roman" pitchFamily="18" charset="0"/>
                    <a:cs typeface="Times New Roman" pitchFamily="18" charset="0"/>
                  </a:rPr>
                  <a:t>int</a:t>
                </a:r>
                <a:endParaRPr kumimoji="1" lang="zh-CN" altLang="en-US" sz="1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" name="直线连接符 15"/>
              <p:cNvCxnSpPr>
                <a:stCxn id="4" idx="2"/>
                <a:endCxn id="15" idx="0"/>
              </p:cNvCxnSpPr>
              <p:nvPr/>
            </p:nvCxnSpPr>
            <p:spPr bwMode="auto">
              <a:xfrm>
                <a:off x="4446476" y="3449798"/>
                <a:ext cx="4468" cy="385774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文本框 19"/>
              <p:cNvSpPr txBox="1"/>
              <p:nvPr/>
            </p:nvSpPr>
            <p:spPr>
              <a:xfrm>
                <a:off x="4851345" y="3835572"/>
                <a:ext cx="1711788" cy="390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itchFamily="18" charset="0"/>
                    <a:cs typeface="Times New Roman" pitchFamily="18" charset="0"/>
                  </a:rPr>
                  <a:t>L.inh</a:t>
                </a:r>
                <a:r>
                  <a:rPr kumimoji="1" lang="en-US" altLang="zh-CN" sz="1400" b="1" i="1" dirty="0">
                    <a:latin typeface="Times New Roman" pitchFamily="18" charset="0"/>
                    <a:cs typeface="Times New Roman" pitchFamily="18" charset="0"/>
                  </a:rPr>
                  <a:t> = integer</a:t>
                </a:r>
                <a:endParaRPr kumimoji="1" lang="zh-CN" altLang="en-US" sz="1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073806" y="3819148"/>
                <a:ext cx="1346274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itchFamily="18" charset="0"/>
                    <a:cs typeface="Times New Roman" pitchFamily="18" charset="0"/>
                  </a:rPr>
                  <a:t>id.entry</a:t>
                </a:r>
                <a:r>
                  <a:rPr kumimoji="1" lang="en-US" altLang="zh-CN" sz="1400" b="1" i="1" dirty="0">
                    <a:latin typeface="Times New Roman" pitchFamily="18" charset="0"/>
                    <a:cs typeface="Times New Roman" pitchFamily="18" charset="0"/>
                  </a:rPr>
                  <a:t> = z</a:t>
                </a:r>
                <a:endParaRPr kumimoji="1" lang="zh-CN" altLang="en-US" sz="1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" name="直线连接符 23"/>
              <p:cNvCxnSpPr>
                <a:stCxn id="8" idx="2"/>
                <a:endCxn id="23" idx="0"/>
              </p:cNvCxnSpPr>
              <p:nvPr/>
            </p:nvCxnSpPr>
            <p:spPr bwMode="auto">
              <a:xfrm>
                <a:off x="6673712" y="3449214"/>
                <a:ext cx="1073232" cy="369935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直线连接符 27"/>
              <p:cNvCxnSpPr>
                <a:stCxn id="20" idx="0"/>
                <a:endCxn id="8" idx="2"/>
              </p:cNvCxnSpPr>
              <p:nvPr/>
            </p:nvCxnSpPr>
            <p:spPr bwMode="auto">
              <a:xfrm flipV="1">
                <a:off x="5707240" y="3449214"/>
                <a:ext cx="966472" cy="38635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文本框 31"/>
              <p:cNvSpPr txBox="1"/>
              <p:nvPr/>
            </p:nvSpPr>
            <p:spPr>
              <a:xfrm>
                <a:off x="6505560" y="3803974"/>
                <a:ext cx="302553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endParaRPr kumimoji="1" lang="zh-CN" altLang="en-US" sz="1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3638213" y="4763094"/>
                <a:ext cx="1711788" cy="390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itchFamily="18" charset="0"/>
                    <a:cs typeface="Times New Roman" pitchFamily="18" charset="0"/>
                  </a:rPr>
                  <a:t>L.inh</a:t>
                </a:r>
                <a:r>
                  <a:rPr kumimoji="1" lang="en-US" altLang="zh-CN" sz="1400" b="1" i="1" dirty="0">
                    <a:latin typeface="Times New Roman" pitchFamily="18" charset="0"/>
                    <a:cs typeface="Times New Roman" pitchFamily="18" charset="0"/>
                  </a:rPr>
                  <a:t> = integer</a:t>
                </a:r>
                <a:endParaRPr kumimoji="1" lang="zh-CN" altLang="en-US" sz="1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537431" y="4763092"/>
                <a:ext cx="302553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endParaRPr kumimoji="1" lang="zh-CN" altLang="en-US" sz="1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6287956" y="4763094"/>
                <a:ext cx="1358951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itchFamily="18" charset="0"/>
                    <a:cs typeface="Times New Roman" pitchFamily="18" charset="0"/>
                  </a:rPr>
                  <a:t>id.entry</a:t>
                </a:r>
                <a:r>
                  <a:rPr kumimoji="1" lang="en-US" altLang="zh-CN" sz="1400" b="1" i="1" dirty="0">
                    <a:latin typeface="Times New Roman" pitchFamily="18" charset="0"/>
                    <a:cs typeface="Times New Roman" pitchFamily="18" charset="0"/>
                  </a:rPr>
                  <a:t> = y</a:t>
                </a:r>
                <a:endParaRPr kumimoji="1" lang="zh-CN" altLang="en-US" sz="1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3801954" y="5538997"/>
                <a:ext cx="1358951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itchFamily="18" charset="0"/>
                    <a:cs typeface="Times New Roman" pitchFamily="18" charset="0"/>
                  </a:rPr>
                  <a:t>id.entry</a:t>
                </a:r>
                <a:r>
                  <a:rPr kumimoji="1" lang="en-US" altLang="zh-CN" sz="1400" b="1" i="1" dirty="0">
                    <a:latin typeface="Times New Roman" pitchFamily="18" charset="0"/>
                    <a:cs typeface="Times New Roman" pitchFamily="18" charset="0"/>
                  </a:rPr>
                  <a:t> = x</a:t>
                </a:r>
                <a:endParaRPr kumimoji="1" lang="zh-CN" altLang="en-US" sz="1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7" name="直线连接符 36"/>
              <p:cNvCxnSpPr>
                <a:stCxn id="8" idx="2"/>
                <a:endCxn id="32" idx="0"/>
              </p:cNvCxnSpPr>
              <p:nvPr/>
            </p:nvCxnSpPr>
            <p:spPr bwMode="auto">
              <a:xfrm flipH="1">
                <a:off x="6656836" y="3449214"/>
                <a:ext cx="16876" cy="35476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直线连接符 39"/>
              <p:cNvCxnSpPr>
                <a:stCxn id="20" idx="2"/>
                <a:endCxn id="33" idx="0"/>
              </p:cNvCxnSpPr>
              <p:nvPr/>
            </p:nvCxnSpPr>
            <p:spPr bwMode="auto">
              <a:xfrm flipH="1">
                <a:off x="4494108" y="4225702"/>
                <a:ext cx="1213132" cy="53739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直线连接符 43"/>
              <p:cNvCxnSpPr>
                <a:stCxn id="36" idx="0"/>
                <a:endCxn id="33" idx="2"/>
              </p:cNvCxnSpPr>
              <p:nvPr/>
            </p:nvCxnSpPr>
            <p:spPr bwMode="auto">
              <a:xfrm flipV="1">
                <a:off x="4481430" y="5153224"/>
                <a:ext cx="12678" cy="385773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直线连接符 46"/>
              <p:cNvCxnSpPr>
                <a:stCxn id="20" idx="2"/>
                <a:endCxn id="34" idx="0"/>
              </p:cNvCxnSpPr>
              <p:nvPr/>
            </p:nvCxnSpPr>
            <p:spPr bwMode="auto">
              <a:xfrm flipH="1">
                <a:off x="5688707" y="4225702"/>
                <a:ext cx="18533" cy="53739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直线连接符 49"/>
              <p:cNvCxnSpPr>
                <a:stCxn id="35" idx="0"/>
                <a:endCxn id="20" idx="2"/>
              </p:cNvCxnSpPr>
              <p:nvPr/>
            </p:nvCxnSpPr>
            <p:spPr bwMode="auto">
              <a:xfrm flipH="1" flipV="1">
                <a:off x="5707240" y="4225702"/>
                <a:ext cx="1260192" cy="53739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047" name="文本框 1046"/>
          <p:cNvSpPr txBox="1"/>
          <p:nvPr/>
        </p:nvSpPr>
        <p:spPr>
          <a:xfrm>
            <a:off x="5036550" y="2200756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书图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5-9</a:t>
            </a:r>
            <a:r>
              <a:rPr kumimoji="1" lang="zh-CN" altLang="en-US" dirty="0"/>
              <a:t>）的简单改写：</a:t>
            </a:r>
            <a:endParaRPr kumimoji="1" lang="zh-CN" altLang="en-US" dirty="0"/>
          </a:p>
        </p:txBody>
      </p:sp>
      <p:sp>
        <p:nvSpPr>
          <p:cNvPr id="1048" name="文本框 1047"/>
          <p:cNvSpPr txBox="1"/>
          <p:nvPr/>
        </p:nvSpPr>
        <p:spPr>
          <a:xfrm>
            <a:off x="900242" y="4765780"/>
            <a:ext cx="332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L</a:t>
            </a:r>
            <a:r>
              <a:rPr kumimoji="1" lang="zh-CN" altLang="en-US" dirty="0">
                <a:latin typeface="+mn-ea"/>
              </a:rPr>
              <a:t>属性定义的</a:t>
            </a:r>
            <a:r>
              <a:rPr kumimoji="1" lang="en-US" altLang="zh-CN" dirty="0">
                <a:latin typeface="+mn-ea"/>
              </a:rPr>
              <a:t>SDD</a:t>
            </a:r>
            <a:r>
              <a:rPr kumimoji="1" lang="zh-CN" altLang="en-US" dirty="0">
                <a:latin typeface="+mn-ea"/>
              </a:rPr>
              <a:t>，依赖图的边一定是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从左到右</a:t>
            </a:r>
            <a:r>
              <a:rPr kumimoji="1" lang="zh-CN" altLang="en-US" dirty="0">
                <a:latin typeface="+mn-ea"/>
              </a:rPr>
              <a:t>的！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049" name="文本框 1048"/>
          <p:cNvSpPr txBox="1"/>
          <p:nvPr/>
        </p:nvSpPr>
        <p:spPr>
          <a:xfrm>
            <a:off x="5036550" y="568382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副作用为哑属性，不出现在树中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467544" y="1308522"/>
            <a:ext cx="8424167" cy="226449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3.</a:t>
            </a:r>
            <a:r>
              <a:rPr kumimoji="1" lang="zh-CN" altLang="en-US" sz="24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图中的</a:t>
            </a:r>
            <a:r>
              <a:rPr lang="en-GB" altLang="zh-CN" sz="2000" dirty="0">
                <a:latin typeface="+mn-ea"/>
              </a:rPr>
              <a:t>SDT</a:t>
            </a:r>
            <a:r>
              <a:rPr lang="zh-CN" altLang="en-US" sz="2000" dirty="0">
                <a:latin typeface="+mn-ea"/>
              </a:rPr>
              <a:t>计算了一个由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组成的串的值，它把输入的符号串当做按照正二进制数来解释。改写这个</a:t>
            </a:r>
            <a:r>
              <a:rPr lang="en-GB" altLang="zh-CN" sz="2000" dirty="0">
                <a:latin typeface="+mn-ea"/>
              </a:rPr>
              <a:t>SDT</a:t>
            </a:r>
            <a:r>
              <a:rPr lang="zh-CN" altLang="en-GB" sz="2000" dirty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使 得基础文法不再是左递归的，但仍然可以计算出整个输入串的相同的</a:t>
            </a:r>
            <a:r>
              <a:rPr lang="en-GB" altLang="zh-CN" sz="2000" dirty="0" err="1">
                <a:latin typeface="+mn-ea"/>
              </a:rPr>
              <a:t>B.val</a:t>
            </a:r>
            <a:r>
              <a:rPr lang="zh-CN" altLang="en-US" sz="2000" dirty="0">
                <a:latin typeface="+mn-ea"/>
              </a:rPr>
              <a:t>的值</a:t>
            </a:r>
            <a:r>
              <a:rPr lang="en-US" altLang="zh-CN" sz="2000" dirty="0">
                <a:latin typeface="+mn-ea"/>
              </a:rPr>
              <a:t>: 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5121" name="Picture 1" descr="page1image4097929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8"/>
            <a:ext cx="4007044" cy="93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24306"/>
            <a:ext cx="4167505" cy="21409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2289" y="3429000"/>
            <a:ext cx="83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+mn-ea"/>
              </a:rPr>
              <a:t>SDT</a:t>
            </a:r>
            <a:r>
              <a:rPr kumimoji="1" lang="zh-CN" altLang="en-US" b="1" dirty="0">
                <a:latin typeface="+mn-ea"/>
              </a:rPr>
              <a:t>消除左递归（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书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5.4.4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节</a:t>
            </a:r>
            <a:r>
              <a:rPr kumimoji="1" lang="zh-CN" altLang="en-US" b="1" dirty="0">
                <a:latin typeface="+mn-ea"/>
              </a:rPr>
              <a:t>）</a:t>
            </a:r>
            <a:r>
              <a:rPr kumimoji="1" lang="zh-CN" altLang="en-US" dirty="0">
                <a:latin typeface="+mn-ea"/>
              </a:rPr>
              <a:t>：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如果不涉及属性值计算，将动作看作终结符进行处理；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如果涉及属性值计算，则通用解决方案为：</a:t>
            </a:r>
            <a:endParaRPr kumimoji="1" lang="zh-CN" altLang="en-US" dirty="0">
              <a:latin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97756" y="4422681"/>
          <a:ext cx="3702616" cy="1621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139"/>
                <a:gridCol w="2364477"/>
              </a:tblGrid>
              <a:tr h="3415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语义规则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81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lang="zh-CN" altLang="en-US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→</a:t>
                      </a:r>
                      <a:r>
                        <a:rPr lang="en-US" altLang="zh-CN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FT’</a:t>
                      </a:r>
                      <a:endParaRPr lang="zh-CN" altLang="en-US" sz="18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T’.</a:t>
                      </a:r>
                      <a:r>
                        <a:rPr lang="en-US" altLang="zh-CN" sz="18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inh</a:t>
                      </a:r>
                      <a:r>
                        <a:rPr lang="en-US" altLang="zh-CN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sz="18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F.val</a:t>
                      </a:r>
                      <a:endParaRPr lang="en-US" altLang="zh-CN" sz="18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T.val</a:t>
                      </a:r>
                      <a:r>
                        <a:rPr lang="en-US" altLang="zh-CN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sz="18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T’.syn</a:t>
                      </a:r>
                      <a:endParaRPr lang="en-US" altLang="zh-CN" sz="18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81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T’</a:t>
                      </a:r>
                      <a:r>
                        <a:rPr lang="zh-CN" altLang="en-US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→</a:t>
                      </a:r>
                      <a:r>
                        <a:rPr lang="en-US" altLang="zh-CN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*FT</a:t>
                      </a:r>
                      <a:r>
                        <a:rPr lang="en-US" altLang="zh-CN" sz="1800" b="0" i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’</a:t>
                      </a:r>
                      <a:endParaRPr lang="zh-CN" altLang="en-US" sz="18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b="0" i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.inh = </a:t>
                      </a:r>
                      <a:r>
                        <a:rPr lang="en-US" altLang="zh-CN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T’.</a:t>
                      </a:r>
                      <a:r>
                        <a:rPr lang="en-US" altLang="zh-CN" sz="18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inh</a:t>
                      </a:r>
                      <a:r>
                        <a:rPr lang="en-US" altLang="zh-CN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* </a:t>
                      </a:r>
                      <a:r>
                        <a:rPr lang="en-US" altLang="zh-CN" sz="18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F.val</a:t>
                      </a:r>
                      <a:endParaRPr lang="en-US" altLang="zh-CN" sz="18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b="0" i="1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T.syn</a:t>
                      </a:r>
                      <a:r>
                        <a:rPr lang="en-US" altLang="zh-CN" sz="1800" b="0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T</a:t>
                      </a:r>
                      <a:r>
                        <a:rPr lang="en-US" altLang="zh-CN" sz="1800" b="0" i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.syn</a:t>
                      </a:r>
                      <a:endParaRPr lang="en-US" altLang="zh-CN" sz="1800" b="0" i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467544" y="1308522"/>
            <a:ext cx="842416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3.</a:t>
            </a:r>
            <a:r>
              <a:rPr kumimoji="1" lang="zh-CN" altLang="en-US" sz="24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图中的</a:t>
            </a:r>
            <a:r>
              <a:rPr lang="en-GB" altLang="zh-CN" sz="2000" dirty="0">
                <a:latin typeface="+mn-ea"/>
              </a:rPr>
              <a:t>SDT</a:t>
            </a:r>
            <a:r>
              <a:rPr lang="zh-CN" altLang="en-US" sz="2000" dirty="0">
                <a:latin typeface="+mn-ea"/>
              </a:rPr>
              <a:t>计算了一个由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组成的串的值，它把输入的符号串当做按照正二进制数来解释。改写这个</a:t>
            </a:r>
            <a:r>
              <a:rPr lang="en-GB" altLang="zh-CN" sz="2000" dirty="0">
                <a:latin typeface="+mn-ea"/>
              </a:rPr>
              <a:t>SDT</a:t>
            </a:r>
            <a:r>
              <a:rPr lang="zh-CN" altLang="en-GB" sz="2000" dirty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使 得基础文法不再是左递归的，但仍然可以计算出整个输入串的相同的</a:t>
            </a:r>
            <a:r>
              <a:rPr lang="en-GB" altLang="zh-CN" sz="2000" dirty="0" err="1">
                <a:latin typeface="+mn-ea"/>
              </a:rPr>
              <a:t>B.val</a:t>
            </a:r>
            <a:r>
              <a:rPr lang="zh-CN" altLang="en-US" sz="2000" dirty="0">
                <a:latin typeface="+mn-ea"/>
              </a:rPr>
              <a:t>的值</a:t>
            </a:r>
            <a:r>
              <a:rPr lang="en-US" altLang="zh-CN" sz="2000" dirty="0">
                <a:latin typeface="+mn-ea"/>
              </a:rPr>
              <a:t>: 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5121" name="Picture 1" descr="page1image4097929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8"/>
            <a:ext cx="4007044" cy="93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57289" y="3612867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基础文法为：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B 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→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B</a:t>
            </a:r>
            <a:r>
              <a:rPr lang="en-US" altLang="zh-CN" b="1" baseline="-25000" dirty="0">
                <a:solidFill>
                  <a:srgbClr val="FF0000"/>
                </a:solidFill>
                <a:latin typeface="+mn-ea"/>
              </a:rPr>
              <a:t>1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0 | B</a:t>
            </a:r>
            <a:r>
              <a:rPr lang="en-US" altLang="zh-CN" b="1" baseline="-25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1 | 1 </a:t>
            </a:r>
            <a:endParaRPr kumimoji="1" lang="en-US" altLang="zh-CN" b="1" dirty="0">
              <a:solidFill>
                <a:srgbClr val="FF0000"/>
              </a:solidFill>
              <a:latin typeface="+mn-ea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79512" y="4048973"/>
            <a:ext cx="65397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+mn-ea"/>
              </a:rPr>
              <a:t>不提取左公因子：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消除左递归：</a:t>
            </a:r>
            <a:r>
              <a:rPr kumimoji="1" lang="en-US" altLang="zh-CN" dirty="0">
                <a:latin typeface="+mn-ea"/>
              </a:rPr>
              <a:t>B</a:t>
            </a:r>
            <a:r>
              <a:rPr kumimoji="1" lang="zh-CN" altLang="en-US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→ 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</a:t>
            </a:r>
            <a:endParaRPr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                        </a:t>
            </a:r>
            <a:r>
              <a:rPr kumimoji="1" lang="en-US" altLang="zh-CN" dirty="0">
                <a:latin typeface="+mn-ea"/>
              </a:rPr>
              <a:t>A</a:t>
            </a:r>
            <a:r>
              <a:rPr kumimoji="1" lang="zh-CN" altLang="en-US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→ 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zh-CN" altLang="en-US" baseline="-25000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｜</a:t>
            </a:r>
            <a:r>
              <a:rPr lang="en-US" altLang="zh-CN" dirty="0">
                <a:latin typeface="+mn-ea"/>
              </a:rPr>
              <a:t> 1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zh-CN" altLang="en-US" baseline="-25000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｜</a:t>
            </a:r>
            <a:r>
              <a:rPr lang="el-GR" altLang="zh-CN" i="1" dirty="0">
                <a:latin typeface="+mn-ea"/>
                <a:cs typeface="Times New Roman" pitchFamily="18" charset="0"/>
              </a:rPr>
              <a:t> ε</a:t>
            </a:r>
            <a:endParaRPr kumimoji="1" lang="en-US" altLang="zh-CN" i="1" dirty="0">
              <a:latin typeface="+mn-ea"/>
              <a:cs typeface="Times New Roman" pitchFamily="18" charset="0"/>
            </a:endParaRPr>
          </a:p>
          <a:p>
            <a:r>
              <a:rPr kumimoji="1" lang="zh-CN" altLang="en-US" dirty="0">
                <a:latin typeface="+mn-ea"/>
                <a:cs typeface="Times New Roman" pitchFamily="18" charset="0"/>
              </a:rPr>
              <a:t>改写后的</a:t>
            </a:r>
            <a:r>
              <a:rPr kumimoji="1" lang="en-US" altLang="zh-CN" dirty="0">
                <a:latin typeface="+mn-ea"/>
                <a:cs typeface="Times New Roman" pitchFamily="18" charset="0"/>
              </a:rPr>
              <a:t>SDT</a:t>
            </a:r>
            <a:r>
              <a:rPr kumimoji="1" lang="zh-CN" altLang="en-US" dirty="0">
                <a:latin typeface="+mn-ea"/>
                <a:cs typeface="Times New Roman" pitchFamily="18" charset="0"/>
              </a:rPr>
              <a:t>：</a:t>
            </a:r>
            <a:r>
              <a:rPr kumimoji="1" lang="en-US" altLang="zh-CN" dirty="0">
                <a:latin typeface="+mn-ea"/>
              </a:rPr>
              <a:t>B</a:t>
            </a:r>
            <a:r>
              <a:rPr kumimoji="1" lang="zh-CN" altLang="en-US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→ 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{</a:t>
            </a:r>
            <a:r>
              <a:rPr lang="en-US" altLang="zh-CN" dirty="0" err="1">
                <a:latin typeface="+mn-ea"/>
              </a:rPr>
              <a:t>A.i</a:t>
            </a:r>
            <a:r>
              <a:rPr lang="en-US" altLang="zh-CN" dirty="0">
                <a:latin typeface="+mn-ea"/>
              </a:rPr>
              <a:t> = 1} A {</a:t>
            </a:r>
            <a:r>
              <a:rPr lang="en-US" altLang="zh-CN" dirty="0" err="1">
                <a:latin typeface="+mn-ea"/>
              </a:rPr>
              <a:t>B.val</a:t>
            </a:r>
            <a:r>
              <a:rPr lang="en-US" altLang="zh-CN" dirty="0">
                <a:latin typeface="+mn-ea"/>
              </a:rPr>
              <a:t> = </a:t>
            </a:r>
            <a:r>
              <a:rPr lang="en-US" altLang="zh-CN" dirty="0" err="1">
                <a:latin typeface="+mn-ea"/>
              </a:rPr>
              <a:t>A.val</a:t>
            </a:r>
            <a:r>
              <a:rPr lang="en-US" altLang="zh-CN" dirty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                   A</a:t>
            </a:r>
            <a:r>
              <a:rPr lang="zh-CN" altLang="en-US" dirty="0">
                <a:latin typeface="+mn-ea"/>
              </a:rPr>
              <a:t> →</a:t>
            </a:r>
            <a:r>
              <a:rPr lang="en-US" altLang="zh-CN" dirty="0">
                <a:latin typeface="+mn-ea"/>
              </a:rPr>
              <a:t> 0 {A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.i = 2×A.i} A</a:t>
            </a:r>
            <a:r>
              <a:rPr lang="en-US" altLang="zh-CN" baseline="-25000" dirty="0">
                <a:latin typeface="+mn-ea"/>
              </a:rPr>
              <a:t>1 </a:t>
            </a:r>
            <a:r>
              <a:rPr lang="en-US" altLang="zh-CN" dirty="0">
                <a:latin typeface="+mn-ea"/>
              </a:rPr>
              <a:t>{</a:t>
            </a:r>
            <a:r>
              <a:rPr lang="en-US" altLang="zh-CN" dirty="0" err="1">
                <a:latin typeface="+mn-ea"/>
              </a:rPr>
              <a:t>A.val</a:t>
            </a:r>
            <a:r>
              <a:rPr lang="en-US" altLang="zh-CN" dirty="0">
                <a:latin typeface="+mn-ea"/>
              </a:rPr>
              <a:t> = 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.val}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                           | 1 {A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.i = 2×A.i + 1} A</a:t>
            </a:r>
            <a:r>
              <a:rPr lang="en-US" altLang="zh-CN" baseline="-25000" dirty="0">
                <a:latin typeface="+mn-ea"/>
              </a:rPr>
              <a:t>1 </a:t>
            </a:r>
            <a:r>
              <a:rPr lang="en-US" altLang="zh-CN" dirty="0">
                <a:latin typeface="+mn-ea"/>
              </a:rPr>
              <a:t>{</a:t>
            </a:r>
            <a:r>
              <a:rPr lang="en-US" altLang="zh-CN" dirty="0" err="1">
                <a:latin typeface="+mn-ea"/>
              </a:rPr>
              <a:t>A.val</a:t>
            </a:r>
            <a:r>
              <a:rPr lang="en-US" altLang="zh-CN" dirty="0">
                <a:latin typeface="+mn-ea"/>
              </a:rPr>
              <a:t> = 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.val}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                           | </a:t>
            </a:r>
            <a:r>
              <a:rPr lang="el-GR" altLang="zh-CN" dirty="0">
                <a:latin typeface="+mn-ea"/>
                <a:cs typeface="Times New Roman" pitchFamily="18" charset="0"/>
              </a:rPr>
              <a:t>ε</a:t>
            </a:r>
            <a:r>
              <a:rPr lang="en-US" altLang="zh-CN" dirty="0">
                <a:latin typeface="+mn-ea"/>
                <a:cs typeface="Times New Roman" pitchFamily="18" charset="0"/>
              </a:rPr>
              <a:t> {</a:t>
            </a:r>
            <a:r>
              <a:rPr lang="en-US" altLang="zh-CN" dirty="0" err="1">
                <a:latin typeface="+mn-ea"/>
                <a:cs typeface="Times New Roman" pitchFamily="18" charset="0"/>
              </a:rPr>
              <a:t>A.val</a:t>
            </a:r>
            <a:r>
              <a:rPr lang="en-US" altLang="zh-CN" dirty="0">
                <a:latin typeface="+mn-ea"/>
                <a:cs typeface="Times New Roman" pitchFamily="18" charset="0"/>
              </a:rPr>
              <a:t> = </a:t>
            </a:r>
            <a:r>
              <a:rPr lang="en-US" altLang="zh-CN" dirty="0" err="1">
                <a:latin typeface="+mn-ea"/>
                <a:cs typeface="Times New Roman" pitchFamily="18" charset="0"/>
              </a:rPr>
              <a:t>A.i</a:t>
            </a:r>
            <a:r>
              <a:rPr lang="en-US" altLang="zh-CN" dirty="0">
                <a:latin typeface="+mn-ea"/>
                <a:cs typeface="Times New Roman" pitchFamily="18" charset="0"/>
              </a:rPr>
              <a:t>}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  <a:cs typeface="Times New Roman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962" y="3155668"/>
            <a:ext cx="3467749" cy="17815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467544" y="1308522"/>
            <a:ext cx="842416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3.</a:t>
            </a:r>
            <a:r>
              <a:rPr kumimoji="1" lang="zh-CN" altLang="en-US" sz="24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图中的</a:t>
            </a:r>
            <a:r>
              <a:rPr lang="en-GB" altLang="zh-CN" sz="2000" dirty="0">
                <a:latin typeface="+mn-ea"/>
              </a:rPr>
              <a:t>SDT</a:t>
            </a:r>
            <a:r>
              <a:rPr lang="zh-CN" altLang="en-US" sz="2000" dirty="0">
                <a:latin typeface="+mn-ea"/>
              </a:rPr>
              <a:t>计算了一个由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组成的串的值，它把输入的符号串当做按照正二进制数来解释。改写这个</a:t>
            </a:r>
            <a:r>
              <a:rPr lang="en-GB" altLang="zh-CN" sz="2000" dirty="0">
                <a:latin typeface="+mn-ea"/>
              </a:rPr>
              <a:t>SDT</a:t>
            </a:r>
            <a:r>
              <a:rPr lang="zh-CN" altLang="en-GB" sz="2000" dirty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使 得基础文法不再是左递归的，但仍然可以计算出整个输入串的相同的</a:t>
            </a:r>
            <a:r>
              <a:rPr lang="en-GB" altLang="zh-CN" sz="2000" dirty="0" err="1">
                <a:latin typeface="+mn-ea"/>
              </a:rPr>
              <a:t>B.val</a:t>
            </a:r>
            <a:r>
              <a:rPr lang="zh-CN" altLang="en-US" sz="2000" dirty="0">
                <a:latin typeface="+mn-ea"/>
              </a:rPr>
              <a:t>的值</a:t>
            </a:r>
            <a:r>
              <a:rPr lang="en-US" altLang="zh-CN" sz="2000" dirty="0">
                <a:latin typeface="+mn-ea"/>
              </a:rPr>
              <a:t>: 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5121" name="Picture 1" descr="page1image4097929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8"/>
            <a:ext cx="4007044" cy="93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34306" y="3296053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基础文法为：</a:t>
            </a:r>
            <a:r>
              <a:rPr kumimoji="1" lang="en-US" altLang="zh-CN" b="1" dirty="0">
                <a:latin typeface="+mn-ea"/>
              </a:rPr>
              <a:t>B </a:t>
            </a:r>
            <a:r>
              <a:rPr lang="zh-CN" altLang="en-US" b="1" dirty="0">
                <a:latin typeface="+mn-ea"/>
              </a:rPr>
              <a:t>→</a:t>
            </a:r>
            <a:r>
              <a:rPr lang="en-US" altLang="zh-CN" b="1" dirty="0">
                <a:latin typeface="+mn-ea"/>
              </a:rPr>
              <a:t> B</a:t>
            </a:r>
            <a:r>
              <a:rPr lang="en-US" altLang="zh-CN" b="1" baseline="-25000" dirty="0">
                <a:latin typeface="+mn-ea"/>
              </a:rPr>
              <a:t>1 </a:t>
            </a:r>
            <a:r>
              <a:rPr lang="en-US" altLang="zh-CN" b="1" dirty="0">
                <a:latin typeface="+mn-ea"/>
              </a:rPr>
              <a:t>0 | B</a:t>
            </a:r>
            <a:r>
              <a:rPr lang="en-US" altLang="zh-CN" b="1" baseline="-25000" dirty="0">
                <a:latin typeface="+mn-ea"/>
              </a:rPr>
              <a:t>1</a:t>
            </a:r>
            <a:r>
              <a:rPr lang="en-US" altLang="zh-CN" b="1" dirty="0">
                <a:latin typeface="+mn-ea"/>
              </a:rPr>
              <a:t> 1 | 1 </a:t>
            </a:r>
            <a:endParaRPr kumimoji="1" lang="en-US" altLang="zh-CN" b="1" dirty="0">
              <a:latin typeface="+mn-ea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9699" y="3743292"/>
            <a:ext cx="596588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+mn-ea"/>
              </a:rPr>
              <a:t>提取左公因子</a:t>
            </a:r>
            <a:r>
              <a:rPr kumimoji="1" lang="zh-CN" altLang="en-US" sz="1600" dirty="0">
                <a:latin typeface="+mn-ea"/>
                <a:cs typeface="Times New Roman" pitchFamily="18" charset="0"/>
              </a:rPr>
              <a:t>的</a:t>
            </a:r>
            <a:r>
              <a:rPr kumimoji="1" lang="en-US" altLang="zh-CN" sz="1600" dirty="0">
                <a:latin typeface="+mn-ea"/>
                <a:cs typeface="Times New Roman" pitchFamily="18" charset="0"/>
              </a:rPr>
              <a:t>SDT</a:t>
            </a:r>
            <a:r>
              <a:rPr kumimoji="1" lang="zh-CN" altLang="en-US" sz="1600" dirty="0">
                <a:latin typeface="+mn-ea"/>
                <a:cs typeface="Times New Roman" pitchFamily="18" charset="0"/>
              </a:rPr>
              <a:t>：</a:t>
            </a:r>
            <a:endParaRPr kumimoji="1" lang="en-US" altLang="zh-CN" sz="1600" dirty="0">
              <a:latin typeface="+mn-ea"/>
              <a:cs typeface="Times New Roman" pitchFamily="18" charset="0"/>
            </a:endParaRPr>
          </a:p>
          <a:p>
            <a:r>
              <a:rPr kumimoji="1" lang="en-US" altLang="zh-CN" sz="1600" dirty="0">
                <a:latin typeface="+mn-ea"/>
              </a:rPr>
              <a:t>B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→ </a:t>
            </a:r>
            <a:r>
              <a:rPr lang="en-US" altLang="zh-CN" sz="1600" dirty="0">
                <a:latin typeface="+mn-ea"/>
              </a:rPr>
              <a:t>B</a:t>
            </a:r>
            <a:r>
              <a:rPr lang="en-US" altLang="zh-CN" sz="1600" baseline="-250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digit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{</a:t>
            </a:r>
            <a:r>
              <a:rPr lang="en-US" altLang="zh-CN" sz="1600" dirty="0" err="1">
                <a:latin typeface="+mn-ea"/>
              </a:rPr>
              <a:t>B.val</a:t>
            </a:r>
            <a:r>
              <a:rPr lang="en-US" altLang="zh-CN" sz="1600" dirty="0">
                <a:latin typeface="+mn-ea"/>
              </a:rPr>
              <a:t> = 2×B</a:t>
            </a:r>
            <a:r>
              <a:rPr lang="en-US" altLang="zh-CN" sz="1600" baseline="-25000" dirty="0">
                <a:latin typeface="+mn-ea"/>
              </a:rPr>
              <a:t>1</a:t>
            </a:r>
            <a:r>
              <a:rPr lang="en-US" altLang="zh-CN" sz="1600" dirty="0">
                <a:latin typeface="+mn-ea"/>
              </a:rPr>
              <a:t>.val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+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digit}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      |1 {</a:t>
            </a:r>
            <a:r>
              <a:rPr lang="en-US" altLang="zh-CN" sz="1600" dirty="0" err="1">
                <a:latin typeface="+mn-ea"/>
              </a:rPr>
              <a:t>B.val</a:t>
            </a:r>
            <a:r>
              <a:rPr lang="en-US" altLang="zh-CN" sz="1600" dirty="0">
                <a:latin typeface="+mn-ea"/>
              </a:rPr>
              <a:t> = 1}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digit </a:t>
            </a:r>
            <a:r>
              <a:rPr lang="zh-CN" altLang="en-US" sz="1600" dirty="0">
                <a:latin typeface="+mn-ea"/>
              </a:rPr>
              <a:t>→</a:t>
            </a:r>
            <a:r>
              <a:rPr lang="en-US" altLang="zh-CN" sz="1600" dirty="0">
                <a:latin typeface="+mn-ea"/>
              </a:rPr>
              <a:t> 0 {</a:t>
            </a:r>
            <a:r>
              <a:rPr lang="en-US" altLang="zh-CN" sz="1600" dirty="0" err="1">
                <a:latin typeface="+mn-ea"/>
              </a:rPr>
              <a:t>digit.val</a:t>
            </a:r>
            <a:r>
              <a:rPr lang="en-US" altLang="zh-CN" sz="1600" dirty="0">
                <a:latin typeface="+mn-ea"/>
              </a:rPr>
              <a:t> = 0}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      |1 {</a:t>
            </a:r>
            <a:r>
              <a:rPr lang="en-US" altLang="zh-CN" sz="1600" dirty="0" err="1">
                <a:latin typeface="+mn-ea"/>
              </a:rPr>
              <a:t>digit.val</a:t>
            </a:r>
            <a:r>
              <a:rPr lang="en-US" altLang="zh-CN" sz="1600" dirty="0">
                <a:latin typeface="+mn-ea"/>
              </a:rPr>
              <a:t> = 1}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消除左递归的</a:t>
            </a:r>
            <a:r>
              <a:rPr lang="en-US" altLang="zh-CN" sz="1600" dirty="0">
                <a:latin typeface="+mn-ea"/>
              </a:rPr>
              <a:t>SDT:</a:t>
            </a:r>
            <a:endParaRPr lang="en-US" altLang="zh-CN" sz="1600" dirty="0">
              <a:latin typeface="+mn-ea"/>
            </a:endParaRPr>
          </a:p>
          <a:p>
            <a:r>
              <a:rPr kumimoji="1" lang="en-US" altLang="zh-CN" sz="1600" dirty="0">
                <a:latin typeface="+mn-ea"/>
              </a:rPr>
              <a:t>B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→ 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{</a:t>
            </a:r>
            <a:r>
              <a:rPr lang="en-US" altLang="zh-CN" sz="1600" dirty="0" err="1">
                <a:latin typeface="+mn-ea"/>
              </a:rPr>
              <a:t>A.i</a:t>
            </a:r>
            <a:r>
              <a:rPr lang="en-US" altLang="zh-CN" sz="1600" dirty="0">
                <a:latin typeface="+mn-ea"/>
              </a:rPr>
              <a:t> = 1} A {</a:t>
            </a:r>
            <a:r>
              <a:rPr lang="en-US" altLang="zh-CN" sz="1600" dirty="0" err="1">
                <a:latin typeface="+mn-ea"/>
              </a:rPr>
              <a:t>B.val</a:t>
            </a:r>
            <a:r>
              <a:rPr lang="en-US" altLang="zh-CN" sz="1600" dirty="0">
                <a:latin typeface="+mn-ea"/>
              </a:rPr>
              <a:t> = </a:t>
            </a:r>
            <a:r>
              <a:rPr lang="en-US" altLang="zh-CN" sz="1600" dirty="0" err="1">
                <a:latin typeface="+mn-ea"/>
              </a:rPr>
              <a:t>A.val</a:t>
            </a:r>
            <a:r>
              <a:rPr lang="en-US" altLang="zh-CN" sz="1600" dirty="0">
                <a:latin typeface="+mn-ea"/>
              </a:rPr>
              <a:t>}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A</a:t>
            </a:r>
            <a:r>
              <a:rPr lang="zh-CN" altLang="en-US" sz="1600" dirty="0">
                <a:latin typeface="+mn-ea"/>
              </a:rPr>
              <a:t> →</a:t>
            </a:r>
            <a:r>
              <a:rPr lang="en-US" altLang="zh-CN" sz="1600" dirty="0">
                <a:latin typeface="+mn-ea"/>
              </a:rPr>
              <a:t> digit {A</a:t>
            </a:r>
            <a:r>
              <a:rPr lang="en-US" altLang="zh-CN" sz="1600" baseline="-25000" dirty="0">
                <a:latin typeface="+mn-ea"/>
              </a:rPr>
              <a:t>1</a:t>
            </a:r>
            <a:r>
              <a:rPr lang="en-US" altLang="zh-CN" sz="1600" dirty="0">
                <a:latin typeface="+mn-ea"/>
              </a:rPr>
              <a:t>.i = 2×A.i + digit} A</a:t>
            </a:r>
            <a:r>
              <a:rPr lang="en-US" altLang="zh-CN" sz="1600" baseline="-25000" dirty="0">
                <a:latin typeface="+mn-ea"/>
              </a:rPr>
              <a:t>1 </a:t>
            </a:r>
            <a:r>
              <a:rPr lang="en-US" altLang="zh-CN" sz="1600" dirty="0">
                <a:latin typeface="+mn-ea"/>
              </a:rPr>
              <a:t>{</a:t>
            </a:r>
            <a:r>
              <a:rPr lang="en-US" altLang="zh-CN" sz="1600" dirty="0" err="1">
                <a:latin typeface="+mn-ea"/>
              </a:rPr>
              <a:t>A.val</a:t>
            </a:r>
            <a:r>
              <a:rPr lang="en-US" altLang="zh-CN" sz="1600" dirty="0">
                <a:latin typeface="+mn-ea"/>
              </a:rPr>
              <a:t> = A</a:t>
            </a:r>
            <a:r>
              <a:rPr lang="en-US" altLang="zh-CN" sz="1600" baseline="-25000" dirty="0">
                <a:latin typeface="+mn-ea"/>
              </a:rPr>
              <a:t>1</a:t>
            </a:r>
            <a:r>
              <a:rPr lang="en-US" altLang="zh-CN" sz="1600" dirty="0">
                <a:latin typeface="+mn-ea"/>
              </a:rPr>
              <a:t>.val}|</a:t>
            </a:r>
            <a:r>
              <a:rPr lang="el-GR" altLang="zh-CN" sz="1600" dirty="0">
                <a:latin typeface="+mn-ea"/>
                <a:cs typeface="Times New Roman" pitchFamily="18" charset="0"/>
              </a:rPr>
              <a:t> ε</a:t>
            </a:r>
            <a:r>
              <a:rPr lang="en-US" altLang="zh-CN" sz="1600" dirty="0">
                <a:latin typeface="+mn-ea"/>
                <a:cs typeface="Times New Roman" pitchFamily="18" charset="0"/>
              </a:rPr>
              <a:t> {</a:t>
            </a:r>
            <a:r>
              <a:rPr lang="en-US" altLang="zh-CN" sz="1600" dirty="0" err="1">
                <a:latin typeface="+mn-ea"/>
                <a:cs typeface="Times New Roman" pitchFamily="18" charset="0"/>
              </a:rPr>
              <a:t>A.val</a:t>
            </a:r>
            <a:r>
              <a:rPr lang="en-US" altLang="zh-CN" sz="1600" dirty="0">
                <a:latin typeface="+mn-ea"/>
                <a:cs typeface="Times New Roman" pitchFamily="18" charset="0"/>
              </a:rPr>
              <a:t> = </a:t>
            </a:r>
            <a:r>
              <a:rPr lang="en-US" altLang="zh-CN" sz="1600" dirty="0" err="1">
                <a:latin typeface="+mn-ea"/>
                <a:cs typeface="Times New Roman" pitchFamily="18" charset="0"/>
              </a:rPr>
              <a:t>A.i</a:t>
            </a:r>
            <a:r>
              <a:rPr lang="en-US" altLang="zh-CN" sz="1600" dirty="0">
                <a:latin typeface="+mn-ea"/>
                <a:cs typeface="Times New Roman" pitchFamily="18" charset="0"/>
              </a:rPr>
              <a:t>}</a:t>
            </a:r>
            <a:endParaRPr lang="en-US" altLang="zh-CN" sz="1600" dirty="0">
              <a:latin typeface="+mn-ea"/>
              <a:cs typeface="Times New Roman" pitchFamily="18" charset="0"/>
            </a:endParaRPr>
          </a:p>
          <a:p>
            <a:r>
              <a:rPr lang="en-US" altLang="zh-CN" sz="1600" dirty="0">
                <a:latin typeface="+mn-ea"/>
                <a:cs typeface="Times New Roman" pitchFamily="18" charset="0"/>
              </a:rPr>
              <a:t>digit</a:t>
            </a:r>
            <a:r>
              <a:rPr lang="el-GR" altLang="zh-CN" sz="1600" dirty="0">
                <a:latin typeface="+mn-ea"/>
                <a:cs typeface="Times New Roman" pitchFamily="18" charset="0"/>
              </a:rPr>
              <a:t> </a:t>
            </a:r>
            <a:r>
              <a:rPr lang="zh-CN" altLang="en-US" sz="1600" dirty="0">
                <a:latin typeface="+mn-ea"/>
              </a:rPr>
              <a:t>→</a:t>
            </a:r>
            <a:r>
              <a:rPr lang="en-US" altLang="zh-CN" sz="1600" dirty="0">
                <a:latin typeface="+mn-ea"/>
              </a:rPr>
              <a:t> 0 {</a:t>
            </a:r>
            <a:r>
              <a:rPr lang="en-US" altLang="zh-CN" sz="1600" dirty="0" err="1">
                <a:latin typeface="+mn-ea"/>
              </a:rPr>
              <a:t>digit.val</a:t>
            </a:r>
            <a:r>
              <a:rPr lang="en-US" altLang="zh-CN" sz="1600" dirty="0">
                <a:latin typeface="+mn-ea"/>
              </a:rPr>
              <a:t> = 0}|1 {</a:t>
            </a:r>
            <a:r>
              <a:rPr lang="en-US" altLang="zh-CN" sz="1600" dirty="0" err="1">
                <a:latin typeface="+mn-ea"/>
              </a:rPr>
              <a:t>digit.val</a:t>
            </a:r>
            <a:r>
              <a:rPr lang="en-US" altLang="zh-CN" sz="1600" dirty="0">
                <a:latin typeface="+mn-ea"/>
              </a:rPr>
              <a:t> = 1}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                          </a:t>
            </a:r>
            <a:endParaRPr lang="en-US" altLang="zh-CN" sz="1600" dirty="0">
              <a:latin typeface="+mn-ea"/>
              <a:cs typeface="Times New Roman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667" y="3355016"/>
            <a:ext cx="3880059" cy="19933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作业等第</a:t>
            </a:r>
            <a:endParaRPr lang="zh-CN" altLang="en-US" b="1" dirty="0">
              <a:latin typeface="+mj-ea"/>
            </a:endParaRPr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468313" y="1484313"/>
            <a:ext cx="8424167" cy="4392612"/>
          </a:xfrm>
        </p:spPr>
        <p:txBody>
          <a:bodyPr/>
          <a:lstStyle/>
          <a:p>
            <a:r>
              <a:rPr lang="zh-CN" altLang="en-US" sz="2800" dirty="0">
                <a:latin typeface="+mn-ea"/>
              </a:rPr>
              <a:t>作业共分</a:t>
            </a:r>
            <a:r>
              <a:rPr lang="en-US" altLang="zh-CN" sz="2800" dirty="0">
                <a:latin typeface="+mn-ea"/>
              </a:rPr>
              <a:t>A,</a:t>
            </a: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B,</a:t>
            </a: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C,</a:t>
            </a: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D</a:t>
            </a:r>
            <a:r>
              <a:rPr lang="zh-CN" altLang="en-US" sz="2800" dirty="0">
                <a:latin typeface="+mn-ea"/>
              </a:rPr>
              <a:t>四个等第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A</a:t>
            </a:r>
            <a:r>
              <a:rPr lang="zh-CN" altLang="en-US" sz="2800" dirty="0">
                <a:latin typeface="+mn-ea"/>
              </a:rPr>
              <a:t>：答题正确，书面美观，过程完整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B</a:t>
            </a:r>
            <a:r>
              <a:rPr lang="zh-CN" altLang="en-US" sz="2800" dirty="0">
                <a:latin typeface="+mn-ea"/>
              </a:rPr>
              <a:t>：答题基本正确，有必要的过程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C</a:t>
            </a:r>
            <a:r>
              <a:rPr lang="zh-CN" altLang="en-US" sz="2800" dirty="0">
                <a:latin typeface="+mn-ea"/>
              </a:rPr>
              <a:t>：答题正确率一般，书面较差，过程不完整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D</a:t>
            </a:r>
            <a:r>
              <a:rPr lang="zh-CN" altLang="en-US" sz="2800" dirty="0">
                <a:latin typeface="+mn-ea"/>
              </a:rPr>
              <a:t>：未在规定时间内提交</a:t>
            </a:r>
            <a:endParaRPr lang="en-US" altLang="zh-CN" sz="28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原则上</a:t>
            </a:r>
            <a:r>
              <a:rPr lang="en-US" altLang="zh-CN" sz="2800" dirty="0">
                <a:latin typeface="+mn-ea"/>
              </a:rPr>
              <a:t>A, B</a:t>
            </a:r>
            <a:r>
              <a:rPr lang="zh-CN" altLang="en-US" sz="2800" dirty="0">
                <a:latin typeface="+mn-ea"/>
              </a:rPr>
              <a:t>皆为满分，第一次作业提交即为满分</a:t>
            </a: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467544" y="1308522"/>
            <a:ext cx="8424167" cy="104035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4.</a:t>
            </a:r>
            <a:r>
              <a:rPr kumimoji="1" lang="zh-CN" altLang="en-US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为下面的表达式构造</a:t>
            </a:r>
            <a:r>
              <a:rPr lang="en-US" altLang="zh-CN" sz="2400" dirty="0">
                <a:latin typeface="+mn-ea"/>
              </a:rPr>
              <a:t>DFA</a:t>
            </a:r>
            <a:r>
              <a:rPr lang="zh-CN" altLang="en-US" sz="2400" dirty="0">
                <a:latin typeface="+mn-ea"/>
              </a:rPr>
              <a:t>：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042" y="1844824"/>
            <a:ext cx="6783915" cy="432048"/>
          </a:xfrm>
          <a:prstGeom prst="rect">
            <a:avLst/>
          </a:prstGeom>
        </p:spPr>
      </p:pic>
      <p:grpSp>
        <p:nvGrpSpPr>
          <p:cNvPr id="5128" name="组合 5127"/>
          <p:cNvGrpSpPr/>
          <p:nvPr/>
        </p:nvGrpSpPr>
        <p:grpSpPr>
          <a:xfrm>
            <a:off x="3491880" y="2459057"/>
            <a:ext cx="1800384" cy="3128590"/>
            <a:chOff x="2889373" y="2337806"/>
            <a:chExt cx="2002011" cy="3478965"/>
          </a:xfrm>
        </p:grpSpPr>
        <p:sp>
          <p:nvSpPr>
            <p:cNvPr id="6" name="文本框 5"/>
            <p:cNvSpPr txBox="1"/>
            <p:nvPr/>
          </p:nvSpPr>
          <p:spPr>
            <a:xfrm>
              <a:off x="2907226" y="5287868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+mn-ea"/>
                </a:rPr>
                <a:t>x</a:t>
              </a:r>
              <a:endParaRPr kumimoji="1" lang="zh-CN" altLang="en-US" sz="2800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512754" y="5293551"/>
              <a:ext cx="3337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+mn-ea"/>
                </a:rPr>
                <a:t>y</a:t>
              </a:r>
              <a:endParaRPr kumimoji="1" lang="zh-CN" altLang="en-US" sz="2800" dirty="0">
                <a:latin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889373" y="417681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+mn-ea"/>
                </a:rPr>
                <a:t>+</a:t>
              </a:r>
              <a:endParaRPr kumimoji="1" lang="zh-CN" altLang="en-US" sz="2400" dirty="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32369" y="4164240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+mn-ea"/>
                </a:rPr>
                <a:t>-</a:t>
              </a:r>
              <a:endParaRPr kumimoji="1" lang="zh-CN" altLang="en-US" sz="2800" dirty="0">
                <a:latin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04739" y="3405675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dirty="0">
                  <a:latin typeface="+mn-ea"/>
                </a:rPr>
                <a:t>*</a:t>
              </a:r>
              <a:endParaRPr kumimoji="1" lang="zh-CN" altLang="en-US" sz="2800" dirty="0">
                <a:latin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935860" y="2961509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+mn-ea"/>
                </a:rPr>
                <a:t>-</a:t>
              </a:r>
              <a:endParaRPr kumimoji="1" lang="zh-CN" altLang="en-US" sz="2800" dirty="0">
                <a:latin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467870" y="233780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+mn-ea"/>
                </a:rPr>
                <a:t>+</a:t>
              </a:r>
              <a:endParaRPr kumimoji="1" lang="zh-CN" altLang="en-US" sz="2800" dirty="0">
                <a:latin typeface="+mn-ea"/>
              </a:endParaRPr>
            </a:p>
          </p:txBody>
        </p:sp>
        <p:cxnSp>
          <p:nvCxnSpPr>
            <p:cNvPr id="14" name="直线连接符 13"/>
            <p:cNvCxnSpPr>
              <a:stCxn id="9" idx="2"/>
              <a:endCxn id="6" idx="0"/>
            </p:cNvCxnSpPr>
            <p:nvPr/>
          </p:nvCxnSpPr>
          <p:spPr bwMode="auto">
            <a:xfrm flipH="1">
              <a:off x="3082114" y="4638481"/>
              <a:ext cx="2184" cy="64938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线连接符 15"/>
            <p:cNvCxnSpPr>
              <a:stCxn id="10" idx="2"/>
            </p:cNvCxnSpPr>
            <p:nvPr/>
          </p:nvCxnSpPr>
          <p:spPr bwMode="auto">
            <a:xfrm flipH="1">
              <a:off x="4676395" y="4687459"/>
              <a:ext cx="4412" cy="65078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线连接符 17"/>
            <p:cNvCxnSpPr/>
            <p:nvPr/>
          </p:nvCxnSpPr>
          <p:spPr bwMode="auto">
            <a:xfrm flipH="1">
              <a:off x="3231556" y="4578282"/>
              <a:ext cx="1231348" cy="86694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线连接符 19"/>
            <p:cNvCxnSpPr/>
            <p:nvPr/>
          </p:nvCxnSpPr>
          <p:spPr bwMode="auto">
            <a:xfrm>
              <a:off x="3306853" y="4587775"/>
              <a:ext cx="1224336" cy="85744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线连接符 21"/>
            <p:cNvCxnSpPr>
              <a:stCxn id="12" idx="2"/>
              <a:endCxn id="9" idx="0"/>
            </p:cNvCxnSpPr>
            <p:nvPr/>
          </p:nvCxnSpPr>
          <p:spPr bwMode="auto">
            <a:xfrm>
              <a:off x="3084298" y="3484729"/>
              <a:ext cx="0" cy="69208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线连接符 23"/>
            <p:cNvCxnSpPr>
              <a:endCxn id="13" idx="1"/>
            </p:cNvCxnSpPr>
            <p:nvPr/>
          </p:nvCxnSpPr>
          <p:spPr bwMode="auto">
            <a:xfrm flipV="1">
              <a:off x="3131840" y="2599416"/>
              <a:ext cx="1336030" cy="50125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线连接符 25"/>
            <p:cNvCxnSpPr/>
            <p:nvPr/>
          </p:nvCxnSpPr>
          <p:spPr bwMode="auto">
            <a:xfrm>
              <a:off x="3242755" y="3351204"/>
              <a:ext cx="1288434" cy="20190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线连接符 27"/>
            <p:cNvCxnSpPr>
              <a:stCxn id="13" idx="2"/>
              <a:endCxn id="11" idx="0"/>
            </p:cNvCxnSpPr>
            <p:nvPr/>
          </p:nvCxnSpPr>
          <p:spPr bwMode="auto">
            <a:xfrm>
              <a:off x="4679627" y="2861026"/>
              <a:ext cx="0" cy="54464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线连接符 29"/>
            <p:cNvCxnSpPr>
              <a:stCxn id="9" idx="3"/>
              <a:endCxn id="11" idx="1"/>
            </p:cNvCxnSpPr>
            <p:nvPr/>
          </p:nvCxnSpPr>
          <p:spPr bwMode="auto">
            <a:xfrm flipV="1">
              <a:off x="3279223" y="3667285"/>
              <a:ext cx="1225516" cy="74036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线连接符 31"/>
            <p:cNvCxnSpPr/>
            <p:nvPr/>
          </p:nvCxnSpPr>
          <p:spPr bwMode="auto">
            <a:xfrm flipH="1">
              <a:off x="4676394" y="3829323"/>
              <a:ext cx="590" cy="478753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30" name="文本框 5129"/>
          <p:cNvSpPr txBox="1"/>
          <p:nvPr/>
        </p:nvSpPr>
        <p:spPr>
          <a:xfrm>
            <a:off x="5724128" y="3674110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6.1.1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节</a:t>
            </a:r>
            <a:endParaRPr kumimoji="1"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zh-CN" altLang="en-US" dirty="0">
                <a:latin typeface="+mn-ea"/>
              </a:rPr>
              <a:t>表达式的有向无环图</a:t>
            </a:r>
            <a:endParaRPr kumimoji="1"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331050" y="1340768"/>
            <a:ext cx="8784976" cy="130012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5.</a:t>
            </a:r>
            <a:r>
              <a:rPr kumimoji="1" lang="zh-CN" altLang="en-US" sz="2400" dirty="0">
                <a:latin typeface="+mn-ea"/>
              </a:rPr>
              <a:t> 将下列</a:t>
            </a:r>
            <a:r>
              <a:rPr lang="zh-CN" altLang="en-US" sz="2400" dirty="0">
                <a:latin typeface="+mn-ea"/>
              </a:rPr>
              <a:t>将下列赋值语句翻译为四元式序列，三元式序列，间接三元式序列</a:t>
            </a:r>
            <a:r>
              <a:rPr lang="en-US" altLang="zh-CN" sz="2400" dirty="0">
                <a:latin typeface="+mn-ea"/>
              </a:rPr>
              <a:t>: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=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b[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 + c[j]</a:t>
            </a:r>
            <a:endParaRPr lang="en-US" altLang="zh-CN" sz="2400" dirty="0">
              <a:latin typeface="+mn-ea"/>
            </a:endParaRPr>
          </a:p>
        </p:txBody>
      </p:sp>
      <p:sp>
        <p:nvSpPr>
          <p:cNvPr id="5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2" y="2653453"/>
          <a:ext cx="2016224" cy="161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/>
                <a:gridCol w="421989"/>
                <a:gridCol w="395386"/>
                <a:gridCol w="395386"/>
                <a:gridCol w="434680"/>
              </a:tblGrid>
              <a:tr h="266526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四元式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t1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t2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t1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t2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t3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t3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765004" y="4437112"/>
          <a:ext cx="1581544" cy="161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/>
                <a:gridCol w="421989"/>
                <a:gridCol w="395386"/>
                <a:gridCol w="395386"/>
              </a:tblGrid>
              <a:tr h="26652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三元式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(0)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(1)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(2)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427984" y="2484626"/>
          <a:ext cx="1581544" cy="3464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/>
                <a:gridCol w="421989"/>
                <a:gridCol w="395386"/>
                <a:gridCol w="395386"/>
              </a:tblGrid>
              <a:tr h="26652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间接三元式</a:t>
                      </a:r>
                      <a:endParaRPr lang="en-US" altLang="zh-CN" sz="1400" b="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（假设地址为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100</a:t>
                      </a: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(0)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(1)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(2)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51920" y="4312478"/>
          <a:ext cx="504056" cy="163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</a:tblGrid>
              <a:tr h="327423"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100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101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102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103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972869" y="188248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带下标的复制指令：</a:t>
            </a:r>
            <a:endParaRPr kumimoji="1"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222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页（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8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）</a:t>
            </a:r>
            <a:endParaRPr kumimoji="1" lang="zh-CN" altLang="en-US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331050" y="1340768"/>
            <a:ext cx="8784976" cy="130012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5.</a:t>
            </a:r>
            <a:r>
              <a:rPr kumimoji="1" lang="zh-CN" altLang="en-US" sz="2400" dirty="0">
                <a:latin typeface="+mn-ea"/>
              </a:rPr>
              <a:t> 将下列</a:t>
            </a:r>
            <a:r>
              <a:rPr lang="zh-CN" altLang="en-US" sz="2400" dirty="0">
                <a:latin typeface="+mn-ea"/>
              </a:rPr>
              <a:t>将下列赋值语句翻译为四元式序列，三元式序列，间接三元式序列</a:t>
            </a:r>
            <a:r>
              <a:rPr lang="en-US" altLang="zh-CN" sz="2400" dirty="0">
                <a:latin typeface="+mn-ea"/>
              </a:rPr>
              <a:t>: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a[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 = b * c – b * d </a:t>
            </a:r>
            <a:endParaRPr lang="zh-CN" altLang="en-US" sz="24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19672" y="2653453"/>
          <a:ext cx="2016224" cy="1941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/>
                <a:gridCol w="421989"/>
                <a:gridCol w="395386"/>
                <a:gridCol w="395386"/>
                <a:gridCol w="434680"/>
              </a:tblGrid>
              <a:tr h="266526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四元式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t1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t2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t1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t2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t3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[]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t4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4)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t3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t4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602759" y="2252571"/>
          <a:ext cx="1581544" cy="4119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/>
                <a:gridCol w="421989"/>
                <a:gridCol w="395386"/>
                <a:gridCol w="395386"/>
              </a:tblGrid>
              <a:tr h="26652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间接三元式</a:t>
                      </a:r>
                      <a:endParaRPr lang="en-US" altLang="zh-CN" sz="1400" b="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（假设地址为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100</a:t>
                      </a: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(0)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(1)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[]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4)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(3)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(2)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4)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067944" y="4430469"/>
          <a:ext cx="504056" cy="1941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</a:tblGrid>
              <a:tr h="274797"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100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101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102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103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104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803640" y="4701795"/>
          <a:ext cx="1581544" cy="1941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/>
                <a:gridCol w="421989"/>
                <a:gridCol w="395386"/>
                <a:gridCol w="395386"/>
              </a:tblGrid>
              <a:tr h="26652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三元式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(0)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(1)</a:t>
                      </a:r>
                      <a:endParaRPr lang="en-US" altLang="zh-CN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[]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4)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(3)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(2)</a:t>
                      </a:r>
                      <a:endParaRPr lang="zh-CN" altLang="en-US" sz="1400" b="0" i="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251520" y="1480804"/>
            <a:ext cx="8784976" cy="130012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6.</a:t>
            </a:r>
            <a:r>
              <a:rPr lang="zh-CN" altLang="en-US" sz="2400" dirty="0"/>
              <a:t>使用下图所示的翻译方案来翻译赋值语句 </a:t>
            </a:r>
            <a:r>
              <a:rPr lang="en-US" altLang="zh-CN" sz="2400" dirty="0">
                <a:latin typeface="+mn-ea"/>
              </a:rPr>
              <a:t>x = a[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][j] + b[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][j]</a:t>
            </a:r>
            <a:r>
              <a:rPr lang="zh-CN" altLang="en-US" sz="2400" dirty="0">
                <a:latin typeface="+mn-ea"/>
              </a:rPr>
              <a:t>。</a:t>
            </a:r>
            <a:endParaRPr lang="zh-CN" altLang="en-US" sz="2400" dirty="0"/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7169" name="Picture 1" descr="page2image4110828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2" y="1980637"/>
            <a:ext cx="4415795" cy="451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405136" y="2130865"/>
            <a:ext cx="47963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目标：为带数组引用的表达式生成三地址代码</a:t>
            </a:r>
            <a:endParaRPr kumimoji="1" lang="en-US" altLang="zh-CN" b="1" dirty="0">
              <a:solidFill>
                <a:srgbClr val="FF0000"/>
              </a:solidFill>
              <a:latin typeface="+mn-ea"/>
            </a:endParaRPr>
          </a:p>
          <a:p>
            <a:endParaRPr kumimoji="1" lang="en-US" altLang="zh-CN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zh-CN" altLang="en-US" b="1" dirty="0">
                <a:latin typeface="+mn-ea"/>
              </a:rPr>
              <a:t>关键字解释：</a:t>
            </a:r>
            <a:endParaRPr kumimoji="1" lang="en-US" altLang="zh-CN" b="1" dirty="0">
              <a:latin typeface="+mn-ea"/>
            </a:endParaRPr>
          </a:p>
          <a:p>
            <a:r>
              <a:rPr kumimoji="1" lang="en-US" altLang="zh-CN" i="1" dirty="0" err="1">
                <a:latin typeface="+mn-ea"/>
              </a:rPr>
              <a:t>E.addr</a:t>
            </a:r>
            <a:r>
              <a:rPr kumimoji="1" lang="zh-CN" altLang="en-US" dirty="0">
                <a:latin typeface="+mn-ea"/>
              </a:rPr>
              <a:t>：</a:t>
            </a:r>
            <a:r>
              <a:rPr kumimoji="1" lang="en-US" altLang="zh-CN" dirty="0">
                <a:latin typeface="+mn-ea"/>
              </a:rPr>
              <a:t>E</a:t>
            </a:r>
            <a:r>
              <a:rPr kumimoji="1" lang="zh-CN" altLang="en-US" dirty="0">
                <a:latin typeface="+mn-ea"/>
              </a:rPr>
              <a:t>存放值的地址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i="1" dirty="0">
                <a:latin typeface="+mn-ea"/>
              </a:rPr>
              <a:t>gen</a:t>
            </a:r>
            <a:r>
              <a:rPr kumimoji="1" lang="zh-CN" altLang="en-US" dirty="0">
                <a:latin typeface="+mn-ea"/>
              </a:rPr>
              <a:t>：构造一条新的三地址指令，添加至指令序列之后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i="1" dirty="0">
                <a:latin typeface="+mn-ea"/>
              </a:rPr>
              <a:t>top</a:t>
            </a:r>
            <a:r>
              <a:rPr kumimoji="1" lang="zh-CN" altLang="en-US" dirty="0">
                <a:latin typeface="+mn-ea"/>
              </a:rPr>
              <a:t>：当前符号表</a:t>
            </a:r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非终结符号</a:t>
            </a:r>
            <a:r>
              <a:rPr kumimoji="1" lang="en-US" altLang="zh-CN" dirty="0">
                <a:latin typeface="+mn-ea"/>
              </a:rPr>
              <a:t>L</a:t>
            </a:r>
            <a:r>
              <a:rPr kumimoji="1" lang="zh-CN" altLang="en-US" dirty="0">
                <a:latin typeface="+mn-ea"/>
              </a:rPr>
              <a:t>的三个综合属性：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i="1" dirty="0" err="1">
                <a:latin typeface="+mn-ea"/>
              </a:rPr>
              <a:t>L.addr</a:t>
            </a:r>
            <a:r>
              <a:rPr kumimoji="1" lang="zh-CN" altLang="en-US" dirty="0">
                <a:latin typeface="+mn-ea"/>
              </a:rPr>
              <a:t>：临时变量，计算数组引用的偏移量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i="1" dirty="0" err="1">
                <a:latin typeface="+mn-ea"/>
              </a:rPr>
              <a:t>L.array</a:t>
            </a:r>
            <a:r>
              <a:rPr kumimoji="1" lang="zh-CN" altLang="en-US" dirty="0">
                <a:latin typeface="+mn-ea"/>
              </a:rPr>
              <a:t>：指向数组名字的符号表的指针（</a:t>
            </a:r>
            <a:r>
              <a:rPr kumimoji="1" lang="en-US" altLang="zh-CN" dirty="0">
                <a:latin typeface="+mn-ea"/>
              </a:rPr>
              <a:t> </a:t>
            </a:r>
            <a:r>
              <a:rPr kumimoji="1" lang="en-US" altLang="zh-CN" dirty="0" err="1">
                <a:latin typeface="+mn-ea"/>
              </a:rPr>
              <a:t>L.array.base</a:t>
            </a:r>
            <a:r>
              <a:rPr kumimoji="1" lang="zh-CN" altLang="en-US" dirty="0">
                <a:latin typeface="+mn-ea"/>
              </a:rPr>
              <a:t>代表基地址）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i="1" dirty="0" err="1">
                <a:latin typeface="+mn-ea"/>
              </a:rPr>
              <a:t>L.type</a:t>
            </a:r>
            <a:r>
              <a:rPr kumimoji="1" lang="zh-CN" altLang="en-US" dirty="0">
                <a:latin typeface="+mn-ea"/>
              </a:rPr>
              <a:t>：</a:t>
            </a:r>
            <a:r>
              <a:rPr kumimoji="1" lang="en-US" altLang="zh-CN" dirty="0">
                <a:latin typeface="+mn-ea"/>
              </a:rPr>
              <a:t>L</a:t>
            </a:r>
            <a:r>
              <a:rPr kumimoji="1" lang="zh-CN" altLang="en-US" dirty="0">
                <a:latin typeface="+mn-ea"/>
              </a:rPr>
              <a:t>生成子数组的类型</a:t>
            </a:r>
            <a:endParaRPr kumimoji="1"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179512" y="1340768"/>
            <a:ext cx="8784976" cy="130012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6.</a:t>
            </a:r>
            <a:r>
              <a:rPr lang="zh-CN" altLang="en-US" sz="2400" dirty="0"/>
              <a:t>使用下图所示的翻译方案来翻译赋值语句 </a:t>
            </a:r>
            <a:r>
              <a:rPr lang="en-US" altLang="zh-CN" sz="2400" dirty="0">
                <a:latin typeface="+mn-ea"/>
              </a:rPr>
              <a:t>x = a[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][j] + b[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][j]</a:t>
            </a:r>
            <a:r>
              <a:rPr lang="zh-CN" altLang="en-US" sz="2400" dirty="0">
                <a:latin typeface="+mn-ea"/>
              </a:rPr>
              <a:t>。</a:t>
            </a:r>
            <a:endParaRPr lang="zh-CN" altLang="en-US" sz="2400" dirty="0"/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453" y="1962366"/>
            <a:ext cx="8243094" cy="426690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56337" y="62108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注释语法分析树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08" y="2331698"/>
            <a:ext cx="1872208" cy="20538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1836233"/>
            <a:ext cx="384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书例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6.12</a:t>
            </a:r>
            <a:r>
              <a:rPr kumimoji="1" lang="zh-CN" altLang="en-US" dirty="0"/>
              <a:t>）首先构造三地址代码：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179512" y="1484784"/>
            <a:ext cx="8784976" cy="237626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800" dirty="0">
                <a:latin typeface="+mn-ea"/>
              </a:rPr>
              <a:t>7.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一个按行存放的实数型数组 </a:t>
            </a:r>
            <a:r>
              <a:rPr lang="en-GB" altLang="zh-CN" sz="1800" dirty="0">
                <a:latin typeface="+mn-ea"/>
              </a:rPr>
              <a:t>A[</a:t>
            </a:r>
            <a:r>
              <a:rPr lang="en-GB" altLang="zh-CN" sz="1800" dirty="0" err="1">
                <a:latin typeface="+mn-ea"/>
              </a:rPr>
              <a:t>i</a:t>
            </a:r>
            <a:r>
              <a:rPr lang="en-GB" altLang="zh-CN" sz="1800" dirty="0">
                <a:latin typeface="+mn-ea"/>
              </a:rPr>
              <a:t>, j, k] </a:t>
            </a:r>
            <a:r>
              <a:rPr lang="zh-CN" altLang="en-US" sz="1800" dirty="0">
                <a:latin typeface="+mn-ea"/>
              </a:rPr>
              <a:t>的下标 </a:t>
            </a:r>
            <a:r>
              <a:rPr lang="en-GB" altLang="zh-CN" sz="1800" dirty="0" err="1">
                <a:latin typeface="+mn-ea"/>
              </a:rPr>
              <a:t>i</a:t>
            </a:r>
            <a:r>
              <a:rPr lang="en-GB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的范围为 </a:t>
            </a:r>
            <a:r>
              <a:rPr lang="en-US" altLang="zh-CN" sz="1800" dirty="0">
                <a:latin typeface="+mn-ea"/>
              </a:rPr>
              <a:t>1~4</a:t>
            </a:r>
            <a:r>
              <a:rPr lang="zh-CN" altLang="en-US" sz="1800" dirty="0">
                <a:latin typeface="+mn-ea"/>
              </a:rPr>
              <a:t>，下标 </a:t>
            </a:r>
            <a:r>
              <a:rPr lang="en-GB" altLang="zh-CN" sz="1800" dirty="0">
                <a:latin typeface="+mn-ea"/>
              </a:rPr>
              <a:t>j </a:t>
            </a:r>
            <a:r>
              <a:rPr lang="zh-CN" altLang="en-US" sz="1800" dirty="0">
                <a:latin typeface="+mn-ea"/>
              </a:rPr>
              <a:t>的范围为 </a:t>
            </a:r>
            <a:r>
              <a:rPr lang="en-US" altLang="zh-CN" sz="1800" dirty="0">
                <a:latin typeface="+mn-ea"/>
              </a:rPr>
              <a:t>0~4</a:t>
            </a:r>
            <a:r>
              <a:rPr lang="zh-CN" altLang="en-US" sz="1800" dirty="0">
                <a:latin typeface="+mn-ea"/>
              </a:rPr>
              <a:t>，且下标 </a:t>
            </a:r>
            <a:r>
              <a:rPr lang="en-GB" altLang="zh-CN" sz="1800" dirty="0">
                <a:latin typeface="+mn-ea"/>
              </a:rPr>
              <a:t>k </a:t>
            </a:r>
            <a:r>
              <a:rPr lang="zh-CN" altLang="en-US" sz="1800" dirty="0">
                <a:latin typeface="+mn-ea"/>
              </a:rPr>
              <a:t>的范围为 </a:t>
            </a:r>
            <a:r>
              <a:rPr lang="en-US" altLang="zh-CN" sz="1800" dirty="0">
                <a:latin typeface="+mn-ea"/>
              </a:rPr>
              <a:t>5~10</a:t>
            </a:r>
            <a:r>
              <a:rPr lang="zh-CN" altLang="en-US" sz="1800" dirty="0">
                <a:latin typeface="+mn-ea"/>
              </a:rPr>
              <a:t>。每 个实数占 </a:t>
            </a:r>
            <a:r>
              <a:rPr lang="en-US" altLang="zh-CN" sz="1800" dirty="0">
                <a:latin typeface="+mn-ea"/>
              </a:rPr>
              <a:t>8 </a:t>
            </a:r>
            <a:r>
              <a:rPr lang="zh-CN" altLang="en-US" sz="1800" dirty="0">
                <a:latin typeface="+mn-ea"/>
              </a:rPr>
              <a:t>个字节。假设数组 </a:t>
            </a:r>
            <a:r>
              <a:rPr lang="en-GB" altLang="zh-CN" sz="1800" dirty="0">
                <a:latin typeface="+mn-ea"/>
              </a:rPr>
              <a:t>A </a:t>
            </a:r>
            <a:r>
              <a:rPr lang="zh-CN" altLang="en-US" sz="1800" dirty="0">
                <a:latin typeface="+mn-ea"/>
              </a:rPr>
              <a:t>从 </a:t>
            </a:r>
            <a:r>
              <a:rPr lang="en-US" altLang="zh-CN" sz="1800" dirty="0">
                <a:latin typeface="+mn-ea"/>
              </a:rPr>
              <a:t>0 </a:t>
            </a:r>
            <a:r>
              <a:rPr lang="zh-CN" altLang="en-US" sz="1800" dirty="0">
                <a:latin typeface="+mn-ea"/>
              </a:rPr>
              <a:t>字节开始存放，计算下列元素的位置</a:t>
            </a:r>
            <a:r>
              <a:rPr lang="en-US" altLang="zh-CN" sz="1800" dirty="0">
                <a:latin typeface="+mn-ea"/>
              </a:rPr>
              <a:t>: 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>
                <a:latin typeface="+mn-ea"/>
              </a:rPr>
              <a:t>）</a:t>
            </a:r>
            <a:r>
              <a:rPr lang="en-US" altLang="zh-CN" sz="1800" dirty="0">
                <a:latin typeface="+mn-ea"/>
              </a:rPr>
              <a:t>A[3, 4, 5]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2</a:t>
            </a:r>
            <a:r>
              <a:rPr lang="zh-CN" altLang="en-US" sz="1800" dirty="0">
                <a:latin typeface="+mn-ea"/>
              </a:rPr>
              <a:t>）</a:t>
            </a:r>
            <a:r>
              <a:rPr lang="en-US" altLang="zh-CN" sz="1800" dirty="0">
                <a:latin typeface="+mn-ea"/>
              </a:rPr>
              <a:t>A[1, 2, 7]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3</a:t>
            </a:r>
            <a:r>
              <a:rPr lang="zh-CN" altLang="en-US" sz="1800" dirty="0">
                <a:latin typeface="+mn-ea"/>
              </a:rPr>
              <a:t>）</a:t>
            </a:r>
            <a:r>
              <a:rPr lang="en-US" altLang="zh-CN" sz="1800" dirty="0">
                <a:latin typeface="+mn-ea"/>
              </a:rPr>
              <a:t>A[4, 3, 9]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13792" y="2710661"/>
            <a:ext cx="7974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（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书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6.4.3</a:t>
            </a:r>
            <a:r>
              <a:rPr lang="zh-CN" altLang="en-US" sz="1800" dirty="0">
                <a:latin typeface="+mn-ea"/>
              </a:rPr>
              <a:t>）数组在</a:t>
            </a:r>
            <a:r>
              <a:rPr lang="en-US" altLang="zh-CN" sz="1800" dirty="0">
                <a:latin typeface="+mn-ea"/>
              </a:rPr>
              <a:t>A[</a:t>
            </a:r>
            <a:r>
              <a:rPr lang="en-US" altLang="zh-CN" sz="1800" dirty="0" err="1">
                <a:latin typeface="+mn-ea"/>
              </a:rPr>
              <a:t>i</a:t>
            </a:r>
            <a:r>
              <a:rPr lang="en-US" altLang="zh-CN" sz="1800" dirty="0">
                <a:latin typeface="+mn-ea"/>
              </a:rPr>
              <a:t>]</a:t>
            </a:r>
            <a:r>
              <a:rPr lang="zh-CN" altLang="en-US" sz="1800" dirty="0">
                <a:latin typeface="+mn-ea"/>
              </a:rPr>
              <a:t>上的宽度为</a:t>
            </a:r>
            <a:r>
              <a:rPr lang="en-US" altLang="zh-CN" sz="1800" dirty="0">
                <a:latin typeface="+mn-ea"/>
              </a:rPr>
              <a:t>5</a:t>
            </a:r>
            <a:r>
              <a:rPr lang="zh-CN" altLang="en-US" sz="1800" dirty="0">
                <a:latin typeface="+mn-ea"/>
              </a:rPr>
              <a:t>*</a:t>
            </a:r>
            <a:r>
              <a:rPr lang="en-US" altLang="zh-CN" sz="1800" dirty="0">
                <a:latin typeface="+mn-ea"/>
              </a:rPr>
              <a:t>6</a:t>
            </a:r>
            <a:r>
              <a:rPr lang="zh-CN" altLang="en-US" sz="1800" dirty="0">
                <a:latin typeface="+mn-ea"/>
              </a:rPr>
              <a:t>，在</a:t>
            </a:r>
            <a:r>
              <a:rPr lang="en-US" altLang="zh-CN" sz="1800" dirty="0">
                <a:latin typeface="+mn-ea"/>
              </a:rPr>
              <a:t>A[</a:t>
            </a:r>
            <a:r>
              <a:rPr lang="en-US" altLang="zh-CN" sz="1800" dirty="0" err="1">
                <a:latin typeface="+mn-ea"/>
              </a:rPr>
              <a:t>i</a:t>
            </a:r>
            <a:r>
              <a:rPr lang="en-US" altLang="zh-CN" sz="1800" dirty="0">
                <a:latin typeface="+mn-ea"/>
              </a:rPr>
              <a:t>, j]</a:t>
            </a:r>
            <a:r>
              <a:rPr lang="zh-CN" altLang="en-US" sz="1800" dirty="0">
                <a:latin typeface="+mn-ea"/>
              </a:rPr>
              <a:t>上的宽度为</a:t>
            </a:r>
            <a:r>
              <a:rPr lang="en-US" altLang="zh-CN" sz="1800" dirty="0">
                <a:latin typeface="+mn-ea"/>
              </a:rPr>
              <a:t>5</a:t>
            </a:r>
            <a:r>
              <a:rPr lang="zh-CN" altLang="en-US" sz="1800" dirty="0">
                <a:latin typeface="+mn-ea"/>
              </a:rPr>
              <a:t>，根据公式</a:t>
            </a:r>
            <a:r>
              <a:rPr lang="en-US" altLang="zh-CN" sz="1800" dirty="0">
                <a:latin typeface="+mn-ea"/>
              </a:rPr>
              <a:t>6.3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>
                <a:latin typeface="+mn-ea"/>
              </a:rPr>
              <a:t>6.7</a:t>
            </a:r>
            <a:r>
              <a:rPr lang="zh-CN" altLang="en-US" sz="1800" dirty="0">
                <a:latin typeface="+mn-ea"/>
              </a:rPr>
              <a:t>，元素位置为： </a:t>
            </a:r>
            <a:r>
              <a:rPr lang="en-US" altLang="zh-CN" sz="1800" dirty="0">
                <a:latin typeface="+mn-ea"/>
              </a:rPr>
              <a:t> ((3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-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1)*5*6 + (4 - 0)*6 + (5 - 5)) *8 = 672</a:t>
            </a:r>
            <a:endParaRPr lang="en-US" altLang="zh-CN" sz="18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3847213"/>
            <a:ext cx="561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n-ea"/>
              </a:rPr>
              <a:t>元素位置为： </a:t>
            </a:r>
            <a:r>
              <a:rPr lang="en-US" altLang="zh-CN" sz="1800" dirty="0">
                <a:latin typeface="+mn-ea"/>
              </a:rPr>
              <a:t> ((1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-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1)*5*6 + (2 - 0)*6 + (7 - 5)) *8 = 112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39552" y="4902259"/>
            <a:ext cx="561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n-ea"/>
              </a:rPr>
              <a:t>元素位置为： </a:t>
            </a:r>
            <a:r>
              <a:rPr lang="en-US" altLang="zh-CN" sz="1800" dirty="0">
                <a:latin typeface="+mn-ea"/>
              </a:rPr>
              <a:t> ((4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-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1)*5*6 + (3 - 0)*6 + (9 - 5)) *8 = 896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19123" y="1340768"/>
            <a:ext cx="9217024" cy="2376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8. </a:t>
            </a:r>
            <a:r>
              <a:rPr lang="zh-CN" altLang="en-US" sz="2000" dirty="0">
                <a:latin typeface="+mn-ea"/>
              </a:rPr>
              <a:t>使用下图中的翻译方案翻译表达式</a:t>
            </a:r>
            <a:r>
              <a:rPr lang="en-GB" altLang="zh-CN" sz="2000" dirty="0">
                <a:latin typeface="+mn-ea"/>
              </a:rPr>
              <a:t>a==b &amp;&amp; (c==d||e==f)</a:t>
            </a:r>
            <a:r>
              <a:rPr lang="zh-CN" altLang="en-GB" sz="2000" dirty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并给出每个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子表达式的真值列表与假值列表，你可以假设第一条被生成的指令的地址是</a:t>
            </a:r>
            <a:r>
              <a:rPr lang="en-US" altLang="zh-CN" sz="2000" dirty="0">
                <a:latin typeface="+mn-ea"/>
              </a:rPr>
              <a:t>100: 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9217" name="Picture 1" descr="page2image4111993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3" y="2157250"/>
            <a:ext cx="4608512" cy="400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4616572" y="2130865"/>
            <a:ext cx="46085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目标：为布尔表达式生成三地址代码</a:t>
            </a:r>
            <a:endParaRPr kumimoji="1" lang="en-US" altLang="zh-CN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方法：回填完成一趟式目标代码生成</a:t>
            </a:r>
            <a:endParaRPr kumimoji="1" lang="en-US" altLang="zh-CN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b="1" dirty="0">
                <a:latin typeface="+mn-ea"/>
              </a:rPr>
              <a:t>B</a:t>
            </a:r>
            <a:r>
              <a:rPr kumimoji="1" lang="zh-CN" altLang="en-US" b="1" dirty="0">
                <a:latin typeface="+mn-ea"/>
              </a:rPr>
              <a:t>有两个综合属性：</a:t>
            </a:r>
            <a:endParaRPr kumimoji="1" lang="en-US" altLang="zh-CN" b="1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两个</a:t>
            </a:r>
            <a:r>
              <a:rPr kumimoji="1" lang="en-US" altLang="zh-CN" dirty="0">
                <a:latin typeface="+mn-ea"/>
              </a:rPr>
              <a:t>list</a:t>
            </a:r>
            <a:r>
              <a:rPr kumimoji="1" lang="zh-CN" altLang="en-US" dirty="0">
                <a:latin typeface="+mn-ea"/>
              </a:rPr>
              <a:t>都是包含跳转指令的列表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i="1" dirty="0" err="1">
                <a:latin typeface="+mn-ea"/>
              </a:rPr>
              <a:t>B.truelist</a:t>
            </a:r>
            <a:r>
              <a:rPr kumimoji="1" lang="en-US" altLang="zh-CN" i="1" dirty="0">
                <a:latin typeface="+mn-ea"/>
              </a:rPr>
              <a:t> </a:t>
            </a:r>
            <a:r>
              <a:rPr kumimoji="1" lang="zh-CN" altLang="en-US" dirty="0">
                <a:latin typeface="+mn-ea"/>
              </a:rPr>
              <a:t>：</a:t>
            </a:r>
            <a:r>
              <a:rPr kumimoji="1" lang="en-US" altLang="zh-CN" dirty="0">
                <a:latin typeface="+mn-ea"/>
              </a:rPr>
              <a:t>B</a:t>
            </a:r>
            <a:r>
              <a:rPr kumimoji="1" lang="zh-CN" altLang="en-US" dirty="0">
                <a:latin typeface="+mn-ea"/>
              </a:rPr>
              <a:t>为真时控制流应该转向的标号</a:t>
            </a:r>
            <a:endParaRPr kumimoji="1" lang="en-US" altLang="zh-CN" i="1" dirty="0">
              <a:latin typeface="+mn-ea"/>
            </a:endParaRPr>
          </a:p>
          <a:p>
            <a:r>
              <a:rPr kumimoji="1" lang="en-US" altLang="zh-CN" i="1" dirty="0" err="1">
                <a:latin typeface="+mn-ea"/>
              </a:rPr>
              <a:t>B.falselist</a:t>
            </a:r>
            <a:r>
              <a:rPr kumimoji="1" lang="zh-CN" altLang="en-US" dirty="0">
                <a:latin typeface="+mn-ea"/>
              </a:rPr>
              <a:t> ：</a:t>
            </a:r>
            <a:r>
              <a:rPr kumimoji="1" lang="en-US" altLang="zh-CN" dirty="0">
                <a:latin typeface="+mn-ea"/>
              </a:rPr>
              <a:t>B</a:t>
            </a:r>
            <a:r>
              <a:rPr kumimoji="1" lang="zh-CN" altLang="en-US" dirty="0">
                <a:latin typeface="+mn-ea"/>
              </a:rPr>
              <a:t>为假时控制流应该转向的标号</a:t>
            </a:r>
            <a:endParaRPr kumimoji="1" lang="en-US" altLang="zh-CN" dirty="0">
              <a:latin typeface="+mn-ea"/>
            </a:endParaRPr>
          </a:p>
          <a:p>
            <a:endParaRPr kumimoji="1" lang="en-US" altLang="zh-CN" i="1" dirty="0">
              <a:latin typeface="+mn-ea"/>
            </a:endParaRPr>
          </a:p>
          <a:p>
            <a:r>
              <a:rPr kumimoji="1" lang="zh-CN" altLang="en-US" b="1" dirty="0">
                <a:latin typeface="+mn-ea"/>
              </a:rPr>
              <a:t>构建这个列表需要三个函数：</a:t>
            </a:r>
            <a:endParaRPr kumimoji="1" lang="en-US" altLang="zh-CN" b="1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(1)</a:t>
            </a:r>
            <a:r>
              <a:rPr kumimoji="1" lang="en-US" altLang="zh-CN" dirty="0" err="1">
                <a:latin typeface="+mn-ea"/>
              </a:rPr>
              <a:t>makelist</a:t>
            </a:r>
            <a:r>
              <a:rPr kumimoji="1" lang="en-US" altLang="zh-CN" dirty="0">
                <a:latin typeface="+mn-ea"/>
              </a:rPr>
              <a:t>(</a:t>
            </a:r>
            <a:r>
              <a:rPr kumimoji="1" lang="en-US" altLang="zh-CN" dirty="0" err="1">
                <a:latin typeface="+mn-ea"/>
              </a:rPr>
              <a:t>i</a:t>
            </a:r>
            <a:r>
              <a:rPr kumimoji="1" lang="en-US" altLang="zh-CN" dirty="0">
                <a:latin typeface="+mn-ea"/>
              </a:rPr>
              <a:t>): </a:t>
            </a:r>
            <a:r>
              <a:rPr kumimoji="1" lang="zh-CN" altLang="en-US" dirty="0">
                <a:latin typeface="+mn-ea"/>
              </a:rPr>
              <a:t>创建一个只包含指令数组下标</a:t>
            </a:r>
            <a:r>
              <a:rPr kumimoji="1" lang="en-US" altLang="zh-CN" dirty="0" err="1">
                <a:latin typeface="+mn-ea"/>
              </a:rPr>
              <a:t>i</a:t>
            </a:r>
            <a:r>
              <a:rPr kumimoji="1" lang="zh-CN" altLang="en-US" dirty="0">
                <a:latin typeface="+mn-ea"/>
              </a:rPr>
              <a:t>的列表，返回一个新列表的指针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(2)merge(p1, p2): </a:t>
            </a:r>
            <a:r>
              <a:rPr kumimoji="1" lang="zh-CN" altLang="en-US" dirty="0">
                <a:latin typeface="+mn-ea"/>
              </a:rPr>
              <a:t>将</a:t>
            </a:r>
            <a:r>
              <a:rPr kumimoji="1" lang="en-US" altLang="zh-CN" dirty="0">
                <a:latin typeface="+mn-ea"/>
              </a:rPr>
              <a:t>p1</a:t>
            </a:r>
            <a:r>
              <a:rPr kumimoji="1" lang="zh-CN" altLang="en-US" dirty="0">
                <a:latin typeface="+mn-ea"/>
              </a:rPr>
              <a:t>和</a:t>
            </a:r>
            <a:r>
              <a:rPr kumimoji="1" lang="en-US" altLang="zh-CN" dirty="0">
                <a:latin typeface="+mn-ea"/>
              </a:rPr>
              <a:t>p2</a:t>
            </a:r>
            <a:r>
              <a:rPr kumimoji="1" lang="zh-CN" altLang="en-US" dirty="0">
                <a:latin typeface="+mn-ea"/>
              </a:rPr>
              <a:t>指向的列表进行合并，返回合并列表的指针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(3)backpatch(p, </a:t>
            </a:r>
            <a:r>
              <a:rPr kumimoji="1" lang="en-US" altLang="zh-CN" dirty="0" err="1">
                <a:latin typeface="+mn-ea"/>
              </a:rPr>
              <a:t>i</a:t>
            </a:r>
            <a:r>
              <a:rPr kumimoji="1" lang="en-US" altLang="zh-CN" dirty="0">
                <a:latin typeface="+mn-ea"/>
              </a:rPr>
              <a:t>): </a:t>
            </a:r>
            <a:r>
              <a:rPr kumimoji="1" lang="zh-CN" altLang="en-US" dirty="0">
                <a:latin typeface="+mn-ea"/>
              </a:rPr>
              <a:t>将</a:t>
            </a:r>
            <a:r>
              <a:rPr kumimoji="1" lang="en-US" altLang="zh-CN" dirty="0" err="1">
                <a:latin typeface="+mn-ea"/>
              </a:rPr>
              <a:t>i</a:t>
            </a:r>
            <a:r>
              <a:rPr kumimoji="1" lang="zh-CN" altLang="en-US" dirty="0">
                <a:latin typeface="+mn-ea"/>
              </a:rPr>
              <a:t>作为目标标号插入</a:t>
            </a:r>
            <a:r>
              <a:rPr kumimoji="1" lang="en-US" altLang="zh-CN" dirty="0">
                <a:latin typeface="+mn-ea"/>
              </a:rPr>
              <a:t>p</a:t>
            </a:r>
            <a:r>
              <a:rPr kumimoji="1" lang="zh-CN" altLang="en-US" dirty="0">
                <a:latin typeface="+mn-ea"/>
              </a:rPr>
              <a:t>列表</a:t>
            </a:r>
            <a:endParaRPr kumimoji="1"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19123" y="1340768"/>
            <a:ext cx="9217024" cy="2376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8. </a:t>
            </a:r>
            <a:r>
              <a:rPr lang="zh-CN" altLang="en-US" sz="2000" dirty="0">
                <a:latin typeface="+mn-ea"/>
              </a:rPr>
              <a:t>使用下图中的翻译方案翻译表达式</a:t>
            </a:r>
            <a:r>
              <a:rPr lang="en-GB" altLang="zh-CN" sz="2000" dirty="0">
                <a:latin typeface="+mn-ea"/>
              </a:rPr>
              <a:t>a==b &amp;&amp; (c==d||e==f)</a:t>
            </a:r>
            <a:r>
              <a:rPr lang="zh-CN" altLang="en-GB" sz="2000" dirty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并给出每个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子表达式的真值列表与假值列表，你可以假设第一条被生成的指令的地址是</a:t>
            </a:r>
            <a:r>
              <a:rPr lang="en-US" altLang="zh-CN" sz="2000" dirty="0">
                <a:latin typeface="+mn-ea"/>
              </a:rPr>
              <a:t>100: 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528" y="2650737"/>
            <a:ext cx="8068944" cy="309966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1520" y="21565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6.7.2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节 例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6.17</a:t>
            </a:r>
            <a:endParaRPr kumimoji="1" lang="zh-CN" altLang="en-US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随堂测试</a:t>
            </a:r>
            <a:endParaRPr kumimoji="1"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95536" y="1340768"/>
            <a:ext cx="72482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latin typeface="+mn-ea"/>
                <a:cs typeface="Times New Roman" pitchFamily="18" charset="0"/>
              </a:rPr>
              <a:t>将下列正则表达式转换成</a:t>
            </a:r>
            <a:r>
              <a:rPr lang="en-US" altLang="zh-CN" sz="2400" dirty="0">
                <a:effectLst/>
                <a:latin typeface="+mn-ea"/>
                <a:cs typeface="Times New Roman" pitchFamily="18" charset="0"/>
              </a:rPr>
              <a:t>DFA</a:t>
            </a:r>
            <a:r>
              <a:rPr lang="zh-CN" altLang="zh-CN" sz="2400" dirty="0">
                <a:effectLst/>
                <a:latin typeface="+mn-ea"/>
                <a:cs typeface="Times New Roman" pitchFamily="18" charset="0"/>
              </a:rPr>
              <a:t>，</a:t>
            </a:r>
            <a:r>
              <a:rPr lang="zh-CN" altLang="zh-CN" sz="2400" dirty="0">
                <a:solidFill>
                  <a:schemeClr val="tx2"/>
                </a:solidFill>
                <a:effectLst/>
                <a:latin typeface="+mn-ea"/>
                <a:cs typeface="Times New Roman" pitchFamily="18" charset="0"/>
              </a:rPr>
              <a:t>并将</a:t>
            </a:r>
            <a:r>
              <a:rPr lang="en-US" altLang="zh-CN" sz="2400" dirty="0">
                <a:solidFill>
                  <a:schemeClr val="tx2"/>
                </a:solidFill>
                <a:effectLst/>
                <a:latin typeface="+mn-ea"/>
                <a:cs typeface="Times New Roman" pitchFamily="18" charset="0"/>
              </a:rPr>
              <a:t>DFA</a:t>
            </a:r>
            <a:r>
              <a:rPr lang="zh-CN" altLang="zh-CN" sz="2400" dirty="0">
                <a:solidFill>
                  <a:schemeClr val="tx2"/>
                </a:solidFill>
                <a:effectLst/>
                <a:latin typeface="+mn-ea"/>
                <a:cs typeface="Times New Roman" pitchFamily="18" charset="0"/>
              </a:rPr>
              <a:t>最小化</a:t>
            </a:r>
            <a:r>
              <a:rPr lang="en-US" altLang="zh-CN" sz="2400" dirty="0">
                <a:solidFill>
                  <a:schemeClr val="tx2"/>
                </a:solidFill>
                <a:effectLst/>
                <a:latin typeface="+mn-ea"/>
                <a:cs typeface="Times New Roman" pitchFamily="18" charset="0"/>
              </a:rPr>
              <a:t>:</a:t>
            </a:r>
            <a:endParaRPr lang="en-US" altLang="zh-CN" sz="2400" dirty="0">
              <a:solidFill>
                <a:schemeClr val="tx2"/>
              </a:solidFill>
              <a:effectLst/>
              <a:latin typeface="+mn-ea"/>
              <a:cs typeface="Times New Roman" pitchFamily="18" charset="0"/>
            </a:endParaRPr>
          </a:p>
          <a:p>
            <a:r>
              <a:rPr lang="en-US" altLang="zh-CN" sz="3600" dirty="0">
                <a:latin typeface="+mn-ea"/>
              </a:rPr>
              <a:t>(a*|b*)*</a:t>
            </a:r>
            <a:r>
              <a:rPr lang="zh-CN" altLang="zh-CN" sz="3600" dirty="0">
                <a:latin typeface="+mn-ea"/>
              </a:rPr>
              <a:t> </a:t>
            </a:r>
            <a:r>
              <a:rPr lang="zh-CN" altLang="zh-CN" sz="3600" dirty="0">
                <a:solidFill>
                  <a:schemeClr val="tx2"/>
                </a:solidFill>
                <a:effectLst/>
                <a:latin typeface="+mn-ea"/>
              </a:rPr>
              <a:t> </a:t>
            </a:r>
            <a:endParaRPr lang="zh-CN" altLang="en-US" sz="3600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课外学习资料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b="1" dirty="0"/>
              <a:t>龙书核心作者所授课程（</a:t>
            </a:r>
            <a:r>
              <a:rPr kumimoji="1" lang="en-US" altLang="zh-CN" sz="2800" b="1" dirty="0">
                <a:latin typeface="+mn-ea"/>
              </a:rPr>
              <a:t>STU</a:t>
            </a:r>
            <a:r>
              <a:rPr kumimoji="1" lang="zh-CN" altLang="en-US" sz="2800" b="1" dirty="0">
                <a:latin typeface="+mn-ea"/>
              </a:rPr>
              <a:t>，</a:t>
            </a:r>
            <a:r>
              <a:rPr kumimoji="1" lang="en-US" altLang="zh-CN" sz="2800" b="1" dirty="0">
                <a:latin typeface="+mn-ea"/>
              </a:rPr>
              <a:t>CMU</a:t>
            </a:r>
            <a:r>
              <a:rPr kumimoji="1" lang="zh-CN" altLang="en-US" sz="2800" b="1" dirty="0"/>
              <a:t>）</a:t>
            </a:r>
            <a:endParaRPr kumimoji="1" lang="en-US" altLang="zh-CN" sz="2800" b="1" dirty="0"/>
          </a:p>
          <a:p>
            <a:pPr>
              <a:buFont typeface="Arial" charset="0"/>
              <a:buChar char="•"/>
            </a:pPr>
            <a:r>
              <a:rPr kumimoji="1" lang="en-US" altLang="zh-CN" sz="2400" dirty="0">
                <a:latin typeface="+mn-ea"/>
              </a:rPr>
              <a:t>STU-CS143</a:t>
            </a:r>
            <a:r>
              <a:rPr kumimoji="1" lang="zh-CN" altLang="en-US" sz="2400" dirty="0">
                <a:latin typeface="+mn-ea"/>
              </a:rPr>
              <a:t>，</a:t>
            </a:r>
            <a:r>
              <a:rPr kumimoji="1" lang="en-US" altLang="zh-CN" sz="2400" dirty="0">
                <a:latin typeface="+mn-ea"/>
              </a:rPr>
              <a:t>CS243</a:t>
            </a:r>
            <a:r>
              <a:rPr kumimoji="1" lang="zh-CN" altLang="en-US" sz="2400" dirty="0">
                <a:latin typeface="+mn-ea"/>
              </a:rPr>
              <a:t>，</a:t>
            </a:r>
            <a:r>
              <a:rPr kumimoji="1" lang="en-US" altLang="zh-CN" sz="2400" dirty="0">
                <a:latin typeface="+mn-ea"/>
              </a:rPr>
              <a:t>CS343 </a:t>
            </a:r>
            <a:r>
              <a:rPr kumimoji="1" lang="zh-CN" altLang="en-US" sz="2400" dirty="0">
                <a:latin typeface="+mn-ea"/>
              </a:rPr>
              <a:t>逐步深入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charset="0"/>
              <a:buChar char="•"/>
            </a:pPr>
            <a:endParaRPr kumimoji="1" lang="en-US" altLang="zh-CN" sz="2400" dirty="0">
              <a:latin typeface="+mn-ea"/>
            </a:endParaRPr>
          </a:p>
          <a:p>
            <a:r>
              <a:rPr kumimoji="1" lang="en-US" altLang="zh-CN" sz="2800" b="1" dirty="0">
                <a:latin typeface="+mn-ea"/>
              </a:rPr>
              <a:t>CS143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-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Compilers</a:t>
            </a:r>
            <a:r>
              <a:rPr kumimoji="1" lang="zh-CN" altLang="en-US" sz="2800" b="1" dirty="0">
                <a:latin typeface="+mn-ea"/>
              </a:rPr>
              <a:t>（</a:t>
            </a:r>
            <a:r>
              <a:rPr kumimoji="1" lang="en-US" altLang="zh-CN" sz="2800" b="1" dirty="0">
                <a:latin typeface="+mn-ea"/>
              </a:rPr>
              <a:t>Instructor: Alex Aiken</a:t>
            </a:r>
            <a:r>
              <a:rPr kumimoji="1" lang="zh-CN" altLang="en-US" sz="2800" b="1" dirty="0">
                <a:latin typeface="+mn-ea"/>
              </a:rPr>
              <a:t>）</a:t>
            </a:r>
            <a:endParaRPr kumimoji="1" lang="en-US" altLang="zh-CN" sz="2800" b="1" dirty="0">
              <a:latin typeface="+mn-ea"/>
            </a:endParaRPr>
          </a:p>
          <a:p>
            <a:pPr>
              <a:buFont typeface="Arial" charset="0"/>
              <a:buChar char="•"/>
            </a:pPr>
            <a:r>
              <a:rPr kumimoji="1" lang="en-US" altLang="zh-CN" sz="2400" dirty="0">
                <a:latin typeface="+mn-ea"/>
              </a:rPr>
              <a:t>Compiler</a:t>
            </a:r>
            <a:r>
              <a:rPr kumimoji="1" lang="zh-CN" altLang="en-US" sz="2400" dirty="0">
                <a:latin typeface="+mn-ea"/>
              </a:rPr>
              <a:t>基础知识，完整介绍了</a:t>
            </a:r>
            <a:r>
              <a:rPr kumimoji="1" lang="en-US" altLang="zh-CN" sz="2400" dirty="0">
                <a:latin typeface="+mn-ea"/>
              </a:rPr>
              <a:t>COOL</a:t>
            </a:r>
            <a:r>
              <a:rPr kumimoji="1" lang="zh-CN" altLang="en-US" sz="2400" dirty="0">
                <a:latin typeface="+mn-ea"/>
              </a:rPr>
              <a:t>语言的实现过程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charset="0"/>
              <a:buChar char="•"/>
            </a:pPr>
            <a:r>
              <a:rPr kumimoji="1" lang="en-US" altLang="zh-CN" sz="2400" dirty="0">
                <a:latin typeface="+mn-ea"/>
              </a:rPr>
              <a:t>COOL</a:t>
            </a:r>
            <a:r>
              <a:rPr kumimoji="1" lang="zh-CN" altLang="en-US" sz="2400" dirty="0">
                <a:latin typeface="+mn-ea"/>
              </a:rPr>
              <a:t>语言：面向教学的编程语言，同时兼有</a:t>
            </a:r>
            <a:r>
              <a:rPr kumimoji="1" lang="en-US" altLang="zh-CN" sz="2400" dirty="0">
                <a:latin typeface="+mn-ea"/>
              </a:rPr>
              <a:t>OO</a:t>
            </a:r>
            <a:r>
              <a:rPr kumimoji="1" lang="zh-CN" altLang="en-US" sz="2400" dirty="0">
                <a:latin typeface="+mn-ea"/>
              </a:rPr>
              <a:t>特性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charset="0"/>
              <a:buChar char="•"/>
            </a:pPr>
            <a:r>
              <a:rPr kumimoji="1" lang="en-US" altLang="zh-CN" sz="2400" dirty="0">
                <a:latin typeface="+mn-ea"/>
              </a:rPr>
              <a:t>Lecture</a:t>
            </a:r>
            <a:r>
              <a:rPr kumimoji="1" lang="zh-CN" altLang="en-US" sz="2400" dirty="0">
                <a:latin typeface="+mn-ea"/>
              </a:rPr>
              <a:t>：</a:t>
            </a:r>
            <a:r>
              <a:rPr kumimoji="1" lang="zh-CN" altLang="en-US" sz="2400" dirty="0">
                <a:latin typeface="+mn-ea"/>
                <a:hlinkClick r:id="rId1"/>
              </a:rPr>
              <a:t>课程官网</a:t>
            </a:r>
            <a:r>
              <a:rPr kumimoji="1" lang="zh-CN" altLang="en-US" sz="2400" dirty="0">
                <a:latin typeface="+mn-ea"/>
              </a:rPr>
              <a:t>（</a:t>
            </a:r>
            <a:r>
              <a:rPr kumimoji="1" lang="en-US" altLang="zh-CN" sz="2400" dirty="0">
                <a:latin typeface="+mn-ea"/>
              </a:rPr>
              <a:t>2021</a:t>
            </a:r>
            <a:r>
              <a:rPr kumimoji="1" lang="zh-CN" altLang="en-US" sz="2400" dirty="0">
                <a:latin typeface="+mn-ea"/>
              </a:rPr>
              <a:t>版）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charset="0"/>
              <a:buChar char="•"/>
            </a:pPr>
            <a:r>
              <a:rPr kumimoji="1" lang="en-US" altLang="zh-CN" sz="2400" dirty="0">
                <a:latin typeface="+mn-ea"/>
              </a:rPr>
              <a:t>Video</a:t>
            </a:r>
            <a:r>
              <a:rPr kumimoji="1" lang="zh-CN" altLang="en-US" sz="2400" dirty="0">
                <a:latin typeface="+mn-ea"/>
              </a:rPr>
              <a:t>：</a:t>
            </a:r>
            <a:r>
              <a:rPr kumimoji="1" lang="en-US" altLang="zh-CN" sz="2400" dirty="0">
                <a:latin typeface="+mn-ea"/>
                <a:hlinkClick r:id="rId2"/>
              </a:rPr>
              <a:t>B</a:t>
            </a:r>
            <a:r>
              <a:rPr kumimoji="1" lang="zh-CN" altLang="en-US" sz="2400" dirty="0">
                <a:latin typeface="+mn-ea"/>
                <a:hlinkClick r:id="rId2"/>
              </a:rPr>
              <a:t>站</a:t>
            </a:r>
            <a:r>
              <a:rPr kumimoji="1" lang="zh-CN" altLang="en-US" sz="2400" dirty="0">
                <a:latin typeface="+mn-ea"/>
              </a:rPr>
              <a:t>有部分熟肉，</a:t>
            </a:r>
            <a:r>
              <a:rPr kumimoji="1" lang="en-US" altLang="zh-CN" sz="2400" dirty="0">
                <a:latin typeface="+mn-ea"/>
                <a:hlinkClick r:id="rId3"/>
              </a:rPr>
              <a:t>edX</a:t>
            </a:r>
            <a:r>
              <a:rPr kumimoji="1" lang="zh-CN" altLang="en-US" sz="2400" dirty="0">
                <a:latin typeface="+mn-ea"/>
              </a:rPr>
              <a:t>有完整生肉</a:t>
            </a:r>
            <a:endParaRPr kumimoji="1"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课外学习资料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468313" y="1484313"/>
            <a:ext cx="8568183" cy="4392612"/>
          </a:xfrm>
        </p:spPr>
        <p:txBody>
          <a:bodyPr/>
          <a:lstStyle/>
          <a:p>
            <a:r>
              <a:rPr kumimoji="1" lang="en-US" altLang="zh-CN" sz="2800" b="1" dirty="0">
                <a:latin typeface="+mn-ea"/>
              </a:rPr>
              <a:t>CS243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-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Advanced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Compilers</a:t>
            </a:r>
            <a:endParaRPr kumimoji="1" lang="en-US" altLang="zh-CN" sz="2800" b="1" dirty="0">
              <a:latin typeface="+mn-ea"/>
            </a:endParaRPr>
          </a:p>
          <a:p>
            <a:pPr>
              <a:buFont typeface="Arial" charset="0"/>
              <a:buChar char="•"/>
            </a:pPr>
            <a:r>
              <a:rPr kumimoji="1" lang="zh-CN" altLang="en-US" sz="2400" dirty="0">
                <a:latin typeface="+mn-ea"/>
              </a:rPr>
              <a:t>编译器的结构都十分类似，</a:t>
            </a:r>
            <a:r>
              <a:rPr kumimoji="1" lang="en-US" altLang="zh-CN" sz="2400" dirty="0">
                <a:latin typeface="+mn-ea"/>
              </a:rPr>
              <a:t>Fortran</a:t>
            </a:r>
            <a:r>
              <a:rPr kumimoji="1" lang="zh-CN" altLang="en-US" sz="2400" dirty="0">
                <a:latin typeface="+mn-ea"/>
              </a:rPr>
              <a:t>开始结构比重变化：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charset="0"/>
              <a:buChar char="•"/>
            </a:pPr>
            <a:r>
              <a:rPr kumimoji="1" lang="zh-CN" altLang="en-US" sz="2400" dirty="0">
                <a:latin typeface="+mn-ea"/>
              </a:rPr>
              <a:t>工作重心：从解析器（</a:t>
            </a:r>
            <a:r>
              <a:rPr kumimoji="1" lang="en-US" altLang="zh-CN" sz="2400" dirty="0">
                <a:latin typeface="+mn-ea"/>
              </a:rPr>
              <a:t>Parser</a:t>
            </a:r>
            <a:r>
              <a:rPr kumimoji="1" lang="zh-CN" altLang="en-US" sz="2400" dirty="0">
                <a:latin typeface="+mn-ea"/>
              </a:rPr>
              <a:t>）到优化（</a:t>
            </a:r>
            <a:r>
              <a:rPr lang="en-GB" altLang="zh-CN" sz="2400" dirty="0">
                <a:latin typeface="+mn-ea"/>
              </a:rPr>
              <a:t>Optimization</a:t>
            </a:r>
            <a:r>
              <a:rPr kumimoji="1" lang="zh-CN" altLang="en-US" sz="2400" dirty="0">
                <a:latin typeface="+mn-ea"/>
              </a:rPr>
              <a:t>）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charset="0"/>
              <a:buChar char="•"/>
            </a:pPr>
            <a:r>
              <a:rPr lang="en-GB" altLang="zh-CN" sz="2400" dirty="0">
                <a:latin typeface="+mn-ea"/>
                <a:hlinkClick r:id="rId1"/>
              </a:rPr>
              <a:t>Lecture-21</a:t>
            </a:r>
            <a:r>
              <a:rPr lang="en-US" altLang="zh-CN" sz="2400" dirty="0">
                <a:latin typeface="+mn-ea"/>
              </a:rPr>
              <a:t>: </a:t>
            </a:r>
            <a:r>
              <a:rPr lang="en-GB" altLang="zh-CN" sz="2400" dirty="0">
                <a:latin typeface="+mn-ea"/>
              </a:rPr>
              <a:t>Program Analysis and Optimization</a:t>
            </a:r>
            <a:endParaRPr lang="en-GB" altLang="zh-CN" sz="2400" dirty="0">
              <a:latin typeface="+mn-ea"/>
            </a:endParaRPr>
          </a:p>
          <a:p>
            <a:pPr>
              <a:buFont typeface="Arial" charset="0"/>
              <a:buChar char="•"/>
            </a:pPr>
            <a:r>
              <a:rPr lang="en-US" altLang="zh-CN" sz="2400" dirty="0">
                <a:latin typeface="+mn-ea"/>
                <a:hlinkClick r:id="rId2"/>
              </a:rPr>
              <a:t>Lecture-06</a:t>
            </a:r>
            <a:r>
              <a:rPr lang="en-US" altLang="zh-CN" sz="2400" dirty="0">
                <a:latin typeface="+mn-ea"/>
              </a:rPr>
              <a:t>: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Ullman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:</a:t>
            </a:r>
            <a:r>
              <a:rPr lang="en-GB" altLang="zh-CN" sz="2400" b="1" dirty="0"/>
              <a:t> </a:t>
            </a:r>
            <a:r>
              <a:rPr lang="en-GB" altLang="zh-CN" sz="2400" dirty="0">
                <a:latin typeface="+mn-ea"/>
              </a:rPr>
              <a:t>Advanced Compiling Techniques</a:t>
            </a:r>
            <a:endParaRPr lang="en-GB" altLang="zh-CN" sz="2400" dirty="0">
              <a:latin typeface="+mn-ea"/>
            </a:endParaRPr>
          </a:p>
          <a:p>
            <a:pPr>
              <a:buFont typeface="Arial" charset="0"/>
              <a:buChar char="•"/>
            </a:pP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缺少视频，</a:t>
            </a:r>
            <a:r>
              <a:rPr lang="en-US" altLang="zh-CN" sz="2400" dirty="0">
                <a:latin typeface="+mn-ea"/>
              </a:rPr>
              <a:t>21</a:t>
            </a:r>
            <a:r>
              <a:rPr lang="zh-CN" altLang="en-US" sz="2400" dirty="0">
                <a:latin typeface="+mn-ea"/>
              </a:rPr>
              <a:t>版讲义过于简单，</a:t>
            </a:r>
            <a:r>
              <a:rPr lang="en-US" altLang="zh-CN" sz="2400" dirty="0">
                <a:latin typeface="+mn-ea"/>
              </a:rPr>
              <a:t>06</a:t>
            </a:r>
            <a:r>
              <a:rPr lang="zh-CN" altLang="en-US" sz="2400" dirty="0">
                <a:latin typeface="+mn-ea"/>
              </a:rPr>
              <a:t>版适用于自学</a:t>
            </a:r>
            <a:endParaRPr kumimoji="1" lang="en-US" altLang="zh-CN" sz="2400" dirty="0">
              <a:latin typeface="+mn-ea"/>
            </a:endParaRPr>
          </a:p>
          <a:p>
            <a:pPr>
              <a:spcBef>
                <a:spcPts val="1270"/>
              </a:spcBef>
            </a:pPr>
            <a:r>
              <a:rPr kumimoji="1" lang="en-US" altLang="zh-CN" sz="2800" b="1" dirty="0">
                <a:latin typeface="+mn-ea"/>
              </a:rPr>
              <a:t>CS343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-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lang="en-GB" altLang="zh-CN" sz="2800" b="1" dirty="0">
                <a:latin typeface="+mn-ea"/>
              </a:rPr>
              <a:t>Advanced Topics in Compilers</a:t>
            </a:r>
            <a:endParaRPr lang="en-GB" altLang="zh-CN" sz="2800" b="1" dirty="0">
              <a:latin typeface="+mn-ea"/>
            </a:endParaRPr>
          </a:p>
          <a:p>
            <a:pPr>
              <a:buFont typeface="Arial" charset="0"/>
              <a:buChar char="•"/>
            </a:pPr>
            <a:r>
              <a:rPr lang="zh-CN" altLang="en-US" sz="2400" dirty="0">
                <a:latin typeface="+mn-ea"/>
              </a:rPr>
              <a:t>领域经典论文，以不同</a:t>
            </a:r>
            <a:r>
              <a:rPr lang="en-US" altLang="zh-CN" sz="2400" dirty="0">
                <a:latin typeface="+mn-ea"/>
              </a:rPr>
              <a:t>Topic</a:t>
            </a:r>
            <a:r>
              <a:rPr lang="zh-CN" altLang="en-US" sz="2400" dirty="0">
                <a:latin typeface="+mn-ea"/>
              </a:rPr>
              <a:t>为章节</a:t>
            </a:r>
            <a:endParaRPr lang="en-US" altLang="zh-CN" sz="2400" dirty="0">
              <a:latin typeface="+mn-ea"/>
            </a:endParaRPr>
          </a:p>
          <a:p>
            <a:pPr>
              <a:buFont typeface="Arial" charset="0"/>
              <a:buChar char="•"/>
            </a:pPr>
            <a:r>
              <a:rPr lang="zh-CN" altLang="en-US" sz="2400" dirty="0">
                <a:latin typeface="+mn-ea"/>
                <a:hlinkClick r:id="rId3"/>
              </a:rPr>
              <a:t>选用论文</a:t>
            </a:r>
            <a:r>
              <a:rPr lang="zh-CN" altLang="en-US" sz="2400" dirty="0">
                <a:latin typeface="+mn-ea"/>
              </a:rPr>
              <a:t>截止</a:t>
            </a:r>
            <a:r>
              <a:rPr lang="en-US" altLang="zh-CN" sz="2400" dirty="0">
                <a:latin typeface="+mn-ea"/>
              </a:rPr>
              <a:t>2014</a:t>
            </a:r>
            <a:r>
              <a:rPr lang="zh-CN" altLang="en-US" sz="2400" dirty="0">
                <a:latin typeface="+mn-ea"/>
              </a:rPr>
              <a:t>年</a:t>
            </a:r>
            <a:endParaRPr lang="en-US" altLang="zh-CN" sz="2400" dirty="0">
              <a:latin typeface="+mn-ea"/>
            </a:endParaRPr>
          </a:p>
          <a:p>
            <a:pPr>
              <a:buFont typeface="Arial" charset="0"/>
              <a:buChar char="•"/>
            </a:pPr>
            <a:endParaRPr lang="en-GB" altLang="zh-CN" sz="24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1.</a:t>
            </a:r>
            <a:r>
              <a:rPr kumimoji="1" lang="zh-CN" altLang="en-US" sz="2400" dirty="0">
                <a:latin typeface="+mn-ea"/>
              </a:rPr>
              <a:t> </a:t>
            </a:r>
            <a:r>
              <a:rPr kumimoji="1" lang="zh-CN" altLang="en-US" sz="2400" dirty="0"/>
              <a:t>试描述该正则表达式定义的语言：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>
                <a:latin typeface="+mn-ea"/>
              </a:rPr>
              <a:t>由</a:t>
            </a:r>
            <a:r>
              <a:rPr kumimoji="1" lang="en-US" altLang="zh-CN" sz="2400" dirty="0">
                <a:latin typeface="+mn-ea"/>
              </a:rPr>
              <a:t>a</a:t>
            </a:r>
            <a:r>
              <a:rPr kumimoji="1" lang="zh-CN" altLang="en-US" sz="2400" dirty="0">
                <a:latin typeface="+mn-ea"/>
              </a:rPr>
              <a:t>和</a:t>
            </a:r>
            <a:r>
              <a:rPr kumimoji="1" lang="en-US" altLang="zh-CN" sz="2400" dirty="0">
                <a:latin typeface="+mn-ea"/>
              </a:rPr>
              <a:t>b</a:t>
            </a:r>
            <a:r>
              <a:rPr kumimoji="1" lang="zh-CN" altLang="en-US" sz="2400" dirty="0">
                <a:latin typeface="+mn-ea"/>
              </a:rPr>
              <a:t>组成的字符串，且倒数第三个字符为</a:t>
            </a:r>
            <a:r>
              <a:rPr kumimoji="1" lang="en-US" altLang="zh-CN" sz="2400" dirty="0">
                <a:latin typeface="+mn-ea"/>
              </a:rPr>
              <a:t>a</a:t>
            </a:r>
            <a:r>
              <a:rPr kumimoji="1" lang="zh-CN" altLang="en-US" sz="2400" dirty="0">
                <a:latin typeface="+mn-ea"/>
              </a:rPr>
              <a:t>。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charset="0"/>
              <a:buChar char="•"/>
            </a:pPr>
            <a:r>
              <a:rPr kumimoji="1" lang="zh-CN" altLang="en-US" sz="2400" dirty="0">
                <a:latin typeface="+mn-ea"/>
              </a:rPr>
              <a:t>解不唯一，回答尽量简洁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+mn-ea"/>
              </a:rPr>
              <a:t>书图</a:t>
            </a:r>
            <a:r>
              <a:rPr kumimoji="1" lang="en-US" altLang="zh-CN" sz="2400" dirty="0">
                <a:solidFill>
                  <a:srgbClr val="FF0000"/>
                </a:solidFill>
                <a:latin typeface="+mn-ea"/>
              </a:rPr>
              <a:t>3-5</a:t>
            </a:r>
            <a:endParaRPr kumimoji="1" lang="en-US" altLang="zh-CN" sz="24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176" y="2132856"/>
            <a:ext cx="4039648" cy="694098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1259632" y="2826954"/>
            <a:ext cx="2448272" cy="817490"/>
            <a:chOff x="1259632" y="2826954"/>
            <a:chExt cx="2448272" cy="817490"/>
          </a:xfrm>
        </p:grpSpPr>
        <p:cxnSp>
          <p:nvCxnSpPr>
            <p:cNvPr id="9" name="直线连接符 8"/>
            <p:cNvCxnSpPr/>
            <p:nvPr/>
          </p:nvCxnSpPr>
          <p:spPr bwMode="auto">
            <a:xfrm>
              <a:off x="2552176" y="2826954"/>
              <a:ext cx="1155728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文本框 11"/>
            <p:cNvSpPr txBox="1"/>
            <p:nvPr/>
          </p:nvSpPr>
          <p:spPr>
            <a:xfrm>
              <a:off x="1259632" y="3244334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>
                  <a:latin typeface="FangSong" pitchFamily="49" charset="-122"/>
                  <a:ea typeface="FangSong" pitchFamily="49" charset="-122"/>
                </a:rPr>
                <a:t>a</a:t>
              </a:r>
              <a:r>
                <a:rPr kumimoji="1" lang="zh-CN" altLang="en-US" sz="2000" dirty="0">
                  <a:latin typeface="FangSong" pitchFamily="49" charset="-122"/>
                  <a:ea typeface="FangSong" pitchFamily="49" charset="-122"/>
                </a:rPr>
                <a:t>和</a:t>
              </a:r>
              <a:r>
                <a:rPr kumimoji="1" lang="en-US" altLang="zh-CN" sz="2000" dirty="0">
                  <a:latin typeface="FangSong" pitchFamily="49" charset="-122"/>
                  <a:ea typeface="FangSong" pitchFamily="49" charset="-122"/>
                </a:rPr>
                <a:t>b</a:t>
              </a:r>
              <a:r>
                <a:rPr kumimoji="1" lang="zh-CN" altLang="en-US" sz="2000" dirty="0">
                  <a:latin typeface="FangSong" pitchFamily="49" charset="-122"/>
                  <a:ea typeface="FangSong" pitchFamily="49" charset="-122"/>
                </a:rPr>
                <a:t>组成的字符串</a:t>
              </a:r>
              <a:endParaRPr kumimoji="1" lang="zh-CN" altLang="en-US" sz="2000" dirty="0">
                <a:latin typeface="FangSong" pitchFamily="49" charset="-122"/>
                <a:ea typeface="FangSong" pitchFamily="49" charset="-122"/>
              </a:endParaRPr>
            </a:p>
          </p:txBody>
        </p:sp>
        <p:cxnSp>
          <p:nvCxnSpPr>
            <p:cNvPr id="15" name="直线箭头连接符 14"/>
            <p:cNvCxnSpPr/>
            <p:nvPr/>
          </p:nvCxnSpPr>
          <p:spPr bwMode="auto">
            <a:xfrm flipH="1">
              <a:off x="2377888" y="2848202"/>
              <a:ext cx="752152" cy="396132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6" name="组合 35"/>
          <p:cNvGrpSpPr/>
          <p:nvPr/>
        </p:nvGrpSpPr>
        <p:grpSpPr>
          <a:xfrm>
            <a:off x="4430264" y="2826954"/>
            <a:ext cx="4363387" cy="802101"/>
            <a:chOff x="4430264" y="2826954"/>
            <a:chExt cx="4363387" cy="802101"/>
          </a:xfrm>
        </p:grpSpPr>
        <p:cxnSp>
          <p:nvCxnSpPr>
            <p:cNvPr id="19" name="直线连接符 18"/>
            <p:cNvCxnSpPr/>
            <p:nvPr/>
          </p:nvCxnSpPr>
          <p:spPr bwMode="auto">
            <a:xfrm>
              <a:off x="4430264" y="2826954"/>
              <a:ext cx="2161560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文本框 20"/>
            <p:cNvSpPr txBox="1"/>
            <p:nvPr/>
          </p:nvSpPr>
          <p:spPr>
            <a:xfrm>
              <a:off x="5146499" y="3228945"/>
              <a:ext cx="3647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>
                  <a:latin typeface="FangSong" pitchFamily="49" charset="-122"/>
                  <a:ea typeface="FangSong" pitchFamily="49" charset="-122"/>
                </a:rPr>
                <a:t>最后两位是</a:t>
              </a:r>
              <a:r>
                <a:rPr kumimoji="1" lang="en-US" altLang="zh-CN" sz="2000" dirty="0">
                  <a:latin typeface="FangSong" pitchFamily="49" charset="-122"/>
                  <a:ea typeface="FangSong" pitchFamily="49" charset="-122"/>
                </a:rPr>
                <a:t>a</a:t>
              </a:r>
              <a:r>
                <a:rPr kumimoji="1" lang="zh-CN" altLang="en-US" sz="2000" dirty="0">
                  <a:latin typeface="FangSong" pitchFamily="49" charset="-122"/>
                  <a:ea typeface="FangSong" pitchFamily="49" charset="-122"/>
                </a:rPr>
                <a:t>和</a:t>
              </a:r>
              <a:r>
                <a:rPr kumimoji="1" lang="en-US" altLang="zh-CN" sz="2000" dirty="0">
                  <a:latin typeface="FangSong" pitchFamily="49" charset="-122"/>
                  <a:ea typeface="FangSong" pitchFamily="49" charset="-122"/>
                </a:rPr>
                <a:t>b</a:t>
              </a:r>
              <a:r>
                <a:rPr kumimoji="1" lang="zh-CN" altLang="en-US" sz="2000" dirty="0">
                  <a:latin typeface="FangSong" pitchFamily="49" charset="-122"/>
                  <a:ea typeface="FangSong" pitchFamily="49" charset="-122"/>
                </a:rPr>
                <a:t>组成的字符串</a:t>
              </a:r>
              <a:endParaRPr kumimoji="1" lang="zh-CN" altLang="en-US" sz="2000" dirty="0">
                <a:latin typeface="FangSong" pitchFamily="49" charset="-122"/>
                <a:ea typeface="FangSong" pitchFamily="49" charset="-122"/>
              </a:endParaRPr>
            </a:p>
          </p:txBody>
        </p:sp>
        <p:cxnSp>
          <p:nvCxnSpPr>
            <p:cNvPr id="22" name="直线箭头连接符 21"/>
            <p:cNvCxnSpPr/>
            <p:nvPr/>
          </p:nvCxnSpPr>
          <p:spPr bwMode="auto">
            <a:xfrm>
              <a:off x="5405717" y="2855666"/>
              <a:ext cx="822467" cy="38866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5" name="组合 34"/>
          <p:cNvGrpSpPr/>
          <p:nvPr/>
        </p:nvGrpSpPr>
        <p:grpSpPr>
          <a:xfrm>
            <a:off x="2891141" y="2830563"/>
            <a:ext cx="2364750" cy="1194624"/>
            <a:chOff x="2891141" y="2830563"/>
            <a:chExt cx="2364750" cy="1194624"/>
          </a:xfrm>
        </p:grpSpPr>
        <p:cxnSp>
          <p:nvCxnSpPr>
            <p:cNvPr id="27" name="直线连接符 26"/>
            <p:cNvCxnSpPr/>
            <p:nvPr/>
          </p:nvCxnSpPr>
          <p:spPr bwMode="auto">
            <a:xfrm>
              <a:off x="3860784" y="2830563"/>
              <a:ext cx="42546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线箭头连接符 28"/>
            <p:cNvCxnSpPr/>
            <p:nvPr/>
          </p:nvCxnSpPr>
          <p:spPr bwMode="auto">
            <a:xfrm>
              <a:off x="4078314" y="2839134"/>
              <a:ext cx="0" cy="789921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文本框 30"/>
            <p:cNvSpPr txBox="1"/>
            <p:nvPr/>
          </p:nvSpPr>
          <p:spPr>
            <a:xfrm>
              <a:off x="2891141" y="3625077"/>
              <a:ext cx="236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>
                  <a:latin typeface="FangSong" pitchFamily="49" charset="-122"/>
                  <a:ea typeface="FangSong" pitchFamily="49" charset="-122"/>
                </a:rPr>
                <a:t>倒数第三位一定是</a:t>
              </a:r>
              <a:r>
                <a:rPr kumimoji="1" lang="en-US" altLang="zh-CN" sz="2000" dirty="0">
                  <a:latin typeface="FangSong" pitchFamily="49" charset="-122"/>
                  <a:ea typeface="FangSong" pitchFamily="49" charset="-122"/>
                </a:rPr>
                <a:t>a</a:t>
              </a:r>
              <a:endParaRPr kumimoji="1" lang="zh-CN" altLang="en-US" sz="2000" dirty="0">
                <a:latin typeface="FangSong" pitchFamily="49" charset="-122"/>
                <a:ea typeface="FangSong" pitchFamily="49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2.</a:t>
            </a:r>
            <a:r>
              <a:rPr kumimoji="1" lang="zh-CN" altLang="en-US" sz="2400" dirty="0">
                <a:latin typeface="+mn-ea"/>
              </a:rPr>
              <a:t> 找出下图</a:t>
            </a:r>
            <a:r>
              <a:rPr kumimoji="1" lang="en-US" altLang="zh-CN" sz="2400" dirty="0">
                <a:latin typeface="+mn-ea"/>
              </a:rPr>
              <a:t>NFA</a:t>
            </a:r>
            <a:r>
              <a:rPr kumimoji="1" lang="zh-CN" altLang="en-US" sz="2400" dirty="0">
                <a:latin typeface="+mn-ea"/>
              </a:rPr>
              <a:t>中所有标号为</a:t>
            </a:r>
            <a:r>
              <a:rPr kumimoji="1" lang="en-US" altLang="zh-CN" sz="2400" dirty="0" err="1">
                <a:latin typeface="+mn-ea"/>
              </a:rPr>
              <a:t>aabb</a:t>
            </a:r>
            <a:r>
              <a:rPr kumimoji="1" lang="zh-CN" altLang="en-US" sz="2400" dirty="0">
                <a:latin typeface="+mn-ea"/>
              </a:rPr>
              <a:t>的路径，这个</a:t>
            </a:r>
            <a:r>
              <a:rPr kumimoji="1" lang="en-US" altLang="zh-CN" sz="2400" dirty="0">
                <a:latin typeface="+mn-ea"/>
              </a:rPr>
              <a:t>NFA</a:t>
            </a:r>
            <a:r>
              <a:rPr kumimoji="1" lang="zh-CN" altLang="en-US" sz="2400" dirty="0">
                <a:latin typeface="+mn-ea"/>
              </a:rPr>
              <a:t>接受</a:t>
            </a:r>
            <a:r>
              <a:rPr kumimoji="1" lang="en-US" altLang="zh-CN" sz="2400" dirty="0" err="1">
                <a:latin typeface="+mn-ea"/>
              </a:rPr>
              <a:t>aabb</a:t>
            </a:r>
            <a:r>
              <a:rPr kumimoji="1" lang="zh-CN" altLang="en-US" sz="2400" dirty="0">
                <a:latin typeface="+mn-ea"/>
              </a:rPr>
              <a:t>吗？</a:t>
            </a:r>
            <a:endParaRPr kumimoji="1" lang="zh-CN" altLang="en-US" sz="24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9626" y="2060848"/>
            <a:ext cx="5044747" cy="1800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8313" y="4114875"/>
            <a:ext cx="8424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+mn-ea"/>
              </a:rPr>
              <a:t>标号为</a:t>
            </a:r>
            <a:r>
              <a:rPr kumimoji="1" lang="en-US" altLang="zh-CN" sz="2400" dirty="0" err="1">
                <a:latin typeface="+mn-ea"/>
              </a:rPr>
              <a:t>aabb</a:t>
            </a:r>
            <a:r>
              <a:rPr kumimoji="1" lang="zh-CN" altLang="en-US" sz="2400" dirty="0">
                <a:latin typeface="+mn-ea"/>
              </a:rPr>
              <a:t>的路径为：</a:t>
            </a:r>
            <a:r>
              <a:rPr kumimoji="1" lang="en-US" altLang="zh-CN" sz="2400" dirty="0">
                <a:latin typeface="+mn-ea"/>
              </a:rPr>
              <a:t>00000, 00111, 01111, 01222, 01223, 012000, 012200</a:t>
            </a:r>
            <a:r>
              <a:rPr kumimoji="1" lang="zh-CN" altLang="en-US" sz="2400" dirty="0">
                <a:latin typeface="+mn-ea"/>
              </a:rPr>
              <a:t>。</a:t>
            </a:r>
            <a:endParaRPr kumimoji="1" lang="en-US" altLang="zh-CN" sz="2400" dirty="0">
              <a:latin typeface="+mn-ea"/>
            </a:endParaRPr>
          </a:p>
          <a:p>
            <a:r>
              <a:rPr kumimoji="1" lang="zh-CN" altLang="en-US" sz="2400" dirty="0">
                <a:latin typeface="+mn-ea"/>
              </a:rPr>
              <a:t>接受</a:t>
            </a:r>
            <a:r>
              <a:rPr kumimoji="1" lang="en-US" altLang="zh-CN" sz="2400" dirty="0" err="1">
                <a:latin typeface="+mn-ea"/>
              </a:rPr>
              <a:t>aabb</a:t>
            </a:r>
            <a:r>
              <a:rPr kumimoji="1" lang="zh-CN" altLang="en-US" sz="2400" dirty="0">
                <a:latin typeface="+mn-ea"/>
              </a:rPr>
              <a:t>，如路径</a:t>
            </a:r>
            <a:r>
              <a:rPr kumimoji="1" lang="en-US" altLang="zh-CN" sz="2400" dirty="0">
                <a:latin typeface="+mn-ea"/>
              </a:rPr>
              <a:t>01223</a:t>
            </a:r>
            <a:r>
              <a:rPr kumimoji="1" lang="zh-CN" altLang="en-US" sz="2400" dirty="0">
                <a:latin typeface="+mn-ea"/>
              </a:rPr>
              <a:t>。</a:t>
            </a:r>
            <a:endParaRPr kumimoji="1" lang="en-US" altLang="zh-CN" sz="2400" dirty="0">
              <a:latin typeface="+mn-ea"/>
            </a:endParaRPr>
          </a:p>
          <a:p>
            <a:r>
              <a:rPr kumimoji="1" lang="en-US" altLang="zh-CN" b="1" dirty="0">
                <a:latin typeface="+mn-ea"/>
              </a:rPr>
              <a:t> </a:t>
            </a:r>
            <a:endParaRPr kumimoji="1" lang="en-US" altLang="zh-CN" b="1" dirty="0"/>
          </a:p>
        </p:txBody>
      </p:sp>
      <p:sp>
        <p:nvSpPr>
          <p:cNvPr id="8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4398" y="2036811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（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书算法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3.20</a:t>
            </a:r>
            <a:r>
              <a:rPr lang="zh-CN" altLang="en-US" dirty="0">
                <a:latin typeface="+mn-ea"/>
              </a:rPr>
              <a:t>）首先构造子集：</a:t>
            </a:r>
            <a:endParaRPr lang="en-US" altLang="zh-CN" dirty="0">
              <a:latin typeface="+mn-ea"/>
            </a:endParaRPr>
          </a:p>
          <a:p>
            <a:r>
              <a:rPr lang="en-GB" altLang="zh-CN" dirty="0">
                <a:latin typeface="+mn-ea"/>
              </a:rPr>
              <a:t>A: 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-GB" altLang="zh-CN" dirty="0">
                <a:latin typeface="+mn-ea"/>
              </a:rPr>
              <a:t>closure(0)={0}</a:t>
            </a:r>
            <a:endParaRPr lang="en-GB" altLang="zh-CN" dirty="0">
              <a:latin typeface="+mn-ea"/>
            </a:endParaRPr>
          </a:p>
          <a:p>
            <a:r>
              <a:rPr lang="en-GB" altLang="zh-CN" dirty="0">
                <a:latin typeface="+mn-ea"/>
              </a:rPr>
              <a:t>B</a:t>
            </a:r>
            <a:r>
              <a:rPr lang="en-US" altLang="zh-CN" dirty="0">
                <a:latin typeface="+mn-ea"/>
              </a:rPr>
              <a:t>: </a:t>
            </a:r>
            <a:r>
              <a:rPr lang="en-US" altLang="zh-CN" dirty="0" err="1">
                <a:latin typeface="+mn-ea"/>
              </a:rPr>
              <a:t>Dtran</a:t>
            </a:r>
            <a:r>
              <a:rPr lang="en-US" altLang="zh-CN" dirty="0">
                <a:latin typeface="+mn-ea"/>
              </a:rPr>
              <a:t>[</a:t>
            </a:r>
            <a:r>
              <a:rPr lang="en-US" altLang="zh-CN" dirty="0" err="1">
                <a:latin typeface="+mn-ea"/>
              </a:rPr>
              <a:t>A,a</a:t>
            </a:r>
            <a:r>
              <a:rPr lang="en-US" altLang="zh-CN" dirty="0">
                <a:latin typeface="+mn-ea"/>
              </a:rPr>
              <a:t>]=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-GB" altLang="zh-CN" dirty="0">
                <a:latin typeface="+mn-ea"/>
              </a:rPr>
              <a:t>closure(move(</a:t>
            </a:r>
            <a:r>
              <a:rPr lang="en-GB" altLang="zh-CN" dirty="0" err="1">
                <a:latin typeface="+mn-ea"/>
              </a:rPr>
              <a:t>A,a</a:t>
            </a:r>
            <a:r>
              <a:rPr lang="en-GB" altLang="zh-CN" dirty="0">
                <a:latin typeface="+mn-ea"/>
              </a:rPr>
              <a:t>))=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-GB" altLang="zh-CN" dirty="0">
                <a:latin typeface="+mn-ea"/>
              </a:rPr>
              <a:t>closure(0,1)={0,1}</a:t>
            </a:r>
            <a:endParaRPr lang="en-GB" altLang="zh-CN" dirty="0">
              <a:latin typeface="+mn-ea"/>
            </a:endParaRPr>
          </a:p>
          <a:p>
            <a:r>
              <a:rPr lang="en-GB" altLang="zh-CN" dirty="0">
                <a:latin typeface="+mn-ea"/>
              </a:rPr>
              <a:t>C: </a:t>
            </a:r>
            <a:r>
              <a:rPr lang="en-GB" altLang="zh-CN" dirty="0" err="1">
                <a:latin typeface="+mn-ea"/>
              </a:rPr>
              <a:t>Dtran</a:t>
            </a:r>
            <a:r>
              <a:rPr lang="en-GB" altLang="zh-CN" dirty="0">
                <a:latin typeface="+mn-ea"/>
              </a:rPr>
              <a:t>[</a:t>
            </a:r>
            <a:r>
              <a:rPr lang="en-GB" altLang="zh-CN" dirty="0" err="1">
                <a:latin typeface="+mn-ea"/>
              </a:rPr>
              <a:t>B,a</a:t>
            </a:r>
            <a:r>
              <a:rPr lang="en-GB" altLang="zh-CN" dirty="0">
                <a:latin typeface="+mn-ea"/>
              </a:rPr>
              <a:t>]=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-GB" altLang="zh-CN" dirty="0">
                <a:latin typeface="+mn-ea"/>
              </a:rPr>
              <a:t>closure(move(</a:t>
            </a:r>
            <a:r>
              <a:rPr lang="en-GB" altLang="zh-CN" dirty="0" err="1">
                <a:latin typeface="+mn-ea"/>
              </a:rPr>
              <a:t>B,a</a:t>
            </a:r>
            <a:r>
              <a:rPr lang="en-GB" altLang="zh-CN" dirty="0">
                <a:latin typeface="+mn-ea"/>
              </a:rPr>
              <a:t>))=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-GB" altLang="zh-CN" dirty="0">
                <a:latin typeface="+mn-ea"/>
              </a:rPr>
              <a:t>closure(0,1,2)={0,1,2}</a:t>
            </a:r>
            <a:endParaRPr lang="en-GB" altLang="zh-CN" dirty="0">
              <a:latin typeface="+mn-ea"/>
            </a:endParaRPr>
          </a:p>
          <a:p>
            <a:r>
              <a:rPr lang="en-GB" altLang="zh-CN" dirty="0">
                <a:latin typeface="+mn-ea"/>
              </a:rPr>
              <a:t>D: </a:t>
            </a:r>
            <a:r>
              <a:rPr lang="en-GB" altLang="zh-CN" dirty="0" err="1">
                <a:latin typeface="+mn-ea"/>
              </a:rPr>
              <a:t>Dtran</a:t>
            </a:r>
            <a:r>
              <a:rPr lang="en-GB" altLang="zh-CN" dirty="0">
                <a:latin typeface="+mn-ea"/>
              </a:rPr>
              <a:t>[</a:t>
            </a:r>
            <a:r>
              <a:rPr lang="en-GB" altLang="zh-CN" dirty="0" err="1">
                <a:latin typeface="+mn-ea"/>
              </a:rPr>
              <a:t>C,b</a:t>
            </a:r>
            <a:r>
              <a:rPr lang="en-GB" altLang="zh-CN" dirty="0">
                <a:latin typeface="+mn-ea"/>
              </a:rPr>
              <a:t>]=</a:t>
            </a:r>
            <a:r>
              <a:rPr lang="el-GR" altLang="zh-CN" dirty="0">
                <a:latin typeface="+mn-ea"/>
              </a:rPr>
              <a:t> ε</a:t>
            </a:r>
            <a:r>
              <a:rPr lang="en-US" altLang="zh-CN" dirty="0">
                <a:latin typeface="+mn-ea"/>
              </a:rPr>
              <a:t>-</a:t>
            </a:r>
            <a:r>
              <a:rPr lang="en-GB" altLang="zh-CN" dirty="0">
                <a:latin typeface="+mn-ea"/>
              </a:rPr>
              <a:t>closure(move(</a:t>
            </a:r>
            <a:r>
              <a:rPr lang="en-GB" altLang="zh-CN" dirty="0" err="1">
                <a:latin typeface="+mn-ea"/>
              </a:rPr>
              <a:t>C,b</a:t>
            </a:r>
            <a:r>
              <a:rPr lang="en-GB" altLang="zh-CN" dirty="0">
                <a:latin typeface="+mn-ea"/>
              </a:rPr>
              <a:t>))=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-GB" altLang="zh-CN" dirty="0">
                <a:latin typeface="+mn-ea"/>
              </a:rPr>
              <a:t>closure(0,1,2,3)={0,1,2,3}</a:t>
            </a:r>
            <a:endParaRPr lang="en-GB" altLang="zh-CN" dirty="0">
              <a:latin typeface="+mn-ea"/>
            </a:endParaRPr>
          </a:p>
          <a:p>
            <a:endParaRPr lang="en-GB" altLang="zh-CN" dirty="0">
              <a:latin typeface="+mn-ea"/>
            </a:endParaRPr>
          </a:p>
          <a:p>
            <a:r>
              <a:rPr lang="zh-CN" altLang="en-GB" dirty="0">
                <a:latin typeface="+mn-ea"/>
              </a:rPr>
              <a:t>构造</a:t>
            </a:r>
            <a:r>
              <a:rPr lang="zh-CN" altLang="en-US" dirty="0">
                <a:latin typeface="+mn-ea"/>
              </a:rPr>
              <a:t>状态转换表：                                                         </a:t>
            </a:r>
            <a:endParaRPr lang="en-GB" altLang="zh-CN" dirty="0">
              <a:latin typeface="+mn-ea"/>
            </a:endParaRPr>
          </a:p>
          <a:p>
            <a:br>
              <a:rPr lang="en-GB" altLang="zh-CN" dirty="0">
                <a:latin typeface="+mn-ea"/>
              </a:rPr>
            </a:br>
            <a:endParaRPr lang="en-GB" altLang="zh-CN" dirty="0">
              <a:latin typeface="+mn-ea"/>
            </a:endParaRPr>
          </a:p>
          <a:p>
            <a:endParaRPr kumimoji="1" lang="zh-CN" altLang="en-US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4088" y="1268760"/>
            <a:ext cx="3430427" cy="1224136"/>
          </a:xfrm>
          <a:prstGeom prst="rect">
            <a:avLst/>
          </a:prstGeom>
        </p:spPr>
      </p:pic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3.</a:t>
            </a:r>
            <a:r>
              <a:rPr kumimoji="1" lang="zh-CN" altLang="en-US" sz="2400" dirty="0">
                <a:latin typeface="+mn-ea"/>
              </a:rPr>
              <a:t> 将下图中的</a:t>
            </a:r>
            <a:r>
              <a:rPr kumimoji="1" lang="en-US" altLang="zh-CN" sz="2400" dirty="0">
                <a:latin typeface="+mn-ea"/>
              </a:rPr>
              <a:t>NFA</a:t>
            </a:r>
            <a:r>
              <a:rPr kumimoji="1" lang="zh-CN" altLang="en-US" sz="2400" dirty="0">
                <a:latin typeface="+mn-ea"/>
              </a:rPr>
              <a:t>转化为</a:t>
            </a:r>
            <a:r>
              <a:rPr kumimoji="1" lang="en-US" altLang="zh-CN" sz="2400" dirty="0">
                <a:latin typeface="+mn-ea"/>
              </a:rPr>
              <a:t>DFA</a:t>
            </a:r>
            <a:r>
              <a:rPr kumimoji="1" lang="zh-CN" altLang="en-US" sz="2400" dirty="0">
                <a:latin typeface="+mn-ea"/>
              </a:rPr>
              <a:t>：</a:t>
            </a:r>
            <a:endParaRPr kumimoji="1" lang="zh-CN" altLang="en-US" sz="2400" dirty="0">
              <a:latin typeface="+mn-ea"/>
            </a:endParaRPr>
          </a:p>
        </p:txBody>
      </p:sp>
      <p:graphicFrame>
        <p:nvGraphicFramePr>
          <p:cNvPr id="6" name="表格 6"/>
          <p:cNvGraphicFramePr>
            <a:graphicFrameLocks noGrp="1"/>
          </p:cNvGraphicFramePr>
          <p:nvPr/>
        </p:nvGraphicFramePr>
        <p:xfrm>
          <a:off x="295296" y="4077072"/>
          <a:ext cx="45036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907"/>
                <a:gridCol w="1125907"/>
                <a:gridCol w="1125907"/>
                <a:gridCol w="11259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NFA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状态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DFA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状态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Input-a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Input-b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0, 1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0, 1, 2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D</a:t>
                      </a:r>
                      <a:endParaRPr lang="en-US" altLang="zh-CN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0, 1, 2, 3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D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D</a:t>
                      </a:r>
                      <a:endParaRPr lang="en-US" altLang="zh-CN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00662" y="420202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DFA</a:t>
            </a:r>
            <a:r>
              <a:rPr kumimoji="1" lang="zh-CN" altLang="en-US" dirty="0">
                <a:latin typeface="+mn-ea"/>
              </a:rPr>
              <a:t>：</a:t>
            </a:r>
            <a:endParaRPr kumimoji="1" lang="zh-CN" altLang="en-US" dirty="0">
              <a:latin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05259" y="4678961"/>
            <a:ext cx="3858275" cy="976652"/>
            <a:chOff x="3461516" y="1796940"/>
            <a:chExt cx="3151967" cy="797863"/>
          </a:xfrm>
        </p:grpSpPr>
        <p:sp>
          <p:nvSpPr>
            <p:cNvPr id="12" name="同心圆 11"/>
            <p:cNvSpPr/>
            <p:nvPr/>
          </p:nvSpPr>
          <p:spPr bwMode="auto">
            <a:xfrm>
              <a:off x="6289707" y="2084602"/>
              <a:ext cx="309002" cy="309002"/>
            </a:xfrm>
            <a:prstGeom prst="donut">
              <a:avLst>
                <a:gd name="adj" fmla="val 13318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D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同心圆 12"/>
            <p:cNvSpPr/>
            <p:nvPr/>
          </p:nvSpPr>
          <p:spPr bwMode="auto">
            <a:xfrm>
              <a:off x="4035976" y="2086118"/>
              <a:ext cx="309002" cy="309002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A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同心圆 13"/>
            <p:cNvSpPr/>
            <p:nvPr/>
          </p:nvSpPr>
          <p:spPr bwMode="auto">
            <a:xfrm>
              <a:off x="4801816" y="2086118"/>
              <a:ext cx="309002" cy="309002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B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同心圆 14"/>
            <p:cNvSpPr/>
            <p:nvPr/>
          </p:nvSpPr>
          <p:spPr bwMode="auto">
            <a:xfrm>
              <a:off x="5523867" y="2085360"/>
              <a:ext cx="309002" cy="309002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 bwMode="auto">
            <a:xfrm>
              <a:off x="3521234" y="2240619"/>
              <a:ext cx="514742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文本框 16"/>
            <p:cNvSpPr txBox="1"/>
            <p:nvPr/>
          </p:nvSpPr>
          <p:spPr>
            <a:xfrm>
              <a:off x="3461516" y="1925802"/>
              <a:ext cx="530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+mn-ea"/>
                </a:rPr>
                <a:t>start</a:t>
              </a:r>
              <a:endParaRPr kumimoji="1" lang="zh-CN" altLang="en-US" sz="1600" dirty="0">
                <a:latin typeface="+mn-ea"/>
              </a:endParaRPr>
            </a:p>
          </p:txBody>
        </p:sp>
        <p:cxnSp>
          <p:nvCxnSpPr>
            <p:cNvPr id="18" name="直线箭头连接符 17"/>
            <p:cNvCxnSpPr/>
            <p:nvPr/>
          </p:nvCxnSpPr>
          <p:spPr bwMode="auto">
            <a:xfrm>
              <a:off x="4344978" y="2239103"/>
              <a:ext cx="456838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线箭头连接符 18"/>
            <p:cNvCxnSpPr/>
            <p:nvPr/>
          </p:nvCxnSpPr>
          <p:spPr bwMode="auto">
            <a:xfrm>
              <a:off x="5110818" y="2237689"/>
              <a:ext cx="413049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线箭头连接符 19"/>
            <p:cNvCxnSpPr>
              <a:endCxn id="12" idx="2"/>
            </p:cNvCxnSpPr>
            <p:nvPr/>
          </p:nvCxnSpPr>
          <p:spPr bwMode="auto">
            <a:xfrm>
              <a:off x="5832869" y="2237689"/>
              <a:ext cx="456838" cy="141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文本框 20"/>
            <p:cNvSpPr txBox="1"/>
            <p:nvPr/>
          </p:nvSpPr>
          <p:spPr>
            <a:xfrm>
              <a:off x="4422675" y="2007166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a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46799" y="1996689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a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919304" y="2007166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b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24" name="弧 23"/>
            <p:cNvSpPr/>
            <p:nvPr/>
          </p:nvSpPr>
          <p:spPr bwMode="auto">
            <a:xfrm>
              <a:off x="4015001" y="1808529"/>
              <a:ext cx="338550" cy="338550"/>
            </a:xfrm>
            <a:prstGeom prst="arc">
              <a:avLst>
                <a:gd name="adj1" fmla="val 7425922"/>
                <a:gd name="adj2" fmla="val 32535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弧 24"/>
            <p:cNvSpPr/>
            <p:nvPr/>
          </p:nvSpPr>
          <p:spPr bwMode="auto">
            <a:xfrm>
              <a:off x="4787082" y="1817392"/>
              <a:ext cx="338550" cy="338550"/>
            </a:xfrm>
            <a:prstGeom prst="arc">
              <a:avLst>
                <a:gd name="adj1" fmla="val 7425922"/>
                <a:gd name="adj2" fmla="val 32535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弧 25"/>
            <p:cNvSpPr/>
            <p:nvPr/>
          </p:nvSpPr>
          <p:spPr bwMode="auto">
            <a:xfrm>
              <a:off x="5506949" y="1807116"/>
              <a:ext cx="338550" cy="338550"/>
            </a:xfrm>
            <a:prstGeom prst="arc">
              <a:avLst>
                <a:gd name="adj1" fmla="val 7425922"/>
                <a:gd name="adj2" fmla="val 32535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弧 26"/>
            <p:cNvSpPr/>
            <p:nvPr/>
          </p:nvSpPr>
          <p:spPr bwMode="auto">
            <a:xfrm>
              <a:off x="6274933" y="1815222"/>
              <a:ext cx="338550" cy="338550"/>
            </a:xfrm>
            <a:prstGeom prst="arc">
              <a:avLst>
                <a:gd name="adj1" fmla="val 7425922"/>
                <a:gd name="adj2" fmla="val 32535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弧 27"/>
            <p:cNvSpPr/>
            <p:nvPr/>
          </p:nvSpPr>
          <p:spPr bwMode="auto">
            <a:xfrm>
              <a:off x="5721930" y="2204050"/>
              <a:ext cx="678716" cy="338550"/>
            </a:xfrm>
            <a:prstGeom prst="arc">
              <a:avLst>
                <a:gd name="adj1" fmla="val 146628"/>
                <a:gd name="adj2" fmla="val 1065253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984650" y="1806211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b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46327" y="1813256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b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462819" y="1796940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a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245656" y="1813256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b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919304" y="2317804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a</a:t>
              </a:r>
              <a:endParaRPr kumimoji="1" lang="zh-CN" altLang="en-US" sz="1200" dirty="0">
                <a:latin typeface="+mn-ea"/>
              </a:endParaRPr>
            </a:p>
          </p:txBody>
        </p:sp>
      </p:grpSp>
      <p:sp>
        <p:nvSpPr>
          <p:cNvPr id="36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73" y="1340768"/>
            <a:ext cx="8878253" cy="48113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500856" y="1412776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4.</a:t>
            </a:r>
            <a:r>
              <a:rPr kumimoji="1" lang="zh-CN" altLang="en-US" sz="2400" dirty="0">
                <a:latin typeface="+mn-ea"/>
              </a:rPr>
              <a:t> 考虑上下文无关文法：</a:t>
            </a:r>
            <a:r>
              <a:rPr kumimoji="1"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→</a:t>
            </a:r>
            <a:r>
              <a:rPr lang="en-US" altLang="zh-CN" sz="2400" dirty="0">
                <a:latin typeface="+mn-ea"/>
              </a:rPr>
              <a:t>SS+|SS</a:t>
            </a:r>
            <a:r>
              <a:rPr lang="en-US" altLang="zh-CN" sz="2400" baseline="300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|a</a:t>
            </a:r>
            <a:r>
              <a:rPr lang="zh-CN" altLang="en-US" sz="2400" dirty="0">
                <a:latin typeface="+mn-ea"/>
              </a:rPr>
              <a:t> 以及串</a:t>
            </a:r>
            <a:r>
              <a:rPr lang="en-US" altLang="zh-CN" sz="2400" dirty="0" err="1">
                <a:latin typeface="+mn-ea"/>
              </a:rPr>
              <a:t>aa+a</a:t>
            </a:r>
            <a:r>
              <a:rPr lang="zh-CN" altLang="en-US" sz="2400" baseline="30000" dirty="0">
                <a:latin typeface="+mn-ea"/>
              </a:rPr>
              <a:t>*</a:t>
            </a:r>
            <a:r>
              <a:rPr lang="zh-CN" altLang="en-US" sz="2400" dirty="0">
                <a:latin typeface="+mn-ea"/>
              </a:rPr>
              <a:t> 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）给出这个串的一个最左推导：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）给出这个串的一个最右推导：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89380" y="2636912"/>
            <a:ext cx="6479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+mn-ea"/>
              </a:rPr>
              <a:t>lm</a:t>
            </a:r>
            <a:r>
              <a:rPr kumimoji="1" lang="en-US" altLang="zh-CN" sz="2400" dirty="0">
                <a:latin typeface="+mn-ea"/>
              </a:rPr>
              <a:t>: S=&gt;</a:t>
            </a:r>
            <a:r>
              <a:rPr kumimoji="1" lang="en-US" altLang="zh-CN" sz="2400" u="sng" dirty="0">
                <a:latin typeface="+mn-ea"/>
              </a:rPr>
              <a:t>S</a:t>
            </a:r>
            <a:r>
              <a:rPr kumimoji="1" lang="en-US" altLang="zh-CN" sz="2400" dirty="0">
                <a:latin typeface="+mn-ea"/>
              </a:rPr>
              <a:t>S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u="sng" dirty="0">
                <a:latin typeface="+mn-ea"/>
              </a:rPr>
              <a:t>S</a:t>
            </a:r>
            <a:r>
              <a:rPr kumimoji="1" lang="en-US" altLang="zh-CN" sz="2400" dirty="0">
                <a:latin typeface="+mn-ea"/>
              </a:rPr>
              <a:t>S+S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dirty="0" err="1">
                <a:latin typeface="+mn-ea"/>
              </a:rPr>
              <a:t>a</a:t>
            </a:r>
            <a:r>
              <a:rPr kumimoji="1" lang="en-US" altLang="zh-CN" sz="2400" u="sng" dirty="0" err="1">
                <a:latin typeface="+mn-ea"/>
              </a:rPr>
              <a:t>S</a:t>
            </a:r>
            <a:r>
              <a:rPr kumimoji="1" lang="en-US" altLang="zh-CN" sz="2400" dirty="0" err="1">
                <a:latin typeface="+mn-ea"/>
              </a:rPr>
              <a:t>+S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dirty="0" err="1">
                <a:latin typeface="+mn-ea"/>
              </a:rPr>
              <a:t>aa+S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dirty="0" err="1">
                <a:latin typeface="+mn-ea"/>
              </a:rPr>
              <a:t>aa+a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89380" y="4581128"/>
            <a:ext cx="619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+mn-ea"/>
              </a:rPr>
              <a:t>rm: S=&gt;S</a:t>
            </a:r>
            <a:r>
              <a:rPr kumimoji="1" lang="en-US" altLang="zh-CN" sz="2400" u="sng" dirty="0">
                <a:latin typeface="+mn-ea"/>
              </a:rPr>
              <a:t>S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 </a:t>
            </a:r>
            <a:r>
              <a:rPr kumimoji="1" lang="en-US" altLang="zh-CN" sz="2400" u="sng" dirty="0">
                <a:latin typeface="+mn-ea"/>
              </a:rPr>
              <a:t>S</a:t>
            </a:r>
            <a:r>
              <a:rPr kumimoji="1" lang="en-US" altLang="zh-CN" sz="2400" dirty="0">
                <a:latin typeface="+mn-ea"/>
              </a:rPr>
              <a:t>a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dirty="0" err="1">
                <a:latin typeface="+mn-ea"/>
              </a:rPr>
              <a:t>S</a:t>
            </a:r>
            <a:r>
              <a:rPr kumimoji="1" lang="en-US" altLang="zh-CN" sz="2400" u="sng" dirty="0" err="1">
                <a:latin typeface="+mn-ea"/>
              </a:rPr>
              <a:t>S</a:t>
            </a:r>
            <a:r>
              <a:rPr kumimoji="1" lang="en-US" altLang="zh-CN" sz="2400" dirty="0" err="1">
                <a:latin typeface="+mn-ea"/>
              </a:rPr>
              <a:t>+a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u="sng" dirty="0" err="1">
                <a:latin typeface="+mn-ea"/>
              </a:rPr>
              <a:t>S</a:t>
            </a:r>
            <a:r>
              <a:rPr kumimoji="1" lang="en-US" altLang="zh-CN" sz="2400" dirty="0" err="1">
                <a:latin typeface="+mn-ea"/>
              </a:rPr>
              <a:t>a+a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dirty="0" err="1">
                <a:latin typeface="+mn-ea"/>
              </a:rPr>
              <a:t>aa+a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77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JUPPTemplate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Tw Cen MT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 About</Template>
  <TotalTime>0</TotalTime>
  <Words>0</Words>
  <Application/>
  <PresentationFormat>全屏显示(4:3)</PresentationFormat>
  <Paragraphs>540</Paragraphs>
  <Slides>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SimSun</vt:lpstr>
      <vt:lpstr>Wingdings</vt:lpstr>
      <vt:lpstr>Times New Roman</vt:lpstr>
      <vt:lpstr>宋体</vt:lpstr>
      <vt:lpstr>FangSong</vt:lpstr>
      <vt:lpstr>Tw Cen MT</vt:lpstr>
      <vt:lpstr>华文仿宋</vt:lpstr>
      <vt:lpstr>等线</vt:lpstr>
      <vt:lpstr>NJUPPTemplate</vt:lpstr>
      <vt:lpstr>编译原理习题课（一）</vt:lpstr>
      <vt:lpstr>作业等第</vt:lpstr>
      <vt:lpstr>课外学习资料</vt:lpstr>
      <vt:lpstr>课外学习资料</vt:lpstr>
      <vt:lpstr>课后作业一 (Sec1-4)</vt:lpstr>
      <vt:lpstr>课后作业一 (Sec1-4)</vt:lpstr>
      <vt:lpstr>课后作业一 (Sec1-4)</vt:lpstr>
      <vt:lpstr>课后作业一 (Sec1-4)</vt:lpstr>
      <vt:lpstr>课后作业一 (Sec1-4)</vt:lpstr>
      <vt:lpstr>课后作业一 (Sec1-4)</vt:lpstr>
      <vt:lpstr>课后作业一 (Sec1-4)</vt:lpstr>
      <vt:lpstr>课后作业一 (Sec1-4)</vt:lpstr>
      <vt:lpstr>课后作业一 (Sec1-4)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随堂测试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引论</dc:title>
  <dc:creator>LCHEN</dc:creator>
  <cp:lastModifiedBy>Timo</cp:lastModifiedBy>
  <cp:revision>108</cp:revision>
  <cp:lastPrinted>1900-01-01T00:00:00Z</cp:lastPrinted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33BE9CE12C38282F415E7761B3161A46</vt:lpwstr>
  </property>
  <property fmtid="{D5CDD505-2E9C-101B-9397-08002B2CF9AE}" pid="3" name="KSOProductBuildVer">
    <vt:lpwstr>3081-11.15.1</vt:lpwstr>
  </property>
</Properties>
</file>