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9" r:id="rId3"/>
    <p:sldId id="334" r:id="rId4"/>
    <p:sldId id="351" r:id="rId5"/>
    <p:sldId id="350" r:id="rId6"/>
    <p:sldId id="353" r:id="rId7"/>
    <p:sldId id="348" r:id="rId8"/>
    <p:sldId id="335" r:id="rId9"/>
    <p:sldId id="354" r:id="rId10"/>
    <p:sldId id="355" r:id="rId11"/>
    <p:sldId id="336" r:id="rId12"/>
    <p:sldId id="356" r:id="rId13"/>
    <p:sldId id="347" r:id="rId14"/>
    <p:sldId id="346" r:id="rId15"/>
    <p:sldId id="357" r:id="rId16"/>
    <p:sldId id="338" r:id="rId17"/>
    <p:sldId id="344" r:id="rId18"/>
    <p:sldId id="358" r:id="rId19"/>
    <p:sldId id="345" r:id="rId20"/>
    <p:sldId id="360" r:id="rId21"/>
    <p:sldId id="359" r:id="rId2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4766"/>
  </p:normalViewPr>
  <p:slideViewPr>
    <p:cSldViewPr>
      <p:cViewPr varScale="1">
        <p:scale>
          <a:sx n="120" d="100"/>
          <a:sy n="120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6BCE78-FEDA-8143-BE7B-2FDFE7067A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A8986-6640-CB44-886F-D2E8FAC2B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5934-392B-4F4B-A054-A1ED76650F2D}" type="datetimeFigureOut">
              <a:rPr kumimoji="1" lang="zh-CN" altLang="en-US" smtClean="0"/>
              <a:t>2021/12/21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175D1-8995-0A49-A637-4808EAFF0E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221E0-EFA1-EF49-80AD-FD7D6F5D0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F9604-DE0C-CA46-8962-A25BD32DE4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57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E3B0E-EEF2-40F7-869D-B995969E7237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BC0F-8946-4C50-A19E-D4EF2BAD37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校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30925"/>
            <a:ext cx="6127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lchen\Desktop\NJU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2168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6715172" cy="642942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67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0125" y="214313"/>
            <a:ext cx="74295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16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校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635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58188" y="6500813"/>
            <a:ext cx="428625" cy="3079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69B4F9-0891-46CE-8E57-88CA71900FB4}" type="slidenum">
              <a:rPr lang="en-US" altLang="zh-CN" sz="1400"/>
              <a:pPr eaLnBrk="1" hangingPunct="1"/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3460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55976" y="5013176"/>
            <a:ext cx="4536703" cy="936104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FangSong" panose="02010609060101010101" pitchFamily="49" charset="-122"/>
                <a:ea typeface="FangSong" panose="02010609060101010101" pitchFamily="49" charset="-122"/>
              </a:rPr>
              <a:t>            </a:t>
            </a:r>
            <a:r>
              <a:rPr lang="zh-CN" altLang="en-US" sz="2400" b="1" dirty="0">
                <a:latin typeface="FangSong" panose="02010609060101010101" pitchFamily="49" charset="-122"/>
                <a:ea typeface="FangSong" panose="02010609060101010101" pitchFamily="49" charset="-122"/>
              </a:rPr>
              <a:t>刘頔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algn="r"/>
            <a:r>
              <a:rPr lang="en-US" altLang="zh-CN" sz="2400" b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dliu@smail.nju.edu.cn</a:t>
            </a:r>
            <a:endParaRPr lang="en-US" altLang="zh-CN" sz="24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endParaRPr lang="en-US" altLang="zh-CN" b="1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编译原理习题课（三）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回顾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8006937" cy="37564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39753" y="52511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三种数据流方程的总结</a:t>
            </a:r>
          </a:p>
        </p:txBody>
      </p:sp>
    </p:spTree>
    <p:extLst>
      <p:ext uri="{BB962C8B-B14F-4D97-AF65-F5344CB8AC3E}">
        <p14:creationId xmlns:p14="http://schemas.microsoft.com/office/powerpoint/2010/main" val="389532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3" y="2405309"/>
            <a:ext cx="3555208" cy="3578558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9935"/>
              </p:ext>
            </p:extLst>
          </p:nvPr>
        </p:nvGraphicFramePr>
        <p:xfrm>
          <a:off x="4644008" y="4093719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93" y="2420888"/>
            <a:ext cx="4916658" cy="14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45" y="-3002"/>
            <a:ext cx="3501555" cy="3524552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64693"/>
              </p:ext>
            </p:extLst>
          </p:nvPr>
        </p:nvGraphicFramePr>
        <p:xfrm>
          <a:off x="5669493" y="3933056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kill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4509310" cy="26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1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4127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3. 对图9-10中的流图，计算下列值：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（1）每个基本块的gen和kill集合。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（2）每个基本块的IN和OUT集合。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-1"/>
            <a:ext cx="2987824" cy="300744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49030"/>
              </p:ext>
            </p:extLst>
          </p:nvPr>
        </p:nvGraphicFramePr>
        <p:xfrm>
          <a:off x="528419" y="4739234"/>
          <a:ext cx="7056784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848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1105474">
                  <a:extLst>
                    <a:ext uri="{9D8B030D-6E8A-4147-A177-3AD203B41FA5}">
                      <a16:colId xmlns:a16="http://schemas.microsoft.com/office/drawing/2014/main" val="114376015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2730749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99472596"/>
                    </a:ext>
                  </a:extLst>
                </a:gridCol>
                <a:gridCol w="1228054">
                  <a:extLst>
                    <a:ext uri="{9D8B030D-6E8A-4147-A177-3AD203B41FA5}">
                      <a16:colId xmlns:a16="http://schemas.microsoft.com/office/drawing/2014/main" val="261767918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6936492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alt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11000000000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11110111100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11100111000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11101000000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11101011100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华文仿宋" panose="02010600040101010101" pitchFamily="2" charset="-122"/>
                          <a:cs typeface="Times New Roman" panose="02020603050405020304" pitchFamily="18" charset="0"/>
                        </a:rPr>
                        <a:t>0000000000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华文仿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10101001100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00101000111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24651"/>
              </p:ext>
            </p:extLst>
          </p:nvPr>
        </p:nvGraphicFramePr>
        <p:xfrm>
          <a:off x="541884" y="2354434"/>
          <a:ext cx="2808312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d3, d4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d5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d6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d6, d7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d4, d5,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d8, d9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d2, d7,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d10, d11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d1, d2, d8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364003"/>
            <a:ext cx="3299528" cy="13460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88" y="4057280"/>
            <a:ext cx="7598904" cy="65470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8132" y="6398546"/>
            <a:ext cx="80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ea"/>
              </a:rPr>
              <a:t>第三轮迭代的结果与第二轮相同，因此第二轮迭代后算法终止</a:t>
            </a:r>
          </a:p>
        </p:txBody>
      </p:sp>
    </p:spTree>
    <p:extLst>
      <p:ext uri="{BB962C8B-B14F-4D97-AF65-F5344CB8AC3E}">
        <p14:creationId xmlns:p14="http://schemas.microsoft.com/office/powerpoint/2010/main" val="351927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2066238"/>
            <a:ext cx="3290756" cy="3312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261" y="1749525"/>
            <a:ext cx="5350204" cy="11369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365104"/>
            <a:ext cx="3515329" cy="15947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2989647"/>
            <a:ext cx="5110131" cy="11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4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931" y="1277069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4. 对图9-10的流图，计算活跃变量分析中的def、use、IN和OUT集合。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3" y="1681327"/>
            <a:ext cx="2684894" cy="2702527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439"/>
              </p:ext>
            </p:extLst>
          </p:nvPr>
        </p:nvGraphicFramePr>
        <p:xfrm>
          <a:off x="1002453" y="4515184"/>
          <a:ext cx="6567590" cy="160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54">
                  <a:extLst>
                    <a:ext uri="{9D8B030D-6E8A-4147-A177-3AD203B41FA5}">
                      <a16:colId xmlns:a16="http://schemas.microsoft.com/office/drawing/2014/main" val="3822283986"/>
                    </a:ext>
                  </a:extLst>
                </a:gridCol>
                <a:gridCol w="742347">
                  <a:extLst>
                    <a:ext uri="{9D8B030D-6E8A-4147-A177-3AD203B41FA5}">
                      <a16:colId xmlns:a16="http://schemas.microsoft.com/office/drawing/2014/main" val="3763637417"/>
                    </a:ext>
                  </a:extLst>
                </a:gridCol>
                <a:gridCol w="743221">
                  <a:extLst>
                    <a:ext uri="{9D8B030D-6E8A-4147-A177-3AD203B41FA5}">
                      <a16:colId xmlns:a16="http://schemas.microsoft.com/office/drawing/2014/main" val="1090391624"/>
                    </a:ext>
                  </a:extLst>
                </a:gridCol>
                <a:gridCol w="866363">
                  <a:extLst>
                    <a:ext uri="{9D8B030D-6E8A-4147-A177-3AD203B41FA5}">
                      <a16:colId xmlns:a16="http://schemas.microsoft.com/office/drawing/2014/main" val="1143760158"/>
                    </a:ext>
                  </a:extLst>
                </a:gridCol>
                <a:gridCol w="866363">
                  <a:extLst>
                    <a:ext uri="{9D8B030D-6E8A-4147-A177-3AD203B41FA5}">
                      <a16:colId xmlns:a16="http://schemas.microsoft.com/office/drawing/2014/main" val="1627307493"/>
                    </a:ext>
                  </a:extLst>
                </a:gridCol>
                <a:gridCol w="871603">
                  <a:extLst>
                    <a:ext uri="{9D8B030D-6E8A-4147-A177-3AD203B41FA5}">
                      <a16:colId xmlns:a16="http://schemas.microsoft.com/office/drawing/2014/main" val="1999472596"/>
                    </a:ext>
                  </a:extLst>
                </a:gridCol>
                <a:gridCol w="867236">
                  <a:extLst>
                    <a:ext uri="{9D8B030D-6E8A-4147-A177-3AD203B41FA5}">
                      <a16:colId xmlns:a16="http://schemas.microsoft.com/office/drawing/2014/main" val="2617679183"/>
                    </a:ext>
                  </a:extLst>
                </a:gridCol>
                <a:gridCol w="871603">
                  <a:extLst>
                    <a:ext uri="{9D8B030D-6E8A-4147-A177-3AD203B41FA5}">
                      <a16:colId xmlns:a16="http://schemas.microsoft.com/office/drawing/2014/main" val="246936492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Block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i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</a:t>
                      </a:r>
                      <a:endParaRPr lang="zh-CN" sz="1400" b="0" i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OUT[B]</a:t>
                      </a:r>
                      <a:r>
                        <a:rPr lang="en-US" sz="1400" b="0" kern="100" baseline="30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4043586248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B1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3037815790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B2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c,d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550621569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B3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688219177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B4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0490536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B5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a,b,c,d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a,b,d,e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1845828845"/>
                  </a:ext>
                </a:extLst>
              </a:tr>
              <a:tr h="2200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B6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b,d</a:t>
                      </a:r>
                      <a:endParaRPr lang="zh-CN" sz="1400" b="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Ø</a:t>
                      </a:r>
                      <a:endParaRPr lang="zh-CN" sz="1400" b="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322" marR="94322" marT="0" marB="0"/>
                </a:tc>
                <a:extLst>
                  <a:ext uri="{0D108BD9-81ED-4DB2-BD59-A6C34878D82A}">
                    <a16:rowId xmlns:a16="http://schemas.microsoft.com/office/drawing/2014/main" val="277895176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900017"/>
            <a:ext cx="3064080" cy="13900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841294"/>
            <a:ext cx="3960440" cy="8945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06440" y="4158141"/>
            <a:ext cx="28656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迭代开始：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IN[B6]</a:t>
            </a:r>
            <a:r>
              <a:rPr lang="en-US" altLang="zh-CN" sz="1400" kern="1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∅</a:t>
            </a:r>
            <a:r>
              <a:rPr lang="en-US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-{a})</a:t>
            </a:r>
            <a:endParaRPr lang="zh-CN" altLang="zh-C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7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65" y="1844824"/>
            <a:ext cx="3312368" cy="33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268760"/>
            <a:ext cx="53285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（1）计算支配关系。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（2）寻找每个结点的直接支配结点。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（3）构造支配结点树。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0466" y="1884599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D(B1)={B1}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D(B2)={B1, B2}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D(B3)={B1, B2, B3}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D(B4)={B1, B2, B3, B4}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D(B5)={B1, B2, B3, B5}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D(B6)={B1, B2, B3, B5, B6}</a:t>
            </a:r>
          </a:p>
        </p:txBody>
      </p:sp>
      <p:sp>
        <p:nvSpPr>
          <p:cNvPr id="6" name="矩形 5"/>
          <p:cNvSpPr/>
          <p:nvPr/>
        </p:nvSpPr>
        <p:spPr>
          <a:xfrm>
            <a:off x="530466" y="389170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B1: </a:t>
            </a:r>
            <a:r>
              <a:rPr lang="zh-CN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无</a:t>
            </a: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B2: B1   B3: B2  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B4: B3   B5: B3   B6: B5</a:t>
            </a:r>
            <a:endParaRPr lang="zh-CN" altLang="zh-CN" sz="16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2658617" y="4054821"/>
            <a:ext cx="802429" cy="1982604"/>
            <a:chOff x="3541018" y="1848031"/>
            <a:chExt cx="1004695" cy="2482352"/>
          </a:xfrm>
        </p:grpSpPr>
        <p:sp>
          <p:nvSpPr>
            <p:cNvPr id="8" name="椭圆 7"/>
            <p:cNvSpPr/>
            <p:nvPr/>
          </p:nvSpPr>
          <p:spPr bwMode="auto">
            <a:xfrm>
              <a:off x="3903722" y="18480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3903722" y="238276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903722" y="292071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541018" y="351188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257681" y="349733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257681" y="4042351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6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>
              <a:stCxn id="8" idx="4"/>
              <a:endCxn id="9" idx="0"/>
            </p:cNvCxnSpPr>
            <p:nvPr/>
          </p:nvCxnSpPr>
          <p:spPr bwMode="auto">
            <a:xfrm>
              <a:off x="4047738" y="2136063"/>
              <a:ext cx="0" cy="24670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0"/>
              <a:endCxn id="9" idx="4"/>
            </p:cNvCxnSpPr>
            <p:nvPr/>
          </p:nvCxnSpPr>
          <p:spPr bwMode="auto">
            <a:xfrm flipV="1">
              <a:off x="4047738" y="2670800"/>
              <a:ext cx="0" cy="2499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0" idx="4"/>
              <a:endCxn id="11" idx="0"/>
            </p:cNvCxnSpPr>
            <p:nvPr/>
          </p:nvCxnSpPr>
          <p:spPr bwMode="auto">
            <a:xfrm flipH="1">
              <a:off x="3685034" y="3208745"/>
              <a:ext cx="362704" cy="303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2" idx="0"/>
            </p:cNvCxnSpPr>
            <p:nvPr/>
          </p:nvCxnSpPr>
          <p:spPr bwMode="auto">
            <a:xfrm>
              <a:off x="4047738" y="3208745"/>
              <a:ext cx="353959" cy="28858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4"/>
              <a:endCxn id="13" idx="0"/>
            </p:cNvCxnSpPr>
            <p:nvPr/>
          </p:nvCxnSpPr>
          <p:spPr bwMode="auto">
            <a:xfrm>
              <a:off x="4401697" y="3785363"/>
              <a:ext cx="0" cy="2569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159" y="2291191"/>
            <a:ext cx="3504244" cy="35272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500" y="1517662"/>
            <a:ext cx="2590449" cy="6328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346" y="2807057"/>
            <a:ext cx="3765261" cy="616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98595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（5）指明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中的前进、后退和交叉边以及树的边。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（6）这个流图是可规约的吗？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9" y="3578630"/>
            <a:ext cx="4318707" cy="15785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429000"/>
            <a:ext cx="4151567" cy="18884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4384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en-US" altLang="zh-CN" sz="1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B1-B2-B3-B4-B5-B6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前进边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B1-B2 B2-B3 B3-B4 B3-B5 B5-B6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B4-B3 B5-B2</a:t>
            </a:r>
            <a:endParaRPr lang="zh-CN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交叉边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无</a:t>
            </a:r>
          </a:p>
          <a:p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树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(DFST)</a:t>
            </a:r>
            <a:r>
              <a:rPr lang="zh-CN" altLang="zh-CN" sz="1600" dirty="0">
                <a:solidFill>
                  <a:srgbClr val="0070C0"/>
                </a:solidFill>
                <a:latin typeface="+mn-ea"/>
              </a:rPr>
              <a:t>的边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所有前进边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是可归约的，因为后退边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B4-B3, 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都是回边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19" y="1844824"/>
            <a:ext cx="336229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2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回顾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7506117" cy="280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（4）找出该流图的一个深度优先排序。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（5）指明</a:t>
            </a:r>
            <a:r>
              <a:rPr lang="en-US" altLang="zh-CN" dirty="0">
                <a:latin typeface="+mn-ea"/>
              </a:rPr>
              <a:t>(4)</a:t>
            </a:r>
            <a:r>
              <a:rPr lang="zh-CN" altLang="en-US" dirty="0">
                <a:latin typeface="+mn-ea"/>
              </a:rPr>
              <a:t>中的前进、后退和交叉边以及树的边。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（6）这个流图是可规约的吗？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（7）计算这个流图的深度。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（8）找出这个流图的自然循环。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6" y="0"/>
            <a:ext cx="2638473" cy="26558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43861"/>
            <a:ext cx="4248472" cy="23701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370580"/>
            <a:ext cx="4087165" cy="2343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627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340768"/>
            <a:ext cx="532859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5. 对图9-10的流图：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（7）计算这个流图的深度。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深度为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，存在无环路径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B4-B3-B5-B2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，其中有两条后退边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（8）找出这个流图的自然循环。</a:t>
            </a:r>
            <a:endParaRPr lang="en-US" altLang="zh-CN" dirty="0">
              <a:latin typeface="+mn-ea"/>
            </a:endParaRP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B4-B3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{B4, B3}</a:t>
            </a:r>
          </a:p>
          <a:p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对于回边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B5-B2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，自然循环为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{B2, B3, B4, B5}</a:t>
            </a:r>
            <a:endParaRPr lang="zh-CN" altLang="en-US" sz="16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860" y="1771871"/>
            <a:ext cx="3506308" cy="35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9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57" y="2492896"/>
            <a:ext cx="3433831" cy="34563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3433" y="2859176"/>
            <a:ext cx="4019049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语义不变的优化方法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公共子表达式消除（题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复制传播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死代码消除（通常在复制传播优化后）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常量折叠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代码移动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归纳变量和强度消减 （题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451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528" y="1268760"/>
            <a:ext cx="24929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复制传播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死代码消除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062086" cy="326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528" y="1268760"/>
            <a:ext cx="25827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公共子表达式消除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04013"/>
            <a:ext cx="3528392" cy="3578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152" y="1336812"/>
            <a:ext cx="1873176" cy="4078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34" y="4365104"/>
            <a:ext cx="797818" cy="3849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08104" y="5424134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由于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的值没变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无需重复计算</a:t>
            </a:r>
          </a:p>
        </p:txBody>
      </p:sp>
    </p:spTree>
    <p:extLst>
      <p:ext uri="{BB962C8B-B14F-4D97-AF65-F5344CB8AC3E}">
        <p14:creationId xmlns:p14="http://schemas.microsoft.com/office/powerpoint/2010/main" val="340945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1268760"/>
            <a:ext cx="260840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语义不变的优化方法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归纳变量和强度消减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83" y="2348880"/>
            <a:ext cx="3161107" cy="3548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556792"/>
            <a:ext cx="3600400" cy="4242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60232" y="2780928"/>
            <a:ext cx="2376264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在原来的块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中，循环每执行一次都要进行一次乘法运算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t4=4*j</a:t>
            </a:r>
          </a:p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替换后只需在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中运行一次乘法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j=j-1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不能删除，因为后续会用到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5796136" y="3212976"/>
            <a:ext cx="864096" cy="43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116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1340768"/>
            <a:ext cx="51845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+mn-ea"/>
              </a:rPr>
              <a:t>对于图9-10中的流图:   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（1）找出流图中的循环。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</a:p>
          <a:p>
            <a:r>
              <a:rPr lang="zh-CN" altLang="en-US" sz="1600" dirty="0">
                <a:latin typeface="+mn-ea"/>
              </a:rPr>
              <a:t>（2）B1中的语句(1)和(2)都是复制语句。其中a和b都被赋予了常量值。我们可以对a和b的哪些使用进行复制传播，并把对它们的使用替换为对一个常量的使用？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(3)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c=1+b</a:t>
            </a: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(4)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d=c-1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B4: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(6)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d=1+b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B5: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(8)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b=1+b</a:t>
            </a:r>
          </a:p>
          <a:p>
            <a:pPr lvl="1"/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     将语句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(9)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替换为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e=c-1</a:t>
            </a:r>
          </a:p>
          <a:p>
            <a:r>
              <a:rPr lang="zh-CN" altLang="en-US" sz="1600" dirty="0">
                <a:latin typeface="+mn-ea"/>
              </a:rPr>
              <a:t>（3）对每个循环，找出所有的全局公共子表达式。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B3-B4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无  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</a:t>
            </a:r>
            <a:r>
              <a:rPr lang="en-US" altLang="zh-CN" sz="1600" dirty="0" err="1">
                <a:solidFill>
                  <a:srgbClr val="0070C0"/>
                </a:solidFill>
                <a:latin typeface="+mn-ea"/>
              </a:rPr>
              <a:t>a+b</a:t>
            </a:r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 c-a</a:t>
            </a:r>
          </a:p>
          <a:p>
            <a:pPr lvl="1"/>
            <a:r>
              <a:rPr lang="en-US" altLang="zh-CN" sz="1600" dirty="0">
                <a:solidFill>
                  <a:srgbClr val="0070C0"/>
                </a:solidFill>
                <a:latin typeface="+mn-ea"/>
              </a:rPr>
              <a:t>B2-B3-B4-B5</a:t>
            </a:r>
            <a:r>
              <a:rPr lang="zh-CN" altLang="en-US" sz="1600" dirty="0">
                <a:solidFill>
                  <a:srgbClr val="0070C0"/>
                </a:solidFill>
                <a:latin typeface="+mn-ea"/>
              </a:rPr>
              <a:t>：同上</a:t>
            </a:r>
            <a:endParaRPr lang="en-US" altLang="zh-CN" sz="1600" dirty="0">
              <a:solidFill>
                <a:srgbClr val="0070C0"/>
              </a:solidFill>
              <a:latin typeface="+mn-ea"/>
            </a:endParaRPr>
          </a:p>
          <a:p>
            <a:endParaRPr lang="zh-CN" altLang="en-US" sz="16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28800"/>
            <a:ext cx="343383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课后作业五</a:t>
            </a:r>
            <a:r>
              <a:rPr kumimoji="1" lang="en-US" altLang="zh-CN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>
                <a:latin typeface="+mn-ea"/>
                <a:ea typeface="+mn-ea"/>
              </a:rPr>
              <a:t>(Sec9)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2. 下图是用来计算两个向量A和B的点积的中间代码。尽你所能，通过下列方式优化这个代码：消除公共子表达式，对归纳变量进行强度消减，消除归纳变量。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1656184" cy="217918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7744" y="2206787"/>
            <a:ext cx="48013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消除公共子表达式：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删除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t3=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</a:p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t4=B[t3]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改为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t4=B[t1]</a:t>
            </a:r>
          </a:p>
          <a:p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强度消减，消除归纳变量（乘法改为加法）：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</a:t>
            </a:r>
            <a:r>
              <a:rPr lang="en-US" altLang="zh-CN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*8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插入到循环之前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70C0"/>
                </a:solidFill>
                <a:latin typeface="+mn-ea"/>
              </a:rPr>
              <a:t>把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t1=t1+8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插入到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if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语句之前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13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05CC-886D-634E-8C02-A6BF52DD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回顾</a:t>
            </a:r>
            <a:endParaRPr kumimoji="1" lang="zh-CN" altLang="en-US" sz="2400" b="1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118648" cy="35387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79712" y="39330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可用表达式分析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55776" y="47472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活跃变量分析</a:t>
            </a:r>
          </a:p>
        </p:txBody>
      </p:sp>
    </p:spTree>
    <p:extLst>
      <p:ext uri="{BB962C8B-B14F-4D97-AF65-F5344CB8AC3E}">
        <p14:creationId xmlns:p14="http://schemas.microsoft.com/office/powerpoint/2010/main" val="1850478300"/>
      </p:ext>
    </p:extLst>
  </p:cSld>
  <p:clrMapOvr>
    <a:masterClrMapping/>
  </p:clrMapOvr>
</p:sld>
</file>

<file path=ppt/theme/theme1.xml><?xml version="1.0" encoding="utf-8"?>
<a:theme xmlns:a="http://schemas.openxmlformats.org/drawingml/2006/main" name="NJUPPTemplat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About</Template>
  <TotalTime>5604</TotalTime>
  <Words>1845</Words>
  <Application>Microsoft Macintosh PowerPoint</Application>
  <PresentationFormat>全屏显示(4:3)</PresentationFormat>
  <Paragraphs>310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FangSong</vt:lpstr>
      <vt:lpstr>华文仿宋</vt:lpstr>
      <vt:lpstr>Arial</vt:lpstr>
      <vt:lpstr>Times New Roman</vt:lpstr>
      <vt:lpstr>Tw Cen MT</vt:lpstr>
      <vt:lpstr>Wingdings</vt:lpstr>
      <vt:lpstr>NJUPPTemplate</vt:lpstr>
      <vt:lpstr>编译原理习题课（三）</vt:lpstr>
      <vt:lpstr>回顾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回顾</vt:lpstr>
      <vt:lpstr>回顾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  <vt:lpstr>课后作业五 (Sec9)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引论</dc:title>
  <dc:creator>LCHEN</dc:creator>
  <cp:lastModifiedBy>Microsoft Office User</cp:lastModifiedBy>
  <cp:revision>138</cp:revision>
  <cp:lastPrinted>2021-11-22T12:38:38Z</cp:lastPrinted>
  <dcterms:created xsi:type="dcterms:W3CDTF">2012-01-30T08:28:12Z</dcterms:created>
  <dcterms:modified xsi:type="dcterms:W3CDTF">2021-12-21T00:51:45Z</dcterms:modified>
</cp:coreProperties>
</file>