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340" r:id="rId3"/>
    <p:sldId id="342" r:id="rId4"/>
    <p:sldId id="339" r:id="rId5"/>
    <p:sldId id="341" r:id="rId6"/>
    <p:sldId id="343" r:id="rId7"/>
    <p:sldId id="359" r:id="rId8"/>
    <p:sldId id="358" r:id="rId9"/>
    <p:sldId id="361" r:id="rId10"/>
    <p:sldId id="360" r:id="rId11"/>
    <p:sldId id="344" r:id="rId12"/>
    <p:sldId id="365" r:id="rId13"/>
    <p:sldId id="363" r:id="rId14"/>
    <p:sldId id="364" r:id="rId15"/>
    <p:sldId id="345" r:id="rId16"/>
    <p:sldId id="357" r:id="rId17"/>
    <p:sldId id="346" r:id="rId18"/>
    <p:sldId id="347" r:id="rId19"/>
    <p:sldId id="349" r:id="rId20"/>
    <p:sldId id="350" r:id="rId21"/>
    <p:sldId id="352" r:id="rId22"/>
    <p:sldId id="351" r:id="rId23"/>
    <p:sldId id="353" r:id="rId24"/>
    <p:sldId id="354" r:id="rId25"/>
    <p:sldId id="348" r:id="rId26"/>
    <p:sldId id="355" r:id="rId27"/>
    <p:sldId id="356" r:id="rId28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/>
              <a:t>成绩分布图</a:t>
            </a:r>
          </a:p>
        </c:rich>
      </c:tx>
      <c:layout>
        <c:manualLayout>
          <c:xMode val="edge"/>
          <c:yMode val="edge"/>
          <c:x val="0.36534653426614566"/>
          <c:y val="2.6515456615931562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1-FBC4-487A-94E6-1C663C7D1F48}"/>
              </c:ext>
            </c:extLst>
          </c:dPt>
          <c:dPt>
            <c:idx val="1"/>
            <c:bubble3D val="0"/>
            <c:explosion val="2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3-FBC4-487A-94E6-1C663C7D1F48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5-FBC4-487A-94E6-1C663C7D1F48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7-FBC4-487A-94E6-1C663C7D1F48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C4-487A-94E6-1C663C7D1F48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C4-487A-94E6-1C663C7D1F48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C4-487A-94E6-1C663C7D1F48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BC4-487A-94E6-1C663C7D1F4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A+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26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C4-487A-94E6-1C663C7D1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7520812537877436"/>
          <c:y val="0.32849522411901066"/>
          <c:w val="0.13934398061232367"/>
          <c:h val="0.5711917425841572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/>
              <a:t>成绩分布图</a:t>
            </a:r>
          </a:p>
        </c:rich>
      </c:tx>
      <c:layout>
        <c:manualLayout>
          <c:xMode val="edge"/>
          <c:yMode val="edge"/>
          <c:x val="0.36534653426614566"/>
          <c:y val="2.65154566159315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4423397400288851E-2"/>
          <c:y val="0.19158143308150946"/>
          <c:w val="0.91776469281190975"/>
          <c:h val="0.74028348701996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B94-411A-987B-FE10FA54E91F}"/>
              </c:ext>
            </c:extLst>
          </c:dPt>
          <c:dPt>
            <c:idx val="1"/>
            <c:invertIfNegative val="0"/>
            <c:bubble3D val="0"/>
            <c:explosion val="2"/>
            <c:extLst>
              <c:ext xmlns:c16="http://schemas.microsoft.com/office/drawing/2014/chart" uri="{C3380CC4-5D6E-409C-BE32-E72D297353CC}">
                <c16:uniqueId val="{00000001-3B94-411A-987B-FE10FA54E91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B94-411A-987B-FE10FA54E91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B94-411A-987B-FE10FA54E91F}"/>
              </c:ext>
            </c:extLst>
          </c:dPt>
          <c:trendline>
            <c:trendlineType val="linear"/>
            <c:dispRSqr val="0"/>
            <c:dispEq val="0"/>
          </c:trendline>
          <c:cat>
            <c:numRef>
              <c:f>Sheet1!$A$2:$A$49</c:f>
              <c:numCache>
                <c:formatCode>General</c:formatCode>
                <c:ptCount val="48"/>
              </c:numCache>
            </c:num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8</c:v>
                </c:pt>
                <c:pt idx="1">
                  <c:v>9.5</c:v>
                </c:pt>
                <c:pt idx="2">
                  <c:v>9.1</c:v>
                </c:pt>
                <c:pt idx="3">
                  <c:v>8</c:v>
                </c:pt>
                <c:pt idx="4">
                  <c:v>10</c:v>
                </c:pt>
                <c:pt idx="5">
                  <c:v>8.1999999999999993</c:v>
                </c:pt>
                <c:pt idx="6">
                  <c:v>9</c:v>
                </c:pt>
                <c:pt idx="7">
                  <c:v>9.3000000000000007</c:v>
                </c:pt>
                <c:pt idx="8">
                  <c:v>10</c:v>
                </c:pt>
                <c:pt idx="9">
                  <c:v>7.5</c:v>
                </c:pt>
                <c:pt idx="10">
                  <c:v>8</c:v>
                </c:pt>
                <c:pt idx="11">
                  <c:v>6</c:v>
                </c:pt>
                <c:pt idx="12">
                  <c:v>7</c:v>
                </c:pt>
                <c:pt idx="13">
                  <c:v>9</c:v>
                </c:pt>
                <c:pt idx="14">
                  <c:v>7.1</c:v>
                </c:pt>
                <c:pt idx="15">
                  <c:v>9.6999999999999993</c:v>
                </c:pt>
                <c:pt idx="16">
                  <c:v>8</c:v>
                </c:pt>
                <c:pt idx="17">
                  <c:v>9.1999999999999993</c:v>
                </c:pt>
                <c:pt idx="18">
                  <c:v>6.5</c:v>
                </c:pt>
                <c:pt idx="19">
                  <c:v>7.4</c:v>
                </c:pt>
                <c:pt idx="20">
                  <c:v>8</c:v>
                </c:pt>
                <c:pt idx="21">
                  <c:v>9.9</c:v>
                </c:pt>
                <c:pt idx="22">
                  <c:v>9.6999999999999993</c:v>
                </c:pt>
                <c:pt idx="23">
                  <c:v>8.3000000000000007</c:v>
                </c:pt>
                <c:pt idx="24">
                  <c:v>7.8</c:v>
                </c:pt>
                <c:pt idx="25">
                  <c:v>9.5</c:v>
                </c:pt>
                <c:pt idx="26">
                  <c:v>9.1999999999999993</c:v>
                </c:pt>
                <c:pt idx="27">
                  <c:v>7.6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9.8000000000000007</c:v>
                </c:pt>
                <c:pt idx="32">
                  <c:v>9.4</c:v>
                </c:pt>
                <c:pt idx="33">
                  <c:v>9.6</c:v>
                </c:pt>
                <c:pt idx="34">
                  <c:v>6.7</c:v>
                </c:pt>
                <c:pt idx="35">
                  <c:v>9</c:v>
                </c:pt>
                <c:pt idx="36">
                  <c:v>7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9</c:v>
                </c:pt>
                <c:pt idx="41">
                  <c:v>8</c:v>
                </c:pt>
                <c:pt idx="42">
                  <c:v>8</c:v>
                </c:pt>
                <c:pt idx="43">
                  <c:v>9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B94-411A-987B-FE10FA54E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6586624"/>
        <c:axId val="211333056"/>
      </c:barChart>
      <c:catAx>
        <c:axId val="14658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333056"/>
        <c:crosses val="autoZero"/>
        <c:auto val="1"/>
        <c:lblAlgn val="ctr"/>
        <c:lblOffset val="100"/>
        <c:noMultiLvlLbl val="0"/>
      </c:catAx>
      <c:valAx>
        <c:axId val="211333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65866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8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49EB6-CE87-4BEA-A3E4-06FDE626162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4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7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  <a:pPr eaLnBrk="1" hangingPunct="1"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60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0" y="4509120"/>
            <a:ext cx="1296144" cy="576064"/>
          </a:xfrm>
        </p:spPr>
        <p:txBody>
          <a:bodyPr/>
          <a:lstStyle/>
          <a:p>
            <a:r>
              <a:rPr lang="zh-CN" altLang="en-US" b="1" dirty="0"/>
              <a:t>燕言言</a:t>
            </a:r>
            <a:endParaRPr lang="en-US" altLang="zh-CN" b="1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7200" b="1" dirty="0"/>
              <a:t>课程项目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样例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输出中间结果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比如打印变量值</a:t>
            </a:r>
            <a:endParaRPr lang="en-US" altLang="zh-CN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465313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预期输出结果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24880" y="544522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分析器输出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08920"/>
            <a:ext cx="2971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997112"/>
            <a:ext cx="37909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70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文档相关问题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文档缺失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提交的大作业只包含代码</a:t>
            </a:r>
            <a:endParaRPr lang="en-US" altLang="zh-CN" sz="16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文档内容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可以介绍自己实现的细节，比如错误处理或者语法规则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对于选做内容，也可以在文档中给出具体的实现细节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改进或者尝试，比如手写的词法语法分析器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48229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文档相关问题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文档内容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可以介绍自己实现的细节，比如错误处理或者语法规则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对于选做内容，也可以在文档中给出具体的实现细节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改进或者尝试，比如手写的词法语法分析器</a:t>
            </a:r>
            <a:endParaRPr lang="en-US" altLang="zh-CN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7848872" cy="189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88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文档相关问题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文档内容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可以介绍自己实现的细节，比如错误处理或者语法规则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对于选做内容，也可以在文档中给出具体的实现细节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改进或者尝试，比如手写的词法语法分析器</a:t>
            </a:r>
            <a:endParaRPr lang="en-US" altLang="zh-CN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84" y="3776549"/>
            <a:ext cx="4032448" cy="176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895" y="4086398"/>
            <a:ext cx="4650664" cy="145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61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文档相关问题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文档内容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可以介绍自己实现的细节，比如错误处理或者语法规则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对于选做内容，也可以在文档中给出具体的实现细节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改进或者尝试，比如手写的词法语法分析器</a:t>
            </a:r>
            <a:endParaRPr lang="en-US" altLang="zh-CN" sz="20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50172"/>
            <a:ext cx="4608512" cy="158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188" y="4427427"/>
            <a:ext cx="3525881" cy="121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1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成绩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实验一共有</a:t>
            </a:r>
            <a:r>
              <a:rPr lang="en-US" altLang="zh-CN" sz="2000" b="1" dirty="0"/>
              <a:t>48</a:t>
            </a:r>
            <a:r>
              <a:rPr lang="zh-CN" altLang="en-US" sz="2000" b="1" dirty="0"/>
              <a:t>位同学提交了大作业。成绩以</a:t>
            </a:r>
            <a:r>
              <a:rPr lang="en-US" altLang="zh-CN" sz="2000" b="1" dirty="0"/>
              <a:t>ABC</a:t>
            </a:r>
            <a:r>
              <a:rPr lang="zh-CN" altLang="en-US" sz="2000" b="1" dirty="0"/>
              <a:t>形式给出，期末我们会将其换算为百分制，用于加权计算总成绩。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成绩包括代码和文档两部分。</a:t>
            </a:r>
            <a:r>
              <a:rPr lang="en-US" altLang="zh-CN" sz="2000" b="1" dirty="0"/>
              <a:t>A+</a:t>
            </a:r>
            <a:r>
              <a:rPr lang="zh-CN" altLang="en-US" sz="2000" b="1" dirty="0"/>
              <a:t>表示代码测试用例通过较多，且文档内容详实，其它依次类推。</a:t>
            </a:r>
            <a:endParaRPr lang="en-US" altLang="zh-CN" sz="2000" b="1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803850865"/>
              </p:ext>
            </p:extLst>
          </p:nvPr>
        </p:nvGraphicFramePr>
        <p:xfrm>
          <a:off x="2627784" y="3717032"/>
          <a:ext cx="4248472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615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成绩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实验一共有</a:t>
            </a:r>
            <a:r>
              <a:rPr lang="en-US" altLang="zh-CN" sz="2000" b="1" dirty="0"/>
              <a:t>48</a:t>
            </a:r>
            <a:r>
              <a:rPr lang="zh-CN" altLang="en-US" sz="2000" b="1" dirty="0"/>
              <a:t>位同学提交了大作业。成绩以</a:t>
            </a:r>
            <a:r>
              <a:rPr lang="en-US" altLang="zh-CN" sz="2000" b="1" dirty="0"/>
              <a:t>ABC</a:t>
            </a:r>
            <a:r>
              <a:rPr lang="zh-CN" altLang="en-US" sz="2000" b="1" dirty="0"/>
              <a:t>形式给出，期末我们会将其换算为百分制，用于加权计算总成绩。</a:t>
            </a:r>
            <a:endParaRPr lang="en-US" altLang="zh-CN" sz="2000" b="1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331872471"/>
              </p:ext>
            </p:extLst>
          </p:nvPr>
        </p:nvGraphicFramePr>
        <p:xfrm>
          <a:off x="539552" y="2780928"/>
          <a:ext cx="8280920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680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目标</a:t>
            </a:r>
            <a:endParaRPr lang="en-US" altLang="zh-CN" b="1" dirty="0"/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1800" b="1" dirty="0">
                <a:cs typeface="+mn-cs"/>
              </a:rPr>
              <a:t>        实验二的任务是在词法分析和语法分析程序的基础上编写一个程序，对</a:t>
            </a:r>
            <a:r>
              <a:rPr lang="en-US" altLang="zh-CN" sz="1800" b="1" dirty="0">
                <a:cs typeface="+mn-cs"/>
              </a:rPr>
              <a:t>C−−</a:t>
            </a:r>
            <a:r>
              <a:rPr lang="zh-CN" altLang="en-US" sz="1800" b="1" dirty="0">
                <a:cs typeface="+mn-cs"/>
              </a:rPr>
              <a:t>源代码进行语义分析和类型检查，并打印分析结果。与实验一不同的是，实验二不再借助已有的工具，所有的任务都必须手写代码来完成。</a:t>
            </a:r>
            <a:endParaRPr lang="en-US" altLang="zh-CN" sz="1800" b="1" dirty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en-US" altLang="zh-CN" sz="1800" b="1" dirty="0">
                <a:cs typeface="+mn-cs"/>
              </a:rPr>
              <a:t>        </a:t>
            </a:r>
            <a:r>
              <a:rPr lang="zh-CN" altLang="en-US" sz="1800" b="1" dirty="0">
                <a:cs typeface="+mn-cs"/>
              </a:rPr>
              <a:t>实验二需要设计诸如符号表、变量类型等数据结构，实现</a:t>
            </a:r>
            <a:r>
              <a:rPr lang="zh-CN" altLang="en-US" sz="1800" b="1" dirty="0">
                <a:solidFill>
                  <a:srgbClr val="FF0000"/>
                </a:solidFill>
                <a:cs typeface="+mn-cs"/>
              </a:rPr>
              <a:t>正确</a:t>
            </a:r>
            <a:r>
              <a:rPr lang="zh-CN" altLang="en-US" sz="1800" b="1" dirty="0">
                <a:cs typeface="+mn-cs"/>
              </a:rPr>
              <a:t>、高效地实现语义分析的各种功能。</a:t>
            </a:r>
            <a:endParaRPr lang="en-US" altLang="zh-CN" sz="1800" b="1" dirty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en-US" altLang="zh-CN" sz="1800" b="1" dirty="0">
                <a:cs typeface="+mn-cs"/>
              </a:rPr>
              <a:t>         </a:t>
            </a:r>
            <a:r>
              <a:rPr lang="zh-CN" altLang="en-US" sz="1800" b="1" dirty="0">
                <a:cs typeface="+mn-cs"/>
              </a:rPr>
              <a:t>实验二依赖于实验一实现的词法语法分析器，后续实验也会用到实验二的代码。</a:t>
            </a:r>
            <a:endParaRPr lang="en-US" altLang="zh-CN" sz="18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027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实验内容（必选项）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C—</a:t>
            </a:r>
            <a:r>
              <a:rPr lang="zh-CN" altLang="en-US" sz="2000" b="1" dirty="0"/>
              <a:t>假设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语义分析，主要包含函数、结构体、数组定义使用检查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类型检查，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flaot</a:t>
            </a:r>
            <a:r>
              <a:rPr lang="zh-CN" altLang="en-US" sz="1600" b="1" dirty="0"/>
              <a:t>等基础类型一致性检查，结构体类型等价判断</a:t>
            </a:r>
            <a:endParaRPr lang="en-US" altLang="zh-CN" sz="16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错误类型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b="1" dirty="0"/>
              <a:t>17</a:t>
            </a:r>
            <a:r>
              <a:rPr lang="zh-CN" altLang="en-US" sz="1600" b="1" dirty="0"/>
              <a:t>中错误类型检测</a:t>
            </a:r>
            <a:endParaRPr lang="en-US" altLang="zh-CN" sz="16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输入格式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程序的输入是一个包含</a:t>
            </a:r>
            <a:r>
              <a:rPr lang="en-US" altLang="zh-CN" sz="1600" b="1" dirty="0"/>
              <a:t>C−−</a:t>
            </a:r>
            <a:r>
              <a:rPr lang="zh-CN" altLang="en-US" sz="1600" b="1" dirty="0"/>
              <a:t>源代码的文本文件，该源代码中可能会有语义错误。程序需要能够接收一个输入文件名作为参数。</a:t>
            </a:r>
            <a:endParaRPr lang="en-US" altLang="zh-CN" sz="16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输出格式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17812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C—</a:t>
            </a:r>
            <a:r>
              <a:rPr lang="zh-CN" altLang="en-US" b="1" dirty="0"/>
              <a:t>假设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整型（</a:t>
            </a:r>
            <a:r>
              <a:rPr lang="en-US" altLang="zh-CN" sz="2000" b="1" dirty="0" err="1"/>
              <a:t>int</a:t>
            </a:r>
            <a:r>
              <a:rPr lang="zh-CN" altLang="en-US" sz="2000" b="1" dirty="0"/>
              <a:t>）变量不能与浮点型（</a:t>
            </a:r>
            <a:r>
              <a:rPr lang="en-US" altLang="zh-CN" sz="2000" b="1" dirty="0"/>
              <a:t>float</a:t>
            </a:r>
            <a:r>
              <a:rPr lang="zh-CN" altLang="en-US" sz="2000" b="1" dirty="0"/>
              <a:t>）变量相互赋值或者相互运算。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仅有</a:t>
            </a:r>
            <a:r>
              <a:rPr lang="en-US" altLang="zh-CN" sz="2000" b="1" dirty="0" err="1"/>
              <a:t>int</a:t>
            </a:r>
            <a:r>
              <a:rPr lang="zh-CN" altLang="en-US" sz="2000" b="1" dirty="0"/>
              <a:t>型变量才能进行逻辑运算或者作为</a:t>
            </a:r>
            <a:r>
              <a:rPr lang="en-US" altLang="zh-CN" sz="2000" b="1" dirty="0"/>
              <a:t>if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while</a:t>
            </a:r>
            <a:r>
              <a:rPr lang="zh-CN" altLang="en-US" sz="2000" b="1" dirty="0"/>
              <a:t>语句的条件；仅有</a:t>
            </a:r>
            <a:r>
              <a:rPr lang="en-US" altLang="zh-CN" sz="2000" b="1" dirty="0" err="1"/>
              <a:t>int</a:t>
            </a:r>
            <a:r>
              <a:rPr lang="zh-CN" altLang="en-US" sz="2000" b="1" dirty="0"/>
              <a:t>型和 </a:t>
            </a:r>
            <a:r>
              <a:rPr lang="en-US" altLang="zh-CN" sz="2000" b="1" dirty="0"/>
              <a:t>float</a:t>
            </a:r>
            <a:r>
              <a:rPr lang="zh-CN" altLang="en-US" sz="2000" b="1" dirty="0"/>
              <a:t>型变量才能参与算术运算。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任何函数只进行一次定义，无法进行函数声明。</a:t>
            </a: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所有变量（包括函数的形参）的作用域都是全局的。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结构体间的类型等价机制采用名等价（</a:t>
            </a:r>
            <a:r>
              <a:rPr lang="en-US" altLang="zh-CN" sz="2000" b="1" dirty="0"/>
              <a:t>Name Equivalence</a:t>
            </a:r>
            <a:r>
              <a:rPr lang="zh-CN" altLang="en-US" sz="2000" b="1" dirty="0"/>
              <a:t>）的方式。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函数无法进行嵌套定义。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结构体中的域不与变量重名，并且不同结构体中的域互不重名。</a:t>
            </a:r>
            <a:endParaRPr lang="en-US" altLang="zh-C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58052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考虑使用符号表以及增加类型一致性规则</a:t>
            </a:r>
          </a:p>
        </p:txBody>
      </p:sp>
    </p:spTree>
    <p:extLst>
      <p:ext uri="{BB962C8B-B14F-4D97-AF65-F5344CB8AC3E}">
        <p14:creationId xmlns:p14="http://schemas.microsoft.com/office/powerpoint/2010/main" val="191232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课程项目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zh-CN" altLang="en-US" sz="1800" b="1" dirty="0"/>
              <a:t>主要内容：实验内容是为一个小型的类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语言（</a:t>
            </a:r>
            <a:r>
              <a:rPr lang="en-US" altLang="zh-CN" sz="1800" b="1" dirty="0"/>
              <a:t>C--</a:t>
            </a:r>
            <a:r>
              <a:rPr lang="zh-CN" altLang="en-US" sz="1800" b="1" dirty="0"/>
              <a:t>）实现一个编译器。如果你顺利完成了本实验任务，那么不仅你的编程能力将会得到大幅提高，而且你最终会得到一个比较完整的、能将</a:t>
            </a:r>
            <a:r>
              <a:rPr lang="en-US" altLang="zh-CN" sz="1800" b="1" dirty="0"/>
              <a:t>C--</a:t>
            </a:r>
            <a:r>
              <a:rPr lang="zh-CN" altLang="en-US" sz="1800" b="1" dirty="0"/>
              <a:t>源代码转换成</a:t>
            </a:r>
            <a:r>
              <a:rPr lang="en-US" altLang="zh-CN" sz="1800" b="1" dirty="0"/>
              <a:t>MIPS</a:t>
            </a:r>
            <a:r>
              <a:rPr lang="zh-CN" altLang="en-US" sz="1800" b="1" dirty="0"/>
              <a:t>汇编代码的编译器，所得到的汇编代码可以在</a:t>
            </a:r>
            <a:r>
              <a:rPr lang="en-US" altLang="zh-CN" sz="1800" b="1" dirty="0"/>
              <a:t>SPIM Simulator</a:t>
            </a:r>
            <a:r>
              <a:rPr lang="zh-CN" altLang="en-US" sz="1800" b="1" dirty="0"/>
              <a:t>上运行。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</a:t>
            </a:r>
            <a:r>
              <a:rPr lang="zh-CN" altLang="en-US" sz="1800" b="1" dirty="0"/>
              <a:t>实习总共分为四个阶段：词法和语法分析、语义分析、中间代码生成以及目标代码生成。每个阶段的输出是下一个阶段的输入，后一个阶段总是在前一个阶段的基础上完成。</a:t>
            </a:r>
            <a:endParaRPr lang="en-US" altLang="zh-CN" sz="1800" b="1" dirty="0"/>
          </a:p>
          <a:p>
            <a:pPr marL="0" indent="0">
              <a:buNone/>
            </a:pPr>
            <a:r>
              <a:rPr lang="zh-CN" altLang="en-US" sz="1800" b="1" dirty="0"/>
              <a:t>负责助教：</a:t>
            </a:r>
            <a:endParaRPr lang="en-US" altLang="zh-CN" sz="1800" b="1" dirty="0"/>
          </a:p>
          <a:p>
            <a:pPr marL="441325" lvl="1" indent="0">
              <a:buNone/>
            </a:pPr>
            <a:r>
              <a:rPr lang="zh-CN" altLang="en-US" sz="1800" b="1" dirty="0"/>
              <a:t>燕言言</a:t>
            </a:r>
            <a:r>
              <a:rPr lang="en-US" altLang="zh-CN" sz="1800" b="1" dirty="0"/>
              <a:t>	QQ</a:t>
            </a:r>
            <a:r>
              <a:rPr lang="zh-CN" altLang="en-US" sz="1800" b="1" dirty="0"/>
              <a:t>：  </a:t>
            </a:r>
            <a:r>
              <a:rPr lang="en-US" altLang="zh-CN" sz="1800" b="1" dirty="0"/>
              <a:t>2214871526</a:t>
            </a:r>
          </a:p>
          <a:p>
            <a:pPr marL="441325" lvl="1" indent="0"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邮箱：</a:t>
            </a:r>
            <a:r>
              <a:rPr lang="en-US" altLang="zh-CN" sz="1800" b="1" dirty="0"/>
              <a:t> yanyanthunder@foxmail.com</a:t>
            </a:r>
          </a:p>
          <a:p>
            <a:pPr marL="441325" lvl="1" indent="0">
              <a:buNone/>
            </a:pPr>
            <a:r>
              <a:rPr lang="zh-CN" altLang="en-US" sz="1800" b="1" dirty="0"/>
              <a:t>何天行</a:t>
            </a:r>
            <a:r>
              <a:rPr lang="en-US" altLang="zh-CN" sz="1800" b="1" dirty="0"/>
              <a:t>	QQ</a:t>
            </a:r>
            <a:r>
              <a:rPr lang="zh-CN" altLang="en-US" sz="1800" b="1" dirty="0"/>
              <a:t>：  </a:t>
            </a:r>
            <a:r>
              <a:rPr lang="en-US" altLang="zh-CN" sz="1800" b="1" dirty="0"/>
              <a:t>976792132</a:t>
            </a:r>
          </a:p>
          <a:p>
            <a:pPr marL="441325" lvl="1" indent="0"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邮箱：</a:t>
            </a:r>
            <a:r>
              <a:rPr lang="en-US" altLang="zh-CN" sz="1800" b="1" dirty="0"/>
              <a:t>976792132@qq.com</a:t>
            </a:r>
          </a:p>
          <a:p>
            <a:pPr marL="0" indent="0"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7634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错误类型（语义相关）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变量在使用时未经定义。 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函数在调用时未经定义。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变量出现重复定义，或变量与前面定义过的结构体名字重复。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函数出现重复定义。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赋值号左边出现一个只有右值的表达式。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对非数组型变量使用“</a:t>
            </a:r>
            <a:r>
              <a:rPr lang="en-US" altLang="zh-CN" sz="2000" dirty="0"/>
              <a:t>[…]”</a:t>
            </a:r>
            <a:r>
              <a:rPr lang="zh-CN" altLang="en-US" sz="2000" dirty="0"/>
              <a:t>（数组访问）操作符。 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数组访问操作符“</a:t>
            </a:r>
            <a:r>
              <a:rPr lang="en-US" altLang="zh-CN" sz="2000" dirty="0"/>
              <a:t>[…]”</a:t>
            </a:r>
            <a:r>
              <a:rPr lang="zh-CN" altLang="en-US" sz="2000" dirty="0"/>
              <a:t>中出现非整数。</a:t>
            </a: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58052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考虑使用符号表以及增加类型一致性规则</a:t>
            </a:r>
          </a:p>
        </p:txBody>
      </p:sp>
    </p:spTree>
    <p:extLst>
      <p:ext uri="{BB962C8B-B14F-4D97-AF65-F5344CB8AC3E}">
        <p14:creationId xmlns:p14="http://schemas.microsoft.com/office/powerpoint/2010/main" val="90629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错误类型（语义相关）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对非结构体型变量使用“</a:t>
            </a:r>
            <a:r>
              <a:rPr lang="en-US" altLang="zh-CN" sz="2000" dirty="0"/>
              <a:t>.”</a:t>
            </a:r>
            <a:r>
              <a:rPr lang="zh-CN" altLang="en-US" sz="2000" dirty="0"/>
              <a:t>操作符。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访问结构体中未定义过的域。 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结构体中域名重复定义，或在定义时对域进行初始化。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结构体的名字与前面定义过的结构体或变量的名字重复。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直接使用未定义过的结构体来定义变量。</a:t>
            </a:r>
            <a:endParaRPr lang="en-US" altLang="zh-CN" sz="2000" dirty="0"/>
          </a:p>
          <a:p>
            <a:pPr>
              <a:buFont typeface="Wingdings" pitchFamily="2" charset="2"/>
              <a:buChar char="u"/>
            </a:pPr>
            <a:endParaRPr lang="en-US" altLang="zh-CN" sz="2000" dirty="0"/>
          </a:p>
          <a:p>
            <a:pPr>
              <a:buFont typeface="Wingdings" pitchFamily="2" charset="2"/>
              <a:buChar char="u"/>
            </a:pPr>
            <a:r>
              <a:rPr lang="zh-CN" altLang="en-US" sz="2000" dirty="0"/>
              <a:t>关于数组类型的等价机制，同</a:t>
            </a:r>
            <a:r>
              <a:rPr lang="en-US" altLang="zh-CN" sz="2000" dirty="0"/>
              <a:t>C</a:t>
            </a:r>
            <a:r>
              <a:rPr lang="zh-CN" altLang="en-US" sz="2000" dirty="0"/>
              <a:t>语言一样，只要数组的基类型和维数相同我们即认为类型是匹配的。</a:t>
            </a:r>
            <a:endParaRPr lang="en-US" altLang="zh-CN" sz="2000" dirty="0"/>
          </a:p>
          <a:p>
            <a:pPr>
              <a:buFont typeface="Wingdings" pitchFamily="2" charset="2"/>
              <a:buChar char="u"/>
            </a:pPr>
            <a:r>
              <a:rPr lang="zh-CN" altLang="en-US" sz="2000" dirty="0"/>
              <a:t>允许类型等价的结构体变量之间的直接赋值，对应的域相互赋值。</a:t>
            </a:r>
            <a:endParaRPr lang="en-US" altLang="zh-CN" sz="2000" dirty="0"/>
          </a:p>
          <a:p>
            <a:pPr>
              <a:buFont typeface="Wingdings" pitchFamily="2" charset="2"/>
              <a:buChar char="u"/>
            </a:pPr>
            <a:r>
              <a:rPr lang="zh-CN" altLang="en-US" sz="2000" dirty="0"/>
              <a:t>每个匿名的结构体类型我们认为均具有一个独有的隐 藏名字，以此进行名等价判定。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endParaRPr lang="en-US" altLang="zh-C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1556792"/>
            <a:ext cx="3018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考虑使用符号表，比如每个结构体可以使用单独的符号表。数组的话要保存维数和基类型。</a:t>
            </a:r>
          </a:p>
        </p:txBody>
      </p:sp>
    </p:spTree>
    <p:extLst>
      <p:ext uri="{BB962C8B-B14F-4D97-AF65-F5344CB8AC3E}">
        <p14:creationId xmlns:p14="http://schemas.microsoft.com/office/powerpoint/2010/main" val="218238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错误类型（类型相关）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赋值号两边的表达式类型不匹配。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操作数类型不匹配或操作数类型与操作符不匹配。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return</a:t>
            </a:r>
            <a:r>
              <a:rPr lang="zh-CN" altLang="en-US" sz="2000" dirty="0"/>
              <a:t>语句的返回类型与函数定义的返回类型不匹配。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函数调用时实参与形参的数目或类型不匹配。</a:t>
            </a: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4941168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类型判断需要考虑到类型间一致性，需要制定类型相容性规则。或者类型一致性判断由特定的类型系统或者模块负责，可以动态扩充会更好。</a:t>
            </a:r>
          </a:p>
        </p:txBody>
      </p:sp>
    </p:spTree>
    <p:extLst>
      <p:ext uri="{BB962C8B-B14F-4D97-AF65-F5344CB8AC3E}">
        <p14:creationId xmlns:p14="http://schemas.microsoft.com/office/powerpoint/2010/main" val="1856298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输出格式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对于那些没有语义错误的输入文件，程序不需要输出任何内容。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对于那些存在语义错误的输入文件，程序应当输出相应的错误 信息，这些信息包括错误类型、出错的行号以及说明文字。</a:t>
            </a:r>
            <a:endParaRPr lang="en-US" altLang="zh-CN" sz="2000" dirty="0"/>
          </a:p>
          <a:p>
            <a:pPr marL="441325" lvl="1" indent="0" algn="ctr">
              <a:buNone/>
            </a:pPr>
            <a:r>
              <a:rPr lang="en-US" altLang="zh-CN" sz="2400" dirty="0"/>
              <a:t>Error type [</a:t>
            </a:r>
            <a:r>
              <a:rPr lang="zh-CN" altLang="en-US" sz="2400" dirty="0"/>
              <a:t>错误类型</a:t>
            </a:r>
            <a:r>
              <a:rPr lang="en-US" altLang="zh-CN" sz="2400" dirty="0"/>
              <a:t>] at Line [</a:t>
            </a:r>
            <a:r>
              <a:rPr lang="zh-CN" altLang="en-US" sz="2400" dirty="0"/>
              <a:t>行号</a:t>
            </a:r>
            <a:r>
              <a:rPr lang="en-US" altLang="zh-CN" sz="2400" dirty="0"/>
              <a:t>]: [</a:t>
            </a:r>
            <a:r>
              <a:rPr lang="zh-CN" altLang="en-US" sz="2400" dirty="0"/>
              <a:t>说明文字</a:t>
            </a:r>
            <a:r>
              <a:rPr lang="en-US" altLang="zh-CN" sz="2400" dirty="0"/>
              <a:t>].</a:t>
            </a: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错误类型和出错的行号</a:t>
            </a:r>
            <a:r>
              <a:rPr lang="zh-CN" altLang="en-US" sz="2000" dirty="0"/>
              <a:t>一定要正确，因为这是判断输出的错误提示信息是否正确的</a:t>
            </a:r>
            <a:r>
              <a:rPr lang="zh-CN" altLang="en-US" sz="2000" dirty="0">
                <a:solidFill>
                  <a:srgbClr val="FF0000"/>
                </a:solidFill>
              </a:rPr>
              <a:t>唯一标准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输入文件中可能包含一个或者多个错误（但每行最多只有一个错误），程序需要将它们全部检查出来。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如果出现连锁反应，程序需要报告了较本质那个的错误（如果难以确定哪个错误更本质一些，建议报告所有发现的错误）。</a:t>
            </a: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694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lvl="1"/>
            <a:r>
              <a:rPr lang="zh-CN" altLang="en-US" dirty="0">
                <a:solidFill>
                  <a:srgbClr val="FF0000"/>
                </a:solidFill>
              </a:rPr>
              <a:t>如果源程序里有错而程序没有报错或报告的错误类型不对，又或者源程序里没有错但程序却报错，都会影响实验评分。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0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实验内容（可选项）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修改假设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（函数进行了声明，但没有被定义）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函数除了在定义之外还可以进行声明。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错误类型</a:t>
            </a:r>
            <a:endParaRPr lang="en-US" altLang="zh-CN" sz="1600" b="1" dirty="0"/>
          </a:p>
          <a:p>
            <a:pPr marL="1576388" lvl="3" indent="-342900">
              <a:buFont typeface="Arial" pitchFamily="34" charset="0"/>
              <a:buChar char="•"/>
            </a:pPr>
            <a:r>
              <a:rPr lang="zh-CN" altLang="en-US" sz="1800" dirty="0"/>
              <a:t>函数进行了声明，但没有被定义。</a:t>
            </a:r>
            <a:endParaRPr lang="en-US" altLang="zh-CN" sz="1800" dirty="0"/>
          </a:p>
          <a:p>
            <a:pPr marL="1576388" lvl="3" indent="-342900">
              <a:buFont typeface="Arial" pitchFamily="34" charset="0"/>
              <a:buChar char="•"/>
            </a:pPr>
            <a:r>
              <a:rPr lang="zh-CN" altLang="en-US" sz="1800" dirty="0"/>
              <a:t>函数的多次声明互相冲突（即函数名一致，但返回类型、形参数量 或者形参类型不一致），或者声明与定义之间互相冲突。 </a:t>
            </a:r>
            <a:endParaRPr lang="en-US" altLang="zh-CN" sz="1800" dirty="0"/>
          </a:p>
          <a:p>
            <a:pPr marL="1576388" lvl="3" indent="-342900">
              <a:buFont typeface="Arial" pitchFamily="34" charset="0"/>
              <a:buChar char="•"/>
            </a:pPr>
            <a:r>
              <a:rPr lang="zh-CN" altLang="en-US" sz="1800" dirty="0"/>
              <a:t>由于</a:t>
            </a:r>
            <a:r>
              <a:rPr lang="en-US" altLang="zh-CN" sz="1800" dirty="0"/>
              <a:t>C−−</a:t>
            </a:r>
            <a:r>
              <a:rPr lang="zh-CN" altLang="en-US" sz="1800" dirty="0"/>
              <a:t>语言文法中并没有与函数声明相关的产生式，因此需要先对该文法进行适当修改。在修改的时候要留意，你的改动应该以不影响其它错误类型的检查为原则。</a:t>
            </a:r>
          </a:p>
        </p:txBody>
      </p:sp>
    </p:spTree>
    <p:extLst>
      <p:ext uri="{BB962C8B-B14F-4D97-AF65-F5344CB8AC3E}">
        <p14:creationId xmlns:p14="http://schemas.microsoft.com/office/powerpoint/2010/main" val="805879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实验内容（可选项）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修改假设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（</a:t>
            </a:r>
            <a:r>
              <a:rPr lang="zh-CN" altLang="en-US" sz="2000" dirty="0"/>
              <a:t>所有变量（包括函数的形参）的作用域都是全局的，即程序中所有变量均不能重名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变量的定义受可嵌套作用域的影响，外层语句块中定义的变量可在内层语句块中重复定义。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内层语句块中定义的变量到了外层语句块中就会消亡，不同函数体内 定义的局部变量可以相互重名。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错误类型</a:t>
            </a:r>
            <a:endParaRPr lang="en-US" altLang="zh-CN" sz="1600" b="1" dirty="0"/>
          </a:p>
          <a:p>
            <a:pPr marL="1576388" lvl="3" indent="-342900">
              <a:buFont typeface="Arial" pitchFamily="34" charset="0"/>
              <a:buChar char="•"/>
            </a:pPr>
            <a:r>
              <a:rPr lang="zh-CN" altLang="en-US" sz="1800" dirty="0"/>
              <a:t>在新的假设</a:t>
            </a:r>
            <a:r>
              <a:rPr lang="en-US" altLang="zh-CN" sz="1800" dirty="0"/>
              <a:t>4</a:t>
            </a:r>
            <a:r>
              <a:rPr lang="zh-CN" altLang="en-US" sz="1800" dirty="0"/>
              <a:t>下，完成错误类型</a:t>
            </a:r>
            <a:r>
              <a:rPr lang="en-US" altLang="zh-CN" sz="1800" dirty="0"/>
              <a:t>1</a:t>
            </a:r>
            <a:r>
              <a:rPr lang="zh-CN" altLang="en-US" sz="1800" dirty="0"/>
              <a:t>至</a:t>
            </a:r>
            <a:r>
              <a:rPr lang="en-US" altLang="zh-CN" sz="1800" dirty="0"/>
              <a:t>17</a:t>
            </a:r>
            <a:r>
              <a:rPr lang="zh-CN" altLang="en-US" sz="1800" dirty="0"/>
              <a:t>的检查。 </a:t>
            </a:r>
          </a:p>
        </p:txBody>
      </p:sp>
    </p:spTree>
    <p:extLst>
      <p:ext uri="{BB962C8B-B14F-4D97-AF65-F5344CB8AC3E}">
        <p14:creationId xmlns:p14="http://schemas.microsoft.com/office/powerpoint/2010/main" val="60624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实验内容（可选项）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修改假设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（</a:t>
            </a:r>
            <a:r>
              <a:rPr lang="zh-CN" altLang="en-US" sz="2000" dirty="0"/>
              <a:t>结构体间的类型等价机制采用名等价（</a:t>
            </a:r>
            <a:r>
              <a:rPr lang="en-US" altLang="zh-CN" sz="2000" dirty="0"/>
              <a:t>Name Equivalence</a:t>
            </a:r>
            <a:r>
              <a:rPr lang="zh-CN" altLang="en-US" sz="2000" dirty="0"/>
              <a:t>）的方式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结构体间的类型等价机制采用名等价（</a:t>
            </a:r>
            <a:r>
              <a:rPr lang="en-US" altLang="zh-CN" sz="1600" b="1" dirty="0"/>
              <a:t>Name Equivalence</a:t>
            </a:r>
            <a:r>
              <a:rPr lang="zh-CN" altLang="en-US" sz="1600" b="1" dirty="0"/>
              <a:t>）的方式。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dirty="0"/>
              <a:t>在</a:t>
            </a:r>
            <a:r>
              <a:rPr lang="zh-CN" altLang="en-US" sz="1600" b="1" dirty="0"/>
              <a:t>结构等价时不要将数组展开来判断。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错误类型</a:t>
            </a:r>
            <a:endParaRPr lang="en-US" altLang="zh-CN" sz="1600" b="1" dirty="0"/>
          </a:p>
          <a:p>
            <a:pPr marL="1576388" lvl="3" indent="-342900">
              <a:buFont typeface="Arial" pitchFamily="34" charset="0"/>
              <a:buChar char="•"/>
            </a:pPr>
            <a:r>
              <a:rPr lang="zh-CN" altLang="en-US" sz="1800" dirty="0"/>
              <a:t>在新的假设</a:t>
            </a:r>
            <a:r>
              <a:rPr lang="en-US" altLang="zh-CN" sz="1800" dirty="0"/>
              <a:t>5</a:t>
            </a:r>
            <a:r>
              <a:rPr lang="zh-CN" altLang="en-US" sz="1800" dirty="0"/>
              <a:t>下，完成错误类型</a:t>
            </a:r>
            <a:r>
              <a:rPr lang="en-US" altLang="zh-CN" sz="1800" dirty="0"/>
              <a:t>1</a:t>
            </a:r>
            <a:r>
              <a:rPr lang="zh-CN" altLang="en-US" sz="1800" dirty="0"/>
              <a:t>至</a:t>
            </a:r>
            <a:r>
              <a:rPr lang="en-US" altLang="zh-CN" sz="1800" dirty="0"/>
              <a:t>17</a:t>
            </a:r>
            <a:r>
              <a:rPr lang="zh-CN" altLang="en-US" sz="1800" dirty="0"/>
              <a:t>的检查。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694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lvl="1"/>
            <a:r>
              <a:rPr lang="zh-CN" altLang="en-US" b="1" dirty="0"/>
              <a:t>两个结构体类型</a:t>
            </a:r>
            <a:r>
              <a:rPr lang="en-US" altLang="zh-CN" b="1" dirty="0" err="1">
                <a:solidFill>
                  <a:srgbClr val="FF0000"/>
                </a:solidFill>
              </a:rPr>
              <a:t>struct</a:t>
            </a:r>
            <a:r>
              <a:rPr lang="en-US" altLang="zh-CN" b="1" dirty="0">
                <a:solidFill>
                  <a:srgbClr val="FF0000"/>
                </a:solidFill>
              </a:rPr>
              <a:t> a {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x; float y; }</a:t>
            </a:r>
            <a:r>
              <a:rPr lang="zh-CN" altLang="en-US" b="1" dirty="0"/>
              <a:t>和</a:t>
            </a:r>
            <a:r>
              <a:rPr lang="en-US" altLang="zh-CN" b="1" dirty="0" err="1">
                <a:solidFill>
                  <a:srgbClr val="FF0000"/>
                </a:solidFill>
              </a:rPr>
              <a:t>struct</a:t>
            </a:r>
            <a:r>
              <a:rPr lang="en-US" altLang="zh-CN" b="1" dirty="0">
                <a:solidFill>
                  <a:srgbClr val="FF0000"/>
                </a:solidFill>
              </a:rPr>
              <a:t> b {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y; float z; }</a:t>
            </a:r>
            <a:r>
              <a:rPr lang="zh-CN" altLang="en-US" b="1" dirty="0"/>
              <a:t>仍然是</a:t>
            </a:r>
            <a:r>
              <a:rPr lang="zh-CN" altLang="en-US" b="1" dirty="0">
                <a:solidFill>
                  <a:srgbClr val="FF0000"/>
                </a:solidFill>
              </a:rPr>
              <a:t>等价</a:t>
            </a:r>
            <a:r>
              <a:rPr lang="zh-CN" altLang="en-US" b="1" dirty="0"/>
              <a:t>的类型。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39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6610" y="2159948"/>
            <a:ext cx="8486077" cy="1647095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zh-CN" altLang="en-US" sz="6600" kern="1200" dirty="0"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812360" y="6309320"/>
            <a:ext cx="503634" cy="240431"/>
          </a:xfrm>
          <a:prstGeom prst="rect">
            <a:avLst/>
          </a:prstGeom>
        </p:spPr>
        <p:txBody>
          <a:bodyPr/>
          <a:lstStyle/>
          <a:p>
            <a:fld id="{F2FBAF11-FC7B-4CE2-BE8C-2914C60FAFC1}" type="slidenum">
              <a:rPr lang="zh-CN" altLang="en-US" sz="1600" smtClean="0"/>
              <a:t>27</a:t>
            </a:fld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5BCA00-7E11-49F8-B759-5296AFBE45FA}"/>
              </a:ext>
            </a:extLst>
          </p:cNvPr>
          <p:cNvSpPr/>
          <p:nvPr/>
        </p:nvSpPr>
        <p:spPr bwMode="auto">
          <a:xfrm>
            <a:off x="0" y="6147434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70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项目进度安排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实验进度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39959"/>
              </p:ext>
            </p:extLst>
          </p:nvPr>
        </p:nvGraphicFramePr>
        <p:xfrm>
          <a:off x="971600" y="2276871"/>
          <a:ext cx="6858000" cy="306438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62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181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实验序号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实验名称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时间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教学周次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实验周期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报告截止时间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第一次实验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词法分析与语法分析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2021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r>
                        <a:rPr lang="zh-CN" altLang="en-US" sz="1100" u="none" strike="noStrike" dirty="0">
                          <a:effectLst/>
                        </a:rPr>
                        <a:t>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第二周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四周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2021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10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r>
                        <a:rPr lang="en-US" altLang="zh-CN" sz="1100" u="none" strike="noStrike" dirty="0">
                          <a:effectLst/>
                        </a:rPr>
                        <a:t>8</a:t>
                      </a:r>
                      <a:r>
                        <a:rPr lang="zh-CN" altLang="en-US" sz="1100" u="none" strike="noStrike" dirty="0">
                          <a:effectLst/>
                        </a:rPr>
                        <a:t>日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第二次实验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语义分析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2021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第六周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四周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2021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r>
                        <a:rPr lang="zh-CN" altLang="en-US" sz="1100" u="none" strike="noStrike" dirty="0">
                          <a:effectLst/>
                        </a:rPr>
                        <a:t>日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第三次实验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中间代码生成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2021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r>
                        <a:rPr lang="zh-CN" altLang="en-US" sz="1100" u="none" strike="noStrike" dirty="0">
                          <a:effectLst/>
                        </a:rPr>
                        <a:t>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第十周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四周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2021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</a:rPr>
                        <a:t>日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第四次实验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目标代码生成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2021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第十四周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三周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2021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r>
                        <a:rPr lang="en-US" altLang="zh-CN" sz="1100" u="none" strike="noStrike" dirty="0">
                          <a:effectLst/>
                        </a:rPr>
                        <a:t>24</a:t>
                      </a:r>
                      <a:r>
                        <a:rPr lang="zh-CN" altLang="en-US" sz="1100" u="none" strike="noStrike" dirty="0">
                          <a:effectLst/>
                        </a:rPr>
                        <a:t>日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91680" y="54452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如果大家课程繁忙，我们的实验安排也可以适当调整</a:t>
            </a:r>
          </a:p>
        </p:txBody>
      </p:sp>
    </p:spTree>
    <p:extLst>
      <p:ext uri="{BB962C8B-B14F-4D97-AF65-F5344CB8AC3E}">
        <p14:creationId xmlns:p14="http://schemas.microsoft.com/office/powerpoint/2010/main" val="5355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r>
              <a:rPr lang="zh-CN" altLang="en-US" b="1" dirty="0"/>
              <a:t>实验一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实验要求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代码相关问题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文档相关问题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成绩</a:t>
            </a:r>
            <a:endParaRPr lang="en-US" altLang="zh-CN" sz="2000" b="1" dirty="0"/>
          </a:p>
          <a:p>
            <a:r>
              <a:rPr lang="zh-CN" altLang="en-US" b="1" dirty="0"/>
              <a:t>实验二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实验要求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作业提交时间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19503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实验要求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词法错误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语法错误</a:t>
            </a:r>
            <a:endParaRPr lang="en-US" altLang="zh-CN" sz="2000" b="1" dirty="0"/>
          </a:p>
          <a:p>
            <a:pPr marL="784225" lvl="1" indent="-342900">
              <a:buFont typeface="Wingdings" pitchFamily="2" charset="2"/>
              <a:buChar char="u"/>
            </a:pPr>
            <a:r>
              <a:rPr lang="zh-CN" altLang="en-US" sz="2000" b="1" dirty="0"/>
              <a:t>识别八进制数和十六进制数（选做）</a:t>
            </a:r>
            <a:endParaRPr lang="en-US" altLang="zh-CN" sz="2000" b="1" dirty="0"/>
          </a:p>
          <a:p>
            <a:pPr marL="784225" lvl="1" indent="-342900">
              <a:buFont typeface="Wingdings" pitchFamily="2" charset="2"/>
              <a:buChar char="u"/>
            </a:pPr>
            <a:r>
              <a:rPr lang="zh-CN" altLang="en-US" sz="2000" b="1" dirty="0"/>
              <a:t>识别指数形式的浮点数（选做）</a:t>
            </a:r>
            <a:endParaRPr lang="en-US" altLang="zh-CN" sz="2000" b="1" dirty="0"/>
          </a:p>
          <a:p>
            <a:pPr marL="784225" lvl="1" indent="-342900">
              <a:buFont typeface="Wingdings" pitchFamily="2" charset="2"/>
              <a:buChar char="u"/>
            </a:pPr>
            <a:r>
              <a:rPr lang="zh-CN" altLang="en-US" sz="2000" b="1" dirty="0"/>
              <a:t>识别注释（选做）</a:t>
            </a:r>
            <a:endParaRPr lang="en-US" altLang="zh-CN" sz="2000" b="1" dirty="0"/>
          </a:p>
          <a:p>
            <a:pPr marL="447675" lvl="1" indent="-447675"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cs typeface="+mn-cs"/>
              </a:rPr>
              <a:t>输出格式</a:t>
            </a:r>
            <a:endParaRPr lang="en-US" altLang="zh-CN" sz="3200" b="1" dirty="0">
              <a:cs typeface="+mn-cs"/>
            </a:endParaRPr>
          </a:p>
          <a:p>
            <a:pPr marL="447675" lvl="1" indent="-447675"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3200" b="1" dirty="0"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25" y="4437112"/>
            <a:ext cx="5616624" cy="167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20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代码相关问题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错误输出过多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错误结果多于测试用例中包含的错误数目</a:t>
            </a:r>
            <a:endParaRPr lang="en-US" altLang="zh-CN" sz="16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输出格式错误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对于包含词法或者语法错误的程序，输出错误类型、行号信息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对于包含错误的程序，输出了语法树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输出中间结果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比如打印变量值</a:t>
            </a:r>
            <a:endParaRPr lang="en-US" altLang="zh-CN" sz="16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程序异常终止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b="1" dirty="0"/>
              <a:t>Segment Fault(core dump)</a:t>
            </a: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程序死循环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51153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样例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错误输出过多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错误结果多于测试用例中包含的错误数目</a:t>
            </a:r>
            <a:endParaRPr lang="en-US" altLang="zh-CN" sz="1600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03849"/>
            <a:ext cx="4495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420867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预期输出结果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1748" y="434934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分析器输出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40" y="3800747"/>
            <a:ext cx="24669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17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样例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错误输出过多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正确的程序无法识别，解析器报错。符合</a:t>
            </a:r>
            <a:r>
              <a:rPr lang="en-US" altLang="zh-CN" sz="1600" b="1" dirty="0"/>
              <a:t>C—</a:t>
            </a:r>
            <a:r>
              <a:rPr lang="zh-CN" altLang="en-US" sz="1600" b="1" dirty="0"/>
              <a:t>语法的程序要输出语法树。</a:t>
            </a:r>
            <a:endParaRPr lang="en-US" altLang="zh-CN" sz="1600" b="1" dirty="0"/>
          </a:p>
          <a:p>
            <a:pPr marL="846138" lvl="2" indent="0">
              <a:buNone/>
            </a:pPr>
            <a:endParaRPr lang="en-US" altLang="zh-CN" sz="2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16685"/>
            <a:ext cx="64579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12543" y="508518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正确程序分析器报错</a:t>
            </a:r>
          </a:p>
        </p:txBody>
      </p:sp>
    </p:spTree>
    <p:extLst>
      <p:ext uri="{BB962C8B-B14F-4D97-AF65-F5344CB8AC3E}">
        <p14:creationId xmlns:p14="http://schemas.microsoft.com/office/powerpoint/2010/main" val="425731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样例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输出格式错误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对于包含词法或者语法错误的程序，输出错误类型、行号信息</a:t>
            </a:r>
            <a:endParaRPr lang="en-US" altLang="zh-CN" sz="1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98" y="4548586"/>
            <a:ext cx="3573798" cy="20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22825"/>
            <a:ext cx="2739024" cy="32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9927" y="511480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预期输出结果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4875" y="511480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分析器输出</a:t>
            </a:r>
          </a:p>
        </p:txBody>
      </p:sp>
    </p:spTree>
    <p:extLst>
      <p:ext uri="{BB962C8B-B14F-4D97-AF65-F5344CB8AC3E}">
        <p14:creationId xmlns:p14="http://schemas.microsoft.com/office/powerpoint/2010/main" val="2827138358"/>
      </p:ext>
    </p:extLst>
  </p:cSld>
  <p:clrMapOvr>
    <a:masterClrMapping/>
  </p:clrMapOvr>
</p:sld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816</TotalTime>
  <Words>1941</Words>
  <Application>Microsoft Office PowerPoint</Application>
  <PresentationFormat>全屏显示(4:3)</PresentationFormat>
  <Paragraphs>225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黑体</vt:lpstr>
      <vt:lpstr>宋体</vt:lpstr>
      <vt:lpstr>Arial</vt:lpstr>
      <vt:lpstr>Times New Roman</vt:lpstr>
      <vt:lpstr>Wingdings</vt:lpstr>
      <vt:lpstr>NJUPPTemplate</vt:lpstr>
      <vt:lpstr>课程项目</vt:lpstr>
      <vt:lpstr>课程项目</vt:lpstr>
      <vt:lpstr>项目进度安排</vt:lpstr>
      <vt:lpstr>提纲</vt:lpstr>
      <vt:lpstr>实验一</vt:lpstr>
      <vt:lpstr>实验一</vt:lpstr>
      <vt:lpstr>实验一</vt:lpstr>
      <vt:lpstr>实验一</vt:lpstr>
      <vt:lpstr>实验一</vt:lpstr>
      <vt:lpstr>实验一</vt:lpstr>
      <vt:lpstr>实验一</vt:lpstr>
      <vt:lpstr>实验一</vt:lpstr>
      <vt:lpstr>实验一</vt:lpstr>
      <vt:lpstr>实验一</vt:lpstr>
      <vt:lpstr>实验一</vt:lpstr>
      <vt:lpstr>实验一</vt:lpstr>
      <vt:lpstr>实验二</vt:lpstr>
      <vt:lpstr>实验二</vt:lpstr>
      <vt:lpstr>实验二</vt:lpstr>
      <vt:lpstr>实验二</vt:lpstr>
      <vt:lpstr>实验二</vt:lpstr>
      <vt:lpstr>实验二</vt:lpstr>
      <vt:lpstr>实验二</vt:lpstr>
      <vt:lpstr>实验二</vt:lpstr>
      <vt:lpstr>实验二</vt:lpstr>
      <vt:lpstr>实验二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张涵之</cp:lastModifiedBy>
  <cp:revision>310</cp:revision>
  <cp:lastPrinted>2013-02-25T14:33:48Z</cp:lastPrinted>
  <dcterms:created xsi:type="dcterms:W3CDTF">2012-01-30T08:28:12Z</dcterms:created>
  <dcterms:modified xsi:type="dcterms:W3CDTF">2022-11-20T03:15:42Z</dcterms:modified>
</cp:coreProperties>
</file>