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0"/>
  </p:notesMasterIdLst>
  <p:sldIdLst>
    <p:sldId id="256" r:id="rId3"/>
    <p:sldId id="990" r:id="rId4"/>
    <p:sldId id="958" r:id="rId5"/>
    <p:sldId id="1000" r:id="rId6"/>
    <p:sldId id="987" r:id="rId7"/>
    <p:sldId id="919" r:id="rId8"/>
    <p:sldId id="920" r:id="rId9"/>
    <p:sldId id="946" r:id="rId10"/>
    <p:sldId id="947" r:id="rId11"/>
    <p:sldId id="948" r:id="rId12"/>
    <p:sldId id="949" r:id="rId13"/>
    <p:sldId id="950" r:id="rId14"/>
    <p:sldId id="913" r:id="rId15"/>
    <p:sldId id="921" r:id="rId16"/>
    <p:sldId id="951" r:id="rId17"/>
    <p:sldId id="953" r:id="rId18"/>
    <p:sldId id="954" r:id="rId19"/>
    <p:sldId id="955" r:id="rId20"/>
    <p:sldId id="959" r:id="rId21"/>
    <p:sldId id="945" r:id="rId22"/>
    <p:sldId id="991" r:id="rId23"/>
    <p:sldId id="962" r:id="rId24"/>
    <p:sldId id="963" r:id="rId25"/>
    <p:sldId id="983" r:id="rId26"/>
    <p:sldId id="984" r:id="rId27"/>
    <p:sldId id="957" r:id="rId28"/>
    <p:sldId id="923" r:id="rId29"/>
    <p:sldId id="924" r:id="rId30"/>
    <p:sldId id="964" r:id="rId31"/>
    <p:sldId id="927" r:id="rId32"/>
    <p:sldId id="928" r:id="rId33"/>
    <p:sldId id="993" r:id="rId34"/>
    <p:sldId id="965" r:id="rId35"/>
    <p:sldId id="966" r:id="rId36"/>
    <p:sldId id="971" r:id="rId37"/>
    <p:sldId id="968" r:id="rId38"/>
    <p:sldId id="930" r:id="rId39"/>
    <p:sldId id="931" r:id="rId40"/>
    <p:sldId id="995" r:id="rId41"/>
    <p:sldId id="934" r:id="rId42"/>
    <p:sldId id="936" r:id="rId43"/>
    <p:sldId id="916" r:id="rId44"/>
    <p:sldId id="851" r:id="rId45"/>
    <p:sldId id="915" r:id="rId46"/>
    <p:sldId id="917" r:id="rId47"/>
    <p:sldId id="970" r:id="rId48"/>
    <p:sldId id="972" r:id="rId49"/>
    <p:sldId id="973" r:id="rId50"/>
    <p:sldId id="974" r:id="rId51"/>
    <p:sldId id="975" r:id="rId52"/>
    <p:sldId id="977" r:id="rId53"/>
    <p:sldId id="978" r:id="rId54"/>
    <p:sldId id="979" r:id="rId55"/>
    <p:sldId id="980" r:id="rId56"/>
    <p:sldId id="981" r:id="rId57"/>
    <p:sldId id="857" r:id="rId58"/>
    <p:sldId id="859" r:id="rId59"/>
    <p:sldId id="996" r:id="rId60"/>
    <p:sldId id="997" r:id="rId61"/>
    <p:sldId id="863" r:id="rId62"/>
    <p:sldId id="864" r:id="rId63"/>
    <p:sldId id="865" r:id="rId64"/>
    <p:sldId id="866" r:id="rId65"/>
    <p:sldId id="998" r:id="rId66"/>
    <p:sldId id="999" r:id="rId67"/>
    <p:sldId id="1001" r:id="rId68"/>
    <p:sldId id="867" r:id="rId6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3300"/>
    <a:srgbClr val="0066CC"/>
    <a:srgbClr val="0066FF"/>
    <a:srgbClr val="009242"/>
    <a:srgbClr val="FF0000"/>
    <a:srgbClr val="004821"/>
    <a:srgbClr val="0080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6" autoAdjust="0"/>
    <p:restoredTop sz="89699" autoAdjust="0"/>
  </p:normalViewPr>
  <p:slideViewPr>
    <p:cSldViewPr>
      <p:cViewPr varScale="1">
        <p:scale>
          <a:sx n="76" d="100"/>
          <a:sy n="76" d="100"/>
        </p:scale>
        <p:origin x="-1192"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8485"/>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9C3EF2F-8E1A-4A8D-899E-303B7E3B0B14}" type="slidenum">
              <a:rPr lang="en-US" altLang="zh-CN"/>
              <a:pPr>
                <a:defRPr/>
              </a:pPr>
              <a:t>‹#›</a:t>
            </a:fld>
            <a:endParaRPr lang="en-US" altLang="zh-CN"/>
          </a:p>
        </p:txBody>
      </p:sp>
    </p:spTree>
    <p:extLst>
      <p:ext uri="{BB962C8B-B14F-4D97-AF65-F5344CB8AC3E}">
        <p14:creationId xmlns:p14="http://schemas.microsoft.com/office/powerpoint/2010/main" val="3607165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Grp="1" noRot="1" noChangeAspect="1" noChangeArrowheads="1" noTextEdit="1"/>
          </p:cNvSpPr>
          <p:nvPr>
            <p:ph type="sldImg"/>
          </p:nvPr>
        </p:nvSpPr>
        <p:spPr>
          <a:xfrm>
            <a:off x="1144588" y="576263"/>
            <a:ext cx="4586287" cy="3440112"/>
          </a:xfrm>
          <a:ln/>
        </p:spPr>
      </p:sp>
      <p:sp>
        <p:nvSpPr>
          <p:cNvPr id="481283"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sz="2200" b="1" smtClean="0">
                <a:latin typeface="Arial" pitchFamily="34" charset="0"/>
              </a:rPr>
              <a:t>“X is n times faster than Y” in English means X = (n+1) Y.</a:t>
            </a:r>
          </a:p>
          <a:p>
            <a:endParaRPr lang="zh-CN" altLang="en-US" sz="2200" b="1"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Rot="1" noChangeAspect="1" noChangeArrowheads="1" noTextEdit="1"/>
          </p:cNvSpPr>
          <p:nvPr>
            <p:ph type="sldImg"/>
          </p:nvPr>
        </p:nvSpPr>
        <p:spPr>
          <a:xfrm>
            <a:off x="1144588" y="576263"/>
            <a:ext cx="4586287" cy="3440112"/>
          </a:xfrm>
          <a:ln/>
        </p:spPr>
      </p:sp>
      <p:sp>
        <p:nvSpPr>
          <p:cNvPr id="484355"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dirty="0" smtClean="0">
                <a:latin typeface="Arial" pitchFamily="34" charset="0"/>
              </a:rPr>
              <a:t>Need to explain 1) clock cycle, 2) clock frequency.</a:t>
            </a:r>
          </a:p>
          <a:p>
            <a:r>
              <a:rPr lang="en-US" altLang="zh-CN" dirty="0" smtClean="0">
                <a:latin typeface="Arial" pitchFamily="34" charset="0"/>
              </a:rPr>
              <a:t>Mention that CPI is important.</a:t>
            </a:r>
          </a:p>
          <a:p>
            <a:endParaRPr lang="en-US" altLang="zh-CN" dirty="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1144588" y="576263"/>
            <a:ext cx="4586287" cy="3440112"/>
          </a:xfrm>
          <a:ln/>
        </p:spPr>
      </p:sp>
      <p:sp>
        <p:nvSpPr>
          <p:cNvPr id="100355"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r>
              <a:rPr lang="en-US" altLang="zh-CN" smtClean="0">
                <a:latin typeface="Arial" pitchFamily="34" charset="0"/>
              </a:rPr>
              <a:t>So CPU time is determined by 3 factors.</a:t>
            </a:r>
          </a:p>
          <a:p>
            <a:endParaRPr lang="en-US" altLang="zh-CN" smtClean="0">
              <a:latin typeface="Arial" pitchFamily="34" charset="0"/>
            </a:endParaRPr>
          </a:p>
          <a:p>
            <a:r>
              <a:rPr lang="en-US" altLang="zh-CN" smtClean="0">
                <a:latin typeface="Arial" pitchFamily="34" charset="0"/>
              </a:rPr>
              <a:t>The formula is specially useful because it separates the 3 key factors that affect performance.</a:t>
            </a:r>
          </a:p>
          <a:p>
            <a:r>
              <a:rPr lang="en-US" altLang="zh-CN" smtClean="0">
                <a:latin typeface="Arial" pitchFamily="34" charset="0"/>
              </a:rPr>
              <a:t>Time : ( length, CPI, Clock). Which are software dependent and which are hardware dependent?</a:t>
            </a:r>
          </a:p>
          <a:p>
            <a:endParaRPr lang="en-US" altLang="zh-CN" smtClean="0">
              <a:latin typeface="Arial" pitchFamily="34" charset="0"/>
            </a:endParaRPr>
          </a:p>
          <a:p>
            <a:r>
              <a:rPr lang="en-US" altLang="zh-CN" smtClean="0">
                <a:latin typeface="Arial" pitchFamily="34" charset="0"/>
              </a:rPr>
              <a:t>The table shows how such 3 factors are affected by other techniques.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44588" y="576263"/>
            <a:ext cx="4586287" cy="3440112"/>
          </a:xfrm>
          <a:ln/>
        </p:spPr>
      </p:sp>
      <p:sp>
        <p:nvSpPr>
          <p:cNvPr id="102403"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r>
              <a:rPr lang="en-US" altLang="zh-CN" dirty="0" smtClean="0">
                <a:latin typeface="Arial" pitchFamily="34" charset="0"/>
              </a:rPr>
              <a:t>So CPU time is determined by 3 factors.</a:t>
            </a:r>
          </a:p>
          <a:p>
            <a:endParaRPr lang="en-US" altLang="zh-CN" dirty="0" smtClean="0">
              <a:latin typeface="Arial" pitchFamily="34" charset="0"/>
            </a:endParaRPr>
          </a:p>
          <a:p>
            <a:r>
              <a:rPr lang="en-US" altLang="zh-CN" dirty="0" smtClean="0">
                <a:latin typeface="Arial" pitchFamily="34" charset="0"/>
              </a:rPr>
              <a:t>The formula is specially useful because it separates the 3 key factors that affect performance.</a:t>
            </a:r>
          </a:p>
          <a:p>
            <a:r>
              <a:rPr lang="en-US" altLang="zh-CN" dirty="0" smtClean="0">
                <a:latin typeface="Arial" pitchFamily="34" charset="0"/>
              </a:rPr>
              <a:t>Time : ( length, CPI, Clock). Which are software dependent and which are hardware dependent?</a:t>
            </a:r>
          </a:p>
          <a:p>
            <a:endParaRPr lang="en-US" altLang="zh-CN" dirty="0" smtClean="0">
              <a:latin typeface="Arial" pitchFamily="34" charset="0"/>
            </a:endParaRPr>
          </a:p>
          <a:p>
            <a:r>
              <a:rPr lang="en-US" altLang="zh-CN" dirty="0" smtClean="0">
                <a:latin typeface="Arial" pitchFamily="34" charset="0"/>
              </a:rPr>
              <a:t>The table shows how such 3 factors are affected by other techniques.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Rot="1" noChangeAspect="1" noChangeArrowheads="1" noTextEdit="1"/>
          </p:cNvSpPr>
          <p:nvPr>
            <p:ph type="sldImg"/>
          </p:nvPr>
        </p:nvSpPr>
        <p:spPr>
          <a:xfrm>
            <a:off x="1144588" y="576263"/>
            <a:ext cx="4586287" cy="3440112"/>
          </a:xfrm>
          <a:ln/>
        </p:spPr>
      </p:sp>
      <p:sp>
        <p:nvSpPr>
          <p:cNvPr id="491523"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dirty="0" smtClean="0">
                <a:latin typeface="Arial" pitchFamily="34" charset="0"/>
              </a:rPr>
              <a:t>CPU execution time, clock cycle are easy to get.</a:t>
            </a:r>
          </a:p>
          <a:p>
            <a:r>
              <a:rPr lang="en-US" altLang="zh-CN" dirty="0" smtClean="0">
                <a:latin typeface="Arial" pitchFamily="34" charset="0"/>
              </a:rPr>
              <a:t>How to measure CPI or instruction count? Static counting for small programs or dynamic recording tools(simulator and hardware counter) for large programs.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Rot="1" noChangeAspect="1" noChangeArrowheads="1" noTextEdit="1"/>
          </p:cNvSpPr>
          <p:nvPr>
            <p:ph type="sldImg"/>
          </p:nvPr>
        </p:nvSpPr>
        <p:spPr>
          <a:xfrm>
            <a:off x="1144588" y="576263"/>
            <a:ext cx="4586287" cy="3440112"/>
          </a:xfrm>
          <a:ln/>
        </p:spPr>
      </p:sp>
      <p:sp>
        <p:nvSpPr>
          <p:cNvPr id="493571" name="Rectangle 3"/>
          <p:cNvSpPr>
            <a:spLocks noGrp="1" noChangeArrowheads="1"/>
          </p:cNvSpPr>
          <p:nvPr>
            <p:ph type="body" idx="1"/>
          </p:nvPr>
        </p:nvSpPr>
        <p:spPr>
          <a:xfrm>
            <a:off x="515938" y="4343400"/>
            <a:ext cx="5910262" cy="4114800"/>
          </a:xfrm>
          <a:noFill/>
          <a:ln/>
        </p:spPr>
        <p:txBody>
          <a:bodyPr lIns="90045" tIns="44232" rIns="90045" bIns="44232"/>
          <a:lstStyle/>
          <a:p>
            <a:endParaRPr lang="en-US"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Rot="1" noChangeAspect="1" noChangeArrowheads="1" noTextEdit="1"/>
          </p:cNvSpPr>
          <p:nvPr>
            <p:ph type="sldImg"/>
          </p:nvPr>
        </p:nvSpPr>
        <p:spPr>
          <a:xfrm>
            <a:off x="1144588" y="576263"/>
            <a:ext cx="4586287" cy="3440112"/>
          </a:xfrm>
          <a:ln/>
        </p:spPr>
      </p:sp>
      <p:sp>
        <p:nvSpPr>
          <p:cNvPr id="495619"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smtClean="0">
                <a:latin typeface="Arial" pitchFamily="34" charset="0"/>
              </a:rPr>
              <a:t>Due to such pitfalls, MIPS is not a convincing measurement of the speed.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Rot="1" noChangeAspect="1" noChangeArrowheads="1" noTextEdit="1"/>
          </p:cNvSpPr>
          <p:nvPr>
            <p:ph type="sldImg"/>
          </p:nvPr>
        </p:nvSpPr>
        <p:spPr>
          <a:xfrm>
            <a:off x="1144588" y="576263"/>
            <a:ext cx="4586287" cy="3440112"/>
          </a:xfrm>
          <a:ln/>
        </p:spPr>
      </p:sp>
      <p:sp>
        <p:nvSpPr>
          <p:cNvPr id="497667" name="Rectangle 3"/>
          <p:cNvSpPr>
            <a:spLocks noGrp="1" noChangeArrowheads="1"/>
          </p:cNvSpPr>
          <p:nvPr>
            <p:ph type="body" idx="1"/>
          </p:nvPr>
        </p:nvSpPr>
        <p:spPr>
          <a:xfrm>
            <a:off x="515938" y="4343400"/>
            <a:ext cx="5910262" cy="4114800"/>
          </a:xfrm>
          <a:noFill/>
          <a:ln/>
        </p:spPr>
        <p:txBody>
          <a:bodyPr lIns="90045" tIns="44232" rIns="90045" bIns="44232"/>
          <a:lstStyle/>
          <a:p>
            <a:pPr>
              <a:spcBef>
                <a:spcPct val="0"/>
              </a:spcBef>
            </a:pPr>
            <a:endParaRPr lang="en-US" altLang="zh-CN" sz="1800" smtClean="0">
              <a:latin typeface="Helvetica" pitchFamily="34" charset="0"/>
            </a:endParaRPr>
          </a:p>
          <a:p>
            <a:pPr>
              <a:spcBef>
                <a:spcPct val="0"/>
              </a:spcBef>
            </a:pPr>
            <a:endParaRPr lang="en-US" altLang="zh-CN" sz="1800" smtClean="0">
              <a:latin typeface="Helvetica" pitchFamily="34" charset="0"/>
            </a:endParaRPr>
          </a:p>
          <a:p>
            <a:pPr>
              <a:spcBef>
                <a:spcPct val="0"/>
              </a:spcBef>
            </a:pPr>
            <a:endParaRPr lang="en-US" altLang="zh-CN" sz="1800" smtClean="0">
              <a:latin typeface="Helvetica" pitchFamily="34" charset="0"/>
            </a:endParaRPr>
          </a:p>
          <a:p>
            <a:pPr>
              <a:spcBef>
                <a:spcPct val="0"/>
              </a:spcBef>
            </a:pPr>
            <a:endParaRPr lang="en-US" altLang="zh-CN" sz="1800" smtClean="0">
              <a:latin typeface="Helvetic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1144588" y="576263"/>
            <a:ext cx="4586287" cy="3440112"/>
          </a:xfrm>
          <a:ln/>
        </p:spPr>
      </p:sp>
      <p:sp>
        <p:nvSpPr>
          <p:cNvPr id="112643" name="Rectangle 3"/>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5" tIns="44232" rIns="90045" bIns="44232"/>
          <a:lstStyle/>
          <a:p>
            <a:endParaRPr lang="en-US"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Rot="1" noChangeAspect="1" noChangeArrowheads="1" noTextEdit="1"/>
          </p:cNvSpPr>
          <p:nvPr>
            <p:ph type="sldImg"/>
          </p:nvPr>
        </p:nvSpPr>
        <p:spPr>
          <a:xfrm>
            <a:off x="1144588" y="576263"/>
            <a:ext cx="4586287" cy="3440112"/>
          </a:xfrm>
          <a:ln/>
        </p:spPr>
      </p:sp>
      <p:sp>
        <p:nvSpPr>
          <p:cNvPr id="499715" name="Rectangle 3"/>
          <p:cNvSpPr>
            <a:spLocks noGrp="1" noChangeArrowheads="1"/>
          </p:cNvSpPr>
          <p:nvPr>
            <p:ph type="body" idx="1"/>
          </p:nvPr>
        </p:nvSpPr>
        <p:spPr>
          <a:xfrm>
            <a:off x="515938" y="4343400"/>
            <a:ext cx="5910262" cy="4114800"/>
          </a:xfrm>
          <a:noFill/>
          <a:ln/>
        </p:spPr>
        <p:txBody>
          <a:bodyPr lIns="90045" tIns="44232" rIns="90045" bIns="44232"/>
          <a:lstStyle/>
          <a:p>
            <a:r>
              <a:rPr lang="en-US" altLang="zh-CN" smtClean="0">
                <a:latin typeface="Arial" pitchFamily="34" charset="0"/>
              </a:rPr>
              <a:t>So far, All we discussed is for the performance evaluation of one computer based on one program. But how to compare 2 computers? Can we use only one program for the comparison purpose? You might have already seen the importance of benchmarks.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ChangeArrowheads="1" noTextEdit="1"/>
          </p:cNvSpPr>
          <p:nvPr>
            <p:ph type="sldImg"/>
          </p:nvPr>
        </p:nvSpPr>
        <p:spPr>
          <a:ln/>
        </p:spPr>
      </p:sp>
      <p:sp>
        <p:nvSpPr>
          <p:cNvPr id="30723" name="备注占位符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30724"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25BBACD4-EACA-4810-8890-073B504BB0E1}" type="slidenum">
              <a:rPr lang="en-US" altLang="zh-CN"/>
              <a:pPr/>
              <a:t>25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solidFill>
            <a:srgbClr val="FFFFFF"/>
          </a:solidFill>
          <a:ln/>
        </p:spPr>
      </p:sp>
      <p:sp>
        <p:nvSpPr>
          <p:cNvPr id="541699" name="Rectangle 3"/>
          <p:cNvSpPr>
            <a:spLocks noGrp="1" noChangeArrowheads="1"/>
          </p:cNvSpPr>
          <p:nvPr>
            <p:ph type="body" idx="1"/>
          </p:nvPr>
        </p:nvSpPr>
        <p:spPr>
          <a:xfrm>
            <a:off x="914400" y="4343400"/>
            <a:ext cx="5029200" cy="4114800"/>
          </a:xfrm>
          <a:solidFill>
            <a:srgbClr val="FFFFFF"/>
          </a:solidFill>
          <a:ln>
            <a:solidFill>
              <a:srgbClr val="000000"/>
            </a:solidFill>
          </a:ln>
        </p:spPr>
        <p:txBody>
          <a:bodyPr lIns="91424" tIns="45711" rIns="91424" bIns="45711"/>
          <a:lstStyle/>
          <a:p>
            <a:r>
              <a:rPr lang="en-US" altLang="zh-CN" smtClean="0">
                <a:latin typeface="Arial" pitchFamily="34" charset="0"/>
              </a:rPr>
              <a:t>ENICA 18000</a:t>
            </a:r>
            <a:r>
              <a:rPr lang="zh-CN" altLang="en-US" smtClean="0">
                <a:latin typeface="Arial" pitchFamily="34" charset="0"/>
              </a:rPr>
              <a:t>个电子管，1500个继电器，重30吨。有20个寄存器，每个10位十进制数（100个电子管），每一位十进制数用10个电子管表示，看十个电子管中哪个亮表示几。有6000个开关。靠设置开关、连接插头和插座来编程。</a:t>
            </a:r>
          </a:p>
          <a:p>
            <a:r>
              <a:rPr lang="zh-CN" altLang="en-US" smtClean="0">
                <a:latin typeface="Arial" pitchFamily="34" charset="0"/>
              </a:rPr>
              <a:t>第一次开机时甚至整个费城地区的照明都闪烁变暗。该机正式运行到</a:t>
            </a:r>
            <a:r>
              <a:rPr lang="en-US" altLang="zh-CN" smtClean="0">
                <a:latin typeface="Arial" pitchFamily="34" charset="0"/>
              </a:rPr>
              <a:t>1955</a:t>
            </a:r>
            <a:r>
              <a:rPr lang="zh-CN" altLang="en-US" smtClean="0">
                <a:latin typeface="Arial" pitchFamily="34" charset="0"/>
              </a:rPr>
              <a:t>年</a:t>
            </a:r>
            <a:r>
              <a:rPr lang="en-US" altLang="zh-CN" smtClean="0">
                <a:latin typeface="Arial" pitchFamily="34" charset="0"/>
              </a:rPr>
              <a:t>10</a:t>
            </a:r>
            <a:r>
              <a:rPr lang="zh-CN" altLang="en-US" smtClean="0">
                <a:latin typeface="Arial" pitchFamily="34" charset="0"/>
              </a:rPr>
              <a:t>月</a:t>
            </a:r>
            <a:r>
              <a:rPr lang="en-US" altLang="zh-CN" smtClean="0">
                <a:latin typeface="Arial" pitchFamily="34" charset="0"/>
              </a:rPr>
              <a:t>2</a:t>
            </a:r>
            <a:r>
              <a:rPr lang="zh-CN" altLang="en-US" smtClean="0">
                <a:latin typeface="Arial" pitchFamily="34" charset="0"/>
              </a:rPr>
              <a:t>日，这十年间共运行了</a:t>
            </a:r>
            <a:r>
              <a:rPr lang="en-US" altLang="zh-CN" smtClean="0">
                <a:latin typeface="Arial" pitchFamily="34" charset="0"/>
              </a:rPr>
              <a:t>80 223</a:t>
            </a:r>
            <a:r>
              <a:rPr lang="zh-CN" altLang="en-US" smtClean="0">
                <a:latin typeface="Arial" pitchFamily="34" charset="0"/>
              </a:rPr>
              <a:t>个小时。</a:t>
            </a:r>
          </a:p>
          <a:p>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算术逻辑部件：</a:t>
            </a:r>
            <a:r>
              <a:rPr lang="en-US" altLang="zh-CN" smtClean="0">
                <a:latin typeface="Arial" pitchFamily="34" charset="0"/>
              </a:rPr>
              <a:t>Arithmetic Logic Unit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Rot="1" noChangeAspect="1" noChangeArrowheads="1" noTextEdit="1"/>
          </p:cNvSpPr>
          <p:nvPr>
            <p:ph type="sldImg"/>
          </p:nvPr>
        </p:nvSpPr>
        <p:spPr>
          <a:ln/>
        </p:spPr>
      </p:sp>
      <p:sp>
        <p:nvSpPr>
          <p:cNvPr id="559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Rot="1" noChangeAspect="1" noChangeArrowheads="1" noTextEdit="1"/>
          </p:cNvSpPr>
          <p:nvPr>
            <p:ph type="sldImg"/>
          </p:nvPr>
        </p:nvSpPr>
        <p:spPr>
          <a:xfrm>
            <a:off x="1143000" y="576263"/>
            <a:ext cx="4586288" cy="3440112"/>
          </a:xfrm>
          <a:ln/>
        </p:spPr>
      </p:sp>
      <p:sp>
        <p:nvSpPr>
          <p:cNvPr id="470019" name="Rectangle 3"/>
          <p:cNvSpPr>
            <a:spLocks noGrp="1" noChangeArrowheads="1"/>
          </p:cNvSpPr>
          <p:nvPr>
            <p:ph type="body" idx="1"/>
          </p:nvPr>
        </p:nvSpPr>
        <p:spPr>
          <a:xfrm>
            <a:off x="517525" y="4341813"/>
            <a:ext cx="5908675" cy="4116387"/>
          </a:xfrm>
          <a:noFill/>
          <a:ln/>
        </p:spPr>
        <p:txBody>
          <a:bodyPr lIns="90045" tIns="44232" rIns="90045" bIns="44232"/>
          <a:lstStyle/>
          <a:p>
            <a:pPr marL="209550" indent="-209550">
              <a:spcBef>
                <a:spcPct val="50000"/>
              </a:spcBef>
            </a:pPr>
            <a:r>
              <a:rPr lang="en-US" altLang="zh-CN" b="1" dirty="0" smtClean="0">
                <a:solidFill>
                  <a:schemeClr val="accent2"/>
                </a:solidFill>
                <a:latin typeface="Arial" pitchFamily="34" charset="0"/>
              </a:rPr>
              <a:t>Hello</a:t>
            </a:r>
            <a:r>
              <a:rPr lang="zh-CN" altLang="en-US" b="1" dirty="0" smtClean="0">
                <a:solidFill>
                  <a:schemeClr val="accent2"/>
                </a:solidFill>
                <a:latin typeface="Arial" pitchFamily="34" charset="0"/>
              </a:rPr>
              <a:t>程序被启动后，计算机的动作过程如下：</a:t>
            </a:r>
          </a:p>
          <a:p>
            <a:pPr marL="209550" indent="-209550"/>
            <a:r>
              <a:rPr lang="en-US" altLang="zh-CN" b="1" dirty="0" smtClean="0">
                <a:latin typeface="Arial" pitchFamily="34" charset="0"/>
              </a:rPr>
              <a:t>Shell</a:t>
            </a:r>
            <a:r>
              <a:rPr lang="zh-CN" altLang="en-US" b="1" dirty="0" smtClean="0">
                <a:latin typeface="Arial" pitchFamily="34" charset="0"/>
              </a:rPr>
              <a:t>程序读取字符串“</a:t>
            </a:r>
            <a:r>
              <a:rPr lang="en-US" altLang="zh-CN" b="1" dirty="0" smtClean="0">
                <a:latin typeface="Arial" pitchFamily="34" charset="0"/>
              </a:rPr>
              <a:t>./hello</a:t>
            </a:r>
            <a:r>
              <a:rPr lang="zh-CN" altLang="en-US" b="1" dirty="0" smtClean="0">
                <a:latin typeface="Arial" pitchFamily="34" charset="0"/>
              </a:rPr>
              <a:t>”中各字符到寄存器，然后存放到主存；</a:t>
            </a:r>
            <a:endParaRPr lang="en-US" altLang="zh-CN" b="1" dirty="0" smtClean="0">
              <a:latin typeface="Arial" pitchFamily="34" charset="0"/>
            </a:endParaRPr>
          </a:p>
          <a:p>
            <a:pPr marL="209550" indent="-209550"/>
            <a:r>
              <a:rPr lang="en-US" altLang="zh-CN" b="1" dirty="0" smtClean="0">
                <a:latin typeface="Arial" pitchFamily="34" charset="0"/>
              </a:rPr>
              <a:t>“Enter</a:t>
            </a:r>
            <a:r>
              <a:rPr lang="zh-CN" altLang="en-US" b="1" dirty="0" smtClean="0">
                <a:latin typeface="Arial" pitchFamily="34" charset="0"/>
              </a:rPr>
              <a:t>”键输入后，操作系统内核（载入程序）根据主存中的字符串“</a:t>
            </a:r>
            <a:r>
              <a:rPr lang="en-US" altLang="zh-CN" b="1" dirty="0" smtClean="0">
                <a:latin typeface="Arial" pitchFamily="34" charset="0"/>
              </a:rPr>
              <a:t>hello”</a:t>
            </a:r>
            <a:r>
              <a:rPr lang="zh-CN" altLang="en-US" b="1" dirty="0" smtClean="0">
                <a:latin typeface="Arial" pitchFamily="34" charset="0"/>
              </a:rPr>
              <a:t>到磁盘上找到特定的</a:t>
            </a:r>
            <a:r>
              <a:rPr lang="en-US" altLang="zh-CN" b="1" dirty="0" smtClean="0">
                <a:latin typeface="Arial" pitchFamily="34" charset="0"/>
              </a:rPr>
              <a:t>hello</a:t>
            </a:r>
            <a:r>
              <a:rPr lang="zh-CN" altLang="en-US" b="1" dirty="0" smtClean="0">
                <a:latin typeface="Arial" pitchFamily="34" charset="0"/>
              </a:rPr>
              <a:t>目标文件，将其包含的指令代码和数据（“</a:t>
            </a:r>
            <a:r>
              <a:rPr lang="en-US" altLang="zh-CN" b="1" dirty="0" smtClean="0">
                <a:latin typeface="Arial" pitchFamily="34" charset="0"/>
              </a:rPr>
              <a:t>hello, world\n</a:t>
            </a:r>
            <a:r>
              <a:rPr lang="zh-CN" altLang="en-US" b="1" dirty="0" smtClean="0">
                <a:latin typeface="Arial" pitchFamily="34" charset="0"/>
              </a:rPr>
              <a:t>”）从磁盘读到主存，并将控制权转交给</a:t>
            </a:r>
            <a:r>
              <a:rPr lang="en-US" altLang="zh-CN" b="1" dirty="0" smtClean="0">
                <a:latin typeface="Arial" pitchFamily="34" charset="0"/>
              </a:rPr>
              <a:t>hello</a:t>
            </a:r>
            <a:r>
              <a:rPr lang="zh-CN" altLang="en-US" b="1" dirty="0" smtClean="0">
                <a:latin typeface="Arial" pitchFamily="34" charset="0"/>
              </a:rPr>
              <a:t>程序，即将</a:t>
            </a:r>
            <a:r>
              <a:rPr lang="en-US" altLang="zh-CN" b="1" dirty="0" smtClean="0">
                <a:latin typeface="Arial" pitchFamily="34" charset="0"/>
              </a:rPr>
              <a:t>hello</a:t>
            </a:r>
            <a:r>
              <a:rPr lang="zh-CN" altLang="en-US" b="1" dirty="0" smtClean="0">
                <a:latin typeface="Arial" pitchFamily="34" charset="0"/>
              </a:rPr>
              <a:t>程序的第一条指令的地址送到</a:t>
            </a:r>
            <a:r>
              <a:rPr lang="en-US" altLang="zh-CN" b="1" dirty="0" smtClean="0">
                <a:latin typeface="Arial" pitchFamily="34" charset="0"/>
              </a:rPr>
              <a:t>PC</a:t>
            </a:r>
            <a:r>
              <a:rPr lang="zh-CN" altLang="en-US" b="1" dirty="0" smtClean="0">
                <a:latin typeface="Arial" pitchFamily="34" charset="0"/>
              </a:rPr>
              <a:t>中；处理器从</a:t>
            </a:r>
            <a:r>
              <a:rPr lang="en-US" altLang="zh-CN" b="1" dirty="0" smtClean="0">
                <a:latin typeface="Arial" pitchFamily="34" charset="0"/>
              </a:rPr>
              <a:t>hello</a:t>
            </a:r>
            <a:r>
              <a:rPr lang="zh-CN" altLang="en-US" b="1" dirty="0" smtClean="0">
                <a:latin typeface="Arial" pitchFamily="34" charset="0"/>
              </a:rPr>
              <a:t>主程序的指令代码开始执行；</a:t>
            </a:r>
            <a:r>
              <a:rPr lang="en-US" altLang="zh-CN" b="1" dirty="0" smtClean="0">
                <a:latin typeface="Arial" pitchFamily="34" charset="0"/>
              </a:rPr>
              <a:t>Hello</a:t>
            </a:r>
            <a:r>
              <a:rPr lang="zh-CN" altLang="en-US" b="1" dirty="0" smtClean="0">
                <a:latin typeface="Arial" pitchFamily="34" charset="0"/>
              </a:rPr>
              <a:t>程序将“</a:t>
            </a:r>
            <a:r>
              <a:rPr lang="en-US" altLang="zh-CN" b="1" dirty="0" smtClean="0">
                <a:latin typeface="Arial" pitchFamily="34" charset="0"/>
              </a:rPr>
              <a:t>hello, world\n</a:t>
            </a:r>
            <a:r>
              <a:rPr lang="zh-CN" altLang="en-US" b="1" dirty="0" smtClean="0">
                <a:latin typeface="Arial" pitchFamily="34" charset="0"/>
              </a:rPr>
              <a:t>”串中的字节从主存读到寄存器，再从寄存器输出到显示器上。</a:t>
            </a:r>
            <a:endParaRPr lang="en-US" altLang="zh-CN" b="1" dirty="0" smtClean="0">
              <a:latin typeface="Arial" pitchFamily="34" charset="0"/>
            </a:endParaRPr>
          </a:p>
          <a:p>
            <a:pPr marL="209550" indent="-209550">
              <a:spcBef>
                <a:spcPct val="50000"/>
              </a:spcBef>
            </a:pPr>
            <a:endParaRPr lang="zh-CN" altLang="en-US" dirty="0"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Rot="1" noChangeAspect="1" noChangeArrowheads="1" noTextEdit="1"/>
          </p:cNvSpPr>
          <p:nvPr>
            <p:ph type="sldImg"/>
          </p:nvPr>
        </p:nvSpPr>
        <p:spPr>
          <a:xfrm>
            <a:off x="1108075" y="654050"/>
            <a:ext cx="4652963" cy="3489325"/>
          </a:xfrm>
          <a:ln/>
        </p:spPr>
      </p:sp>
      <p:sp>
        <p:nvSpPr>
          <p:cNvPr id="693251" name="Rectangle 3"/>
          <p:cNvSpPr>
            <a:spLocks noGrp="1" noChangeArrowheads="1"/>
          </p:cNvSpPr>
          <p:nvPr>
            <p:ph type="body" idx="1"/>
          </p:nvPr>
        </p:nvSpPr>
        <p:spPr>
          <a:xfrm>
            <a:off x="930275" y="4360863"/>
            <a:ext cx="5008563" cy="4070350"/>
          </a:xfrm>
          <a:noFill/>
          <a:ln/>
        </p:spPr>
        <p:txBody>
          <a:bodyPr lIns="86630" tIns="43315" rIns="86630" bIns="43315"/>
          <a:lstStyle/>
          <a:p>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4A87925-E520-4C73-9EA8-A955DDE7DF80}"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145EF0-B5BE-4574-9022-E48C979FD82B}"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5733D05-72BA-4B2F-B8A6-3A4F0ACD0735}"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DC4C531-17C9-4C0C-B805-54CCC3FED6E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18140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9E182C9-A5D0-4DBD-BE41-82F66A5DE35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35716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A4B5BD2-CE51-43EE-ACA0-93394AC001A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53732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E17759F-1542-4BDB-991D-F93C0FB5F6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84869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DC1B2B4-DBEB-4188-A70D-5345B3B2460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3778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13B2F95-62B6-4342-88B9-EDFF0B9AC24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958549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BF2BE51-718B-4643-A729-E398BB9756B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82671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67244AC-17F0-44FC-872E-8EA25A6BAA0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4861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04D5D84-F493-480C-9B02-1533CB18E289}"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92A53CE-E45F-4C59-86EE-12197318BAE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12284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1F0BB3A-371B-45D8-9077-2E166DFD08A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72605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A7721D1-E5E3-4D15-A326-0E3D277C795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5694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A15D829-A83E-4E18-8E64-A7CC12E225B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556E237-A1FF-407B-83D2-47F40C09543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B70D44C-BA9F-4C06-887F-12B38552A82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32B0899-E5D6-41EC-9899-AF72B5F003E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216BFF0-EFD3-4032-AB41-10732D6B42A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C28CB37-98C7-4C07-98FA-6D9346702FC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9515E50-A41F-482D-A622-9F6A097AA5C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FB94F5D9-FB83-46E7-BF5C-D3B53254E28D}"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B118B7A9-423F-44C3-B6F7-B5F9EA2E6DFA}" type="slidenum">
              <a:rPr lang="en-US" altLang="zh-CN">
                <a:solidFill>
                  <a:srgbClr val="000000"/>
                </a:solidFill>
              </a:rPr>
              <a:pPr>
                <a:defRPr/>
              </a:pPr>
              <a:t>‹#›</a:t>
            </a:fld>
            <a:endParaRPr lang="en-US" altLang="zh-CN">
              <a:solidFill>
                <a:srgbClr val="000000"/>
              </a:solidFill>
            </a:endParaRPr>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solidFill>
                <a:srgbClr val="000000"/>
              </a:solidFill>
              <a:latin typeface="Arial" charset="0"/>
            </a:endParaRPr>
          </a:p>
        </p:txBody>
      </p:sp>
    </p:spTree>
    <p:extLst>
      <p:ext uri="{BB962C8B-B14F-4D97-AF65-F5344CB8AC3E}">
        <p14:creationId xmlns:p14="http://schemas.microsoft.com/office/powerpoint/2010/main" val="34752697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tangjie@nju.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www.icourse163.org/course/NJU-1001625001"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s://baike.baidu.com/item/%E5%B0%8F%E6%95%B0"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s://baike.baidu.com/item/%E5%9F%BA%E5%87%86"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35000"/>
              </a:lnSpc>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zh-CN" altLang="en-US" dirty="0" smtClean="0">
                <a:solidFill>
                  <a:srgbClr val="C00000"/>
                </a:solidFill>
              </a:rPr>
              <a:t>第一章 计算机系统概论</a:t>
            </a:r>
            <a:br>
              <a:rPr lang="zh-CN" altLang="en-US" dirty="0" smtClean="0">
                <a:solidFill>
                  <a:srgbClr val="C00000"/>
                </a:solidFill>
              </a:rPr>
            </a:br>
            <a:r>
              <a:rPr lang="zh-CN" altLang="en-US" dirty="0" smtClean="0">
                <a:solidFill>
                  <a:srgbClr val="C00000"/>
                </a:solidFill>
              </a:rPr>
              <a:t/>
            </a:r>
            <a:br>
              <a:rPr lang="zh-CN" altLang="en-US" dirty="0" smtClean="0">
                <a:solidFill>
                  <a:srgbClr val="C00000"/>
                </a:solidFill>
              </a:rPr>
            </a:br>
            <a:r>
              <a:rPr lang="zh-CN" altLang="en-US" dirty="0" smtClean="0"/>
              <a:t> </a:t>
            </a:r>
            <a:endParaRPr lang="en-US" altLang="zh-CN" sz="3200" dirty="0" smtClean="0">
              <a:solidFill>
                <a:srgbClr val="3333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587779" name="Rectangle 3"/>
          <p:cNvSpPr>
            <a:spLocks noGrp="1" noChangeArrowheads="1"/>
          </p:cNvSpPr>
          <p:nvPr>
            <p:ph type="body" idx="1"/>
          </p:nvPr>
        </p:nvSpPr>
        <p:spPr>
          <a:xfrm>
            <a:off x="161925" y="746125"/>
            <a:ext cx="8469313" cy="5518150"/>
          </a:xfrm>
        </p:spPr>
        <p:txBody>
          <a:bodyPr/>
          <a:lstStyle/>
          <a:p>
            <a:pPr>
              <a:lnSpc>
                <a:spcPct val="100000"/>
              </a:lnSpc>
              <a:spcBef>
                <a:spcPct val="10000"/>
              </a:spcBef>
              <a:buFontTx/>
              <a:buNone/>
            </a:pPr>
            <a:r>
              <a:rPr lang="zh-CN" altLang="en-US" sz="2200" smtClean="0">
                <a:latin typeface="微软雅黑" pitchFamily="34" charset="-122"/>
                <a:ea typeface="微软雅黑" pitchFamily="34" charset="-122"/>
              </a:rPr>
              <a:t>代码段一：</a:t>
            </a:r>
          </a:p>
          <a:p>
            <a:pPr>
              <a:lnSpc>
                <a:spcPct val="100000"/>
              </a:lnSpc>
              <a:spcBef>
                <a:spcPct val="10000"/>
              </a:spcBef>
              <a:buFontTx/>
              <a:buNone/>
            </a:pPr>
            <a:r>
              <a:rPr lang="en-US" altLang="zh-CN" sz="2200" smtClean="0">
                <a:latin typeface="微软雅黑" pitchFamily="34" charset="-122"/>
                <a:ea typeface="微软雅黑" pitchFamily="34" charset="-122"/>
              </a:rPr>
              <a:t>int a = </a:t>
            </a:r>
            <a:r>
              <a:rPr lang="en-US" altLang="zh-CN" sz="2200" smtClean="0">
                <a:solidFill>
                  <a:srgbClr val="A50021"/>
                </a:solidFill>
                <a:latin typeface="微软雅黑" pitchFamily="34" charset="-122"/>
                <a:ea typeface="微软雅黑" pitchFamily="34" charset="-122"/>
              </a:rPr>
              <a:t>2147483648</a:t>
            </a:r>
            <a:r>
              <a:rPr lang="en-US" altLang="zh-CN" sz="2200" smtClean="0">
                <a:latin typeface="微软雅黑" pitchFamily="34" charset="-122"/>
                <a:ea typeface="微软雅黑" pitchFamily="34" charset="-122"/>
              </a:rPr>
              <a:t>;</a:t>
            </a:r>
          </a:p>
          <a:p>
            <a:pPr>
              <a:lnSpc>
                <a:spcPct val="100000"/>
              </a:lnSpc>
              <a:spcBef>
                <a:spcPct val="10000"/>
              </a:spcBef>
              <a:buFontTx/>
              <a:buNone/>
            </a:pPr>
            <a:r>
              <a:rPr lang="en-US" altLang="zh-CN" sz="2200" smtClean="0">
                <a:latin typeface="微软雅黑" pitchFamily="34" charset="-122"/>
                <a:ea typeface="微软雅黑" pitchFamily="34" charset="-122"/>
              </a:rPr>
              <a:t>int b = a / -1; </a:t>
            </a:r>
          </a:p>
          <a:p>
            <a:pPr>
              <a:lnSpc>
                <a:spcPct val="100000"/>
              </a:lnSpc>
              <a:spcBef>
                <a:spcPct val="10000"/>
              </a:spcBef>
              <a:buFontTx/>
              <a:buNone/>
            </a:pPr>
            <a:r>
              <a:rPr lang="en-US" altLang="zh-CN" sz="2200" smtClean="0">
                <a:latin typeface="微软雅黑" pitchFamily="34" charset="-122"/>
                <a:ea typeface="微软雅黑" pitchFamily="34" charset="-122"/>
              </a:rPr>
              <a:t>printf("%d, %d \n", a, b);</a:t>
            </a:r>
          </a:p>
          <a:p>
            <a:pPr>
              <a:lnSpc>
                <a:spcPct val="100000"/>
              </a:lnSpc>
              <a:spcBef>
                <a:spcPct val="10000"/>
              </a:spcBef>
              <a:buFontTx/>
              <a:buNone/>
            </a:pPr>
            <a:r>
              <a:rPr lang="zh-CN" altLang="en-US" sz="2200" smtClean="0">
                <a:solidFill>
                  <a:srgbClr val="FF0000"/>
                </a:solidFill>
                <a:latin typeface="微软雅黑" pitchFamily="34" charset="-122"/>
                <a:ea typeface="微软雅黑" pitchFamily="34" charset="-122"/>
              </a:rPr>
              <a:t>运行结果为</a:t>
            </a:r>
          </a:p>
          <a:p>
            <a:pPr>
              <a:lnSpc>
                <a:spcPct val="100000"/>
              </a:lnSpc>
              <a:spcBef>
                <a:spcPct val="10000"/>
              </a:spcBef>
              <a:buFontTx/>
              <a:buNone/>
            </a:pPr>
            <a:r>
              <a:rPr lang="en-US" altLang="zh-CN" sz="2200" smtClean="0">
                <a:solidFill>
                  <a:srgbClr val="FF0000"/>
                </a:solidFill>
                <a:latin typeface="微软雅黑" pitchFamily="34" charset="-122"/>
                <a:ea typeface="微软雅黑" pitchFamily="34" charset="-122"/>
              </a:rPr>
              <a:t>-2147483648, -2147483648</a:t>
            </a:r>
            <a:endParaRPr lang="zh-CN" altLang="en-US" sz="2200" smtClean="0">
              <a:solidFill>
                <a:srgbClr val="FF0000"/>
              </a:solidFill>
              <a:latin typeface="微软雅黑" pitchFamily="34" charset="-122"/>
              <a:ea typeface="微软雅黑" pitchFamily="34" charset="-122"/>
            </a:endParaRPr>
          </a:p>
          <a:p>
            <a:pPr>
              <a:lnSpc>
                <a:spcPct val="105000"/>
              </a:lnSpc>
              <a:buFontTx/>
              <a:buNone/>
            </a:pPr>
            <a:endParaRPr lang="zh-CN" altLang="en-US" sz="2200" smtClean="0">
              <a:latin typeface="微软雅黑" pitchFamily="34" charset="-122"/>
              <a:ea typeface="微软雅黑" pitchFamily="34" charset="-122"/>
            </a:endParaRPr>
          </a:p>
          <a:p>
            <a:pPr>
              <a:lnSpc>
                <a:spcPct val="105000"/>
              </a:lnSpc>
              <a:buFontTx/>
              <a:buNone/>
            </a:pPr>
            <a:endParaRPr lang="zh-CN" altLang="en-US" sz="1000" smtClean="0">
              <a:latin typeface="微软雅黑" pitchFamily="34" charset="-122"/>
              <a:ea typeface="微软雅黑" pitchFamily="34" charset="-122"/>
            </a:endParaRPr>
          </a:p>
          <a:p>
            <a:pPr>
              <a:lnSpc>
                <a:spcPct val="100000"/>
              </a:lnSpc>
              <a:spcBef>
                <a:spcPct val="10000"/>
              </a:spcBef>
              <a:buFontTx/>
              <a:buNone/>
            </a:pPr>
            <a:r>
              <a:rPr lang="zh-CN" altLang="en-US" sz="2200" smtClean="0">
                <a:latin typeface="微软雅黑" pitchFamily="34" charset="-122"/>
                <a:ea typeface="微软雅黑" pitchFamily="34" charset="-122"/>
              </a:rPr>
              <a:t>代码段二：</a:t>
            </a:r>
          </a:p>
          <a:p>
            <a:pPr>
              <a:lnSpc>
                <a:spcPct val="100000"/>
              </a:lnSpc>
              <a:spcBef>
                <a:spcPct val="10000"/>
              </a:spcBef>
              <a:buFontTx/>
              <a:buNone/>
            </a:pPr>
            <a:r>
              <a:rPr lang="en-US" altLang="zh-CN" sz="2200" smtClean="0">
                <a:latin typeface="微软雅黑" pitchFamily="34" charset="-122"/>
                <a:ea typeface="微软雅黑" pitchFamily="34" charset="-122"/>
              </a:rPr>
              <a:t>int a = </a:t>
            </a:r>
            <a:r>
              <a:rPr lang="en-US" altLang="zh-CN" sz="2200" smtClean="0">
                <a:solidFill>
                  <a:srgbClr val="A50021"/>
                </a:solidFill>
                <a:latin typeface="微软雅黑" pitchFamily="34" charset="-122"/>
                <a:ea typeface="微软雅黑" pitchFamily="34" charset="-122"/>
              </a:rPr>
              <a:t>2147483648</a:t>
            </a:r>
            <a:r>
              <a:rPr lang="en-US" altLang="zh-CN" sz="2200" smtClean="0">
                <a:latin typeface="微软雅黑" pitchFamily="34" charset="-122"/>
                <a:ea typeface="微软雅黑" pitchFamily="34" charset="-122"/>
              </a:rPr>
              <a:t>;</a:t>
            </a:r>
          </a:p>
          <a:p>
            <a:pPr>
              <a:lnSpc>
                <a:spcPct val="100000"/>
              </a:lnSpc>
              <a:spcBef>
                <a:spcPct val="10000"/>
              </a:spcBef>
              <a:buFontTx/>
              <a:buNone/>
            </a:pPr>
            <a:r>
              <a:rPr lang="en-US" altLang="zh-CN" sz="2200" smtClean="0">
                <a:latin typeface="微软雅黑" pitchFamily="34" charset="-122"/>
                <a:ea typeface="微软雅黑" pitchFamily="34" charset="-122"/>
              </a:rPr>
              <a:t>int b = -1;</a:t>
            </a:r>
          </a:p>
          <a:p>
            <a:pPr>
              <a:lnSpc>
                <a:spcPct val="100000"/>
              </a:lnSpc>
              <a:spcBef>
                <a:spcPct val="10000"/>
              </a:spcBef>
              <a:buFontTx/>
              <a:buNone/>
            </a:pPr>
            <a:r>
              <a:rPr lang="en-US" altLang="zh-CN" sz="2200" smtClean="0">
                <a:latin typeface="微软雅黑" pitchFamily="34" charset="-122"/>
                <a:ea typeface="微软雅黑" pitchFamily="34" charset="-122"/>
              </a:rPr>
              <a:t>int c = a / b; </a:t>
            </a:r>
          </a:p>
          <a:p>
            <a:pPr>
              <a:lnSpc>
                <a:spcPct val="100000"/>
              </a:lnSpc>
              <a:spcBef>
                <a:spcPct val="10000"/>
              </a:spcBef>
              <a:buFontTx/>
              <a:buNone/>
            </a:pPr>
            <a:r>
              <a:rPr lang="en-US" altLang="zh-CN" sz="2200" smtClean="0">
                <a:latin typeface="微软雅黑" pitchFamily="34" charset="-122"/>
                <a:ea typeface="微软雅黑" pitchFamily="34" charset="-122"/>
              </a:rPr>
              <a:t>printf("%d, %d\n", a, c);</a:t>
            </a:r>
          </a:p>
          <a:p>
            <a:pPr>
              <a:lnSpc>
                <a:spcPct val="105000"/>
              </a:lnSpc>
              <a:buFontTx/>
              <a:buNone/>
            </a:pPr>
            <a:r>
              <a:rPr lang="zh-CN" altLang="en-US" sz="2000" smtClean="0">
                <a:solidFill>
                  <a:srgbClr val="FF0000"/>
                </a:solidFill>
                <a:latin typeface="微软雅黑" pitchFamily="34" charset="-122"/>
                <a:ea typeface="微软雅黑" pitchFamily="34" charset="-122"/>
              </a:rPr>
              <a:t>运行结果为“</a:t>
            </a:r>
            <a:r>
              <a:rPr lang="en-US" altLang="zh-CN" sz="2000" smtClean="0">
                <a:solidFill>
                  <a:srgbClr val="FF0000"/>
                </a:solidFill>
                <a:latin typeface="微软雅黑" pitchFamily="34" charset="-122"/>
                <a:ea typeface="微软雅黑" pitchFamily="34" charset="-122"/>
              </a:rPr>
              <a:t>Floating point exception”</a:t>
            </a:r>
            <a:r>
              <a:rPr lang="zh-CN" altLang="en-US" sz="2000" smtClean="0">
                <a:solidFill>
                  <a:srgbClr val="FF0000"/>
                </a:solidFill>
                <a:latin typeface="微软雅黑" pitchFamily="34" charset="-122"/>
                <a:ea typeface="微软雅黑" pitchFamily="34" charset="-122"/>
              </a:rPr>
              <a:t>，显然</a:t>
            </a:r>
            <a:r>
              <a:rPr lang="en-US" altLang="zh-CN" sz="2000" smtClean="0">
                <a:solidFill>
                  <a:srgbClr val="FF0000"/>
                </a:solidFill>
                <a:latin typeface="微软雅黑" pitchFamily="34" charset="-122"/>
                <a:ea typeface="微软雅黑" pitchFamily="34" charset="-122"/>
              </a:rPr>
              <a:t>CPU</a:t>
            </a:r>
            <a:r>
              <a:rPr lang="zh-CN" altLang="en-US" sz="2000" smtClean="0">
                <a:solidFill>
                  <a:srgbClr val="FF0000"/>
                </a:solidFill>
                <a:latin typeface="微软雅黑" pitchFamily="34" charset="-122"/>
                <a:ea typeface="微软雅黑" pitchFamily="34" charset="-122"/>
              </a:rPr>
              <a:t>检测到了溢出异常</a:t>
            </a:r>
            <a:endParaRPr lang="en-US" altLang="zh-CN" sz="2000" smtClean="0">
              <a:solidFill>
                <a:srgbClr val="FF0000"/>
              </a:solidFill>
              <a:latin typeface="微软雅黑" pitchFamily="34" charset="-122"/>
              <a:ea typeface="微软雅黑" pitchFamily="34" charset="-122"/>
            </a:endParaRPr>
          </a:p>
        </p:txBody>
      </p:sp>
      <p:sp>
        <p:nvSpPr>
          <p:cNvPr id="587781" name="Text Box 5"/>
          <p:cNvSpPr txBox="1">
            <a:spLocks noChangeArrowheads="1"/>
          </p:cNvSpPr>
          <p:nvPr/>
        </p:nvSpPr>
        <p:spPr bwMode="auto">
          <a:xfrm>
            <a:off x="5364163" y="863600"/>
            <a:ext cx="3708400" cy="4422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000" b="1">
                <a:ea typeface="微软雅黑" pitchFamily="34" charset="-122"/>
              </a:rPr>
              <a:t>理解该问题需要知道：</a:t>
            </a:r>
          </a:p>
          <a:p>
            <a:pPr>
              <a:spcBef>
                <a:spcPct val="20000"/>
              </a:spcBef>
            </a:pPr>
            <a:r>
              <a:rPr lang="zh-CN" altLang="en-US" sz="2000" b="1">
                <a:solidFill>
                  <a:srgbClr val="0033CC"/>
                </a:solidFill>
                <a:ea typeface="微软雅黑" pitchFamily="34" charset="-122"/>
              </a:rPr>
              <a:t>机器级数据的表示</a:t>
            </a:r>
          </a:p>
          <a:p>
            <a:pPr>
              <a:spcBef>
                <a:spcPct val="20000"/>
              </a:spcBef>
            </a:pPr>
            <a:r>
              <a:rPr lang="zh-CN" altLang="en-US" sz="2000" b="1">
                <a:solidFill>
                  <a:srgbClr val="FF0000"/>
                </a:solidFill>
                <a:ea typeface="微软雅黑" pitchFamily="34" charset="-122"/>
              </a:rPr>
              <a:t>（如：真值和机器数的关系）</a:t>
            </a:r>
          </a:p>
          <a:p>
            <a:pPr>
              <a:spcBef>
                <a:spcPct val="20000"/>
              </a:spcBef>
            </a:pPr>
            <a:r>
              <a:rPr lang="zh-CN" altLang="en-US" sz="2000" b="1">
                <a:solidFill>
                  <a:srgbClr val="0033CC"/>
                </a:solidFill>
                <a:ea typeface="微软雅黑" pitchFamily="34" charset="-122"/>
              </a:rPr>
              <a:t>机器指令的含义和执行</a:t>
            </a:r>
          </a:p>
          <a:p>
            <a:pPr>
              <a:spcBef>
                <a:spcPct val="20000"/>
              </a:spcBef>
            </a:pPr>
            <a:r>
              <a:rPr lang="zh-CN" altLang="en-US" sz="2000" b="1">
                <a:solidFill>
                  <a:srgbClr val="FF0000"/>
                </a:solidFill>
                <a:ea typeface="微软雅黑" pitchFamily="34" charset="-122"/>
              </a:rPr>
              <a:t>（如：取负指令、除法指令）</a:t>
            </a:r>
          </a:p>
          <a:p>
            <a:pPr>
              <a:spcBef>
                <a:spcPct val="20000"/>
              </a:spcBef>
            </a:pPr>
            <a:r>
              <a:rPr lang="zh-CN" altLang="en-US" sz="2000" b="1">
                <a:solidFill>
                  <a:srgbClr val="0033CC"/>
                </a:solidFill>
                <a:ea typeface="微软雅黑" pitchFamily="34" charset="-122"/>
              </a:rPr>
              <a:t>计算机内部的运算电路</a:t>
            </a:r>
          </a:p>
          <a:p>
            <a:pPr>
              <a:spcBef>
                <a:spcPct val="20000"/>
              </a:spcBef>
            </a:pPr>
            <a:r>
              <a:rPr lang="zh-CN" altLang="en-US" sz="2000" b="1">
                <a:solidFill>
                  <a:srgbClr val="FF0000"/>
                </a:solidFill>
                <a:ea typeface="微软雅黑" pitchFamily="34" charset="-122"/>
              </a:rPr>
              <a:t>（如：除法电路会判是否异常）</a:t>
            </a:r>
            <a:endParaRPr lang="en-US" altLang="zh-CN" sz="2000" b="1">
              <a:solidFill>
                <a:srgbClr val="FF0000"/>
              </a:solidFill>
              <a:ea typeface="微软雅黑" pitchFamily="34" charset="-122"/>
            </a:endParaRPr>
          </a:p>
          <a:p>
            <a:pPr>
              <a:spcBef>
                <a:spcPct val="20000"/>
              </a:spcBef>
            </a:pPr>
            <a:r>
              <a:rPr lang="zh-CN" altLang="en-US" sz="2000" b="1">
                <a:solidFill>
                  <a:srgbClr val="0033CC"/>
                </a:solidFill>
                <a:ea typeface="微软雅黑" pitchFamily="34" charset="-122"/>
              </a:rPr>
              <a:t>编译器如何优化</a:t>
            </a:r>
          </a:p>
          <a:p>
            <a:pPr>
              <a:spcBef>
                <a:spcPct val="20000"/>
              </a:spcBef>
            </a:pPr>
            <a:r>
              <a:rPr lang="zh-CN" altLang="en-US" sz="2000" b="1">
                <a:solidFill>
                  <a:srgbClr val="FF0000"/>
                </a:solidFill>
                <a:ea typeface="微软雅黑" pitchFamily="34" charset="-122"/>
              </a:rPr>
              <a:t>（如：</a:t>
            </a:r>
            <a:r>
              <a:rPr lang="en-US" altLang="zh-CN" sz="2000" b="1">
                <a:solidFill>
                  <a:srgbClr val="FF0000"/>
                </a:solidFill>
                <a:ea typeface="微软雅黑" pitchFamily="34" charset="-122"/>
              </a:rPr>
              <a:t>a/-1</a:t>
            </a:r>
            <a:r>
              <a:rPr lang="zh-CN" altLang="en-US" sz="2000" b="1">
                <a:solidFill>
                  <a:srgbClr val="FF0000"/>
                </a:solidFill>
                <a:ea typeface="微软雅黑" pitchFamily="34" charset="-122"/>
              </a:rPr>
              <a:t>可用取负指令实现）</a:t>
            </a:r>
          </a:p>
          <a:p>
            <a:pPr>
              <a:spcBef>
                <a:spcPct val="20000"/>
              </a:spcBef>
            </a:pPr>
            <a:r>
              <a:rPr lang="zh-CN" altLang="en-US" sz="2000" b="1">
                <a:solidFill>
                  <a:srgbClr val="0033CC"/>
                </a:solidFill>
                <a:ea typeface="微软雅黑" pitchFamily="34" charset="-122"/>
              </a:rPr>
              <a:t>操作系统如何处理异常</a:t>
            </a:r>
          </a:p>
          <a:p>
            <a:pPr>
              <a:spcBef>
                <a:spcPct val="20000"/>
              </a:spcBef>
            </a:pPr>
            <a:r>
              <a:rPr lang="zh-CN" altLang="en-US" sz="2000" b="1">
                <a:solidFill>
                  <a:srgbClr val="FF0000"/>
                </a:solidFill>
                <a:ea typeface="微软雅黑" pitchFamily="34" charset="-122"/>
              </a:rPr>
              <a:t>（如：除法错异常的处理）</a:t>
            </a:r>
          </a:p>
          <a:p>
            <a:pPr>
              <a:spcBef>
                <a:spcPct val="20000"/>
              </a:spcBef>
            </a:pPr>
            <a:r>
              <a:rPr lang="en-US" altLang="zh-CN" sz="2000" b="1">
                <a:solidFill>
                  <a:srgbClr val="0033CC"/>
                </a:solidFill>
                <a:latin typeface="微软雅黑"/>
                <a:ea typeface="微软雅黑" pitchFamily="34" charset="-122"/>
              </a:rPr>
              <a:t>……</a:t>
            </a:r>
            <a:endParaRPr lang="en-US" altLang="zh-CN" sz="2000" b="1">
              <a:solidFill>
                <a:srgbClr val="0033CC"/>
              </a:solidFill>
              <a:ea typeface="微软雅黑" pitchFamily="34" charset="-122"/>
            </a:endParaRPr>
          </a:p>
        </p:txBody>
      </p:sp>
      <p:sp>
        <p:nvSpPr>
          <p:cNvPr id="587782" name="Rectangle 6"/>
          <p:cNvSpPr>
            <a:spLocks noChangeArrowheads="1"/>
          </p:cNvSpPr>
          <p:nvPr/>
        </p:nvSpPr>
        <p:spPr bwMode="auto">
          <a:xfrm>
            <a:off x="88900" y="2933700"/>
            <a:ext cx="5292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A50021"/>
                </a:solidFill>
                <a:latin typeface="微软雅黑" pitchFamily="34" charset="-122"/>
                <a:ea typeface="微软雅黑" pitchFamily="34" charset="-122"/>
              </a:rPr>
              <a:t>Warning</a:t>
            </a:r>
            <a:r>
              <a:rPr lang="zh-CN" altLang="en-US" b="1">
                <a:solidFill>
                  <a:srgbClr val="A50021"/>
                </a:solidFill>
                <a:latin typeface="微软雅黑" pitchFamily="34" charset="-122"/>
                <a:ea typeface="微软雅黑" pitchFamily="34" charset="-122"/>
              </a:rPr>
              <a:t>：</a:t>
            </a:r>
            <a:r>
              <a:rPr lang="en-US" altLang="zh-CN" b="1">
                <a:solidFill>
                  <a:srgbClr val="A50021"/>
                </a:solidFill>
                <a:latin typeface="微软雅黑" pitchFamily="34" charset="-122"/>
                <a:ea typeface="微软雅黑" pitchFamily="34" charset="-122"/>
              </a:rPr>
              <a:t>this decimal constant is unsigned</a:t>
            </a:r>
          </a:p>
          <a:p>
            <a:r>
              <a:rPr lang="en-US" altLang="zh-CN" b="1">
                <a:solidFill>
                  <a:srgbClr val="A50021"/>
                </a:solidFill>
                <a:latin typeface="微软雅黑" pitchFamily="34" charset="-122"/>
                <a:ea typeface="微软雅黑" pitchFamily="34" charset="-122"/>
              </a:rPr>
              <a:t> only in ISO C90[enabled by default]</a:t>
            </a:r>
          </a:p>
        </p:txBody>
      </p:sp>
    </p:spTree>
    <p:extLst>
      <p:ext uri="{BB962C8B-B14F-4D97-AF65-F5344CB8AC3E}">
        <p14:creationId xmlns:p14="http://schemas.microsoft.com/office/powerpoint/2010/main" val="3117154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7782"/>
                                        </p:tgtEl>
                                        <p:attrNameLst>
                                          <p:attrName>style.visibility</p:attrName>
                                        </p:attrNameLst>
                                      </p:cBhvr>
                                      <p:to>
                                        <p:strVal val="visible"/>
                                      </p:to>
                                    </p:set>
                                    <p:animEffect transition="in" filter="blinds(horizontal)">
                                      <p:cBhvr>
                                        <p:cTn id="7" dur="500"/>
                                        <p:tgtEl>
                                          <p:spTgt spid="587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7779">
                                            <p:txEl>
                                              <p:pRg st="4" end="4"/>
                                            </p:txEl>
                                          </p:spTgt>
                                        </p:tgtEl>
                                        <p:attrNameLst>
                                          <p:attrName>style.visibility</p:attrName>
                                        </p:attrNameLst>
                                      </p:cBhvr>
                                      <p:to>
                                        <p:strVal val="visible"/>
                                      </p:to>
                                    </p:set>
                                    <p:animEffect transition="in" filter="blinds(horizontal)">
                                      <p:cBhvr>
                                        <p:cTn id="12" dur="500"/>
                                        <p:tgtEl>
                                          <p:spTgt spid="58777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7779">
                                            <p:txEl>
                                              <p:pRg st="5" end="5"/>
                                            </p:txEl>
                                          </p:spTgt>
                                        </p:tgtEl>
                                        <p:attrNameLst>
                                          <p:attrName>style.visibility</p:attrName>
                                        </p:attrNameLst>
                                      </p:cBhvr>
                                      <p:to>
                                        <p:strVal val="visible"/>
                                      </p:to>
                                    </p:set>
                                    <p:animEffect transition="in" filter="blinds(horizontal)">
                                      <p:cBhvr>
                                        <p:cTn id="17" dur="500"/>
                                        <p:tgtEl>
                                          <p:spTgt spid="58777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7779">
                                            <p:txEl>
                                              <p:pRg st="13" end="13"/>
                                            </p:txEl>
                                          </p:spTgt>
                                        </p:tgtEl>
                                        <p:attrNameLst>
                                          <p:attrName>style.visibility</p:attrName>
                                        </p:attrNameLst>
                                      </p:cBhvr>
                                      <p:to>
                                        <p:strVal val="visible"/>
                                      </p:to>
                                    </p:set>
                                    <p:animEffect transition="in" filter="blinds(horizontal)">
                                      <p:cBhvr>
                                        <p:cTn id="22" dur="500"/>
                                        <p:tgtEl>
                                          <p:spTgt spid="587779">
                                            <p:txEl>
                                              <p:pRg st="13" end="1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7781"/>
                                        </p:tgtEl>
                                        <p:attrNameLst>
                                          <p:attrName>style.visibility</p:attrName>
                                        </p:attrNameLst>
                                      </p:cBhvr>
                                      <p:to>
                                        <p:strVal val="visible"/>
                                      </p:to>
                                    </p:set>
                                    <p:animEffect transition="in" filter="blinds(horizontal)">
                                      <p:cBhvr>
                                        <p:cTn id="27" dur="500"/>
                                        <p:tgtEl>
                                          <p:spTgt spid="587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animBg="1"/>
      <p:bldP spid="5877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526339" name="Rectangle 3"/>
          <p:cNvSpPr>
            <a:spLocks noGrp="1" noChangeArrowheads="1"/>
          </p:cNvSpPr>
          <p:nvPr>
            <p:ph type="body" idx="1"/>
          </p:nvPr>
        </p:nvSpPr>
        <p:spPr>
          <a:xfrm>
            <a:off x="385763" y="1001713"/>
            <a:ext cx="8229600" cy="5218112"/>
          </a:xfrm>
        </p:spPr>
        <p:txBody>
          <a:bodyPr/>
          <a:lstStyle/>
          <a:p>
            <a:pPr>
              <a:buFontTx/>
              <a:buNone/>
            </a:pPr>
            <a:r>
              <a:rPr lang="zh-CN" altLang="en-US" sz="2200" smtClean="0">
                <a:latin typeface="微软雅黑" pitchFamily="34" charset="-122"/>
                <a:ea typeface="微软雅黑" pitchFamily="34" charset="-122"/>
              </a:rPr>
              <a:t>以下是一段</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语言代码：</a:t>
            </a:r>
          </a:p>
          <a:p>
            <a:pPr>
              <a:buFontTx/>
              <a:buNone/>
            </a:pPr>
            <a:r>
              <a:rPr lang="en-US" altLang="zh-CN" sz="2200" smtClean="0">
                <a:latin typeface="微软雅黑" pitchFamily="34" charset="-122"/>
                <a:ea typeface="微软雅黑" pitchFamily="34" charset="-122"/>
              </a:rPr>
              <a:t>#include &lt;stdio.h&gt;</a:t>
            </a:r>
          </a:p>
          <a:p>
            <a:pPr>
              <a:buFontTx/>
              <a:buNone/>
            </a:pPr>
            <a:r>
              <a:rPr lang="en-US" altLang="zh-CN" sz="2200" smtClean="0">
                <a:latin typeface="微软雅黑" pitchFamily="34" charset="-122"/>
                <a:ea typeface="微软雅黑" pitchFamily="34" charset="-122"/>
              </a:rPr>
              <a:t>main() </a:t>
            </a:r>
          </a:p>
          <a:p>
            <a:pPr>
              <a:buFontTx/>
              <a:buNone/>
            </a:pPr>
            <a:r>
              <a:rPr lang="en-US" altLang="zh-CN" sz="2200" smtClean="0">
                <a:latin typeface="微软雅黑" pitchFamily="34" charset="-122"/>
                <a:ea typeface="微软雅黑" pitchFamily="34" charset="-122"/>
              </a:rPr>
              <a:t>{</a:t>
            </a:r>
          </a:p>
          <a:p>
            <a:pPr>
              <a:buFontTx/>
              <a:buNone/>
            </a:pPr>
            <a:r>
              <a:rPr lang="en-US" altLang="zh-CN" sz="2200" smtClean="0">
                <a:latin typeface="微软雅黑" pitchFamily="34" charset="-122"/>
                <a:ea typeface="微软雅黑" pitchFamily="34" charset="-122"/>
              </a:rPr>
              <a:t>	double a = 10;</a:t>
            </a:r>
          </a:p>
          <a:p>
            <a:pPr>
              <a:buFontTx/>
              <a:buNone/>
            </a:pPr>
            <a:r>
              <a:rPr lang="en-US" altLang="zh-CN" sz="2200" smtClean="0">
                <a:latin typeface="微软雅黑" pitchFamily="34" charset="-122"/>
                <a:ea typeface="微软雅黑" pitchFamily="34" charset="-122"/>
              </a:rPr>
              <a:t>	printf("a = %d\n", a);</a:t>
            </a:r>
          </a:p>
          <a:p>
            <a:pPr>
              <a:buFontTx/>
              <a:buNone/>
            </a:pPr>
            <a:r>
              <a:rPr lang="en-US" altLang="zh-CN" sz="2200" smtClean="0">
                <a:latin typeface="微软雅黑" pitchFamily="34" charset="-122"/>
                <a:ea typeface="微软雅黑" pitchFamily="34" charset="-122"/>
              </a:rPr>
              <a:t>}</a:t>
            </a:r>
          </a:p>
          <a:p>
            <a:pPr>
              <a:buFontTx/>
              <a:buNone/>
            </a:pPr>
            <a:r>
              <a:rPr lang="zh-CN" altLang="en-US" sz="2200" smtClean="0">
                <a:latin typeface="微软雅黑" pitchFamily="34" charset="-122"/>
                <a:ea typeface="微软雅黑" pitchFamily="34" charset="-122"/>
              </a:rPr>
              <a:t>    </a:t>
            </a:r>
          </a:p>
          <a:p>
            <a:pPr>
              <a:buFontTx/>
              <a:buNone/>
            </a:pPr>
            <a:r>
              <a:rPr lang="zh-CN" altLang="en-US" sz="2200" smtClean="0">
                <a:solidFill>
                  <a:srgbClr val="008000"/>
                </a:solidFill>
                <a:latin typeface="微软雅黑" pitchFamily="34" charset="-122"/>
                <a:ea typeface="微软雅黑" pitchFamily="34" charset="-122"/>
              </a:rPr>
              <a:t>在</a:t>
            </a:r>
            <a:r>
              <a:rPr lang="en-US" altLang="zh-CN" sz="2200" smtClean="0">
                <a:solidFill>
                  <a:srgbClr val="008000"/>
                </a:solidFill>
                <a:latin typeface="微软雅黑" pitchFamily="34" charset="-122"/>
                <a:ea typeface="微软雅黑" pitchFamily="34" charset="-122"/>
              </a:rPr>
              <a:t>IA-32</a:t>
            </a:r>
            <a:r>
              <a:rPr lang="zh-CN" altLang="en-US" sz="2200" smtClean="0">
                <a:solidFill>
                  <a:srgbClr val="008000"/>
                </a:solidFill>
                <a:latin typeface="微软雅黑" pitchFamily="34" charset="-122"/>
                <a:ea typeface="微软雅黑" pitchFamily="34" charset="-122"/>
              </a:rPr>
              <a:t>上运行时，打印结果为</a:t>
            </a:r>
            <a:r>
              <a:rPr lang="en-US" altLang="zh-CN" sz="2200" smtClean="0">
                <a:solidFill>
                  <a:srgbClr val="008000"/>
                </a:solidFill>
                <a:latin typeface="微软雅黑" pitchFamily="34" charset="-122"/>
                <a:ea typeface="微软雅黑" pitchFamily="34" charset="-122"/>
              </a:rPr>
              <a:t>a=0</a:t>
            </a:r>
          </a:p>
          <a:p>
            <a:pPr>
              <a:buFontTx/>
              <a:buNone/>
            </a:pPr>
            <a:r>
              <a:rPr lang="zh-CN" altLang="en-US" sz="2200" smtClean="0">
                <a:solidFill>
                  <a:srgbClr val="008000"/>
                </a:solidFill>
                <a:latin typeface="微软雅黑" pitchFamily="34" charset="-122"/>
                <a:ea typeface="微软雅黑" pitchFamily="34" charset="-122"/>
              </a:rPr>
              <a:t>在</a:t>
            </a:r>
            <a:r>
              <a:rPr lang="en-US" altLang="zh-CN" sz="2200" smtClean="0">
                <a:solidFill>
                  <a:srgbClr val="008000"/>
                </a:solidFill>
                <a:latin typeface="微软雅黑" pitchFamily="34" charset="-122"/>
                <a:ea typeface="微软雅黑" pitchFamily="34" charset="-122"/>
              </a:rPr>
              <a:t>x86-64</a:t>
            </a:r>
            <a:r>
              <a:rPr lang="zh-CN" altLang="en-US" sz="2200" smtClean="0">
                <a:solidFill>
                  <a:srgbClr val="008000"/>
                </a:solidFill>
                <a:latin typeface="微软雅黑" pitchFamily="34" charset="-122"/>
                <a:ea typeface="微软雅黑" pitchFamily="34" charset="-122"/>
              </a:rPr>
              <a:t>上运行时，打印出来的</a:t>
            </a:r>
            <a:r>
              <a:rPr lang="en-US" altLang="zh-CN" sz="2200" smtClean="0">
                <a:solidFill>
                  <a:srgbClr val="008000"/>
                </a:solidFill>
                <a:latin typeface="微软雅黑" pitchFamily="34" charset="-122"/>
                <a:ea typeface="微软雅黑" pitchFamily="34" charset="-122"/>
              </a:rPr>
              <a:t>a</a:t>
            </a:r>
            <a:r>
              <a:rPr lang="zh-CN" altLang="en-US" sz="2200" smtClean="0">
                <a:solidFill>
                  <a:srgbClr val="008000"/>
                </a:solidFill>
                <a:latin typeface="微软雅黑" pitchFamily="34" charset="-122"/>
                <a:ea typeface="微软雅黑" pitchFamily="34" charset="-122"/>
              </a:rPr>
              <a:t>是一个不确定值</a:t>
            </a:r>
          </a:p>
          <a:p>
            <a:pPr>
              <a:buFontTx/>
              <a:buNone/>
            </a:pPr>
            <a:r>
              <a:rPr lang="zh-CN" altLang="en-US" sz="2200" smtClean="0">
                <a:solidFill>
                  <a:srgbClr val="FF0000"/>
                </a:solidFill>
                <a:latin typeface="微软雅黑" pitchFamily="34" charset="-122"/>
                <a:ea typeface="微软雅黑" pitchFamily="34" charset="-122"/>
              </a:rPr>
              <a:t>为什么？</a:t>
            </a:r>
          </a:p>
        </p:txBody>
      </p:sp>
      <p:sp>
        <p:nvSpPr>
          <p:cNvPr id="526340" name="Text Box 4"/>
          <p:cNvSpPr txBox="1">
            <a:spLocks noChangeArrowheads="1"/>
          </p:cNvSpPr>
          <p:nvPr/>
        </p:nvSpPr>
        <p:spPr bwMode="auto">
          <a:xfrm>
            <a:off x="5292725" y="1179513"/>
            <a:ext cx="3330575" cy="302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en-US" altLang="zh-CN" sz="2400" b="1">
                <a:solidFill>
                  <a:srgbClr val="3366FF"/>
                </a:solidFill>
                <a:ea typeface="黑体" pitchFamily="49" charset="-122"/>
              </a:rPr>
              <a:t>IEEE 754 </a:t>
            </a:r>
            <a:r>
              <a:rPr lang="zh-CN" altLang="en-US" sz="2400" b="1">
                <a:solidFill>
                  <a:srgbClr val="3366FF"/>
                </a:solidFill>
                <a:ea typeface="黑体" pitchFamily="49" charset="-122"/>
              </a:rPr>
              <a:t>的表示</a:t>
            </a:r>
          </a:p>
          <a:p>
            <a:pPr>
              <a:spcBef>
                <a:spcPct val="20000"/>
              </a:spcBef>
            </a:pPr>
            <a:r>
              <a:rPr lang="en-US" altLang="zh-CN" sz="2400" b="1">
                <a:solidFill>
                  <a:srgbClr val="3366FF"/>
                </a:solidFill>
                <a:ea typeface="黑体" pitchFamily="49" charset="-122"/>
              </a:rPr>
              <a:t>X87 FPU</a:t>
            </a:r>
            <a:r>
              <a:rPr lang="zh-CN" altLang="en-US" sz="2400" b="1">
                <a:solidFill>
                  <a:srgbClr val="3366FF"/>
                </a:solidFill>
                <a:ea typeface="黑体" pitchFamily="49" charset="-122"/>
              </a:rPr>
              <a:t>的体系结构</a:t>
            </a:r>
          </a:p>
          <a:p>
            <a:pPr>
              <a:spcBef>
                <a:spcPct val="20000"/>
              </a:spcBef>
            </a:pPr>
            <a:r>
              <a:rPr lang="en-US" altLang="zh-CN" sz="2400" b="1">
                <a:solidFill>
                  <a:srgbClr val="3366FF"/>
                </a:solidFill>
                <a:ea typeface="黑体" pitchFamily="49" charset="-122"/>
              </a:rPr>
              <a:t>IA-32</a:t>
            </a:r>
            <a:r>
              <a:rPr lang="zh-CN" altLang="en-US" sz="2400" b="1">
                <a:solidFill>
                  <a:srgbClr val="3366FF"/>
                </a:solidFill>
                <a:ea typeface="黑体" pitchFamily="49" charset="-122"/>
              </a:rPr>
              <a:t>和</a:t>
            </a:r>
            <a:r>
              <a:rPr lang="en-US" altLang="zh-CN" sz="2400" b="1">
                <a:solidFill>
                  <a:srgbClr val="3366FF"/>
                </a:solidFill>
                <a:ea typeface="黑体" pitchFamily="49" charset="-122"/>
              </a:rPr>
              <a:t>x86-64</a:t>
            </a:r>
            <a:r>
              <a:rPr lang="zh-CN" altLang="en-US" sz="2400" b="1">
                <a:solidFill>
                  <a:srgbClr val="3366FF"/>
                </a:solidFill>
                <a:ea typeface="黑体" pitchFamily="49" charset="-122"/>
              </a:rPr>
              <a:t>中</a:t>
            </a:r>
            <a:r>
              <a:rPr lang="zh-CN" altLang="en-US" sz="2400" b="1">
                <a:solidFill>
                  <a:srgbClr val="FF0000"/>
                </a:solidFill>
                <a:ea typeface="黑体" pitchFamily="49" charset="-122"/>
              </a:rPr>
              <a:t>过程调用的参数传递</a:t>
            </a:r>
          </a:p>
          <a:p>
            <a:pPr>
              <a:spcBef>
                <a:spcPct val="20000"/>
              </a:spcBef>
            </a:pPr>
            <a:r>
              <a:rPr lang="zh-CN" altLang="en-US" sz="2400" b="1">
                <a:solidFill>
                  <a:srgbClr val="3366FF"/>
                </a:solidFill>
                <a:ea typeface="黑体" pitchFamily="49" charset="-122"/>
              </a:rPr>
              <a:t>计算机内部的运算电路</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extLst>
      <p:ext uri="{BB962C8B-B14F-4D97-AF65-F5344CB8AC3E}">
        <p14:creationId xmlns:p14="http://schemas.microsoft.com/office/powerpoint/2010/main" val="4177564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6340"/>
                                        </p:tgtEl>
                                        <p:attrNameLst>
                                          <p:attrName>style.visibility</p:attrName>
                                        </p:attrNameLst>
                                      </p:cBhvr>
                                      <p:to>
                                        <p:strVal val="visible"/>
                                      </p:to>
                                    </p:set>
                                    <p:animEffect transition="in" filter="blinds(horizontal)">
                                      <p:cBhvr>
                                        <p:cTn id="7" dur="500"/>
                                        <p:tgtEl>
                                          <p:spTgt spid="526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527363" name="Rectangle 3"/>
          <p:cNvSpPr>
            <a:spLocks noGrp="1" noChangeArrowheads="1"/>
          </p:cNvSpPr>
          <p:nvPr>
            <p:ph type="body" idx="1"/>
          </p:nvPr>
        </p:nvSpPr>
        <p:spPr>
          <a:xfrm>
            <a:off x="250825" y="3563938"/>
            <a:ext cx="8229600" cy="989012"/>
          </a:xfrm>
        </p:spPr>
        <p:txBody>
          <a:bodyPr/>
          <a:lstStyle/>
          <a:p>
            <a:pPr>
              <a:buFontTx/>
              <a:buNone/>
            </a:pPr>
            <a:r>
              <a:rPr lang="zh-CN" altLang="en-US" smtClean="0">
                <a:solidFill>
                  <a:srgbClr val="008000"/>
                </a:solidFill>
                <a:latin typeface="微软雅黑" pitchFamily="34" charset="-122"/>
                <a:ea typeface="微软雅黑" pitchFamily="34" charset="-122"/>
              </a:rPr>
              <a:t>对于上述</a:t>
            </a:r>
            <a:r>
              <a:rPr lang="en-US" altLang="zh-CN" smtClean="0">
                <a:solidFill>
                  <a:srgbClr val="008000"/>
                </a:solidFill>
                <a:latin typeface="微软雅黑" pitchFamily="34" charset="-122"/>
                <a:ea typeface="微软雅黑" pitchFamily="34" charset="-122"/>
              </a:rPr>
              <a:t>C</a:t>
            </a:r>
            <a:r>
              <a:rPr lang="zh-CN" altLang="en-US" smtClean="0">
                <a:solidFill>
                  <a:srgbClr val="008000"/>
                </a:solidFill>
                <a:latin typeface="微软雅黑" pitchFamily="34" charset="-122"/>
                <a:ea typeface="微软雅黑" pitchFamily="34" charset="-122"/>
              </a:rPr>
              <a:t>语言函数，</a:t>
            </a:r>
            <a:r>
              <a:rPr lang="en-US" altLang="zh-CN" smtClean="0">
                <a:solidFill>
                  <a:srgbClr val="008000"/>
                </a:solidFill>
                <a:latin typeface="微软雅黑" pitchFamily="34" charset="-122"/>
                <a:ea typeface="微软雅黑" pitchFamily="34" charset="-122"/>
              </a:rPr>
              <a:t>i=0</a:t>
            </a:r>
            <a:r>
              <a:rPr lang="en-US" altLang="zh-CN" smtClean="0">
                <a:solidFill>
                  <a:srgbClr val="008000"/>
                </a:solidFill>
                <a:latin typeface="微软雅黑" pitchFamily="34" charset="-122"/>
                <a:ea typeface="微软雅黑" pitchFamily="34" charset="-122"/>
                <a:cs typeface="Arial" pitchFamily="34" charset="0"/>
              </a:rPr>
              <a:t>~4</a:t>
            </a:r>
            <a:r>
              <a:rPr lang="zh-CN" altLang="en-US" smtClean="0">
                <a:solidFill>
                  <a:srgbClr val="008000"/>
                </a:solidFill>
                <a:latin typeface="微软雅黑" pitchFamily="34" charset="-122"/>
                <a:ea typeface="微软雅黑" pitchFamily="34" charset="-122"/>
                <a:cs typeface="Arial" pitchFamily="34" charset="0"/>
              </a:rPr>
              <a:t>时，</a:t>
            </a:r>
            <a:r>
              <a:rPr lang="en-US" altLang="zh-CN" smtClean="0">
                <a:solidFill>
                  <a:srgbClr val="008000"/>
                </a:solidFill>
                <a:latin typeface="微软雅黑" pitchFamily="34" charset="-122"/>
                <a:ea typeface="微软雅黑" pitchFamily="34" charset="-122"/>
                <a:cs typeface="Arial" pitchFamily="34" charset="0"/>
              </a:rPr>
              <a:t>fun(i)</a:t>
            </a:r>
            <a:r>
              <a:rPr lang="zh-CN" altLang="en-US" smtClean="0">
                <a:solidFill>
                  <a:srgbClr val="008000"/>
                </a:solidFill>
                <a:latin typeface="微软雅黑" pitchFamily="34" charset="-122"/>
                <a:ea typeface="微软雅黑" pitchFamily="34" charset="-122"/>
                <a:cs typeface="Arial" pitchFamily="34" charset="0"/>
              </a:rPr>
              <a:t>分别返回什么值</a:t>
            </a:r>
            <a:r>
              <a:rPr lang="en-US" altLang="zh-CN" smtClean="0">
                <a:solidFill>
                  <a:srgbClr val="008000"/>
                </a:solidFill>
                <a:latin typeface="微软雅黑" pitchFamily="34" charset="-122"/>
                <a:ea typeface="微软雅黑" pitchFamily="34" charset="-122"/>
                <a:cs typeface="Arial" pitchFamily="34" charset="0"/>
              </a:rPr>
              <a:t>?</a:t>
            </a:r>
          </a:p>
        </p:txBody>
      </p:sp>
      <p:sp>
        <p:nvSpPr>
          <p:cNvPr id="527364" name="Rectangle 4"/>
          <p:cNvSpPr>
            <a:spLocks/>
          </p:cNvSpPr>
          <p:nvPr/>
        </p:nvSpPr>
        <p:spPr bwMode="auto">
          <a:xfrm>
            <a:off x="296863" y="998538"/>
            <a:ext cx="7694612" cy="23844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8F6D9"/>
                </a:solidFill>
              </a14:hiddenFill>
            </a:ext>
          </a:extLst>
        </p:spPr>
        <p:txBody>
          <a:bodyPr lIns="63500" tIns="63500" rIns="63500" bIns="63500"/>
          <a:lstStyle>
            <a:lvl1pPr eaLnBrk="0" hangingPunct="0">
              <a:tabLst>
                <a:tab pos="914400" algn="l"/>
                <a:tab pos="2286000" algn="l"/>
              </a:tabLst>
              <a:defRPr>
                <a:solidFill>
                  <a:schemeClr val="tx1"/>
                </a:solidFill>
                <a:latin typeface="Arial" pitchFamily="34" charset="0"/>
                <a:ea typeface="宋体" pitchFamily="2" charset="-122"/>
              </a:defRPr>
            </a:lvl1pPr>
            <a:lvl2pPr marL="742950" indent="-285750" eaLnBrk="0" hangingPunct="0">
              <a:tabLst>
                <a:tab pos="914400" algn="l"/>
                <a:tab pos="2286000" algn="l"/>
              </a:tabLst>
              <a:defRPr>
                <a:solidFill>
                  <a:schemeClr val="tx1"/>
                </a:solidFill>
                <a:latin typeface="Arial" pitchFamily="34" charset="0"/>
                <a:ea typeface="宋体" pitchFamily="2" charset="-122"/>
              </a:defRPr>
            </a:lvl2pPr>
            <a:lvl3pPr marL="1143000" indent="-228600" eaLnBrk="0" hangingPunct="0">
              <a:tabLst>
                <a:tab pos="914400" algn="l"/>
                <a:tab pos="2286000" algn="l"/>
              </a:tabLst>
              <a:defRPr>
                <a:solidFill>
                  <a:schemeClr val="tx1"/>
                </a:solidFill>
                <a:latin typeface="Arial" pitchFamily="34" charset="0"/>
                <a:ea typeface="宋体" pitchFamily="2" charset="-122"/>
              </a:defRPr>
            </a:lvl3pPr>
            <a:lvl4pPr marL="1600200" indent="-228600" eaLnBrk="0" hangingPunct="0">
              <a:tabLst>
                <a:tab pos="914400" algn="l"/>
                <a:tab pos="2286000" algn="l"/>
              </a:tabLst>
              <a:defRPr>
                <a:solidFill>
                  <a:schemeClr val="tx1"/>
                </a:solidFill>
                <a:latin typeface="Arial" pitchFamily="34" charset="0"/>
                <a:ea typeface="宋体" pitchFamily="2" charset="-122"/>
              </a:defRPr>
            </a:lvl4pPr>
            <a:lvl5pPr marL="2057400" indent="-228600" eaLnBrk="0" hangingPunct="0">
              <a:tabLst>
                <a:tab pos="914400" algn="l"/>
                <a:tab pos="2286000"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9pPr>
          </a:lstStyle>
          <a:p>
            <a:pPr eaLnBrk="1" hangingPunct="1">
              <a:lnSpc>
                <a:spcPct val="95000"/>
              </a:lnSpc>
            </a:pPr>
            <a:r>
              <a:rPr lang="en-US" altLang="zh-CN" sz="2200" b="1">
                <a:latin typeface="微软雅黑" pitchFamily="34" charset="-122"/>
                <a:ea typeface="微软雅黑" pitchFamily="34" charset="-122"/>
                <a:cs typeface="Courier New" pitchFamily="49" charset="0"/>
                <a:sym typeface="Monaco"/>
              </a:rPr>
              <a:t>double fun(int i)</a:t>
            </a:r>
          </a:p>
          <a:p>
            <a:pPr eaLnBrk="1" hangingPunct="1">
              <a:lnSpc>
                <a:spcPct val="95000"/>
              </a:lnSpc>
            </a:pPr>
            <a:r>
              <a:rPr lang="en-US" altLang="zh-CN" sz="2200" b="1">
                <a:latin typeface="微软雅黑" pitchFamily="34" charset="-122"/>
                <a:ea typeface="微软雅黑" pitchFamily="34" charset="-122"/>
                <a:cs typeface="Courier New" pitchFamily="49" charset="0"/>
                <a:sym typeface="Monaco"/>
              </a:rPr>
              <a:t>{</a:t>
            </a:r>
          </a:p>
          <a:p>
            <a:pPr eaLnBrk="1" hangingPunct="1">
              <a:lnSpc>
                <a:spcPct val="95000"/>
              </a:lnSpc>
            </a:pPr>
            <a:r>
              <a:rPr lang="en-US" altLang="zh-CN" sz="2200" b="1">
                <a:latin typeface="微软雅黑" pitchFamily="34" charset="-122"/>
                <a:ea typeface="微软雅黑" pitchFamily="34" charset="-122"/>
                <a:cs typeface="Courier New" pitchFamily="49" charset="0"/>
                <a:sym typeface="Monaco"/>
              </a:rPr>
              <a:t>  volatile double d[1] = {3.14};</a:t>
            </a:r>
          </a:p>
          <a:p>
            <a:pPr eaLnBrk="1" hangingPunct="1">
              <a:lnSpc>
                <a:spcPct val="95000"/>
              </a:lnSpc>
            </a:pPr>
            <a:r>
              <a:rPr lang="en-US" altLang="zh-CN" sz="2200" b="1">
                <a:latin typeface="微软雅黑" pitchFamily="34" charset="-122"/>
                <a:ea typeface="微软雅黑" pitchFamily="34" charset="-122"/>
                <a:cs typeface="Courier New" pitchFamily="49" charset="0"/>
                <a:sym typeface="Monaco"/>
              </a:rPr>
              <a:t>  volatile long int a[2];</a:t>
            </a:r>
          </a:p>
          <a:p>
            <a:pPr eaLnBrk="1" hangingPunct="1">
              <a:lnSpc>
                <a:spcPct val="95000"/>
              </a:lnSpc>
            </a:pPr>
            <a:r>
              <a:rPr lang="en-US" altLang="zh-CN" sz="2200" b="1">
                <a:latin typeface="微软雅黑" pitchFamily="34" charset="-122"/>
                <a:ea typeface="微软雅黑" pitchFamily="34" charset="-122"/>
                <a:cs typeface="Courier New" pitchFamily="49" charset="0"/>
                <a:sym typeface="Monaco"/>
              </a:rPr>
              <a:t>  a[i] = 1073741824; /* Possibly out of bounds */</a:t>
            </a:r>
          </a:p>
          <a:p>
            <a:pPr eaLnBrk="1" hangingPunct="1">
              <a:lnSpc>
                <a:spcPct val="95000"/>
              </a:lnSpc>
            </a:pPr>
            <a:r>
              <a:rPr lang="en-US" altLang="zh-CN" sz="2200" b="1">
                <a:latin typeface="微软雅黑" pitchFamily="34" charset="-122"/>
                <a:ea typeface="微软雅黑" pitchFamily="34" charset="-122"/>
                <a:cs typeface="Courier New" pitchFamily="49" charset="0"/>
                <a:sym typeface="Monaco"/>
              </a:rPr>
              <a:t>  return d[0];</a:t>
            </a:r>
          </a:p>
          <a:p>
            <a:pPr eaLnBrk="1" hangingPunct="1">
              <a:lnSpc>
                <a:spcPct val="95000"/>
              </a:lnSpc>
            </a:pPr>
            <a:r>
              <a:rPr lang="en-US" altLang="zh-CN" sz="2200" b="1">
                <a:latin typeface="微软雅黑" pitchFamily="34" charset="-122"/>
                <a:ea typeface="微软雅黑" pitchFamily="34" charset="-122"/>
                <a:cs typeface="Courier New" pitchFamily="49" charset="0"/>
                <a:sym typeface="Monaco"/>
              </a:rPr>
              <a:t>}</a:t>
            </a:r>
          </a:p>
        </p:txBody>
      </p:sp>
      <p:sp>
        <p:nvSpPr>
          <p:cNvPr id="18437" name="Rectangle 5"/>
          <p:cNvSpPr>
            <a:spLocks/>
          </p:cNvSpPr>
          <p:nvPr/>
        </p:nvSpPr>
        <p:spPr bwMode="auto">
          <a:xfrm>
            <a:off x="250825" y="4329113"/>
            <a:ext cx="7327900" cy="18542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200" b="1">
                <a:solidFill>
                  <a:srgbClr val="0066FF"/>
                </a:solidFill>
                <a:latin typeface="微软雅黑" pitchFamily="34" charset="-122"/>
                <a:ea typeface="微软雅黑" pitchFamily="34" charset="-122"/>
                <a:cs typeface="Zapf Dingbats"/>
                <a:sym typeface="Courier New" pitchFamily="49" charset="0"/>
              </a:rPr>
              <a:t>fun(0)  </a:t>
            </a:r>
            <a:r>
              <a:rPr lang="en-US" altLang="zh-CN" sz="2200" b="1">
                <a:solidFill>
                  <a:srgbClr val="0066FF"/>
                </a:solidFill>
                <a:latin typeface="微软雅黑" pitchFamily="34" charset="-122"/>
                <a:ea typeface="微软雅黑" pitchFamily="34" charset="-122"/>
                <a:cs typeface="Zapf Dingbats"/>
                <a:sym typeface="Wingdings" pitchFamily="2" charset="2"/>
              </a:rPr>
              <a:t></a:t>
            </a:r>
            <a:r>
              <a:rPr lang="en-US" altLang="zh-CN" sz="2200" b="1">
                <a:solidFill>
                  <a:srgbClr val="0066FF"/>
                </a:solidFill>
                <a:latin typeface="微软雅黑" pitchFamily="34" charset="-122"/>
                <a:ea typeface="微软雅黑" pitchFamily="34" charset="-122"/>
                <a:cs typeface="Zapf Dingbats"/>
                <a:sym typeface="Courier New" pitchFamily="49" charset="0"/>
              </a:rPr>
              <a:t>	3.14</a:t>
            </a:r>
            <a:endParaRPr lang="en-US" altLang="zh-CN" sz="2200" b="1">
              <a:solidFill>
                <a:srgbClr val="0066FF"/>
              </a:solidFill>
              <a:latin typeface="微软雅黑" pitchFamily="34" charset="-122"/>
              <a:ea typeface="微软雅黑" pitchFamily="34" charset="-122"/>
              <a:cs typeface="Lucida Grande"/>
              <a:sym typeface="Arial Narrow" pitchFamily="34" charset="0"/>
            </a:endParaRPr>
          </a:p>
          <a:p>
            <a:pPr eaLnBrk="1" hangingPunct="1"/>
            <a:r>
              <a:rPr lang="en-US" altLang="zh-CN" sz="2200" b="1">
                <a:solidFill>
                  <a:srgbClr val="0066FF"/>
                </a:solidFill>
                <a:latin typeface="微软雅黑" pitchFamily="34" charset="-122"/>
                <a:ea typeface="微软雅黑" pitchFamily="34" charset="-122"/>
                <a:cs typeface="Courier New" pitchFamily="49" charset="0"/>
                <a:sym typeface="Courier New" pitchFamily="49" charset="0"/>
              </a:rPr>
              <a:t>fun(1)  </a:t>
            </a:r>
            <a:r>
              <a:rPr lang="en-US" altLang="zh-CN" sz="2200" b="1">
                <a:solidFill>
                  <a:srgbClr val="0066FF"/>
                </a:solidFill>
                <a:latin typeface="微软雅黑" pitchFamily="34" charset="-122"/>
                <a:ea typeface="微软雅黑" pitchFamily="34" charset="-122"/>
                <a:cs typeface="Courier New" pitchFamily="49" charset="0"/>
                <a:sym typeface="Wingdings" pitchFamily="2" charset="2"/>
              </a:rPr>
              <a:t></a:t>
            </a:r>
            <a:r>
              <a:rPr lang="en-US" altLang="zh-CN" sz="2200" b="1">
                <a:solidFill>
                  <a:srgbClr val="0066FF"/>
                </a:solidFill>
                <a:latin typeface="微软雅黑" pitchFamily="34" charset="-122"/>
                <a:ea typeface="微软雅黑" pitchFamily="34" charset="-122"/>
                <a:cs typeface="Monaco"/>
                <a:sym typeface="Courier New" pitchFamily="49" charset="0"/>
              </a:rPr>
              <a:t>	3.14</a:t>
            </a:r>
            <a:endParaRPr lang="en-US" altLang="zh-CN" sz="2200" b="1">
              <a:solidFill>
                <a:srgbClr val="0066FF"/>
              </a:solidFill>
              <a:latin typeface="微软雅黑" pitchFamily="34" charset="-122"/>
              <a:ea typeface="微软雅黑" pitchFamily="34" charset="-122"/>
              <a:cs typeface="Lucida Grande"/>
              <a:sym typeface="Arial Narrow" pitchFamily="34" charset="0"/>
            </a:endParaRPr>
          </a:p>
          <a:p>
            <a:pPr eaLnBrk="1" hangingPunct="1"/>
            <a:r>
              <a:rPr lang="en-US" altLang="zh-CN" sz="2200" b="1">
                <a:solidFill>
                  <a:srgbClr val="0066FF"/>
                </a:solidFill>
                <a:latin typeface="微软雅黑" pitchFamily="34" charset="-122"/>
                <a:ea typeface="微软雅黑" pitchFamily="34" charset="-122"/>
                <a:cs typeface="ヒラギノ角ゴ ProN W3"/>
                <a:sym typeface="Courier New" pitchFamily="49" charset="0"/>
              </a:rPr>
              <a:t>fun(2)  </a:t>
            </a:r>
            <a:r>
              <a:rPr lang="en-US" altLang="zh-CN" sz="2200" b="1">
                <a:solidFill>
                  <a:srgbClr val="0066FF"/>
                </a:solidFill>
                <a:latin typeface="微软雅黑" pitchFamily="34" charset="-122"/>
                <a:ea typeface="微软雅黑" pitchFamily="34" charset="-122"/>
                <a:cs typeface="ヒラギノ角ゴ ProN W3"/>
                <a:sym typeface="Wingdings" pitchFamily="2" charset="2"/>
              </a:rPr>
              <a:t></a:t>
            </a:r>
            <a:r>
              <a:rPr lang="en-US" altLang="zh-CN" sz="2200" b="1">
                <a:solidFill>
                  <a:srgbClr val="0066FF"/>
                </a:solidFill>
                <a:latin typeface="微软雅黑" pitchFamily="34" charset="-122"/>
                <a:ea typeface="微软雅黑" pitchFamily="34" charset="-122"/>
                <a:cs typeface="Monaco"/>
                <a:sym typeface="Courier New" pitchFamily="49" charset="0"/>
              </a:rPr>
              <a:t>	3.1399998664856</a:t>
            </a:r>
            <a:endParaRPr lang="en-US" altLang="zh-CN" sz="2200" b="1">
              <a:solidFill>
                <a:srgbClr val="0066FF"/>
              </a:solidFill>
              <a:latin typeface="微软雅黑" pitchFamily="34" charset="-122"/>
              <a:ea typeface="微软雅黑" pitchFamily="34" charset="-122"/>
              <a:cs typeface="Lucida Grande"/>
              <a:sym typeface="Arial Narrow" pitchFamily="34" charset="0"/>
            </a:endParaRPr>
          </a:p>
          <a:p>
            <a:pPr eaLnBrk="1" hangingPunct="1"/>
            <a:r>
              <a:rPr lang="en-US" altLang="zh-CN" sz="2200" b="1">
                <a:solidFill>
                  <a:srgbClr val="0066FF"/>
                </a:solidFill>
                <a:latin typeface="微软雅黑" pitchFamily="34" charset="-122"/>
                <a:ea typeface="微软雅黑" pitchFamily="34" charset="-122"/>
                <a:cs typeface="ヒラギノ角ゴ ProN W3"/>
                <a:sym typeface="Courier New" pitchFamily="49" charset="0"/>
              </a:rPr>
              <a:t>fun(3)  </a:t>
            </a:r>
            <a:r>
              <a:rPr lang="en-US" altLang="zh-CN" sz="2200" b="1">
                <a:solidFill>
                  <a:srgbClr val="0066FF"/>
                </a:solidFill>
                <a:latin typeface="微软雅黑" pitchFamily="34" charset="-122"/>
                <a:ea typeface="微软雅黑" pitchFamily="34" charset="-122"/>
                <a:cs typeface="ヒラギノ角ゴ ProN W3"/>
                <a:sym typeface="Wingdings" pitchFamily="2" charset="2"/>
              </a:rPr>
              <a:t></a:t>
            </a:r>
            <a:r>
              <a:rPr lang="en-US" altLang="zh-CN" sz="2200" b="1">
                <a:solidFill>
                  <a:srgbClr val="0066FF"/>
                </a:solidFill>
                <a:latin typeface="微软雅黑" pitchFamily="34" charset="-122"/>
                <a:ea typeface="微软雅黑" pitchFamily="34" charset="-122"/>
                <a:cs typeface="Monaco"/>
                <a:sym typeface="Courier New" pitchFamily="49" charset="0"/>
              </a:rPr>
              <a:t>	2.00000061035156</a:t>
            </a:r>
            <a:endParaRPr lang="en-US" altLang="zh-CN" sz="2200" b="1">
              <a:solidFill>
                <a:srgbClr val="0066FF"/>
              </a:solidFill>
              <a:latin typeface="微软雅黑" pitchFamily="34" charset="-122"/>
              <a:ea typeface="微软雅黑" pitchFamily="34" charset="-122"/>
              <a:cs typeface="Lucida Grande"/>
              <a:sym typeface="Arial Narrow" pitchFamily="34" charset="0"/>
            </a:endParaRPr>
          </a:p>
          <a:p>
            <a:pPr eaLnBrk="1" hangingPunct="1"/>
            <a:r>
              <a:rPr lang="en-US" altLang="zh-CN" sz="2200" b="1">
                <a:solidFill>
                  <a:srgbClr val="0066FF"/>
                </a:solidFill>
                <a:latin typeface="微软雅黑" pitchFamily="34" charset="-122"/>
                <a:ea typeface="微软雅黑" pitchFamily="34" charset="-122"/>
                <a:cs typeface="ヒラギノ角ゴ ProN W3"/>
                <a:sym typeface="Courier New" pitchFamily="49" charset="0"/>
              </a:rPr>
              <a:t>fun(4)  </a:t>
            </a:r>
            <a:r>
              <a:rPr lang="en-US" altLang="zh-CN" sz="2200" b="1">
                <a:solidFill>
                  <a:srgbClr val="0066FF"/>
                </a:solidFill>
                <a:latin typeface="微软雅黑" pitchFamily="34" charset="-122"/>
                <a:ea typeface="微软雅黑" pitchFamily="34" charset="-122"/>
                <a:cs typeface="ヒラギノ角ゴ ProN W3"/>
                <a:sym typeface="Wingdings" pitchFamily="2" charset="2"/>
              </a:rPr>
              <a:t></a:t>
            </a:r>
            <a:r>
              <a:rPr lang="en-US" altLang="zh-CN" sz="2200" b="1">
                <a:solidFill>
                  <a:srgbClr val="0066FF"/>
                </a:solidFill>
                <a:latin typeface="微软雅黑" pitchFamily="34" charset="-122"/>
                <a:ea typeface="微软雅黑" pitchFamily="34" charset="-122"/>
                <a:cs typeface="Monaco"/>
                <a:sym typeface="Courier New" pitchFamily="49" charset="0"/>
              </a:rPr>
              <a:t>	3.14, </a:t>
            </a:r>
            <a:r>
              <a:rPr lang="zh-CN" altLang="en-US" sz="2200" b="1">
                <a:solidFill>
                  <a:srgbClr val="0066FF"/>
                </a:solidFill>
                <a:latin typeface="微软雅黑" pitchFamily="34" charset="-122"/>
                <a:ea typeface="微软雅黑" pitchFamily="34" charset="-122"/>
                <a:cs typeface="Monaco"/>
                <a:sym typeface="Courier New" pitchFamily="49" charset="0"/>
              </a:rPr>
              <a:t>然后存储保护错</a:t>
            </a:r>
          </a:p>
        </p:txBody>
      </p:sp>
      <p:sp>
        <p:nvSpPr>
          <p:cNvPr id="527366" name="Text Box 6"/>
          <p:cNvSpPr txBox="1">
            <a:spLocks noChangeArrowheads="1"/>
          </p:cNvSpPr>
          <p:nvPr/>
        </p:nvSpPr>
        <p:spPr bwMode="auto">
          <a:xfrm>
            <a:off x="5651500" y="4419600"/>
            <a:ext cx="3149600" cy="1979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200" b="1">
                <a:ea typeface="微软雅黑" pitchFamily="34" charset="-122"/>
              </a:rPr>
              <a:t>理解该问题需要知道：</a:t>
            </a:r>
          </a:p>
          <a:p>
            <a:pPr>
              <a:spcBef>
                <a:spcPct val="15000"/>
              </a:spcBef>
            </a:pPr>
            <a:r>
              <a:rPr lang="zh-CN" altLang="en-US" sz="2200" b="1">
                <a:solidFill>
                  <a:srgbClr val="3366FF"/>
                </a:solidFill>
                <a:ea typeface="微软雅黑" pitchFamily="34" charset="-122"/>
              </a:rPr>
              <a:t>机器级数据的表示</a:t>
            </a:r>
          </a:p>
          <a:p>
            <a:pPr>
              <a:spcBef>
                <a:spcPct val="15000"/>
              </a:spcBef>
            </a:pPr>
            <a:r>
              <a:rPr lang="zh-CN" altLang="en-US" sz="2200" b="1">
                <a:solidFill>
                  <a:srgbClr val="FF0000"/>
                </a:solidFill>
                <a:ea typeface="微软雅黑" pitchFamily="34" charset="-122"/>
              </a:rPr>
              <a:t>过程调用机制</a:t>
            </a:r>
          </a:p>
          <a:p>
            <a:pPr>
              <a:spcBef>
                <a:spcPct val="15000"/>
              </a:spcBef>
            </a:pPr>
            <a:r>
              <a:rPr lang="zh-CN" altLang="en-US" sz="2200" b="1">
                <a:solidFill>
                  <a:srgbClr val="FF0000"/>
                </a:solidFill>
                <a:ea typeface="微软雅黑" pitchFamily="34" charset="-122"/>
              </a:rPr>
              <a:t>栈帧中数据的布局</a:t>
            </a:r>
          </a:p>
          <a:p>
            <a:pPr>
              <a:spcBef>
                <a:spcPct val="15000"/>
              </a:spcBef>
            </a:pPr>
            <a:r>
              <a:rPr lang="en-US" altLang="zh-CN" sz="2200" b="1">
                <a:solidFill>
                  <a:srgbClr val="3366FF"/>
                </a:solidFill>
                <a:latin typeface="微软雅黑"/>
                <a:ea typeface="微软雅黑" pitchFamily="34" charset="-122"/>
              </a:rPr>
              <a:t>……</a:t>
            </a:r>
            <a:endParaRPr lang="en-US" altLang="zh-CN" sz="2200" b="1">
              <a:solidFill>
                <a:srgbClr val="3366FF"/>
              </a:solidFill>
              <a:ea typeface="微软雅黑" pitchFamily="34" charset="-122"/>
            </a:endParaRPr>
          </a:p>
        </p:txBody>
      </p:sp>
      <p:sp>
        <p:nvSpPr>
          <p:cNvPr id="527367" name="Text Box 7"/>
          <p:cNvSpPr txBox="1">
            <a:spLocks noChangeArrowheads="1"/>
          </p:cNvSpPr>
          <p:nvPr/>
        </p:nvSpPr>
        <p:spPr bwMode="auto">
          <a:xfrm>
            <a:off x="296863" y="6084888"/>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FF0000"/>
                </a:solidFill>
                <a:latin typeface="微软雅黑" pitchFamily="34" charset="-122"/>
                <a:ea typeface="微软雅黑" pitchFamily="34" charset="-122"/>
              </a:rPr>
              <a:t>Why</a:t>
            </a:r>
            <a:r>
              <a:rPr lang="zh-CN" altLang="en-US" sz="2400" b="1">
                <a:solidFill>
                  <a:srgbClr val="FF0000"/>
                </a:solidFill>
                <a:latin typeface="微软雅黑" pitchFamily="34" charset="-122"/>
                <a:ea typeface="微软雅黑" pitchFamily="34" charset="-122"/>
              </a:rPr>
              <a:t>？</a:t>
            </a:r>
          </a:p>
        </p:txBody>
      </p:sp>
    </p:spTree>
    <p:extLst>
      <p:ext uri="{BB962C8B-B14F-4D97-AF65-F5344CB8AC3E}">
        <p14:creationId xmlns:p14="http://schemas.microsoft.com/office/powerpoint/2010/main" val="3646105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Effect transition="in" filter="blinds(horizontal)">
                                      <p:cBhvr>
                                        <p:cTn id="7" dur="500"/>
                                        <p:tgtEl>
                                          <p:spTgt spid="527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blinds(horizontal)">
                                      <p:cBhvr>
                                        <p:cTn id="12" dur="500"/>
                                        <p:tgtEl>
                                          <p:spTgt spid="18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7367"/>
                                        </p:tgtEl>
                                        <p:attrNameLst>
                                          <p:attrName>style.visibility</p:attrName>
                                        </p:attrNameLst>
                                      </p:cBhvr>
                                      <p:to>
                                        <p:strVal val="visible"/>
                                      </p:to>
                                    </p:set>
                                    <p:animEffect transition="in" filter="blinds(horizontal)">
                                      <p:cBhvr>
                                        <p:cTn id="17" dur="500"/>
                                        <p:tgtEl>
                                          <p:spTgt spid="5273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7366"/>
                                        </p:tgtEl>
                                        <p:attrNameLst>
                                          <p:attrName>style.visibility</p:attrName>
                                        </p:attrNameLst>
                                      </p:cBhvr>
                                      <p:to>
                                        <p:strVal val="visible"/>
                                      </p:to>
                                    </p:set>
                                    <p:animEffect transition="in" filter="blinds(horizontal)">
                                      <p:cBhvr>
                                        <p:cTn id="22" dur="500"/>
                                        <p:tgtEl>
                                          <p:spTgt spid="527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P spid="18437" grpId="0" animBg="1"/>
      <p:bldP spid="527366" grpId="0" animBg="1"/>
      <p:bldP spid="5273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459779" name="Rectangle 3"/>
          <p:cNvSpPr>
            <a:spLocks noGrp="1" noChangeArrowheads="1"/>
          </p:cNvSpPr>
          <p:nvPr>
            <p:ph type="body" idx="1"/>
          </p:nvPr>
        </p:nvSpPr>
        <p:spPr>
          <a:xfrm>
            <a:off x="206375" y="954088"/>
            <a:ext cx="8937625" cy="522287"/>
          </a:xfrm>
        </p:spPr>
        <p:txBody>
          <a:bodyPr/>
          <a:lstStyle/>
          <a:p>
            <a:r>
              <a:rPr lang="zh-CN" altLang="en-US" smtClean="0">
                <a:solidFill>
                  <a:srgbClr val="0000FF"/>
                </a:solidFill>
              </a:rPr>
              <a:t>使用老版本</a:t>
            </a:r>
            <a:r>
              <a:rPr lang="en-US" altLang="zh-CN" smtClean="0">
                <a:solidFill>
                  <a:srgbClr val="0000FF"/>
                </a:solidFill>
              </a:rPr>
              <a:t>gcc –O2</a:t>
            </a:r>
            <a:r>
              <a:rPr lang="zh-CN" altLang="en-US" smtClean="0">
                <a:solidFill>
                  <a:srgbClr val="0000FF"/>
                </a:solidFill>
              </a:rPr>
              <a:t>编译时，程序一输出</a:t>
            </a:r>
            <a:r>
              <a:rPr lang="en-US" altLang="zh-CN" smtClean="0">
                <a:solidFill>
                  <a:srgbClr val="0000FF"/>
                </a:solidFill>
              </a:rPr>
              <a:t>0</a:t>
            </a:r>
            <a:r>
              <a:rPr lang="zh-CN" altLang="en-US" smtClean="0">
                <a:solidFill>
                  <a:srgbClr val="0000FF"/>
                </a:solidFill>
              </a:rPr>
              <a:t>，程序二输出却是</a:t>
            </a:r>
            <a:r>
              <a:rPr lang="en-US" altLang="zh-CN" smtClean="0">
                <a:solidFill>
                  <a:srgbClr val="0000FF"/>
                </a:solidFill>
              </a:rPr>
              <a:t>1</a:t>
            </a:r>
            <a:endParaRPr lang="zh-CN" altLang="en-US" smtClean="0">
              <a:solidFill>
                <a:srgbClr val="0000FF"/>
              </a:solidFill>
            </a:endParaRPr>
          </a:p>
        </p:txBody>
      </p:sp>
      <p:pic>
        <p:nvPicPr>
          <p:cNvPr id="459781" name="Picture 5"/>
          <p:cNvPicPr>
            <a:picLocks noChangeAspect="1" noChangeArrowheads="1"/>
          </p:cNvPicPr>
          <p:nvPr/>
        </p:nvPicPr>
        <p:blipFill>
          <a:blip r:embed="rId2"/>
          <a:srcRect/>
          <a:stretch>
            <a:fillRect/>
          </a:stretch>
        </p:blipFill>
        <p:spPr bwMode="auto">
          <a:xfrm>
            <a:off x="0" y="1854200"/>
            <a:ext cx="9144000" cy="4814888"/>
          </a:xfrm>
          <a:prstGeom prst="rect">
            <a:avLst/>
          </a:prstGeom>
          <a:noFill/>
        </p:spPr>
      </p:pic>
      <p:sp>
        <p:nvSpPr>
          <p:cNvPr id="459782" name="Rectangle 6"/>
          <p:cNvSpPr>
            <a:spLocks noChangeArrowheads="1"/>
          </p:cNvSpPr>
          <p:nvPr/>
        </p:nvSpPr>
        <p:spPr bwMode="auto">
          <a:xfrm>
            <a:off x="6011863" y="5184775"/>
            <a:ext cx="1304925" cy="358775"/>
          </a:xfrm>
          <a:prstGeom prst="rect">
            <a:avLst/>
          </a:prstGeom>
          <a:solidFill>
            <a:schemeClr val="accent1">
              <a:alpha val="28000"/>
            </a:schemeClr>
          </a:solidFill>
          <a:ln w="38100">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982834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4826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528387" name="Rectangle 3"/>
          <p:cNvSpPr>
            <a:spLocks noGrp="1" noChangeArrowheads="1"/>
          </p:cNvSpPr>
          <p:nvPr>
            <p:ph type="body" idx="1"/>
          </p:nvPr>
        </p:nvSpPr>
        <p:spPr>
          <a:xfrm>
            <a:off x="296863" y="3652838"/>
            <a:ext cx="8229600" cy="990600"/>
          </a:xfrm>
        </p:spPr>
        <p:txBody>
          <a:bodyPr/>
          <a:lstStyle/>
          <a:p>
            <a:pPr>
              <a:buFontTx/>
              <a:buNone/>
            </a:pPr>
            <a:r>
              <a:rPr lang="zh-CN" altLang="en-US" sz="2200" smtClean="0">
                <a:latin typeface="微软雅黑" pitchFamily="34" charset="-122"/>
              </a:rPr>
              <a:t>    </a:t>
            </a:r>
            <a:r>
              <a:rPr lang="zh-CN" altLang="en-US" sz="2200" smtClean="0">
                <a:solidFill>
                  <a:srgbClr val="008000"/>
                </a:solidFill>
                <a:latin typeface="微软雅黑" pitchFamily="34" charset="-122"/>
                <a:ea typeface="微软雅黑" pitchFamily="34" charset="-122"/>
              </a:rPr>
              <a:t>以上两个程序功能完全一样，算法完全一样，因此，时间和空间复杂度完全一样，执行时间一样吗？</a:t>
            </a:r>
            <a:endParaRPr lang="zh-CN" altLang="en-US" sz="2200" smtClean="0">
              <a:solidFill>
                <a:srgbClr val="FF0000"/>
              </a:solidFill>
              <a:latin typeface="微软雅黑" pitchFamily="34" charset="-122"/>
              <a:ea typeface="微软雅黑" pitchFamily="34" charset="-122"/>
            </a:endParaRPr>
          </a:p>
        </p:txBody>
      </p:sp>
      <p:sp>
        <p:nvSpPr>
          <p:cNvPr id="21509" name="Rectangle 5"/>
          <p:cNvSpPr>
            <a:spLocks/>
          </p:cNvSpPr>
          <p:nvPr/>
        </p:nvSpPr>
        <p:spPr bwMode="auto">
          <a:xfrm>
            <a:off x="4706938" y="952500"/>
            <a:ext cx="4275137" cy="25654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D3F2D3"/>
                </a:solidFill>
              </a14:hiddenFill>
            </a:ext>
          </a:extLst>
        </p:spPr>
        <p:txBody>
          <a:bodyPr lIns="63500" tIns="63500" rIns="63500" bIns="63500"/>
          <a:lstStyle>
            <a:lvl1pPr eaLnBrk="0" hangingPunct="0">
              <a:tabLst>
                <a:tab pos="914400" algn="l"/>
                <a:tab pos="2286000" algn="l"/>
              </a:tabLst>
              <a:defRPr>
                <a:solidFill>
                  <a:schemeClr val="tx1"/>
                </a:solidFill>
                <a:latin typeface="Arial" pitchFamily="34" charset="0"/>
                <a:ea typeface="宋体" pitchFamily="2" charset="-122"/>
              </a:defRPr>
            </a:lvl1pPr>
            <a:lvl2pPr marL="742950" indent="-285750" eaLnBrk="0" hangingPunct="0">
              <a:tabLst>
                <a:tab pos="914400" algn="l"/>
                <a:tab pos="2286000" algn="l"/>
              </a:tabLst>
              <a:defRPr>
                <a:solidFill>
                  <a:schemeClr val="tx1"/>
                </a:solidFill>
                <a:latin typeface="Arial" pitchFamily="34" charset="0"/>
                <a:ea typeface="宋体" pitchFamily="2" charset="-122"/>
              </a:defRPr>
            </a:lvl2pPr>
            <a:lvl3pPr marL="1143000" indent="-228600" eaLnBrk="0" hangingPunct="0">
              <a:tabLst>
                <a:tab pos="914400" algn="l"/>
                <a:tab pos="2286000" algn="l"/>
              </a:tabLst>
              <a:defRPr>
                <a:solidFill>
                  <a:schemeClr val="tx1"/>
                </a:solidFill>
                <a:latin typeface="Arial" pitchFamily="34" charset="0"/>
                <a:ea typeface="宋体" pitchFamily="2" charset="-122"/>
              </a:defRPr>
            </a:lvl3pPr>
            <a:lvl4pPr marL="1600200" indent="-228600" eaLnBrk="0" hangingPunct="0">
              <a:tabLst>
                <a:tab pos="914400" algn="l"/>
                <a:tab pos="2286000" algn="l"/>
              </a:tabLst>
              <a:defRPr>
                <a:solidFill>
                  <a:schemeClr val="tx1"/>
                </a:solidFill>
                <a:latin typeface="Arial" pitchFamily="34" charset="0"/>
                <a:ea typeface="宋体" pitchFamily="2" charset="-122"/>
              </a:defRPr>
            </a:lvl4pPr>
            <a:lvl5pPr marL="2057400" indent="-228600" eaLnBrk="0" hangingPunct="0">
              <a:tabLst>
                <a:tab pos="914400" algn="l"/>
                <a:tab pos="2286000"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9pPr>
          </a:lstStyle>
          <a:p>
            <a:pPr eaLnBrk="1" hangingPunct="1"/>
            <a:r>
              <a:rPr lang="en-US" altLang="zh-CN" sz="2000" b="1">
                <a:latin typeface="微软雅黑" pitchFamily="34" charset="-122"/>
                <a:ea typeface="微软雅黑" pitchFamily="34" charset="-122"/>
                <a:cs typeface="Monaco"/>
                <a:sym typeface="Monaco"/>
              </a:rPr>
              <a:t>void copyji (int src[2048][2048],</a:t>
            </a:r>
          </a:p>
          <a:p>
            <a:pPr eaLnBrk="1" hangingPunct="1"/>
            <a:r>
              <a:rPr lang="en-US" altLang="zh-CN" sz="2000" b="1">
                <a:latin typeface="微软雅黑" pitchFamily="34" charset="-122"/>
                <a:ea typeface="微软雅黑" pitchFamily="34" charset="-122"/>
                <a:cs typeface="Monaco"/>
                <a:sym typeface="Monaco"/>
              </a:rPr>
              <a:t>            int dst[2048][2048])</a:t>
            </a:r>
          </a:p>
          <a:p>
            <a:pPr eaLnBrk="1" hangingPunct="1"/>
            <a:r>
              <a:rPr lang="en-US" altLang="zh-CN" sz="2000" b="1">
                <a:latin typeface="微软雅黑" pitchFamily="34" charset="-122"/>
                <a:ea typeface="微软雅黑" pitchFamily="34" charset="-122"/>
                <a:cs typeface="Monaco"/>
                <a:sym typeface="Monaco"/>
              </a:rPr>
              <a:t>{</a:t>
            </a:r>
          </a:p>
          <a:p>
            <a:pPr eaLnBrk="1" hangingPunct="1"/>
            <a:r>
              <a:rPr lang="en-US" altLang="zh-CN" sz="2000" b="1">
                <a:latin typeface="微软雅黑" pitchFamily="34" charset="-122"/>
                <a:ea typeface="微软雅黑" pitchFamily="34" charset="-122"/>
                <a:cs typeface="Monaco"/>
                <a:sym typeface="Monaco"/>
              </a:rPr>
              <a:t>  int i,j;</a:t>
            </a:r>
          </a:p>
          <a:p>
            <a:pPr eaLnBrk="1" hangingPunct="1"/>
            <a:r>
              <a:rPr lang="en-US" altLang="zh-CN" sz="2000" b="1">
                <a:latin typeface="微软雅黑" pitchFamily="34" charset="-122"/>
                <a:ea typeface="微软雅黑" pitchFamily="34" charset="-122"/>
                <a:cs typeface="Monaco"/>
                <a:sym typeface="Monaco"/>
              </a:rPr>
              <a:t>  </a:t>
            </a:r>
            <a:r>
              <a:rPr lang="en-US" altLang="zh-CN" sz="2000" b="1">
                <a:solidFill>
                  <a:schemeClr val="accent2"/>
                </a:solidFill>
                <a:latin typeface="微软雅黑" pitchFamily="34" charset="-122"/>
                <a:ea typeface="微软雅黑" pitchFamily="34" charset="-122"/>
                <a:cs typeface="Monaco"/>
                <a:sym typeface="Monaco"/>
              </a:rPr>
              <a:t>for (j = 0; j &lt; 2048; j++)</a:t>
            </a:r>
          </a:p>
          <a:p>
            <a:pPr eaLnBrk="1" hangingPunct="1"/>
            <a:r>
              <a:rPr lang="en-US" altLang="zh-CN" sz="2000" b="1">
                <a:latin typeface="微软雅黑" pitchFamily="34" charset="-122"/>
                <a:ea typeface="微软雅黑" pitchFamily="34" charset="-122"/>
                <a:cs typeface="Monaco"/>
                <a:sym typeface="Monaco"/>
              </a:rPr>
              <a:t>    </a:t>
            </a:r>
            <a:r>
              <a:rPr lang="en-US" altLang="zh-CN" sz="2000" b="1">
                <a:solidFill>
                  <a:srgbClr val="CC3300"/>
                </a:solidFill>
                <a:latin typeface="微软雅黑" pitchFamily="34" charset="-122"/>
                <a:ea typeface="微软雅黑" pitchFamily="34" charset="-122"/>
                <a:cs typeface="Monaco"/>
                <a:sym typeface="Monaco"/>
              </a:rPr>
              <a:t>for (i = 0; i &lt; 2048; i++)</a:t>
            </a:r>
          </a:p>
          <a:p>
            <a:pPr eaLnBrk="1" hangingPunct="1"/>
            <a:r>
              <a:rPr lang="en-US" altLang="zh-CN" sz="2000" b="1">
                <a:latin typeface="微软雅黑" pitchFamily="34" charset="-122"/>
                <a:ea typeface="微软雅黑" pitchFamily="34" charset="-122"/>
                <a:cs typeface="Monaco"/>
                <a:sym typeface="Monaco"/>
              </a:rPr>
              <a:t>      dst[i][j] = src[i][j];</a:t>
            </a:r>
          </a:p>
          <a:p>
            <a:pPr eaLnBrk="1" hangingPunct="1"/>
            <a:r>
              <a:rPr lang="en-US" altLang="zh-CN" sz="2000" b="1">
                <a:latin typeface="微软雅黑" pitchFamily="34" charset="-122"/>
                <a:ea typeface="微软雅黑" pitchFamily="34" charset="-122"/>
                <a:cs typeface="Monaco"/>
                <a:sym typeface="Monaco"/>
              </a:rPr>
              <a:t>}</a:t>
            </a:r>
          </a:p>
        </p:txBody>
      </p:sp>
      <p:sp>
        <p:nvSpPr>
          <p:cNvPr id="528389" name="Rectangle 6"/>
          <p:cNvSpPr>
            <a:spLocks/>
          </p:cNvSpPr>
          <p:nvPr/>
        </p:nvSpPr>
        <p:spPr bwMode="auto">
          <a:xfrm>
            <a:off x="161925" y="962025"/>
            <a:ext cx="4165600" cy="25558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8F6D9"/>
                </a:solidFill>
              </a14:hiddenFill>
            </a:ext>
          </a:extLst>
        </p:spPr>
        <p:txBody>
          <a:bodyPr lIns="63500" tIns="63500" rIns="63500" bIns="63500"/>
          <a:lstStyle>
            <a:lvl1pPr eaLnBrk="0" hangingPunct="0">
              <a:tabLst>
                <a:tab pos="914400" algn="l"/>
                <a:tab pos="2286000" algn="l"/>
              </a:tabLst>
              <a:defRPr>
                <a:solidFill>
                  <a:schemeClr val="tx1"/>
                </a:solidFill>
                <a:latin typeface="Arial" pitchFamily="34" charset="0"/>
                <a:ea typeface="宋体" pitchFamily="2" charset="-122"/>
              </a:defRPr>
            </a:lvl1pPr>
            <a:lvl2pPr marL="742950" indent="-285750" eaLnBrk="0" hangingPunct="0">
              <a:tabLst>
                <a:tab pos="914400" algn="l"/>
                <a:tab pos="2286000" algn="l"/>
              </a:tabLst>
              <a:defRPr>
                <a:solidFill>
                  <a:schemeClr val="tx1"/>
                </a:solidFill>
                <a:latin typeface="Arial" pitchFamily="34" charset="0"/>
                <a:ea typeface="宋体" pitchFamily="2" charset="-122"/>
              </a:defRPr>
            </a:lvl2pPr>
            <a:lvl3pPr marL="1143000" indent="-228600" eaLnBrk="0" hangingPunct="0">
              <a:tabLst>
                <a:tab pos="914400" algn="l"/>
                <a:tab pos="2286000" algn="l"/>
              </a:tabLst>
              <a:defRPr>
                <a:solidFill>
                  <a:schemeClr val="tx1"/>
                </a:solidFill>
                <a:latin typeface="Arial" pitchFamily="34" charset="0"/>
                <a:ea typeface="宋体" pitchFamily="2" charset="-122"/>
              </a:defRPr>
            </a:lvl3pPr>
            <a:lvl4pPr marL="1600200" indent="-228600" eaLnBrk="0" hangingPunct="0">
              <a:tabLst>
                <a:tab pos="914400" algn="l"/>
                <a:tab pos="2286000" algn="l"/>
              </a:tabLst>
              <a:defRPr>
                <a:solidFill>
                  <a:schemeClr val="tx1"/>
                </a:solidFill>
                <a:latin typeface="Arial" pitchFamily="34" charset="0"/>
                <a:ea typeface="宋体" pitchFamily="2" charset="-122"/>
              </a:defRPr>
            </a:lvl4pPr>
            <a:lvl5pPr marL="2057400" indent="-228600" eaLnBrk="0" hangingPunct="0">
              <a:tabLst>
                <a:tab pos="914400" algn="l"/>
                <a:tab pos="2286000"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914400" algn="l"/>
                <a:tab pos="2286000" algn="l"/>
              </a:tabLst>
              <a:defRPr>
                <a:solidFill>
                  <a:schemeClr val="tx1"/>
                </a:solidFill>
                <a:latin typeface="Arial" pitchFamily="34" charset="0"/>
                <a:ea typeface="宋体" pitchFamily="2" charset="-122"/>
              </a:defRPr>
            </a:lvl9pPr>
          </a:lstStyle>
          <a:p>
            <a:pPr eaLnBrk="1" hangingPunct="1"/>
            <a:r>
              <a:rPr lang="en-US" altLang="zh-CN" sz="2000" b="1">
                <a:latin typeface="微软雅黑" pitchFamily="34" charset="-122"/>
                <a:ea typeface="微软雅黑" pitchFamily="34" charset="-122"/>
                <a:cs typeface="Monaco"/>
                <a:sym typeface="Monaco"/>
              </a:rPr>
              <a:t>void copyij (int src[2048][2048],</a:t>
            </a:r>
          </a:p>
          <a:p>
            <a:pPr eaLnBrk="1" hangingPunct="1"/>
            <a:r>
              <a:rPr lang="en-US" altLang="zh-CN" sz="2000" b="1">
                <a:latin typeface="微软雅黑" pitchFamily="34" charset="-122"/>
                <a:ea typeface="微软雅黑" pitchFamily="34" charset="-122"/>
                <a:cs typeface="Monaco"/>
                <a:sym typeface="Monaco"/>
              </a:rPr>
              <a:t>            int dst[2048][2048])</a:t>
            </a:r>
          </a:p>
          <a:p>
            <a:pPr eaLnBrk="1" hangingPunct="1"/>
            <a:r>
              <a:rPr lang="en-US" altLang="zh-CN" sz="2000" b="1">
                <a:latin typeface="微软雅黑" pitchFamily="34" charset="-122"/>
                <a:ea typeface="微软雅黑" pitchFamily="34" charset="-122"/>
                <a:cs typeface="Monaco"/>
                <a:sym typeface="Monaco"/>
              </a:rPr>
              <a:t>{</a:t>
            </a:r>
          </a:p>
          <a:p>
            <a:pPr eaLnBrk="1" hangingPunct="1"/>
            <a:r>
              <a:rPr lang="en-US" altLang="zh-CN" sz="2000" b="1">
                <a:latin typeface="微软雅黑" pitchFamily="34" charset="-122"/>
                <a:ea typeface="微软雅黑" pitchFamily="34" charset="-122"/>
                <a:cs typeface="Monaco"/>
                <a:sym typeface="Monaco"/>
              </a:rPr>
              <a:t>  int i,j;</a:t>
            </a:r>
          </a:p>
          <a:p>
            <a:pPr eaLnBrk="1" hangingPunct="1"/>
            <a:r>
              <a:rPr lang="en-US" altLang="zh-CN" sz="2000" b="1">
                <a:latin typeface="微软雅黑" pitchFamily="34" charset="-122"/>
                <a:ea typeface="微软雅黑" pitchFamily="34" charset="-122"/>
                <a:cs typeface="Monaco"/>
                <a:sym typeface="Monaco"/>
              </a:rPr>
              <a:t>  </a:t>
            </a:r>
            <a:r>
              <a:rPr lang="en-US" altLang="zh-CN" sz="2000" b="1">
                <a:solidFill>
                  <a:srgbClr val="C00000"/>
                </a:solidFill>
                <a:latin typeface="微软雅黑" pitchFamily="34" charset="-122"/>
                <a:ea typeface="微软雅黑" pitchFamily="34" charset="-122"/>
                <a:cs typeface="Monaco"/>
                <a:sym typeface="Monaco"/>
              </a:rPr>
              <a:t>for (i = 0; i &lt; 2048; i++)</a:t>
            </a:r>
            <a:endParaRPr lang="en-US" altLang="zh-CN" sz="2000" b="1">
              <a:latin typeface="微软雅黑" pitchFamily="34" charset="-122"/>
              <a:ea typeface="微软雅黑" pitchFamily="34" charset="-122"/>
              <a:cs typeface="Monaco"/>
              <a:sym typeface="Monaco"/>
            </a:endParaRPr>
          </a:p>
          <a:p>
            <a:pPr eaLnBrk="1" hangingPunct="1"/>
            <a:r>
              <a:rPr lang="en-US" altLang="zh-CN" sz="2000" b="1">
                <a:latin typeface="微软雅黑" pitchFamily="34" charset="-122"/>
                <a:ea typeface="微软雅黑" pitchFamily="34" charset="-122"/>
                <a:cs typeface="Monaco"/>
                <a:sym typeface="Monaco"/>
              </a:rPr>
              <a:t>    </a:t>
            </a:r>
            <a:r>
              <a:rPr lang="en-US" altLang="zh-CN" sz="2000" b="1">
                <a:solidFill>
                  <a:srgbClr val="21218A"/>
                </a:solidFill>
                <a:latin typeface="微软雅黑" pitchFamily="34" charset="-122"/>
                <a:ea typeface="微软雅黑" pitchFamily="34" charset="-122"/>
                <a:cs typeface="Monaco"/>
                <a:sym typeface="Monaco"/>
              </a:rPr>
              <a:t>for (j = 0; j &lt; 2048; j++)</a:t>
            </a:r>
            <a:endParaRPr lang="en-US" altLang="zh-CN" sz="2000" b="1">
              <a:latin typeface="微软雅黑" pitchFamily="34" charset="-122"/>
              <a:ea typeface="微软雅黑" pitchFamily="34" charset="-122"/>
              <a:cs typeface="Monaco"/>
              <a:sym typeface="Monaco"/>
            </a:endParaRPr>
          </a:p>
          <a:p>
            <a:pPr eaLnBrk="1" hangingPunct="1"/>
            <a:r>
              <a:rPr lang="en-US" altLang="zh-CN" sz="2000" b="1">
                <a:latin typeface="微软雅黑" pitchFamily="34" charset="-122"/>
                <a:ea typeface="微软雅黑" pitchFamily="34" charset="-122"/>
                <a:cs typeface="Monaco"/>
                <a:sym typeface="Monaco"/>
              </a:rPr>
              <a:t>      dst[i][j] = src[i][j];</a:t>
            </a:r>
          </a:p>
          <a:p>
            <a:pPr eaLnBrk="1" hangingPunct="1"/>
            <a:r>
              <a:rPr lang="en-US" altLang="zh-CN" sz="2000" b="1">
                <a:latin typeface="微软雅黑" pitchFamily="34" charset="-122"/>
                <a:ea typeface="微软雅黑" pitchFamily="34" charset="-122"/>
                <a:cs typeface="Monaco"/>
                <a:sym typeface="Monaco"/>
              </a:rPr>
              <a:t>}</a:t>
            </a:r>
          </a:p>
        </p:txBody>
      </p:sp>
      <p:grpSp>
        <p:nvGrpSpPr>
          <p:cNvPr id="21511" name="Group 7"/>
          <p:cNvGrpSpPr>
            <a:grpSpLocks/>
          </p:cNvGrpSpPr>
          <p:nvPr/>
        </p:nvGrpSpPr>
        <p:grpSpPr bwMode="auto">
          <a:xfrm>
            <a:off x="3536950" y="2392363"/>
            <a:ext cx="1349375" cy="315912"/>
            <a:chOff x="0" y="0"/>
            <a:chExt cx="480" cy="144"/>
          </a:xfrm>
        </p:grpSpPr>
        <p:sp>
          <p:nvSpPr>
            <p:cNvPr id="528391" name="Line 8"/>
            <p:cNvSpPr>
              <a:spLocks noChangeShapeType="1"/>
            </p:cNvSpPr>
            <p:nvPr/>
          </p:nvSpPr>
          <p:spPr bwMode="auto">
            <a:xfrm>
              <a:off x="0" y="0"/>
              <a:ext cx="480" cy="144"/>
            </a:xfrm>
            <a:prstGeom prst="line">
              <a:avLst/>
            </a:prstGeom>
            <a:noFill/>
            <a:ln w="38100">
              <a:solidFill>
                <a:srgbClr val="FF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528392" name="Line 9"/>
            <p:cNvSpPr>
              <a:spLocks noChangeShapeType="1"/>
            </p:cNvSpPr>
            <p:nvPr/>
          </p:nvSpPr>
          <p:spPr bwMode="auto">
            <a:xfrm rot="10800000" flipH="1">
              <a:off x="0" y="0"/>
              <a:ext cx="480" cy="144"/>
            </a:xfrm>
            <a:prstGeom prst="line">
              <a:avLst/>
            </a:prstGeom>
            <a:noFill/>
            <a:ln w="38100">
              <a:solidFill>
                <a:srgbClr val="FF0000"/>
              </a:solidFill>
              <a:round/>
              <a:headEnd/>
              <a:tailEnd type="triangle" w="sm" len="sm"/>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21514" name="Rectangle 10"/>
          <p:cNvSpPr>
            <a:spLocks/>
          </p:cNvSpPr>
          <p:nvPr/>
        </p:nvSpPr>
        <p:spPr bwMode="auto">
          <a:xfrm>
            <a:off x="476250" y="4824413"/>
            <a:ext cx="3286125"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400" b="1">
                <a:latin typeface="微软雅黑" pitchFamily="34" charset="-122"/>
                <a:ea typeface="微软雅黑" pitchFamily="34" charset="-122"/>
                <a:cs typeface="Calibri" pitchFamily="34" charset="0"/>
                <a:sym typeface="Calibri" pitchFamily="34" charset="0"/>
              </a:rPr>
              <a:t>21 times slower</a:t>
            </a:r>
            <a:br>
              <a:rPr lang="en-US" altLang="zh-CN" sz="2400" b="1">
                <a:latin typeface="微软雅黑" pitchFamily="34" charset="-122"/>
                <a:ea typeface="微软雅黑" pitchFamily="34" charset="-122"/>
                <a:cs typeface="Calibri" pitchFamily="34" charset="0"/>
                <a:sym typeface="Calibri" pitchFamily="34" charset="0"/>
              </a:rPr>
            </a:br>
            <a:r>
              <a:rPr lang="en-US" altLang="zh-CN" sz="2400" b="1">
                <a:latin typeface="微软雅黑" pitchFamily="34" charset="-122"/>
                <a:ea typeface="微软雅黑" pitchFamily="34" charset="-122"/>
                <a:cs typeface="Calibri" pitchFamily="34" charset="0"/>
                <a:sym typeface="Calibri" pitchFamily="34" charset="0"/>
              </a:rPr>
              <a:t>(Pentium 4) </a:t>
            </a:r>
          </a:p>
          <a:p>
            <a:pPr algn="ctr" eaLnBrk="1" hangingPunct="1"/>
            <a:r>
              <a:rPr lang="en-US" altLang="zh-CN" sz="2400" b="1">
                <a:solidFill>
                  <a:srgbClr val="FF0000"/>
                </a:solidFill>
                <a:latin typeface="微软雅黑" pitchFamily="34" charset="-122"/>
                <a:ea typeface="微软雅黑" pitchFamily="34" charset="-122"/>
                <a:cs typeface="Calibri" pitchFamily="34" charset="0"/>
              </a:rPr>
              <a:t>Why</a:t>
            </a:r>
            <a:r>
              <a:rPr lang="zh-CN" altLang="en-US" sz="2400" b="1">
                <a:solidFill>
                  <a:srgbClr val="FF0000"/>
                </a:solidFill>
                <a:latin typeface="微软雅黑" pitchFamily="34" charset="-122"/>
                <a:ea typeface="微软雅黑" pitchFamily="34" charset="-122"/>
                <a:cs typeface="Calibri" pitchFamily="34" charset="0"/>
              </a:rPr>
              <a:t>？</a:t>
            </a:r>
          </a:p>
          <a:p>
            <a:pPr algn="ctr" eaLnBrk="1" hangingPunct="1"/>
            <a:endParaRPr lang="en-US" altLang="zh-CN" sz="2400" b="1">
              <a:latin typeface="微软雅黑" pitchFamily="34" charset="-122"/>
              <a:ea typeface="微软雅黑" pitchFamily="34" charset="-122"/>
              <a:cs typeface="Calibri" pitchFamily="34" charset="0"/>
              <a:sym typeface="Calibri" pitchFamily="34" charset="0"/>
            </a:endParaRPr>
          </a:p>
        </p:txBody>
      </p:sp>
      <p:sp>
        <p:nvSpPr>
          <p:cNvPr id="528394" name="Text Box 10"/>
          <p:cNvSpPr txBox="1">
            <a:spLocks noChangeArrowheads="1"/>
          </p:cNvSpPr>
          <p:nvPr/>
        </p:nvSpPr>
        <p:spPr bwMode="auto">
          <a:xfrm>
            <a:off x="5607050" y="4449763"/>
            <a:ext cx="3330575" cy="2219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FF0000"/>
                </a:solidFill>
                <a:ea typeface="黑体" pitchFamily="49" charset="-122"/>
              </a:rPr>
              <a:t>数组的存放方式</a:t>
            </a:r>
          </a:p>
          <a:p>
            <a:pPr>
              <a:spcBef>
                <a:spcPct val="20000"/>
              </a:spcBef>
            </a:pPr>
            <a:r>
              <a:rPr lang="en-US" altLang="zh-CN" sz="2400" b="1">
                <a:solidFill>
                  <a:srgbClr val="FF0000"/>
                </a:solidFill>
                <a:ea typeface="黑体" pitchFamily="49" charset="-122"/>
              </a:rPr>
              <a:t>Cache</a:t>
            </a:r>
            <a:r>
              <a:rPr lang="zh-CN" altLang="en-US" sz="2400" b="1">
                <a:solidFill>
                  <a:srgbClr val="FF0000"/>
                </a:solidFill>
                <a:ea typeface="黑体" pitchFamily="49" charset="-122"/>
              </a:rPr>
              <a:t>机制</a:t>
            </a:r>
          </a:p>
          <a:p>
            <a:pPr>
              <a:spcBef>
                <a:spcPct val="20000"/>
              </a:spcBef>
            </a:pPr>
            <a:r>
              <a:rPr lang="zh-CN" altLang="en-US" sz="2400" b="1">
                <a:solidFill>
                  <a:srgbClr val="FF0000"/>
                </a:solidFill>
                <a:ea typeface="黑体" pitchFamily="49" charset="-122"/>
              </a:rPr>
              <a:t>访问局部性</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extLst>
      <p:ext uri="{BB962C8B-B14F-4D97-AF65-F5344CB8AC3E}">
        <p14:creationId xmlns:p14="http://schemas.microsoft.com/office/powerpoint/2010/main" val="165793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animEffect transition="in" filter="blinds(horizontal)">
                                      <p:cBhvr>
                                        <p:cTn id="7" dur="500"/>
                                        <p:tgtEl>
                                          <p:spTgt spid="528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514"/>
                                        </p:tgtEl>
                                        <p:attrNameLst>
                                          <p:attrName>style.visibility</p:attrName>
                                        </p:attrNameLst>
                                      </p:cBhvr>
                                      <p:to>
                                        <p:strVal val="visible"/>
                                      </p:to>
                                    </p:set>
                                    <p:animEffect transition="in" filter="dissolve">
                                      <p:cBhvr>
                                        <p:cTn id="12" dur="500"/>
                                        <p:tgtEl>
                                          <p:spTgt spid="21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8394"/>
                                        </p:tgtEl>
                                        <p:attrNameLst>
                                          <p:attrName>style.visibility</p:attrName>
                                        </p:attrNameLst>
                                      </p:cBhvr>
                                      <p:to>
                                        <p:strVal val="visible"/>
                                      </p:to>
                                    </p:set>
                                    <p:animEffect transition="in" filter="blinds(horizontal)">
                                      <p:cBhvr>
                                        <p:cTn id="17" dur="500"/>
                                        <p:tgtEl>
                                          <p:spTgt spid="528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build="p"/>
      <p:bldP spid="21514" grpId="0"/>
      <p:bldP spid="52839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530435" name="Rectangle 3"/>
          <p:cNvSpPr>
            <a:spLocks noGrp="1" noChangeArrowheads="1"/>
          </p:cNvSpPr>
          <p:nvPr>
            <p:ph type="body" idx="1"/>
          </p:nvPr>
        </p:nvSpPr>
        <p:spPr/>
        <p:txBody>
          <a:bodyPr/>
          <a:lstStyle/>
          <a:p>
            <a:endParaRPr lang="zh-CN" altLang="en-US" smtClean="0"/>
          </a:p>
        </p:txBody>
      </p:sp>
      <p:pic>
        <p:nvPicPr>
          <p:cNvPr id="530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863600"/>
            <a:ext cx="8505825" cy="5626100"/>
          </a:xfrm>
          <a:prstGeom prst="rect">
            <a:avLst/>
          </a:prstGeom>
          <a:noFill/>
          <a:extLst>
            <a:ext uri="{909E8E84-426E-40DD-AFC4-6F175D3DCCD1}">
              <a14:hiddenFill xmlns:a14="http://schemas.microsoft.com/office/drawing/2010/main">
                <a:solidFill>
                  <a:srgbClr val="FFFFFF"/>
                </a:solidFill>
              </a14:hiddenFill>
            </a:ext>
          </a:extLst>
        </p:spPr>
      </p:pic>
      <p:sp>
        <p:nvSpPr>
          <p:cNvPr id="530437" name="Text Box 5"/>
          <p:cNvSpPr txBox="1">
            <a:spLocks noChangeArrowheads="1"/>
          </p:cNvSpPr>
          <p:nvPr/>
        </p:nvSpPr>
        <p:spPr bwMode="auto">
          <a:xfrm>
            <a:off x="5337175" y="5499100"/>
            <a:ext cx="3421063" cy="1004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微软雅黑" pitchFamily="34" charset="-122"/>
                <a:ea typeface="微软雅黑" pitchFamily="34" charset="-122"/>
              </a:rPr>
              <a:t>关键差别在于一条指令：</a:t>
            </a:r>
          </a:p>
          <a:p>
            <a:pPr>
              <a:spcBef>
                <a:spcPct val="50000"/>
              </a:spcBef>
            </a:pPr>
            <a:r>
              <a:rPr lang="en-US" altLang="zh-CN" sz="2400" b="1">
                <a:solidFill>
                  <a:srgbClr val="FF0000"/>
                </a:solidFill>
                <a:latin typeface="微软雅黑" pitchFamily="34" charset="-122"/>
                <a:ea typeface="微软雅黑" pitchFamily="34" charset="-122"/>
              </a:rPr>
              <a:t>fldl</a:t>
            </a:r>
            <a:r>
              <a:rPr lang="en-US" altLang="zh-CN" sz="2400" b="1">
                <a:latin typeface="微软雅黑" pitchFamily="34" charset="-122"/>
                <a:ea typeface="微软雅黑" pitchFamily="34" charset="-122"/>
              </a:rPr>
              <a:t> </a:t>
            </a:r>
            <a:r>
              <a:rPr lang="zh-CN" altLang="en-US" sz="2400" b="1">
                <a:latin typeface="微软雅黑" pitchFamily="34" charset="-122"/>
                <a:ea typeface="微软雅黑" pitchFamily="34" charset="-122"/>
              </a:rPr>
              <a:t>和 </a:t>
            </a:r>
            <a:r>
              <a:rPr lang="en-US" altLang="zh-CN" sz="2400" b="1">
                <a:solidFill>
                  <a:srgbClr val="FF0000"/>
                </a:solidFill>
                <a:latin typeface="微软雅黑" pitchFamily="34" charset="-122"/>
                <a:ea typeface="微软雅黑" pitchFamily="34" charset="-122"/>
              </a:rPr>
              <a:t>fildl</a:t>
            </a:r>
            <a:r>
              <a:rPr lang="en-US" altLang="zh-CN" sz="2400" b="1">
                <a:latin typeface="微软雅黑" pitchFamily="34" charset="-122"/>
                <a:ea typeface="微软雅黑" pitchFamily="34" charset="-122"/>
              </a:rPr>
              <a:t> </a:t>
            </a:r>
            <a:endParaRPr lang="zh-CN" altLang="en-US" sz="2400" b="1">
              <a:latin typeface="微软雅黑" pitchFamily="34" charset="-122"/>
              <a:ea typeface="微软雅黑" pitchFamily="34" charset="-122"/>
            </a:endParaRPr>
          </a:p>
        </p:txBody>
      </p:sp>
      <p:sp>
        <p:nvSpPr>
          <p:cNvPr id="530438" name="Line 6"/>
          <p:cNvSpPr>
            <a:spLocks noChangeShapeType="1"/>
          </p:cNvSpPr>
          <p:nvPr/>
        </p:nvSpPr>
        <p:spPr bwMode="auto">
          <a:xfrm>
            <a:off x="2951163" y="3068638"/>
            <a:ext cx="144145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39" name="Line 7"/>
          <p:cNvSpPr>
            <a:spLocks noChangeShapeType="1"/>
          </p:cNvSpPr>
          <p:nvPr/>
        </p:nvSpPr>
        <p:spPr bwMode="auto">
          <a:xfrm>
            <a:off x="3402013" y="3698875"/>
            <a:ext cx="144145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40" name="Text Box 8"/>
          <p:cNvSpPr txBox="1">
            <a:spLocks noChangeArrowheads="1"/>
          </p:cNvSpPr>
          <p:nvPr/>
        </p:nvSpPr>
        <p:spPr bwMode="auto">
          <a:xfrm>
            <a:off x="5381625" y="773113"/>
            <a:ext cx="3330575" cy="2219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ea typeface="微软雅黑" pitchFamily="34" charset="-122"/>
              </a:rPr>
              <a:t>理解该问题需要知道：</a:t>
            </a:r>
          </a:p>
          <a:p>
            <a:pPr>
              <a:spcBef>
                <a:spcPct val="20000"/>
              </a:spcBef>
            </a:pPr>
            <a:r>
              <a:rPr lang="zh-CN" altLang="en-US" sz="2400" b="1">
                <a:solidFill>
                  <a:srgbClr val="FF0000"/>
                </a:solidFill>
                <a:ea typeface="微软雅黑" pitchFamily="34" charset="-122"/>
              </a:rPr>
              <a:t>数据的表示</a:t>
            </a:r>
          </a:p>
          <a:p>
            <a:pPr>
              <a:spcBef>
                <a:spcPct val="20000"/>
              </a:spcBef>
            </a:pPr>
            <a:r>
              <a:rPr lang="zh-CN" altLang="en-US" sz="2400" b="1">
                <a:solidFill>
                  <a:srgbClr val="FF0000"/>
                </a:solidFill>
                <a:ea typeface="微软雅黑" pitchFamily="34" charset="-122"/>
              </a:rPr>
              <a:t>编译（程序的转换）</a:t>
            </a:r>
          </a:p>
          <a:p>
            <a:pPr>
              <a:spcBef>
                <a:spcPct val="20000"/>
              </a:spcBef>
            </a:pPr>
            <a:r>
              <a:rPr lang="zh-CN" altLang="en-US" sz="2400" b="1">
                <a:solidFill>
                  <a:srgbClr val="FF0000"/>
                </a:solidFill>
                <a:ea typeface="微软雅黑" pitchFamily="34" charset="-122"/>
              </a:rPr>
              <a:t>局部变量在栈中的位置</a:t>
            </a:r>
          </a:p>
          <a:p>
            <a:pPr>
              <a:spcBef>
                <a:spcPct val="20000"/>
              </a:spcBef>
            </a:pPr>
            <a:r>
              <a:rPr lang="en-US" altLang="zh-CN" sz="2400" b="1">
                <a:solidFill>
                  <a:srgbClr val="3366FF"/>
                </a:solidFill>
                <a:latin typeface="微软雅黑"/>
                <a:ea typeface="微软雅黑" pitchFamily="34" charset="-122"/>
              </a:rPr>
              <a:t>……</a:t>
            </a:r>
            <a:endParaRPr lang="en-US" altLang="zh-CN" sz="2400" b="1">
              <a:solidFill>
                <a:srgbClr val="3366FF"/>
              </a:solidFill>
              <a:ea typeface="微软雅黑" pitchFamily="34" charset="-122"/>
            </a:endParaRPr>
          </a:p>
        </p:txBody>
      </p:sp>
    </p:spTree>
    <p:extLst>
      <p:ext uri="{BB962C8B-B14F-4D97-AF65-F5344CB8AC3E}">
        <p14:creationId xmlns:p14="http://schemas.microsoft.com/office/powerpoint/2010/main" val="2996266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0440"/>
                                        </p:tgtEl>
                                        <p:attrNameLst>
                                          <p:attrName>style.visibility</p:attrName>
                                        </p:attrNameLst>
                                      </p:cBhvr>
                                      <p:to>
                                        <p:strVal val="visible"/>
                                      </p:to>
                                    </p:set>
                                    <p:animEffect transition="in" filter="blinds(horizontal)">
                                      <p:cBhvr>
                                        <p:cTn id="7" dur="500"/>
                                        <p:tgtEl>
                                          <p:spTgt spid="530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457200" y="98425"/>
            <a:ext cx="8229600" cy="561975"/>
          </a:xfrm>
        </p:spPr>
        <p:txBody>
          <a:bodyPr/>
          <a:lstStyle/>
          <a:p>
            <a:r>
              <a:rPr lang="zh-CN" altLang="en-US" sz="3600" smtClean="0"/>
              <a:t>系统能力基于</a:t>
            </a:r>
            <a:r>
              <a:rPr lang="zh-CN" altLang="en-US" sz="3600" smtClean="0">
                <a:solidFill>
                  <a:srgbClr val="FF0000"/>
                </a:solidFill>
                <a:latin typeface="黑体"/>
              </a:rPr>
              <a:t>“</a:t>
            </a:r>
            <a:r>
              <a:rPr lang="zh-CN" altLang="en-US" sz="3600" smtClean="0">
                <a:solidFill>
                  <a:srgbClr val="FF0000"/>
                </a:solidFill>
              </a:rPr>
              <a:t>系统思维</a:t>
            </a:r>
            <a:r>
              <a:rPr lang="zh-CN" altLang="en-US" sz="3600" smtClean="0">
                <a:solidFill>
                  <a:srgbClr val="FF0000"/>
                </a:solidFill>
                <a:latin typeface="黑体"/>
              </a:rPr>
              <a:t>”</a:t>
            </a:r>
            <a:endParaRPr lang="zh-CN" altLang="en-US" sz="3600" smtClean="0">
              <a:solidFill>
                <a:srgbClr val="FF0000"/>
              </a:solidFill>
            </a:endParaRPr>
          </a:p>
        </p:txBody>
      </p:sp>
      <p:sp>
        <p:nvSpPr>
          <p:cNvPr id="532483" name="Rectangle 3"/>
          <p:cNvSpPr>
            <a:spLocks noGrp="1" noChangeArrowheads="1"/>
          </p:cNvSpPr>
          <p:nvPr>
            <p:ph type="body" idx="1"/>
          </p:nvPr>
        </p:nvSpPr>
        <p:spPr>
          <a:xfrm>
            <a:off x="252413" y="773113"/>
            <a:ext cx="8640762" cy="5580062"/>
          </a:xfrm>
        </p:spPr>
        <p:txBody>
          <a:bodyPr/>
          <a:lstStyle/>
          <a:p>
            <a:r>
              <a:rPr lang="zh-CN" altLang="en-US" dirty="0" smtClean="0">
                <a:latin typeface="微软雅黑" pitchFamily="34" charset="-122"/>
                <a:ea typeface="微软雅黑" pitchFamily="34" charset="-122"/>
              </a:rPr>
              <a:t>系统思维</a:t>
            </a:r>
            <a:endParaRPr lang="zh-CN" altLang="en-US" dirty="0" smtClean="0">
              <a:solidFill>
                <a:srgbClr val="CC3300"/>
              </a:solidFill>
              <a:latin typeface="微软雅黑" pitchFamily="34" charset="-122"/>
              <a:ea typeface="微软雅黑" pitchFamily="34" charset="-122"/>
            </a:endParaRPr>
          </a:p>
          <a:p>
            <a:pPr lvl="1"/>
            <a:r>
              <a:rPr lang="zh-CN" altLang="en-US" dirty="0" smtClean="0">
                <a:latin typeface="微软雅黑" pitchFamily="34" charset="-122"/>
                <a:ea typeface="微软雅黑" pitchFamily="34" charset="-122"/>
              </a:rPr>
              <a:t>从</a:t>
            </a:r>
            <a:r>
              <a:rPr lang="zh-CN" altLang="en-US" dirty="0" smtClean="0">
                <a:solidFill>
                  <a:srgbClr val="FF0000"/>
                </a:solidFill>
                <a:latin typeface="微软雅黑" pitchFamily="34" charset="-122"/>
                <a:ea typeface="微软雅黑" pitchFamily="34" charset="-122"/>
              </a:rPr>
              <a:t>计算机系统</a:t>
            </a:r>
            <a:r>
              <a:rPr lang="zh-CN" altLang="en-US" dirty="0" smtClean="0">
                <a:latin typeface="微软雅黑" pitchFamily="34" charset="-122"/>
                <a:ea typeface="微软雅黑" pitchFamily="34" charset="-122"/>
              </a:rPr>
              <a:t>角度出发分析问题和解决问题</a:t>
            </a:r>
          </a:p>
          <a:p>
            <a:pPr lvl="1"/>
            <a:r>
              <a:rPr lang="zh-CN" altLang="en-US" dirty="0" smtClean="0">
                <a:latin typeface="微软雅黑" pitchFamily="34" charset="-122"/>
                <a:ea typeface="微软雅黑" pitchFamily="34" charset="-122"/>
              </a:rPr>
              <a:t>首先取决于对计算机系统有多了解，</a:t>
            </a:r>
            <a:r>
              <a:rPr lang="zh-CN" altLang="en-US" dirty="0" smtClean="0">
                <a:solidFill>
                  <a:srgbClr val="FF0000"/>
                </a:solidFill>
                <a:latin typeface="微软雅黑" pitchFamily="34" charset="-122"/>
                <a:ea typeface="微软雅黑" pitchFamily="34" charset="-122"/>
              </a:rPr>
              <a:t>“知其然并知其所以然”</a:t>
            </a:r>
          </a:p>
          <a:p>
            <a:pPr lvl="2"/>
            <a:r>
              <a:rPr lang="zh-CN" altLang="en-US" sz="2000" dirty="0" smtClean="0">
                <a:latin typeface="微软雅黑" pitchFamily="34" charset="-122"/>
                <a:ea typeface="微软雅黑" pitchFamily="34" charset="-122"/>
              </a:rPr>
              <a:t>高级语言语句都要转换为机器指令才能在计算机上执行</a:t>
            </a:r>
          </a:p>
          <a:p>
            <a:pPr lvl="2"/>
            <a:r>
              <a:rPr lang="zh-CN" altLang="en-US" sz="2000" dirty="0" smtClean="0">
                <a:latin typeface="微软雅黑" pitchFamily="34" charset="-122"/>
                <a:ea typeface="微软雅黑" pitchFamily="34" charset="-122"/>
              </a:rPr>
              <a:t>机器指令是一串</a:t>
            </a:r>
            <a:r>
              <a:rPr lang="en-US" altLang="zh-CN" sz="2000" dirty="0" smtClean="0">
                <a:latin typeface="微软雅黑" pitchFamily="34" charset="-122"/>
                <a:ea typeface="微软雅黑" pitchFamily="34" charset="-122"/>
              </a:rPr>
              <a:t>0/1</a:t>
            </a:r>
            <a:r>
              <a:rPr lang="zh-CN" altLang="en-US" sz="2000" dirty="0" smtClean="0">
                <a:latin typeface="微软雅黑" pitchFamily="34" charset="-122"/>
                <a:ea typeface="微软雅黑" pitchFamily="34" charset="-122"/>
              </a:rPr>
              <a:t>序列，能被机器直接理解并执行</a:t>
            </a:r>
          </a:p>
          <a:p>
            <a:pPr lvl="2"/>
            <a:r>
              <a:rPr lang="zh-CN" altLang="en-US" sz="2000" dirty="0" smtClean="0">
                <a:latin typeface="微软雅黑" pitchFamily="34" charset="-122"/>
                <a:ea typeface="微软雅黑" pitchFamily="34" charset="-122"/>
              </a:rPr>
              <a:t>计算机系统是模运算系统，字长有限，高位被丢弃</a:t>
            </a:r>
          </a:p>
          <a:p>
            <a:pPr lvl="2"/>
            <a:r>
              <a:rPr lang="zh-CN" altLang="en-US" sz="2000" dirty="0" smtClean="0">
                <a:latin typeface="微软雅黑" pitchFamily="34" charset="-122"/>
                <a:ea typeface="微软雅黑" pitchFamily="34" charset="-122"/>
              </a:rPr>
              <a:t>运算器不知道参加运算的是带符号数还是无符号数</a:t>
            </a:r>
          </a:p>
          <a:p>
            <a:pPr lvl="2"/>
            <a:r>
              <a:rPr lang="zh-CN" altLang="en-US" sz="2000" dirty="0" smtClean="0">
                <a:latin typeface="微软雅黑" pitchFamily="34" charset="-122"/>
                <a:ea typeface="微软雅黑" pitchFamily="34" charset="-122"/>
              </a:rPr>
              <a:t>在计算机世界，</a:t>
            </a:r>
            <a:r>
              <a:rPr lang="en-US" altLang="zh-CN" sz="2000" dirty="0" smtClean="0">
                <a:latin typeface="微软雅黑" pitchFamily="34" charset="-122"/>
                <a:ea typeface="微软雅黑" pitchFamily="34" charset="-122"/>
              </a:rPr>
              <a:t>x*x</a:t>
            </a:r>
            <a:r>
              <a:rPr lang="zh-CN" altLang="en-US" sz="2000" dirty="0" smtClean="0">
                <a:latin typeface="微软雅黑" pitchFamily="34" charset="-122"/>
                <a:ea typeface="微软雅黑" pitchFamily="34" charset="-122"/>
              </a:rPr>
              <a:t>可能小于</a:t>
            </a:r>
            <a:r>
              <a:rPr lang="en-US" altLang="zh-CN" sz="2000" dirty="0" smtClean="0">
                <a:latin typeface="微软雅黑" pitchFamily="34" charset="-122"/>
                <a:ea typeface="微软雅黑" pitchFamily="34" charset="-122"/>
              </a:rPr>
              <a:t>0</a:t>
            </a: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x+y</a:t>
            </a:r>
            <a:r>
              <a:rPr lang="en-US" altLang="zh-CN" sz="2000" dirty="0" smtClean="0">
                <a:latin typeface="微软雅黑" pitchFamily="34" charset="-122"/>
                <a:ea typeface="微软雅黑" pitchFamily="34" charset="-122"/>
              </a:rPr>
              <a:t>)+z</a:t>
            </a:r>
            <a:r>
              <a:rPr lang="zh-CN" altLang="en-US" sz="2000" dirty="0" smtClean="0">
                <a:latin typeface="微软雅黑" pitchFamily="34" charset="-122"/>
                <a:ea typeface="微软雅黑" pitchFamily="34" charset="-122"/>
              </a:rPr>
              <a:t>不一定等于</a:t>
            </a:r>
            <a:r>
              <a:rPr lang="en-US" altLang="zh-CN" sz="2000" dirty="0" smtClean="0">
                <a:latin typeface="微软雅黑" pitchFamily="34" charset="-122"/>
                <a:ea typeface="微软雅黑" pitchFamily="34" charset="-122"/>
              </a:rPr>
              <a:t>x+(</a:t>
            </a:r>
            <a:r>
              <a:rPr lang="en-US" altLang="zh-CN" sz="2000" dirty="0" err="1" smtClean="0">
                <a:latin typeface="微软雅黑" pitchFamily="34" charset="-122"/>
                <a:ea typeface="微软雅黑" pitchFamily="34" charset="-122"/>
              </a:rPr>
              <a:t>y+z</a:t>
            </a:r>
            <a:r>
              <a:rPr lang="en-US" altLang="zh-CN" sz="2000" dirty="0" smtClean="0">
                <a:latin typeface="微软雅黑" pitchFamily="34" charset="-122"/>
                <a:ea typeface="微软雅黑" pitchFamily="34" charset="-122"/>
              </a:rPr>
              <a:t>)</a:t>
            </a:r>
          </a:p>
          <a:p>
            <a:pPr lvl="2"/>
            <a:r>
              <a:rPr lang="zh-CN" altLang="en-US" sz="2000" dirty="0" smtClean="0">
                <a:latin typeface="微软雅黑" pitchFamily="34" charset="-122"/>
                <a:ea typeface="微软雅黑" pitchFamily="34" charset="-122"/>
              </a:rPr>
              <a:t>访问内存需几十到几百个时钟，而访问磁盘要几百万个时钟</a:t>
            </a:r>
          </a:p>
          <a:p>
            <a:pPr lvl="2"/>
            <a:r>
              <a:rPr lang="zh-CN" altLang="en-US" sz="2000" dirty="0" smtClean="0">
                <a:latin typeface="微软雅黑" pitchFamily="34" charset="-122"/>
                <a:ea typeface="微软雅黑" pitchFamily="34" charset="-122"/>
              </a:rPr>
              <a:t>进程具有独立的逻辑控制流和独立的地址空间</a:t>
            </a:r>
          </a:p>
          <a:p>
            <a:pPr lvl="2"/>
            <a:r>
              <a:rPr lang="zh-CN" altLang="en-US" sz="2000" dirty="0" smtClean="0">
                <a:latin typeface="微软雅黑" pitchFamily="34" charset="-122"/>
                <a:ea typeface="微软雅黑" pitchFamily="34" charset="-122"/>
              </a:rPr>
              <a:t>过程调用使用栈存放参数和局部变量等，递归过程有大量额外指令，增加时间开销，并可能发生栈溢出</a:t>
            </a:r>
          </a:p>
          <a:p>
            <a:pPr lvl="2"/>
            <a:r>
              <a:rPr lang="en-US" altLang="zh-CN" sz="2000" dirty="0" smtClean="0">
                <a:latin typeface="微软雅黑" pitchFamily="34" charset="-122"/>
                <a:ea typeface="微软雅黑" pitchFamily="34" charset="-122"/>
              </a:rPr>
              <a:t>…….</a:t>
            </a:r>
          </a:p>
        </p:txBody>
      </p:sp>
      <p:sp>
        <p:nvSpPr>
          <p:cNvPr id="532484" name="Rectangle 4"/>
          <p:cNvSpPr>
            <a:spLocks noChangeArrowheads="1"/>
          </p:cNvSpPr>
          <p:nvPr/>
        </p:nvSpPr>
        <p:spPr bwMode="auto">
          <a:xfrm>
            <a:off x="927100" y="6173788"/>
            <a:ext cx="697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latin typeface="微软雅黑" pitchFamily="34" charset="-122"/>
                <a:ea typeface="微软雅黑" pitchFamily="34" charset="-122"/>
              </a:rPr>
              <a:t>只有先理解系统，才能</a:t>
            </a:r>
            <a:r>
              <a:rPr lang="zh-CN" altLang="en-US" sz="2400" b="1">
                <a:solidFill>
                  <a:srgbClr val="FF0000"/>
                </a:solidFill>
                <a:latin typeface="微软雅黑" pitchFamily="34" charset="-122"/>
                <a:ea typeface="微软雅黑" pitchFamily="34" charset="-122"/>
              </a:rPr>
              <a:t>改革系统，并应用好系统</a:t>
            </a:r>
            <a:r>
              <a:rPr lang="en-US" altLang="zh-CN" sz="2400" b="1">
                <a:solidFill>
                  <a:srgbClr val="FF0000"/>
                </a:solidFill>
                <a:latin typeface="微软雅黑" pitchFamily="34" charset="-122"/>
                <a:ea typeface="微软雅黑" pitchFamily="34" charset="-122"/>
              </a:rPr>
              <a:t>!</a:t>
            </a:r>
            <a:endParaRPr lang="zh-CN" altLang="en-US" sz="2400" b="1">
              <a:solidFill>
                <a:srgbClr val="FF0000"/>
              </a:solidFill>
              <a:latin typeface="微软雅黑" pitchFamily="34" charset="-122"/>
              <a:ea typeface="微软雅黑" pitchFamily="34" charset="-122"/>
            </a:endParaRPr>
          </a:p>
        </p:txBody>
      </p:sp>
      <p:grpSp>
        <p:nvGrpSpPr>
          <p:cNvPr id="532487" name="Group 7"/>
          <p:cNvGrpSpPr>
            <a:grpSpLocks/>
          </p:cNvGrpSpPr>
          <p:nvPr/>
        </p:nvGrpSpPr>
        <p:grpSpPr bwMode="auto">
          <a:xfrm>
            <a:off x="431800" y="2303463"/>
            <a:ext cx="719138" cy="3600450"/>
            <a:chOff x="272" y="1451"/>
            <a:chExt cx="453" cy="2268"/>
          </a:xfrm>
        </p:grpSpPr>
        <p:sp>
          <p:nvSpPr>
            <p:cNvPr id="532485" name="AutoShape 5"/>
            <p:cNvSpPr>
              <a:spLocks/>
            </p:cNvSpPr>
            <p:nvPr/>
          </p:nvSpPr>
          <p:spPr bwMode="auto">
            <a:xfrm>
              <a:off x="584" y="1451"/>
              <a:ext cx="141" cy="2268"/>
            </a:xfrm>
            <a:prstGeom prst="leftBrace">
              <a:avLst>
                <a:gd name="adj1" fmla="val 134043"/>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486" name="Text Box 6"/>
            <p:cNvSpPr txBox="1">
              <a:spLocks noChangeArrowheads="1"/>
            </p:cNvSpPr>
            <p:nvPr/>
          </p:nvSpPr>
          <p:spPr bwMode="auto">
            <a:xfrm>
              <a:off x="272" y="2103"/>
              <a:ext cx="255"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ea typeface="微软雅黑" pitchFamily="34" charset="-122"/>
                </a:rPr>
                <a:t>基本认识</a:t>
              </a:r>
            </a:p>
          </p:txBody>
        </p:sp>
      </p:grpSp>
    </p:spTree>
    <p:extLst>
      <p:ext uri="{BB962C8B-B14F-4D97-AF65-F5344CB8AC3E}">
        <p14:creationId xmlns:p14="http://schemas.microsoft.com/office/powerpoint/2010/main" val="32108684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483">
                                            <p:txEl>
                                              <p:pRg st="1" end="1"/>
                                            </p:txEl>
                                          </p:spTgt>
                                        </p:tgtEl>
                                        <p:attrNameLst>
                                          <p:attrName>style.visibility</p:attrName>
                                        </p:attrNameLst>
                                      </p:cBhvr>
                                      <p:to>
                                        <p:strVal val="visible"/>
                                      </p:to>
                                    </p:set>
                                    <p:animEffect transition="in" filter="blinds(horizontal)">
                                      <p:cBhvr>
                                        <p:cTn id="7" dur="500"/>
                                        <p:tgtEl>
                                          <p:spTgt spid="532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2483">
                                            <p:txEl>
                                              <p:pRg st="2" end="2"/>
                                            </p:txEl>
                                          </p:spTgt>
                                        </p:tgtEl>
                                        <p:attrNameLst>
                                          <p:attrName>style.visibility</p:attrName>
                                        </p:attrNameLst>
                                      </p:cBhvr>
                                      <p:to>
                                        <p:strVal val="visible"/>
                                      </p:to>
                                    </p:set>
                                    <p:animEffect transition="in" filter="blinds(horizontal)">
                                      <p:cBhvr>
                                        <p:cTn id="12" dur="500"/>
                                        <p:tgtEl>
                                          <p:spTgt spid="5324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2483">
                                            <p:txEl>
                                              <p:pRg st="3" end="3"/>
                                            </p:txEl>
                                          </p:spTgt>
                                        </p:tgtEl>
                                        <p:attrNameLst>
                                          <p:attrName>style.visibility</p:attrName>
                                        </p:attrNameLst>
                                      </p:cBhvr>
                                      <p:to>
                                        <p:strVal val="visible"/>
                                      </p:to>
                                    </p:set>
                                    <p:animEffect transition="in" filter="blinds(horizontal)">
                                      <p:cBhvr>
                                        <p:cTn id="17" dur="500"/>
                                        <p:tgtEl>
                                          <p:spTgt spid="53248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32483">
                                            <p:txEl>
                                              <p:pRg st="4" end="4"/>
                                            </p:txEl>
                                          </p:spTgt>
                                        </p:tgtEl>
                                        <p:attrNameLst>
                                          <p:attrName>style.visibility</p:attrName>
                                        </p:attrNameLst>
                                      </p:cBhvr>
                                      <p:to>
                                        <p:strVal val="visible"/>
                                      </p:to>
                                    </p:set>
                                    <p:animEffect transition="in" filter="blinds(horizontal)">
                                      <p:cBhvr>
                                        <p:cTn id="20" dur="500"/>
                                        <p:tgtEl>
                                          <p:spTgt spid="53248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32483">
                                            <p:txEl>
                                              <p:pRg st="5" end="5"/>
                                            </p:txEl>
                                          </p:spTgt>
                                        </p:tgtEl>
                                        <p:attrNameLst>
                                          <p:attrName>style.visibility</p:attrName>
                                        </p:attrNameLst>
                                      </p:cBhvr>
                                      <p:to>
                                        <p:strVal val="visible"/>
                                      </p:to>
                                    </p:set>
                                    <p:animEffect transition="in" filter="blinds(horizontal)">
                                      <p:cBhvr>
                                        <p:cTn id="23" dur="500"/>
                                        <p:tgtEl>
                                          <p:spTgt spid="53248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32483">
                                            <p:txEl>
                                              <p:pRg st="6" end="6"/>
                                            </p:txEl>
                                          </p:spTgt>
                                        </p:tgtEl>
                                        <p:attrNameLst>
                                          <p:attrName>style.visibility</p:attrName>
                                        </p:attrNameLst>
                                      </p:cBhvr>
                                      <p:to>
                                        <p:strVal val="visible"/>
                                      </p:to>
                                    </p:set>
                                    <p:animEffect transition="in" filter="blinds(horizontal)">
                                      <p:cBhvr>
                                        <p:cTn id="26" dur="500"/>
                                        <p:tgtEl>
                                          <p:spTgt spid="53248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32483">
                                            <p:txEl>
                                              <p:pRg st="7" end="7"/>
                                            </p:txEl>
                                          </p:spTgt>
                                        </p:tgtEl>
                                        <p:attrNameLst>
                                          <p:attrName>style.visibility</p:attrName>
                                        </p:attrNameLst>
                                      </p:cBhvr>
                                      <p:to>
                                        <p:strVal val="visible"/>
                                      </p:to>
                                    </p:set>
                                    <p:animEffect transition="in" filter="blinds(horizontal)">
                                      <p:cBhvr>
                                        <p:cTn id="29" dur="500"/>
                                        <p:tgtEl>
                                          <p:spTgt spid="53248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32483">
                                            <p:txEl>
                                              <p:pRg st="8" end="8"/>
                                            </p:txEl>
                                          </p:spTgt>
                                        </p:tgtEl>
                                        <p:attrNameLst>
                                          <p:attrName>style.visibility</p:attrName>
                                        </p:attrNameLst>
                                      </p:cBhvr>
                                      <p:to>
                                        <p:strVal val="visible"/>
                                      </p:to>
                                    </p:set>
                                    <p:animEffect transition="in" filter="blinds(horizontal)">
                                      <p:cBhvr>
                                        <p:cTn id="32" dur="500"/>
                                        <p:tgtEl>
                                          <p:spTgt spid="532483">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32483">
                                            <p:txEl>
                                              <p:pRg st="9" end="9"/>
                                            </p:txEl>
                                          </p:spTgt>
                                        </p:tgtEl>
                                        <p:attrNameLst>
                                          <p:attrName>style.visibility</p:attrName>
                                        </p:attrNameLst>
                                      </p:cBhvr>
                                      <p:to>
                                        <p:strVal val="visible"/>
                                      </p:to>
                                    </p:set>
                                    <p:animEffect transition="in" filter="blinds(horizontal)">
                                      <p:cBhvr>
                                        <p:cTn id="35" dur="500"/>
                                        <p:tgtEl>
                                          <p:spTgt spid="532483">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32483">
                                            <p:txEl>
                                              <p:pRg st="10" end="10"/>
                                            </p:txEl>
                                          </p:spTgt>
                                        </p:tgtEl>
                                        <p:attrNameLst>
                                          <p:attrName>style.visibility</p:attrName>
                                        </p:attrNameLst>
                                      </p:cBhvr>
                                      <p:to>
                                        <p:strVal val="visible"/>
                                      </p:to>
                                    </p:set>
                                    <p:animEffect transition="in" filter="blinds(horizontal)">
                                      <p:cBhvr>
                                        <p:cTn id="38" dur="500"/>
                                        <p:tgtEl>
                                          <p:spTgt spid="53248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32483">
                                            <p:txEl>
                                              <p:pRg st="11" end="11"/>
                                            </p:txEl>
                                          </p:spTgt>
                                        </p:tgtEl>
                                        <p:attrNameLst>
                                          <p:attrName>style.visibility</p:attrName>
                                        </p:attrNameLst>
                                      </p:cBhvr>
                                      <p:to>
                                        <p:strVal val="visible"/>
                                      </p:to>
                                    </p:set>
                                    <p:animEffect transition="in" filter="blinds(horizontal)">
                                      <p:cBhvr>
                                        <p:cTn id="41" dur="500"/>
                                        <p:tgtEl>
                                          <p:spTgt spid="532483">
                                            <p:txEl>
                                              <p:pRg st="11" end="1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32487"/>
                                        </p:tgtEl>
                                        <p:attrNameLst>
                                          <p:attrName>style.visibility</p:attrName>
                                        </p:attrNameLst>
                                      </p:cBhvr>
                                      <p:to>
                                        <p:strVal val="visible"/>
                                      </p:to>
                                    </p:set>
                                    <p:animEffect transition="in" filter="blinds(horizontal)">
                                      <p:cBhvr>
                                        <p:cTn id="46" dur="500"/>
                                        <p:tgtEl>
                                          <p:spTgt spid="53248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32484"/>
                                        </p:tgtEl>
                                        <p:attrNameLst>
                                          <p:attrName>style.visibility</p:attrName>
                                        </p:attrNameLst>
                                      </p:cBhvr>
                                      <p:to>
                                        <p:strVal val="visible"/>
                                      </p:to>
                                    </p:set>
                                    <p:animEffect transition="in" filter="blinds(horizontal)">
                                      <p:cBhvr>
                                        <p:cTn id="51" dur="500"/>
                                        <p:tgtEl>
                                          <p:spTgt spid="53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457200" y="98425"/>
            <a:ext cx="8229600" cy="561975"/>
          </a:xfrm>
        </p:spPr>
        <p:txBody>
          <a:bodyPr/>
          <a:lstStyle/>
          <a:p>
            <a:r>
              <a:rPr lang="zh-CN" altLang="en-US" sz="3600" smtClean="0"/>
              <a:t>为什么要学习</a:t>
            </a:r>
            <a:r>
              <a:rPr lang="zh-CN" altLang="en-US" sz="3600" smtClean="0">
                <a:latin typeface="黑体"/>
              </a:rPr>
              <a:t>“</a:t>
            </a:r>
            <a:r>
              <a:rPr lang="zh-CN" altLang="en-US" sz="3600" smtClean="0"/>
              <a:t>计算机系统基础</a:t>
            </a:r>
            <a:r>
              <a:rPr lang="zh-CN" altLang="en-US" sz="3600" smtClean="0">
                <a:latin typeface="黑体"/>
              </a:rPr>
              <a:t>”</a:t>
            </a:r>
            <a:r>
              <a:rPr lang="zh-CN" altLang="en-US" sz="3600" smtClean="0"/>
              <a:t>？</a:t>
            </a:r>
          </a:p>
        </p:txBody>
      </p:sp>
      <p:sp>
        <p:nvSpPr>
          <p:cNvPr id="535555" name="Rectangle 3"/>
          <p:cNvSpPr>
            <a:spLocks noGrp="1" noChangeArrowheads="1"/>
          </p:cNvSpPr>
          <p:nvPr>
            <p:ph type="body" idx="1"/>
          </p:nvPr>
        </p:nvSpPr>
        <p:spPr>
          <a:xfrm>
            <a:off x="161925" y="911225"/>
            <a:ext cx="8697913" cy="5218113"/>
          </a:xfrm>
        </p:spPr>
        <p:txBody>
          <a:bodyPr/>
          <a:lstStyle/>
          <a:p>
            <a:r>
              <a:rPr lang="zh-CN" altLang="en-US" dirty="0" smtClean="0">
                <a:latin typeface="微软雅黑" pitchFamily="34" charset="-122"/>
                <a:ea typeface="微软雅黑" pitchFamily="34" charset="-122"/>
              </a:rPr>
              <a:t>为什么要学习“计算机系统基础”呢？</a:t>
            </a:r>
          </a:p>
          <a:p>
            <a:pPr lvl="1"/>
            <a:r>
              <a:rPr lang="zh-CN" altLang="en-US" sz="2200" dirty="0" smtClean="0">
                <a:latin typeface="微软雅黑" pitchFamily="34" charset="-122"/>
                <a:ea typeface="微软雅黑" pitchFamily="34" charset="-122"/>
              </a:rPr>
              <a:t>强化“系统思维”</a:t>
            </a:r>
          </a:p>
          <a:p>
            <a:pPr lvl="1"/>
            <a:r>
              <a:rPr lang="zh-CN" altLang="en-US" sz="2200" dirty="0" smtClean="0">
                <a:latin typeface="微软雅黑" pitchFamily="34" charset="-122"/>
                <a:ea typeface="微软雅黑" pitchFamily="34" charset="-122"/>
              </a:rPr>
              <a:t>更好地理解计算机系统，从而编写出更好的程序</a:t>
            </a:r>
          </a:p>
          <a:p>
            <a:pPr lvl="1"/>
            <a:r>
              <a:rPr lang="zh-CN" altLang="en-US" sz="2200" dirty="0" smtClean="0">
                <a:latin typeface="微软雅黑" pitchFamily="34" charset="-122"/>
                <a:ea typeface="微软雅黑" pitchFamily="34" charset="-122"/>
              </a:rPr>
              <a:t>编程序时少出错</a:t>
            </a:r>
          </a:p>
          <a:p>
            <a:pPr lvl="1"/>
            <a:r>
              <a:rPr lang="zh-CN" altLang="en-US" sz="2200" dirty="0" smtClean="0">
                <a:latin typeface="微软雅黑" pitchFamily="34" charset="-122"/>
                <a:ea typeface="微软雅黑" pitchFamily="34" charset="-122"/>
              </a:rPr>
              <a:t>在程序出错时很快找到出错的地方</a:t>
            </a:r>
          </a:p>
          <a:p>
            <a:pPr lvl="1"/>
            <a:r>
              <a:rPr lang="zh-CN" altLang="en-US" sz="2200" dirty="0" smtClean="0">
                <a:latin typeface="微软雅黑" pitchFamily="34" charset="-122"/>
                <a:ea typeface="微软雅黑" pitchFamily="34" charset="-122"/>
              </a:rPr>
              <a:t>编写出更快的程序</a:t>
            </a:r>
          </a:p>
          <a:p>
            <a:pPr lvl="1"/>
            <a:r>
              <a:rPr lang="zh-CN" altLang="en-US" sz="2200" dirty="0" smtClean="0">
                <a:latin typeface="微软雅黑" pitchFamily="34" charset="-122"/>
                <a:ea typeface="微软雅黑" pitchFamily="34" charset="-122"/>
              </a:rPr>
              <a:t>明白程序是怎样在计算机上执行的</a:t>
            </a:r>
          </a:p>
          <a:p>
            <a:pPr lvl="1"/>
            <a:r>
              <a:rPr lang="zh-CN" altLang="en-US" sz="2200" dirty="0" smtClean="0">
                <a:latin typeface="微软雅黑" pitchFamily="34" charset="-122"/>
                <a:ea typeface="微软雅黑" pitchFamily="34" charset="-122"/>
              </a:rPr>
              <a:t>为后续课程的学习打下良好基础</a:t>
            </a:r>
          </a:p>
          <a:p>
            <a:pPr lvl="1"/>
            <a:r>
              <a:rPr lang="en-US" altLang="zh-CN" sz="2200" dirty="0" smtClean="0">
                <a:latin typeface="微软雅黑" pitchFamily="34" charset="-122"/>
                <a:ea typeface="微软雅黑" pitchFamily="34" charset="-122"/>
              </a:rPr>
              <a:t>…….</a:t>
            </a:r>
          </a:p>
        </p:txBody>
      </p:sp>
    </p:spTree>
    <p:extLst>
      <p:ext uri="{BB962C8B-B14F-4D97-AF65-F5344CB8AC3E}">
        <p14:creationId xmlns:p14="http://schemas.microsoft.com/office/powerpoint/2010/main" val="268715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animEffect transition="in" filter="blinds(horizontal)">
                                      <p:cBhvr>
                                        <p:cTn id="7" dur="500"/>
                                        <p:tgtEl>
                                          <p:spTgt spid="535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5555">
                                            <p:txEl>
                                              <p:pRg st="1" end="1"/>
                                            </p:txEl>
                                          </p:spTgt>
                                        </p:tgtEl>
                                        <p:attrNameLst>
                                          <p:attrName>style.visibility</p:attrName>
                                        </p:attrNameLst>
                                      </p:cBhvr>
                                      <p:to>
                                        <p:strVal val="visible"/>
                                      </p:to>
                                    </p:set>
                                    <p:animEffect transition="in" filter="blinds(horizontal)">
                                      <p:cBhvr>
                                        <p:cTn id="12" dur="500"/>
                                        <p:tgtEl>
                                          <p:spTgt spid="535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5555">
                                            <p:txEl>
                                              <p:pRg st="2" end="2"/>
                                            </p:txEl>
                                          </p:spTgt>
                                        </p:tgtEl>
                                        <p:attrNameLst>
                                          <p:attrName>style.visibility</p:attrName>
                                        </p:attrNameLst>
                                      </p:cBhvr>
                                      <p:to>
                                        <p:strVal val="visible"/>
                                      </p:to>
                                    </p:set>
                                    <p:animEffect transition="in" filter="blinds(horizontal)">
                                      <p:cBhvr>
                                        <p:cTn id="17" dur="500"/>
                                        <p:tgtEl>
                                          <p:spTgt spid="535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5555">
                                            <p:txEl>
                                              <p:pRg st="3" end="3"/>
                                            </p:txEl>
                                          </p:spTgt>
                                        </p:tgtEl>
                                        <p:attrNameLst>
                                          <p:attrName>style.visibility</p:attrName>
                                        </p:attrNameLst>
                                      </p:cBhvr>
                                      <p:to>
                                        <p:strVal val="visible"/>
                                      </p:to>
                                    </p:set>
                                    <p:animEffect transition="in" filter="blinds(horizontal)">
                                      <p:cBhvr>
                                        <p:cTn id="22" dur="500"/>
                                        <p:tgtEl>
                                          <p:spTgt spid="535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35555">
                                            <p:txEl>
                                              <p:pRg st="4" end="4"/>
                                            </p:txEl>
                                          </p:spTgt>
                                        </p:tgtEl>
                                        <p:attrNameLst>
                                          <p:attrName>style.visibility</p:attrName>
                                        </p:attrNameLst>
                                      </p:cBhvr>
                                      <p:to>
                                        <p:strVal val="visible"/>
                                      </p:to>
                                    </p:set>
                                    <p:animEffect transition="in" filter="blinds(horizontal)">
                                      <p:cBhvr>
                                        <p:cTn id="27" dur="500"/>
                                        <p:tgtEl>
                                          <p:spTgt spid="535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35555">
                                            <p:txEl>
                                              <p:pRg st="5" end="5"/>
                                            </p:txEl>
                                          </p:spTgt>
                                        </p:tgtEl>
                                        <p:attrNameLst>
                                          <p:attrName>style.visibility</p:attrName>
                                        </p:attrNameLst>
                                      </p:cBhvr>
                                      <p:to>
                                        <p:strVal val="visible"/>
                                      </p:to>
                                    </p:set>
                                    <p:animEffect transition="in" filter="blinds(horizontal)">
                                      <p:cBhvr>
                                        <p:cTn id="32" dur="500"/>
                                        <p:tgtEl>
                                          <p:spTgt spid="535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35555">
                                            <p:txEl>
                                              <p:pRg st="6" end="6"/>
                                            </p:txEl>
                                          </p:spTgt>
                                        </p:tgtEl>
                                        <p:attrNameLst>
                                          <p:attrName>style.visibility</p:attrName>
                                        </p:attrNameLst>
                                      </p:cBhvr>
                                      <p:to>
                                        <p:strVal val="visible"/>
                                      </p:to>
                                    </p:set>
                                    <p:animEffect transition="in" filter="blinds(horizontal)">
                                      <p:cBhvr>
                                        <p:cTn id="37" dur="500"/>
                                        <p:tgtEl>
                                          <p:spTgt spid="535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35555">
                                            <p:txEl>
                                              <p:pRg st="7" end="7"/>
                                            </p:txEl>
                                          </p:spTgt>
                                        </p:tgtEl>
                                        <p:attrNameLst>
                                          <p:attrName>style.visibility</p:attrName>
                                        </p:attrNameLst>
                                      </p:cBhvr>
                                      <p:to>
                                        <p:strVal val="visible"/>
                                      </p:to>
                                    </p:set>
                                    <p:animEffect transition="in" filter="blinds(horizontal)">
                                      <p:cBhvr>
                                        <p:cTn id="42" dur="500"/>
                                        <p:tgtEl>
                                          <p:spTgt spid="535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35555">
                                            <p:txEl>
                                              <p:pRg st="8" end="8"/>
                                            </p:txEl>
                                          </p:spTgt>
                                        </p:tgtEl>
                                        <p:attrNameLst>
                                          <p:attrName>style.visibility</p:attrName>
                                        </p:attrNameLst>
                                      </p:cBhvr>
                                      <p:to>
                                        <p:strVal val="visible"/>
                                      </p:to>
                                    </p:set>
                                    <p:animEffect transition="in" filter="blinds(horizontal)">
                                      <p:cBhvr>
                                        <p:cTn id="47" dur="500"/>
                                        <p:tgtEl>
                                          <p:spTgt spid="535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572419"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smtClean="0">
                <a:ea typeface="黑体" pitchFamily="49" charset="-122"/>
              </a:rPr>
              <a:t>课程的由来</a:t>
            </a:r>
          </a:p>
          <a:p>
            <a:pPr>
              <a:spcBef>
                <a:spcPts val="1600"/>
              </a:spcBef>
            </a:pPr>
            <a:r>
              <a:rPr lang="zh-CN" altLang="en-US" sz="2800" smtClean="0">
                <a:solidFill>
                  <a:srgbClr val="FF0000"/>
                </a:solidFill>
                <a:ea typeface="黑体" pitchFamily="49" charset="-122"/>
              </a:rPr>
              <a:t>课程内容概要</a:t>
            </a:r>
          </a:p>
          <a:p>
            <a:pPr>
              <a:spcBef>
                <a:spcPts val="1600"/>
              </a:spcBef>
            </a:pPr>
            <a:r>
              <a:rPr lang="zh-CN" altLang="en-US" sz="2800" smtClean="0">
                <a:ea typeface="黑体" pitchFamily="49" charset="-122"/>
              </a:rPr>
              <a:t>课程教学安排及考试安排</a:t>
            </a:r>
          </a:p>
          <a:p>
            <a:pPr>
              <a:spcBef>
                <a:spcPts val="1600"/>
              </a:spcBef>
            </a:pPr>
            <a:r>
              <a:rPr lang="zh-CN" altLang="en-US" sz="2800" smtClean="0">
                <a:ea typeface="黑体" pitchFamily="49" charset="-122"/>
              </a:rPr>
              <a:t>硬件和软件的基本组成</a:t>
            </a:r>
          </a:p>
          <a:p>
            <a:pPr>
              <a:spcBef>
                <a:spcPts val="1600"/>
              </a:spcBef>
            </a:pPr>
            <a:r>
              <a:rPr lang="zh-CN" altLang="en-US" sz="2800" smtClean="0">
                <a:ea typeface="黑体" pitchFamily="49" charset="-122"/>
              </a:rPr>
              <a:t>程序的开发和执行过程</a:t>
            </a:r>
          </a:p>
          <a:p>
            <a:pPr>
              <a:spcBef>
                <a:spcPts val="1600"/>
              </a:spcBef>
            </a:pPr>
            <a:r>
              <a:rPr lang="zh-CN" altLang="en-US" sz="2800" smtClean="0">
                <a:ea typeface="黑体" pitchFamily="49" charset="-122"/>
              </a:rPr>
              <a:t>计算机系统层次结构</a:t>
            </a:r>
          </a:p>
          <a:p>
            <a:pPr>
              <a:spcBef>
                <a:spcPts val="1600"/>
              </a:spcBef>
            </a:pPr>
            <a:r>
              <a:rPr lang="zh-CN" altLang="en-US" sz="2800" smtClean="0">
                <a:ea typeface="黑体" pitchFamily="49" charset="-122"/>
              </a:rPr>
              <a:t>计算机性能评价</a:t>
            </a:r>
          </a:p>
        </p:txBody>
      </p:sp>
    </p:spTree>
    <p:extLst>
      <p:ext uri="{BB962C8B-B14F-4D97-AF65-F5344CB8AC3E}">
        <p14:creationId xmlns:p14="http://schemas.microsoft.com/office/powerpoint/2010/main" val="3832058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457200" y="53975"/>
            <a:ext cx="8229600" cy="561975"/>
          </a:xfrm>
        </p:spPr>
        <p:txBody>
          <a:bodyPr/>
          <a:lstStyle/>
          <a:p>
            <a:r>
              <a:rPr lang="zh-CN" altLang="en-US" sz="3600" dirty="0" smtClean="0"/>
              <a:t>什么是计算机系统？</a:t>
            </a:r>
          </a:p>
        </p:txBody>
      </p:sp>
      <p:sp>
        <p:nvSpPr>
          <p:cNvPr id="578563" name="Rectangle 3"/>
          <p:cNvSpPr>
            <a:spLocks noGrp="1" noChangeArrowheads="1"/>
          </p:cNvSpPr>
          <p:nvPr>
            <p:ph type="body" idx="1"/>
          </p:nvPr>
        </p:nvSpPr>
        <p:spPr>
          <a:xfrm>
            <a:off x="296863" y="1043027"/>
            <a:ext cx="2384425" cy="3195638"/>
          </a:xfrm>
        </p:spPr>
        <p:txBody>
          <a:bodyPr/>
          <a:lstStyle/>
          <a:p>
            <a:pPr>
              <a:lnSpc>
                <a:spcPct val="100000"/>
              </a:lnSpc>
              <a:spcBef>
                <a:spcPct val="15000"/>
              </a:spcBef>
              <a:buFontTx/>
              <a:buNone/>
            </a:pPr>
            <a:r>
              <a:rPr lang="zh-CN" altLang="en-US" sz="2200" smtClean="0">
                <a:solidFill>
                  <a:srgbClr val="FF0000"/>
                </a:solidFill>
                <a:latin typeface="微软雅黑" pitchFamily="34" charset="-122"/>
                <a:ea typeface="微软雅黑" pitchFamily="34" charset="-122"/>
              </a:rPr>
              <a:t>程序执行结果</a:t>
            </a:r>
          </a:p>
          <a:p>
            <a:pPr>
              <a:lnSpc>
                <a:spcPct val="100000"/>
              </a:lnSpc>
              <a:spcBef>
                <a:spcPct val="15000"/>
              </a:spcBef>
              <a:buFontTx/>
              <a:buNone/>
            </a:pPr>
            <a:r>
              <a:rPr lang="zh-CN" altLang="en-US" sz="2200" smtClean="0">
                <a:solidFill>
                  <a:srgbClr val="FF0000"/>
                </a:solidFill>
                <a:latin typeface="微软雅黑" pitchFamily="34" charset="-122"/>
                <a:ea typeface="微软雅黑" pitchFamily="34" charset="-122"/>
              </a:rPr>
              <a:t>    </a:t>
            </a:r>
            <a:r>
              <a:rPr lang="zh-CN" altLang="en-US" sz="2200" smtClean="0">
                <a:latin typeface="微软雅黑" pitchFamily="34" charset="-122"/>
                <a:ea typeface="微软雅黑" pitchFamily="34" charset="-122"/>
              </a:rPr>
              <a:t>不仅取决于</a:t>
            </a:r>
          </a:p>
          <a:p>
            <a:pPr>
              <a:lnSpc>
                <a:spcPct val="100000"/>
              </a:lnSpc>
              <a:spcBef>
                <a:spcPct val="15000"/>
              </a:spcBef>
              <a:buFontTx/>
              <a:buNone/>
            </a:pPr>
            <a:r>
              <a:rPr lang="zh-CN" altLang="en-US" sz="2200" smtClean="0">
                <a:solidFill>
                  <a:srgbClr val="008000"/>
                </a:solidFill>
                <a:latin typeface="微软雅黑" pitchFamily="34" charset="-122"/>
                <a:ea typeface="微软雅黑" pitchFamily="34" charset="-122"/>
              </a:rPr>
              <a:t>算法、程序编写</a:t>
            </a:r>
          </a:p>
          <a:p>
            <a:pPr>
              <a:lnSpc>
                <a:spcPct val="100000"/>
              </a:lnSpc>
              <a:spcBef>
                <a:spcPct val="15000"/>
              </a:spcBef>
              <a:buFontTx/>
              <a:buNone/>
            </a:pPr>
            <a:r>
              <a:rPr lang="zh-CN" altLang="en-US" sz="2200" smtClean="0">
                <a:latin typeface="微软雅黑" pitchFamily="34" charset="-122"/>
                <a:ea typeface="微软雅黑" pitchFamily="34" charset="-122"/>
              </a:rPr>
              <a:t>    而且取决于</a:t>
            </a:r>
          </a:p>
          <a:p>
            <a:pPr>
              <a:lnSpc>
                <a:spcPct val="100000"/>
              </a:lnSpc>
              <a:spcBef>
                <a:spcPct val="15000"/>
              </a:spcBef>
              <a:buFontTx/>
              <a:buNone/>
            </a:pPr>
            <a:r>
              <a:rPr lang="zh-CN" altLang="en-US" sz="2200" smtClean="0">
                <a:solidFill>
                  <a:srgbClr val="008000"/>
                </a:solidFill>
                <a:latin typeface="微软雅黑" pitchFamily="34" charset="-122"/>
                <a:ea typeface="微软雅黑" pitchFamily="34" charset="-122"/>
              </a:rPr>
              <a:t>语言处理系统</a:t>
            </a:r>
          </a:p>
          <a:p>
            <a:pPr>
              <a:lnSpc>
                <a:spcPct val="100000"/>
              </a:lnSpc>
              <a:spcBef>
                <a:spcPct val="15000"/>
              </a:spcBef>
              <a:buFontTx/>
              <a:buNone/>
            </a:pPr>
            <a:r>
              <a:rPr lang="zh-CN" altLang="en-US" sz="2200" smtClean="0">
                <a:solidFill>
                  <a:srgbClr val="008000"/>
                </a:solidFill>
                <a:latin typeface="微软雅黑" pitchFamily="34" charset="-122"/>
                <a:ea typeface="微软雅黑" pitchFamily="34" charset="-122"/>
              </a:rPr>
              <a:t>操作系统</a:t>
            </a:r>
          </a:p>
          <a:p>
            <a:pPr>
              <a:lnSpc>
                <a:spcPct val="100000"/>
              </a:lnSpc>
              <a:spcBef>
                <a:spcPct val="15000"/>
              </a:spcBef>
              <a:buFontTx/>
              <a:buNone/>
            </a:pPr>
            <a:r>
              <a:rPr lang="en-US" altLang="zh-CN" sz="2200" smtClean="0">
                <a:solidFill>
                  <a:srgbClr val="008000"/>
                </a:solidFill>
                <a:latin typeface="微软雅黑" pitchFamily="34" charset="-122"/>
                <a:ea typeface="微软雅黑" pitchFamily="34" charset="-122"/>
              </a:rPr>
              <a:t>ISA</a:t>
            </a:r>
          </a:p>
          <a:p>
            <a:pPr>
              <a:lnSpc>
                <a:spcPct val="100000"/>
              </a:lnSpc>
              <a:spcBef>
                <a:spcPct val="15000"/>
              </a:spcBef>
              <a:buFontTx/>
              <a:buNone/>
            </a:pPr>
            <a:r>
              <a:rPr lang="zh-CN" altLang="en-US" sz="2200" smtClean="0">
                <a:solidFill>
                  <a:srgbClr val="008000"/>
                </a:solidFill>
                <a:latin typeface="微软雅黑" pitchFamily="34" charset="-122"/>
                <a:ea typeface="微软雅黑" pitchFamily="34" charset="-122"/>
              </a:rPr>
              <a:t>微体系结构</a:t>
            </a:r>
          </a:p>
          <a:p>
            <a:pPr>
              <a:lnSpc>
                <a:spcPct val="130000"/>
              </a:lnSpc>
              <a:spcBef>
                <a:spcPct val="30000"/>
              </a:spcBef>
              <a:buFontTx/>
              <a:buNone/>
            </a:pPr>
            <a:endParaRPr lang="en-US" altLang="zh-CN" sz="2200" smtClean="0">
              <a:solidFill>
                <a:srgbClr val="008000"/>
              </a:solidFill>
              <a:latin typeface="微软雅黑" pitchFamily="34" charset="-122"/>
              <a:ea typeface="微软雅黑" pitchFamily="34" charset="-122"/>
            </a:endParaRPr>
          </a:p>
        </p:txBody>
      </p:sp>
      <p:sp>
        <p:nvSpPr>
          <p:cNvPr id="578564" name="Text Box 4"/>
          <p:cNvSpPr txBox="1">
            <a:spLocks noChangeArrowheads="1"/>
          </p:cNvSpPr>
          <p:nvPr/>
        </p:nvSpPr>
        <p:spPr bwMode="auto">
          <a:xfrm>
            <a:off x="161925" y="4418052"/>
            <a:ext cx="22955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ea typeface="微软雅黑" pitchFamily="34" charset="-122"/>
              </a:rPr>
              <a:t>不同计算机课程处于不同层次</a:t>
            </a:r>
          </a:p>
          <a:p>
            <a:pPr>
              <a:spcBef>
                <a:spcPct val="50000"/>
              </a:spcBef>
            </a:pPr>
            <a:r>
              <a:rPr lang="zh-CN" altLang="en-US" sz="2200" b="1">
                <a:ea typeface="微软雅黑" pitchFamily="34" charset="-122"/>
              </a:rPr>
              <a:t>必须将各层次关联起来解决问题</a:t>
            </a:r>
          </a:p>
        </p:txBody>
      </p:sp>
      <p:grpSp>
        <p:nvGrpSpPr>
          <p:cNvPr id="578565" name="Group 5"/>
          <p:cNvGrpSpPr>
            <a:grpSpLocks/>
          </p:cNvGrpSpPr>
          <p:nvPr/>
        </p:nvGrpSpPr>
        <p:grpSpPr bwMode="auto">
          <a:xfrm>
            <a:off x="2636838" y="1673265"/>
            <a:ext cx="6256337" cy="4591050"/>
            <a:chOff x="1661" y="941"/>
            <a:chExt cx="3941" cy="3203"/>
          </a:xfrm>
        </p:grpSpPr>
        <p:pic>
          <p:nvPicPr>
            <p:cNvPr id="5785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 y="941"/>
              <a:ext cx="3941" cy="3203"/>
            </a:xfrm>
            <a:prstGeom prst="rect">
              <a:avLst/>
            </a:prstGeom>
            <a:noFill/>
            <a:extLst>
              <a:ext uri="{909E8E84-426E-40DD-AFC4-6F175D3DCCD1}">
                <a14:hiddenFill xmlns:a14="http://schemas.microsoft.com/office/drawing/2010/main">
                  <a:solidFill>
                    <a:srgbClr val="FFFFFF"/>
                  </a:solidFill>
                </a14:hiddenFill>
              </a:ext>
            </a:extLst>
          </p:spPr>
        </p:pic>
        <p:sp>
          <p:nvSpPr>
            <p:cNvPr id="578567" name="Rectangle 7"/>
            <p:cNvSpPr>
              <a:spLocks noChangeArrowheads="1"/>
            </p:cNvSpPr>
            <p:nvPr/>
          </p:nvSpPr>
          <p:spPr bwMode="auto">
            <a:xfrm>
              <a:off x="2030" y="1395"/>
              <a:ext cx="2494" cy="652"/>
            </a:xfrm>
            <a:prstGeom prst="rect">
              <a:avLst/>
            </a:prstGeom>
            <a:solidFill>
              <a:srgbClr val="339966">
                <a:alpha val="24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8568" name="Rectangle 8"/>
            <p:cNvSpPr>
              <a:spLocks noChangeArrowheads="1"/>
            </p:cNvSpPr>
            <p:nvPr/>
          </p:nvSpPr>
          <p:spPr bwMode="auto">
            <a:xfrm>
              <a:off x="2030" y="2755"/>
              <a:ext cx="2466" cy="1333"/>
            </a:xfrm>
            <a:prstGeom prst="rect">
              <a:avLst/>
            </a:prstGeom>
            <a:solidFill>
              <a:srgbClr val="FF9900">
                <a:alpha val="17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8569" name="Rectangle 9"/>
            <p:cNvSpPr>
              <a:spLocks noChangeArrowheads="1"/>
            </p:cNvSpPr>
            <p:nvPr/>
          </p:nvSpPr>
          <p:spPr bwMode="auto">
            <a:xfrm>
              <a:off x="2030" y="2047"/>
              <a:ext cx="2494" cy="311"/>
            </a:xfrm>
            <a:prstGeom prst="rect">
              <a:avLst/>
            </a:prstGeom>
            <a:solidFill>
              <a:srgbClr val="33CC33">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8570" name="Text Box 10"/>
          <p:cNvSpPr txBox="1">
            <a:spLocks noChangeArrowheads="1"/>
          </p:cNvSpPr>
          <p:nvPr/>
        </p:nvSpPr>
        <p:spPr bwMode="auto">
          <a:xfrm>
            <a:off x="2816225" y="952540"/>
            <a:ext cx="60769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100" b="1" dirty="0">
                <a:ea typeface="微软雅黑" pitchFamily="34" charset="-122"/>
              </a:rPr>
              <a:t>功能</a:t>
            </a:r>
            <a:r>
              <a:rPr lang="zh-CN" altLang="en-US" sz="2100" b="1" dirty="0">
                <a:solidFill>
                  <a:srgbClr val="FF0000"/>
                </a:solidFill>
                <a:ea typeface="微软雅黑" pitchFamily="34" charset="-122"/>
              </a:rPr>
              <a:t>转换</a:t>
            </a:r>
            <a:r>
              <a:rPr lang="zh-CN" altLang="en-US" sz="2100" b="1" dirty="0">
                <a:ea typeface="微软雅黑" pitchFamily="34" charset="-122"/>
              </a:rPr>
              <a:t>：上层是下层的</a:t>
            </a:r>
            <a:r>
              <a:rPr lang="zh-CN" altLang="en-US" sz="2100" b="1" dirty="0">
                <a:solidFill>
                  <a:srgbClr val="FF0000"/>
                </a:solidFill>
                <a:ea typeface="微软雅黑" pitchFamily="34" charset="-122"/>
              </a:rPr>
              <a:t>抽象</a:t>
            </a:r>
            <a:r>
              <a:rPr lang="zh-CN" altLang="en-US" sz="2100" b="1" dirty="0">
                <a:ea typeface="微软雅黑" pitchFamily="34" charset="-122"/>
              </a:rPr>
              <a:t>，下层是上层的</a:t>
            </a:r>
            <a:r>
              <a:rPr lang="zh-CN" altLang="en-US" sz="2100" b="1" dirty="0">
                <a:solidFill>
                  <a:srgbClr val="FF0000"/>
                </a:solidFill>
                <a:ea typeface="微软雅黑" pitchFamily="34" charset="-122"/>
              </a:rPr>
              <a:t>实现</a:t>
            </a:r>
          </a:p>
          <a:p>
            <a:pPr>
              <a:spcBef>
                <a:spcPct val="20000"/>
              </a:spcBef>
            </a:pPr>
            <a:r>
              <a:rPr lang="zh-CN" altLang="en-US" sz="2100" b="1" dirty="0">
                <a:solidFill>
                  <a:srgbClr val="FF0000"/>
                </a:solidFill>
                <a:ea typeface="微软雅黑" pitchFamily="34" charset="-122"/>
              </a:rPr>
              <a:t>底层为上层提供支撑环境！</a:t>
            </a:r>
          </a:p>
        </p:txBody>
      </p:sp>
    </p:spTree>
    <p:extLst>
      <p:ext uri="{BB962C8B-B14F-4D97-AF65-F5344CB8AC3E}">
        <p14:creationId xmlns:p14="http://schemas.microsoft.com/office/powerpoint/2010/main" val="149535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animEffect transition="in" filter="blinds(horizontal)">
                                      <p:cBhvr>
                                        <p:cTn id="7" dur="500"/>
                                        <p:tgtEl>
                                          <p:spTgt spid="578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8563">
                                            <p:txEl>
                                              <p:pRg st="1" end="1"/>
                                            </p:txEl>
                                          </p:spTgt>
                                        </p:tgtEl>
                                        <p:attrNameLst>
                                          <p:attrName>style.visibility</p:attrName>
                                        </p:attrNameLst>
                                      </p:cBhvr>
                                      <p:to>
                                        <p:strVal val="visible"/>
                                      </p:to>
                                    </p:set>
                                    <p:animEffect transition="in" filter="blinds(horizontal)">
                                      <p:cBhvr>
                                        <p:cTn id="12" dur="500"/>
                                        <p:tgtEl>
                                          <p:spTgt spid="578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8563">
                                            <p:txEl>
                                              <p:pRg st="2" end="2"/>
                                            </p:txEl>
                                          </p:spTgt>
                                        </p:tgtEl>
                                        <p:attrNameLst>
                                          <p:attrName>style.visibility</p:attrName>
                                        </p:attrNameLst>
                                      </p:cBhvr>
                                      <p:to>
                                        <p:strVal val="visible"/>
                                      </p:to>
                                    </p:set>
                                    <p:animEffect transition="in" filter="blinds(horizontal)">
                                      <p:cBhvr>
                                        <p:cTn id="17" dur="500"/>
                                        <p:tgtEl>
                                          <p:spTgt spid="578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8563">
                                            <p:txEl>
                                              <p:pRg st="3" end="3"/>
                                            </p:txEl>
                                          </p:spTgt>
                                        </p:tgtEl>
                                        <p:attrNameLst>
                                          <p:attrName>style.visibility</p:attrName>
                                        </p:attrNameLst>
                                      </p:cBhvr>
                                      <p:to>
                                        <p:strVal val="visible"/>
                                      </p:to>
                                    </p:set>
                                    <p:animEffect transition="in" filter="blinds(horizontal)">
                                      <p:cBhvr>
                                        <p:cTn id="22" dur="500"/>
                                        <p:tgtEl>
                                          <p:spTgt spid="5785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8563">
                                            <p:txEl>
                                              <p:pRg st="4" end="4"/>
                                            </p:txEl>
                                          </p:spTgt>
                                        </p:tgtEl>
                                        <p:attrNameLst>
                                          <p:attrName>style.visibility</p:attrName>
                                        </p:attrNameLst>
                                      </p:cBhvr>
                                      <p:to>
                                        <p:strVal val="visible"/>
                                      </p:to>
                                    </p:set>
                                    <p:animEffect transition="in" filter="blinds(horizontal)">
                                      <p:cBhvr>
                                        <p:cTn id="27" dur="500"/>
                                        <p:tgtEl>
                                          <p:spTgt spid="5785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8563">
                                            <p:txEl>
                                              <p:pRg st="5" end="5"/>
                                            </p:txEl>
                                          </p:spTgt>
                                        </p:tgtEl>
                                        <p:attrNameLst>
                                          <p:attrName>style.visibility</p:attrName>
                                        </p:attrNameLst>
                                      </p:cBhvr>
                                      <p:to>
                                        <p:strVal val="visible"/>
                                      </p:to>
                                    </p:set>
                                    <p:animEffect transition="in" filter="blinds(horizontal)">
                                      <p:cBhvr>
                                        <p:cTn id="32" dur="500"/>
                                        <p:tgtEl>
                                          <p:spTgt spid="5785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8563">
                                            <p:txEl>
                                              <p:pRg st="6" end="6"/>
                                            </p:txEl>
                                          </p:spTgt>
                                        </p:tgtEl>
                                        <p:attrNameLst>
                                          <p:attrName>style.visibility</p:attrName>
                                        </p:attrNameLst>
                                      </p:cBhvr>
                                      <p:to>
                                        <p:strVal val="visible"/>
                                      </p:to>
                                    </p:set>
                                    <p:animEffect transition="in" filter="blinds(horizontal)">
                                      <p:cBhvr>
                                        <p:cTn id="37" dur="500"/>
                                        <p:tgtEl>
                                          <p:spTgt spid="5785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8563">
                                            <p:txEl>
                                              <p:pRg st="7" end="7"/>
                                            </p:txEl>
                                          </p:spTgt>
                                        </p:tgtEl>
                                        <p:attrNameLst>
                                          <p:attrName>style.visibility</p:attrName>
                                        </p:attrNameLst>
                                      </p:cBhvr>
                                      <p:to>
                                        <p:strVal val="visible"/>
                                      </p:to>
                                    </p:set>
                                    <p:animEffect transition="in" filter="blinds(horizontal)">
                                      <p:cBhvr>
                                        <p:cTn id="42" dur="500"/>
                                        <p:tgtEl>
                                          <p:spTgt spid="5785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78564">
                                            <p:txEl>
                                              <p:pRg st="0" end="0"/>
                                            </p:txEl>
                                          </p:spTgt>
                                        </p:tgtEl>
                                        <p:attrNameLst>
                                          <p:attrName>style.visibility</p:attrName>
                                        </p:attrNameLst>
                                      </p:cBhvr>
                                      <p:to>
                                        <p:strVal val="visible"/>
                                      </p:to>
                                    </p:set>
                                    <p:animEffect transition="in" filter="blinds(horizontal)">
                                      <p:cBhvr>
                                        <p:cTn id="47" dur="500"/>
                                        <p:tgtEl>
                                          <p:spTgt spid="57856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78564">
                                            <p:txEl>
                                              <p:pRg st="1" end="1"/>
                                            </p:txEl>
                                          </p:spTgt>
                                        </p:tgtEl>
                                        <p:attrNameLst>
                                          <p:attrName>style.visibility</p:attrName>
                                        </p:attrNameLst>
                                      </p:cBhvr>
                                      <p:to>
                                        <p:strVal val="visible"/>
                                      </p:to>
                                    </p:set>
                                    <p:animEffect transition="in" filter="blinds(horizontal)">
                                      <p:cBhvr>
                                        <p:cTn id="52" dur="500"/>
                                        <p:tgtEl>
                                          <p:spTgt spid="57856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通知</a:t>
            </a:r>
            <a:endParaRPr lang="zh-CN" altLang="en-US" dirty="0"/>
          </a:p>
        </p:txBody>
      </p:sp>
      <p:sp>
        <p:nvSpPr>
          <p:cNvPr id="5" name="内容占位符 4"/>
          <p:cNvSpPr>
            <a:spLocks noGrp="1"/>
          </p:cNvSpPr>
          <p:nvPr>
            <p:ph idx="1"/>
          </p:nvPr>
        </p:nvSpPr>
        <p:spPr/>
        <p:txBody>
          <a:bodyPr/>
          <a:lstStyle/>
          <a:p>
            <a:r>
              <a:rPr lang="en-US" altLang="zh-CN" dirty="0" smtClean="0"/>
              <a:t>cslabcms.nju.edu.cn</a:t>
            </a:r>
            <a:r>
              <a:rPr lang="zh-CN" altLang="en-US" dirty="0" smtClean="0"/>
              <a:t>已启用，发布</a:t>
            </a:r>
            <a:r>
              <a:rPr lang="en-US" altLang="zh-CN" dirty="0" smtClean="0"/>
              <a:t>PPT</a:t>
            </a:r>
            <a:r>
              <a:rPr lang="zh-CN" altLang="en-US" dirty="0" smtClean="0"/>
              <a:t>和作业</a:t>
            </a:r>
            <a:endParaRPr lang="en-US" altLang="zh-CN" dirty="0" smtClean="0"/>
          </a:p>
          <a:p>
            <a:r>
              <a:rPr lang="zh-CN" altLang="en-US" dirty="0" smtClean="0"/>
              <a:t>本人联系方式：</a:t>
            </a:r>
            <a:r>
              <a:rPr lang="en-US" altLang="zh-CN" dirty="0" smtClean="0">
                <a:hlinkClick r:id="rId2"/>
              </a:rPr>
              <a:t>tangjie@nju.edu.cn</a:t>
            </a:r>
            <a:r>
              <a:rPr lang="zh-CN" altLang="en-US" dirty="0" smtClean="0"/>
              <a:t>，</a:t>
            </a:r>
            <a:endParaRPr lang="en-US" altLang="zh-CN" dirty="0" smtClean="0"/>
          </a:p>
          <a:p>
            <a:r>
              <a:rPr lang="zh-CN" altLang="en-US" dirty="0" smtClean="0"/>
              <a:t>办公室：计算机楼</a:t>
            </a:r>
            <a:r>
              <a:rPr lang="en-US" altLang="zh-CN" dirty="0" smtClean="0"/>
              <a:t>1008</a:t>
            </a:r>
            <a:endParaRPr lang="zh-CN" altLang="en-US" dirty="0"/>
          </a:p>
        </p:txBody>
      </p:sp>
    </p:spTree>
    <p:extLst>
      <p:ext uri="{BB962C8B-B14F-4D97-AF65-F5344CB8AC3E}">
        <p14:creationId xmlns:p14="http://schemas.microsoft.com/office/powerpoint/2010/main" val="15207369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4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713" y="1630363"/>
            <a:ext cx="2476500" cy="5129212"/>
          </a:xfrm>
          <a:prstGeom prst="rect">
            <a:avLst/>
          </a:prstGeom>
          <a:noFill/>
          <a:extLst>
            <a:ext uri="{909E8E84-426E-40DD-AFC4-6F175D3DCCD1}">
              <a14:hiddenFill xmlns:a14="http://schemas.microsoft.com/office/drawing/2010/main">
                <a:solidFill>
                  <a:srgbClr val="FFFFFF"/>
                </a:solidFill>
              </a14:hiddenFill>
            </a:ext>
          </a:extLst>
        </p:spPr>
      </p:pic>
      <p:sp>
        <p:nvSpPr>
          <p:cNvPr id="534531" name="Rectangle 3"/>
          <p:cNvSpPr>
            <a:spLocks noGrp="1" noChangeArrowheads="1"/>
          </p:cNvSpPr>
          <p:nvPr>
            <p:ph type="title"/>
          </p:nvPr>
        </p:nvSpPr>
        <p:spPr>
          <a:xfrm>
            <a:off x="457200" y="53975"/>
            <a:ext cx="8229600" cy="561975"/>
          </a:xfrm>
        </p:spPr>
        <p:txBody>
          <a:bodyPr/>
          <a:lstStyle/>
          <a:p>
            <a:r>
              <a:rPr lang="zh-CN" altLang="en-US" smtClean="0">
                <a:latin typeface="黑体"/>
              </a:rPr>
              <a:t>“</a:t>
            </a:r>
            <a:r>
              <a:rPr lang="zh-CN" altLang="en-US" smtClean="0"/>
              <a:t>计算机系统基础</a:t>
            </a:r>
            <a:r>
              <a:rPr lang="zh-CN" altLang="en-US" smtClean="0">
                <a:latin typeface="黑体"/>
              </a:rPr>
              <a:t>”</a:t>
            </a:r>
            <a:r>
              <a:rPr lang="zh-CN" altLang="en-US" smtClean="0"/>
              <a:t>内容提要</a:t>
            </a:r>
          </a:p>
        </p:txBody>
      </p:sp>
      <p:sp>
        <p:nvSpPr>
          <p:cNvPr id="534532" name="Rectangle 4"/>
          <p:cNvSpPr>
            <a:spLocks noChangeArrowheads="1"/>
          </p:cNvSpPr>
          <p:nvPr/>
        </p:nvSpPr>
        <p:spPr bwMode="auto">
          <a:xfrm>
            <a:off x="6281738" y="1089025"/>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2400" b="1">
                <a:solidFill>
                  <a:srgbClr val="FF0000"/>
                </a:solidFill>
                <a:ea typeface="微软雅黑" pitchFamily="34" charset="-122"/>
              </a:rPr>
              <a:t>计算机系统</a:t>
            </a:r>
            <a:r>
              <a:rPr lang="zh-CN" altLang="en-US" sz="2400" b="1">
                <a:solidFill>
                  <a:schemeClr val="accent2"/>
                </a:solidFill>
                <a:ea typeface="微软雅黑" pitchFamily="34" charset="-122"/>
              </a:rPr>
              <a:t>抽象层</a:t>
            </a:r>
            <a:endParaRPr lang="zh-CN" altLang="en-US"/>
          </a:p>
        </p:txBody>
      </p:sp>
      <p:sp>
        <p:nvSpPr>
          <p:cNvPr id="534533" name="Rectangle 5"/>
          <p:cNvSpPr>
            <a:spLocks noGrp="1" noChangeArrowheads="1"/>
          </p:cNvSpPr>
          <p:nvPr>
            <p:ph type="body" idx="1"/>
          </p:nvPr>
        </p:nvSpPr>
        <p:spPr>
          <a:xfrm>
            <a:off x="296863" y="819150"/>
            <a:ext cx="5805487" cy="5472113"/>
          </a:xfrm>
          <a:noFill/>
          <a:ln/>
        </p:spPr>
        <p:txBody>
          <a:bodyPr/>
          <a:lstStyle/>
          <a:p>
            <a:pPr>
              <a:buFontTx/>
              <a:buNone/>
            </a:pPr>
            <a:r>
              <a:rPr lang="zh-CN" altLang="en-US" sz="2200" dirty="0" smtClean="0">
                <a:solidFill>
                  <a:srgbClr val="FF0000"/>
                </a:solidFill>
                <a:latin typeface="微软雅黑" pitchFamily="34" charset="-122"/>
                <a:ea typeface="微软雅黑" pitchFamily="34" charset="-122"/>
              </a:rPr>
              <a:t>课程目标：</a:t>
            </a:r>
            <a:r>
              <a:rPr lang="zh-CN" altLang="en-US" sz="2200" dirty="0" smtClean="0">
                <a:solidFill>
                  <a:srgbClr val="008000"/>
                </a:solidFill>
                <a:latin typeface="微软雅黑" pitchFamily="34" charset="-122"/>
                <a:ea typeface="微软雅黑" pitchFamily="34" charset="-122"/>
              </a:rPr>
              <a:t>清楚理解计算机是如何生成和运行可执行文件的！</a:t>
            </a:r>
          </a:p>
          <a:p>
            <a:pPr>
              <a:buFontTx/>
              <a:buNone/>
            </a:pPr>
            <a:r>
              <a:rPr lang="zh-CN" altLang="en-US" sz="2200" dirty="0" smtClean="0">
                <a:latin typeface="微软雅黑" pitchFamily="34" charset="-122"/>
                <a:ea typeface="微软雅黑" pitchFamily="34" charset="-122"/>
              </a:rPr>
              <a:t>重点在高级语言以下各抽象层</a:t>
            </a:r>
            <a:endParaRPr lang="en-US" altLang="zh-CN" sz="2200" dirty="0" smtClean="0">
              <a:latin typeface="微软雅黑" pitchFamily="34" charset="-122"/>
              <a:ea typeface="微软雅黑" pitchFamily="34" charset="-122"/>
            </a:endParaRPr>
          </a:p>
          <a:p>
            <a:pPr lvl="1"/>
            <a:r>
              <a:rPr lang="en-US" altLang="zh-CN" sz="2200" dirty="0" smtClean="0">
                <a:latin typeface="微软雅黑" pitchFamily="34" charset="-122"/>
                <a:ea typeface="微软雅黑" pitchFamily="34" charset="-122"/>
              </a:rPr>
              <a:t>C</a:t>
            </a:r>
            <a:r>
              <a:rPr lang="zh-CN" altLang="en-US" sz="2200" dirty="0" smtClean="0">
                <a:latin typeface="微软雅黑" pitchFamily="34" charset="-122"/>
                <a:ea typeface="微软雅黑" pitchFamily="34" charset="-122"/>
              </a:rPr>
              <a:t>语言程序设计层</a:t>
            </a:r>
          </a:p>
          <a:p>
            <a:pPr lvl="2"/>
            <a:r>
              <a:rPr lang="zh-CN" altLang="en-US" sz="2200" dirty="0" smtClean="0">
                <a:latin typeface="微软雅黑" pitchFamily="34" charset="-122"/>
                <a:ea typeface="微软雅黑" pitchFamily="34" charset="-122"/>
              </a:rPr>
              <a:t>数据的机器级表示、运算</a:t>
            </a:r>
          </a:p>
          <a:p>
            <a:pPr lvl="2"/>
            <a:r>
              <a:rPr lang="zh-CN" altLang="en-US" sz="2200" dirty="0" smtClean="0">
                <a:latin typeface="微软雅黑" pitchFamily="34" charset="-122"/>
                <a:ea typeface="微软雅黑" pitchFamily="34" charset="-122"/>
              </a:rPr>
              <a:t>语句和过程调用的机器级表示</a:t>
            </a:r>
            <a:endParaRPr lang="en-US" altLang="zh-CN" sz="2200" dirty="0" smtClean="0">
              <a:latin typeface="微软雅黑" pitchFamily="34" charset="-122"/>
              <a:ea typeface="微软雅黑" pitchFamily="34" charset="-122"/>
            </a:endParaRPr>
          </a:p>
          <a:p>
            <a:pPr lvl="1"/>
            <a:r>
              <a:rPr lang="zh-CN" altLang="en-US" sz="2200" dirty="0" smtClean="0">
                <a:latin typeface="微软雅黑" pitchFamily="34" charset="-122"/>
                <a:ea typeface="微软雅黑" pitchFamily="34" charset="-122"/>
              </a:rPr>
              <a:t>操作系统、编译和链接的部分内容</a:t>
            </a:r>
          </a:p>
          <a:p>
            <a:pPr lvl="1"/>
            <a:r>
              <a:rPr lang="zh-CN" altLang="en-US" sz="2200" dirty="0" smtClean="0">
                <a:solidFill>
                  <a:srgbClr val="FF0000"/>
                </a:solidFill>
                <a:latin typeface="微软雅黑" pitchFamily="34" charset="-122"/>
                <a:ea typeface="微软雅黑" pitchFamily="34" charset="-122"/>
              </a:rPr>
              <a:t>指令集体系结构（</a:t>
            </a:r>
            <a:r>
              <a:rPr lang="en-US" altLang="zh-CN" sz="2200" dirty="0" smtClean="0">
                <a:solidFill>
                  <a:srgbClr val="FF0000"/>
                </a:solidFill>
                <a:latin typeface="微软雅黑" pitchFamily="34" charset="-122"/>
                <a:ea typeface="微软雅黑" pitchFamily="34" charset="-122"/>
              </a:rPr>
              <a:t>ISA</a:t>
            </a:r>
            <a:r>
              <a:rPr lang="zh-CN" altLang="en-US" sz="2200" dirty="0" smtClean="0">
                <a:solidFill>
                  <a:srgbClr val="FF0000"/>
                </a:solidFill>
                <a:latin typeface="微软雅黑" pitchFamily="34" charset="-122"/>
                <a:ea typeface="微软雅黑" pitchFamily="34" charset="-122"/>
              </a:rPr>
              <a:t>）和汇编层 </a:t>
            </a:r>
          </a:p>
          <a:p>
            <a:pPr lvl="2"/>
            <a:r>
              <a:rPr lang="zh-CN" altLang="en-US" sz="2200" dirty="0" smtClean="0">
                <a:solidFill>
                  <a:srgbClr val="008000"/>
                </a:solidFill>
                <a:latin typeface="微软雅黑" pitchFamily="34" charset="-122"/>
                <a:ea typeface="微软雅黑" pitchFamily="34" charset="-122"/>
              </a:rPr>
              <a:t>指令系统、机器代码、汇编语言</a:t>
            </a:r>
          </a:p>
          <a:p>
            <a:pPr lvl="1"/>
            <a:r>
              <a:rPr lang="zh-CN" altLang="en-US" sz="2200" dirty="0" smtClean="0">
                <a:latin typeface="微软雅黑" pitchFamily="34" charset="-122"/>
                <a:ea typeface="微软雅黑" pitchFamily="34" charset="-122"/>
              </a:rPr>
              <a:t>微体系结构及硬件层</a:t>
            </a:r>
          </a:p>
          <a:p>
            <a:pPr lvl="2"/>
            <a:r>
              <a:rPr lang="en-US" altLang="zh-CN" sz="2200" dirty="0" smtClean="0">
                <a:latin typeface="微软雅黑" pitchFamily="34" charset="-122"/>
                <a:ea typeface="微软雅黑" pitchFamily="34" charset="-122"/>
              </a:rPr>
              <a:t>CPU</a:t>
            </a:r>
            <a:r>
              <a:rPr lang="zh-CN" altLang="en-US" sz="2200" dirty="0" smtClean="0">
                <a:latin typeface="微软雅黑" pitchFamily="34" charset="-122"/>
                <a:ea typeface="微软雅黑" pitchFamily="34" charset="-122"/>
              </a:rPr>
              <a:t>的通用结构</a:t>
            </a:r>
          </a:p>
          <a:p>
            <a:pPr lvl="2"/>
            <a:r>
              <a:rPr lang="zh-CN" altLang="en-US" sz="2200" dirty="0" smtClean="0">
                <a:latin typeface="微软雅黑" pitchFamily="34" charset="-122"/>
                <a:ea typeface="微软雅黑" pitchFamily="34" charset="-122"/>
              </a:rPr>
              <a:t>层次结构存储系统</a:t>
            </a:r>
            <a:endParaRPr lang="en-US" altLang="zh-CN" sz="2200" dirty="0" smtClean="0">
              <a:latin typeface="微软雅黑" pitchFamily="34" charset="-122"/>
              <a:ea typeface="微软雅黑" pitchFamily="34" charset="-122"/>
            </a:endParaRPr>
          </a:p>
          <a:p>
            <a:pPr lvl="2"/>
            <a:r>
              <a:rPr lang="zh-CN" altLang="en-US" sz="2200" dirty="0" smtClean="0">
                <a:latin typeface="微软雅黑" pitchFamily="34" charset="-122"/>
                <a:ea typeface="微软雅黑" pitchFamily="34" charset="-122"/>
              </a:rPr>
              <a:t>异常、</a:t>
            </a:r>
            <a:r>
              <a:rPr lang="en-US" altLang="zh-CN" sz="2200" dirty="0" smtClean="0">
                <a:latin typeface="微软雅黑" pitchFamily="34" charset="-122"/>
                <a:ea typeface="微软雅黑" pitchFamily="34" charset="-122"/>
              </a:rPr>
              <a:t>IO</a:t>
            </a:r>
          </a:p>
        </p:txBody>
      </p:sp>
      <p:sp>
        <p:nvSpPr>
          <p:cNvPr id="534534" name="Rectangle 6"/>
          <p:cNvSpPr>
            <a:spLocks noChangeArrowheads="1"/>
          </p:cNvSpPr>
          <p:nvPr/>
        </p:nvSpPr>
        <p:spPr bwMode="auto">
          <a:xfrm>
            <a:off x="6507163" y="2800350"/>
            <a:ext cx="2384425" cy="495300"/>
          </a:xfrm>
          <a:prstGeom prst="rect">
            <a:avLst/>
          </a:prstGeom>
          <a:solidFill>
            <a:srgbClr val="008080">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35" name="Rectangle 7"/>
          <p:cNvSpPr>
            <a:spLocks noChangeArrowheads="1"/>
          </p:cNvSpPr>
          <p:nvPr/>
        </p:nvSpPr>
        <p:spPr bwMode="auto">
          <a:xfrm>
            <a:off x="6507163" y="3294063"/>
            <a:ext cx="2384425" cy="539750"/>
          </a:xfrm>
          <a:prstGeom prst="rect">
            <a:avLst/>
          </a:prstGeom>
          <a:solidFill>
            <a:srgbClr val="993366">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536" name="Line 8"/>
          <p:cNvSpPr>
            <a:spLocks noChangeShapeType="1"/>
          </p:cNvSpPr>
          <p:nvPr/>
        </p:nvSpPr>
        <p:spPr bwMode="auto">
          <a:xfrm>
            <a:off x="5472113" y="4194175"/>
            <a:ext cx="103505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37" name="Rectangle 9"/>
          <p:cNvSpPr>
            <a:spLocks noChangeArrowheads="1"/>
          </p:cNvSpPr>
          <p:nvPr/>
        </p:nvSpPr>
        <p:spPr bwMode="auto">
          <a:xfrm>
            <a:off x="6507163" y="4464050"/>
            <a:ext cx="2384425" cy="1079500"/>
          </a:xfrm>
          <a:prstGeom prst="rect">
            <a:avLst/>
          </a:prstGeom>
          <a:solidFill>
            <a:srgbClr val="FFFF00">
              <a:alpha val="25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4538" name="Group 10"/>
          <p:cNvGrpSpPr>
            <a:grpSpLocks/>
          </p:cNvGrpSpPr>
          <p:nvPr/>
        </p:nvGrpSpPr>
        <p:grpSpPr bwMode="auto">
          <a:xfrm>
            <a:off x="5786438" y="2573338"/>
            <a:ext cx="406400" cy="1620837"/>
            <a:chOff x="3645" y="1621"/>
            <a:chExt cx="256" cy="1021"/>
          </a:xfrm>
        </p:grpSpPr>
        <p:sp>
          <p:nvSpPr>
            <p:cNvPr id="534539" name="Line 11"/>
            <p:cNvSpPr>
              <a:spLocks noChangeShapeType="1"/>
            </p:cNvSpPr>
            <p:nvPr/>
          </p:nvSpPr>
          <p:spPr bwMode="auto">
            <a:xfrm flipV="1">
              <a:off x="3787" y="2103"/>
              <a:ext cx="0" cy="539"/>
            </a:xfrm>
            <a:prstGeom prst="line">
              <a:avLst/>
            </a:prstGeom>
            <a:noFill/>
            <a:ln w="57150">
              <a:solidFill>
                <a:srgbClr val="00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40" name="Text Box 12"/>
            <p:cNvSpPr txBox="1">
              <a:spLocks noChangeArrowheads="1"/>
            </p:cNvSpPr>
            <p:nvPr/>
          </p:nvSpPr>
          <p:spPr bwMode="auto">
            <a:xfrm>
              <a:off x="3645" y="1621"/>
              <a:ext cx="256"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300" b="1">
                  <a:ea typeface="微软雅黑" pitchFamily="34" charset="-122"/>
                </a:rPr>
                <a:t>软件</a:t>
              </a:r>
            </a:p>
          </p:txBody>
        </p:sp>
      </p:grpSp>
      <p:grpSp>
        <p:nvGrpSpPr>
          <p:cNvPr id="534541" name="Group 13"/>
          <p:cNvGrpSpPr>
            <a:grpSpLocks/>
          </p:cNvGrpSpPr>
          <p:nvPr/>
        </p:nvGrpSpPr>
        <p:grpSpPr bwMode="auto">
          <a:xfrm>
            <a:off x="5786438" y="4194175"/>
            <a:ext cx="406400" cy="1649413"/>
            <a:chOff x="3645" y="2642"/>
            <a:chExt cx="256" cy="1039"/>
          </a:xfrm>
        </p:grpSpPr>
        <p:sp>
          <p:nvSpPr>
            <p:cNvPr id="534542" name="Line 14"/>
            <p:cNvSpPr>
              <a:spLocks noChangeShapeType="1"/>
            </p:cNvSpPr>
            <p:nvPr/>
          </p:nvSpPr>
          <p:spPr bwMode="auto">
            <a:xfrm flipV="1">
              <a:off x="3787" y="2642"/>
              <a:ext cx="0" cy="539"/>
            </a:xfrm>
            <a:prstGeom prst="line">
              <a:avLst/>
            </a:prstGeom>
            <a:noFill/>
            <a:ln w="57150">
              <a:solidFill>
                <a:srgbClr val="0066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4543" name="Text Box 15"/>
            <p:cNvSpPr txBox="1">
              <a:spLocks noChangeArrowheads="1"/>
            </p:cNvSpPr>
            <p:nvPr/>
          </p:nvSpPr>
          <p:spPr bwMode="auto">
            <a:xfrm>
              <a:off x="3645" y="3181"/>
              <a:ext cx="256"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300" b="1">
                  <a:ea typeface="微软雅黑" pitchFamily="34" charset="-122"/>
                </a:rPr>
                <a:t>硬件</a:t>
              </a:r>
            </a:p>
          </p:txBody>
        </p:sp>
      </p:grpSp>
    </p:spTree>
    <p:extLst>
      <p:ext uri="{BB962C8B-B14F-4D97-AF65-F5344CB8AC3E}">
        <p14:creationId xmlns:p14="http://schemas.microsoft.com/office/powerpoint/2010/main" val="1538766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4533">
                                            <p:txEl>
                                              <p:pRg st="0" end="0"/>
                                            </p:txEl>
                                          </p:spTgt>
                                        </p:tgtEl>
                                        <p:attrNameLst>
                                          <p:attrName>style.visibility</p:attrName>
                                        </p:attrNameLst>
                                      </p:cBhvr>
                                      <p:to>
                                        <p:strVal val="visible"/>
                                      </p:to>
                                    </p:set>
                                    <p:animEffect transition="in" filter="blinds(horizontal)">
                                      <p:cBhvr>
                                        <p:cTn id="7" dur="500"/>
                                        <p:tgtEl>
                                          <p:spTgt spid="5345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4533">
                                            <p:txEl>
                                              <p:pRg st="1" end="1"/>
                                            </p:txEl>
                                          </p:spTgt>
                                        </p:tgtEl>
                                        <p:attrNameLst>
                                          <p:attrName>style.visibility</p:attrName>
                                        </p:attrNameLst>
                                      </p:cBhvr>
                                      <p:to>
                                        <p:strVal val="visible"/>
                                      </p:to>
                                    </p:set>
                                    <p:animEffect transition="in" filter="blinds(horizontal)">
                                      <p:cBhvr>
                                        <p:cTn id="12" dur="500"/>
                                        <p:tgtEl>
                                          <p:spTgt spid="5345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4533">
                                            <p:txEl>
                                              <p:pRg st="2" end="2"/>
                                            </p:txEl>
                                          </p:spTgt>
                                        </p:tgtEl>
                                        <p:attrNameLst>
                                          <p:attrName>style.visibility</p:attrName>
                                        </p:attrNameLst>
                                      </p:cBhvr>
                                      <p:to>
                                        <p:strVal val="visible"/>
                                      </p:to>
                                    </p:set>
                                    <p:animEffect transition="in" filter="blinds(horizontal)">
                                      <p:cBhvr>
                                        <p:cTn id="17" dur="500"/>
                                        <p:tgtEl>
                                          <p:spTgt spid="53453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34533">
                                            <p:txEl>
                                              <p:pRg st="3" end="3"/>
                                            </p:txEl>
                                          </p:spTgt>
                                        </p:tgtEl>
                                        <p:attrNameLst>
                                          <p:attrName>style.visibility</p:attrName>
                                        </p:attrNameLst>
                                      </p:cBhvr>
                                      <p:to>
                                        <p:strVal val="visible"/>
                                      </p:to>
                                    </p:set>
                                    <p:animEffect transition="in" filter="blinds(horizontal)">
                                      <p:cBhvr>
                                        <p:cTn id="20" dur="500"/>
                                        <p:tgtEl>
                                          <p:spTgt spid="53453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34533">
                                            <p:txEl>
                                              <p:pRg st="4" end="4"/>
                                            </p:txEl>
                                          </p:spTgt>
                                        </p:tgtEl>
                                        <p:attrNameLst>
                                          <p:attrName>style.visibility</p:attrName>
                                        </p:attrNameLst>
                                      </p:cBhvr>
                                      <p:to>
                                        <p:strVal val="visible"/>
                                      </p:to>
                                    </p:set>
                                    <p:animEffect transition="in" filter="blinds(horizontal)">
                                      <p:cBhvr>
                                        <p:cTn id="23" dur="500"/>
                                        <p:tgtEl>
                                          <p:spTgt spid="53453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34534"/>
                                        </p:tgtEl>
                                        <p:attrNameLst>
                                          <p:attrName>style.visibility</p:attrName>
                                        </p:attrNameLst>
                                      </p:cBhvr>
                                      <p:to>
                                        <p:strVal val="visible"/>
                                      </p:to>
                                    </p:set>
                                    <p:animEffect transition="in" filter="blinds(horizontal)">
                                      <p:cBhvr>
                                        <p:cTn id="28" dur="500"/>
                                        <p:tgtEl>
                                          <p:spTgt spid="5345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34533">
                                            <p:txEl>
                                              <p:pRg st="5" end="5"/>
                                            </p:txEl>
                                          </p:spTgt>
                                        </p:tgtEl>
                                        <p:attrNameLst>
                                          <p:attrName>style.visibility</p:attrName>
                                        </p:attrNameLst>
                                      </p:cBhvr>
                                      <p:to>
                                        <p:strVal val="visible"/>
                                      </p:to>
                                    </p:set>
                                    <p:animEffect transition="in" filter="blinds(horizontal)">
                                      <p:cBhvr>
                                        <p:cTn id="33" dur="500"/>
                                        <p:tgtEl>
                                          <p:spTgt spid="534533">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34535"/>
                                        </p:tgtEl>
                                        <p:attrNameLst>
                                          <p:attrName>style.visibility</p:attrName>
                                        </p:attrNameLst>
                                      </p:cBhvr>
                                      <p:to>
                                        <p:strVal val="visible"/>
                                      </p:to>
                                    </p:set>
                                    <p:animEffect transition="in" filter="blinds(horizontal)">
                                      <p:cBhvr>
                                        <p:cTn id="38" dur="500"/>
                                        <p:tgtEl>
                                          <p:spTgt spid="53453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534533">
                                            <p:txEl>
                                              <p:pRg st="6" end="6"/>
                                            </p:txEl>
                                          </p:spTgt>
                                        </p:tgtEl>
                                        <p:attrNameLst>
                                          <p:attrName>style.visibility</p:attrName>
                                        </p:attrNameLst>
                                      </p:cBhvr>
                                      <p:to>
                                        <p:strVal val="visible"/>
                                      </p:to>
                                    </p:set>
                                    <p:animEffect transition="in" filter="blinds(horizontal)">
                                      <p:cBhvr>
                                        <p:cTn id="43" dur="500"/>
                                        <p:tgtEl>
                                          <p:spTgt spid="534533">
                                            <p:txEl>
                                              <p:pRg st="6" end="6"/>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34533">
                                            <p:txEl>
                                              <p:pRg st="7" end="7"/>
                                            </p:txEl>
                                          </p:spTgt>
                                        </p:tgtEl>
                                        <p:attrNameLst>
                                          <p:attrName>style.visibility</p:attrName>
                                        </p:attrNameLst>
                                      </p:cBhvr>
                                      <p:to>
                                        <p:strVal val="visible"/>
                                      </p:to>
                                    </p:set>
                                    <p:animEffect transition="in" filter="blinds(horizontal)">
                                      <p:cBhvr>
                                        <p:cTn id="46" dur="500"/>
                                        <p:tgtEl>
                                          <p:spTgt spid="534533">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34536"/>
                                        </p:tgtEl>
                                        <p:attrNameLst>
                                          <p:attrName>style.visibility</p:attrName>
                                        </p:attrNameLst>
                                      </p:cBhvr>
                                      <p:to>
                                        <p:strVal val="visible"/>
                                      </p:to>
                                    </p:set>
                                    <p:animEffect transition="in" filter="blinds(horizontal)">
                                      <p:cBhvr>
                                        <p:cTn id="51" dur="500"/>
                                        <p:tgtEl>
                                          <p:spTgt spid="53453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534533">
                                            <p:txEl>
                                              <p:pRg st="8" end="8"/>
                                            </p:txEl>
                                          </p:spTgt>
                                        </p:tgtEl>
                                        <p:attrNameLst>
                                          <p:attrName>style.visibility</p:attrName>
                                        </p:attrNameLst>
                                      </p:cBhvr>
                                      <p:to>
                                        <p:strVal val="visible"/>
                                      </p:to>
                                    </p:set>
                                    <p:animEffect transition="in" filter="blinds(horizontal)">
                                      <p:cBhvr>
                                        <p:cTn id="56" dur="500"/>
                                        <p:tgtEl>
                                          <p:spTgt spid="534533">
                                            <p:txEl>
                                              <p:pRg st="8" end="8"/>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534533">
                                            <p:txEl>
                                              <p:pRg st="9" end="9"/>
                                            </p:txEl>
                                          </p:spTgt>
                                        </p:tgtEl>
                                        <p:attrNameLst>
                                          <p:attrName>style.visibility</p:attrName>
                                        </p:attrNameLst>
                                      </p:cBhvr>
                                      <p:to>
                                        <p:strVal val="visible"/>
                                      </p:to>
                                    </p:set>
                                    <p:animEffect transition="in" filter="blinds(horizontal)">
                                      <p:cBhvr>
                                        <p:cTn id="59" dur="500"/>
                                        <p:tgtEl>
                                          <p:spTgt spid="534533">
                                            <p:txEl>
                                              <p:pRg st="9" end="9"/>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534533">
                                            <p:txEl>
                                              <p:pRg st="10" end="10"/>
                                            </p:txEl>
                                          </p:spTgt>
                                        </p:tgtEl>
                                        <p:attrNameLst>
                                          <p:attrName>style.visibility</p:attrName>
                                        </p:attrNameLst>
                                      </p:cBhvr>
                                      <p:to>
                                        <p:strVal val="visible"/>
                                      </p:to>
                                    </p:set>
                                    <p:animEffect transition="in" filter="blinds(horizontal)">
                                      <p:cBhvr>
                                        <p:cTn id="62" dur="500"/>
                                        <p:tgtEl>
                                          <p:spTgt spid="534533">
                                            <p:txEl>
                                              <p:pRg st="10" end="10"/>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534533">
                                            <p:txEl>
                                              <p:pRg st="11" end="11"/>
                                            </p:txEl>
                                          </p:spTgt>
                                        </p:tgtEl>
                                        <p:attrNameLst>
                                          <p:attrName>style.visibility</p:attrName>
                                        </p:attrNameLst>
                                      </p:cBhvr>
                                      <p:to>
                                        <p:strVal val="visible"/>
                                      </p:to>
                                    </p:set>
                                    <p:animEffect transition="in" filter="blinds(horizontal)">
                                      <p:cBhvr>
                                        <p:cTn id="65" dur="500"/>
                                        <p:tgtEl>
                                          <p:spTgt spid="534533">
                                            <p:txEl>
                                              <p:pRg st="11" end="11"/>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34537"/>
                                        </p:tgtEl>
                                        <p:attrNameLst>
                                          <p:attrName>style.visibility</p:attrName>
                                        </p:attrNameLst>
                                      </p:cBhvr>
                                      <p:to>
                                        <p:strVal val="visible"/>
                                      </p:to>
                                    </p:set>
                                    <p:animEffect transition="in" filter="blinds(horizontal)">
                                      <p:cBhvr>
                                        <p:cTn id="70" dur="500"/>
                                        <p:tgtEl>
                                          <p:spTgt spid="53453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534538"/>
                                        </p:tgtEl>
                                        <p:attrNameLst>
                                          <p:attrName>style.visibility</p:attrName>
                                        </p:attrNameLst>
                                      </p:cBhvr>
                                      <p:to>
                                        <p:strVal val="visible"/>
                                      </p:to>
                                    </p:set>
                                    <p:animEffect transition="in" filter="blinds(horizontal)">
                                      <p:cBhvr>
                                        <p:cTn id="75" dur="500"/>
                                        <p:tgtEl>
                                          <p:spTgt spid="53453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534541"/>
                                        </p:tgtEl>
                                        <p:attrNameLst>
                                          <p:attrName>style.visibility</p:attrName>
                                        </p:attrNameLst>
                                      </p:cBhvr>
                                      <p:to>
                                        <p:strVal val="visible"/>
                                      </p:to>
                                    </p:set>
                                    <p:animEffect transition="in" filter="blinds(horizontal)">
                                      <p:cBhvr>
                                        <p:cTn id="80" dur="500"/>
                                        <p:tgtEl>
                                          <p:spTgt spid="534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4" grpId="0" animBg="1"/>
      <p:bldP spid="534535" grpId="0" animBg="1"/>
      <p:bldP spid="534536" grpId="0" animBg="1"/>
      <p:bldP spid="5345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53975"/>
            <a:ext cx="8229600" cy="561975"/>
          </a:xfrm>
        </p:spPr>
        <p:txBody>
          <a:bodyPr/>
          <a:lstStyle/>
          <a:p>
            <a:r>
              <a:rPr lang="zh-CN" altLang="en-US" smtClean="0"/>
              <a:t>课程内容概要</a:t>
            </a:r>
          </a:p>
        </p:txBody>
      </p:sp>
      <p:sp>
        <p:nvSpPr>
          <p:cNvPr id="414723" name="Rectangle 3"/>
          <p:cNvSpPr>
            <a:spLocks noGrp="1" noChangeArrowheads="1"/>
          </p:cNvSpPr>
          <p:nvPr>
            <p:ph type="body" idx="1"/>
          </p:nvPr>
        </p:nvSpPr>
        <p:spPr>
          <a:xfrm>
            <a:off x="296863" y="836613"/>
            <a:ext cx="8685212" cy="5741987"/>
          </a:xfrm>
        </p:spPr>
        <p:txBody>
          <a:bodyPr/>
          <a:lstStyle/>
          <a:p>
            <a:pPr>
              <a:buFontTx/>
              <a:buNone/>
            </a:pPr>
            <a:r>
              <a:rPr lang="zh-CN" altLang="en-US" sz="2200" smtClean="0">
                <a:solidFill>
                  <a:srgbClr val="FF0000"/>
                </a:solidFill>
                <a:latin typeface="微软雅黑" pitchFamily="34" charset="-122"/>
                <a:ea typeface="微软雅黑" pitchFamily="34" charset="-122"/>
              </a:rPr>
              <a:t>三个主题：</a:t>
            </a:r>
          </a:p>
          <a:p>
            <a:r>
              <a:rPr lang="zh-CN" altLang="en-US" sz="2000" smtClean="0">
                <a:latin typeface="微软雅黑" pitchFamily="34" charset="-122"/>
                <a:ea typeface="微软雅黑" pitchFamily="34" charset="-122"/>
              </a:rPr>
              <a:t>表示（</a:t>
            </a:r>
            <a:r>
              <a:rPr lang="en-US" altLang="zh-CN" sz="2000" smtClean="0">
                <a:latin typeface="微软雅黑" pitchFamily="34" charset="-122"/>
                <a:ea typeface="微软雅黑" pitchFamily="34" charset="-122"/>
              </a:rPr>
              <a:t>Representation</a:t>
            </a:r>
            <a:r>
              <a:rPr lang="zh-CN" altLang="en-US" sz="2000"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不同数据类型（包括带符号整数、无符号整数、浮点数、数组、结构等）在寄存器或存储器中如何表示和存储？</a:t>
            </a:r>
          </a:p>
          <a:p>
            <a:pPr lvl="1"/>
            <a:r>
              <a:rPr lang="zh-CN" altLang="en-US" smtClean="0">
                <a:latin typeface="微软雅黑" pitchFamily="34" charset="-122"/>
                <a:ea typeface="微软雅黑" pitchFamily="34" charset="-122"/>
              </a:rPr>
              <a:t>指令如何表示和编码（译码）？</a:t>
            </a:r>
          </a:p>
          <a:p>
            <a:pPr lvl="1"/>
            <a:r>
              <a:rPr lang="zh-CN" altLang="en-US" smtClean="0">
                <a:latin typeface="微软雅黑" pitchFamily="34" charset="-122"/>
                <a:ea typeface="微软雅黑" pitchFamily="34" charset="-122"/>
              </a:rPr>
              <a:t>存储地址（指针）如何表示以及如何生成复杂数据结构中数据元素的地址？</a:t>
            </a:r>
            <a:endParaRPr lang="en-US" altLang="zh-CN" smtClean="0">
              <a:latin typeface="微软雅黑" pitchFamily="34" charset="-122"/>
              <a:ea typeface="微软雅黑" pitchFamily="34" charset="-122"/>
            </a:endParaRPr>
          </a:p>
          <a:p>
            <a:r>
              <a:rPr lang="zh-CN" altLang="en-US" sz="2000" smtClean="0">
                <a:latin typeface="微软雅黑" pitchFamily="34" charset="-122"/>
                <a:ea typeface="微软雅黑" pitchFamily="34" charset="-122"/>
              </a:rPr>
              <a:t>转换（</a:t>
            </a:r>
            <a:r>
              <a:rPr lang="en-US" altLang="zh-CN" sz="2000" smtClean="0">
                <a:latin typeface="微软雅黑" pitchFamily="34" charset="-122"/>
                <a:ea typeface="微软雅黑" pitchFamily="34" charset="-122"/>
              </a:rPr>
              <a:t>Translation</a:t>
            </a:r>
            <a:r>
              <a:rPr lang="zh-CN" altLang="en-US" sz="2000" smtClean="0">
                <a:latin typeface="微软雅黑" pitchFamily="34" charset="-122"/>
                <a:ea typeface="微软雅黑" pitchFamily="34" charset="-122"/>
              </a:rPr>
              <a:t>）和链接（</a:t>
            </a:r>
            <a:r>
              <a:rPr lang="en-US" altLang="zh-CN" sz="2000" smtClean="0">
                <a:latin typeface="微软雅黑" pitchFamily="34" charset="-122"/>
                <a:ea typeface="微软雅黑" pitchFamily="34" charset="-122"/>
              </a:rPr>
              <a:t>Link</a:t>
            </a:r>
            <a:r>
              <a:rPr lang="zh-CN" altLang="en-US" sz="2000"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高级语言程序对应的机器级代码是怎样的？如何合并成可执行文件？</a:t>
            </a:r>
            <a:endParaRPr lang="en-US" altLang="zh-CN" smtClean="0">
              <a:latin typeface="微软雅黑" pitchFamily="34" charset="-122"/>
              <a:ea typeface="微软雅黑" pitchFamily="34" charset="-122"/>
            </a:endParaRPr>
          </a:p>
          <a:p>
            <a:r>
              <a:rPr lang="zh-CN" altLang="en-US" sz="2000" smtClean="0">
                <a:latin typeface="微软雅黑" pitchFamily="34" charset="-122"/>
                <a:ea typeface="微软雅黑" pitchFamily="34" charset="-122"/>
              </a:rPr>
              <a:t>执行控制流（</a:t>
            </a:r>
            <a:r>
              <a:rPr lang="en-US" altLang="zh-CN" sz="2000" smtClean="0">
                <a:latin typeface="微软雅黑" pitchFamily="34" charset="-122"/>
                <a:ea typeface="微软雅黑" pitchFamily="34" charset="-122"/>
              </a:rPr>
              <a:t>Control flow</a:t>
            </a:r>
            <a:r>
              <a:rPr lang="zh-CN" altLang="en-US" sz="2000"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计算机能理解的“程序”是如何组织和控制的？</a:t>
            </a:r>
          </a:p>
          <a:p>
            <a:pPr lvl="1"/>
            <a:r>
              <a:rPr lang="zh-CN" altLang="en-US" smtClean="0">
                <a:latin typeface="微软雅黑" pitchFamily="34" charset="-122"/>
                <a:ea typeface="微软雅黑" pitchFamily="34" charset="-122"/>
              </a:rPr>
              <a:t>如何在计算机中组织多个程序的并发执行？</a:t>
            </a:r>
          </a:p>
          <a:p>
            <a:pPr lvl="1"/>
            <a:r>
              <a:rPr lang="zh-CN" altLang="en-US" smtClean="0">
                <a:latin typeface="微软雅黑" pitchFamily="34" charset="-122"/>
                <a:ea typeface="微软雅黑" pitchFamily="34" charset="-122"/>
              </a:rPr>
              <a:t>逻辑控制流中的异常事件及其处理</a:t>
            </a:r>
          </a:p>
          <a:p>
            <a:pPr lvl="1"/>
            <a:r>
              <a:rPr lang="en-US" altLang="zh-CN" smtClean="0">
                <a:latin typeface="微软雅黑" pitchFamily="34" charset="-122"/>
                <a:ea typeface="微软雅黑" pitchFamily="34" charset="-122"/>
              </a:rPr>
              <a:t>I/O</a:t>
            </a:r>
            <a:r>
              <a:rPr lang="zh-CN" altLang="en-US" smtClean="0">
                <a:latin typeface="微软雅黑" pitchFamily="34" charset="-122"/>
                <a:ea typeface="微软雅黑" pitchFamily="34" charset="-122"/>
              </a:rPr>
              <a:t>操作的执行控制流（用户态</a:t>
            </a:r>
            <a:r>
              <a:rPr lang="zh-CN" altLang="en-US" smtClean="0">
                <a:ea typeface="微软雅黑" pitchFamily="34" charset="-122"/>
                <a:cs typeface="Arial" pitchFamily="34" charset="0"/>
              </a:rPr>
              <a:t>→内核态</a:t>
            </a:r>
            <a:r>
              <a:rPr lang="zh-CN" altLang="en-US" smtClean="0">
                <a:latin typeface="微软雅黑" pitchFamily="34" charset="-122"/>
                <a:ea typeface="微软雅黑" pitchFamily="34" charset="-122"/>
              </a:rPr>
              <a:t>）</a:t>
            </a:r>
          </a:p>
        </p:txBody>
      </p:sp>
    </p:spTree>
    <p:extLst>
      <p:ext uri="{BB962C8B-B14F-4D97-AF65-F5344CB8AC3E}">
        <p14:creationId xmlns:p14="http://schemas.microsoft.com/office/powerpoint/2010/main" val="2522866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linds(horizontal)">
                                      <p:cBhvr>
                                        <p:cTn id="7" dur="500"/>
                                        <p:tgtEl>
                                          <p:spTgt spid="4147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4723">
                                            <p:txEl>
                                              <p:pRg st="3" end="3"/>
                                            </p:txEl>
                                          </p:spTgt>
                                        </p:tgtEl>
                                        <p:attrNameLst>
                                          <p:attrName>style.visibility</p:attrName>
                                        </p:attrNameLst>
                                      </p:cBhvr>
                                      <p:to>
                                        <p:strVal val="visible"/>
                                      </p:to>
                                    </p:set>
                                    <p:animEffect transition="in" filter="blinds(horizontal)">
                                      <p:cBhvr>
                                        <p:cTn id="12" dur="500"/>
                                        <p:tgtEl>
                                          <p:spTgt spid="41472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4723">
                                            <p:txEl>
                                              <p:pRg st="4" end="4"/>
                                            </p:txEl>
                                          </p:spTgt>
                                        </p:tgtEl>
                                        <p:attrNameLst>
                                          <p:attrName>style.visibility</p:attrName>
                                        </p:attrNameLst>
                                      </p:cBhvr>
                                      <p:to>
                                        <p:strVal val="visible"/>
                                      </p:to>
                                    </p:set>
                                    <p:animEffect transition="in" filter="blinds(horizontal)">
                                      <p:cBhvr>
                                        <p:cTn id="17" dur="500"/>
                                        <p:tgtEl>
                                          <p:spTgt spid="41472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4723">
                                            <p:txEl>
                                              <p:pRg st="6" end="6"/>
                                            </p:txEl>
                                          </p:spTgt>
                                        </p:tgtEl>
                                        <p:attrNameLst>
                                          <p:attrName>style.visibility</p:attrName>
                                        </p:attrNameLst>
                                      </p:cBhvr>
                                      <p:to>
                                        <p:strVal val="visible"/>
                                      </p:to>
                                    </p:set>
                                    <p:animEffect transition="in" filter="blinds(horizontal)">
                                      <p:cBhvr>
                                        <p:cTn id="22" dur="500"/>
                                        <p:tgtEl>
                                          <p:spTgt spid="41472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4723">
                                            <p:txEl>
                                              <p:pRg st="8" end="8"/>
                                            </p:txEl>
                                          </p:spTgt>
                                        </p:tgtEl>
                                        <p:attrNameLst>
                                          <p:attrName>style.visibility</p:attrName>
                                        </p:attrNameLst>
                                      </p:cBhvr>
                                      <p:to>
                                        <p:strVal val="visible"/>
                                      </p:to>
                                    </p:set>
                                    <p:animEffect transition="in" filter="blinds(horizontal)">
                                      <p:cBhvr>
                                        <p:cTn id="27" dur="500"/>
                                        <p:tgtEl>
                                          <p:spTgt spid="414723">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14723">
                                            <p:txEl>
                                              <p:pRg st="9" end="9"/>
                                            </p:txEl>
                                          </p:spTgt>
                                        </p:tgtEl>
                                        <p:attrNameLst>
                                          <p:attrName>style.visibility</p:attrName>
                                        </p:attrNameLst>
                                      </p:cBhvr>
                                      <p:to>
                                        <p:strVal val="visible"/>
                                      </p:to>
                                    </p:set>
                                    <p:animEffect transition="in" filter="blinds(horizontal)">
                                      <p:cBhvr>
                                        <p:cTn id="32" dur="500"/>
                                        <p:tgtEl>
                                          <p:spTgt spid="414723">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14723">
                                            <p:txEl>
                                              <p:pRg st="10" end="10"/>
                                            </p:txEl>
                                          </p:spTgt>
                                        </p:tgtEl>
                                        <p:attrNameLst>
                                          <p:attrName>style.visibility</p:attrName>
                                        </p:attrNameLst>
                                      </p:cBhvr>
                                      <p:to>
                                        <p:strVal val="visible"/>
                                      </p:to>
                                    </p:set>
                                    <p:animEffect transition="in" filter="blinds(horizontal)">
                                      <p:cBhvr>
                                        <p:cTn id="37" dur="500"/>
                                        <p:tgtEl>
                                          <p:spTgt spid="414723">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14723">
                                            <p:txEl>
                                              <p:pRg st="11" end="11"/>
                                            </p:txEl>
                                          </p:spTgt>
                                        </p:tgtEl>
                                        <p:attrNameLst>
                                          <p:attrName>style.visibility</p:attrName>
                                        </p:attrNameLst>
                                      </p:cBhvr>
                                      <p:to>
                                        <p:strVal val="visible"/>
                                      </p:to>
                                    </p:set>
                                    <p:animEffect transition="in" filter="blinds(horizontal)">
                                      <p:cBhvr>
                                        <p:cTn id="42" dur="500"/>
                                        <p:tgtEl>
                                          <p:spTgt spid="4147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457200" y="98425"/>
            <a:ext cx="8229600" cy="561975"/>
          </a:xfrm>
        </p:spPr>
        <p:txBody>
          <a:bodyPr/>
          <a:lstStyle/>
          <a:p>
            <a:r>
              <a:rPr lang="zh-CN" altLang="en-US" sz="3600" smtClean="0"/>
              <a:t>课程内容概要</a:t>
            </a:r>
          </a:p>
        </p:txBody>
      </p:sp>
      <p:sp>
        <p:nvSpPr>
          <p:cNvPr id="417795" name="Rectangle 3"/>
          <p:cNvSpPr>
            <a:spLocks noGrp="1" noChangeArrowheads="1"/>
          </p:cNvSpPr>
          <p:nvPr>
            <p:ph type="body" idx="1"/>
          </p:nvPr>
        </p:nvSpPr>
        <p:spPr>
          <a:xfrm>
            <a:off x="476250" y="1403350"/>
            <a:ext cx="8229600" cy="5218113"/>
          </a:xfrm>
        </p:spPr>
        <p:txBody>
          <a:bodyPr/>
          <a:lstStyle/>
          <a:p>
            <a:pPr>
              <a:buFontTx/>
              <a:buNone/>
            </a:pPr>
            <a:r>
              <a:rPr lang="zh-CN" altLang="en-US" smtClean="0">
                <a:solidFill>
                  <a:srgbClr val="FF0000"/>
                </a:solidFill>
                <a:latin typeface="微软雅黑" pitchFamily="34" charset="-122"/>
                <a:ea typeface="微软雅黑" pitchFamily="34" charset="-122"/>
              </a:rPr>
              <a:t>内容组织：两大部分</a:t>
            </a:r>
          </a:p>
          <a:p>
            <a:r>
              <a:rPr lang="zh-CN" altLang="en-US" smtClean="0">
                <a:latin typeface="微软雅黑" pitchFamily="34" charset="-122"/>
                <a:ea typeface="微软雅黑" pitchFamily="34" charset="-122"/>
              </a:rPr>
              <a:t>第一部分 系统概述和可执行文件的生成（</a:t>
            </a:r>
            <a:r>
              <a:rPr lang="zh-CN" altLang="en-US" smtClean="0">
                <a:solidFill>
                  <a:srgbClr val="996600"/>
                </a:solidFill>
                <a:latin typeface="微软雅黑" pitchFamily="34" charset="-122"/>
                <a:ea typeface="微软雅黑" pitchFamily="34" charset="-122"/>
              </a:rPr>
              <a:t>表示和转换</a:t>
            </a:r>
            <a:r>
              <a:rPr lang="zh-CN" altLang="en-US" smtClean="0">
                <a:latin typeface="微软雅黑" pitchFamily="34" charset="-122"/>
                <a:ea typeface="微软雅黑" pitchFamily="34" charset="-122"/>
              </a:rPr>
              <a:t>）</a:t>
            </a:r>
          </a:p>
          <a:p>
            <a:pPr lvl="1"/>
            <a:r>
              <a:rPr lang="zh-CN" altLang="en-US" smtClean="0">
                <a:solidFill>
                  <a:srgbClr val="0066CC"/>
                </a:solidFill>
                <a:latin typeface="微软雅黑" pitchFamily="34" charset="-122"/>
                <a:ea typeface="微软雅黑" pitchFamily="34" charset="-122"/>
              </a:rPr>
              <a:t>计算机系统概述</a:t>
            </a:r>
          </a:p>
          <a:p>
            <a:pPr lvl="1"/>
            <a:r>
              <a:rPr lang="zh-CN" altLang="en-US" smtClean="0">
                <a:solidFill>
                  <a:srgbClr val="0066CC"/>
                </a:solidFill>
                <a:latin typeface="微软雅黑" pitchFamily="34" charset="-122"/>
                <a:ea typeface="微软雅黑" pitchFamily="34" charset="-122"/>
              </a:rPr>
              <a:t>数据的机器级表示与处理</a:t>
            </a:r>
          </a:p>
          <a:p>
            <a:pPr lvl="1"/>
            <a:r>
              <a:rPr lang="zh-CN" altLang="en-US" smtClean="0">
                <a:solidFill>
                  <a:srgbClr val="0066CC"/>
                </a:solidFill>
                <a:latin typeface="微软雅黑" pitchFamily="34" charset="-122"/>
                <a:ea typeface="微软雅黑" pitchFamily="34" charset="-122"/>
              </a:rPr>
              <a:t>程序的转换及机器级表示</a:t>
            </a:r>
          </a:p>
          <a:p>
            <a:pPr lvl="1"/>
            <a:r>
              <a:rPr lang="zh-CN" altLang="en-US" smtClean="0">
                <a:solidFill>
                  <a:srgbClr val="0066CC"/>
                </a:solidFill>
                <a:latin typeface="微软雅黑" pitchFamily="34" charset="-122"/>
                <a:ea typeface="微软雅黑" pitchFamily="34" charset="-122"/>
              </a:rPr>
              <a:t>程序的链接</a:t>
            </a:r>
          </a:p>
          <a:p>
            <a:r>
              <a:rPr lang="zh-CN" altLang="en-US" smtClean="0">
                <a:latin typeface="微软雅黑" pitchFamily="34" charset="-122"/>
                <a:ea typeface="微软雅黑" pitchFamily="34" charset="-122"/>
              </a:rPr>
              <a:t>第二部分 可执行文件的运行（</a:t>
            </a:r>
            <a:r>
              <a:rPr lang="zh-CN" altLang="en-US" smtClean="0">
                <a:solidFill>
                  <a:srgbClr val="996600"/>
                </a:solidFill>
                <a:latin typeface="微软雅黑" pitchFamily="34" charset="-122"/>
                <a:ea typeface="微软雅黑" pitchFamily="34" charset="-122"/>
              </a:rPr>
              <a:t>执行控制流</a:t>
            </a:r>
            <a:r>
              <a:rPr lang="zh-CN" altLang="en-US" smtClean="0">
                <a:latin typeface="微软雅黑" pitchFamily="34" charset="-122"/>
                <a:ea typeface="微软雅黑" pitchFamily="34" charset="-122"/>
              </a:rPr>
              <a:t>）</a:t>
            </a:r>
          </a:p>
          <a:p>
            <a:pPr lvl="1"/>
            <a:r>
              <a:rPr lang="zh-CN" altLang="en-US" smtClean="0">
                <a:solidFill>
                  <a:srgbClr val="0066CC"/>
                </a:solidFill>
                <a:latin typeface="微软雅黑" pitchFamily="34" charset="-122"/>
                <a:ea typeface="微软雅黑" pitchFamily="34" charset="-122"/>
              </a:rPr>
              <a:t>程序的执行</a:t>
            </a:r>
          </a:p>
          <a:p>
            <a:pPr lvl="1"/>
            <a:r>
              <a:rPr lang="zh-CN" altLang="en-US" smtClean="0">
                <a:solidFill>
                  <a:srgbClr val="0066CC"/>
                </a:solidFill>
                <a:latin typeface="微软雅黑" pitchFamily="34" charset="-122"/>
                <a:ea typeface="微软雅黑" pitchFamily="34" charset="-122"/>
              </a:rPr>
              <a:t>层次结构存储系统</a:t>
            </a:r>
          </a:p>
          <a:p>
            <a:pPr lvl="1"/>
            <a:r>
              <a:rPr lang="zh-CN" altLang="en-US" smtClean="0">
                <a:solidFill>
                  <a:srgbClr val="0066CC"/>
                </a:solidFill>
                <a:latin typeface="微软雅黑" pitchFamily="34" charset="-122"/>
                <a:ea typeface="微软雅黑" pitchFamily="34" charset="-122"/>
              </a:rPr>
              <a:t>异常控制流</a:t>
            </a:r>
          </a:p>
          <a:p>
            <a:pPr lvl="1"/>
            <a:r>
              <a:rPr lang="en-US" altLang="zh-CN" smtClean="0">
                <a:solidFill>
                  <a:srgbClr val="0066CC"/>
                </a:solidFill>
                <a:latin typeface="微软雅黑" pitchFamily="34" charset="-122"/>
                <a:ea typeface="微软雅黑" pitchFamily="34" charset="-122"/>
              </a:rPr>
              <a:t>I/O</a:t>
            </a:r>
            <a:r>
              <a:rPr lang="zh-CN" altLang="en-US" smtClean="0">
                <a:solidFill>
                  <a:srgbClr val="0066CC"/>
                </a:solidFill>
                <a:latin typeface="微软雅黑" pitchFamily="34" charset="-122"/>
                <a:ea typeface="微软雅黑" pitchFamily="34" charset="-122"/>
              </a:rPr>
              <a:t>操作的实现</a:t>
            </a:r>
          </a:p>
        </p:txBody>
      </p:sp>
      <p:sp>
        <p:nvSpPr>
          <p:cNvPr id="417796" name="Text Box 4"/>
          <p:cNvSpPr txBox="1">
            <a:spLocks noChangeArrowheads="1"/>
          </p:cNvSpPr>
          <p:nvPr/>
        </p:nvSpPr>
        <p:spPr bwMode="auto">
          <a:xfrm>
            <a:off x="476250" y="819150"/>
            <a:ext cx="70215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latin typeface="微软雅黑" pitchFamily="34" charset="-122"/>
                <a:ea typeface="微软雅黑" pitchFamily="34" charset="-122"/>
              </a:rPr>
              <a:t>前导知识：</a:t>
            </a:r>
            <a:r>
              <a:rPr lang="en-US" altLang="zh-CN" sz="2200" b="1">
                <a:solidFill>
                  <a:srgbClr val="008000"/>
                </a:solidFill>
                <a:latin typeface="微软雅黑" pitchFamily="34" charset="-122"/>
                <a:ea typeface="微软雅黑" pitchFamily="34" charset="-122"/>
              </a:rPr>
              <a:t>C</a:t>
            </a:r>
            <a:r>
              <a:rPr lang="zh-CN" altLang="en-US" sz="2200" b="1">
                <a:solidFill>
                  <a:srgbClr val="008000"/>
                </a:solidFill>
                <a:latin typeface="微软雅黑" pitchFamily="34" charset="-122"/>
                <a:ea typeface="微软雅黑" pitchFamily="34" charset="-122"/>
              </a:rPr>
              <a:t>语言程序设计、数字逻辑电路基础</a:t>
            </a:r>
          </a:p>
        </p:txBody>
      </p:sp>
    </p:spTree>
    <p:extLst>
      <p:ext uri="{BB962C8B-B14F-4D97-AF65-F5344CB8AC3E}">
        <p14:creationId xmlns:p14="http://schemas.microsoft.com/office/powerpoint/2010/main" val="40770424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570371"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smtClean="0">
                <a:ea typeface="黑体" pitchFamily="49" charset="-122"/>
              </a:rPr>
              <a:t>课程的由来</a:t>
            </a:r>
          </a:p>
          <a:p>
            <a:pPr>
              <a:spcBef>
                <a:spcPts val="1600"/>
              </a:spcBef>
            </a:pPr>
            <a:r>
              <a:rPr lang="zh-CN" altLang="en-US" sz="2800" smtClean="0">
                <a:ea typeface="黑体" pitchFamily="49" charset="-122"/>
              </a:rPr>
              <a:t>课程内容概要</a:t>
            </a:r>
          </a:p>
          <a:p>
            <a:pPr>
              <a:spcBef>
                <a:spcPts val="1600"/>
              </a:spcBef>
            </a:pPr>
            <a:r>
              <a:rPr lang="zh-CN" altLang="en-US" sz="2800" smtClean="0">
                <a:solidFill>
                  <a:srgbClr val="FF0000"/>
                </a:solidFill>
                <a:ea typeface="黑体" pitchFamily="49" charset="-122"/>
              </a:rPr>
              <a:t>课程教学安排及考试安排</a:t>
            </a:r>
          </a:p>
          <a:p>
            <a:pPr>
              <a:spcBef>
                <a:spcPts val="1600"/>
              </a:spcBef>
            </a:pPr>
            <a:r>
              <a:rPr lang="zh-CN" altLang="en-US" sz="2800" smtClean="0">
                <a:ea typeface="黑体" pitchFamily="49" charset="-122"/>
              </a:rPr>
              <a:t>硬件和软件的基本组成</a:t>
            </a:r>
          </a:p>
          <a:p>
            <a:pPr>
              <a:spcBef>
                <a:spcPts val="1600"/>
              </a:spcBef>
            </a:pPr>
            <a:r>
              <a:rPr lang="zh-CN" altLang="en-US" sz="2800" smtClean="0">
                <a:ea typeface="黑体" pitchFamily="49" charset="-122"/>
              </a:rPr>
              <a:t>程序的开发和执行过程</a:t>
            </a:r>
          </a:p>
          <a:p>
            <a:pPr>
              <a:spcBef>
                <a:spcPts val="1600"/>
              </a:spcBef>
            </a:pPr>
            <a:r>
              <a:rPr lang="zh-CN" altLang="en-US" sz="2800" smtClean="0">
                <a:ea typeface="黑体" pitchFamily="49" charset="-122"/>
              </a:rPr>
              <a:t>计算机系统层次结构</a:t>
            </a:r>
          </a:p>
          <a:p>
            <a:pPr>
              <a:spcBef>
                <a:spcPts val="1600"/>
              </a:spcBef>
            </a:pPr>
            <a:r>
              <a:rPr lang="zh-CN" altLang="en-US" sz="2800" smtClean="0">
                <a:ea typeface="黑体" pitchFamily="49" charset="-122"/>
              </a:rPr>
              <a:t>计算机性能评价</a:t>
            </a:r>
          </a:p>
        </p:txBody>
      </p:sp>
    </p:spTree>
    <p:extLst>
      <p:ext uri="{BB962C8B-B14F-4D97-AF65-F5344CB8AC3E}">
        <p14:creationId xmlns:p14="http://schemas.microsoft.com/office/powerpoint/2010/main" val="3872797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66738" y="98425"/>
            <a:ext cx="8229600" cy="561975"/>
          </a:xfrm>
        </p:spPr>
        <p:txBody>
          <a:bodyPr/>
          <a:lstStyle/>
          <a:p>
            <a:r>
              <a:rPr lang="zh-CN" altLang="en-US" sz="3600" smtClean="0"/>
              <a:t>课程基本信息</a:t>
            </a:r>
          </a:p>
        </p:txBody>
      </p:sp>
      <p:sp>
        <p:nvSpPr>
          <p:cNvPr id="514051" name="Rectangle 3"/>
          <p:cNvSpPr>
            <a:spLocks noGrp="1" noChangeArrowheads="1"/>
          </p:cNvSpPr>
          <p:nvPr>
            <p:ph type="body" idx="4294967295"/>
          </p:nvPr>
        </p:nvSpPr>
        <p:spPr>
          <a:xfrm>
            <a:off x="204788" y="782638"/>
            <a:ext cx="8642350" cy="5886450"/>
          </a:xfrm>
        </p:spPr>
        <p:txBody>
          <a:bodyPr/>
          <a:lstStyle/>
          <a:p>
            <a:pPr>
              <a:lnSpc>
                <a:spcPct val="110000"/>
              </a:lnSpc>
            </a:pPr>
            <a:r>
              <a:rPr lang="zh-CN" altLang="en-US" sz="2000" dirty="0" smtClean="0">
                <a:latin typeface="微软雅黑" pitchFamily="34" charset="-122"/>
                <a:ea typeface="微软雅黑" pitchFamily="34" charset="-122"/>
              </a:rPr>
              <a:t>课程名称</a:t>
            </a:r>
          </a:p>
          <a:p>
            <a:pPr lvl="1">
              <a:lnSpc>
                <a:spcPct val="110000"/>
              </a:lnSpc>
            </a:pPr>
            <a:r>
              <a:rPr lang="zh-CN" altLang="en-US" dirty="0" smtClean="0">
                <a:latin typeface="微软雅黑" pitchFamily="34" charset="-122"/>
                <a:ea typeface="微软雅黑" pitchFamily="34" charset="-122"/>
              </a:rPr>
              <a:t>计算机系统基础（</a:t>
            </a:r>
            <a:r>
              <a:rPr lang="en-US" altLang="zh-CN" dirty="0" smtClean="0">
                <a:latin typeface="微软雅黑" pitchFamily="34" charset="-122"/>
                <a:ea typeface="微软雅黑" pitchFamily="34" charset="-122"/>
              </a:rPr>
              <a:t>Introduction to Computer Systems</a:t>
            </a:r>
            <a:r>
              <a:rPr lang="zh-CN" altLang="en-US" dirty="0" smtClean="0">
                <a:latin typeface="微软雅黑" pitchFamily="34" charset="-122"/>
                <a:ea typeface="微软雅黑" pitchFamily="34" charset="-122"/>
              </a:rPr>
              <a:t>）</a:t>
            </a:r>
          </a:p>
          <a:p>
            <a:pPr>
              <a:lnSpc>
                <a:spcPct val="110000"/>
              </a:lnSpc>
            </a:pPr>
            <a:r>
              <a:rPr lang="en-US" altLang="zh-CN" sz="2000" dirty="0" smtClean="0">
                <a:latin typeface="微软雅黑" pitchFamily="34" charset="-122"/>
                <a:ea typeface="微软雅黑" pitchFamily="34" charset="-122"/>
              </a:rPr>
              <a:t>MOOC</a:t>
            </a:r>
            <a:r>
              <a:rPr lang="zh-CN" altLang="en-US" sz="2000" dirty="0" smtClean="0">
                <a:latin typeface="微软雅黑" pitchFamily="34" charset="-122"/>
                <a:ea typeface="微软雅黑" pitchFamily="34" charset="-122"/>
              </a:rPr>
              <a:t>网站</a:t>
            </a:r>
          </a:p>
          <a:p>
            <a:pPr lvl="1">
              <a:lnSpc>
                <a:spcPct val="110000"/>
              </a:lnSpc>
            </a:pPr>
            <a:r>
              <a:rPr lang="en-US" altLang="zh-CN" u="sng" dirty="0" smtClean="0">
                <a:hlinkClick r:id="rId2"/>
              </a:rPr>
              <a:t>http://www.icourse163.org/course/NJU-1001625001</a:t>
            </a:r>
            <a:endParaRPr lang="en-US" altLang="zh-CN" u="sng" dirty="0" smtClean="0"/>
          </a:p>
          <a:p>
            <a:pPr lvl="1">
              <a:lnSpc>
                <a:spcPct val="110000"/>
              </a:lnSpc>
            </a:pPr>
            <a:r>
              <a:rPr lang="en-US" altLang="zh-CN" u="sng" dirty="0" smtClean="0"/>
              <a:t>http://www.icourse163.org/course/NJU-1001964032</a:t>
            </a:r>
          </a:p>
          <a:p>
            <a:pPr>
              <a:lnSpc>
                <a:spcPct val="110000"/>
              </a:lnSpc>
            </a:pPr>
            <a:r>
              <a:rPr lang="zh-CN" altLang="en-US" sz="2000" dirty="0" smtClean="0">
                <a:latin typeface="微软雅黑" pitchFamily="34" charset="-122"/>
                <a:ea typeface="微软雅黑" pitchFamily="34" charset="-122"/>
              </a:rPr>
              <a:t>前导课程</a:t>
            </a:r>
          </a:p>
          <a:p>
            <a:pPr lvl="1">
              <a:lnSpc>
                <a:spcPct val="110000"/>
              </a:lnSpc>
            </a:pP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语言程序设计、</a:t>
            </a:r>
            <a:r>
              <a:rPr lang="zh-CN" altLang="en-US" dirty="0" smtClean="0">
                <a:solidFill>
                  <a:srgbClr val="008000"/>
                </a:solidFill>
                <a:latin typeface="微软雅黑" pitchFamily="34" charset="-122"/>
                <a:ea typeface="微软雅黑" pitchFamily="34" charset="-122"/>
              </a:rPr>
              <a:t>（数字逻辑电路，不是必须的）</a:t>
            </a:r>
          </a:p>
          <a:p>
            <a:pPr>
              <a:lnSpc>
                <a:spcPct val="110000"/>
              </a:lnSpc>
            </a:pPr>
            <a:r>
              <a:rPr lang="zh-CN" altLang="en-US" sz="2000" dirty="0" smtClean="0">
                <a:latin typeface="微软雅黑" pitchFamily="34" charset="-122"/>
                <a:ea typeface="微软雅黑" pitchFamily="34" charset="-122"/>
              </a:rPr>
              <a:t>教材：</a:t>
            </a:r>
          </a:p>
          <a:p>
            <a:pPr lvl="1">
              <a:lnSpc>
                <a:spcPct val="110000"/>
              </a:lnSpc>
            </a:pP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计算机系统基础</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，袁春风，机械工业出版社，</a:t>
            </a:r>
            <a:r>
              <a:rPr lang="en-US" altLang="zh-CN" dirty="0" smtClean="0">
                <a:latin typeface="微软雅黑" pitchFamily="34" charset="-122"/>
                <a:ea typeface="微软雅黑" pitchFamily="34" charset="-122"/>
              </a:rPr>
              <a:t>2018.7</a:t>
            </a:r>
            <a:endParaRPr lang="en-US" altLang="zh-CN" dirty="0" smtClean="0">
              <a:latin typeface="微软雅黑" pitchFamily="34" charset="-122"/>
              <a:ea typeface="微软雅黑" pitchFamily="34" charset="-122"/>
            </a:endParaRPr>
          </a:p>
          <a:p>
            <a:pPr>
              <a:lnSpc>
                <a:spcPct val="110000"/>
              </a:lnSpc>
            </a:pPr>
            <a:r>
              <a:rPr lang="zh-CN" altLang="en-US" sz="2000" dirty="0" smtClean="0">
                <a:latin typeface="微软雅黑" pitchFamily="34" charset="-122"/>
                <a:ea typeface="微软雅黑" pitchFamily="34" charset="-122"/>
              </a:rPr>
              <a:t>主要参考书：</a:t>
            </a:r>
          </a:p>
          <a:p>
            <a:pPr lvl="1">
              <a:lnSpc>
                <a:spcPct val="110000"/>
              </a:lnSpc>
            </a:pP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深入理解计算机系统</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版），</a:t>
            </a:r>
            <a:r>
              <a:rPr lang="en-US" altLang="zh-CN" dirty="0" smtClean="0">
                <a:latin typeface="微软雅黑" pitchFamily="34" charset="-122"/>
                <a:ea typeface="微软雅黑" pitchFamily="34" charset="-122"/>
              </a:rPr>
              <a:t>Randal E. Bryant, </a:t>
            </a:r>
            <a:r>
              <a:rPr lang="en-US" altLang="zh-CN" dirty="0" err="1" smtClean="0">
                <a:latin typeface="微软雅黑" pitchFamily="34" charset="-122"/>
                <a:ea typeface="微软雅黑" pitchFamily="34" charset="-122"/>
              </a:rPr>
              <a:t>david</a:t>
            </a:r>
            <a:r>
              <a:rPr lang="en-US" altLang="zh-CN" dirty="0" smtClean="0">
                <a:latin typeface="微软雅黑" pitchFamily="34" charset="-122"/>
                <a:ea typeface="微软雅黑" pitchFamily="34" charset="-122"/>
              </a:rPr>
              <a:t> R. </a:t>
            </a:r>
            <a:r>
              <a:rPr lang="en-US" altLang="zh-CN" dirty="0" err="1" smtClean="0">
                <a:latin typeface="微软雅黑" pitchFamily="34" charset="-122"/>
                <a:ea typeface="微软雅黑" pitchFamily="34" charset="-122"/>
              </a:rPr>
              <a:t>O’Hallaron</a:t>
            </a:r>
            <a:r>
              <a:rPr lang="zh-CN" altLang="en-US" dirty="0" smtClean="0">
                <a:latin typeface="微软雅黑" pitchFamily="34" charset="-122"/>
                <a:ea typeface="微软雅黑" pitchFamily="34" charset="-122"/>
              </a:rPr>
              <a:t>著，龚奕利，雷迎春译，机械工业出版社，</a:t>
            </a:r>
            <a:r>
              <a:rPr lang="en-US" altLang="zh-CN" dirty="0" smtClean="0">
                <a:latin typeface="微软雅黑" pitchFamily="34" charset="-122"/>
                <a:ea typeface="微软雅黑" pitchFamily="34" charset="-122"/>
              </a:rPr>
              <a:t>2011 </a:t>
            </a:r>
            <a:r>
              <a:rPr lang="zh-CN" altLang="en-US" dirty="0" smtClean="0">
                <a:latin typeface="微软雅黑" pitchFamily="34" charset="-122"/>
                <a:ea typeface="微软雅黑" pitchFamily="34" charset="-122"/>
              </a:rPr>
              <a:t>年</a:t>
            </a:r>
          </a:p>
          <a:p>
            <a:pPr lvl="1">
              <a:lnSpc>
                <a:spcPct val="110000"/>
              </a:lnSpc>
            </a:pPr>
            <a:r>
              <a:rPr lang="en-US" altLang="zh-CN" dirty="0" smtClean="0">
                <a:latin typeface="微软雅黑" pitchFamily="34" charset="-122"/>
                <a:ea typeface="微软雅黑" pitchFamily="34" charset="-122"/>
              </a:rPr>
              <a:t>Brian W. Kernighan, Dennis M. Ritchie, The C Programming Language ( second Edition)</a:t>
            </a:r>
            <a:r>
              <a:rPr lang="zh-CN" altLang="en-US" dirty="0" smtClean="0">
                <a:latin typeface="微软雅黑" pitchFamily="34" charset="-122"/>
                <a:ea typeface="微软雅黑" pitchFamily="34" charset="-122"/>
              </a:rPr>
              <a:t>，北京：机械工业出版社，</a:t>
            </a:r>
            <a:r>
              <a:rPr lang="en-US" altLang="zh-CN" dirty="0" smtClean="0">
                <a:latin typeface="微软雅黑" pitchFamily="34" charset="-122"/>
                <a:ea typeface="微软雅黑" pitchFamily="34" charset="-122"/>
              </a:rPr>
              <a:t>2006</a:t>
            </a:r>
          </a:p>
        </p:txBody>
      </p:sp>
    </p:spTree>
    <p:extLst>
      <p:ext uri="{BB962C8B-B14F-4D97-AF65-F5344CB8AC3E}">
        <p14:creationId xmlns:p14="http://schemas.microsoft.com/office/powerpoint/2010/main" val="2140535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4051">
                                            <p:txEl>
                                              <p:pRg st="1" end="1"/>
                                            </p:txEl>
                                          </p:spTgt>
                                        </p:tgtEl>
                                        <p:attrNameLst>
                                          <p:attrName>style.visibility</p:attrName>
                                        </p:attrNameLst>
                                      </p:cBhvr>
                                      <p:to>
                                        <p:strVal val="visible"/>
                                      </p:to>
                                    </p:set>
                                    <p:animEffect transition="in" filter="blinds(horizontal)">
                                      <p:cBhvr>
                                        <p:cTn id="7" dur="500"/>
                                        <p:tgtEl>
                                          <p:spTgt spid="5140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4051">
                                            <p:txEl>
                                              <p:pRg st="6" end="6"/>
                                            </p:txEl>
                                          </p:spTgt>
                                        </p:tgtEl>
                                        <p:attrNameLst>
                                          <p:attrName>style.visibility</p:attrName>
                                        </p:attrNameLst>
                                      </p:cBhvr>
                                      <p:to>
                                        <p:strVal val="visible"/>
                                      </p:to>
                                    </p:set>
                                    <p:animEffect transition="in" filter="blinds(horizontal)">
                                      <p:cBhvr>
                                        <p:cTn id="12" dur="500"/>
                                        <p:tgtEl>
                                          <p:spTgt spid="514051">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1">
                                            <p:txEl>
                                              <p:pRg st="8" end="8"/>
                                            </p:txEl>
                                          </p:spTgt>
                                        </p:tgtEl>
                                        <p:attrNameLst>
                                          <p:attrName>style.visibility</p:attrName>
                                        </p:attrNameLst>
                                      </p:cBhvr>
                                      <p:to>
                                        <p:strVal val="visible"/>
                                      </p:to>
                                    </p:set>
                                    <p:animEffect transition="in" filter="blinds(horizontal)">
                                      <p:cBhvr>
                                        <p:cTn id="17" dur="500"/>
                                        <p:tgtEl>
                                          <p:spTgt spid="514051">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4051">
                                            <p:txEl>
                                              <p:pRg st="10" end="10"/>
                                            </p:txEl>
                                          </p:spTgt>
                                        </p:tgtEl>
                                        <p:attrNameLst>
                                          <p:attrName>style.visibility</p:attrName>
                                        </p:attrNameLst>
                                      </p:cBhvr>
                                      <p:to>
                                        <p:strVal val="visible"/>
                                      </p:to>
                                    </p:set>
                                    <p:animEffect transition="in" filter="blinds(horizontal)">
                                      <p:cBhvr>
                                        <p:cTn id="22" dur="500"/>
                                        <p:tgtEl>
                                          <p:spTgt spid="514051">
                                            <p:txEl>
                                              <p:pRg st="10" end="1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4051">
                                            <p:txEl>
                                              <p:pRg st="11" end="11"/>
                                            </p:txEl>
                                          </p:spTgt>
                                        </p:tgtEl>
                                        <p:attrNameLst>
                                          <p:attrName>style.visibility</p:attrName>
                                        </p:attrNameLst>
                                      </p:cBhvr>
                                      <p:to>
                                        <p:strVal val="visible"/>
                                      </p:to>
                                    </p:set>
                                    <p:animEffect transition="in" filter="blinds(horizontal)">
                                      <p:cBhvr>
                                        <p:cTn id="27" dur="500"/>
                                        <p:tgtEl>
                                          <p:spTgt spid="5140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76200"/>
            <a:ext cx="8229600" cy="561975"/>
          </a:xfrm>
        </p:spPr>
        <p:txBody>
          <a:bodyPr/>
          <a:lstStyle/>
          <a:p>
            <a:r>
              <a:rPr lang="zh-CN" altLang="en-US" sz="3600" smtClean="0"/>
              <a:t>实验及考核方式</a:t>
            </a:r>
            <a:endParaRPr lang="en-US" altLang="zh-CN" sz="3600" smtClean="0"/>
          </a:p>
        </p:txBody>
      </p:sp>
      <p:sp>
        <p:nvSpPr>
          <p:cNvPr id="29699" name="Rectangle 3"/>
          <p:cNvSpPr>
            <a:spLocks noGrp="1" noChangeArrowheads="1"/>
          </p:cNvSpPr>
          <p:nvPr>
            <p:ph type="body" idx="1"/>
          </p:nvPr>
        </p:nvSpPr>
        <p:spPr>
          <a:xfrm>
            <a:off x="161925" y="836613"/>
            <a:ext cx="8685213" cy="5788025"/>
          </a:xfrm>
        </p:spPr>
        <p:txBody>
          <a:bodyPr/>
          <a:lstStyle/>
          <a:p>
            <a:pPr>
              <a:lnSpc>
                <a:spcPct val="105000"/>
              </a:lnSpc>
            </a:pPr>
            <a:r>
              <a:rPr lang="zh-CN" altLang="en-US" dirty="0" smtClean="0">
                <a:latin typeface="微软雅黑" pitchFamily="34" charset="-122"/>
                <a:ea typeface="微软雅黑" pitchFamily="34" charset="-122"/>
              </a:rPr>
              <a:t>实验类型</a:t>
            </a:r>
          </a:p>
          <a:p>
            <a:pPr lvl="1">
              <a:lnSpc>
                <a:spcPct val="105000"/>
              </a:lnSpc>
            </a:pPr>
            <a:r>
              <a:rPr lang="en-US" altLang="zh-CN" dirty="0" smtClean="0">
                <a:latin typeface="微软雅黑" pitchFamily="34" charset="-122"/>
                <a:ea typeface="微软雅黑" pitchFamily="34" charset="-122"/>
              </a:rPr>
              <a:t>Homework</a:t>
            </a:r>
            <a:r>
              <a:rPr lang="zh-CN" altLang="en-US" dirty="0" smtClean="0">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大量的小程序、随机抽查上台讲解</a:t>
            </a:r>
          </a:p>
          <a:p>
            <a:pPr lvl="1">
              <a:lnSpc>
                <a:spcPct val="105000"/>
              </a:lnSpc>
            </a:pPr>
            <a:r>
              <a:rPr lang="en-US" altLang="zh-CN" dirty="0" smtClean="0">
                <a:latin typeface="微软雅黑" pitchFamily="34" charset="-122"/>
                <a:ea typeface="微软雅黑" pitchFamily="34" charset="-122"/>
              </a:rPr>
              <a:t>Lab</a:t>
            </a:r>
            <a:r>
              <a:rPr lang="zh-CN" altLang="en-US" dirty="0" smtClean="0">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数据表示（位操作）、二进制炸弹、缓冲区溢出等</a:t>
            </a:r>
          </a:p>
          <a:p>
            <a:pPr lvl="1">
              <a:lnSpc>
                <a:spcPct val="105000"/>
              </a:lnSpc>
            </a:pPr>
            <a:r>
              <a:rPr lang="en-US" altLang="zh-CN" dirty="0" smtClean="0">
                <a:latin typeface="微软雅黑" pitchFamily="34" charset="-122"/>
                <a:ea typeface="微软雅黑" pitchFamily="34" charset="-122"/>
              </a:rPr>
              <a:t>Project</a:t>
            </a:r>
            <a:r>
              <a:rPr lang="zh-CN" altLang="en-US" dirty="0" smtClean="0">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一个小型项目</a:t>
            </a:r>
            <a:r>
              <a:rPr lang="en-US" altLang="zh-CN" dirty="0" smtClean="0">
                <a:solidFill>
                  <a:srgbClr val="FF0000"/>
                </a:solidFill>
                <a:latin typeface="微软雅黑" pitchFamily="34" charset="-122"/>
                <a:ea typeface="微软雅黑" pitchFamily="34" charset="-122"/>
              </a:rPr>
              <a:t>(Programming Assignment, PA)</a:t>
            </a:r>
            <a:r>
              <a:rPr lang="zh-CN" altLang="en-US" dirty="0" smtClean="0">
                <a:solidFill>
                  <a:srgbClr val="FF0000"/>
                </a:solidFill>
                <a:latin typeface="微软雅黑" pitchFamily="34" charset="-122"/>
                <a:ea typeface="微软雅黑" pitchFamily="34" charset="-122"/>
              </a:rPr>
              <a:t>：功能完备但简化的</a:t>
            </a:r>
            <a:r>
              <a:rPr lang="en-US" altLang="zh-CN" dirty="0" smtClean="0">
                <a:solidFill>
                  <a:srgbClr val="FF0000"/>
                </a:solidFill>
                <a:latin typeface="微软雅黑" pitchFamily="34" charset="-122"/>
                <a:ea typeface="微软雅黑" pitchFamily="34" charset="-122"/>
              </a:rPr>
              <a:t>x86</a:t>
            </a:r>
            <a:r>
              <a:rPr lang="zh-CN" altLang="en-US" dirty="0" smtClean="0">
                <a:solidFill>
                  <a:srgbClr val="FF0000"/>
                </a:solidFill>
                <a:latin typeface="微软雅黑" pitchFamily="34" charset="-122"/>
                <a:ea typeface="微软雅黑" pitchFamily="34" charset="-122"/>
              </a:rPr>
              <a:t>模拟器</a:t>
            </a:r>
            <a:r>
              <a:rPr lang="en-US" altLang="zh-CN" dirty="0" smtClean="0">
                <a:solidFill>
                  <a:srgbClr val="FF0000"/>
                </a:solidFill>
                <a:latin typeface="微软雅黑" pitchFamily="34" charset="-122"/>
                <a:ea typeface="微软雅黑" pitchFamily="34" charset="-122"/>
              </a:rPr>
              <a:t>NEMU(NJU </a:t>
            </a:r>
            <a:r>
              <a:rPr lang="en-US" altLang="zh-CN" dirty="0" err="1" smtClean="0">
                <a:solidFill>
                  <a:srgbClr val="FF0000"/>
                </a:solidFill>
                <a:latin typeface="微软雅黑" pitchFamily="34" charset="-122"/>
                <a:ea typeface="微软雅黑" pitchFamily="34" charset="-122"/>
              </a:rPr>
              <a:t>EMUlator</a:t>
            </a:r>
            <a:r>
              <a:rPr lang="en-US" altLang="zh-CN" dirty="0" smtClean="0">
                <a:solidFill>
                  <a:srgbClr val="FF0000"/>
                </a:solidFill>
                <a:latin typeface="微软雅黑" pitchFamily="34" charset="-122"/>
                <a:ea typeface="微软雅黑" pitchFamily="34" charset="-122"/>
              </a:rPr>
              <a:t>)</a:t>
            </a:r>
            <a:r>
              <a:rPr lang="zh-CN" altLang="en-US" dirty="0" smtClean="0">
                <a:solidFill>
                  <a:srgbClr val="FF0000"/>
                </a:solidFill>
                <a:latin typeface="微软雅黑" pitchFamily="34" charset="-122"/>
                <a:ea typeface="微软雅黑" pitchFamily="34" charset="-122"/>
              </a:rPr>
              <a:t>的实现，包括实验环境配置（</a:t>
            </a:r>
            <a:r>
              <a:rPr lang="en-US" altLang="zh-CN" dirty="0" smtClean="0">
                <a:solidFill>
                  <a:srgbClr val="FF0000"/>
                </a:solidFill>
                <a:latin typeface="微软雅黑" pitchFamily="34" charset="-122"/>
                <a:ea typeface="微软雅黑" pitchFamily="34" charset="-122"/>
              </a:rPr>
              <a:t>PA0</a:t>
            </a:r>
            <a:r>
              <a:rPr lang="zh-CN" altLang="en-US" dirty="0" smtClean="0">
                <a:solidFill>
                  <a:srgbClr val="FF0000"/>
                </a:solidFill>
                <a:latin typeface="微软雅黑" pitchFamily="34" charset="-122"/>
                <a:ea typeface="微软雅黑" pitchFamily="34" charset="-122"/>
              </a:rPr>
              <a:t>）和四个连贯的实验内容（</a:t>
            </a:r>
            <a:r>
              <a:rPr lang="en-US" altLang="zh-CN" dirty="0" smtClean="0">
                <a:solidFill>
                  <a:srgbClr val="FF0000"/>
                </a:solidFill>
                <a:latin typeface="微软雅黑" pitchFamily="34" charset="-122"/>
                <a:ea typeface="微软雅黑" pitchFamily="34" charset="-122"/>
              </a:rPr>
              <a:t>PA1</a:t>
            </a:r>
            <a:r>
              <a:rPr lang="en-US" altLang="zh-CN" dirty="0" smtClean="0">
                <a:solidFill>
                  <a:srgbClr val="FF0000"/>
                </a:solidFill>
                <a:latin typeface="微软雅黑" pitchFamily="34" charset="-122"/>
                <a:ea typeface="微软雅黑" pitchFamily="34" charset="-122"/>
                <a:cs typeface="Arial" pitchFamily="34" charset="0"/>
              </a:rPr>
              <a:t>~PA4</a:t>
            </a:r>
            <a:r>
              <a:rPr lang="zh-CN" altLang="en-US" dirty="0" smtClean="0">
                <a:solidFill>
                  <a:srgbClr val="FF0000"/>
                </a:solidFill>
                <a:latin typeface="微软雅黑" pitchFamily="34" charset="-122"/>
                <a:ea typeface="微软雅黑" pitchFamily="34" charset="-122"/>
              </a:rPr>
              <a:t>），即：简易调试器、程序执行、</a:t>
            </a:r>
            <a:r>
              <a:rPr lang="en-US" altLang="zh-CN" dirty="0" smtClean="0">
                <a:solidFill>
                  <a:srgbClr val="FF0000"/>
                </a:solidFill>
                <a:latin typeface="微软雅黑" pitchFamily="34" charset="-122"/>
                <a:ea typeface="微软雅黑" pitchFamily="34" charset="-122"/>
              </a:rPr>
              <a:t>cache</a:t>
            </a:r>
            <a:r>
              <a:rPr lang="zh-CN" altLang="en-US" dirty="0" smtClean="0">
                <a:solidFill>
                  <a:srgbClr val="FF0000"/>
                </a:solidFill>
                <a:latin typeface="微软雅黑" pitchFamily="34" charset="-122"/>
                <a:ea typeface="微软雅黑" pitchFamily="34" charset="-122"/>
              </a:rPr>
              <a:t>与存储管理、异常与</a:t>
            </a:r>
            <a:r>
              <a:rPr lang="en-US" altLang="zh-CN" dirty="0" smtClean="0">
                <a:solidFill>
                  <a:srgbClr val="FF0000"/>
                </a:solidFill>
                <a:latin typeface="微软雅黑" pitchFamily="34" charset="-122"/>
                <a:ea typeface="微软雅黑" pitchFamily="34" charset="-122"/>
              </a:rPr>
              <a:t>I/O</a:t>
            </a:r>
            <a:r>
              <a:rPr lang="zh-CN" altLang="en-US" dirty="0" smtClean="0">
                <a:solidFill>
                  <a:srgbClr val="FF0000"/>
                </a:solidFill>
                <a:latin typeface="微软雅黑" pitchFamily="34" charset="-122"/>
                <a:ea typeface="微软雅黑" pitchFamily="34" charset="-122"/>
              </a:rPr>
              <a:t>。 </a:t>
            </a:r>
          </a:p>
          <a:p>
            <a:pPr lvl="1">
              <a:lnSpc>
                <a:spcPct val="105000"/>
              </a:lnSpc>
              <a:buFontTx/>
              <a:buNone/>
            </a:pPr>
            <a:r>
              <a:rPr lang="zh-CN" altLang="en-US" dirty="0" smtClean="0">
                <a:solidFill>
                  <a:srgbClr val="FF0000"/>
                </a:solidFill>
                <a:latin typeface="微软雅黑" pitchFamily="34" charset="-122"/>
                <a:ea typeface="微软雅黑" pitchFamily="34" charset="-122"/>
              </a:rPr>
              <a:t>    发布在</a:t>
            </a:r>
            <a:r>
              <a:rPr lang="en-US" altLang="zh-CN" u="sng" dirty="0" smtClean="0"/>
              <a:t>https://www.gitbook.com/book/nju-ics/ics2017-programming-assignment</a:t>
            </a:r>
            <a:r>
              <a:rPr lang="zh-CN" altLang="en-US" dirty="0" smtClean="0"/>
              <a:t>，</a:t>
            </a:r>
            <a:r>
              <a:rPr lang="zh-CN" altLang="en-US" dirty="0" smtClean="0">
                <a:solidFill>
                  <a:schemeClr val="accent2"/>
                </a:solidFill>
                <a:latin typeface="微软雅黑" pitchFamily="34" charset="-122"/>
                <a:ea typeface="微软雅黑" pitchFamily="34" charset="-122"/>
              </a:rPr>
              <a:t>每天至少关注一次页面中的</a:t>
            </a:r>
            <a:r>
              <a:rPr lang="en-US" altLang="zh-CN" dirty="0" smtClean="0">
                <a:solidFill>
                  <a:schemeClr val="accent2"/>
                </a:solidFill>
                <a:latin typeface="微软雅黑" pitchFamily="34" charset="-122"/>
                <a:ea typeface="微软雅黑" pitchFamily="34" charset="-122"/>
              </a:rPr>
              <a:t>"</a:t>
            </a:r>
            <a:r>
              <a:rPr lang="zh-CN" altLang="en-US" dirty="0" smtClean="0">
                <a:solidFill>
                  <a:schemeClr val="accent2"/>
                </a:solidFill>
                <a:latin typeface="微软雅黑" pitchFamily="34" charset="-122"/>
                <a:ea typeface="微软雅黑" pitchFamily="34" charset="-122"/>
              </a:rPr>
              <a:t>最新消息</a:t>
            </a:r>
            <a:r>
              <a:rPr lang="en-US" altLang="zh-CN" dirty="0" smtClean="0">
                <a:solidFill>
                  <a:schemeClr val="accent2"/>
                </a:solidFill>
                <a:latin typeface="微软雅黑" pitchFamily="34" charset="-122"/>
                <a:ea typeface="微软雅黑" pitchFamily="34" charset="-122"/>
              </a:rPr>
              <a:t>"</a:t>
            </a:r>
            <a:endParaRPr lang="zh-CN" altLang="en-US" dirty="0" smtClean="0">
              <a:solidFill>
                <a:schemeClr val="accent2"/>
              </a:solidFill>
              <a:latin typeface="微软雅黑" pitchFamily="34" charset="-122"/>
              <a:ea typeface="微软雅黑" pitchFamily="34" charset="-122"/>
            </a:endParaRPr>
          </a:p>
          <a:p>
            <a:pPr>
              <a:lnSpc>
                <a:spcPct val="105000"/>
              </a:lnSpc>
            </a:pPr>
            <a:endParaRPr lang="en-US" altLang="zh-CN" dirty="0" smtClean="0">
              <a:latin typeface="微软雅黑" pitchFamily="34" charset="-122"/>
              <a:ea typeface="微软雅黑" pitchFamily="34" charset="-122"/>
            </a:endParaRPr>
          </a:p>
          <a:p>
            <a:pPr>
              <a:lnSpc>
                <a:spcPct val="105000"/>
              </a:lnSpc>
            </a:pPr>
            <a:r>
              <a:rPr lang="zh-CN" altLang="en-US" dirty="0" smtClean="0">
                <a:latin typeface="微软雅黑" pitchFamily="34" charset="-122"/>
                <a:ea typeface="微软雅黑" pitchFamily="34" charset="-122"/>
              </a:rPr>
              <a:t>考核方式</a:t>
            </a:r>
          </a:p>
          <a:p>
            <a:pPr lvl="1">
              <a:lnSpc>
                <a:spcPct val="105000"/>
              </a:lnSpc>
            </a:pPr>
            <a:r>
              <a:rPr lang="zh-CN" altLang="en-US" dirty="0" smtClean="0">
                <a:latin typeface="微软雅黑" pitchFamily="34" charset="-122"/>
                <a:ea typeface="微软雅黑" pitchFamily="34" charset="-122"/>
              </a:rPr>
              <a:t>习题、小测验等平时成绩</a:t>
            </a:r>
            <a:endParaRPr lang="en-US" altLang="zh-CN" dirty="0" smtClean="0">
              <a:solidFill>
                <a:srgbClr val="FF0000"/>
              </a:solidFill>
              <a:latin typeface="微软雅黑" pitchFamily="34" charset="-122"/>
              <a:ea typeface="微软雅黑" pitchFamily="34" charset="-122"/>
            </a:endParaRPr>
          </a:p>
          <a:p>
            <a:pPr lvl="1">
              <a:lnSpc>
                <a:spcPct val="105000"/>
              </a:lnSpc>
            </a:pPr>
            <a:r>
              <a:rPr lang="en-US" altLang="zh-CN" dirty="0" smtClean="0">
                <a:latin typeface="微软雅黑" pitchFamily="34" charset="-122"/>
                <a:ea typeface="微软雅黑" pitchFamily="34" charset="-122"/>
              </a:rPr>
              <a:t>Lab</a:t>
            </a:r>
            <a:r>
              <a:rPr lang="zh-CN" altLang="en-US" dirty="0" smtClean="0">
                <a:latin typeface="微软雅黑" pitchFamily="34" charset="-122"/>
                <a:ea typeface="微软雅黑" pitchFamily="34" charset="-122"/>
              </a:rPr>
              <a:t>实验</a:t>
            </a:r>
            <a:endParaRPr lang="en-US" altLang="zh-CN" dirty="0" smtClean="0">
              <a:latin typeface="微软雅黑" pitchFamily="34" charset="-122"/>
              <a:ea typeface="微软雅黑" pitchFamily="34" charset="-122"/>
            </a:endParaRPr>
          </a:p>
          <a:p>
            <a:pPr lvl="1">
              <a:lnSpc>
                <a:spcPct val="105000"/>
              </a:lnSpc>
            </a:pPr>
            <a:r>
              <a:rPr lang="en-US" altLang="zh-CN" dirty="0" smtClean="0">
                <a:latin typeface="微软雅黑" pitchFamily="34" charset="-122"/>
                <a:ea typeface="微软雅黑" pitchFamily="34" charset="-122"/>
              </a:rPr>
              <a:t>Project</a:t>
            </a:r>
          </a:p>
          <a:p>
            <a:pPr lvl="1">
              <a:lnSpc>
                <a:spcPct val="105000"/>
              </a:lnSpc>
            </a:pPr>
            <a:r>
              <a:rPr lang="zh-CN" altLang="en-US" dirty="0" smtClean="0">
                <a:latin typeface="微软雅黑" pitchFamily="34" charset="-122"/>
                <a:ea typeface="微软雅黑" pitchFamily="34" charset="-122"/>
              </a:rPr>
              <a:t>期末考试（开卷）</a:t>
            </a:r>
            <a:endParaRPr lang="en-US" altLang="zh-CN" dirty="0" smtClean="0">
              <a:latin typeface="微软雅黑" pitchFamily="34" charset="-122"/>
              <a:ea typeface="微软雅黑" pitchFamily="34" charset="-122"/>
            </a:endParaRPr>
          </a:p>
        </p:txBody>
      </p:sp>
      <p:sp>
        <p:nvSpPr>
          <p:cNvPr id="29700" name="Text Box 7"/>
          <p:cNvSpPr txBox="1">
            <a:spLocks noChangeArrowheads="1"/>
          </p:cNvSpPr>
          <p:nvPr/>
        </p:nvSpPr>
        <p:spPr bwMode="auto">
          <a:xfrm>
            <a:off x="2501900" y="836613"/>
            <a:ext cx="22494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lang="zh-CN" altLang="en-US" sz="2000">
                <a:ea typeface="微软雅黑" pitchFamily="34" charset="-122"/>
              </a:rPr>
              <a:t>汪亮老师</a:t>
            </a:r>
            <a:endParaRPr lang="en-US" altLang="zh-CN" sz="2000">
              <a:ea typeface="微软雅黑" pitchFamily="34" charset="-122"/>
            </a:endParaRPr>
          </a:p>
        </p:txBody>
      </p:sp>
    </p:spTree>
    <p:extLst>
      <p:ext uri="{BB962C8B-B14F-4D97-AF65-F5344CB8AC3E}">
        <p14:creationId xmlns:p14="http://schemas.microsoft.com/office/powerpoint/2010/main" val="3048989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510979"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smtClean="0">
                <a:ea typeface="黑体" pitchFamily="49" charset="-122"/>
              </a:rPr>
              <a:t>课程的由来</a:t>
            </a:r>
          </a:p>
          <a:p>
            <a:pPr>
              <a:spcBef>
                <a:spcPts val="1600"/>
              </a:spcBef>
            </a:pPr>
            <a:r>
              <a:rPr lang="zh-CN" altLang="en-US" sz="2800" smtClean="0">
                <a:ea typeface="黑体" pitchFamily="49" charset="-122"/>
              </a:rPr>
              <a:t>课程内容概要</a:t>
            </a:r>
          </a:p>
          <a:p>
            <a:pPr>
              <a:spcBef>
                <a:spcPts val="1600"/>
              </a:spcBef>
            </a:pPr>
            <a:r>
              <a:rPr lang="zh-CN" altLang="en-US" sz="2800" smtClean="0">
                <a:ea typeface="黑体" pitchFamily="49" charset="-122"/>
              </a:rPr>
              <a:t>课程教学安排及考试安排</a:t>
            </a:r>
          </a:p>
          <a:p>
            <a:pPr>
              <a:spcBef>
                <a:spcPts val="1600"/>
              </a:spcBef>
            </a:pPr>
            <a:r>
              <a:rPr lang="zh-CN" altLang="en-US" sz="2800" smtClean="0">
                <a:solidFill>
                  <a:srgbClr val="FF0000"/>
                </a:solidFill>
                <a:ea typeface="黑体" pitchFamily="49" charset="-122"/>
              </a:rPr>
              <a:t>硬件和软件的基本组成</a:t>
            </a:r>
          </a:p>
          <a:p>
            <a:pPr>
              <a:spcBef>
                <a:spcPts val="1600"/>
              </a:spcBef>
            </a:pPr>
            <a:r>
              <a:rPr lang="zh-CN" altLang="en-US" sz="2800" smtClean="0">
                <a:ea typeface="黑体" pitchFamily="49" charset="-122"/>
              </a:rPr>
              <a:t>程序的开发和执行过程</a:t>
            </a:r>
          </a:p>
          <a:p>
            <a:pPr>
              <a:spcBef>
                <a:spcPts val="1600"/>
              </a:spcBef>
            </a:pPr>
            <a:r>
              <a:rPr lang="zh-CN" altLang="en-US" sz="2800" smtClean="0">
                <a:ea typeface="黑体" pitchFamily="49" charset="-122"/>
              </a:rPr>
              <a:t>计算机系统层次结构</a:t>
            </a:r>
          </a:p>
          <a:p>
            <a:pPr>
              <a:spcBef>
                <a:spcPts val="1600"/>
              </a:spcBef>
            </a:pPr>
            <a:r>
              <a:rPr lang="zh-CN" altLang="en-US" sz="2800" smtClean="0">
                <a:ea typeface="黑体" pitchFamily="49" charset="-122"/>
              </a:rPr>
              <a:t>计算机性能评价</a:t>
            </a:r>
          </a:p>
        </p:txBody>
      </p:sp>
    </p:spTree>
    <p:extLst>
      <p:ext uri="{BB962C8B-B14F-4D97-AF65-F5344CB8AC3E}">
        <p14:creationId xmlns:p14="http://schemas.microsoft.com/office/powerpoint/2010/main" val="2398631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1026"/>
          <p:cNvSpPr>
            <a:spLocks noGrp="1" noChangeArrowheads="1"/>
          </p:cNvSpPr>
          <p:nvPr>
            <p:ph type="title" idx="4294967295"/>
          </p:nvPr>
        </p:nvSpPr>
        <p:spPr>
          <a:xfrm>
            <a:off x="2006600" y="98425"/>
            <a:ext cx="6165850" cy="600075"/>
          </a:xfrm>
        </p:spPr>
        <p:txBody>
          <a:bodyPr lIns="63500" tIns="25400" rIns="63500" bIns="25400" anchor="t">
            <a:spAutoFit/>
          </a:bodyPr>
          <a:lstStyle/>
          <a:p>
            <a:r>
              <a:rPr lang="zh-CN" altLang="en-US" sz="3600" smtClean="0"/>
              <a:t>第一台通用电子计算机的诞生</a:t>
            </a:r>
          </a:p>
        </p:txBody>
      </p:sp>
      <p:sp>
        <p:nvSpPr>
          <p:cNvPr id="305155" name="Rectangle 1027"/>
          <p:cNvSpPr>
            <a:spLocks noGrp="1" noChangeArrowheads="1"/>
          </p:cNvSpPr>
          <p:nvPr>
            <p:ph type="body" idx="4294967295"/>
          </p:nvPr>
        </p:nvSpPr>
        <p:spPr>
          <a:xfrm>
            <a:off x="522288" y="998538"/>
            <a:ext cx="7391400" cy="3963987"/>
          </a:xfrm>
        </p:spPr>
        <p:txBody>
          <a:bodyPr lIns="63500" tIns="25400" rIns="63500" bIns="25400">
            <a:spAutoFit/>
          </a:bodyPr>
          <a:lstStyle/>
          <a:p>
            <a:pPr marL="203200" indent="-203200">
              <a:buFontTx/>
              <a:buNone/>
            </a:pPr>
            <a:r>
              <a:rPr lang="en-US" altLang="zh-CN" sz="2600" smtClean="0">
                <a:latin typeface="微软雅黑" pitchFamily="34" charset="-122"/>
                <a:ea typeface="微软雅黑" pitchFamily="34" charset="-122"/>
              </a:rPr>
              <a:t>1946</a:t>
            </a:r>
            <a:r>
              <a:rPr lang="zh-CN" altLang="en-US" sz="2600" smtClean="0">
                <a:latin typeface="微软雅黑" pitchFamily="34" charset="-122"/>
                <a:ea typeface="微软雅黑" pitchFamily="34" charset="-122"/>
              </a:rPr>
              <a:t>年，第1台</a:t>
            </a:r>
            <a:r>
              <a:rPr lang="zh-CN" altLang="en-US" sz="2600" smtClean="0">
                <a:solidFill>
                  <a:srgbClr val="FF0000"/>
                </a:solidFill>
                <a:latin typeface="微软雅黑" pitchFamily="34" charset="-122"/>
                <a:ea typeface="微软雅黑" pitchFamily="34" charset="-122"/>
              </a:rPr>
              <a:t>通用</a:t>
            </a:r>
            <a:r>
              <a:rPr lang="zh-CN" altLang="en-US" sz="2600" smtClean="0">
                <a:latin typeface="微软雅黑" pitchFamily="34" charset="-122"/>
                <a:ea typeface="微软雅黑" pitchFamily="34" charset="-122"/>
              </a:rPr>
              <a:t>电子计算机 </a:t>
            </a:r>
            <a:r>
              <a:rPr lang="en-US" altLang="zh-CN" sz="2600" smtClean="0">
                <a:solidFill>
                  <a:srgbClr val="FF0000"/>
                </a:solidFill>
                <a:latin typeface="微软雅黑" pitchFamily="34" charset="-122"/>
                <a:ea typeface="微软雅黑" pitchFamily="34" charset="-122"/>
              </a:rPr>
              <a:t>ENIAC</a:t>
            </a:r>
            <a:r>
              <a:rPr lang="zh-CN" altLang="en-US" sz="2600" smtClean="0">
                <a:latin typeface="微软雅黑" pitchFamily="34" charset="-122"/>
                <a:ea typeface="微软雅黑" pitchFamily="34" charset="-122"/>
              </a:rPr>
              <a:t>诞生</a:t>
            </a:r>
          </a:p>
          <a:p>
            <a:pPr marL="685800" lvl="1" indent="-190500"/>
            <a:r>
              <a:rPr lang="zh-CN" altLang="en-US" sz="2400" smtClean="0">
                <a:latin typeface="微软雅黑" pitchFamily="34" charset="-122"/>
                <a:ea typeface="微软雅黑" pitchFamily="34" charset="-122"/>
              </a:rPr>
              <a:t>由电子真空管组成</a:t>
            </a:r>
          </a:p>
          <a:p>
            <a:pPr marL="685800" lvl="1" indent="-190500"/>
            <a:r>
              <a:rPr lang="zh-CN" altLang="en-US" sz="2400" smtClean="0">
                <a:latin typeface="微软雅黑" pitchFamily="34" charset="-122"/>
                <a:ea typeface="微软雅黑" pitchFamily="34" charset="-122"/>
              </a:rPr>
              <a:t>美国宾夕法尼亚大学研制</a:t>
            </a:r>
          </a:p>
          <a:p>
            <a:pPr marL="685800" lvl="1" indent="-190500"/>
            <a:r>
              <a:rPr lang="zh-CN" altLang="en-US" sz="2400" smtClean="0">
                <a:latin typeface="微软雅黑" pitchFamily="34" charset="-122"/>
                <a:ea typeface="微软雅黑" pitchFamily="34" charset="-122"/>
              </a:rPr>
              <a:t>用于解决复杂弹道计算问题</a:t>
            </a:r>
          </a:p>
          <a:p>
            <a:pPr marL="685800" lvl="1" indent="-190500"/>
            <a:r>
              <a:rPr lang="zh-CN" altLang="en-US" sz="2400" smtClean="0">
                <a:latin typeface="微软雅黑" pitchFamily="34" charset="-122"/>
                <a:ea typeface="微软雅黑" pitchFamily="34" charset="-122"/>
              </a:rPr>
              <a:t>5000次加法/</a:t>
            </a:r>
            <a:r>
              <a:rPr lang="en-US" altLang="zh-CN" sz="2400" smtClean="0">
                <a:latin typeface="微软雅黑" pitchFamily="34" charset="-122"/>
                <a:ea typeface="微软雅黑" pitchFamily="34" charset="-122"/>
              </a:rPr>
              <a:t>s</a:t>
            </a:r>
          </a:p>
          <a:p>
            <a:pPr marL="685800" lvl="1" indent="-190500"/>
            <a:r>
              <a:rPr lang="zh-CN" altLang="en-US" sz="2400" smtClean="0">
                <a:latin typeface="微软雅黑" pitchFamily="34" charset="-122"/>
                <a:ea typeface="微软雅黑" pitchFamily="34" charset="-122"/>
              </a:rPr>
              <a:t>平方、立方、</a:t>
            </a:r>
            <a:r>
              <a:rPr lang="en-US" altLang="zh-CN" sz="2400" smtClean="0">
                <a:latin typeface="微软雅黑" pitchFamily="34" charset="-122"/>
                <a:ea typeface="微软雅黑" pitchFamily="34" charset="-122"/>
              </a:rPr>
              <a:t>sin</a:t>
            </a:r>
            <a:r>
              <a:rPr lang="zh-CN" altLang="en-US" sz="2400" smtClean="0">
                <a:latin typeface="微软雅黑" pitchFamily="34" charset="-122"/>
                <a:ea typeface="微软雅黑" pitchFamily="34" charset="-122"/>
              </a:rPr>
              <a:t>、</a:t>
            </a:r>
            <a:r>
              <a:rPr lang="en-US" altLang="zh-CN" sz="2400" smtClean="0">
                <a:latin typeface="微软雅黑" pitchFamily="34" charset="-122"/>
                <a:ea typeface="微软雅黑" pitchFamily="34" charset="-122"/>
              </a:rPr>
              <a:t>cos</a:t>
            </a:r>
            <a:r>
              <a:rPr lang="zh-CN" altLang="en-US" sz="2400" smtClean="0">
                <a:latin typeface="微软雅黑" pitchFamily="34" charset="-122"/>
                <a:ea typeface="微软雅黑" pitchFamily="34" charset="-122"/>
              </a:rPr>
              <a:t>等</a:t>
            </a:r>
          </a:p>
          <a:p>
            <a:pPr marL="685800" lvl="1" indent="-190500"/>
            <a:r>
              <a:rPr lang="zh-CN" altLang="en-US" sz="2400" smtClean="0">
                <a:latin typeface="微软雅黑" pitchFamily="34" charset="-122"/>
                <a:ea typeface="微软雅黑" pitchFamily="34" charset="-122"/>
              </a:rPr>
              <a:t>用</a:t>
            </a:r>
            <a:r>
              <a:rPr lang="zh-CN" altLang="en-US" sz="2400" smtClean="0">
                <a:solidFill>
                  <a:srgbClr val="FF0000"/>
                </a:solidFill>
                <a:latin typeface="微软雅黑" pitchFamily="34" charset="-122"/>
                <a:ea typeface="微软雅黑" pitchFamily="34" charset="-122"/>
              </a:rPr>
              <a:t>十进制</a:t>
            </a:r>
            <a:r>
              <a:rPr lang="zh-CN" altLang="en-US" sz="2400" smtClean="0">
                <a:latin typeface="微软雅黑" pitchFamily="34" charset="-122"/>
                <a:ea typeface="微软雅黑" pitchFamily="34" charset="-122"/>
              </a:rPr>
              <a:t>表示信息并运算</a:t>
            </a:r>
          </a:p>
          <a:p>
            <a:pPr marL="685800" lvl="1" indent="-190500"/>
            <a:r>
              <a:rPr lang="zh-CN" altLang="en-US" sz="2400" smtClean="0">
                <a:latin typeface="微软雅黑" pitchFamily="34" charset="-122"/>
                <a:ea typeface="微软雅黑" pitchFamily="34" charset="-122"/>
              </a:rPr>
              <a:t>采用</a:t>
            </a:r>
            <a:r>
              <a:rPr lang="zh-CN" altLang="en-US" sz="2400" smtClean="0">
                <a:solidFill>
                  <a:srgbClr val="FF0000"/>
                </a:solidFill>
                <a:latin typeface="微软雅黑" pitchFamily="34" charset="-122"/>
                <a:ea typeface="微软雅黑" pitchFamily="34" charset="-122"/>
              </a:rPr>
              <a:t>手动编程</a:t>
            </a:r>
            <a:r>
              <a:rPr lang="zh-CN" altLang="en-US" sz="2400" smtClean="0">
                <a:latin typeface="微软雅黑" pitchFamily="34" charset="-122"/>
                <a:ea typeface="微软雅黑" pitchFamily="34" charset="-122"/>
              </a:rPr>
              <a:t>，通过设置开关和插拔电缆来实现</a:t>
            </a:r>
          </a:p>
        </p:txBody>
      </p:sp>
      <p:sp>
        <p:nvSpPr>
          <p:cNvPr id="538628" name="Rectangle 4"/>
          <p:cNvSpPr>
            <a:spLocks noChangeArrowheads="1"/>
          </p:cNvSpPr>
          <p:nvPr/>
        </p:nvSpPr>
        <p:spPr bwMode="auto">
          <a:xfrm>
            <a:off x="296863" y="5138738"/>
            <a:ext cx="8550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0000"/>
                </a:solidFill>
                <a:latin typeface="微软雅黑" pitchFamily="34" charset="-122"/>
                <a:ea typeface="微软雅黑" pitchFamily="34" charset="-122"/>
              </a:rPr>
              <a:t>E</a:t>
            </a:r>
            <a:r>
              <a:rPr lang="en-US" altLang="zh-CN" sz="2800" b="1">
                <a:solidFill>
                  <a:srgbClr val="004821"/>
                </a:solidFill>
                <a:latin typeface="微软雅黑" pitchFamily="34" charset="-122"/>
                <a:ea typeface="微软雅黑" pitchFamily="34" charset="-122"/>
              </a:rPr>
              <a:t>lectronic</a:t>
            </a:r>
            <a:r>
              <a:rPr lang="en-US" altLang="zh-CN" sz="2800" b="1">
                <a:solidFill>
                  <a:srgbClr val="CC3300"/>
                </a:solidFill>
                <a:latin typeface="微软雅黑" pitchFamily="34" charset="-122"/>
                <a:ea typeface="微软雅黑" pitchFamily="34" charset="-122"/>
              </a:rPr>
              <a:t> </a:t>
            </a:r>
            <a:r>
              <a:rPr lang="en-US" altLang="zh-CN" sz="2800" b="1">
                <a:solidFill>
                  <a:srgbClr val="FF0000"/>
                </a:solidFill>
                <a:latin typeface="微软雅黑" pitchFamily="34" charset="-122"/>
                <a:ea typeface="微软雅黑" pitchFamily="34" charset="-122"/>
              </a:rPr>
              <a:t>N</a:t>
            </a:r>
            <a:r>
              <a:rPr lang="en-US" altLang="zh-CN" sz="2800" b="1">
                <a:solidFill>
                  <a:srgbClr val="004821"/>
                </a:solidFill>
                <a:latin typeface="微软雅黑" pitchFamily="34" charset="-122"/>
                <a:ea typeface="微软雅黑" pitchFamily="34" charset="-122"/>
              </a:rPr>
              <a:t>umerical</a:t>
            </a:r>
            <a:r>
              <a:rPr lang="en-US" altLang="zh-CN" sz="2800" b="1">
                <a:solidFill>
                  <a:srgbClr val="CC3300"/>
                </a:solidFill>
                <a:latin typeface="微软雅黑" pitchFamily="34" charset="-122"/>
                <a:ea typeface="微软雅黑" pitchFamily="34" charset="-122"/>
              </a:rPr>
              <a:t> </a:t>
            </a:r>
            <a:r>
              <a:rPr lang="en-US" altLang="zh-CN" sz="2800" b="1">
                <a:solidFill>
                  <a:srgbClr val="FF0000"/>
                </a:solidFill>
                <a:latin typeface="微软雅黑" pitchFamily="34" charset="-122"/>
                <a:ea typeface="微软雅黑" pitchFamily="34" charset="-122"/>
              </a:rPr>
              <a:t>I</a:t>
            </a:r>
            <a:r>
              <a:rPr lang="en-US" altLang="zh-CN" sz="2800" b="1">
                <a:solidFill>
                  <a:srgbClr val="004821"/>
                </a:solidFill>
                <a:latin typeface="微软雅黑" pitchFamily="34" charset="-122"/>
                <a:ea typeface="微软雅黑" pitchFamily="34" charset="-122"/>
              </a:rPr>
              <a:t>ntegrator</a:t>
            </a:r>
            <a:r>
              <a:rPr lang="en-US" altLang="zh-CN" sz="2800" b="1">
                <a:solidFill>
                  <a:srgbClr val="CC3300"/>
                </a:solidFill>
                <a:latin typeface="微软雅黑" pitchFamily="34" charset="-122"/>
                <a:ea typeface="微软雅黑" pitchFamily="34" charset="-122"/>
              </a:rPr>
              <a:t> </a:t>
            </a:r>
            <a:r>
              <a:rPr lang="en-US" altLang="zh-CN" sz="2800" b="1">
                <a:solidFill>
                  <a:srgbClr val="FF0000"/>
                </a:solidFill>
                <a:latin typeface="微软雅黑" pitchFamily="34" charset="-122"/>
                <a:ea typeface="微软雅黑" pitchFamily="34" charset="-122"/>
              </a:rPr>
              <a:t>A</a:t>
            </a:r>
            <a:r>
              <a:rPr lang="en-US" altLang="zh-CN" sz="2800" b="1">
                <a:solidFill>
                  <a:srgbClr val="004821"/>
                </a:solidFill>
                <a:latin typeface="微软雅黑" pitchFamily="34" charset="-122"/>
                <a:ea typeface="微软雅黑" pitchFamily="34" charset="-122"/>
              </a:rPr>
              <a:t>nd</a:t>
            </a:r>
            <a:r>
              <a:rPr lang="en-US" altLang="zh-CN" sz="2800" b="1">
                <a:solidFill>
                  <a:srgbClr val="CC3300"/>
                </a:solidFill>
                <a:latin typeface="微软雅黑" pitchFamily="34" charset="-122"/>
                <a:ea typeface="微软雅黑" pitchFamily="34" charset="-122"/>
              </a:rPr>
              <a:t> </a:t>
            </a:r>
            <a:r>
              <a:rPr lang="en-US" altLang="zh-CN" sz="2800" b="1">
                <a:solidFill>
                  <a:srgbClr val="FF0000"/>
                </a:solidFill>
                <a:latin typeface="微软雅黑" pitchFamily="34" charset="-122"/>
                <a:ea typeface="微软雅黑" pitchFamily="34" charset="-122"/>
              </a:rPr>
              <a:t>C</a:t>
            </a:r>
            <a:r>
              <a:rPr lang="en-US" altLang="zh-CN" sz="2800" b="1">
                <a:solidFill>
                  <a:srgbClr val="004821"/>
                </a:solidFill>
                <a:latin typeface="微软雅黑" pitchFamily="34" charset="-122"/>
                <a:ea typeface="微软雅黑" pitchFamily="34" charset="-122"/>
              </a:rPr>
              <a:t>omputer</a:t>
            </a:r>
          </a:p>
          <a:p>
            <a:r>
              <a:rPr lang="zh-CN" altLang="en-US" sz="2800" b="1">
                <a:latin typeface="微软雅黑" pitchFamily="34" charset="-122"/>
                <a:ea typeface="微软雅黑" pitchFamily="34" charset="-122"/>
              </a:rPr>
              <a:t>电子数字积分计算机</a:t>
            </a:r>
          </a:p>
        </p:txBody>
      </p:sp>
    </p:spTree>
    <p:extLst>
      <p:ext uri="{BB962C8B-B14F-4D97-AF65-F5344CB8AC3E}">
        <p14:creationId xmlns:p14="http://schemas.microsoft.com/office/powerpoint/2010/main" val="425733802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1026"/>
          <p:cNvSpPr>
            <a:spLocks noGrp="1" noChangeArrowheads="1"/>
          </p:cNvSpPr>
          <p:nvPr>
            <p:ph type="body" sz="half" idx="4294967295"/>
          </p:nvPr>
        </p:nvSpPr>
        <p:spPr>
          <a:xfrm>
            <a:off x="90488" y="98425"/>
            <a:ext cx="8937625" cy="549275"/>
          </a:xfrm>
          <a:solidFill>
            <a:srgbClr val="FFFFFF"/>
          </a:solidFill>
        </p:spPr>
        <p:txBody>
          <a:bodyPr tIns="0" bIns="0">
            <a:spAutoFit/>
          </a:bodyPr>
          <a:lstStyle/>
          <a:p>
            <a:pPr marL="203200" indent="-203200">
              <a:lnSpc>
                <a:spcPct val="100000"/>
              </a:lnSpc>
              <a:spcBef>
                <a:spcPct val="0"/>
              </a:spcBef>
              <a:buClr>
                <a:schemeClr val="tx1"/>
              </a:buClr>
              <a:buFontTx/>
              <a:buNone/>
            </a:pPr>
            <a:r>
              <a:rPr lang="en-US" altLang="zh-CN" sz="3600" smtClean="0">
                <a:solidFill>
                  <a:srgbClr val="CC3300"/>
                </a:solidFill>
                <a:ea typeface="黑体" pitchFamily="49" charset="-122"/>
              </a:rPr>
              <a:t> </a:t>
            </a:r>
            <a:r>
              <a:rPr lang="en-US" altLang="zh-CN" sz="3000" smtClean="0">
                <a:solidFill>
                  <a:srgbClr val="CC3300"/>
                </a:solidFill>
              </a:rPr>
              <a:t>Electronic Numerical Integrator And Computer</a:t>
            </a:r>
          </a:p>
        </p:txBody>
      </p:sp>
      <p:pic>
        <p:nvPicPr>
          <p:cNvPr id="540675" name="Picture 1028" descr="eniac"/>
          <p:cNvPicPr>
            <a:picLocks noChangeAspect="1" noChangeArrowheads="1"/>
          </p:cNvPicPr>
          <p:nvPr/>
        </p:nvPicPr>
        <p:blipFill>
          <a:blip r:embed="rId3">
            <a:extLst>
              <a:ext uri="{28A0092B-C50C-407E-A947-70E740481C1C}">
                <a14:useLocalDpi xmlns:a14="http://schemas.microsoft.com/office/drawing/2010/main" val="0"/>
              </a:ext>
            </a:extLst>
          </a:blip>
          <a:srcRect l="16225" r="3786"/>
          <a:stretch>
            <a:fillRect/>
          </a:stretch>
        </p:blipFill>
        <p:spPr bwMode="auto">
          <a:xfrm>
            <a:off x="206375" y="728663"/>
            <a:ext cx="5354638"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0676" name="Picture 2" descr="Eniacw"/>
          <p:cNvPicPr>
            <a:picLocks noChangeAspect="1" noChangeArrowheads="1"/>
          </p:cNvPicPr>
          <p:nvPr/>
        </p:nvPicPr>
        <p:blipFill>
          <a:blip r:embed="rId4">
            <a:extLst>
              <a:ext uri="{28A0092B-C50C-407E-A947-70E740481C1C}">
                <a14:useLocalDpi xmlns:a14="http://schemas.microsoft.com/office/drawing/2010/main" val="0"/>
              </a:ext>
            </a:extLst>
          </a:blip>
          <a:srcRect l="21893"/>
          <a:stretch>
            <a:fillRect/>
          </a:stretch>
        </p:blipFill>
        <p:spPr bwMode="auto">
          <a:xfrm>
            <a:off x="3660775" y="2997200"/>
            <a:ext cx="548322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0677" name="Rectangle 5"/>
          <p:cNvSpPr>
            <a:spLocks noChangeArrowheads="1"/>
          </p:cNvSpPr>
          <p:nvPr/>
        </p:nvSpPr>
        <p:spPr bwMode="auto">
          <a:xfrm>
            <a:off x="5400675" y="1722438"/>
            <a:ext cx="358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25000"/>
              </a:lnSpc>
            </a:pPr>
            <a:r>
              <a:rPr lang="zh-CN" altLang="en-US" sz="2400" b="1">
                <a:solidFill>
                  <a:srgbClr val="0000CC"/>
                </a:solidFill>
                <a:latin typeface="微软雅黑" pitchFamily="34" charset="-122"/>
                <a:ea typeface="微软雅黑" pitchFamily="34" charset="-122"/>
              </a:rPr>
              <a:t>有18000多个真空管</a:t>
            </a:r>
          </a:p>
          <a:p>
            <a:pPr lvl="1">
              <a:lnSpc>
                <a:spcPct val="125000"/>
              </a:lnSpc>
            </a:pPr>
            <a:r>
              <a:rPr lang="zh-CN" altLang="en-US" sz="2400" b="1">
                <a:solidFill>
                  <a:srgbClr val="0000CC"/>
                </a:solidFill>
                <a:latin typeface="微软雅黑" pitchFamily="34" charset="-122"/>
                <a:ea typeface="微软雅黑" pitchFamily="34" charset="-122"/>
              </a:rPr>
              <a:t>耗电</a:t>
            </a:r>
            <a:r>
              <a:rPr lang="en-US" altLang="zh-CN" sz="2400" b="1">
                <a:solidFill>
                  <a:srgbClr val="0000CC"/>
                </a:solidFill>
                <a:latin typeface="微软雅黑" pitchFamily="34" charset="-122"/>
                <a:ea typeface="微软雅黑" pitchFamily="34" charset="-122"/>
              </a:rPr>
              <a:t>160</a:t>
            </a:r>
            <a:r>
              <a:rPr lang="zh-CN" altLang="en-US" sz="2400" b="1">
                <a:solidFill>
                  <a:srgbClr val="0000CC"/>
                </a:solidFill>
                <a:latin typeface="微软雅黑" pitchFamily="34" charset="-122"/>
                <a:ea typeface="微软雅黑" pitchFamily="34" charset="-122"/>
              </a:rPr>
              <a:t>千瓦</a:t>
            </a:r>
          </a:p>
        </p:txBody>
      </p:sp>
      <p:sp>
        <p:nvSpPr>
          <p:cNvPr id="540678" name="Rectangle 6"/>
          <p:cNvSpPr>
            <a:spLocks noChangeArrowheads="1"/>
          </p:cNvSpPr>
          <p:nvPr/>
        </p:nvSpPr>
        <p:spPr bwMode="auto">
          <a:xfrm>
            <a:off x="5832475" y="773113"/>
            <a:ext cx="299561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30000"/>
              </a:lnSpc>
            </a:pPr>
            <a:r>
              <a:rPr lang="zh-CN" altLang="en-US" sz="2400" b="1">
                <a:solidFill>
                  <a:srgbClr val="0000CC"/>
                </a:solidFill>
                <a:latin typeface="微软雅黑" pitchFamily="34" charset="-122"/>
                <a:ea typeface="微软雅黑" pitchFamily="34" charset="-122"/>
              </a:rPr>
              <a:t>占地面积</a:t>
            </a:r>
            <a:r>
              <a:rPr lang="en-US" altLang="zh-CN" sz="2400" b="1">
                <a:solidFill>
                  <a:srgbClr val="0000CC"/>
                </a:solidFill>
                <a:latin typeface="微软雅黑" pitchFamily="34" charset="-122"/>
                <a:ea typeface="微软雅黑" pitchFamily="34" charset="-122"/>
              </a:rPr>
              <a:t>170</a:t>
            </a:r>
            <a:r>
              <a:rPr lang="zh-CN" altLang="en-US" sz="2400" b="1">
                <a:solidFill>
                  <a:srgbClr val="0000CC"/>
                </a:solidFill>
                <a:latin typeface="微软雅黑" pitchFamily="34" charset="-122"/>
                <a:ea typeface="微软雅黑" pitchFamily="34" charset="-122"/>
              </a:rPr>
              <a:t>平方米</a:t>
            </a:r>
          </a:p>
          <a:p>
            <a:pPr eaLnBrk="0" hangingPunct="0">
              <a:lnSpc>
                <a:spcPct val="130000"/>
              </a:lnSpc>
            </a:pPr>
            <a:r>
              <a:rPr lang="zh-CN" altLang="en-US" sz="2400" b="1">
                <a:solidFill>
                  <a:srgbClr val="0000CC"/>
                </a:solidFill>
                <a:latin typeface="微软雅黑" pitchFamily="34" charset="-122"/>
                <a:ea typeface="微软雅黑" pitchFamily="34" charset="-122"/>
              </a:rPr>
              <a:t>重30吨</a:t>
            </a:r>
          </a:p>
        </p:txBody>
      </p:sp>
      <p:sp>
        <p:nvSpPr>
          <p:cNvPr id="540679" name="Rectangle 7"/>
          <p:cNvSpPr>
            <a:spLocks noChangeArrowheads="1"/>
          </p:cNvSpPr>
          <p:nvPr/>
        </p:nvSpPr>
        <p:spPr bwMode="auto">
          <a:xfrm>
            <a:off x="341313" y="4689475"/>
            <a:ext cx="27908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2400" b="1">
                <a:solidFill>
                  <a:srgbClr val="CC3300"/>
                </a:solidFill>
                <a:latin typeface="微软雅黑" pitchFamily="34" charset="-122"/>
                <a:ea typeface="微软雅黑" pitchFamily="34" charset="-122"/>
              </a:rPr>
              <a:t>该机正式运行到</a:t>
            </a:r>
            <a:r>
              <a:rPr lang="en-US" altLang="zh-CN" sz="2400" b="1">
                <a:solidFill>
                  <a:srgbClr val="CC3300"/>
                </a:solidFill>
                <a:latin typeface="微软雅黑" pitchFamily="34" charset="-122"/>
                <a:ea typeface="微软雅黑" pitchFamily="34" charset="-122"/>
              </a:rPr>
              <a:t>1955</a:t>
            </a:r>
            <a:r>
              <a:rPr lang="zh-CN" altLang="en-US" sz="2400" b="1">
                <a:solidFill>
                  <a:srgbClr val="CC3300"/>
                </a:solidFill>
                <a:latin typeface="微软雅黑" pitchFamily="34" charset="-122"/>
                <a:ea typeface="微软雅黑" pitchFamily="34" charset="-122"/>
              </a:rPr>
              <a:t>年</a:t>
            </a:r>
            <a:r>
              <a:rPr lang="en-US" altLang="zh-CN" sz="2400" b="1">
                <a:solidFill>
                  <a:srgbClr val="CC3300"/>
                </a:solidFill>
                <a:latin typeface="微软雅黑" pitchFamily="34" charset="-122"/>
                <a:ea typeface="微软雅黑" pitchFamily="34" charset="-122"/>
              </a:rPr>
              <a:t>10</a:t>
            </a:r>
            <a:r>
              <a:rPr lang="zh-CN" altLang="en-US" sz="2400" b="1">
                <a:solidFill>
                  <a:srgbClr val="CC3300"/>
                </a:solidFill>
                <a:latin typeface="微软雅黑" pitchFamily="34" charset="-122"/>
                <a:ea typeface="微软雅黑" pitchFamily="34" charset="-122"/>
              </a:rPr>
              <a:t>月</a:t>
            </a:r>
            <a:r>
              <a:rPr lang="en-US" altLang="zh-CN" sz="2400" b="1">
                <a:solidFill>
                  <a:srgbClr val="CC3300"/>
                </a:solidFill>
                <a:latin typeface="微软雅黑" pitchFamily="34" charset="-122"/>
                <a:ea typeface="微软雅黑" pitchFamily="34" charset="-122"/>
              </a:rPr>
              <a:t>2</a:t>
            </a:r>
            <a:r>
              <a:rPr lang="zh-CN" altLang="en-US" sz="2400" b="1">
                <a:solidFill>
                  <a:srgbClr val="CC3300"/>
                </a:solidFill>
                <a:latin typeface="微软雅黑" pitchFamily="34" charset="-122"/>
                <a:ea typeface="微软雅黑" pitchFamily="34" charset="-122"/>
              </a:rPr>
              <a:t>日，这十年间共运行</a:t>
            </a:r>
          </a:p>
          <a:p>
            <a:pPr>
              <a:lnSpc>
                <a:spcPct val="125000"/>
              </a:lnSpc>
            </a:pPr>
            <a:r>
              <a:rPr lang="en-US" altLang="zh-CN" sz="2400" b="1">
                <a:solidFill>
                  <a:srgbClr val="CC3300"/>
                </a:solidFill>
                <a:latin typeface="微软雅黑" pitchFamily="34" charset="-122"/>
                <a:ea typeface="微软雅黑" pitchFamily="34" charset="-122"/>
              </a:rPr>
              <a:t>80 223</a:t>
            </a:r>
            <a:r>
              <a:rPr lang="zh-CN" altLang="en-US" sz="2400" b="1">
                <a:solidFill>
                  <a:srgbClr val="CC3300"/>
                </a:solidFill>
                <a:latin typeface="微软雅黑" pitchFamily="34" charset="-122"/>
                <a:ea typeface="微软雅黑" pitchFamily="34" charset="-122"/>
              </a:rPr>
              <a:t>个小时</a:t>
            </a:r>
          </a:p>
        </p:txBody>
      </p:sp>
    </p:spTree>
    <p:extLst>
      <p:ext uri="{BB962C8B-B14F-4D97-AF65-F5344CB8AC3E}">
        <p14:creationId xmlns:p14="http://schemas.microsoft.com/office/powerpoint/2010/main" val="18201687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0675"/>
                                        </p:tgtEl>
                                        <p:attrNameLst>
                                          <p:attrName>style.visibility</p:attrName>
                                        </p:attrNameLst>
                                      </p:cBhvr>
                                      <p:to>
                                        <p:strVal val="visible"/>
                                      </p:to>
                                    </p:set>
                                    <p:animEffect transition="in" filter="blinds(horizontal)">
                                      <p:cBhvr>
                                        <p:cTn id="7" dur="500"/>
                                        <p:tgtEl>
                                          <p:spTgt spid="540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0676"/>
                                        </p:tgtEl>
                                        <p:attrNameLst>
                                          <p:attrName>style.visibility</p:attrName>
                                        </p:attrNameLst>
                                      </p:cBhvr>
                                      <p:to>
                                        <p:strVal val="visible"/>
                                      </p:to>
                                    </p:set>
                                    <p:animEffect transition="in" filter="blinds(horizontal)">
                                      <p:cBhvr>
                                        <p:cTn id="12" dur="500"/>
                                        <p:tgtEl>
                                          <p:spTgt spid="540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0678"/>
                                        </p:tgtEl>
                                        <p:attrNameLst>
                                          <p:attrName>style.visibility</p:attrName>
                                        </p:attrNameLst>
                                      </p:cBhvr>
                                      <p:to>
                                        <p:strVal val="visible"/>
                                      </p:to>
                                    </p:set>
                                    <p:animEffect transition="in" filter="blinds(horizontal)">
                                      <p:cBhvr>
                                        <p:cTn id="17" dur="500"/>
                                        <p:tgtEl>
                                          <p:spTgt spid="5406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0677"/>
                                        </p:tgtEl>
                                        <p:attrNameLst>
                                          <p:attrName>style.visibility</p:attrName>
                                        </p:attrNameLst>
                                      </p:cBhvr>
                                      <p:to>
                                        <p:strVal val="visible"/>
                                      </p:to>
                                    </p:set>
                                    <p:animEffect transition="in" filter="blinds(horizontal)">
                                      <p:cBhvr>
                                        <p:cTn id="22" dur="500"/>
                                        <p:tgtEl>
                                          <p:spTgt spid="5406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0679"/>
                                        </p:tgtEl>
                                        <p:attrNameLst>
                                          <p:attrName>style.visibility</p:attrName>
                                        </p:attrNameLst>
                                      </p:cBhvr>
                                      <p:to>
                                        <p:strVal val="visible"/>
                                      </p:to>
                                    </p:set>
                                    <p:animEffect transition="in" filter="blinds(horizontal)">
                                      <p:cBhvr>
                                        <p:cTn id="27" dur="500"/>
                                        <p:tgtEl>
                                          <p:spTgt spid="540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7" grpId="0"/>
      <p:bldP spid="540678" grpId="0"/>
      <p:bldP spid="54067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1026"/>
          <p:cNvSpPr>
            <a:spLocks noGrp="1" noChangeArrowheads="1"/>
          </p:cNvSpPr>
          <p:nvPr>
            <p:ph type="title" idx="4294967295"/>
          </p:nvPr>
        </p:nvSpPr>
        <p:spPr>
          <a:xfrm>
            <a:off x="2006600" y="98425"/>
            <a:ext cx="5715000" cy="600075"/>
          </a:xfrm>
        </p:spPr>
        <p:txBody>
          <a:bodyPr lIns="63500" tIns="25400" rIns="63500" bIns="25400" anchor="t">
            <a:spAutoFit/>
          </a:bodyPr>
          <a:lstStyle/>
          <a:p>
            <a:r>
              <a:rPr lang="zh-CN" altLang="en-US" sz="3600" smtClean="0"/>
              <a:t>现代计算机的原型</a:t>
            </a:r>
          </a:p>
        </p:txBody>
      </p:sp>
      <p:sp>
        <p:nvSpPr>
          <p:cNvPr id="305155" name="Rectangle 1027"/>
          <p:cNvSpPr>
            <a:spLocks noGrp="1" noChangeArrowheads="1"/>
          </p:cNvSpPr>
          <p:nvPr>
            <p:ph type="body" idx="4294967295"/>
          </p:nvPr>
        </p:nvSpPr>
        <p:spPr>
          <a:xfrm>
            <a:off x="206375" y="684213"/>
            <a:ext cx="8640763" cy="5710237"/>
          </a:xfrm>
        </p:spPr>
        <p:txBody>
          <a:bodyPr lIns="63500" tIns="25400" rIns="63500" bIns="25400">
            <a:spAutoFit/>
          </a:bodyPr>
          <a:lstStyle/>
          <a:p>
            <a:pPr marL="203200" indent="-203200">
              <a:buFontTx/>
              <a:buNone/>
            </a:pPr>
            <a:r>
              <a:rPr lang="zh-CN" altLang="en-US" sz="2800" smtClean="0">
                <a:latin typeface="微软雅黑" pitchFamily="34" charset="-122"/>
                <a:ea typeface="微软雅黑" pitchFamily="34" charset="-122"/>
              </a:rPr>
              <a:t> </a:t>
            </a:r>
            <a:r>
              <a:rPr lang="en-US" altLang="zh-CN" sz="2100" smtClean="0">
                <a:solidFill>
                  <a:srgbClr val="0000CC"/>
                </a:solidFill>
                <a:latin typeface="微软雅黑" pitchFamily="34" charset="-122"/>
                <a:ea typeface="微软雅黑" pitchFamily="34" charset="-122"/>
              </a:rPr>
              <a:t>1946</a:t>
            </a:r>
            <a:r>
              <a:rPr lang="zh-CN" altLang="en-US" sz="2100" smtClean="0">
                <a:solidFill>
                  <a:srgbClr val="0000CC"/>
                </a:solidFill>
                <a:latin typeface="微软雅黑" pitchFamily="34" charset="-122"/>
                <a:ea typeface="微软雅黑" pitchFamily="34" charset="-122"/>
              </a:rPr>
              <a:t>年，普林斯顿高等研究院（</a:t>
            </a:r>
            <a:r>
              <a:rPr lang="en-US" altLang="zh-CN" sz="2100" smtClean="0">
                <a:solidFill>
                  <a:srgbClr val="0000CC"/>
                </a:solidFill>
                <a:latin typeface="微软雅黑" pitchFamily="34" charset="-122"/>
                <a:ea typeface="微软雅黑" pitchFamily="34" charset="-122"/>
              </a:rPr>
              <a:t>the Institute for Advance Study at Princeton</a:t>
            </a:r>
            <a:r>
              <a:rPr lang="zh-CN" altLang="en-US" sz="2100" smtClean="0">
                <a:solidFill>
                  <a:srgbClr val="0000CC"/>
                </a:solidFill>
                <a:latin typeface="微软雅黑" pitchFamily="34" charset="-122"/>
                <a:ea typeface="微软雅黑" pitchFamily="34" charset="-122"/>
              </a:rPr>
              <a:t>，</a:t>
            </a:r>
            <a:r>
              <a:rPr lang="en-US" altLang="zh-CN" sz="2100" smtClean="0">
                <a:solidFill>
                  <a:srgbClr val="0000CC"/>
                </a:solidFill>
                <a:latin typeface="微软雅黑" pitchFamily="34" charset="-122"/>
                <a:ea typeface="微软雅黑" pitchFamily="34" charset="-122"/>
              </a:rPr>
              <a:t>IAS </a:t>
            </a:r>
            <a:r>
              <a:rPr lang="zh-CN" altLang="en-US" sz="2100" smtClean="0">
                <a:solidFill>
                  <a:srgbClr val="0000CC"/>
                </a:solidFill>
                <a:latin typeface="微软雅黑" pitchFamily="34" charset="-122"/>
                <a:ea typeface="微软雅黑" pitchFamily="34" charset="-122"/>
              </a:rPr>
              <a:t>）开始设计</a:t>
            </a:r>
            <a:r>
              <a:rPr lang="zh-CN" altLang="en-US" sz="2100" smtClean="0">
                <a:solidFill>
                  <a:srgbClr val="FF0000"/>
                </a:solidFill>
                <a:latin typeface="微软雅黑" pitchFamily="34" charset="-122"/>
                <a:ea typeface="微软雅黑" pitchFamily="34" charset="-122"/>
              </a:rPr>
              <a:t>“存储程序”</a:t>
            </a:r>
            <a:r>
              <a:rPr lang="zh-CN" altLang="en-US" sz="2100" smtClean="0">
                <a:solidFill>
                  <a:srgbClr val="0000CC"/>
                </a:solidFill>
                <a:latin typeface="微软雅黑" pitchFamily="34" charset="-122"/>
                <a:ea typeface="微软雅黑" pitchFamily="34" charset="-122"/>
              </a:rPr>
              <a:t>计算机，被称为</a:t>
            </a:r>
            <a:r>
              <a:rPr lang="en-US" altLang="zh-CN" sz="2100" smtClean="0">
                <a:solidFill>
                  <a:srgbClr val="FF0000"/>
                </a:solidFill>
                <a:latin typeface="微软雅黑" pitchFamily="34" charset="-122"/>
                <a:ea typeface="微软雅黑" pitchFamily="34" charset="-122"/>
              </a:rPr>
              <a:t>IAS</a:t>
            </a:r>
            <a:r>
              <a:rPr lang="zh-CN" altLang="en-US" sz="2100" smtClean="0">
                <a:solidFill>
                  <a:srgbClr val="FF0000"/>
                </a:solidFill>
                <a:latin typeface="微软雅黑" pitchFamily="34" charset="-122"/>
                <a:ea typeface="微软雅黑" pitchFamily="34" charset="-122"/>
              </a:rPr>
              <a:t>计算机</a:t>
            </a:r>
            <a:r>
              <a:rPr lang="zh-CN" altLang="en-US" sz="2100" smtClean="0">
                <a:solidFill>
                  <a:srgbClr val="004821"/>
                </a:solidFill>
                <a:latin typeface="微软雅黑" pitchFamily="34" charset="-122"/>
                <a:ea typeface="微软雅黑" pitchFamily="34" charset="-122"/>
              </a:rPr>
              <a:t>（</a:t>
            </a:r>
            <a:r>
              <a:rPr lang="en-US" altLang="zh-CN" sz="2100" smtClean="0">
                <a:solidFill>
                  <a:srgbClr val="004821"/>
                </a:solidFill>
                <a:latin typeface="微软雅黑" pitchFamily="34" charset="-122"/>
                <a:ea typeface="微软雅黑" pitchFamily="34" charset="-122"/>
              </a:rPr>
              <a:t>1951</a:t>
            </a:r>
            <a:r>
              <a:rPr lang="zh-CN" altLang="en-US" sz="2100" smtClean="0">
                <a:solidFill>
                  <a:srgbClr val="004821"/>
                </a:solidFill>
                <a:latin typeface="微软雅黑" pitchFamily="34" charset="-122"/>
                <a:ea typeface="微软雅黑" pitchFamily="34" charset="-122"/>
              </a:rPr>
              <a:t>年才完成，它并不是第一台存储程序计算机，</a:t>
            </a:r>
            <a:r>
              <a:rPr lang="en-US" altLang="zh-CN" sz="2100" smtClean="0">
                <a:solidFill>
                  <a:srgbClr val="004821"/>
                </a:solidFill>
                <a:latin typeface="微软雅黑" pitchFamily="34" charset="-122"/>
                <a:ea typeface="微软雅黑" pitchFamily="34" charset="-122"/>
              </a:rPr>
              <a:t>1949</a:t>
            </a:r>
            <a:r>
              <a:rPr lang="zh-CN" altLang="en-US" sz="2100" smtClean="0">
                <a:solidFill>
                  <a:srgbClr val="004821"/>
                </a:solidFill>
                <a:latin typeface="微软雅黑" pitchFamily="34" charset="-122"/>
                <a:ea typeface="微软雅黑" pitchFamily="34" charset="-122"/>
              </a:rPr>
              <a:t>年由英国剑桥大学完成的</a:t>
            </a:r>
            <a:r>
              <a:rPr lang="en-US" altLang="zh-CN" sz="2100" smtClean="0">
                <a:solidFill>
                  <a:srgbClr val="004821"/>
                </a:solidFill>
                <a:latin typeface="微软雅黑" pitchFamily="34" charset="-122"/>
                <a:ea typeface="微软雅黑" pitchFamily="34" charset="-122"/>
              </a:rPr>
              <a:t>EDSAC</a:t>
            </a:r>
            <a:r>
              <a:rPr lang="zh-CN" altLang="en-US" sz="2100" smtClean="0">
                <a:solidFill>
                  <a:srgbClr val="004821"/>
                </a:solidFill>
                <a:latin typeface="微软雅黑" pitchFamily="34" charset="-122"/>
                <a:ea typeface="微软雅黑" pitchFamily="34" charset="-122"/>
              </a:rPr>
              <a:t>是第一台）</a:t>
            </a:r>
            <a:r>
              <a:rPr lang="zh-CN" altLang="en-US" sz="2100" smtClean="0">
                <a:solidFill>
                  <a:srgbClr val="0000CC"/>
                </a:solidFill>
                <a:latin typeface="微软雅黑" pitchFamily="34" charset="-122"/>
                <a:ea typeface="微软雅黑" pitchFamily="34" charset="-122"/>
              </a:rPr>
              <a:t>。</a:t>
            </a:r>
            <a:endParaRPr lang="zh-CN" altLang="en-US" sz="2100" smtClean="0">
              <a:solidFill>
                <a:srgbClr val="008000"/>
              </a:solidFill>
              <a:latin typeface="微软雅黑" pitchFamily="34" charset="-122"/>
              <a:ea typeface="微软雅黑" pitchFamily="34" charset="-122"/>
            </a:endParaRPr>
          </a:p>
          <a:p>
            <a:pPr marL="685800" lvl="1" indent="-190500"/>
            <a:r>
              <a:rPr lang="zh-CN" altLang="en-US" sz="2100" smtClean="0">
                <a:solidFill>
                  <a:srgbClr val="008000"/>
                </a:solidFill>
                <a:latin typeface="微软雅黑" pitchFamily="34" charset="-122"/>
                <a:ea typeface="微软雅黑" pitchFamily="34" charset="-122"/>
              </a:rPr>
              <a:t>在那个报告中提出的计算机结构被称为</a:t>
            </a:r>
            <a:r>
              <a:rPr lang="zh-CN" altLang="en-US" sz="2100" smtClean="0">
                <a:solidFill>
                  <a:srgbClr val="FF0000"/>
                </a:solidFill>
                <a:latin typeface="微软雅黑" pitchFamily="34" charset="-122"/>
                <a:ea typeface="微软雅黑" pitchFamily="34" charset="-122"/>
              </a:rPr>
              <a:t>冯·诺依曼结构。</a:t>
            </a:r>
          </a:p>
          <a:p>
            <a:pPr marL="685800" lvl="1" indent="-190500"/>
            <a:r>
              <a:rPr lang="zh-CN" altLang="en-US" sz="2100" smtClean="0">
                <a:solidFill>
                  <a:srgbClr val="008000"/>
                </a:solidFill>
                <a:latin typeface="微软雅黑" pitchFamily="34" charset="-122"/>
                <a:ea typeface="微软雅黑" pitchFamily="34" charset="-122"/>
              </a:rPr>
              <a:t>冯·诺依曼结构最重要的思想是什么？</a:t>
            </a:r>
          </a:p>
          <a:p>
            <a:pPr marL="685800" lvl="1" indent="-190500">
              <a:buFontTx/>
              <a:buNone/>
            </a:pPr>
            <a:r>
              <a:rPr lang="zh-CN" altLang="en-US" sz="2100" smtClean="0">
                <a:solidFill>
                  <a:srgbClr val="FF0000"/>
                </a:solidFill>
                <a:latin typeface="微软雅黑" pitchFamily="34" charset="-122"/>
                <a:ea typeface="微软雅黑" pitchFamily="34" charset="-122"/>
              </a:rPr>
              <a:t>“存储程序(</a:t>
            </a:r>
            <a:r>
              <a:rPr lang="en-US" altLang="zh-CN" sz="2100" smtClean="0">
                <a:solidFill>
                  <a:srgbClr val="FF0000"/>
                </a:solidFill>
                <a:latin typeface="微软雅黑" pitchFamily="34" charset="-122"/>
                <a:ea typeface="微软雅黑" pitchFamily="34" charset="-122"/>
              </a:rPr>
              <a:t>Stored-program)</a:t>
            </a:r>
            <a:r>
              <a:rPr lang="zh-CN" altLang="en-US" sz="2100" smtClean="0">
                <a:solidFill>
                  <a:srgbClr val="FF0000"/>
                </a:solidFill>
                <a:latin typeface="微软雅黑" pitchFamily="34" charset="-122"/>
                <a:ea typeface="微软雅黑" pitchFamily="34" charset="-122"/>
              </a:rPr>
              <a:t>”</a:t>
            </a:r>
            <a:r>
              <a:rPr lang="zh-CN" altLang="en-US" sz="2100" smtClean="0">
                <a:solidFill>
                  <a:srgbClr val="008000"/>
                </a:solidFill>
                <a:latin typeface="微软雅黑" pitchFamily="34" charset="-122"/>
                <a:ea typeface="微软雅黑" pitchFamily="34" charset="-122"/>
              </a:rPr>
              <a:t> 工作方式：</a:t>
            </a:r>
          </a:p>
          <a:p>
            <a:pPr marL="685800" lvl="1" indent="-190500">
              <a:buFontTx/>
              <a:buNone/>
            </a:pPr>
            <a:r>
              <a:rPr lang="zh-CN" altLang="en-US" sz="2100" smtClean="0">
                <a:solidFill>
                  <a:srgbClr val="008000"/>
                </a:solidFill>
                <a:latin typeface="微软雅黑" pitchFamily="34" charset="-122"/>
                <a:ea typeface="微软雅黑" pitchFamily="34" charset="-122"/>
              </a:rPr>
              <a:t>  </a:t>
            </a:r>
            <a:r>
              <a:rPr lang="zh-CN" altLang="en-US" sz="2100" smtClean="0">
                <a:solidFill>
                  <a:schemeClr val="tx1"/>
                </a:solidFill>
                <a:latin typeface="微软雅黑" pitchFamily="34" charset="-122"/>
                <a:ea typeface="微软雅黑" pitchFamily="34" charset="-122"/>
              </a:rPr>
              <a:t>任何要计算机完成的工作都要先被编写成程序，然后将程序和原始数据送入主存并启动执行。一旦程序被启动，计算机应能在不需操作人员干预下，自动完成逐条取出指令和执行指令的任务。</a:t>
            </a:r>
          </a:p>
          <a:p>
            <a:pPr marL="685800" lvl="1" indent="-190500"/>
            <a:r>
              <a:rPr lang="zh-CN" altLang="en-US" sz="2100" smtClean="0">
                <a:solidFill>
                  <a:srgbClr val="008000"/>
                </a:solidFill>
                <a:latin typeface="微软雅黑" pitchFamily="34" charset="-122"/>
                <a:ea typeface="微软雅黑" pitchFamily="34" charset="-122"/>
              </a:rPr>
              <a:t>冯·诺依曼结构计算机也称为冯·诺依曼机器（</a:t>
            </a:r>
            <a:r>
              <a:rPr lang="en-US" altLang="zh-CN" sz="2100" smtClean="0">
                <a:solidFill>
                  <a:srgbClr val="008000"/>
                </a:solidFill>
                <a:latin typeface="微软雅黑" pitchFamily="34" charset="-122"/>
                <a:ea typeface="微软雅黑" pitchFamily="34" charset="-122"/>
              </a:rPr>
              <a:t>Von Neumann Machine）</a:t>
            </a:r>
            <a:r>
              <a:rPr lang="zh-CN" altLang="en-US" sz="2100" smtClean="0">
                <a:solidFill>
                  <a:srgbClr val="008000"/>
                </a:solidFill>
                <a:latin typeface="微软雅黑" pitchFamily="34" charset="-122"/>
                <a:ea typeface="微软雅黑" pitchFamily="34" charset="-122"/>
              </a:rPr>
              <a:t>。</a:t>
            </a:r>
          </a:p>
          <a:p>
            <a:pPr marL="685800" lvl="1" indent="-190500"/>
            <a:r>
              <a:rPr lang="zh-CN" altLang="en-US" sz="2100" smtClean="0">
                <a:solidFill>
                  <a:srgbClr val="008000"/>
                </a:solidFill>
                <a:latin typeface="微软雅黑" pitchFamily="34" charset="-122"/>
                <a:ea typeface="微软雅黑" pitchFamily="34" charset="-122"/>
              </a:rPr>
              <a:t>几乎现代所有的通用计算机大都采用冯·诺依曼结构，因此，</a:t>
            </a:r>
            <a:r>
              <a:rPr lang="en-US" altLang="zh-CN" sz="2100" smtClean="0">
                <a:solidFill>
                  <a:srgbClr val="008000"/>
                </a:solidFill>
                <a:latin typeface="微软雅黑" pitchFamily="34" charset="-122"/>
                <a:ea typeface="微软雅黑" pitchFamily="34" charset="-122"/>
              </a:rPr>
              <a:t>IAS</a:t>
            </a:r>
            <a:r>
              <a:rPr lang="zh-CN" altLang="en-US" sz="2100" smtClean="0">
                <a:solidFill>
                  <a:srgbClr val="008000"/>
                </a:solidFill>
                <a:latin typeface="微软雅黑" pitchFamily="34" charset="-122"/>
                <a:ea typeface="微软雅黑" pitchFamily="34" charset="-122"/>
              </a:rPr>
              <a:t>计算机是现代计算机的原型机。</a:t>
            </a:r>
          </a:p>
        </p:txBody>
      </p:sp>
    </p:spTree>
    <p:extLst>
      <p:ext uri="{BB962C8B-B14F-4D97-AF65-F5344CB8AC3E}">
        <p14:creationId xmlns:p14="http://schemas.microsoft.com/office/powerpoint/2010/main" val="3221590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5155">
                                            <p:txEl>
                                              <p:pRg st="1" end="1"/>
                                            </p:txEl>
                                          </p:spTgt>
                                        </p:tgtEl>
                                        <p:attrNameLst>
                                          <p:attrName>style.visibility</p:attrName>
                                        </p:attrNameLst>
                                      </p:cBhvr>
                                      <p:to>
                                        <p:strVal val="visible"/>
                                      </p:to>
                                    </p:set>
                                    <p:animEffect transition="in" filter="blinds(horizontal)">
                                      <p:cBhvr>
                                        <p:cTn id="7" dur="500"/>
                                        <p:tgtEl>
                                          <p:spTgt spid="3051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5155">
                                            <p:txEl>
                                              <p:pRg st="2" end="2"/>
                                            </p:txEl>
                                          </p:spTgt>
                                        </p:tgtEl>
                                        <p:attrNameLst>
                                          <p:attrName>style.visibility</p:attrName>
                                        </p:attrNameLst>
                                      </p:cBhvr>
                                      <p:to>
                                        <p:strVal val="visible"/>
                                      </p:to>
                                    </p:set>
                                    <p:animEffect transition="in" filter="blinds(horizontal)">
                                      <p:cBhvr>
                                        <p:cTn id="12" dur="500"/>
                                        <p:tgtEl>
                                          <p:spTgt spid="305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5155">
                                            <p:txEl>
                                              <p:pRg st="3" end="3"/>
                                            </p:txEl>
                                          </p:spTgt>
                                        </p:tgtEl>
                                        <p:attrNameLst>
                                          <p:attrName>style.visibility</p:attrName>
                                        </p:attrNameLst>
                                      </p:cBhvr>
                                      <p:to>
                                        <p:strVal val="visible"/>
                                      </p:to>
                                    </p:set>
                                    <p:animEffect transition="in" filter="blinds(horizontal)">
                                      <p:cBhvr>
                                        <p:cTn id="17" dur="500"/>
                                        <p:tgtEl>
                                          <p:spTgt spid="3051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5155">
                                            <p:txEl>
                                              <p:pRg st="4" end="4"/>
                                            </p:txEl>
                                          </p:spTgt>
                                        </p:tgtEl>
                                        <p:attrNameLst>
                                          <p:attrName>style.visibility</p:attrName>
                                        </p:attrNameLst>
                                      </p:cBhvr>
                                      <p:to>
                                        <p:strVal val="visible"/>
                                      </p:to>
                                    </p:set>
                                    <p:animEffect transition="in" filter="blinds(horizontal)">
                                      <p:cBhvr>
                                        <p:cTn id="22" dur="500"/>
                                        <p:tgtEl>
                                          <p:spTgt spid="3051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05155">
                                            <p:txEl>
                                              <p:pRg st="5" end="5"/>
                                            </p:txEl>
                                          </p:spTgt>
                                        </p:tgtEl>
                                        <p:attrNameLst>
                                          <p:attrName>style.visibility</p:attrName>
                                        </p:attrNameLst>
                                      </p:cBhvr>
                                      <p:to>
                                        <p:strVal val="visible"/>
                                      </p:to>
                                    </p:set>
                                    <p:animEffect transition="in" filter="blinds(horizontal)">
                                      <p:cBhvr>
                                        <p:cTn id="27" dur="500"/>
                                        <p:tgtEl>
                                          <p:spTgt spid="3051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5155">
                                            <p:txEl>
                                              <p:pRg st="6" end="6"/>
                                            </p:txEl>
                                          </p:spTgt>
                                        </p:tgtEl>
                                        <p:attrNameLst>
                                          <p:attrName>style.visibility</p:attrName>
                                        </p:attrNameLst>
                                      </p:cBhvr>
                                      <p:to>
                                        <p:strVal val="visible"/>
                                      </p:to>
                                    </p:set>
                                    <p:animEffect transition="in" filter="blinds(horizontal)">
                                      <p:cBhvr>
                                        <p:cTn id="32" dur="500"/>
                                        <p:tgtEl>
                                          <p:spTgt spid="305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573443"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smtClean="0">
                <a:solidFill>
                  <a:srgbClr val="C00000"/>
                </a:solidFill>
                <a:ea typeface="黑体" pitchFamily="49" charset="-122"/>
              </a:rPr>
              <a:t>课程的由来</a:t>
            </a:r>
          </a:p>
          <a:p>
            <a:pPr>
              <a:spcBef>
                <a:spcPts val="1600"/>
              </a:spcBef>
            </a:pPr>
            <a:r>
              <a:rPr lang="zh-CN" altLang="en-US" sz="2800" dirty="0" smtClean="0">
                <a:ea typeface="黑体" pitchFamily="49" charset="-122"/>
              </a:rPr>
              <a:t>课程内容概要</a:t>
            </a:r>
          </a:p>
          <a:p>
            <a:pPr>
              <a:spcBef>
                <a:spcPts val="1600"/>
              </a:spcBef>
            </a:pPr>
            <a:r>
              <a:rPr lang="zh-CN" altLang="en-US" sz="2800" dirty="0" smtClean="0">
                <a:ea typeface="黑体" pitchFamily="49" charset="-122"/>
              </a:rPr>
              <a:t>课程教学安排及考试安排</a:t>
            </a:r>
          </a:p>
          <a:p>
            <a:pPr>
              <a:spcBef>
                <a:spcPts val="1600"/>
              </a:spcBef>
            </a:pPr>
            <a:r>
              <a:rPr lang="zh-CN" altLang="en-US" sz="2800" dirty="0" smtClean="0">
                <a:ea typeface="黑体" pitchFamily="49" charset="-122"/>
              </a:rPr>
              <a:t>硬件和软件的基本组成</a:t>
            </a:r>
          </a:p>
          <a:p>
            <a:pPr>
              <a:spcBef>
                <a:spcPts val="1600"/>
              </a:spcBef>
            </a:pPr>
            <a:r>
              <a:rPr lang="zh-CN" altLang="en-US" sz="2800" dirty="0" smtClean="0">
                <a:ea typeface="黑体" pitchFamily="49" charset="-122"/>
              </a:rPr>
              <a:t>程序的开发和执行过程</a:t>
            </a:r>
          </a:p>
          <a:p>
            <a:pPr>
              <a:spcBef>
                <a:spcPts val="1600"/>
              </a:spcBef>
            </a:pPr>
            <a:r>
              <a:rPr lang="zh-CN" altLang="en-US" sz="2800" dirty="0" smtClean="0">
                <a:ea typeface="黑体" pitchFamily="49" charset="-122"/>
              </a:rPr>
              <a:t>计算机系统层次结构</a:t>
            </a:r>
          </a:p>
          <a:p>
            <a:pPr>
              <a:spcBef>
                <a:spcPts val="1600"/>
              </a:spcBef>
            </a:pPr>
            <a:r>
              <a:rPr lang="zh-CN" altLang="en-US" sz="2800" dirty="0" smtClean="0">
                <a:ea typeface="黑体" pitchFamily="49" charset="-122"/>
              </a:rPr>
              <a:t>计算机性能评价</a:t>
            </a:r>
          </a:p>
        </p:txBody>
      </p:sp>
    </p:spTree>
    <p:extLst>
      <p:ext uri="{BB962C8B-B14F-4D97-AF65-F5344CB8AC3E}">
        <p14:creationId xmlns:p14="http://schemas.microsoft.com/office/powerpoint/2010/main" val="19608859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endParaRPr lang="zh-CN" altLang="en-US" smtClean="0"/>
          </a:p>
        </p:txBody>
      </p:sp>
      <p:pic>
        <p:nvPicPr>
          <p:cNvPr id="546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730250"/>
            <a:ext cx="8596312" cy="4859338"/>
          </a:xfrm>
          <a:prstGeom prst="rect">
            <a:avLst/>
          </a:prstGeom>
          <a:noFill/>
          <a:extLst>
            <a:ext uri="{909E8E84-426E-40DD-AFC4-6F175D3DCCD1}">
              <a14:hiddenFill xmlns:a14="http://schemas.microsoft.com/office/drawing/2010/main">
                <a:solidFill>
                  <a:srgbClr val="FFFFFF"/>
                </a:solidFill>
              </a14:hiddenFill>
            </a:ext>
          </a:extLst>
        </p:spPr>
      </p:pic>
      <p:sp>
        <p:nvSpPr>
          <p:cNvPr id="546820" name="Rectangle 4"/>
          <p:cNvSpPr>
            <a:spLocks noChangeArrowheads="1"/>
          </p:cNvSpPr>
          <p:nvPr/>
        </p:nvSpPr>
        <p:spPr bwMode="auto">
          <a:xfrm>
            <a:off x="476250" y="122238"/>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000" b="1">
                <a:solidFill>
                  <a:srgbClr val="CC3300"/>
                </a:solidFill>
                <a:latin typeface="Arial" pitchFamily="34" charset="0"/>
                <a:ea typeface="黑体" pitchFamily="49" charset="-122"/>
              </a:defRPr>
            </a:lvl1pPr>
            <a:lvl2pPr algn="ctr" eaLnBrk="0" hangingPunct="0">
              <a:defRPr sz="4000" b="1">
                <a:solidFill>
                  <a:srgbClr val="CC3300"/>
                </a:solidFill>
                <a:latin typeface="Arial" pitchFamily="34" charset="0"/>
                <a:ea typeface="黑体" pitchFamily="49" charset="-122"/>
              </a:defRPr>
            </a:lvl2pPr>
            <a:lvl3pPr algn="ctr" eaLnBrk="0" hangingPunct="0">
              <a:defRPr sz="4000" b="1">
                <a:solidFill>
                  <a:srgbClr val="CC3300"/>
                </a:solidFill>
                <a:latin typeface="Arial" pitchFamily="34" charset="0"/>
                <a:ea typeface="黑体" pitchFamily="49" charset="-122"/>
              </a:defRPr>
            </a:lvl3pPr>
            <a:lvl4pPr algn="ctr" eaLnBrk="0" hangingPunct="0">
              <a:defRPr sz="4000" b="1">
                <a:solidFill>
                  <a:srgbClr val="CC3300"/>
                </a:solidFill>
                <a:latin typeface="Arial" pitchFamily="34" charset="0"/>
                <a:ea typeface="黑体" pitchFamily="49" charset="-122"/>
              </a:defRPr>
            </a:lvl4pPr>
            <a:lvl5pPr algn="ctr" eaLnBrk="0" hangingPunct="0">
              <a:defRPr sz="4000" b="1">
                <a:solidFill>
                  <a:srgbClr val="CC3300"/>
                </a:solidFill>
                <a:latin typeface="Arial" pitchFamily="34" charset="0"/>
                <a:ea typeface="黑体" pitchFamily="49" charset="-122"/>
              </a:defRPr>
            </a:lvl5pPr>
            <a:lvl6pPr marL="457200" algn="ctr" eaLnBrk="0" fontAlgn="base" hangingPunct="0">
              <a:spcBef>
                <a:spcPct val="0"/>
              </a:spcBef>
              <a:spcAft>
                <a:spcPct val="0"/>
              </a:spcAft>
              <a:defRPr sz="4000" b="1">
                <a:solidFill>
                  <a:srgbClr val="CC3300"/>
                </a:solidFill>
                <a:latin typeface="Arial" pitchFamily="34" charset="0"/>
                <a:ea typeface="黑体" pitchFamily="49" charset="-122"/>
              </a:defRPr>
            </a:lvl6pPr>
            <a:lvl7pPr marL="914400" algn="ctr" eaLnBrk="0" fontAlgn="base" hangingPunct="0">
              <a:spcBef>
                <a:spcPct val="0"/>
              </a:spcBef>
              <a:spcAft>
                <a:spcPct val="0"/>
              </a:spcAft>
              <a:defRPr sz="4000" b="1">
                <a:solidFill>
                  <a:srgbClr val="CC3300"/>
                </a:solidFill>
                <a:latin typeface="Arial" pitchFamily="34" charset="0"/>
                <a:ea typeface="黑体" pitchFamily="49" charset="-122"/>
              </a:defRPr>
            </a:lvl7pPr>
            <a:lvl8pPr marL="1371600" algn="ctr" eaLnBrk="0" fontAlgn="base" hangingPunct="0">
              <a:spcBef>
                <a:spcPct val="0"/>
              </a:spcBef>
              <a:spcAft>
                <a:spcPct val="0"/>
              </a:spcAft>
              <a:defRPr sz="4000" b="1">
                <a:solidFill>
                  <a:srgbClr val="CC3300"/>
                </a:solidFill>
                <a:latin typeface="Arial" pitchFamily="34" charset="0"/>
                <a:ea typeface="黑体" pitchFamily="49" charset="-122"/>
              </a:defRPr>
            </a:lvl8pPr>
            <a:lvl9pPr marL="1828800" algn="ctr" eaLnBrk="0" fontAlgn="base" hangingPunct="0">
              <a:spcBef>
                <a:spcPct val="0"/>
              </a:spcBef>
              <a:spcAft>
                <a:spcPct val="0"/>
              </a:spcAft>
              <a:defRPr sz="4000" b="1">
                <a:solidFill>
                  <a:srgbClr val="CC3300"/>
                </a:solidFill>
                <a:latin typeface="Arial" pitchFamily="34" charset="0"/>
                <a:ea typeface="黑体" pitchFamily="49" charset="-122"/>
              </a:defRPr>
            </a:lvl9pPr>
          </a:lstStyle>
          <a:p>
            <a:r>
              <a:rPr lang="zh-CN" altLang="en-US" sz="3600"/>
              <a:t>冯</a:t>
            </a:r>
            <a:r>
              <a:rPr lang="en-US" altLang="zh-CN" sz="3600"/>
              <a:t>.</a:t>
            </a:r>
            <a:r>
              <a:rPr lang="zh-CN" altLang="en-US" sz="3600"/>
              <a:t>诺依曼结构计算机模型</a:t>
            </a:r>
          </a:p>
        </p:txBody>
      </p:sp>
      <p:sp>
        <p:nvSpPr>
          <p:cNvPr id="546821" name="Text Box 5"/>
          <p:cNvSpPr txBox="1">
            <a:spLocks noChangeArrowheads="1"/>
          </p:cNvSpPr>
          <p:nvPr/>
        </p:nvSpPr>
        <p:spPr bwMode="auto">
          <a:xfrm>
            <a:off x="206375" y="5561013"/>
            <a:ext cx="8415338" cy="119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200" b="1">
                <a:solidFill>
                  <a:srgbClr val="0066FF"/>
                </a:solidFill>
                <a:ea typeface="微软雅黑" pitchFamily="34" charset="-122"/>
              </a:rPr>
              <a:t>早期，部件之间用</a:t>
            </a:r>
            <a:r>
              <a:rPr lang="zh-CN" altLang="en-US" sz="2200" b="1">
                <a:solidFill>
                  <a:srgbClr val="FF0000"/>
                </a:solidFill>
                <a:ea typeface="微软雅黑" pitchFamily="34" charset="-122"/>
              </a:rPr>
              <a:t>分散方式</a:t>
            </a:r>
            <a:r>
              <a:rPr lang="zh-CN" altLang="en-US" sz="2200" b="1">
                <a:solidFill>
                  <a:srgbClr val="0066FF"/>
                </a:solidFill>
                <a:ea typeface="微软雅黑" pitchFamily="34" charset="-122"/>
              </a:rPr>
              <a:t>相连</a:t>
            </a:r>
          </a:p>
          <a:p>
            <a:pPr>
              <a:spcBef>
                <a:spcPct val="15000"/>
              </a:spcBef>
            </a:pPr>
            <a:r>
              <a:rPr lang="zh-CN" altLang="en-US" sz="2200" b="1">
                <a:solidFill>
                  <a:srgbClr val="0066FF"/>
                </a:solidFill>
                <a:ea typeface="微软雅黑" pitchFamily="34" charset="-122"/>
              </a:rPr>
              <a:t>现在，部件之间大多用</a:t>
            </a:r>
            <a:r>
              <a:rPr lang="zh-CN" altLang="en-US" sz="2200" b="1">
                <a:solidFill>
                  <a:srgbClr val="FF0000"/>
                </a:solidFill>
                <a:ea typeface="微软雅黑" pitchFamily="34" charset="-122"/>
              </a:rPr>
              <a:t>总线方式</a:t>
            </a:r>
            <a:r>
              <a:rPr lang="zh-CN" altLang="en-US" sz="2200" b="1">
                <a:solidFill>
                  <a:srgbClr val="0066FF"/>
                </a:solidFill>
                <a:ea typeface="微软雅黑" pitchFamily="34" charset="-122"/>
              </a:rPr>
              <a:t>相连</a:t>
            </a:r>
          </a:p>
          <a:p>
            <a:pPr>
              <a:spcBef>
                <a:spcPct val="15000"/>
              </a:spcBef>
            </a:pPr>
            <a:r>
              <a:rPr lang="zh-CN" altLang="en-US" sz="2200" b="1">
                <a:solidFill>
                  <a:srgbClr val="0066FF"/>
                </a:solidFill>
                <a:ea typeface="微软雅黑" pitchFamily="34" charset="-122"/>
              </a:rPr>
              <a:t>趋势，点对点</a:t>
            </a:r>
            <a:r>
              <a:rPr lang="zh-CN" altLang="en-US" sz="2200" b="1">
                <a:solidFill>
                  <a:srgbClr val="FF0000"/>
                </a:solidFill>
                <a:ea typeface="微软雅黑" pitchFamily="34" charset="-122"/>
              </a:rPr>
              <a:t>（分散方式）</a:t>
            </a:r>
            <a:r>
              <a:rPr lang="zh-CN" altLang="en-US" sz="2200" b="1">
                <a:solidFill>
                  <a:srgbClr val="0066FF"/>
                </a:solidFill>
                <a:ea typeface="微软雅黑" pitchFamily="34" charset="-122"/>
              </a:rPr>
              <a:t>高速连接</a:t>
            </a:r>
          </a:p>
        </p:txBody>
      </p:sp>
    </p:spTree>
    <p:extLst>
      <p:ext uri="{BB962C8B-B14F-4D97-AF65-F5344CB8AC3E}">
        <p14:creationId xmlns:p14="http://schemas.microsoft.com/office/powerpoint/2010/main" val="3137562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6821"/>
                                        </p:tgtEl>
                                        <p:attrNameLst>
                                          <p:attrName>style.visibility</p:attrName>
                                        </p:attrNameLst>
                                      </p:cBhvr>
                                      <p:to>
                                        <p:strVal val="visible"/>
                                      </p:to>
                                    </p:set>
                                    <p:animEffect transition="in" filter="blinds(horizontal)">
                                      <p:cBhvr>
                                        <p:cTn id="7" dur="500"/>
                                        <p:tgtEl>
                                          <p:spTgt spid="546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idx="4294967295"/>
          </p:nvPr>
        </p:nvSpPr>
        <p:spPr>
          <a:xfrm>
            <a:off x="1381125" y="53975"/>
            <a:ext cx="6746875" cy="600075"/>
          </a:xfrm>
        </p:spPr>
        <p:txBody>
          <a:bodyPr lIns="63500" tIns="25400" rIns="63500" bIns="25400" anchor="t">
            <a:spAutoFit/>
          </a:bodyPr>
          <a:lstStyle/>
          <a:p>
            <a:r>
              <a:rPr lang="zh-CN" altLang="en-US" sz="3600" smtClean="0"/>
              <a:t>冯</a:t>
            </a:r>
            <a:r>
              <a:rPr lang="zh-CN" altLang="en-US" sz="3600" smtClean="0">
                <a:latin typeface="黑体"/>
              </a:rPr>
              <a:t>·</a:t>
            </a:r>
            <a:r>
              <a:rPr lang="zh-CN" altLang="en-US" sz="3600" smtClean="0"/>
              <a:t>诺依曼结构的主要思想</a:t>
            </a:r>
          </a:p>
        </p:txBody>
      </p:sp>
      <p:sp>
        <p:nvSpPr>
          <p:cNvPr id="312323" name="Text Box 3"/>
          <p:cNvSpPr txBox="1">
            <a:spLocks noChangeArrowheads="1"/>
          </p:cNvSpPr>
          <p:nvPr/>
        </p:nvSpPr>
        <p:spPr bwMode="auto">
          <a:xfrm>
            <a:off x="385763" y="1268413"/>
            <a:ext cx="817880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ea typeface="宋体" pitchFamily="2" charset="-122"/>
              </a:defRPr>
            </a:lvl1pPr>
            <a:lvl2pPr marL="914400" indent="-45720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spcBef>
                <a:spcPct val="20000"/>
              </a:spcBef>
              <a:buFontTx/>
              <a:buAutoNum type="arabicPeriod"/>
            </a:pPr>
            <a:r>
              <a:rPr kumimoji="1" lang="zh-CN" altLang="en-US" sz="2200" b="1">
                <a:latin typeface="微软雅黑" pitchFamily="34" charset="-122"/>
                <a:ea typeface="微软雅黑" pitchFamily="34" charset="-122"/>
              </a:rPr>
              <a:t>计算机应由运算器、控制器、存储器、输入设备和输出设备五个基本部件组成。</a:t>
            </a:r>
          </a:p>
          <a:p>
            <a:pPr eaLnBrk="1" hangingPunct="1">
              <a:lnSpc>
                <a:spcPct val="110000"/>
              </a:lnSpc>
              <a:spcBef>
                <a:spcPct val="20000"/>
              </a:spcBef>
              <a:buFontTx/>
              <a:buAutoNum type="arabicPeriod"/>
            </a:pPr>
            <a:r>
              <a:rPr kumimoji="1" lang="zh-CN" altLang="en-US" sz="2200" b="1">
                <a:latin typeface="微软雅黑" pitchFamily="34" charset="-122"/>
                <a:ea typeface="微软雅黑" pitchFamily="34" charset="-122"/>
              </a:rPr>
              <a:t>各基本部件的功能是：</a:t>
            </a:r>
          </a:p>
          <a:p>
            <a:pPr lvl="1" eaLnBrk="1" hangingPunct="1">
              <a:lnSpc>
                <a:spcPct val="110000"/>
              </a:lnSpc>
              <a:spcBef>
                <a:spcPct val="20000"/>
              </a:spcBef>
              <a:buClr>
                <a:schemeClr val="tx1"/>
              </a:buClr>
              <a:buSzPct val="80000"/>
              <a:buFontTx/>
              <a:buChar char="•"/>
            </a:pPr>
            <a:r>
              <a:rPr kumimoji="1" lang="zh-CN" altLang="en-US" sz="2200" b="1">
                <a:solidFill>
                  <a:srgbClr val="FF3300"/>
                </a:solidFill>
                <a:latin typeface="微软雅黑" pitchFamily="34" charset="-122"/>
                <a:ea typeface="微软雅黑" pitchFamily="34" charset="-122"/>
              </a:rPr>
              <a:t>存储器</a:t>
            </a:r>
            <a:r>
              <a:rPr kumimoji="1" lang="zh-CN" altLang="en-US" sz="2200" b="1">
                <a:latin typeface="微软雅黑" pitchFamily="34" charset="-122"/>
                <a:ea typeface="微软雅黑" pitchFamily="34" charset="-122"/>
              </a:rPr>
              <a:t>不仅能存放数据，而且也能存放指令，形式上两者没有区别，但计算机应能区分数据还是指令；</a:t>
            </a:r>
          </a:p>
          <a:p>
            <a:pPr lvl="1" eaLnBrk="1" hangingPunct="1">
              <a:lnSpc>
                <a:spcPct val="110000"/>
              </a:lnSpc>
              <a:spcBef>
                <a:spcPct val="20000"/>
              </a:spcBef>
              <a:buClr>
                <a:schemeClr val="tx1"/>
              </a:buClr>
              <a:buSzPct val="80000"/>
              <a:buFontTx/>
              <a:buChar char="•"/>
            </a:pPr>
            <a:r>
              <a:rPr kumimoji="1" lang="zh-CN" altLang="en-US" sz="2200" b="1">
                <a:solidFill>
                  <a:srgbClr val="FF3300"/>
                </a:solidFill>
                <a:latin typeface="微软雅黑" pitchFamily="34" charset="-122"/>
                <a:ea typeface="微软雅黑" pitchFamily="34" charset="-122"/>
              </a:rPr>
              <a:t>控制器</a:t>
            </a:r>
            <a:r>
              <a:rPr kumimoji="1" lang="zh-CN" altLang="en-US" sz="2200" b="1">
                <a:latin typeface="微软雅黑" pitchFamily="34" charset="-122"/>
                <a:ea typeface="微软雅黑" pitchFamily="34" charset="-122"/>
              </a:rPr>
              <a:t>应能自动取出指令来执行；</a:t>
            </a:r>
          </a:p>
          <a:p>
            <a:pPr lvl="1" eaLnBrk="1" hangingPunct="1">
              <a:lnSpc>
                <a:spcPct val="110000"/>
              </a:lnSpc>
              <a:spcBef>
                <a:spcPct val="20000"/>
              </a:spcBef>
              <a:buClr>
                <a:schemeClr val="tx1"/>
              </a:buClr>
              <a:buSzPct val="80000"/>
              <a:buFontTx/>
              <a:buChar char="•"/>
            </a:pPr>
            <a:r>
              <a:rPr kumimoji="1" lang="zh-CN" altLang="en-US" sz="2200" b="1">
                <a:solidFill>
                  <a:srgbClr val="FF3300"/>
                </a:solidFill>
                <a:latin typeface="微软雅黑" pitchFamily="34" charset="-122"/>
                <a:ea typeface="微软雅黑" pitchFamily="34" charset="-122"/>
              </a:rPr>
              <a:t>运算器</a:t>
            </a:r>
            <a:r>
              <a:rPr kumimoji="1" lang="zh-CN" altLang="en-US" sz="2200" b="1">
                <a:latin typeface="微软雅黑" pitchFamily="34" charset="-122"/>
                <a:ea typeface="微软雅黑" pitchFamily="34" charset="-122"/>
              </a:rPr>
              <a:t>应能进行加/减/乘/除四种基本算术运算，并且也能进行一些逻辑运算和附加运算；</a:t>
            </a:r>
          </a:p>
          <a:p>
            <a:pPr lvl="1" eaLnBrk="1" hangingPunct="1">
              <a:lnSpc>
                <a:spcPct val="110000"/>
              </a:lnSpc>
              <a:spcBef>
                <a:spcPct val="20000"/>
              </a:spcBef>
              <a:buClr>
                <a:schemeClr val="tx1"/>
              </a:buClr>
              <a:buSzPct val="80000"/>
              <a:buFontTx/>
              <a:buChar char="•"/>
            </a:pPr>
            <a:r>
              <a:rPr kumimoji="1" lang="zh-CN" altLang="en-US" sz="2200" b="1">
                <a:latin typeface="微软雅黑" pitchFamily="34" charset="-122"/>
                <a:ea typeface="微软雅黑" pitchFamily="34" charset="-122"/>
              </a:rPr>
              <a:t>操作人员可以通过</a:t>
            </a:r>
            <a:r>
              <a:rPr kumimoji="1" lang="zh-CN" altLang="en-US" sz="2200" b="1">
                <a:solidFill>
                  <a:srgbClr val="FF3300"/>
                </a:solidFill>
                <a:latin typeface="微软雅黑" pitchFamily="34" charset="-122"/>
                <a:ea typeface="微软雅黑" pitchFamily="34" charset="-122"/>
              </a:rPr>
              <a:t>输入设备</a:t>
            </a:r>
            <a:r>
              <a:rPr kumimoji="1" lang="zh-CN" altLang="en-US" sz="2200" b="1">
                <a:latin typeface="微软雅黑" pitchFamily="34" charset="-122"/>
                <a:ea typeface="微软雅黑" pitchFamily="34" charset="-122"/>
              </a:rPr>
              <a:t>、</a:t>
            </a:r>
            <a:r>
              <a:rPr kumimoji="1" lang="zh-CN" altLang="en-US" sz="2200" b="1">
                <a:solidFill>
                  <a:srgbClr val="FF3300"/>
                </a:solidFill>
                <a:latin typeface="微软雅黑" pitchFamily="34" charset="-122"/>
                <a:ea typeface="微软雅黑" pitchFamily="34" charset="-122"/>
              </a:rPr>
              <a:t>输出设备</a:t>
            </a:r>
            <a:r>
              <a:rPr kumimoji="1" lang="zh-CN" altLang="en-US" sz="2200" b="1">
                <a:latin typeface="微软雅黑" pitchFamily="34" charset="-122"/>
                <a:ea typeface="微软雅黑" pitchFamily="34" charset="-122"/>
              </a:rPr>
              <a:t>和主机进行通信。</a:t>
            </a:r>
          </a:p>
          <a:p>
            <a:pPr eaLnBrk="1" hangingPunct="1">
              <a:lnSpc>
                <a:spcPct val="110000"/>
              </a:lnSpc>
              <a:spcBef>
                <a:spcPct val="20000"/>
              </a:spcBef>
              <a:buFontTx/>
              <a:buAutoNum type="arabicPeriod"/>
            </a:pPr>
            <a:r>
              <a:rPr kumimoji="1" lang="zh-CN" altLang="en-US" sz="2200" b="1">
                <a:latin typeface="微软雅黑" pitchFamily="34" charset="-122"/>
                <a:ea typeface="微软雅黑" pitchFamily="34" charset="-122"/>
              </a:rPr>
              <a:t>内部以</a:t>
            </a:r>
            <a:r>
              <a:rPr kumimoji="1" lang="zh-CN" altLang="en-US" sz="2200" b="1">
                <a:solidFill>
                  <a:srgbClr val="FF3300"/>
                </a:solidFill>
                <a:latin typeface="微软雅黑" pitchFamily="34" charset="-122"/>
                <a:ea typeface="微软雅黑" pitchFamily="34" charset="-122"/>
              </a:rPr>
              <a:t>二进制表示</a:t>
            </a:r>
            <a:r>
              <a:rPr kumimoji="1" lang="zh-CN" altLang="en-US" sz="2200" b="1">
                <a:latin typeface="微软雅黑" pitchFamily="34" charset="-122"/>
                <a:ea typeface="微软雅黑" pitchFamily="34" charset="-122"/>
              </a:rPr>
              <a:t>指令和数据。每条指令由操作码和地址码两部分组成。操作码指出操作类型，地址码指出操作数的地址。由一串指令组成程序。</a:t>
            </a:r>
          </a:p>
          <a:p>
            <a:pPr eaLnBrk="1" hangingPunct="1">
              <a:lnSpc>
                <a:spcPct val="110000"/>
              </a:lnSpc>
              <a:spcBef>
                <a:spcPct val="20000"/>
              </a:spcBef>
              <a:buFontTx/>
              <a:buAutoNum type="arabicPeriod"/>
            </a:pPr>
            <a:r>
              <a:rPr kumimoji="1" lang="zh-CN" altLang="en-US" sz="2200" b="1">
                <a:latin typeface="微软雅黑" pitchFamily="34" charset="-122"/>
                <a:ea typeface="微软雅黑" pitchFamily="34" charset="-122"/>
              </a:rPr>
              <a:t>采用</a:t>
            </a:r>
            <a:r>
              <a:rPr kumimoji="1" lang="zh-CN" altLang="en-US" sz="2200" b="1">
                <a:solidFill>
                  <a:srgbClr val="FF3300"/>
                </a:solidFill>
                <a:latin typeface="微软雅黑" pitchFamily="34" charset="-122"/>
                <a:ea typeface="微软雅黑" pitchFamily="34" charset="-122"/>
              </a:rPr>
              <a:t>“存储程序”</a:t>
            </a:r>
            <a:r>
              <a:rPr kumimoji="1" lang="zh-CN" altLang="en-US" sz="2200" b="1">
                <a:latin typeface="微软雅黑" pitchFamily="34" charset="-122"/>
                <a:ea typeface="微软雅黑" pitchFamily="34" charset="-122"/>
              </a:rPr>
              <a:t>工作方式。</a:t>
            </a:r>
          </a:p>
        </p:txBody>
      </p:sp>
      <p:sp>
        <p:nvSpPr>
          <p:cNvPr id="547844" name="Text Box 4"/>
          <p:cNvSpPr txBox="1">
            <a:spLocks noChangeArrowheads="1"/>
          </p:cNvSpPr>
          <p:nvPr/>
        </p:nvSpPr>
        <p:spPr bwMode="auto">
          <a:xfrm>
            <a:off x="522288" y="819150"/>
            <a:ext cx="796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accent2"/>
                </a:solidFill>
                <a:ea typeface="微软雅黑" pitchFamily="34" charset="-122"/>
              </a:rPr>
              <a:t>冯</a:t>
            </a:r>
            <a:r>
              <a:rPr lang="zh-CN" altLang="en-US" sz="2000" b="1">
                <a:solidFill>
                  <a:schemeClr val="accent2"/>
                </a:solidFill>
                <a:latin typeface="微软雅黑"/>
                <a:ea typeface="微软雅黑" pitchFamily="34" charset="-122"/>
              </a:rPr>
              <a:t>·</a:t>
            </a:r>
            <a:r>
              <a:rPr lang="zh-CN" altLang="en-US" sz="2000" b="1">
                <a:solidFill>
                  <a:schemeClr val="accent2"/>
                </a:solidFill>
                <a:ea typeface="微软雅黑" pitchFamily="34" charset="-122"/>
              </a:rPr>
              <a:t>诺依曼结构的主要思想是什么呢？</a:t>
            </a:r>
          </a:p>
        </p:txBody>
      </p:sp>
    </p:spTree>
    <p:extLst>
      <p:ext uri="{BB962C8B-B14F-4D97-AF65-F5344CB8AC3E}">
        <p14:creationId xmlns:p14="http://schemas.microsoft.com/office/powerpoint/2010/main" val="7615085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44"/>
                                        </p:tgtEl>
                                        <p:attrNameLst>
                                          <p:attrName>style.visibility</p:attrName>
                                        </p:attrNameLst>
                                      </p:cBhvr>
                                      <p:to>
                                        <p:strVal val="visible"/>
                                      </p:to>
                                    </p:set>
                                    <p:animEffect transition="in" filter="blinds(horizontal)">
                                      <p:cBhvr>
                                        <p:cTn id="7" dur="500"/>
                                        <p:tgtEl>
                                          <p:spTgt spid="547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2323">
                                            <p:txEl>
                                              <p:pRg st="0" end="0"/>
                                            </p:txEl>
                                          </p:spTgt>
                                        </p:tgtEl>
                                        <p:attrNameLst>
                                          <p:attrName>style.visibility</p:attrName>
                                        </p:attrNameLst>
                                      </p:cBhvr>
                                      <p:to>
                                        <p:strVal val="visible"/>
                                      </p:to>
                                    </p:set>
                                    <p:animEffect transition="in" filter="blinds(horizontal)">
                                      <p:cBhvr>
                                        <p:cTn id="12" dur="500"/>
                                        <p:tgtEl>
                                          <p:spTgt spid="3123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2323">
                                            <p:txEl>
                                              <p:pRg st="1" end="1"/>
                                            </p:txEl>
                                          </p:spTgt>
                                        </p:tgtEl>
                                        <p:attrNameLst>
                                          <p:attrName>style.visibility</p:attrName>
                                        </p:attrNameLst>
                                      </p:cBhvr>
                                      <p:to>
                                        <p:strVal val="visible"/>
                                      </p:to>
                                    </p:set>
                                    <p:animEffect transition="in" filter="blinds(horizontal)">
                                      <p:cBhvr>
                                        <p:cTn id="17" dur="500"/>
                                        <p:tgtEl>
                                          <p:spTgt spid="3123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2323">
                                            <p:txEl>
                                              <p:pRg st="2" end="2"/>
                                            </p:txEl>
                                          </p:spTgt>
                                        </p:tgtEl>
                                        <p:attrNameLst>
                                          <p:attrName>style.visibility</p:attrName>
                                        </p:attrNameLst>
                                      </p:cBhvr>
                                      <p:to>
                                        <p:strVal val="visible"/>
                                      </p:to>
                                    </p:set>
                                    <p:animEffect transition="in" filter="blinds(horizontal)">
                                      <p:cBhvr>
                                        <p:cTn id="22" dur="500"/>
                                        <p:tgtEl>
                                          <p:spTgt spid="3123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2323">
                                            <p:txEl>
                                              <p:pRg st="3" end="3"/>
                                            </p:txEl>
                                          </p:spTgt>
                                        </p:tgtEl>
                                        <p:attrNameLst>
                                          <p:attrName>style.visibility</p:attrName>
                                        </p:attrNameLst>
                                      </p:cBhvr>
                                      <p:to>
                                        <p:strVal val="visible"/>
                                      </p:to>
                                    </p:set>
                                    <p:animEffect transition="in" filter="blinds(horizontal)">
                                      <p:cBhvr>
                                        <p:cTn id="27" dur="500"/>
                                        <p:tgtEl>
                                          <p:spTgt spid="31232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12323">
                                            <p:txEl>
                                              <p:pRg st="4" end="4"/>
                                            </p:txEl>
                                          </p:spTgt>
                                        </p:tgtEl>
                                        <p:attrNameLst>
                                          <p:attrName>style.visibility</p:attrName>
                                        </p:attrNameLst>
                                      </p:cBhvr>
                                      <p:to>
                                        <p:strVal val="visible"/>
                                      </p:to>
                                    </p:set>
                                    <p:animEffect transition="in" filter="blinds(horizontal)">
                                      <p:cBhvr>
                                        <p:cTn id="32" dur="500"/>
                                        <p:tgtEl>
                                          <p:spTgt spid="31232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12323">
                                            <p:txEl>
                                              <p:pRg st="5" end="5"/>
                                            </p:txEl>
                                          </p:spTgt>
                                        </p:tgtEl>
                                        <p:attrNameLst>
                                          <p:attrName>style.visibility</p:attrName>
                                        </p:attrNameLst>
                                      </p:cBhvr>
                                      <p:to>
                                        <p:strVal val="visible"/>
                                      </p:to>
                                    </p:set>
                                    <p:animEffect transition="in" filter="blinds(horizontal)">
                                      <p:cBhvr>
                                        <p:cTn id="37" dur="500"/>
                                        <p:tgtEl>
                                          <p:spTgt spid="31232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12323">
                                            <p:txEl>
                                              <p:pRg st="6" end="6"/>
                                            </p:txEl>
                                          </p:spTgt>
                                        </p:tgtEl>
                                        <p:attrNameLst>
                                          <p:attrName>style.visibility</p:attrName>
                                        </p:attrNameLst>
                                      </p:cBhvr>
                                      <p:to>
                                        <p:strVal val="visible"/>
                                      </p:to>
                                    </p:set>
                                    <p:animEffect transition="in" filter="blinds(horizontal)">
                                      <p:cBhvr>
                                        <p:cTn id="42" dur="500"/>
                                        <p:tgtEl>
                                          <p:spTgt spid="31232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12323">
                                            <p:txEl>
                                              <p:pRg st="7" end="7"/>
                                            </p:txEl>
                                          </p:spTgt>
                                        </p:tgtEl>
                                        <p:attrNameLst>
                                          <p:attrName>style.visibility</p:attrName>
                                        </p:attrNameLst>
                                      </p:cBhvr>
                                      <p:to>
                                        <p:strVal val="visible"/>
                                      </p:to>
                                    </p:set>
                                    <p:animEffect transition="in" filter="blinds(horizontal)">
                                      <p:cBhvr>
                                        <p:cTn id="47" dur="500"/>
                                        <p:tgtEl>
                                          <p:spTgt spid="312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98425"/>
            <a:ext cx="8229600" cy="561975"/>
          </a:xfrm>
        </p:spPr>
        <p:txBody>
          <a:bodyPr/>
          <a:lstStyle/>
          <a:p>
            <a:r>
              <a:rPr lang="zh-CN" altLang="en-US" sz="3600" smtClean="0"/>
              <a:t>认识计算机中最基本的部件</a:t>
            </a:r>
          </a:p>
        </p:txBody>
      </p:sp>
      <p:sp>
        <p:nvSpPr>
          <p:cNvPr id="549891" name="Text Box 3"/>
          <p:cNvSpPr txBox="1">
            <a:spLocks noChangeArrowheads="1"/>
          </p:cNvSpPr>
          <p:nvPr/>
        </p:nvSpPr>
        <p:spPr bwMode="auto">
          <a:xfrm>
            <a:off x="206375" y="728663"/>
            <a:ext cx="8640763" cy="1230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buFontTx/>
              <a:buNone/>
            </a:pPr>
            <a:r>
              <a:rPr lang="en-US" altLang="zh-CN" sz="2200">
                <a:latin typeface="微软雅黑" pitchFamily="34" charset="-122"/>
                <a:ea typeface="微软雅黑" pitchFamily="34" charset="-122"/>
              </a:rPr>
              <a:t>CPU</a:t>
            </a:r>
            <a:r>
              <a:rPr lang="zh-CN" altLang="en-US" sz="2200">
                <a:latin typeface="微软雅黑" pitchFamily="34" charset="-122"/>
                <a:ea typeface="微软雅黑" pitchFamily="34" charset="-122"/>
              </a:rPr>
              <a:t>：中央处理器；</a:t>
            </a:r>
            <a:r>
              <a:rPr lang="en-US" altLang="zh-CN" sz="2200">
                <a:latin typeface="微软雅黑" pitchFamily="34" charset="-122"/>
                <a:ea typeface="微软雅黑" pitchFamily="34" charset="-122"/>
              </a:rPr>
              <a:t>PC</a:t>
            </a:r>
            <a:r>
              <a:rPr lang="zh-CN" altLang="en-US" sz="2200">
                <a:latin typeface="微软雅黑" pitchFamily="34" charset="-122"/>
                <a:ea typeface="微软雅黑" pitchFamily="34" charset="-122"/>
              </a:rPr>
              <a:t>：程序计数器；</a:t>
            </a:r>
            <a:r>
              <a:rPr lang="en-US" altLang="zh-CN" sz="2200">
                <a:latin typeface="微软雅黑" pitchFamily="34" charset="-122"/>
                <a:ea typeface="微软雅黑" pitchFamily="34" charset="-122"/>
              </a:rPr>
              <a:t>MAR</a:t>
            </a:r>
            <a:r>
              <a:rPr lang="zh-CN" altLang="en-US" sz="2200">
                <a:latin typeface="微软雅黑" pitchFamily="34" charset="-122"/>
                <a:ea typeface="微软雅黑" pitchFamily="34" charset="-122"/>
              </a:rPr>
              <a:t>：存储器地址寄存器</a:t>
            </a:r>
          </a:p>
          <a:p>
            <a:pPr>
              <a:lnSpc>
                <a:spcPct val="100000"/>
              </a:lnSpc>
              <a:buFontTx/>
              <a:buNone/>
            </a:pPr>
            <a:r>
              <a:rPr lang="en-US" altLang="zh-CN" sz="2200">
                <a:solidFill>
                  <a:srgbClr val="3333CC"/>
                </a:solidFill>
                <a:latin typeface="微软雅黑" pitchFamily="34" charset="-122"/>
                <a:ea typeface="微软雅黑" pitchFamily="34" charset="-122"/>
              </a:rPr>
              <a:t>ALU</a:t>
            </a:r>
            <a:r>
              <a:rPr lang="zh-CN" altLang="en-US" sz="2200">
                <a:solidFill>
                  <a:srgbClr val="3333CC"/>
                </a:solidFill>
                <a:latin typeface="微软雅黑" pitchFamily="34" charset="-122"/>
                <a:ea typeface="微软雅黑" pitchFamily="34" charset="-122"/>
              </a:rPr>
              <a:t>：算术逻辑部件；</a:t>
            </a:r>
            <a:r>
              <a:rPr lang="en-US" altLang="zh-CN" sz="2200">
                <a:solidFill>
                  <a:srgbClr val="3333CC"/>
                </a:solidFill>
                <a:latin typeface="微软雅黑" pitchFamily="34" charset="-122"/>
                <a:ea typeface="微软雅黑" pitchFamily="34" charset="-122"/>
              </a:rPr>
              <a:t>IR</a:t>
            </a:r>
            <a:r>
              <a:rPr lang="zh-CN" altLang="en-US" sz="2200">
                <a:solidFill>
                  <a:srgbClr val="3333CC"/>
                </a:solidFill>
                <a:latin typeface="微软雅黑" pitchFamily="34" charset="-122"/>
                <a:ea typeface="微软雅黑" pitchFamily="34" charset="-122"/>
              </a:rPr>
              <a:t>：指令寄存器；</a:t>
            </a:r>
            <a:r>
              <a:rPr lang="en-US" altLang="zh-CN" sz="2200">
                <a:solidFill>
                  <a:srgbClr val="3333CC"/>
                </a:solidFill>
                <a:latin typeface="微软雅黑" pitchFamily="34" charset="-122"/>
                <a:ea typeface="微软雅黑" pitchFamily="34" charset="-122"/>
              </a:rPr>
              <a:t>MDR</a:t>
            </a:r>
            <a:r>
              <a:rPr lang="zh-CN" altLang="en-US" sz="2200">
                <a:solidFill>
                  <a:srgbClr val="3333CC"/>
                </a:solidFill>
                <a:latin typeface="微软雅黑" pitchFamily="34" charset="-122"/>
                <a:ea typeface="微软雅黑" pitchFamily="34" charset="-122"/>
              </a:rPr>
              <a:t>：存储器数据寄存器</a:t>
            </a:r>
          </a:p>
          <a:p>
            <a:pPr>
              <a:lnSpc>
                <a:spcPct val="100000"/>
              </a:lnSpc>
              <a:buFontTx/>
              <a:buNone/>
            </a:pPr>
            <a:r>
              <a:rPr lang="en-US" altLang="zh-CN" sz="2200">
                <a:solidFill>
                  <a:srgbClr val="008000"/>
                </a:solidFill>
                <a:latin typeface="微软雅黑" pitchFamily="34" charset="-122"/>
                <a:ea typeface="微软雅黑" pitchFamily="34" charset="-122"/>
              </a:rPr>
              <a:t>GPRs</a:t>
            </a:r>
            <a:r>
              <a:rPr lang="zh-CN" altLang="en-US" sz="2200">
                <a:solidFill>
                  <a:srgbClr val="008000"/>
                </a:solidFill>
                <a:latin typeface="微软雅黑" pitchFamily="34" charset="-122"/>
                <a:ea typeface="微软雅黑" pitchFamily="34" charset="-122"/>
              </a:rPr>
              <a:t>：通用寄存器组（由若干通用寄存器组成，早期就是累加器）</a:t>
            </a:r>
          </a:p>
        </p:txBody>
      </p:sp>
      <p:grpSp>
        <p:nvGrpSpPr>
          <p:cNvPr id="45060" name="组合 1"/>
          <p:cNvGrpSpPr>
            <a:grpSpLocks/>
          </p:cNvGrpSpPr>
          <p:nvPr/>
        </p:nvGrpSpPr>
        <p:grpSpPr bwMode="auto">
          <a:xfrm>
            <a:off x="161925" y="2076450"/>
            <a:ext cx="8859838" cy="4811713"/>
            <a:chOff x="161925" y="2076412"/>
            <a:chExt cx="8859838" cy="4811751"/>
          </a:xfrm>
        </p:grpSpPr>
        <p:sp>
          <p:nvSpPr>
            <p:cNvPr id="45064" name="Text Box 61"/>
            <p:cNvSpPr txBox="1">
              <a:spLocks noChangeArrowheads="1"/>
            </p:cNvSpPr>
            <p:nvPr/>
          </p:nvSpPr>
          <p:spPr bwMode="auto">
            <a:xfrm>
              <a:off x="387350" y="2753075"/>
              <a:ext cx="1169988"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latin typeface="微软雅黑" pitchFamily="34" charset="-122"/>
                  <a:ea typeface="微软雅黑" pitchFamily="34" charset="-122"/>
                </a:rPr>
                <a:t>GPRs</a:t>
              </a:r>
            </a:p>
          </p:txBody>
        </p:sp>
        <p:grpSp>
          <p:nvGrpSpPr>
            <p:cNvPr id="45065" name="Group 63"/>
            <p:cNvGrpSpPr>
              <a:grpSpLocks/>
            </p:cNvGrpSpPr>
            <p:nvPr/>
          </p:nvGrpSpPr>
          <p:grpSpPr bwMode="auto">
            <a:xfrm>
              <a:off x="877888" y="3253137"/>
              <a:ext cx="1035050" cy="1574800"/>
              <a:chOff x="2228" y="1678"/>
              <a:chExt cx="737" cy="992"/>
            </a:xfrm>
          </p:grpSpPr>
          <p:sp>
            <p:nvSpPr>
              <p:cNvPr id="45161" name="Rectangle 64"/>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45162" name="Line 65"/>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63" name="Line 66"/>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64" name="Line 67"/>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5066" name="Text Box 68"/>
            <p:cNvSpPr txBox="1">
              <a:spLocks noChangeArrowheads="1"/>
            </p:cNvSpPr>
            <p:nvPr/>
          </p:nvSpPr>
          <p:spPr bwMode="auto">
            <a:xfrm>
              <a:off x="519113" y="3267425"/>
              <a:ext cx="315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0</a:t>
              </a:r>
            </a:p>
          </p:txBody>
        </p:sp>
        <p:sp>
          <p:nvSpPr>
            <p:cNvPr id="45067" name="Text Box 69"/>
            <p:cNvSpPr txBox="1">
              <a:spLocks noChangeArrowheads="1"/>
            </p:cNvSpPr>
            <p:nvPr/>
          </p:nvSpPr>
          <p:spPr bwMode="auto">
            <a:xfrm>
              <a:off x="520700" y="3653187"/>
              <a:ext cx="3159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1</a:t>
              </a:r>
            </a:p>
          </p:txBody>
        </p:sp>
        <p:sp>
          <p:nvSpPr>
            <p:cNvPr id="45068" name="Text Box 70"/>
            <p:cNvSpPr txBox="1">
              <a:spLocks noChangeArrowheads="1"/>
            </p:cNvSpPr>
            <p:nvPr/>
          </p:nvSpPr>
          <p:spPr bwMode="auto">
            <a:xfrm>
              <a:off x="520700" y="4064350"/>
              <a:ext cx="3159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2</a:t>
              </a:r>
            </a:p>
          </p:txBody>
        </p:sp>
        <p:sp>
          <p:nvSpPr>
            <p:cNvPr id="45069" name="Text Box 71"/>
            <p:cNvSpPr txBox="1">
              <a:spLocks noChangeArrowheads="1"/>
            </p:cNvSpPr>
            <p:nvPr/>
          </p:nvSpPr>
          <p:spPr bwMode="auto">
            <a:xfrm>
              <a:off x="519113" y="4513612"/>
              <a:ext cx="3159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3</a:t>
              </a:r>
            </a:p>
          </p:txBody>
        </p:sp>
        <p:sp>
          <p:nvSpPr>
            <p:cNvPr id="45070" name="Rectangle 72"/>
            <p:cNvSpPr>
              <a:spLocks noChangeArrowheads="1"/>
            </p:cNvSpPr>
            <p:nvPr/>
          </p:nvSpPr>
          <p:spPr bwMode="auto">
            <a:xfrm>
              <a:off x="882650" y="3253137"/>
              <a:ext cx="1035050" cy="1574800"/>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nvGrpSpPr>
            <p:cNvPr id="45071" name="组合 25"/>
            <p:cNvGrpSpPr>
              <a:grpSpLocks/>
            </p:cNvGrpSpPr>
            <p:nvPr/>
          </p:nvGrpSpPr>
          <p:grpSpPr bwMode="auto">
            <a:xfrm>
              <a:off x="652463" y="5389912"/>
              <a:ext cx="1406525" cy="711376"/>
              <a:chOff x="1241560" y="5094186"/>
              <a:chExt cx="1484313" cy="649421"/>
            </a:xfrm>
          </p:grpSpPr>
          <p:grpSp>
            <p:nvGrpSpPr>
              <p:cNvPr id="45151" name="Group 19"/>
              <p:cNvGrpSpPr>
                <a:grpSpLocks/>
              </p:cNvGrpSpPr>
              <p:nvPr/>
            </p:nvGrpSpPr>
            <p:grpSpPr bwMode="auto">
              <a:xfrm rot="16200000" flipH="1">
                <a:off x="1659006" y="4676740"/>
                <a:ext cx="649421" cy="1484313"/>
                <a:chOff x="3078" y="2330"/>
                <a:chExt cx="625" cy="1580"/>
              </a:xfrm>
            </p:grpSpPr>
            <p:sp>
              <p:nvSpPr>
                <p:cNvPr id="45153"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4"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5"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6"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7"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8"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9"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60"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152" name="Rectangle 25"/>
              <p:cNvSpPr>
                <a:spLocks noChangeArrowheads="1"/>
              </p:cNvSpPr>
              <p:nvPr/>
            </p:nvSpPr>
            <p:spPr bwMode="auto">
              <a:xfrm flipH="1">
                <a:off x="1574496" y="5298266"/>
                <a:ext cx="859310"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90000"/>
                  </a:lnSpc>
                  <a:spcBef>
                    <a:spcPct val="0"/>
                  </a:spcBef>
                  <a:buFontTx/>
                  <a:buNone/>
                </a:pPr>
                <a:r>
                  <a:rPr lang="en-US" altLang="zh-CN">
                    <a:cs typeface="Arial" pitchFamily="34" charset="0"/>
                  </a:rPr>
                  <a:t>ALU</a:t>
                </a:r>
              </a:p>
            </p:txBody>
          </p:sp>
        </p:grpSp>
        <p:sp>
          <p:nvSpPr>
            <p:cNvPr id="45072" name="Line 30"/>
            <p:cNvSpPr>
              <a:spLocks noChangeShapeType="1"/>
            </p:cNvSpPr>
            <p:nvPr/>
          </p:nvSpPr>
          <p:spPr bwMode="auto">
            <a:xfrm rot="16200000" flipH="1">
              <a:off x="704056" y="5106544"/>
              <a:ext cx="566737"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3" name="Line 31"/>
            <p:cNvSpPr>
              <a:spLocks noChangeShapeType="1"/>
            </p:cNvSpPr>
            <p:nvPr/>
          </p:nvSpPr>
          <p:spPr bwMode="auto">
            <a:xfrm rot="-5400000" flipH="1" flipV="1">
              <a:off x="1496219" y="5120831"/>
              <a:ext cx="592138"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4" name="Text Box 6"/>
            <p:cNvSpPr txBox="1">
              <a:spLocks noChangeArrowheads="1"/>
            </p:cNvSpPr>
            <p:nvPr/>
          </p:nvSpPr>
          <p:spPr bwMode="auto">
            <a:xfrm>
              <a:off x="2971800" y="5084338"/>
              <a:ext cx="584200" cy="369887"/>
            </a:xfrm>
            <a:prstGeom prst="rect">
              <a:avLst/>
            </a:prstGeom>
            <a:solidFill>
              <a:srgbClr val="FF0000">
                <a:alpha val="18039"/>
              </a:srgbClr>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 PC</a:t>
              </a:r>
            </a:p>
          </p:txBody>
        </p:sp>
        <p:sp>
          <p:nvSpPr>
            <p:cNvPr id="45075" name="Text Box 13"/>
            <p:cNvSpPr txBox="1">
              <a:spLocks noChangeArrowheads="1"/>
            </p:cNvSpPr>
            <p:nvPr/>
          </p:nvSpPr>
          <p:spPr bwMode="auto">
            <a:xfrm>
              <a:off x="4560888" y="5084338"/>
              <a:ext cx="781050" cy="369887"/>
            </a:xfrm>
            <a:prstGeom prst="rect">
              <a:avLst/>
            </a:prstGeom>
            <a:solidFill>
              <a:srgbClr val="FF0000">
                <a:alpha val="18039"/>
              </a:srgbClr>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MAR</a:t>
              </a:r>
            </a:p>
          </p:txBody>
        </p:sp>
        <p:sp>
          <p:nvSpPr>
            <p:cNvPr id="45076" name="Text Box 14"/>
            <p:cNvSpPr txBox="1">
              <a:spLocks noChangeArrowheads="1"/>
            </p:cNvSpPr>
            <p:nvPr/>
          </p:nvSpPr>
          <p:spPr bwMode="auto">
            <a:xfrm>
              <a:off x="4257675" y="3095173"/>
              <a:ext cx="1084263" cy="368300"/>
            </a:xfrm>
            <a:prstGeom prst="rect">
              <a:avLst/>
            </a:prstGeom>
            <a:solidFill>
              <a:srgbClr val="FF0000">
                <a:alpha val="18039"/>
              </a:srgbClr>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chemeClr val="accent2"/>
                  </a:solidFill>
                  <a:latin typeface="微软雅黑" pitchFamily="34" charset="-122"/>
                  <a:ea typeface="微软雅黑" pitchFamily="34" charset="-122"/>
                </a:rPr>
                <a:t>  MDR</a:t>
              </a:r>
            </a:p>
          </p:txBody>
        </p:sp>
        <p:sp>
          <p:nvSpPr>
            <p:cNvPr id="45077" name="Text Box 32"/>
            <p:cNvSpPr txBox="1">
              <a:spLocks noChangeArrowheads="1"/>
            </p:cNvSpPr>
            <p:nvPr/>
          </p:nvSpPr>
          <p:spPr bwMode="auto">
            <a:xfrm>
              <a:off x="3040063" y="5683600"/>
              <a:ext cx="1508125" cy="400050"/>
            </a:xfrm>
            <a:prstGeom prst="rect">
              <a:avLst/>
            </a:prstGeom>
            <a:solidFill>
              <a:srgbClr val="FF0000">
                <a:alpha val="18039"/>
              </a:srgbClr>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a:latin typeface="微软雅黑" pitchFamily="34" charset="-122"/>
                  <a:ea typeface="微软雅黑" pitchFamily="34" charset="-122"/>
                </a:rPr>
                <a:t>标志寄存器</a:t>
              </a:r>
              <a:endParaRPr lang="en-US" altLang="zh-CN" sz="2000">
                <a:latin typeface="微软雅黑" pitchFamily="34" charset="-122"/>
                <a:ea typeface="微软雅黑" pitchFamily="34" charset="-122"/>
              </a:endParaRPr>
            </a:p>
          </p:txBody>
        </p:sp>
        <p:sp>
          <p:nvSpPr>
            <p:cNvPr id="45078" name="Text Box 2"/>
            <p:cNvSpPr txBox="1">
              <a:spLocks noChangeArrowheads="1"/>
            </p:cNvSpPr>
            <p:nvPr/>
          </p:nvSpPr>
          <p:spPr bwMode="auto">
            <a:xfrm>
              <a:off x="2852738" y="4085800"/>
              <a:ext cx="1358900" cy="466725"/>
            </a:xfrm>
            <a:prstGeom prst="rect">
              <a:avLst/>
            </a:prstGeom>
            <a:solidFill>
              <a:srgbClr val="0000FF">
                <a:alpha val="25882"/>
              </a:srgbClr>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a:latin typeface="微软雅黑" pitchFamily="34" charset="-122"/>
                  <a:ea typeface="微软雅黑" pitchFamily="34" charset="-122"/>
                </a:rPr>
                <a:t> 控制器</a:t>
              </a:r>
            </a:p>
          </p:txBody>
        </p:sp>
        <p:grpSp>
          <p:nvGrpSpPr>
            <p:cNvPr id="45079" name="组合 42"/>
            <p:cNvGrpSpPr>
              <a:grpSpLocks/>
            </p:cNvGrpSpPr>
            <p:nvPr/>
          </p:nvGrpSpPr>
          <p:grpSpPr bwMode="auto">
            <a:xfrm>
              <a:off x="5334000" y="2766535"/>
              <a:ext cx="1179513" cy="752475"/>
              <a:chOff x="7442619" y="4868863"/>
              <a:chExt cx="1118160" cy="648200"/>
            </a:xfrm>
          </p:grpSpPr>
          <p:sp>
            <p:nvSpPr>
              <p:cNvPr id="45149" name="Text Box 55"/>
              <p:cNvSpPr txBox="1">
                <a:spLocks noChangeArrowheads="1"/>
              </p:cNvSpPr>
              <p:nvPr/>
            </p:nvSpPr>
            <p:spPr bwMode="auto">
              <a:xfrm>
                <a:off x="7641184" y="4868863"/>
                <a:ext cx="75905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3333CC"/>
                    </a:solidFill>
                    <a:latin typeface="微软雅黑" pitchFamily="34" charset="-122"/>
                    <a:ea typeface="微软雅黑" pitchFamily="34" charset="-122"/>
                  </a:rPr>
                  <a:t>数据</a:t>
                </a:r>
              </a:p>
            </p:txBody>
          </p:sp>
          <p:sp>
            <p:nvSpPr>
              <p:cNvPr id="45150" name="AutoShape 56"/>
              <p:cNvSpPr>
                <a:spLocks noChangeArrowheads="1"/>
              </p:cNvSpPr>
              <p:nvPr/>
            </p:nvSpPr>
            <p:spPr bwMode="auto">
              <a:xfrm>
                <a:off x="7442619" y="5138739"/>
                <a:ext cx="1118160" cy="378324"/>
              </a:xfrm>
              <a:prstGeom prst="leftRightArrow">
                <a:avLst>
                  <a:gd name="adj1" fmla="val 50000"/>
                  <a:gd name="adj2" fmla="val 55909"/>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grpSp>
          <p:nvGrpSpPr>
            <p:cNvPr id="45080" name="组合 43"/>
            <p:cNvGrpSpPr>
              <a:grpSpLocks/>
            </p:cNvGrpSpPr>
            <p:nvPr/>
          </p:nvGrpSpPr>
          <p:grpSpPr bwMode="auto">
            <a:xfrm>
              <a:off x="5381625" y="3804335"/>
              <a:ext cx="1077913" cy="703263"/>
              <a:chOff x="7482051" y="3223714"/>
              <a:chExt cx="1077320" cy="606260"/>
            </a:xfrm>
          </p:grpSpPr>
          <p:sp>
            <p:nvSpPr>
              <p:cNvPr id="45147" name="AutoShape 54"/>
              <p:cNvSpPr>
                <a:spLocks noChangeArrowheads="1"/>
              </p:cNvSpPr>
              <p:nvPr/>
            </p:nvSpPr>
            <p:spPr bwMode="auto">
              <a:xfrm>
                <a:off x="7482051" y="3475038"/>
                <a:ext cx="1077320" cy="354936"/>
              </a:xfrm>
              <a:prstGeom prst="leftRightArrow">
                <a:avLst>
                  <a:gd name="adj1" fmla="val 50000"/>
                  <a:gd name="adj2" fmla="val 53876"/>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45148" name="Text Box 57"/>
              <p:cNvSpPr txBox="1">
                <a:spLocks noChangeArrowheads="1"/>
              </p:cNvSpPr>
              <p:nvPr/>
            </p:nvSpPr>
            <p:spPr bwMode="auto">
              <a:xfrm>
                <a:off x="7682024" y="3223714"/>
                <a:ext cx="75905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FF3300"/>
                    </a:solidFill>
                    <a:latin typeface="微软雅黑" pitchFamily="34" charset="-122"/>
                    <a:ea typeface="微软雅黑" pitchFamily="34" charset="-122"/>
                  </a:rPr>
                  <a:t>控制</a:t>
                </a:r>
              </a:p>
            </p:txBody>
          </p:sp>
        </p:grpSp>
        <p:grpSp>
          <p:nvGrpSpPr>
            <p:cNvPr id="45081" name="组合 44"/>
            <p:cNvGrpSpPr>
              <a:grpSpLocks/>
            </p:cNvGrpSpPr>
            <p:nvPr/>
          </p:nvGrpSpPr>
          <p:grpSpPr bwMode="auto">
            <a:xfrm>
              <a:off x="5356225" y="4777473"/>
              <a:ext cx="1133475" cy="766762"/>
              <a:chOff x="7597835" y="1807906"/>
              <a:chExt cx="961535" cy="660644"/>
            </a:xfrm>
          </p:grpSpPr>
          <p:sp>
            <p:nvSpPr>
              <p:cNvPr id="45145" name="Text Box 53"/>
              <p:cNvSpPr txBox="1">
                <a:spLocks noChangeArrowheads="1"/>
              </p:cNvSpPr>
              <p:nvPr/>
            </p:nvSpPr>
            <p:spPr bwMode="auto">
              <a:xfrm>
                <a:off x="7637346" y="1807906"/>
                <a:ext cx="75905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008000"/>
                    </a:solidFill>
                    <a:latin typeface="微软雅黑" pitchFamily="34" charset="-122"/>
                    <a:ea typeface="微软雅黑" pitchFamily="34" charset="-122"/>
                  </a:rPr>
                  <a:t>地址</a:t>
                </a:r>
              </a:p>
            </p:txBody>
          </p:sp>
          <p:sp>
            <p:nvSpPr>
              <p:cNvPr id="45146" name="AutoShape 58"/>
              <p:cNvSpPr>
                <a:spLocks noChangeArrowheads="1"/>
              </p:cNvSpPr>
              <p:nvPr/>
            </p:nvSpPr>
            <p:spPr bwMode="auto">
              <a:xfrm>
                <a:off x="7597835" y="2040659"/>
                <a:ext cx="961535" cy="427891"/>
              </a:xfrm>
              <a:prstGeom prst="rightArrow">
                <a:avLst>
                  <a:gd name="adj1" fmla="val 50000"/>
                  <a:gd name="adj2" fmla="val 58207"/>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sp>
          <p:nvSpPr>
            <p:cNvPr id="45082" name="Line 59"/>
            <p:cNvSpPr>
              <a:spLocks noChangeShapeType="1"/>
            </p:cNvSpPr>
            <p:nvPr/>
          </p:nvSpPr>
          <p:spPr bwMode="auto">
            <a:xfrm rot="5400000" flipH="1" flipV="1">
              <a:off x="4769644" y="3764332"/>
              <a:ext cx="0" cy="1116012"/>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83" name="Text Box 49"/>
            <p:cNvSpPr txBox="1">
              <a:spLocks noChangeArrowheads="1"/>
            </p:cNvSpPr>
            <p:nvPr/>
          </p:nvSpPr>
          <p:spPr bwMode="auto">
            <a:xfrm>
              <a:off x="2735263" y="3093585"/>
              <a:ext cx="1144587" cy="376238"/>
            </a:xfrm>
            <a:prstGeom prst="rect">
              <a:avLst/>
            </a:prstGeom>
            <a:solidFill>
              <a:srgbClr val="FF0000">
                <a:alpha val="18039"/>
              </a:srgbClr>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FF3300"/>
                  </a:solidFill>
                  <a:latin typeface="微软雅黑" pitchFamily="34" charset="-122"/>
                  <a:ea typeface="微软雅黑" pitchFamily="34" charset="-122"/>
                </a:rPr>
                <a:t>    </a:t>
              </a:r>
              <a:endParaRPr lang="en-US" altLang="zh-CN" sz="1800">
                <a:solidFill>
                  <a:schemeClr val="hlink"/>
                </a:solidFill>
                <a:latin typeface="微软雅黑" pitchFamily="34" charset="-122"/>
                <a:ea typeface="微软雅黑" pitchFamily="34" charset="-122"/>
              </a:endParaRPr>
            </a:p>
          </p:txBody>
        </p:sp>
        <p:sp>
          <p:nvSpPr>
            <p:cNvPr id="45084" name="矩形 46"/>
            <p:cNvSpPr>
              <a:spLocks noChangeArrowheads="1"/>
            </p:cNvSpPr>
            <p:nvPr/>
          </p:nvSpPr>
          <p:spPr bwMode="auto">
            <a:xfrm>
              <a:off x="2368550" y="3112635"/>
              <a:ext cx="493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FF0000"/>
                  </a:solidFill>
                  <a:latin typeface="微软雅黑" pitchFamily="34" charset="-122"/>
                  <a:ea typeface="微软雅黑" pitchFamily="34" charset="-122"/>
                </a:rPr>
                <a:t>IR</a:t>
              </a:r>
              <a:endParaRPr lang="zh-CN" altLang="en-US" sz="1800">
                <a:solidFill>
                  <a:srgbClr val="FF0000"/>
                </a:solidFill>
                <a:latin typeface="微软雅黑" pitchFamily="34" charset="-122"/>
                <a:ea typeface="微软雅黑" pitchFamily="34" charset="-122"/>
              </a:endParaRPr>
            </a:p>
          </p:txBody>
        </p:sp>
        <p:grpSp>
          <p:nvGrpSpPr>
            <p:cNvPr id="45085" name="Group 73"/>
            <p:cNvGrpSpPr>
              <a:grpSpLocks/>
            </p:cNvGrpSpPr>
            <p:nvPr/>
          </p:nvGrpSpPr>
          <p:grpSpPr bwMode="auto">
            <a:xfrm>
              <a:off x="6502400" y="2076412"/>
              <a:ext cx="1577975" cy="4052888"/>
              <a:chOff x="4125" y="1565"/>
              <a:chExt cx="994" cy="2553"/>
            </a:xfrm>
          </p:grpSpPr>
          <p:grpSp>
            <p:nvGrpSpPr>
              <p:cNvPr id="45126" name="Group 74"/>
              <p:cNvGrpSpPr>
                <a:grpSpLocks/>
              </p:cNvGrpSpPr>
              <p:nvPr/>
            </p:nvGrpSpPr>
            <p:grpSpPr bwMode="auto">
              <a:xfrm>
                <a:off x="4125" y="1565"/>
                <a:ext cx="994" cy="2553"/>
                <a:chOff x="4156" y="1565"/>
                <a:chExt cx="1026" cy="2553"/>
              </a:xfrm>
            </p:grpSpPr>
            <p:sp>
              <p:nvSpPr>
                <p:cNvPr id="45128" name="Text Box 75"/>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a:latin typeface="微软雅黑" pitchFamily="34" charset="-122"/>
                      <a:ea typeface="微软雅黑" pitchFamily="34" charset="-122"/>
                    </a:rPr>
                    <a:t>存储器</a:t>
                  </a:r>
                </a:p>
              </p:txBody>
            </p:sp>
            <p:grpSp>
              <p:nvGrpSpPr>
                <p:cNvPr id="45129" name="Group 76"/>
                <p:cNvGrpSpPr>
                  <a:grpSpLocks/>
                </p:cNvGrpSpPr>
                <p:nvPr/>
              </p:nvGrpSpPr>
              <p:grpSpPr bwMode="auto">
                <a:xfrm>
                  <a:off x="4156" y="1877"/>
                  <a:ext cx="737" cy="2211"/>
                  <a:chOff x="3447" y="1423"/>
                  <a:chExt cx="879" cy="2211"/>
                </a:xfrm>
              </p:grpSpPr>
              <p:sp>
                <p:nvSpPr>
                  <p:cNvPr id="45137" name="Rectangle 77"/>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45138" name="Line 78"/>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39" name="Line 79"/>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40" name="Line 80"/>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41" name="Line 81"/>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42" name="Line 82"/>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43" name="Line 83"/>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44" name="Line 84"/>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5130" name="Text Box 85"/>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0</a:t>
                  </a:r>
                </a:p>
              </p:txBody>
            </p:sp>
            <p:sp>
              <p:nvSpPr>
                <p:cNvPr id="45131" name="Text Box 86"/>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1</a:t>
                  </a:r>
                </a:p>
              </p:txBody>
            </p:sp>
            <p:sp>
              <p:nvSpPr>
                <p:cNvPr id="45132" name="Text Box 87"/>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2</a:t>
                  </a:r>
                </a:p>
              </p:txBody>
            </p:sp>
            <p:sp>
              <p:nvSpPr>
                <p:cNvPr id="45133" name="Text Box 88"/>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3</a:t>
                  </a:r>
                </a:p>
              </p:txBody>
            </p:sp>
            <p:sp>
              <p:nvSpPr>
                <p:cNvPr id="45134" name="Text Box 90"/>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endParaRPr lang="en-US" altLang="zh-CN" sz="1800">
                    <a:solidFill>
                      <a:srgbClr val="008000"/>
                    </a:solidFill>
                    <a:latin typeface="微软雅黑" pitchFamily="34" charset="-122"/>
                    <a:ea typeface="微软雅黑" pitchFamily="34" charset="-122"/>
                  </a:endParaRPr>
                </a:p>
              </p:txBody>
            </p:sp>
            <p:sp>
              <p:nvSpPr>
                <p:cNvPr id="45135" name="Text Box 91"/>
                <p:cNvSpPr txBox="1">
                  <a:spLocks noChangeArrowheads="1"/>
                </p:cNvSpPr>
                <p:nvPr/>
              </p:nvSpPr>
              <p:spPr bwMode="auto">
                <a:xfrm>
                  <a:off x="4864" y="3578"/>
                  <a:ext cx="31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14</a:t>
                  </a:r>
                </a:p>
              </p:txBody>
            </p:sp>
            <p:sp>
              <p:nvSpPr>
                <p:cNvPr id="45136" name="Text Box 92"/>
                <p:cNvSpPr txBox="1">
                  <a:spLocks noChangeArrowheads="1"/>
                </p:cNvSpPr>
                <p:nvPr/>
              </p:nvSpPr>
              <p:spPr bwMode="auto">
                <a:xfrm>
                  <a:off x="4864" y="3885"/>
                  <a:ext cx="31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15</a:t>
                  </a:r>
                </a:p>
              </p:txBody>
            </p:sp>
          </p:grpSp>
          <p:sp>
            <p:nvSpPr>
              <p:cNvPr id="45127" name="Rectangle 93"/>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cxnSp>
          <p:nvCxnSpPr>
            <p:cNvPr id="156" name="直接连接符 155">
              <a:extLst>
                <a:ext uri="{FF2B5EF4-FFF2-40B4-BE49-F238E27FC236}">
                  <a16:creationId xmlns:a16="http://schemas.microsoft.com/office/drawing/2014/main" xmlns="" id="{9B9FB7CD-ABD6-453E-BFAF-469224CEB512}"/>
                </a:ext>
              </a:extLst>
            </p:cNvPr>
            <p:cNvCxnSpPr>
              <a:cxnSpLocks/>
            </p:cNvCxnSpPr>
            <p:nvPr/>
          </p:nvCxnSpPr>
          <p:spPr>
            <a:xfrm>
              <a:off x="3222625" y="3094008"/>
              <a:ext cx="0" cy="376240"/>
            </a:xfrm>
            <a:prstGeom prst="line">
              <a:avLst/>
            </a:prstGeom>
            <a:ln w="25400"/>
          </p:spPr>
          <p:style>
            <a:lnRef idx="1">
              <a:schemeClr val="dk1"/>
            </a:lnRef>
            <a:fillRef idx="0">
              <a:schemeClr val="dk1"/>
            </a:fillRef>
            <a:effectRef idx="0">
              <a:schemeClr val="dk1"/>
            </a:effectRef>
            <a:fontRef idx="minor">
              <a:schemeClr val="tx1"/>
            </a:fontRef>
          </p:style>
        </p:cxnSp>
        <p:sp>
          <p:nvSpPr>
            <p:cNvPr id="45087" name="矩形 70"/>
            <p:cNvSpPr>
              <a:spLocks noChangeArrowheads="1"/>
            </p:cNvSpPr>
            <p:nvPr/>
          </p:nvSpPr>
          <p:spPr bwMode="auto">
            <a:xfrm>
              <a:off x="2681288" y="3125335"/>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FF0000"/>
                  </a:solidFill>
                  <a:latin typeface="微软雅黑" pitchFamily="34" charset="-122"/>
                  <a:ea typeface="微软雅黑" pitchFamily="34" charset="-122"/>
                </a:rPr>
                <a:t>OP</a:t>
              </a:r>
              <a:endParaRPr lang="zh-CN" altLang="en-US" sz="1800">
                <a:solidFill>
                  <a:srgbClr val="FF0000"/>
                </a:solidFill>
                <a:latin typeface="微软雅黑" pitchFamily="34" charset="-122"/>
                <a:ea typeface="微软雅黑" pitchFamily="34" charset="-122"/>
              </a:endParaRPr>
            </a:p>
          </p:txBody>
        </p:sp>
        <p:sp>
          <p:nvSpPr>
            <p:cNvPr id="45088" name="矩形 72"/>
            <p:cNvSpPr>
              <a:spLocks noChangeArrowheads="1"/>
            </p:cNvSpPr>
            <p:nvPr/>
          </p:nvSpPr>
          <p:spPr bwMode="auto">
            <a:xfrm>
              <a:off x="3219450" y="3095173"/>
              <a:ext cx="754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FF0000"/>
                  </a:solidFill>
                  <a:latin typeface="微软雅黑" pitchFamily="34" charset="-122"/>
                  <a:ea typeface="微软雅黑" pitchFamily="34" charset="-122"/>
                </a:rPr>
                <a:t>addr</a:t>
              </a:r>
              <a:endParaRPr lang="zh-CN" altLang="en-US" sz="1800">
                <a:solidFill>
                  <a:srgbClr val="FF0000"/>
                </a:solidFill>
                <a:latin typeface="微软雅黑" pitchFamily="34" charset="-122"/>
                <a:ea typeface="微软雅黑" pitchFamily="34" charset="-122"/>
              </a:endParaRPr>
            </a:p>
          </p:txBody>
        </p:sp>
        <p:grpSp>
          <p:nvGrpSpPr>
            <p:cNvPr id="45089" name="Group 7"/>
            <p:cNvGrpSpPr>
              <a:grpSpLocks/>
            </p:cNvGrpSpPr>
            <p:nvPr/>
          </p:nvGrpSpPr>
          <p:grpSpPr bwMode="auto">
            <a:xfrm>
              <a:off x="7993063" y="3047420"/>
              <a:ext cx="1028700" cy="831850"/>
              <a:chOff x="5035" y="1579"/>
              <a:chExt cx="648" cy="524"/>
            </a:xfrm>
          </p:grpSpPr>
          <p:sp>
            <p:nvSpPr>
              <p:cNvPr id="45124" name="Text Box 8"/>
              <p:cNvSpPr txBox="1">
                <a:spLocks noChangeArrowheads="1"/>
              </p:cNvSpPr>
              <p:nvPr/>
            </p:nvSpPr>
            <p:spPr bwMode="auto">
              <a:xfrm>
                <a:off x="5261" y="1579"/>
                <a:ext cx="422"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a:solidFill>
                      <a:srgbClr val="CC3300"/>
                    </a:solidFill>
                    <a:latin typeface="微软雅黑" pitchFamily="34" charset="-122"/>
                    <a:ea typeface="微软雅黑" pitchFamily="34" charset="-122"/>
                  </a:rPr>
                  <a:t>输入</a:t>
                </a:r>
              </a:p>
              <a:p>
                <a:pPr>
                  <a:lnSpc>
                    <a:spcPct val="100000"/>
                  </a:lnSpc>
                  <a:spcBef>
                    <a:spcPct val="0"/>
                  </a:spcBef>
                  <a:buFontTx/>
                  <a:buNone/>
                </a:pPr>
                <a:r>
                  <a:rPr lang="zh-CN" altLang="en-US">
                    <a:solidFill>
                      <a:srgbClr val="CC3300"/>
                    </a:solidFill>
                    <a:latin typeface="微软雅黑" pitchFamily="34" charset="-122"/>
                    <a:ea typeface="微软雅黑" pitchFamily="34" charset="-122"/>
                  </a:rPr>
                  <a:t>设备</a:t>
                </a:r>
              </a:p>
            </p:txBody>
          </p:sp>
          <p:sp>
            <p:nvSpPr>
              <p:cNvPr id="45125" name="AutoShape 9"/>
              <p:cNvSpPr>
                <a:spLocks noChangeArrowheads="1"/>
              </p:cNvSpPr>
              <p:nvPr/>
            </p:nvSpPr>
            <p:spPr bwMode="auto">
              <a:xfrm>
                <a:off x="5035" y="1791"/>
                <a:ext cx="199" cy="141"/>
              </a:xfrm>
              <a:prstGeom prst="leftRightArrow">
                <a:avLst>
                  <a:gd name="adj1" fmla="val 50000"/>
                  <a:gd name="adj2" fmla="val 28227"/>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endParaRPr lang="zh-CN" altLang="en-US" sz="1800">
                  <a:solidFill>
                    <a:srgbClr val="CC3300"/>
                  </a:solidFill>
                  <a:latin typeface="微软雅黑" pitchFamily="34" charset="-122"/>
                  <a:ea typeface="微软雅黑" pitchFamily="34" charset="-122"/>
                </a:endParaRPr>
              </a:p>
            </p:txBody>
          </p:sp>
        </p:grpSp>
        <p:grpSp>
          <p:nvGrpSpPr>
            <p:cNvPr id="45090" name="Group 10"/>
            <p:cNvGrpSpPr>
              <a:grpSpLocks/>
            </p:cNvGrpSpPr>
            <p:nvPr/>
          </p:nvGrpSpPr>
          <p:grpSpPr bwMode="auto">
            <a:xfrm>
              <a:off x="7991475" y="4352345"/>
              <a:ext cx="990600" cy="831850"/>
              <a:chOff x="5034" y="2415"/>
              <a:chExt cx="624" cy="524"/>
            </a:xfrm>
          </p:grpSpPr>
          <p:sp>
            <p:nvSpPr>
              <p:cNvPr id="45122" name="Text Box 11"/>
              <p:cNvSpPr txBox="1">
                <a:spLocks noChangeArrowheads="1"/>
              </p:cNvSpPr>
              <p:nvPr/>
            </p:nvSpPr>
            <p:spPr bwMode="auto">
              <a:xfrm>
                <a:off x="5261" y="2415"/>
                <a:ext cx="397"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a:solidFill>
                      <a:srgbClr val="CC3300"/>
                    </a:solidFill>
                    <a:latin typeface="微软雅黑" pitchFamily="34" charset="-122"/>
                    <a:ea typeface="微软雅黑" pitchFamily="34" charset="-122"/>
                  </a:rPr>
                  <a:t>输出</a:t>
                </a:r>
                <a:endParaRPr lang="en-US" altLang="zh-CN">
                  <a:solidFill>
                    <a:srgbClr val="CC3300"/>
                  </a:solidFill>
                  <a:latin typeface="微软雅黑" pitchFamily="34" charset="-122"/>
                  <a:ea typeface="微软雅黑" pitchFamily="34" charset="-122"/>
                </a:endParaRPr>
              </a:p>
              <a:p>
                <a:pPr>
                  <a:lnSpc>
                    <a:spcPct val="100000"/>
                  </a:lnSpc>
                  <a:spcBef>
                    <a:spcPct val="0"/>
                  </a:spcBef>
                  <a:buFontTx/>
                  <a:buNone/>
                </a:pPr>
                <a:r>
                  <a:rPr lang="zh-CN" altLang="en-US">
                    <a:solidFill>
                      <a:srgbClr val="CC3300"/>
                    </a:solidFill>
                    <a:latin typeface="微软雅黑" pitchFamily="34" charset="-122"/>
                    <a:ea typeface="微软雅黑" pitchFamily="34" charset="-122"/>
                  </a:rPr>
                  <a:t>设备</a:t>
                </a:r>
              </a:p>
            </p:txBody>
          </p:sp>
          <p:sp>
            <p:nvSpPr>
              <p:cNvPr id="45123" name="AutoShape 12"/>
              <p:cNvSpPr>
                <a:spLocks noChangeArrowheads="1"/>
              </p:cNvSpPr>
              <p:nvPr/>
            </p:nvSpPr>
            <p:spPr bwMode="auto">
              <a:xfrm>
                <a:off x="5034" y="2614"/>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cxnSp>
          <p:nvCxnSpPr>
            <p:cNvPr id="165" name="直接连接符 164">
              <a:extLst>
                <a:ext uri="{FF2B5EF4-FFF2-40B4-BE49-F238E27FC236}">
                  <a16:creationId xmlns:a16="http://schemas.microsoft.com/office/drawing/2014/main" xmlns="" id="{3E6DE9A7-C31A-42FC-8F83-FC3EE58E1E9E}"/>
                </a:ext>
              </a:extLst>
            </p:cNvPr>
            <p:cNvCxnSpPr>
              <a:cxnSpLocks/>
            </p:cNvCxnSpPr>
            <p:nvPr/>
          </p:nvCxnSpPr>
          <p:spPr>
            <a:xfrm>
              <a:off x="7745413" y="4559282"/>
              <a:ext cx="0" cy="534992"/>
            </a:xfrm>
            <a:prstGeom prst="line">
              <a:avLst/>
            </a:prstGeom>
            <a:ln w="50800">
              <a:prstDash val="sysDot"/>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xmlns="" id="{91F2F719-744D-493E-90B1-D0485B0D2C4B}"/>
                </a:ext>
              </a:extLst>
            </p:cNvPr>
            <p:cNvCxnSpPr>
              <a:cxnSpLocks/>
            </p:cNvCxnSpPr>
            <p:nvPr/>
          </p:nvCxnSpPr>
          <p:spPr>
            <a:xfrm>
              <a:off x="7092950" y="4559282"/>
              <a:ext cx="0" cy="534992"/>
            </a:xfrm>
            <a:prstGeom prst="line">
              <a:avLst/>
            </a:prstGeom>
            <a:ln w="50800">
              <a:prstDash val="sysDot"/>
            </a:ln>
          </p:spPr>
          <p:style>
            <a:lnRef idx="1">
              <a:schemeClr val="dk1"/>
            </a:lnRef>
            <a:fillRef idx="0">
              <a:schemeClr val="dk1"/>
            </a:fillRef>
            <a:effectRef idx="0">
              <a:schemeClr val="dk1"/>
            </a:effectRef>
            <a:fontRef idx="minor">
              <a:schemeClr val="tx1"/>
            </a:fontRef>
          </p:style>
        </p:cxnSp>
        <p:sp>
          <p:nvSpPr>
            <p:cNvPr id="45093" name="Line 39"/>
            <p:cNvSpPr>
              <a:spLocks noChangeShapeType="1"/>
            </p:cNvSpPr>
            <p:nvPr/>
          </p:nvSpPr>
          <p:spPr bwMode="auto">
            <a:xfrm rot="-5400000">
              <a:off x="2051530" y="4876887"/>
              <a:ext cx="0" cy="342000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4" name="Line 40"/>
            <p:cNvSpPr>
              <a:spLocks noChangeShapeType="1"/>
            </p:cNvSpPr>
            <p:nvPr/>
          </p:nvSpPr>
          <p:spPr bwMode="auto">
            <a:xfrm rot="16200000" flipV="1">
              <a:off x="3509498" y="6371942"/>
              <a:ext cx="504825"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5" name="Line 41"/>
            <p:cNvSpPr>
              <a:spLocks noChangeShapeType="1"/>
            </p:cNvSpPr>
            <p:nvPr/>
          </p:nvSpPr>
          <p:spPr bwMode="auto">
            <a:xfrm rot="-5400000" flipH="1" flipV="1">
              <a:off x="1072878" y="6331300"/>
              <a:ext cx="517525" cy="0"/>
            </a:xfrm>
            <a:prstGeom prst="line">
              <a:avLst/>
            </a:prstGeom>
            <a:noFill/>
            <a:ln w="349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6" name="Line 51"/>
            <p:cNvSpPr>
              <a:spLocks noChangeShapeType="1"/>
            </p:cNvSpPr>
            <p:nvPr/>
          </p:nvSpPr>
          <p:spPr bwMode="auto">
            <a:xfrm flipV="1">
              <a:off x="341530" y="2664355"/>
              <a:ext cx="0" cy="396000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7" name="Line 39"/>
            <p:cNvSpPr>
              <a:spLocks noChangeShapeType="1"/>
            </p:cNvSpPr>
            <p:nvPr/>
          </p:nvSpPr>
          <p:spPr bwMode="auto">
            <a:xfrm rot="-5400000">
              <a:off x="2575080" y="379740"/>
              <a:ext cx="19050" cy="451485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8" name="Line 40"/>
            <p:cNvSpPr>
              <a:spLocks noChangeShapeType="1"/>
            </p:cNvSpPr>
            <p:nvPr/>
          </p:nvSpPr>
          <p:spPr bwMode="auto">
            <a:xfrm rot="5400000" flipV="1">
              <a:off x="4545806" y="2862346"/>
              <a:ext cx="503237" cy="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9" name="Line 40"/>
            <p:cNvSpPr>
              <a:spLocks noChangeShapeType="1"/>
            </p:cNvSpPr>
            <p:nvPr/>
          </p:nvSpPr>
          <p:spPr bwMode="auto">
            <a:xfrm rot="5400000">
              <a:off x="1178850" y="2951915"/>
              <a:ext cx="576000" cy="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0" name="Line 33"/>
            <p:cNvSpPr>
              <a:spLocks noChangeShapeType="1"/>
            </p:cNvSpPr>
            <p:nvPr/>
          </p:nvSpPr>
          <p:spPr bwMode="auto">
            <a:xfrm flipH="1">
              <a:off x="3851275" y="3266623"/>
              <a:ext cx="396875"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1" name="Line 40"/>
            <p:cNvSpPr>
              <a:spLocks noChangeShapeType="1"/>
            </p:cNvSpPr>
            <p:nvPr/>
          </p:nvSpPr>
          <p:spPr bwMode="auto">
            <a:xfrm rot="5400000" flipV="1">
              <a:off x="2673350" y="3728613"/>
              <a:ext cx="647700" cy="0"/>
            </a:xfrm>
            <a:prstGeom prst="line">
              <a:avLst/>
            </a:prstGeom>
            <a:noFill/>
            <a:ln w="381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2" name="Line 50"/>
            <p:cNvSpPr>
              <a:spLocks noChangeShapeType="1"/>
            </p:cNvSpPr>
            <p:nvPr/>
          </p:nvSpPr>
          <p:spPr bwMode="auto">
            <a:xfrm rot="10800000" flipH="1">
              <a:off x="3556000" y="5251025"/>
              <a:ext cx="10080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3" name="Line 40"/>
            <p:cNvSpPr>
              <a:spLocks noChangeShapeType="1"/>
            </p:cNvSpPr>
            <p:nvPr/>
          </p:nvSpPr>
          <p:spPr bwMode="auto">
            <a:xfrm rot="5400000" flipV="1">
              <a:off x="3338950" y="3657263"/>
              <a:ext cx="396000"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4" name="Line 50"/>
            <p:cNvSpPr>
              <a:spLocks noChangeShapeType="1"/>
            </p:cNvSpPr>
            <p:nvPr/>
          </p:nvSpPr>
          <p:spPr bwMode="auto">
            <a:xfrm rot="10800000" flipH="1">
              <a:off x="3528363" y="3855263"/>
              <a:ext cx="14040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5" name="Line 40"/>
            <p:cNvSpPr>
              <a:spLocks noChangeShapeType="1"/>
            </p:cNvSpPr>
            <p:nvPr/>
          </p:nvSpPr>
          <p:spPr bwMode="auto">
            <a:xfrm rot="5400000">
              <a:off x="4302362" y="4485403"/>
              <a:ext cx="1260000" cy="0"/>
            </a:xfrm>
            <a:prstGeom prst="line">
              <a:avLst/>
            </a:prstGeom>
            <a:noFill/>
            <a:ln w="381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6" name="Line 59"/>
            <p:cNvSpPr>
              <a:spLocks noChangeShapeType="1"/>
            </p:cNvSpPr>
            <p:nvPr/>
          </p:nvSpPr>
          <p:spPr bwMode="auto">
            <a:xfrm rot="5400000" flipV="1">
              <a:off x="2519740" y="3906085"/>
              <a:ext cx="0" cy="57600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7" name="Line 59"/>
            <p:cNvSpPr>
              <a:spLocks noChangeShapeType="1"/>
            </p:cNvSpPr>
            <p:nvPr/>
          </p:nvSpPr>
          <p:spPr bwMode="auto">
            <a:xfrm rot="-5400000" flipH="1" flipV="1">
              <a:off x="2042319" y="5670106"/>
              <a:ext cx="0" cy="468312"/>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8" name="Line 40"/>
            <p:cNvSpPr>
              <a:spLocks noChangeShapeType="1"/>
            </p:cNvSpPr>
            <p:nvPr/>
          </p:nvSpPr>
          <p:spPr bwMode="auto">
            <a:xfrm rot="5400000">
              <a:off x="1430745" y="5058275"/>
              <a:ext cx="1692000" cy="0"/>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9" name="Line 50"/>
            <p:cNvSpPr>
              <a:spLocks noChangeShapeType="1"/>
            </p:cNvSpPr>
            <p:nvPr/>
          </p:nvSpPr>
          <p:spPr bwMode="auto">
            <a:xfrm rot="10800000" flipH="1">
              <a:off x="2609850" y="5904262"/>
              <a:ext cx="4318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10" name="Line 40"/>
            <p:cNvSpPr>
              <a:spLocks noChangeShapeType="1"/>
            </p:cNvSpPr>
            <p:nvPr/>
          </p:nvSpPr>
          <p:spPr bwMode="auto">
            <a:xfrm rot="5400000">
              <a:off x="1872387" y="5184295"/>
              <a:ext cx="1440000"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11" name="Line 50"/>
            <p:cNvSpPr>
              <a:spLocks noChangeShapeType="1"/>
            </p:cNvSpPr>
            <p:nvPr/>
          </p:nvSpPr>
          <p:spPr bwMode="auto">
            <a:xfrm rot="10800000" flipH="1">
              <a:off x="2573338" y="4446163"/>
              <a:ext cx="2889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12" name="Line 59"/>
            <p:cNvSpPr>
              <a:spLocks noChangeShapeType="1"/>
            </p:cNvSpPr>
            <p:nvPr/>
          </p:nvSpPr>
          <p:spPr bwMode="auto">
            <a:xfrm rot="5400000" flipH="1" flipV="1">
              <a:off x="6250782" y="5841324"/>
              <a:ext cx="0" cy="1116013"/>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13" name="Text Box 57"/>
            <p:cNvSpPr txBox="1">
              <a:spLocks noChangeArrowheads="1"/>
            </p:cNvSpPr>
            <p:nvPr/>
          </p:nvSpPr>
          <p:spPr bwMode="auto">
            <a:xfrm>
              <a:off x="6832600" y="6179300"/>
              <a:ext cx="1700213"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FF3300"/>
                  </a:solidFill>
                  <a:latin typeface="微软雅黑" pitchFamily="34" charset="-122"/>
                  <a:ea typeface="微软雅黑" pitchFamily="34" charset="-122"/>
                </a:rPr>
                <a:t>控制信号线</a:t>
              </a:r>
            </a:p>
          </p:txBody>
        </p:sp>
        <p:sp>
          <p:nvSpPr>
            <p:cNvPr id="45114" name="Line 59"/>
            <p:cNvSpPr>
              <a:spLocks noChangeShapeType="1"/>
            </p:cNvSpPr>
            <p:nvPr/>
          </p:nvSpPr>
          <p:spPr bwMode="auto">
            <a:xfrm rot="5400000" flipH="1" flipV="1">
              <a:off x="6246019" y="6157119"/>
              <a:ext cx="0" cy="111601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15" name="Text Box 57"/>
            <p:cNvSpPr txBox="1">
              <a:spLocks noChangeArrowheads="1"/>
            </p:cNvSpPr>
            <p:nvPr/>
          </p:nvSpPr>
          <p:spPr bwMode="auto">
            <a:xfrm>
              <a:off x="6784975" y="6488113"/>
              <a:ext cx="1701800"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FF3300"/>
                  </a:solidFill>
                  <a:latin typeface="微软雅黑" pitchFamily="34" charset="-122"/>
                  <a:ea typeface="微软雅黑" pitchFamily="34" charset="-122"/>
                </a:rPr>
                <a:t>数据传送线</a:t>
              </a:r>
            </a:p>
          </p:txBody>
        </p:sp>
        <p:sp>
          <p:nvSpPr>
            <p:cNvPr id="190" name="矩形 189">
              <a:extLst>
                <a:ext uri="{FF2B5EF4-FFF2-40B4-BE49-F238E27FC236}">
                  <a16:creationId xmlns:a16="http://schemas.microsoft.com/office/drawing/2014/main" xmlns="" id="{96EC7766-97E6-49A1-90AB-E26A4BB803BF}"/>
                </a:ext>
              </a:extLst>
            </p:cNvPr>
            <p:cNvSpPr/>
            <p:nvPr/>
          </p:nvSpPr>
          <p:spPr>
            <a:xfrm>
              <a:off x="161925" y="2189126"/>
              <a:ext cx="5172075" cy="4525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117" name="Text Box 57"/>
            <p:cNvSpPr txBox="1">
              <a:spLocks noChangeArrowheads="1"/>
            </p:cNvSpPr>
            <p:nvPr/>
          </p:nvSpPr>
          <p:spPr bwMode="auto">
            <a:xfrm>
              <a:off x="232569" y="2189174"/>
              <a:ext cx="2563812"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FF3300"/>
                  </a:solidFill>
                  <a:latin typeface="微软雅黑" pitchFamily="34" charset="-122"/>
                  <a:ea typeface="微软雅黑" pitchFamily="34" charset="-122"/>
                </a:rPr>
                <a:t>中央处理器（</a:t>
              </a:r>
              <a:r>
                <a:rPr lang="en-US" altLang="zh-CN" sz="2000">
                  <a:solidFill>
                    <a:srgbClr val="FF3300"/>
                  </a:solidFill>
                  <a:latin typeface="微软雅黑" pitchFamily="34" charset="-122"/>
                  <a:ea typeface="微软雅黑" pitchFamily="34" charset="-122"/>
                </a:rPr>
                <a:t>CPU</a:t>
              </a:r>
              <a:r>
                <a:rPr lang="zh-CN" altLang="en-US" sz="2000">
                  <a:solidFill>
                    <a:srgbClr val="FF3300"/>
                  </a:solidFill>
                  <a:latin typeface="微软雅黑" pitchFamily="34" charset="-122"/>
                  <a:ea typeface="微软雅黑" pitchFamily="34" charset="-122"/>
                </a:rPr>
                <a:t>）</a:t>
              </a:r>
            </a:p>
          </p:txBody>
        </p:sp>
        <p:sp>
          <p:nvSpPr>
            <p:cNvPr id="45118" name="Text Box 61"/>
            <p:cNvSpPr txBox="1">
              <a:spLocks noChangeArrowheads="1"/>
            </p:cNvSpPr>
            <p:nvPr/>
          </p:nvSpPr>
          <p:spPr bwMode="auto">
            <a:xfrm>
              <a:off x="926595" y="6076707"/>
              <a:ext cx="617537"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latin typeface="微软雅黑" pitchFamily="34" charset="-122"/>
                  <a:ea typeface="微软雅黑" pitchFamily="34" charset="-122"/>
                </a:rPr>
                <a:t>F</a:t>
              </a:r>
            </a:p>
          </p:txBody>
        </p:sp>
        <p:sp>
          <p:nvSpPr>
            <p:cNvPr id="45119" name="Text Box 61"/>
            <p:cNvSpPr txBox="1">
              <a:spLocks noChangeArrowheads="1"/>
            </p:cNvSpPr>
            <p:nvPr/>
          </p:nvSpPr>
          <p:spPr bwMode="auto">
            <a:xfrm>
              <a:off x="619125" y="4861275"/>
              <a:ext cx="617538"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latin typeface="微软雅黑" pitchFamily="34" charset="-122"/>
                  <a:ea typeface="微软雅黑" pitchFamily="34" charset="-122"/>
                </a:rPr>
                <a:t>A</a:t>
              </a:r>
            </a:p>
          </p:txBody>
        </p:sp>
        <p:sp>
          <p:nvSpPr>
            <p:cNvPr id="45120" name="Text Box 61"/>
            <p:cNvSpPr txBox="1">
              <a:spLocks noChangeArrowheads="1"/>
            </p:cNvSpPr>
            <p:nvPr/>
          </p:nvSpPr>
          <p:spPr bwMode="auto">
            <a:xfrm>
              <a:off x="1785938" y="4850162"/>
              <a:ext cx="619125"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latin typeface="微软雅黑" pitchFamily="34" charset="-122"/>
                  <a:ea typeface="微软雅黑" pitchFamily="34" charset="-122"/>
                </a:rPr>
                <a:t>B</a:t>
              </a:r>
            </a:p>
          </p:txBody>
        </p:sp>
        <p:sp>
          <p:nvSpPr>
            <p:cNvPr id="45121" name="Text Box 61"/>
            <p:cNvSpPr txBox="1">
              <a:spLocks noChangeArrowheads="1"/>
            </p:cNvSpPr>
            <p:nvPr/>
          </p:nvSpPr>
          <p:spPr bwMode="auto">
            <a:xfrm>
              <a:off x="1738313" y="5897912"/>
              <a:ext cx="1262062" cy="461963"/>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latin typeface="微软雅黑" pitchFamily="34" charset="-122"/>
                  <a:ea typeface="微软雅黑" pitchFamily="34" charset="-122"/>
                </a:rPr>
                <a:t>ALUop</a:t>
              </a:r>
            </a:p>
          </p:txBody>
        </p:sp>
      </p:grpSp>
      <p:sp>
        <p:nvSpPr>
          <p:cNvPr id="45061" name="Line 59"/>
          <p:cNvSpPr>
            <a:spLocks noChangeShapeType="1"/>
          </p:cNvSpPr>
          <p:nvPr/>
        </p:nvSpPr>
        <p:spPr bwMode="auto">
          <a:xfrm rot="5400000" flipH="1" flipV="1">
            <a:off x="6246019" y="6157119"/>
            <a:ext cx="0" cy="1116012"/>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2" name="Text Box 57"/>
          <p:cNvSpPr txBox="1">
            <a:spLocks noChangeArrowheads="1"/>
          </p:cNvSpPr>
          <p:nvPr/>
        </p:nvSpPr>
        <p:spPr bwMode="auto">
          <a:xfrm>
            <a:off x="6784975" y="6488113"/>
            <a:ext cx="1701800"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0000FF"/>
                </a:solidFill>
                <a:latin typeface="微软雅黑" pitchFamily="34" charset="-122"/>
                <a:ea typeface="微软雅黑" pitchFamily="34" charset="-122"/>
              </a:rPr>
              <a:t>数据传送线</a:t>
            </a:r>
          </a:p>
        </p:txBody>
      </p:sp>
      <p:sp>
        <p:nvSpPr>
          <p:cNvPr id="45063" name="Line 59"/>
          <p:cNvSpPr>
            <a:spLocks noChangeShapeType="1"/>
          </p:cNvSpPr>
          <p:nvPr/>
        </p:nvSpPr>
        <p:spPr bwMode="auto">
          <a:xfrm rot="10800000" flipH="1" flipV="1">
            <a:off x="3257550" y="4554538"/>
            <a:ext cx="0" cy="53975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245681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blinds(horizontal)">
                                      <p:cBhvr>
                                        <p:cTn id="7" dur="500"/>
                                        <p:tgtEl>
                                          <p:spTgt spid="549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blinds(horizontal)">
                                      <p:cBhvr>
                                        <p:cTn id="12" dur="500"/>
                                        <p:tgtEl>
                                          <p:spTgt spid="549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9891">
                                            <p:txEl>
                                              <p:pRg st="2" end="2"/>
                                            </p:txEl>
                                          </p:spTgt>
                                        </p:tgtEl>
                                        <p:attrNameLst>
                                          <p:attrName>style.visibility</p:attrName>
                                        </p:attrNameLst>
                                      </p:cBhvr>
                                      <p:to>
                                        <p:strVal val="visible"/>
                                      </p:to>
                                    </p:set>
                                    <p:animEffect transition="in" filter="blinds(horizontal)">
                                      <p:cBhvr>
                                        <p:cTn id="17" dur="500"/>
                                        <p:tgtEl>
                                          <p:spTgt spid="549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457200" y="98425"/>
            <a:ext cx="8229600" cy="561975"/>
          </a:xfrm>
        </p:spPr>
        <p:txBody>
          <a:bodyPr/>
          <a:lstStyle/>
          <a:p>
            <a:r>
              <a:rPr lang="zh-CN" altLang="en-US" sz="3600" smtClean="0"/>
              <a:t>计算机是如何工作的？</a:t>
            </a:r>
          </a:p>
        </p:txBody>
      </p:sp>
      <p:sp>
        <p:nvSpPr>
          <p:cNvPr id="555011" name="Text Box 3"/>
          <p:cNvSpPr txBox="1">
            <a:spLocks noChangeArrowheads="1"/>
          </p:cNvSpPr>
          <p:nvPr/>
        </p:nvSpPr>
        <p:spPr bwMode="auto">
          <a:xfrm>
            <a:off x="115888" y="1465263"/>
            <a:ext cx="8893175" cy="48320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0000"/>
              </a:spcBef>
              <a:buFont typeface="Wingdings" pitchFamily="2" charset="2"/>
              <a:buChar char="l"/>
            </a:pPr>
            <a:r>
              <a:rPr lang="zh-CN" altLang="en-US" sz="2200" b="1" dirty="0">
                <a:latin typeface="微软雅黑" pitchFamily="34" charset="-122"/>
                <a:ea typeface="微软雅黑" pitchFamily="34" charset="-122"/>
              </a:rPr>
              <a:t>程序在执行前</a:t>
            </a:r>
          </a:p>
          <a:p>
            <a:pPr>
              <a:spcBef>
                <a:spcPct val="20000"/>
              </a:spcBef>
            </a:pPr>
            <a:r>
              <a:rPr lang="zh-CN" altLang="en-US" b="1" dirty="0">
                <a:solidFill>
                  <a:srgbClr val="FF3300"/>
                </a:solidFill>
                <a:latin typeface="微软雅黑" pitchFamily="34" charset="-122"/>
                <a:ea typeface="微软雅黑" pitchFamily="34" charset="-122"/>
              </a:rPr>
              <a:t>	</a:t>
            </a:r>
            <a:r>
              <a:rPr lang="zh-CN" altLang="en-US" sz="2200" b="1" dirty="0">
                <a:solidFill>
                  <a:srgbClr val="FF3300"/>
                </a:solidFill>
                <a:latin typeface="微软雅黑" pitchFamily="34" charset="-122"/>
                <a:ea typeface="微软雅黑" pitchFamily="34" charset="-122"/>
              </a:rPr>
              <a:t>数据和指令事先存放在存储器中，每条指令和每个数据都有地址，指令按序存放，指令由</a:t>
            </a:r>
            <a:r>
              <a:rPr lang="en-US" altLang="zh-CN" sz="2200" b="1" dirty="0">
                <a:solidFill>
                  <a:srgbClr val="FF3300"/>
                </a:solidFill>
                <a:latin typeface="微软雅黑" pitchFamily="34" charset="-122"/>
                <a:ea typeface="微软雅黑" pitchFamily="34" charset="-122"/>
              </a:rPr>
              <a:t>OP</a:t>
            </a:r>
            <a:r>
              <a:rPr lang="zh-CN" altLang="en-US" sz="2200" b="1" dirty="0">
                <a:solidFill>
                  <a:srgbClr val="FF3300"/>
                </a:solidFill>
                <a:latin typeface="微软雅黑" pitchFamily="34" charset="-122"/>
                <a:ea typeface="微软雅黑" pitchFamily="34" charset="-122"/>
              </a:rPr>
              <a:t>、</a:t>
            </a:r>
            <a:r>
              <a:rPr lang="en-US" altLang="zh-CN" sz="2200" b="1" dirty="0">
                <a:solidFill>
                  <a:srgbClr val="FF3300"/>
                </a:solidFill>
                <a:latin typeface="微软雅黑" pitchFamily="34" charset="-122"/>
                <a:ea typeface="微软雅黑" pitchFamily="34" charset="-122"/>
              </a:rPr>
              <a:t>ADDR</a:t>
            </a:r>
            <a:r>
              <a:rPr lang="zh-CN" altLang="en-US" sz="2200" b="1" dirty="0">
                <a:solidFill>
                  <a:srgbClr val="FF3300"/>
                </a:solidFill>
                <a:latin typeface="微软雅黑" pitchFamily="34" charset="-122"/>
                <a:ea typeface="微软雅黑" pitchFamily="34" charset="-122"/>
              </a:rPr>
              <a:t>字段组成，程序起始地址置</a:t>
            </a:r>
            <a:r>
              <a:rPr lang="en-US" altLang="zh-CN" sz="2200" b="1" dirty="0">
                <a:solidFill>
                  <a:srgbClr val="FF3300"/>
                </a:solidFill>
                <a:latin typeface="微软雅黑" pitchFamily="34" charset="-122"/>
                <a:ea typeface="微软雅黑" pitchFamily="34" charset="-122"/>
              </a:rPr>
              <a:t>PC</a:t>
            </a:r>
          </a:p>
          <a:p>
            <a:pPr>
              <a:spcBef>
                <a:spcPct val="20000"/>
              </a:spcBef>
            </a:pPr>
            <a:r>
              <a:rPr lang="zh-CN" altLang="en-US" sz="2200" b="1" dirty="0">
                <a:solidFill>
                  <a:srgbClr val="3333CC"/>
                </a:solidFill>
                <a:latin typeface="微软雅黑" pitchFamily="34" charset="-122"/>
                <a:ea typeface="微软雅黑" pitchFamily="34" charset="-122"/>
              </a:rPr>
              <a:t>	</a:t>
            </a:r>
            <a:endParaRPr lang="en-US" altLang="zh-CN" sz="2200" b="1" dirty="0" smtClean="0">
              <a:solidFill>
                <a:srgbClr val="3333CC"/>
              </a:solidFill>
              <a:latin typeface="微软雅黑" pitchFamily="34" charset="-122"/>
              <a:ea typeface="微软雅黑" pitchFamily="34" charset="-122"/>
            </a:endParaRPr>
          </a:p>
          <a:p>
            <a:pPr>
              <a:spcBef>
                <a:spcPct val="20000"/>
              </a:spcBef>
            </a:pPr>
            <a:r>
              <a:rPr lang="zh-CN" altLang="en-US" sz="2200" b="1" dirty="0" smtClean="0">
                <a:latin typeface="微软雅黑" pitchFamily="34" charset="-122"/>
                <a:ea typeface="微软雅黑" pitchFamily="34" charset="-122"/>
              </a:rPr>
              <a:t>开始</a:t>
            </a:r>
            <a:r>
              <a:rPr lang="zh-CN" altLang="en-US" sz="2200" b="1" dirty="0">
                <a:latin typeface="微软雅黑" pitchFamily="34" charset="-122"/>
                <a:ea typeface="微软雅黑" pitchFamily="34" charset="-122"/>
              </a:rPr>
              <a:t>执行程序</a:t>
            </a:r>
            <a:endParaRPr lang="zh-CN" altLang="en-US" sz="2200" b="1" dirty="0">
              <a:solidFill>
                <a:srgbClr val="008000"/>
              </a:solidFill>
              <a:latin typeface="微软雅黑" pitchFamily="34" charset="-122"/>
              <a:ea typeface="微软雅黑" pitchFamily="34" charset="-122"/>
            </a:endParaRPr>
          </a:p>
          <a:p>
            <a:pPr>
              <a:spcBef>
                <a:spcPct val="20000"/>
              </a:spcBef>
              <a:buFont typeface="Wingdings" pitchFamily="2" charset="2"/>
              <a:buNone/>
            </a:pPr>
            <a:r>
              <a:rPr lang="zh-CN" altLang="en-US" sz="2200" b="1" dirty="0">
                <a:solidFill>
                  <a:srgbClr val="3333CC"/>
                </a:solidFill>
                <a:latin typeface="微软雅黑" pitchFamily="34" charset="-122"/>
                <a:ea typeface="微软雅黑" pitchFamily="34" charset="-122"/>
              </a:rPr>
              <a:t>    第一步：</a:t>
            </a:r>
            <a:r>
              <a:rPr lang="zh-CN" altLang="en-US" sz="2200" b="1" dirty="0">
                <a:solidFill>
                  <a:srgbClr val="FF3300"/>
                </a:solidFill>
                <a:latin typeface="微软雅黑" pitchFamily="34" charset="-122"/>
                <a:ea typeface="微软雅黑" pitchFamily="34" charset="-122"/>
              </a:rPr>
              <a:t>根据</a:t>
            </a:r>
            <a:r>
              <a:rPr lang="en-US" altLang="zh-CN" sz="2200" b="1" dirty="0">
                <a:solidFill>
                  <a:srgbClr val="FF3300"/>
                </a:solidFill>
                <a:latin typeface="微软雅黑" pitchFamily="34" charset="-122"/>
                <a:ea typeface="微软雅黑" pitchFamily="34" charset="-122"/>
              </a:rPr>
              <a:t>PC</a:t>
            </a:r>
            <a:r>
              <a:rPr lang="zh-CN" altLang="en-US" sz="2200" b="1" dirty="0">
                <a:solidFill>
                  <a:srgbClr val="FF3300"/>
                </a:solidFill>
                <a:latin typeface="微软雅黑" pitchFamily="34" charset="-122"/>
                <a:ea typeface="微软雅黑" pitchFamily="34" charset="-122"/>
              </a:rPr>
              <a:t>取</a:t>
            </a:r>
            <a:r>
              <a:rPr lang="zh-CN" altLang="en-US" sz="2200" b="1" dirty="0" smtClean="0">
                <a:solidFill>
                  <a:srgbClr val="FF3300"/>
                </a:solidFill>
                <a:latin typeface="微软雅黑" pitchFamily="34" charset="-122"/>
                <a:ea typeface="微软雅黑" pitchFamily="34" charset="-122"/>
              </a:rPr>
              <a:t>指令</a:t>
            </a:r>
            <a:endParaRPr lang="en-US" altLang="zh-CN" sz="2200" b="1" dirty="0" smtClean="0">
              <a:solidFill>
                <a:srgbClr val="FF3300"/>
              </a:solidFill>
              <a:latin typeface="微软雅黑" pitchFamily="34" charset="-122"/>
              <a:ea typeface="微软雅黑" pitchFamily="34" charset="-122"/>
            </a:endParaRPr>
          </a:p>
          <a:p>
            <a:pPr>
              <a:spcBef>
                <a:spcPct val="20000"/>
              </a:spcBef>
              <a:buFont typeface="Wingdings" pitchFamily="2" charset="2"/>
              <a:buNone/>
            </a:pPr>
            <a:r>
              <a:rPr lang="zh-CN" altLang="en-US" sz="2200" b="1" dirty="0" smtClean="0">
                <a:solidFill>
                  <a:srgbClr val="3333CC"/>
                </a:solidFill>
                <a:latin typeface="微软雅黑" pitchFamily="34" charset="-122"/>
                <a:ea typeface="微软雅黑" pitchFamily="34" charset="-122"/>
              </a:rPr>
              <a:t>    </a:t>
            </a:r>
            <a:r>
              <a:rPr lang="zh-CN" altLang="en-US" sz="2200" b="1" dirty="0">
                <a:solidFill>
                  <a:srgbClr val="3333CC"/>
                </a:solidFill>
                <a:latin typeface="微软雅黑" pitchFamily="34" charset="-122"/>
                <a:ea typeface="微软雅黑" pitchFamily="34" charset="-122"/>
              </a:rPr>
              <a:t>第二步：</a:t>
            </a:r>
            <a:r>
              <a:rPr lang="zh-CN" altLang="en-US" sz="2200" b="1" dirty="0">
                <a:solidFill>
                  <a:srgbClr val="FF3300"/>
                </a:solidFill>
                <a:latin typeface="微软雅黑" pitchFamily="34" charset="-122"/>
                <a:ea typeface="微软雅黑" pitchFamily="34" charset="-122"/>
              </a:rPr>
              <a:t>指令</a:t>
            </a:r>
            <a:r>
              <a:rPr lang="zh-CN" altLang="en-US" sz="2200" b="1" dirty="0" smtClean="0">
                <a:solidFill>
                  <a:srgbClr val="FF3300"/>
                </a:solidFill>
                <a:latin typeface="微软雅黑" pitchFamily="34" charset="-122"/>
                <a:ea typeface="微软雅黑" pitchFamily="34" charset="-122"/>
              </a:rPr>
              <a:t>译码</a:t>
            </a:r>
            <a:endParaRPr lang="en-US" altLang="zh-CN" sz="2200" b="1" dirty="0" smtClean="0">
              <a:solidFill>
                <a:srgbClr val="FF3300"/>
              </a:solidFill>
              <a:latin typeface="微软雅黑" pitchFamily="34" charset="-122"/>
              <a:ea typeface="微软雅黑" pitchFamily="34" charset="-122"/>
            </a:endParaRPr>
          </a:p>
          <a:p>
            <a:pPr>
              <a:spcBef>
                <a:spcPct val="20000"/>
              </a:spcBef>
              <a:buFont typeface="Wingdings" pitchFamily="2" charset="2"/>
              <a:buNone/>
            </a:pPr>
            <a:r>
              <a:rPr lang="zh-CN" altLang="en-US" sz="2200" b="1" dirty="0" smtClean="0">
                <a:solidFill>
                  <a:srgbClr val="3333CC"/>
                </a:solidFill>
                <a:latin typeface="微软雅黑" pitchFamily="34" charset="-122"/>
                <a:ea typeface="微软雅黑" pitchFamily="34" charset="-122"/>
              </a:rPr>
              <a:t>    </a:t>
            </a:r>
            <a:r>
              <a:rPr lang="zh-CN" altLang="en-US" sz="2200" b="1" dirty="0">
                <a:solidFill>
                  <a:srgbClr val="3333CC"/>
                </a:solidFill>
                <a:latin typeface="微软雅黑" pitchFamily="34" charset="-122"/>
                <a:ea typeface="微软雅黑" pitchFamily="34" charset="-122"/>
              </a:rPr>
              <a:t>第三步：</a:t>
            </a:r>
            <a:r>
              <a:rPr lang="zh-CN" altLang="en-US" sz="2200" b="1" dirty="0">
                <a:solidFill>
                  <a:srgbClr val="FF3300"/>
                </a:solidFill>
                <a:latin typeface="微软雅黑" pitchFamily="34" charset="-122"/>
                <a:ea typeface="微软雅黑" pitchFamily="34" charset="-122"/>
              </a:rPr>
              <a:t>取</a:t>
            </a:r>
            <a:r>
              <a:rPr lang="zh-CN" altLang="en-US" sz="2200" b="1" dirty="0" smtClean="0">
                <a:solidFill>
                  <a:srgbClr val="FF3300"/>
                </a:solidFill>
                <a:latin typeface="微软雅黑" pitchFamily="34" charset="-122"/>
                <a:ea typeface="微软雅黑" pitchFamily="34" charset="-122"/>
              </a:rPr>
              <a:t>操作数</a:t>
            </a:r>
            <a:endParaRPr lang="en-US" altLang="zh-CN" sz="2200" b="1" dirty="0" smtClean="0">
              <a:solidFill>
                <a:srgbClr val="FF3300"/>
              </a:solidFill>
              <a:latin typeface="微软雅黑" pitchFamily="34" charset="-122"/>
              <a:ea typeface="微软雅黑" pitchFamily="34" charset="-122"/>
            </a:endParaRPr>
          </a:p>
          <a:p>
            <a:pPr>
              <a:spcBef>
                <a:spcPct val="20000"/>
              </a:spcBef>
              <a:buFont typeface="Wingdings" pitchFamily="2" charset="2"/>
              <a:buNone/>
            </a:pPr>
            <a:r>
              <a:rPr lang="zh-CN" altLang="en-US" sz="2200" b="1" dirty="0" smtClean="0">
                <a:solidFill>
                  <a:srgbClr val="3333CC"/>
                </a:solidFill>
                <a:latin typeface="微软雅黑" pitchFamily="34" charset="-122"/>
                <a:ea typeface="微软雅黑" pitchFamily="34" charset="-122"/>
              </a:rPr>
              <a:t>    </a:t>
            </a:r>
            <a:r>
              <a:rPr lang="zh-CN" altLang="en-US" sz="2200" b="1" dirty="0">
                <a:solidFill>
                  <a:srgbClr val="3333CC"/>
                </a:solidFill>
                <a:latin typeface="微软雅黑" pitchFamily="34" charset="-122"/>
                <a:ea typeface="微软雅黑" pitchFamily="34" charset="-122"/>
              </a:rPr>
              <a:t>第四步：</a:t>
            </a:r>
            <a:r>
              <a:rPr lang="zh-CN" altLang="en-US" sz="2200" b="1" dirty="0">
                <a:solidFill>
                  <a:srgbClr val="FF3300"/>
                </a:solidFill>
                <a:latin typeface="微软雅黑" pitchFamily="34" charset="-122"/>
                <a:ea typeface="微软雅黑" pitchFamily="34" charset="-122"/>
              </a:rPr>
              <a:t>指令</a:t>
            </a:r>
            <a:r>
              <a:rPr lang="zh-CN" altLang="en-US" sz="2200" b="1" dirty="0" smtClean="0">
                <a:solidFill>
                  <a:srgbClr val="FF3300"/>
                </a:solidFill>
                <a:latin typeface="微软雅黑" pitchFamily="34" charset="-122"/>
                <a:ea typeface="微软雅黑" pitchFamily="34" charset="-122"/>
              </a:rPr>
              <a:t>执行</a:t>
            </a:r>
            <a:endParaRPr lang="en-US" altLang="zh-CN" sz="2200" b="1" dirty="0" smtClean="0">
              <a:solidFill>
                <a:srgbClr val="FF3300"/>
              </a:solidFill>
              <a:latin typeface="微软雅黑" pitchFamily="34" charset="-122"/>
              <a:ea typeface="微软雅黑" pitchFamily="34" charset="-122"/>
            </a:endParaRPr>
          </a:p>
          <a:p>
            <a:pPr>
              <a:spcBef>
                <a:spcPct val="20000"/>
              </a:spcBef>
              <a:buFont typeface="Wingdings" pitchFamily="2" charset="2"/>
              <a:buNone/>
            </a:pPr>
            <a:r>
              <a:rPr lang="zh-CN" altLang="en-US" sz="2200" b="1" dirty="0" smtClean="0">
                <a:solidFill>
                  <a:srgbClr val="3333CC"/>
                </a:solidFill>
                <a:latin typeface="微软雅黑" pitchFamily="34" charset="-122"/>
                <a:ea typeface="微软雅黑" pitchFamily="34" charset="-122"/>
              </a:rPr>
              <a:t>    </a:t>
            </a:r>
            <a:r>
              <a:rPr lang="zh-CN" altLang="en-US" sz="2200" b="1" dirty="0">
                <a:solidFill>
                  <a:srgbClr val="3333CC"/>
                </a:solidFill>
                <a:latin typeface="微软雅黑" pitchFamily="34" charset="-122"/>
                <a:ea typeface="微软雅黑" pitchFamily="34" charset="-122"/>
              </a:rPr>
              <a:t>第五步：</a:t>
            </a:r>
            <a:r>
              <a:rPr lang="zh-CN" altLang="en-US" sz="2200" b="1" dirty="0">
                <a:solidFill>
                  <a:srgbClr val="FF3300"/>
                </a:solidFill>
                <a:latin typeface="微软雅黑" pitchFamily="34" charset="-122"/>
                <a:ea typeface="微软雅黑" pitchFamily="34" charset="-122"/>
              </a:rPr>
              <a:t>回写</a:t>
            </a:r>
            <a:r>
              <a:rPr lang="zh-CN" altLang="en-US" sz="2200" b="1" dirty="0" smtClean="0">
                <a:solidFill>
                  <a:srgbClr val="FF3300"/>
                </a:solidFill>
                <a:latin typeface="微软雅黑" pitchFamily="34" charset="-122"/>
                <a:ea typeface="微软雅黑" pitchFamily="34" charset="-122"/>
              </a:rPr>
              <a:t>结果</a:t>
            </a:r>
            <a:endParaRPr lang="en-US" altLang="zh-CN" sz="2200" b="1" dirty="0" smtClean="0">
              <a:solidFill>
                <a:srgbClr val="FF3300"/>
              </a:solidFill>
              <a:latin typeface="微软雅黑" pitchFamily="34" charset="-122"/>
              <a:ea typeface="微软雅黑" pitchFamily="34" charset="-122"/>
            </a:endParaRPr>
          </a:p>
          <a:p>
            <a:pPr>
              <a:spcBef>
                <a:spcPct val="20000"/>
              </a:spcBef>
              <a:buFont typeface="Wingdings" pitchFamily="2" charset="2"/>
              <a:buNone/>
            </a:pPr>
            <a:r>
              <a:rPr lang="zh-CN" altLang="en-US" sz="2200" b="1" dirty="0" smtClean="0">
                <a:solidFill>
                  <a:srgbClr val="3333CC"/>
                </a:solidFill>
                <a:latin typeface="微软雅黑" pitchFamily="34" charset="-122"/>
                <a:ea typeface="微软雅黑" pitchFamily="34" charset="-122"/>
              </a:rPr>
              <a:t>    </a:t>
            </a:r>
            <a:r>
              <a:rPr lang="zh-CN" altLang="en-US" sz="2200" b="1" dirty="0">
                <a:solidFill>
                  <a:srgbClr val="3333CC"/>
                </a:solidFill>
                <a:latin typeface="微软雅黑" pitchFamily="34" charset="-122"/>
                <a:ea typeface="微软雅黑" pitchFamily="34" charset="-122"/>
              </a:rPr>
              <a:t>第六步：</a:t>
            </a:r>
            <a:r>
              <a:rPr lang="zh-CN" altLang="en-US" sz="2200" b="1" dirty="0">
                <a:solidFill>
                  <a:srgbClr val="FF3300"/>
                </a:solidFill>
                <a:latin typeface="微软雅黑" pitchFamily="34" charset="-122"/>
                <a:ea typeface="微软雅黑" pitchFamily="34" charset="-122"/>
              </a:rPr>
              <a:t>修改</a:t>
            </a:r>
            <a:r>
              <a:rPr lang="en-US" altLang="zh-CN" sz="2200" b="1" dirty="0">
                <a:solidFill>
                  <a:srgbClr val="FF3300"/>
                </a:solidFill>
                <a:latin typeface="微软雅黑" pitchFamily="34" charset="-122"/>
                <a:ea typeface="微软雅黑" pitchFamily="34" charset="-122"/>
              </a:rPr>
              <a:t>PC</a:t>
            </a:r>
            <a:r>
              <a:rPr lang="zh-CN" altLang="en-US" sz="2200" b="1" dirty="0">
                <a:solidFill>
                  <a:srgbClr val="FF3300"/>
                </a:solidFill>
                <a:latin typeface="微软雅黑" pitchFamily="34" charset="-122"/>
                <a:ea typeface="微软雅黑" pitchFamily="34" charset="-122"/>
              </a:rPr>
              <a:t>的</a:t>
            </a:r>
            <a:r>
              <a:rPr lang="zh-CN" altLang="en-US" sz="2200" b="1" dirty="0" smtClean="0">
                <a:solidFill>
                  <a:srgbClr val="FF3300"/>
                </a:solidFill>
                <a:latin typeface="微软雅黑" pitchFamily="34" charset="-122"/>
                <a:ea typeface="微软雅黑" pitchFamily="34" charset="-122"/>
              </a:rPr>
              <a:t>值</a:t>
            </a:r>
            <a:endParaRPr lang="en-US" altLang="zh-CN" sz="2200" b="1" dirty="0" smtClean="0">
              <a:solidFill>
                <a:srgbClr val="FF3300"/>
              </a:solidFill>
              <a:latin typeface="微软雅黑" pitchFamily="34" charset="-122"/>
              <a:ea typeface="微软雅黑" pitchFamily="34" charset="-122"/>
            </a:endParaRPr>
          </a:p>
          <a:p>
            <a:pPr>
              <a:spcBef>
                <a:spcPct val="20000"/>
              </a:spcBef>
              <a:buFont typeface="Wingdings" pitchFamily="2" charset="2"/>
              <a:buNone/>
            </a:pPr>
            <a:r>
              <a:rPr lang="zh-CN" altLang="en-US" sz="2200" b="1" dirty="0" smtClean="0">
                <a:solidFill>
                  <a:srgbClr val="FF3300"/>
                </a:solidFill>
                <a:latin typeface="微软雅黑" pitchFamily="34" charset="-122"/>
                <a:ea typeface="微软雅黑" pitchFamily="34" charset="-122"/>
              </a:rPr>
              <a:t>     </a:t>
            </a:r>
            <a:r>
              <a:rPr lang="zh-CN" altLang="en-US" sz="2200" b="1" dirty="0">
                <a:solidFill>
                  <a:srgbClr val="FF3300"/>
                </a:solidFill>
                <a:latin typeface="微软雅黑" pitchFamily="34" charset="-122"/>
                <a:ea typeface="微软雅黑" pitchFamily="34" charset="-122"/>
              </a:rPr>
              <a:t>继续执行下一条指令</a:t>
            </a:r>
            <a:r>
              <a:rPr lang="zh-CN" altLang="en-US" sz="2200" b="1" dirty="0">
                <a:solidFill>
                  <a:schemeClr val="tx2"/>
                </a:solidFill>
                <a:latin typeface="微软雅黑" pitchFamily="34" charset="-122"/>
                <a:ea typeface="微软雅黑" pitchFamily="34" charset="-122"/>
              </a:rPr>
              <a:t>（继续做下一道菜）</a:t>
            </a:r>
          </a:p>
        </p:txBody>
      </p:sp>
      <p:sp>
        <p:nvSpPr>
          <p:cNvPr id="555012" name="Text Box 4"/>
          <p:cNvSpPr txBox="1">
            <a:spLocks noChangeArrowheads="1"/>
          </p:cNvSpPr>
          <p:nvPr/>
        </p:nvSpPr>
        <p:spPr bwMode="auto">
          <a:xfrm>
            <a:off x="971550" y="908050"/>
            <a:ext cx="65706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dirty="0">
                <a:latin typeface="微软雅黑" pitchFamily="34" charset="-122"/>
                <a:ea typeface="微软雅黑" pitchFamily="34" charset="-122"/>
              </a:rPr>
              <a:t>程序由指令</a:t>
            </a:r>
            <a:r>
              <a:rPr lang="zh-CN" altLang="en-US" sz="2400" b="1" dirty="0" smtClean="0">
                <a:latin typeface="微软雅黑" pitchFamily="34" charset="-122"/>
                <a:ea typeface="微软雅黑" pitchFamily="34" charset="-122"/>
              </a:rPr>
              <a:t>组成</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4022647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animEffect transition="in" filter="blinds(horizontal)">
                                      <p:cBhvr>
                                        <p:cTn id="7" dur="500"/>
                                        <p:tgtEl>
                                          <p:spTgt spid="555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5011">
                                            <p:txEl>
                                              <p:pRg st="2" end="2"/>
                                            </p:txEl>
                                          </p:spTgt>
                                        </p:tgtEl>
                                        <p:attrNameLst>
                                          <p:attrName>style.visibility</p:attrName>
                                        </p:attrNameLst>
                                      </p:cBhvr>
                                      <p:to>
                                        <p:strVal val="visible"/>
                                      </p:to>
                                    </p:set>
                                    <p:animEffect transition="in" filter="blinds(horizontal)">
                                      <p:cBhvr>
                                        <p:cTn id="12" dur="500"/>
                                        <p:tgtEl>
                                          <p:spTgt spid="555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5011">
                                            <p:txEl>
                                              <p:pRg st="3" end="3"/>
                                            </p:txEl>
                                          </p:spTgt>
                                        </p:tgtEl>
                                        <p:attrNameLst>
                                          <p:attrName>style.visibility</p:attrName>
                                        </p:attrNameLst>
                                      </p:cBhvr>
                                      <p:to>
                                        <p:strVal val="visible"/>
                                      </p:to>
                                    </p:set>
                                    <p:animEffect transition="in" filter="blinds(horizontal)">
                                      <p:cBhvr>
                                        <p:cTn id="17" dur="500"/>
                                        <p:tgtEl>
                                          <p:spTgt spid="5550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5011">
                                            <p:txEl>
                                              <p:pRg st="4" end="4"/>
                                            </p:txEl>
                                          </p:spTgt>
                                        </p:tgtEl>
                                        <p:attrNameLst>
                                          <p:attrName>style.visibility</p:attrName>
                                        </p:attrNameLst>
                                      </p:cBhvr>
                                      <p:to>
                                        <p:strVal val="visible"/>
                                      </p:to>
                                    </p:set>
                                    <p:animEffect transition="in" filter="blinds(horizontal)">
                                      <p:cBhvr>
                                        <p:cTn id="22" dur="500"/>
                                        <p:tgtEl>
                                          <p:spTgt spid="5550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5011">
                                            <p:txEl>
                                              <p:pRg st="5" end="5"/>
                                            </p:txEl>
                                          </p:spTgt>
                                        </p:tgtEl>
                                        <p:attrNameLst>
                                          <p:attrName>style.visibility</p:attrName>
                                        </p:attrNameLst>
                                      </p:cBhvr>
                                      <p:to>
                                        <p:strVal val="visible"/>
                                      </p:to>
                                    </p:set>
                                    <p:animEffect transition="in" filter="blinds(horizontal)">
                                      <p:cBhvr>
                                        <p:cTn id="27" dur="500"/>
                                        <p:tgtEl>
                                          <p:spTgt spid="5550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5011">
                                            <p:txEl>
                                              <p:pRg st="6" end="6"/>
                                            </p:txEl>
                                          </p:spTgt>
                                        </p:tgtEl>
                                        <p:attrNameLst>
                                          <p:attrName>style.visibility</p:attrName>
                                        </p:attrNameLst>
                                      </p:cBhvr>
                                      <p:to>
                                        <p:strVal val="visible"/>
                                      </p:to>
                                    </p:set>
                                    <p:animEffect transition="in" filter="blinds(horizontal)">
                                      <p:cBhvr>
                                        <p:cTn id="32" dur="500"/>
                                        <p:tgtEl>
                                          <p:spTgt spid="5550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55011">
                                            <p:txEl>
                                              <p:pRg st="7" end="7"/>
                                            </p:txEl>
                                          </p:spTgt>
                                        </p:tgtEl>
                                        <p:attrNameLst>
                                          <p:attrName>style.visibility</p:attrName>
                                        </p:attrNameLst>
                                      </p:cBhvr>
                                      <p:to>
                                        <p:strVal val="visible"/>
                                      </p:to>
                                    </p:set>
                                    <p:animEffect transition="in" filter="blinds(horizontal)">
                                      <p:cBhvr>
                                        <p:cTn id="37" dur="500"/>
                                        <p:tgtEl>
                                          <p:spTgt spid="5550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55011">
                                            <p:txEl>
                                              <p:pRg st="8" end="8"/>
                                            </p:txEl>
                                          </p:spTgt>
                                        </p:tgtEl>
                                        <p:attrNameLst>
                                          <p:attrName>style.visibility</p:attrName>
                                        </p:attrNameLst>
                                      </p:cBhvr>
                                      <p:to>
                                        <p:strVal val="visible"/>
                                      </p:to>
                                    </p:set>
                                    <p:animEffect transition="in" filter="blinds(horizontal)">
                                      <p:cBhvr>
                                        <p:cTn id="42" dur="500"/>
                                        <p:tgtEl>
                                          <p:spTgt spid="5550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5011">
                                            <p:txEl>
                                              <p:pRg st="9" end="9"/>
                                            </p:txEl>
                                          </p:spTgt>
                                        </p:tgtEl>
                                        <p:attrNameLst>
                                          <p:attrName>style.visibility</p:attrName>
                                        </p:attrNameLst>
                                      </p:cBhvr>
                                      <p:to>
                                        <p:strVal val="visible"/>
                                      </p:to>
                                    </p:set>
                                    <p:animEffect transition="in" filter="blinds(horizontal)">
                                      <p:cBhvr>
                                        <p:cTn id="47" dur="500"/>
                                        <p:tgtEl>
                                          <p:spTgt spid="5550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55011">
                                            <p:txEl>
                                              <p:pRg st="10" end="10"/>
                                            </p:txEl>
                                          </p:spTgt>
                                        </p:tgtEl>
                                        <p:attrNameLst>
                                          <p:attrName>style.visibility</p:attrName>
                                        </p:attrNameLst>
                                      </p:cBhvr>
                                      <p:to>
                                        <p:strVal val="visible"/>
                                      </p:to>
                                    </p:set>
                                    <p:animEffect transition="in" filter="blinds(horizontal)">
                                      <p:cBhvr>
                                        <p:cTn id="52" dur="500"/>
                                        <p:tgtEl>
                                          <p:spTgt spid="5550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457200" y="98425"/>
            <a:ext cx="8229600" cy="561975"/>
          </a:xfrm>
        </p:spPr>
        <p:txBody>
          <a:bodyPr/>
          <a:lstStyle/>
          <a:p>
            <a:r>
              <a:rPr lang="zh-CN" altLang="en-US" sz="3600" smtClean="0"/>
              <a:t>指令和数据</a:t>
            </a:r>
          </a:p>
        </p:txBody>
      </p:sp>
      <p:sp>
        <p:nvSpPr>
          <p:cNvPr id="556035" name="Rectangle 3"/>
          <p:cNvSpPr>
            <a:spLocks noGrp="1" noChangeArrowheads="1"/>
          </p:cNvSpPr>
          <p:nvPr>
            <p:ph type="body" idx="1"/>
          </p:nvPr>
        </p:nvSpPr>
        <p:spPr>
          <a:xfrm>
            <a:off x="250825" y="863600"/>
            <a:ext cx="8596313" cy="2970213"/>
          </a:xfrm>
        </p:spPr>
        <p:txBody>
          <a:bodyPr/>
          <a:lstStyle/>
          <a:p>
            <a:pPr>
              <a:lnSpc>
                <a:spcPct val="120000"/>
              </a:lnSpc>
            </a:pPr>
            <a:r>
              <a:rPr lang="zh-CN" altLang="en-US" sz="2200" dirty="0" smtClean="0">
                <a:solidFill>
                  <a:srgbClr val="007635"/>
                </a:solidFill>
                <a:latin typeface="微软雅黑" pitchFamily="34" charset="-122"/>
                <a:ea typeface="微软雅黑" pitchFamily="34" charset="-122"/>
              </a:rPr>
              <a:t>程序启动前</a:t>
            </a:r>
            <a:r>
              <a:rPr lang="zh-CN" altLang="en-US" sz="2200" dirty="0" smtClean="0">
                <a:latin typeface="微软雅黑" pitchFamily="34" charset="-122"/>
                <a:ea typeface="微软雅黑" pitchFamily="34" charset="-122"/>
              </a:rPr>
              <a:t>，指令和数据都存放在存储器中，形式上没有差别，都是</a:t>
            </a:r>
            <a:r>
              <a:rPr lang="en-US" altLang="zh-CN" sz="2200" dirty="0" smtClean="0">
                <a:latin typeface="微软雅黑" pitchFamily="34" charset="-122"/>
                <a:ea typeface="微软雅黑" pitchFamily="34" charset="-122"/>
              </a:rPr>
              <a:t>0/1</a:t>
            </a:r>
            <a:r>
              <a:rPr lang="zh-CN" altLang="en-US" sz="2200" dirty="0" smtClean="0">
                <a:latin typeface="微软雅黑" pitchFamily="34" charset="-122"/>
                <a:ea typeface="微软雅黑" pitchFamily="34" charset="-122"/>
              </a:rPr>
              <a:t>序列</a:t>
            </a:r>
          </a:p>
          <a:p>
            <a:pPr>
              <a:lnSpc>
                <a:spcPct val="120000"/>
              </a:lnSpc>
            </a:pPr>
            <a:r>
              <a:rPr lang="zh-CN" altLang="en-US" sz="2200" dirty="0" smtClean="0">
                <a:latin typeface="微软雅黑" pitchFamily="34" charset="-122"/>
                <a:ea typeface="微软雅黑" pitchFamily="34" charset="-122"/>
              </a:rPr>
              <a:t>采用”</a:t>
            </a:r>
            <a:r>
              <a:rPr lang="zh-CN" altLang="en-US" sz="2200" dirty="0" smtClean="0">
                <a:solidFill>
                  <a:srgbClr val="FF3300"/>
                </a:solidFill>
                <a:latin typeface="微软雅黑" pitchFamily="34" charset="-122"/>
                <a:ea typeface="微软雅黑" pitchFamily="34" charset="-122"/>
              </a:rPr>
              <a:t>存储程序</a:t>
            </a:r>
            <a:r>
              <a:rPr lang="zh-CN" altLang="en-US" sz="2200" dirty="0" smtClean="0">
                <a:latin typeface="微软雅黑" pitchFamily="34" charset="-122"/>
                <a:ea typeface="微软雅黑" pitchFamily="34" charset="-122"/>
              </a:rPr>
              <a:t>“工作方式：</a:t>
            </a:r>
          </a:p>
          <a:p>
            <a:pPr lvl="1">
              <a:lnSpc>
                <a:spcPct val="120000"/>
              </a:lnSpc>
            </a:pPr>
            <a:r>
              <a:rPr lang="zh-CN" altLang="en-US" sz="2200" dirty="0" smtClean="0">
                <a:latin typeface="微软雅黑" pitchFamily="34" charset="-122"/>
                <a:ea typeface="微软雅黑" pitchFamily="34" charset="-122"/>
              </a:rPr>
              <a:t>程序由指令组成，程序被启动后，计算机能自动取出一条一条指令执行，在执行过程中无需人的干预。</a:t>
            </a:r>
          </a:p>
          <a:p>
            <a:pPr>
              <a:lnSpc>
                <a:spcPct val="120000"/>
              </a:lnSpc>
            </a:pPr>
            <a:r>
              <a:rPr lang="zh-CN" altLang="en-US" sz="2200" dirty="0" smtClean="0">
                <a:solidFill>
                  <a:srgbClr val="007635"/>
                </a:solidFill>
                <a:latin typeface="微软雅黑" pitchFamily="34" charset="-122"/>
                <a:ea typeface="微软雅黑" pitchFamily="34" charset="-122"/>
              </a:rPr>
              <a:t>指令执行过程中</a:t>
            </a:r>
            <a:r>
              <a:rPr lang="zh-CN" altLang="en-US" sz="2200" dirty="0" smtClean="0">
                <a:solidFill>
                  <a:srgbClr val="005024"/>
                </a:solidFill>
                <a:latin typeface="微软雅黑" pitchFamily="34" charset="-122"/>
                <a:ea typeface="微软雅黑" pitchFamily="34" charset="-122"/>
              </a:rPr>
              <a:t>，</a:t>
            </a:r>
            <a:r>
              <a:rPr lang="zh-CN" altLang="en-US" sz="2200" dirty="0" smtClean="0">
                <a:latin typeface="微软雅黑" pitchFamily="34" charset="-122"/>
                <a:ea typeface="微软雅黑" pitchFamily="34" charset="-122"/>
              </a:rPr>
              <a:t>指令和数据被从存储器取到</a:t>
            </a:r>
            <a:r>
              <a:rPr lang="en-US" altLang="zh-CN" sz="2200" dirty="0" smtClean="0">
                <a:latin typeface="微软雅黑" pitchFamily="34" charset="-122"/>
                <a:ea typeface="微软雅黑" pitchFamily="34" charset="-122"/>
              </a:rPr>
              <a:t>CPU</a:t>
            </a:r>
            <a:r>
              <a:rPr lang="zh-CN" altLang="en-US" sz="2200" dirty="0" smtClean="0">
                <a:latin typeface="微软雅黑" pitchFamily="34" charset="-122"/>
                <a:ea typeface="微软雅黑" pitchFamily="34" charset="-122"/>
              </a:rPr>
              <a:t>，存放在</a:t>
            </a:r>
            <a:r>
              <a:rPr lang="en-US" altLang="zh-CN" sz="2200" dirty="0" smtClean="0">
                <a:latin typeface="微软雅黑" pitchFamily="34" charset="-122"/>
                <a:ea typeface="微软雅黑" pitchFamily="34" charset="-122"/>
              </a:rPr>
              <a:t>CPU</a:t>
            </a:r>
            <a:r>
              <a:rPr lang="zh-CN" altLang="en-US" sz="2200" dirty="0" smtClean="0">
                <a:latin typeface="微软雅黑" pitchFamily="34" charset="-122"/>
                <a:ea typeface="微软雅黑" pitchFamily="34" charset="-122"/>
              </a:rPr>
              <a:t>内的寄存器中，指令在</a:t>
            </a:r>
            <a:r>
              <a:rPr lang="en-US" altLang="zh-CN" sz="2200" dirty="0" smtClean="0">
                <a:solidFill>
                  <a:srgbClr val="FF0000"/>
                </a:solidFill>
                <a:latin typeface="微软雅黑" pitchFamily="34" charset="-122"/>
                <a:ea typeface="微软雅黑" pitchFamily="34" charset="-122"/>
              </a:rPr>
              <a:t>IR</a:t>
            </a:r>
            <a:r>
              <a:rPr lang="zh-CN" altLang="en-US" sz="2200" dirty="0" smtClean="0">
                <a:latin typeface="微软雅黑" pitchFamily="34" charset="-122"/>
                <a:ea typeface="微软雅黑" pitchFamily="34" charset="-122"/>
              </a:rPr>
              <a:t>中，数据在</a:t>
            </a:r>
            <a:r>
              <a:rPr lang="en-US" altLang="zh-CN" sz="2200" dirty="0" smtClean="0">
                <a:solidFill>
                  <a:srgbClr val="FF0000"/>
                </a:solidFill>
                <a:latin typeface="微软雅黑" pitchFamily="34" charset="-122"/>
                <a:ea typeface="微软雅黑" pitchFamily="34" charset="-122"/>
              </a:rPr>
              <a:t>GPR</a:t>
            </a:r>
            <a:r>
              <a:rPr lang="zh-CN" altLang="en-US" sz="2200" dirty="0" smtClean="0">
                <a:latin typeface="微软雅黑" pitchFamily="34" charset="-122"/>
                <a:ea typeface="微软雅黑" pitchFamily="34" charset="-122"/>
              </a:rPr>
              <a:t>中。</a:t>
            </a:r>
          </a:p>
        </p:txBody>
      </p:sp>
      <p:sp>
        <p:nvSpPr>
          <p:cNvPr id="556036" name="Text Box 4"/>
          <p:cNvSpPr txBox="1">
            <a:spLocks noChangeArrowheads="1"/>
          </p:cNvSpPr>
          <p:nvPr/>
        </p:nvSpPr>
        <p:spPr bwMode="auto">
          <a:xfrm>
            <a:off x="385763" y="4149725"/>
            <a:ext cx="8505825" cy="2439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3300"/>
                </a:solidFill>
                <a:ea typeface="微软雅黑" pitchFamily="34" charset="-122"/>
              </a:rPr>
              <a:t>指令中需给出的信息</a:t>
            </a:r>
            <a:r>
              <a:rPr lang="zh-CN" altLang="en-US" sz="2200" b="1">
                <a:ea typeface="微软雅黑" pitchFamily="34" charset="-122"/>
              </a:rPr>
              <a:t>：</a:t>
            </a:r>
          </a:p>
          <a:p>
            <a:pPr>
              <a:spcBef>
                <a:spcPct val="50000"/>
              </a:spcBef>
            </a:pPr>
            <a:r>
              <a:rPr lang="zh-CN" altLang="en-US" sz="2200" b="1">
                <a:solidFill>
                  <a:srgbClr val="3333CC"/>
                </a:solidFill>
                <a:ea typeface="微软雅黑" pitchFamily="34" charset="-122"/>
              </a:rPr>
              <a:t>操作性质（操作码）</a:t>
            </a:r>
          </a:p>
          <a:p>
            <a:pPr>
              <a:spcBef>
                <a:spcPct val="50000"/>
              </a:spcBef>
            </a:pPr>
            <a:r>
              <a:rPr lang="zh-CN" altLang="en-US" sz="2200" b="1">
                <a:solidFill>
                  <a:srgbClr val="3333CC"/>
                </a:solidFill>
                <a:ea typeface="微软雅黑" pitchFamily="34" charset="-122"/>
              </a:rPr>
              <a:t>源操作数</a:t>
            </a:r>
            <a:r>
              <a:rPr lang="en-US" altLang="zh-CN" sz="2200" b="1">
                <a:solidFill>
                  <a:srgbClr val="3333CC"/>
                </a:solidFill>
                <a:ea typeface="微软雅黑" pitchFamily="34" charset="-122"/>
              </a:rPr>
              <a:t>1 </a:t>
            </a:r>
            <a:r>
              <a:rPr lang="zh-CN" altLang="en-US" sz="2200" b="1">
                <a:ea typeface="微软雅黑" pitchFamily="34" charset="-122"/>
              </a:rPr>
              <a:t>或</a:t>
            </a:r>
            <a:r>
              <a:rPr lang="en-US" altLang="zh-CN" sz="2200" b="1">
                <a:ea typeface="微软雅黑" pitchFamily="34" charset="-122"/>
              </a:rPr>
              <a:t>/</a:t>
            </a:r>
            <a:r>
              <a:rPr lang="zh-CN" altLang="en-US" sz="2200" b="1">
                <a:ea typeface="微软雅黑" pitchFamily="34" charset="-122"/>
              </a:rPr>
              <a:t>和</a:t>
            </a:r>
            <a:r>
              <a:rPr lang="zh-CN" altLang="en-US" sz="2200" b="1">
                <a:solidFill>
                  <a:srgbClr val="3333CC"/>
                </a:solidFill>
                <a:ea typeface="微软雅黑" pitchFamily="34" charset="-122"/>
              </a:rPr>
              <a:t> 源操作数</a:t>
            </a:r>
            <a:r>
              <a:rPr lang="en-US" altLang="zh-CN" sz="2200" b="1">
                <a:solidFill>
                  <a:srgbClr val="3333CC"/>
                </a:solidFill>
                <a:ea typeface="微软雅黑" pitchFamily="34" charset="-122"/>
              </a:rPr>
              <a:t>2   </a:t>
            </a:r>
            <a:r>
              <a:rPr lang="en-US" altLang="zh-CN" sz="2200" b="1">
                <a:solidFill>
                  <a:srgbClr val="007635"/>
                </a:solidFill>
                <a:ea typeface="微软雅黑" pitchFamily="34" charset="-122"/>
              </a:rPr>
              <a:t> </a:t>
            </a:r>
            <a:r>
              <a:rPr lang="zh-CN" altLang="en-US" sz="2200" b="1">
                <a:solidFill>
                  <a:srgbClr val="007635"/>
                </a:solidFill>
                <a:ea typeface="微软雅黑" pitchFamily="34" charset="-122"/>
              </a:rPr>
              <a:t>（立即数、寄存器编号、</a:t>
            </a:r>
            <a:r>
              <a:rPr lang="zh-CN" altLang="en-US" sz="2200" b="1">
                <a:solidFill>
                  <a:srgbClr val="FF3300"/>
                </a:solidFill>
                <a:ea typeface="微软雅黑" pitchFamily="34" charset="-122"/>
              </a:rPr>
              <a:t>存储地址</a:t>
            </a:r>
            <a:r>
              <a:rPr lang="zh-CN" altLang="en-US" sz="2200" b="1">
                <a:solidFill>
                  <a:srgbClr val="007635"/>
                </a:solidFill>
                <a:ea typeface="微软雅黑" pitchFamily="34" charset="-122"/>
              </a:rPr>
              <a:t>）</a:t>
            </a:r>
          </a:p>
          <a:p>
            <a:pPr>
              <a:spcBef>
                <a:spcPct val="50000"/>
              </a:spcBef>
            </a:pPr>
            <a:r>
              <a:rPr lang="zh-CN" altLang="en-US" sz="2200" b="1">
                <a:solidFill>
                  <a:srgbClr val="3333CC"/>
                </a:solidFill>
                <a:ea typeface="微软雅黑" pitchFamily="34" charset="-122"/>
              </a:rPr>
              <a:t>目的操作数地址   </a:t>
            </a:r>
            <a:r>
              <a:rPr lang="zh-CN" altLang="en-US" sz="2200" b="1">
                <a:solidFill>
                  <a:srgbClr val="007635"/>
                </a:solidFill>
                <a:ea typeface="微软雅黑" pitchFamily="34" charset="-122"/>
              </a:rPr>
              <a:t>（寄存器编号、</a:t>
            </a:r>
            <a:r>
              <a:rPr lang="zh-CN" altLang="en-US" sz="2200" b="1">
                <a:solidFill>
                  <a:srgbClr val="FF3300"/>
                </a:solidFill>
                <a:ea typeface="微软雅黑" pitchFamily="34" charset="-122"/>
              </a:rPr>
              <a:t>存储地址</a:t>
            </a:r>
            <a:r>
              <a:rPr lang="zh-CN" altLang="en-US" sz="2200" b="1">
                <a:solidFill>
                  <a:srgbClr val="007635"/>
                </a:solidFill>
                <a:ea typeface="微软雅黑" pitchFamily="34" charset="-122"/>
              </a:rPr>
              <a:t>）</a:t>
            </a:r>
          </a:p>
          <a:p>
            <a:pPr>
              <a:spcBef>
                <a:spcPct val="50000"/>
              </a:spcBef>
            </a:pPr>
            <a:r>
              <a:rPr lang="zh-CN" altLang="en-US" sz="2200" b="1">
                <a:ea typeface="微软雅黑" pitchFamily="34" charset="-122"/>
              </a:rPr>
              <a:t>存储地址的描述与</a:t>
            </a:r>
            <a:r>
              <a:rPr lang="zh-CN" altLang="en-US" sz="2200" b="1">
                <a:solidFill>
                  <a:srgbClr val="CC3300"/>
                </a:solidFill>
                <a:ea typeface="微软雅黑" pitchFamily="34" charset="-122"/>
              </a:rPr>
              <a:t>操作数的数据结构</a:t>
            </a:r>
            <a:r>
              <a:rPr lang="zh-CN" altLang="en-US" sz="2200" b="1">
                <a:ea typeface="微软雅黑" pitchFamily="34" charset="-122"/>
              </a:rPr>
              <a:t>有关！</a:t>
            </a:r>
          </a:p>
        </p:txBody>
      </p:sp>
      <p:sp>
        <p:nvSpPr>
          <p:cNvPr id="556037" name="Text Box 5"/>
          <p:cNvSpPr txBox="1">
            <a:spLocks noChangeArrowheads="1"/>
          </p:cNvSpPr>
          <p:nvPr/>
        </p:nvSpPr>
        <p:spPr bwMode="auto">
          <a:xfrm>
            <a:off x="3851275" y="4103688"/>
            <a:ext cx="4906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FF0000"/>
                </a:solidFill>
                <a:latin typeface="微软雅黑" pitchFamily="34" charset="-122"/>
                <a:ea typeface="微软雅黑" pitchFamily="34" charset="-122"/>
              </a:rPr>
              <a:t>IR</a:t>
            </a:r>
            <a:r>
              <a:rPr lang="zh-CN" altLang="en-US" sz="2000" b="1">
                <a:solidFill>
                  <a:srgbClr val="FF0000"/>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GPR</a:t>
            </a:r>
            <a:r>
              <a:rPr lang="zh-CN" altLang="en-US" sz="2000" b="1">
                <a:solidFill>
                  <a:srgbClr val="FF0000"/>
                </a:solidFill>
                <a:latin typeface="微软雅黑" pitchFamily="34" charset="-122"/>
                <a:ea typeface="微软雅黑" pitchFamily="34" charset="-122"/>
              </a:rPr>
              <a:t>？</a:t>
            </a:r>
          </a:p>
        </p:txBody>
      </p:sp>
    </p:spTree>
    <p:extLst>
      <p:ext uri="{BB962C8B-B14F-4D97-AF65-F5344CB8AC3E}">
        <p14:creationId xmlns:p14="http://schemas.microsoft.com/office/powerpoint/2010/main" val="1117896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linds(horizontal)">
                                      <p:cBhvr>
                                        <p:cTn id="7" dur="500"/>
                                        <p:tgtEl>
                                          <p:spTgt spid="556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blinds(horizontal)">
                                      <p:cBhvr>
                                        <p:cTn id="12" dur="500"/>
                                        <p:tgtEl>
                                          <p:spTgt spid="556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17" dur="500"/>
                                        <p:tgtEl>
                                          <p:spTgt spid="556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22" dur="500"/>
                                        <p:tgtEl>
                                          <p:spTgt spid="556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6037"/>
                                        </p:tgtEl>
                                        <p:attrNameLst>
                                          <p:attrName>style.visibility</p:attrName>
                                        </p:attrNameLst>
                                      </p:cBhvr>
                                      <p:to>
                                        <p:strVal val="visible"/>
                                      </p:to>
                                    </p:set>
                                    <p:animEffect transition="in" filter="blinds(horizontal)">
                                      <p:cBhvr>
                                        <p:cTn id="27" dur="500"/>
                                        <p:tgtEl>
                                          <p:spTgt spid="5560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6036">
                                            <p:bg/>
                                          </p:spTgt>
                                        </p:tgtEl>
                                        <p:attrNameLst>
                                          <p:attrName>style.visibility</p:attrName>
                                        </p:attrNameLst>
                                      </p:cBhvr>
                                      <p:to>
                                        <p:strVal val="visible"/>
                                      </p:to>
                                    </p:set>
                                    <p:animEffect transition="in" filter="blinds(horizontal)">
                                      <p:cBhvr>
                                        <p:cTn id="32" dur="500"/>
                                        <p:tgtEl>
                                          <p:spTgt spid="556036">
                                            <p:bg/>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6036">
                                            <p:txEl>
                                              <p:pRg st="1" end="1"/>
                                            </p:txEl>
                                          </p:spTgt>
                                        </p:tgtEl>
                                        <p:attrNameLst>
                                          <p:attrName>style.visibility</p:attrName>
                                        </p:attrNameLst>
                                      </p:cBhvr>
                                      <p:to>
                                        <p:strVal val="visible"/>
                                      </p:to>
                                    </p:set>
                                    <p:animEffect transition="in" filter="blinds(horizontal)">
                                      <p:cBhvr>
                                        <p:cTn id="37" dur="500"/>
                                        <p:tgtEl>
                                          <p:spTgt spid="556036">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6036">
                                            <p:txEl>
                                              <p:pRg st="2" end="2"/>
                                            </p:txEl>
                                          </p:spTgt>
                                        </p:tgtEl>
                                        <p:attrNameLst>
                                          <p:attrName>style.visibility</p:attrName>
                                        </p:attrNameLst>
                                      </p:cBhvr>
                                      <p:to>
                                        <p:strVal val="visible"/>
                                      </p:to>
                                    </p:set>
                                    <p:animEffect transition="in" filter="blinds(horizontal)">
                                      <p:cBhvr>
                                        <p:cTn id="42" dur="500"/>
                                        <p:tgtEl>
                                          <p:spTgt spid="556036">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56036">
                                            <p:txEl>
                                              <p:pRg st="3" end="3"/>
                                            </p:txEl>
                                          </p:spTgt>
                                        </p:tgtEl>
                                        <p:attrNameLst>
                                          <p:attrName>style.visibility</p:attrName>
                                        </p:attrNameLst>
                                      </p:cBhvr>
                                      <p:to>
                                        <p:strVal val="visible"/>
                                      </p:to>
                                    </p:set>
                                    <p:animEffect transition="in" filter="blinds(horizontal)">
                                      <p:cBhvr>
                                        <p:cTn id="47" dur="500"/>
                                        <p:tgtEl>
                                          <p:spTgt spid="556036">
                                            <p:txEl>
                                              <p:pRg st="3" end="3"/>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56036">
                                            <p:txEl>
                                              <p:pRg st="4" end="4"/>
                                            </p:txEl>
                                          </p:spTgt>
                                        </p:tgtEl>
                                        <p:attrNameLst>
                                          <p:attrName>style.visibility</p:attrName>
                                        </p:attrNameLst>
                                      </p:cBhvr>
                                      <p:to>
                                        <p:strVal val="visible"/>
                                      </p:to>
                                    </p:set>
                                    <p:animEffect transition="in" filter="blinds(horizontal)">
                                      <p:cBhvr>
                                        <p:cTn id="52" dur="500"/>
                                        <p:tgtEl>
                                          <p:spTgt spid="5560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6" grpId="0" build="allAtOnce" animBg="1"/>
      <p:bldP spid="5560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idx="4294967295"/>
          </p:nvPr>
        </p:nvSpPr>
        <p:spPr>
          <a:xfrm>
            <a:off x="611188" y="53975"/>
            <a:ext cx="8129587" cy="600075"/>
          </a:xfrm>
        </p:spPr>
        <p:txBody>
          <a:bodyPr lIns="63500" tIns="25400" rIns="63500" bIns="25400" anchor="t">
            <a:spAutoFit/>
          </a:bodyPr>
          <a:lstStyle/>
          <a:p>
            <a:r>
              <a:rPr lang="zh-CN" altLang="en-US" sz="3600" smtClean="0"/>
              <a:t>一个典型系统的硬件组成</a:t>
            </a:r>
          </a:p>
        </p:txBody>
      </p:sp>
      <p:graphicFrame>
        <p:nvGraphicFramePr>
          <p:cNvPr id="466947" name="Object 4"/>
          <p:cNvGraphicFramePr>
            <a:graphicFrameLocks noGrp="1" noChangeAspect="1"/>
          </p:cNvGraphicFramePr>
          <p:nvPr>
            <p:ph idx="4294967295"/>
          </p:nvPr>
        </p:nvGraphicFramePr>
        <p:xfrm>
          <a:off x="431800" y="1036638"/>
          <a:ext cx="8348663" cy="4675187"/>
        </p:xfrm>
        <a:graphic>
          <a:graphicData uri="http://schemas.openxmlformats.org/presentationml/2006/ole">
            <mc:AlternateContent xmlns:mc="http://schemas.openxmlformats.org/markup-compatibility/2006">
              <mc:Choice xmlns:v="urn:schemas-microsoft-com:vml" Requires="v">
                <p:oleObj spid="_x0000_s522263" name="位图图像" r:id="rId3" imgW="4704762" imgH="3323810" progId="Paint.Picture">
                  <p:embed/>
                </p:oleObj>
              </mc:Choice>
              <mc:Fallback>
                <p:oleObj name="位图图像" r:id="rId3" imgW="4704762" imgH="33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036638"/>
                        <a:ext cx="8348663" cy="467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7382" name="Text Box 6"/>
          <p:cNvSpPr txBox="1">
            <a:spLocks noChangeArrowheads="1"/>
          </p:cNvSpPr>
          <p:nvPr/>
        </p:nvSpPr>
        <p:spPr bwMode="auto">
          <a:xfrm>
            <a:off x="449263" y="5951538"/>
            <a:ext cx="8285162" cy="430212"/>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a:solidFill>
                  <a:srgbClr val="B3110D"/>
                </a:solidFill>
                <a:latin typeface="Arial" charset="0"/>
                <a:cs typeface="Arial" charset="0"/>
              </a:rPr>
              <a:t>PC</a:t>
            </a:r>
            <a:r>
              <a:rPr lang="zh-CN" altLang="en-US" sz="2200" b="1" dirty="0">
                <a:solidFill>
                  <a:srgbClr val="B3110D"/>
                </a:solidFill>
                <a:latin typeface="Arial" charset="0"/>
                <a:cs typeface="Arial" charset="0"/>
              </a:rPr>
              <a:t>：</a:t>
            </a:r>
            <a:r>
              <a:rPr lang="zh-CN" altLang="en-US" sz="2200" b="1" dirty="0">
                <a:solidFill>
                  <a:srgbClr val="B3110D"/>
                </a:solidFill>
                <a:latin typeface="+mn-lt"/>
                <a:ea typeface="黑体" pitchFamily="49" charset="-122"/>
                <a:cs typeface="Arial" charset="0"/>
              </a:rPr>
              <a:t>程序计数器；</a:t>
            </a:r>
            <a:r>
              <a:rPr lang="en-US" altLang="zh-CN" sz="2200" b="1" dirty="0">
                <a:solidFill>
                  <a:srgbClr val="B3110D"/>
                </a:solidFill>
                <a:latin typeface="+mn-lt"/>
                <a:ea typeface="黑体" pitchFamily="49" charset="-122"/>
                <a:cs typeface="Arial" charset="0"/>
              </a:rPr>
              <a:t>ALU</a:t>
            </a:r>
            <a:r>
              <a:rPr lang="zh-CN" altLang="en-US" sz="2200" b="1" dirty="0">
                <a:solidFill>
                  <a:srgbClr val="B3110D"/>
                </a:solidFill>
                <a:latin typeface="+mn-lt"/>
                <a:ea typeface="黑体" pitchFamily="49" charset="-122"/>
                <a:cs typeface="Arial" charset="0"/>
              </a:rPr>
              <a:t>：算术</a:t>
            </a:r>
            <a:r>
              <a:rPr lang="en-US" altLang="zh-CN" sz="2200" b="1" dirty="0">
                <a:solidFill>
                  <a:srgbClr val="B3110D"/>
                </a:solidFill>
                <a:latin typeface="+mn-lt"/>
                <a:ea typeface="黑体" pitchFamily="49" charset="-122"/>
                <a:cs typeface="Arial" charset="0"/>
              </a:rPr>
              <a:t>/</a:t>
            </a:r>
            <a:r>
              <a:rPr lang="zh-CN" altLang="en-US" sz="2200" b="1" dirty="0">
                <a:solidFill>
                  <a:srgbClr val="B3110D"/>
                </a:solidFill>
                <a:latin typeface="+mn-lt"/>
                <a:ea typeface="黑体" pitchFamily="49" charset="-122"/>
                <a:cs typeface="Arial" charset="0"/>
              </a:rPr>
              <a:t>逻辑单元；</a:t>
            </a:r>
            <a:r>
              <a:rPr lang="en-US" altLang="zh-CN" sz="2200" b="1" dirty="0">
                <a:solidFill>
                  <a:srgbClr val="B3110D"/>
                </a:solidFill>
                <a:latin typeface="+mn-lt"/>
                <a:ea typeface="黑体" pitchFamily="49" charset="-122"/>
                <a:cs typeface="Arial" charset="0"/>
              </a:rPr>
              <a:t>USB</a:t>
            </a:r>
            <a:r>
              <a:rPr lang="zh-CN" altLang="en-US" sz="2200" b="1" dirty="0">
                <a:solidFill>
                  <a:srgbClr val="B3110D"/>
                </a:solidFill>
                <a:latin typeface="+mn-lt"/>
                <a:ea typeface="黑体" pitchFamily="49" charset="-122"/>
                <a:cs typeface="Arial" charset="0"/>
              </a:rPr>
              <a:t>：通用串行总线</a:t>
            </a:r>
          </a:p>
        </p:txBody>
      </p:sp>
      <p:grpSp>
        <p:nvGrpSpPr>
          <p:cNvPr id="2" name="Group 17"/>
          <p:cNvGrpSpPr>
            <a:grpSpLocks/>
          </p:cNvGrpSpPr>
          <p:nvPr/>
        </p:nvGrpSpPr>
        <p:grpSpPr bwMode="auto">
          <a:xfrm>
            <a:off x="869950" y="900113"/>
            <a:ext cx="3005138" cy="2336800"/>
            <a:chOff x="548" y="567"/>
            <a:chExt cx="1893" cy="1472"/>
          </a:xfrm>
        </p:grpSpPr>
        <p:sp>
          <p:nvSpPr>
            <p:cNvPr id="466950" name="Rectangle 7"/>
            <p:cNvSpPr>
              <a:spLocks noChangeArrowheads="1"/>
            </p:cNvSpPr>
            <p:nvPr/>
          </p:nvSpPr>
          <p:spPr bwMode="auto">
            <a:xfrm>
              <a:off x="558" y="805"/>
              <a:ext cx="1883" cy="1234"/>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1" name="Text Box 13"/>
            <p:cNvSpPr txBox="1">
              <a:spLocks noChangeArrowheads="1"/>
            </p:cNvSpPr>
            <p:nvPr/>
          </p:nvSpPr>
          <p:spPr bwMode="auto">
            <a:xfrm>
              <a:off x="548" y="567"/>
              <a:ext cx="503" cy="231"/>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CPU</a:t>
              </a:r>
            </a:p>
          </p:txBody>
        </p:sp>
      </p:grpSp>
      <p:grpSp>
        <p:nvGrpSpPr>
          <p:cNvPr id="3" name="Group 18"/>
          <p:cNvGrpSpPr>
            <a:grpSpLocks/>
          </p:cNvGrpSpPr>
          <p:nvPr/>
        </p:nvGrpSpPr>
        <p:grpSpPr bwMode="auto">
          <a:xfrm>
            <a:off x="6835775" y="2141538"/>
            <a:ext cx="955675" cy="1101725"/>
            <a:chOff x="4306" y="1325"/>
            <a:chExt cx="602" cy="694"/>
          </a:xfrm>
        </p:grpSpPr>
        <p:sp>
          <p:nvSpPr>
            <p:cNvPr id="466953" name="Rectangle 9"/>
            <p:cNvSpPr>
              <a:spLocks noChangeArrowheads="1"/>
            </p:cNvSpPr>
            <p:nvPr/>
          </p:nvSpPr>
          <p:spPr bwMode="auto">
            <a:xfrm>
              <a:off x="4306" y="1571"/>
              <a:ext cx="566" cy="448"/>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4" name="Text Box 15"/>
            <p:cNvSpPr txBox="1">
              <a:spLocks noChangeArrowheads="1"/>
            </p:cNvSpPr>
            <p:nvPr/>
          </p:nvSpPr>
          <p:spPr bwMode="auto">
            <a:xfrm>
              <a:off x="4405" y="1325"/>
              <a:ext cx="503" cy="231"/>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MM</a:t>
              </a:r>
            </a:p>
          </p:txBody>
        </p:sp>
      </p:grpSp>
      <p:grpSp>
        <p:nvGrpSpPr>
          <p:cNvPr id="4" name="Group 23"/>
          <p:cNvGrpSpPr>
            <a:grpSpLocks/>
          </p:cNvGrpSpPr>
          <p:nvPr/>
        </p:nvGrpSpPr>
        <p:grpSpPr bwMode="auto">
          <a:xfrm>
            <a:off x="1146175" y="4292600"/>
            <a:ext cx="5435600" cy="1441450"/>
            <a:chOff x="722" y="2704"/>
            <a:chExt cx="3424" cy="908"/>
          </a:xfrm>
        </p:grpSpPr>
        <p:sp>
          <p:nvSpPr>
            <p:cNvPr id="466956" name="Rectangle 10"/>
            <p:cNvSpPr>
              <a:spLocks noChangeArrowheads="1"/>
            </p:cNvSpPr>
            <p:nvPr/>
          </p:nvSpPr>
          <p:spPr bwMode="auto">
            <a:xfrm>
              <a:off x="867" y="2704"/>
              <a:ext cx="731" cy="283"/>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7" name="Rectangle 11"/>
            <p:cNvSpPr>
              <a:spLocks noChangeArrowheads="1"/>
            </p:cNvSpPr>
            <p:nvPr/>
          </p:nvSpPr>
          <p:spPr bwMode="auto">
            <a:xfrm>
              <a:off x="1881" y="2731"/>
              <a:ext cx="813" cy="265"/>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8" name="Rectangle 12"/>
            <p:cNvSpPr>
              <a:spLocks noChangeArrowheads="1"/>
            </p:cNvSpPr>
            <p:nvPr/>
          </p:nvSpPr>
          <p:spPr bwMode="auto">
            <a:xfrm>
              <a:off x="3333" y="2730"/>
              <a:ext cx="813" cy="265"/>
            </a:xfrm>
            <a:prstGeom prst="rect">
              <a:avLst/>
            </a:prstGeom>
            <a:noFill/>
            <a:ln w="28575">
              <a:solidFill>
                <a:srgbClr val="FF33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59" name="Text Box 16"/>
            <p:cNvSpPr txBox="1">
              <a:spLocks noChangeArrowheads="1"/>
            </p:cNvSpPr>
            <p:nvPr/>
          </p:nvSpPr>
          <p:spPr bwMode="auto">
            <a:xfrm>
              <a:off x="1973" y="3381"/>
              <a:ext cx="1436" cy="231"/>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Input/Output</a:t>
              </a:r>
            </a:p>
          </p:txBody>
        </p:sp>
        <p:sp>
          <p:nvSpPr>
            <p:cNvPr id="466960" name="Oval 19"/>
            <p:cNvSpPr>
              <a:spLocks noChangeArrowheads="1"/>
            </p:cNvSpPr>
            <p:nvPr/>
          </p:nvSpPr>
          <p:spPr bwMode="auto">
            <a:xfrm>
              <a:off x="722" y="3081"/>
              <a:ext cx="521" cy="210"/>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61" name="Oval 20"/>
            <p:cNvSpPr>
              <a:spLocks noChangeArrowheads="1"/>
            </p:cNvSpPr>
            <p:nvPr/>
          </p:nvSpPr>
          <p:spPr bwMode="auto">
            <a:xfrm>
              <a:off x="1214" y="3054"/>
              <a:ext cx="613" cy="310"/>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62" name="Oval 21"/>
            <p:cNvSpPr>
              <a:spLocks noChangeArrowheads="1"/>
            </p:cNvSpPr>
            <p:nvPr/>
          </p:nvSpPr>
          <p:spPr bwMode="auto">
            <a:xfrm>
              <a:off x="2028" y="3070"/>
              <a:ext cx="531" cy="246"/>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sp>
          <p:nvSpPr>
            <p:cNvPr id="466963" name="Oval 22"/>
            <p:cNvSpPr>
              <a:spLocks noChangeArrowheads="1"/>
            </p:cNvSpPr>
            <p:nvPr/>
          </p:nvSpPr>
          <p:spPr bwMode="auto">
            <a:xfrm>
              <a:off x="3455" y="3072"/>
              <a:ext cx="594" cy="511"/>
            </a:xfrm>
            <a:prstGeom prst="ellipse">
              <a:avLst/>
            </a:prstGeom>
            <a:noFill/>
            <a:ln w="28575">
              <a:solidFill>
                <a:srgbClr val="FF0000"/>
              </a:solidFill>
              <a:miter lim="800000"/>
              <a:headEnd/>
              <a:tailEnd/>
            </a:ln>
          </p:spPr>
          <p:txBody>
            <a:bodyPr wrap="none" anchor="ctr"/>
            <a:lstStyle/>
            <a:p>
              <a:pPr algn="ctr" eaLnBrk="0" hangingPunct="0"/>
              <a:endParaRPr lang="zh-CN" altLang="en-US" sz="1400">
                <a:latin typeface="Times New Roman" pitchFamily="18" charset="0"/>
              </a:endParaRPr>
            </a:p>
          </p:txBody>
        </p:sp>
      </p:grpSp>
    </p:spTree>
    <p:extLst>
      <p:ext uri="{BB962C8B-B14F-4D97-AF65-F5344CB8AC3E}">
        <p14:creationId xmlns:p14="http://schemas.microsoft.com/office/powerpoint/2010/main" val="675993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7382">
                                            <p:txEl>
                                              <p:pRg st="0" end="0"/>
                                            </p:txEl>
                                          </p:spTgt>
                                        </p:tgtEl>
                                        <p:attrNameLst>
                                          <p:attrName>style.visibility</p:attrName>
                                        </p:attrNameLst>
                                      </p:cBhvr>
                                      <p:to>
                                        <p:strVal val="visible"/>
                                      </p:to>
                                    </p:set>
                                    <p:animEffect transition="in" filter="blinds(horizontal)">
                                      <p:cBhvr>
                                        <p:cTn id="22" dur="500"/>
                                        <p:tgtEl>
                                          <p:spTgt spid="3573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574467"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dirty="0" smtClean="0">
                <a:ea typeface="黑体" pitchFamily="49" charset="-122"/>
              </a:rPr>
              <a:t>课程的由来</a:t>
            </a:r>
          </a:p>
          <a:p>
            <a:pPr>
              <a:spcBef>
                <a:spcPts val="1600"/>
              </a:spcBef>
            </a:pPr>
            <a:r>
              <a:rPr lang="zh-CN" altLang="en-US" sz="2800" dirty="0" smtClean="0">
                <a:ea typeface="黑体" pitchFamily="49" charset="-122"/>
              </a:rPr>
              <a:t>课程内容概要</a:t>
            </a:r>
          </a:p>
          <a:p>
            <a:pPr>
              <a:spcBef>
                <a:spcPts val="1600"/>
              </a:spcBef>
            </a:pPr>
            <a:r>
              <a:rPr lang="zh-CN" altLang="en-US" sz="2800" dirty="0" smtClean="0">
                <a:ea typeface="黑体" pitchFamily="49" charset="-122"/>
              </a:rPr>
              <a:t>课程教学安排及考试安排</a:t>
            </a:r>
          </a:p>
          <a:p>
            <a:pPr>
              <a:spcBef>
                <a:spcPts val="1600"/>
              </a:spcBef>
            </a:pPr>
            <a:r>
              <a:rPr lang="zh-CN" altLang="en-US" sz="2800" dirty="0" smtClean="0">
                <a:ea typeface="黑体" pitchFamily="49" charset="-122"/>
              </a:rPr>
              <a:t>硬件和软件的基本组成</a:t>
            </a:r>
          </a:p>
          <a:p>
            <a:pPr>
              <a:spcBef>
                <a:spcPts val="1600"/>
              </a:spcBef>
            </a:pPr>
            <a:r>
              <a:rPr lang="zh-CN" altLang="en-US" sz="2800" dirty="0" smtClean="0">
                <a:solidFill>
                  <a:srgbClr val="FF0000"/>
                </a:solidFill>
                <a:ea typeface="黑体" pitchFamily="49" charset="-122"/>
              </a:rPr>
              <a:t>程序的开发和执行过程</a:t>
            </a:r>
          </a:p>
          <a:p>
            <a:pPr>
              <a:spcBef>
                <a:spcPts val="1600"/>
              </a:spcBef>
            </a:pPr>
            <a:r>
              <a:rPr lang="zh-CN" altLang="en-US" sz="2800" dirty="0" smtClean="0">
                <a:ea typeface="黑体" pitchFamily="49" charset="-122"/>
              </a:rPr>
              <a:t>计算机系统层次结构</a:t>
            </a:r>
          </a:p>
          <a:p>
            <a:pPr>
              <a:spcBef>
                <a:spcPts val="1600"/>
              </a:spcBef>
            </a:pPr>
            <a:r>
              <a:rPr lang="zh-CN" altLang="en-US" sz="2800" dirty="0" smtClean="0">
                <a:ea typeface="黑体" pitchFamily="49" charset="-122"/>
              </a:rPr>
              <a:t>计算机性能评价</a:t>
            </a:r>
          </a:p>
        </p:txBody>
      </p:sp>
    </p:spTree>
    <p:extLst>
      <p:ext uri="{BB962C8B-B14F-4D97-AF65-F5344CB8AC3E}">
        <p14:creationId xmlns:p14="http://schemas.microsoft.com/office/powerpoint/2010/main" val="10712255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type="body" idx="1"/>
          </p:nvPr>
        </p:nvSpPr>
        <p:spPr>
          <a:xfrm>
            <a:off x="122238" y="777875"/>
            <a:ext cx="8229600" cy="671513"/>
          </a:xfrm>
        </p:spPr>
        <p:txBody>
          <a:bodyPr/>
          <a:lstStyle/>
          <a:p>
            <a:r>
              <a:rPr lang="zh-CN" altLang="en-US" sz="2200" smtClean="0">
                <a:solidFill>
                  <a:srgbClr val="FF0000"/>
                </a:solidFill>
                <a:ea typeface="微软雅黑" pitchFamily="34" charset="-122"/>
              </a:rPr>
              <a:t>用机器语言编写程序</a:t>
            </a:r>
            <a:r>
              <a:rPr lang="zh-CN" altLang="en-US" sz="2200" smtClean="0">
                <a:ea typeface="微软雅黑" pitchFamily="34" charset="-122"/>
              </a:rPr>
              <a:t>，并记录在纸带或卡片上</a:t>
            </a:r>
            <a:endParaRPr lang="en-US" altLang="zh-CN" sz="2200" smtClean="0">
              <a:ea typeface="微软雅黑" pitchFamily="34" charset="-122"/>
            </a:endParaRPr>
          </a:p>
          <a:p>
            <a:endParaRPr lang="zh-CN" altLang="en-US" sz="2200" smtClean="0">
              <a:ea typeface="微软雅黑" pitchFamily="34" charset="-122"/>
            </a:endParaRPr>
          </a:p>
        </p:txBody>
      </p:sp>
      <p:sp>
        <p:nvSpPr>
          <p:cNvPr id="558084" name="Rectangle 1"/>
          <p:cNvSpPr>
            <a:spLocks noChangeArrowheads="1"/>
          </p:cNvSpPr>
          <p:nvPr/>
        </p:nvSpPr>
        <p:spPr bwMode="auto">
          <a:xfrm>
            <a:off x="455613" y="123825"/>
            <a:ext cx="82327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1pPr>
            <a:lvl2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2pPr>
            <a:lvl3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3pPr>
            <a:lvl4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4pPr>
            <a:lvl5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5pPr>
            <a:lvl6pPr marL="5762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6pPr>
            <a:lvl7pPr marL="10334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7pPr>
            <a:lvl8pPr marL="14906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8pPr>
            <a:lvl9pPr marL="19478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9pPr>
          </a:lstStyle>
          <a:p>
            <a:pPr eaLnBrk="1" hangingPunct="1"/>
            <a:r>
              <a:rPr lang="zh-CN" altLang="en-GB"/>
              <a:t>最早的程序开发过程</a:t>
            </a:r>
          </a:p>
        </p:txBody>
      </p:sp>
      <p:pic>
        <p:nvPicPr>
          <p:cNvPr id="5580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58900"/>
            <a:ext cx="5054600" cy="3068638"/>
          </a:xfrm>
          <a:prstGeom prst="rect">
            <a:avLst/>
          </a:prstGeom>
          <a:noFill/>
          <a:extLst>
            <a:ext uri="{909E8E84-426E-40DD-AFC4-6F175D3DCCD1}">
              <a14:hiddenFill xmlns:a14="http://schemas.microsoft.com/office/drawing/2010/main">
                <a:solidFill>
                  <a:srgbClr val="FFFFFF"/>
                </a:solidFill>
              </a14:hiddenFill>
            </a:ext>
          </a:extLst>
        </p:spPr>
      </p:pic>
      <p:pic>
        <p:nvPicPr>
          <p:cNvPr id="5580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479800"/>
            <a:ext cx="5853113" cy="3378200"/>
          </a:xfrm>
          <a:prstGeom prst="rect">
            <a:avLst/>
          </a:prstGeom>
          <a:noFill/>
          <a:extLst>
            <a:ext uri="{909E8E84-426E-40DD-AFC4-6F175D3DCCD1}">
              <a14:hiddenFill xmlns:a14="http://schemas.microsoft.com/office/drawing/2010/main">
                <a:solidFill>
                  <a:srgbClr val="FFFFFF"/>
                </a:solidFill>
              </a14:hiddenFill>
            </a:ext>
          </a:extLst>
        </p:spPr>
      </p:pic>
      <p:sp>
        <p:nvSpPr>
          <p:cNvPr id="558087" name="Text Box 7"/>
          <p:cNvSpPr txBox="1">
            <a:spLocks noChangeArrowheads="1"/>
          </p:cNvSpPr>
          <p:nvPr/>
        </p:nvSpPr>
        <p:spPr bwMode="auto">
          <a:xfrm>
            <a:off x="701675" y="1493838"/>
            <a:ext cx="3509963" cy="4270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0066CC"/>
                </a:solidFill>
                <a:latin typeface="微软雅黑" pitchFamily="34" charset="-122"/>
                <a:ea typeface="微软雅黑" pitchFamily="34" charset="-122"/>
              </a:rPr>
              <a:t>穿孔表示</a:t>
            </a:r>
            <a:r>
              <a:rPr lang="en-US" altLang="zh-CN" sz="2200" b="1">
                <a:solidFill>
                  <a:srgbClr val="0066CC"/>
                </a:solidFill>
                <a:latin typeface="微软雅黑" pitchFamily="34" charset="-122"/>
                <a:ea typeface="微软雅黑" pitchFamily="34" charset="-122"/>
              </a:rPr>
              <a:t>0</a:t>
            </a:r>
            <a:r>
              <a:rPr lang="zh-CN" altLang="en-US" sz="2200" b="1">
                <a:solidFill>
                  <a:srgbClr val="0066CC"/>
                </a:solidFill>
                <a:latin typeface="微软雅黑" pitchFamily="34" charset="-122"/>
                <a:ea typeface="微软雅黑" pitchFamily="34" charset="-122"/>
              </a:rPr>
              <a:t>，未穿孔表示</a:t>
            </a:r>
            <a:r>
              <a:rPr lang="en-US" altLang="zh-CN" sz="2200" b="1">
                <a:solidFill>
                  <a:srgbClr val="0066CC"/>
                </a:solidFill>
                <a:latin typeface="微软雅黑" pitchFamily="34" charset="-122"/>
                <a:ea typeface="微软雅黑" pitchFamily="34" charset="-122"/>
              </a:rPr>
              <a:t>1</a:t>
            </a:r>
          </a:p>
        </p:txBody>
      </p:sp>
      <p:sp>
        <p:nvSpPr>
          <p:cNvPr id="558088" name="Text Box 8"/>
          <p:cNvSpPr txBox="1">
            <a:spLocks noChangeArrowheads="1"/>
          </p:cNvSpPr>
          <p:nvPr/>
        </p:nvSpPr>
        <p:spPr bwMode="auto">
          <a:xfrm>
            <a:off x="6057900" y="2516188"/>
            <a:ext cx="2424113" cy="344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b="1">
                <a:latin typeface="微软雅黑" pitchFamily="34" charset="-122"/>
                <a:ea typeface="微软雅黑" pitchFamily="34" charset="-122"/>
              </a:rPr>
              <a:t>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0101 </a:t>
            </a:r>
            <a:r>
              <a:rPr lang="en-US" altLang="zh-CN" sz="2200" b="1">
                <a:solidFill>
                  <a:srgbClr val="FF0000"/>
                </a:solidFill>
                <a:latin typeface="微软雅黑" pitchFamily="34" charset="-122"/>
                <a:ea typeface="微软雅黑" pitchFamily="34" charset="-122"/>
              </a:rPr>
              <a:t>0110</a:t>
            </a:r>
          </a:p>
          <a:p>
            <a:r>
              <a:rPr lang="en-US" altLang="zh-CN" sz="2200" b="1">
                <a:latin typeface="微软雅黑" pitchFamily="34" charset="-122"/>
                <a:ea typeface="微软雅黑" pitchFamily="34" charset="-122"/>
              </a:rPr>
              <a:t>1</a:t>
            </a:r>
            <a:r>
              <a:rPr lang="zh-CN" altLang="en-US" sz="2200" b="1">
                <a:latin typeface="微软雅黑" pitchFamily="34" charset="-122"/>
                <a:ea typeface="微软雅黑" pitchFamily="34" charset="-122"/>
              </a:rPr>
              <a:t>：</a:t>
            </a:r>
            <a:r>
              <a:rPr lang="en-US" altLang="zh-CN" sz="2200" b="1">
                <a:solidFill>
                  <a:srgbClr val="009242"/>
                </a:solidFill>
                <a:latin typeface="微软雅黑" pitchFamily="34" charset="-122"/>
                <a:ea typeface="微软雅黑" pitchFamily="34" charset="-122"/>
              </a:rPr>
              <a:t>0010</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0100</a:t>
            </a:r>
          </a:p>
          <a:p>
            <a:r>
              <a:rPr lang="en-US" altLang="zh-CN" sz="2200" b="1">
                <a:latin typeface="微软雅黑" pitchFamily="34" charset="-122"/>
                <a:ea typeface="微软雅黑" pitchFamily="34" charset="-122"/>
              </a:rPr>
              <a:t>2</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3</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4</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0110 </a:t>
            </a:r>
            <a:r>
              <a:rPr lang="en-US" altLang="zh-CN" sz="2200" b="1">
                <a:solidFill>
                  <a:srgbClr val="FF0000"/>
                </a:solidFill>
                <a:latin typeface="微软雅黑" pitchFamily="34" charset="-122"/>
                <a:ea typeface="微软雅黑" pitchFamily="34" charset="-122"/>
              </a:rPr>
              <a:t>0111</a:t>
            </a:r>
            <a:endParaRPr lang="en-US" altLang="zh-CN" sz="2200" b="1">
              <a:latin typeface="微软雅黑" pitchFamily="34" charset="-122"/>
              <a:ea typeface="微软雅黑" pitchFamily="34" charset="-122"/>
            </a:endParaRPr>
          </a:p>
          <a:p>
            <a:r>
              <a:rPr lang="en-US" altLang="zh-CN" sz="2200" b="1">
                <a:latin typeface="微软雅黑" pitchFamily="34" charset="-122"/>
                <a:ea typeface="微软雅黑" pitchFamily="34" charset="-122"/>
              </a:rPr>
              <a:t>5</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endParaRPr lang="en-US" altLang="zh-CN" sz="2200" b="1">
              <a:solidFill>
                <a:srgbClr val="FF0000"/>
              </a:solidFill>
              <a:latin typeface="微软雅黑" pitchFamily="34" charset="-122"/>
              <a:ea typeface="微软雅黑" pitchFamily="34" charset="-122"/>
            </a:endParaRPr>
          </a:p>
          <a:p>
            <a:r>
              <a:rPr lang="en-US" altLang="zh-CN" sz="2200" b="1">
                <a:latin typeface="微软雅黑" pitchFamily="34" charset="-122"/>
                <a:ea typeface="微软雅黑" pitchFamily="34" charset="-122"/>
              </a:rPr>
              <a:t>6</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a:p>
            <a:endParaRPr lang="en-US" altLang="zh-CN" sz="2200" b="1">
              <a:latin typeface="微软雅黑" pitchFamily="34" charset="-122"/>
              <a:ea typeface="微软雅黑" pitchFamily="34" charset="-122"/>
            </a:endParaRPr>
          </a:p>
        </p:txBody>
      </p:sp>
      <p:sp>
        <p:nvSpPr>
          <p:cNvPr id="558089" name="Text Box 9"/>
          <p:cNvSpPr txBox="1">
            <a:spLocks noChangeArrowheads="1"/>
          </p:cNvSpPr>
          <p:nvPr/>
        </p:nvSpPr>
        <p:spPr bwMode="auto">
          <a:xfrm>
            <a:off x="5427663" y="2033588"/>
            <a:ext cx="2430462"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a:solidFill>
                  <a:srgbClr val="009242"/>
                </a:solidFill>
                <a:latin typeface="微软雅黑" pitchFamily="34" charset="-122"/>
                <a:ea typeface="微软雅黑" pitchFamily="34" charset="-122"/>
              </a:rPr>
              <a:t>假设：</a:t>
            </a:r>
            <a:r>
              <a:rPr lang="en-US" altLang="zh-CN" sz="2200" b="1">
                <a:solidFill>
                  <a:srgbClr val="009242"/>
                </a:solidFill>
                <a:latin typeface="微软雅黑" pitchFamily="34" charset="-122"/>
                <a:ea typeface="微软雅黑" pitchFamily="34" charset="-122"/>
              </a:rPr>
              <a:t>0010-jxx</a:t>
            </a:r>
          </a:p>
        </p:txBody>
      </p:sp>
      <p:grpSp>
        <p:nvGrpSpPr>
          <p:cNvPr id="558090" name="Group 10"/>
          <p:cNvGrpSpPr>
            <a:grpSpLocks/>
          </p:cNvGrpSpPr>
          <p:nvPr/>
        </p:nvGrpSpPr>
        <p:grpSpPr bwMode="auto">
          <a:xfrm>
            <a:off x="8128000" y="3068638"/>
            <a:ext cx="392113" cy="990600"/>
            <a:chOff x="5331" y="2259"/>
            <a:chExt cx="237" cy="641"/>
          </a:xfrm>
        </p:grpSpPr>
        <p:sp>
          <p:nvSpPr>
            <p:cNvPr id="558091" name="Line 11"/>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8092" name="Line 12"/>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8093" name="Line 13"/>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8094" name="Text Box 14"/>
          <p:cNvSpPr txBox="1">
            <a:spLocks noChangeArrowheads="1"/>
          </p:cNvSpPr>
          <p:nvPr/>
        </p:nvSpPr>
        <p:spPr bwMode="auto">
          <a:xfrm>
            <a:off x="6011863" y="4991100"/>
            <a:ext cx="304165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66CC"/>
                </a:solidFill>
                <a:latin typeface="微软雅黑" pitchFamily="34" charset="-122"/>
                <a:ea typeface="微软雅黑" pitchFamily="34" charset="-122"/>
              </a:rPr>
              <a:t>若在第</a:t>
            </a:r>
            <a:r>
              <a:rPr lang="en-US" altLang="zh-CN" sz="2000" b="1">
                <a:solidFill>
                  <a:srgbClr val="0066CC"/>
                </a:solidFill>
                <a:latin typeface="微软雅黑" pitchFamily="34" charset="-122"/>
                <a:ea typeface="微软雅黑" pitchFamily="34" charset="-122"/>
              </a:rPr>
              <a:t>4</a:t>
            </a:r>
            <a:r>
              <a:rPr lang="zh-CN" altLang="en-US" sz="2000" b="1">
                <a:solidFill>
                  <a:srgbClr val="0066CC"/>
                </a:solidFill>
                <a:latin typeface="微软雅黑" pitchFamily="34" charset="-122"/>
                <a:ea typeface="微软雅黑" pitchFamily="34" charset="-122"/>
              </a:rPr>
              <a:t>条指令前加入指令，则需</a:t>
            </a:r>
            <a:r>
              <a:rPr lang="zh-CN" altLang="en-US" sz="2000" b="1">
                <a:solidFill>
                  <a:srgbClr val="CC3300"/>
                </a:solidFill>
                <a:latin typeface="微软雅黑" pitchFamily="34" charset="-122"/>
                <a:ea typeface="微软雅黑" pitchFamily="34" charset="-122"/>
              </a:rPr>
              <a:t>重新计算地址码</a:t>
            </a:r>
            <a:r>
              <a:rPr lang="zh-CN" altLang="en-US" sz="2000" b="1">
                <a:solidFill>
                  <a:srgbClr val="0066CC"/>
                </a:solidFill>
                <a:latin typeface="微软雅黑" pitchFamily="34" charset="-122"/>
                <a:ea typeface="微软雅黑" pitchFamily="34" charset="-122"/>
              </a:rPr>
              <a:t>（如</a:t>
            </a:r>
            <a:r>
              <a:rPr lang="en-US" altLang="zh-CN" sz="2000" b="1">
                <a:solidFill>
                  <a:srgbClr val="0066CC"/>
                </a:solidFill>
                <a:latin typeface="微软雅黑" pitchFamily="34" charset="-122"/>
                <a:ea typeface="微软雅黑" pitchFamily="34" charset="-122"/>
              </a:rPr>
              <a:t>jxx</a:t>
            </a:r>
            <a:r>
              <a:rPr lang="zh-CN" altLang="en-US" sz="2000" b="1">
                <a:solidFill>
                  <a:srgbClr val="0066CC"/>
                </a:solidFill>
                <a:latin typeface="微软雅黑" pitchFamily="34" charset="-122"/>
                <a:ea typeface="微软雅黑" pitchFamily="34" charset="-122"/>
              </a:rPr>
              <a:t>的目标地址），然后重新打孔。</a:t>
            </a:r>
            <a:r>
              <a:rPr lang="zh-CN" altLang="en-US" sz="2000" b="1">
                <a:solidFill>
                  <a:srgbClr val="FF0000"/>
                </a:solidFill>
                <a:latin typeface="微软雅黑" pitchFamily="34" charset="-122"/>
                <a:ea typeface="微软雅黑" pitchFamily="34" charset="-122"/>
              </a:rPr>
              <a:t>不灵活！</a:t>
            </a:r>
          </a:p>
          <a:p>
            <a:pPr>
              <a:spcBef>
                <a:spcPct val="50000"/>
              </a:spcBef>
            </a:pPr>
            <a:r>
              <a:rPr lang="zh-CN" altLang="en-US" sz="2000" b="1">
                <a:solidFill>
                  <a:srgbClr val="FF0000"/>
                </a:solidFill>
                <a:latin typeface="微软雅黑" pitchFamily="34" charset="-122"/>
                <a:ea typeface="微软雅黑" pitchFamily="34" charset="-122"/>
              </a:rPr>
              <a:t>书写、阅读困难！</a:t>
            </a:r>
          </a:p>
        </p:txBody>
      </p:sp>
      <p:sp>
        <p:nvSpPr>
          <p:cNvPr id="558095" name="Text Box 15"/>
          <p:cNvSpPr txBox="1">
            <a:spLocks noChangeArrowheads="1"/>
          </p:cNvSpPr>
          <p:nvPr/>
        </p:nvSpPr>
        <p:spPr bwMode="auto">
          <a:xfrm>
            <a:off x="958850" y="4121150"/>
            <a:ext cx="4165600" cy="1004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FF0000"/>
                </a:solidFill>
                <a:ea typeface="微软雅黑" pitchFamily="34" charset="-122"/>
              </a:rPr>
              <a:t>太原始了，无法忍受，咋办？</a:t>
            </a:r>
          </a:p>
          <a:p>
            <a:pPr>
              <a:spcBef>
                <a:spcPct val="50000"/>
              </a:spcBef>
            </a:pPr>
            <a:r>
              <a:rPr lang="zh-CN" altLang="en-US" sz="2400" b="1">
                <a:solidFill>
                  <a:srgbClr val="0066CC"/>
                </a:solidFill>
                <a:ea typeface="微软雅黑" pitchFamily="34" charset="-122"/>
              </a:rPr>
              <a:t>用符号表示而不用</a:t>
            </a:r>
            <a:r>
              <a:rPr lang="en-US" altLang="zh-CN" sz="2400" b="1">
                <a:solidFill>
                  <a:srgbClr val="0066CC"/>
                </a:solidFill>
                <a:ea typeface="微软雅黑" pitchFamily="34" charset="-122"/>
              </a:rPr>
              <a:t>0/1</a:t>
            </a:r>
            <a:r>
              <a:rPr lang="zh-CN" altLang="en-US" sz="2400" b="1">
                <a:solidFill>
                  <a:srgbClr val="0066CC"/>
                </a:solidFill>
                <a:ea typeface="微软雅黑" pitchFamily="34" charset="-122"/>
              </a:rPr>
              <a:t>表示！</a:t>
            </a:r>
          </a:p>
        </p:txBody>
      </p:sp>
      <p:sp>
        <p:nvSpPr>
          <p:cNvPr id="558096" name="Text Box 16"/>
          <p:cNvSpPr txBox="1">
            <a:spLocks noChangeArrowheads="1"/>
          </p:cNvSpPr>
          <p:nvPr/>
        </p:nvSpPr>
        <p:spPr bwMode="auto">
          <a:xfrm>
            <a:off x="5111750" y="1268413"/>
            <a:ext cx="2609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0066CC"/>
                </a:solidFill>
                <a:ea typeface="微软雅黑" pitchFamily="34" charset="-122"/>
              </a:rPr>
              <a:t>输入：按钮、开关；</a:t>
            </a:r>
          </a:p>
          <a:p>
            <a:r>
              <a:rPr lang="zh-CN" altLang="en-US" sz="2000" b="1">
                <a:solidFill>
                  <a:srgbClr val="0066CC"/>
                </a:solidFill>
                <a:ea typeface="微软雅黑" pitchFamily="34" charset="-122"/>
              </a:rPr>
              <a:t>输出：指示灯等</a:t>
            </a:r>
            <a:endParaRPr lang="zh-CN" altLang="en-US" sz="2000" b="1">
              <a:solidFill>
                <a:srgbClr val="FF0000"/>
              </a:solidFill>
              <a:ea typeface="微软雅黑" pitchFamily="34" charset="-122"/>
            </a:endParaRPr>
          </a:p>
        </p:txBody>
      </p:sp>
      <p:sp>
        <p:nvSpPr>
          <p:cNvPr id="558097" name="Rectangle 17"/>
          <p:cNvSpPr>
            <a:spLocks noChangeArrowheads="1"/>
          </p:cNvSpPr>
          <p:nvPr/>
        </p:nvSpPr>
        <p:spPr bwMode="auto">
          <a:xfrm>
            <a:off x="7497763" y="1287463"/>
            <a:ext cx="1485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lang="zh-CN" altLang="en-US" sz="2000" b="1">
                <a:solidFill>
                  <a:srgbClr val="FF0000"/>
                </a:solidFill>
                <a:latin typeface="微软雅黑" pitchFamily="34" charset="-122"/>
                <a:ea typeface="微软雅黑" pitchFamily="34" charset="-122"/>
              </a:rPr>
              <a:t>所有信息都是</a:t>
            </a:r>
            <a:r>
              <a:rPr lang="en-US" altLang="zh-CN" sz="2000" b="1">
                <a:solidFill>
                  <a:srgbClr val="FF0000"/>
                </a:solidFill>
                <a:latin typeface="微软雅黑" pitchFamily="34" charset="-122"/>
                <a:ea typeface="微软雅黑" pitchFamily="34" charset="-122"/>
              </a:rPr>
              <a:t>0/1</a:t>
            </a:r>
            <a:r>
              <a:rPr lang="zh-CN" altLang="en-US" sz="2000" b="1">
                <a:solidFill>
                  <a:srgbClr val="FF0000"/>
                </a:solidFill>
                <a:latin typeface="微软雅黑" pitchFamily="34" charset="-122"/>
                <a:ea typeface="微软雅黑" pitchFamily="34" charset="-122"/>
              </a:rPr>
              <a:t>序列！</a:t>
            </a:r>
          </a:p>
        </p:txBody>
      </p:sp>
    </p:spTree>
    <p:extLst>
      <p:ext uri="{BB962C8B-B14F-4D97-AF65-F5344CB8AC3E}">
        <p14:creationId xmlns:p14="http://schemas.microsoft.com/office/powerpoint/2010/main" val="2383445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87"/>
                                        </p:tgtEl>
                                        <p:attrNameLst>
                                          <p:attrName>style.visibility</p:attrName>
                                        </p:attrNameLst>
                                      </p:cBhvr>
                                      <p:to>
                                        <p:strVal val="visible"/>
                                      </p:to>
                                    </p:set>
                                    <p:animEffect transition="in" filter="blinds(horizontal)">
                                      <p:cBhvr>
                                        <p:cTn id="7" dur="500"/>
                                        <p:tgtEl>
                                          <p:spTgt spid="5580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8085"/>
                                        </p:tgtEl>
                                        <p:attrNameLst>
                                          <p:attrName>style.visibility</p:attrName>
                                        </p:attrNameLst>
                                      </p:cBhvr>
                                      <p:to>
                                        <p:strVal val="visible"/>
                                      </p:to>
                                    </p:set>
                                    <p:animEffect transition="in" filter="blinds(horizontal)">
                                      <p:cBhvr>
                                        <p:cTn id="12" dur="500"/>
                                        <p:tgtEl>
                                          <p:spTgt spid="558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8086"/>
                                        </p:tgtEl>
                                        <p:attrNameLst>
                                          <p:attrName>style.visibility</p:attrName>
                                        </p:attrNameLst>
                                      </p:cBhvr>
                                      <p:to>
                                        <p:strVal val="visible"/>
                                      </p:to>
                                    </p:set>
                                    <p:animEffect transition="in" filter="blinds(horizontal)">
                                      <p:cBhvr>
                                        <p:cTn id="17" dur="500"/>
                                        <p:tgtEl>
                                          <p:spTgt spid="558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8096"/>
                                        </p:tgtEl>
                                        <p:attrNameLst>
                                          <p:attrName>style.visibility</p:attrName>
                                        </p:attrNameLst>
                                      </p:cBhvr>
                                      <p:to>
                                        <p:strVal val="visible"/>
                                      </p:to>
                                    </p:set>
                                    <p:animEffect transition="in" filter="blinds(horizontal)">
                                      <p:cBhvr>
                                        <p:cTn id="22" dur="500"/>
                                        <p:tgtEl>
                                          <p:spTgt spid="5580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8097"/>
                                        </p:tgtEl>
                                        <p:attrNameLst>
                                          <p:attrName>style.visibility</p:attrName>
                                        </p:attrNameLst>
                                      </p:cBhvr>
                                      <p:to>
                                        <p:strVal val="visible"/>
                                      </p:to>
                                    </p:set>
                                    <p:animEffect transition="in" filter="blinds(horizontal)">
                                      <p:cBhvr>
                                        <p:cTn id="27" dur="500"/>
                                        <p:tgtEl>
                                          <p:spTgt spid="5580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8089"/>
                                        </p:tgtEl>
                                        <p:attrNameLst>
                                          <p:attrName>style.visibility</p:attrName>
                                        </p:attrNameLst>
                                      </p:cBhvr>
                                      <p:to>
                                        <p:strVal val="visible"/>
                                      </p:to>
                                    </p:set>
                                    <p:animEffect transition="in" filter="blinds(horizontal)">
                                      <p:cBhvr>
                                        <p:cTn id="32" dur="500"/>
                                        <p:tgtEl>
                                          <p:spTgt spid="558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8088"/>
                                        </p:tgtEl>
                                        <p:attrNameLst>
                                          <p:attrName>style.visibility</p:attrName>
                                        </p:attrNameLst>
                                      </p:cBhvr>
                                      <p:to>
                                        <p:strVal val="visible"/>
                                      </p:to>
                                    </p:set>
                                    <p:animEffect transition="in" filter="blinds(horizontal)">
                                      <p:cBhvr>
                                        <p:cTn id="37" dur="500"/>
                                        <p:tgtEl>
                                          <p:spTgt spid="5580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8090"/>
                                        </p:tgtEl>
                                        <p:attrNameLst>
                                          <p:attrName>style.visibility</p:attrName>
                                        </p:attrNameLst>
                                      </p:cBhvr>
                                      <p:to>
                                        <p:strVal val="visible"/>
                                      </p:to>
                                    </p:set>
                                    <p:animEffect transition="in" filter="blinds(horizontal)">
                                      <p:cBhvr>
                                        <p:cTn id="42" dur="500"/>
                                        <p:tgtEl>
                                          <p:spTgt spid="5580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58094"/>
                                        </p:tgtEl>
                                        <p:attrNameLst>
                                          <p:attrName>style.visibility</p:attrName>
                                        </p:attrNameLst>
                                      </p:cBhvr>
                                      <p:to>
                                        <p:strVal val="visible"/>
                                      </p:to>
                                    </p:set>
                                    <p:animEffect transition="in" filter="blinds(horizontal)">
                                      <p:cBhvr>
                                        <p:cTn id="47" dur="500"/>
                                        <p:tgtEl>
                                          <p:spTgt spid="5580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8095"/>
                                        </p:tgtEl>
                                        <p:attrNameLst>
                                          <p:attrName>style.visibility</p:attrName>
                                        </p:attrNameLst>
                                      </p:cBhvr>
                                      <p:to>
                                        <p:strVal val="visible"/>
                                      </p:to>
                                    </p:set>
                                    <p:animEffect transition="in" filter="blinds(horizontal)">
                                      <p:cBhvr>
                                        <p:cTn id="52" dur="500"/>
                                        <p:tgtEl>
                                          <p:spTgt spid="558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7" grpId="0" animBg="1"/>
      <p:bldP spid="558088" grpId="0"/>
      <p:bldP spid="558089" grpId="0"/>
      <p:bldP spid="558094" grpId="0"/>
      <p:bldP spid="558095" grpId="0" animBg="1"/>
      <p:bldP spid="558096" grpId="0"/>
      <p:bldP spid="55809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idx="1"/>
          </p:nvPr>
        </p:nvSpPr>
        <p:spPr>
          <a:xfrm>
            <a:off x="206375" y="819150"/>
            <a:ext cx="8145463" cy="4962525"/>
          </a:xfrm>
        </p:spPr>
        <p:txBody>
          <a:bodyPr/>
          <a:lstStyle/>
          <a:p>
            <a:r>
              <a:rPr lang="zh-CN" altLang="en-US" smtClean="0">
                <a:ea typeface="微软雅黑" pitchFamily="34" charset="-122"/>
              </a:rPr>
              <a:t>若用</a:t>
            </a:r>
            <a:r>
              <a:rPr lang="zh-CN" altLang="en-US" smtClean="0">
                <a:solidFill>
                  <a:srgbClr val="FF0000"/>
                </a:solidFill>
                <a:ea typeface="微软雅黑" pitchFamily="34" charset="-122"/>
              </a:rPr>
              <a:t>符号</a:t>
            </a:r>
            <a:r>
              <a:rPr lang="zh-CN" altLang="en-US" smtClean="0">
                <a:ea typeface="微软雅黑" pitchFamily="34" charset="-122"/>
              </a:rPr>
              <a:t>表示跳转位置和变量位置，是否简化了问题？</a:t>
            </a:r>
          </a:p>
          <a:p>
            <a:r>
              <a:rPr lang="zh-CN" altLang="en-US" smtClean="0">
                <a:ea typeface="微软雅黑" pitchFamily="34" charset="-122"/>
              </a:rPr>
              <a:t>于是，汇编语言出现</a:t>
            </a:r>
          </a:p>
          <a:p>
            <a:pPr lvl="1"/>
            <a:r>
              <a:rPr lang="zh-CN" altLang="en-US" sz="2400" smtClean="0">
                <a:ea typeface="微软雅黑" pitchFamily="34" charset="-122"/>
              </a:rPr>
              <a:t>用</a:t>
            </a:r>
            <a:r>
              <a:rPr lang="zh-CN" altLang="en-US" sz="2400" smtClean="0">
                <a:solidFill>
                  <a:srgbClr val="FF0000"/>
                </a:solidFill>
                <a:ea typeface="微软雅黑" pitchFamily="34" charset="-122"/>
              </a:rPr>
              <a:t>助记符</a:t>
            </a:r>
            <a:r>
              <a:rPr lang="zh-CN" altLang="en-US" sz="2400" smtClean="0">
                <a:ea typeface="微软雅黑" pitchFamily="34" charset="-122"/>
              </a:rPr>
              <a:t>表示操作码</a:t>
            </a:r>
          </a:p>
          <a:p>
            <a:pPr lvl="1"/>
            <a:r>
              <a:rPr lang="zh-CN" altLang="en-US" sz="2400" smtClean="0">
                <a:ea typeface="微软雅黑" pitchFamily="34" charset="-122"/>
              </a:rPr>
              <a:t>用</a:t>
            </a:r>
            <a:r>
              <a:rPr lang="zh-CN" altLang="en-US" sz="2400" smtClean="0">
                <a:solidFill>
                  <a:srgbClr val="FF0000"/>
                </a:solidFill>
                <a:ea typeface="微软雅黑" pitchFamily="34" charset="-122"/>
              </a:rPr>
              <a:t>标号</a:t>
            </a:r>
            <a:r>
              <a:rPr lang="zh-CN" altLang="en-US" sz="2400" smtClean="0">
                <a:ea typeface="微软雅黑" pitchFamily="34" charset="-122"/>
              </a:rPr>
              <a:t>表示位置</a:t>
            </a:r>
          </a:p>
          <a:p>
            <a:pPr lvl="1"/>
            <a:r>
              <a:rPr lang="zh-CN" altLang="en-US" sz="2400" smtClean="0">
                <a:ea typeface="微软雅黑" pitchFamily="34" charset="-122"/>
              </a:rPr>
              <a:t>用助记符表示寄存器</a:t>
            </a:r>
          </a:p>
          <a:p>
            <a:pPr lvl="1"/>
            <a:r>
              <a:rPr lang="en-US" altLang="zh-CN" sz="2400" smtClean="0">
                <a:latin typeface="微软雅黑"/>
                <a:ea typeface="微软雅黑" pitchFamily="34" charset="-122"/>
              </a:rPr>
              <a:t>…</a:t>
            </a:r>
            <a:r>
              <a:rPr lang="en-US" altLang="zh-CN" sz="2400" smtClean="0">
                <a:ea typeface="微软雅黑" pitchFamily="34" charset="-122"/>
              </a:rPr>
              <a:t>..</a:t>
            </a:r>
          </a:p>
        </p:txBody>
      </p:sp>
      <p:sp>
        <p:nvSpPr>
          <p:cNvPr id="560132" name="Rectangle 1"/>
          <p:cNvSpPr>
            <a:spLocks noChangeArrowheads="1"/>
          </p:cNvSpPr>
          <p:nvPr/>
        </p:nvSpPr>
        <p:spPr bwMode="auto">
          <a:xfrm>
            <a:off x="455613" y="127000"/>
            <a:ext cx="82327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1pPr>
            <a:lvl2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2pPr>
            <a:lvl3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3pPr>
            <a:lvl4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4pPr>
            <a:lvl5pPr marL="119063" indent="-119063"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5pPr>
            <a:lvl6pPr marL="5762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6pPr>
            <a:lvl7pPr marL="10334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7pPr>
            <a:lvl8pPr marL="14906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8pPr>
            <a:lvl9pPr marL="1947863" indent="-119063" algn="ct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4000" b="1">
                <a:solidFill>
                  <a:srgbClr val="CC3300"/>
                </a:solidFill>
                <a:latin typeface="Arial" pitchFamily="34" charset="0"/>
                <a:ea typeface="黑体" pitchFamily="49" charset="-122"/>
              </a:defRPr>
            </a:lvl9pPr>
          </a:lstStyle>
          <a:p>
            <a:pPr eaLnBrk="1" hangingPunct="1"/>
            <a:r>
              <a:rPr lang="zh-CN" altLang="en-GB"/>
              <a:t>用汇编语言开发程序</a:t>
            </a:r>
          </a:p>
        </p:txBody>
      </p:sp>
      <p:grpSp>
        <p:nvGrpSpPr>
          <p:cNvPr id="560133" name="Group 5"/>
          <p:cNvGrpSpPr>
            <a:grpSpLocks/>
          </p:cNvGrpSpPr>
          <p:nvPr/>
        </p:nvGrpSpPr>
        <p:grpSpPr bwMode="auto">
          <a:xfrm>
            <a:off x="4437063" y="1403350"/>
            <a:ext cx="2462212" cy="2771775"/>
            <a:chOff x="2795" y="884"/>
            <a:chExt cx="1551" cy="1746"/>
          </a:xfrm>
        </p:grpSpPr>
        <p:sp>
          <p:nvSpPr>
            <p:cNvPr id="560134" name="Text Box 6"/>
            <p:cNvSpPr txBox="1">
              <a:spLocks noChangeArrowheads="1"/>
            </p:cNvSpPr>
            <p:nvPr/>
          </p:nvSpPr>
          <p:spPr bwMode="auto">
            <a:xfrm>
              <a:off x="2795" y="884"/>
              <a:ext cx="1527"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b="1">
                  <a:latin typeface="微软雅黑" pitchFamily="34" charset="-122"/>
                  <a:ea typeface="微软雅黑" pitchFamily="34" charset="-122"/>
                </a:rPr>
                <a:t>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0101 </a:t>
              </a:r>
              <a:r>
                <a:rPr lang="en-US" altLang="zh-CN" sz="2200" b="1">
                  <a:solidFill>
                    <a:srgbClr val="993300"/>
                  </a:solidFill>
                  <a:latin typeface="微软雅黑" pitchFamily="34" charset="-122"/>
                  <a:ea typeface="微软雅黑" pitchFamily="34" charset="-122"/>
                </a:rPr>
                <a:t>0110</a:t>
              </a:r>
            </a:p>
            <a:p>
              <a:r>
                <a:rPr lang="en-US" altLang="zh-CN" sz="2200" b="1">
                  <a:latin typeface="微软雅黑" pitchFamily="34" charset="-122"/>
                  <a:ea typeface="微软雅黑" pitchFamily="34" charset="-122"/>
                </a:rPr>
                <a:t>1</a:t>
              </a:r>
              <a:r>
                <a:rPr lang="zh-CN" altLang="en-US" sz="2200" b="1">
                  <a:latin typeface="微软雅黑" pitchFamily="34" charset="-122"/>
                  <a:ea typeface="微软雅黑" pitchFamily="34" charset="-122"/>
                </a:rPr>
                <a:t>：</a:t>
              </a:r>
              <a:r>
                <a:rPr lang="en-US" altLang="zh-CN" sz="2200" b="1">
                  <a:solidFill>
                    <a:srgbClr val="009242"/>
                  </a:solidFill>
                  <a:latin typeface="微软雅黑" pitchFamily="34" charset="-122"/>
                  <a:ea typeface="微软雅黑" pitchFamily="34" charset="-122"/>
                </a:rPr>
                <a:t>0010</a:t>
              </a:r>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0100</a:t>
              </a:r>
            </a:p>
            <a:p>
              <a:r>
                <a:rPr lang="en-US" altLang="zh-CN" sz="2200" b="1">
                  <a:latin typeface="微软雅黑" pitchFamily="34" charset="-122"/>
                  <a:ea typeface="微软雅黑" pitchFamily="34" charset="-122"/>
                </a:rPr>
                <a:t>2</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3</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FF0000"/>
                  </a:solidFill>
                  <a:latin typeface="微软雅黑" pitchFamily="34" charset="-122"/>
                  <a:ea typeface="微软雅黑" pitchFamily="34" charset="-122"/>
                </a:rPr>
                <a:t>4</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0110 </a:t>
              </a:r>
              <a:r>
                <a:rPr lang="en-US" altLang="zh-CN" sz="2200" b="1">
                  <a:solidFill>
                    <a:srgbClr val="0066CC"/>
                  </a:solidFill>
                  <a:latin typeface="微软雅黑" pitchFamily="34" charset="-122"/>
                  <a:ea typeface="微软雅黑" pitchFamily="34" charset="-122"/>
                </a:rPr>
                <a:t>0111</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5</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endParaRPr lang="en-US" altLang="zh-CN" sz="2200" b="1">
                <a:solidFill>
                  <a:srgbClr val="0066CC"/>
                </a:solidFill>
                <a:latin typeface="微软雅黑" pitchFamily="34" charset="-122"/>
                <a:ea typeface="微软雅黑" pitchFamily="34" charset="-122"/>
              </a:endParaRPr>
            </a:p>
            <a:p>
              <a:r>
                <a:rPr lang="en-US" altLang="zh-CN" sz="2200" b="1">
                  <a:solidFill>
                    <a:srgbClr val="993300"/>
                  </a:solidFill>
                  <a:latin typeface="微软雅黑" pitchFamily="34" charset="-122"/>
                  <a:ea typeface="微软雅黑" pitchFamily="34" charset="-122"/>
                </a:rPr>
                <a:t>6</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0066CC"/>
                  </a:solidFill>
                  <a:latin typeface="微软雅黑" pitchFamily="34" charset="-122"/>
                  <a:ea typeface="微软雅黑" pitchFamily="34" charset="-122"/>
                </a:rPr>
                <a:t>7</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p:txBody>
        </p:sp>
        <p:grpSp>
          <p:nvGrpSpPr>
            <p:cNvPr id="560135" name="Group 7"/>
            <p:cNvGrpSpPr>
              <a:grpSpLocks/>
            </p:cNvGrpSpPr>
            <p:nvPr/>
          </p:nvGrpSpPr>
          <p:grpSpPr bwMode="auto">
            <a:xfrm>
              <a:off x="4099" y="1221"/>
              <a:ext cx="247" cy="653"/>
              <a:chOff x="5331" y="2259"/>
              <a:chExt cx="237" cy="641"/>
            </a:xfrm>
          </p:grpSpPr>
          <p:sp>
            <p:nvSpPr>
              <p:cNvPr id="560136" name="Line 8"/>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0137" name="Line 9"/>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0138" name="Line 10"/>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60139" name="Group 11"/>
          <p:cNvGrpSpPr>
            <a:grpSpLocks/>
          </p:cNvGrpSpPr>
          <p:nvPr/>
        </p:nvGrpSpPr>
        <p:grpSpPr bwMode="auto">
          <a:xfrm>
            <a:off x="7046913" y="1403350"/>
            <a:ext cx="1901825" cy="2771775"/>
            <a:chOff x="4439" y="884"/>
            <a:chExt cx="1198" cy="1746"/>
          </a:xfrm>
        </p:grpSpPr>
        <p:sp>
          <p:nvSpPr>
            <p:cNvPr id="560140" name="Text Box 12"/>
            <p:cNvSpPr txBox="1">
              <a:spLocks noChangeArrowheads="1"/>
            </p:cNvSpPr>
            <p:nvPr/>
          </p:nvSpPr>
          <p:spPr bwMode="auto">
            <a:xfrm>
              <a:off x="4439" y="884"/>
              <a:ext cx="1180"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b="1">
                  <a:latin typeface="微软雅黑" pitchFamily="34" charset="-122"/>
                  <a:ea typeface="微软雅黑" pitchFamily="34" charset="-122"/>
                </a:rPr>
                <a:t>      add </a:t>
              </a:r>
              <a:r>
                <a:rPr lang="en-US" altLang="zh-CN" sz="2200" b="1">
                  <a:solidFill>
                    <a:srgbClr val="993300"/>
                  </a:solidFill>
                  <a:latin typeface="微软雅黑" pitchFamily="34" charset="-122"/>
                  <a:ea typeface="微软雅黑" pitchFamily="34" charset="-122"/>
                </a:rPr>
                <a:t>B</a:t>
              </a:r>
            </a:p>
            <a:p>
              <a:r>
                <a:rPr lang="en-US" altLang="zh-CN" sz="2200" b="1">
                  <a:solidFill>
                    <a:srgbClr val="009242"/>
                  </a:solidFill>
                  <a:latin typeface="微软雅黑" pitchFamily="34" charset="-122"/>
                  <a:ea typeface="微软雅黑" pitchFamily="34" charset="-122"/>
                </a:rPr>
                <a:t>      jxx </a:t>
              </a:r>
              <a:r>
                <a:rPr lang="en-US" altLang="zh-CN" sz="2200" b="1">
                  <a:solidFill>
                    <a:srgbClr val="FF0000"/>
                  </a:solidFill>
                  <a:latin typeface="微软雅黑" pitchFamily="34" charset="-122"/>
                  <a:ea typeface="微软雅黑" pitchFamily="34" charset="-122"/>
                </a:rPr>
                <a:t>L0</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latin typeface="微软雅黑" pitchFamily="34" charset="-122"/>
                  <a:ea typeface="微软雅黑" pitchFamily="34" charset="-122"/>
                </a:rPr>
                <a:t> </a:t>
              </a:r>
              <a:r>
                <a:rPr lang="en-US" altLang="zh-CN" sz="2200" b="1">
                  <a:solidFill>
                    <a:srgbClr val="FF0000"/>
                  </a:solidFill>
                  <a:latin typeface="微软雅黑" pitchFamily="34" charset="-122"/>
                  <a:ea typeface="微软雅黑" pitchFamily="34" charset="-122"/>
                </a:rPr>
                <a:t>L0</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sub </a:t>
              </a:r>
              <a:r>
                <a:rPr lang="en-US" altLang="zh-CN" sz="2200" b="1">
                  <a:solidFill>
                    <a:srgbClr val="0066FF"/>
                  </a:solidFill>
                  <a:latin typeface="微软雅黑" pitchFamily="34" charset="-122"/>
                  <a:ea typeface="微软雅黑" pitchFamily="34" charset="-122"/>
                </a:rPr>
                <a:t>C</a:t>
              </a:r>
              <a:endParaRPr lang="en-US" altLang="zh-CN" sz="2200" b="1">
                <a:latin typeface="微软雅黑" pitchFamily="34" charset="-122"/>
                <a:ea typeface="微软雅黑" pitchFamily="34" charset="-122"/>
              </a:endParaRPr>
            </a:p>
            <a:p>
              <a:r>
                <a:rPr lang="en-US" altLang="zh-CN" sz="2200" b="1">
                  <a:latin typeface="微软雅黑" pitchFamily="34" charset="-122"/>
                  <a:ea typeface="微软雅黑" pitchFamily="34" charset="-122"/>
                </a:rPr>
                <a:t>       ……</a:t>
              </a:r>
            </a:p>
            <a:p>
              <a:r>
                <a:rPr lang="en-US" altLang="zh-CN" sz="2200" b="1">
                  <a:solidFill>
                    <a:srgbClr val="993300"/>
                  </a:solidFill>
                  <a:latin typeface="微软雅黑" pitchFamily="34" charset="-122"/>
                  <a:ea typeface="微软雅黑" pitchFamily="34" charset="-122"/>
                </a:rPr>
                <a:t>B</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a:p>
              <a:r>
                <a:rPr lang="en-US" altLang="zh-CN" sz="2200" b="1">
                  <a:solidFill>
                    <a:srgbClr val="0066FF"/>
                  </a:solidFill>
                  <a:latin typeface="微软雅黑" pitchFamily="34" charset="-122"/>
                  <a:ea typeface="微软雅黑" pitchFamily="34" charset="-122"/>
                </a:rPr>
                <a:t>C</a:t>
              </a:r>
              <a:r>
                <a:rPr lang="zh-CN" altLang="en-US" sz="2200" b="1">
                  <a:latin typeface="微软雅黑" pitchFamily="34" charset="-122"/>
                  <a:ea typeface="微软雅黑" pitchFamily="34" charset="-122"/>
                </a:rPr>
                <a:t>： </a:t>
              </a:r>
              <a:r>
                <a:rPr lang="en-US" altLang="zh-CN" sz="2200" b="1">
                  <a:latin typeface="微软雅黑" pitchFamily="34" charset="-122"/>
                  <a:ea typeface="微软雅黑" pitchFamily="34" charset="-122"/>
                </a:rPr>
                <a:t>……</a:t>
              </a:r>
            </a:p>
          </p:txBody>
        </p:sp>
        <p:grpSp>
          <p:nvGrpSpPr>
            <p:cNvPr id="560141" name="Group 13"/>
            <p:cNvGrpSpPr>
              <a:grpSpLocks/>
            </p:cNvGrpSpPr>
            <p:nvPr/>
          </p:nvGrpSpPr>
          <p:grpSpPr bwMode="auto">
            <a:xfrm>
              <a:off x="5439" y="1196"/>
              <a:ext cx="198" cy="681"/>
              <a:chOff x="5331" y="2259"/>
              <a:chExt cx="237" cy="641"/>
            </a:xfrm>
          </p:grpSpPr>
          <p:sp>
            <p:nvSpPr>
              <p:cNvPr id="560142" name="Line 14"/>
              <p:cNvSpPr>
                <a:spLocks noChangeShapeType="1"/>
              </p:cNvSpPr>
              <p:nvPr/>
            </p:nvSpPr>
            <p:spPr bwMode="auto">
              <a:xfrm>
                <a:off x="5331" y="2267"/>
                <a:ext cx="237"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0143" name="Line 15"/>
              <p:cNvSpPr>
                <a:spLocks noChangeShapeType="1"/>
              </p:cNvSpPr>
              <p:nvPr/>
            </p:nvSpPr>
            <p:spPr bwMode="auto">
              <a:xfrm>
                <a:off x="5550" y="2259"/>
                <a:ext cx="0" cy="641"/>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0144" name="Line 16"/>
              <p:cNvSpPr>
                <a:spLocks noChangeShapeType="1"/>
              </p:cNvSpPr>
              <p:nvPr/>
            </p:nvSpPr>
            <p:spPr bwMode="auto">
              <a:xfrm flipH="1">
                <a:off x="5367" y="2889"/>
                <a:ext cx="164" cy="9"/>
              </a:xfrm>
              <a:prstGeom prst="line">
                <a:avLst/>
              </a:prstGeom>
              <a:noFill/>
              <a:ln w="57150">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60145" name="Text Box 17"/>
          <p:cNvSpPr txBox="1">
            <a:spLocks noChangeArrowheads="1"/>
          </p:cNvSpPr>
          <p:nvPr/>
        </p:nvSpPr>
        <p:spPr bwMode="auto">
          <a:xfrm>
            <a:off x="7227888" y="4329113"/>
            <a:ext cx="1665287"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accent2"/>
                </a:solidFill>
                <a:latin typeface="微软雅黑" pitchFamily="34" charset="-122"/>
                <a:ea typeface="微软雅黑" pitchFamily="34" charset="-122"/>
              </a:rPr>
              <a:t>在第</a:t>
            </a:r>
            <a:r>
              <a:rPr lang="en-US" altLang="zh-CN" sz="2000" b="1">
                <a:solidFill>
                  <a:schemeClr val="accent2"/>
                </a:solidFill>
                <a:latin typeface="微软雅黑" pitchFamily="34" charset="-122"/>
                <a:ea typeface="微软雅黑" pitchFamily="34" charset="-122"/>
              </a:rPr>
              <a:t>4</a:t>
            </a:r>
            <a:r>
              <a:rPr lang="zh-CN" altLang="en-US" sz="2000" b="1">
                <a:solidFill>
                  <a:schemeClr val="accent2"/>
                </a:solidFill>
                <a:latin typeface="微软雅黑" pitchFamily="34" charset="-122"/>
                <a:ea typeface="微软雅黑" pitchFamily="34" charset="-122"/>
              </a:rPr>
              <a:t>条指令前加指令时不用改变</a:t>
            </a:r>
            <a:r>
              <a:rPr lang="en-US" altLang="zh-CN" sz="2000" b="1">
                <a:solidFill>
                  <a:schemeClr val="accent2"/>
                </a:solidFill>
                <a:latin typeface="微软雅黑" pitchFamily="34" charset="-122"/>
                <a:ea typeface="微软雅黑" pitchFamily="34" charset="-122"/>
              </a:rPr>
              <a:t>add</a:t>
            </a:r>
            <a:r>
              <a:rPr lang="zh-CN" altLang="en-US" sz="2000" b="1">
                <a:solidFill>
                  <a:schemeClr val="accent2"/>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jxx</a:t>
            </a:r>
            <a:r>
              <a:rPr lang="zh-CN" altLang="en-US" sz="2000" b="1">
                <a:solidFill>
                  <a:schemeClr val="accent2"/>
                </a:solidFill>
                <a:latin typeface="微软雅黑" pitchFamily="34" charset="-122"/>
                <a:ea typeface="微软雅黑" pitchFamily="34" charset="-122"/>
              </a:rPr>
              <a:t>和</a:t>
            </a:r>
            <a:r>
              <a:rPr lang="en-US" altLang="zh-CN" sz="2000" b="1">
                <a:solidFill>
                  <a:schemeClr val="accent2"/>
                </a:solidFill>
                <a:latin typeface="微软雅黑" pitchFamily="34" charset="-122"/>
                <a:ea typeface="微软雅黑" pitchFamily="34" charset="-122"/>
              </a:rPr>
              <a:t>sub</a:t>
            </a:r>
            <a:r>
              <a:rPr lang="zh-CN" altLang="en-US" sz="2000" b="1">
                <a:solidFill>
                  <a:schemeClr val="accent2"/>
                </a:solidFill>
                <a:latin typeface="微软雅黑" pitchFamily="34" charset="-122"/>
                <a:ea typeface="微软雅黑" pitchFamily="34" charset="-122"/>
              </a:rPr>
              <a:t>指令中的地址码！</a:t>
            </a:r>
          </a:p>
        </p:txBody>
      </p:sp>
      <p:sp>
        <p:nvSpPr>
          <p:cNvPr id="560146" name="Rectangle 18"/>
          <p:cNvSpPr>
            <a:spLocks noChangeArrowheads="1"/>
          </p:cNvSpPr>
          <p:nvPr/>
        </p:nvSpPr>
        <p:spPr bwMode="auto">
          <a:xfrm>
            <a:off x="71438" y="3878263"/>
            <a:ext cx="5221287"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b="1">
                <a:ea typeface="微软雅黑" pitchFamily="34" charset="-122"/>
              </a:rPr>
              <a:t>你认为用汇编语言编写的优点是：</a:t>
            </a:r>
          </a:p>
          <a:p>
            <a:pPr>
              <a:spcBef>
                <a:spcPct val="20000"/>
              </a:spcBef>
            </a:pPr>
            <a:r>
              <a:rPr lang="zh-CN" altLang="en-US" sz="2200" b="1">
                <a:solidFill>
                  <a:srgbClr val="CC3300"/>
                </a:solidFill>
                <a:ea typeface="微软雅黑" pitchFamily="34" charset="-122"/>
              </a:rPr>
              <a:t>不会因为增减指令而需要修改其他指令</a:t>
            </a:r>
          </a:p>
          <a:p>
            <a:pPr>
              <a:spcBef>
                <a:spcPct val="20000"/>
              </a:spcBef>
            </a:pPr>
            <a:r>
              <a:rPr lang="zh-CN" altLang="en-US" sz="2200" b="1">
                <a:solidFill>
                  <a:srgbClr val="CC3300"/>
                </a:solidFill>
                <a:ea typeface="微软雅黑" pitchFamily="34" charset="-122"/>
              </a:rPr>
              <a:t>不需记忆指令码，编写方便</a:t>
            </a:r>
          </a:p>
          <a:p>
            <a:pPr>
              <a:spcBef>
                <a:spcPct val="20000"/>
              </a:spcBef>
            </a:pPr>
            <a:r>
              <a:rPr lang="zh-CN" altLang="en-US" sz="2200" b="1">
                <a:solidFill>
                  <a:srgbClr val="CC3300"/>
                </a:solidFill>
                <a:ea typeface="微软雅黑" pitchFamily="34" charset="-122"/>
              </a:rPr>
              <a:t>可读性比机器语言强</a:t>
            </a:r>
          </a:p>
        </p:txBody>
      </p:sp>
      <p:sp>
        <p:nvSpPr>
          <p:cNvPr id="560147" name="Text Box 19"/>
          <p:cNvSpPr txBox="1">
            <a:spLocks noChangeArrowheads="1"/>
          </p:cNvSpPr>
          <p:nvPr/>
        </p:nvSpPr>
        <p:spPr bwMode="auto">
          <a:xfrm>
            <a:off x="71438" y="5543550"/>
            <a:ext cx="4905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ea typeface="微软雅黑" pitchFamily="34" charset="-122"/>
              </a:rPr>
              <a:t>不过，这带来新的问题，是什么呢？</a:t>
            </a:r>
          </a:p>
        </p:txBody>
      </p:sp>
      <p:sp>
        <p:nvSpPr>
          <p:cNvPr id="560148" name="Text Box 20"/>
          <p:cNvSpPr txBox="1">
            <a:spLocks noChangeArrowheads="1"/>
          </p:cNvSpPr>
          <p:nvPr/>
        </p:nvSpPr>
        <p:spPr bwMode="auto">
          <a:xfrm>
            <a:off x="117475" y="6084888"/>
            <a:ext cx="4589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8000"/>
                </a:solidFill>
                <a:ea typeface="微软雅黑" pitchFamily="34" charset="-122"/>
              </a:rPr>
              <a:t>人容易了，可机器不认识这些指令了！</a:t>
            </a:r>
          </a:p>
        </p:txBody>
      </p:sp>
      <p:sp>
        <p:nvSpPr>
          <p:cNvPr id="560149" name="Text Box 21"/>
          <p:cNvSpPr txBox="1">
            <a:spLocks noChangeArrowheads="1"/>
          </p:cNvSpPr>
          <p:nvPr/>
        </p:nvSpPr>
        <p:spPr bwMode="auto">
          <a:xfrm>
            <a:off x="4932363" y="5365750"/>
            <a:ext cx="2025650" cy="1168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zh-CN" altLang="en-US" sz="2000" b="1">
                <a:solidFill>
                  <a:srgbClr val="FF0000"/>
                </a:solidFill>
                <a:ea typeface="微软雅黑" pitchFamily="34" charset="-122"/>
              </a:rPr>
              <a:t>需将汇编语言转换为机器语言！</a:t>
            </a:r>
          </a:p>
          <a:p>
            <a:pPr>
              <a:spcBef>
                <a:spcPct val="50000"/>
              </a:spcBef>
            </a:pPr>
            <a:r>
              <a:rPr lang="zh-CN" altLang="en-US" sz="2000" b="1">
                <a:ea typeface="微软雅黑" pitchFamily="34" charset="-122"/>
              </a:rPr>
              <a:t>用</a:t>
            </a:r>
            <a:r>
              <a:rPr lang="zh-CN" altLang="en-US" sz="2000" b="1">
                <a:solidFill>
                  <a:srgbClr val="008000"/>
                </a:solidFill>
                <a:ea typeface="微软雅黑" pitchFamily="34" charset="-122"/>
              </a:rPr>
              <a:t>汇编程序</a:t>
            </a:r>
            <a:r>
              <a:rPr lang="zh-CN" altLang="en-US" sz="2000" b="1">
                <a:ea typeface="微软雅黑" pitchFamily="34" charset="-122"/>
              </a:rPr>
              <a:t>转换</a:t>
            </a:r>
          </a:p>
        </p:txBody>
      </p:sp>
    </p:spTree>
    <p:extLst>
      <p:ext uri="{BB962C8B-B14F-4D97-AF65-F5344CB8AC3E}">
        <p14:creationId xmlns:p14="http://schemas.microsoft.com/office/powerpoint/2010/main" val="220185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Effect transition="in" filter="blinds(horizontal)">
                                      <p:cBhvr>
                                        <p:cTn id="7" dur="500"/>
                                        <p:tgtEl>
                                          <p:spTgt spid="560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0133"/>
                                        </p:tgtEl>
                                        <p:attrNameLst>
                                          <p:attrName>style.visibility</p:attrName>
                                        </p:attrNameLst>
                                      </p:cBhvr>
                                      <p:to>
                                        <p:strVal val="visible"/>
                                      </p:to>
                                    </p:set>
                                    <p:animEffect transition="in" filter="blinds(horizontal)">
                                      <p:cBhvr>
                                        <p:cTn id="12" dur="500"/>
                                        <p:tgtEl>
                                          <p:spTgt spid="560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0139"/>
                                        </p:tgtEl>
                                        <p:attrNameLst>
                                          <p:attrName>style.visibility</p:attrName>
                                        </p:attrNameLst>
                                      </p:cBhvr>
                                      <p:to>
                                        <p:strVal val="visible"/>
                                      </p:to>
                                    </p:set>
                                    <p:animEffect transition="in" filter="blinds(horizontal)">
                                      <p:cBhvr>
                                        <p:cTn id="17" dur="500"/>
                                        <p:tgtEl>
                                          <p:spTgt spid="5601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0145"/>
                                        </p:tgtEl>
                                        <p:attrNameLst>
                                          <p:attrName>style.visibility</p:attrName>
                                        </p:attrNameLst>
                                      </p:cBhvr>
                                      <p:to>
                                        <p:strVal val="visible"/>
                                      </p:to>
                                    </p:set>
                                    <p:animEffect transition="in" filter="blinds(horizontal)">
                                      <p:cBhvr>
                                        <p:cTn id="22" dur="500"/>
                                        <p:tgtEl>
                                          <p:spTgt spid="5601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0131">
                                            <p:txEl>
                                              <p:pRg st="1" end="1"/>
                                            </p:txEl>
                                          </p:spTgt>
                                        </p:tgtEl>
                                        <p:attrNameLst>
                                          <p:attrName>style.visibility</p:attrName>
                                        </p:attrNameLst>
                                      </p:cBhvr>
                                      <p:to>
                                        <p:strVal val="visible"/>
                                      </p:to>
                                    </p:set>
                                    <p:animEffect transition="in" filter="blinds(horizontal)">
                                      <p:cBhvr>
                                        <p:cTn id="27" dur="500"/>
                                        <p:tgtEl>
                                          <p:spTgt spid="56013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0131">
                                            <p:txEl>
                                              <p:pRg st="2" end="2"/>
                                            </p:txEl>
                                          </p:spTgt>
                                        </p:tgtEl>
                                        <p:attrNameLst>
                                          <p:attrName>style.visibility</p:attrName>
                                        </p:attrNameLst>
                                      </p:cBhvr>
                                      <p:to>
                                        <p:strVal val="visible"/>
                                      </p:to>
                                    </p:set>
                                    <p:animEffect transition="in" filter="blinds(horizontal)">
                                      <p:cBhvr>
                                        <p:cTn id="32" dur="500"/>
                                        <p:tgtEl>
                                          <p:spTgt spid="56013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0131">
                                            <p:txEl>
                                              <p:pRg st="3" end="3"/>
                                            </p:txEl>
                                          </p:spTgt>
                                        </p:tgtEl>
                                        <p:attrNameLst>
                                          <p:attrName>style.visibility</p:attrName>
                                        </p:attrNameLst>
                                      </p:cBhvr>
                                      <p:to>
                                        <p:strVal val="visible"/>
                                      </p:to>
                                    </p:set>
                                    <p:animEffect transition="in" filter="blinds(horizontal)">
                                      <p:cBhvr>
                                        <p:cTn id="37" dur="500"/>
                                        <p:tgtEl>
                                          <p:spTgt spid="560131">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0131">
                                            <p:txEl>
                                              <p:pRg st="4" end="4"/>
                                            </p:txEl>
                                          </p:spTgt>
                                        </p:tgtEl>
                                        <p:attrNameLst>
                                          <p:attrName>style.visibility</p:attrName>
                                        </p:attrNameLst>
                                      </p:cBhvr>
                                      <p:to>
                                        <p:strVal val="visible"/>
                                      </p:to>
                                    </p:set>
                                    <p:animEffect transition="in" filter="blinds(horizontal)">
                                      <p:cBhvr>
                                        <p:cTn id="42" dur="500"/>
                                        <p:tgtEl>
                                          <p:spTgt spid="560131">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60131">
                                            <p:txEl>
                                              <p:pRg st="5" end="5"/>
                                            </p:txEl>
                                          </p:spTgt>
                                        </p:tgtEl>
                                        <p:attrNameLst>
                                          <p:attrName>style.visibility</p:attrName>
                                        </p:attrNameLst>
                                      </p:cBhvr>
                                      <p:to>
                                        <p:strVal val="visible"/>
                                      </p:to>
                                    </p:set>
                                    <p:animEffect transition="in" filter="blinds(horizontal)">
                                      <p:cBhvr>
                                        <p:cTn id="47" dur="500"/>
                                        <p:tgtEl>
                                          <p:spTgt spid="560131">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0146">
                                            <p:txEl>
                                              <p:pRg st="0" end="0"/>
                                            </p:txEl>
                                          </p:spTgt>
                                        </p:tgtEl>
                                        <p:attrNameLst>
                                          <p:attrName>style.visibility</p:attrName>
                                        </p:attrNameLst>
                                      </p:cBhvr>
                                      <p:to>
                                        <p:strVal val="visible"/>
                                      </p:to>
                                    </p:set>
                                    <p:animEffect transition="in" filter="blinds(horizontal)">
                                      <p:cBhvr>
                                        <p:cTn id="52" dur="500"/>
                                        <p:tgtEl>
                                          <p:spTgt spid="56014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60146">
                                            <p:txEl>
                                              <p:pRg st="1" end="1"/>
                                            </p:txEl>
                                          </p:spTgt>
                                        </p:tgtEl>
                                        <p:attrNameLst>
                                          <p:attrName>style.visibility</p:attrName>
                                        </p:attrNameLst>
                                      </p:cBhvr>
                                      <p:to>
                                        <p:strVal val="visible"/>
                                      </p:to>
                                    </p:set>
                                    <p:animEffect transition="in" filter="blinds(horizontal)">
                                      <p:cBhvr>
                                        <p:cTn id="57" dur="500"/>
                                        <p:tgtEl>
                                          <p:spTgt spid="560146">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60146">
                                            <p:txEl>
                                              <p:pRg st="2" end="2"/>
                                            </p:txEl>
                                          </p:spTgt>
                                        </p:tgtEl>
                                        <p:attrNameLst>
                                          <p:attrName>style.visibility</p:attrName>
                                        </p:attrNameLst>
                                      </p:cBhvr>
                                      <p:to>
                                        <p:strVal val="visible"/>
                                      </p:to>
                                    </p:set>
                                    <p:animEffect transition="in" filter="blinds(horizontal)">
                                      <p:cBhvr>
                                        <p:cTn id="62" dur="500"/>
                                        <p:tgtEl>
                                          <p:spTgt spid="560146">
                                            <p:txEl>
                                              <p:pRg st="2" end="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60146">
                                            <p:txEl>
                                              <p:pRg st="3" end="3"/>
                                            </p:txEl>
                                          </p:spTgt>
                                        </p:tgtEl>
                                        <p:attrNameLst>
                                          <p:attrName>style.visibility</p:attrName>
                                        </p:attrNameLst>
                                      </p:cBhvr>
                                      <p:to>
                                        <p:strVal val="visible"/>
                                      </p:to>
                                    </p:set>
                                    <p:animEffect transition="in" filter="blinds(horizontal)">
                                      <p:cBhvr>
                                        <p:cTn id="67" dur="500"/>
                                        <p:tgtEl>
                                          <p:spTgt spid="560146">
                                            <p:txEl>
                                              <p:pRg st="3" end="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0147"/>
                                        </p:tgtEl>
                                        <p:attrNameLst>
                                          <p:attrName>style.visibility</p:attrName>
                                        </p:attrNameLst>
                                      </p:cBhvr>
                                      <p:to>
                                        <p:strVal val="visible"/>
                                      </p:to>
                                    </p:set>
                                    <p:animEffect transition="in" filter="blinds(horizontal)">
                                      <p:cBhvr>
                                        <p:cTn id="72" dur="500"/>
                                        <p:tgtEl>
                                          <p:spTgt spid="5601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60148"/>
                                        </p:tgtEl>
                                        <p:attrNameLst>
                                          <p:attrName>style.visibility</p:attrName>
                                        </p:attrNameLst>
                                      </p:cBhvr>
                                      <p:to>
                                        <p:strVal val="visible"/>
                                      </p:to>
                                    </p:set>
                                    <p:animEffect transition="in" filter="blinds(horizontal)">
                                      <p:cBhvr>
                                        <p:cTn id="77" dur="500"/>
                                        <p:tgtEl>
                                          <p:spTgt spid="56014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0149"/>
                                        </p:tgtEl>
                                        <p:attrNameLst>
                                          <p:attrName>style.visibility</p:attrName>
                                        </p:attrNameLst>
                                      </p:cBhvr>
                                      <p:to>
                                        <p:strVal val="visible"/>
                                      </p:to>
                                    </p:set>
                                    <p:animEffect transition="in" filter="blinds(horizontal)">
                                      <p:cBhvr>
                                        <p:cTn id="82" dur="500"/>
                                        <p:tgtEl>
                                          <p:spTgt spid="560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45" grpId="0"/>
      <p:bldP spid="560147" grpId="0"/>
      <p:bldP spid="560148" grpId="0"/>
      <p:bldP spid="56014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98425"/>
            <a:ext cx="8229600" cy="561975"/>
          </a:xfrm>
        </p:spPr>
        <p:txBody>
          <a:bodyPr/>
          <a:lstStyle/>
          <a:p>
            <a:r>
              <a:rPr lang="zh-CN" altLang="en-US" sz="3600" smtClean="0"/>
              <a:t>指令所能描述的功能</a:t>
            </a:r>
          </a:p>
        </p:txBody>
      </p:sp>
      <p:sp>
        <p:nvSpPr>
          <p:cNvPr id="563203" name="Text Box 3"/>
          <p:cNvSpPr txBox="1">
            <a:spLocks noChangeArrowheads="1"/>
          </p:cNvSpPr>
          <p:nvPr/>
        </p:nvSpPr>
        <p:spPr bwMode="auto">
          <a:xfrm>
            <a:off x="115888" y="684213"/>
            <a:ext cx="8893175" cy="4270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buFontTx/>
              <a:buNone/>
            </a:pPr>
            <a:r>
              <a:rPr lang="zh-CN" altLang="en-US" sz="2200">
                <a:solidFill>
                  <a:srgbClr val="3333CC"/>
                </a:solidFill>
                <a:latin typeface="微软雅黑" pitchFamily="34" charset="-122"/>
                <a:ea typeface="微软雅黑" pitchFamily="34" charset="-122"/>
              </a:rPr>
              <a:t>对于以下结构的机器，你能设计出几条指令吗？</a:t>
            </a:r>
          </a:p>
        </p:txBody>
      </p:sp>
      <p:sp>
        <p:nvSpPr>
          <p:cNvPr id="563204" name="Text Box 4"/>
          <p:cNvSpPr txBox="1">
            <a:spLocks noChangeArrowheads="1"/>
          </p:cNvSpPr>
          <p:nvPr/>
        </p:nvSpPr>
        <p:spPr bwMode="auto">
          <a:xfrm>
            <a:off x="161925" y="1042988"/>
            <a:ext cx="8551863" cy="1016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2000">
                <a:solidFill>
                  <a:srgbClr val="008000"/>
                </a:solidFill>
                <a:latin typeface="微软雅黑" pitchFamily="34" charset="-122"/>
                <a:ea typeface="微软雅黑" pitchFamily="34" charset="-122"/>
              </a:rPr>
              <a:t>Load M#</a:t>
            </a:r>
            <a:r>
              <a:rPr lang="zh-CN" altLang="en-US" sz="2000">
                <a:solidFill>
                  <a:srgbClr val="008000"/>
                </a:solidFill>
                <a:latin typeface="微软雅黑" pitchFamily="34" charset="-122"/>
                <a:ea typeface="微软雅黑" pitchFamily="34" charset="-122"/>
              </a:rPr>
              <a:t>，</a:t>
            </a:r>
            <a:r>
              <a:rPr lang="en-US" altLang="zh-CN" sz="2000">
                <a:solidFill>
                  <a:srgbClr val="008000"/>
                </a:solidFill>
                <a:latin typeface="微软雅黑" pitchFamily="34" charset="-122"/>
                <a:ea typeface="微软雅黑" pitchFamily="34" charset="-122"/>
              </a:rPr>
              <a:t>R#     </a:t>
            </a:r>
            <a:r>
              <a:rPr lang="zh-CN" altLang="en-US" sz="2000">
                <a:solidFill>
                  <a:srgbClr val="008000"/>
                </a:solidFill>
                <a:latin typeface="微软雅黑" pitchFamily="34" charset="-122"/>
                <a:ea typeface="微软雅黑" pitchFamily="34" charset="-122"/>
              </a:rPr>
              <a:t>（将存储单元内容装入寄存器）</a:t>
            </a:r>
          </a:p>
          <a:p>
            <a:pPr>
              <a:lnSpc>
                <a:spcPct val="100000"/>
              </a:lnSpc>
              <a:spcBef>
                <a:spcPct val="0"/>
              </a:spcBef>
              <a:buFontTx/>
              <a:buNone/>
            </a:pPr>
            <a:r>
              <a:rPr lang="en-US" altLang="zh-CN" sz="2000">
                <a:solidFill>
                  <a:srgbClr val="008000"/>
                </a:solidFill>
                <a:latin typeface="微软雅黑" pitchFamily="34" charset="-122"/>
                <a:ea typeface="微软雅黑" pitchFamily="34" charset="-122"/>
              </a:rPr>
              <a:t>Store R#</a:t>
            </a:r>
            <a:r>
              <a:rPr lang="zh-CN" altLang="en-US" sz="2000">
                <a:solidFill>
                  <a:srgbClr val="008000"/>
                </a:solidFill>
                <a:latin typeface="微软雅黑" pitchFamily="34" charset="-122"/>
                <a:ea typeface="微软雅黑" pitchFamily="34" charset="-122"/>
              </a:rPr>
              <a:t>，</a:t>
            </a:r>
            <a:r>
              <a:rPr lang="en-US" altLang="zh-CN" sz="2000">
                <a:solidFill>
                  <a:srgbClr val="008000"/>
                </a:solidFill>
                <a:latin typeface="微软雅黑" pitchFamily="34" charset="-122"/>
                <a:ea typeface="微软雅黑" pitchFamily="34" charset="-122"/>
              </a:rPr>
              <a:t>M#      </a:t>
            </a:r>
            <a:r>
              <a:rPr lang="zh-CN" altLang="en-US" sz="2000">
                <a:solidFill>
                  <a:srgbClr val="008000"/>
                </a:solidFill>
                <a:latin typeface="微软雅黑" pitchFamily="34" charset="-122"/>
                <a:ea typeface="微软雅黑" pitchFamily="34" charset="-122"/>
              </a:rPr>
              <a:t>（将寄存器内容装入存储单元）</a:t>
            </a:r>
            <a:endParaRPr lang="en-US" altLang="zh-CN" sz="2000">
              <a:solidFill>
                <a:srgbClr val="008000"/>
              </a:solidFill>
              <a:latin typeface="微软雅黑" pitchFamily="34" charset="-122"/>
              <a:ea typeface="微软雅黑" pitchFamily="34" charset="-122"/>
            </a:endParaRPr>
          </a:p>
          <a:p>
            <a:pPr>
              <a:lnSpc>
                <a:spcPct val="100000"/>
              </a:lnSpc>
              <a:spcBef>
                <a:spcPct val="0"/>
              </a:spcBef>
              <a:buFontTx/>
              <a:buNone/>
            </a:pPr>
            <a:r>
              <a:rPr lang="en-US" altLang="zh-CN" sz="2000">
                <a:solidFill>
                  <a:srgbClr val="008000"/>
                </a:solidFill>
                <a:latin typeface="微软雅黑" pitchFamily="34" charset="-122"/>
                <a:ea typeface="微软雅黑" pitchFamily="34" charset="-122"/>
              </a:rPr>
              <a:t>Add R#</a:t>
            </a:r>
            <a:r>
              <a:rPr lang="zh-CN" altLang="en-US" sz="2000">
                <a:solidFill>
                  <a:srgbClr val="008000"/>
                </a:solidFill>
                <a:latin typeface="微软雅黑" pitchFamily="34" charset="-122"/>
                <a:ea typeface="微软雅黑" pitchFamily="34" charset="-122"/>
              </a:rPr>
              <a:t>，</a:t>
            </a:r>
            <a:r>
              <a:rPr lang="en-US" altLang="zh-CN" sz="2000">
                <a:solidFill>
                  <a:srgbClr val="008000"/>
                </a:solidFill>
                <a:latin typeface="微软雅黑" pitchFamily="34" charset="-122"/>
                <a:ea typeface="微软雅黑" pitchFamily="34" charset="-122"/>
              </a:rPr>
              <a:t>M# </a:t>
            </a:r>
            <a:r>
              <a:rPr lang="zh-CN" altLang="en-US" sz="2000">
                <a:solidFill>
                  <a:srgbClr val="008000"/>
                </a:solidFill>
                <a:latin typeface="微软雅黑" pitchFamily="34" charset="-122"/>
                <a:ea typeface="微软雅黑" pitchFamily="34" charset="-122"/>
              </a:rPr>
              <a:t>（类似的还有</a:t>
            </a:r>
            <a:r>
              <a:rPr lang="en-US" altLang="zh-CN" sz="2000">
                <a:solidFill>
                  <a:srgbClr val="008000"/>
                </a:solidFill>
                <a:latin typeface="微软雅黑" pitchFamily="34" charset="-122"/>
                <a:ea typeface="微软雅黑" pitchFamily="34" charset="-122"/>
              </a:rPr>
              <a:t>Sub</a:t>
            </a:r>
            <a:r>
              <a:rPr lang="zh-CN" altLang="en-US" sz="2000">
                <a:solidFill>
                  <a:srgbClr val="008000"/>
                </a:solidFill>
                <a:latin typeface="微软雅黑" pitchFamily="34" charset="-122"/>
                <a:ea typeface="微软雅黑" pitchFamily="34" charset="-122"/>
              </a:rPr>
              <a:t>，</a:t>
            </a:r>
            <a:r>
              <a:rPr lang="en-US" altLang="zh-CN" sz="2000">
                <a:solidFill>
                  <a:srgbClr val="008000"/>
                </a:solidFill>
                <a:latin typeface="微软雅黑" pitchFamily="34" charset="-122"/>
                <a:ea typeface="微软雅黑" pitchFamily="34" charset="-122"/>
              </a:rPr>
              <a:t>Mul</a:t>
            </a:r>
            <a:r>
              <a:rPr lang="zh-CN" altLang="en-US" sz="2000">
                <a:solidFill>
                  <a:srgbClr val="008000"/>
                </a:solidFill>
                <a:latin typeface="微软雅黑" pitchFamily="34" charset="-122"/>
                <a:ea typeface="微软雅黑" pitchFamily="34" charset="-122"/>
              </a:rPr>
              <a:t>等；操作数还可“</a:t>
            </a:r>
            <a:r>
              <a:rPr lang="en-US" altLang="zh-CN" sz="2000">
                <a:solidFill>
                  <a:srgbClr val="008000"/>
                </a:solidFill>
                <a:latin typeface="微软雅黑" pitchFamily="34" charset="-122"/>
                <a:ea typeface="微软雅黑" pitchFamily="34" charset="-122"/>
              </a:rPr>
              <a:t>R#</a:t>
            </a:r>
            <a:r>
              <a:rPr lang="zh-CN" altLang="en-US" sz="2000">
                <a:solidFill>
                  <a:srgbClr val="008000"/>
                </a:solidFill>
                <a:latin typeface="微软雅黑" pitchFamily="34" charset="-122"/>
                <a:ea typeface="微软雅黑" pitchFamily="34" charset="-122"/>
              </a:rPr>
              <a:t>，</a:t>
            </a:r>
            <a:r>
              <a:rPr lang="en-US" altLang="zh-CN" sz="2000">
                <a:solidFill>
                  <a:srgbClr val="008000"/>
                </a:solidFill>
                <a:latin typeface="微软雅黑" pitchFamily="34" charset="-122"/>
                <a:ea typeface="微软雅黑" pitchFamily="34" charset="-122"/>
              </a:rPr>
              <a:t>R#”</a:t>
            </a:r>
            <a:r>
              <a:rPr lang="zh-CN" altLang="en-US" sz="2000">
                <a:solidFill>
                  <a:srgbClr val="008000"/>
                </a:solidFill>
                <a:latin typeface="微软雅黑" pitchFamily="34" charset="-122"/>
                <a:ea typeface="微软雅黑" pitchFamily="34" charset="-122"/>
              </a:rPr>
              <a:t>等）</a:t>
            </a:r>
            <a:endParaRPr lang="en-US" altLang="zh-CN">
              <a:solidFill>
                <a:srgbClr val="008000"/>
              </a:solidFill>
              <a:latin typeface="微软雅黑" pitchFamily="34" charset="-122"/>
              <a:ea typeface="微软雅黑" pitchFamily="34" charset="-122"/>
            </a:endParaRPr>
          </a:p>
        </p:txBody>
      </p:sp>
      <p:sp>
        <p:nvSpPr>
          <p:cNvPr id="563296" name="Text Box 96"/>
          <p:cNvSpPr txBox="1">
            <a:spLocks noChangeArrowheads="1"/>
          </p:cNvSpPr>
          <p:nvPr/>
        </p:nvSpPr>
        <p:spPr bwMode="auto">
          <a:xfrm>
            <a:off x="7497763" y="954088"/>
            <a:ext cx="10795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sz="2200">
                <a:latin typeface="微软雅黑" pitchFamily="34" charset="-122"/>
                <a:ea typeface="微软雅黑" pitchFamily="34" charset="-122"/>
                <a:hlinkClick r:id="" action="ppaction://hlinkshowjump?jump=previousslide"/>
              </a:rPr>
              <a:t>BACK</a:t>
            </a:r>
            <a:endParaRPr lang="en-US" altLang="zh-CN" sz="2200">
              <a:latin typeface="微软雅黑" pitchFamily="34" charset="-122"/>
              <a:ea typeface="微软雅黑" pitchFamily="34" charset="-122"/>
            </a:endParaRPr>
          </a:p>
        </p:txBody>
      </p:sp>
      <p:grpSp>
        <p:nvGrpSpPr>
          <p:cNvPr id="58374" name="组合 96"/>
          <p:cNvGrpSpPr>
            <a:grpSpLocks/>
          </p:cNvGrpSpPr>
          <p:nvPr/>
        </p:nvGrpSpPr>
        <p:grpSpPr bwMode="auto">
          <a:xfrm>
            <a:off x="161925" y="1989138"/>
            <a:ext cx="8859838" cy="4651375"/>
            <a:chOff x="161925" y="2076412"/>
            <a:chExt cx="8859838" cy="4639168"/>
          </a:xfrm>
        </p:grpSpPr>
        <p:sp>
          <p:nvSpPr>
            <p:cNvPr id="58378" name="Text Box 61"/>
            <p:cNvSpPr txBox="1">
              <a:spLocks noChangeArrowheads="1"/>
            </p:cNvSpPr>
            <p:nvPr/>
          </p:nvSpPr>
          <p:spPr bwMode="auto">
            <a:xfrm>
              <a:off x="387350" y="2753075"/>
              <a:ext cx="1169988"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latin typeface="微软雅黑" pitchFamily="34" charset="-122"/>
                  <a:ea typeface="微软雅黑" pitchFamily="34" charset="-122"/>
                </a:rPr>
                <a:t>GPRs</a:t>
              </a:r>
            </a:p>
          </p:txBody>
        </p:sp>
        <p:grpSp>
          <p:nvGrpSpPr>
            <p:cNvPr id="58379" name="Group 63"/>
            <p:cNvGrpSpPr>
              <a:grpSpLocks/>
            </p:cNvGrpSpPr>
            <p:nvPr/>
          </p:nvGrpSpPr>
          <p:grpSpPr bwMode="auto">
            <a:xfrm>
              <a:off x="877888" y="3253137"/>
              <a:ext cx="1035050" cy="1574800"/>
              <a:chOff x="2228" y="1678"/>
              <a:chExt cx="737" cy="992"/>
            </a:xfrm>
          </p:grpSpPr>
          <p:sp>
            <p:nvSpPr>
              <p:cNvPr id="58473" name="Rectangle 64"/>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58474" name="Line 65"/>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75" name="Line 66"/>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76" name="Line 67"/>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8380" name="Text Box 68"/>
            <p:cNvSpPr txBox="1">
              <a:spLocks noChangeArrowheads="1"/>
            </p:cNvSpPr>
            <p:nvPr/>
          </p:nvSpPr>
          <p:spPr bwMode="auto">
            <a:xfrm>
              <a:off x="519113" y="3267425"/>
              <a:ext cx="3159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0</a:t>
              </a:r>
            </a:p>
          </p:txBody>
        </p:sp>
        <p:sp>
          <p:nvSpPr>
            <p:cNvPr id="58381" name="Text Box 69"/>
            <p:cNvSpPr txBox="1">
              <a:spLocks noChangeArrowheads="1"/>
            </p:cNvSpPr>
            <p:nvPr/>
          </p:nvSpPr>
          <p:spPr bwMode="auto">
            <a:xfrm>
              <a:off x="520700" y="3653187"/>
              <a:ext cx="31591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1</a:t>
              </a:r>
            </a:p>
          </p:txBody>
        </p:sp>
        <p:sp>
          <p:nvSpPr>
            <p:cNvPr id="58382" name="Text Box 70"/>
            <p:cNvSpPr txBox="1">
              <a:spLocks noChangeArrowheads="1"/>
            </p:cNvSpPr>
            <p:nvPr/>
          </p:nvSpPr>
          <p:spPr bwMode="auto">
            <a:xfrm>
              <a:off x="520700" y="4064350"/>
              <a:ext cx="315913"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2</a:t>
              </a:r>
            </a:p>
          </p:txBody>
        </p:sp>
        <p:sp>
          <p:nvSpPr>
            <p:cNvPr id="58383" name="Text Box 71"/>
            <p:cNvSpPr txBox="1">
              <a:spLocks noChangeArrowheads="1"/>
            </p:cNvSpPr>
            <p:nvPr/>
          </p:nvSpPr>
          <p:spPr bwMode="auto">
            <a:xfrm>
              <a:off x="519113" y="4513612"/>
              <a:ext cx="3159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latin typeface="微软雅黑" pitchFamily="34" charset="-122"/>
                  <a:ea typeface="微软雅黑" pitchFamily="34" charset="-122"/>
                </a:rPr>
                <a:t>3</a:t>
              </a:r>
            </a:p>
          </p:txBody>
        </p:sp>
        <p:sp>
          <p:nvSpPr>
            <p:cNvPr id="58384" name="Rectangle 72"/>
            <p:cNvSpPr>
              <a:spLocks noChangeArrowheads="1"/>
            </p:cNvSpPr>
            <p:nvPr/>
          </p:nvSpPr>
          <p:spPr bwMode="auto">
            <a:xfrm>
              <a:off x="882650" y="3253137"/>
              <a:ext cx="1035050" cy="1574800"/>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nvGrpSpPr>
            <p:cNvPr id="58385" name="组合 25"/>
            <p:cNvGrpSpPr>
              <a:grpSpLocks/>
            </p:cNvGrpSpPr>
            <p:nvPr/>
          </p:nvGrpSpPr>
          <p:grpSpPr bwMode="auto">
            <a:xfrm>
              <a:off x="652463" y="5389912"/>
              <a:ext cx="1406525" cy="711376"/>
              <a:chOff x="1241560" y="5094186"/>
              <a:chExt cx="1484313" cy="649421"/>
            </a:xfrm>
          </p:grpSpPr>
          <p:grpSp>
            <p:nvGrpSpPr>
              <p:cNvPr id="58463" name="Group 19"/>
              <p:cNvGrpSpPr>
                <a:grpSpLocks/>
              </p:cNvGrpSpPr>
              <p:nvPr/>
            </p:nvGrpSpPr>
            <p:grpSpPr bwMode="auto">
              <a:xfrm rot="16200000" flipH="1">
                <a:off x="1659006" y="4676740"/>
                <a:ext cx="649421" cy="1484313"/>
                <a:chOff x="3078" y="2330"/>
                <a:chExt cx="625" cy="1580"/>
              </a:xfrm>
            </p:grpSpPr>
            <p:sp>
              <p:nvSpPr>
                <p:cNvPr id="58465"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66"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67"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68"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69"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70"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71"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72"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464" name="Rectangle 25"/>
              <p:cNvSpPr>
                <a:spLocks noChangeArrowheads="1"/>
              </p:cNvSpPr>
              <p:nvPr/>
            </p:nvSpPr>
            <p:spPr bwMode="auto">
              <a:xfrm flipH="1">
                <a:off x="1574496" y="5298266"/>
                <a:ext cx="859310"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90000"/>
                  </a:lnSpc>
                  <a:spcBef>
                    <a:spcPct val="0"/>
                  </a:spcBef>
                  <a:buFontTx/>
                  <a:buNone/>
                </a:pPr>
                <a:r>
                  <a:rPr lang="en-US" altLang="zh-CN">
                    <a:cs typeface="Arial" pitchFamily="34" charset="0"/>
                  </a:rPr>
                  <a:t>ALU</a:t>
                </a:r>
              </a:p>
            </p:txBody>
          </p:sp>
        </p:grpSp>
        <p:sp>
          <p:nvSpPr>
            <p:cNvPr id="58386" name="Line 30"/>
            <p:cNvSpPr>
              <a:spLocks noChangeShapeType="1"/>
            </p:cNvSpPr>
            <p:nvPr/>
          </p:nvSpPr>
          <p:spPr bwMode="auto">
            <a:xfrm rot="16200000" flipH="1">
              <a:off x="704056" y="5106544"/>
              <a:ext cx="566737"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387" name="Line 31"/>
            <p:cNvSpPr>
              <a:spLocks noChangeShapeType="1"/>
            </p:cNvSpPr>
            <p:nvPr/>
          </p:nvSpPr>
          <p:spPr bwMode="auto">
            <a:xfrm rot="-5400000" flipH="1" flipV="1">
              <a:off x="1496219" y="5120831"/>
              <a:ext cx="592138"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388" name="Text Box 6"/>
            <p:cNvSpPr txBox="1">
              <a:spLocks noChangeArrowheads="1"/>
            </p:cNvSpPr>
            <p:nvPr/>
          </p:nvSpPr>
          <p:spPr bwMode="auto">
            <a:xfrm>
              <a:off x="2971800" y="5084338"/>
              <a:ext cx="584200" cy="369887"/>
            </a:xfrm>
            <a:prstGeom prst="rect">
              <a:avLst/>
            </a:prstGeom>
            <a:solidFill>
              <a:srgbClr val="FF0000">
                <a:alpha val="18039"/>
              </a:srgbClr>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 PC</a:t>
              </a:r>
            </a:p>
          </p:txBody>
        </p:sp>
        <p:sp>
          <p:nvSpPr>
            <p:cNvPr id="58389" name="Text Box 13"/>
            <p:cNvSpPr txBox="1">
              <a:spLocks noChangeArrowheads="1"/>
            </p:cNvSpPr>
            <p:nvPr/>
          </p:nvSpPr>
          <p:spPr bwMode="auto">
            <a:xfrm>
              <a:off x="4560888" y="5084338"/>
              <a:ext cx="781050" cy="369887"/>
            </a:xfrm>
            <a:prstGeom prst="rect">
              <a:avLst/>
            </a:prstGeom>
            <a:solidFill>
              <a:srgbClr val="FF0000">
                <a:alpha val="18039"/>
              </a:srgbClr>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MAR</a:t>
              </a:r>
            </a:p>
          </p:txBody>
        </p:sp>
        <p:sp>
          <p:nvSpPr>
            <p:cNvPr id="58390" name="Text Box 14"/>
            <p:cNvSpPr txBox="1">
              <a:spLocks noChangeArrowheads="1"/>
            </p:cNvSpPr>
            <p:nvPr/>
          </p:nvSpPr>
          <p:spPr bwMode="auto">
            <a:xfrm>
              <a:off x="4257675" y="3095173"/>
              <a:ext cx="1084263" cy="368300"/>
            </a:xfrm>
            <a:prstGeom prst="rect">
              <a:avLst/>
            </a:prstGeom>
            <a:solidFill>
              <a:srgbClr val="FF0000">
                <a:alpha val="18039"/>
              </a:srgbClr>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chemeClr val="accent2"/>
                  </a:solidFill>
                  <a:latin typeface="微软雅黑" pitchFamily="34" charset="-122"/>
                  <a:ea typeface="微软雅黑" pitchFamily="34" charset="-122"/>
                </a:rPr>
                <a:t>  MDR</a:t>
              </a:r>
            </a:p>
          </p:txBody>
        </p:sp>
        <p:sp>
          <p:nvSpPr>
            <p:cNvPr id="58391" name="Text Box 32"/>
            <p:cNvSpPr txBox="1">
              <a:spLocks noChangeArrowheads="1"/>
            </p:cNvSpPr>
            <p:nvPr/>
          </p:nvSpPr>
          <p:spPr bwMode="auto">
            <a:xfrm>
              <a:off x="3040063" y="5683600"/>
              <a:ext cx="1508125" cy="400050"/>
            </a:xfrm>
            <a:prstGeom prst="rect">
              <a:avLst/>
            </a:prstGeom>
            <a:solidFill>
              <a:srgbClr val="FF0000">
                <a:alpha val="18039"/>
              </a:srgbClr>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a:latin typeface="微软雅黑" pitchFamily="34" charset="-122"/>
                  <a:ea typeface="微软雅黑" pitchFamily="34" charset="-122"/>
                </a:rPr>
                <a:t>标志寄存器</a:t>
              </a:r>
              <a:endParaRPr lang="en-US" altLang="zh-CN" sz="2000">
                <a:latin typeface="微软雅黑" pitchFamily="34" charset="-122"/>
                <a:ea typeface="微软雅黑" pitchFamily="34" charset="-122"/>
              </a:endParaRPr>
            </a:p>
          </p:txBody>
        </p:sp>
        <p:sp>
          <p:nvSpPr>
            <p:cNvPr id="58392" name="Text Box 2"/>
            <p:cNvSpPr txBox="1">
              <a:spLocks noChangeArrowheads="1"/>
            </p:cNvSpPr>
            <p:nvPr/>
          </p:nvSpPr>
          <p:spPr bwMode="auto">
            <a:xfrm>
              <a:off x="2852738" y="4085800"/>
              <a:ext cx="1358900" cy="466725"/>
            </a:xfrm>
            <a:prstGeom prst="rect">
              <a:avLst/>
            </a:prstGeom>
            <a:solidFill>
              <a:srgbClr val="0000FF">
                <a:alpha val="25882"/>
              </a:srgbClr>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a:latin typeface="微软雅黑" pitchFamily="34" charset="-122"/>
                  <a:ea typeface="微软雅黑" pitchFamily="34" charset="-122"/>
                </a:rPr>
                <a:t> 控制器</a:t>
              </a:r>
            </a:p>
          </p:txBody>
        </p:sp>
        <p:grpSp>
          <p:nvGrpSpPr>
            <p:cNvPr id="58393" name="组合 42"/>
            <p:cNvGrpSpPr>
              <a:grpSpLocks/>
            </p:cNvGrpSpPr>
            <p:nvPr/>
          </p:nvGrpSpPr>
          <p:grpSpPr bwMode="auto">
            <a:xfrm>
              <a:off x="5334000" y="2766535"/>
              <a:ext cx="1179513" cy="752475"/>
              <a:chOff x="7442619" y="4868863"/>
              <a:chExt cx="1118160" cy="648200"/>
            </a:xfrm>
          </p:grpSpPr>
          <p:sp>
            <p:nvSpPr>
              <p:cNvPr id="58461" name="Text Box 55"/>
              <p:cNvSpPr txBox="1">
                <a:spLocks noChangeArrowheads="1"/>
              </p:cNvSpPr>
              <p:nvPr/>
            </p:nvSpPr>
            <p:spPr bwMode="auto">
              <a:xfrm>
                <a:off x="7641184" y="4868863"/>
                <a:ext cx="75905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3333CC"/>
                    </a:solidFill>
                    <a:latin typeface="微软雅黑" pitchFamily="34" charset="-122"/>
                    <a:ea typeface="微软雅黑" pitchFamily="34" charset="-122"/>
                  </a:rPr>
                  <a:t>数据</a:t>
                </a:r>
              </a:p>
            </p:txBody>
          </p:sp>
          <p:sp>
            <p:nvSpPr>
              <p:cNvPr id="58462" name="AutoShape 56"/>
              <p:cNvSpPr>
                <a:spLocks noChangeArrowheads="1"/>
              </p:cNvSpPr>
              <p:nvPr/>
            </p:nvSpPr>
            <p:spPr bwMode="auto">
              <a:xfrm>
                <a:off x="7442619" y="5138739"/>
                <a:ext cx="1118160" cy="378324"/>
              </a:xfrm>
              <a:prstGeom prst="leftRightArrow">
                <a:avLst>
                  <a:gd name="adj1" fmla="val 50000"/>
                  <a:gd name="adj2" fmla="val 55909"/>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grpSp>
          <p:nvGrpSpPr>
            <p:cNvPr id="58394" name="组合 43"/>
            <p:cNvGrpSpPr>
              <a:grpSpLocks/>
            </p:cNvGrpSpPr>
            <p:nvPr/>
          </p:nvGrpSpPr>
          <p:grpSpPr bwMode="auto">
            <a:xfrm>
              <a:off x="5381625" y="3804335"/>
              <a:ext cx="1077913" cy="703263"/>
              <a:chOff x="7482051" y="3223714"/>
              <a:chExt cx="1077320" cy="606260"/>
            </a:xfrm>
          </p:grpSpPr>
          <p:sp>
            <p:nvSpPr>
              <p:cNvPr id="58459" name="AutoShape 54"/>
              <p:cNvSpPr>
                <a:spLocks noChangeArrowheads="1"/>
              </p:cNvSpPr>
              <p:nvPr/>
            </p:nvSpPr>
            <p:spPr bwMode="auto">
              <a:xfrm>
                <a:off x="7482051" y="3475038"/>
                <a:ext cx="1077320" cy="354936"/>
              </a:xfrm>
              <a:prstGeom prst="leftRightArrow">
                <a:avLst>
                  <a:gd name="adj1" fmla="val 50000"/>
                  <a:gd name="adj2" fmla="val 53876"/>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58460" name="Text Box 57"/>
              <p:cNvSpPr txBox="1">
                <a:spLocks noChangeArrowheads="1"/>
              </p:cNvSpPr>
              <p:nvPr/>
            </p:nvSpPr>
            <p:spPr bwMode="auto">
              <a:xfrm>
                <a:off x="7682024" y="3223714"/>
                <a:ext cx="75905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FF3300"/>
                    </a:solidFill>
                    <a:latin typeface="微软雅黑" pitchFamily="34" charset="-122"/>
                    <a:ea typeface="微软雅黑" pitchFamily="34" charset="-122"/>
                  </a:rPr>
                  <a:t>控制</a:t>
                </a:r>
              </a:p>
            </p:txBody>
          </p:sp>
        </p:grpSp>
        <p:grpSp>
          <p:nvGrpSpPr>
            <p:cNvPr id="58395" name="组合 44"/>
            <p:cNvGrpSpPr>
              <a:grpSpLocks/>
            </p:cNvGrpSpPr>
            <p:nvPr/>
          </p:nvGrpSpPr>
          <p:grpSpPr bwMode="auto">
            <a:xfrm>
              <a:off x="5356225" y="4777473"/>
              <a:ext cx="1133475" cy="766762"/>
              <a:chOff x="7597835" y="1807906"/>
              <a:chExt cx="961535" cy="660644"/>
            </a:xfrm>
          </p:grpSpPr>
          <p:sp>
            <p:nvSpPr>
              <p:cNvPr id="58457" name="Text Box 53"/>
              <p:cNvSpPr txBox="1">
                <a:spLocks noChangeArrowheads="1"/>
              </p:cNvSpPr>
              <p:nvPr/>
            </p:nvSpPr>
            <p:spPr bwMode="auto">
              <a:xfrm>
                <a:off x="7637346" y="1807906"/>
                <a:ext cx="75905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008000"/>
                    </a:solidFill>
                    <a:latin typeface="微软雅黑" pitchFamily="34" charset="-122"/>
                    <a:ea typeface="微软雅黑" pitchFamily="34" charset="-122"/>
                  </a:rPr>
                  <a:t>地址</a:t>
                </a:r>
              </a:p>
            </p:txBody>
          </p:sp>
          <p:sp>
            <p:nvSpPr>
              <p:cNvPr id="58458" name="AutoShape 58"/>
              <p:cNvSpPr>
                <a:spLocks noChangeArrowheads="1"/>
              </p:cNvSpPr>
              <p:nvPr/>
            </p:nvSpPr>
            <p:spPr bwMode="auto">
              <a:xfrm>
                <a:off x="7597835" y="2040659"/>
                <a:ext cx="961535" cy="427891"/>
              </a:xfrm>
              <a:prstGeom prst="rightArrow">
                <a:avLst>
                  <a:gd name="adj1" fmla="val 50000"/>
                  <a:gd name="adj2" fmla="val 58207"/>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sp>
          <p:nvSpPr>
            <p:cNvPr id="58396" name="Line 59"/>
            <p:cNvSpPr>
              <a:spLocks noChangeShapeType="1"/>
            </p:cNvSpPr>
            <p:nvPr/>
          </p:nvSpPr>
          <p:spPr bwMode="auto">
            <a:xfrm rot="5400000" flipH="1" flipV="1">
              <a:off x="4769644" y="3764332"/>
              <a:ext cx="0" cy="1116012"/>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397" name="Text Box 49"/>
            <p:cNvSpPr txBox="1">
              <a:spLocks noChangeArrowheads="1"/>
            </p:cNvSpPr>
            <p:nvPr/>
          </p:nvSpPr>
          <p:spPr bwMode="auto">
            <a:xfrm>
              <a:off x="2735263" y="3093585"/>
              <a:ext cx="1144587" cy="376238"/>
            </a:xfrm>
            <a:prstGeom prst="rect">
              <a:avLst/>
            </a:prstGeom>
            <a:solidFill>
              <a:srgbClr val="FF0000">
                <a:alpha val="18039"/>
              </a:srgbClr>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FF3300"/>
                  </a:solidFill>
                  <a:latin typeface="微软雅黑" pitchFamily="34" charset="-122"/>
                  <a:ea typeface="微软雅黑" pitchFamily="34" charset="-122"/>
                </a:rPr>
                <a:t>    </a:t>
              </a:r>
              <a:endParaRPr lang="en-US" altLang="zh-CN" sz="1800">
                <a:solidFill>
                  <a:schemeClr val="hlink"/>
                </a:solidFill>
                <a:latin typeface="微软雅黑" pitchFamily="34" charset="-122"/>
                <a:ea typeface="微软雅黑" pitchFamily="34" charset="-122"/>
              </a:endParaRPr>
            </a:p>
          </p:txBody>
        </p:sp>
        <p:sp>
          <p:nvSpPr>
            <p:cNvPr id="58398" name="矩形 46"/>
            <p:cNvSpPr>
              <a:spLocks noChangeArrowheads="1"/>
            </p:cNvSpPr>
            <p:nvPr/>
          </p:nvSpPr>
          <p:spPr bwMode="auto">
            <a:xfrm>
              <a:off x="2368550" y="3112635"/>
              <a:ext cx="493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FF0000"/>
                  </a:solidFill>
                  <a:latin typeface="微软雅黑" pitchFamily="34" charset="-122"/>
                  <a:ea typeface="微软雅黑" pitchFamily="34" charset="-122"/>
                </a:rPr>
                <a:t>IR</a:t>
              </a:r>
              <a:endParaRPr lang="zh-CN" altLang="en-US" sz="1800">
                <a:solidFill>
                  <a:srgbClr val="FF0000"/>
                </a:solidFill>
                <a:latin typeface="微软雅黑" pitchFamily="34" charset="-122"/>
                <a:ea typeface="微软雅黑" pitchFamily="34" charset="-122"/>
              </a:endParaRPr>
            </a:p>
          </p:txBody>
        </p:sp>
        <p:grpSp>
          <p:nvGrpSpPr>
            <p:cNvPr id="58399" name="Group 73"/>
            <p:cNvGrpSpPr>
              <a:grpSpLocks/>
            </p:cNvGrpSpPr>
            <p:nvPr/>
          </p:nvGrpSpPr>
          <p:grpSpPr bwMode="auto">
            <a:xfrm>
              <a:off x="6502400" y="2076412"/>
              <a:ext cx="1577975" cy="4052888"/>
              <a:chOff x="4125" y="1565"/>
              <a:chExt cx="994" cy="2553"/>
            </a:xfrm>
          </p:grpSpPr>
          <p:grpSp>
            <p:nvGrpSpPr>
              <p:cNvPr id="58438" name="Group 74"/>
              <p:cNvGrpSpPr>
                <a:grpSpLocks/>
              </p:cNvGrpSpPr>
              <p:nvPr/>
            </p:nvGrpSpPr>
            <p:grpSpPr bwMode="auto">
              <a:xfrm>
                <a:off x="4125" y="1565"/>
                <a:ext cx="994" cy="2553"/>
                <a:chOff x="4156" y="1565"/>
                <a:chExt cx="1026" cy="2553"/>
              </a:xfrm>
            </p:grpSpPr>
            <p:sp>
              <p:nvSpPr>
                <p:cNvPr id="58440" name="Text Box 75"/>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a:latin typeface="微软雅黑" pitchFamily="34" charset="-122"/>
                      <a:ea typeface="微软雅黑" pitchFamily="34" charset="-122"/>
                    </a:rPr>
                    <a:t>存储器</a:t>
                  </a:r>
                </a:p>
              </p:txBody>
            </p:sp>
            <p:grpSp>
              <p:nvGrpSpPr>
                <p:cNvPr id="58441" name="Group 76"/>
                <p:cNvGrpSpPr>
                  <a:grpSpLocks/>
                </p:cNvGrpSpPr>
                <p:nvPr/>
              </p:nvGrpSpPr>
              <p:grpSpPr bwMode="auto">
                <a:xfrm>
                  <a:off x="4156" y="1877"/>
                  <a:ext cx="737" cy="2211"/>
                  <a:chOff x="3447" y="1423"/>
                  <a:chExt cx="879" cy="2211"/>
                </a:xfrm>
              </p:grpSpPr>
              <p:sp>
                <p:nvSpPr>
                  <p:cNvPr id="58449" name="Rectangle 77"/>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sp>
                <p:nvSpPr>
                  <p:cNvPr id="58450" name="Line 78"/>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51" name="Line 79"/>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52" name="Line 80"/>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53" name="Line 81"/>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54" name="Line 82"/>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55" name="Line 83"/>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56" name="Line 84"/>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8442" name="Text Box 85"/>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0</a:t>
                  </a:r>
                </a:p>
              </p:txBody>
            </p:sp>
            <p:sp>
              <p:nvSpPr>
                <p:cNvPr id="58443" name="Text Box 86"/>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1</a:t>
                  </a:r>
                </a:p>
              </p:txBody>
            </p:sp>
            <p:sp>
              <p:nvSpPr>
                <p:cNvPr id="58444" name="Text Box 87"/>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2</a:t>
                  </a:r>
                </a:p>
              </p:txBody>
            </p:sp>
            <p:sp>
              <p:nvSpPr>
                <p:cNvPr id="58445" name="Text Box 88"/>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3</a:t>
                  </a:r>
                </a:p>
              </p:txBody>
            </p:sp>
            <p:sp>
              <p:nvSpPr>
                <p:cNvPr id="58446" name="Text Box 90"/>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endParaRPr lang="en-US" altLang="zh-CN" sz="1800">
                    <a:solidFill>
                      <a:srgbClr val="008000"/>
                    </a:solidFill>
                    <a:latin typeface="微软雅黑" pitchFamily="34" charset="-122"/>
                    <a:ea typeface="微软雅黑" pitchFamily="34" charset="-122"/>
                  </a:endParaRPr>
                </a:p>
              </p:txBody>
            </p:sp>
            <p:sp>
              <p:nvSpPr>
                <p:cNvPr id="58447" name="Text Box 91"/>
                <p:cNvSpPr txBox="1">
                  <a:spLocks noChangeArrowheads="1"/>
                </p:cNvSpPr>
                <p:nvPr/>
              </p:nvSpPr>
              <p:spPr bwMode="auto">
                <a:xfrm>
                  <a:off x="4864" y="3578"/>
                  <a:ext cx="31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14</a:t>
                  </a:r>
                </a:p>
              </p:txBody>
            </p:sp>
            <p:sp>
              <p:nvSpPr>
                <p:cNvPr id="58448" name="Text Box 92"/>
                <p:cNvSpPr txBox="1">
                  <a:spLocks noChangeArrowheads="1"/>
                </p:cNvSpPr>
                <p:nvPr/>
              </p:nvSpPr>
              <p:spPr bwMode="auto">
                <a:xfrm>
                  <a:off x="4864" y="3885"/>
                  <a:ext cx="31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800">
                      <a:solidFill>
                        <a:srgbClr val="008000"/>
                      </a:solidFill>
                      <a:latin typeface="微软雅黑" pitchFamily="34" charset="-122"/>
                      <a:ea typeface="微软雅黑" pitchFamily="34" charset="-122"/>
                    </a:rPr>
                    <a:t>15</a:t>
                  </a:r>
                </a:p>
              </p:txBody>
            </p:sp>
          </p:grpSp>
          <p:sp>
            <p:nvSpPr>
              <p:cNvPr id="58439" name="Rectangle 93"/>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cxnSp>
          <p:nvCxnSpPr>
            <p:cNvPr id="120" name="直接连接符 119">
              <a:extLst>
                <a:ext uri="{FF2B5EF4-FFF2-40B4-BE49-F238E27FC236}">
                  <a16:creationId xmlns:a16="http://schemas.microsoft.com/office/drawing/2014/main" xmlns="" id="{D26730F3-C42F-42DE-BD37-8FEAC4B089B5}"/>
                </a:ext>
              </a:extLst>
            </p:cNvPr>
            <p:cNvCxnSpPr>
              <a:cxnSpLocks/>
            </p:cNvCxnSpPr>
            <p:nvPr/>
          </p:nvCxnSpPr>
          <p:spPr>
            <a:xfrm>
              <a:off x="3222625" y="3092912"/>
              <a:ext cx="0" cy="376833"/>
            </a:xfrm>
            <a:prstGeom prst="line">
              <a:avLst/>
            </a:prstGeom>
            <a:ln w="25400"/>
          </p:spPr>
          <p:style>
            <a:lnRef idx="1">
              <a:schemeClr val="dk1"/>
            </a:lnRef>
            <a:fillRef idx="0">
              <a:schemeClr val="dk1"/>
            </a:fillRef>
            <a:effectRef idx="0">
              <a:schemeClr val="dk1"/>
            </a:effectRef>
            <a:fontRef idx="minor">
              <a:schemeClr val="tx1"/>
            </a:fontRef>
          </p:style>
        </p:cxnSp>
        <p:sp>
          <p:nvSpPr>
            <p:cNvPr id="58401" name="矩形 70"/>
            <p:cNvSpPr>
              <a:spLocks noChangeArrowheads="1"/>
            </p:cNvSpPr>
            <p:nvPr/>
          </p:nvSpPr>
          <p:spPr bwMode="auto">
            <a:xfrm>
              <a:off x="2681288" y="3125335"/>
              <a:ext cx="571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FF0000"/>
                  </a:solidFill>
                  <a:latin typeface="微软雅黑" pitchFamily="34" charset="-122"/>
                  <a:ea typeface="微软雅黑" pitchFamily="34" charset="-122"/>
                </a:rPr>
                <a:t>OP</a:t>
              </a:r>
              <a:endParaRPr lang="zh-CN" altLang="en-US" sz="1800">
                <a:solidFill>
                  <a:srgbClr val="FF0000"/>
                </a:solidFill>
                <a:latin typeface="微软雅黑" pitchFamily="34" charset="-122"/>
                <a:ea typeface="微软雅黑" pitchFamily="34" charset="-122"/>
              </a:endParaRPr>
            </a:p>
          </p:txBody>
        </p:sp>
        <p:sp>
          <p:nvSpPr>
            <p:cNvPr id="58402" name="矩形 72"/>
            <p:cNvSpPr>
              <a:spLocks noChangeArrowheads="1"/>
            </p:cNvSpPr>
            <p:nvPr/>
          </p:nvSpPr>
          <p:spPr bwMode="auto">
            <a:xfrm>
              <a:off x="3219450" y="3095173"/>
              <a:ext cx="754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solidFill>
                    <a:srgbClr val="FF0000"/>
                  </a:solidFill>
                  <a:latin typeface="微软雅黑" pitchFamily="34" charset="-122"/>
                  <a:ea typeface="微软雅黑" pitchFamily="34" charset="-122"/>
                </a:rPr>
                <a:t>addr</a:t>
              </a:r>
              <a:endParaRPr lang="zh-CN" altLang="en-US" sz="1800">
                <a:solidFill>
                  <a:srgbClr val="FF0000"/>
                </a:solidFill>
                <a:latin typeface="微软雅黑" pitchFamily="34" charset="-122"/>
                <a:ea typeface="微软雅黑" pitchFamily="34" charset="-122"/>
              </a:endParaRPr>
            </a:p>
          </p:txBody>
        </p:sp>
        <p:grpSp>
          <p:nvGrpSpPr>
            <p:cNvPr id="58403" name="Group 7"/>
            <p:cNvGrpSpPr>
              <a:grpSpLocks/>
            </p:cNvGrpSpPr>
            <p:nvPr/>
          </p:nvGrpSpPr>
          <p:grpSpPr bwMode="auto">
            <a:xfrm>
              <a:off x="7993063" y="3047420"/>
              <a:ext cx="1028700" cy="831850"/>
              <a:chOff x="5035" y="1579"/>
              <a:chExt cx="648" cy="524"/>
            </a:xfrm>
          </p:grpSpPr>
          <p:sp>
            <p:nvSpPr>
              <p:cNvPr id="58436" name="Text Box 8"/>
              <p:cNvSpPr txBox="1">
                <a:spLocks noChangeArrowheads="1"/>
              </p:cNvSpPr>
              <p:nvPr/>
            </p:nvSpPr>
            <p:spPr bwMode="auto">
              <a:xfrm>
                <a:off x="5261" y="1579"/>
                <a:ext cx="422"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a:solidFill>
                      <a:srgbClr val="CC3300"/>
                    </a:solidFill>
                    <a:latin typeface="微软雅黑" pitchFamily="34" charset="-122"/>
                    <a:ea typeface="微软雅黑" pitchFamily="34" charset="-122"/>
                  </a:rPr>
                  <a:t>输入</a:t>
                </a:r>
              </a:p>
              <a:p>
                <a:pPr>
                  <a:lnSpc>
                    <a:spcPct val="100000"/>
                  </a:lnSpc>
                  <a:spcBef>
                    <a:spcPct val="0"/>
                  </a:spcBef>
                  <a:buFontTx/>
                  <a:buNone/>
                </a:pPr>
                <a:r>
                  <a:rPr lang="zh-CN" altLang="en-US">
                    <a:solidFill>
                      <a:srgbClr val="CC3300"/>
                    </a:solidFill>
                    <a:latin typeface="微软雅黑" pitchFamily="34" charset="-122"/>
                    <a:ea typeface="微软雅黑" pitchFamily="34" charset="-122"/>
                  </a:rPr>
                  <a:t>设备</a:t>
                </a:r>
              </a:p>
            </p:txBody>
          </p:sp>
          <p:sp>
            <p:nvSpPr>
              <p:cNvPr id="58437" name="AutoShape 9"/>
              <p:cNvSpPr>
                <a:spLocks noChangeArrowheads="1"/>
              </p:cNvSpPr>
              <p:nvPr/>
            </p:nvSpPr>
            <p:spPr bwMode="auto">
              <a:xfrm>
                <a:off x="5035" y="1791"/>
                <a:ext cx="199" cy="141"/>
              </a:xfrm>
              <a:prstGeom prst="leftRightArrow">
                <a:avLst>
                  <a:gd name="adj1" fmla="val 50000"/>
                  <a:gd name="adj2" fmla="val 28227"/>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endParaRPr lang="zh-CN" altLang="en-US" sz="1800">
                  <a:solidFill>
                    <a:srgbClr val="CC3300"/>
                  </a:solidFill>
                  <a:latin typeface="微软雅黑" pitchFamily="34" charset="-122"/>
                  <a:ea typeface="微软雅黑" pitchFamily="34" charset="-122"/>
                </a:endParaRPr>
              </a:p>
            </p:txBody>
          </p:sp>
        </p:grpSp>
        <p:grpSp>
          <p:nvGrpSpPr>
            <p:cNvPr id="58404" name="Group 10"/>
            <p:cNvGrpSpPr>
              <a:grpSpLocks/>
            </p:cNvGrpSpPr>
            <p:nvPr/>
          </p:nvGrpSpPr>
          <p:grpSpPr bwMode="auto">
            <a:xfrm>
              <a:off x="7991475" y="4352345"/>
              <a:ext cx="990600" cy="831850"/>
              <a:chOff x="5034" y="2415"/>
              <a:chExt cx="624" cy="524"/>
            </a:xfrm>
          </p:grpSpPr>
          <p:sp>
            <p:nvSpPr>
              <p:cNvPr id="58434" name="Text Box 11"/>
              <p:cNvSpPr txBox="1">
                <a:spLocks noChangeArrowheads="1"/>
              </p:cNvSpPr>
              <p:nvPr/>
            </p:nvSpPr>
            <p:spPr bwMode="auto">
              <a:xfrm>
                <a:off x="5261" y="2415"/>
                <a:ext cx="397" cy="524"/>
              </a:xfrm>
              <a:prstGeom prst="rect">
                <a:avLst/>
              </a:prstGeom>
              <a:solidFill>
                <a:srgbClr val="0000FF">
                  <a:alpha val="25882"/>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a:solidFill>
                      <a:srgbClr val="CC3300"/>
                    </a:solidFill>
                    <a:latin typeface="微软雅黑" pitchFamily="34" charset="-122"/>
                    <a:ea typeface="微软雅黑" pitchFamily="34" charset="-122"/>
                  </a:rPr>
                  <a:t>输出</a:t>
                </a:r>
                <a:endParaRPr lang="en-US" altLang="zh-CN">
                  <a:solidFill>
                    <a:srgbClr val="CC3300"/>
                  </a:solidFill>
                  <a:latin typeface="微软雅黑" pitchFamily="34" charset="-122"/>
                  <a:ea typeface="微软雅黑" pitchFamily="34" charset="-122"/>
                </a:endParaRPr>
              </a:p>
              <a:p>
                <a:pPr>
                  <a:lnSpc>
                    <a:spcPct val="100000"/>
                  </a:lnSpc>
                  <a:spcBef>
                    <a:spcPct val="0"/>
                  </a:spcBef>
                  <a:buFontTx/>
                  <a:buNone/>
                </a:pPr>
                <a:r>
                  <a:rPr lang="zh-CN" altLang="en-US">
                    <a:solidFill>
                      <a:srgbClr val="CC3300"/>
                    </a:solidFill>
                    <a:latin typeface="微软雅黑" pitchFamily="34" charset="-122"/>
                    <a:ea typeface="微软雅黑" pitchFamily="34" charset="-122"/>
                  </a:rPr>
                  <a:t>设备</a:t>
                </a:r>
              </a:p>
            </p:txBody>
          </p:sp>
          <p:sp>
            <p:nvSpPr>
              <p:cNvPr id="58435" name="AutoShape 12"/>
              <p:cNvSpPr>
                <a:spLocks noChangeArrowheads="1"/>
              </p:cNvSpPr>
              <p:nvPr/>
            </p:nvSpPr>
            <p:spPr bwMode="auto">
              <a:xfrm>
                <a:off x="5034" y="2614"/>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grpSp>
        <p:cxnSp>
          <p:nvCxnSpPr>
            <p:cNvPr id="125" name="直接连接符 124">
              <a:extLst>
                <a:ext uri="{FF2B5EF4-FFF2-40B4-BE49-F238E27FC236}">
                  <a16:creationId xmlns:a16="http://schemas.microsoft.com/office/drawing/2014/main" xmlns="" id="{A9834D6D-42FB-4327-92A3-B6B1C298D892}"/>
                </a:ext>
              </a:extLst>
            </p:cNvPr>
            <p:cNvCxnSpPr>
              <a:cxnSpLocks/>
            </p:cNvCxnSpPr>
            <p:nvPr/>
          </p:nvCxnSpPr>
          <p:spPr>
            <a:xfrm>
              <a:off x="7745413" y="4559079"/>
              <a:ext cx="0" cy="535167"/>
            </a:xfrm>
            <a:prstGeom prst="line">
              <a:avLst/>
            </a:prstGeom>
            <a:ln w="50800">
              <a:prstDash val="sysDot"/>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xmlns="" id="{FDC31DA3-19F6-4771-B2FF-191E407DB426}"/>
                </a:ext>
              </a:extLst>
            </p:cNvPr>
            <p:cNvCxnSpPr>
              <a:cxnSpLocks/>
            </p:cNvCxnSpPr>
            <p:nvPr/>
          </p:nvCxnSpPr>
          <p:spPr>
            <a:xfrm>
              <a:off x="7092950" y="4559079"/>
              <a:ext cx="0" cy="535167"/>
            </a:xfrm>
            <a:prstGeom prst="line">
              <a:avLst/>
            </a:prstGeom>
            <a:ln w="50800">
              <a:prstDash val="sysDot"/>
            </a:ln>
          </p:spPr>
          <p:style>
            <a:lnRef idx="1">
              <a:schemeClr val="dk1"/>
            </a:lnRef>
            <a:fillRef idx="0">
              <a:schemeClr val="dk1"/>
            </a:fillRef>
            <a:effectRef idx="0">
              <a:schemeClr val="dk1"/>
            </a:effectRef>
            <a:fontRef idx="minor">
              <a:schemeClr val="tx1"/>
            </a:fontRef>
          </p:style>
        </p:cxnSp>
        <p:sp>
          <p:nvSpPr>
            <p:cNvPr id="58407" name="Line 39"/>
            <p:cNvSpPr>
              <a:spLocks noChangeShapeType="1"/>
            </p:cNvSpPr>
            <p:nvPr/>
          </p:nvSpPr>
          <p:spPr bwMode="auto">
            <a:xfrm rot="-5400000">
              <a:off x="2051530" y="4876887"/>
              <a:ext cx="0" cy="342000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08" name="Line 40"/>
            <p:cNvSpPr>
              <a:spLocks noChangeShapeType="1"/>
            </p:cNvSpPr>
            <p:nvPr/>
          </p:nvSpPr>
          <p:spPr bwMode="auto">
            <a:xfrm rot="16200000" flipV="1">
              <a:off x="3509498" y="6371942"/>
              <a:ext cx="504825"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09" name="Line 41"/>
            <p:cNvSpPr>
              <a:spLocks noChangeShapeType="1"/>
            </p:cNvSpPr>
            <p:nvPr/>
          </p:nvSpPr>
          <p:spPr bwMode="auto">
            <a:xfrm rot="-5400000" flipH="1" flipV="1">
              <a:off x="1072878" y="6331300"/>
              <a:ext cx="517525" cy="0"/>
            </a:xfrm>
            <a:prstGeom prst="line">
              <a:avLst/>
            </a:prstGeom>
            <a:noFill/>
            <a:ln w="3492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10" name="Line 51"/>
            <p:cNvSpPr>
              <a:spLocks noChangeShapeType="1"/>
            </p:cNvSpPr>
            <p:nvPr/>
          </p:nvSpPr>
          <p:spPr bwMode="auto">
            <a:xfrm flipV="1">
              <a:off x="341530" y="2664355"/>
              <a:ext cx="0" cy="396000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11" name="Line 39"/>
            <p:cNvSpPr>
              <a:spLocks noChangeShapeType="1"/>
            </p:cNvSpPr>
            <p:nvPr/>
          </p:nvSpPr>
          <p:spPr bwMode="auto">
            <a:xfrm rot="-5400000">
              <a:off x="2575080" y="379740"/>
              <a:ext cx="19050" cy="451485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12" name="Line 40"/>
            <p:cNvSpPr>
              <a:spLocks noChangeShapeType="1"/>
            </p:cNvSpPr>
            <p:nvPr/>
          </p:nvSpPr>
          <p:spPr bwMode="auto">
            <a:xfrm rot="5400000" flipV="1">
              <a:off x="4545806" y="2862346"/>
              <a:ext cx="503237" cy="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13" name="Line 40"/>
            <p:cNvSpPr>
              <a:spLocks noChangeShapeType="1"/>
            </p:cNvSpPr>
            <p:nvPr/>
          </p:nvSpPr>
          <p:spPr bwMode="auto">
            <a:xfrm rot="5400000">
              <a:off x="1178850" y="2951915"/>
              <a:ext cx="576000" cy="0"/>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14" name="Line 33"/>
            <p:cNvSpPr>
              <a:spLocks noChangeShapeType="1"/>
            </p:cNvSpPr>
            <p:nvPr/>
          </p:nvSpPr>
          <p:spPr bwMode="auto">
            <a:xfrm flipH="1">
              <a:off x="3851275" y="3266623"/>
              <a:ext cx="396875"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15" name="Line 40"/>
            <p:cNvSpPr>
              <a:spLocks noChangeShapeType="1"/>
            </p:cNvSpPr>
            <p:nvPr/>
          </p:nvSpPr>
          <p:spPr bwMode="auto">
            <a:xfrm rot="5400000" flipV="1">
              <a:off x="2673350" y="3728613"/>
              <a:ext cx="647700" cy="0"/>
            </a:xfrm>
            <a:prstGeom prst="line">
              <a:avLst/>
            </a:prstGeom>
            <a:noFill/>
            <a:ln w="381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16" name="Line 50"/>
            <p:cNvSpPr>
              <a:spLocks noChangeShapeType="1"/>
            </p:cNvSpPr>
            <p:nvPr/>
          </p:nvSpPr>
          <p:spPr bwMode="auto">
            <a:xfrm rot="10800000" flipH="1">
              <a:off x="3556000" y="5251025"/>
              <a:ext cx="1008063"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17" name="Line 40"/>
            <p:cNvSpPr>
              <a:spLocks noChangeShapeType="1"/>
            </p:cNvSpPr>
            <p:nvPr/>
          </p:nvSpPr>
          <p:spPr bwMode="auto">
            <a:xfrm rot="5400000" flipV="1">
              <a:off x="3338950" y="3657263"/>
              <a:ext cx="396000"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18" name="Line 50"/>
            <p:cNvSpPr>
              <a:spLocks noChangeShapeType="1"/>
            </p:cNvSpPr>
            <p:nvPr/>
          </p:nvSpPr>
          <p:spPr bwMode="auto">
            <a:xfrm rot="10800000" flipH="1">
              <a:off x="3528363" y="3855263"/>
              <a:ext cx="14040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19" name="Line 40"/>
            <p:cNvSpPr>
              <a:spLocks noChangeShapeType="1"/>
            </p:cNvSpPr>
            <p:nvPr/>
          </p:nvSpPr>
          <p:spPr bwMode="auto">
            <a:xfrm rot="5400000">
              <a:off x="4302362" y="4485403"/>
              <a:ext cx="1260000" cy="0"/>
            </a:xfrm>
            <a:prstGeom prst="line">
              <a:avLst/>
            </a:prstGeom>
            <a:noFill/>
            <a:ln w="381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20" name="Line 59"/>
            <p:cNvSpPr>
              <a:spLocks noChangeShapeType="1"/>
            </p:cNvSpPr>
            <p:nvPr/>
          </p:nvSpPr>
          <p:spPr bwMode="auto">
            <a:xfrm rot="5400000" flipV="1">
              <a:off x="2519740" y="3906085"/>
              <a:ext cx="0" cy="57600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21" name="Line 59"/>
            <p:cNvSpPr>
              <a:spLocks noChangeShapeType="1"/>
            </p:cNvSpPr>
            <p:nvPr/>
          </p:nvSpPr>
          <p:spPr bwMode="auto">
            <a:xfrm rot="-5400000" flipH="1" flipV="1">
              <a:off x="2042319" y="5670106"/>
              <a:ext cx="0" cy="468312"/>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22" name="Line 40"/>
            <p:cNvSpPr>
              <a:spLocks noChangeShapeType="1"/>
            </p:cNvSpPr>
            <p:nvPr/>
          </p:nvSpPr>
          <p:spPr bwMode="auto">
            <a:xfrm rot="5400000">
              <a:off x="1430745" y="5058275"/>
              <a:ext cx="1692000" cy="0"/>
            </a:xfrm>
            <a:prstGeom prst="line">
              <a:avLst/>
            </a:prstGeom>
            <a:noFill/>
            <a:ln w="381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23" name="Line 50"/>
            <p:cNvSpPr>
              <a:spLocks noChangeShapeType="1"/>
            </p:cNvSpPr>
            <p:nvPr/>
          </p:nvSpPr>
          <p:spPr bwMode="auto">
            <a:xfrm rot="10800000" flipH="1">
              <a:off x="2609850" y="5904262"/>
              <a:ext cx="4318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24" name="Line 40"/>
            <p:cNvSpPr>
              <a:spLocks noChangeShapeType="1"/>
            </p:cNvSpPr>
            <p:nvPr/>
          </p:nvSpPr>
          <p:spPr bwMode="auto">
            <a:xfrm rot="5400000">
              <a:off x="1872387" y="5184295"/>
              <a:ext cx="1440000" cy="0"/>
            </a:xfrm>
            <a:prstGeom prst="line">
              <a:avLst/>
            </a:prstGeom>
            <a:noFill/>
            <a:ln w="381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25" name="Line 50"/>
            <p:cNvSpPr>
              <a:spLocks noChangeShapeType="1"/>
            </p:cNvSpPr>
            <p:nvPr/>
          </p:nvSpPr>
          <p:spPr bwMode="auto">
            <a:xfrm rot="10800000" flipH="1">
              <a:off x="2573338" y="4446163"/>
              <a:ext cx="2889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26" name="Line 59"/>
            <p:cNvSpPr>
              <a:spLocks noChangeShapeType="1"/>
            </p:cNvSpPr>
            <p:nvPr/>
          </p:nvSpPr>
          <p:spPr bwMode="auto">
            <a:xfrm rot="5400000" flipH="1" flipV="1">
              <a:off x="6250782" y="5841324"/>
              <a:ext cx="0" cy="1116013"/>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27" name="Text Box 57"/>
            <p:cNvSpPr txBox="1">
              <a:spLocks noChangeArrowheads="1"/>
            </p:cNvSpPr>
            <p:nvPr/>
          </p:nvSpPr>
          <p:spPr bwMode="auto">
            <a:xfrm>
              <a:off x="6832600" y="6179300"/>
              <a:ext cx="1700213"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FF3300"/>
                  </a:solidFill>
                  <a:latin typeface="微软雅黑" pitchFamily="34" charset="-122"/>
                  <a:ea typeface="微软雅黑" pitchFamily="34" charset="-122"/>
                </a:rPr>
                <a:t>控制信号线</a:t>
              </a:r>
            </a:p>
          </p:txBody>
        </p:sp>
        <p:sp>
          <p:nvSpPr>
            <p:cNvPr id="150" name="矩形 149">
              <a:extLst>
                <a:ext uri="{FF2B5EF4-FFF2-40B4-BE49-F238E27FC236}">
                  <a16:creationId xmlns:a16="http://schemas.microsoft.com/office/drawing/2014/main" xmlns="" id="{7AB8332C-0839-44C5-87A8-EEFDDBD7D08A}"/>
                </a:ext>
              </a:extLst>
            </p:cNvPr>
            <p:cNvSpPr/>
            <p:nvPr/>
          </p:nvSpPr>
          <p:spPr>
            <a:xfrm>
              <a:off x="161925" y="2188828"/>
              <a:ext cx="5172075" cy="4526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29" name="Text Box 57"/>
            <p:cNvSpPr txBox="1">
              <a:spLocks noChangeArrowheads="1"/>
            </p:cNvSpPr>
            <p:nvPr/>
          </p:nvSpPr>
          <p:spPr bwMode="auto">
            <a:xfrm>
              <a:off x="232569" y="2189174"/>
              <a:ext cx="2563812"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FF3300"/>
                  </a:solidFill>
                  <a:latin typeface="微软雅黑" pitchFamily="34" charset="-122"/>
                  <a:ea typeface="微软雅黑" pitchFamily="34" charset="-122"/>
                </a:rPr>
                <a:t>中央处理器（</a:t>
              </a:r>
              <a:r>
                <a:rPr lang="en-US" altLang="zh-CN" sz="2000">
                  <a:solidFill>
                    <a:srgbClr val="FF3300"/>
                  </a:solidFill>
                  <a:latin typeface="微软雅黑" pitchFamily="34" charset="-122"/>
                  <a:ea typeface="微软雅黑" pitchFamily="34" charset="-122"/>
                </a:rPr>
                <a:t>CPU</a:t>
              </a:r>
              <a:r>
                <a:rPr lang="zh-CN" altLang="en-US" sz="2000">
                  <a:solidFill>
                    <a:srgbClr val="FF3300"/>
                  </a:solidFill>
                  <a:latin typeface="微软雅黑" pitchFamily="34" charset="-122"/>
                  <a:ea typeface="微软雅黑" pitchFamily="34" charset="-122"/>
                </a:rPr>
                <a:t>）</a:t>
              </a:r>
            </a:p>
          </p:txBody>
        </p:sp>
        <p:sp>
          <p:nvSpPr>
            <p:cNvPr id="58430" name="Text Box 61"/>
            <p:cNvSpPr txBox="1">
              <a:spLocks noChangeArrowheads="1"/>
            </p:cNvSpPr>
            <p:nvPr/>
          </p:nvSpPr>
          <p:spPr bwMode="auto">
            <a:xfrm>
              <a:off x="926595" y="6076707"/>
              <a:ext cx="617537"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latin typeface="微软雅黑" pitchFamily="34" charset="-122"/>
                  <a:ea typeface="微软雅黑" pitchFamily="34" charset="-122"/>
                </a:rPr>
                <a:t>F</a:t>
              </a:r>
            </a:p>
          </p:txBody>
        </p:sp>
        <p:sp>
          <p:nvSpPr>
            <p:cNvPr id="58431" name="Text Box 61"/>
            <p:cNvSpPr txBox="1">
              <a:spLocks noChangeArrowheads="1"/>
            </p:cNvSpPr>
            <p:nvPr/>
          </p:nvSpPr>
          <p:spPr bwMode="auto">
            <a:xfrm>
              <a:off x="619125" y="4861275"/>
              <a:ext cx="617538"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latin typeface="微软雅黑" pitchFamily="34" charset="-122"/>
                  <a:ea typeface="微软雅黑" pitchFamily="34" charset="-122"/>
                </a:rPr>
                <a:t>A</a:t>
              </a:r>
            </a:p>
          </p:txBody>
        </p:sp>
        <p:sp>
          <p:nvSpPr>
            <p:cNvPr id="58432" name="Text Box 61"/>
            <p:cNvSpPr txBox="1">
              <a:spLocks noChangeArrowheads="1"/>
            </p:cNvSpPr>
            <p:nvPr/>
          </p:nvSpPr>
          <p:spPr bwMode="auto">
            <a:xfrm>
              <a:off x="1785938" y="4850162"/>
              <a:ext cx="619125" cy="457200"/>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latin typeface="微软雅黑" pitchFamily="34" charset="-122"/>
                  <a:ea typeface="微软雅黑" pitchFamily="34" charset="-122"/>
                </a:rPr>
                <a:t>B</a:t>
              </a:r>
            </a:p>
          </p:txBody>
        </p:sp>
        <p:sp>
          <p:nvSpPr>
            <p:cNvPr id="58433" name="Text Box 61"/>
            <p:cNvSpPr txBox="1">
              <a:spLocks noChangeArrowheads="1"/>
            </p:cNvSpPr>
            <p:nvPr/>
          </p:nvSpPr>
          <p:spPr bwMode="auto">
            <a:xfrm>
              <a:off x="1738313" y="5897912"/>
              <a:ext cx="1262062" cy="461963"/>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a:latin typeface="微软雅黑" pitchFamily="34" charset="-122"/>
                  <a:ea typeface="微软雅黑" pitchFamily="34" charset="-122"/>
                </a:rPr>
                <a:t>ALUop</a:t>
              </a:r>
            </a:p>
          </p:txBody>
        </p:sp>
      </p:grpSp>
      <p:sp>
        <p:nvSpPr>
          <p:cNvPr id="58375" name="Line 59"/>
          <p:cNvSpPr>
            <a:spLocks noChangeShapeType="1"/>
          </p:cNvSpPr>
          <p:nvPr/>
        </p:nvSpPr>
        <p:spPr bwMode="auto">
          <a:xfrm rot="5400000" flipH="1" flipV="1">
            <a:off x="6246019" y="6111082"/>
            <a:ext cx="0" cy="1116012"/>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376" name="Text Box 57"/>
          <p:cNvSpPr txBox="1">
            <a:spLocks noChangeArrowheads="1"/>
          </p:cNvSpPr>
          <p:nvPr/>
        </p:nvSpPr>
        <p:spPr bwMode="auto">
          <a:xfrm>
            <a:off x="6784975" y="6450013"/>
            <a:ext cx="1701800" cy="400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0000FF"/>
                </a:solidFill>
                <a:latin typeface="微软雅黑" pitchFamily="34" charset="-122"/>
                <a:ea typeface="微软雅黑" pitchFamily="34" charset="-122"/>
              </a:rPr>
              <a:t>数据传送线</a:t>
            </a:r>
          </a:p>
        </p:txBody>
      </p:sp>
      <p:sp>
        <p:nvSpPr>
          <p:cNvPr id="58377" name="Line 59"/>
          <p:cNvSpPr>
            <a:spLocks noChangeShapeType="1"/>
          </p:cNvSpPr>
          <p:nvPr/>
        </p:nvSpPr>
        <p:spPr bwMode="auto">
          <a:xfrm rot="10800000" flipH="1" flipV="1">
            <a:off x="3257550" y="4464050"/>
            <a:ext cx="0" cy="53975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4255076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3"/>
                                        </p:tgtEl>
                                        <p:attrNameLst>
                                          <p:attrName>style.visibility</p:attrName>
                                        </p:attrNameLst>
                                      </p:cBhvr>
                                      <p:to>
                                        <p:strVal val="visible"/>
                                      </p:to>
                                    </p:set>
                                    <p:animEffect transition="in" filter="blinds(horizontal)">
                                      <p:cBhvr>
                                        <p:cTn id="7" dur="500"/>
                                        <p:tgtEl>
                                          <p:spTgt spid="563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04">
                                            <p:txEl>
                                              <p:pRg st="0" end="0"/>
                                            </p:txEl>
                                          </p:spTgt>
                                        </p:tgtEl>
                                        <p:attrNameLst>
                                          <p:attrName>style.visibility</p:attrName>
                                        </p:attrNameLst>
                                      </p:cBhvr>
                                      <p:to>
                                        <p:strVal val="visible"/>
                                      </p:to>
                                    </p:set>
                                    <p:animEffect transition="in" filter="blinds(horizontal)">
                                      <p:cBhvr>
                                        <p:cTn id="12" dur="500"/>
                                        <p:tgtEl>
                                          <p:spTgt spid="56320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3204">
                                            <p:txEl>
                                              <p:pRg st="1" end="1"/>
                                            </p:txEl>
                                          </p:spTgt>
                                        </p:tgtEl>
                                        <p:attrNameLst>
                                          <p:attrName>style.visibility</p:attrName>
                                        </p:attrNameLst>
                                      </p:cBhvr>
                                      <p:to>
                                        <p:strVal val="visible"/>
                                      </p:to>
                                    </p:set>
                                    <p:animEffect transition="in" filter="blinds(horizontal)">
                                      <p:cBhvr>
                                        <p:cTn id="17" dur="500"/>
                                        <p:tgtEl>
                                          <p:spTgt spid="56320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3204">
                                            <p:txEl>
                                              <p:pRg st="2" end="2"/>
                                            </p:txEl>
                                          </p:spTgt>
                                        </p:tgtEl>
                                        <p:attrNameLst>
                                          <p:attrName>style.visibility</p:attrName>
                                        </p:attrNameLst>
                                      </p:cBhvr>
                                      <p:to>
                                        <p:strVal val="visible"/>
                                      </p:to>
                                    </p:set>
                                    <p:animEffect transition="in" filter="blinds(horizontal)">
                                      <p:cBhvr>
                                        <p:cTn id="22" dur="500"/>
                                        <p:tgtEl>
                                          <p:spTgt spid="56320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3296"/>
                                        </p:tgtEl>
                                        <p:attrNameLst>
                                          <p:attrName>style.visibility</p:attrName>
                                        </p:attrNameLst>
                                      </p:cBhvr>
                                      <p:to>
                                        <p:strVal val="visible"/>
                                      </p:to>
                                    </p:set>
                                    <p:animEffect transition="in" filter="blinds(horizontal)">
                                      <p:cBhvr>
                                        <p:cTn id="27" dur="500"/>
                                        <p:tgtEl>
                                          <p:spTgt spid="563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p:bldP spid="5632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idx="4294967295"/>
          </p:nvPr>
        </p:nvSpPr>
        <p:spPr>
          <a:xfrm>
            <a:off x="457200" y="98425"/>
            <a:ext cx="8229600" cy="561975"/>
          </a:xfrm>
        </p:spPr>
        <p:txBody>
          <a:bodyPr/>
          <a:lstStyle/>
          <a:p>
            <a:r>
              <a:rPr lang="zh-CN" altLang="en-US" sz="3200" dirty="0" smtClean="0"/>
              <a:t>课程目标</a:t>
            </a:r>
          </a:p>
        </p:txBody>
      </p:sp>
      <p:sp>
        <p:nvSpPr>
          <p:cNvPr id="573443" name="Rectangle 3"/>
          <p:cNvSpPr>
            <a:spLocks noGrp="1" noChangeArrowheads="1"/>
          </p:cNvSpPr>
          <p:nvPr>
            <p:ph type="body" idx="4294967295"/>
          </p:nvPr>
        </p:nvSpPr>
        <p:spPr>
          <a:xfrm>
            <a:off x="431800" y="998538"/>
            <a:ext cx="8370888" cy="5626100"/>
          </a:xfrm>
        </p:spPr>
        <p:txBody>
          <a:bodyPr/>
          <a:lstStyle/>
          <a:p>
            <a:pPr>
              <a:spcBef>
                <a:spcPct val="30000"/>
              </a:spcBef>
            </a:pPr>
            <a:r>
              <a:rPr lang="zh-CN" altLang="en-US" dirty="0">
                <a:latin typeface="微软雅黑" pitchFamily="34" charset="-122"/>
                <a:ea typeface="微软雅黑" pitchFamily="34" charset="-122"/>
              </a:rPr>
              <a:t>培养目标：</a:t>
            </a:r>
          </a:p>
          <a:p>
            <a:pPr>
              <a:spcBef>
                <a:spcPct val="30000"/>
              </a:spcBef>
              <a:buFontTx/>
              <a:buNone/>
            </a:pPr>
            <a:r>
              <a:rPr lang="zh-CN" altLang="en-US" dirty="0">
                <a:solidFill>
                  <a:srgbClr val="996600"/>
                </a:solidFill>
                <a:latin typeface="微软雅黑" pitchFamily="34" charset="-122"/>
                <a:ea typeface="微软雅黑" pitchFamily="34" charset="-122"/>
              </a:rPr>
              <a:t>    培养学生的</a:t>
            </a:r>
            <a:r>
              <a:rPr lang="zh-CN" altLang="en-US" dirty="0">
                <a:solidFill>
                  <a:srgbClr val="FF0000"/>
                </a:solidFill>
                <a:latin typeface="微软雅黑" pitchFamily="34" charset="-122"/>
                <a:ea typeface="微软雅黑" pitchFamily="34" charset="-122"/>
              </a:rPr>
              <a:t>系统能力</a:t>
            </a:r>
            <a:r>
              <a:rPr lang="zh-CN" altLang="en-US" dirty="0">
                <a:solidFill>
                  <a:srgbClr val="996600"/>
                </a:solidFill>
                <a:latin typeface="微软雅黑" pitchFamily="34" charset="-122"/>
                <a:ea typeface="微软雅黑" pitchFamily="34" charset="-122"/>
              </a:rPr>
              <a:t>，使其成为一个</a:t>
            </a:r>
            <a:r>
              <a:rPr lang="zh-CN" altLang="en-US" dirty="0">
                <a:solidFill>
                  <a:srgbClr val="FF0000"/>
                </a:solidFill>
                <a:latin typeface="微软雅黑" pitchFamily="34" charset="-122"/>
                <a:ea typeface="微软雅黑" pitchFamily="34" charset="-122"/>
              </a:rPr>
              <a:t>“高效”程序员</a:t>
            </a:r>
            <a:r>
              <a:rPr lang="zh-CN" altLang="en-US" dirty="0">
                <a:solidFill>
                  <a:srgbClr val="996600"/>
                </a:solidFill>
                <a:latin typeface="微软雅黑" pitchFamily="34" charset="-122"/>
                <a:ea typeface="微软雅黑" pitchFamily="34" charset="-122"/>
              </a:rPr>
              <a:t>，在程序调试、性能提升、程序移植和健壮性等方面成为高手；建立扎实的计算机系统概念，为后续的</a:t>
            </a:r>
            <a:r>
              <a:rPr lang="en-US" altLang="zh-CN" dirty="0">
                <a:solidFill>
                  <a:srgbClr val="996600"/>
                </a:solidFill>
                <a:latin typeface="微软雅黑" pitchFamily="34" charset="-122"/>
                <a:ea typeface="微软雅黑" pitchFamily="34" charset="-122"/>
              </a:rPr>
              <a:t>OS</a:t>
            </a:r>
            <a:r>
              <a:rPr lang="zh-CN" altLang="en-US" dirty="0">
                <a:solidFill>
                  <a:srgbClr val="996600"/>
                </a:solidFill>
                <a:latin typeface="微软雅黑" pitchFamily="34" charset="-122"/>
                <a:ea typeface="微软雅黑" pitchFamily="34" charset="-122"/>
              </a:rPr>
              <a:t>、编译、体系结构等课程打下坚实基础</a:t>
            </a:r>
            <a:endParaRPr lang="zh-CN" altLang="en-US" dirty="0">
              <a:latin typeface="微软雅黑" pitchFamily="34" charset="-122"/>
              <a:ea typeface="微软雅黑" pitchFamily="34" charset="-122"/>
            </a:endParaRPr>
          </a:p>
          <a:p>
            <a:pPr>
              <a:spcBef>
                <a:spcPts val="1600"/>
              </a:spcBef>
            </a:pPr>
            <a:r>
              <a:rPr lang="zh-CN" altLang="en-US" dirty="0" smtClean="0">
                <a:ea typeface="黑体" pitchFamily="49" charset="-122"/>
              </a:rPr>
              <a:t>程序是如何开发的</a:t>
            </a:r>
            <a:endParaRPr lang="en-US" altLang="zh-CN" dirty="0" smtClean="0">
              <a:ea typeface="黑体" pitchFamily="49" charset="-122"/>
            </a:endParaRPr>
          </a:p>
          <a:p>
            <a:pPr>
              <a:spcBef>
                <a:spcPts val="1600"/>
              </a:spcBef>
            </a:pPr>
            <a:r>
              <a:rPr lang="zh-CN" altLang="en-US" dirty="0">
                <a:ea typeface="黑体" pitchFamily="49" charset="-122"/>
              </a:rPr>
              <a:t>可</a:t>
            </a:r>
            <a:r>
              <a:rPr lang="zh-CN" altLang="en-US" dirty="0" smtClean="0">
                <a:ea typeface="黑体" pitchFamily="49" charset="-122"/>
              </a:rPr>
              <a:t>执行程序是如何执行的</a:t>
            </a:r>
            <a:endParaRPr lang="en-US" altLang="zh-CN" dirty="0" smtClean="0">
              <a:ea typeface="黑体" pitchFamily="49" charset="-122"/>
            </a:endParaRPr>
          </a:p>
          <a:p>
            <a:pPr>
              <a:spcBef>
                <a:spcPct val="30000"/>
              </a:spcBef>
            </a:pPr>
            <a:r>
              <a:rPr lang="zh-CN" altLang="en-US" dirty="0">
                <a:latin typeface="微软雅黑" pitchFamily="34" charset="-122"/>
                <a:ea typeface="微软雅黑" pitchFamily="34" charset="-122"/>
              </a:rPr>
              <a:t>以 </a:t>
            </a:r>
            <a:r>
              <a:rPr lang="en-US" altLang="zh-CN" dirty="0">
                <a:solidFill>
                  <a:srgbClr val="008000"/>
                </a:solidFill>
                <a:latin typeface="微软雅黑" pitchFamily="34" charset="-122"/>
                <a:ea typeface="微软雅黑" pitchFamily="34" charset="-122"/>
              </a:rPr>
              <a:t>IA-32+Linux+C+gcc</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为平台</a:t>
            </a:r>
            <a:r>
              <a:rPr lang="zh-CN" altLang="en-US" dirty="0">
                <a:solidFill>
                  <a:srgbClr val="007434"/>
                </a:solidFill>
                <a:latin typeface="微软雅黑" pitchFamily="34" charset="-122"/>
                <a:ea typeface="微软雅黑" pitchFamily="34" charset="-122"/>
              </a:rPr>
              <a:t>（开源项目平台）</a:t>
            </a:r>
          </a:p>
        </p:txBody>
      </p:sp>
    </p:spTree>
    <p:extLst>
      <p:ext uri="{BB962C8B-B14F-4D97-AF65-F5344CB8AC3E}">
        <p14:creationId xmlns:p14="http://schemas.microsoft.com/office/powerpoint/2010/main" val="9267779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457200" y="53975"/>
            <a:ext cx="8229600" cy="561975"/>
          </a:xfrm>
        </p:spPr>
        <p:txBody>
          <a:bodyPr/>
          <a:lstStyle/>
          <a:p>
            <a:r>
              <a:rPr lang="zh-CN" altLang="en-US" smtClean="0"/>
              <a:t>用高级语言开发程序</a:t>
            </a:r>
          </a:p>
        </p:txBody>
      </p:sp>
      <p:sp>
        <p:nvSpPr>
          <p:cNvPr id="564227" name="Rectangle 3"/>
          <p:cNvSpPr>
            <a:spLocks noGrp="1" noChangeArrowheads="1"/>
          </p:cNvSpPr>
          <p:nvPr>
            <p:ph type="body" idx="1"/>
          </p:nvPr>
        </p:nvSpPr>
        <p:spPr>
          <a:xfrm>
            <a:off x="206375" y="773113"/>
            <a:ext cx="8621713" cy="5708650"/>
          </a:xfrm>
        </p:spPr>
        <p:txBody>
          <a:bodyPr/>
          <a:lstStyle/>
          <a:p>
            <a:r>
              <a:rPr lang="zh-CN" altLang="en-US" sz="2200" smtClean="0">
                <a:latin typeface="微软雅黑" pitchFamily="34" charset="-122"/>
                <a:ea typeface="微软雅黑" pitchFamily="34" charset="-122"/>
              </a:rPr>
              <a:t>随着技术的发展，出现了许多高级编程语言</a:t>
            </a:r>
          </a:p>
          <a:p>
            <a:pPr lvl="1"/>
            <a:r>
              <a:rPr lang="zh-CN" altLang="en-US" sz="2200" smtClean="0">
                <a:latin typeface="微软雅黑" pitchFamily="34" charset="-122"/>
                <a:ea typeface="微软雅黑" pitchFamily="34" charset="-122"/>
              </a:rPr>
              <a:t>它们与具体机器结构无关</a:t>
            </a:r>
          </a:p>
          <a:p>
            <a:pPr lvl="1"/>
            <a:r>
              <a:rPr lang="zh-CN" altLang="en-US" sz="2200" smtClean="0">
                <a:latin typeface="微软雅黑" pitchFamily="34" charset="-122"/>
                <a:ea typeface="微软雅黑" pitchFamily="34" charset="-122"/>
              </a:rPr>
              <a:t>面向算法描述，比机器级语言描述能力强得多</a:t>
            </a:r>
          </a:p>
          <a:p>
            <a:pPr lvl="1"/>
            <a:r>
              <a:rPr lang="zh-CN" altLang="en-US" sz="2200" smtClean="0">
                <a:latin typeface="微软雅黑" pitchFamily="34" charset="-122"/>
                <a:ea typeface="微软雅黑" pitchFamily="34" charset="-122"/>
              </a:rPr>
              <a:t>高级语言中一条语句对应几条、几十条甚至几百条指令</a:t>
            </a:r>
          </a:p>
          <a:p>
            <a:pPr lvl="1"/>
            <a:r>
              <a:rPr lang="zh-CN" altLang="en-US" sz="2200" smtClean="0">
                <a:latin typeface="微软雅黑" pitchFamily="34" charset="-122"/>
                <a:ea typeface="微软雅黑" pitchFamily="34" charset="-122"/>
              </a:rPr>
              <a:t>有“面向过程”和“面向对象”的语言之分</a:t>
            </a:r>
          </a:p>
          <a:p>
            <a:pPr lvl="1"/>
            <a:r>
              <a:rPr lang="zh-CN" altLang="en-US" sz="2200" smtClean="0">
                <a:latin typeface="微软雅黑" pitchFamily="34" charset="-122"/>
                <a:ea typeface="微软雅黑" pitchFamily="34" charset="-122"/>
              </a:rPr>
              <a:t>处理逻辑分为三种结构</a:t>
            </a:r>
          </a:p>
          <a:p>
            <a:pPr lvl="2"/>
            <a:r>
              <a:rPr lang="zh-CN" altLang="en-US" sz="2200" smtClean="0">
                <a:latin typeface="微软雅黑" pitchFamily="34" charset="-122"/>
                <a:ea typeface="微软雅黑" pitchFamily="34" charset="-122"/>
              </a:rPr>
              <a:t>顺序结构、选择结构、循环结构</a:t>
            </a:r>
          </a:p>
          <a:p>
            <a:pPr lvl="1"/>
            <a:r>
              <a:rPr lang="zh-CN" altLang="en-US" sz="2200" smtClean="0">
                <a:latin typeface="微软雅黑" pitchFamily="34" charset="-122"/>
                <a:ea typeface="微软雅黑" pitchFamily="34" charset="-122"/>
              </a:rPr>
              <a:t>有两种转换方式：“编译”和“解释”</a:t>
            </a:r>
          </a:p>
          <a:p>
            <a:pPr lvl="2"/>
            <a:r>
              <a:rPr lang="zh-CN" altLang="en-US" sz="2200" smtClean="0">
                <a:latin typeface="微软雅黑" pitchFamily="34" charset="-122"/>
                <a:ea typeface="微软雅黑" pitchFamily="34" charset="-122"/>
              </a:rPr>
              <a:t>编译程序</a:t>
            </a:r>
            <a:r>
              <a:rPr lang="en-US" altLang="zh-CN" sz="2200" smtClean="0">
                <a:latin typeface="微软雅黑" pitchFamily="34" charset="-122"/>
                <a:ea typeface="微软雅黑" pitchFamily="34" charset="-122"/>
              </a:rPr>
              <a:t>(Complier)</a:t>
            </a:r>
            <a:r>
              <a:rPr lang="zh-CN" altLang="en-US" sz="2200" smtClean="0">
                <a:latin typeface="微软雅黑" pitchFamily="34" charset="-122"/>
                <a:ea typeface="微软雅黑" pitchFamily="34" charset="-122"/>
              </a:rPr>
              <a:t>：</a:t>
            </a:r>
            <a:r>
              <a:rPr lang="zh-CN" altLang="en-US" sz="2200" smtClean="0">
                <a:solidFill>
                  <a:srgbClr val="CC3300"/>
                </a:solidFill>
                <a:latin typeface="微软雅黑" pitchFamily="34" charset="-122"/>
                <a:ea typeface="微软雅黑" pitchFamily="34" charset="-122"/>
              </a:rPr>
              <a:t>将高级语言源程序转换为机器级目标程序，执行时只要启动目标程序即可</a:t>
            </a:r>
          </a:p>
          <a:p>
            <a:pPr lvl="2"/>
            <a:r>
              <a:rPr lang="zh-CN" altLang="en-US" sz="2200" smtClean="0">
                <a:latin typeface="微软雅黑" pitchFamily="34" charset="-122"/>
                <a:ea typeface="微软雅黑" pitchFamily="34" charset="-122"/>
              </a:rPr>
              <a:t>解释程序</a:t>
            </a:r>
            <a:r>
              <a:rPr lang="en-US" altLang="zh-CN" sz="2200" smtClean="0">
                <a:latin typeface="微软雅黑" pitchFamily="34" charset="-122"/>
                <a:ea typeface="微软雅黑" pitchFamily="34" charset="-122"/>
              </a:rPr>
              <a:t>(Interpreter )</a:t>
            </a:r>
            <a:r>
              <a:rPr lang="zh-CN" altLang="en-US" sz="2200" smtClean="0">
                <a:latin typeface="微软雅黑" pitchFamily="34" charset="-122"/>
                <a:ea typeface="微软雅黑" pitchFamily="34" charset="-122"/>
              </a:rPr>
              <a:t>：</a:t>
            </a:r>
            <a:r>
              <a:rPr lang="zh-CN" altLang="en-US" sz="2200" smtClean="0">
                <a:solidFill>
                  <a:srgbClr val="CC3300"/>
                </a:solidFill>
                <a:latin typeface="微软雅黑" pitchFamily="34" charset="-122"/>
                <a:ea typeface="微软雅黑" pitchFamily="34" charset="-122"/>
              </a:rPr>
              <a:t>将高级语言语句逐条翻译成机器指令并立即执行，不生成目标文件。</a:t>
            </a:r>
          </a:p>
        </p:txBody>
      </p:sp>
      <p:sp>
        <p:nvSpPr>
          <p:cNvPr id="564228" name="Text Box 4"/>
          <p:cNvSpPr txBox="1">
            <a:spLocks noChangeArrowheads="1"/>
          </p:cNvSpPr>
          <p:nvPr/>
        </p:nvSpPr>
        <p:spPr bwMode="auto">
          <a:xfrm>
            <a:off x="6911975" y="908050"/>
            <a:ext cx="1485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en-US"/>
          </a:p>
        </p:txBody>
      </p:sp>
      <p:sp>
        <p:nvSpPr>
          <p:cNvPr id="564229" name="Text Box 5"/>
          <p:cNvSpPr txBox="1">
            <a:spLocks noChangeArrowheads="1"/>
          </p:cNvSpPr>
          <p:nvPr/>
        </p:nvSpPr>
        <p:spPr bwMode="auto">
          <a:xfrm>
            <a:off x="6343650" y="2930525"/>
            <a:ext cx="25939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pPr>
              <a:spcBef>
                <a:spcPct val="50000"/>
              </a:spcBef>
            </a:pPr>
            <a:r>
              <a:rPr lang="zh-CN" altLang="en-US" sz="2000" b="1">
                <a:solidFill>
                  <a:srgbClr val="FF0000"/>
                </a:solidFill>
                <a:ea typeface="微软雅黑" pitchFamily="34" charset="-122"/>
              </a:rPr>
              <a:t>现在，几乎所有程序员都用高级语言编程，但最终要将高级语言转换为机器语言程序</a:t>
            </a:r>
          </a:p>
        </p:txBody>
      </p:sp>
    </p:spTree>
    <p:extLst>
      <p:ext uri="{BB962C8B-B14F-4D97-AF65-F5344CB8AC3E}">
        <p14:creationId xmlns:p14="http://schemas.microsoft.com/office/powerpoint/2010/main" val="3447535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4227">
                                            <p:txEl>
                                              <p:pRg st="1" end="1"/>
                                            </p:txEl>
                                          </p:spTgt>
                                        </p:tgtEl>
                                        <p:attrNameLst>
                                          <p:attrName>style.visibility</p:attrName>
                                        </p:attrNameLst>
                                      </p:cBhvr>
                                      <p:to>
                                        <p:strVal val="visible"/>
                                      </p:to>
                                    </p:set>
                                    <p:animEffect transition="in" filter="blinds(horizontal)">
                                      <p:cBhvr>
                                        <p:cTn id="7" dur="500"/>
                                        <p:tgtEl>
                                          <p:spTgt spid="564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4227">
                                            <p:txEl>
                                              <p:pRg st="2" end="2"/>
                                            </p:txEl>
                                          </p:spTgt>
                                        </p:tgtEl>
                                        <p:attrNameLst>
                                          <p:attrName>style.visibility</p:attrName>
                                        </p:attrNameLst>
                                      </p:cBhvr>
                                      <p:to>
                                        <p:strVal val="visible"/>
                                      </p:to>
                                    </p:set>
                                    <p:animEffect transition="in" filter="blinds(horizontal)">
                                      <p:cBhvr>
                                        <p:cTn id="12" dur="500"/>
                                        <p:tgtEl>
                                          <p:spTgt spid="5642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4227">
                                            <p:txEl>
                                              <p:pRg st="3" end="3"/>
                                            </p:txEl>
                                          </p:spTgt>
                                        </p:tgtEl>
                                        <p:attrNameLst>
                                          <p:attrName>style.visibility</p:attrName>
                                        </p:attrNameLst>
                                      </p:cBhvr>
                                      <p:to>
                                        <p:strVal val="visible"/>
                                      </p:to>
                                    </p:set>
                                    <p:animEffect transition="in" filter="blinds(horizontal)">
                                      <p:cBhvr>
                                        <p:cTn id="17" dur="500"/>
                                        <p:tgtEl>
                                          <p:spTgt spid="5642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4227">
                                            <p:txEl>
                                              <p:pRg st="4" end="4"/>
                                            </p:txEl>
                                          </p:spTgt>
                                        </p:tgtEl>
                                        <p:attrNameLst>
                                          <p:attrName>style.visibility</p:attrName>
                                        </p:attrNameLst>
                                      </p:cBhvr>
                                      <p:to>
                                        <p:strVal val="visible"/>
                                      </p:to>
                                    </p:set>
                                    <p:animEffect transition="in" filter="blinds(horizontal)">
                                      <p:cBhvr>
                                        <p:cTn id="22" dur="500"/>
                                        <p:tgtEl>
                                          <p:spTgt spid="5642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4227">
                                            <p:txEl>
                                              <p:pRg st="5" end="5"/>
                                            </p:txEl>
                                          </p:spTgt>
                                        </p:tgtEl>
                                        <p:attrNameLst>
                                          <p:attrName>style.visibility</p:attrName>
                                        </p:attrNameLst>
                                      </p:cBhvr>
                                      <p:to>
                                        <p:strVal val="visible"/>
                                      </p:to>
                                    </p:set>
                                    <p:animEffect transition="in" filter="blinds(horizontal)">
                                      <p:cBhvr>
                                        <p:cTn id="27" dur="500"/>
                                        <p:tgtEl>
                                          <p:spTgt spid="564227">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64227">
                                            <p:txEl>
                                              <p:pRg st="6" end="6"/>
                                            </p:txEl>
                                          </p:spTgt>
                                        </p:tgtEl>
                                        <p:attrNameLst>
                                          <p:attrName>style.visibility</p:attrName>
                                        </p:attrNameLst>
                                      </p:cBhvr>
                                      <p:to>
                                        <p:strVal val="visible"/>
                                      </p:to>
                                    </p:set>
                                    <p:animEffect transition="in" filter="blinds(horizontal)">
                                      <p:cBhvr>
                                        <p:cTn id="30" dur="500"/>
                                        <p:tgtEl>
                                          <p:spTgt spid="564227">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64229"/>
                                        </p:tgtEl>
                                        <p:attrNameLst>
                                          <p:attrName>style.visibility</p:attrName>
                                        </p:attrNameLst>
                                      </p:cBhvr>
                                      <p:to>
                                        <p:strVal val="visible"/>
                                      </p:to>
                                    </p:set>
                                    <p:animEffect transition="in" filter="blinds(horizontal)">
                                      <p:cBhvr>
                                        <p:cTn id="35" dur="500"/>
                                        <p:tgtEl>
                                          <p:spTgt spid="5642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564227">
                                            <p:txEl>
                                              <p:pRg st="7" end="7"/>
                                            </p:txEl>
                                          </p:spTgt>
                                        </p:tgtEl>
                                        <p:attrNameLst>
                                          <p:attrName>style.visibility</p:attrName>
                                        </p:attrNameLst>
                                      </p:cBhvr>
                                      <p:to>
                                        <p:strVal val="visible"/>
                                      </p:to>
                                    </p:set>
                                    <p:animEffect transition="in" filter="blinds(horizontal)">
                                      <p:cBhvr>
                                        <p:cTn id="40" dur="500"/>
                                        <p:tgtEl>
                                          <p:spTgt spid="564227">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564227">
                                            <p:txEl>
                                              <p:pRg st="8" end="8"/>
                                            </p:txEl>
                                          </p:spTgt>
                                        </p:tgtEl>
                                        <p:attrNameLst>
                                          <p:attrName>style.visibility</p:attrName>
                                        </p:attrNameLst>
                                      </p:cBhvr>
                                      <p:to>
                                        <p:strVal val="visible"/>
                                      </p:to>
                                    </p:set>
                                    <p:animEffect transition="in" filter="blinds(horizontal)">
                                      <p:cBhvr>
                                        <p:cTn id="45" dur="500"/>
                                        <p:tgtEl>
                                          <p:spTgt spid="564227">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564227">
                                            <p:txEl>
                                              <p:pRg st="9" end="9"/>
                                            </p:txEl>
                                          </p:spTgt>
                                        </p:tgtEl>
                                        <p:attrNameLst>
                                          <p:attrName>style.visibility</p:attrName>
                                        </p:attrNameLst>
                                      </p:cBhvr>
                                      <p:to>
                                        <p:strVal val="visible"/>
                                      </p:to>
                                    </p:set>
                                    <p:animEffect transition="in" filter="blinds(horizontal)">
                                      <p:cBhvr>
                                        <p:cTn id="50" dur="500"/>
                                        <p:tgtEl>
                                          <p:spTgt spid="5642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idx="4294967295"/>
          </p:nvPr>
        </p:nvSpPr>
        <p:spPr>
          <a:xfrm>
            <a:off x="1057275" y="98425"/>
            <a:ext cx="6529388" cy="538163"/>
          </a:xfrm>
        </p:spPr>
        <p:txBody>
          <a:bodyPr lIns="63500" tIns="25400" rIns="63500" bIns="25400" anchor="t">
            <a:spAutoFit/>
          </a:bodyPr>
          <a:lstStyle/>
          <a:p>
            <a:r>
              <a:rPr lang="zh-CN" altLang="en-US" sz="3600" smtClean="0"/>
              <a:t>一个典型程序的转换处理过程</a:t>
            </a:r>
          </a:p>
        </p:txBody>
      </p:sp>
      <p:sp>
        <p:nvSpPr>
          <p:cNvPr id="565251" name="Rectangle 3"/>
          <p:cNvSpPr>
            <a:spLocks noGrp="1" noChangeArrowheads="1"/>
          </p:cNvSpPr>
          <p:nvPr>
            <p:ph type="body" sz="half" idx="4294967295"/>
          </p:nvPr>
        </p:nvSpPr>
        <p:spPr>
          <a:xfrm>
            <a:off x="225425" y="1314450"/>
            <a:ext cx="2974975" cy="2165350"/>
          </a:xfrm>
          <a:solidFill>
            <a:srgbClr val="808000">
              <a:alpha val="24001"/>
            </a:srgbClr>
          </a:solidFill>
          <a:ln>
            <a:solidFill>
              <a:schemeClr val="tx1"/>
            </a:solidFill>
            <a:miter lim="800000"/>
            <a:headEnd/>
            <a:tailEnd/>
          </a:ln>
        </p:spPr>
        <p:txBody>
          <a:bodyPr lIns="63500" tIns="25400" rIns="63500" bIns="25400">
            <a:spAutoFit/>
          </a:bodyPr>
          <a:lstStyle/>
          <a:p>
            <a:pPr marL="203200" indent="-203200">
              <a:spcBef>
                <a:spcPct val="0"/>
              </a:spcBef>
              <a:buFontTx/>
              <a:buNone/>
            </a:pPr>
            <a:r>
              <a:rPr lang="en-US" altLang="zh-CN" sz="2000" smtClean="0">
                <a:solidFill>
                  <a:schemeClr val="accent2"/>
                </a:solidFill>
                <a:cs typeface="Arial" pitchFamily="34" charset="0"/>
              </a:rPr>
              <a:t>#include &lt;stdio.h&gt;</a:t>
            </a:r>
          </a:p>
          <a:p>
            <a:pPr marL="203200" indent="-203200">
              <a:spcBef>
                <a:spcPct val="0"/>
              </a:spcBef>
              <a:buFontTx/>
              <a:buNone/>
            </a:pPr>
            <a:endParaRPr lang="en-US" altLang="zh-CN" sz="2000" smtClean="0">
              <a:solidFill>
                <a:schemeClr val="accent2"/>
              </a:solidFill>
              <a:cs typeface="Arial" pitchFamily="34" charset="0"/>
            </a:endParaRPr>
          </a:p>
          <a:p>
            <a:pPr marL="203200" indent="-203200">
              <a:spcBef>
                <a:spcPct val="0"/>
              </a:spcBef>
              <a:buFontTx/>
              <a:buNone/>
            </a:pPr>
            <a:r>
              <a:rPr lang="en-US" altLang="zh-CN" sz="2000" smtClean="0">
                <a:solidFill>
                  <a:schemeClr val="accent2"/>
                </a:solidFill>
                <a:cs typeface="Arial" pitchFamily="34" charset="0"/>
              </a:rPr>
              <a:t>int main()</a:t>
            </a:r>
          </a:p>
          <a:p>
            <a:pPr marL="203200" indent="-203200">
              <a:spcBef>
                <a:spcPct val="0"/>
              </a:spcBef>
              <a:buFontTx/>
              <a:buNone/>
            </a:pPr>
            <a:r>
              <a:rPr lang="en-US" altLang="zh-CN" sz="2000" smtClean="0">
                <a:solidFill>
                  <a:schemeClr val="accent2"/>
                </a:solidFill>
                <a:cs typeface="Arial" pitchFamily="34" charset="0"/>
              </a:rPr>
              <a:t>{</a:t>
            </a:r>
          </a:p>
          <a:p>
            <a:pPr marL="203200" indent="-203200">
              <a:spcBef>
                <a:spcPct val="0"/>
              </a:spcBef>
              <a:buFontTx/>
              <a:buNone/>
            </a:pPr>
            <a:r>
              <a:rPr lang="en-US" altLang="zh-CN" sz="2000" smtClean="0">
                <a:solidFill>
                  <a:schemeClr val="accent2"/>
                </a:solidFill>
                <a:cs typeface="Arial" pitchFamily="34" charset="0"/>
              </a:rPr>
              <a:t>printf("hello, world\n");</a:t>
            </a:r>
          </a:p>
          <a:p>
            <a:pPr marL="203200" indent="-203200">
              <a:spcBef>
                <a:spcPct val="0"/>
              </a:spcBef>
              <a:buFontTx/>
              <a:buNone/>
            </a:pPr>
            <a:r>
              <a:rPr lang="en-US" altLang="zh-CN" sz="2000" smtClean="0">
                <a:solidFill>
                  <a:schemeClr val="accent2"/>
                </a:solidFill>
                <a:cs typeface="Arial" pitchFamily="34" charset="0"/>
              </a:rPr>
              <a:t>}</a:t>
            </a:r>
            <a:endParaRPr lang="zh-CN" altLang="en-US" sz="2000" smtClean="0">
              <a:solidFill>
                <a:schemeClr val="accent2"/>
              </a:solidFill>
              <a:cs typeface="Arial" pitchFamily="34" charset="0"/>
            </a:endParaRPr>
          </a:p>
        </p:txBody>
      </p:sp>
      <p:sp>
        <p:nvSpPr>
          <p:cNvPr id="7173" name="Text Box 5"/>
          <p:cNvSpPr txBox="1">
            <a:spLocks noChangeArrowheads="1"/>
          </p:cNvSpPr>
          <p:nvPr/>
        </p:nvSpPr>
        <p:spPr bwMode="auto">
          <a:xfrm>
            <a:off x="0" y="908050"/>
            <a:ext cx="3587750" cy="396875"/>
          </a:xfrm>
          <a:prstGeom prst="rect">
            <a:avLst/>
          </a:prstGeom>
          <a:noFill/>
          <a:ln w="9525">
            <a:noFill/>
            <a:miter lim="800000"/>
            <a:headEnd/>
            <a:tailEnd/>
          </a:ln>
        </p:spPr>
        <p:txBody>
          <a:bodyPr>
            <a:spAutoFit/>
          </a:bodyPr>
          <a:lstStyle/>
          <a:p>
            <a:pPr algn="ctr" eaLnBrk="0" hangingPunct="0">
              <a:spcBef>
                <a:spcPct val="50000"/>
              </a:spcBef>
              <a:defRPr/>
            </a:pPr>
            <a:r>
              <a:rPr lang="zh-CN" altLang="en-US" sz="2000" b="1" dirty="0">
                <a:latin typeface="+mn-lt"/>
                <a:ea typeface="黑体" pitchFamily="49" charset="-122"/>
                <a:cs typeface="Arial" charset="0"/>
              </a:rPr>
              <a:t>经典的“ </a:t>
            </a:r>
            <a:r>
              <a:rPr lang="en-US" altLang="zh-CN" sz="2000" b="1" dirty="0" err="1">
                <a:latin typeface="+mn-lt"/>
                <a:ea typeface="黑体" pitchFamily="49" charset="-122"/>
                <a:cs typeface="Arial" charset="0"/>
              </a:rPr>
              <a:t>hello.c</a:t>
            </a:r>
            <a:r>
              <a:rPr lang="en-US" altLang="zh-CN" sz="2000" b="1" dirty="0">
                <a:latin typeface="+mn-lt"/>
                <a:ea typeface="黑体" pitchFamily="49" charset="-122"/>
                <a:cs typeface="Arial" charset="0"/>
              </a:rPr>
              <a:t> ”C-</a:t>
            </a:r>
            <a:r>
              <a:rPr lang="zh-CN" altLang="en-US" sz="2000" b="1" dirty="0">
                <a:latin typeface="+mn-lt"/>
                <a:ea typeface="黑体" pitchFamily="49" charset="-122"/>
                <a:cs typeface="Arial" charset="0"/>
              </a:rPr>
              <a:t>源程序</a:t>
            </a:r>
          </a:p>
        </p:txBody>
      </p:sp>
      <p:sp>
        <p:nvSpPr>
          <p:cNvPr id="359430" name="Rectangle 6"/>
          <p:cNvSpPr>
            <a:spLocks noChangeArrowheads="1"/>
          </p:cNvSpPr>
          <p:nvPr/>
        </p:nvSpPr>
        <p:spPr bwMode="auto">
          <a:xfrm>
            <a:off x="3563938" y="1435100"/>
            <a:ext cx="53721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dist"/>
            <a:r>
              <a:rPr lang="en-US" altLang="zh-CN" sz="1600" b="1">
                <a:solidFill>
                  <a:srgbClr val="ED1611"/>
                </a:solidFill>
                <a:latin typeface="Times New Roman" pitchFamily="18" charset="0"/>
              </a:rPr>
              <a:t># i n c l u d e &lt;sp&gt; &lt; s t d i o .</a:t>
            </a:r>
          </a:p>
          <a:p>
            <a:pPr algn="dist"/>
            <a:r>
              <a:rPr lang="en-US" altLang="zh-CN" sz="1600" b="1">
                <a:latin typeface="Times New Roman" pitchFamily="18" charset="0"/>
              </a:rPr>
              <a:t>35 105 110 99 108 117 100 101 32 60 115 116 100 105 111 46</a:t>
            </a:r>
          </a:p>
          <a:p>
            <a:pPr algn="dist"/>
            <a:r>
              <a:rPr lang="en-US" altLang="zh-CN" sz="1600" b="1">
                <a:solidFill>
                  <a:srgbClr val="ED1611"/>
                </a:solidFill>
                <a:latin typeface="Times New Roman" pitchFamily="18" charset="0"/>
              </a:rPr>
              <a:t>h &gt; \n \n i n t &lt;sp&gt; m a i n ( ) \n {</a:t>
            </a:r>
          </a:p>
          <a:p>
            <a:pPr algn="dist"/>
            <a:r>
              <a:rPr lang="en-US" altLang="zh-CN" sz="1600" b="1">
                <a:latin typeface="Times New Roman" pitchFamily="18" charset="0"/>
              </a:rPr>
              <a:t>104 62 10 10 105 110 116 32 109 97 105 110 40 41 10 123</a:t>
            </a:r>
          </a:p>
          <a:p>
            <a:pPr algn="dist"/>
            <a:r>
              <a:rPr lang="en-US" altLang="zh-CN" sz="1600" b="1">
                <a:solidFill>
                  <a:srgbClr val="ED1611"/>
                </a:solidFill>
                <a:latin typeface="Times New Roman" pitchFamily="18" charset="0"/>
              </a:rPr>
              <a:t>\n &lt;sp&gt; &lt;sp&gt; &lt;sp&gt; &lt;sp&gt; p r i n t f ( " h e l</a:t>
            </a:r>
          </a:p>
          <a:p>
            <a:pPr algn="dist"/>
            <a:r>
              <a:rPr lang="en-US" altLang="zh-CN" sz="1600" b="1">
                <a:latin typeface="Times New Roman" pitchFamily="18" charset="0"/>
              </a:rPr>
              <a:t>10 32 32 32 32 112 114 105 110 116 102 40 34 104 101 108</a:t>
            </a:r>
          </a:p>
          <a:p>
            <a:pPr algn="dist"/>
            <a:r>
              <a:rPr lang="en-US" altLang="zh-CN" sz="1600" b="1">
                <a:solidFill>
                  <a:srgbClr val="ED1611"/>
                </a:solidFill>
                <a:latin typeface="Times New Roman" pitchFamily="18" charset="0"/>
              </a:rPr>
              <a:t>l o , &lt;sp&gt; w o r l d \ n " ) ; \n }</a:t>
            </a:r>
          </a:p>
          <a:p>
            <a:pPr algn="dist"/>
            <a:r>
              <a:rPr lang="en-US" altLang="zh-CN" sz="1600" b="1">
                <a:latin typeface="Times New Roman" pitchFamily="18" charset="0"/>
              </a:rPr>
              <a:t>108 111 44 32 119 111 114 108 100 92 110 34 41 59 10 125</a:t>
            </a:r>
          </a:p>
        </p:txBody>
      </p:sp>
      <p:sp>
        <p:nvSpPr>
          <p:cNvPr id="359431" name="Text Box 7"/>
          <p:cNvSpPr txBox="1">
            <a:spLocks noChangeArrowheads="1"/>
          </p:cNvSpPr>
          <p:nvPr/>
        </p:nvSpPr>
        <p:spPr bwMode="auto">
          <a:xfrm>
            <a:off x="3570288" y="987425"/>
            <a:ext cx="4992687" cy="427038"/>
          </a:xfrm>
          <a:prstGeom prst="rect">
            <a:avLst/>
          </a:prstGeom>
          <a:noFill/>
          <a:ln w="9525">
            <a:noFill/>
            <a:miter lim="800000"/>
            <a:headEnd/>
            <a:tailEnd/>
          </a:ln>
        </p:spPr>
        <p:txBody>
          <a:bodyPr>
            <a:spAutoFit/>
          </a:bodyPr>
          <a:lstStyle/>
          <a:p>
            <a:pPr algn="ctr" eaLnBrk="0" hangingPunct="0">
              <a:spcBef>
                <a:spcPct val="50000"/>
              </a:spcBef>
              <a:defRPr/>
            </a:pPr>
            <a:r>
              <a:rPr lang="en-US" altLang="zh-CN" sz="2200" b="1" dirty="0" err="1">
                <a:solidFill>
                  <a:schemeClr val="accent2"/>
                </a:solidFill>
                <a:latin typeface="+mn-lt"/>
                <a:ea typeface="黑体" pitchFamily="49" charset="-122"/>
                <a:cs typeface="Arial" charset="0"/>
              </a:rPr>
              <a:t>hello.c</a:t>
            </a:r>
            <a:r>
              <a:rPr lang="zh-CN" altLang="en-US" sz="2200" b="1" dirty="0">
                <a:solidFill>
                  <a:schemeClr val="accent2"/>
                </a:solidFill>
                <a:latin typeface="+mn-lt"/>
                <a:ea typeface="黑体" pitchFamily="49" charset="-122"/>
                <a:cs typeface="Arial" charset="0"/>
              </a:rPr>
              <a:t>的</a:t>
            </a:r>
            <a:r>
              <a:rPr lang="en-US" altLang="zh-CN" sz="2200" b="1" dirty="0">
                <a:solidFill>
                  <a:schemeClr val="accent2"/>
                </a:solidFill>
                <a:latin typeface="+mn-lt"/>
                <a:ea typeface="黑体" pitchFamily="49" charset="-122"/>
                <a:cs typeface="Arial" charset="0"/>
              </a:rPr>
              <a:t>ASCII</a:t>
            </a:r>
            <a:r>
              <a:rPr lang="zh-CN" altLang="en-US" sz="2200" b="1" dirty="0">
                <a:solidFill>
                  <a:schemeClr val="accent2"/>
                </a:solidFill>
                <a:latin typeface="+mn-lt"/>
                <a:ea typeface="黑体" pitchFamily="49" charset="-122"/>
                <a:cs typeface="Arial" charset="0"/>
              </a:rPr>
              <a:t>文本表示</a:t>
            </a:r>
          </a:p>
        </p:txBody>
      </p:sp>
      <p:sp>
        <p:nvSpPr>
          <p:cNvPr id="359440" name="Text Box 16"/>
          <p:cNvSpPr txBox="1">
            <a:spLocks noChangeArrowheads="1"/>
          </p:cNvSpPr>
          <p:nvPr/>
        </p:nvSpPr>
        <p:spPr bwMode="auto">
          <a:xfrm>
            <a:off x="298450" y="3656013"/>
            <a:ext cx="3694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0000"/>
              </a:spcBef>
            </a:pPr>
            <a:r>
              <a:rPr lang="zh-CN" altLang="en-US" sz="2000" b="1">
                <a:solidFill>
                  <a:srgbClr val="CC3300"/>
                </a:solidFill>
                <a:latin typeface="微软雅黑" pitchFamily="34" charset="-122"/>
                <a:ea typeface="微软雅黑" pitchFamily="34" charset="-122"/>
                <a:cs typeface="Arial" pitchFamily="34" charset="0"/>
              </a:rPr>
              <a:t>功能：输出“</a:t>
            </a:r>
            <a:r>
              <a:rPr lang="en-US" altLang="zh-CN" sz="2000" b="1">
                <a:solidFill>
                  <a:srgbClr val="CC3300"/>
                </a:solidFill>
                <a:latin typeface="微软雅黑" pitchFamily="34" charset="-122"/>
                <a:ea typeface="微软雅黑" pitchFamily="34" charset="-122"/>
                <a:cs typeface="Arial" pitchFamily="34" charset="0"/>
              </a:rPr>
              <a:t>hello,world”</a:t>
            </a:r>
          </a:p>
        </p:txBody>
      </p:sp>
      <p:sp>
        <p:nvSpPr>
          <p:cNvPr id="565256" name="Text Box 8"/>
          <p:cNvSpPr txBox="1">
            <a:spLocks noChangeArrowheads="1"/>
          </p:cNvSpPr>
          <p:nvPr/>
        </p:nvSpPr>
        <p:spPr bwMode="auto">
          <a:xfrm>
            <a:off x="1406525" y="5084763"/>
            <a:ext cx="769938" cy="798512"/>
          </a:xfrm>
          <a:prstGeom prst="rect">
            <a:avLst/>
          </a:prstGeom>
          <a:solidFill>
            <a:srgbClr val="0000FF">
              <a:alpha val="2899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b="1">
                <a:latin typeface="微软雅黑" pitchFamily="34" charset="-122"/>
                <a:ea typeface="微软雅黑" pitchFamily="34" charset="-122"/>
              </a:rPr>
              <a:t>预处理</a:t>
            </a:r>
          </a:p>
          <a:p>
            <a:pPr algn="ctr">
              <a:spcBef>
                <a:spcPct val="50000"/>
              </a:spcBef>
            </a:pPr>
            <a:r>
              <a:rPr lang="en-US" altLang="zh-CN" b="1">
                <a:latin typeface="微软雅黑" pitchFamily="34" charset="-122"/>
                <a:ea typeface="微软雅黑" pitchFamily="34" charset="-122"/>
              </a:rPr>
              <a:t>(cpp)</a:t>
            </a:r>
          </a:p>
        </p:txBody>
      </p:sp>
      <p:sp>
        <p:nvSpPr>
          <p:cNvPr id="565257" name="Text Box 9"/>
          <p:cNvSpPr txBox="1">
            <a:spLocks noChangeArrowheads="1"/>
          </p:cNvSpPr>
          <p:nvPr/>
        </p:nvSpPr>
        <p:spPr bwMode="auto">
          <a:xfrm>
            <a:off x="3178175" y="5089525"/>
            <a:ext cx="769938" cy="798513"/>
          </a:xfrm>
          <a:prstGeom prst="rect">
            <a:avLst/>
          </a:prstGeom>
          <a:solidFill>
            <a:srgbClr val="0000FF">
              <a:alpha val="2899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b="1">
                <a:latin typeface="微软雅黑" pitchFamily="34" charset="-122"/>
                <a:ea typeface="微软雅黑" pitchFamily="34" charset="-122"/>
              </a:rPr>
              <a:t>编译</a:t>
            </a:r>
          </a:p>
          <a:p>
            <a:pPr algn="ctr">
              <a:spcBef>
                <a:spcPct val="50000"/>
              </a:spcBef>
            </a:pPr>
            <a:r>
              <a:rPr lang="en-US" altLang="zh-CN" b="1">
                <a:latin typeface="微软雅黑" pitchFamily="34" charset="-122"/>
                <a:ea typeface="微软雅黑" pitchFamily="34" charset="-122"/>
              </a:rPr>
              <a:t>(cc1)</a:t>
            </a:r>
          </a:p>
        </p:txBody>
      </p:sp>
      <p:sp>
        <p:nvSpPr>
          <p:cNvPr id="565258" name="Text Box 10"/>
          <p:cNvSpPr txBox="1">
            <a:spLocks noChangeArrowheads="1"/>
          </p:cNvSpPr>
          <p:nvPr/>
        </p:nvSpPr>
        <p:spPr bwMode="auto">
          <a:xfrm>
            <a:off x="4927600" y="5110163"/>
            <a:ext cx="769938" cy="798512"/>
          </a:xfrm>
          <a:prstGeom prst="rect">
            <a:avLst/>
          </a:prstGeom>
          <a:solidFill>
            <a:srgbClr val="0000FF">
              <a:alpha val="2899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b="1">
                <a:latin typeface="微软雅黑" pitchFamily="34" charset="-122"/>
                <a:ea typeface="微软雅黑" pitchFamily="34" charset="-122"/>
              </a:rPr>
              <a:t>汇编</a:t>
            </a:r>
          </a:p>
          <a:p>
            <a:pPr algn="ctr">
              <a:spcBef>
                <a:spcPct val="50000"/>
              </a:spcBef>
            </a:pPr>
            <a:r>
              <a:rPr lang="en-US" altLang="zh-CN" b="1">
                <a:latin typeface="微软雅黑" pitchFamily="34" charset="-122"/>
                <a:ea typeface="微软雅黑" pitchFamily="34" charset="-122"/>
              </a:rPr>
              <a:t>(as)</a:t>
            </a:r>
          </a:p>
        </p:txBody>
      </p:sp>
      <p:sp>
        <p:nvSpPr>
          <p:cNvPr id="565259" name="Text Box 11"/>
          <p:cNvSpPr txBox="1">
            <a:spLocks noChangeArrowheads="1"/>
          </p:cNvSpPr>
          <p:nvPr/>
        </p:nvSpPr>
        <p:spPr bwMode="auto">
          <a:xfrm>
            <a:off x="6719888" y="5100638"/>
            <a:ext cx="769937" cy="798512"/>
          </a:xfrm>
          <a:prstGeom prst="rect">
            <a:avLst/>
          </a:prstGeom>
          <a:solidFill>
            <a:srgbClr val="0000FF">
              <a:alpha val="28999"/>
            </a:srgb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zh-CN" altLang="en-US" b="1">
                <a:latin typeface="微软雅黑" pitchFamily="34" charset="-122"/>
                <a:ea typeface="微软雅黑" pitchFamily="34" charset="-122"/>
              </a:rPr>
              <a:t>链接</a:t>
            </a:r>
          </a:p>
          <a:p>
            <a:pPr algn="ctr">
              <a:spcBef>
                <a:spcPct val="50000"/>
              </a:spcBef>
            </a:pPr>
            <a:r>
              <a:rPr lang="en-US" altLang="zh-CN" b="1">
                <a:latin typeface="微软雅黑" pitchFamily="34" charset="-122"/>
                <a:ea typeface="微软雅黑" pitchFamily="34" charset="-122"/>
              </a:rPr>
              <a:t>(ld)</a:t>
            </a:r>
          </a:p>
        </p:txBody>
      </p:sp>
      <p:grpSp>
        <p:nvGrpSpPr>
          <p:cNvPr id="565260" name="Group 12"/>
          <p:cNvGrpSpPr>
            <a:grpSpLocks/>
          </p:cNvGrpSpPr>
          <p:nvPr/>
        </p:nvGrpSpPr>
        <p:grpSpPr bwMode="auto">
          <a:xfrm>
            <a:off x="5230813" y="4364038"/>
            <a:ext cx="1495425" cy="727075"/>
            <a:chOff x="3295" y="2749"/>
            <a:chExt cx="942" cy="458"/>
          </a:xfrm>
        </p:grpSpPr>
        <p:sp>
          <p:nvSpPr>
            <p:cNvPr id="565261" name="Line 13"/>
            <p:cNvSpPr>
              <a:spLocks noChangeShapeType="1"/>
            </p:cNvSpPr>
            <p:nvPr/>
          </p:nvSpPr>
          <p:spPr bwMode="auto">
            <a:xfrm>
              <a:off x="3889" y="2877"/>
              <a:ext cx="348" cy="33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2" name="Text Box 14"/>
            <p:cNvSpPr txBox="1">
              <a:spLocks noChangeArrowheads="1"/>
            </p:cNvSpPr>
            <p:nvPr/>
          </p:nvSpPr>
          <p:spPr bwMode="auto">
            <a:xfrm>
              <a:off x="3295" y="2749"/>
              <a:ext cx="6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printf.o</a:t>
              </a:r>
            </a:p>
          </p:txBody>
        </p:sp>
      </p:grpSp>
      <p:sp>
        <p:nvSpPr>
          <p:cNvPr id="565263" name="Rectangle 15"/>
          <p:cNvSpPr>
            <a:spLocks noChangeArrowheads="1"/>
          </p:cNvSpPr>
          <p:nvPr/>
        </p:nvSpPr>
        <p:spPr bwMode="auto">
          <a:xfrm>
            <a:off x="4191000" y="3644900"/>
            <a:ext cx="355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ED1611"/>
                </a:solidFill>
                <a:latin typeface="微软雅黑" pitchFamily="34" charset="-122"/>
                <a:ea typeface="微软雅黑" pitchFamily="34" charset="-122"/>
              </a:rPr>
              <a:t>计算机不能直接执行</a:t>
            </a:r>
            <a:r>
              <a:rPr lang="en-US" altLang="zh-CN" sz="2000" b="1">
                <a:solidFill>
                  <a:srgbClr val="ED1611"/>
                </a:solidFill>
                <a:latin typeface="微软雅黑" pitchFamily="34" charset="-122"/>
                <a:ea typeface="微软雅黑" pitchFamily="34" charset="-122"/>
              </a:rPr>
              <a:t>hello.c</a:t>
            </a:r>
            <a:r>
              <a:rPr lang="zh-CN" altLang="en-US" sz="2000" b="1">
                <a:solidFill>
                  <a:srgbClr val="ED1611"/>
                </a:solidFill>
                <a:latin typeface="微软雅黑" pitchFamily="34" charset="-122"/>
                <a:ea typeface="微软雅黑" pitchFamily="34" charset="-122"/>
              </a:rPr>
              <a:t>！</a:t>
            </a:r>
          </a:p>
        </p:txBody>
      </p:sp>
      <p:grpSp>
        <p:nvGrpSpPr>
          <p:cNvPr id="565264" name="Group 16"/>
          <p:cNvGrpSpPr>
            <a:grpSpLocks/>
          </p:cNvGrpSpPr>
          <p:nvPr/>
        </p:nvGrpSpPr>
        <p:grpSpPr bwMode="auto">
          <a:xfrm>
            <a:off x="379413" y="5127625"/>
            <a:ext cx="1041400" cy="1089025"/>
            <a:chOff x="239" y="3230"/>
            <a:chExt cx="656" cy="686"/>
          </a:xfrm>
        </p:grpSpPr>
        <p:grpSp>
          <p:nvGrpSpPr>
            <p:cNvPr id="565265" name="Group 17"/>
            <p:cNvGrpSpPr>
              <a:grpSpLocks/>
            </p:cNvGrpSpPr>
            <p:nvPr/>
          </p:nvGrpSpPr>
          <p:grpSpPr bwMode="auto">
            <a:xfrm>
              <a:off x="273" y="3230"/>
              <a:ext cx="622" cy="238"/>
              <a:chOff x="219" y="3401"/>
              <a:chExt cx="622" cy="238"/>
            </a:xfrm>
          </p:grpSpPr>
          <p:sp>
            <p:nvSpPr>
              <p:cNvPr id="565266" name="Line 18"/>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7" name="Text Box 19"/>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hello.c</a:t>
                </a:r>
              </a:p>
            </p:txBody>
          </p:sp>
        </p:grpSp>
        <p:sp>
          <p:nvSpPr>
            <p:cNvPr id="565268" name="Text Box 20"/>
            <p:cNvSpPr txBox="1">
              <a:spLocks noChangeArrowheads="1"/>
            </p:cNvSpPr>
            <p:nvPr/>
          </p:nvSpPr>
          <p:spPr bwMode="auto">
            <a:xfrm>
              <a:off x="239" y="3512"/>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FF0000"/>
                  </a:solidFill>
                  <a:latin typeface="微软雅黑" pitchFamily="34" charset="-122"/>
                  <a:ea typeface="微软雅黑" pitchFamily="34" charset="-122"/>
                </a:rPr>
                <a:t>源程序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565269" name="Group 21"/>
          <p:cNvGrpSpPr>
            <a:grpSpLocks/>
          </p:cNvGrpSpPr>
          <p:nvPr/>
        </p:nvGrpSpPr>
        <p:grpSpPr bwMode="auto">
          <a:xfrm>
            <a:off x="2111375" y="5103813"/>
            <a:ext cx="1085850" cy="1073150"/>
            <a:chOff x="1330" y="3215"/>
            <a:chExt cx="684" cy="676"/>
          </a:xfrm>
        </p:grpSpPr>
        <p:grpSp>
          <p:nvGrpSpPr>
            <p:cNvPr id="565270" name="Group 22"/>
            <p:cNvGrpSpPr>
              <a:grpSpLocks/>
            </p:cNvGrpSpPr>
            <p:nvPr/>
          </p:nvGrpSpPr>
          <p:grpSpPr bwMode="auto">
            <a:xfrm>
              <a:off x="1392" y="3215"/>
              <a:ext cx="622" cy="238"/>
              <a:chOff x="219" y="3401"/>
              <a:chExt cx="622" cy="238"/>
            </a:xfrm>
          </p:grpSpPr>
          <p:sp>
            <p:nvSpPr>
              <p:cNvPr id="565271" name="Line 23"/>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72" name="Text Box 24"/>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hello.i</a:t>
                </a:r>
              </a:p>
            </p:txBody>
          </p:sp>
        </p:grpSp>
        <p:sp>
          <p:nvSpPr>
            <p:cNvPr id="565273" name="Text Box 25"/>
            <p:cNvSpPr txBox="1">
              <a:spLocks noChangeArrowheads="1"/>
            </p:cNvSpPr>
            <p:nvPr/>
          </p:nvSpPr>
          <p:spPr bwMode="auto">
            <a:xfrm>
              <a:off x="1330" y="3487"/>
              <a:ext cx="63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FF0000"/>
                  </a:solidFill>
                  <a:latin typeface="微软雅黑" pitchFamily="34" charset="-122"/>
                  <a:ea typeface="微软雅黑" pitchFamily="34" charset="-122"/>
                </a:rPr>
                <a:t>源程序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文本</a:t>
              </a:r>
              <a:r>
                <a:rPr lang="en-US" altLang="zh-CN" b="1">
                  <a:solidFill>
                    <a:srgbClr val="FF0000"/>
                  </a:solidFill>
                  <a:latin typeface="微软雅黑" pitchFamily="34" charset="-122"/>
                  <a:ea typeface="微软雅黑" pitchFamily="34" charset="-122"/>
                </a:rPr>
                <a:t>)</a:t>
              </a:r>
            </a:p>
          </p:txBody>
        </p:sp>
      </p:grpSp>
      <p:grpSp>
        <p:nvGrpSpPr>
          <p:cNvPr id="565274" name="Group 26"/>
          <p:cNvGrpSpPr>
            <a:grpSpLocks/>
          </p:cNvGrpSpPr>
          <p:nvPr/>
        </p:nvGrpSpPr>
        <p:grpSpPr bwMode="auto">
          <a:xfrm>
            <a:off x="3883025" y="5118100"/>
            <a:ext cx="1055688" cy="1365250"/>
            <a:chOff x="2446" y="3224"/>
            <a:chExt cx="665" cy="860"/>
          </a:xfrm>
        </p:grpSpPr>
        <p:grpSp>
          <p:nvGrpSpPr>
            <p:cNvPr id="565275" name="Group 27"/>
            <p:cNvGrpSpPr>
              <a:grpSpLocks/>
            </p:cNvGrpSpPr>
            <p:nvPr/>
          </p:nvGrpSpPr>
          <p:grpSpPr bwMode="auto">
            <a:xfrm>
              <a:off x="2489" y="3224"/>
              <a:ext cx="622" cy="238"/>
              <a:chOff x="219" y="3401"/>
              <a:chExt cx="622" cy="238"/>
            </a:xfrm>
          </p:grpSpPr>
          <p:sp>
            <p:nvSpPr>
              <p:cNvPr id="565276" name="Line 28"/>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77" name="Text Box 29"/>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hello.s</a:t>
                </a:r>
              </a:p>
            </p:txBody>
          </p:sp>
        </p:grpSp>
        <p:sp>
          <p:nvSpPr>
            <p:cNvPr id="565278" name="Text Box 30"/>
            <p:cNvSpPr txBox="1">
              <a:spLocks noChangeArrowheads="1"/>
            </p:cNvSpPr>
            <p:nvPr/>
          </p:nvSpPr>
          <p:spPr bwMode="auto">
            <a:xfrm>
              <a:off x="2446" y="3507"/>
              <a:ext cx="631"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dirty="0">
                  <a:solidFill>
                    <a:srgbClr val="FF0000"/>
                  </a:solidFill>
                  <a:latin typeface="微软雅黑" pitchFamily="34" charset="-122"/>
                  <a:ea typeface="微软雅黑" pitchFamily="34" charset="-122"/>
                </a:rPr>
                <a:t>汇编语言程序</a:t>
              </a:r>
            </a:p>
            <a:p>
              <a:pPr algn="ctr"/>
              <a:r>
                <a:rPr lang="en-US" altLang="zh-CN" b="1" dirty="0">
                  <a:solidFill>
                    <a:srgbClr val="FF0000"/>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文本</a:t>
              </a:r>
              <a:r>
                <a:rPr lang="en-US" altLang="zh-CN" b="1" dirty="0">
                  <a:solidFill>
                    <a:srgbClr val="FF0000"/>
                  </a:solidFill>
                  <a:latin typeface="微软雅黑" pitchFamily="34" charset="-122"/>
                  <a:ea typeface="微软雅黑" pitchFamily="34" charset="-122"/>
                </a:rPr>
                <a:t>)</a:t>
              </a:r>
            </a:p>
          </p:txBody>
        </p:sp>
      </p:grpSp>
      <p:grpSp>
        <p:nvGrpSpPr>
          <p:cNvPr id="565279" name="Group 31"/>
          <p:cNvGrpSpPr>
            <a:grpSpLocks/>
          </p:cNvGrpSpPr>
          <p:nvPr/>
        </p:nvGrpSpPr>
        <p:grpSpPr bwMode="auto">
          <a:xfrm>
            <a:off x="5659438" y="5076825"/>
            <a:ext cx="1093787" cy="1652588"/>
            <a:chOff x="3565" y="3198"/>
            <a:chExt cx="689" cy="1041"/>
          </a:xfrm>
        </p:grpSpPr>
        <p:grpSp>
          <p:nvGrpSpPr>
            <p:cNvPr id="565280" name="Group 32"/>
            <p:cNvGrpSpPr>
              <a:grpSpLocks/>
            </p:cNvGrpSpPr>
            <p:nvPr/>
          </p:nvGrpSpPr>
          <p:grpSpPr bwMode="auto">
            <a:xfrm>
              <a:off x="3604" y="3198"/>
              <a:ext cx="650" cy="238"/>
              <a:chOff x="219" y="3401"/>
              <a:chExt cx="622" cy="238"/>
            </a:xfrm>
          </p:grpSpPr>
          <p:sp>
            <p:nvSpPr>
              <p:cNvPr id="565281" name="Line 33"/>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82" name="Text Box 34"/>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hello.o</a:t>
                </a:r>
              </a:p>
            </p:txBody>
          </p:sp>
        </p:grpSp>
        <p:sp>
          <p:nvSpPr>
            <p:cNvPr id="565283" name="Text Box 35"/>
            <p:cNvSpPr txBox="1">
              <a:spLocks noChangeArrowheads="1"/>
            </p:cNvSpPr>
            <p:nvPr/>
          </p:nvSpPr>
          <p:spPr bwMode="auto">
            <a:xfrm>
              <a:off x="3565" y="3489"/>
              <a:ext cx="66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FF0000"/>
                  </a:solidFill>
                  <a:latin typeface="微软雅黑" pitchFamily="34" charset="-122"/>
                  <a:ea typeface="微软雅黑" pitchFamily="34" charset="-122"/>
                </a:rPr>
                <a:t>可重定位目标程序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二进制</a:t>
              </a:r>
              <a:r>
                <a:rPr lang="en-US" altLang="zh-CN" b="1">
                  <a:solidFill>
                    <a:srgbClr val="FF0000"/>
                  </a:solidFill>
                  <a:latin typeface="微软雅黑" pitchFamily="34" charset="-122"/>
                  <a:ea typeface="微软雅黑" pitchFamily="34" charset="-122"/>
                </a:rPr>
                <a:t>)</a:t>
              </a:r>
            </a:p>
          </p:txBody>
        </p:sp>
      </p:grpSp>
      <p:grpSp>
        <p:nvGrpSpPr>
          <p:cNvPr id="565284" name="Group 36"/>
          <p:cNvGrpSpPr>
            <a:grpSpLocks/>
          </p:cNvGrpSpPr>
          <p:nvPr/>
        </p:nvGrpSpPr>
        <p:grpSpPr bwMode="auto">
          <a:xfrm>
            <a:off x="7494588" y="5060950"/>
            <a:ext cx="1117600" cy="1365250"/>
            <a:chOff x="4721" y="3188"/>
            <a:chExt cx="704" cy="860"/>
          </a:xfrm>
        </p:grpSpPr>
        <p:grpSp>
          <p:nvGrpSpPr>
            <p:cNvPr id="565285" name="Group 37"/>
            <p:cNvGrpSpPr>
              <a:grpSpLocks/>
            </p:cNvGrpSpPr>
            <p:nvPr/>
          </p:nvGrpSpPr>
          <p:grpSpPr bwMode="auto">
            <a:xfrm>
              <a:off x="4738" y="3188"/>
              <a:ext cx="622" cy="238"/>
              <a:chOff x="219" y="3401"/>
              <a:chExt cx="622" cy="238"/>
            </a:xfrm>
          </p:grpSpPr>
          <p:sp>
            <p:nvSpPr>
              <p:cNvPr id="565286" name="Line 38"/>
              <p:cNvSpPr>
                <a:spLocks noChangeShapeType="1"/>
              </p:cNvSpPr>
              <p:nvPr/>
            </p:nvSpPr>
            <p:spPr bwMode="auto">
              <a:xfrm>
                <a:off x="219" y="3639"/>
                <a:ext cx="59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87" name="Text Box 39"/>
              <p:cNvSpPr txBox="1">
                <a:spLocks noChangeArrowheads="1"/>
              </p:cNvSpPr>
              <p:nvPr/>
            </p:nvSpPr>
            <p:spPr bwMode="auto">
              <a:xfrm>
                <a:off x="266" y="3401"/>
                <a:ext cx="57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hello</a:t>
                </a:r>
              </a:p>
            </p:txBody>
          </p:sp>
        </p:grpSp>
        <p:sp>
          <p:nvSpPr>
            <p:cNvPr id="565288" name="Text Box 40"/>
            <p:cNvSpPr txBox="1">
              <a:spLocks noChangeArrowheads="1"/>
            </p:cNvSpPr>
            <p:nvPr/>
          </p:nvSpPr>
          <p:spPr bwMode="auto">
            <a:xfrm>
              <a:off x="4721" y="3471"/>
              <a:ext cx="704"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a:solidFill>
                    <a:srgbClr val="FF0000"/>
                  </a:solidFill>
                  <a:latin typeface="微软雅黑" pitchFamily="34" charset="-122"/>
                  <a:ea typeface="微软雅黑" pitchFamily="34" charset="-122"/>
                </a:rPr>
                <a:t>可执行目标程序</a:t>
              </a:r>
            </a:p>
            <a:p>
              <a:pPr algn="ctr"/>
              <a:r>
                <a:rPr lang="en-US" altLang="zh-CN" b="1">
                  <a:solidFill>
                    <a:srgbClr val="FF0000"/>
                  </a:solidFill>
                  <a:latin typeface="微软雅黑" pitchFamily="34" charset="-122"/>
                  <a:ea typeface="微软雅黑" pitchFamily="34" charset="-122"/>
                </a:rPr>
                <a:t>(</a:t>
              </a:r>
              <a:r>
                <a:rPr lang="zh-CN" altLang="en-US" b="1">
                  <a:solidFill>
                    <a:srgbClr val="FF0000"/>
                  </a:solidFill>
                  <a:latin typeface="微软雅黑" pitchFamily="34" charset="-122"/>
                  <a:ea typeface="微软雅黑" pitchFamily="34" charset="-122"/>
                </a:rPr>
                <a:t>二进制</a:t>
              </a:r>
              <a:r>
                <a:rPr lang="en-US" altLang="zh-CN" b="1">
                  <a:solidFill>
                    <a:srgbClr val="FF0000"/>
                  </a:solidFill>
                  <a:latin typeface="微软雅黑" pitchFamily="34" charset="-122"/>
                  <a:ea typeface="微软雅黑" pitchFamily="34" charset="-122"/>
                </a:rPr>
                <a:t>)</a:t>
              </a:r>
            </a:p>
          </p:txBody>
        </p:sp>
      </p:grpSp>
      <p:sp>
        <p:nvSpPr>
          <p:cNvPr id="565289" name="Text Box 41"/>
          <p:cNvSpPr txBox="1">
            <a:spLocks noChangeArrowheads="1"/>
          </p:cNvSpPr>
          <p:nvPr/>
        </p:nvSpPr>
        <p:spPr bwMode="auto">
          <a:xfrm>
            <a:off x="333375" y="4210050"/>
            <a:ext cx="4618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以下是</a:t>
            </a:r>
            <a:r>
              <a:rPr lang="en-US" altLang="zh-CN" sz="2000" b="1">
                <a:latin typeface="微软雅黑" pitchFamily="34" charset="-122"/>
                <a:ea typeface="微软雅黑" pitchFamily="34" charset="-122"/>
              </a:rPr>
              <a:t>GCC+Linux</a:t>
            </a:r>
            <a:r>
              <a:rPr lang="zh-CN" altLang="en-US" sz="2000" b="1">
                <a:latin typeface="微软雅黑" pitchFamily="34" charset="-122"/>
                <a:ea typeface="微软雅黑" pitchFamily="34" charset="-122"/>
              </a:rPr>
              <a:t>平台中的处理过程</a:t>
            </a:r>
          </a:p>
        </p:txBody>
      </p:sp>
    </p:spTree>
    <p:extLst>
      <p:ext uri="{BB962C8B-B14F-4D97-AF65-F5344CB8AC3E}">
        <p14:creationId xmlns:p14="http://schemas.microsoft.com/office/powerpoint/2010/main" val="33337301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40"/>
                                        </p:tgtEl>
                                        <p:attrNameLst>
                                          <p:attrName>style.visibility</p:attrName>
                                        </p:attrNameLst>
                                      </p:cBhvr>
                                      <p:to>
                                        <p:strVal val="visible"/>
                                      </p:to>
                                    </p:set>
                                    <p:animEffect transition="in" filter="blinds(horizontal)">
                                      <p:cBhvr>
                                        <p:cTn id="7" dur="500"/>
                                        <p:tgtEl>
                                          <p:spTgt spid="359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431">
                                            <p:txEl>
                                              <p:pRg st="0" end="0"/>
                                            </p:txEl>
                                          </p:spTgt>
                                        </p:tgtEl>
                                        <p:attrNameLst>
                                          <p:attrName>style.visibility</p:attrName>
                                        </p:attrNameLst>
                                      </p:cBhvr>
                                      <p:to>
                                        <p:strVal val="visible"/>
                                      </p:to>
                                    </p:set>
                                    <p:animEffect transition="in" filter="blinds(horizontal)">
                                      <p:cBhvr>
                                        <p:cTn id="12" dur="500"/>
                                        <p:tgtEl>
                                          <p:spTgt spid="3594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30"/>
                                        </p:tgtEl>
                                        <p:attrNameLst>
                                          <p:attrName>style.visibility</p:attrName>
                                        </p:attrNameLst>
                                      </p:cBhvr>
                                      <p:to>
                                        <p:strVal val="visible"/>
                                      </p:to>
                                    </p:set>
                                    <p:animEffect transition="in" filter="blinds(horizontal)">
                                      <p:cBhvr>
                                        <p:cTn id="17" dur="500"/>
                                        <p:tgtEl>
                                          <p:spTgt spid="3594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5263"/>
                                        </p:tgtEl>
                                        <p:attrNameLst>
                                          <p:attrName>style.visibility</p:attrName>
                                        </p:attrNameLst>
                                      </p:cBhvr>
                                      <p:to>
                                        <p:strVal val="visible"/>
                                      </p:to>
                                    </p:set>
                                    <p:animEffect transition="in" filter="blinds(horizontal)">
                                      <p:cBhvr>
                                        <p:cTn id="22" dur="500"/>
                                        <p:tgtEl>
                                          <p:spTgt spid="5652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5289"/>
                                        </p:tgtEl>
                                        <p:attrNameLst>
                                          <p:attrName>style.visibility</p:attrName>
                                        </p:attrNameLst>
                                      </p:cBhvr>
                                      <p:to>
                                        <p:strVal val="visible"/>
                                      </p:to>
                                    </p:set>
                                    <p:animEffect transition="in" filter="blinds(horizontal)">
                                      <p:cBhvr>
                                        <p:cTn id="27" dur="500"/>
                                        <p:tgtEl>
                                          <p:spTgt spid="565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5264"/>
                                        </p:tgtEl>
                                        <p:attrNameLst>
                                          <p:attrName>style.visibility</p:attrName>
                                        </p:attrNameLst>
                                      </p:cBhvr>
                                      <p:to>
                                        <p:strVal val="visible"/>
                                      </p:to>
                                    </p:set>
                                    <p:animEffect transition="in" filter="blinds(horizontal)">
                                      <p:cBhvr>
                                        <p:cTn id="32" dur="500"/>
                                        <p:tgtEl>
                                          <p:spTgt spid="5652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5256"/>
                                        </p:tgtEl>
                                        <p:attrNameLst>
                                          <p:attrName>style.visibility</p:attrName>
                                        </p:attrNameLst>
                                      </p:cBhvr>
                                      <p:to>
                                        <p:strVal val="visible"/>
                                      </p:to>
                                    </p:set>
                                    <p:animEffect transition="in" filter="blinds(horizontal)">
                                      <p:cBhvr>
                                        <p:cTn id="37" dur="500"/>
                                        <p:tgtEl>
                                          <p:spTgt spid="5652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5269"/>
                                        </p:tgtEl>
                                        <p:attrNameLst>
                                          <p:attrName>style.visibility</p:attrName>
                                        </p:attrNameLst>
                                      </p:cBhvr>
                                      <p:to>
                                        <p:strVal val="visible"/>
                                      </p:to>
                                    </p:set>
                                    <p:animEffect transition="in" filter="blinds(horizontal)">
                                      <p:cBhvr>
                                        <p:cTn id="42" dur="500"/>
                                        <p:tgtEl>
                                          <p:spTgt spid="5652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5257"/>
                                        </p:tgtEl>
                                        <p:attrNameLst>
                                          <p:attrName>style.visibility</p:attrName>
                                        </p:attrNameLst>
                                      </p:cBhvr>
                                      <p:to>
                                        <p:strVal val="visible"/>
                                      </p:to>
                                    </p:set>
                                    <p:animEffect transition="in" filter="blinds(horizontal)">
                                      <p:cBhvr>
                                        <p:cTn id="47" dur="500"/>
                                        <p:tgtEl>
                                          <p:spTgt spid="5652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5274"/>
                                        </p:tgtEl>
                                        <p:attrNameLst>
                                          <p:attrName>style.visibility</p:attrName>
                                        </p:attrNameLst>
                                      </p:cBhvr>
                                      <p:to>
                                        <p:strVal val="visible"/>
                                      </p:to>
                                    </p:set>
                                    <p:animEffect transition="in" filter="blinds(horizontal)">
                                      <p:cBhvr>
                                        <p:cTn id="52" dur="500"/>
                                        <p:tgtEl>
                                          <p:spTgt spid="56527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5258"/>
                                        </p:tgtEl>
                                        <p:attrNameLst>
                                          <p:attrName>style.visibility</p:attrName>
                                        </p:attrNameLst>
                                      </p:cBhvr>
                                      <p:to>
                                        <p:strVal val="visible"/>
                                      </p:to>
                                    </p:set>
                                    <p:animEffect transition="in" filter="blinds(horizontal)">
                                      <p:cBhvr>
                                        <p:cTn id="57" dur="500"/>
                                        <p:tgtEl>
                                          <p:spTgt spid="5652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65279"/>
                                        </p:tgtEl>
                                        <p:attrNameLst>
                                          <p:attrName>style.visibility</p:attrName>
                                        </p:attrNameLst>
                                      </p:cBhvr>
                                      <p:to>
                                        <p:strVal val="visible"/>
                                      </p:to>
                                    </p:set>
                                    <p:animEffect transition="in" filter="blinds(horizontal)">
                                      <p:cBhvr>
                                        <p:cTn id="62" dur="500"/>
                                        <p:tgtEl>
                                          <p:spTgt spid="56527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65260"/>
                                        </p:tgtEl>
                                        <p:attrNameLst>
                                          <p:attrName>style.visibility</p:attrName>
                                        </p:attrNameLst>
                                      </p:cBhvr>
                                      <p:to>
                                        <p:strVal val="visible"/>
                                      </p:to>
                                    </p:set>
                                    <p:animEffect transition="in" filter="blinds(horizontal)">
                                      <p:cBhvr>
                                        <p:cTn id="67" dur="500"/>
                                        <p:tgtEl>
                                          <p:spTgt spid="5652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5259"/>
                                        </p:tgtEl>
                                        <p:attrNameLst>
                                          <p:attrName>style.visibility</p:attrName>
                                        </p:attrNameLst>
                                      </p:cBhvr>
                                      <p:to>
                                        <p:strVal val="visible"/>
                                      </p:to>
                                    </p:set>
                                    <p:animEffect transition="in" filter="blinds(horizontal)">
                                      <p:cBhvr>
                                        <p:cTn id="72" dur="500"/>
                                        <p:tgtEl>
                                          <p:spTgt spid="56525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65284"/>
                                        </p:tgtEl>
                                        <p:attrNameLst>
                                          <p:attrName>style.visibility</p:attrName>
                                        </p:attrNameLst>
                                      </p:cBhvr>
                                      <p:to>
                                        <p:strVal val="visible"/>
                                      </p:to>
                                    </p:set>
                                    <p:animEffect transition="in" filter="blinds(horizontal)">
                                      <p:cBhvr>
                                        <p:cTn id="77" dur="500"/>
                                        <p:tgtEl>
                                          <p:spTgt spid="56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animBg="1"/>
      <p:bldP spid="359440" grpId="0"/>
      <p:bldP spid="565256" grpId="0" animBg="1"/>
      <p:bldP spid="565257" grpId="0" animBg="1"/>
      <p:bldP spid="565258" grpId="0" animBg="1"/>
      <p:bldP spid="565259" grpId="0" animBg="1"/>
      <p:bldP spid="565263" grpId="0"/>
      <p:bldP spid="56528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0262" name="Group 22"/>
          <p:cNvGrpSpPr>
            <a:grpSpLocks/>
          </p:cNvGrpSpPr>
          <p:nvPr/>
        </p:nvGrpSpPr>
        <p:grpSpPr bwMode="auto">
          <a:xfrm>
            <a:off x="3470275" y="49213"/>
            <a:ext cx="5673725" cy="6808787"/>
            <a:chOff x="2008" y="576"/>
            <a:chExt cx="3574" cy="3717"/>
          </a:xfrm>
        </p:grpSpPr>
        <p:sp>
          <p:nvSpPr>
            <p:cNvPr id="650263" name="Text Box 25"/>
            <p:cNvSpPr txBox="1">
              <a:spLocks noChangeArrowheads="1"/>
            </p:cNvSpPr>
            <p:nvPr/>
          </p:nvSpPr>
          <p:spPr bwMode="auto">
            <a:xfrm>
              <a:off x="4990" y="1165"/>
              <a:ext cx="592" cy="339"/>
            </a:xfrm>
            <a:prstGeom prst="rect">
              <a:avLst/>
            </a:prstGeom>
            <a:noFill/>
            <a:ln w="9525">
              <a:noFill/>
              <a:round/>
              <a:headEnd/>
              <a:tailEnd/>
            </a:ln>
          </p:spPr>
          <p:txBody>
            <a:bodyPr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%esp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a:t>
              </a:r>
              <a:r>
                <a:rPr lang="zh-CN" altLang="en-GB" sz="1800" b="1">
                  <a:latin typeface="微软雅黑" pitchFamily="34" charset="-122"/>
                  <a:ea typeface="微软雅黑" pitchFamily="34" charset="-122"/>
                  <a:cs typeface="msgothic"/>
                </a:rPr>
                <a:t>栈顶</a:t>
              </a:r>
              <a:r>
                <a:rPr lang="en-GB" altLang="zh-CN" sz="1800" b="1">
                  <a:latin typeface="微软雅黑" pitchFamily="34" charset="-122"/>
                  <a:ea typeface="微软雅黑" pitchFamily="34" charset="-122"/>
                  <a:cs typeface="msgothic"/>
                </a:rPr>
                <a:t>)</a:t>
              </a:r>
            </a:p>
          </p:txBody>
        </p:sp>
        <p:sp>
          <p:nvSpPr>
            <p:cNvPr id="650264" name="Line 26"/>
            <p:cNvSpPr>
              <a:spLocks noChangeShapeType="1"/>
            </p:cNvSpPr>
            <p:nvPr/>
          </p:nvSpPr>
          <p:spPr bwMode="auto">
            <a:xfrm flipH="1">
              <a:off x="4751" y="12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650265" name="Line 28"/>
            <p:cNvSpPr>
              <a:spLocks noChangeShapeType="1"/>
            </p:cNvSpPr>
            <p:nvPr/>
          </p:nvSpPr>
          <p:spPr bwMode="auto">
            <a:xfrm flipV="1">
              <a:off x="4797" y="576"/>
              <a:ext cx="1" cy="290"/>
            </a:xfrm>
            <a:prstGeom prst="line">
              <a:avLst/>
            </a:prstGeom>
            <a:noFill/>
            <a:ln w="3240">
              <a:solidFill>
                <a:schemeClr val="tx1"/>
              </a:solidFill>
              <a:miter lim="800000"/>
              <a:headEnd/>
              <a:tailEnd type="triangle" w="med" len="med"/>
            </a:ln>
          </p:spPr>
          <p:txBody>
            <a:bodyPr/>
            <a:lstStyle/>
            <a:p>
              <a:endParaRPr lang="zh-CN" altLang="en-US"/>
            </a:p>
          </p:txBody>
        </p:sp>
        <p:sp>
          <p:nvSpPr>
            <p:cNvPr id="650266" name="Text Box 29"/>
            <p:cNvSpPr txBox="1">
              <a:spLocks noChangeArrowheads="1"/>
            </p:cNvSpPr>
            <p:nvPr/>
          </p:nvSpPr>
          <p:spPr bwMode="auto">
            <a:xfrm>
              <a:off x="5005" y="2566"/>
              <a:ext cx="370" cy="198"/>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900" b="1">
                  <a:latin typeface="微软雅黑" pitchFamily="34" charset="-122"/>
                  <a:ea typeface="微软雅黑" pitchFamily="34" charset="-122"/>
                  <a:cs typeface="msgothic"/>
                </a:rPr>
                <a:t>brk</a:t>
              </a:r>
            </a:p>
          </p:txBody>
        </p:sp>
        <p:sp>
          <p:nvSpPr>
            <p:cNvPr id="650267" name="Line 30"/>
            <p:cNvSpPr>
              <a:spLocks noChangeShapeType="1"/>
            </p:cNvSpPr>
            <p:nvPr/>
          </p:nvSpPr>
          <p:spPr bwMode="auto">
            <a:xfrm flipH="1">
              <a:off x="4763" y="2671"/>
              <a:ext cx="242" cy="1"/>
            </a:xfrm>
            <a:prstGeom prst="line">
              <a:avLst/>
            </a:prstGeom>
            <a:noFill/>
            <a:ln w="3240">
              <a:solidFill>
                <a:srgbClr val="000066"/>
              </a:solidFill>
              <a:miter lim="800000"/>
              <a:headEnd/>
              <a:tailEnd type="triangle" w="med" len="med"/>
            </a:ln>
          </p:spPr>
          <p:txBody>
            <a:bodyPr/>
            <a:lstStyle/>
            <a:p>
              <a:endParaRPr lang="zh-CN" altLang="en-US"/>
            </a:p>
          </p:txBody>
        </p:sp>
        <p:sp>
          <p:nvSpPr>
            <p:cNvPr id="650268" name="Text Box 31"/>
            <p:cNvSpPr txBox="1">
              <a:spLocks noChangeArrowheads="1"/>
            </p:cNvSpPr>
            <p:nvPr/>
          </p:nvSpPr>
          <p:spPr bwMode="auto">
            <a:xfrm>
              <a:off x="2008" y="750"/>
              <a:ext cx="931" cy="16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0xC00000000</a:t>
              </a:r>
            </a:p>
          </p:txBody>
        </p:sp>
        <p:sp>
          <p:nvSpPr>
            <p:cNvPr id="650269" name="Text Box 32"/>
            <p:cNvSpPr txBox="1">
              <a:spLocks noChangeArrowheads="1"/>
            </p:cNvSpPr>
            <p:nvPr/>
          </p:nvSpPr>
          <p:spPr bwMode="auto">
            <a:xfrm>
              <a:off x="2083" y="3799"/>
              <a:ext cx="850" cy="167"/>
            </a:xfrm>
            <a:prstGeom prst="rect">
              <a:avLst/>
            </a:prstGeom>
            <a:noFill/>
            <a:ln w="9525">
              <a:noFill/>
              <a:round/>
              <a:headEnd/>
              <a:tailEnd/>
            </a:ln>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500" b="1">
                  <a:latin typeface="微软雅黑" pitchFamily="34" charset="-122"/>
                  <a:ea typeface="微软雅黑" pitchFamily="34" charset="-122"/>
                  <a:cs typeface="msgothic"/>
                </a:rPr>
                <a:t>0x08048000</a:t>
              </a:r>
            </a:p>
          </p:txBody>
        </p:sp>
        <p:grpSp>
          <p:nvGrpSpPr>
            <p:cNvPr id="650270" name="Group 30"/>
            <p:cNvGrpSpPr>
              <a:grpSpLocks/>
            </p:cNvGrpSpPr>
            <p:nvPr/>
          </p:nvGrpSpPr>
          <p:grpSpPr bwMode="auto">
            <a:xfrm>
              <a:off x="2767" y="585"/>
              <a:ext cx="1952" cy="3708"/>
              <a:chOff x="2785" y="795"/>
              <a:chExt cx="1924" cy="3490"/>
            </a:xfrm>
          </p:grpSpPr>
          <p:sp>
            <p:nvSpPr>
              <p:cNvPr id="650271" name="Rectangle 14"/>
              <p:cNvSpPr>
                <a:spLocks noChangeArrowheads="1"/>
              </p:cNvSpPr>
              <p:nvPr/>
            </p:nvSpPr>
            <p:spPr bwMode="auto">
              <a:xfrm>
                <a:off x="2952" y="795"/>
                <a:ext cx="1757" cy="307"/>
              </a:xfrm>
              <a:prstGeom prst="rect">
                <a:avLst/>
              </a:prstGeom>
              <a:solidFill>
                <a:srgbClr val="F1C7C7"/>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Kernel virtual memory</a:t>
                </a:r>
              </a:p>
            </p:txBody>
          </p:sp>
          <p:sp>
            <p:nvSpPr>
              <p:cNvPr id="650272" name="Rectangle 15"/>
              <p:cNvSpPr>
                <a:spLocks noChangeArrowheads="1"/>
              </p:cNvSpPr>
              <p:nvPr/>
            </p:nvSpPr>
            <p:spPr bwMode="auto">
              <a:xfrm>
                <a:off x="2952" y="1867"/>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Memory-mapped region</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 for shared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libraries</a:t>
                </a:r>
              </a:p>
            </p:txBody>
          </p:sp>
          <p:sp>
            <p:nvSpPr>
              <p:cNvPr id="33808" name="Rectangle 16"/>
              <p:cNvSpPr>
                <a:spLocks noChangeArrowheads="1"/>
              </p:cNvSpPr>
              <p:nvPr/>
            </p:nvSpPr>
            <p:spPr bwMode="auto">
              <a:xfrm>
                <a:off x="2952" y="2286"/>
                <a:ext cx="1757" cy="456"/>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650274" name="Rectangle 17"/>
              <p:cNvSpPr>
                <a:spLocks noChangeArrowheads="1"/>
              </p:cNvSpPr>
              <p:nvPr/>
            </p:nvSpPr>
            <p:spPr bwMode="auto">
              <a:xfrm>
                <a:off x="2952" y="2741"/>
                <a:ext cx="1757" cy="422"/>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Run-time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(created by</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malloc</a:t>
                </a:r>
                <a:r>
                  <a:rPr lang="en-GB" altLang="zh-CN" b="1">
                    <a:latin typeface="Calibri" pitchFamily="34" charset="0"/>
                    <a:ea typeface="微软雅黑" pitchFamily="34" charset="-122"/>
                    <a:cs typeface="msgothic"/>
                  </a:rPr>
                  <a:t>)</a:t>
                </a:r>
              </a:p>
            </p:txBody>
          </p:sp>
          <p:sp>
            <p:nvSpPr>
              <p:cNvPr id="33810" name="Rectangle 18"/>
              <p:cNvSpPr>
                <a:spLocks noChangeArrowheads="1"/>
              </p:cNvSpPr>
              <p:nvPr/>
            </p:nvSpPr>
            <p:spPr bwMode="auto">
              <a:xfrm>
                <a:off x="2952" y="1294"/>
                <a:ext cx="1757" cy="571"/>
              </a:xfrm>
              <a:prstGeom prst="rect">
                <a:avLst/>
              </a:prstGeom>
              <a:solidFill>
                <a:schemeClr val="bg1">
                  <a:lumMod val="75000"/>
                </a:schemeClr>
              </a:solidFill>
              <a:ln w="3240">
                <a:solidFill>
                  <a:schemeClr val="tx1"/>
                </a:solidFill>
                <a:miter lim="800000"/>
                <a:headEnd/>
                <a:tailEnd/>
              </a:ln>
              <a:effectLst/>
            </p:spPr>
            <p:txBody>
              <a:bodyPr wrap="none" anchor="ctr"/>
              <a:lstStyle/>
              <a:p>
                <a:pPr>
                  <a:defRPr/>
                </a:pPr>
                <a:endParaRPr lang="en-US" sz="2400" b="1">
                  <a:latin typeface="Arial Narrow" pitchFamily="34" charset="0"/>
                </a:endParaRPr>
              </a:p>
            </p:txBody>
          </p:sp>
          <p:sp>
            <p:nvSpPr>
              <p:cNvPr id="650276" name="Line 19"/>
              <p:cNvSpPr>
                <a:spLocks noChangeShapeType="1"/>
              </p:cNvSpPr>
              <p:nvPr/>
            </p:nvSpPr>
            <p:spPr bwMode="auto">
              <a:xfrm flipV="1">
                <a:off x="3828" y="2493"/>
                <a:ext cx="1" cy="242"/>
              </a:xfrm>
              <a:prstGeom prst="line">
                <a:avLst/>
              </a:prstGeom>
              <a:noFill/>
              <a:ln w="3240">
                <a:solidFill>
                  <a:schemeClr val="tx1"/>
                </a:solidFill>
                <a:miter lim="800000"/>
                <a:headEnd/>
                <a:tailEnd type="triangle" w="med" len="med"/>
              </a:ln>
            </p:spPr>
            <p:txBody>
              <a:bodyPr/>
              <a:lstStyle/>
              <a:p>
                <a:endParaRPr lang="zh-CN" altLang="en-US"/>
              </a:p>
            </p:txBody>
          </p:sp>
          <p:sp>
            <p:nvSpPr>
              <p:cNvPr id="650277" name="Rectangle 20"/>
              <p:cNvSpPr>
                <a:spLocks noChangeArrowheads="1"/>
              </p:cNvSpPr>
              <p:nvPr/>
            </p:nvSpPr>
            <p:spPr bwMode="auto">
              <a:xfrm>
                <a:off x="2952" y="1083"/>
                <a:ext cx="1757" cy="355"/>
              </a:xfrm>
              <a:prstGeom prst="rect">
                <a:avLst/>
              </a:prstGeom>
              <a:solidFill>
                <a:srgbClr val="D5F1CF"/>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Use</a:t>
                </a:r>
                <a:r>
                  <a:rPr lang="en-GB" altLang="zh-CN" b="1">
                    <a:latin typeface="Calibri" pitchFamily="34" charset="0"/>
                    <a:ea typeface="微软雅黑" pitchFamily="34" charset="-122"/>
                    <a:cs typeface="msgothic"/>
                  </a:rPr>
                  <a:t>r </a:t>
                </a:r>
                <a:r>
                  <a:rPr lang="en-GB" altLang="zh-CN" sz="1800" b="1">
                    <a:latin typeface="微软雅黑" pitchFamily="34" charset="-122"/>
                    <a:ea typeface="微软雅黑" pitchFamily="34" charset="-122"/>
                    <a:cs typeface="msgothic"/>
                  </a:rPr>
                  <a:t>stack</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Calibri" pitchFamily="34" charset="0"/>
                    <a:ea typeface="微软雅黑" pitchFamily="34" charset="-122"/>
                    <a:cs typeface="msgothic"/>
                  </a:rPr>
                  <a:t>(</a:t>
                </a:r>
                <a:r>
                  <a:rPr lang="en-GB" altLang="zh-CN" sz="1800" b="1">
                    <a:latin typeface="微软雅黑" pitchFamily="34" charset="-122"/>
                    <a:ea typeface="微软雅黑" pitchFamily="34" charset="-122"/>
                    <a:cs typeface="msgothic"/>
                  </a:rPr>
                  <a:t>created</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at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runtime</a:t>
                </a:r>
                <a:r>
                  <a:rPr lang="en-GB" altLang="zh-CN" b="1">
                    <a:latin typeface="Calibri" pitchFamily="34" charset="0"/>
                    <a:ea typeface="微软雅黑" pitchFamily="34" charset="-122"/>
                    <a:cs typeface="msgothic"/>
                  </a:rPr>
                  <a:t>)</a:t>
                </a:r>
              </a:p>
            </p:txBody>
          </p:sp>
          <p:sp>
            <p:nvSpPr>
              <p:cNvPr id="650278" name="Line 21"/>
              <p:cNvSpPr>
                <a:spLocks noChangeShapeType="1"/>
              </p:cNvSpPr>
              <p:nvPr/>
            </p:nvSpPr>
            <p:spPr bwMode="auto">
              <a:xfrm flipV="1">
                <a:off x="3828" y="1725"/>
                <a:ext cx="1" cy="146"/>
              </a:xfrm>
              <a:prstGeom prst="line">
                <a:avLst/>
              </a:prstGeom>
              <a:noFill/>
              <a:ln w="3240">
                <a:solidFill>
                  <a:schemeClr val="tx1"/>
                </a:solidFill>
                <a:miter lim="800000"/>
                <a:headEnd/>
                <a:tailEnd type="triangle" w="med" len="med"/>
              </a:ln>
            </p:spPr>
            <p:txBody>
              <a:bodyPr/>
              <a:lstStyle/>
              <a:p>
                <a:endParaRPr lang="zh-CN" altLang="en-US"/>
              </a:p>
            </p:txBody>
          </p:sp>
          <p:sp>
            <p:nvSpPr>
              <p:cNvPr id="650279" name="Line 22"/>
              <p:cNvSpPr>
                <a:spLocks noChangeShapeType="1"/>
              </p:cNvSpPr>
              <p:nvPr/>
            </p:nvSpPr>
            <p:spPr bwMode="auto">
              <a:xfrm>
                <a:off x="3828" y="1438"/>
                <a:ext cx="1" cy="144"/>
              </a:xfrm>
              <a:prstGeom prst="line">
                <a:avLst/>
              </a:prstGeom>
              <a:noFill/>
              <a:ln w="3240">
                <a:solidFill>
                  <a:schemeClr val="tx1"/>
                </a:solidFill>
                <a:miter lim="800000"/>
                <a:headEnd/>
                <a:tailEnd type="triangle" w="med" len="med"/>
              </a:ln>
            </p:spPr>
            <p:txBody>
              <a:bodyPr/>
              <a:lstStyle/>
              <a:p>
                <a:endParaRPr lang="zh-CN" altLang="en-US"/>
              </a:p>
            </p:txBody>
          </p:sp>
          <p:sp>
            <p:nvSpPr>
              <p:cNvPr id="33815" name="Rectangle 23"/>
              <p:cNvSpPr>
                <a:spLocks noChangeArrowheads="1"/>
              </p:cNvSpPr>
              <p:nvPr/>
            </p:nvSpPr>
            <p:spPr bwMode="auto">
              <a:xfrm>
                <a:off x="2952" y="3977"/>
                <a:ext cx="1757" cy="250"/>
              </a:xfrm>
              <a:prstGeom prst="rect">
                <a:avLst/>
              </a:prstGeom>
              <a:solidFill>
                <a:schemeClr val="bg1">
                  <a:lumMod val="75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Unused</a:t>
                </a:r>
              </a:p>
            </p:txBody>
          </p:sp>
          <p:sp>
            <p:nvSpPr>
              <p:cNvPr id="650281" name="Text Box 24"/>
              <p:cNvSpPr txBox="1">
                <a:spLocks noChangeArrowheads="1"/>
              </p:cNvSpPr>
              <p:nvPr/>
            </p:nvSpPr>
            <p:spPr bwMode="auto">
              <a:xfrm>
                <a:off x="2785" y="4114"/>
                <a:ext cx="190" cy="171"/>
              </a:xfrm>
              <a:prstGeom prst="rect">
                <a:avLst/>
              </a:prstGeom>
              <a:noFill/>
              <a:ln w="9525">
                <a:noFill/>
                <a:round/>
                <a:headEnd/>
                <a:tailEnd/>
              </a:ln>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b="1">
                    <a:latin typeface="微软雅黑" pitchFamily="34" charset="-122"/>
                    <a:ea typeface="微软雅黑" pitchFamily="34" charset="-122"/>
                    <a:cs typeface="msgothic"/>
                  </a:rPr>
                  <a:t>0</a:t>
                </a:r>
              </a:p>
            </p:txBody>
          </p:sp>
          <p:sp>
            <p:nvSpPr>
              <p:cNvPr id="33826" name="Rectangle 34"/>
              <p:cNvSpPr>
                <a:spLocks noChangeArrowheads="1"/>
              </p:cNvSpPr>
              <p:nvPr/>
            </p:nvSpPr>
            <p:spPr bwMode="auto">
              <a:xfrm>
                <a:off x="2952" y="3161"/>
                <a:ext cx="1757" cy="422"/>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latin typeface="微软雅黑" pitchFamily="34" charset="-122"/>
                    <a:ea typeface="微软雅黑" pitchFamily="34" charset="-122"/>
                    <a:cs typeface="msgothic"/>
                  </a:rPr>
                  <a:t>Read/write</a:t>
                </a:r>
                <a:r>
                  <a:rPr lang="en-GB" altLang="zh-CN" b="1" dirty="0">
                    <a:latin typeface="Calibri" pitchFamily="34" charset="0"/>
                    <a:ea typeface="微软雅黑" pitchFamily="34" charset="-122"/>
                    <a:cs typeface="msgothic"/>
                  </a:rPr>
                  <a:t> </a:t>
                </a:r>
                <a:r>
                  <a:rPr lang="en-GB" altLang="zh-CN" sz="1800" b="1" dirty="0">
                    <a:latin typeface="微软雅黑" pitchFamily="34" charset="-122"/>
                    <a:ea typeface="微软雅黑" pitchFamily="34" charset="-122"/>
                    <a:cs typeface="msgothic"/>
                  </a:rPr>
                  <a:t>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dirty="0">
                    <a:latin typeface="微软雅黑" pitchFamily="34" charset="-122"/>
                    <a:ea typeface="微软雅黑" pitchFamily="34" charset="-122"/>
                    <a:cs typeface="msgothic"/>
                  </a:rPr>
                  <a:t>(.data, .</a:t>
                </a:r>
                <a:r>
                  <a:rPr lang="en-GB" altLang="zh-CN" sz="1800" b="1" dirty="0" err="1">
                    <a:latin typeface="微软雅黑" pitchFamily="34" charset="-122"/>
                    <a:ea typeface="微软雅黑" pitchFamily="34" charset="-122"/>
                    <a:cs typeface="msgothic"/>
                  </a:rPr>
                  <a:t>bss</a:t>
                </a:r>
                <a:r>
                  <a:rPr lang="en-GB" altLang="zh-CN" sz="1800" b="1" dirty="0">
                    <a:latin typeface="微软雅黑" pitchFamily="34" charset="-122"/>
                    <a:ea typeface="微软雅黑" pitchFamily="34" charset="-122"/>
                    <a:cs typeface="msgothic"/>
                  </a:rPr>
                  <a:t>)</a:t>
                </a:r>
              </a:p>
            </p:txBody>
          </p:sp>
          <p:sp>
            <p:nvSpPr>
              <p:cNvPr id="650283" name="Rectangle 35"/>
              <p:cNvSpPr>
                <a:spLocks noChangeArrowheads="1"/>
              </p:cNvSpPr>
              <p:nvPr/>
            </p:nvSpPr>
            <p:spPr bwMode="auto">
              <a:xfrm>
                <a:off x="2952" y="3555"/>
                <a:ext cx="1757" cy="422"/>
              </a:xfrm>
              <a:prstGeom prst="rect">
                <a:avLst/>
              </a:prstGeom>
              <a:solidFill>
                <a:srgbClr val="F6F5BD"/>
              </a:solidFill>
              <a:ln w="3240">
                <a:solidFill>
                  <a:schemeClr val="tx1"/>
                </a:solidFill>
                <a:miter lim="800000"/>
                <a:headEnd/>
                <a:tailEnd/>
              </a:ln>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Read-only segment</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zh-CN" sz="1800" b="1">
                    <a:latin typeface="微软雅黑" pitchFamily="34" charset="-122"/>
                    <a:ea typeface="微软雅黑" pitchFamily="34" charset="-122"/>
                    <a:cs typeface="msgothic"/>
                  </a:rPr>
                  <a:t>(.init, .text</a:t>
                </a:r>
                <a:r>
                  <a:rPr lang="en-GB" altLang="zh-CN" b="1">
                    <a:latin typeface="Calibri" pitchFamily="34" charset="0"/>
                    <a:ea typeface="微软雅黑" pitchFamily="34" charset="-122"/>
                    <a:cs typeface="msgothic"/>
                  </a:rPr>
                  <a:t>, </a:t>
                </a:r>
                <a:r>
                  <a:rPr lang="en-GB" altLang="zh-CN" sz="1800" b="1">
                    <a:latin typeface="微软雅黑" pitchFamily="34" charset="-122"/>
                    <a:ea typeface="微软雅黑" pitchFamily="34" charset="-122"/>
                    <a:cs typeface="msgothic"/>
                  </a:rPr>
                  <a:t>.rodata</a:t>
                </a:r>
                <a:r>
                  <a:rPr lang="en-GB" altLang="zh-CN" b="1">
                    <a:latin typeface="Calibri" pitchFamily="34" charset="0"/>
                    <a:ea typeface="微软雅黑" pitchFamily="34" charset="-122"/>
                    <a:cs typeface="msgothic"/>
                  </a:rPr>
                  <a:t>)</a:t>
                </a:r>
              </a:p>
            </p:txBody>
          </p:sp>
        </p:grpSp>
      </p:grpSp>
      <p:sp>
        <p:nvSpPr>
          <p:cNvPr id="650242" name="Rectangle 2"/>
          <p:cNvSpPr>
            <a:spLocks noGrp="1" noChangeArrowheads="1"/>
          </p:cNvSpPr>
          <p:nvPr>
            <p:ph type="title" idx="4294967295"/>
          </p:nvPr>
        </p:nvSpPr>
        <p:spPr>
          <a:xfrm>
            <a:off x="493713" y="0"/>
            <a:ext cx="3268662" cy="569913"/>
          </a:xfrm>
        </p:spPr>
        <p:txBody>
          <a:bodyPr lIns="91440" tIns="45720" rIns="91440" bIns="45720" anchor="ctr"/>
          <a:lstStyle/>
          <a:p>
            <a:pPr algn="l" eaLnBrk="1" hangingPunct="1"/>
            <a:r>
              <a:rPr lang="zh-CN" altLang="en-US"/>
              <a:t>虚拟地址空间</a:t>
            </a:r>
          </a:p>
        </p:txBody>
      </p:sp>
      <p:sp>
        <p:nvSpPr>
          <p:cNvPr id="660485" name="Rectangle 5"/>
          <p:cNvSpPr>
            <a:spLocks noGrp="1" noChangeArrowheads="1"/>
          </p:cNvSpPr>
          <p:nvPr>
            <p:ph type="body" sz="half" idx="4294967295"/>
          </p:nvPr>
        </p:nvSpPr>
        <p:spPr>
          <a:xfrm>
            <a:off x="114299" y="901700"/>
            <a:ext cx="4149725" cy="3692525"/>
          </a:xfrm>
        </p:spPr>
        <p:txBody>
          <a:bodyPr lIns="91440" tIns="45720" rIns="91440" bIns="45720"/>
          <a:lstStyle/>
          <a:p>
            <a:pPr eaLnBrk="1" hangingPunct="1">
              <a:lnSpc>
                <a:spcPct val="115000"/>
              </a:lnSpc>
              <a:spcBef>
                <a:spcPct val="25000"/>
              </a:spcBef>
            </a:pPr>
            <a:r>
              <a:rPr lang="en-US" altLang="zh-CN" sz="2000" dirty="0">
                <a:latin typeface="微软雅黑" pitchFamily="34" charset="-122"/>
                <a:ea typeface="微软雅黑" pitchFamily="34" charset="-122"/>
              </a:rPr>
              <a:t>Linux</a:t>
            </a:r>
            <a:r>
              <a:rPr lang="zh-CN" altLang="en-US" sz="2000" dirty="0">
                <a:latin typeface="微软雅黑" pitchFamily="34" charset="-122"/>
                <a:ea typeface="微软雅黑" pitchFamily="34" charset="-122"/>
              </a:rPr>
              <a:t>在</a:t>
            </a:r>
            <a:r>
              <a:rPr lang="en-US" altLang="zh-CN" sz="2000" dirty="0">
                <a:latin typeface="微软雅黑" pitchFamily="34" charset="-122"/>
                <a:ea typeface="微软雅黑" pitchFamily="34" charset="-122"/>
              </a:rPr>
              <a:t>X86</a:t>
            </a:r>
            <a:r>
              <a:rPr lang="zh-CN" altLang="en-US" sz="2000" dirty="0">
                <a:latin typeface="微软雅黑" pitchFamily="34" charset="-122"/>
                <a:ea typeface="微软雅黑" pitchFamily="34" charset="-122"/>
              </a:rPr>
              <a:t>上的虚拟地址空间</a:t>
            </a:r>
          </a:p>
          <a:p>
            <a:pPr eaLnBrk="1" hangingPunct="1">
              <a:lnSpc>
                <a:spcPct val="115000"/>
              </a:lnSpc>
              <a:spcBef>
                <a:spcPct val="25000"/>
              </a:spcBef>
              <a:buFontTx/>
              <a:buNone/>
            </a:pPr>
            <a:r>
              <a:rPr lang="zh-CN" altLang="en-US" sz="2000" dirty="0">
                <a:latin typeface="微软雅黑" pitchFamily="34" charset="-122"/>
                <a:ea typeface="微软雅黑" pitchFamily="34" charset="-122"/>
              </a:rPr>
              <a:t>   （其他</a:t>
            </a:r>
            <a:r>
              <a:rPr lang="en-US" altLang="zh-CN" sz="2000" dirty="0">
                <a:latin typeface="微软雅黑" pitchFamily="34" charset="-122"/>
                <a:ea typeface="微软雅黑" pitchFamily="34" charset="-122"/>
              </a:rPr>
              <a:t>Unix</a:t>
            </a:r>
            <a:r>
              <a:rPr lang="zh-CN" altLang="en-US" sz="2000" dirty="0">
                <a:latin typeface="微软雅黑" pitchFamily="34" charset="-122"/>
                <a:ea typeface="微软雅黑" pitchFamily="34" charset="-122"/>
              </a:rPr>
              <a:t>系统的设计类此）</a:t>
            </a:r>
          </a:p>
          <a:p>
            <a:pPr lvl="1" eaLnBrk="1" hangingPunct="1">
              <a:spcBef>
                <a:spcPct val="25000"/>
              </a:spcBef>
            </a:pPr>
            <a:r>
              <a:rPr lang="zh-CN" altLang="en-US" sz="1900" dirty="0">
                <a:latin typeface="微软雅黑" pitchFamily="34" charset="-122"/>
                <a:ea typeface="微软雅黑" pitchFamily="34" charset="-122"/>
              </a:rPr>
              <a:t>内核空间（</a:t>
            </a:r>
            <a:r>
              <a:rPr lang="en-US" altLang="zh-CN" sz="1900" dirty="0">
                <a:latin typeface="微软雅黑" pitchFamily="34" charset="-122"/>
                <a:ea typeface="微软雅黑" pitchFamily="34" charset="-122"/>
              </a:rPr>
              <a:t>Kernel</a:t>
            </a:r>
            <a:r>
              <a:rPr lang="zh-CN" altLang="en-US" sz="1900" dirty="0">
                <a:latin typeface="微软雅黑" pitchFamily="34" charset="-122"/>
                <a:ea typeface="微软雅黑" pitchFamily="34" charset="-122"/>
              </a:rPr>
              <a:t>）</a:t>
            </a:r>
          </a:p>
          <a:p>
            <a:pPr lvl="1" eaLnBrk="1" hangingPunct="1">
              <a:spcBef>
                <a:spcPct val="25000"/>
              </a:spcBef>
            </a:pPr>
            <a:r>
              <a:rPr lang="zh-CN" altLang="en-US" sz="1900" dirty="0">
                <a:latin typeface="微软雅黑" pitchFamily="34" charset="-122"/>
                <a:ea typeface="微软雅黑" pitchFamily="34" charset="-122"/>
              </a:rPr>
              <a:t>用户栈（</a:t>
            </a:r>
            <a:r>
              <a:rPr lang="en-US" altLang="zh-CN" sz="1900" dirty="0">
                <a:latin typeface="微软雅黑" pitchFamily="34" charset="-122"/>
                <a:ea typeface="微软雅黑" pitchFamily="34" charset="-122"/>
              </a:rPr>
              <a:t>User Stack</a:t>
            </a:r>
            <a:r>
              <a:rPr lang="zh-CN" altLang="en-US" sz="1900" dirty="0">
                <a:latin typeface="微软雅黑" pitchFamily="34" charset="-122"/>
                <a:ea typeface="微软雅黑" pitchFamily="34" charset="-122"/>
              </a:rPr>
              <a:t>）</a:t>
            </a:r>
            <a:endParaRPr lang="en-US" altLang="zh-CN" sz="1900" dirty="0">
              <a:latin typeface="微软雅黑" pitchFamily="34" charset="-122"/>
              <a:ea typeface="微软雅黑" pitchFamily="34" charset="-122"/>
            </a:endParaRPr>
          </a:p>
          <a:p>
            <a:pPr lvl="1" eaLnBrk="1" hangingPunct="1">
              <a:spcBef>
                <a:spcPct val="25000"/>
              </a:spcBef>
            </a:pPr>
            <a:r>
              <a:rPr lang="zh-CN" altLang="en-US" sz="1900" dirty="0">
                <a:latin typeface="微软雅黑" pitchFamily="34" charset="-122"/>
                <a:ea typeface="微软雅黑" pitchFamily="34" charset="-122"/>
              </a:rPr>
              <a:t>共享库（</a:t>
            </a:r>
            <a:r>
              <a:rPr lang="en-US" altLang="zh-CN" sz="1900" dirty="0">
                <a:latin typeface="微软雅黑" pitchFamily="34" charset="-122"/>
                <a:ea typeface="微软雅黑" pitchFamily="34" charset="-122"/>
              </a:rPr>
              <a:t>Shared Libraries</a:t>
            </a:r>
            <a:r>
              <a:rPr lang="zh-CN" altLang="en-US" sz="1900" dirty="0">
                <a:latin typeface="微软雅黑" pitchFamily="34" charset="-122"/>
                <a:ea typeface="微软雅黑" pitchFamily="34" charset="-122"/>
              </a:rPr>
              <a:t>）</a:t>
            </a:r>
          </a:p>
          <a:p>
            <a:pPr lvl="1" eaLnBrk="1" hangingPunct="1">
              <a:spcBef>
                <a:spcPct val="25000"/>
              </a:spcBef>
            </a:pPr>
            <a:r>
              <a:rPr lang="zh-CN" altLang="en-US" sz="1900" dirty="0">
                <a:latin typeface="微软雅黑" pitchFamily="34" charset="-122"/>
                <a:ea typeface="微软雅黑" pitchFamily="34" charset="-122"/>
              </a:rPr>
              <a:t>堆（</a:t>
            </a:r>
            <a:r>
              <a:rPr lang="en-US" altLang="zh-CN" sz="1900" dirty="0">
                <a:latin typeface="微软雅黑" pitchFamily="34" charset="-122"/>
                <a:ea typeface="微软雅黑" pitchFamily="34" charset="-122"/>
              </a:rPr>
              <a:t>heap</a:t>
            </a:r>
            <a:r>
              <a:rPr lang="zh-CN" altLang="en-US" sz="1900" dirty="0">
                <a:latin typeface="微软雅黑" pitchFamily="34" charset="-122"/>
                <a:ea typeface="微软雅黑" pitchFamily="34" charset="-122"/>
              </a:rPr>
              <a:t>）</a:t>
            </a:r>
          </a:p>
          <a:p>
            <a:pPr lvl="1" eaLnBrk="1" hangingPunct="1">
              <a:spcBef>
                <a:spcPct val="25000"/>
              </a:spcBef>
            </a:pPr>
            <a:r>
              <a:rPr lang="zh-CN" altLang="en-US" sz="1900" dirty="0">
                <a:latin typeface="微软雅黑" pitchFamily="34" charset="-122"/>
                <a:ea typeface="微软雅黑" pitchFamily="34" charset="-122"/>
              </a:rPr>
              <a:t>可读写数据（</a:t>
            </a:r>
            <a:r>
              <a:rPr lang="en-US" altLang="zh-CN" sz="1900" dirty="0">
                <a:latin typeface="微软雅黑" pitchFamily="34" charset="-122"/>
                <a:ea typeface="微软雅黑" pitchFamily="34" charset="-122"/>
              </a:rPr>
              <a:t>Read/Write Data</a:t>
            </a:r>
            <a:r>
              <a:rPr lang="zh-CN" altLang="en-US" sz="1900" dirty="0">
                <a:latin typeface="微软雅黑" pitchFamily="34" charset="-122"/>
                <a:ea typeface="微软雅黑" pitchFamily="34" charset="-122"/>
              </a:rPr>
              <a:t>）</a:t>
            </a:r>
          </a:p>
          <a:p>
            <a:pPr lvl="1" eaLnBrk="1" hangingPunct="1">
              <a:spcBef>
                <a:spcPct val="25000"/>
              </a:spcBef>
            </a:pPr>
            <a:r>
              <a:rPr lang="zh-CN" altLang="en-US" sz="1900" dirty="0">
                <a:latin typeface="微软雅黑" pitchFamily="34" charset="-122"/>
                <a:ea typeface="微软雅黑" pitchFamily="34" charset="-122"/>
              </a:rPr>
              <a:t>只读数据（</a:t>
            </a:r>
            <a:r>
              <a:rPr lang="en-US" altLang="zh-CN" sz="1900" dirty="0">
                <a:latin typeface="微软雅黑" pitchFamily="34" charset="-122"/>
                <a:ea typeface="微软雅黑" pitchFamily="34" charset="-122"/>
              </a:rPr>
              <a:t>Read-only Data</a:t>
            </a:r>
            <a:r>
              <a:rPr lang="zh-CN" altLang="en-US" sz="1900" dirty="0">
                <a:latin typeface="微软雅黑" pitchFamily="34" charset="-122"/>
                <a:ea typeface="微软雅黑" pitchFamily="34" charset="-122"/>
              </a:rPr>
              <a:t>）</a:t>
            </a:r>
          </a:p>
          <a:p>
            <a:pPr lvl="1" eaLnBrk="1" hangingPunct="1">
              <a:spcBef>
                <a:spcPct val="25000"/>
              </a:spcBef>
            </a:pPr>
            <a:r>
              <a:rPr lang="zh-CN" altLang="en-US" sz="1900" dirty="0">
                <a:latin typeface="微软雅黑" pitchFamily="34" charset="-122"/>
                <a:ea typeface="微软雅黑" pitchFamily="34" charset="-122"/>
              </a:rPr>
              <a:t>代码（</a:t>
            </a:r>
            <a:r>
              <a:rPr lang="en-US" altLang="zh-CN" sz="1900" dirty="0">
                <a:latin typeface="微软雅黑" pitchFamily="34" charset="-122"/>
                <a:ea typeface="微软雅黑" pitchFamily="34" charset="-122"/>
              </a:rPr>
              <a:t>Code</a:t>
            </a:r>
            <a:r>
              <a:rPr lang="zh-CN" altLang="en-US" sz="1900" dirty="0">
                <a:latin typeface="微软雅黑" pitchFamily="34" charset="-122"/>
                <a:ea typeface="微软雅黑" pitchFamily="34" charset="-122"/>
              </a:rPr>
              <a:t>）</a:t>
            </a:r>
          </a:p>
        </p:txBody>
      </p:sp>
      <p:sp>
        <p:nvSpPr>
          <p:cNvPr id="660487" name="Line 7"/>
          <p:cNvSpPr>
            <a:spLocks noChangeShapeType="1"/>
          </p:cNvSpPr>
          <p:nvPr/>
        </p:nvSpPr>
        <p:spPr bwMode="auto">
          <a:xfrm>
            <a:off x="2540000" y="4183063"/>
            <a:ext cx="2346325" cy="1508125"/>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88" name="Line 8"/>
          <p:cNvSpPr>
            <a:spLocks noChangeShapeType="1"/>
          </p:cNvSpPr>
          <p:nvPr/>
        </p:nvSpPr>
        <p:spPr bwMode="auto">
          <a:xfrm>
            <a:off x="2352675" y="4522788"/>
            <a:ext cx="2565400" cy="1179512"/>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89" name="Line 9"/>
          <p:cNvSpPr>
            <a:spLocks noChangeShapeType="1"/>
          </p:cNvSpPr>
          <p:nvPr/>
        </p:nvSpPr>
        <p:spPr bwMode="auto">
          <a:xfrm>
            <a:off x="2008188" y="3582988"/>
            <a:ext cx="2925762" cy="1490662"/>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0" name="Line 10"/>
          <p:cNvSpPr>
            <a:spLocks noChangeShapeType="1"/>
          </p:cNvSpPr>
          <p:nvPr/>
        </p:nvSpPr>
        <p:spPr bwMode="auto">
          <a:xfrm>
            <a:off x="2276475" y="3054350"/>
            <a:ext cx="2643188" cy="1119188"/>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1" name="Line 11"/>
          <p:cNvSpPr>
            <a:spLocks noChangeShapeType="1"/>
          </p:cNvSpPr>
          <p:nvPr/>
        </p:nvSpPr>
        <p:spPr bwMode="auto">
          <a:xfrm>
            <a:off x="4076700" y="2663825"/>
            <a:ext cx="844550" cy="7938"/>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2" name="Line 12"/>
          <p:cNvSpPr>
            <a:spLocks noChangeShapeType="1"/>
          </p:cNvSpPr>
          <p:nvPr/>
        </p:nvSpPr>
        <p:spPr bwMode="auto">
          <a:xfrm flipV="1">
            <a:off x="3267075" y="1169988"/>
            <a:ext cx="1611313" cy="1089025"/>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3" name="Line 13"/>
          <p:cNvSpPr>
            <a:spLocks noChangeShapeType="1"/>
          </p:cNvSpPr>
          <p:nvPr/>
        </p:nvSpPr>
        <p:spPr bwMode="auto">
          <a:xfrm flipV="1">
            <a:off x="2592388" y="641350"/>
            <a:ext cx="2211387" cy="1212850"/>
          </a:xfrm>
          <a:prstGeom prst="line">
            <a:avLst/>
          </a:prstGeom>
          <a:noFill/>
          <a:ln w="9525">
            <a:solidFill>
              <a:srgbClr val="CC0000"/>
            </a:solidFill>
            <a:round/>
            <a:headEnd/>
            <a:tailEnd type="triangle" w="med" len="med"/>
          </a:ln>
        </p:spPr>
        <p:txBody>
          <a:bodyPr lIns="0" tIns="0" rIns="0" bIns="0">
            <a:spAutoFit/>
          </a:bodyPr>
          <a:lstStyle/>
          <a:p>
            <a:endParaRPr lang="zh-CN" altLang="en-US"/>
          </a:p>
        </p:txBody>
      </p:sp>
      <p:sp>
        <p:nvSpPr>
          <p:cNvPr id="660494" name="Text Box 14"/>
          <p:cNvSpPr txBox="1">
            <a:spLocks noChangeArrowheads="1"/>
          </p:cNvSpPr>
          <p:nvPr/>
        </p:nvSpPr>
        <p:spPr bwMode="auto">
          <a:xfrm>
            <a:off x="8069263" y="4371975"/>
            <a:ext cx="969962" cy="2133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a:solidFill>
                  <a:srgbClr val="CC0000"/>
                </a:solidFill>
                <a:ea typeface="微软雅黑" pitchFamily="34" charset="-122"/>
              </a:rPr>
              <a:t>可执行文件相关内容</a:t>
            </a:r>
            <a:r>
              <a:rPr kumimoji="1" lang="zh-CN" altLang="en-US" sz="2000" b="1">
                <a:solidFill>
                  <a:srgbClr val="CC0000"/>
                </a:solidFill>
                <a:latin typeface="微软雅黑"/>
                <a:ea typeface="微软雅黑" pitchFamily="34" charset="-122"/>
              </a:rPr>
              <a:t>“</a:t>
            </a:r>
            <a:r>
              <a:rPr kumimoji="1" lang="zh-CN" altLang="en-US" sz="2000" b="1">
                <a:solidFill>
                  <a:srgbClr val="CC0000"/>
                </a:solidFill>
                <a:ea typeface="微软雅黑" pitchFamily="34" charset="-122"/>
              </a:rPr>
              <a:t>复制</a:t>
            </a:r>
            <a:r>
              <a:rPr kumimoji="1" lang="zh-CN" altLang="en-US" sz="2000" b="1">
                <a:solidFill>
                  <a:srgbClr val="CC0000"/>
                </a:solidFill>
                <a:latin typeface="微软雅黑"/>
                <a:ea typeface="微软雅黑" pitchFamily="34" charset="-122"/>
              </a:rPr>
              <a:t>”</a:t>
            </a:r>
            <a:r>
              <a:rPr kumimoji="1" lang="zh-CN" altLang="en-US" sz="2000" b="1">
                <a:solidFill>
                  <a:srgbClr val="CC0000"/>
                </a:solidFill>
                <a:ea typeface="微软雅黑" pitchFamily="34" charset="-122"/>
              </a:rPr>
              <a:t>到代码段和数据段</a:t>
            </a:r>
            <a:endParaRPr kumimoji="1" lang="zh-CN" altLang="en-US" sz="2000" b="1">
              <a:solidFill>
                <a:srgbClr val="CC0000"/>
              </a:solidFill>
              <a:ea typeface="黑体" pitchFamily="49" charset="-122"/>
            </a:endParaRPr>
          </a:p>
        </p:txBody>
      </p:sp>
      <p:sp>
        <p:nvSpPr>
          <p:cNvPr id="650255" name="Text Box 15"/>
          <p:cNvSpPr txBox="1">
            <a:spLocks noChangeArrowheads="1"/>
          </p:cNvSpPr>
          <p:nvPr/>
        </p:nvSpPr>
        <p:spPr bwMode="auto">
          <a:xfrm>
            <a:off x="4800600" y="190500"/>
            <a:ext cx="2181225" cy="274638"/>
          </a:xfrm>
          <a:prstGeom prst="rect">
            <a:avLst/>
          </a:prstGeom>
          <a:noFill/>
          <a:ln w="9525">
            <a:noFill/>
            <a:miter lim="800000"/>
            <a:headEnd/>
            <a:tailEnd/>
          </a:ln>
        </p:spPr>
        <p:txBody>
          <a:bodyPr lIns="0" tIns="0" rIns="0" bIns="0">
            <a:spAutoFit/>
          </a:bodyPr>
          <a:lstStyle/>
          <a:p>
            <a:pPr eaLnBrk="1" hangingPunct="1">
              <a:spcBef>
                <a:spcPct val="50000"/>
              </a:spcBef>
            </a:pPr>
            <a:endParaRPr kumimoji="1" lang="zh-CN" altLang="en-US" sz="1800" b="1" i="1">
              <a:solidFill>
                <a:srgbClr val="666699"/>
              </a:solidFill>
              <a:ea typeface="华文新魏" pitchFamily="2" charset="-122"/>
            </a:endParaRPr>
          </a:p>
        </p:txBody>
      </p:sp>
      <p:sp>
        <p:nvSpPr>
          <p:cNvPr id="660496" name="Text Box 16"/>
          <p:cNvSpPr txBox="1">
            <a:spLocks noChangeArrowheads="1"/>
          </p:cNvSpPr>
          <p:nvPr/>
        </p:nvSpPr>
        <p:spPr bwMode="auto">
          <a:xfrm>
            <a:off x="398463" y="4905375"/>
            <a:ext cx="2887662" cy="609600"/>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000" b="1" dirty="0">
                <a:solidFill>
                  <a:srgbClr val="CC0000"/>
                </a:solidFill>
                <a:ea typeface="微软雅黑" pitchFamily="34" charset="-122"/>
              </a:rPr>
              <a:t>问题：加载时是否真正从磁盘调入信息到主存？</a:t>
            </a:r>
          </a:p>
        </p:txBody>
      </p:sp>
      <p:sp>
        <p:nvSpPr>
          <p:cNvPr id="660498" name="Text Box 18"/>
          <p:cNvSpPr txBox="1">
            <a:spLocks noChangeArrowheads="1"/>
          </p:cNvSpPr>
          <p:nvPr/>
        </p:nvSpPr>
        <p:spPr bwMode="auto">
          <a:xfrm>
            <a:off x="374650" y="5695950"/>
            <a:ext cx="3240088" cy="866775"/>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1900" b="1">
                <a:solidFill>
                  <a:srgbClr val="FF0000"/>
                </a:solidFill>
                <a:ea typeface="微软雅黑" pitchFamily="34" charset="-122"/>
              </a:rPr>
              <a:t>实际上不会从磁盘调入，只是将代码和数据与虚拟空间建立对应关系，称为</a:t>
            </a:r>
            <a:r>
              <a:rPr kumimoji="1" lang="zh-CN" altLang="en-US" sz="1900" b="1">
                <a:solidFill>
                  <a:srgbClr val="FF0000"/>
                </a:solidFill>
                <a:latin typeface="微软雅黑"/>
                <a:ea typeface="微软雅黑" pitchFamily="34" charset="-122"/>
              </a:rPr>
              <a:t>“</a:t>
            </a:r>
            <a:r>
              <a:rPr kumimoji="1" lang="zh-CN" altLang="en-US" sz="1900" b="1">
                <a:solidFill>
                  <a:srgbClr val="FF0000"/>
                </a:solidFill>
                <a:ea typeface="微软雅黑" pitchFamily="34" charset="-122"/>
              </a:rPr>
              <a:t>映射</a:t>
            </a:r>
            <a:r>
              <a:rPr kumimoji="1" lang="zh-CN" altLang="en-US" sz="1900" b="1">
                <a:solidFill>
                  <a:srgbClr val="FF0000"/>
                </a:solidFill>
                <a:latin typeface="微软雅黑"/>
                <a:ea typeface="微软雅黑" pitchFamily="34" charset="-122"/>
              </a:rPr>
              <a:t>”</a:t>
            </a:r>
            <a:r>
              <a:rPr kumimoji="1" lang="zh-CN" altLang="en-US" sz="1900" b="1">
                <a:solidFill>
                  <a:srgbClr val="FF0000"/>
                </a:solidFill>
                <a:ea typeface="微软雅黑" pitchFamily="34" charset="-122"/>
              </a:rPr>
              <a:t>。</a:t>
            </a:r>
          </a:p>
        </p:txBody>
      </p:sp>
      <p:grpSp>
        <p:nvGrpSpPr>
          <p:cNvPr id="3" name="组合 26"/>
          <p:cNvGrpSpPr>
            <a:grpSpLocks/>
          </p:cNvGrpSpPr>
          <p:nvPr/>
        </p:nvGrpSpPr>
        <p:grpSpPr bwMode="auto">
          <a:xfrm>
            <a:off x="7113588" y="1628775"/>
            <a:ext cx="2030412" cy="1844675"/>
            <a:chOff x="6687236" y="1628800"/>
            <a:chExt cx="2160239" cy="1845205"/>
          </a:xfrm>
        </p:grpSpPr>
        <p:cxnSp>
          <p:nvCxnSpPr>
            <p:cNvPr id="650259" name="直接箭头连接符 18"/>
            <p:cNvCxnSpPr>
              <a:cxnSpLocks noChangeShapeType="1"/>
            </p:cNvCxnSpPr>
            <p:nvPr/>
          </p:nvCxnSpPr>
          <p:spPr bwMode="auto">
            <a:xfrm flipH="1">
              <a:off x="6957265" y="1898830"/>
              <a:ext cx="720081" cy="90010"/>
            </a:xfrm>
            <a:prstGeom prst="straightConnector1">
              <a:avLst/>
            </a:prstGeom>
            <a:noFill/>
            <a:ln w="22225" algn="ctr">
              <a:solidFill>
                <a:srgbClr val="D10F0F"/>
              </a:solidFill>
              <a:round/>
              <a:headEnd/>
              <a:tailEnd type="arrow" w="med" len="med"/>
            </a:ln>
          </p:spPr>
        </p:cxnSp>
        <p:sp>
          <p:nvSpPr>
            <p:cNvPr id="650260" name="TextBox 19"/>
            <p:cNvSpPr txBox="1">
              <a:spLocks noChangeArrowheads="1"/>
            </p:cNvSpPr>
            <p:nvPr/>
          </p:nvSpPr>
          <p:spPr bwMode="auto">
            <a:xfrm>
              <a:off x="7631390" y="1628800"/>
              <a:ext cx="1216085" cy="701877"/>
            </a:xfrm>
            <a:prstGeom prst="rect">
              <a:avLst/>
            </a:prstGeom>
            <a:noFill/>
            <a:ln w="9525">
              <a:noFill/>
              <a:miter lim="800000"/>
              <a:headEnd/>
              <a:tailEnd/>
            </a:ln>
          </p:spPr>
          <p:txBody>
            <a:bodyPr>
              <a:spAutoFit/>
            </a:bodyPr>
            <a:lstStyle/>
            <a:p>
              <a:pPr eaLnBrk="1" hangingPunct="1">
                <a:spcBef>
                  <a:spcPct val="50000"/>
                </a:spcBef>
              </a:pPr>
              <a:r>
                <a:rPr kumimoji="1" lang="zh-CN" altLang="en-US" sz="2000" b="1">
                  <a:solidFill>
                    <a:srgbClr val="C00000"/>
                  </a:solidFill>
                  <a:latin typeface="微软雅黑" pitchFamily="34" charset="-122"/>
                  <a:ea typeface="微软雅黑" pitchFamily="34" charset="-122"/>
                </a:rPr>
                <a:t>空洞    页面</a:t>
              </a:r>
            </a:p>
          </p:txBody>
        </p:sp>
        <p:cxnSp>
          <p:nvCxnSpPr>
            <p:cNvPr id="650261" name="直接箭头连接符 22"/>
            <p:cNvCxnSpPr>
              <a:cxnSpLocks noChangeShapeType="1"/>
            </p:cNvCxnSpPr>
            <p:nvPr/>
          </p:nvCxnSpPr>
          <p:spPr bwMode="auto">
            <a:xfrm flipH="1">
              <a:off x="6687236" y="2033845"/>
              <a:ext cx="945104" cy="1440160"/>
            </a:xfrm>
            <a:prstGeom prst="straightConnector1">
              <a:avLst/>
            </a:prstGeom>
            <a:noFill/>
            <a:ln w="22225" algn="ctr">
              <a:solidFill>
                <a:srgbClr val="D10F0F"/>
              </a:solidFill>
              <a:round/>
              <a:headEnd/>
              <a:tailEnd type="arrow" w="med" len="med"/>
            </a:ln>
          </p:spPr>
        </p:cxnSp>
      </p:grpSp>
    </p:spTree>
    <p:extLst>
      <p:ext uri="{BB962C8B-B14F-4D97-AF65-F5344CB8AC3E}">
        <p14:creationId xmlns:p14="http://schemas.microsoft.com/office/powerpoint/2010/main" val="4191934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0485">
                                            <p:txEl>
                                              <p:pRg st="0" end="0"/>
                                            </p:txEl>
                                          </p:spTgt>
                                        </p:tgtEl>
                                        <p:attrNameLst>
                                          <p:attrName>style.visibility</p:attrName>
                                        </p:attrNameLst>
                                      </p:cBhvr>
                                      <p:to>
                                        <p:strVal val="visible"/>
                                      </p:to>
                                    </p:set>
                                    <p:animEffect transition="in" filter="blinds(horizontal)">
                                      <p:cBhvr>
                                        <p:cTn id="7" dur="500"/>
                                        <p:tgtEl>
                                          <p:spTgt spid="66048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0485">
                                            <p:txEl>
                                              <p:pRg st="1" end="1"/>
                                            </p:txEl>
                                          </p:spTgt>
                                        </p:tgtEl>
                                        <p:attrNameLst>
                                          <p:attrName>style.visibility</p:attrName>
                                        </p:attrNameLst>
                                      </p:cBhvr>
                                      <p:to>
                                        <p:strVal val="visible"/>
                                      </p:to>
                                    </p:set>
                                    <p:animEffect transition="in" filter="blinds(horizontal)">
                                      <p:cBhvr>
                                        <p:cTn id="10" dur="500"/>
                                        <p:tgtEl>
                                          <p:spTgt spid="66048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60485">
                                            <p:txEl>
                                              <p:pRg st="2" end="2"/>
                                            </p:txEl>
                                          </p:spTgt>
                                        </p:tgtEl>
                                        <p:attrNameLst>
                                          <p:attrName>style.visibility</p:attrName>
                                        </p:attrNameLst>
                                      </p:cBhvr>
                                      <p:to>
                                        <p:strVal val="visible"/>
                                      </p:to>
                                    </p:set>
                                    <p:animEffect transition="in" filter="blinds(horizontal)">
                                      <p:cBhvr>
                                        <p:cTn id="15" dur="500"/>
                                        <p:tgtEl>
                                          <p:spTgt spid="66048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60493"/>
                                        </p:tgtEl>
                                        <p:attrNameLst>
                                          <p:attrName>style.visibility</p:attrName>
                                        </p:attrNameLst>
                                      </p:cBhvr>
                                      <p:to>
                                        <p:strVal val="visible"/>
                                      </p:to>
                                    </p:set>
                                    <p:animEffect transition="in" filter="blinds(horizontal)">
                                      <p:cBhvr>
                                        <p:cTn id="20" dur="500"/>
                                        <p:tgtEl>
                                          <p:spTgt spid="66049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60485">
                                            <p:txEl>
                                              <p:pRg st="3" end="3"/>
                                            </p:txEl>
                                          </p:spTgt>
                                        </p:tgtEl>
                                        <p:attrNameLst>
                                          <p:attrName>style.visibility</p:attrName>
                                        </p:attrNameLst>
                                      </p:cBhvr>
                                      <p:to>
                                        <p:strVal val="visible"/>
                                      </p:to>
                                    </p:set>
                                    <p:animEffect transition="in" filter="blinds(horizontal)">
                                      <p:cBhvr>
                                        <p:cTn id="25" dur="500"/>
                                        <p:tgtEl>
                                          <p:spTgt spid="66048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0492"/>
                                        </p:tgtEl>
                                        <p:attrNameLst>
                                          <p:attrName>style.visibility</p:attrName>
                                        </p:attrNameLst>
                                      </p:cBhvr>
                                      <p:to>
                                        <p:strVal val="visible"/>
                                      </p:to>
                                    </p:set>
                                    <p:animEffect transition="in" filter="blinds(horizontal)">
                                      <p:cBhvr>
                                        <p:cTn id="30" dur="500"/>
                                        <p:tgtEl>
                                          <p:spTgt spid="66049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60485">
                                            <p:txEl>
                                              <p:pRg st="4" end="4"/>
                                            </p:txEl>
                                          </p:spTgt>
                                        </p:tgtEl>
                                        <p:attrNameLst>
                                          <p:attrName>style.visibility</p:attrName>
                                        </p:attrNameLst>
                                      </p:cBhvr>
                                      <p:to>
                                        <p:strVal val="visible"/>
                                      </p:to>
                                    </p:set>
                                    <p:animEffect transition="in" filter="blinds(horizontal)">
                                      <p:cBhvr>
                                        <p:cTn id="35" dur="500"/>
                                        <p:tgtEl>
                                          <p:spTgt spid="66048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60491"/>
                                        </p:tgtEl>
                                        <p:attrNameLst>
                                          <p:attrName>style.visibility</p:attrName>
                                        </p:attrNameLst>
                                      </p:cBhvr>
                                      <p:to>
                                        <p:strVal val="visible"/>
                                      </p:to>
                                    </p:set>
                                    <p:animEffect transition="in" filter="blinds(horizontal)">
                                      <p:cBhvr>
                                        <p:cTn id="40" dur="500"/>
                                        <p:tgtEl>
                                          <p:spTgt spid="66049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60485">
                                            <p:txEl>
                                              <p:pRg st="5" end="5"/>
                                            </p:txEl>
                                          </p:spTgt>
                                        </p:tgtEl>
                                        <p:attrNameLst>
                                          <p:attrName>style.visibility</p:attrName>
                                        </p:attrNameLst>
                                      </p:cBhvr>
                                      <p:to>
                                        <p:strVal val="visible"/>
                                      </p:to>
                                    </p:set>
                                    <p:animEffect transition="in" filter="blinds(horizontal)">
                                      <p:cBhvr>
                                        <p:cTn id="45" dur="500"/>
                                        <p:tgtEl>
                                          <p:spTgt spid="660485">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60490"/>
                                        </p:tgtEl>
                                        <p:attrNameLst>
                                          <p:attrName>style.visibility</p:attrName>
                                        </p:attrNameLst>
                                      </p:cBhvr>
                                      <p:to>
                                        <p:strVal val="visible"/>
                                      </p:to>
                                    </p:set>
                                    <p:animEffect transition="in" filter="blinds(horizontal)">
                                      <p:cBhvr>
                                        <p:cTn id="50" dur="500"/>
                                        <p:tgtEl>
                                          <p:spTgt spid="66049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60485">
                                            <p:txEl>
                                              <p:pRg st="6" end="6"/>
                                            </p:txEl>
                                          </p:spTgt>
                                        </p:tgtEl>
                                        <p:attrNameLst>
                                          <p:attrName>style.visibility</p:attrName>
                                        </p:attrNameLst>
                                      </p:cBhvr>
                                      <p:to>
                                        <p:strVal val="visible"/>
                                      </p:to>
                                    </p:set>
                                    <p:animEffect transition="in" filter="blinds(horizontal)">
                                      <p:cBhvr>
                                        <p:cTn id="55" dur="500"/>
                                        <p:tgtEl>
                                          <p:spTgt spid="66048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60489"/>
                                        </p:tgtEl>
                                        <p:attrNameLst>
                                          <p:attrName>style.visibility</p:attrName>
                                        </p:attrNameLst>
                                      </p:cBhvr>
                                      <p:to>
                                        <p:strVal val="visible"/>
                                      </p:to>
                                    </p:set>
                                    <p:animEffect transition="in" filter="blinds(horizontal)">
                                      <p:cBhvr>
                                        <p:cTn id="60" dur="500"/>
                                        <p:tgtEl>
                                          <p:spTgt spid="66048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60485">
                                            <p:txEl>
                                              <p:pRg st="7" end="7"/>
                                            </p:txEl>
                                          </p:spTgt>
                                        </p:tgtEl>
                                        <p:attrNameLst>
                                          <p:attrName>style.visibility</p:attrName>
                                        </p:attrNameLst>
                                      </p:cBhvr>
                                      <p:to>
                                        <p:strVal val="visible"/>
                                      </p:to>
                                    </p:set>
                                    <p:animEffect transition="in" filter="blinds(horizontal)">
                                      <p:cBhvr>
                                        <p:cTn id="65" dur="500"/>
                                        <p:tgtEl>
                                          <p:spTgt spid="660485">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60485">
                                            <p:txEl>
                                              <p:pRg st="8" end="8"/>
                                            </p:txEl>
                                          </p:spTgt>
                                        </p:tgtEl>
                                        <p:attrNameLst>
                                          <p:attrName>style.visibility</p:attrName>
                                        </p:attrNameLst>
                                      </p:cBhvr>
                                      <p:to>
                                        <p:strVal val="visible"/>
                                      </p:to>
                                    </p:set>
                                    <p:animEffect transition="in" filter="blinds(horizontal)">
                                      <p:cBhvr>
                                        <p:cTn id="70" dur="500"/>
                                        <p:tgtEl>
                                          <p:spTgt spid="660485">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660487"/>
                                        </p:tgtEl>
                                        <p:attrNameLst>
                                          <p:attrName>style.visibility</p:attrName>
                                        </p:attrNameLst>
                                      </p:cBhvr>
                                      <p:to>
                                        <p:strVal val="visible"/>
                                      </p:to>
                                    </p:set>
                                    <p:animEffect transition="in" filter="blinds(horizontal)">
                                      <p:cBhvr>
                                        <p:cTn id="75" dur="500"/>
                                        <p:tgtEl>
                                          <p:spTgt spid="66048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660488"/>
                                        </p:tgtEl>
                                        <p:attrNameLst>
                                          <p:attrName>style.visibility</p:attrName>
                                        </p:attrNameLst>
                                      </p:cBhvr>
                                      <p:to>
                                        <p:strVal val="visible"/>
                                      </p:to>
                                    </p:set>
                                    <p:animEffect transition="in" filter="blinds(horizontal)">
                                      <p:cBhvr>
                                        <p:cTn id="78" dur="500"/>
                                        <p:tgtEl>
                                          <p:spTgt spid="660488"/>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660494"/>
                                        </p:tgtEl>
                                        <p:attrNameLst>
                                          <p:attrName>style.visibility</p:attrName>
                                        </p:attrNameLst>
                                      </p:cBhvr>
                                      <p:to>
                                        <p:strVal val="visible"/>
                                      </p:to>
                                    </p:set>
                                    <p:animEffect transition="in" filter="blinds(horizontal)">
                                      <p:cBhvr>
                                        <p:cTn id="83" dur="500"/>
                                        <p:tgtEl>
                                          <p:spTgt spid="660494"/>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660496"/>
                                        </p:tgtEl>
                                        <p:attrNameLst>
                                          <p:attrName>style.visibility</p:attrName>
                                        </p:attrNameLst>
                                      </p:cBhvr>
                                      <p:to>
                                        <p:strVal val="visible"/>
                                      </p:to>
                                    </p:set>
                                    <p:animEffect transition="in" filter="blinds(horizontal)">
                                      <p:cBhvr>
                                        <p:cTn id="88" dur="500"/>
                                        <p:tgtEl>
                                          <p:spTgt spid="660496"/>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660498"/>
                                        </p:tgtEl>
                                        <p:attrNameLst>
                                          <p:attrName>style.visibility</p:attrName>
                                        </p:attrNameLst>
                                      </p:cBhvr>
                                      <p:to>
                                        <p:strVal val="visible"/>
                                      </p:to>
                                    </p:set>
                                    <p:animEffect transition="in" filter="blinds(horizontal)">
                                      <p:cBhvr>
                                        <p:cTn id="93" dur="500"/>
                                        <p:tgtEl>
                                          <p:spTgt spid="660498"/>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blinds(horizontal)">
                                      <p:cBhvr>
                                        <p:cTn id="9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7" grpId="0" animBg="1"/>
      <p:bldP spid="660488" grpId="0" animBg="1"/>
      <p:bldP spid="660489" grpId="0" animBg="1"/>
      <p:bldP spid="660490" grpId="0" animBg="1"/>
      <p:bldP spid="660491" grpId="0" animBg="1"/>
      <p:bldP spid="660492" grpId="0" animBg="1"/>
      <p:bldP spid="660493" grpId="0" animBg="1"/>
      <p:bldP spid="660494" grpId="0"/>
      <p:bldP spid="660496" grpId="0"/>
      <p:bldP spid="66049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idx="4294967295"/>
          </p:nvPr>
        </p:nvSpPr>
        <p:spPr>
          <a:xfrm>
            <a:off x="611188" y="188913"/>
            <a:ext cx="5629275" cy="538162"/>
          </a:xfrm>
        </p:spPr>
        <p:txBody>
          <a:bodyPr lIns="63500" tIns="25400" rIns="63500" bIns="25400" anchor="t">
            <a:spAutoFit/>
          </a:bodyPr>
          <a:lstStyle/>
          <a:p>
            <a:r>
              <a:rPr lang="en-US" altLang="zh-CN" sz="3200" smtClean="0"/>
              <a:t>Hello</a:t>
            </a:r>
            <a:r>
              <a:rPr lang="zh-CN" altLang="en-US" sz="3200" smtClean="0"/>
              <a:t>程序的数据流动过程</a:t>
            </a:r>
          </a:p>
        </p:txBody>
      </p:sp>
      <p:pic>
        <p:nvPicPr>
          <p:cNvPr id="468995" name="Picture 5"/>
          <p:cNvPicPr>
            <a:picLocks noGrp="1" noChangeAspect="1" noChangeArrowheads="1"/>
          </p:cNvPicPr>
          <p:nvPr>
            <p:ph idx="4294967295"/>
          </p:nvPr>
        </p:nvPicPr>
        <p:blipFill>
          <a:blip r:embed="rId3"/>
          <a:srcRect/>
          <a:stretch>
            <a:fillRect/>
          </a:stretch>
        </p:blipFill>
        <p:spPr>
          <a:xfrm>
            <a:off x="0" y="1089025"/>
            <a:ext cx="8535988" cy="4981575"/>
          </a:xfrm>
          <a:noFill/>
        </p:spPr>
      </p:pic>
      <p:sp>
        <p:nvSpPr>
          <p:cNvPr id="364552" name="Line 8"/>
          <p:cNvSpPr>
            <a:spLocks noChangeShapeType="1"/>
          </p:cNvSpPr>
          <p:nvPr/>
        </p:nvSpPr>
        <p:spPr bwMode="auto">
          <a:xfrm flipV="1">
            <a:off x="1646238" y="3968750"/>
            <a:ext cx="0" cy="609600"/>
          </a:xfrm>
          <a:prstGeom prst="line">
            <a:avLst/>
          </a:prstGeom>
          <a:noFill/>
          <a:ln w="38100">
            <a:solidFill>
              <a:srgbClr val="CC3300"/>
            </a:solidFill>
            <a:miter lim="800000"/>
            <a:headEnd/>
            <a:tailEnd/>
          </a:ln>
        </p:spPr>
        <p:txBody>
          <a:bodyPr wrap="none"/>
          <a:lstStyle/>
          <a:p>
            <a:endParaRPr lang="zh-CN" altLang="en-US"/>
          </a:p>
        </p:txBody>
      </p:sp>
      <p:sp>
        <p:nvSpPr>
          <p:cNvPr id="364553" name="Line 9"/>
          <p:cNvSpPr>
            <a:spLocks noChangeShapeType="1"/>
          </p:cNvSpPr>
          <p:nvPr/>
        </p:nvSpPr>
        <p:spPr bwMode="auto">
          <a:xfrm>
            <a:off x="1646238" y="4014788"/>
            <a:ext cx="2974975" cy="0"/>
          </a:xfrm>
          <a:prstGeom prst="line">
            <a:avLst/>
          </a:prstGeom>
          <a:noFill/>
          <a:ln w="38100">
            <a:solidFill>
              <a:srgbClr val="CC3300"/>
            </a:solidFill>
            <a:miter lim="800000"/>
            <a:headEnd/>
            <a:tailEnd/>
          </a:ln>
        </p:spPr>
        <p:txBody>
          <a:bodyPr wrap="none"/>
          <a:lstStyle/>
          <a:p>
            <a:endParaRPr lang="zh-CN" altLang="en-US"/>
          </a:p>
        </p:txBody>
      </p:sp>
      <p:sp>
        <p:nvSpPr>
          <p:cNvPr id="364554" name="Line 10"/>
          <p:cNvSpPr>
            <a:spLocks noChangeShapeType="1"/>
          </p:cNvSpPr>
          <p:nvPr/>
        </p:nvSpPr>
        <p:spPr bwMode="auto">
          <a:xfrm flipV="1">
            <a:off x="4572000" y="3338513"/>
            <a:ext cx="0" cy="625475"/>
          </a:xfrm>
          <a:prstGeom prst="line">
            <a:avLst/>
          </a:prstGeom>
          <a:noFill/>
          <a:ln w="38100">
            <a:solidFill>
              <a:srgbClr val="CC3300"/>
            </a:solidFill>
            <a:miter lim="800000"/>
            <a:headEnd/>
            <a:tailEnd/>
          </a:ln>
        </p:spPr>
        <p:txBody>
          <a:bodyPr wrap="none"/>
          <a:lstStyle/>
          <a:p>
            <a:endParaRPr lang="zh-CN" altLang="en-US"/>
          </a:p>
        </p:txBody>
      </p:sp>
      <p:sp>
        <p:nvSpPr>
          <p:cNvPr id="364555" name="Line 11"/>
          <p:cNvSpPr>
            <a:spLocks noChangeShapeType="1"/>
          </p:cNvSpPr>
          <p:nvPr/>
        </p:nvSpPr>
        <p:spPr bwMode="auto">
          <a:xfrm flipH="1" flipV="1">
            <a:off x="2006600" y="3159125"/>
            <a:ext cx="2147888" cy="28575"/>
          </a:xfrm>
          <a:prstGeom prst="line">
            <a:avLst/>
          </a:prstGeom>
          <a:noFill/>
          <a:ln w="38100">
            <a:solidFill>
              <a:srgbClr val="CC3300"/>
            </a:solidFill>
            <a:miter lim="800000"/>
            <a:headEnd/>
            <a:tailEnd/>
          </a:ln>
        </p:spPr>
        <p:txBody>
          <a:bodyPr wrap="none"/>
          <a:lstStyle/>
          <a:p>
            <a:endParaRPr lang="zh-CN" altLang="en-US"/>
          </a:p>
        </p:txBody>
      </p:sp>
      <p:sp>
        <p:nvSpPr>
          <p:cNvPr id="364556" name="Line 12"/>
          <p:cNvSpPr>
            <a:spLocks noChangeShapeType="1"/>
          </p:cNvSpPr>
          <p:nvPr/>
        </p:nvSpPr>
        <p:spPr bwMode="auto">
          <a:xfrm flipV="1">
            <a:off x="2006600" y="2438400"/>
            <a:ext cx="0" cy="739775"/>
          </a:xfrm>
          <a:prstGeom prst="line">
            <a:avLst/>
          </a:prstGeom>
          <a:noFill/>
          <a:ln w="38100">
            <a:solidFill>
              <a:srgbClr val="CC3300"/>
            </a:solidFill>
            <a:miter lim="800000"/>
            <a:headEnd/>
            <a:tailEnd type="triangle" w="med" len="med"/>
          </a:ln>
        </p:spPr>
        <p:txBody>
          <a:bodyPr wrap="none"/>
          <a:lstStyle/>
          <a:p>
            <a:endParaRPr lang="zh-CN" altLang="en-US"/>
          </a:p>
        </p:txBody>
      </p:sp>
      <p:grpSp>
        <p:nvGrpSpPr>
          <p:cNvPr id="2" name="Group 14"/>
          <p:cNvGrpSpPr>
            <a:grpSpLocks/>
          </p:cNvGrpSpPr>
          <p:nvPr/>
        </p:nvGrpSpPr>
        <p:grpSpPr bwMode="auto">
          <a:xfrm>
            <a:off x="1511300" y="4554538"/>
            <a:ext cx="1190625" cy="1268412"/>
            <a:chOff x="1051" y="2980"/>
            <a:chExt cx="750" cy="799"/>
          </a:xfrm>
        </p:grpSpPr>
        <p:sp>
          <p:nvSpPr>
            <p:cNvPr id="469002" name="Line 7"/>
            <p:cNvSpPr>
              <a:spLocks noChangeShapeType="1"/>
            </p:cNvSpPr>
            <p:nvPr/>
          </p:nvSpPr>
          <p:spPr bwMode="auto">
            <a:xfrm flipH="1" flipV="1">
              <a:off x="1134" y="2980"/>
              <a:ext cx="256" cy="330"/>
            </a:xfrm>
            <a:prstGeom prst="line">
              <a:avLst/>
            </a:prstGeom>
            <a:noFill/>
            <a:ln w="38100">
              <a:solidFill>
                <a:srgbClr val="CC3300"/>
              </a:solidFill>
              <a:miter lim="800000"/>
              <a:headEnd/>
              <a:tailEnd/>
            </a:ln>
          </p:spPr>
          <p:txBody>
            <a:bodyPr wrap="none"/>
            <a:lstStyle/>
            <a:p>
              <a:endParaRPr lang="zh-CN" altLang="en-US"/>
            </a:p>
          </p:txBody>
        </p:sp>
        <p:sp>
          <p:nvSpPr>
            <p:cNvPr id="469003" name="Text Box 13"/>
            <p:cNvSpPr txBox="1">
              <a:spLocks noChangeArrowheads="1"/>
            </p:cNvSpPr>
            <p:nvPr/>
          </p:nvSpPr>
          <p:spPr bwMode="auto">
            <a:xfrm>
              <a:off x="1051" y="3548"/>
              <a:ext cx="750" cy="231"/>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rgbClr val="CC3300"/>
                  </a:solidFill>
                  <a:cs typeface="Arial" pitchFamily="34" charset="0"/>
                </a:rPr>
                <a:t>“hello”</a:t>
              </a:r>
            </a:p>
          </p:txBody>
        </p:sp>
      </p:grpSp>
      <p:sp>
        <p:nvSpPr>
          <p:cNvPr id="364559" name="Line 15"/>
          <p:cNvSpPr>
            <a:spLocks noChangeShapeType="1"/>
          </p:cNvSpPr>
          <p:nvPr/>
        </p:nvSpPr>
        <p:spPr bwMode="auto">
          <a:xfrm flipV="1">
            <a:off x="2232025" y="2259013"/>
            <a:ext cx="0" cy="596900"/>
          </a:xfrm>
          <a:prstGeom prst="line">
            <a:avLst/>
          </a:prstGeom>
          <a:noFill/>
          <a:ln w="38100">
            <a:solidFill>
              <a:srgbClr val="CC3300"/>
            </a:solidFill>
            <a:miter lim="800000"/>
            <a:headEnd/>
            <a:tailEnd/>
          </a:ln>
        </p:spPr>
        <p:txBody>
          <a:bodyPr wrap="none"/>
          <a:lstStyle/>
          <a:p>
            <a:endParaRPr lang="zh-CN" altLang="en-US"/>
          </a:p>
        </p:txBody>
      </p:sp>
      <p:sp>
        <p:nvSpPr>
          <p:cNvPr id="364560" name="Line 16"/>
          <p:cNvSpPr>
            <a:spLocks noChangeShapeType="1"/>
          </p:cNvSpPr>
          <p:nvPr/>
        </p:nvSpPr>
        <p:spPr bwMode="auto">
          <a:xfrm flipH="1" flipV="1">
            <a:off x="2185988" y="2843213"/>
            <a:ext cx="4340225" cy="14287"/>
          </a:xfrm>
          <a:prstGeom prst="line">
            <a:avLst/>
          </a:prstGeom>
          <a:noFill/>
          <a:ln w="38100">
            <a:solidFill>
              <a:srgbClr val="CC3300"/>
            </a:solidFill>
            <a:miter lim="800000"/>
            <a:headEnd type="triangle" w="med" len="med"/>
            <a:tailEnd/>
          </a:ln>
        </p:spPr>
        <p:txBody>
          <a:bodyPr wrap="none"/>
          <a:lstStyle/>
          <a:p>
            <a:endParaRPr lang="zh-CN" altLang="en-US"/>
          </a:p>
        </p:txBody>
      </p:sp>
      <p:sp>
        <p:nvSpPr>
          <p:cNvPr id="364561" name="Line 17"/>
          <p:cNvSpPr>
            <a:spLocks noChangeShapeType="1"/>
          </p:cNvSpPr>
          <p:nvPr/>
        </p:nvSpPr>
        <p:spPr bwMode="auto">
          <a:xfrm flipV="1">
            <a:off x="5741988" y="3910013"/>
            <a:ext cx="0" cy="625475"/>
          </a:xfrm>
          <a:prstGeom prst="line">
            <a:avLst/>
          </a:prstGeom>
          <a:noFill/>
          <a:ln w="38100">
            <a:solidFill>
              <a:srgbClr val="0066CC"/>
            </a:solidFill>
            <a:miter lim="800000"/>
            <a:headEnd/>
            <a:tailEnd/>
          </a:ln>
        </p:spPr>
        <p:txBody>
          <a:bodyPr wrap="none"/>
          <a:lstStyle/>
          <a:p>
            <a:endParaRPr lang="zh-CN" altLang="en-US"/>
          </a:p>
        </p:txBody>
      </p:sp>
      <p:sp>
        <p:nvSpPr>
          <p:cNvPr id="364562" name="Line 18"/>
          <p:cNvSpPr>
            <a:spLocks noChangeShapeType="1"/>
          </p:cNvSpPr>
          <p:nvPr/>
        </p:nvSpPr>
        <p:spPr bwMode="auto">
          <a:xfrm>
            <a:off x="4751388" y="3932238"/>
            <a:ext cx="1031875" cy="0"/>
          </a:xfrm>
          <a:prstGeom prst="line">
            <a:avLst/>
          </a:prstGeom>
          <a:noFill/>
          <a:ln w="38100">
            <a:solidFill>
              <a:srgbClr val="0066CC"/>
            </a:solidFill>
            <a:miter lim="800000"/>
            <a:headEnd/>
            <a:tailEnd/>
          </a:ln>
        </p:spPr>
        <p:txBody>
          <a:bodyPr wrap="none"/>
          <a:lstStyle/>
          <a:p>
            <a:endParaRPr lang="zh-CN" altLang="en-US"/>
          </a:p>
        </p:txBody>
      </p:sp>
      <p:sp>
        <p:nvSpPr>
          <p:cNvPr id="364563" name="Line 19"/>
          <p:cNvSpPr>
            <a:spLocks noChangeShapeType="1"/>
          </p:cNvSpPr>
          <p:nvPr/>
        </p:nvSpPr>
        <p:spPr bwMode="auto">
          <a:xfrm flipV="1">
            <a:off x="4751388" y="3319463"/>
            <a:ext cx="0" cy="625475"/>
          </a:xfrm>
          <a:prstGeom prst="line">
            <a:avLst/>
          </a:prstGeom>
          <a:noFill/>
          <a:ln w="38100">
            <a:solidFill>
              <a:srgbClr val="0066CC"/>
            </a:solidFill>
            <a:miter lim="800000"/>
            <a:headEnd/>
            <a:tailEnd/>
          </a:ln>
        </p:spPr>
        <p:txBody>
          <a:bodyPr wrap="none"/>
          <a:lstStyle/>
          <a:p>
            <a:endParaRPr lang="zh-CN" altLang="en-US"/>
          </a:p>
        </p:txBody>
      </p:sp>
      <p:sp>
        <p:nvSpPr>
          <p:cNvPr id="364564" name="Line 20"/>
          <p:cNvSpPr>
            <a:spLocks noChangeShapeType="1"/>
          </p:cNvSpPr>
          <p:nvPr/>
        </p:nvSpPr>
        <p:spPr bwMode="auto">
          <a:xfrm flipH="1" flipV="1">
            <a:off x="5021263" y="3203575"/>
            <a:ext cx="1566862" cy="28575"/>
          </a:xfrm>
          <a:prstGeom prst="line">
            <a:avLst/>
          </a:prstGeom>
          <a:noFill/>
          <a:ln w="38100">
            <a:solidFill>
              <a:srgbClr val="0066CC"/>
            </a:solidFill>
            <a:miter lim="800000"/>
            <a:headEnd type="triangle" w="med" len="med"/>
            <a:tailEnd/>
          </a:ln>
        </p:spPr>
        <p:txBody>
          <a:bodyPr wrap="none"/>
          <a:lstStyle/>
          <a:p>
            <a:endParaRPr lang="zh-CN" altLang="en-US"/>
          </a:p>
        </p:txBody>
      </p:sp>
      <p:sp>
        <p:nvSpPr>
          <p:cNvPr id="364565" name="Text Box 21"/>
          <p:cNvSpPr txBox="1">
            <a:spLocks noChangeArrowheads="1"/>
          </p:cNvSpPr>
          <p:nvPr/>
        </p:nvSpPr>
        <p:spPr bwMode="auto">
          <a:xfrm>
            <a:off x="6157913" y="5446713"/>
            <a:ext cx="1944687" cy="779462"/>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altLang="zh-CN" b="1">
                <a:solidFill>
                  <a:srgbClr val="0066CC"/>
                </a:solidFill>
                <a:effectLst>
                  <a:outerShdw blurRad="38100" dist="38100" dir="2700000" algn="tl">
                    <a:srgbClr val="C0C0C0"/>
                  </a:outerShdw>
                </a:effectLst>
                <a:cs typeface="Arial" pitchFamily="34" charset="0"/>
              </a:rPr>
              <a:t>Hello</a:t>
            </a:r>
            <a:r>
              <a:rPr lang="zh-CN" altLang="en-US" b="1">
                <a:solidFill>
                  <a:srgbClr val="0066CC"/>
                </a:solidFill>
                <a:effectLst>
                  <a:outerShdw blurRad="38100" dist="38100" dir="2700000" algn="tl">
                    <a:srgbClr val="C0C0C0"/>
                  </a:outerShdw>
                </a:effectLst>
                <a:cs typeface="Arial" pitchFamily="34" charset="0"/>
              </a:rPr>
              <a:t>可执行文件</a:t>
            </a:r>
          </a:p>
          <a:p>
            <a:pPr algn="ctr" eaLnBrk="0" hangingPunct="0">
              <a:spcBef>
                <a:spcPct val="50000"/>
              </a:spcBef>
            </a:pPr>
            <a:endParaRPr lang="zh-CN" altLang="en-US" b="1">
              <a:solidFill>
                <a:schemeClr val="accent2"/>
              </a:solidFill>
              <a:cs typeface="Arial" pitchFamily="34" charset="0"/>
            </a:endParaRPr>
          </a:p>
        </p:txBody>
      </p:sp>
      <p:sp>
        <p:nvSpPr>
          <p:cNvPr id="364567" name="Text Box 23"/>
          <p:cNvSpPr txBox="1">
            <a:spLocks noChangeArrowheads="1"/>
          </p:cNvSpPr>
          <p:nvPr/>
        </p:nvSpPr>
        <p:spPr bwMode="auto">
          <a:xfrm>
            <a:off x="4113213" y="1082675"/>
            <a:ext cx="3789362" cy="998538"/>
          </a:xfrm>
          <a:prstGeom prst="rect">
            <a:avLst/>
          </a:prstGeom>
          <a:noFill/>
          <a:ln w="9525">
            <a:noFill/>
            <a:miter lim="800000"/>
            <a:headEnd/>
            <a:tailEnd/>
          </a:ln>
        </p:spPr>
        <p:txBody>
          <a:bodyPr>
            <a:spAutoFit/>
          </a:bodyPr>
          <a:lstStyle/>
          <a:p>
            <a:pPr eaLnBrk="0" hangingPunct="0">
              <a:spcBef>
                <a:spcPct val="15000"/>
              </a:spcBef>
            </a:pPr>
            <a:r>
              <a:rPr lang="en-US" altLang="zh-CN" b="1">
                <a:solidFill>
                  <a:srgbClr val="CC3300"/>
                </a:solidFill>
                <a:ea typeface="黑体" pitchFamily="49" charset="-122"/>
              </a:rPr>
              <a:t>Red</a:t>
            </a:r>
            <a:r>
              <a:rPr lang="zh-CN" altLang="en-US" b="1">
                <a:solidFill>
                  <a:srgbClr val="CC3300"/>
                </a:solidFill>
                <a:ea typeface="黑体" pitchFamily="49" charset="-122"/>
              </a:rPr>
              <a:t>：</a:t>
            </a:r>
            <a:r>
              <a:rPr lang="en-US" altLang="zh-CN" b="1">
                <a:solidFill>
                  <a:srgbClr val="CC3300"/>
                </a:solidFill>
                <a:ea typeface="黑体" pitchFamily="49" charset="-122"/>
              </a:rPr>
              <a:t>shell</a:t>
            </a:r>
            <a:r>
              <a:rPr lang="zh-CN" altLang="en-US" b="1">
                <a:solidFill>
                  <a:srgbClr val="CC3300"/>
                </a:solidFill>
                <a:ea typeface="黑体" pitchFamily="49" charset="-122"/>
              </a:rPr>
              <a:t>命令行处理</a:t>
            </a:r>
          </a:p>
          <a:p>
            <a:pPr eaLnBrk="0" hangingPunct="0">
              <a:spcBef>
                <a:spcPct val="15000"/>
              </a:spcBef>
            </a:pPr>
            <a:r>
              <a:rPr lang="en-US" altLang="zh-CN" b="1">
                <a:solidFill>
                  <a:srgbClr val="0066CC"/>
                </a:solidFill>
                <a:ea typeface="黑体" pitchFamily="49" charset="-122"/>
              </a:rPr>
              <a:t>Blue</a:t>
            </a:r>
            <a:r>
              <a:rPr lang="zh-CN" altLang="en-US" b="1">
                <a:solidFill>
                  <a:srgbClr val="0066CC"/>
                </a:solidFill>
                <a:ea typeface="黑体" pitchFamily="49" charset="-122"/>
              </a:rPr>
              <a:t>：可执行文件加载</a:t>
            </a:r>
          </a:p>
          <a:p>
            <a:pPr eaLnBrk="0" hangingPunct="0">
              <a:spcBef>
                <a:spcPct val="15000"/>
              </a:spcBef>
            </a:pPr>
            <a:r>
              <a:rPr lang="en-US" altLang="zh-CN" b="1">
                <a:solidFill>
                  <a:srgbClr val="008000"/>
                </a:solidFill>
                <a:ea typeface="黑体" pitchFamily="49" charset="-122"/>
              </a:rPr>
              <a:t>Cyan</a:t>
            </a:r>
            <a:r>
              <a:rPr lang="zh-CN" altLang="en-US" b="1">
                <a:solidFill>
                  <a:srgbClr val="008000"/>
                </a:solidFill>
                <a:ea typeface="黑体" pitchFamily="49" charset="-122"/>
              </a:rPr>
              <a:t>：</a:t>
            </a:r>
            <a:r>
              <a:rPr lang="en-US" altLang="zh-CN" b="1">
                <a:solidFill>
                  <a:srgbClr val="008000"/>
                </a:solidFill>
                <a:ea typeface="黑体" pitchFamily="49" charset="-122"/>
              </a:rPr>
              <a:t>hello</a:t>
            </a:r>
            <a:r>
              <a:rPr lang="zh-CN" altLang="en-US" b="1">
                <a:solidFill>
                  <a:srgbClr val="008000"/>
                </a:solidFill>
                <a:ea typeface="黑体" pitchFamily="49" charset="-122"/>
              </a:rPr>
              <a:t>程序执行过程</a:t>
            </a:r>
          </a:p>
        </p:txBody>
      </p:sp>
      <p:sp>
        <p:nvSpPr>
          <p:cNvPr id="364569" name="Text Box 25"/>
          <p:cNvSpPr txBox="1">
            <a:spLocks noChangeArrowheads="1"/>
          </p:cNvSpPr>
          <p:nvPr/>
        </p:nvSpPr>
        <p:spPr bwMode="auto">
          <a:xfrm>
            <a:off x="7532688" y="2600325"/>
            <a:ext cx="1030287" cy="336550"/>
          </a:xfrm>
          <a:prstGeom prst="rect">
            <a:avLst/>
          </a:prstGeom>
          <a:noFill/>
          <a:ln w="9525">
            <a:noFill/>
            <a:miter lim="800000"/>
            <a:headEnd/>
            <a:tailEnd/>
          </a:ln>
        </p:spPr>
        <p:txBody>
          <a:bodyPr>
            <a:spAutoFit/>
          </a:bodyPr>
          <a:lstStyle/>
          <a:p>
            <a:pPr algn="ctr" eaLnBrk="0" hangingPunct="0">
              <a:spcBef>
                <a:spcPct val="50000"/>
              </a:spcBef>
            </a:pPr>
            <a:r>
              <a:rPr lang="en-US" altLang="zh-CN" sz="1600" b="1">
                <a:solidFill>
                  <a:srgbClr val="CC3300"/>
                </a:solidFill>
                <a:cs typeface="Arial" pitchFamily="34" charset="0"/>
              </a:rPr>
              <a:t>“hello”</a:t>
            </a:r>
          </a:p>
        </p:txBody>
      </p:sp>
      <p:sp>
        <p:nvSpPr>
          <p:cNvPr id="364570" name="Text Box 26"/>
          <p:cNvSpPr txBox="1">
            <a:spLocks noChangeArrowheads="1"/>
          </p:cNvSpPr>
          <p:nvPr/>
        </p:nvSpPr>
        <p:spPr bwMode="auto">
          <a:xfrm>
            <a:off x="7489825" y="3019425"/>
            <a:ext cx="1654175" cy="336550"/>
          </a:xfrm>
          <a:prstGeom prst="rect">
            <a:avLst/>
          </a:prstGeom>
          <a:noFill/>
          <a:ln w="9525">
            <a:noFill/>
            <a:miter lim="800000"/>
            <a:headEnd/>
            <a:tailEnd/>
          </a:ln>
        </p:spPr>
        <p:txBody>
          <a:bodyPr>
            <a:spAutoFit/>
          </a:bodyPr>
          <a:lstStyle/>
          <a:p>
            <a:pPr algn="ctr" eaLnBrk="0" hangingPunct="0">
              <a:spcBef>
                <a:spcPct val="50000"/>
              </a:spcBef>
            </a:pPr>
            <a:r>
              <a:rPr lang="en-US" altLang="zh-CN" sz="1600" b="1" dirty="0">
                <a:solidFill>
                  <a:schemeClr val="accent2"/>
                </a:solidFill>
                <a:cs typeface="Arial" pitchFamily="34" charset="0"/>
              </a:rPr>
              <a:t>“</a:t>
            </a:r>
            <a:r>
              <a:rPr lang="en-US" altLang="zh-CN" sz="1600" b="1" dirty="0" err="1">
                <a:solidFill>
                  <a:schemeClr val="accent2"/>
                </a:solidFill>
                <a:cs typeface="Arial" pitchFamily="34" charset="0"/>
              </a:rPr>
              <a:t>hello,world</a:t>
            </a:r>
            <a:r>
              <a:rPr lang="en-US" altLang="zh-CN" sz="1600" b="1" dirty="0">
                <a:solidFill>
                  <a:schemeClr val="accent2"/>
                </a:solidFill>
                <a:cs typeface="Arial" pitchFamily="34" charset="0"/>
              </a:rPr>
              <a:t>/n”</a:t>
            </a:r>
          </a:p>
        </p:txBody>
      </p:sp>
      <p:sp>
        <p:nvSpPr>
          <p:cNvPr id="364571" name="Text Box 27"/>
          <p:cNvSpPr txBox="1">
            <a:spLocks noChangeArrowheads="1"/>
          </p:cNvSpPr>
          <p:nvPr/>
        </p:nvSpPr>
        <p:spPr bwMode="auto">
          <a:xfrm>
            <a:off x="2857500" y="5445125"/>
            <a:ext cx="2090738" cy="366713"/>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rgbClr val="008000"/>
                </a:solidFill>
                <a:cs typeface="Arial" pitchFamily="34" charset="0"/>
              </a:rPr>
              <a:t>“hello,world/n”</a:t>
            </a:r>
          </a:p>
        </p:txBody>
      </p:sp>
      <p:sp>
        <p:nvSpPr>
          <p:cNvPr id="364573" name="Line 29"/>
          <p:cNvSpPr>
            <a:spLocks noChangeShapeType="1"/>
          </p:cNvSpPr>
          <p:nvPr/>
        </p:nvSpPr>
        <p:spPr bwMode="auto">
          <a:xfrm flipH="1" flipV="1">
            <a:off x="2149475" y="3062288"/>
            <a:ext cx="4427538" cy="14287"/>
          </a:xfrm>
          <a:prstGeom prst="line">
            <a:avLst/>
          </a:prstGeom>
          <a:noFill/>
          <a:ln w="38100">
            <a:solidFill>
              <a:srgbClr val="008000"/>
            </a:solidFill>
            <a:miter lim="800000"/>
            <a:headEnd/>
            <a:tailEnd/>
          </a:ln>
        </p:spPr>
        <p:txBody>
          <a:bodyPr wrap="none"/>
          <a:lstStyle/>
          <a:p>
            <a:endParaRPr lang="zh-CN" altLang="en-US"/>
          </a:p>
        </p:txBody>
      </p:sp>
      <p:sp>
        <p:nvSpPr>
          <p:cNvPr id="364574" name="Line 30"/>
          <p:cNvSpPr>
            <a:spLocks noChangeShapeType="1"/>
          </p:cNvSpPr>
          <p:nvPr/>
        </p:nvSpPr>
        <p:spPr bwMode="auto">
          <a:xfrm flipV="1">
            <a:off x="2120900" y="2300288"/>
            <a:ext cx="0" cy="739775"/>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364575" name="Line 31"/>
          <p:cNvSpPr>
            <a:spLocks noChangeShapeType="1"/>
          </p:cNvSpPr>
          <p:nvPr/>
        </p:nvSpPr>
        <p:spPr bwMode="auto">
          <a:xfrm flipH="1" flipV="1">
            <a:off x="1773238" y="2295525"/>
            <a:ext cx="0" cy="1014413"/>
          </a:xfrm>
          <a:prstGeom prst="line">
            <a:avLst/>
          </a:prstGeom>
          <a:noFill/>
          <a:ln w="38100">
            <a:solidFill>
              <a:srgbClr val="008000"/>
            </a:solidFill>
            <a:miter lim="800000"/>
            <a:headEnd/>
            <a:tailEnd/>
          </a:ln>
        </p:spPr>
        <p:txBody>
          <a:bodyPr wrap="none"/>
          <a:lstStyle/>
          <a:p>
            <a:endParaRPr lang="zh-CN" altLang="en-US"/>
          </a:p>
        </p:txBody>
      </p:sp>
      <p:sp>
        <p:nvSpPr>
          <p:cNvPr id="364576" name="Line 32"/>
          <p:cNvSpPr>
            <a:spLocks noChangeShapeType="1"/>
          </p:cNvSpPr>
          <p:nvPr/>
        </p:nvSpPr>
        <p:spPr bwMode="auto">
          <a:xfrm flipH="1" flipV="1">
            <a:off x="1849438" y="3322638"/>
            <a:ext cx="2351087" cy="28575"/>
          </a:xfrm>
          <a:prstGeom prst="line">
            <a:avLst/>
          </a:prstGeom>
          <a:noFill/>
          <a:ln w="38100">
            <a:solidFill>
              <a:srgbClr val="008000"/>
            </a:solidFill>
            <a:miter lim="800000"/>
            <a:headEnd/>
            <a:tailEnd/>
          </a:ln>
        </p:spPr>
        <p:txBody>
          <a:bodyPr wrap="none"/>
          <a:lstStyle/>
          <a:p>
            <a:endParaRPr lang="zh-CN" altLang="en-US"/>
          </a:p>
        </p:txBody>
      </p:sp>
      <p:sp>
        <p:nvSpPr>
          <p:cNvPr id="364578" name="Line 34"/>
          <p:cNvSpPr>
            <a:spLocks noChangeShapeType="1"/>
          </p:cNvSpPr>
          <p:nvPr/>
        </p:nvSpPr>
        <p:spPr bwMode="auto">
          <a:xfrm flipV="1">
            <a:off x="4195763" y="3338513"/>
            <a:ext cx="0" cy="465137"/>
          </a:xfrm>
          <a:prstGeom prst="line">
            <a:avLst/>
          </a:prstGeom>
          <a:noFill/>
          <a:ln w="38100">
            <a:solidFill>
              <a:srgbClr val="008000"/>
            </a:solidFill>
            <a:miter lim="800000"/>
            <a:headEnd/>
            <a:tailEnd/>
          </a:ln>
        </p:spPr>
        <p:txBody>
          <a:bodyPr wrap="none"/>
          <a:lstStyle/>
          <a:p>
            <a:endParaRPr lang="zh-CN" altLang="en-US"/>
          </a:p>
        </p:txBody>
      </p:sp>
      <p:sp>
        <p:nvSpPr>
          <p:cNvPr id="364579" name="Line 35"/>
          <p:cNvSpPr>
            <a:spLocks noChangeShapeType="1"/>
          </p:cNvSpPr>
          <p:nvPr/>
        </p:nvSpPr>
        <p:spPr bwMode="auto">
          <a:xfrm>
            <a:off x="3395663" y="3805238"/>
            <a:ext cx="798512" cy="0"/>
          </a:xfrm>
          <a:prstGeom prst="line">
            <a:avLst/>
          </a:prstGeom>
          <a:noFill/>
          <a:ln w="38100">
            <a:solidFill>
              <a:srgbClr val="008000"/>
            </a:solidFill>
            <a:miter lim="800000"/>
            <a:headEnd/>
            <a:tailEnd/>
          </a:ln>
        </p:spPr>
        <p:txBody>
          <a:bodyPr wrap="none"/>
          <a:lstStyle/>
          <a:p>
            <a:endParaRPr lang="zh-CN" altLang="en-US"/>
          </a:p>
        </p:txBody>
      </p:sp>
      <p:sp>
        <p:nvSpPr>
          <p:cNvPr id="364581" name="Line 37"/>
          <p:cNvSpPr>
            <a:spLocks noChangeShapeType="1"/>
          </p:cNvSpPr>
          <p:nvPr/>
        </p:nvSpPr>
        <p:spPr bwMode="auto">
          <a:xfrm flipV="1">
            <a:off x="3381375" y="3786188"/>
            <a:ext cx="0" cy="741362"/>
          </a:xfrm>
          <a:prstGeom prst="line">
            <a:avLst/>
          </a:prstGeom>
          <a:noFill/>
          <a:ln w="38100">
            <a:solidFill>
              <a:srgbClr val="008000"/>
            </a:solidFill>
            <a:miter lim="800000"/>
            <a:headEnd type="triangle" w="med" len="med"/>
            <a:tailEnd/>
          </a:ln>
        </p:spPr>
        <p:txBody>
          <a:bodyPr wrap="none"/>
          <a:lstStyle/>
          <a:p>
            <a:endParaRPr lang="zh-CN" altLang="en-US"/>
          </a:p>
        </p:txBody>
      </p:sp>
      <p:sp>
        <p:nvSpPr>
          <p:cNvPr id="364582" name="Text Box 38"/>
          <p:cNvSpPr txBox="1">
            <a:spLocks noChangeArrowheads="1"/>
          </p:cNvSpPr>
          <p:nvPr/>
        </p:nvSpPr>
        <p:spPr bwMode="auto">
          <a:xfrm>
            <a:off x="598488" y="6229350"/>
            <a:ext cx="7199312" cy="366713"/>
          </a:xfrm>
          <a:prstGeom prst="rect">
            <a:avLst/>
          </a:prstGeom>
          <a:noFill/>
          <a:ln w="9525">
            <a:noFill/>
            <a:miter lim="800000"/>
            <a:headEnd/>
            <a:tailEnd/>
          </a:ln>
        </p:spPr>
        <p:txBody>
          <a:bodyPr>
            <a:spAutoFit/>
          </a:bodyPr>
          <a:lstStyle/>
          <a:p>
            <a:pPr eaLnBrk="0" hangingPunct="0">
              <a:spcBef>
                <a:spcPct val="50000"/>
              </a:spcBef>
            </a:pPr>
            <a:r>
              <a:rPr lang="zh-CN" altLang="en-US" b="1" dirty="0">
                <a:solidFill>
                  <a:srgbClr val="ED1611"/>
                </a:solidFill>
                <a:latin typeface="黑体" pitchFamily="49" charset="-122"/>
                <a:ea typeface="黑体" pitchFamily="49" charset="-122"/>
              </a:rPr>
              <a:t>所有过程都是在</a:t>
            </a:r>
            <a:r>
              <a:rPr lang="en-US" altLang="zh-CN" b="1" dirty="0">
                <a:solidFill>
                  <a:srgbClr val="ED1611"/>
                </a:solidFill>
                <a:ea typeface="黑体" pitchFamily="49" charset="-122"/>
              </a:rPr>
              <a:t>CPU</a:t>
            </a:r>
            <a:r>
              <a:rPr lang="zh-CN" altLang="en-US" b="1" dirty="0">
                <a:solidFill>
                  <a:srgbClr val="ED1611"/>
                </a:solidFill>
                <a:latin typeface="黑体" pitchFamily="49" charset="-122"/>
                <a:ea typeface="黑体" pitchFamily="49" charset="-122"/>
              </a:rPr>
              <a:t>执行指令所产生的控制信号的作用下进行的。</a:t>
            </a:r>
          </a:p>
        </p:txBody>
      </p:sp>
      <p:sp>
        <p:nvSpPr>
          <p:cNvPr id="364583" name="Text Box 39"/>
          <p:cNvSpPr txBox="1">
            <a:spLocks noChangeArrowheads="1"/>
          </p:cNvSpPr>
          <p:nvPr/>
        </p:nvSpPr>
        <p:spPr bwMode="auto">
          <a:xfrm>
            <a:off x="617538" y="5919788"/>
            <a:ext cx="7707312" cy="366712"/>
          </a:xfrm>
          <a:prstGeom prst="rect">
            <a:avLst/>
          </a:prstGeom>
          <a:noFill/>
          <a:ln w="9525">
            <a:noFill/>
            <a:miter lim="800000"/>
            <a:headEnd/>
            <a:tailEnd/>
          </a:ln>
        </p:spPr>
        <p:txBody>
          <a:bodyPr>
            <a:spAutoFit/>
          </a:bodyPr>
          <a:lstStyle/>
          <a:p>
            <a:pPr eaLnBrk="0" hangingPunct="0">
              <a:spcBef>
                <a:spcPct val="50000"/>
              </a:spcBef>
            </a:pPr>
            <a:r>
              <a:rPr lang="zh-CN" altLang="en-US" b="1" dirty="0">
                <a:solidFill>
                  <a:schemeClr val="accent2"/>
                </a:solidFill>
                <a:latin typeface="Times New Roman" pitchFamily="18" charset="0"/>
                <a:ea typeface="黑体" pitchFamily="49" charset="-122"/>
              </a:rPr>
              <a:t>数据经常在各存储部件间传送。故现代计算机大多采用“缓存”技术！</a:t>
            </a:r>
          </a:p>
        </p:txBody>
      </p:sp>
      <p:grpSp>
        <p:nvGrpSpPr>
          <p:cNvPr id="3" name="Group 40"/>
          <p:cNvGrpSpPr>
            <a:grpSpLocks/>
          </p:cNvGrpSpPr>
          <p:nvPr/>
        </p:nvGrpSpPr>
        <p:grpSpPr bwMode="auto">
          <a:xfrm>
            <a:off x="6600825" y="307975"/>
            <a:ext cx="2562225" cy="1006475"/>
            <a:chOff x="901" y="977"/>
            <a:chExt cx="1614" cy="634"/>
          </a:xfrm>
        </p:grpSpPr>
        <p:sp>
          <p:nvSpPr>
            <p:cNvPr id="469025" name="Rectangle 41"/>
            <p:cNvSpPr>
              <a:spLocks noChangeArrowheads="1"/>
            </p:cNvSpPr>
            <p:nvPr/>
          </p:nvSpPr>
          <p:spPr bwMode="auto">
            <a:xfrm>
              <a:off x="901" y="977"/>
              <a:ext cx="1216" cy="634"/>
            </a:xfrm>
            <a:prstGeom prst="rect">
              <a:avLst/>
            </a:prstGeom>
            <a:solidFill>
              <a:schemeClr val="bg1">
                <a:alpha val="29019"/>
              </a:schemeClr>
            </a:solidFill>
            <a:ln w="9525">
              <a:noFill/>
              <a:miter lim="800000"/>
              <a:headEnd/>
              <a:tailEnd/>
            </a:ln>
          </p:spPr>
          <p:txBody>
            <a:bodyPr>
              <a:spAutoFit/>
            </a:bodyPr>
            <a:lstStyle/>
            <a:p>
              <a:pPr eaLnBrk="0" hangingPunct="0"/>
              <a:r>
                <a:rPr lang="en-US" altLang="zh-CN" sz="2000" b="1">
                  <a:solidFill>
                    <a:srgbClr val="ED1611"/>
                  </a:solidFill>
                  <a:cs typeface="Arial" pitchFamily="34" charset="0"/>
                </a:rPr>
                <a:t>Unix&gt;./hello</a:t>
              </a:r>
            </a:p>
            <a:p>
              <a:pPr eaLnBrk="0" hangingPunct="0"/>
              <a:r>
                <a:rPr lang="en-US" altLang="zh-CN" sz="2000" b="1">
                  <a:solidFill>
                    <a:srgbClr val="008000"/>
                  </a:solidFill>
                  <a:cs typeface="Arial" pitchFamily="34" charset="0"/>
                </a:rPr>
                <a:t>hello, world</a:t>
              </a:r>
            </a:p>
            <a:p>
              <a:pPr eaLnBrk="0" hangingPunct="0"/>
              <a:r>
                <a:rPr lang="en-US" altLang="zh-CN" sz="2000" b="1">
                  <a:cs typeface="Arial" pitchFamily="34" charset="0"/>
                </a:rPr>
                <a:t>unix&gt;</a:t>
              </a:r>
            </a:p>
          </p:txBody>
        </p:sp>
        <p:sp>
          <p:nvSpPr>
            <p:cNvPr id="469026" name="Text Box 42"/>
            <p:cNvSpPr txBox="1">
              <a:spLocks noChangeArrowheads="1"/>
            </p:cNvSpPr>
            <p:nvPr/>
          </p:nvSpPr>
          <p:spPr bwMode="auto">
            <a:xfrm>
              <a:off x="1838" y="996"/>
              <a:ext cx="677" cy="231"/>
            </a:xfrm>
            <a:prstGeom prst="rect">
              <a:avLst/>
            </a:prstGeom>
            <a:noFill/>
            <a:ln w="9525">
              <a:noFill/>
              <a:miter lim="800000"/>
              <a:headEnd/>
              <a:tailEnd/>
            </a:ln>
          </p:spPr>
          <p:txBody>
            <a:bodyPr>
              <a:spAutoFit/>
            </a:bodyPr>
            <a:lstStyle/>
            <a:p>
              <a:pPr algn="ctr" eaLnBrk="0" hangingPunct="0">
                <a:spcBef>
                  <a:spcPct val="50000"/>
                </a:spcBef>
              </a:pPr>
              <a:r>
                <a:rPr lang="en-US" altLang="zh-CN" b="1">
                  <a:solidFill>
                    <a:schemeClr val="accent2"/>
                  </a:solidFill>
                  <a:cs typeface="Arial" pitchFamily="34" charset="0"/>
                </a:rPr>
                <a:t>[Enter]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4567">
                                            <p:txEl>
                                              <p:pRg st="0" end="0"/>
                                            </p:txEl>
                                          </p:spTgt>
                                        </p:tgtEl>
                                        <p:attrNameLst>
                                          <p:attrName>style.visibility</p:attrName>
                                        </p:attrNameLst>
                                      </p:cBhvr>
                                      <p:to>
                                        <p:strVal val="visible"/>
                                      </p:to>
                                    </p:set>
                                    <p:animEffect transition="in" filter="blinds(horizontal)">
                                      <p:cBhvr>
                                        <p:cTn id="12" dur="500"/>
                                        <p:tgtEl>
                                          <p:spTgt spid="3645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64552"/>
                                        </p:tgtEl>
                                        <p:attrNameLst>
                                          <p:attrName>style.visibility</p:attrName>
                                        </p:attrNameLst>
                                      </p:cBhvr>
                                      <p:to>
                                        <p:strVal val="visible"/>
                                      </p:to>
                                    </p:set>
                                    <p:animEffect transition="in" filter="slide(fromBottom)">
                                      <p:cBhvr>
                                        <p:cTn id="22" dur="500"/>
                                        <p:tgtEl>
                                          <p:spTgt spid="36455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64553"/>
                                        </p:tgtEl>
                                        <p:attrNameLst>
                                          <p:attrName>style.visibility</p:attrName>
                                        </p:attrNameLst>
                                      </p:cBhvr>
                                      <p:to>
                                        <p:strVal val="visible"/>
                                      </p:to>
                                    </p:set>
                                    <p:animEffect transition="in" filter="slide(fromLeft)">
                                      <p:cBhvr>
                                        <p:cTn id="27" dur="500"/>
                                        <p:tgtEl>
                                          <p:spTgt spid="36455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64554"/>
                                        </p:tgtEl>
                                        <p:attrNameLst>
                                          <p:attrName>style.visibility</p:attrName>
                                        </p:attrNameLst>
                                      </p:cBhvr>
                                      <p:to>
                                        <p:strVal val="visible"/>
                                      </p:to>
                                    </p:set>
                                    <p:animEffect transition="in" filter="slide(fromBottom)">
                                      <p:cBhvr>
                                        <p:cTn id="32" dur="500"/>
                                        <p:tgtEl>
                                          <p:spTgt spid="36455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364555"/>
                                        </p:tgtEl>
                                        <p:attrNameLst>
                                          <p:attrName>style.visibility</p:attrName>
                                        </p:attrNameLst>
                                      </p:cBhvr>
                                      <p:to>
                                        <p:strVal val="visible"/>
                                      </p:to>
                                    </p:set>
                                    <p:animEffect transition="in" filter="slide(fromRight)">
                                      <p:cBhvr>
                                        <p:cTn id="37" dur="500"/>
                                        <p:tgtEl>
                                          <p:spTgt spid="36455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64556"/>
                                        </p:tgtEl>
                                        <p:attrNameLst>
                                          <p:attrName>style.visibility</p:attrName>
                                        </p:attrNameLst>
                                      </p:cBhvr>
                                      <p:to>
                                        <p:strVal val="visible"/>
                                      </p:to>
                                    </p:set>
                                    <p:animEffect transition="in" filter="slide(fromBottom)">
                                      <p:cBhvr>
                                        <p:cTn id="42" dur="500"/>
                                        <p:tgtEl>
                                          <p:spTgt spid="36455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364559"/>
                                        </p:tgtEl>
                                        <p:attrNameLst>
                                          <p:attrName>style.visibility</p:attrName>
                                        </p:attrNameLst>
                                      </p:cBhvr>
                                      <p:to>
                                        <p:strVal val="visible"/>
                                      </p:to>
                                    </p:set>
                                    <p:animEffect transition="in" filter="slide(fromTop)">
                                      <p:cBhvr>
                                        <p:cTn id="47" dur="500"/>
                                        <p:tgtEl>
                                          <p:spTgt spid="364559"/>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364560"/>
                                        </p:tgtEl>
                                        <p:attrNameLst>
                                          <p:attrName>style.visibility</p:attrName>
                                        </p:attrNameLst>
                                      </p:cBhvr>
                                      <p:to>
                                        <p:strVal val="visible"/>
                                      </p:to>
                                    </p:set>
                                    <p:animEffect transition="in" filter="slide(fromLeft)">
                                      <p:cBhvr>
                                        <p:cTn id="52" dur="500"/>
                                        <p:tgtEl>
                                          <p:spTgt spid="36456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4569"/>
                                        </p:tgtEl>
                                        <p:attrNameLst>
                                          <p:attrName>style.visibility</p:attrName>
                                        </p:attrNameLst>
                                      </p:cBhvr>
                                      <p:to>
                                        <p:strVal val="visible"/>
                                      </p:to>
                                    </p:set>
                                    <p:animEffect transition="in" filter="blinds(horizontal)">
                                      <p:cBhvr>
                                        <p:cTn id="57" dur="500"/>
                                        <p:tgtEl>
                                          <p:spTgt spid="36456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4567">
                                            <p:txEl>
                                              <p:pRg st="1" end="1"/>
                                            </p:txEl>
                                          </p:spTgt>
                                        </p:tgtEl>
                                        <p:attrNameLst>
                                          <p:attrName>style.visibility</p:attrName>
                                        </p:attrNameLst>
                                      </p:cBhvr>
                                      <p:to>
                                        <p:strVal val="visible"/>
                                      </p:to>
                                    </p:set>
                                    <p:animEffect transition="in" filter="blinds(horizontal)">
                                      <p:cBhvr>
                                        <p:cTn id="62" dur="500"/>
                                        <p:tgtEl>
                                          <p:spTgt spid="364567">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4565"/>
                                        </p:tgtEl>
                                        <p:attrNameLst>
                                          <p:attrName>style.visibility</p:attrName>
                                        </p:attrNameLst>
                                      </p:cBhvr>
                                      <p:to>
                                        <p:strVal val="visible"/>
                                      </p:to>
                                    </p:set>
                                    <p:animEffect transition="in" filter="blinds(horizontal)">
                                      <p:cBhvr>
                                        <p:cTn id="67" dur="500"/>
                                        <p:tgtEl>
                                          <p:spTgt spid="364565"/>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364561"/>
                                        </p:tgtEl>
                                        <p:attrNameLst>
                                          <p:attrName>style.visibility</p:attrName>
                                        </p:attrNameLst>
                                      </p:cBhvr>
                                      <p:to>
                                        <p:strVal val="visible"/>
                                      </p:to>
                                    </p:set>
                                    <p:animEffect transition="in" filter="slide(fromBottom)">
                                      <p:cBhvr>
                                        <p:cTn id="72" dur="500"/>
                                        <p:tgtEl>
                                          <p:spTgt spid="364561"/>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364562"/>
                                        </p:tgtEl>
                                        <p:attrNameLst>
                                          <p:attrName>style.visibility</p:attrName>
                                        </p:attrNameLst>
                                      </p:cBhvr>
                                      <p:to>
                                        <p:strVal val="visible"/>
                                      </p:to>
                                    </p:set>
                                    <p:animEffect transition="in" filter="slide(fromRight)">
                                      <p:cBhvr>
                                        <p:cTn id="77" dur="500"/>
                                        <p:tgtEl>
                                          <p:spTgt spid="364562"/>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364563"/>
                                        </p:tgtEl>
                                        <p:attrNameLst>
                                          <p:attrName>style.visibility</p:attrName>
                                        </p:attrNameLst>
                                      </p:cBhvr>
                                      <p:to>
                                        <p:strVal val="visible"/>
                                      </p:to>
                                    </p:set>
                                    <p:animEffect transition="in" filter="slide(fromBottom)">
                                      <p:cBhvr>
                                        <p:cTn id="82" dur="500"/>
                                        <p:tgtEl>
                                          <p:spTgt spid="364563"/>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364564"/>
                                        </p:tgtEl>
                                        <p:attrNameLst>
                                          <p:attrName>style.visibility</p:attrName>
                                        </p:attrNameLst>
                                      </p:cBhvr>
                                      <p:to>
                                        <p:strVal val="visible"/>
                                      </p:to>
                                    </p:set>
                                    <p:animEffect transition="in" filter="slide(fromLeft)">
                                      <p:cBhvr>
                                        <p:cTn id="87" dur="500"/>
                                        <p:tgtEl>
                                          <p:spTgt spid="36456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64570"/>
                                        </p:tgtEl>
                                        <p:attrNameLst>
                                          <p:attrName>style.visibility</p:attrName>
                                        </p:attrNameLst>
                                      </p:cBhvr>
                                      <p:to>
                                        <p:strVal val="visible"/>
                                      </p:to>
                                    </p:set>
                                    <p:animEffect transition="in" filter="blinds(horizontal)">
                                      <p:cBhvr>
                                        <p:cTn id="92" dur="500"/>
                                        <p:tgtEl>
                                          <p:spTgt spid="36457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64567">
                                            <p:txEl>
                                              <p:pRg st="2" end="2"/>
                                            </p:txEl>
                                          </p:spTgt>
                                        </p:tgtEl>
                                        <p:attrNameLst>
                                          <p:attrName>style.visibility</p:attrName>
                                        </p:attrNameLst>
                                      </p:cBhvr>
                                      <p:to>
                                        <p:strVal val="visible"/>
                                      </p:to>
                                    </p:set>
                                    <p:animEffect transition="in" filter="blinds(horizontal)">
                                      <p:cBhvr>
                                        <p:cTn id="97" dur="500"/>
                                        <p:tgtEl>
                                          <p:spTgt spid="364567">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2" fill="hold" grpId="0" nodeType="clickEffect">
                                  <p:stCondLst>
                                    <p:cond delay="0"/>
                                  </p:stCondLst>
                                  <p:childTnLst>
                                    <p:set>
                                      <p:cBhvr>
                                        <p:cTn id="101" dur="1" fill="hold">
                                          <p:stCondLst>
                                            <p:cond delay="0"/>
                                          </p:stCondLst>
                                        </p:cTn>
                                        <p:tgtEl>
                                          <p:spTgt spid="364573"/>
                                        </p:tgtEl>
                                        <p:attrNameLst>
                                          <p:attrName>style.visibility</p:attrName>
                                        </p:attrNameLst>
                                      </p:cBhvr>
                                      <p:to>
                                        <p:strVal val="visible"/>
                                      </p:to>
                                    </p:set>
                                    <p:animEffect transition="in" filter="slide(fromRight)">
                                      <p:cBhvr>
                                        <p:cTn id="102" dur="500"/>
                                        <p:tgtEl>
                                          <p:spTgt spid="364573"/>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364574"/>
                                        </p:tgtEl>
                                        <p:attrNameLst>
                                          <p:attrName>style.visibility</p:attrName>
                                        </p:attrNameLst>
                                      </p:cBhvr>
                                      <p:to>
                                        <p:strVal val="visible"/>
                                      </p:to>
                                    </p:set>
                                    <p:animEffect transition="in" filter="slide(fromBottom)">
                                      <p:cBhvr>
                                        <p:cTn id="107" dur="500"/>
                                        <p:tgtEl>
                                          <p:spTgt spid="364574"/>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1" fill="hold" grpId="0" nodeType="clickEffect">
                                  <p:stCondLst>
                                    <p:cond delay="0"/>
                                  </p:stCondLst>
                                  <p:childTnLst>
                                    <p:set>
                                      <p:cBhvr>
                                        <p:cTn id="111" dur="1" fill="hold">
                                          <p:stCondLst>
                                            <p:cond delay="0"/>
                                          </p:stCondLst>
                                        </p:cTn>
                                        <p:tgtEl>
                                          <p:spTgt spid="364575"/>
                                        </p:tgtEl>
                                        <p:attrNameLst>
                                          <p:attrName>style.visibility</p:attrName>
                                        </p:attrNameLst>
                                      </p:cBhvr>
                                      <p:to>
                                        <p:strVal val="visible"/>
                                      </p:to>
                                    </p:set>
                                    <p:animEffect transition="in" filter="slide(fromTop)">
                                      <p:cBhvr>
                                        <p:cTn id="112" dur="500"/>
                                        <p:tgtEl>
                                          <p:spTgt spid="364575"/>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8" fill="hold" grpId="0" nodeType="clickEffect">
                                  <p:stCondLst>
                                    <p:cond delay="0"/>
                                  </p:stCondLst>
                                  <p:childTnLst>
                                    <p:set>
                                      <p:cBhvr>
                                        <p:cTn id="116" dur="1" fill="hold">
                                          <p:stCondLst>
                                            <p:cond delay="0"/>
                                          </p:stCondLst>
                                        </p:cTn>
                                        <p:tgtEl>
                                          <p:spTgt spid="364576"/>
                                        </p:tgtEl>
                                        <p:attrNameLst>
                                          <p:attrName>style.visibility</p:attrName>
                                        </p:attrNameLst>
                                      </p:cBhvr>
                                      <p:to>
                                        <p:strVal val="visible"/>
                                      </p:to>
                                    </p:set>
                                    <p:animEffect transition="in" filter="slide(fromLeft)">
                                      <p:cBhvr>
                                        <p:cTn id="117" dur="500"/>
                                        <p:tgtEl>
                                          <p:spTgt spid="364576"/>
                                        </p:tgtEl>
                                      </p:cBhvr>
                                    </p:animEffect>
                                  </p:childTnLst>
                                </p:cTn>
                              </p:par>
                            </p:childTnLst>
                          </p:cTn>
                        </p:par>
                      </p:childTnLst>
                    </p:cTn>
                  </p:par>
                  <p:par>
                    <p:cTn id="118" fill="hold">
                      <p:stCondLst>
                        <p:cond delay="indefinite"/>
                      </p:stCondLst>
                      <p:childTnLst>
                        <p:par>
                          <p:cTn id="119" fill="hold">
                            <p:stCondLst>
                              <p:cond delay="0"/>
                            </p:stCondLst>
                            <p:childTnLst>
                              <p:par>
                                <p:cTn id="120" presetID="12" presetClass="entr" presetSubtype="1" fill="hold" grpId="0" nodeType="clickEffect">
                                  <p:stCondLst>
                                    <p:cond delay="0"/>
                                  </p:stCondLst>
                                  <p:childTnLst>
                                    <p:set>
                                      <p:cBhvr>
                                        <p:cTn id="121" dur="1" fill="hold">
                                          <p:stCondLst>
                                            <p:cond delay="0"/>
                                          </p:stCondLst>
                                        </p:cTn>
                                        <p:tgtEl>
                                          <p:spTgt spid="364578"/>
                                        </p:tgtEl>
                                        <p:attrNameLst>
                                          <p:attrName>style.visibility</p:attrName>
                                        </p:attrNameLst>
                                      </p:cBhvr>
                                      <p:to>
                                        <p:strVal val="visible"/>
                                      </p:to>
                                    </p:set>
                                    <p:animEffect transition="in" filter="slide(fromTop)">
                                      <p:cBhvr>
                                        <p:cTn id="122" dur="500"/>
                                        <p:tgtEl>
                                          <p:spTgt spid="364578"/>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2" fill="hold" grpId="0" nodeType="clickEffect">
                                  <p:stCondLst>
                                    <p:cond delay="0"/>
                                  </p:stCondLst>
                                  <p:childTnLst>
                                    <p:set>
                                      <p:cBhvr>
                                        <p:cTn id="126" dur="1" fill="hold">
                                          <p:stCondLst>
                                            <p:cond delay="0"/>
                                          </p:stCondLst>
                                        </p:cTn>
                                        <p:tgtEl>
                                          <p:spTgt spid="364579"/>
                                        </p:tgtEl>
                                        <p:attrNameLst>
                                          <p:attrName>style.visibility</p:attrName>
                                        </p:attrNameLst>
                                      </p:cBhvr>
                                      <p:to>
                                        <p:strVal val="visible"/>
                                      </p:to>
                                    </p:set>
                                    <p:animEffect transition="in" filter="slide(fromRight)">
                                      <p:cBhvr>
                                        <p:cTn id="127" dur="500"/>
                                        <p:tgtEl>
                                          <p:spTgt spid="364579"/>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1" fill="hold" grpId="0" nodeType="clickEffect">
                                  <p:stCondLst>
                                    <p:cond delay="0"/>
                                  </p:stCondLst>
                                  <p:childTnLst>
                                    <p:set>
                                      <p:cBhvr>
                                        <p:cTn id="131" dur="1" fill="hold">
                                          <p:stCondLst>
                                            <p:cond delay="0"/>
                                          </p:stCondLst>
                                        </p:cTn>
                                        <p:tgtEl>
                                          <p:spTgt spid="364581"/>
                                        </p:tgtEl>
                                        <p:attrNameLst>
                                          <p:attrName>style.visibility</p:attrName>
                                        </p:attrNameLst>
                                      </p:cBhvr>
                                      <p:to>
                                        <p:strVal val="visible"/>
                                      </p:to>
                                    </p:set>
                                    <p:animEffect transition="in" filter="slide(fromTop)">
                                      <p:cBhvr>
                                        <p:cTn id="132" dur="500"/>
                                        <p:tgtEl>
                                          <p:spTgt spid="36458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64571"/>
                                        </p:tgtEl>
                                        <p:attrNameLst>
                                          <p:attrName>style.visibility</p:attrName>
                                        </p:attrNameLst>
                                      </p:cBhvr>
                                      <p:to>
                                        <p:strVal val="visible"/>
                                      </p:to>
                                    </p:set>
                                    <p:animEffect transition="in" filter="blinds(horizontal)">
                                      <p:cBhvr>
                                        <p:cTn id="137" dur="500"/>
                                        <p:tgtEl>
                                          <p:spTgt spid="364571"/>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364583">
                                            <p:txEl>
                                              <p:pRg st="0" end="0"/>
                                            </p:txEl>
                                          </p:spTgt>
                                        </p:tgtEl>
                                        <p:attrNameLst>
                                          <p:attrName>style.visibility</p:attrName>
                                        </p:attrNameLst>
                                      </p:cBhvr>
                                      <p:to>
                                        <p:strVal val="visible"/>
                                      </p:to>
                                    </p:set>
                                    <p:animEffect transition="in" filter="blinds(horizontal)">
                                      <p:cBhvr>
                                        <p:cTn id="142" dur="500"/>
                                        <p:tgtEl>
                                          <p:spTgt spid="364583">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5" presetClass="entr" presetSubtype="10" fill="hold" nodeType="clickEffect">
                                  <p:stCondLst>
                                    <p:cond delay="0"/>
                                  </p:stCondLst>
                                  <p:childTnLst>
                                    <p:set>
                                      <p:cBhvr>
                                        <p:cTn id="146" dur="1" fill="hold">
                                          <p:stCondLst>
                                            <p:cond delay="0"/>
                                          </p:stCondLst>
                                        </p:cTn>
                                        <p:tgtEl>
                                          <p:spTgt spid="364582">
                                            <p:txEl>
                                              <p:pRg st="0" end="0"/>
                                            </p:txEl>
                                          </p:spTgt>
                                        </p:tgtEl>
                                        <p:attrNameLst>
                                          <p:attrName>style.visibility</p:attrName>
                                        </p:attrNameLst>
                                      </p:cBhvr>
                                      <p:to>
                                        <p:strVal val="visible"/>
                                      </p:to>
                                    </p:set>
                                    <p:animEffect transition="in" filter="checkerboard(across)">
                                      <p:cBhvr>
                                        <p:cTn id="147" dur="500"/>
                                        <p:tgtEl>
                                          <p:spTgt spid="364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2" grpId="0" animBg="1"/>
      <p:bldP spid="364553" grpId="0" animBg="1"/>
      <p:bldP spid="364554" grpId="0" animBg="1"/>
      <p:bldP spid="364555" grpId="0" animBg="1"/>
      <p:bldP spid="364556" grpId="0" animBg="1"/>
      <p:bldP spid="364559" grpId="0" animBg="1"/>
      <p:bldP spid="364560" grpId="0" animBg="1"/>
      <p:bldP spid="364561" grpId="0" animBg="1"/>
      <p:bldP spid="364562" grpId="0" animBg="1"/>
      <p:bldP spid="364563" grpId="0" animBg="1"/>
      <p:bldP spid="364564" grpId="0" animBg="1"/>
      <p:bldP spid="364565" grpId="0" animBg="1"/>
      <p:bldP spid="364569" grpId="0"/>
      <p:bldP spid="364570" grpId="0"/>
      <p:bldP spid="364571" grpId="0"/>
      <p:bldP spid="364573" grpId="0" animBg="1"/>
      <p:bldP spid="364574" grpId="0" animBg="1"/>
      <p:bldP spid="364575" grpId="0" animBg="1"/>
      <p:bldP spid="364576" grpId="0" animBg="1"/>
      <p:bldP spid="364578" grpId="0" animBg="1"/>
      <p:bldP spid="364579" grpId="0" animBg="1"/>
      <p:bldP spid="36458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idx="4294967295"/>
          </p:nvPr>
        </p:nvSpPr>
        <p:spPr>
          <a:xfrm>
            <a:off x="238125" y="107950"/>
            <a:ext cx="8805863" cy="569913"/>
          </a:xfrm>
        </p:spPr>
        <p:txBody>
          <a:bodyPr lIns="91440" tIns="45720" rIns="91440" bIns="45720" anchor="ctr"/>
          <a:lstStyle/>
          <a:p>
            <a:pPr defTabSz="717550" eaLnBrk="1" hangingPunct="1"/>
            <a:r>
              <a:rPr lang="zh-CN" altLang="en-US"/>
              <a:t>存储器的层次结构</a:t>
            </a:r>
          </a:p>
        </p:txBody>
      </p:sp>
      <p:sp>
        <p:nvSpPr>
          <p:cNvPr id="883715" name="Text Box 4"/>
          <p:cNvSpPr txBox="1">
            <a:spLocks noChangeArrowheads="1"/>
          </p:cNvSpPr>
          <p:nvPr/>
        </p:nvSpPr>
        <p:spPr bwMode="auto">
          <a:xfrm>
            <a:off x="3941763" y="2259013"/>
            <a:ext cx="1527175" cy="6953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en-US" altLang="zh-CN" sz="2200" b="1">
                <a:ea typeface="黑体" pitchFamily="49" charset="-122"/>
              </a:rPr>
              <a:t>cache</a:t>
            </a:r>
            <a:endParaRPr kumimoji="1" lang="zh-CN" altLang="en-US" sz="2200" b="1">
              <a:ea typeface="黑体" pitchFamily="49" charset="-122"/>
            </a:endParaRPr>
          </a:p>
        </p:txBody>
      </p:sp>
      <p:sp>
        <p:nvSpPr>
          <p:cNvPr id="883716" name="Text Box 5"/>
          <p:cNvSpPr txBox="1">
            <a:spLocks noChangeArrowheads="1"/>
          </p:cNvSpPr>
          <p:nvPr/>
        </p:nvSpPr>
        <p:spPr bwMode="auto">
          <a:xfrm>
            <a:off x="3492500" y="2933700"/>
            <a:ext cx="2519363" cy="7207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主存</a:t>
            </a:r>
            <a:r>
              <a:rPr kumimoji="1" lang="en-US" altLang="zh-CN" sz="2200" b="1">
                <a:ea typeface="黑体" pitchFamily="49" charset="-122"/>
              </a:rPr>
              <a:t>(RAM</a:t>
            </a:r>
            <a:r>
              <a:rPr kumimoji="1" lang="zh-CN" altLang="en-US" sz="2200" b="1">
                <a:ea typeface="黑体" pitchFamily="49" charset="-122"/>
              </a:rPr>
              <a:t>和</a:t>
            </a:r>
            <a:r>
              <a:rPr kumimoji="1" lang="en-US" altLang="zh-CN" sz="2200" b="1">
                <a:ea typeface="黑体" pitchFamily="49" charset="-122"/>
              </a:rPr>
              <a:t>ROM)</a:t>
            </a:r>
          </a:p>
        </p:txBody>
      </p:sp>
      <p:sp>
        <p:nvSpPr>
          <p:cNvPr id="883717" name="Text Box 6"/>
          <p:cNvSpPr txBox="1">
            <a:spLocks noChangeArrowheads="1"/>
          </p:cNvSpPr>
          <p:nvPr/>
        </p:nvSpPr>
        <p:spPr bwMode="auto">
          <a:xfrm>
            <a:off x="2816225" y="3654425"/>
            <a:ext cx="3735388" cy="695325"/>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 外存储器（硬盘、光盘）</a:t>
            </a:r>
          </a:p>
        </p:txBody>
      </p:sp>
      <p:sp>
        <p:nvSpPr>
          <p:cNvPr id="883718" name="Text Box 7"/>
          <p:cNvSpPr txBox="1">
            <a:spLocks noChangeArrowheads="1"/>
          </p:cNvSpPr>
          <p:nvPr/>
        </p:nvSpPr>
        <p:spPr bwMode="auto">
          <a:xfrm>
            <a:off x="2276475" y="4329113"/>
            <a:ext cx="4995863" cy="693737"/>
          </a:xfrm>
          <a:prstGeom prst="rect">
            <a:avLst/>
          </a:prstGeom>
          <a:solidFill>
            <a:srgbClr val="FFFFFF"/>
          </a:solidFill>
          <a:ln w="9525">
            <a:solidFill>
              <a:srgbClr val="000000"/>
            </a:solidFill>
            <a:miter lim="800000"/>
            <a:headEnd/>
            <a:tailEnd/>
          </a:ln>
        </p:spPr>
        <p:txBody>
          <a:bodyPr lIns="116623" tIns="58311" rIns="116623" bIns="58311"/>
          <a:lstStyle/>
          <a:p>
            <a:pPr algn="ctr" eaLnBrk="1" hangingPunct="1">
              <a:lnSpc>
                <a:spcPct val="110000"/>
              </a:lnSpc>
            </a:pPr>
            <a:r>
              <a:rPr kumimoji="1" lang="zh-CN" altLang="en-US" sz="2200" b="1">
                <a:ea typeface="黑体" pitchFamily="49" charset="-122"/>
              </a:rPr>
              <a:t>后备存储器（磁带库、光盘库）</a:t>
            </a:r>
          </a:p>
        </p:txBody>
      </p:sp>
      <p:sp>
        <p:nvSpPr>
          <p:cNvPr id="883719" name="Line 8"/>
          <p:cNvSpPr>
            <a:spLocks noChangeShapeType="1"/>
          </p:cNvSpPr>
          <p:nvPr/>
        </p:nvSpPr>
        <p:spPr bwMode="auto">
          <a:xfrm flipV="1">
            <a:off x="0" y="3649663"/>
            <a:ext cx="9086850" cy="1587"/>
          </a:xfrm>
          <a:prstGeom prst="line">
            <a:avLst/>
          </a:prstGeom>
          <a:noFill/>
          <a:ln w="28575">
            <a:solidFill>
              <a:schemeClr val="accent1"/>
            </a:solidFill>
            <a:prstDash val="dash"/>
            <a:round/>
            <a:headEnd/>
            <a:tailEnd/>
          </a:ln>
        </p:spPr>
        <p:txBody>
          <a:bodyPr/>
          <a:lstStyle/>
          <a:p>
            <a:endParaRPr lang="zh-CN" altLang="en-US"/>
          </a:p>
        </p:txBody>
      </p:sp>
      <p:sp>
        <p:nvSpPr>
          <p:cNvPr id="883720" name="Text Box 9"/>
          <p:cNvSpPr txBox="1">
            <a:spLocks noChangeArrowheads="1"/>
          </p:cNvSpPr>
          <p:nvPr/>
        </p:nvSpPr>
        <p:spPr bwMode="auto">
          <a:xfrm>
            <a:off x="6192838" y="1314450"/>
            <a:ext cx="657225" cy="2159000"/>
          </a:xfrm>
          <a:prstGeom prst="rect">
            <a:avLst/>
          </a:prstGeom>
          <a:noFill/>
          <a:ln w="9525">
            <a:noFill/>
            <a:miter lim="800000"/>
            <a:headEnd/>
            <a:tailEnd/>
          </a:ln>
        </p:spPr>
        <p:txBody>
          <a:bodyPr lIns="116623" tIns="58311" rIns="116623" bIns="58311"/>
          <a:lstStyle/>
          <a:p>
            <a:pPr algn="ctr" eaLnBrk="1" hangingPunct="1">
              <a:lnSpc>
                <a:spcPct val="110000"/>
              </a:lnSpc>
            </a:pPr>
            <a:r>
              <a:rPr kumimoji="1" lang="zh-CN" altLang="en-US" sz="2400" b="1">
                <a:solidFill>
                  <a:srgbClr val="0000CC"/>
                </a:solidFill>
                <a:latin typeface="Times New Roman" pitchFamily="18" charset="0"/>
                <a:ea typeface="黑体" pitchFamily="49" charset="-122"/>
              </a:rPr>
              <a:t>内部存储器</a:t>
            </a:r>
            <a:endParaRPr kumimoji="1" lang="zh-CN" altLang="en-US" sz="2400" b="1">
              <a:solidFill>
                <a:srgbClr val="0000CC"/>
              </a:solidFill>
              <a:ea typeface="黑体" pitchFamily="49" charset="-122"/>
            </a:endParaRPr>
          </a:p>
        </p:txBody>
      </p:sp>
      <p:sp>
        <p:nvSpPr>
          <p:cNvPr id="883721" name="Text Box 10"/>
          <p:cNvSpPr txBox="1">
            <a:spLocks noChangeArrowheads="1"/>
          </p:cNvSpPr>
          <p:nvPr/>
        </p:nvSpPr>
        <p:spPr bwMode="auto">
          <a:xfrm>
            <a:off x="3716338" y="5094288"/>
            <a:ext cx="2116137" cy="976312"/>
          </a:xfrm>
          <a:prstGeom prst="rect">
            <a:avLst/>
          </a:prstGeom>
          <a:noFill/>
          <a:ln w="9525">
            <a:noFill/>
            <a:miter lim="800000"/>
            <a:headEnd/>
            <a:tailEnd/>
          </a:ln>
        </p:spPr>
        <p:txBody>
          <a:bodyPr lIns="116623" tIns="58311" rIns="116623" bIns="58311"/>
          <a:lstStyle/>
          <a:p>
            <a:pPr algn="ctr" eaLnBrk="1" hangingPunct="1">
              <a:lnSpc>
                <a:spcPct val="110000"/>
              </a:lnSpc>
            </a:pPr>
            <a:r>
              <a:rPr kumimoji="1" lang="zh-CN" altLang="en-US" sz="2400" b="1">
                <a:solidFill>
                  <a:srgbClr val="0000CC"/>
                </a:solidFill>
                <a:latin typeface="Times New Roman" pitchFamily="18" charset="0"/>
                <a:ea typeface="黑体" pitchFamily="49" charset="-122"/>
              </a:rPr>
              <a:t>外部存储器</a:t>
            </a:r>
            <a:endParaRPr kumimoji="1" lang="zh-CN" altLang="en-US" sz="2400" b="1">
              <a:solidFill>
                <a:srgbClr val="0000CC"/>
              </a:solidFill>
              <a:ea typeface="黑体" pitchFamily="49" charset="-122"/>
            </a:endParaRPr>
          </a:p>
        </p:txBody>
      </p:sp>
      <p:sp>
        <p:nvSpPr>
          <p:cNvPr id="883722" name="Text Box 11"/>
          <p:cNvSpPr txBox="1">
            <a:spLocks noChangeArrowheads="1"/>
          </p:cNvSpPr>
          <p:nvPr/>
        </p:nvSpPr>
        <p:spPr bwMode="auto">
          <a:xfrm>
            <a:off x="4284663" y="1620838"/>
            <a:ext cx="901700" cy="636587"/>
          </a:xfrm>
          <a:prstGeom prst="rect">
            <a:avLst/>
          </a:prstGeom>
          <a:solidFill>
            <a:schemeClr val="bg1"/>
          </a:solidFill>
          <a:ln w="9525">
            <a:solidFill>
              <a:srgbClr val="000000"/>
            </a:solidFill>
            <a:miter lim="800000"/>
            <a:headEnd/>
            <a:tailEnd/>
          </a:ln>
        </p:spPr>
        <p:txBody>
          <a:bodyPr lIns="0" tIns="0" rIns="0" bIns="0"/>
          <a:lstStyle/>
          <a:p>
            <a:pPr algn="ctr" eaLnBrk="1" hangingPunct="1">
              <a:lnSpc>
                <a:spcPct val="110000"/>
              </a:lnSpc>
            </a:pPr>
            <a:r>
              <a:rPr kumimoji="1" lang="zh-CN" altLang="en-US" sz="2200" b="1">
                <a:ea typeface="黑体" pitchFamily="49" charset="-122"/>
              </a:rPr>
              <a:t>寄存器</a:t>
            </a:r>
          </a:p>
        </p:txBody>
      </p:sp>
      <p:sp>
        <p:nvSpPr>
          <p:cNvPr id="883723" name="Text Box 13"/>
          <p:cNvSpPr txBox="1">
            <a:spLocks noChangeArrowheads="1"/>
          </p:cNvSpPr>
          <p:nvPr/>
        </p:nvSpPr>
        <p:spPr bwMode="auto">
          <a:xfrm>
            <a:off x="7219950" y="1268413"/>
            <a:ext cx="1614488" cy="652462"/>
          </a:xfrm>
          <a:prstGeom prst="rect">
            <a:avLst/>
          </a:prstGeom>
          <a:noFill/>
          <a:ln w="9525">
            <a:noFill/>
            <a:miter lim="800000"/>
            <a:headEnd/>
            <a:tailEnd/>
          </a:ln>
        </p:spPr>
        <p:txBody>
          <a:bodyPr lIns="116623" tIns="0" rIns="116623" bIns="0"/>
          <a:lstStyle/>
          <a:p>
            <a:pPr algn="ctr" eaLnBrk="1" hangingPunct="1">
              <a:lnSpc>
                <a:spcPct val="110000"/>
              </a:lnSpc>
            </a:pPr>
            <a:r>
              <a:rPr kumimoji="1" lang="zh-CN" altLang="en-US" sz="2200" b="1">
                <a:ea typeface="黑体" pitchFamily="49" charset="-122"/>
              </a:rPr>
              <a:t>典型容量</a:t>
            </a:r>
          </a:p>
        </p:txBody>
      </p:sp>
      <p:sp>
        <p:nvSpPr>
          <p:cNvPr id="883724" name="Text Box 14"/>
          <p:cNvSpPr txBox="1">
            <a:spLocks noChangeArrowheads="1"/>
          </p:cNvSpPr>
          <p:nvPr/>
        </p:nvSpPr>
        <p:spPr bwMode="auto">
          <a:xfrm>
            <a:off x="7227888" y="1808163"/>
            <a:ext cx="1530350"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&lt;1KB</a:t>
            </a:r>
          </a:p>
        </p:txBody>
      </p:sp>
      <p:sp>
        <p:nvSpPr>
          <p:cNvPr id="883725" name="Text Box 15"/>
          <p:cNvSpPr txBox="1">
            <a:spLocks noChangeArrowheads="1"/>
          </p:cNvSpPr>
          <p:nvPr/>
        </p:nvSpPr>
        <p:spPr bwMode="auto">
          <a:xfrm>
            <a:off x="7362825" y="2362200"/>
            <a:ext cx="1530350" cy="652463"/>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dirty="0">
                <a:ea typeface="黑体" pitchFamily="49" charset="-122"/>
              </a:rPr>
              <a:t>1MB</a:t>
            </a:r>
          </a:p>
        </p:txBody>
      </p:sp>
      <p:sp>
        <p:nvSpPr>
          <p:cNvPr id="883726" name="Text Box 16"/>
          <p:cNvSpPr txBox="1">
            <a:spLocks noChangeArrowheads="1"/>
          </p:cNvSpPr>
          <p:nvPr/>
        </p:nvSpPr>
        <p:spPr bwMode="auto">
          <a:xfrm>
            <a:off x="7046912" y="3014663"/>
            <a:ext cx="2039937"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dirty="0" smtClean="0">
                <a:ea typeface="黑体" pitchFamily="49" charset="-122"/>
              </a:rPr>
              <a:t>256MB</a:t>
            </a:r>
            <a:r>
              <a:rPr kumimoji="1" lang="en-US" altLang="zh-CN" sz="1800" b="1" dirty="0" smtClean="0">
                <a:ea typeface="华文新魏" pitchFamily="2" charset="-122"/>
              </a:rPr>
              <a:t>~</a:t>
            </a:r>
            <a:r>
              <a:rPr kumimoji="1" lang="en-US" altLang="zh-CN" sz="2200" b="1" dirty="0" smtClean="0">
                <a:ea typeface="黑体" pitchFamily="49" charset="-122"/>
              </a:rPr>
              <a:t>48GB</a:t>
            </a:r>
            <a:endParaRPr kumimoji="1" lang="en-US" altLang="zh-CN" sz="2200" b="1" dirty="0">
              <a:ea typeface="黑体" pitchFamily="49" charset="-122"/>
            </a:endParaRPr>
          </a:p>
        </p:txBody>
      </p:sp>
      <p:sp>
        <p:nvSpPr>
          <p:cNvPr id="883727" name="Text Box 17"/>
          <p:cNvSpPr txBox="1">
            <a:spLocks noChangeArrowheads="1"/>
          </p:cNvSpPr>
          <p:nvPr/>
        </p:nvSpPr>
        <p:spPr bwMode="auto">
          <a:xfrm>
            <a:off x="7002463" y="3743325"/>
            <a:ext cx="2141537"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40GB</a:t>
            </a:r>
            <a:r>
              <a:rPr kumimoji="1" lang="en-US" altLang="zh-CN" sz="1800" b="1">
                <a:ea typeface="华文新魏" pitchFamily="2" charset="-122"/>
              </a:rPr>
              <a:t>~</a:t>
            </a:r>
            <a:r>
              <a:rPr kumimoji="1" lang="en-US" altLang="zh-CN" sz="2200" b="1">
                <a:ea typeface="黑体" pitchFamily="49" charset="-122"/>
              </a:rPr>
              <a:t>200GB</a:t>
            </a:r>
          </a:p>
        </p:txBody>
      </p:sp>
      <p:sp>
        <p:nvSpPr>
          <p:cNvPr id="883728" name="Text Box 18"/>
          <p:cNvSpPr txBox="1">
            <a:spLocks noChangeArrowheads="1"/>
          </p:cNvSpPr>
          <p:nvPr/>
        </p:nvSpPr>
        <p:spPr bwMode="auto">
          <a:xfrm>
            <a:off x="7361238" y="4464050"/>
            <a:ext cx="1755775" cy="652463"/>
          </a:xfrm>
          <a:prstGeom prst="rect">
            <a:avLst/>
          </a:prstGeom>
          <a:noFill/>
          <a:ln w="9525">
            <a:noFill/>
            <a:miter lim="800000"/>
            <a:headEnd/>
            <a:tailEnd/>
          </a:ln>
        </p:spPr>
        <p:txBody>
          <a:bodyPr lIns="0" tIns="0" rIns="0" bIns="0"/>
          <a:lstStyle/>
          <a:p>
            <a:pPr algn="just" eaLnBrk="1" hangingPunct="1">
              <a:lnSpc>
                <a:spcPct val="110000"/>
              </a:lnSpc>
            </a:pPr>
            <a:r>
              <a:rPr kumimoji="1" lang="en-US" altLang="zh-CN" sz="2200" b="1">
                <a:ea typeface="黑体" pitchFamily="49" charset="-122"/>
              </a:rPr>
              <a:t>10TB</a:t>
            </a:r>
            <a:r>
              <a:rPr kumimoji="1" lang="en-US" altLang="zh-CN" sz="1800" b="1">
                <a:ea typeface="华文新魏" pitchFamily="2" charset="-122"/>
              </a:rPr>
              <a:t>~</a:t>
            </a:r>
            <a:r>
              <a:rPr kumimoji="1" lang="en-US" altLang="zh-CN" sz="2200" b="1">
                <a:ea typeface="黑体" pitchFamily="49" charset="-122"/>
              </a:rPr>
              <a:t>100TB</a:t>
            </a:r>
          </a:p>
        </p:txBody>
      </p:sp>
      <p:sp>
        <p:nvSpPr>
          <p:cNvPr id="883729" name="Text Box 19"/>
          <p:cNvSpPr txBox="1">
            <a:spLocks noChangeArrowheads="1"/>
          </p:cNvSpPr>
          <p:nvPr/>
        </p:nvSpPr>
        <p:spPr bwMode="auto">
          <a:xfrm>
            <a:off x="282575" y="1290638"/>
            <a:ext cx="2263775" cy="652462"/>
          </a:xfrm>
          <a:prstGeom prst="rect">
            <a:avLst/>
          </a:prstGeom>
          <a:noFill/>
          <a:ln w="9525">
            <a:noFill/>
            <a:miter lim="800000"/>
            <a:headEnd/>
            <a:tailEnd/>
          </a:ln>
        </p:spPr>
        <p:txBody>
          <a:bodyPr lIns="116623" tIns="0" rIns="116623" bIns="0"/>
          <a:lstStyle/>
          <a:p>
            <a:pPr algn="ctr" eaLnBrk="1" hangingPunct="1">
              <a:lnSpc>
                <a:spcPct val="110000"/>
              </a:lnSpc>
            </a:pPr>
            <a:r>
              <a:rPr kumimoji="1" lang="zh-CN" altLang="en-US" sz="2200" b="1">
                <a:ea typeface="黑体" pitchFamily="49" charset="-122"/>
              </a:rPr>
              <a:t>典型存取时间</a:t>
            </a:r>
          </a:p>
        </p:txBody>
      </p:sp>
      <p:sp>
        <p:nvSpPr>
          <p:cNvPr id="883730" name="Text Box 20"/>
          <p:cNvSpPr txBox="1">
            <a:spLocks noChangeArrowheads="1"/>
          </p:cNvSpPr>
          <p:nvPr/>
        </p:nvSpPr>
        <p:spPr bwMode="auto">
          <a:xfrm>
            <a:off x="206375" y="1800225"/>
            <a:ext cx="2609850"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1ns(0.5</a:t>
            </a:r>
            <a:r>
              <a:rPr kumimoji="1" lang="en-US" altLang="zh-CN" sz="2200" b="1">
                <a:ea typeface="黑体" pitchFamily="49" charset="-122"/>
                <a:cs typeface="Times New Roman" pitchFamily="18" charset="0"/>
              </a:rPr>
              <a:t>~</a:t>
            </a:r>
            <a:r>
              <a:rPr kumimoji="1" lang="en-US" altLang="zh-CN" sz="2200" b="1">
                <a:ea typeface="黑体" pitchFamily="49" charset="-122"/>
              </a:rPr>
              <a:t>1cycles</a:t>
            </a:r>
            <a:r>
              <a:rPr kumimoji="1" lang="en-US" altLang="zh-CN" sz="1500" b="1">
                <a:solidFill>
                  <a:schemeClr val="hlink"/>
                </a:solidFill>
                <a:latin typeface="Times New Roman" pitchFamily="18" charset="0"/>
                <a:ea typeface="宋体" pitchFamily="2" charset="-122"/>
              </a:rPr>
              <a:t>)</a:t>
            </a:r>
            <a:endParaRPr kumimoji="1" lang="zh-CN" altLang="en-US" sz="2300" b="1">
              <a:solidFill>
                <a:schemeClr val="hlink"/>
              </a:solidFill>
              <a:ea typeface="宋体" pitchFamily="2" charset="-122"/>
            </a:endParaRPr>
          </a:p>
        </p:txBody>
      </p:sp>
      <p:sp>
        <p:nvSpPr>
          <p:cNvPr id="883731" name="Text Box 21"/>
          <p:cNvSpPr txBox="1">
            <a:spLocks noChangeArrowheads="1"/>
          </p:cNvSpPr>
          <p:nvPr/>
        </p:nvSpPr>
        <p:spPr bwMode="auto">
          <a:xfrm>
            <a:off x="206375" y="2347913"/>
            <a:ext cx="3105150" cy="654050"/>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2ns(1~3cycles)</a:t>
            </a:r>
          </a:p>
        </p:txBody>
      </p:sp>
      <p:sp>
        <p:nvSpPr>
          <p:cNvPr id="883732" name="Text Box 22"/>
          <p:cNvSpPr txBox="1">
            <a:spLocks noChangeArrowheads="1"/>
          </p:cNvSpPr>
          <p:nvPr/>
        </p:nvSpPr>
        <p:spPr bwMode="auto">
          <a:xfrm>
            <a:off x="115888" y="3024188"/>
            <a:ext cx="2925762"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10ns(10~100cycles)</a:t>
            </a:r>
            <a:endParaRPr kumimoji="1" lang="en-US" altLang="zh-CN" sz="1500" b="1">
              <a:solidFill>
                <a:schemeClr val="hlink"/>
              </a:solidFill>
              <a:latin typeface="Times New Roman" pitchFamily="18" charset="0"/>
              <a:ea typeface="宋体" pitchFamily="2" charset="-122"/>
            </a:endParaRPr>
          </a:p>
        </p:txBody>
      </p:sp>
      <p:sp>
        <p:nvSpPr>
          <p:cNvPr id="883733" name="Text Box 23"/>
          <p:cNvSpPr txBox="1">
            <a:spLocks noChangeArrowheads="1"/>
          </p:cNvSpPr>
          <p:nvPr/>
        </p:nvSpPr>
        <p:spPr bwMode="auto">
          <a:xfrm>
            <a:off x="115888" y="3789363"/>
            <a:ext cx="3060700" cy="650875"/>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000" b="1">
                <a:ea typeface="黑体" pitchFamily="49" charset="-122"/>
              </a:rPr>
              <a:t>10ms(10</a:t>
            </a:r>
            <a:r>
              <a:rPr kumimoji="1" lang="en-US" altLang="zh-CN" sz="2000" b="1" baseline="30000">
                <a:ea typeface="黑体" pitchFamily="49" charset="-122"/>
              </a:rPr>
              <a:t>7</a:t>
            </a:r>
            <a:r>
              <a:rPr kumimoji="1" lang="en-US" altLang="zh-CN" sz="2000" b="1">
                <a:ea typeface="华文新魏" pitchFamily="2" charset="-122"/>
              </a:rPr>
              <a:t>~10</a:t>
            </a:r>
            <a:r>
              <a:rPr kumimoji="1" lang="en-US" altLang="zh-CN" sz="2000" b="1" baseline="30000">
                <a:ea typeface="华文新魏" pitchFamily="2" charset="-122"/>
              </a:rPr>
              <a:t>8</a:t>
            </a:r>
            <a:r>
              <a:rPr kumimoji="1" lang="en-US" altLang="zh-CN" sz="2000" b="1">
                <a:ea typeface="华文新魏" pitchFamily="2" charset="-122"/>
              </a:rPr>
              <a:t>cycles)</a:t>
            </a:r>
            <a:endParaRPr kumimoji="1" lang="zh-CN" altLang="en-US" sz="2000" b="1">
              <a:ea typeface="华文新魏" pitchFamily="2" charset="-122"/>
            </a:endParaRPr>
          </a:p>
        </p:txBody>
      </p:sp>
      <p:sp>
        <p:nvSpPr>
          <p:cNvPr id="883734" name="Text Box 24"/>
          <p:cNvSpPr txBox="1">
            <a:spLocks noChangeArrowheads="1"/>
          </p:cNvSpPr>
          <p:nvPr/>
        </p:nvSpPr>
        <p:spPr bwMode="auto">
          <a:xfrm>
            <a:off x="115888" y="4418013"/>
            <a:ext cx="1889125" cy="652462"/>
          </a:xfrm>
          <a:prstGeom prst="rect">
            <a:avLst/>
          </a:prstGeom>
          <a:noFill/>
          <a:ln w="9525">
            <a:noFill/>
            <a:miter lim="800000"/>
            <a:headEnd/>
            <a:tailEnd/>
          </a:ln>
        </p:spPr>
        <p:txBody>
          <a:bodyPr lIns="116623" tIns="0" rIns="116623" bIns="0"/>
          <a:lstStyle/>
          <a:p>
            <a:pPr algn="just" eaLnBrk="1" hangingPunct="1">
              <a:lnSpc>
                <a:spcPct val="110000"/>
              </a:lnSpc>
            </a:pPr>
            <a:r>
              <a:rPr kumimoji="1" lang="en-US" altLang="zh-CN" sz="2200" b="1">
                <a:ea typeface="黑体" pitchFamily="49" charset="-122"/>
              </a:rPr>
              <a:t>10s(</a:t>
            </a:r>
            <a:r>
              <a:rPr kumimoji="1" lang="zh-CN" altLang="en-US" sz="2200" b="1">
                <a:ea typeface="黑体" pitchFamily="49" charset="-122"/>
              </a:rPr>
              <a:t>脱机</a:t>
            </a:r>
            <a:r>
              <a:rPr kumimoji="1" lang="en-US" altLang="zh-CN" sz="2200" b="1">
                <a:ea typeface="黑体" pitchFamily="49" charset="-122"/>
              </a:rPr>
              <a:t>)</a:t>
            </a:r>
          </a:p>
        </p:txBody>
      </p:sp>
      <p:sp>
        <p:nvSpPr>
          <p:cNvPr id="883735" name="Text Box 27"/>
          <p:cNvSpPr txBox="1">
            <a:spLocks noChangeArrowheads="1"/>
          </p:cNvSpPr>
          <p:nvPr/>
        </p:nvSpPr>
        <p:spPr bwMode="auto">
          <a:xfrm>
            <a:off x="655638" y="5854700"/>
            <a:ext cx="8191500" cy="369888"/>
          </a:xfrm>
          <a:prstGeom prst="rect">
            <a:avLst/>
          </a:prstGeom>
          <a:noFill/>
          <a:ln w="9525">
            <a:noFill/>
            <a:miter lim="800000"/>
            <a:headEnd/>
            <a:tailEnd/>
          </a:ln>
        </p:spPr>
        <p:txBody>
          <a:bodyPr lIns="0" tIns="0" rIns="0" bIns="0">
            <a:spAutoFit/>
          </a:bodyPr>
          <a:lstStyle/>
          <a:p>
            <a:pPr eaLnBrk="1" hangingPunct="1">
              <a:spcBef>
                <a:spcPct val="50000"/>
              </a:spcBef>
            </a:pPr>
            <a:r>
              <a:rPr kumimoji="1" lang="zh-CN" altLang="en-US" sz="2400" b="1">
                <a:solidFill>
                  <a:srgbClr val="FF0066"/>
                </a:solidFill>
                <a:ea typeface="黑体" pitchFamily="49" charset="-122"/>
              </a:rPr>
              <a:t>列出的时间和容量会随时间变化，但数量级相对关系不变。</a:t>
            </a:r>
          </a:p>
        </p:txBody>
      </p:sp>
    </p:spTree>
    <p:extLst>
      <p:ext uri="{BB962C8B-B14F-4D97-AF65-F5344CB8AC3E}">
        <p14:creationId xmlns:p14="http://schemas.microsoft.com/office/powerpoint/2010/main" val="159999678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17"/>
          <p:cNvSpPr>
            <a:spLocks noChangeArrowheads="1"/>
          </p:cNvSpPr>
          <p:nvPr/>
        </p:nvSpPr>
        <p:spPr bwMode="auto">
          <a:xfrm>
            <a:off x="825500" y="1898650"/>
            <a:ext cx="7570788" cy="2971800"/>
          </a:xfrm>
          <a:prstGeom prst="rect">
            <a:avLst/>
          </a:prstGeom>
          <a:solidFill>
            <a:srgbClr val="E9E1C9"/>
          </a:solidFill>
          <a:ln w="28575" algn="ctr">
            <a:noFill/>
            <a:round/>
            <a:headEnd/>
            <a:tailEnd type="triangle" w="med" len="med"/>
          </a:ln>
        </p:spPr>
        <p:txBody>
          <a:bodyPr anchor="ctr" anchorCtr="1"/>
          <a:lstStyle/>
          <a:p>
            <a:pPr algn="ctr" eaLnBrk="0" hangingPunct="0"/>
            <a:endParaRPr lang="en-US" altLang="zh-CN" sz="2400" b="1">
              <a:latin typeface="Calibri" pitchFamily="34" charset="0"/>
            </a:endParaRPr>
          </a:p>
        </p:txBody>
      </p:sp>
      <p:sp>
        <p:nvSpPr>
          <p:cNvPr id="692227" name="Rectangle 2"/>
          <p:cNvSpPr>
            <a:spLocks noGrp="1" noChangeArrowheads="1"/>
          </p:cNvSpPr>
          <p:nvPr>
            <p:ph type="title" idx="4294967295"/>
          </p:nvPr>
        </p:nvSpPr>
        <p:spPr>
          <a:xfrm>
            <a:off x="476250" y="88900"/>
            <a:ext cx="7740650" cy="549275"/>
          </a:xfrm>
        </p:spPr>
        <p:txBody>
          <a:bodyPr lIns="91294" tIns="45647" rIns="91294" bIns="45647" anchor="t"/>
          <a:lstStyle/>
          <a:p>
            <a:r>
              <a:rPr lang="zh-CN" altLang="en-US" smtClean="0"/>
              <a:t>异常和中断的处理</a:t>
            </a:r>
          </a:p>
        </p:txBody>
      </p:sp>
      <p:sp>
        <p:nvSpPr>
          <p:cNvPr id="476163" name="Rectangle 3"/>
          <p:cNvSpPr>
            <a:spLocks noGrp="1" noChangeArrowheads="1"/>
          </p:cNvSpPr>
          <p:nvPr>
            <p:ph type="body" idx="4294967295"/>
          </p:nvPr>
        </p:nvSpPr>
        <p:spPr>
          <a:xfrm>
            <a:off x="150813" y="730250"/>
            <a:ext cx="8893175" cy="1098550"/>
          </a:xfrm>
        </p:spPr>
        <p:txBody>
          <a:bodyPr/>
          <a:lstStyle/>
          <a:p>
            <a:r>
              <a:rPr lang="zh-CN" altLang="en-US" sz="2200" smtClean="0">
                <a:latin typeface="微软雅黑" pitchFamily="34" charset="-122"/>
                <a:ea typeface="微软雅黑" pitchFamily="34" charset="-122"/>
              </a:rPr>
              <a:t>发生</a:t>
            </a:r>
            <a:r>
              <a:rPr lang="zh-CN" altLang="en-US" sz="2200" smtClean="0">
                <a:solidFill>
                  <a:srgbClr val="FF0000"/>
                </a:solidFill>
                <a:latin typeface="微软雅黑" pitchFamily="34" charset="-122"/>
                <a:ea typeface="微软雅黑" pitchFamily="34" charset="-122"/>
              </a:rPr>
              <a:t>异常</a:t>
            </a:r>
            <a:r>
              <a:rPr lang="en-US" altLang="zh-CN" sz="2200" smtClean="0">
                <a:solidFill>
                  <a:srgbClr val="FF0000"/>
                </a:solidFill>
                <a:latin typeface="微软雅黑" pitchFamily="34" charset="-122"/>
                <a:ea typeface="微软雅黑" pitchFamily="34" charset="-122"/>
              </a:rPr>
              <a:t>(exception)</a:t>
            </a:r>
            <a:r>
              <a:rPr lang="zh-CN" altLang="en-US" sz="2200" smtClean="0">
                <a:latin typeface="微软雅黑" pitchFamily="34" charset="-122"/>
                <a:ea typeface="微软雅黑" pitchFamily="34" charset="-122"/>
              </a:rPr>
              <a:t>和</a:t>
            </a:r>
            <a:r>
              <a:rPr lang="zh-CN" altLang="en-US" sz="2200" smtClean="0">
                <a:solidFill>
                  <a:srgbClr val="FF0000"/>
                </a:solidFill>
                <a:latin typeface="微软雅黑" pitchFamily="34" charset="-122"/>
                <a:ea typeface="微软雅黑" pitchFamily="34" charset="-122"/>
              </a:rPr>
              <a:t>中断</a:t>
            </a:r>
            <a:r>
              <a:rPr lang="en-US" altLang="zh-CN" sz="2200" smtClean="0">
                <a:solidFill>
                  <a:srgbClr val="FF0000"/>
                </a:solidFill>
                <a:latin typeface="微软雅黑" pitchFamily="34" charset="-122"/>
                <a:ea typeface="微软雅黑" pitchFamily="34" charset="-122"/>
              </a:rPr>
              <a:t>(interrupt)</a:t>
            </a:r>
            <a:r>
              <a:rPr lang="zh-CN" altLang="en-US" sz="2200" smtClean="0">
                <a:latin typeface="微软雅黑" pitchFamily="34" charset="-122"/>
                <a:ea typeface="微软雅黑" pitchFamily="34" charset="-122"/>
              </a:rPr>
              <a:t>事件后，系统将进入</a:t>
            </a:r>
            <a:r>
              <a:rPr lang="en-US" altLang="zh-CN" sz="2200" smtClean="0">
                <a:latin typeface="微软雅黑" pitchFamily="34" charset="-122"/>
                <a:ea typeface="微软雅黑" pitchFamily="34" charset="-122"/>
              </a:rPr>
              <a:t>OS</a:t>
            </a:r>
            <a:r>
              <a:rPr lang="zh-CN" altLang="en-US" sz="2200" smtClean="0">
                <a:latin typeface="微软雅黑" pitchFamily="34" charset="-122"/>
                <a:ea typeface="微软雅黑" pitchFamily="34" charset="-122"/>
              </a:rPr>
              <a:t>内核态对相应事件进行处理，即改变处理器状态</a:t>
            </a:r>
            <a:r>
              <a:rPr lang="zh-CN" altLang="en-US" sz="2200" smtClean="0">
                <a:solidFill>
                  <a:srgbClr val="FF0000"/>
                </a:solidFill>
                <a:latin typeface="微软雅黑" pitchFamily="34" charset="-122"/>
                <a:ea typeface="微软雅黑" pitchFamily="34" charset="-122"/>
              </a:rPr>
              <a:t>（用户态</a:t>
            </a:r>
            <a:r>
              <a:rPr lang="zh-CN" altLang="en-US" sz="2200" smtClean="0">
                <a:solidFill>
                  <a:srgbClr val="FF0000"/>
                </a:solidFill>
                <a:ea typeface="微软雅黑" pitchFamily="34" charset="-122"/>
                <a:cs typeface="Arial" charset="0"/>
              </a:rPr>
              <a:t>→内核态</a:t>
            </a:r>
            <a:r>
              <a:rPr lang="zh-CN" altLang="en-US" sz="2200" smtClean="0">
                <a:solidFill>
                  <a:srgbClr val="FF0000"/>
                </a:solidFill>
                <a:latin typeface="微软雅黑" pitchFamily="34" charset="-122"/>
                <a:ea typeface="微软雅黑" pitchFamily="34" charset="-122"/>
              </a:rPr>
              <a:t>）</a:t>
            </a:r>
            <a:endParaRPr lang="en-US" altLang="zh-CN" sz="2200" b="0" smtClean="0">
              <a:solidFill>
                <a:srgbClr val="FF0000"/>
              </a:solidFill>
            </a:endParaRPr>
          </a:p>
        </p:txBody>
      </p:sp>
      <p:sp>
        <p:nvSpPr>
          <p:cNvPr id="476164" name="Rectangle 4"/>
          <p:cNvSpPr>
            <a:spLocks noChangeArrowheads="1"/>
          </p:cNvSpPr>
          <p:nvPr/>
        </p:nvSpPr>
        <p:spPr bwMode="auto">
          <a:xfrm>
            <a:off x="2419350" y="1970088"/>
            <a:ext cx="1400175" cy="454025"/>
          </a:xfrm>
          <a:prstGeom prst="rect">
            <a:avLst/>
          </a:prstGeom>
          <a:noFill/>
          <a:ln w="12700">
            <a:noFill/>
            <a:miter lim="800000"/>
            <a:headEnd/>
            <a:tailEnd/>
          </a:ln>
          <a:effectLst/>
        </p:spPr>
        <p:txBody>
          <a:bodyPr wrap="none" lIns="90479" tIns="44446" rIns="90479" bIns="44446">
            <a:spAutoFit/>
          </a:bodyPr>
          <a:lstStyle/>
          <a:p>
            <a:pPr eaLnBrk="0" hangingPunct="0"/>
            <a:r>
              <a:rPr lang="zh-CN" altLang="en-US" sz="2400" b="1">
                <a:solidFill>
                  <a:srgbClr val="CC3300"/>
                </a:solidFill>
                <a:latin typeface="Calibri" pitchFamily="34" charset="0"/>
                <a:ea typeface="微软雅黑" pitchFamily="34" charset="-122"/>
              </a:rPr>
              <a:t>用户进程</a:t>
            </a:r>
          </a:p>
        </p:txBody>
      </p:sp>
      <p:sp>
        <p:nvSpPr>
          <p:cNvPr id="476165" name="Rectangle 5"/>
          <p:cNvSpPr>
            <a:spLocks noChangeArrowheads="1"/>
          </p:cNvSpPr>
          <p:nvPr/>
        </p:nvSpPr>
        <p:spPr bwMode="auto">
          <a:xfrm>
            <a:off x="5651500" y="2100263"/>
            <a:ext cx="614363" cy="454025"/>
          </a:xfrm>
          <a:prstGeom prst="rect">
            <a:avLst/>
          </a:prstGeom>
          <a:noFill/>
          <a:ln w="12700">
            <a:noFill/>
            <a:miter lim="800000"/>
            <a:headEnd/>
            <a:tailEnd/>
          </a:ln>
          <a:effectLst/>
        </p:spPr>
        <p:txBody>
          <a:bodyPr wrap="none" lIns="90479" tIns="44446" rIns="90479" bIns="44446">
            <a:spAutoFit/>
          </a:bodyPr>
          <a:lstStyle/>
          <a:p>
            <a:pPr eaLnBrk="0" hangingPunct="0"/>
            <a:r>
              <a:rPr lang="en-US" altLang="zh-CN" sz="2400" b="1">
                <a:solidFill>
                  <a:srgbClr val="CC3300"/>
                </a:solidFill>
                <a:latin typeface="微软雅黑" pitchFamily="34" charset="-122"/>
                <a:ea typeface="微软雅黑" pitchFamily="34" charset="-122"/>
              </a:rPr>
              <a:t>OS</a:t>
            </a:r>
          </a:p>
        </p:txBody>
      </p:sp>
      <p:sp>
        <p:nvSpPr>
          <p:cNvPr id="692231" name="Line 6"/>
          <p:cNvSpPr>
            <a:spLocks noChangeShapeType="1"/>
          </p:cNvSpPr>
          <p:nvPr/>
        </p:nvSpPr>
        <p:spPr bwMode="auto">
          <a:xfrm>
            <a:off x="3233738" y="2492375"/>
            <a:ext cx="0" cy="5984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68" name="Line 8"/>
          <p:cNvSpPr>
            <a:spLocks noChangeShapeType="1"/>
          </p:cNvSpPr>
          <p:nvPr/>
        </p:nvSpPr>
        <p:spPr bwMode="auto">
          <a:xfrm>
            <a:off x="6053138" y="3103563"/>
            <a:ext cx="0" cy="59690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76170" name="Line 10"/>
          <p:cNvSpPr>
            <a:spLocks noChangeShapeType="1"/>
          </p:cNvSpPr>
          <p:nvPr/>
        </p:nvSpPr>
        <p:spPr bwMode="auto">
          <a:xfrm>
            <a:off x="3233738" y="3194050"/>
            <a:ext cx="0" cy="15128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6171" name="Rectangle 11"/>
          <p:cNvSpPr>
            <a:spLocks noChangeArrowheads="1"/>
          </p:cNvSpPr>
          <p:nvPr/>
        </p:nvSpPr>
        <p:spPr bwMode="auto">
          <a:xfrm>
            <a:off x="3587750" y="2693988"/>
            <a:ext cx="2225675" cy="393700"/>
          </a:xfrm>
          <a:prstGeom prst="rect">
            <a:avLst/>
          </a:prstGeom>
          <a:noFill/>
          <a:ln w="12700">
            <a:noFill/>
            <a:miter lim="800000"/>
            <a:headEnd/>
            <a:tailEnd/>
          </a:ln>
        </p:spPr>
        <p:txBody>
          <a:bodyPr lIns="90479" tIns="44446" rIns="90479" bIns="44446">
            <a:spAutoFit/>
          </a:bodyPr>
          <a:lstStyle/>
          <a:p>
            <a:pPr eaLnBrk="0" hangingPunct="0"/>
            <a:r>
              <a:rPr lang="zh-CN" altLang="en-US" sz="2000" b="1" dirty="0">
                <a:solidFill>
                  <a:schemeClr val="accent2"/>
                </a:solidFill>
                <a:latin typeface="微软雅黑" pitchFamily="34" charset="-122"/>
                <a:ea typeface="微软雅黑" pitchFamily="34" charset="-122"/>
              </a:rPr>
              <a:t>响应异常</a:t>
            </a:r>
            <a:r>
              <a:rPr lang="en-US" altLang="zh-CN" sz="2000" b="1" dirty="0">
                <a:solidFill>
                  <a:schemeClr val="accent2"/>
                </a:solidFill>
                <a:latin typeface="微软雅黑" pitchFamily="34" charset="-122"/>
                <a:ea typeface="微软雅黑" pitchFamily="34" charset="-122"/>
              </a:rPr>
              <a:t>/</a:t>
            </a:r>
            <a:r>
              <a:rPr lang="zh-CN" altLang="en-US" sz="2000" b="1" dirty="0">
                <a:solidFill>
                  <a:schemeClr val="accent2"/>
                </a:solidFill>
                <a:latin typeface="微软雅黑" pitchFamily="34" charset="-122"/>
                <a:ea typeface="微软雅黑" pitchFamily="34" charset="-122"/>
              </a:rPr>
              <a:t>中断</a:t>
            </a:r>
          </a:p>
        </p:txBody>
      </p:sp>
      <p:sp>
        <p:nvSpPr>
          <p:cNvPr id="476172" name="Rectangle 12"/>
          <p:cNvSpPr>
            <a:spLocks noChangeArrowheads="1"/>
          </p:cNvSpPr>
          <p:nvPr/>
        </p:nvSpPr>
        <p:spPr bwMode="auto">
          <a:xfrm>
            <a:off x="6215063" y="3043238"/>
            <a:ext cx="1668462" cy="973137"/>
          </a:xfrm>
          <a:prstGeom prst="rect">
            <a:avLst/>
          </a:prstGeom>
          <a:noFill/>
          <a:ln w="12700">
            <a:noFill/>
            <a:miter lim="800000"/>
            <a:headEnd/>
            <a:tailEnd/>
          </a:ln>
        </p:spPr>
        <p:txBody>
          <a:bodyPr lIns="90479" tIns="44446" rIns="90479" bIns="44446">
            <a:spAutoFit/>
          </a:bodyPr>
          <a:lstStyle/>
          <a:p>
            <a:pPr eaLnBrk="0" hangingPunct="0"/>
            <a:r>
              <a:rPr lang="zh-CN" altLang="en-US" sz="2000" b="1">
                <a:latin typeface="Calibri" pitchFamily="34" charset="0"/>
                <a:ea typeface="微软雅黑" pitchFamily="34" charset="-122"/>
              </a:rPr>
              <a:t>具体的异常或中断处理</a:t>
            </a:r>
          </a:p>
          <a:p>
            <a:pPr eaLnBrk="0" hangingPunct="0"/>
            <a:endParaRPr lang="en-US" altLang="zh-CN" i="1">
              <a:latin typeface="Calibri" pitchFamily="34" charset="0"/>
            </a:endParaRPr>
          </a:p>
        </p:txBody>
      </p:sp>
      <p:sp>
        <p:nvSpPr>
          <p:cNvPr id="476173" name="Rectangle 13"/>
          <p:cNvSpPr>
            <a:spLocks noChangeArrowheads="1"/>
          </p:cNvSpPr>
          <p:nvPr/>
        </p:nvSpPr>
        <p:spPr bwMode="auto">
          <a:xfrm>
            <a:off x="3471863" y="3508375"/>
            <a:ext cx="1870075" cy="1003300"/>
          </a:xfrm>
          <a:prstGeom prst="rect">
            <a:avLst/>
          </a:prstGeom>
          <a:noFill/>
          <a:ln w="12700">
            <a:noFill/>
            <a:miter lim="800000"/>
            <a:headEnd/>
            <a:tailEnd/>
          </a:ln>
          <a:effectLst/>
        </p:spPr>
        <p:txBody>
          <a:bodyPr wrap="none" lIns="90479" tIns="44446" rIns="90479" bIns="44446">
            <a:spAutoFit/>
          </a:bodyPr>
          <a:lstStyle/>
          <a:p>
            <a:pPr eaLnBrk="0" hangingPunct="0">
              <a:buFont typeface="Arial" charset="0"/>
              <a:buChar char="•"/>
            </a:pPr>
            <a:r>
              <a:rPr lang="zh-CN" altLang="en-US" sz="2000" b="1">
                <a:latin typeface="微软雅黑" pitchFamily="34" charset="-122"/>
                <a:ea typeface="微软雅黑" pitchFamily="34" charset="-122"/>
              </a:rPr>
              <a:t> </a:t>
            </a:r>
            <a:r>
              <a:rPr lang="zh-CN" altLang="en-US" sz="2000" b="1">
                <a:solidFill>
                  <a:schemeClr val="accent2"/>
                </a:solidFill>
                <a:latin typeface="微软雅黑" pitchFamily="34" charset="-122"/>
                <a:ea typeface="微软雅黑" pitchFamily="34" charset="-122"/>
              </a:rPr>
              <a:t>返回当前指令</a:t>
            </a:r>
          </a:p>
          <a:p>
            <a:pPr eaLnBrk="0" hangingPunct="0">
              <a:buFont typeface="Arial" charset="0"/>
              <a:buChar char="•"/>
            </a:pPr>
            <a:r>
              <a:rPr lang="zh-CN" altLang="en-US" sz="2000" b="1">
                <a:solidFill>
                  <a:schemeClr val="accent2"/>
                </a:solidFill>
                <a:latin typeface="微软雅黑" pitchFamily="34" charset="-122"/>
                <a:ea typeface="微软雅黑" pitchFamily="34" charset="-122"/>
              </a:rPr>
              <a:t> 返回下条指令</a:t>
            </a:r>
          </a:p>
          <a:p>
            <a:pPr eaLnBrk="0" hangingPunct="0">
              <a:buFont typeface="Arial" charset="0"/>
              <a:buChar char="•"/>
            </a:pPr>
            <a:r>
              <a:rPr lang="zh-CN" altLang="en-US" sz="2000" b="1">
                <a:solidFill>
                  <a:schemeClr val="accent2"/>
                </a:solidFill>
                <a:latin typeface="微软雅黑" pitchFamily="34" charset="-122"/>
                <a:ea typeface="微软雅黑" pitchFamily="34" charset="-122"/>
              </a:rPr>
              <a:t> 终止</a:t>
            </a:r>
            <a:r>
              <a:rPr lang="en-US" altLang="zh-CN" sz="2000" b="1">
                <a:solidFill>
                  <a:schemeClr val="accent2"/>
                </a:solidFill>
                <a:latin typeface="微软雅黑" pitchFamily="34" charset="-122"/>
                <a:ea typeface="微软雅黑" pitchFamily="34" charset="-122"/>
              </a:rPr>
              <a:t>(abort)</a:t>
            </a:r>
          </a:p>
        </p:txBody>
      </p:sp>
      <p:sp>
        <p:nvSpPr>
          <p:cNvPr id="476174" name="Rectangle 14"/>
          <p:cNvSpPr>
            <a:spLocks noChangeArrowheads="1"/>
          </p:cNvSpPr>
          <p:nvPr/>
        </p:nvSpPr>
        <p:spPr bwMode="auto">
          <a:xfrm>
            <a:off x="909638" y="2843213"/>
            <a:ext cx="804862" cy="423862"/>
          </a:xfrm>
          <a:prstGeom prst="rect">
            <a:avLst/>
          </a:prstGeom>
          <a:noFill/>
          <a:ln w="12700">
            <a:noFill/>
            <a:miter lim="800000"/>
            <a:headEnd/>
            <a:tailEnd/>
          </a:ln>
        </p:spPr>
        <p:txBody>
          <a:bodyPr lIns="90479" tIns="44446" rIns="90479" bIns="44446">
            <a:spAutoFit/>
          </a:bodyPr>
          <a:lstStyle/>
          <a:p>
            <a:pPr eaLnBrk="0" hangingPunct="0"/>
            <a:r>
              <a:rPr lang="zh-CN" altLang="en-US" sz="2200" b="1">
                <a:solidFill>
                  <a:srgbClr val="C00000"/>
                </a:solidFill>
                <a:latin typeface="Calibri" pitchFamily="34" charset="0"/>
                <a:ea typeface="微软雅黑" pitchFamily="34" charset="-122"/>
              </a:rPr>
              <a:t>事件</a:t>
            </a:r>
          </a:p>
        </p:txBody>
      </p:sp>
      <p:sp>
        <p:nvSpPr>
          <p:cNvPr id="692240" name="Text Box 15"/>
          <p:cNvSpPr txBox="1">
            <a:spLocks noChangeArrowheads="1"/>
          </p:cNvSpPr>
          <p:nvPr/>
        </p:nvSpPr>
        <p:spPr bwMode="auto">
          <a:xfrm>
            <a:off x="2009775" y="2808288"/>
            <a:ext cx="1384300" cy="396875"/>
          </a:xfrm>
          <a:prstGeom prst="rect">
            <a:avLst/>
          </a:prstGeom>
          <a:noFill/>
          <a:ln w="25400">
            <a:noFill/>
            <a:miter lim="800000"/>
            <a:headEnd/>
            <a:tailEnd/>
          </a:ln>
        </p:spPr>
        <p:txBody>
          <a:bodyPr>
            <a:spAutoFit/>
          </a:bodyPr>
          <a:lstStyle/>
          <a:p>
            <a:pPr eaLnBrk="0" hangingPunct="0"/>
            <a:r>
              <a:rPr lang="zh-CN" altLang="en-US" sz="2000" b="1">
                <a:latin typeface="微软雅黑" pitchFamily="34" charset="-122"/>
                <a:ea typeface="微软雅黑" pitchFamily="34" charset="-122"/>
              </a:rPr>
              <a:t>当前指令</a:t>
            </a:r>
          </a:p>
        </p:txBody>
      </p:sp>
      <p:sp>
        <p:nvSpPr>
          <p:cNvPr id="476176" name="Text Box 16"/>
          <p:cNvSpPr txBox="1">
            <a:spLocks noChangeArrowheads="1"/>
          </p:cNvSpPr>
          <p:nvPr/>
        </p:nvSpPr>
        <p:spPr bwMode="auto">
          <a:xfrm>
            <a:off x="2019300" y="3214688"/>
            <a:ext cx="1200150" cy="396875"/>
          </a:xfrm>
          <a:prstGeom prst="rect">
            <a:avLst/>
          </a:prstGeom>
          <a:noFill/>
          <a:ln w="25400">
            <a:noFill/>
            <a:miter lim="800000"/>
            <a:headEnd/>
            <a:tailEnd/>
          </a:ln>
        </p:spPr>
        <p:txBody>
          <a:bodyPr wrap="none">
            <a:spAutoFit/>
          </a:bodyPr>
          <a:lstStyle/>
          <a:p>
            <a:pPr eaLnBrk="0" hangingPunct="0"/>
            <a:r>
              <a:rPr lang="zh-CN" altLang="en-US" sz="2000" b="1">
                <a:latin typeface="Calibri" pitchFamily="34" charset="0"/>
                <a:ea typeface="微软雅黑" pitchFamily="34" charset="-122"/>
              </a:rPr>
              <a:t>下条指令</a:t>
            </a:r>
          </a:p>
        </p:txBody>
      </p:sp>
      <p:sp>
        <p:nvSpPr>
          <p:cNvPr id="476177" name="Line 17"/>
          <p:cNvSpPr>
            <a:spLocks noChangeShapeType="1"/>
          </p:cNvSpPr>
          <p:nvPr/>
        </p:nvSpPr>
        <p:spPr bwMode="auto">
          <a:xfrm>
            <a:off x="1658938" y="3028950"/>
            <a:ext cx="409575" cy="0"/>
          </a:xfrm>
          <a:prstGeom prst="line">
            <a:avLst/>
          </a:prstGeom>
          <a:noFill/>
          <a:ln w="25400">
            <a:solidFill>
              <a:srgbClr val="C00000"/>
            </a:solidFill>
            <a:round/>
            <a:headEnd/>
            <a:tailEnd type="triangle" w="med" len="med"/>
          </a:ln>
        </p:spPr>
        <p:txBody>
          <a:bodyPr wrap="none" anchor="ctr"/>
          <a:lstStyle/>
          <a:p>
            <a:endParaRPr lang="zh-CN" altLang="en-US"/>
          </a:p>
        </p:txBody>
      </p:sp>
      <p:sp>
        <p:nvSpPr>
          <p:cNvPr id="692245" name="Line 21"/>
          <p:cNvSpPr>
            <a:spLocks noChangeShapeType="1"/>
          </p:cNvSpPr>
          <p:nvPr/>
        </p:nvSpPr>
        <p:spPr bwMode="auto">
          <a:xfrm>
            <a:off x="3208338" y="3074988"/>
            <a:ext cx="2728912" cy="0"/>
          </a:xfrm>
          <a:prstGeom prst="line">
            <a:avLst/>
          </a:prstGeom>
          <a:noFill/>
          <a:ln w="57150">
            <a:solidFill>
              <a:srgbClr val="FF0000"/>
            </a:solidFill>
            <a:prstDash val="dash"/>
            <a:round/>
            <a:headEnd/>
            <a:tailEnd type="triangle" w="med" len="med"/>
          </a:ln>
          <a:effectLst/>
        </p:spPr>
        <p:txBody>
          <a:bodyPr/>
          <a:lstStyle/>
          <a:p>
            <a:endParaRPr lang="zh-CN" altLang="en-US"/>
          </a:p>
        </p:txBody>
      </p:sp>
      <p:sp>
        <p:nvSpPr>
          <p:cNvPr id="692246" name="Line 22"/>
          <p:cNvSpPr>
            <a:spLocks noChangeShapeType="1"/>
          </p:cNvSpPr>
          <p:nvPr/>
        </p:nvSpPr>
        <p:spPr bwMode="auto">
          <a:xfrm flipH="1" flipV="1">
            <a:off x="3249613" y="3178175"/>
            <a:ext cx="2700337" cy="493713"/>
          </a:xfrm>
          <a:prstGeom prst="line">
            <a:avLst/>
          </a:prstGeom>
          <a:noFill/>
          <a:ln w="57150">
            <a:solidFill>
              <a:srgbClr val="FF0000"/>
            </a:solidFill>
            <a:prstDash val="dash"/>
            <a:round/>
            <a:headEnd/>
            <a:tailEnd type="triangle" w="med" len="med"/>
          </a:ln>
          <a:effectLst/>
        </p:spPr>
        <p:txBody>
          <a:bodyPr/>
          <a:lstStyle/>
          <a:p>
            <a:endParaRPr lang="zh-CN" altLang="en-US"/>
          </a:p>
        </p:txBody>
      </p:sp>
      <p:sp>
        <p:nvSpPr>
          <p:cNvPr id="692248" name="Text Box 24"/>
          <p:cNvSpPr txBox="1">
            <a:spLocks noChangeArrowheads="1"/>
          </p:cNvSpPr>
          <p:nvPr/>
        </p:nvSpPr>
        <p:spPr bwMode="auto">
          <a:xfrm>
            <a:off x="188913" y="3730625"/>
            <a:ext cx="2252662" cy="1006475"/>
          </a:xfrm>
          <a:prstGeom prst="rect">
            <a:avLst/>
          </a:prstGeom>
          <a:noFill/>
          <a:ln w="9525">
            <a:noFill/>
            <a:miter lim="800000"/>
            <a:headEnd/>
            <a:tailEnd/>
          </a:ln>
          <a:effectLst/>
        </p:spPr>
        <p:txBody>
          <a:bodyPr>
            <a:spAutoFit/>
          </a:bodyPr>
          <a:lstStyle/>
          <a:p>
            <a:pPr>
              <a:spcBef>
                <a:spcPct val="50000"/>
              </a:spcBef>
            </a:pPr>
            <a:r>
              <a:rPr lang="zh-CN" altLang="en-US" sz="2000" b="1">
                <a:solidFill>
                  <a:srgbClr val="008000"/>
                </a:solidFill>
                <a:ea typeface="微软雅黑" pitchFamily="34" charset="-122"/>
              </a:rPr>
              <a:t>用户进程的正常控制流中插入了一段内核控制路径</a:t>
            </a:r>
          </a:p>
        </p:txBody>
      </p:sp>
    </p:spTree>
    <p:extLst>
      <p:ext uri="{BB962C8B-B14F-4D97-AF65-F5344CB8AC3E}">
        <p14:creationId xmlns:p14="http://schemas.microsoft.com/office/powerpoint/2010/main" val="37873036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blinds(horizontal)">
                                      <p:cBhvr>
                                        <p:cTn id="7" dur="500"/>
                                        <p:tgtEl>
                                          <p:spTgt spid="476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6164"/>
                                        </p:tgtEl>
                                        <p:attrNameLst>
                                          <p:attrName>style.visibility</p:attrName>
                                        </p:attrNameLst>
                                      </p:cBhvr>
                                      <p:to>
                                        <p:strVal val="visible"/>
                                      </p:to>
                                    </p:set>
                                    <p:animEffect transition="in" filter="blinds(horizontal)">
                                      <p:cBhvr>
                                        <p:cTn id="12" dur="500"/>
                                        <p:tgtEl>
                                          <p:spTgt spid="4761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2231"/>
                                        </p:tgtEl>
                                        <p:attrNameLst>
                                          <p:attrName>style.visibility</p:attrName>
                                        </p:attrNameLst>
                                      </p:cBhvr>
                                      <p:to>
                                        <p:strVal val="visible"/>
                                      </p:to>
                                    </p:set>
                                    <p:animEffect transition="in" filter="blinds(horizontal)">
                                      <p:cBhvr>
                                        <p:cTn id="17" dur="500"/>
                                        <p:tgtEl>
                                          <p:spTgt spid="6922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2240"/>
                                        </p:tgtEl>
                                        <p:attrNameLst>
                                          <p:attrName>style.visibility</p:attrName>
                                        </p:attrNameLst>
                                      </p:cBhvr>
                                      <p:to>
                                        <p:strVal val="visible"/>
                                      </p:to>
                                    </p:set>
                                    <p:animEffect transition="in" filter="blinds(horizontal)">
                                      <p:cBhvr>
                                        <p:cTn id="22" dur="500"/>
                                        <p:tgtEl>
                                          <p:spTgt spid="69224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6165"/>
                                        </p:tgtEl>
                                        <p:attrNameLst>
                                          <p:attrName>style.visibility</p:attrName>
                                        </p:attrNameLst>
                                      </p:cBhvr>
                                      <p:to>
                                        <p:strVal val="visible"/>
                                      </p:to>
                                    </p:set>
                                    <p:animEffect transition="in" filter="blinds(horizontal)">
                                      <p:cBhvr>
                                        <p:cTn id="27" dur="500"/>
                                        <p:tgtEl>
                                          <p:spTgt spid="47616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7617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76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617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2245"/>
                                        </p:tgtEl>
                                        <p:attrNameLst>
                                          <p:attrName>style.visibility</p:attrName>
                                        </p:attrNameLst>
                                      </p:cBhvr>
                                      <p:to>
                                        <p:strVal val="visible"/>
                                      </p:to>
                                    </p:set>
                                    <p:animEffect transition="in" filter="blinds(horizontal)">
                                      <p:cBhvr>
                                        <p:cTn id="42" dur="500"/>
                                        <p:tgtEl>
                                          <p:spTgt spid="6922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61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61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61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92246"/>
                                        </p:tgtEl>
                                        <p:attrNameLst>
                                          <p:attrName>style.visibility</p:attrName>
                                        </p:attrNameLst>
                                      </p:cBhvr>
                                      <p:to>
                                        <p:strVal val="visible"/>
                                      </p:to>
                                    </p:set>
                                    <p:animEffect transition="in" filter="blinds(horizontal)">
                                      <p:cBhvr>
                                        <p:cTn id="57" dur="500"/>
                                        <p:tgtEl>
                                          <p:spTgt spid="69224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761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7617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92248"/>
                                        </p:tgtEl>
                                        <p:attrNameLst>
                                          <p:attrName>style.visibility</p:attrName>
                                        </p:attrNameLst>
                                      </p:cBhvr>
                                      <p:to>
                                        <p:strVal val="visible"/>
                                      </p:to>
                                    </p:set>
                                    <p:animEffect transition="in" filter="blinds(horizontal)">
                                      <p:cBhvr>
                                        <p:cTn id="68" dur="500"/>
                                        <p:tgtEl>
                                          <p:spTgt spid="692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p:bldP spid="476164" grpId="0"/>
      <p:bldP spid="476165" grpId="0"/>
      <p:bldP spid="692231" grpId="0" animBg="1"/>
      <p:bldP spid="476168" grpId="0" animBg="1"/>
      <p:bldP spid="476170" grpId="0" animBg="1"/>
      <p:bldP spid="476171" grpId="0"/>
      <p:bldP spid="476172" grpId="0"/>
      <p:bldP spid="476173" grpId="0"/>
      <p:bldP spid="476174" grpId="0"/>
      <p:bldP spid="692240" grpId="0"/>
      <p:bldP spid="476176" grpId="0"/>
      <p:bldP spid="476177" grpId="0" animBg="1"/>
      <p:bldP spid="692245" grpId="0" animBg="1"/>
      <p:bldP spid="692246" grpId="0" animBg="1"/>
      <p:bldP spid="69224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idx="4294967295"/>
          </p:nvPr>
        </p:nvSpPr>
        <p:spPr>
          <a:xfrm>
            <a:off x="457200" y="98425"/>
            <a:ext cx="8229600" cy="561975"/>
          </a:xfrm>
        </p:spPr>
        <p:txBody>
          <a:bodyPr/>
          <a:lstStyle/>
          <a:p>
            <a:r>
              <a:rPr lang="zh-CN" altLang="en-US" sz="3200" smtClean="0"/>
              <a:t>主要内容</a:t>
            </a:r>
          </a:p>
        </p:txBody>
      </p:sp>
      <p:sp>
        <p:nvSpPr>
          <p:cNvPr id="582659"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smtClean="0">
                <a:ea typeface="黑体" pitchFamily="49" charset="-122"/>
              </a:rPr>
              <a:t>课程的由来</a:t>
            </a:r>
          </a:p>
          <a:p>
            <a:pPr>
              <a:spcBef>
                <a:spcPts val="1600"/>
              </a:spcBef>
            </a:pPr>
            <a:r>
              <a:rPr lang="zh-CN" altLang="en-US" sz="2800" smtClean="0">
                <a:ea typeface="黑体" pitchFamily="49" charset="-122"/>
              </a:rPr>
              <a:t>课程内容概要</a:t>
            </a:r>
          </a:p>
          <a:p>
            <a:pPr>
              <a:spcBef>
                <a:spcPts val="1600"/>
              </a:spcBef>
            </a:pPr>
            <a:r>
              <a:rPr lang="zh-CN" altLang="en-US" sz="2800" smtClean="0">
                <a:ea typeface="黑体" pitchFamily="49" charset="-122"/>
              </a:rPr>
              <a:t>课程教学安排及考试安排</a:t>
            </a:r>
          </a:p>
          <a:p>
            <a:pPr>
              <a:spcBef>
                <a:spcPts val="1600"/>
              </a:spcBef>
            </a:pPr>
            <a:r>
              <a:rPr lang="zh-CN" altLang="en-US" sz="2800" smtClean="0">
                <a:ea typeface="黑体" pitchFamily="49" charset="-122"/>
              </a:rPr>
              <a:t>硬件和软件的基本组成</a:t>
            </a:r>
          </a:p>
          <a:p>
            <a:pPr>
              <a:spcBef>
                <a:spcPts val="1600"/>
              </a:spcBef>
            </a:pPr>
            <a:r>
              <a:rPr lang="zh-CN" altLang="en-US" sz="2800" smtClean="0">
                <a:ea typeface="黑体" pitchFamily="49" charset="-122"/>
              </a:rPr>
              <a:t>程序的开发和执行过程</a:t>
            </a:r>
          </a:p>
          <a:p>
            <a:pPr>
              <a:spcBef>
                <a:spcPts val="1600"/>
              </a:spcBef>
            </a:pPr>
            <a:r>
              <a:rPr lang="zh-CN" altLang="en-US" sz="2800" smtClean="0">
                <a:solidFill>
                  <a:srgbClr val="FF0000"/>
                </a:solidFill>
                <a:ea typeface="黑体" pitchFamily="49" charset="-122"/>
              </a:rPr>
              <a:t>计算机系统层次结构</a:t>
            </a:r>
          </a:p>
          <a:p>
            <a:pPr>
              <a:spcBef>
                <a:spcPts val="1600"/>
              </a:spcBef>
            </a:pPr>
            <a:r>
              <a:rPr lang="zh-CN" altLang="en-US" sz="2800" smtClean="0">
                <a:ea typeface="黑体" pitchFamily="49" charset="-122"/>
              </a:rPr>
              <a:t>计算机性能评价</a:t>
            </a:r>
          </a:p>
        </p:txBody>
      </p:sp>
    </p:spTree>
    <p:extLst>
      <p:ext uri="{BB962C8B-B14F-4D97-AF65-F5344CB8AC3E}">
        <p14:creationId xmlns:p14="http://schemas.microsoft.com/office/powerpoint/2010/main" val="27794229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457200" y="88900"/>
            <a:ext cx="8229600" cy="561975"/>
          </a:xfrm>
        </p:spPr>
        <p:txBody>
          <a:bodyPr/>
          <a:lstStyle/>
          <a:p>
            <a:r>
              <a:rPr lang="zh-CN" altLang="en-US" sz="3600" smtClean="0"/>
              <a:t>不同层次语言之间的等价转换</a:t>
            </a:r>
          </a:p>
        </p:txBody>
      </p:sp>
      <p:pic>
        <p:nvPicPr>
          <p:cNvPr id="568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6013"/>
            <a:ext cx="8812213" cy="4892675"/>
          </a:xfrm>
          <a:prstGeom prst="rect">
            <a:avLst/>
          </a:prstGeom>
          <a:noFill/>
          <a:extLst>
            <a:ext uri="{909E8E84-426E-40DD-AFC4-6F175D3DCCD1}">
              <a14:hiddenFill xmlns:a14="http://schemas.microsoft.com/office/drawing/2010/main">
                <a:solidFill>
                  <a:srgbClr val="FFFFFF"/>
                </a:solidFill>
              </a14:hiddenFill>
            </a:ext>
          </a:extLst>
        </p:spPr>
      </p:pic>
      <p:sp>
        <p:nvSpPr>
          <p:cNvPr id="568324" name="Rectangle 4"/>
          <p:cNvSpPr>
            <a:spLocks noChangeArrowheads="1"/>
          </p:cNvSpPr>
          <p:nvPr/>
        </p:nvSpPr>
        <p:spPr bwMode="auto">
          <a:xfrm>
            <a:off x="4005263" y="3746500"/>
            <a:ext cx="798512" cy="1147763"/>
          </a:xfrm>
          <a:prstGeom prst="rect">
            <a:avLst/>
          </a:prstGeom>
          <a:solidFill>
            <a:schemeClr val="accent2">
              <a:alpha val="34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8325" name="Rectangle 5"/>
          <p:cNvSpPr>
            <a:spLocks noChangeArrowheads="1"/>
          </p:cNvSpPr>
          <p:nvPr/>
        </p:nvSpPr>
        <p:spPr bwMode="auto">
          <a:xfrm>
            <a:off x="4837113" y="3751263"/>
            <a:ext cx="654050" cy="1147762"/>
          </a:xfrm>
          <a:prstGeom prst="rect">
            <a:avLst/>
          </a:prstGeom>
          <a:solidFill>
            <a:srgbClr val="800080">
              <a:alpha val="3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8326" name="Rectangle 6"/>
          <p:cNvSpPr>
            <a:spLocks noChangeArrowheads="1"/>
          </p:cNvSpPr>
          <p:nvPr/>
        </p:nvSpPr>
        <p:spPr bwMode="auto">
          <a:xfrm>
            <a:off x="5505450" y="3736975"/>
            <a:ext cx="654050" cy="1147763"/>
          </a:xfrm>
          <a:prstGeom prst="rect">
            <a:avLst/>
          </a:prstGeom>
          <a:solidFill>
            <a:srgbClr val="339966">
              <a:alpha val="3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8327" name="Rectangle 7"/>
          <p:cNvSpPr>
            <a:spLocks noChangeArrowheads="1"/>
          </p:cNvSpPr>
          <p:nvPr/>
        </p:nvSpPr>
        <p:spPr bwMode="auto">
          <a:xfrm>
            <a:off x="6157913" y="3736975"/>
            <a:ext cx="2060575" cy="1147763"/>
          </a:xfrm>
          <a:prstGeom prst="rect">
            <a:avLst/>
          </a:prstGeom>
          <a:solidFill>
            <a:srgbClr val="FF0000">
              <a:alpha val="3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8328" name="Line 8"/>
          <p:cNvSpPr>
            <a:spLocks noChangeShapeType="1"/>
          </p:cNvSpPr>
          <p:nvPr/>
        </p:nvSpPr>
        <p:spPr bwMode="auto">
          <a:xfrm>
            <a:off x="3962400" y="4037013"/>
            <a:ext cx="425291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29" name="Line 9"/>
          <p:cNvSpPr>
            <a:spLocks noChangeShapeType="1"/>
          </p:cNvSpPr>
          <p:nvPr/>
        </p:nvSpPr>
        <p:spPr bwMode="auto">
          <a:xfrm>
            <a:off x="3970338" y="4302125"/>
            <a:ext cx="4252912"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0" name="Line 10"/>
          <p:cNvSpPr>
            <a:spLocks noChangeShapeType="1"/>
          </p:cNvSpPr>
          <p:nvPr/>
        </p:nvSpPr>
        <p:spPr bwMode="auto">
          <a:xfrm>
            <a:off x="3956050" y="4602163"/>
            <a:ext cx="4252913"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1" name="Line 11"/>
          <p:cNvSpPr>
            <a:spLocks noChangeShapeType="1"/>
          </p:cNvSpPr>
          <p:nvPr/>
        </p:nvSpPr>
        <p:spPr bwMode="auto">
          <a:xfrm>
            <a:off x="3956050" y="4887913"/>
            <a:ext cx="4252913" cy="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2" name="Rectangle 12"/>
          <p:cNvSpPr>
            <a:spLocks noChangeArrowheads="1"/>
          </p:cNvSpPr>
          <p:nvPr/>
        </p:nvSpPr>
        <p:spPr bwMode="auto">
          <a:xfrm>
            <a:off x="4978400" y="2643188"/>
            <a:ext cx="1379538" cy="552450"/>
          </a:xfrm>
          <a:prstGeom prst="rect">
            <a:avLst/>
          </a:prstGeom>
          <a:solidFill>
            <a:srgbClr val="FFFF00">
              <a:alpha val="4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8333" name="Rectangle 13"/>
          <p:cNvSpPr>
            <a:spLocks noChangeArrowheads="1"/>
          </p:cNvSpPr>
          <p:nvPr/>
        </p:nvSpPr>
        <p:spPr bwMode="auto">
          <a:xfrm>
            <a:off x="4940300" y="1487488"/>
            <a:ext cx="1379538" cy="304800"/>
          </a:xfrm>
          <a:prstGeom prst="rect">
            <a:avLst/>
          </a:prstGeom>
          <a:solidFill>
            <a:srgbClr val="FFFF00">
              <a:alpha val="45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8334" name="Rectangle 14"/>
          <p:cNvSpPr>
            <a:spLocks noChangeArrowheads="1"/>
          </p:cNvSpPr>
          <p:nvPr/>
        </p:nvSpPr>
        <p:spPr bwMode="auto">
          <a:xfrm>
            <a:off x="4959350" y="1187450"/>
            <a:ext cx="1379538" cy="304800"/>
          </a:xfrm>
          <a:prstGeom prst="rect">
            <a:avLst/>
          </a:prstGeom>
          <a:solidFill>
            <a:schemeClr val="accent2">
              <a:alpha val="4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8335" name="Rectangle 15"/>
          <p:cNvSpPr>
            <a:spLocks noChangeArrowheads="1"/>
          </p:cNvSpPr>
          <p:nvPr/>
        </p:nvSpPr>
        <p:spPr bwMode="auto">
          <a:xfrm>
            <a:off x="4946650" y="1798638"/>
            <a:ext cx="1379538" cy="304800"/>
          </a:xfrm>
          <a:prstGeom prst="rect">
            <a:avLst/>
          </a:prstGeom>
          <a:solidFill>
            <a:srgbClr val="00FF00">
              <a:alpha val="31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8336" name="Rectangle 16"/>
          <p:cNvSpPr>
            <a:spLocks noChangeArrowheads="1"/>
          </p:cNvSpPr>
          <p:nvPr/>
        </p:nvSpPr>
        <p:spPr bwMode="auto">
          <a:xfrm>
            <a:off x="4995863" y="3211513"/>
            <a:ext cx="1379537" cy="304800"/>
          </a:xfrm>
          <a:prstGeom prst="rect">
            <a:avLst/>
          </a:prstGeom>
          <a:solidFill>
            <a:srgbClr val="00FF00">
              <a:alpha val="31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8337" name="Rectangle 17"/>
          <p:cNvSpPr>
            <a:spLocks noChangeArrowheads="1"/>
          </p:cNvSpPr>
          <p:nvPr/>
        </p:nvSpPr>
        <p:spPr bwMode="auto">
          <a:xfrm>
            <a:off x="4979988" y="2338388"/>
            <a:ext cx="1379537" cy="304800"/>
          </a:xfrm>
          <a:prstGeom prst="rect">
            <a:avLst/>
          </a:prstGeom>
          <a:solidFill>
            <a:schemeClr val="accent2">
              <a:alpha val="4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8338" name="Group 18"/>
          <p:cNvGrpSpPr>
            <a:grpSpLocks/>
          </p:cNvGrpSpPr>
          <p:nvPr/>
        </p:nvGrpSpPr>
        <p:grpSpPr bwMode="auto">
          <a:xfrm>
            <a:off x="4354513" y="3427413"/>
            <a:ext cx="2308225" cy="333375"/>
            <a:chOff x="2743" y="2249"/>
            <a:chExt cx="1454" cy="210"/>
          </a:xfrm>
        </p:grpSpPr>
        <p:sp>
          <p:nvSpPr>
            <p:cNvPr id="568339" name="Line 19"/>
            <p:cNvSpPr>
              <a:spLocks noChangeShapeType="1"/>
            </p:cNvSpPr>
            <p:nvPr/>
          </p:nvSpPr>
          <p:spPr bwMode="auto">
            <a:xfrm flipH="1">
              <a:off x="2743" y="2277"/>
              <a:ext cx="484" cy="15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0" name="Line 20"/>
            <p:cNvSpPr>
              <a:spLocks noChangeShapeType="1"/>
            </p:cNvSpPr>
            <p:nvPr/>
          </p:nvSpPr>
          <p:spPr bwMode="auto">
            <a:xfrm flipH="1">
              <a:off x="3310" y="2267"/>
              <a:ext cx="548" cy="15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1" name="Line 21"/>
            <p:cNvSpPr>
              <a:spLocks noChangeShapeType="1"/>
            </p:cNvSpPr>
            <p:nvPr/>
          </p:nvSpPr>
          <p:spPr bwMode="auto">
            <a:xfrm>
              <a:off x="3520" y="2249"/>
              <a:ext cx="192"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2" name="Line 22"/>
            <p:cNvSpPr>
              <a:spLocks noChangeShapeType="1"/>
            </p:cNvSpPr>
            <p:nvPr/>
          </p:nvSpPr>
          <p:spPr bwMode="auto">
            <a:xfrm>
              <a:off x="3676" y="2258"/>
              <a:ext cx="521" cy="2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8343" name="Text Box 23"/>
          <p:cNvSpPr txBox="1">
            <a:spLocks noChangeArrowheads="1"/>
          </p:cNvSpPr>
          <p:nvPr/>
        </p:nvSpPr>
        <p:spPr bwMode="auto">
          <a:xfrm>
            <a:off x="6734175" y="2559050"/>
            <a:ext cx="193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itchFamily="34" charset="-122"/>
              </a:rPr>
              <a:t>每条指令由操作码和若干地址码组成</a:t>
            </a:r>
          </a:p>
        </p:txBody>
      </p:sp>
      <p:sp>
        <p:nvSpPr>
          <p:cNvPr id="568344" name="Text Box 24"/>
          <p:cNvSpPr txBox="1">
            <a:spLocks noChangeArrowheads="1"/>
          </p:cNvSpPr>
          <p:nvPr/>
        </p:nvSpPr>
        <p:spPr bwMode="auto">
          <a:xfrm>
            <a:off x="985838" y="6026150"/>
            <a:ext cx="654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itchFamily="34" charset="-122"/>
              </a:rPr>
              <a:t>任何高级语言程序最终通过执行若干条指令来完成！</a:t>
            </a:r>
          </a:p>
        </p:txBody>
      </p:sp>
    </p:spTree>
    <p:extLst>
      <p:ext uri="{BB962C8B-B14F-4D97-AF65-F5344CB8AC3E}">
        <p14:creationId xmlns:p14="http://schemas.microsoft.com/office/powerpoint/2010/main" val="2982450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34"/>
                                        </p:tgtEl>
                                        <p:attrNameLst>
                                          <p:attrName>style.visibility</p:attrName>
                                        </p:attrNameLst>
                                      </p:cBhvr>
                                      <p:to>
                                        <p:strVal val="visible"/>
                                      </p:to>
                                    </p:set>
                                    <p:animEffect transition="in" filter="blinds(horizontal)">
                                      <p:cBhvr>
                                        <p:cTn id="7" dur="500"/>
                                        <p:tgtEl>
                                          <p:spTgt spid="568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8337"/>
                                        </p:tgtEl>
                                        <p:attrNameLst>
                                          <p:attrName>style.visibility</p:attrName>
                                        </p:attrNameLst>
                                      </p:cBhvr>
                                      <p:to>
                                        <p:strVal val="visible"/>
                                      </p:to>
                                    </p:set>
                                    <p:animEffect transition="in" filter="blinds(horizontal)">
                                      <p:cBhvr>
                                        <p:cTn id="12" dur="500"/>
                                        <p:tgtEl>
                                          <p:spTgt spid="5683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8333"/>
                                        </p:tgtEl>
                                        <p:attrNameLst>
                                          <p:attrName>style.visibility</p:attrName>
                                        </p:attrNameLst>
                                      </p:cBhvr>
                                      <p:to>
                                        <p:strVal val="visible"/>
                                      </p:to>
                                    </p:set>
                                    <p:animEffect transition="in" filter="blinds(horizontal)">
                                      <p:cBhvr>
                                        <p:cTn id="17" dur="500"/>
                                        <p:tgtEl>
                                          <p:spTgt spid="5683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32"/>
                                        </p:tgtEl>
                                        <p:attrNameLst>
                                          <p:attrName>style.visibility</p:attrName>
                                        </p:attrNameLst>
                                      </p:cBhvr>
                                      <p:to>
                                        <p:strVal val="visible"/>
                                      </p:to>
                                    </p:set>
                                    <p:animEffect transition="in" filter="blinds(horizontal)">
                                      <p:cBhvr>
                                        <p:cTn id="22" dur="500"/>
                                        <p:tgtEl>
                                          <p:spTgt spid="5683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8335"/>
                                        </p:tgtEl>
                                        <p:attrNameLst>
                                          <p:attrName>style.visibility</p:attrName>
                                        </p:attrNameLst>
                                      </p:cBhvr>
                                      <p:to>
                                        <p:strVal val="visible"/>
                                      </p:to>
                                    </p:set>
                                    <p:animEffect transition="in" filter="blinds(horizontal)">
                                      <p:cBhvr>
                                        <p:cTn id="27" dur="500"/>
                                        <p:tgtEl>
                                          <p:spTgt spid="5683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8336"/>
                                        </p:tgtEl>
                                        <p:attrNameLst>
                                          <p:attrName>style.visibility</p:attrName>
                                        </p:attrNameLst>
                                      </p:cBhvr>
                                      <p:to>
                                        <p:strVal val="visible"/>
                                      </p:to>
                                    </p:set>
                                    <p:animEffect transition="in" filter="blinds(horizontal)">
                                      <p:cBhvr>
                                        <p:cTn id="32" dur="500"/>
                                        <p:tgtEl>
                                          <p:spTgt spid="5683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8328"/>
                                        </p:tgtEl>
                                        <p:attrNameLst>
                                          <p:attrName>style.visibility</p:attrName>
                                        </p:attrNameLst>
                                      </p:cBhvr>
                                      <p:to>
                                        <p:strVal val="visible"/>
                                      </p:to>
                                    </p:set>
                                    <p:animEffect transition="in" filter="blinds(horizontal)">
                                      <p:cBhvr>
                                        <p:cTn id="37" dur="500"/>
                                        <p:tgtEl>
                                          <p:spTgt spid="5683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8329"/>
                                        </p:tgtEl>
                                        <p:attrNameLst>
                                          <p:attrName>style.visibility</p:attrName>
                                        </p:attrNameLst>
                                      </p:cBhvr>
                                      <p:to>
                                        <p:strVal val="visible"/>
                                      </p:to>
                                    </p:set>
                                    <p:animEffect transition="in" filter="blinds(horizontal)">
                                      <p:cBhvr>
                                        <p:cTn id="42" dur="500"/>
                                        <p:tgtEl>
                                          <p:spTgt spid="5683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8330"/>
                                        </p:tgtEl>
                                        <p:attrNameLst>
                                          <p:attrName>style.visibility</p:attrName>
                                        </p:attrNameLst>
                                      </p:cBhvr>
                                      <p:to>
                                        <p:strVal val="visible"/>
                                      </p:to>
                                    </p:set>
                                    <p:animEffect transition="in" filter="blinds(horizontal)">
                                      <p:cBhvr>
                                        <p:cTn id="47" dur="500"/>
                                        <p:tgtEl>
                                          <p:spTgt spid="5683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68331"/>
                                        </p:tgtEl>
                                        <p:attrNameLst>
                                          <p:attrName>style.visibility</p:attrName>
                                        </p:attrNameLst>
                                      </p:cBhvr>
                                      <p:to>
                                        <p:strVal val="visible"/>
                                      </p:to>
                                    </p:set>
                                    <p:animEffect transition="in" filter="blinds(horizontal)">
                                      <p:cBhvr>
                                        <p:cTn id="52" dur="500"/>
                                        <p:tgtEl>
                                          <p:spTgt spid="5683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8324"/>
                                        </p:tgtEl>
                                        <p:attrNameLst>
                                          <p:attrName>style.visibility</p:attrName>
                                        </p:attrNameLst>
                                      </p:cBhvr>
                                      <p:to>
                                        <p:strVal val="visible"/>
                                      </p:to>
                                    </p:set>
                                    <p:animEffect transition="in" filter="blinds(horizontal)">
                                      <p:cBhvr>
                                        <p:cTn id="57" dur="500"/>
                                        <p:tgtEl>
                                          <p:spTgt spid="56832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68325"/>
                                        </p:tgtEl>
                                        <p:attrNameLst>
                                          <p:attrName>style.visibility</p:attrName>
                                        </p:attrNameLst>
                                      </p:cBhvr>
                                      <p:to>
                                        <p:strVal val="visible"/>
                                      </p:to>
                                    </p:set>
                                    <p:animEffect transition="in" filter="blinds(horizontal)">
                                      <p:cBhvr>
                                        <p:cTn id="62" dur="500"/>
                                        <p:tgtEl>
                                          <p:spTgt spid="5683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68326"/>
                                        </p:tgtEl>
                                        <p:attrNameLst>
                                          <p:attrName>style.visibility</p:attrName>
                                        </p:attrNameLst>
                                      </p:cBhvr>
                                      <p:to>
                                        <p:strVal val="visible"/>
                                      </p:to>
                                    </p:set>
                                    <p:animEffect transition="in" filter="blinds(horizontal)">
                                      <p:cBhvr>
                                        <p:cTn id="67" dur="500"/>
                                        <p:tgtEl>
                                          <p:spTgt spid="56832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8327"/>
                                        </p:tgtEl>
                                        <p:attrNameLst>
                                          <p:attrName>style.visibility</p:attrName>
                                        </p:attrNameLst>
                                      </p:cBhvr>
                                      <p:to>
                                        <p:strVal val="visible"/>
                                      </p:to>
                                    </p:set>
                                    <p:animEffect transition="in" filter="blinds(horizontal)">
                                      <p:cBhvr>
                                        <p:cTn id="72" dur="500"/>
                                        <p:tgtEl>
                                          <p:spTgt spid="5683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68338"/>
                                        </p:tgtEl>
                                        <p:attrNameLst>
                                          <p:attrName>style.visibility</p:attrName>
                                        </p:attrNameLst>
                                      </p:cBhvr>
                                      <p:to>
                                        <p:strVal val="visible"/>
                                      </p:to>
                                    </p:set>
                                    <p:animEffect transition="in" filter="blinds(horizontal)">
                                      <p:cBhvr>
                                        <p:cTn id="77" dur="500"/>
                                        <p:tgtEl>
                                          <p:spTgt spid="56833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8343"/>
                                        </p:tgtEl>
                                        <p:attrNameLst>
                                          <p:attrName>style.visibility</p:attrName>
                                        </p:attrNameLst>
                                      </p:cBhvr>
                                      <p:to>
                                        <p:strVal val="visible"/>
                                      </p:to>
                                    </p:set>
                                    <p:animEffect transition="in" filter="blinds(horizontal)">
                                      <p:cBhvr>
                                        <p:cTn id="82" dur="500"/>
                                        <p:tgtEl>
                                          <p:spTgt spid="56834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68344"/>
                                        </p:tgtEl>
                                        <p:attrNameLst>
                                          <p:attrName>style.visibility</p:attrName>
                                        </p:attrNameLst>
                                      </p:cBhvr>
                                      <p:to>
                                        <p:strVal val="visible"/>
                                      </p:to>
                                    </p:set>
                                    <p:animEffect transition="in" filter="blinds(horizontal)">
                                      <p:cBhvr>
                                        <p:cTn id="87" dur="500"/>
                                        <p:tgtEl>
                                          <p:spTgt spid="568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4" grpId="0" animBg="1"/>
      <p:bldP spid="568325" grpId="0" animBg="1"/>
      <p:bldP spid="568326" grpId="0" animBg="1"/>
      <p:bldP spid="568327" grpId="0" animBg="1"/>
      <p:bldP spid="568328" grpId="0" animBg="1"/>
      <p:bldP spid="568329" grpId="0" animBg="1"/>
      <p:bldP spid="568330" grpId="0" animBg="1"/>
      <p:bldP spid="568331" grpId="0" animBg="1"/>
      <p:bldP spid="568332" grpId="0" animBg="1"/>
      <p:bldP spid="568333" grpId="0" animBg="1"/>
      <p:bldP spid="568334" grpId="0" animBg="1"/>
      <p:bldP spid="568335" grpId="0" animBg="1"/>
      <p:bldP spid="568336" grpId="0" animBg="1"/>
      <p:bldP spid="568337" grpId="0" animBg="1"/>
      <p:bldP spid="568343" grpId="0"/>
      <p:bldP spid="56834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457200" y="103188"/>
            <a:ext cx="8229600" cy="561975"/>
          </a:xfrm>
        </p:spPr>
        <p:txBody>
          <a:bodyPr/>
          <a:lstStyle/>
          <a:p>
            <a:r>
              <a:rPr lang="zh-CN" altLang="en-US" sz="3600" smtClean="0"/>
              <a:t>开发和运行程序需什么支撑？</a:t>
            </a:r>
          </a:p>
        </p:txBody>
      </p:sp>
      <p:sp>
        <p:nvSpPr>
          <p:cNvPr id="569347" name="Rectangle 3"/>
          <p:cNvSpPr>
            <a:spLocks noGrp="1" noChangeArrowheads="1"/>
          </p:cNvSpPr>
          <p:nvPr>
            <p:ph type="body" idx="1"/>
          </p:nvPr>
        </p:nvSpPr>
        <p:spPr>
          <a:xfrm>
            <a:off x="222250" y="836613"/>
            <a:ext cx="8534400" cy="5218112"/>
          </a:xfrm>
        </p:spPr>
        <p:txBody>
          <a:bodyPr/>
          <a:lstStyle/>
          <a:p>
            <a:r>
              <a:rPr lang="zh-CN" altLang="en-US" sz="2100" dirty="0" smtClean="0">
                <a:latin typeface="微软雅黑" pitchFamily="34" charset="-122"/>
                <a:ea typeface="微软雅黑" pitchFamily="34" charset="-122"/>
              </a:rPr>
              <a:t>最早的程序开发很简单（怎样简单？）</a:t>
            </a:r>
          </a:p>
          <a:p>
            <a:pPr lvl="1"/>
            <a:r>
              <a:rPr lang="zh-CN" altLang="en-US" sz="2100" dirty="0" smtClean="0">
                <a:latin typeface="微软雅黑" pitchFamily="34" charset="-122"/>
                <a:ea typeface="微软雅黑" pitchFamily="34" charset="-122"/>
              </a:rPr>
              <a:t>直接输入指令和数据，启动后把第一条指令地址送</a:t>
            </a:r>
            <a:r>
              <a:rPr lang="en-US" altLang="zh-CN" sz="2100" dirty="0" smtClean="0">
                <a:latin typeface="微软雅黑" pitchFamily="34" charset="-122"/>
                <a:ea typeface="微软雅黑" pitchFamily="34" charset="-122"/>
              </a:rPr>
              <a:t>PC</a:t>
            </a:r>
            <a:r>
              <a:rPr lang="zh-CN" altLang="en-US" sz="2100" dirty="0" smtClean="0">
                <a:latin typeface="微软雅黑" pitchFamily="34" charset="-122"/>
                <a:ea typeface="微软雅黑" pitchFamily="34" charset="-122"/>
              </a:rPr>
              <a:t>开始执行</a:t>
            </a:r>
          </a:p>
          <a:p>
            <a:r>
              <a:rPr lang="zh-CN" altLang="en-US" sz="2100" dirty="0" smtClean="0">
                <a:latin typeface="微软雅黑" pitchFamily="34" charset="-122"/>
                <a:ea typeface="微软雅黑" pitchFamily="34" charset="-122"/>
              </a:rPr>
              <a:t>用高级语言开发程序需要复杂的支撑环境（怎样的环境？）</a:t>
            </a:r>
          </a:p>
          <a:p>
            <a:pPr lvl="1"/>
            <a:r>
              <a:rPr lang="zh-CN" altLang="en-US" sz="2100" dirty="0" smtClean="0">
                <a:latin typeface="微软雅黑" pitchFamily="34" charset="-122"/>
                <a:ea typeface="微软雅黑" pitchFamily="34" charset="-122"/>
              </a:rPr>
              <a:t>需要</a:t>
            </a:r>
            <a:r>
              <a:rPr lang="zh-CN" altLang="en-US" sz="2100" dirty="0" smtClean="0">
                <a:solidFill>
                  <a:srgbClr val="004821"/>
                </a:solidFill>
                <a:latin typeface="微软雅黑" pitchFamily="34" charset="-122"/>
                <a:ea typeface="微软雅黑" pitchFamily="34" charset="-122"/>
              </a:rPr>
              <a:t>编辑器</a:t>
            </a:r>
            <a:r>
              <a:rPr lang="zh-CN" altLang="en-US" sz="2100" dirty="0" smtClean="0">
                <a:latin typeface="微软雅黑" pitchFamily="34" charset="-122"/>
                <a:ea typeface="微软雅黑" pitchFamily="34" charset="-122"/>
              </a:rPr>
              <a:t>编写源程序</a:t>
            </a:r>
          </a:p>
          <a:p>
            <a:pPr lvl="1"/>
            <a:r>
              <a:rPr lang="zh-CN" altLang="en-US" sz="2100" dirty="0" smtClean="0">
                <a:latin typeface="微软雅黑" pitchFamily="34" charset="-122"/>
                <a:ea typeface="微软雅黑" pitchFamily="34" charset="-122"/>
              </a:rPr>
              <a:t>需要一套翻译转换软件处理各类源程序</a:t>
            </a:r>
          </a:p>
          <a:p>
            <a:pPr lvl="2"/>
            <a:r>
              <a:rPr lang="zh-CN" altLang="en-US" sz="2100" dirty="0" smtClean="0">
                <a:latin typeface="微软雅黑" pitchFamily="34" charset="-122"/>
                <a:ea typeface="微软雅黑" pitchFamily="34" charset="-122"/>
              </a:rPr>
              <a:t>编译方式：预处理程序、编译器、汇编器、链接器</a:t>
            </a:r>
          </a:p>
          <a:p>
            <a:pPr lvl="2"/>
            <a:r>
              <a:rPr lang="zh-CN" altLang="en-US" sz="2100" dirty="0" smtClean="0">
                <a:latin typeface="微软雅黑" pitchFamily="34" charset="-122"/>
                <a:ea typeface="微软雅黑" pitchFamily="34" charset="-122"/>
              </a:rPr>
              <a:t>解释方式：解释程序</a:t>
            </a:r>
          </a:p>
          <a:p>
            <a:pPr lvl="1"/>
            <a:r>
              <a:rPr lang="zh-CN" altLang="en-US" sz="2100" dirty="0" smtClean="0">
                <a:latin typeface="微软雅黑" pitchFamily="34" charset="-122"/>
                <a:ea typeface="微软雅黑" pitchFamily="34" charset="-122"/>
              </a:rPr>
              <a:t>需要一个可以执行程序的界面（环境）</a:t>
            </a:r>
          </a:p>
          <a:p>
            <a:pPr lvl="2"/>
            <a:r>
              <a:rPr lang="en-US" altLang="zh-CN" sz="2100" dirty="0" smtClean="0">
                <a:latin typeface="微软雅黑" pitchFamily="34" charset="-122"/>
                <a:ea typeface="微软雅黑" pitchFamily="34" charset="-122"/>
              </a:rPr>
              <a:t>GUI</a:t>
            </a:r>
            <a:r>
              <a:rPr lang="zh-CN" altLang="en-US" sz="2100" dirty="0" smtClean="0">
                <a:latin typeface="微软雅黑" pitchFamily="34" charset="-122"/>
                <a:ea typeface="微软雅黑" pitchFamily="34" charset="-122"/>
              </a:rPr>
              <a:t>方式：图形用户界面</a:t>
            </a:r>
          </a:p>
          <a:p>
            <a:pPr lvl="2"/>
            <a:r>
              <a:rPr lang="en-US" altLang="zh-CN" sz="2100" dirty="0" smtClean="0">
                <a:latin typeface="微软雅黑" pitchFamily="34" charset="-122"/>
                <a:ea typeface="微软雅黑" pitchFamily="34" charset="-122"/>
              </a:rPr>
              <a:t>CUI</a:t>
            </a:r>
            <a:r>
              <a:rPr lang="zh-CN" altLang="en-US" sz="2100" dirty="0" smtClean="0">
                <a:latin typeface="微软雅黑" pitchFamily="34" charset="-122"/>
                <a:ea typeface="微软雅黑" pitchFamily="34" charset="-122"/>
              </a:rPr>
              <a:t>方式：命令行用户界面</a:t>
            </a:r>
          </a:p>
        </p:txBody>
      </p:sp>
      <p:sp>
        <p:nvSpPr>
          <p:cNvPr id="569348" name="Text Box 4"/>
          <p:cNvSpPr txBox="1">
            <a:spLocks noChangeArrowheads="1"/>
          </p:cNvSpPr>
          <p:nvPr/>
        </p:nvSpPr>
        <p:spPr bwMode="auto">
          <a:xfrm>
            <a:off x="130175" y="5360988"/>
            <a:ext cx="869473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zh-CN" altLang="en-US" sz="2200" b="1" dirty="0">
                <a:solidFill>
                  <a:srgbClr val="009242"/>
                </a:solidFill>
                <a:ea typeface="微软雅黑" pitchFamily="34" charset="-122"/>
              </a:rPr>
              <a:t>支撑程序开发和运行的环境由</a:t>
            </a:r>
            <a:r>
              <a:rPr lang="zh-CN" altLang="en-US" sz="2200" b="1" dirty="0">
                <a:solidFill>
                  <a:srgbClr val="FF0000"/>
                </a:solidFill>
                <a:ea typeface="微软雅黑" pitchFamily="34" charset="-122"/>
              </a:rPr>
              <a:t>系统软件</a:t>
            </a:r>
            <a:r>
              <a:rPr lang="zh-CN" altLang="en-US" sz="2200" b="1" dirty="0">
                <a:solidFill>
                  <a:srgbClr val="009242"/>
                </a:solidFill>
                <a:ea typeface="微软雅黑" pitchFamily="34" charset="-122"/>
              </a:rPr>
              <a:t>提供</a:t>
            </a:r>
          </a:p>
          <a:p>
            <a:pPr>
              <a:spcBef>
                <a:spcPct val="30000"/>
              </a:spcBef>
            </a:pPr>
            <a:r>
              <a:rPr lang="zh-CN" altLang="en-US" sz="2200" b="1" dirty="0">
                <a:solidFill>
                  <a:srgbClr val="009242"/>
                </a:solidFill>
                <a:ea typeface="微软雅黑" pitchFamily="34" charset="-122"/>
              </a:rPr>
              <a:t>最重要的系统软件是</a:t>
            </a:r>
            <a:r>
              <a:rPr lang="zh-CN" altLang="en-US" sz="2200" b="1" dirty="0">
                <a:solidFill>
                  <a:srgbClr val="FF0000"/>
                </a:solidFill>
                <a:ea typeface="微软雅黑" pitchFamily="34" charset="-122"/>
              </a:rPr>
              <a:t>操作系统</a:t>
            </a:r>
            <a:r>
              <a:rPr lang="zh-CN" altLang="en-US" sz="2200" b="1" dirty="0">
                <a:solidFill>
                  <a:srgbClr val="009242"/>
                </a:solidFill>
                <a:ea typeface="微软雅黑" pitchFamily="34" charset="-122"/>
              </a:rPr>
              <a:t>和</a:t>
            </a:r>
            <a:r>
              <a:rPr lang="zh-CN" altLang="en-US" sz="2200" b="1" dirty="0">
                <a:solidFill>
                  <a:srgbClr val="FF0000"/>
                </a:solidFill>
                <a:ea typeface="微软雅黑" pitchFamily="34" charset="-122"/>
              </a:rPr>
              <a:t>语言处理系统</a:t>
            </a:r>
          </a:p>
          <a:p>
            <a:pPr>
              <a:spcBef>
                <a:spcPct val="30000"/>
              </a:spcBef>
            </a:pPr>
            <a:r>
              <a:rPr lang="zh-CN" altLang="en-US" sz="2200" b="1" dirty="0">
                <a:solidFill>
                  <a:srgbClr val="CC3300"/>
                </a:solidFill>
                <a:ea typeface="微软雅黑" pitchFamily="34" charset="-122"/>
              </a:rPr>
              <a:t>语言处理系统运行在操作系统之上，操作系统利用指令管理硬件</a:t>
            </a:r>
          </a:p>
        </p:txBody>
      </p:sp>
      <p:grpSp>
        <p:nvGrpSpPr>
          <p:cNvPr id="569349" name="Group 5"/>
          <p:cNvGrpSpPr>
            <a:grpSpLocks/>
          </p:cNvGrpSpPr>
          <p:nvPr/>
        </p:nvGrpSpPr>
        <p:grpSpPr bwMode="auto">
          <a:xfrm>
            <a:off x="7245350" y="2217738"/>
            <a:ext cx="1144588" cy="1333500"/>
            <a:chOff x="4564" y="1397"/>
            <a:chExt cx="721" cy="840"/>
          </a:xfrm>
        </p:grpSpPr>
        <p:sp>
          <p:nvSpPr>
            <p:cNvPr id="569350" name="AutoShape 6"/>
            <p:cNvSpPr>
              <a:spLocks/>
            </p:cNvSpPr>
            <p:nvPr/>
          </p:nvSpPr>
          <p:spPr bwMode="auto">
            <a:xfrm>
              <a:off x="4564" y="1397"/>
              <a:ext cx="201" cy="840"/>
            </a:xfrm>
            <a:prstGeom prst="rightBrace">
              <a:avLst>
                <a:gd name="adj1" fmla="val 34826"/>
                <a:gd name="adj2" fmla="val 50000"/>
              </a:avLst>
            </a:prstGeom>
            <a:noFill/>
            <a:ln w="38100">
              <a:solidFill>
                <a:srgbClr val="CC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9351" name="Text Box 7"/>
            <p:cNvSpPr txBox="1">
              <a:spLocks noChangeArrowheads="1"/>
            </p:cNvSpPr>
            <p:nvPr/>
          </p:nvSpPr>
          <p:spPr bwMode="auto">
            <a:xfrm>
              <a:off x="4818" y="1503"/>
              <a:ext cx="467" cy="634"/>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itchFamily="34" charset="-122"/>
                </a:rPr>
                <a:t>语言处理程序</a:t>
              </a:r>
            </a:p>
          </p:txBody>
        </p:sp>
      </p:grpSp>
      <p:grpSp>
        <p:nvGrpSpPr>
          <p:cNvPr id="569352" name="Group 8"/>
          <p:cNvGrpSpPr>
            <a:grpSpLocks/>
          </p:cNvGrpSpPr>
          <p:nvPr/>
        </p:nvGrpSpPr>
        <p:grpSpPr bwMode="auto">
          <a:xfrm>
            <a:off x="4629150" y="4341813"/>
            <a:ext cx="1016000" cy="781050"/>
            <a:chOff x="2916" y="2735"/>
            <a:chExt cx="640" cy="492"/>
          </a:xfrm>
        </p:grpSpPr>
        <p:sp>
          <p:nvSpPr>
            <p:cNvPr id="569353" name="AutoShape 9"/>
            <p:cNvSpPr>
              <a:spLocks/>
            </p:cNvSpPr>
            <p:nvPr/>
          </p:nvSpPr>
          <p:spPr bwMode="auto">
            <a:xfrm>
              <a:off x="2916" y="2735"/>
              <a:ext cx="156" cy="492"/>
            </a:xfrm>
            <a:prstGeom prst="rightBrace">
              <a:avLst>
                <a:gd name="adj1" fmla="val 26282"/>
                <a:gd name="adj2" fmla="val 50000"/>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9354" name="Text Box 10"/>
            <p:cNvSpPr txBox="1">
              <a:spLocks noChangeArrowheads="1"/>
            </p:cNvSpPr>
            <p:nvPr/>
          </p:nvSpPr>
          <p:spPr bwMode="auto">
            <a:xfrm>
              <a:off x="3089" y="2748"/>
              <a:ext cx="467" cy="42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900" b="1">
                  <a:ea typeface="微软雅黑" pitchFamily="34" charset="-122"/>
                </a:rPr>
                <a:t>人机接口</a:t>
              </a:r>
            </a:p>
          </p:txBody>
        </p:sp>
      </p:grpSp>
      <p:sp>
        <p:nvSpPr>
          <p:cNvPr id="569355" name="Text Box 11"/>
          <p:cNvSpPr txBox="1">
            <a:spLocks noChangeArrowheads="1"/>
          </p:cNvSpPr>
          <p:nvPr/>
        </p:nvSpPr>
        <p:spPr bwMode="auto">
          <a:xfrm>
            <a:off x="6357938" y="4064000"/>
            <a:ext cx="2392362" cy="4127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100" b="1" dirty="0">
                <a:ea typeface="微软雅黑" pitchFamily="34" charset="-122"/>
              </a:rPr>
              <a:t>语言的运行时系统</a:t>
            </a:r>
          </a:p>
        </p:txBody>
      </p:sp>
      <p:sp>
        <p:nvSpPr>
          <p:cNvPr id="569356" name="Text Box 12"/>
          <p:cNvSpPr txBox="1">
            <a:spLocks noChangeArrowheads="1"/>
          </p:cNvSpPr>
          <p:nvPr/>
        </p:nvSpPr>
        <p:spPr bwMode="auto">
          <a:xfrm>
            <a:off x="6378575" y="4535488"/>
            <a:ext cx="2392363" cy="41275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操作系统内核</a:t>
            </a:r>
          </a:p>
        </p:txBody>
      </p:sp>
      <p:sp>
        <p:nvSpPr>
          <p:cNvPr id="569357" name="Text Box 13"/>
          <p:cNvSpPr txBox="1">
            <a:spLocks noChangeArrowheads="1"/>
          </p:cNvSpPr>
          <p:nvPr/>
        </p:nvSpPr>
        <p:spPr bwMode="auto">
          <a:xfrm>
            <a:off x="6383338" y="5006975"/>
            <a:ext cx="2392362" cy="4127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指令集体系结构</a:t>
            </a:r>
          </a:p>
        </p:txBody>
      </p:sp>
      <p:sp>
        <p:nvSpPr>
          <p:cNvPr id="569358" name="Text Box 14"/>
          <p:cNvSpPr txBox="1">
            <a:spLocks noChangeArrowheads="1"/>
          </p:cNvSpPr>
          <p:nvPr/>
        </p:nvSpPr>
        <p:spPr bwMode="auto">
          <a:xfrm>
            <a:off x="6402388" y="5464175"/>
            <a:ext cx="2392362" cy="4127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计算机硬件</a:t>
            </a:r>
          </a:p>
        </p:txBody>
      </p:sp>
      <p:sp>
        <p:nvSpPr>
          <p:cNvPr id="569359" name="Text Box 15"/>
          <p:cNvSpPr txBox="1">
            <a:spLocks noChangeArrowheads="1"/>
          </p:cNvSpPr>
          <p:nvPr/>
        </p:nvSpPr>
        <p:spPr bwMode="auto">
          <a:xfrm>
            <a:off x="5640388" y="4949825"/>
            <a:ext cx="795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itchFamily="34" charset="-122"/>
              </a:rPr>
              <a:t>操作系统</a:t>
            </a:r>
          </a:p>
        </p:txBody>
      </p:sp>
      <p:grpSp>
        <p:nvGrpSpPr>
          <p:cNvPr id="569360" name="Group 16"/>
          <p:cNvGrpSpPr>
            <a:grpSpLocks/>
          </p:cNvGrpSpPr>
          <p:nvPr/>
        </p:nvGrpSpPr>
        <p:grpSpPr bwMode="auto">
          <a:xfrm>
            <a:off x="5778500" y="4545013"/>
            <a:ext cx="374650" cy="404812"/>
            <a:chOff x="3640" y="2863"/>
            <a:chExt cx="291" cy="292"/>
          </a:xfrm>
        </p:grpSpPr>
        <p:sp>
          <p:nvSpPr>
            <p:cNvPr id="569361" name="Line 17"/>
            <p:cNvSpPr>
              <a:spLocks noChangeShapeType="1"/>
            </p:cNvSpPr>
            <p:nvPr/>
          </p:nvSpPr>
          <p:spPr bwMode="auto">
            <a:xfrm>
              <a:off x="3640" y="3008"/>
              <a:ext cx="2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2" name="Line 18"/>
            <p:cNvSpPr>
              <a:spLocks noChangeShapeType="1"/>
            </p:cNvSpPr>
            <p:nvPr/>
          </p:nvSpPr>
          <p:spPr bwMode="auto">
            <a:xfrm>
              <a:off x="3776" y="2863"/>
              <a:ext cx="0" cy="2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69363" name="Group 19"/>
          <p:cNvGrpSpPr>
            <a:grpSpLocks/>
          </p:cNvGrpSpPr>
          <p:nvPr/>
        </p:nvGrpSpPr>
        <p:grpSpPr bwMode="auto">
          <a:xfrm>
            <a:off x="7827963" y="3548063"/>
            <a:ext cx="374650" cy="404812"/>
            <a:chOff x="3640" y="2863"/>
            <a:chExt cx="291" cy="292"/>
          </a:xfrm>
        </p:grpSpPr>
        <p:sp>
          <p:nvSpPr>
            <p:cNvPr id="569364" name="Line 20"/>
            <p:cNvSpPr>
              <a:spLocks noChangeShapeType="1"/>
            </p:cNvSpPr>
            <p:nvPr/>
          </p:nvSpPr>
          <p:spPr bwMode="auto">
            <a:xfrm>
              <a:off x="3640" y="3008"/>
              <a:ext cx="2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5" name="Line 21"/>
            <p:cNvSpPr>
              <a:spLocks noChangeShapeType="1"/>
            </p:cNvSpPr>
            <p:nvPr/>
          </p:nvSpPr>
          <p:spPr bwMode="auto">
            <a:xfrm>
              <a:off x="3776" y="2863"/>
              <a:ext cx="0" cy="2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9366" name="Text Box 22"/>
          <p:cNvSpPr txBox="1">
            <a:spLocks noChangeArrowheads="1"/>
          </p:cNvSpPr>
          <p:nvPr/>
        </p:nvSpPr>
        <p:spPr bwMode="auto">
          <a:xfrm>
            <a:off x="6065838" y="3578225"/>
            <a:ext cx="1870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ea typeface="微软雅黑" pitchFamily="34" charset="-122"/>
              </a:rPr>
              <a:t>语言处理系统</a:t>
            </a:r>
          </a:p>
        </p:txBody>
      </p:sp>
    </p:spTree>
    <p:extLst>
      <p:ext uri="{BB962C8B-B14F-4D97-AF65-F5344CB8AC3E}">
        <p14:creationId xmlns:p14="http://schemas.microsoft.com/office/powerpoint/2010/main" val="1038710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animEffect transition="in" filter="blinds(horizontal)">
                                      <p:cBhvr>
                                        <p:cTn id="7" dur="500"/>
                                        <p:tgtEl>
                                          <p:spTgt spid="569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9347">
                                            <p:txEl>
                                              <p:pRg st="1" end="1"/>
                                            </p:txEl>
                                          </p:spTgt>
                                        </p:tgtEl>
                                        <p:attrNameLst>
                                          <p:attrName>style.visibility</p:attrName>
                                        </p:attrNameLst>
                                      </p:cBhvr>
                                      <p:to>
                                        <p:strVal val="visible"/>
                                      </p:to>
                                    </p:set>
                                    <p:animEffect transition="in" filter="blinds(horizontal)">
                                      <p:cBhvr>
                                        <p:cTn id="12" dur="500"/>
                                        <p:tgtEl>
                                          <p:spTgt spid="569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9347">
                                            <p:txEl>
                                              <p:pRg st="2" end="2"/>
                                            </p:txEl>
                                          </p:spTgt>
                                        </p:tgtEl>
                                        <p:attrNameLst>
                                          <p:attrName>style.visibility</p:attrName>
                                        </p:attrNameLst>
                                      </p:cBhvr>
                                      <p:to>
                                        <p:strVal val="visible"/>
                                      </p:to>
                                    </p:set>
                                    <p:animEffect transition="in" filter="blinds(horizontal)">
                                      <p:cBhvr>
                                        <p:cTn id="17" dur="500"/>
                                        <p:tgtEl>
                                          <p:spTgt spid="569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9347">
                                            <p:txEl>
                                              <p:pRg st="3" end="3"/>
                                            </p:txEl>
                                          </p:spTgt>
                                        </p:tgtEl>
                                        <p:attrNameLst>
                                          <p:attrName>style.visibility</p:attrName>
                                        </p:attrNameLst>
                                      </p:cBhvr>
                                      <p:to>
                                        <p:strVal val="visible"/>
                                      </p:to>
                                    </p:set>
                                    <p:animEffect transition="in" filter="blinds(horizontal)">
                                      <p:cBhvr>
                                        <p:cTn id="22" dur="500"/>
                                        <p:tgtEl>
                                          <p:spTgt spid="569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9347">
                                            <p:txEl>
                                              <p:pRg st="4" end="4"/>
                                            </p:txEl>
                                          </p:spTgt>
                                        </p:tgtEl>
                                        <p:attrNameLst>
                                          <p:attrName>style.visibility</p:attrName>
                                        </p:attrNameLst>
                                      </p:cBhvr>
                                      <p:to>
                                        <p:strVal val="visible"/>
                                      </p:to>
                                    </p:set>
                                    <p:animEffect transition="in" filter="blinds(horizontal)">
                                      <p:cBhvr>
                                        <p:cTn id="27" dur="500"/>
                                        <p:tgtEl>
                                          <p:spTgt spid="5693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69347">
                                            <p:txEl>
                                              <p:pRg st="5" end="5"/>
                                            </p:txEl>
                                          </p:spTgt>
                                        </p:tgtEl>
                                        <p:attrNameLst>
                                          <p:attrName>style.visibility</p:attrName>
                                        </p:attrNameLst>
                                      </p:cBhvr>
                                      <p:to>
                                        <p:strVal val="visible"/>
                                      </p:to>
                                    </p:set>
                                    <p:animEffect transition="in" filter="blinds(horizontal)">
                                      <p:cBhvr>
                                        <p:cTn id="32" dur="500"/>
                                        <p:tgtEl>
                                          <p:spTgt spid="5693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69347">
                                            <p:txEl>
                                              <p:pRg st="6" end="6"/>
                                            </p:txEl>
                                          </p:spTgt>
                                        </p:tgtEl>
                                        <p:attrNameLst>
                                          <p:attrName>style.visibility</p:attrName>
                                        </p:attrNameLst>
                                      </p:cBhvr>
                                      <p:to>
                                        <p:strVal val="visible"/>
                                      </p:to>
                                    </p:set>
                                    <p:animEffect transition="in" filter="blinds(horizontal)">
                                      <p:cBhvr>
                                        <p:cTn id="37" dur="500"/>
                                        <p:tgtEl>
                                          <p:spTgt spid="5693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69349"/>
                                        </p:tgtEl>
                                        <p:attrNameLst>
                                          <p:attrName>style.visibility</p:attrName>
                                        </p:attrNameLst>
                                      </p:cBhvr>
                                      <p:to>
                                        <p:strVal val="visible"/>
                                      </p:to>
                                    </p:set>
                                    <p:animEffect transition="in" filter="blinds(horizontal)">
                                      <p:cBhvr>
                                        <p:cTn id="42" dur="500"/>
                                        <p:tgtEl>
                                          <p:spTgt spid="5693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9355"/>
                                        </p:tgtEl>
                                        <p:attrNameLst>
                                          <p:attrName>style.visibility</p:attrName>
                                        </p:attrNameLst>
                                      </p:cBhvr>
                                      <p:to>
                                        <p:strVal val="visible"/>
                                      </p:to>
                                    </p:set>
                                    <p:animEffect transition="in" filter="blinds(horizontal)">
                                      <p:cBhvr>
                                        <p:cTn id="47" dur="500"/>
                                        <p:tgtEl>
                                          <p:spTgt spid="56935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69363"/>
                                        </p:tgtEl>
                                        <p:attrNameLst>
                                          <p:attrName>style.visibility</p:attrName>
                                        </p:attrNameLst>
                                      </p:cBhvr>
                                      <p:to>
                                        <p:strVal val="visible"/>
                                      </p:to>
                                    </p:set>
                                    <p:animEffect transition="in" filter="blinds(horizontal)">
                                      <p:cBhvr>
                                        <p:cTn id="52" dur="500"/>
                                        <p:tgtEl>
                                          <p:spTgt spid="56936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9366"/>
                                        </p:tgtEl>
                                        <p:attrNameLst>
                                          <p:attrName>style.visibility</p:attrName>
                                        </p:attrNameLst>
                                      </p:cBhvr>
                                      <p:to>
                                        <p:strVal val="visible"/>
                                      </p:to>
                                    </p:set>
                                    <p:animEffect transition="in" filter="blinds(horizontal)">
                                      <p:cBhvr>
                                        <p:cTn id="57" dur="500"/>
                                        <p:tgtEl>
                                          <p:spTgt spid="56936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69347">
                                            <p:txEl>
                                              <p:pRg st="7" end="7"/>
                                            </p:txEl>
                                          </p:spTgt>
                                        </p:tgtEl>
                                        <p:attrNameLst>
                                          <p:attrName>style.visibility</p:attrName>
                                        </p:attrNameLst>
                                      </p:cBhvr>
                                      <p:to>
                                        <p:strVal val="visible"/>
                                      </p:to>
                                    </p:set>
                                    <p:animEffect transition="in" filter="blinds(horizontal)">
                                      <p:cBhvr>
                                        <p:cTn id="62" dur="500"/>
                                        <p:tgtEl>
                                          <p:spTgt spid="569347">
                                            <p:txEl>
                                              <p:pRg st="7" end="7"/>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69347">
                                            <p:txEl>
                                              <p:pRg st="8" end="8"/>
                                            </p:txEl>
                                          </p:spTgt>
                                        </p:tgtEl>
                                        <p:attrNameLst>
                                          <p:attrName>style.visibility</p:attrName>
                                        </p:attrNameLst>
                                      </p:cBhvr>
                                      <p:to>
                                        <p:strVal val="visible"/>
                                      </p:to>
                                    </p:set>
                                    <p:animEffect transition="in" filter="blinds(horizontal)">
                                      <p:cBhvr>
                                        <p:cTn id="67" dur="500"/>
                                        <p:tgtEl>
                                          <p:spTgt spid="569347">
                                            <p:txEl>
                                              <p:pRg st="8" end="8"/>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569347">
                                            <p:txEl>
                                              <p:pRg st="9" end="9"/>
                                            </p:txEl>
                                          </p:spTgt>
                                        </p:tgtEl>
                                        <p:attrNameLst>
                                          <p:attrName>style.visibility</p:attrName>
                                        </p:attrNameLst>
                                      </p:cBhvr>
                                      <p:to>
                                        <p:strVal val="visible"/>
                                      </p:to>
                                    </p:set>
                                    <p:animEffect transition="in" filter="blinds(horizontal)">
                                      <p:cBhvr>
                                        <p:cTn id="72" dur="500"/>
                                        <p:tgtEl>
                                          <p:spTgt spid="569347">
                                            <p:txEl>
                                              <p:pRg st="9" end="9"/>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569352"/>
                                        </p:tgtEl>
                                        <p:attrNameLst>
                                          <p:attrName>style.visibility</p:attrName>
                                        </p:attrNameLst>
                                      </p:cBhvr>
                                      <p:to>
                                        <p:strVal val="visible"/>
                                      </p:to>
                                    </p:set>
                                    <p:animEffect transition="in" filter="blinds(horizontal)">
                                      <p:cBhvr>
                                        <p:cTn id="77" dur="500"/>
                                        <p:tgtEl>
                                          <p:spTgt spid="56935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9356"/>
                                        </p:tgtEl>
                                        <p:attrNameLst>
                                          <p:attrName>style.visibility</p:attrName>
                                        </p:attrNameLst>
                                      </p:cBhvr>
                                      <p:to>
                                        <p:strVal val="visible"/>
                                      </p:to>
                                    </p:set>
                                    <p:animEffect transition="in" filter="blinds(horizontal)">
                                      <p:cBhvr>
                                        <p:cTn id="82" dur="500"/>
                                        <p:tgtEl>
                                          <p:spTgt spid="56935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569360"/>
                                        </p:tgtEl>
                                        <p:attrNameLst>
                                          <p:attrName>style.visibility</p:attrName>
                                        </p:attrNameLst>
                                      </p:cBhvr>
                                      <p:to>
                                        <p:strVal val="visible"/>
                                      </p:to>
                                    </p:set>
                                    <p:animEffect transition="in" filter="blinds(horizontal)">
                                      <p:cBhvr>
                                        <p:cTn id="87" dur="500"/>
                                        <p:tgtEl>
                                          <p:spTgt spid="56936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69359"/>
                                        </p:tgtEl>
                                        <p:attrNameLst>
                                          <p:attrName>style.visibility</p:attrName>
                                        </p:attrNameLst>
                                      </p:cBhvr>
                                      <p:to>
                                        <p:strVal val="visible"/>
                                      </p:to>
                                    </p:set>
                                    <p:animEffect transition="in" filter="blinds(horizontal)">
                                      <p:cBhvr>
                                        <p:cTn id="92" dur="500"/>
                                        <p:tgtEl>
                                          <p:spTgt spid="56935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69357"/>
                                        </p:tgtEl>
                                        <p:attrNameLst>
                                          <p:attrName>style.visibility</p:attrName>
                                        </p:attrNameLst>
                                      </p:cBhvr>
                                      <p:to>
                                        <p:strVal val="visible"/>
                                      </p:to>
                                    </p:set>
                                    <p:animEffect transition="in" filter="blinds(horizontal)">
                                      <p:cBhvr>
                                        <p:cTn id="97" dur="500"/>
                                        <p:tgtEl>
                                          <p:spTgt spid="56935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69358"/>
                                        </p:tgtEl>
                                        <p:attrNameLst>
                                          <p:attrName>style.visibility</p:attrName>
                                        </p:attrNameLst>
                                      </p:cBhvr>
                                      <p:to>
                                        <p:strVal val="visible"/>
                                      </p:to>
                                    </p:set>
                                    <p:animEffect transition="in" filter="blinds(horizontal)">
                                      <p:cBhvr>
                                        <p:cTn id="102" dur="500"/>
                                        <p:tgtEl>
                                          <p:spTgt spid="56935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nodeType="clickEffect">
                                  <p:stCondLst>
                                    <p:cond delay="0"/>
                                  </p:stCondLst>
                                  <p:childTnLst>
                                    <p:set>
                                      <p:cBhvr>
                                        <p:cTn id="106" dur="1" fill="hold">
                                          <p:stCondLst>
                                            <p:cond delay="0"/>
                                          </p:stCondLst>
                                        </p:cTn>
                                        <p:tgtEl>
                                          <p:spTgt spid="569348">
                                            <p:txEl>
                                              <p:pRg st="0" end="0"/>
                                            </p:txEl>
                                          </p:spTgt>
                                        </p:tgtEl>
                                        <p:attrNameLst>
                                          <p:attrName>style.visibility</p:attrName>
                                        </p:attrNameLst>
                                      </p:cBhvr>
                                      <p:to>
                                        <p:strVal val="visible"/>
                                      </p:to>
                                    </p:set>
                                    <p:animEffect transition="in" filter="blinds(horizontal)">
                                      <p:cBhvr>
                                        <p:cTn id="107" dur="500"/>
                                        <p:tgtEl>
                                          <p:spTgt spid="569348">
                                            <p:txEl>
                                              <p:pRg st="0" end="0"/>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nodeType="clickEffect">
                                  <p:stCondLst>
                                    <p:cond delay="0"/>
                                  </p:stCondLst>
                                  <p:childTnLst>
                                    <p:set>
                                      <p:cBhvr>
                                        <p:cTn id="111" dur="1" fill="hold">
                                          <p:stCondLst>
                                            <p:cond delay="0"/>
                                          </p:stCondLst>
                                        </p:cTn>
                                        <p:tgtEl>
                                          <p:spTgt spid="569348">
                                            <p:txEl>
                                              <p:pRg st="1" end="1"/>
                                            </p:txEl>
                                          </p:spTgt>
                                        </p:tgtEl>
                                        <p:attrNameLst>
                                          <p:attrName>style.visibility</p:attrName>
                                        </p:attrNameLst>
                                      </p:cBhvr>
                                      <p:to>
                                        <p:strVal val="visible"/>
                                      </p:to>
                                    </p:set>
                                    <p:animEffect transition="in" filter="blinds(horizontal)">
                                      <p:cBhvr>
                                        <p:cTn id="112" dur="500"/>
                                        <p:tgtEl>
                                          <p:spTgt spid="569348">
                                            <p:txEl>
                                              <p:pRg st="1" end="1"/>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nodeType="clickEffect">
                                  <p:stCondLst>
                                    <p:cond delay="0"/>
                                  </p:stCondLst>
                                  <p:childTnLst>
                                    <p:set>
                                      <p:cBhvr>
                                        <p:cTn id="116" dur="1" fill="hold">
                                          <p:stCondLst>
                                            <p:cond delay="0"/>
                                          </p:stCondLst>
                                        </p:cTn>
                                        <p:tgtEl>
                                          <p:spTgt spid="569348">
                                            <p:txEl>
                                              <p:pRg st="2" end="2"/>
                                            </p:txEl>
                                          </p:spTgt>
                                        </p:tgtEl>
                                        <p:attrNameLst>
                                          <p:attrName>style.visibility</p:attrName>
                                        </p:attrNameLst>
                                      </p:cBhvr>
                                      <p:to>
                                        <p:strVal val="visible"/>
                                      </p:to>
                                    </p:set>
                                    <p:animEffect transition="in" filter="blinds(horizontal)">
                                      <p:cBhvr>
                                        <p:cTn id="117" dur="500"/>
                                        <p:tgtEl>
                                          <p:spTgt spid="5693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55" grpId="0" animBg="1"/>
      <p:bldP spid="569356" grpId="0" animBg="1"/>
      <p:bldP spid="569357" grpId="0" animBg="1"/>
      <p:bldP spid="569358" grpId="0" animBg="1"/>
      <p:bldP spid="569359" grpId="0"/>
      <p:bldP spid="56936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457200" y="53975"/>
            <a:ext cx="8229600" cy="561975"/>
          </a:xfrm>
        </p:spPr>
        <p:txBody>
          <a:bodyPr/>
          <a:lstStyle/>
          <a:p>
            <a:r>
              <a:rPr lang="zh-CN" altLang="en-US" sz="3600" smtClean="0"/>
              <a:t>早期计算机系统的层次</a:t>
            </a:r>
          </a:p>
        </p:txBody>
      </p:sp>
      <p:sp>
        <p:nvSpPr>
          <p:cNvPr id="576515" name="Rectangle 3"/>
          <p:cNvSpPr>
            <a:spLocks noGrp="1" noChangeArrowheads="1"/>
          </p:cNvSpPr>
          <p:nvPr>
            <p:ph type="body" idx="1"/>
          </p:nvPr>
        </p:nvSpPr>
        <p:spPr>
          <a:xfrm>
            <a:off x="476250" y="1042988"/>
            <a:ext cx="5634038" cy="5202237"/>
          </a:xfrm>
        </p:spPr>
        <p:txBody>
          <a:bodyPr/>
          <a:lstStyle/>
          <a:p>
            <a:r>
              <a:rPr lang="zh-CN" altLang="en-US" smtClean="0">
                <a:latin typeface="微软雅黑" pitchFamily="34" charset="-122"/>
                <a:ea typeface="微软雅黑" pitchFamily="34" charset="-122"/>
              </a:rPr>
              <a:t>最早的计算机用机器语言编程</a:t>
            </a:r>
          </a:p>
          <a:p>
            <a:pPr>
              <a:buFontTx/>
              <a:buNone/>
            </a:pPr>
            <a:r>
              <a:rPr lang="zh-CN" altLang="en-US" smtClean="0">
                <a:latin typeface="微软雅黑" pitchFamily="34" charset="-122"/>
                <a:ea typeface="微软雅黑" pitchFamily="34" charset="-122"/>
              </a:rPr>
              <a:t>    </a:t>
            </a:r>
            <a:r>
              <a:rPr lang="zh-CN" altLang="en-US" smtClean="0">
                <a:solidFill>
                  <a:srgbClr val="CC3300"/>
                </a:solidFill>
                <a:latin typeface="微软雅黑" pitchFamily="34" charset="-122"/>
                <a:ea typeface="微软雅黑" pitchFamily="34" charset="-122"/>
              </a:rPr>
              <a:t>机器语言称为第一代程序设计语言（</a:t>
            </a:r>
            <a:r>
              <a:rPr lang="en-US" altLang="zh-CN" smtClean="0">
                <a:solidFill>
                  <a:srgbClr val="CC3300"/>
                </a:solidFill>
                <a:latin typeface="微软雅黑" pitchFamily="34" charset="-122"/>
                <a:ea typeface="微软雅黑" pitchFamily="34" charset="-122"/>
              </a:rPr>
              <a:t>First generation programming language </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1GL </a:t>
            </a:r>
            <a:r>
              <a:rPr lang="zh-CN" altLang="en-US" smtClean="0">
                <a:solidFill>
                  <a:srgbClr val="CC3300"/>
                </a:solidFill>
                <a:latin typeface="微软雅黑" pitchFamily="34" charset="-122"/>
                <a:ea typeface="微软雅黑" pitchFamily="34" charset="-122"/>
              </a:rPr>
              <a:t>）</a:t>
            </a:r>
          </a:p>
          <a:p>
            <a:pPr>
              <a:buFontTx/>
              <a:buNone/>
            </a:pPr>
            <a:endParaRPr lang="zh-CN" altLang="en-US" smtClean="0">
              <a:solidFill>
                <a:srgbClr val="CC3300"/>
              </a:solidFill>
              <a:latin typeface="微软雅黑" pitchFamily="34" charset="-122"/>
              <a:ea typeface="微软雅黑" pitchFamily="34" charset="-122"/>
            </a:endParaRPr>
          </a:p>
          <a:p>
            <a:r>
              <a:rPr lang="zh-CN" altLang="en-US" smtClean="0">
                <a:latin typeface="微软雅黑" pitchFamily="34" charset="-122"/>
                <a:ea typeface="微软雅黑" pitchFamily="34" charset="-122"/>
              </a:rPr>
              <a:t>后来用汇编语言编程</a:t>
            </a:r>
          </a:p>
          <a:p>
            <a:pPr>
              <a:buFontTx/>
              <a:buNone/>
            </a:pPr>
            <a:r>
              <a:rPr lang="zh-CN" altLang="en-US" smtClean="0">
                <a:latin typeface="微软雅黑" pitchFamily="34" charset="-122"/>
                <a:ea typeface="微软雅黑" pitchFamily="34" charset="-122"/>
              </a:rPr>
              <a:t>    </a:t>
            </a:r>
            <a:r>
              <a:rPr lang="zh-CN" altLang="en-US" smtClean="0">
                <a:solidFill>
                  <a:srgbClr val="CC3300"/>
                </a:solidFill>
                <a:latin typeface="微软雅黑" pitchFamily="34" charset="-122"/>
                <a:ea typeface="微软雅黑" pitchFamily="34" charset="-122"/>
              </a:rPr>
              <a:t>汇编语言称为第二代程序设计语言（</a:t>
            </a:r>
            <a:r>
              <a:rPr lang="en-US" altLang="zh-CN" smtClean="0">
                <a:solidFill>
                  <a:srgbClr val="CC3300"/>
                </a:solidFill>
                <a:latin typeface="微软雅黑" pitchFamily="34" charset="-122"/>
                <a:ea typeface="微软雅黑" pitchFamily="34" charset="-122"/>
              </a:rPr>
              <a:t>Second generation programming language </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2GL </a:t>
            </a:r>
            <a:r>
              <a:rPr lang="zh-CN" altLang="en-US" smtClean="0">
                <a:solidFill>
                  <a:srgbClr val="CC3300"/>
                </a:solidFill>
                <a:latin typeface="微软雅黑" pitchFamily="34" charset="-122"/>
                <a:ea typeface="微软雅黑" pitchFamily="34" charset="-122"/>
              </a:rPr>
              <a:t>）</a:t>
            </a:r>
          </a:p>
          <a:p>
            <a:pPr>
              <a:buFontTx/>
              <a:buNone/>
            </a:pPr>
            <a:endParaRPr lang="zh-CN" altLang="en-US" smtClean="0">
              <a:latin typeface="微软雅黑" pitchFamily="34" charset="-122"/>
              <a:ea typeface="微软雅黑" pitchFamily="34" charset="-122"/>
            </a:endParaRPr>
          </a:p>
        </p:txBody>
      </p:sp>
      <p:grpSp>
        <p:nvGrpSpPr>
          <p:cNvPr id="576516" name="Group 4"/>
          <p:cNvGrpSpPr>
            <a:grpSpLocks/>
          </p:cNvGrpSpPr>
          <p:nvPr/>
        </p:nvGrpSpPr>
        <p:grpSpPr bwMode="auto">
          <a:xfrm>
            <a:off x="6365875" y="1133475"/>
            <a:ext cx="2398713" cy="1357313"/>
            <a:chOff x="4010" y="714"/>
            <a:chExt cx="1511" cy="855"/>
          </a:xfrm>
        </p:grpSpPr>
        <p:sp>
          <p:nvSpPr>
            <p:cNvPr id="576517" name="Text Box 5"/>
            <p:cNvSpPr txBox="1">
              <a:spLocks noChangeArrowheads="1"/>
            </p:cNvSpPr>
            <p:nvPr/>
          </p:nvSpPr>
          <p:spPr bwMode="auto">
            <a:xfrm>
              <a:off x="4014" y="714"/>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应用程序</a:t>
              </a:r>
            </a:p>
          </p:txBody>
        </p:sp>
        <p:sp>
          <p:nvSpPr>
            <p:cNvPr id="576518" name="Text Box 6"/>
            <p:cNvSpPr txBox="1">
              <a:spLocks noChangeArrowheads="1"/>
            </p:cNvSpPr>
            <p:nvPr/>
          </p:nvSpPr>
          <p:spPr bwMode="auto">
            <a:xfrm>
              <a:off x="4010" y="100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指令集体系结构</a:t>
              </a:r>
            </a:p>
          </p:txBody>
        </p:sp>
        <p:sp>
          <p:nvSpPr>
            <p:cNvPr id="576519" name="Text Box 7"/>
            <p:cNvSpPr txBox="1">
              <a:spLocks noChangeArrowheads="1"/>
            </p:cNvSpPr>
            <p:nvPr/>
          </p:nvSpPr>
          <p:spPr bwMode="auto">
            <a:xfrm>
              <a:off x="4014" y="1309"/>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计算机硬件</a:t>
              </a:r>
            </a:p>
          </p:txBody>
        </p:sp>
      </p:grpSp>
      <p:grpSp>
        <p:nvGrpSpPr>
          <p:cNvPr id="576520" name="Group 8"/>
          <p:cNvGrpSpPr>
            <a:grpSpLocks/>
          </p:cNvGrpSpPr>
          <p:nvPr/>
        </p:nvGrpSpPr>
        <p:grpSpPr bwMode="auto">
          <a:xfrm>
            <a:off x="6372225" y="3608388"/>
            <a:ext cx="2430463" cy="2303462"/>
            <a:chOff x="4014" y="2273"/>
            <a:chExt cx="1531" cy="1451"/>
          </a:xfrm>
        </p:grpSpPr>
        <p:sp>
          <p:nvSpPr>
            <p:cNvPr id="576521" name="Text Box 9"/>
            <p:cNvSpPr txBox="1">
              <a:spLocks noChangeArrowheads="1"/>
            </p:cNvSpPr>
            <p:nvPr/>
          </p:nvSpPr>
          <p:spPr bwMode="auto">
            <a:xfrm>
              <a:off x="4038" y="2577"/>
              <a:ext cx="1507" cy="26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100" b="1">
                  <a:ea typeface="微软雅黑" pitchFamily="34" charset="-122"/>
                </a:rPr>
                <a:t>        汇编程序</a:t>
              </a:r>
            </a:p>
          </p:txBody>
        </p:sp>
        <p:sp>
          <p:nvSpPr>
            <p:cNvPr id="576522" name="Text Box 10"/>
            <p:cNvSpPr txBox="1">
              <a:spLocks noChangeArrowheads="1"/>
            </p:cNvSpPr>
            <p:nvPr/>
          </p:nvSpPr>
          <p:spPr bwMode="auto">
            <a:xfrm>
              <a:off x="4027" y="2874"/>
              <a:ext cx="1507" cy="26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操作系统</a:t>
              </a:r>
            </a:p>
          </p:txBody>
        </p:sp>
        <p:sp>
          <p:nvSpPr>
            <p:cNvPr id="576523" name="Text Box 11"/>
            <p:cNvSpPr txBox="1">
              <a:spLocks noChangeArrowheads="1"/>
            </p:cNvSpPr>
            <p:nvPr/>
          </p:nvSpPr>
          <p:spPr bwMode="auto">
            <a:xfrm>
              <a:off x="4023" y="316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指令集体系结构</a:t>
              </a:r>
            </a:p>
          </p:txBody>
        </p:sp>
        <p:sp>
          <p:nvSpPr>
            <p:cNvPr id="576524" name="Text Box 12"/>
            <p:cNvSpPr txBox="1">
              <a:spLocks noChangeArrowheads="1"/>
            </p:cNvSpPr>
            <p:nvPr/>
          </p:nvSpPr>
          <p:spPr bwMode="auto">
            <a:xfrm>
              <a:off x="4014" y="3464"/>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计算机硬件</a:t>
              </a:r>
            </a:p>
          </p:txBody>
        </p:sp>
        <p:sp>
          <p:nvSpPr>
            <p:cNvPr id="576525" name="Text Box 13"/>
            <p:cNvSpPr txBox="1">
              <a:spLocks noChangeArrowheads="1"/>
            </p:cNvSpPr>
            <p:nvPr/>
          </p:nvSpPr>
          <p:spPr bwMode="auto">
            <a:xfrm>
              <a:off x="4038" y="2273"/>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应用程序</a:t>
              </a:r>
            </a:p>
          </p:txBody>
        </p:sp>
      </p:grpSp>
    </p:spTree>
    <p:extLst>
      <p:ext uri="{BB962C8B-B14F-4D97-AF65-F5344CB8AC3E}">
        <p14:creationId xmlns:p14="http://schemas.microsoft.com/office/powerpoint/2010/main" val="457477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Effect transition="in" filter="blinds(horizontal)">
                                      <p:cBhvr>
                                        <p:cTn id="7" dur="500"/>
                                        <p:tgtEl>
                                          <p:spTgt spid="5765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6515">
                                            <p:txEl>
                                              <p:pRg st="1" end="1"/>
                                            </p:txEl>
                                          </p:spTgt>
                                        </p:tgtEl>
                                        <p:attrNameLst>
                                          <p:attrName>style.visibility</p:attrName>
                                        </p:attrNameLst>
                                      </p:cBhvr>
                                      <p:to>
                                        <p:strVal val="visible"/>
                                      </p:to>
                                    </p:set>
                                    <p:animEffect transition="in" filter="blinds(horizontal)">
                                      <p:cBhvr>
                                        <p:cTn id="10" dur="500"/>
                                        <p:tgtEl>
                                          <p:spTgt spid="5765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76516"/>
                                        </p:tgtEl>
                                        <p:attrNameLst>
                                          <p:attrName>style.visibility</p:attrName>
                                        </p:attrNameLst>
                                      </p:cBhvr>
                                      <p:to>
                                        <p:strVal val="visible"/>
                                      </p:to>
                                    </p:set>
                                    <p:animEffect transition="in" filter="blinds(horizontal)">
                                      <p:cBhvr>
                                        <p:cTn id="15" dur="500"/>
                                        <p:tgtEl>
                                          <p:spTgt spid="5765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76515">
                                            <p:txEl>
                                              <p:pRg st="3" end="3"/>
                                            </p:txEl>
                                          </p:spTgt>
                                        </p:tgtEl>
                                        <p:attrNameLst>
                                          <p:attrName>style.visibility</p:attrName>
                                        </p:attrNameLst>
                                      </p:cBhvr>
                                      <p:to>
                                        <p:strVal val="visible"/>
                                      </p:to>
                                    </p:set>
                                    <p:animEffect transition="in" filter="blinds(horizontal)">
                                      <p:cBhvr>
                                        <p:cTn id="20" dur="500"/>
                                        <p:tgtEl>
                                          <p:spTgt spid="57651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76515">
                                            <p:txEl>
                                              <p:pRg st="4" end="4"/>
                                            </p:txEl>
                                          </p:spTgt>
                                        </p:tgtEl>
                                        <p:attrNameLst>
                                          <p:attrName>style.visibility</p:attrName>
                                        </p:attrNameLst>
                                      </p:cBhvr>
                                      <p:to>
                                        <p:strVal val="visible"/>
                                      </p:to>
                                    </p:set>
                                    <p:animEffect transition="in" filter="blinds(horizontal)">
                                      <p:cBhvr>
                                        <p:cTn id="23" dur="500"/>
                                        <p:tgtEl>
                                          <p:spTgt spid="57651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76520"/>
                                        </p:tgtEl>
                                        <p:attrNameLst>
                                          <p:attrName>style.visibility</p:attrName>
                                        </p:attrNameLst>
                                      </p:cBhvr>
                                      <p:to>
                                        <p:strVal val="visible"/>
                                      </p:to>
                                    </p:set>
                                    <p:animEffect transition="in" filter="blinds(horizontal)">
                                      <p:cBhvr>
                                        <p:cTn id="28" dur="500"/>
                                        <p:tgtEl>
                                          <p:spTgt spid="576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C?</a:t>
            </a:r>
            <a:endParaRPr lang="zh-CN" altLang="en-US" dirty="0"/>
          </a:p>
        </p:txBody>
      </p:sp>
      <p:sp>
        <p:nvSpPr>
          <p:cNvPr id="3" name="内容占位符 2"/>
          <p:cNvSpPr>
            <a:spLocks noGrp="1"/>
          </p:cNvSpPr>
          <p:nvPr>
            <p:ph idx="1"/>
          </p:nvPr>
        </p:nvSpPr>
        <p:spPr/>
        <p:txBody>
          <a:bodyPr/>
          <a:lstStyle/>
          <a:p>
            <a:endParaRPr lang="zh-CN" altLang="en-US"/>
          </a:p>
        </p:txBody>
      </p:sp>
      <p:pic>
        <p:nvPicPr>
          <p:cNvPr id="523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40" y="818710"/>
            <a:ext cx="8288862" cy="5580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7467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457200" y="53975"/>
            <a:ext cx="8229600" cy="561975"/>
          </a:xfrm>
        </p:spPr>
        <p:txBody>
          <a:bodyPr/>
          <a:lstStyle/>
          <a:p>
            <a:r>
              <a:rPr lang="zh-CN" altLang="en-US" sz="3600" smtClean="0"/>
              <a:t>现代（传统）计算机系统的层次</a:t>
            </a:r>
          </a:p>
        </p:txBody>
      </p:sp>
      <p:sp>
        <p:nvSpPr>
          <p:cNvPr id="577539" name="Rectangle 3"/>
          <p:cNvSpPr>
            <a:spLocks noGrp="1" noChangeArrowheads="1"/>
          </p:cNvSpPr>
          <p:nvPr>
            <p:ph type="body" idx="1"/>
          </p:nvPr>
        </p:nvSpPr>
        <p:spPr>
          <a:xfrm>
            <a:off x="161925" y="1042988"/>
            <a:ext cx="5400675" cy="4095750"/>
          </a:xfrm>
        </p:spPr>
        <p:txBody>
          <a:bodyPr/>
          <a:lstStyle/>
          <a:p>
            <a:r>
              <a:rPr lang="zh-CN" altLang="en-US" smtClean="0">
                <a:latin typeface="微软雅黑" pitchFamily="34" charset="-122"/>
                <a:ea typeface="微软雅黑" pitchFamily="34" charset="-122"/>
              </a:rPr>
              <a:t>现代计算机用高级语言编程</a:t>
            </a:r>
          </a:p>
          <a:p>
            <a:pPr>
              <a:buFontTx/>
              <a:buNone/>
            </a:pPr>
            <a:r>
              <a:rPr lang="zh-CN" altLang="en-US" smtClean="0">
                <a:solidFill>
                  <a:srgbClr val="CC3300"/>
                </a:solidFill>
                <a:latin typeface="微软雅黑" pitchFamily="34" charset="-122"/>
                <a:ea typeface="微软雅黑" pitchFamily="34" charset="-122"/>
              </a:rPr>
              <a:t>    </a:t>
            </a:r>
            <a:r>
              <a:rPr lang="zh-CN" altLang="en-US" sz="2200" smtClean="0">
                <a:solidFill>
                  <a:srgbClr val="CC3300"/>
                </a:solidFill>
                <a:latin typeface="微软雅黑" pitchFamily="34" charset="-122"/>
                <a:ea typeface="微软雅黑" pitchFamily="34" charset="-122"/>
              </a:rPr>
              <a:t>第三代程序设计语言（</a:t>
            </a:r>
            <a:r>
              <a:rPr lang="en-US" altLang="zh-CN" sz="2200" smtClean="0">
                <a:solidFill>
                  <a:srgbClr val="CC3300"/>
                </a:solidFill>
                <a:latin typeface="微软雅黑" pitchFamily="34" charset="-122"/>
                <a:ea typeface="微软雅黑" pitchFamily="34" charset="-122"/>
              </a:rPr>
              <a:t>3GL</a:t>
            </a:r>
            <a:r>
              <a:rPr lang="zh-CN" altLang="en-US" sz="2200" smtClean="0">
                <a:solidFill>
                  <a:srgbClr val="CC3300"/>
                </a:solidFill>
                <a:latin typeface="微软雅黑" pitchFamily="34" charset="-122"/>
                <a:ea typeface="微软雅黑" pitchFamily="34" charset="-122"/>
              </a:rPr>
              <a:t>）为过程式语言，编码时需要描述实现过程，即</a:t>
            </a:r>
            <a:r>
              <a:rPr lang="zh-CN" altLang="en-US" sz="2200" smtClean="0">
                <a:solidFill>
                  <a:srgbClr val="FF0000"/>
                </a:solidFill>
                <a:latin typeface="微软雅黑" pitchFamily="34" charset="-122"/>
                <a:ea typeface="微软雅黑" pitchFamily="34" charset="-122"/>
              </a:rPr>
              <a:t>“如何做”</a:t>
            </a:r>
            <a:r>
              <a:rPr lang="zh-CN" altLang="en-US" sz="2200" smtClean="0">
                <a:solidFill>
                  <a:srgbClr val="CC3300"/>
                </a:solidFill>
                <a:latin typeface="微软雅黑" pitchFamily="34" charset="-122"/>
                <a:ea typeface="微软雅黑" pitchFamily="34" charset="-122"/>
              </a:rPr>
              <a:t>。</a:t>
            </a:r>
          </a:p>
          <a:p>
            <a:pPr>
              <a:buFontTx/>
              <a:buNone/>
            </a:pPr>
            <a:r>
              <a:rPr lang="zh-CN" altLang="en-US" sz="2200" smtClean="0">
                <a:solidFill>
                  <a:srgbClr val="CC3300"/>
                </a:solidFill>
                <a:latin typeface="微软雅黑" pitchFamily="34" charset="-122"/>
                <a:ea typeface="微软雅黑" pitchFamily="34" charset="-122"/>
              </a:rPr>
              <a:t>    第四代程序设计语言（</a:t>
            </a:r>
            <a:r>
              <a:rPr lang="en-US" altLang="zh-CN" sz="2200" smtClean="0">
                <a:solidFill>
                  <a:srgbClr val="CC3300"/>
                </a:solidFill>
                <a:latin typeface="微软雅黑" pitchFamily="34" charset="-122"/>
                <a:ea typeface="微软雅黑" pitchFamily="34" charset="-122"/>
              </a:rPr>
              <a:t>4GL</a:t>
            </a:r>
            <a:r>
              <a:rPr lang="zh-CN" altLang="en-US" sz="2200" smtClean="0">
                <a:solidFill>
                  <a:srgbClr val="CC3300"/>
                </a:solidFill>
                <a:latin typeface="微软雅黑" pitchFamily="34" charset="-122"/>
                <a:ea typeface="微软雅黑" pitchFamily="34" charset="-122"/>
              </a:rPr>
              <a:t>）</a:t>
            </a:r>
            <a:r>
              <a:rPr lang="en-US" altLang="zh-CN" sz="2200" smtClean="0">
                <a:solidFill>
                  <a:srgbClr val="CC3300"/>
                </a:solidFill>
                <a:latin typeface="微软雅黑" pitchFamily="34" charset="-122"/>
                <a:ea typeface="微软雅黑" pitchFamily="34" charset="-122"/>
              </a:rPr>
              <a:t> </a:t>
            </a:r>
            <a:r>
              <a:rPr lang="zh-CN" altLang="en-US" sz="2200" smtClean="0">
                <a:solidFill>
                  <a:srgbClr val="CC3300"/>
                </a:solidFill>
                <a:latin typeface="微软雅黑" pitchFamily="34" charset="-122"/>
                <a:ea typeface="微软雅黑" pitchFamily="34" charset="-122"/>
              </a:rPr>
              <a:t>为非过程化语言，编码时只需说明</a:t>
            </a:r>
            <a:r>
              <a:rPr lang="zh-CN" altLang="en-US" sz="2200" smtClean="0">
                <a:solidFill>
                  <a:srgbClr val="FF0000"/>
                </a:solidFill>
                <a:latin typeface="微软雅黑" pitchFamily="34" charset="-122"/>
                <a:ea typeface="微软雅黑" pitchFamily="34" charset="-122"/>
              </a:rPr>
              <a:t>“做什么”</a:t>
            </a:r>
            <a:r>
              <a:rPr lang="zh-CN" altLang="en-US" sz="2200" smtClean="0">
                <a:solidFill>
                  <a:srgbClr val="CC3300"/>
                </a:solidFill>
                <a:latin typeface="微软雅黑" pitchFamily="34" charset="-122"/>
                <a:ea typeface="微软雅黑" pitchFamily="34" charset="-122"/>
              </a:rPr>
              <a:t>，不需要描述具体的算法实现细节。</a:t>
            </a:r>
          </a:p>
          <a:p>
            <a:pPr>
              <a:buFontTx/>
              <a:buNone/>
            </a:pPr>
            <a:endParaRPr lang="zh-CN" altLang="en-US" sz="2200" smtClean="0">
              <a:latin typeface="微软雅黑" pitchFamily="34" charset="-122"/>
              <a:ea typeface="微软雅黑" pitchFamily="34" charset="-122"/>
            </a:endParaRPr>
          </a:p>
        </p:txBody>
      </p:sp>
      <p:grpSp>
        <p:nvGrpSpPr>
          <p:cNvPr id="577540" name="Group 4"/>
          <p:cNvGrpSpPr>
            <a:grpSpLocks/>
          </p:cNvGrpSpPr>
          <p:nvPr/>
        </p:nvGrpSpPr>
        <p:grpSpPr bwMode="auto">
          <a:xfrm>
            <a:off x="6237288" y="900113"/>
            <a:ext cx="2430462" cy="2303462"/>
            <a:chOff x="4014" y="2273"/>
            <a:chExt cx="1531" cy="1451"/>
          </a:xfrm>
        </p:grpSpPr>
        <p:sp>
          <p:nvSpPr>
            <p:cNvPr id="577541" name="Text Box 5"/>
            <p:cNvSpPr txBox="1">
              <a:spLocks noChangeArrowheads="1"/>
            </p:cNvSpPr>
            <p:nvPr/>
          </p:nvSpPr>
          <p:spPr bwMode="auto">
            <a:xfrm>
              <a:off x="4038" y="2577"/>
              <a:ext cx="1507" cy="26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语言处理系统</a:t>
              </a:r>
            </a:p>
          </p:txBody>
        </p:sp>
        <p:sp>
          <p:nvSpPr>
            <p:cNvPr id="577542" name="Text Box 6"/>
            <p:cNvSpPr txBox="1">
              <a:spLocks noChangeArrowheads="1"/>
            </p:cNvSpPr>
            <p:nvPr/>
          </p:nvSpPr>
          <p:spPr bwMode="auto">
            <a:xfrm>
              <a:off x="4027" y="2874"/>
              <a:ext cx="1507" cy="26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操作系统</a:t>
              </a:r>
            </a:p>
          </p:txBody>
        </p:sp>
        <p:sp>
          <p:nvSpPr>
            <p:cNvPr id="577543" name="Text Box 7"/>
            <p:cNvSpPr txBox="1">
              <a:spLocks noChangeArrowheads="1"/>
            </p:cNvSpPr>
            <p:nvPr/>
          </p:nvSpPr>
          <p:spPr bwMode="auto">
            <a:xfrm>
              <a:off x="4023" y="3169"/>
              <a:ext cx="1507" cy="26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指令集体系结构</a:t>
              </a:r>
            </a:p>
          </p:txBody>
        </p:sp>
        <p:sp>
          <p:nvSpPr>
            <p:cNvPr id="577544" name="Text Box 8"/>
            <p:cNvSpPr txBox="1">
              <a:spLocks noChangeArrowheads="1"/>
            </p:cNvSpPr>
            <p:nvPr/>
          </p:nvSpPr>
          <p:spPr bwMode="auto">
            <a:xfrm>
              <a:off x="4014" y="3464"/>
              <a:ext cx="1507" cy="26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计算机硬件</a:t>
              </a:r>
            </a:p>
          </p:txBody>
        </p:sp>
        <p:sp>
          <p:nvSpPr>
            <p:cNvPr id="577545" name="Text Box 9"/>
            <p:cNvSpPr txBox="1">
              <a:spLocks noChangeArrowheads="1"/>
            </p:cNvSpPr>
            <p:nvPr/>
          </p:nvSpPr>
          <p:spPr bwMode="auto">
            <a:xfrm>
              <a:off x="4038" y="2273"/>
              <a:ext cx="1507" cy="260"/>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100" b="1">
                  <a:ea typeface="微软雅黑" pitchFamily="34" charset="-122"/>
                </a:rPr>
                <a:t>应用程序</a:t>
              </a:r>
            </a:p>
          </p:txBody>
        </p:sp>
      </p:grpSp>
      <p:sp>
        <p:nvSpPr>
          <p:cNvPr id="577546" name="Text Box 10"/>
          <p:cNvSpPr txBox="1">
            <a:spLocks noChangeArrowheads="1"/>
          </p:cNvSpPr>
          <p:nvPr/>
        </p:nvSpPr>
        <p:spPr bwMode="auto">
          <a:xfrm>
            <a:off x="522288" y="4238625"/>
            <a:ext cx="3960812"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400" b="1">
                <a:ea typeface="微软雅黑" pitchFamily="34" charset="-122"/>
              </a:rPr>
              <a:t>可以看出：语言的发展是一个不断</a:t>
            </a:r>
            <a:r>
              <a:rPr lang="zh-CN" altLang="en-US" sz="2400" b="1">
                <a:solidFill>
                  <a:srgbClr val="FF0000"/>
                </a:solidFill>
                <a:latin typeface="微软雅黑"/>
                <a:ea typeface="微软雅黑" pitchFamily="34" charset="-122"/>
              </a:rPr>
              <a:t>“</a:t>
            </a:r>
            <a:r>
              <a:rPr lang="zh-CN" altLang="en-US" sz="2400" b="1">
                <a:solidFill>
                  <a:srgbClr val="FF0000"/>
                </a:solidFill>
                <a:ea typeface="微软雅黑" pitchFamily="34" charset="-122"/>
              </a:rPr>
              <a:t>抽象</a:t>
            </a:r>
            <a:r>
              <a:rPr lang="zh-CN" altLang="en-US" sz="2400" b="1">
                <a:solidFill>
                  <a:srgbClr val="FF0000"/>
                </a:solidFill>
                <a:latin typeface="微软雅黑"/>
                <a:ea typeface="微软雅黑" pitchFamily="34" charset="-122"/>
              </a:rPr>
              <a:t>”</a:t>
            </a:r>
            <a:r>
              <a:rPr lang="zh-CN" altLang="en-US" sz="2400" b="1">
                <a:ea typeface="微软雅黑" pitchFamily="34" charset="-122"/>
              </a:rPr>
              <a:t>的过程，因而，相应的计算机系统也不断有新的层次出现</a:t>
            </a:r>
          </a:p>
        </p:txBody>
      </p:sp>
      <p:sp>
        <p:nvSpPr>
          <p:cNvPr id="577547" name="Text Box 11"/>
          <p:cNvSpPr txBox="1">
            <a:spLocks noChangeArrowheads="1"/>
          </p:cNvSpPr>
          <p:nvPr/>
        </p:nvSpPr>
        <p:spPr bwMode="auto">
          <a:xfrm>
            <a:off x="5246688" y="3789363"/>
            <a:ext cx="3690937"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dirty="0">
                <a:solidFill>
                  <a:srgbClr val="FF0000"/>
                </a:solidFill>
                <a:ea typeface="微软雅黑" pitchFamily="34" charset="-122"/>
              </a:rPr>
              <a:t>语言处理系统</a:t>
            </a:r>
            <a:r>
              <a:rPr lang="zh-CN" altLang="en-US" sz="2200" b="1" dirty="0">
                <a:ea typeface="微软雅黑" pitchFamily="34" charset="-122"/>
              </a:rPr>
              <a:t>包括：各种语言处理程序</a:t>
            </a:r>
            <a:r>
              <a:rPr lang="zh-CN" altLang="en-US" sz="2200" b="1" dirty="0">
                <a:solidFill>
                  <a:srgbClr val="009242"/>
                </a:solidFill>
                <a:ea typeface="微软雅黑" pitchFamily="34" charset="-122"/>
              </a:rPr>
              <a:t>（如编译、汇编、链接）</a:t>
            </a:r>
            <a:r>
              <a:rPr lang="zh-CN" altLang="en-US" sz="2200" b="1" dirty="0">
                <a:ea typeface="微软雅黑" pitchFamily="34" charset="-122"/>
              </a:rPr>
              <a:t>、运行时系统</a:t>
            </a:r>
            <a:r>
              <a:rPr lang="zh-CN" altLang="en-US" sz="2200" b="1" dirty="0">
                <a:solidFill>
                  <a:srgbClr val="009242"/>
                </a:solidFill>
                <a:ea typeface="微软雅黑" pitchFamily="34" charset="-122"/>
              </a:rPr>
              <a:t>（如库函数，调试、优化等功能）</a:t>
            </a:r>
          </a:p>
          <a:p>
            <a:pPr>
              <a:spcBef>
                <a:spcPct val="50000"/>
              </a:spcBef>
            </a:pPr>
            <a:r>
              <a:rPr lang="zh-CN" altLang="en-US" sz="2200" b="1" dirty="0">
                <a:solidFill>
                  <a:srgbClr val="FF0000"/>
                </a:solidFill>
                <a:ea typeface="微软雅黑" pitchFamily="34" charset="-122"/>
              </a:rPr>
              <a:t>操作系统</a:t>
            </a:r>
            <a:r>
              <a:rPr lang="zh-CN" altLang="en-US" sz="2200" b="1" dirty="0">
                <a:ea typeface="微软雅黑" pitchFamily="34" charset="-122"/>
              </a:rPr>
              <a:t>包括人机交互界面、提供服务功能的内核例程</a:t>
            </a:r>
          </a:p>
        </p:txBody>
      </p:sp>
    </p:spTree>
    <p:extLst>
      <p:ext uri="{BB962C8B-B14F-4D97-AF65-F5344CB8AC3E}">
        <p14:creationId xmlns:p14="http://schemas.microsoft.com/office/powerpoint/2010/main" val="1601272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animEffect transition="in" filter="blinds(horizontal)">
                                      <p:cBhvr>
                                        <p:cTn id="7" dur="500"/>
                                        <p:tgtEl>
                                          <p:spTgt spid="577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7539">
                                            <p:txEl>
                                              <p:pRg st="1" end="1"/>
                                            </p:txEl>
                                          </p:spTgt>
                                        </p:tgtEl>
                                        <p:attrNameLst>
                                          <p:attrName>style.visibility</p:attrName>
                                        </p:attrNameLst>
                                      </p:cBhvr>
                                      <p:to>
                                        <p:strVal val="visible"/>
                                      </p:to>
                                    </p:set>
                                    <p:animEffect transition="in" filter="blinds(horizontal)">
                                      <p:cBhvr>
                                        <p:cTn id="12" dur="500"/>
                                        <p:tgtEl>
                                          <p:spTgt spid="577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7539">
                                            <p:txEl>
                                              <p:pRg st="2" end="2"/>
                                            </p:txEl>
                                          </p:spTgt>
                                        </p:tgtEl>
                                        <p:attrNameLst>
                                          <p:attrName>style.visibility</p:attrName>
                                        </p:attrNameLst>
                                      </p:cBhvr>
                                      <p:to>
                                        <p:strVal val="visible"/>
                                      </p:to>
                                    </p:set>
                                    <p:animEffect transition="in" filter="blinds(horizontal)">
                                      <p:cBhvr>
                                        <p:cTn id="17" dur="500"/>
                                        <p:tgtEl>
                                          <p:spTgt spid="577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7540"/>
                                        </p:tgtEl>
                                        <p:attrNameLst>
                                          <p:attrName>style.visibility</p:attrName>
                                        </p:attrNameLst>
                                      </p:cBhvr>
                                      <p:to>
                                        <p:strVal val="visible"/>
                                      </p:to>
                                    </p:set>
                                    <p:animEffect transition="in" filter="blinds(horizontal)">
                                      <p:cBhvr>
                                        <p:cTn id="22" dur="500"/>
                                        <p:tgtEl>
                                          <p:spTgt spid="577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7547">
                                            <p:txEl>
                                              <p:pRg st="0" end="0"/>
                                            </p:txEl>
                                          </p:spTgt>
                                        </p:tgtEl>
                                        <p:attrNameLst>
                                          <p:attrName>style.visibility</p:attrName>
                                        </p:attrNameLst>
                                      </p:cBhvr>
                                      <p:to>
                                        <p:strVal val="visible"/>
                                      </p:to>
                                    </p:set>
                                    <p:animEffect transition="in" filter="blinds(horizontal)">
                                      <p:cBhvr>
                                        <p:cTn id="27" dur="500"/>
                                        <p:tgtEl>
                                          <p:spTgt spid="57754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7547">
                                            <p:txEl>
                                              <p:pRg st="1" end="1"/>
                                            </p:txEl>
                                          </p:spTgt>
                                        </p:tgtEl>
                                        <p:attrNameLst>
                                          <p:attrName>style.visibility</p:attrName>
                                        </p:attrNameLst>
                                      </p:cBhvr>
                                      <p:to>
                                        <p:strVal val="visible"/>
                                      </p:to>
                                    </p:set>
                                    <p:animEffect transition="in" filter="blinds(horizontal)">
                                      <p:cBhvr>
                                        <p:cTn id="32" dur="500"/>
                                        <p:tgtEl>
                                          <p:spTgt spid="57754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7546"/>
                                        </p:tgtEl>
                                        <p:attrNameLst>
                                          <p:attrName>style.visibility</p:attrName>
                                        </p:attrNameLst>
                                      </p:cBhvr>
                                      <p:to>
                                        <p:strVal val="visible"/>
                                      </p:to>
                                    </p:set>
                                    <p:animEffect transition="in" filter="blinds(horizontal)">
                                      <p:cBhvr>
                                        <p:cTn id="37" dur="500"/>
                                        <p:tgtEl>
                                          <p:spTgt spid="577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9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3114675"/>
            <a:ext cx="8147050" cy="3654425"/>
          </a:xfrm>
          <a:prstGeom prst="rect">
            <a:avLst/>
          </a:prstGeom>
          <a:noFill/>
          <a:extLst>
            <a:ext uri="{909E8E84-426E-40DD-AFC4-6F175D3DCCD1}">
              <a14:hiddenFill xmlns:a14="http://schemas.microsoft.com/office/drawing/2010/main">
                <a:solidFill>
                  <a:srgbClr val="FFFFFF"/>
                </a:solidFill>
              </a14:hiddenFill>
            </a:ext>
          </a:extLst>
        </p:spPr>
      </p:pic>
      <p:sp>
        <p:nvSpPr>
          <p:cNvPr id="579587" name="Rectangle 3"/>
          <p:cNvSpPr>
            <a:spLocks noGrp="1" noChangeArrowheads="1"/>
          </p:cNvSpPr>
          <p:nvPr>
            <p:ph type="title"/>
          </p:nvPr>
        </p:nvSpPr>
        <p:spPr>
          <a:xfrm>
            <a:off x="457200" y="98425"/>
            <a:ext cx="8229600" cy="561975"/>
          </a:xfrm>
        </p:spPr>
        <p:txBody>
          <a:bodyPr/>
          <a:lstStyle/>
          <a:p>
            <a:r>
              <a:rPr lang="zh-CN" altLang="en-US" sz="3600" smtClean="0"/>
              <a:t>计算机系统的不同用户</a:t>
            </a:r>
          </a:p>
        </p:txBody>
      </p:sp>
      <p:sp>
        <p:nvSpPr>
          <p:cNvPr id="579588" name="Rectangle 4"/>
          <p:cNvSpPr>
            <a:spLocks noGrp="1" noChangeArrowheads="1"/>
          </p:cNvSpPr>
          <p:nvPr>
            <p:ph type="body" idx="1"/>
          </p:nvPr>
        </p:nvSpPr>
        <p:spPr>
          <a:xfrm>
            <a:off x="206375" y="773113"/>
            <a:ext cx="8686800" cy="2970212"/>
          </a:xfrm>
        </p:spPr>
        <p:txBody>
          <a:bodyPr/>
          <a:lstStyle/>
          <a:p>
            <a:pPr>
              <a:lnSpc>
                <a:spcPct val="100000"/>
              </a:lnSpc>
              <a:spcBef>
                <a:spcPct val="10000"/>
              </a:spcBef>
              <a:buFontTx/>
              <a:buNone/>
            </a:pPr>
            <a:r>
              <a:rPr lang="zh-CN" altLang="en-US" sz="2000" dirty="0" smtClean="0">
                <a:solidFill>
                  <a:srgbClr val="CC3300"/>
                </a:solidFill>
                <a:ea typeface="微软雅黑" pitchFamily="34" charset="-122"/>
              </a:rPr>
              <a:t>最终用户</a:t>
            </a:r>
            <a:r>
              <a:rPr lang="zh-CN" altLang="en-US" sz="2000" dirty="0" smtClean="0">
                <a:ea typeface="微软雅黑" pitchFamily="34" charset="-122"/>
              </a:rPr>
              <a:t>工作在由应用程序提供的最上面的抽象层</a:t>
            </a:r>
          </a:p>
          <a:p>
            <a:pPr>
              <a:lnSpc>
                <a:spcPct val="100000"/>
              </a:lnSpc>
              <a:spcBef>
                <a:spcPct val="10000"/>
              </a:spcBef>
              <a:buFontTx/>
              <a:buNone/>
            </a:pPr>
            <a:r>
              <a:rPr lang="zh-CN" altLang="en-US" sz="2000" dirty="0" smtClean="0">
                <a:solidFill>
                  <a:srgbClr val="CC3300"/>
                </a:solidFill>
                <a:ea typeface="微软雅黑" pitchFamily="34" charset="-122"/>
              </a:rPr>
              <a:t>系统管理员</a:t>
            </a:r>
            <a:r>
              <a:rPr lang="zh-CN" altLang="en-US" sz="2000" dirty="0" smtClean="0">
                <a:ea typeface="微软雅黑" pitchFamily="34" charset="-122"/>
              </a:rPr>
              <a:t>工作在由操作系统提供的抽象层</a:t>
            </a:r>
          </a:p>
          <a:p>
            <a:pPr>
              <a:lnSpc>
                <a:spcPct val="100000"/>
              </a:lnSpc>
              <a:spcBef>
                <a:spcPct val="10000"/>
              </a:spcBef>
              <a:buFontTx/>
              <a:buNone/>
            </a:pPr>
            <a:r>
              <a:rPr lang="zh-CN" altLang="en-US" sz="2000" dirty="0" smtClean="0">
                <a:solidFill>
                  <a:srgbClr val="CC3300"/>
                </a:solidFill>
                <a:ea typeface="微软雅黑" pitchFamily="34" charset="-122"/>
              </a:rPr>
              <a:t>应用程序员</a:t>
            </a:r>
            <a:r>
              <a:rPr lang="zh-CN" altLang="en-US" sz="2000" dirty="0" smtClean="0">
                <a:ea typeface="微软雅黑" pitchFamily="34" charset="-122"/>
              </a:rPr>
              <a:t>工作在由语言处理系统（</a:t>
            </a:r>
            <a:r>
              <a:rPr lang="zh-CN" altLang="en-US" sz="2000" dirty="0" smtClean="0">
                <a:solidFill>
                  <a:srgbClr val="0066FF"/>
                </a:solidFill>
                <a:ea typeface="微软雅黑" pitchFamily="34" charset="-122"/>
              </a:rPr>
              <a:t>主要有编译器和汇编器</a:t>
            </a:r>
            <a:r>
              <a:rPr lang="zh-CN" altLang="en-US" sz="2000" dirty="0" smtClean="0">
                <a:ea typeface="微软雅黑" pitchFamily="34" charset="-122"/>
              </a:rPr>
              <a:t>）的抽象层</a:t>
            </a:r>
          </a:p>
          <a:p>
            <a:pPr>
              <a:lnSpc>
                <a:spcPct val="100000"/>
              </a:lnSpc>
              <a:spcBef>
                <a:spcPct val="10000"/>
              </a:spcBef>
              <a:buFontTx/>
              <a:buNone/>
            </a:pPr>
            <a:r>
              <a:rPr lang="zh-CN" altLang="en-US" sz="2000" dirty="0" smtClean="0">
                <a:solidFill>
                  <a:srgbClr val="009242"/>
                </a:solidFill>
                <a:ea typeface="微软雅黑" pitchFamily="34" charset="-122"/>
              </a:rPr>
              <a:t>语言处理系统</a:t>
            </a:r>
            <a:r>
              <a:rPr lang="zh-CN" altLang="en-US" sz="2000" dirty="0" smtClean="0">
                <a:ea typeface="微软雅黑" pitchFamily="34" charset="-122"/>
              </a:rPr>
              <a:t>建立在</a:t>
            </a:r>
            <a:r>
              <a:rPr lang="zh-CN" altLang="en-US" sz="2000" dirty="0" smtClean="0">
                <a:solidFill>
                  <a:srgbClr val="009242"/>
                </a:solidFill>
                <a:ea typeface="微软雅黑" pitchFamily="34" charset="-122"/>
              </a:rPr>
              <a:t>操作系统</a:t>
            </a:r>
            <a:r>
              <a:rPr lang="zh-CN" altLang="en-US" sz="2000" dirty="0" smtClean="0">
                <a:ea typeface="微软雅黑" pitchFamily="34" charset="-122"/>
              </a:rPr>
              <a:t>之上</a:t>
            </a:r>
          </a:p>
          <a:p>
            <a:pPr>
              <a:lnSpc>
                <a:spcPct val="100000"/>
              </a:lnSpc>
              <a:spcBef>
                <a:spcPct val="10000"/>
              </a:spcBef>
              <a:buFontTx/>
              <a:buNone/>
            </a:pPr>
            <a:r>
              <a:rPr lang="zh-CN" altLang="en-US" sz="2000" dirty="0" smtClean="0">
                <a:solidFill>
                  <a:srgbClr val="CC3300"/>
                </a:solidFill>
                <a:ea typeface="微软雅黑" pitchFamily="34" charset="-122"/>
              </a:rPr>
              <a:t>系统程序员</a:t>
            </a:r>
            <a:r>
              <a:rPr lang="zh-CN" altLang="en-US" sz="2000" dirty="0" smtClean="0">
                <a:ea typeface="微软雅黑" pitchFamily="34" charset="-122"/>
              </a:rPr>
              <a:t>（实现系统软件）工作在</a:t>
            </a:r>
            <a:r>
              <a:rPr lang="en-US" altLang="zh-CN" sz="2000" dirty="0" smtClean="0">
                <a:ea typeface="微软雅黑" pitchFamily="34" charset="-122"/>
              </a:rPr>
              <a:t>ISA</a:t>
            </a:r>
            <a:r>
              <a:rPr lang="zh-CN" altLang="en-US" sz="2000" dirty="0" smtClean="0">
                <a:ea typeface="微软雅黑" pitchFamily="34" charset="-122"/>
              </a:rPr>
              <a:t>层次，必须对</a:t>
            </a:r>
            <a:r>
              <a:rPr lang="en-US" altLang="zh-CN" sz="2000" dirty="0" smtClean="0">
                <a:ea typeface="微软雅黑" pitchFamily="34" charset="-122"/>
              </a:rPr>
              <a:t>ISA</a:t>
            </a:r>
            <a:r>
              <a:rPr lang="zh-CN" altLang="en-US" sz="2000" dirty="0" smtClean="0">
                <a:ea typeface="微软雅黑" pitchFamily="34" charset="-122"/>
              </a:rPr>
              <a:t>非常了解</a:t>
            </a:r>
          </a:p>
          <a:p>
            <a:pPr>
              <a:lnSpc>
                <a:spcPct val="100000"/>
              </a:lnSpc>
              <a:spcBef>
                <a:spcPct val="10000"/>
              </a:spcBef>
              <a:buFontTx/>
              <a:buNone/>
            </a:pPr>
            <a:r>
              <a:rPr lang="zh-CN" altLang="en-US" sz="2000" dirty="0" smtClean="0">
                <a:solidFill>
                  <a:srgbClr val="0066FF"/>
                </a:solidFill>
                <a:ea typeface="微软雅黑" pitchFamily="34" charset="-122"/>
              </a:rPr>
              <a:t>编译器和汇编器的目标程序由机器级代码组成</a:t>
            </a:r>
          </a:p>
          <a:p>
            <a:pPr>
              <a:lnSpc>
                <a:spcPct val="100000"/>
              </a:lnSpc>
              <a:spcBef>
                <a:spcPct val="10000"/>
              </a:spcBef>
              <a:buFontTx/>
              <a:buNone/>
            </a:pPr>
            <a:r>
              <a:rPr lang="zh-CN" altLang="en-US" sz="2000" dirty="0" smtClean="0">
                <a:solidFill>
                  <a:srgbClr val="0066FF"/>
                </a:solidFill>
                <a:ea typeface="微软雅黑" pitchFamily="34" charset="-122"/>
              </a:rPr>
              <a:t>操作系统通过指令直接对硬件进行编程控制</a:t>
            </a:r>
          </a:p>
          <a:p>
            <a:pPr>
              <a:lnSpc>
                <a:spcPct val="100000"/>
              </a:lnSpc>
              <a:spcBef>
                <a:spcPct val="10000"/>
              </a:spcBef>
              <a:buFontTx/>
              <a:buNone/>
            </a:pPr>
            <a:r>
              <a:rPr lang="en-US" altLang="zh-CN" sz="2000" dirty="0" smtClean="0">
                <a:solidFill>
                  <a:srgbClr val="FF0000"/>
                </a:solidFill>
                <a:ea typeface="微软雅黑" pitchFamily="34" charset="-122"/>
              </a:rPr>
              <a:t>ISA</a:t>
            </a:r>
            <a:r>
              <a:rPr lang="zh-CN" altLang="en-US" sz="2000" dirty="0" smtClean="0">
                <a:solidFill>
                  <a:srgbClr val="FF0000"/>
                </a:solidFill>
                <a:ea typeface="微软雅黑" pitchFamily="34" charset="-122"/>
              </a:rPr>
              <a:t>处于软件和硬件的交界面（接口）</a:t>
            </a:r>
          </a:p>
        </p:txBody>
      </p:sp>
      <p:sp>
        <p:nvSpPr>
          <p:cNvPr id="579589" name="Text Box 5"/>
          <p:cNvSpPr txBox="1">
            <a:spLocks noChangeArrowheads="1"/>
          </p:cNvSpPr>
          <p:nvPr/>
        </p:nvSpPr>
        <p:spPr bwMode="auto">
          <a:xfrm>
            <a:off x="7092950" y="2754313"/>
            <a:ext cx="1844675" cy="1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a:solidFill>
                  <a:srgbClr val="FF0000"/>
                </a:solidFill>
                <a:latin typeface="微软雅黑" pitchFamily="34" charset="-122"/>
                <a:ea typeface="微软雅黑" pitchFamily="34" charset="-122"/>
              </a:rPr>
              <a:t>ISA</a:t>
            </a:r>
            <a:r>
              <a:rPr lang="zh-CN" altLang="en-US" sz="2200" b="1">
                <a:solidFill>
                  <a:srgbClr val="FF0000"/>
                </a:solidFill>
                <a:latin typeface="微软雅黑" pitchFamily="34" charset="-122"/>
                <a:ea typeface="微软雅黑" pitchFamily="34" charset="-122"/>
              </a:rPr>
              <a:t>是对硬件的抽象</a:t>
            </a:r>
          </a:p>
          <a:p>
            <a:pPr>
              <a:spcBef>
                <a:spcPct val="50000"/>
              </a:spcBef>
            </a:pPr>
            <a:r>
              <a:rPr lang="zh-CN" altLang="en-US" sz="2200" b="1">
                <a:solidFill>
                  <a:srgbClr val="FF0000"/>
                </a:solidFill>
                <a:latin typeface="微软雅黑" pitchFamily="34" charset="-122"/>
                <a:ea typeface="微软雅黑" pitchFamily="34" charset="-122"/>
              </a:rPr>
              <a:t>所有软件功能都建立在</a:t>
            </a:r>
            <a:r>
              <a:rPr lang="en-US" altLang="zh-CN" sz="2200" b="1">
                <a:solidFill>
                  <a:srgbClr val="FF0000"/>
                </a:solidFill>
                <a:latin typeface="微软雅黑" pitchFamily="34" charset="-122"/>
                <a:ea typeface="微软雅黑" pitchFamily="34" charset="-122"/>
              </a:rPr>
              <a:t>ISA</a:t>
            </a:r>
            <a:r>
              <a:rPr lang="zh-CN" altLang="en-US" sz="2200" b="1">
                <a:solidFill>
                  <a:srgbClr val="FF0000"/>
                </a:solidFill>
                <a:latin typeface="微软雅黑" pitchFamily="34" charset="-122"/>
                <a:ea typeface="微软雅黑" pitchFamily="34" charset="-122"/>
              </a:rPr>
              <a:t>之上</a:t>
            </a:r>
          </a:p>
        </p:txBody>
      </p:sp>
      <p:sp>
        <p:nvSpPr>
          <p:cNvPr id="579590" name="Text Box 6"/>
          <p:cNvSpPr txBox="1">
            <a:spLocks noChangeArrowheads="1"/>
          </p:cNvSpPr>
          <p:nvPr/>
        </p:nvSpPr>
        <p:spPr bwMode="auto">
          <a:xfrm>
            <a:off x="5921375" y="5859463"/>
            <a:ext cx="2970213" cy="812800"/>
          </a:xfrm>
          <a:prstGeom prst="rect">
            <a:avLst/>
          </a:prstGeom>
          <a:solidFill>
            <a:srgbClr val="FF6600">
              <a:alpha val="28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en-US" altLang="zh-CN" sz="2200" b="1">
                <a:latin typeface="微软雅黑" pitchFamily="34" charset="-122"/>
                <a:ea typeface="微软雅黑" pitchFamily="34" charset="-122"/>
              </a:rPr>
              <a:t>ISA</a:t>
            </a:r>
            <a:r>
              <a:rPr lang="zh-CN" altLang="en-US" sz="2200" b="1">
                <a:latin typeface="微软雅黑" pitchFamily="34" charset="-122"/>
                <a:ea typeface="微软雅黑" pitchFamily="34" charset="-122"/>
              </a:rPr>
              <a:t>是最重要的层次！</a:t>
            </a:r>
          </a:p>
          <a:p>
            <a:pPr>
              <a:spcBef>
                <a:spcPct val="15000"/>
              </a:spcBef>
            </a:pPr>
            <a:r>
              <a:rPr lang="zh-CN" altLang="en-US" sz="2200" b="1">
                <a:latin typeface="微软雅黑" pitchFamily="34" charset="-122"/>
                <a:ea typeface="微软雅黑" pitchFamily="34" charset="-122"/>
              </a:rPr>
              <a:t>那么，什么是</a:t>
            </a:r>
            <a:r>
              <a:rPr lang="en-US" altLang="zh-CN" sz="2200" b="1">
                <a:latin typeface="微软雅黑" pitchFamily="34" charset="-122"/>
                <a:ea typeface="微软雅黑" pitchFamily="34" charset="-122"/>
              </a:rPr>
              <a:t>ISA</a:t>
            </a:r>
            <a:r>
              <a:rPr lang="zh-CN" altLang="en-US" sz="2200" b="1">
                <a:latin typeface="微软雅黑" pitchFamily="34" charset="-122"/>
                <a:ea typeface="微软雅黑" pitchFamily="34" charset="-122"/>
              </a:rPr>
              <a:t>呢？</a:t>
            </a:r>
          </a:p>
        </p:txBody>
      </p:sp>
    </p:spTree>
    <p:extLst>
      <p:ext uri="{BB962C8B-B14F-4D97-AF65-F5344CB8AC3E}">
        <p14:creationId xmlns:p14="http://schemas.microsoft.com/office/powerpoint/2010/main" val="2384709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588">
                                            <p:txEl>
                                              <p:pRg st="0" end="0"/>
                                            </p:txEl>
                                          </p:spTgt>
                                        </p:tgtEl>
                                        <p:attrNameLst>
                                          <p:attrName>style.visibility</p:attrName>
                                        </p:attrNameLst>
                                      </p:cBhvr>
                                      <p:to>
                                        <p:strVal val="visible"/>
                                      </p:to>
                                    </p:set>
                                    <p:animEffect transition="in" filter="blinds(horizontal)">
                                      <p:cBhvr>
                                        <p:cTn id="7" dur="500"/>
                                        <p:tgtEl>
                                          <p:spTgt spid="579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9588">
                                            <p:txEl>
                                              <p:pRg st="1" end="1"/>
                                            </p:txEl>
                                          </p:spTgt>
                                        </p:tgtEl>
                                        <p:attrNameLst>
                                          <p:attrName>style.visibility</p:attrName>
                                        </p:attrNameLst>
                                      </p:cBhvr>
                                      <p:to>
                                        <p:strVal val="visible"/>
                                      </p:to>
                                    </p:set>
                                    <p:animEffect transition="in" filter="blinds(horizontal)">
                                      <p:cBhvr>
                                        <p:cTn id="12" dur="500"/>
                                        <p:tgtEl>
                                          <p:spTgt spid="5795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9588">
                                            <p:txEl>
                                              <p:pRg st="2" end="2"/>
                                            </p:txEl>
                                          </p:spTgt>
                                        </p:tgtEl>
                                        <p:attrNameLst>
                                          <p:attrName>style.visibility</p:attrName>
                                        </p:attrNameLst>
                                      </p:cBhvr>
                                      <p:to>
                                        <p:strVal val="visible"/>
                                      </p:to>
                                    </p:set>
                                    <p:animEffect transition="in" filter="blinds(horizontal)">
                                      <p:cBhvr>
                                        <p:cTn id="17" dur="500"/>
                                        <p:tgtEl>
                                          <p:spTgt spid="5795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9588">
                                            <p:txEl>
                                              <p:pRg st="3" end="3"/>
                                            </p:txEl>
                                          </p:spTgt>
                                        </p:tgtEl>
                                        <p:attrNameLst>
                                          <p:attrName>style.visibility</p:attrName>
                                        </p:attrNameLst>
                                      </p:cBhvr>
                                      <p:to>
                                        <p:strVal val="visible"/>
                                      </p:to>
                                    </p:set>
                                    <p:animEffect transition="in" filter="blinds(horizontal)">
                                      <p:cBhvr>
                                        <p:cTn id="22" dur="500"/>
                                        <p:tgtEl>
                                          <p:spTgt spid="57958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9588">
                                            <p:txEl>
                                              <p:pRg st="4" end="4"/>
                                            </p:txEl>
                                          </p:spTgt>
                                        </p:tgtEl>
                                        <p:attrNameLst>
                                          <p:attrName>style.visibility</p:attrName>
                                        </p:attrNameLst>
                                      </p:cBhvr>
                                      <p:to>
                                        <p:strVal val="visible"/>
                                      </p:to>
                                    </p:set>
                                    <p:animEffect transition="in" filter="blinds(horizontal)">
                                      <p:cBhvr>
                                        <p:cTn id="27" dur="500"/>
                                        <p:tgtEl>
                                          <p:spTgt spid="57958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79588">
                                            <p:txEl>
                                              <p:pRg st="5" end="5"/>
                                            </p:txEl>
                                          </p:spTgt>
                                        </p:tgtEl>
                                        <p:attrNameLst>
                                          <p:attrName>style.visibility</p:attrName>
                                        </p:attrNameLst>
                                      </p:cBhvr>
                                      <p:to>
                                        <p:strVal val="visible"/>
                                      </p:to>
                                    </p:set>
                                    <p:animEffect transition="in" filter="blinds(horizontal)">
                                      <p:cBhvr>
                                        <p:cTn id="32" dur="500"/>
                                        <p:tgtEl>
                                          <p:spTgt spid="57958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79588">
                                            <p:txEl>
                                              <p:pRg st="6" end="6"/>
                                            </p:txEl>
                                          </p:spTgt>
                                        </p:tgtEl>
                                        <p:attrNameLst>
                                          <p:attrName>style.visibility</p:attrName>
                                        </p:attrNameLst>
                                      </p:cBhvr>
                                      <p:to>
                                        <p:strVal val="visible"/>
                                      </p:to>
                                    </p:set>
                                    <p:animEffect transition="in" filter="blinds(horizontal)">
                                      <p:cBhvr>
                                        <p:cTn id="37" dur="500"/>
                                        <p:tgtEl>
                                          <p:spTgt spid="57958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79588">
                                            <p:txEl>
                                              <p:pRg st="7" end="7"/>
                                            </p:txEl>
                                          </p:spTgt>
                                        </p:tgtEl>
                                        <p:attrNameLst>
                                          <p:attrName>style.visibility</p:attrName>
                                        </p:attrNameLst>
                                      </p:cBhvr>
                                      <p:to>
                                        <p:strVal val="visible"/>
                                      </p:to>
                                    </p:set>
                                    <p:animEffect transition="in" filter="blinds(horizontal)">
                                      <p:cBhvr>
                                        <p:cTn id="42" dur="500"/>
                                        <p:tgtEl>
                                          <p:spTgt spid="57958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9589"/>
                                        </p:tgtEl>
                                        <p:attrNameLst>
                                          <p:attrName>style.visibility</p:attrName>
                                        </p:attrNameLst>
                                      </p:cBhvr>
                                      <p:to>
                                        <p:strVal val="visible"/>
                                      </p:to>
                                    </p:set>
                                    <p:animEffect transition="in" filter="blinds(horizontal)">
                                      <p:cBhvr>
                                        <p:cTn id="47" dur="500"/>
                                        <p:tgtEl>
                                          <p:spTgt spid="5795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9590"/>
                                        </p:tgtEl>
                                        <p:attrNameLst>
                                          <p:attrName>style.visibility</p:attrName>
                                        </p:attrNameLst>
                                      </p:cBhvr>
                                      <p:to>
                                        <p:strVal val="visible"/>
                                      </p:to>
                                    </p:set>
                                    <p:animEffect transition="in" filter="blinds(horizontal)">
                                      <p:cBhvr>
                                        <p:cTn id="52" dur="500"/>
                                        <p:tgtEl>
                                          <p:spTgt spid="579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p:bldP spid="57959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2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8" y="1084263"/>
            <a:ext cx="8001000"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851" name="Rectangle 3"/>
          <p:cNvSpPr>
            <a:spLocks noGrp="1" noChangeArrowheads="1"/>
          </p:cNvSpPr>
          <p:nvPr>
            <p:ph type="title" idx="4294967295"/>
          </p:nvPr>
        </p:nvSpPr>
        <p:spPr>
          <a:xfrm>
            <a:off x="385763" y="117475"/>
            <a:ext cx="8369300" cy="579438"/>
          </a:xfrm>
          <a:noFill/>
        </p:spPr>
        <p:txBody>
          <a:bodyPr lIns="92075" tIns="46038" rIns="92075" bIns="46038">
            <a:spAutoFit/>
          </a:bodyPr>
          <a:lstStyle/>
          <a:p>
            <a:r>
              <a:rPr lang="en-US" altLang="zh-CN" sz="3200" smtClean="0">
                <a:solidFill>
                  <a:srgbClr val="FF3300"/>
                </a:solidFill>
              </a:rPr>
              <a:t>Hardware/Software  Interface</a:t>
            </a:r>
            <a:r>
              <a:rPr lang="zh-CN" altLang="en-US" sz="3200" smtClean="0">
                <a:solidFill>
                  <a:srgbClr val="FF3300"/>
                </a:solidFill>
              </a:rPr>
              <a:t>（界面）</a:t>
            </a:r>
          </a:p>
        </p:txBody>
      </p:sp>
      <p:sp>
        <p:nvSpPr>
          <p:cNvPr id="462852" name="Text Box 4"/>
          <p:cNvSpPr txBox="1">
            <a:spLocks noChangeArrowheads="1"/>
          </p:cNvSpPr>
          <p:nvPr/>
        </p:nvSpPr>
        <p:spPr bwMode="auto">
          <a:xfrm>
            <a:off x="495300" y="5929313"/>
            <a:ext cx="769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30000"/>
              </a:spcBef>
            </a:pPr>
            <a:r>
              <a:rPr kumimoji="1" lang="zh-CN" altLang="en-US" sz="2400" b="1">
                <a:solidFill>
                  <a:schemeClr val="accent2"/>
                </a:solidFill>
                <a:latin typeface="微软雅黑" pitchFamily="34" charset="-122"/>
                <a:ea typeface="微软雅黑" pitchFamily="34" charset="-122"/>
              </a:rPr>
              <a:t>机器语言由指令代码构成，能被硬件直接执行。</a:t>
            </a:r>
            <a:r>
              <a:rPr kumimoji="1" lang="zh-CN" altLang="en-US" sz="2800">
                <a:solidFill>
                  <a:schemeClr val="accent2"/>
                </a:solidFill>
                <a:latin typeface="黑体" pitchFamily="49" charset="-122"/>
                <a:ea typeface="黑体" pitchFamily="49" charset="-122"/>
              </a:rPr>
              <a:t>   </a:t>
            </a:r>
          </a:p>
        </p:txBody>
      </p:sp>
      <p:sp>
        <p:nvSpPr>
          <p:cNvPr id="462853" name="Rectangle 8"/>
          <p:cNvSpPr>
            <a:spLocks noChangeArrowheads="1"/>
          </p:cNvSpPr>
          <p:nvPr/>
        </p:nvSpPr>
        <p:spPr bwMode="auto">
          <a:xfrm>
            <a:off x="441325" y="4789488"/>
            <a:ext cx="858837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30000"/>
              </a:spcBef>
            </a:pPr>
            <a:r>
              <a:rPr lang="zh-CN" altLang="en-US" sz="2400" b="1">
                <a:solidFill>
                  <a:srgbClr val="ED1611"/>
                </a:solidFill>
                <a:latin typeface="微软雅黑" pitchFamily="34" charset="-122"/>
                <a:ea typeface="微软雅黑" pitchFamily="34" charset="-122"/>
              </a:rPr>
              <a:t>软件和硬件的界面： </a:t>
            </a:r>
            <a:r>
              <a:rPr lang="en-US" altLang="zh-CN" sz="2400" b="1">
                <a:latin typeface="微软雅黑" pitchFamily="34" charset="-122"/>
                <a:ea typeface="微软雅黑" pitchFamily="34" charset="-122"/>
              </a:rPr>
              <a:t>ISA</a:t>
            </a:r>
            <a:r>
              <a:rPr lang="zh-CN" altLang="en-US" sz="2400" b="1">
                <a:latin typeface="微软雅黑" pitchFamily="34" charset="-122"/>
                <a:ea typeface="微软雅黑" pitchFamily="34" charset="-122"/>
              </a:rPr>
              <a:t>（</a:t>
            </a:r>
            <a:r>
              <a:rPr lang="en-US" altLang="zh-CN" sz="2400" b="1">
                <a:latin typeface="微软雅黑" pitchFamily="34" charset="-122"/>
                <a:ea typeface="微软雅黑" pitchFamily="34" charset="-122"/>
              </a:rPr>
              <a:t>Instruction Set Architecture </a:t>
            </a:r>
            <a:r>
              <a:rPr lang="zh-CN" altLang="en-US" sz="2400" b="1">
                <a:latin typeface="微软雅黑" pitchFamily="34" charset="-122"/>
                <a:ea typeface="微软雅黑" pitchFamily="34" charset="-122"/>
              </a:rPr>
              <a:t>）</a:t>
            </a:r>
          </a:p>
          <a:p>
            <a:pPr>
              <a:spcBef>
                <a:spcPct val="30000"/>
              </a:spcBef>
            </a:pPr>
            <a:r>
              <a:rPr lang="zh-CN" altLang="en-US" sz="2400" b="1">
                <a:solidFill>
                  <a:schemeClr val="tx2"/>
                </a:solidFill>
                <a:latin typeface="微软雅黑" pitchFamily="34" charset="-122"/>
                <a:ea typeface="微软雅黑" pitchFamily="34" charset="-122"/>
              </a:rPr>
              <a:t>                                     指令集体系结构</a:t>
            </a:r>
          </a:p>
        </p:txBody>
      </p:sp>
      <p:sp>
        <p:nvSpPr>
          <p:cNvPr id="462854" name="Text Box 9"/>
          <p:cNvSpPr txBox="1">
            <a:spLocks noChangeArrowheads="1"/>
          </p:cNvSpPr>
          <p:nvPr/>
        </p:nvSpPr>
        <p:spPr bwMode="auto">
          <a:xfrm>
            <a:off x="1536700" y="16637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400" b="1">
                <a:solidFill>
                  <a:schemeClr val="accent2"/>
                </a:solidFill>
                <a:latin typeface="Times New Roman" pitchFamily="18" charset="0"/>
                <a:ea typeface="微软雅黑" pitchFamily="34" charset="-122"/>
              </a:rPr>
              <a:t>软件</a:t>
            </a:r>
          </a:p>
        </p:txBody>
      </p:sp>
      <p:sp>
        <p:nvSpPr>
          <p:cNvPr id="462855" name="Text Box 10"/>
          <p:cNvSpPr txBox="1">
            <a:spLocks noChangeArrowheads="1"/>
          </p:cNvSpPr>
          <p:nvPr/>
        </p:nvSpPr>
        <p:spPr bwMode="auto">
          <a:xfrm>
            <a:off x="1625600" y="34163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400" b="1">
                <a:solidFill>
                  <a:schemeClr val="accent2"/>
                </a:solidFill>
                <a:latin typeface="Times New Roman" pitchFamily="18" charset="0"/>
                <a:ea typeface="微软雅黑" pitchFamily="34" charset="-122"/>
              </a:rPr>
              <a:t>硬件</a:t>
            </a:r>
          </a:p>
        </p:txBody>
      </p:sp>
    </p:spTree>
    <p:extLst>
      <p:ext uri="{BB962C8B-B14F-4D97-AF65-F5344CB8AC3E}">
        <p14:creationId xmlns:p14="http://schemas.microsoft.com/office/powerpoint/2010/main" val="123755804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457200" y="98425"/>
            <a:ext cx="8229600" cy="561975"/>
          </a:xfrm>
        </p:spPr>
        <p:txBody>
          <a:bodyPr/>
          <a:lstStyle/>
          <a:p>
            <a:r>
              <a:rPr lang="zh-CN" altLang="en-US" sz="3600" smtClean="0"/>
              <a:t>指令集体系结构（</a:t>
            </a:r>
            <a:r>
              <a:rPr lang="en-US" altLang="zh-CN" sz="3600" smtClean="0"/>
              <a:t>ISA</a:t>
            </a:r>
            <a:r>
              <a:rPr lang="zh-CN" altLang="en-US" sz="3600" smtClean="0"/>
              <a:t>）</a:t>
            </a:r>
          </a:p>
        </p:txBody>
      </p:sp>
      <p:sp>
        <p:nvSpPr>
          <p:cNvPr id="580611" name="Rectangle 3"/>
          <p:cNvSpPr>
            <a:spLocks noGrp="1" noChangeArrowheads="1"/>
          </p:cNvSpPr>
          <p:nvPr>
            <p:ph type="body" idx="1"/>
          </p:nvPr>
        </p:nvSpPr>
        <p:spPr>
          <a:xfrm>
            <a:off x="206375" y="836613"/>
            <a:ext cx="8731250" cy="5741987"/>
          </a:xfrm>
        </p:spPr>
        <p:txBody>
          <a:bodyPr/>
          <a:lstStyle/>
          <a:p>
            <a:pPr>
              <a:lnSpc>
                <a:spcPct val="105000"/>
              </a:lnSpc>
            </a:pPr>
            <a:r>
              <a:rPr lang="en-US" altLang="zh-CN" sz="2200" dirty="0" smtClean="0">
                <a:latin typeface="微软雅黑" pitchFamily="34" charset="-122"/>
                <a:ea typeface="微软雅黑" pitchFamily="34" charset="-122"/>
              </a:rPr>
              <a:t>ISA</a:t>
            </a:r>
            <a:r>
              <a:rPr lang="zh-CN" altLang="en-US" sz="2200" dirty="0" smtClean="0">
                <a:latin typeface="微软雅黑" pitchFamily="34" charset="-122"/>
                <a:ea typeface="微软雅黑" pitchFamily="34" charset="-122"/>
              </a:rPr>
              <a:t>指</a:t>
            </a:r>
            <a:r>
              <a:rPr lang="en-US" altLang="zh-CN" sz="2200" dirty="0" smtClean="0">
                <a:latin typeface="微软雅黑" pitchFamily="34" charset="-122"/>
                <a:ea typeface="微软雅黑" pitchFamily="34" charset="-122"/>
              </a:rPr>
              <a:t>Instruction Set Architecture</a:t>
            </a:r>
            <a:r>
              <a:rPr lang="zh-CN" altLang="en-US" sz="2200" dirty="0" smtClean="0">
                <a:latin typeface="微软雅黑" pitchFamily="34" charset="-122"/>
                <a:ea typeface="微软雅黑" pitchFamily="34" charset="-122"/>
              </a:rPr>
              <a:t>，即指令集体系结构</a:t>
            </a:r>
          </a:p>
          <a:p>
            <a:pPr>
              <a:lnSpc>
                <a:spcPct val="105000"/>
              </a:lnSpc>
            </a:pPr>
            <a:r>
              <a:rPr lang="en-US" altLang="zh-CN" sz="2200" dirty="0" smtClean="0">
                <a:latin typeface="微软雅黑" pitchFamily="34" charset="-122"/>
                <a:ea typeface="微软雅黑" pitchFamily="34" charset="-122"/>
              </a:rPr>
              <a:t>ISA</a:t>
            </a:r>
            <a:r>
              <a:rPr lang="zh-CN" altLang="en-US" sz="2200" dirty="0" smtClean="0">
                <a:latin typeface="微软雅黑" pitchFamily="34" charset="-122"/>
                <a:ea typeface="微软雅黑" pitchFamily="34" charset="-122"/>
              </a:rPr>
              <a:t>是一种规约（</a:t>
            </a:r>
            <a:r>
              <a:rPr lang="en-US" altLang="zh-CN" sz="2200" dirty="0" smtClean="0">
                <a:latin typeface="微软雅黑" pitchFamily="34" charset="-122"/>
                <a:ea typeface="微软雅黑" pitchFamily="34" charset="-122"/>
              </a:rPr>
              <a:t>Specification</a:t>
            </a:r>
            <a:r>
              <a:rPr lang="zh-CN" altLang="en-US" sz="2200" dirty="0" smtClean="0">
                <a:latin typeface="微软雅黑" pitchFamily="34" charset="-122"/>
                <a:ea typeface="微软雅黑" pitchFamily="34" charset="-122"/>
              </a:rPr>
              <a:t>），它规定了</a:t>
            </a:r>
            <a:r>
              <a:rPr lang="zh-CN" altLang="en-US" sz="2200" dirty="0" smtClean="0">
                <a:solidFill>
                  <a:srgbClr val="FF0000"/>
                </a:solidFill>
                <a:latin typeface="微软雅黑" pitchFamily="34" charset="-122"/>
                <a:ea typeface="微软雅黑" pitchFamily="34" charset="-122"/>
              </a:rPr>
              <a:t>如何使用硬件</a:t>
            </a:r>
          </a:p>
          <a:p>
            <a:pPr lvl="1">
              <a:lnSpc>
                <a:spcPct val="105000"/>
              </a:lnSpc>
            </a:pPr>
            <a:r>
              <a:rPr lang="zh-CN" altLang="en-US" dirty="0" smtClean="0">
                <a:ea typeface="微软雅黑" pitchFamily="34" charset="-122"/>
              </a:rPr>
              <a:t>可执行的指令的集合，包括</a:t>
            </a:r>
            <a:r>
              <a:rPr lang="zh-CN" altLang="en-US" dirty="0" smtClean="0">
                <a:solidFill>
                  <a:srgbClr val="CC3300"/>
                </a:solidFill>
                <a:ea typeface="微软雅黑" pitchFamily="34" charset="-122"/>
              </a:rPr>
              <a:t>指令格式</a:t>
            </a:r>
            <a:r>
              <a:rPr lang="zh-CN" altLang="en-US" dirty="0" smtClean="0">
                <a:ea typeface="微软雅黑" pitchFamily="34" charset="-122"/>
              </a:rPr>
              <a:t>、</a:t>
            </a:r>
            <a:r>
              <a:rPr lang="zh-CN" altLang="en-US" dirty="0" smtClean="0">
                <a:solidFill>
                  <a:srgbClr val="CC3300"/>
                </a:solidFill>
                <a:ea typeface="微软雅黑" pitchFamily="34" charset="-122"/>
              </a:rPr>
              <a:t>操作种类</a:t>
            </a:r>
            <a:r>
              <a:rPr lang="zh-CN" altLang="en-US" dirty="0" smtClean="0">
                <a:ea typeface="微软雅黑" pitchFamily="34" charset="-122"/>
              </a:rPr>
              <a:t>以及每种操作对应的操作数的相应规定；</a:t>
            </a:r>
          </a:p>
          <a:p>
            <a:pPr lvl="1">
              <a:lnSpc>
                <a:spcPct val="105000"/>
              </a:lnSpc>
            </a:pPr>
            <a:r>
              <a:rPr lang="zh-CN" altLang="en-US" dirty="0" smtClean="0">
                <a:ea typeface="微软雅黑" pitchFamily="34" charset="-122"/>
              </a:rPr>
              <a:t>指令可以接受的</a:t>
            </a:r>
            <a:r>
              <a:rPr lang="zh-CN" altLang="en-US" dirty="0" smtClean="0">
                <a:solidFill>
                  <a:srgbClr val="CC3300"/>
                </a:solidFill>
                <a:ea typeface="微软雅黑" pitchFamily="34" charset="-122"/>
              </a:rPr>
              <a:t>操作数的类型</a:t>
            </a:r>
            <a:r>
              <a:rPr lang="zh-CN" altLang="en-US" dirty="0" smtClean="0">
                <a:ea typeface="微软雅黑" pitchFamily="34" charset="-122"/>
              </a:rPr>
              <a:t>；</a:t>
            </a:r>
          </a:p>
          <a:p>
            <a:pPr lvl="1">
              <a:lnSpc>
                <a:spcPct val="105000"/>
              </a:lnSpc>
            </a:pPr>
            <a:r>
              <a:rPr lang="zh-CN" altLang="en-US" dirty="0" smtClean="0">
                <a:ea typeface="微软雅黑" pitchFamily="34" charset="-122"/>
              </a:rPr>
              <a:t>操作数所能存放的寄存器组的结构，包括每个</a:t>
            </a:r>
            <a:r>
              <a:rPr lang="zh-CN" altLang="en-US" dirty="0" smtClean="0">
                <a:solidFill>
                  <a:srgbClr val="CC3300"/>
                </a:solidFill>
                <a:ea typeface="微软雅黑" pitchFamily="34" charset="-122"/>
              </a:rPr>
              <a:t>寄存器的名称、编号、长度和用途</a:t>
            </a:r>
            <a:r>
              <a:rPr lang="zh-CN" altLang="en-US" dirty="0" smtClean="0">
                <a:ea typeface="微软雅黑" pitchFamily="34" charset="-122"/>
              </a:rPr>
              <a:t>；</a:t>
            </a:r>
          </a:p>
          <a:p>
            <a:pPr lvl="1">
              <a:lnSpc>
                <a:spcPct val="105000"/>
              </a:lnSpc>
            </a:pPr>
            <a:r>
              <a:rPr lang="zh-CN" altLang="en-US" dirty="0" smtClean="0">
                <a:ea typeface="微软雅黑" pitchFamily="34" charset="-122"/>
              </a:rPr>
              <a:t>操作数所能存放的</a:t>
            </a:r>
            <a:r>
              <a:rPr lang="zh-CN" altLang="en-US" dirty="0" smtClean="0">
                <a:solidFill>
                  <a:srgbClr val="CC3300"/>
                </a:solidFill>
                <a:ea typeface="微软雅黑" pitchFamily="34" charset="-122"/>
              </a:rPr>
              <a:t>存储空间的大小和编址方式</a:t>
            </a:r>
            <a:r>
              <a:rPr lang="zh-CN" altLang="en-US" dirty="0" smtClean="0">
                <a:ea typeface="微软雅黑" pitchFamily="34" charset="-122"/>
              </a:rPr>
              <a:t>；</a:t>
            </a:r>
          </a:p>
          <a:p>
            <a:pPr lvl="1">
              <a:lnSpc>
                <a:spcPct val="105000"/>
              </a:lnSpc>
            </a:pPr>
            <a:r>
              <a:rPr lang="zh-CN" altLang="en-US" dirty="0" smtClean="0">
                <a:ea typeface="微软雅黑" pitchFamily="34" charset="-122"/>
              </a:rPr>
              <a:t>操作数在存储空间存放时按照</a:t>
            </a:r>
            <a:r>
              <a:rPr lang="zh-CN" altLang="en-US" dirty="0" smtClean="0">
                <a:solidFill>
                  <a:srgbClr val="CC3300"/>
                </a:solidFill>
                <a:ea typeface="微软雅黑" pitchFamily="34" charset="-122"/>
              </a:rPr>
              <a:t>大端还是小端方式存放</a:t>
            </a:r>
            <a:r>
              <a:rPr lang="zh-CN" altLang="en-US" dirty="0" smtClean="0">
                <a:ea typeface="微软雅黑" pitchFamily="34" charset="-122"/>
              </a:rPr>
              <a:t>；</a:t>
            </a:r>
          </a:p>
          <a:p>
            <a:pPr lvl="1">
              <a:lnSpc>
                <a:spcPct val="105000"/>
              </a:lnSpc>
            </a:pPr>
            <a:r>
              <a:rPr lang="zh-CN" altLang="en-US" dirty="0" smtClean="0">
                <a:ea typeface="微软雅黑" pitchFamily="34" charset="-122"/>
              </a:rPr>
              <a:t>指令获取操作数的方式，即</a:t>
            </a:r>
            <a:r>
              <a:rPr lang="zh-CN" altLang="en-US" dirty="0" smtClean="0">
                <a:solidFill>
                  <a:srgbClr val="CC3300"/>
                </a:solidFill>
                <a:ea typeface="微软雅黑" pitchFamily="34" charset="-122"/>
              </a:rPr>
              <a:t>寻址方式</a:t>
            </a:r>
            <a:r>
              <a:rPr lang="zh-CN" altLang="en-US" dirty="0" smtClean="0">
                <a:ea typeface="微软雅黑" pitchFamily="34" charset="-122"/>
              </a:rPr>
              <a:t>；</a:t>
            </a:r>
          </a:p>
          <a:p>
            <a:pPr lvl="1">
              <a:lnSpc>
                <a:spcPct val="105000"/>
              </a:lnSpc>
            </a:pPr>
            <a:r>
              <a:rPr lang="zh-CN" altLang="en-US" dirty="0" smtClean="0">
                <a:ea typeface="微软雅黑" pitchFamily="34" charset="-122"/>
              </a:rPr>
              <a:t>指令执行过程的控制方式，包括</a:t>
            </a:r>
            <a:r>
              <a:rPr lang="zh-CN" altLang="en-US" dirty="0" smtClean="0">
                <a:solidFill>
                  <a:srgbClr val="CC3300"/>
                </a:solidFill>
                <a:ea typeface="微软雅黑" pitchFamily="34" charset="-122"/>
              </a:rPr>
              <a:t>程序计数器</a:t>
            </a:r>
            <a:r>
              <a:rPr lang="zh-CN" altLang="en-US" dirty="0" smtClean="0">
                <a:ea typeface="微软雅黑" pitchFamily="34" charset="-122"/>
              </a:rPr>
              <a:t>、</a:t>
            </a:r>
            <a:r>
              <a:rPr lang="zh-CN" altLang="en-US" dirty="0" smtClean="0">
                <a:solidFill>
                  <a:srgbClr val="CC3300"/>
                </a:solidFill>
                <a:ea typeface="微软雅黑" pitchFamily="34" charset="-122"/>
              </a:rPr>
              <a:t>条件码定义</a:t>
            </a:r>
            <a:r>
              <a:rPr lang="zh-CN" altLang="en-US" dirty="0" smtClean="0">
                <a:ea typeface="微软雅黑" pitchFamily="34" charset="-122"/>
              </a:rPr>
              <a:t>等。</a:t>
            </a:r>
            <a:endParaRPr lang="zh-CN" altLang="en-US" dirty="0" smtClean="0">
              <a:latin typeface="微软雅黑" pitchFamily="34" charset="-122"/>
              <a:ea typeface="微软雅黑" pitchFamily="34" charset="-122"/>
            </a:endParaRPr>
          </a:p>
          <a:p>
            <a:pPr>
              <a:lnSpc>
                <a:spcPct val="105000"/>
              </a:lnSpc>
            </a:pPr>
            <a:r>
              <a:rPr lang="en-US" altLang="zh-CN" sz="2200" dirty="0" smtClean="0">
                <a:latin typeface="微软雅黑" pitchFamily="34" charset="-122"/>
                <a:ea typeface="微软雅黑" pitchFamily="34" charset="-122"/>
              </a:rPr>
              <a:t>ISA</a:t>
            </a:r>
            <a:r>
              <a:rPr lang="zh-CN" altLang="en-US" sz="2200" dirty="0" smtClean="0">
                <a:latin typeface="微软雅黑" pitchFamily="34" charset="-122"/>
                <a:ea typeface="微软雅黑" pitchFamily="34" charset="-122"/>
              </a:rPr>
              <a:t>在计算机系统中是必不可少的一个抽象层，</a:t>
            </a:r>
            <a:r>
              <a:rPr lang="en-US" altLang="zh-CN" sz="2200" dirty="0" smtClean="0">
                <a:latin typeface="微软雅黑" pitchFamily="34" charset="-122"/>
                <a:ea typeface="微软雅黑" pitchFamily="34" charset="-122"/>
              </a:rPr>
              <a:t>Why</a:t>
            </a:r>
            <a:r>
              <a:rPr lang="zh-CN" altLang="en-US" sz="2200" dirty="0" smtClean="0">
                <a:latin typeface="微软雅黑" pitchFamily="34" charset="-122"/>
                <a:ea typeface="微软雅黑" pitchFamily="34" charset="-122"/>
              </a:rPr>
              <a:t>？</a:t>
            </a:r>
          </a:p>
          <a:p>
            <a:pPr lvl="1">
              <a:lnSpc>
                <a:spcPct val="105000"/>
              </a:lnSpc>
            </a:pPr>
            <a:r>
              <a:rPr lang="zh-CN" altLang="en-US" dirty="0" smtClean="0">
                <a:latin typeface="微软雅黑" pitchFamily="34" charset="-122"/>
                <a:ea typeface="微软雅黑" pitchFamily="34" charset="-122"/>
              </a:rPr>
              <a:t>没有它，软件无法使用计算机硬件！</a:t>
            </a:r>
          </a:p>
          <a:p>
            <a:pPr lvl="1">
              <a:lnSpc>
                <a:spcPct val="105000"/>
              </a:lnSpc>
            </a:pPr>
            <a:r>
              <a:rPr lang="zh-CN" altLang="en-US" dirty="0" smtClean="0">
                <a:latin typeface="微软雅黑" pitchFamily="34" charset="-122"/>
                <a:ea typeface="微软雅黑" pitchFamily="34" charset="-122"/>
              </a:rPr>
              <a:t>没有它，一台计算机不能称为“通用计算机”</a:t>
            </a:r>
          </a:p>
          <a:p>
            <a:pPr lvl="1">
              <a:lnSpc>
                <a:spcPct val="105000"/>
              </a:lnSpc>
              <a:buFontTx/>
              <a:buNone/>
            </a:pPr>
            <a:endParaRPr lang="zh-CN" altLang="en-US" dirty="0" smtClean="0">
              <a:latin typeface="微软雅黑" pitchFamily="34" charset="-122"/>
              <a:ea typeface="微软雅黑" pitchFamily="34" charset="-122"/>
            </a:endParaRPr>
          </a:p>
        </p:txBody>
      </p:sp>
      <p:sp>
        <p:nvSpPr>
          <p:cNvPr id="580612" name="Text Box 4"/>
          <p:cNvSpPr txBox="1">
            <a:spLocks noChangeArrowheads="1"/>
          </p:cNvSpPr>
          <p:nvPr/>
        </p:nvSpPr>
        <p:spPr bwMode="auto">
          <a:xfrm>
            <a:off x="296863" y="6264275"/>
            <a:ext cx="8416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FF0000"/>
                </a:solidFill>
                <a:latin typeface="微软雅黑" pitchFamily="34" charset="-122"/>
                <a:ea typeface="微软雅黑" pitchFamily="34" charset="-122"/>
              </a:rPr>
              <a:t>ISA</a:t>
            </a:r>
            <a:r>
              <a:rPr lang="zh-CN" altLang="en-US" sz="2000" b="1" dirty="0">
                <a:solidFill>
                  <a:srgbClr val="FF0000"/>
                </a:solidFill>
                <a:latin typeface="微软雅黑" pitchFamily="34" charset="-122"/>
                <a:ea typeface="微软雅黑" pitchFamily="34" charset="-122"/>
              </a:rPr>
              <a:t>和计算机组成（</a:t>
            </a:r>
            <a:r>
              <a:rPr lang="en-US" altLang="zh-CN" sz="2000" b="1" dirty="0">
                <a:solidFill>
                  <a:srgbClr val="FF0000"/>
                </a:solidFill>
                <a:latin typeface="微软雅黑" pitchFamily="34" charset="-122"/>
                <a:ea typeface="微软雅黑" pitchFamily="34" charset="-122"/>
              </a:rPr>
              <a:t>Organization</a:t>
            </a:r>
            <a:r>
              <a:rPr lang="zh-CN" altLang="en-US" sz="2000" b="1" dirty="0">
                <a:solidFill>
                  <a:srgbClr val="FF0000"/>
                </a:solidFill>
                <a:latin typeface="微软雅黑" pitchFamily="34" charset="-122"/>
                <a:ea typeface="微软雅黑" pitchFamily="34" charset="-122"/>
              </a:rPr>
              <a:t>，即</a:t>
            </a:r>
            <a:r>
              <a:rPr lang="en-US" altLang="zh-CN" sz="2000" b="1" dirty="0" err="1">
                <a:solidFill>
                  <a:srgbClr val="FF0000"/>
                </a:solidFill>
                <a:latin typeface="微软雅黑" pitchFamily="34" charset="-122"/>
                <a:ea typeface="微软雅黑" pitchFamily="34" charset="-122"/>
              </a:rPr>
              <a:t>MicroArchitecture</a:t>
            </a:r>
            <a:r>
              <a:rPr lang="zh-CN" altLang="en-US" sz="2000" b="1" dirty="0">
                <a:solidFill>
                  <a:srgbClr val="FF0000"/>
                </a:solidFill>
                <a:latin typeface="微软雅黑" pitchFamily="34" charset="-122"/>
                <a:ea typeface="微软雅黑" pitchFamily="34" charset="-122"/>
              </a:rPr>
              <a:t>）是何关系？</a:t>
            </a:r>
          </a:p>
        </p:txBody>
      </p:sp>
      <p:sp>
        <p:nvSpPr>
          <p:cNvPr id="580613" name="Text Box 5"/>
          <p:cNvSpPr txBox="1">
            <a:spLocks noChangeArrowheads="1"/>
          </p:cNvSpPr>
          <p:nvPr/>
        </p:nvSpPr>
        <p:spPr bwMode="auto">
          <a:xfrm>
            <a:off x="6416675" y="5815013"/>
            <a:ext cx="1576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itchFamily="34" charset="-122"/>
              </a:rPr>
              <a:t>微体系结构</a:t>
            </a:r>
          </a:p>
        </p:txBody>
      </p:sp>
    </p:spTree>
    <p:extLst>
      <p:ext uri="{BB962C8B-B14F-4D97-AF65-F5344CB8AC3E}">
        <p14:creationId xmlns:p14="http://schemas.microsoft.com/office/powerpoint/2010/main" val="3545749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animEffect transition="in" filter="blinds(horizontal)">
                                      <p:cBhvr>
                                        <p:cTn id="7" dur="500"/>
                                        <p:tgtEl>
                                          <p:spTgt spid="580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pRg st="1" end="1"/>
                                            </p:txEl>
                                          </p:spTgt>
                                        </p:tgtEl>
                                        <p:attrNameLst>
                                          <p:attrName>style.visibility</p:attrName>
                                        </p:attrNameLst>
                                      </p:cBhvr>
                                      <p:to>
                                        <p:strVal val="visible"/>
                                      </p:to>
                                    </p:set>
                                    <p:animEffect transition="in" filter="blinds(horizontal)">
                                      <p:cBhvr>
                                        <p:cTn id="12" dur="500"/>
                                        <p:tgtEl>
                                          <p:spTgt spid="580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pRg st="2" end="2"/>
                                            </p:txEl>
                                          </p:spTgt>
                                        </p:tgtEl>
                                        <p:attrNameLst>
                                          <p:attrName>style.visibility</p:attrName>
                                        </p:attrNameLst>
                                      </p:cBhvr>
                                      <p:to>
                                        <p:strVal val="visible"/>
                                      </p:to>
                                    </p:set>
                                    <p:animEffect transition="in" filter="blinds(horizontal)">
                                      <p:cBhvr>
                                        <p:cTn id="17" dur="500"/>
                                        <p:tgtEl>
                                          <p:spTgt spid="580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pRg st="3" end="3"/>
                                            </p:txEl>
                                          </p:spTgt>
                                        </p:tgtEl>
                                        <p:attrNameLst>
                                          <p:attrName>style.visibility</p:attrName>
                                        </p:attrNameLst>
                                      </p:cBhvr>
                                      <p:to>
                                        <p:strVal val="visible"/>
                                      </p:to>
                                    </p:set>
                                    <p:animEffect transition="in" filter="blinds(horizontal)">
                                      <p:cBhvr>
                                        <p:cTn id="22" dur="500"/>
                                        <p:tgtEl>
                                          <p:spTgt spid="580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pRg st="4" end="4"/>
                                            </p:txEl>
                                          </p:spTgt>
                                        </p:tgtEl>
                                        <p:attrNameLst>
                                          <p:attrName>style.visibility</p:attrName>
                                        </p:attrNameLst>
                                      </p:cBhvr>
                                      <p:to>
                                        <p:strVal val="visible"/>
                                      </p:to>
                                    </p:set>
                                    <p:animEffect transition="in" filter="blinds(horizontal)">
                                      <p:cBhvr>
                                        <p:cTn id="27" dur="500"/>
                                        <p:tgtEl>
                                          <p:spTgt spid="580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pRg st="5" end="5"/>
                                            </p:txEl>
                                          </p:spTgt>
                                        </p:tgtEl>
                                        <p:attrNameLst>
                                          <p:attrName>style.visibility</p:attrName>
                                        </p:attrNameLst>
                                      </p:cBhvr>
                                      <p:to>
                                        <p:strVal val="visible"/>
                                      </p:to>
                                    </p:set>
                                    <p:animEffect transition="in" filter="blinds(horizontal)">
                                      <p:cBhvr>
                                        <p:cTn id="32" dur="500"/>
                                        <p:tgtEl>
                                          <p:spTgt spid="580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pRg st="6" end="6"/>
                                            </p:txEl>
                                          </p:spTgt>
                                        </p:tgtEl>
                                        <p:attrNameLst>
                                          <p:attrName>style.visibility</p:attrName>
                                        </p:attrNameLst>
                                      </p:cBhvr>
                                      <p:to>
                                        <p:strVal val="visible"/>
                                      </p:to>
                                    </p:set>
                                    <p:animEffect transition="in" filter="blinds(horizontal)">
                                      <p:cBhvr>
                                        <p:cTn id="37" dur="500"/>
                                        <p:tgtEl>
                                          <p:spTgt spid="580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pRg st="7" end="7"/>
                                            </p:txEl>
                                          </p:spTgt>
                                        </p:tgtEl>
                                        <p:attrNameLst>
                                          <p:attrName>style.visibility</p:attrName>
                                        </p:attrNameLst>
                                      </p:cBhvr>
                                      <p:to>
                                        <p:strVal val="visible"/>
                                      </p:to>
                                    </p:set>
                                    <p:animEffect transition="in" filter="blinds(horizontal)">
                                      <p:cBhvr>
                                        <p:cTn id="42" dur="500"/>
                                        <p:tgtEl>
                                          <p:spTgt spid="5806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pRg st="8" end="8"/>
                                            </p:txEl>
                                          </p:spTgt>
                                        </p:tgtEl>
                                        <p:attrNameLst>
                                          <p:attrName>style.visibility</p:attrName>
                                        </p:attrNameLst>
                                      </p:cBhvr>
                                      <p:to>
                                        <p:strVal val="visible"/>
                                      </p:to>
                                    </p:set>
                                    <p:animEffect transition="in" filter="blinds(horizontal)">
                                      <p:cBhvr>
                                        <p:cTn id="47" dur="500"/>
                                        <p:tgtEl>
                                          <p:spTgt spid="5806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pRg st="9" end="9"/>
                                            </p:txEl>
                                          </p:spTgt>
                                        </p:tgtEl>
                                        <p:attrNameLst>
                                          <p:attrName>style.visibility</p:attrName>
                                        </p:attrNameLst>
                                      </p:cBhvr>
                                      <p:to>
                                        <p:strVal val="visible"/>
                                      </p:to>
                                    </p:set>
                                    <p:animEffect transition="in" filter="blinds(horizontal)">
                                      <p:cBhvr>
                                        <p:cTn id="52" dur="500"/>
                                        <p:tgtEl>
                                          <p:spTgt spid="58061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pRg st="10" end="10"/>
                                            </p:txEl>
                                          </p:spTgt>
                                        </p:tgtEl>
                                        <p:attrNameLst>
                                          <p:attrName>style.visibility</p:attrName>
                                        </p:attrNameLst>
                                      </p:cBhvr>
                                      <p:to>
                                        <p:strVal val="visible"/>
                                      </p:to>
                                    </p:set>
                                    <p:animEffect transition="in" filter="blinds(horizontal)">
                                      <p:cBhvr>
                                        <p:cTn id="57" dur="500"/>
                                        <p:tgtEl>
                                          <p:spTgt spid="58061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80611">
                                            <p:txEl>
                                              <p:pRg st="11" end="11"/>
                                            </p:txEl>
                                          </p:spTgt>
                                        </p:tgtEl>
                                        <p:attrNameLst>
                                          <p:attrName>style.visibility</p:attrName>
                                        </p:attrNameLst>
                                      </p:cBhvr>
                                      <p:to>
                                        <p:strVal val="visible"/>
                                      </p:to>
                                    </p:set>
                                    <p:animEffect transition="in" filter="blinds(horizontal)">
                                      <p:cBhvr>
                                        <p:cTn id="62" dur="500"/>
                                        <p:tgtEl>
                                          <p:spTgt spid="58061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80612"/>
                                        </p:tgtEl>
                                        <p:attrNameLst>
                                          <p:attrName>style.visibility</p:attrName>
                                        </p:attrNameLst>
                                      </p:cBhvr>
                                      <p:to>
                                        <p:strVal val="visible"/>
                                      </p:to>
                                    </p:set>
                                    <p:animEffect transition="in" filter="blinds(horizontal)">
                                      <p:cBhvr>
                                        <p:cTn id="67" dur="500"/>
                                        <p:tgtEl>
                                          <p:spTgt spid="58061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80613"/>
                                        </p:tgtEl>
                                        <p:attrNameLst>
                                          <p:attrName>style.visibility</p:attrName>
                                        </p:attrNameLst>
                                      </p:cBhvr>
                                      <p:to>
                                        <p:strVal val="visible"/>
                                      </p:to>
                                    </p:set>
                                    <p:animEffect transition="in" filter="blinds(horizontal)">
                                      <p:cBhvr>
                                        <p:cTn id="72" dur="500"/>
                                        <p:tgtEl>
                                          <p:spTgt spid="580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2" grpId="0"/>
      <p:bldP spid="5806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457200" y="122238"/>
            <a:ext cx="8229600" cy="561975"/>
          </a:xfrm>
        </p:spPr>
        <p:txBody>
          <a:bodyPr/>
          <a:lstStyle/>
          <a:p>
            <a:r>
              <a:rPr lang="en-US" altLang="zh-CN" sz="3400" smtClean="0"/>
              <a:t>ISA</a:t>
            </a:r>
            <a:r>
              <a:rPr lang="zh-CN" altLang="en-US" sz="3400" smtClean="0"/>
              <a:t>和计算机组成（微结构）之间的关系</a:t>
            </a:r>
          </a:p>
        </p:txBody>
      </p:sp>
      <p:sp>
        <p:nvSpPr>
          <p:cNvPr id="581635" name="Text Box 3"/>
          <p:cNvSpPr txBox="1">
            <a:spLocks noChangeArrowheads="1"/>
          </p:cNvSpPr>
          <p:nvPr/>
        </p:nvSpPr>
        <p:spPr bwMode="auto">
          <a:xfrm>
            <a:off x="115888" y="773113"/>
            <a:ext cx="889317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0000"/>
              </a:spcBef>
            </a:pPr>
            <a:r>
              <a:rPr lang="zh-CN" altLang="en-US" sz="2000" b="1">
                <a:solidFill>
                  <a:srgbClr val="3333CC"/>
                </a:solidFill>
                <a:latin typeface="微软雅黑" pitchFamily="34" charset="-122"/>
                <a:ea typeface="微软雅黑" pitchFamily="34" charset="-122"/>
              </a:rPr>
              <a:t>     </a:t>
            </a:r>
            <a:endParaRPr lang="zh-CN" altLang="en-US" sz="2000" b="1">
              <a:solidFill>
                <a:srgbClr val="3333CC"/>
              </a:solidFill>
              <a:ea typeface="微软雅黑" pitchFamily="34" charset="-122"/>
            </a:endParaRPr>
          </a:p>
        </p:txBody>
      </p:sp>
      <p:sp>
        <p:nvSpPr>
          <p:cNvPr id="581636" name="Text Box 4"/>
          <p:cNvSpPr txBox="1">
            <a:spLocks noChangeArrowheads="1"/>
          </p:cNvSpPr>
          <p:nvPr/>
        </p:nvSpPr>
        <p:spPr bwMode="auto">
          <a:xfrm>
            <a:off x="179388" y="5570538"/>
            <a:ext cx="8623300" cy="1098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15000"/>
              </a:spcBef>
            </a:pPr>
            <a:r>
              <a:rPr lang="zh-CN" altLang="en-US" sz="2000" b="1">
                <a:latin typeface="微软雅黑" pitchFamily="34" charset="-122"/>
                <a:ea typeface="微软雅黑" pitchFamily="34" charset="-122"/>
              </a:rPr>
              <a:t>不同</a:t>
            </a:r>
            <a:r>
              <a:rPr lang="en-US" altLang="zh-CN" sz="2000" b="1">
                <a:latin typeface="微软雅黑" pitchFamily="34" charset="-122"/>
                <a:ea typeface="微软雅黑" pitchFamily="34" charset="-122"/>
              </a:rPr>
              <a:t>ISA</a:t>
            </a:r>
            <a:r>
              <a:rPr lang="zh-CN" altLang="en-US" sz="2000" b="1">
                <a:latin typeface="微软雅黑" pitchFamily="34" charset="-122"/>
                <a:ea typeface="微软雅黑" pitchFamily="34" charset="-122"/>
              </a:rPr>
              <a:t>规定的指令集不同，如，</a:t>
            </a:r>
            <a:r>
              <a:rPr lang="en-US" altLang="zh-CN" sz="2000" b="1">
                <a:latin typeface="微软雅黑" pitchFamily="34" charset="-122"/>
                <a:ea typeface="微软雅黑" pitchFamily="34" charset="-122"/>
              </a:rPr>
              <a:t>IA-32</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MIPS</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ARM</a:t>
            </a:r>
            <a:r>
              <a:rPr lang="zh-CN" altLang="en-US" sz="2000" b="1">
                <a:latin typeface="微软雅黑" pitchFamily="34" charset="-122"/>
                <a:ea typeface="微软雅黑" pitchFamily="34" charset="-122"/>
              </a:rPr>
              <a:t>等</a:t>
            </a:r>
          </a:p>
          <a:p>
            <a:pPr>
              <a:spcBef>
                <a:spcPct val="15000"/>
              </a:spcBef>
            </a:pPr>
            <a:r>
              <a:rPr lang="zh-CN" altLang="en-US" sz="2000" b="1">
                <a:latin typeface="微软雅黑" pitchFamily="34" charset="-122"/>
                <a:ea typeface="微软雅黑" pitchFamily="34" charset="-122"/>
              </a:rPr>
              <a:t>计算机组成必须能够实现</a:t>
            </a:r>
            <a:r>
              <a:rPr lang="en-US" altLang="zh-CN" sz="2000" b="1">
                <a:latin typeface="微软雅黑" pitchFamily="34" charset="-122"/>
                <a:ea typeface="微软雅黑" pitchFamily="34" charset="-122"/>
              </a:rPr>
              <a:t>ISA</a:t>
            </a:r>
            <a:r>
              <a:rPr lang="zh-CN" altLang="en-US" sz="2000" b="1">
                <a:latin typeface="微软雅黑" pitchFamily="34" charset="-122"/>
                <a:ea typeface="微软雅黑" pitchFamily="34" charset="-122"/>
              </a:rPr>
              <a:t>规定的功能，如提供</a:t>
            </a:r>
            <a:r>
              <a:rPr lang="en-US" altLang="zh-CN" sz="2000" b="1">
                <a:latin typeface="微软雅黑" pitchFamily="34" charset="-122"/>
                <a:ea typeface="微软雅黑" pitchFamily="34" charset="-122"/>
              </a:rPr>
              <a:t>GPR</a:t>
            </a:r>
            <a:r>
              <a:rPr lang="zh-CN" altLang="en-US" sz="2000" b="1">
                <a:latin typeface="微软雅黑" pitchFamily="34" charset="-122"/>
                <a:ea typeface="微软雅黑" pitchFamily="34" charset="-122"/>
              </a:rPr>
              <a:t>、标志、运算电路等</a:t>
            </a:r>
          </a:p>
          <a:p>
            <a:pPr>
              <a:spcBef>
                <a:spcPct val="15000"/>
              </a:spcBef>
            </a:pPr>
            <a:r>
              <a:rPr lang="zh-CN" altLang="en-US" sz="2000" b="1">
                <a:latin typeface="微软雅黑" pitchFamily="34" charset="-122"/>
                <a:ea typeface="微软雅黑" pitchFamily="34" charset="-122"/>
              </a:rPr>
              <a:t>同一种</a:t>
            </a:r>
            <a:r>
              <a:rPr lang="en-US" altLang="zh-CN" sz="2000" b="1">
                <a:latin typeface="微软雅黑" pitchFamily="34" charset="-122"/>
                <a:ea typeface="微软雅黑" pitchFamily="34" charset="-122"/>
              </a:rPr>
              <a:t>ISA</a:t>
            </a:r>
            <a:r>
              <a:rPr lang="zh-CN" altLang="en-US" sz="2000" b="1">
                <a:latin typeface="微软雅黑" pitchFamily="34" charset="-122"/>
                <a:ea typeface="微软雅黑" pitchFamily="34" charset="-122"/>
              </a:rPr>
              <a:t>可以有不同的计算机组成，如乘法指令可用</a:t>
            </a:r>
            <a:r>
              <a:rPr lang="en-US" altLang="zh-CN" sz="2000" b="1">
                <a:latin typeface="微软雅黑" pitchFamily="34" charset="-122"/>
                <a:ea typeface="微软雅黑" pitchFamily="34" charset="-122"/>
              </a:rPr>
              <a:t>ALU</a:t>
            </a:r>
            <a:r>
              <a:rPr lang="zh-CN" altLang="en-US" sz="2000" b="1">
                <a:latin typeface="微软雅黑" pitchFamily="34" charset="-122"/>
                <a:ea typeface="微软雅黑" pitchFamily="34" charset="-122"/>
              </a:rPr>
              <a:t>或乘法器实现</a:t>
            </a:r>
          </a:p>
        </p:txBody>
      </p:sp>
      <p:grpSp>
        <p:nvGrpSpPr>
          <p:cNvPr id="581637" name="Group 5"/>
          <p:cNvGrpSpPr>
            <a:grpSpLocks/>
          </p:cNvGrpSpPr>
          <p:nvPr/>
        </p:nvGrpSpPr>
        <p:grpSpPr bwMode="auto">
          <a:xfrm>
            <a:off x="163513" y="863600"/>
            <a:ext cx="8864600" cy="4275138"/>
            <a:chOff x="74" y="1338"/>
            <a:chExt cx="5584" cy="2863"/>
          </a:xfrm>
        </p:grpSpPr>
        <p:sp>
          <p:nvSpPr>
            <p:cNvPr id="581638" name="Text Box 6"/>
            <p:cNvSpPr txBox="1">
              <a:spLocks noChangeArrowheads="1"/>
            </p:cNvSpPr>
            <p:nvPr/>
          </p:nvSpPr>
          <p:spPr bwMode="auto">
            <a:xfrm>
              <a:off x="357" y="1701"/>
              <a:ext cx="935" cy="312"/>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a:latin typeface="微软雅黑" pitchFamily="34" charset="-122"/>
                  <a:ea typeface="微软雅黑" pitchFamily="34" charset="-122"/>
                </a:rPr>
                <a:t>  控制器</a:t>
              </a:r>
            </a:p>
          </p:txBody>
        </p:sp>
        <p:sp>
          <p:nvSpPr>
            <p:cNvPr id="581639" name="Rectangle 7"/>
            <p:cNvSpPr>
              <a:spLocks noChangeArrowheads="1"/>
            </p:cNvSpPr>
            <p:nvPr/>
          </p:nvSpPr>
          <p:spPr bwMode="auto">
            <a:xfrm>
              <a:off x="158" y="1417"/>
              <a:ext cx="3118" cy="2665"/>
            </a:xfrm>
            <a:prstGeom prst="rect">
              <a:avLst/>
            </a:prstGeom>
            <a:noFill/>
            <a:ln w="38100" cap="rnd" algn="ctr">
              <a:solidFill>
                <a:srgbClr val="FF0000"/>
              </a:solidFill>
              <a:prstDash val="sysDot"/>
              <a:miter lim="800000"/>
              <a:headEnd/>
              <a:tailEnd/>
            </a:ln>
            <a:effectLst/>
            <a:extLst>
              <a:ext uri="{909E8E84-426E-40DD-AFC4-6F175D3DCCD1}">
                <a14:hiddenFill xmlns:a14="http://schemas.microsoft.com/office/drawing/2010/main">
                  <a:solidFill>
                    <a:srgbClr val="800000">
                      <a:alpha val="19000"/>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1640" name="Text Box 8"/>
            <p:cNvSpPr txBox="1">
              <a:spLocks noChangeArrowheads="1"/>
            </p:cNvSpPr>
            <p:nvPr/>
          </p:nvSpPr>
          <p:spPr bwMode="auto">
            <a:xfrm>
              <a:off x="300" y="1417"/>
              <a:ext cx="538" cy="306"/>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400" b="1">
                  <a:solidFill>
                    <a:srgbClr val="FF0000"/>
                  </a:solidFill>
                  <a:latin typeface="微软雅黑" pitchFamily="34" charset="-122"/>
                  <a:ea typeface="微软雅黑" pitchFamily="34" charset="-122"/>
                </a:rPr>
                <a:t>CPU</a:t>
              </a:r>
            </a:p>
          </p:txBody>
        </p:sp>
        <p:sp>
          <p:nvSpPr>
            <p:cNvPr id="581641" name="Text Box 9"/>
            <p:cNvSpPr txBox="1">
              <a:spLocks noChangeArrowheads="1"/>
            </p:cNvSpPr>
            <p:nvPr/>
          </p:nvSpPr>
          <p:spPr bwMode="auto">
            <a:xfrm>
              <a:off x="1632" y="1757"/>
              <a:ext cx="652" cy="252"/>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rgbClr val="008000"/>
                  </a:solidFill>
                  <a:latin typeface="微软雅黑" pitchFamily="34" charset="-122"/>
                  <a:ea typeface="微软雅黑" pitchFamily="34" charset="-122"/>
                </a:rPr>
                <a:t>    PC</a:t>
              </a:r>
            </a:p>
          </p:txBody>
        </p:sp>
        <p:sp>
          <p:nvSpPr>
            <p:cNvPr id="581642" name="Text Box 10"/>
            <p:cNvSpPr txBox="1">
              <a:spLocks noChangeArrowheads="1"/>
            </p:cNvSpPr>
            <p:nvPr/>
          </p:nvSpPr>
          <p:spPr bwMode="auto">
            <a:xfrm>
              <a:off x="5220" y="1984"/>
              <a:ext cx="438" cy="557"/>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C3300"/>
                  </a:solidFill>
                  <a:latin typeface="微软雅黑" pitchFamily="34" charset="-122"/>
                  <a:ea typeface="微软雅黑" pitchFamily="34" charset="-122"/>
                </a:rPr>
                <a:t>输入</a:t>
              </a:r>
            </a:p>
            <a:p>
              <a:r>
                <a:rPr lang="zh-CN" altLang="en-US" sz="2400" b="1">
                  <a:solidFill>
                    <a:srgbClr val="CC3300"/>
                  </a:solidFill>
                  <a:latin typeface="微软雅黑" pitchFamily="34" charset="-122"/>
                  <a:ea typeface="微软雅黑" pitchFamily="34" charset="-122"/>
                </a:rPr>
                <a:t>设备</a:t>
              </a:r>
            </a:p>
          </p:txBody>
        </p:sp>
        <p:sp>
          <p:nvSpPr>
            <p:cNvPr id="581643" name="AutoShape 11"/>
            <p:cNvSpPr>
              <a:spLocks noChangeArrowheads="1"/>
            </p:cNvSpPr>
            <p:nvPr/>
          </p:nvSpPr>
          <p:spPr bwMode="auto">
            <a:xfrm>
              <a:off x="4961" y="2211"/>
              <a:ext cx="227" cy="141"/>
            </a:xfrm>
            <a:prstGeom prst="leftRightArrow">
              <a:avLst>
                <a:gd name="adj1" fmla="val 50000"/>
                <a:gd name="adj2" fmla="val 32199"/>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lgn="ctr"/>
              <a:endParaRPr lang="zh-CN" altLang="en-US" b="1">
                <a:solidFill>
                  <a:srgbClr val="CC3300"/>
                </a:solidFill>
                <a:latin typeface="微软雅黑" pitchFamily="34" charset="-122"/>
                <a:ea typeface="微软雅黑" pitchFamily="34" charset="-122"/>
              </a:endParaRPr>
            </a:p>
          </p:txBody>
        </p:sp>
        <p:sp>
          <p:nvSpPr>
            <p:cNvPr id="581644" name="Text Box 12"/>
            <p:cNvSpPr txBox="1">
              <a:spLocks noChangeArrowheads="1"/>
            </p:cNvSpPr>
            <p:nvPr/>
          </p:nvSpPr>
          <p:spPr bwMode="auto">
            <a:xfrm>
              <a:off x="5220" y="2863"/>
              <a:ext cx="438" cy="557"/>
            </a:xfrm>
            <a:prstGeom prst="rect">
              <a:avLst/>
            </a:prstGeom>
            <a:solidFill>
              <a:srgbClr val="0000FF">
                <a:alpha val="25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a:solidFill>
                    <a:srgbClr val="CC3300"/>
                  </a:solidFill>
                  <a:latin typeface="微软雅黑" pitchFamily="34" charset="-122"/>
                  <a:ea typeface="微软雅黑" pitchFamily="34" charset="-122"/>
                </a:rPr>
                <a:t>输出</a:t>
              </a:r>
              <a:endParaRPr lang="en-US" altLang="zh-CN" sz="2400" b="1">
                <a:solidFill>
                  <a:srgbClr val="CC3300"/>
                </a:solidFill>
                <a:latin typeface="微软雅黑" pitchFamily="34" charset="-122"/>
                <a:ea typeface="微软雅黑" pitchFamily="34" charset="-122"/>
              </a:endParaRPr>
            </a:p>
            <a:p>
              <a:r>
                <a:rPr lang="zh-CN" altLang="en-US" sz="2400" b="1">
                  <a:solidFill>
                    <a:srgbClr val="CC3300"/>
                  </a:solidFill>
                  <a:latin typeface="微软雅黑" pitchFamily="34" charset="-122"/>
                  <a:ea typeface="微软雅黑" pitchFamily="34" charset="-122"/>
                </a:rPr>
                <a:t>设备</a:t>
              </a:r>
            </a:p>
          </p:txBody>
        </p:sp>
        <p:sp>
          <p:nvSpPr>
            <p:cNvPr id="581645" name="AutoShape 13"/>
            <p:cNvSpPr>
              <a:spLocks noChangeArrowheads="1"/>
            </p:cNvSpPr>
            <p:nvPr/>
          </p:nvSpPr>
          <p:spPr bwMode="auto">
            <a:xfrm>
              <a:off x="4933" y="3033"/>
              <a:ext cx="255" cy="142"/>
            </a:xfrm>
            <a:prstGeom prst="leftRightArrow">
              <a:avLst>
                <a:gd name="adj1" fmla="val 50000"/>
                <a:gd name="adj2" fmla="val 35915"/>
              </a:avLst>
            </a:prstGeom>
            <a:solidFill>
              <a:schemeClr val="bg1"/>
            </a:solidFill>
            <a:ln w="2857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1646" name="Text Box 14"/>
            <p:cNvSpPr txBox="1">
              <a:spLocks noChangeArrowheads="1"/>
            </p:cNvSpPr>
            <p:nvPr/>
          </p:nvSpPr>
          <p:spPr bwMode="auto">
            <a:xfrm>
              <a:off x="2454" y="1757"/>
              <a:ext cx="680" cy="252"/>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rgbClr val="008000"/>
                  </a:solidFill>
                  <a:latin typeface="微软雅黑" pitchFamily="34" charset="-122"/>
                  <a:ea typeface="微软雅黑" pitchFamily="34" charset="-122"/>
                </a:rPr>
                <a:t>  MAR</a:t>
              </a:r>
            </a:p>
          </p:txBody>
        </p:sp>
        <p:sp>
          <p:nvSpPr>
            <p:cNvPr id="581647" name="Text Box 15"/>
            <p:cNvSpPr txBox="1">
              <a:spLocks noChangeArrowheads="1"/>
            </p:cNvSpPr>
            <p:nvPr/>
          </p:nvSpPr>
          <p:spPr bwMode="auto">
            <a:xfrm>
              <a:off x="2483" y="3656"/>
              <a:ext cx="680" cy="252"/>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chemeClr val="accent2"/>
                  </a:solidFill>
                  <a:latin typeface="微软雅黑" pitchFamily="34" charset="-122"/>
                  <a:ea typeface="微软雅黑" pitchFamily="34" charset="-122"/>
                </a:rPr>
                <a:t>  MDR</a:t>
              </a:r>
            </a:p>
          </p:txBody>
        </p:sp>
        <p:sp>
          <p:nvSpPr>
            <p:cNvPr id="581648" name="Line 16"/>
            <p:cNvSpPr>
              <a:spLocks noChangeShapeType="1"/>
            </p:cNvSpPr>
            <p:nvPr/>
          </p:nvSpPr>
          <p:spPr bwMode="auto">
            <a:xfrm>
              <a:off x="1292" y="1870"/>
              <a:ext cx="340" cy="0"/>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649" name="Line 17"/>
            <p:cNvSpPr>
              <a:spLocks noChangeShapeType="1"/>
            </p:cNvSpPr>
            <p:nvPr/>
          </p:nvSpPr>
          <p:spPr bwMode="auto">
            <a:xfrm>
              <a:off x="2284" y="1870"/>
              <a:ext cx="171" cy="0"/>
            </a:xfrm>
            <a:prstGeom prst="line">
              <a:avLst/>
            </a:prstGeom>
            <a:noFill/>
            <a:ln w="38100">
              <a:solidFill>
                <a:srgbClr val="007635"/>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650" name="Line 18"/>
            <p:cNvSpPr>
              <a:spLocks noChangeShapeType="1"/>
            </p:cNvSpPr>
            <p:nvPr/>
          </p:nvSpPr>
          <p:spPr bwMode="auto">
            <a:xfrm>
              <a:off x="2710" y="3344"/>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81651" name="Group 19"/>
            <p:cNvGrpSpPr>
              <a:grpSpLocks/>
            </p:cNvGrpSpPr>
            <p:nvPr/>
          </p:nvGrpSpPr>
          <p:grpSpPr bwMode="auto">
            <a:xfrm>
              <a:off x="1689" y="2239"/>
              <a:ext cx="482" cy="935"/>
              <a:chOff x="3135" y="2472"/>
              <a:chExt cx="454" cy="935"/>
            </a:xfrm>
          </p:grpSpPr>
          <p:grpSp>
            <p:nvGrpSpPr>
              <p:cNvPr id="581652" name="Group 20"/>
              <p:cNvGrpSpPr>
                <a:grpSpLocks/>
              </p:cNvGrpSpPr>
              <p:nvPr/>
            </p:nvGrpSpPr>
            <p:grpSpPr bwMode="auto">
              <a:xfrm flipH="1">
                <a:off x="3135" y="2472"/>
                <a:ext cx="454" cy="935"/>
                <a:chOff x="3078" y="2330"/>
                <a:chExt cx="625" cy="1580"/>
              </a:xfrm>
            </p:grpSpPr>
            <p:sp>
              <p:nvSpPr>
                <p:cNvPr id="581653"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54"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55"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56"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57"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58"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59"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60"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1661" name="Rectangle 25"/>
              <p:cNvSpPr>
                <a:spLocks noChangeArrowheads="1"/>
              </p:cNvSpPr>
              <p:nvPr/>
            </p:nvSpPr>
            <p:spPr bwMode="auto">
              <a:xfrm rot="16200000" flipH="1">
                <a:off x="3018" y="2846"/>
                <a:ext cx="510"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r>
                  <a:rPr lang="en-US" altLang="zh-CN" sz="2000" b="1">
                    <a:cs typeface="Arial" pitchFamily="34" charset="0"/>
                  </a:rPr>
                  <a:t>ALU</a:t>
                </a:r>
              </a:p>
            </p:txBody>
          </p:sp>
        </p:grpSp>
        <p:grpSp>
          <p:nvGrpSpPr>
            <p:cNvPr id="581662" name="Group 30"/>
            <p:cNvGrpSpPr>
              <a:grpSpLocks/>
            </p:cNvGrpSpPr>
            <p:nvPr/>
          </p:nvGrpSpPr>
          <p:grpSpPr bwMode="auto">
            <a:xfrm>
              <a:off x="2143" y="2494"/>
              <a:ext cx="255" cy="510"/>
              <a:chOff x="2030" y="2415"/>
              <a:chExt cx="341" cy="510"/>
            </a:xfrm>
          </p:grpSpPr>
          <p:sp>
            <p:nvSpPr>
              <p:cNvPr id="581663" name="Line 31"/>
              <p:cNvSpPr>
                <a:spLocks noChangeShapeType="1"/>
              </p:cNvSpPr>
              <p:nvPr/>
            </p:nvSpPr>
            <p:spPr bwMode="auto">
              <a:xfrm flipH="1">
                <a:off x="2031" y="241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664" name="Line 32"/>
              <p:cNvSpPr>
                <a:spLocks noChangeShapeType="1"/>
              </p:cNvSpPr>
              <p:nvPr/>
            </p:nvSpPr>
            <p:spPr bwMode="auto">
              <a:xfrm flipH="1">
                <a:off x="2030" y="2925"/>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81665" name="Text Box 33"/>
            <p:cNvSpPr txBox="1">
              <a:spLocks noChangeArrowheads="1"/>
            </p:cNvSpPr>
            <p:nvPr/>
          </p:nvSpPr>
          <p:spPr bwMode="auto">
            <a:xfrm>
              <a:off x="1065" y="2182"/>
              <a:ext cx="284" cy="1089"/>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latin typeface="微软雅黑" pitchFamily="34" charset="-122"/>
                  <a:ea typeface="微软雅黑" pitchFamily="34" charset="-122"/>
                </a:rPr>
                <a:t>标</a:t>
              </a:r>
            </a:p>
            <a:p>
              <a:r>
                <a:rPr lang="zh-CN" altLang="en-US" sz="2000" b="1">
                  <a:latin typeface="微软雅黑" pitchFamily="34" charset="-122"/>
                  <a:ea typeface="微软雅黑" pitchFamily="34" charset="-122"/>
                </a:rPr>
                <a:t>志</a:t>
              </a:r>
            </a:p>
            <a:p>
              <a:r>
                <a:rPr lang="zh-CN" altLang="en-US" sz="2000" b="1">
                  <a:latin typeface="微软雅黑" pitchFamily="34" charset="-122"/>
                  <a:ea typeface="微软雅黑" pitchFamily="34" charset="-122"/>
                </a:rPr>
                <a:t>寄</a:t>
              </a:r>
            </a:p>
            <a:p>
              <a:r>
                <a:rPr lang="zh-CN" altLang="en-US" sz="2000" b="1">
                  <a:latin typeface="微软雅黑" pitchFamily="34" charset="-122"/>
                  <a:ea typeface="微软雅黑" pitchFamily="34" charset="-122"/>
                </a:rPr>
                <a:t>存</a:t>
              </a:r>
            </a:p>
            <a:p>
              <a:r>
                <a:rPr lang="zh-CN" altLang="en-US" sz="2000" b="1">
                  <a:latin typeface="微软雅黑" pitchFamily="34" charset="-122"/>
                  <a:ea typeface="微软雅黑" pitchFamily="34" charset="-122"/>
                </a:rPr>
                <a:t>器</a:t>
              </a:r>
              <a:endParaRPr lang="en-US" altLang="zh-CN" sz="2000" b="1">
                <a:latin typeface="微软雅黑" pitchFamily="34" charset="-122"/>
                <a:ea typeface="微软雅黑" pitchFamily="34" charset="-122"/>
              </a:endParaRPr>
            </a:p>
          </p:txBody>
        </p:sp>
        <p:sp>
          <p:nvSpPr>
            <p:cNvPr id="581666" name="Line 34"/>
            <p:cNvSpPr>
              <a:spLocks noChangeShapeType="1"/>
            </p:cNvSpPr>
            <p:nvPr/>
          </p:nvSpPr>
          <p:spPr bwMode="auto">
            <a:xfrm flipH="1">
              <a:off x="1349" y="2551"/>
              <a:ext cx="34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81667" name="Group 35"/>
            <p:cNvGrpSpPr>
              <a:grpSpLocks/>
            </p:cNvGrpSpPr>
            <p:nvPr/>
          </p:nvGrpSpPr>
          <p:grpSpPr bwMode="auto">
            <a:xfrm>
              <a:off x="895" y="1984"/>
              <a:ext cx="143" cy="539"/>
              <a:chOff x="895" y="1905"/>
              <a:chExt cx="143" cy="539"/>
            </a:xfrm>
          </p:grpSpPr>
          <p:sp>
            <p:nvSpPr>
              <p:cNvPr id="581668" name="Line 36"/>
              <p:cNvSpPr>
                <a:spLocks noChangeShapeType="1"/>
              </p:cNvSpPr>
              <p:nvPr/>
            </p:nvSpPr>
            <p:spPr bwMode="auto">
              <a:xfrm flipH="1">
                <a:off x="896" y="2443"/>
                <a:ext cx="142"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669" name="Line 37"/>
              <p:cNvSpPr>
                <a:spLocks noChangeShapeType="1"/>
              </p:cNvSpPr>
              <p:nvPr/>
            </p:nvSpPr>
            <p:spPr bwMode="auto">
              <a:xfrm flipV="1">
                <a:off x="895" y="1905"/>
                <a:ext cx="0" cy="539"/>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81670" name="Line 38"/>
            <p:cNvSpPr>
              <a:spLocks noChangeShapeType="1"/>
            </p:cNvSpPr>
            <p:nvPr/>
          </p:nvSpPr>
          <p:spPr bwMode="auto">
            <a:xfrm flipV="1">
              <a:off x="2795" y="2012"/>
              <a:ext cx="0" cy="34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81671" name="Group 39"/>
            <p:cNvGrpSpPr>
              <a:grpSpLocks/>
            </p:cNvGrpSpPr>
            <p:nvPr/>
          </p:nvGrpSpPr>
          <p:grpSpPr bwMode="auto">
            <a:xfrm>
              <a:off x="1519" y="2776"/>
              <a:ext cx="964" cy="937"/>
              <a:chOff x="1576" y="2924"/>
              <a:chExt cx="964" cy="937"/>
            </a:xfrm>
          </p:grpSpPr>
          <p:sp>
            <p:nvSpPr>
              <p:cNvPr id="581672" name="Line 40"/>
              <p:cNvSpPr>
                <a:spLocks noChangeShapeType="1"/>
              </p:cNvSpPr>
              <p:nvPr/>
            </p:nvSpPr>
            <p:spPr bwMode="auto">
              <a:xfrm>
                <a:off x="1576" y="2924"/>
                <a:ext cx="0" cy="935"/>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673" name="Line 41"/>
              <p:cNvSpPr>
                <a:spLocks noChangeShapeType="1"/>
              </p:cNvSpPr>
              <p:nvPr/>
            </p:nvSpPr>
            <p:spPr bwMode="auto">
              <a:xfrm>
                <a:off x="1576" y="3861"/>
                <a:ext cx="96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674" name="Line 42"/>
              <p:cNvSpPr>
                <a:spLocks noChangeShapeType="1"/>
              </p:cNvSpPr>
              <p:nvPr/>
            </p:nvSpPr>
            <p:spPr bwMode="auto">
              <a:xfrm flipH="1">
                <a:off x="1576" y="2924"/>
                <a:ext cx="171" cy="0"/>
              </a:xfrm>
              <a:prstGeom prst="line">
                <a:avLst/>
              </a:prstGeom>
              <a:noFill/>
              <a:ln w="28575">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81675" name="Group 43"/>
            <p:cNvGrpSpPr>
              <a:grpSpLocks/>
            </p:cNvGrpSpPr>
            <p:nvPr/>
          </p:nvGrpSpPr>
          <p:grpSpPr bwMode="auto">
            <a:xfrm>
              <a:off x="2058" y="3259"/>
              <a:ext cx="311" cy="453"/>
              <a:chOff x="2115" y="3405"/>
              <a:chExt cx="311" cy="453"/>
            </a:xfrm>
          </p:grpSpPr>
          <p:sp>
            <p:nvSpPr>
              <p:cNvPr id="581676" name="Line 44"/>
              <p:cNvSpPr>
                <a:spLocks noChangeShapeType="1"/>
              </p:cNvSpPr>
              <p:nvPr/>
            </p:nvSpPr>
            <p:spPr bwMode="auto">
              <a:xfrm flipV="1">
                <a:off x="2115" y="3405"/>
                <a:ext cx="0" cy="453"/>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677" name="Line 45"/>
              <p:cNvSpPr>
                <a:spLocks noChangeShapeType="1"/>
              </p:cNvSpPr>
              <p:nvPr/>
            </p:nvSpPr>
            <p:spPr bwMode="auto">
              <a:xfrm>
                <a:off x="2115" y="3407"/>
                <a:ext cx="311"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81678" name="Group 46"/>
            <p:cNvGrpSpPr>
              <a:grpSpLocks/>
            </p:cNvGrpSpPr>
            <p:nvPr/>
          </p:nvGrpSpPr>
          <p:grpSpPr bwMode="auto">
            <a:xfrm>
              <a:off x="668" y="2010"/>
              <a:ext cx="2977" cy="1448"/>
              <a:chOff x="725" y="2158"/>
              <a:chExt cx="2977" cy="1448"/>
            </a:xfrm>
          </p:grpSpPr>
          <p:sp>
            <p:nvSpPr>
              <p:cNvPr id="581679" name="Line 47"/>
              <p:cNvSpPr>
                <a:spLocks noChangeShapeType="1"/>
              </p:cNvSpPr>
              <p:nvPr/>
            </p:nvSpPr>
            <p:spPr bwMode="auto">
              <a:xfrm flipV="1">
                <a:off x="725" y="3606"/>
                <a:ext cx="2977"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680" name="Line 48"/>
              <p:cNvSpPr>
                <a:spLocks noChangeShapeType="1"/>
              </p:cNvSpPr>
              <p:nvPr/>
            </p:nvSpPr>
            <p:spPr bwMode="auto">
              <a:xfrm>
                <a:off x="754" y="2158"/>
                <a:ext cx="0" cy="1389"/>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681" name="Line 49"/>
              <p:cNvSpPr>
                <a:spLocks noChangeShapeType="1"/>
              </p:cNvSpPr>
              <p:nvPr/>
            </p:nvSpPr>
            <p:spPr bwMode="auto">
              <a:xfrm flipV="1">
                <a:off x="1916" y="3209"/>
                <a:ext cx="0" cy="369"/>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81682" name="Text Box 50"/>
            <p:cNvSpPr txBox="1">
              <a:spLocks noChangeArrowheads="1"/>
            </p:cNvSpPr>
            <p:nvPr/>
          </p:nvSpPr>
          <p:spPr bwMode="auto">
            <a:xfrm>
              <a:off x="357" y="3685"/>
              <a:ext cx="652" cy="252"/>
            </a:xfrm>
            <a:prstGeom prst="rect">
              <a:avLst/>
            </a:prstGeom>
            <a:solidFill>
              <a:srgbClr val="FF0000">
                <a:alpha val="17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rgbClr val="FF3300"/>
                  </a:solidFill>
                  <a:latin typeface="微软雅黑" pitchFamily="34" charset="-122"/>
                  <a:ea typeface="微软雅黑" pitchFamily="34" charset="-122"/>
                </a:rPr>
                <a:t>    </a:t>
              </a:r>
              <a:r>
                <a:rPr lang="en-US" altLang="zh-CN" b="1">
                  <a:solidFill>
                    <a:schemeClr val="hlink"/>
                  </a:solidFill>
                  <a:latin typeface="微软雅黑" pitchFamily="34" charset="-122"/>
                  <a:ea typeface="微软雅黑" pitchFamily="34" charset="-122"/>
                </a:rPr>
                <a:t>IR</a:t>
              </a:r>
            </a:p>
          </p:txBody>
        </p:sp>
        <p:sp>
          <p:nvSpPr>
            <p:cNvPr id="581683" name="Line 51"/>
            <p:cNvSpPr>
              <a:spLocks noChangeShapeType="1"/>
            </p:cNvSpPr>
            <p:nvPr/>
          </p:nvSpPr>
          <p:spPr bwMode="auto">
            <a:xfrm flipH="1">
              <a:off x="1009" y="3826"/>
              <a:ext cx="147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684" name="Line 52"/>
            <p:cNvSpPr>
              <a:spLocks noChangeShapeType="1"/>
            </p:cNvSpPr>
            <p:nvPr/>
          </p:nvSpPr>
          <p:spPr bwMode="auto">
            <a:xfrm flipV="1">
              <a:off x="470" y="1984"/>
              <a:ext cx="0" cy="1701"/>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81685" name="Group 53"/>
            <p:cNvGrpSpPr>
              <a:grpSpLocks/>
            </p:cNvGrpSpPr>
            <p:nvPr/>
          </p:nvGrpSpPr>
          <p:grpSpPr bwMode="auto">
            <a:xfrm>
              <a:off x="3277" y="1502"/>
              <a:ext cx="795" cy="2438"/>
              <a:chOff x="3333" y="1650"/>
              <a:chExt cx="795" cy="2438"/>
            </a:xfrm>
          </p:grpSpPr>
          <p:sp>
            <p:nvSpPr>
              <p:cNvPr id="581686" name="Text Box 54"/>
              <p:cNvSpPr txBox="1">
                <a:spLocks noChangeArrowheads="1"/>
              </p:cNvSpPr>
              <p:nvPr/>
            </p:nvSpPr>
            <p:spPr bwMode="auto">
              <a:xfrm>
                <a:off x="3447" y="1650"/>
                <a:ext cx="539" cy="2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008000"/>
                    </a:solidFill>
                    <a:latin typeface="微软雅黑" pitchFamily="34" charset="-122"/>
                    <a:ea typeface="微软雅黑" pitchFamily="34" charset="-122"/>
                  </a:rPr>
                  <a:t>地址</a:t>
                </a:r>
              </a:p>
            </p:txBody>
          </p:sp>
          <p:sp>
            <p:nvSpPr>
              <p:cNvPr id="581687" name="AutoShape 55"/>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1688" name="Text Box 56"/>
              <p:cNvSpPr txBox="1">
                <a:spLocks noChangeArrowheads="1"/>
              </p:cNvSpPr>
              <p:nvPr/>
            </p:nvSpPr>
            <p:spPr bwMode="auto">
              <a:xfrm>
                <a:off x="3532" y="3634"/>
                <a:ext cx="482" cy="2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3333CC"/>
                    </a:solidFill>
                    <a:latin typeface="微软雅黑" pitchFamily="34" charset="-122"/>
                    <a:ea typeface="微软雅黑" pitchFamily="34" charset="-122"/>
                  </a:rPr>
                  <a:t>数据</a:t>
                </a:r>
              </a:p>
            </p:txBody>
          </p:sp>
          <p:sp>
            <p:nvSpPr>
              <p:cNvPr id="581689" name="AutoShape 57"/>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1690" name="Text Box 58"/>
              <p:cNvSpPr txBox="1">
                <a:spLocks noChangeArrowheads="1"/>
              </p:cNvSpPr>
              <p:nvPr/>
            </p:nvSpPr>
            <p:spPr bwMode="auto">
              <a:xfrm>
                <a:off x="3504" y="2534"/>
                <a:ext cx="539" cy="2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FF3300"/>
                    </a:solidFill>
                    <a:latin typeface="微软雅黑" pitchFamily="34" charset="-122"/>
                    <a:ea typeface="微软雅黑" pitchFamily="34" charset="-122"/>
                  </a:rPr>
                  <a:t>控制</a:t>
                </a:r>
              </a:p>
            </p:txBody>
          </p:sp>
          <p:sp>
            <p:nvSpPr>
              <p:cNvPr id="581691" name="AutoShape 59"/>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1692" name="Line 60"/>
              <p:cNvSpPr>
                <a:spLocks noChangeShapeType="1"/>
              </p:cNvSpPr>
              <p:nvPr/>
            </p:nvSpPr>
            <p:spPr bwMode="auto">
              <a:xfrm flipV="1">
                <a:off x="3731" y="2982"/>
                <a:ext cx="0" cy="624"/>
              </a:xfrm>
              <a:prstGeom prst="line">
                <a:avLst/>
              </a:prstGeom>
              <a:noFill/>
              <a:ln w="38100">
                <a:solidFill>
                  <a:srgbClr val="FF33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581693" name="Group 61"/>
            <p:cNvGrpSpPr>
              <a:grpSpLocks/>
            </p:cNvGrpSpPr>
            <p:nvPr/>
          </p:nvGrpSpPr>
          <p:grpSpPr bwMode="auto">
            <a:xfrm>
              <a:off x="2142" y="2037"/>
              <a:ext cx="1106" cy="1355"/>
              <a:chOff x="2199" y="2185"/>
              <a:chExt cx="1106" cy="1355"/>
            </a:xfrm>
          </p:grpSpPr>
          <p:sp>
            <p:nvSpPr>
              <p:cNvPr id="581694" name="Text Box 62"/>
              <p:cNvSpPr txBox="1">
                <a:spLocks noChangeArrowheads="1"/>
              </p:cNvSpPr>
              <p:nvPr/>
            </p:nvSpPr>
            <p:spPr bwMode="auto">
              <a:xfrm>
                <a:off x="2199" y="2185"/>
                <a:ext cx="737" cy="306"/>
              </a:xfrm>
              <a:prstGeom prst="rect">
                <a:avLst/>
              </a:prstGeom>
              <a:noFill/>
              <a:ln>
                <a:noFill/>
              </a:ln>
              <a:effectLst/>
              <a:extLst>
                <a:ext uri="{909E8E84-426E-40DD-AFC4-6F175D3DCCD1}">
                  <a14:hiddenFill xmlns:a14="http://schemas.microsoft.com/office/drawing/2010/main">
                    <a:solidFill>
                      <a:srgbClr val="0000FF">
                        <a:alpha val="25999"/>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400" b="1">
                    <a:latin typeface="微软雅黑" pitchFamily="34" charset="-122"/>
                    <a:ea typeface="微软雅黑" pitchFamily="34" charset="-122"/>
                  </a:rPr>
                  <a:t>GPRs</a:t>
                </a:r>
              </a:p>
            </p:txBody>
          </p:sp>
          <p:grpSp>
            <p:nvGrpSpPr>
              <p:cNvPr id="581695" name="Group 63"/>
              <p:cNvGrpSpPr>
                <a:grpSpLocks/>
              </p:cNvGrpSpPr>
              <p:nvPr/>
            </p:nvGrpSpPr>
            <p:grpSpPr bwMode="auto">
              <a:xfrm>
                <a:off x="2452" y="2500"/>
                <a:ext cx="853" cy="1040"/>
                <a:chOff x="2398" y="2273"/>
                <a:chExt cx="853" cy="1040"/>
              </a:xfrm>
            </p:grpSpPr>
            <p:grpSp>
              <p:nvGrpSpPr>
                <p:cNvPr id="581696" name="Group 64"/>
                <p:cNvGrpSpPr>
                  <a:grpSpLocks/>
                </p:cNvGrpSpPr>
                <p:nvPr/>
              </p:nvGrpSpPr>
              <p:grpSpPr bwMode="auto">
                <a:xfrm>
                  <a:off x="2398" y="2273"/>
                  <a:ext cx="652" cy="992"/>
                  <a:chOff x="2228" y="1678"/>
                  <a:chExt cx="737" cy="992"/>
                </a:xfrm>
              </p:grpSpPr>
              <p:sp>
                <p:nvSpPr>
                  <p:cNvPr id="581697" name="Rectangle 65"/>
                  <p:cNvSpPr>
                    <a:spLocks noChangeArrowheads="1"/>
                  </p:cNvSpPr>
                  <p:nvPr/>
                </p:nvSpPr>
                <p:spPr bwMode="auto">
                  <a:xfrm>
                    <a:off x="2228" y="1678"/>
                    <a:ext cx="737" cy="992"/>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1698" name="Line 66"/>
                  <p:cNvSpPr>
                    <a:spLocks noChangeShapeType="1"/>
                  </p:cNvSpPr>
                  <p:nvPr/>
                </p:nvSpPr>
                <p:spPr bwMode="auto">
                  <a:xfrm>
                    <a:off x="2228" y="1933"/>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699" name="Line 67"/>
                  <p:cNvSpPr>
                    <a:spLocks noChangeShapeType="1"/>
                  </p:cNvSpPr>
                  <p:nvPr/>
                </p:nvSpPr>
                <p:spPr bwMode="auto">
                  <a:xfrm>
                    <a:off x="2228" y="2188"/>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700" name="Line 68"/>
                  <p:cNvSpPr>
                    <a:spLocks noChangeShapeType="1"/>
                  </p:cNvSpPr>
                  <p:nvPr/>
                </p:nvSpPr>
                <p:spPr bwMode="auto">
                  <a:xfrm>
                    <a:off x="2228" y="2415"/>
                    <a:ext cx="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81701" name="Text Box 69"/>
                <p:cNvSpPr txBox="1">
                  <a:spLocks noChangeArrowheads="1"/>
                </p:cNvSpPr>
                <p:nvPr/>
              </p:nvSpPr>
              <p:spPr bwMode="auto">
                <a:xfrm>
                  <a:off x="3051" y="2281"/>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latin typeface="微软雅黑" pitchFamily="34" charset="-122"/>
                      <a:ea typeface="微软雅黑" pitchFamily="34" charset="-122"/>
                    </a:rPr>
                    <a:t>0</a:t>
                  </a:r>
                </a:p>
              </p:txBody>
            </p:sp>
            <p:sp>
              <p:nvSpPr>
                <p:cNvPr id="581702" name="Text Box 70"/>
                <p:cNvSpPr txBox="1">
                  <a:spLocks noChangeArrowheads="1"/>
                </p:cNvSpPr>
                <p:nvPr/>
              </p:nvSpPr>
              <p:spPr bwMode="auto">
                <a:xfrm>
                  <a:off x="3052" y="2525"/>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latin typeface="微软雅黑" pitchFamily="34" charset="-122"/>
                      <a:ea typeface="微软雅黑" pitchFamily="34" charset="-122"/>
                    </a:rPr>
                    <a:t>1</a:t>
                  </a:r>
                </a:p>
              </p:txBody>
            </p:sp>
            <p:sp>
              <p:nvSpPr>
                <p:cNvPr id="581703" name="Text Box 71"/>
                <p:cNvSpPr txBox="1">
                  <a:spLocks noChangeArrowheads="1"/>
                </p:cNvSpPr>
                <p:nvPr/>
              </p:nvSpPr>
              <p:spPr bwMode="auto">
                <a:xfrm>
                  <a:off x="3052" y="2784"/>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latin typeface="微软雅黑" pitchFamily="34" charset="-122"/>
                      <a:ea typeface="微软雅黑" pitchFamily="34" charset="-122"/>
                    </a:rPr>
                    <a:t>2</a:t>
                  </a:r>
                </a:p>
              </p:txBody>
            </p:sp>
            <p:sp>
              <p:nvSpPr>
                <p:cNvPr id="581704" name="Text Box 72"/>
                <p:cNvSpPr txBox="1">
                  <a:spLocks noChangeArrowheads="1"/>
                </p:cNvSpPr>
                <p:nvPr/>
              </p:nvSpPr>
              <p:spPr bwMode="auto">
                <a:xfrm>
                  <a:off x="3051" y="3068"/>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latin typeface="微软雅黑" pitchFamily="34" charset="-122"/>
                      <a:ea typeface="微软雅黑" pitchFamily="34" charset="-122"/>
                    </a:rPr>
                    <a:t>3</a:t>
                  </a:r>
                </a:p>
              </p:txBody>
            </p:sp>
          </p:grpSp>
          <p:sp>
            <p:nvSpPr>
              <p:cNvPr id="581705" name="Rectangle 73"/>
              <p:cNvSpPr>
                <a:spLocks noChangeArrowheads="1"/>
              </p:cNvSpPr>
              <p:nvPr/>
            </p:nvSpPr>
            <p:spPr bwMode="auto">
              <a:xfrm>
                <a:off x="2455" y="2500"/>
                <a:ext cx="652" cy="992"/>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581706" name="Group 74"/>
            <p:cNvGrpSpPr>
              <a:grpSpLocks/>
            </p:cNvGrpSpPr>
            <p:nvPr/>
          </p:nvGrpSpPr>
          <p:grpSpPr bwMode="auto">
            <a:xfrm>
              <a:off x="4070" y="1417"/>
              <a:ext cx="880" cy="2566"/>
              <a:chOff x="4127" y="1565"/>
              <a:chExt cx="880" cy="2566"/>
            </a:xfrm>
          </p:grpSpPr>
          <p:grpSp>
            <p:nvGrpSpPr>
              <p:cNvPr id="581707" name="Group 75"/>
              <p:cNvGrpSpPr>
                <a:grpSpLocks/>
              </p:cNvGrpSpPr>
              <p:nvPr/>
            </p:nvGrpSpPr>
            <p:grpSpPr bwMode="auto">
              <a:xfrm>
                <a:off x="4127" y="1565"/>
                <a:ext cx="880" cy="2566"/>
                <a:chOff x="4156" y="1565"/>
                <a:chExt cx="908" cy="2566"/>
              </a:xfrm>
            </p:grpSpPr>
            <p:sp>
              <p:nvSpPr>
                <p:cNvPr id="581708" name="Text Box 76"/>
                <p:cNvSpPr txBox="1">
                  <a:spLocks noChangeArrowheads="1"/>
                </p:cNvSpPr>
                <p:nvPr/>
              </p:nvSpPr>
              <p:spPr bwMode="auto">
                <a:xfrm>
                  <a:off x="4156" y="1565"/>
                  <a:ext cx="737" cy="306"/>
                </a:xfrm>
                <a:prstGeom prst="rect">
                  <a:avLst/>
                </a:prstGeom>
                <a:solidFill>
                  <a:srgbClr val="0000FF">
                    <a:alpha val="25999"/>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a:latin typeface="微软雅黑" pitchFamily="34" charset="-122"/>
                      <a:ea typeface="微软雅黑" pitchFamily="34" charset="-122"/>
                    </a:rPr>
                    <a:t>存储器</a:t>
                  </a:r>
                </a:p>
              </p:txBody>
            </p:sp>
            <p:grpSp>
              <p:nvGrpSpPr>
                <p:cNvPr id="581709" name="Group 77"/>
                <p:cNvGrpSpPr>
                  <a:grpSpLocks/>
                </p:cNvGrpSpPr>
                <p:nvPr/>
              </p:nvGrpSpPr>
              <p:grpSpPr bwMode="auto">
                <a:xfrm>
                  <a:off x="4156" y="1877"/>
                  <a:ext cx="737" cy="2211"/>
                  <a:chOff x="3447" y="1423"/>
                  <a:chExt cx="879" cy="2211"/>
                </a:xfrm>
              </p:grpSpPr>
              <p:sp>
                <p:nvSpPr>
                  <p:cNvPr id="581710" name="Rectangle 78"/>
                  <p:cNvSpPr>
                    <a:spLocks noChangeArrowheads="1"/>
                  </p:cNvSpPr>
                  <p:nvPr/>
                </p:nvSpPr>
                <p:spPr bwMode="auto">
                  <a:xfrm>
                    <a:off x="3447" y="1423"/>
                    <a:ext cx="879" cy="2211"/>
                  </a:xfrm>
                  <a:prstGeom prst="rect">
                    <a:avLst/>
                  </a:prstGeom>
                  <a:solidFill>
                    <a:schemeClr val="bg1"/>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1711" name="Line 79"/>
                  <p:cNvSpPr>
                    <a:spLocks noChangeShapeType="1"/>
                  </p:cNvSpPr>
                  <p:nvPr/>
                </p:nvSpPr>
                <p:spPr bwMode="auto">
                  <a:xfrm>
                    <a:off x="3447" y="1678"/>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712" name="Line 80"/>
                  <p:cNvSpPr>
                    <a:spLocks noChangeShapeType="1"/>
                  </p:cNvSpPr>
                  <p:nvPr/>
                </p:nvSpPr>
                <p:spPr bwMode="auto">
                  <a:xfrm>
                    <a:off x="3447" y="196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713" name="Line 81"/>
                  <p:cNvSpPr>
                    <a:spLocks noChangeShapeType="1"/>
                  </p:cNvSpPr>
                  <p:nvPr/>
                </p:nvSpPr>
                <p:spPr bwMode="auto">
                  <a:xfrm>
                    <a:off x="3447" y="2245"/>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714" name="Line 82"/>
                  <p:cNvSpPr>
                    <a:spLocks noChangeShapeType="1"/>
                  </p:cNvSpPr>
                  <p:nvPr/>
                </p:nvSpPr>
                <p:spPr bwMode="auto">
                  <a:xfrm>
                    <a:off x="3447" y="252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715" name="Line 83"/>
                  <p:cNvSpPr>
                    <a:spLocks noChangeShapeType="1"/>
                  </p:cNvSpPr>
                  <p:nvPr/>
                </p:nvSpPr>
                <p:spPr bwMode="auto">
                  <a:xfrm>
                    <a:off x="3447" y="2812"/>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716" name="Line 84"/>
                  <p:cNvSpPr>
                    <a:spLocks noChangeShapeType="1"/>
                  </p:cNvSpPr>
                  <p:nvPr/>
                </p:nvSpPr>
                <p:spPr bwMode="auto">
                  <a:xfrm>
                    <a:off x="3447" y="3096"/>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1717" name="Line 85"/>
                  <p:cNvSpPr>
                    <a:spLocks noChangeShapeType="1"/>
                  </p:cNvSpPr>
                  <p:nvPr/>
                </p:nvSpPr>
                <p:spPr bwMode="auto">
                  <a:xfrm>
                    <a:off x="3447" y="3379"/>
                    <a:ext cx="87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81718" name="Text Box 86"/>
                <p:cNvSpPr txBox="1">
                  <a:spLocks noChangeArrowheads="1"/>
                </p:cNvSpPr>
                <p:nvPr/>
              </p:nvSpPr>
              <p:spPr bwMode="auto">
                <a:xfrm>
                  <a:off x="4864" y="1941"/>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rgbClr val="008000"/>
                      </a:solidFill>
                      <a:latin typeface="微软雅黑" pitchFamily="34" charset="-122"/>
                      <a:ea typeface="微软雅黑" pitchFamily="34" charset="-122"/>
                    </a:rPr>
                    <a:t>0</a:t>
                  </a:r>
                </a:p>
              </p:txBody>
            </p:sp>
            <p:sp>
              <p:nvSpPr>
                <p:cNvPr id="581719" name="Text Box 87"/>
                <p:cNvSpPr txBox="1">
                  <a:spLocks noChangeArrowheads="1"/>
                </p:cNvSpPr>
                <p:nvPr/>
              </p:nvSpPr>
              <p:spPr bwMode="auto">
                <a:xfrm>
                  <a:off x="4865" y="2160"/>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rgbClr val="008000"/>
                      </a:solidFill>
                      <a:latin typeface="微软雅黑" pitchFamily="34" charset="-122"/>
                      <a:ea typeface="微软雅黑" pitchFamily="34" charset="-122"/>
                    </a:rPr>
                    <a:t>1</a:t>
                  </a:r>
                </a:p>
              </p:txBody>
            </p:sp>
            <p:sp>
              <p:nvSpPr>
                <p:cNvPr id="581720" name="Text Box 88"/>
                <p:cNvSpPr txBox="1">
                  <a:spLocks noChangeArrowheads="1"/>
                </p:cNvSpPr>
                <p:nvPr/>
              </p:nvSpPr>
              <p:spPr bwMode="auto">
                <a:xfrm>
                  <a:off x="4865" y="2472"/>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rgbClr val="008000"/>
                      </a:solidFill>
                      <a:latin typeface="微软雅黑" pitchFamily="34" charset="-122"/>
                      <a:ea typeface="微软雅黑" pitchFamily="34" charset="-122"/>
                    </a:rPr>
                    <a:t>2</a:t>
                  </a:r>
                </a:p>
              </p:txBody>
            </p:sp>
            <p:sp>
              <p:nvSpPr>
                <p:cNvPr id="581721" name="Text Box 89"/>
                <p:cNvSpPr txBox="1">
                  <a:spLocks noChangeArrowheads="1"/>
                </p:cNvSpPr>
                <p:nvPr/>
              </p:nvSpPr>
              <p:spPr bwMode="auto">
                <a:xfrm>
                  <a:off x="4864" y="2756"/>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rgbClr val="008000"/>
                      </a:solidFill>
                      <a:latin typeface="微软雅黑" pitchFamily="34" charset="-122"/>
                      <a:ea typeface="微软雅黑" pitchFamily="34" charset="-122"/>
                    </a:rPr>
                    <a:t>3</a:t>
                  </a:r>
                </a:p>
              </p:txBody>
            </p:sp>
            <p:sp>
              <p:nvSpPr>
                <p:cNvPr id="581722" name="Text Box 90"/>
                <p:cNvSpPr txBox="1">
                  <a:spLocks noChangeArrowheads="1"/>
                </p:cNvSpPr>
                <p:nvPr/>
              </p:nvSpPr>
              <p:spPr bwMode="auto">
                <a:xfrm>
                  <a:off x="4865" y="2982"/>
                  <a:ext cx="199"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rgbClr val="008000"/>
                      </a:solidFill>
                      <a:latin typeface="微软雅黑" pitchFamily="34" charset="-122"/>
                      <a:ea typeface="微软雅黑" pitchFamily="34" charset="-122"/>
                    </a:rPr>
                    <a:t>4</a:t>
                  </a:r>
                </a:p>
              </p:txBody>
            </p:sp>
            <p:sp>
              <p:nvSpPr>
                <p:cNvPr id="581723" name="Text Box 91"/>
                <p:cNvSpPr txBox="1">
                  <a:spLocks noChangeArrowheads="1"/>
                </p:cNvSpPr>
                <p:nvPr/>
              </p:nvSpPr>
              <p:spPr bwMode="auto">
                <a:xfrm>
                  <a:off x="4865" y="3322"/>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rgbClr val="008000"/>
                      </a:solidFill>
                      <a:latin typeface="微软雅黑" pitchFamily="34" charset="-122"/>
                      <a:ea typeface="微软雅黑" pitchFamily="34" charset="-122"/>
                    </a:rPr>
                    <a:t>5</a:t>
                  </a:r>
                </a:p>
              </p:txBody>
            </p:sp>
            <p:sp>
              <p:nvSpPr>
                <p:cNvPr id="581724" name="Text Box 92"/>
                <p:cNvSpPr txBox="1">
                  <a:spLocks noChangeArrowheads="1"/>
                </p:cNvSpPr>
                <p:nvPr/>
              </p:nvSpPr>
              <p:spPr bwMode="auto">
                <a:xfrm>
                  <a:off x="4864" y="3578"/>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rgbClr val="008000"/>
                      </a:solidFill>
                      <a:latin typeface="微软雅黑" pitchFamily="34" charset="-122"/>
                      <a:ea typeface="微软雅黑" pitchFamily="34" charset="-122"/>
                    </a:rPr>
                    <a:t>6</a:t>
                  </a:r>
                </a:p>
              </p:txBody>
            </p:sp>
            <p:sp>
              <p:nvSpPr>
                <p:cNvPr id="581725" name="Text Box 93"/>
                <p:cNvSpPr txBox="1">
                  <a:spLocks noChangeArrowheads="1"/>
                </p:cNvSpPr>
                <p:nvPr/>
              </p:nvSpPr>
              <p:spPr bwMode="auto">
                <a:xfrm>
                  <a:off x="4864" y="3885"/>
                  <a:ext cx="199" cy="24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a:solidFill>
                        <a:schemeClr val="tx1"/>
                      </a:solidFill>
                      <a:latin typeface="Arial" pitchFamily="34" charset="0"/>
                      <a:ea typeface="宋体" pitchFamily="2" charset="-122"/>
                    </a:defRPr>
                  </a:lvl1pPr>
                  <a:lvl2pPr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eaLnBrk="0" hangingPunct="0">
                    <a:defRPr>
                      <a:solidFill>
                        <a:schemeClr val="tx1"/>
                      </a:solidFill>
                      <a:latin typeface="Arial" pitchFamily="34" charset="0"/>
                      <a:ea typeface="宋体" pitchFamily="2" charset="-122"/>
                    </a:defRPr>
                  </a:lvl4pPr>
                  <a:lvl5pPr eaLnBrk="0" hangingPunct="0">
                    <a:defRPr>
                      <a:solidFill>
                        <a:schemeClr val="tx1"/>
                      </a:solidFill>
                      <a:latin typeface="Arial" pitchFamily="34" charset="0"/>
                      <a:ea typeface="宋体" pitchFamily="2" charset="-122"/>
                    </a:defRPr>
                  </a:lvl5pPr>
                  <a:lvl6pPr eaLnBrk="0" fontAlgn="base" hangingPunct="0">
                    <a:spcBef>
                      <a:spcPct val="0"/>
                    </a:spcBef>
                    <a:spcAft>
                      <a:spcPct val="0"/>
                    </a:spcAft>
                    <a:defRPr>
                      <a:solidFill>
                        <a:schemeClr val="tx1"/>
                      </a:solidFill>
                      <a:latin typeface="Arial" pitchFamily="34" charset="0"/>
                      <a:ea typeface="宋体" pitchFamily="2" charset="-122"/>
                    </a:defRPr>
                  </a:lvl6pPr>
                  <a:lvl7pPr eaLnBrk="0" fontAlgn="base" hangingPunct="0">
                    <a:spcBef>
                      <a:spcPct val="0"/>
                    </a:spcBef>
                    <a:spcAft>
                      <a:spcPct val="0"/>
                    </a:spcAft>
                    <a:defRPr>
                      <a:solidFill>
                        <a:schemeClr val="tx1"/>
                      </a:solidFill>
                      <a:latin typeface="Arial" pitchFamily="34" charset="0"/>
                      <a:ea typeface="宋体" pitchFamily="2" charset="-122"/>
                    </a:defRPr>
                  </a:lvl7pPr>
                  <a:lvl8pPr eaLnBrk="0" fontAlgn="base" hangingPunct="0">
                    <a:spcBef>
                      <a:spcPct val="0"/>
                    </a:spcBef>
                    <a:spcAft>
                      <a:spcPct val="0"/>
                    </a:spcAft>
                    <a:defRPr>
                      <a:solidFill>
                        <a:schemeClr val="tx1"/>
                      </a:solidFill>
                      <a:latin typeface="Arial" pitchFamily="34" charset="0"/>
                      <a:ea typeface="宋体" pitchFamily="2" charset="-122"/>
                    </a:defRPr>
                  </a:lvl8pPr>
                  <a:lvl9pPr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b="1">
                      <a:solidFill>
                        <a:srgbClr val="008000"/>
                      </a:solidFill>
                      <a:latin typeface="微软雅黑" pitchFamily="34" charset="-122"/>
                      <a:ea typeface="微软雅黑" pitchFamily="34" charset="-122"/>
                    </a:rPr>
                    <a:t>7</a:t>
                  </a:r>
                </a:p>
              </p:txBody>
            </p:sp>
          </p:grpSp>
          <p:sp>
            <p:nvSpPr>
              <p:cNvPr id="581726" name="Rectangle 94"/>
              <p:cNvSpPr>
                <a:spLocks noChangeArrowheads="1"/>
              </p:cNvSpPr>
              <p:nvPr/>
            </p:nvSpPr>
            <p:spPr bwMode="auto">
              <a:xfrm>
                <a:off x="4127" y="1877"/>
                <a:ext cx="708" cy="2211"/>
              </a:xfrm>
              <a:prstGeom prst="rect">
                <a:avLst/>
              </a:prstGeom>
              <a:solidFill>
                <a:srgbClr val="008000">
                  <a:alpha val="17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81727" name="Rectangle 95"/>
            <p:cNvSpPr>
              <a:spLocks noChangeArrowheads="1"/>
            </p:cNvSpPr>
            <p:nvPr/>
          </p:nvSpPr>
          <p:spPr bwMode="auto">
            <a:xfrm>
              <a:off x="74" y="1338"/>
              <a:ext cx="4876" cy="2863"/>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1728" name="Text Box 96"/>
          <p:cNvSpPr txBox="1">
            <a:spLocks noChangeArrowheads="1"/>
          </p:cNvSpPr>
          <p:nvPr/>
        </p:nvSpPr>
        <p:spPr bwMode="auto">
          <a:xfrm>
            <a:off x="7272338" y="5184775"/>
            <a:ext cx="1619250" cy="7016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en-US" altLang="zh-CN" sz="2000" b="1">
                <a:solidFill>
                  <a:srgbClr val="FF0000"/>
                </a:solidFill>
                <a:latin typeface="微软雅黑" pitchFamily="34" charset="-122"/>
                <a:ea typeface="微软雅黑" pitchFamily="34" charset="-122"/>
              </a:rPr>
              <a:t>ISA</a:t>
            </a:r>
            <a:r>
              <a:rPr lang="zh-CN" altLang="en-US" sz="2000" b="1">
                <a:solidFill>
                  <a:srgbClr val="FF0000"/>
                </a:solidFill>
                <a:latin typeface="微软雅黑" pitchFamily="34" charset="-122"/>
                <a:ea typeface="微软雅黑" pitchFamily="34" charset="-122"/>
              </a:rPr>
              <a:t>是计算机组成的抽象</a:t>
            </a:r>
          </a:p>
        </p:txBody>
      </p:sp>
    </p:spTree>
    <p:extLst>
      <p:ext uri="{BB962C8B-B14F-4D97-AF65-F5344CB8AC3E}">
        <p14:creationId xmlns:p14="http://schemas.microsoft.com/office/powerpoint/2010/main" val="3364896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1636">
                                            <p:txEl>
                                              <p:pRg st="0" end="0"/>
                                            </p:txEl>
                                          </p:spTgt>
                                        </p:tgtEl>
                                        <p:attrNameLst>
                                          <p:attrName>style.visibility</p:attrName>
                                        </p:attrNameLst>
                                      </p:cBhvr>
                                      <p:to>
                                        <p:strVal val="visible"/>
                                      </p:to>
                                    </p:set>
                                    <p:animEffect transition="in" filter="blinds(horizontal)">
                                      <p:cBhvr>
                                        <p:cTn id="7" dur="500"/>
                                        <p:tgtEl>
                                          <p:spTgt spid="5816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6">
                                            <p:txEl>
                                              <p:pRg st="1" end="1"/>
                                            </p:txEl>
                                          </p:spTgt>
                                        </p:tgtEl>
                                        <p:attrNameLst>
                                          <p:attrName>style.visibility</p:attrName>
                                        </p:attrNameLst>
                                      </p:cBhvr>
                                      <p:to>
                                        <p:strVal val="visible"/>
                                      </p:to>
                                    </p:set>
                                    <p:animEffect transition="in" filter="blinds(horizontal)">
                                      <p:cBhvr>
                                        <p:cTn id="12" dur="500"/>
                                        <p:tgtEl>
                                          <p:spTgt spid="5816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1636">
                                            <p:txEl>
                                              <p:pRg st="2" end="2"/>
                                            </p:txEl>
                                          </p:spTgt>
                                        </p:tgtEl>
                                        <p:attrNameLst>
                                          <p:attrName>style.visibility</p:attrName>
                                        </p:attrNameLst>
                                      </p:cBhvr>
                                      <p:to>
                                        <p:strVal val="visible"/>
                                      </p:to>
                                    </p:set>
                                    <p:animEffect transition="in" filter="blinds(horizontal)">
                                      <p:cBhvr>
                                        <p:cTn id="17" dur="500"/>
                                        <p:tgtEl>
                                          <p:spTgt spid="5816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1728"/>
                                        </p:tgtEl>
                                        <p:attrNameLst>
                                          <p:attrName>style.visibility</p:attrName>
                                        </p:attrNameLst>
                                      </p:cBhvr>
                                      <p:to>
                                        <p:strVal val="visible"/>
                                      </p:to>
                                    </p:set>
                                    <p:animEffect transition="in" filter="blinds(horizontal)">
                                      <p:cBhvr>
                                        <p:cTn id="22" dur="500"/>
                                        <p:tgtEl>
                                          <p:spTgt spid="581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7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idx="4294967295"/>
          </p:nvPr>
        </p:nvSpPr>
        <p:spPr>
          <a:xfrm>
            <a:off x="457200" y="98425"/>
            <a:ext cx="8229600" cy="561975"/>
          </a:xfrm>
        </p:spPr>
        <p:txBody>
          <a:bodyPr/>
          <a:lstStyle/>
          <a:p>
            <a:r>
              <a:rPr lang="zh-CN" altLang="en-US" sz="3600" dirty="0" smtClean="0"/>
              <a:t>主要内容</a:t>
            </a:r>
          </a:p>
        </p:txBody>
      </p:sp>
      <p:sp>
        <p:nvSpPr>
          <p:cNvPr id="583683" name="Rectangle 3"/>
          <p:cNvSpPr>
            <a:spLocks noGrp="1" noChangeArrowheads="1"/>
          </p:cNvSpPr>
          <p:nvPr>
            <p:ph type="body" idx="4294967295"/>
          </p:nvPr>
        </p:nvSpPr>
        <p:spPr>
          <a:xfrm>
            <a:off x="431800" y="998538"/>
            <a:ext cx="8370888" cy="5626100"/>
          </a:xfrm>
        </p:spPr>
        <p:txBody>
          <a:bodyPr/>
          <a:lstStyle/>
          <a:p>
            <a:pPr>
              <a:spcBef>
                <a:spcPts val="1600"/>
              </a:spcBef>
            </a:pPr>
            <a:r>
              <a:rPr lang="zh-CN" altLang="en-US" sz="2800" smtClean="0">
                <a:ea typeface="黑体" pitchFamily="49" charset="-122"/>
              </a:rPr>
              <a:t>课程的由来</a:t>
            </a:r>
          </a:p>
          <a:p>
            <a:pPr>
              <a:spcBef>
                <a:spcPts val="1600"/>
              </a:spcBef>
            </a:pPr>
            <a:r>
              <a:rPr lang="zh-CN" altLang="en-US" sz="2800" smtClean="0">
                <a:ea typeface="黑体" pitchFamily="49" charset="-122"/>
              </a:rPr>
              <a:t>课程内容概要</a:t>
            </a:r>
          </a:p>
          <a:p>
            <a:pPr>
              <a:spcBef>
                <a:spcPts val="1600"/>
              </a:spcBef>
            </a:pPr>
            <a:r>
              <a:rPr lang="zh-CN" altLang="en-US" sz="2800" smtClean="0">
                <a:ea typeface="黑体" pitchFamily="49" charset="-122"/>
              </a:rPr>
              <a:t>课程教学安排及考试安排</a:t>
            </a:r>
          </a:p>
          <a:p>
            <a:pPr>
              <a:spcBef>
                <a:spcPts val="1600"/>
              </a:spcBef>
            </a:pPr>
            <a:r>
              <a:rPr lang="zh-CN" altLang="en-US" sz="2800" smtClean="0">
                <a:ea typeface="黑体" pitchFamily="49" charset="-122"/>
              </a:rPr>
              <a:t>硬件和软件的基本组成</a:t>
            </a:r>
          </a:p>
          <a:p>
            <a:pPr>
              <a:spcBef>
                <a:spcPts val="1600"/>
              </a:spcBef>
            </a:pPr>
            <a:r>
              <a:rPr lang="zh-CN" altLang="en-US" sz="2800" smtClean="0">
                <a:ea typeface="黑体" pitchFamily="49" charset="-122"/>
              </a:rPr>
              <a:t>程序的开发和执行过程</a:t>
            </a:r>
          </a:p>
          <a:p>
            <a:pPr>
              <a:spcBef>
                <a:spcPts val="1600"/>
              </a:spcBef>
            </a:pPr>
            <a:r>
              <a:rPr lang="zh-CN" altLang="en-US" sz="2800" smtClean="0">
                <a:ea typeface="黑体" pitchFamily="49" charset="-122"/>
              </a:rPr>
              <a:t>计算机系统层次结构</a:t>
            </a:r>
          </a:p>
          <a:p>
            <a:pPr>
              <a:spcBef>
                <a:spcPts val="1600"/>
              </a:spcBef>
            </a:pPr>
            <a:r>
              <a:rPr lang="zh-CN" altLang="en-US" sz="2800" smtClean="0">
                <a:solidFill>
                  <a:srgbClr val="FF0000"/>
                </a:solidFill>
                <a:ea typeface="黑体" pitchFamily="49" charset="-122"/>
              </a:rPr>
              <a:t>计算机性能评价</a:t>
            </a:r>
          </a:p>
        </p:txBody>
      </p:sp>
    </p:spTree>
    <p:extLst>
      <p:ext uri="{BB962C8B-B14F-4D97-AF65-F5344CB8AC3E}">
        <p14:creationId xmlns:p14="http://schemas.microsoft.com/office/powerpoint/2010/main" val="25986792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idx="4294967295"/>
          </p:nvPr>
        </p:nvSpPr>
        <p:spPr>
          <a:xfrm>
            <a:off x="296525" y="98425"/>
            <a:ext cx="8505945" cy="600075"/>
          </a:xfrm>
          <a:noFill/>
        </p:spPr>
        <p:txBody>
          <a:bodyPr wrap="square" lIns="63500" tIns="25400" rIns="63500" bIns="25400" anchor="t">
            <a:spAutoFit/>
          </a:bodyPr>
          <a:lstStyle/>
          <a:p>
            <a:r>
              <a:rPr lang="zh-CN" altLang="en-US" sz="3600" dirty="0" smtClean="0"/>
              <a:t>计算机性能的基本评价指标</a:t>
            </a:r>
          </a:p>
        </p:txBody>
      </p:sp>
      <p:grpSp>
        <p:nvGrpSpPr>
          <p:cNvPr id="2" name="Group 9"/>
          <p:cNvGrpSpPr>
            <a:grpSpLocks/>
          </p:cNvGrpSpPr>
          <p:nvPr/>
        </p:nvGrpSpPr>
        <p:grpSpPr bwMode="auto">
          <a:xfrm>
            <a:off x="569913" y="4783138"/>
            <a:ext cx="8181975" cy="1749425"/>
            <a:chOff x="368" y="3013"/>
            <a:chExt cx="5094" cy="1102"/>
          </a:xfrm>
        </p:grpSpPr>
        <p:sp>
          <p:nvSpPr>
            <p:cNvPr id="48135" name="Rectangle 4"/>
            <p:cNvSpPr>
              <a:spLocks noChangeArrowheads="1"/>
            </p:cNvSpPr>
            <p:nvPr/>
          </p:nvSpPr>
          <p:spPr bwMode="auto">
            <a:xfrm>
              <a:off x="368" y="3013"/>
              <a:ext cx="5094" cy="1102"/>
            </a:xfrm>
            <a:prstGeom prst="rect">
              <a:avLst/>
            </a:prstGeom>
            <a:noFill/>
            <a:ln w="12700">
              <a:noFill/>
              <a:miter lim="800000"/>
              <a:headEnd/>
              <a:tailEnd/>
            </a:ln>
          </p:spPr>
          <p:txBody>
            <a:bodyPr lIns="90488" tIns="44450" rIns="90488" bIns="44450"/>
            <a:lstStyle/>
            <a:p>
              <a:pPr marL="285750" indent="-285750" eaLnBrk="0" hangingPunct="0">
                <a:lnSpc>
                  <a:spcPct val="90000"/>
                </a:lnSpc>
                <a:spcBef>
                  <a:spcPct val="30000"/>
                </a:spcBef>
                <a:tabLst>
                  <a:tab pos="2286000" algn="l"/>
                </a:tabLst>
                <a:defRPr/>
              </a:pPr>
              <a:r>
                <a:rPr lang="zh-CN" altLang="en-US" sz="2000" b="1" dirty="0">
                  <a:latin typeface="+mn-lt"/>
                  <a:ea typeface="黑体" pitchFamily="49" charset="-122"/>
                </a:rPr>
                <a:t>“ 机器</a:t>
              </a:r>
              <a:r>
                <a:rPr lang="en-US" altLang="zh-CN" sz="2000" b="1" dirty="0">
                  <a:latin typeface="+mn-lt"/>
                  <a:ea typeface="黑体" pitchFamily="49" charset="-122"/>
                </a:rPr>
                <a:t>X</a:t>
              </a:r>
              <a:r>
                <a:rPr lang="zh-CN" altLang="en-US" sz="2000" b="1" dirty="0">
                  <a:latin typeface="+mn-lt"/>
                  <a:ea typeface="黑体" pitchFamily="49" charset="-122"/>
                </a:rPr>
                <a:t>的速度（性能）是</a:t>
              </a:r>
              <a:r>
                <a:rPr lang="en-US" altLang="zh-CN" sz="2000" b="1" dirty="0">
                  <a:latin typeface="+mn-lt"/>
                  <a:ea typeface="黑体" pitchFamily="49" charset="-122"/>
                </a:rPr>
                <a:t>Y</a:t>
              </a:r>
              <a:r>
                <a:rPr lang="zh-CN" altLang="en-US" sz="2000" b="1" dirty="0">
                  <a:latin typeface="+mn-lt"/>
                  <a:ea typeface="黑体" pitchFamily="49" charset="-122"/>
                </a:rPr>
                <a:t>的</a:t>
              </a:r>
              <a:r>
                <a:rPr lang="en-US" altLang="zh-CN" sz="2000" b="1" dirty="0">
                  <a:latin typeface="+mn-lt"/>
                  <a:ea typeface="黑体" pitchFamily="49" charset="-122"/>
                </a:rPr>
                <a:t>n</a:t>
              </a:r>
              <a:r>
                <a:rPr lang="zh-CN" altLang="en-US" sz="2000" b="1" dirty="0">
                  <a:latin typeface="+mn-lt"/>
                  <a:ea typeface="黑体" pitchFamily="49" charset="-122"/>
                </a:rPr>
                <a:t>倍</a:t>
              </a:r>
              <a:r>
                <a:rPr lang="en-US" altLang="zh-CN" sz="2000" b="1" dirty="0">
                  <a:latin typeface="+mn-lt"/>
                  <a:ea typeface="黑体" pitchFamily="49" charset="-122"/>
                </a:rPr>
                <a:t>”  </a:t>
              </a:r>
              <a:r>
                <a:rPr lang="zh-CN" altLang="en-US" sz="2000" b="1" dirty="0">
                  <a:latin typeface="+mn-lt"/>
                  <a:ea typeface="黑体" pitchFamily="49" charset="-122"/>
                </a:rPr>
                <a:t>的含义：</a:t>
              </a:r>
            </a:p>
            <a:p>
              <a:pPr marL="285750" indent="-285750" eaLnBrk="0" hangingPunct="0">
                <a:lnSpc>
                  <a:spcPct val="90000"/>
                </a:lnSpc>
                <a:spcBef>
                  <a:spcPct val="30000"/>
                </a:spcBef>
                <a:tabLst>
                  <a:tab pos="2286000" algn="l"/>
                </a:tabLst>
                <a:defRPr/>
              </a:pPr>
              <a:r>
                <a:rPr lang="en-US" altLang="zh-CN" sz="2000" dirty="0">
                  <a:latin typeface="Arial" charset="0"/>
                </a:rPr>
                <a:t>	</a:t>
              </a:r>
              <a:r>
                <a:rPr lang="en-US" altLang="zh-CN" sz="2000" b="1" dirty="0" err="1">
                  <a:latin typeface="Arial" charset="0"/>
                </a:rPr>
                <a:t>ExTime</a:t>
              </a:r>
              <a:r>
                <a:rPr lang="en-US" altLang="zh-CN" sz="2000" b="1" dirty="0">
                  <a:latin typeface="Arial" charset="0"/>
                </a:rPr>
                <a:t>(Y) 	Performance(X)  </a:t>
              </a:r>
            </a:p>
            <a:p>
              <a:pPr marL="285750" indent="-285750" eaLnBrk="0" hangingPunct="0">
                <a:lnSpc>
                  <a:spcPct val="80000"/>
                </a:lnSpc>
                <a:tabLst>
                  <a:tab pos="2286000" algn="l"/>
                </a:tabLst>
                <a:defRPr/>
              </a:pPr>
              <a:r>
                <a:rPr lang="en-US" altLang="zh-CN" sz="2000" b="1" dirty="0">
                  <a:latin typeface="Arial" charset="0"/>
                </a:rPr>
                <a:t>	                        =                              = n	</a:t>
              </a:r>
            </a:p>
            <a:p>
              <a:pPr marL="285750" indent="-285750" eaLnBrk="0" hangingPunct="0">
                <a:lnSpc>
                  <a:spcPct val="80000"/>
                </a:lnSpc>
                <a:tabLst>
                  <a:tab pos="2286000" algn="l"/>
                </a:tabLst>
                <a:defRPr/>
              </a:pPr>
              <a:r>
                <a:rPr lang="en-US" altLang="zh-CN" sz="2000" b="1" dirty="0">
                  <a:latin typeface="Arial" charset="0"/>
                </a:rPr>
                <a:t>	</a:t>
              </a:r>
              <a:r>
                <a:rPr lang="en-US" altLang="zh-CN" sz="2000" b="1" dirty="0" err="1">
                  <a:latin typeface="Arial" charset="0"/>
                </a:rPr>
                <a:t>ExTime</a:t>
              </a:r>
              <a:r>
                <a:rPr lang="en-US" altLang="zh-CN" sz="2000" b="1" dirty="0">
                  <a:latin typeface="Arial" charset="0"/>
                </a:rPr>
                <a:t>(X)	Performance(Y)</a:t>
              </a:r>
            </a:p>
            <a:p>
              <a:pPr marL="285750" indent="-285750" eaLnBrk="0" hangingPunct="0">
                <a:lnSpc>
                  <a:spcPct val="80000"/>
                </a:lnSpc>
                <a:tabLst>
                  <a:tab pos="2286000" algn="l"/>
                </a:tabLst>
                <a:defRPr/>
              </a:pPr>
              <a:endParaRPr lang="zh-CN" altLang="en-US" sz="2000" b="1" dirty="0">
                <a:latin typeface="Arial" charset="0"/>
              </a:endParaRPr>
            </a:p>
          </p:txBody>
        </p:sp>
        <p:sp>
          <p:nvSpPr>
            <p:cNvPr id="480261" name="Line 5"/>
            <p:cNvSpPr>
              <a:spLocks noChangeShapeType="1"/>
            </p:cNvSpPr>
            <p:nvPr/>
          </p:nvSpPr>
          <p:spPr bwMode="auto">
            <a:xfrm>
              <a:off x="563" y="3525"/>
              <a:ext cx="947" cy="0"/>
            </a:xfrm>
            <a:prstGeom prst="line">
              <a:avLst/>
            </a:prstGeom>
            <a:noFill/>
            <a:ln w="12700">
              <a:solidFill>
                <a:schemeClr val="tx1"/>
              </a:solidFill>
              <a:round/>
              <a:headEnd/>
              <a:tailEnd/>
            </a:ln>
          </p:spPr>
          <p:txBody>
            <a:bodyPr/>
            <a:lstStyle/>
            <a:p>
              <a:endParaRPr lang="zh-CN" altLang="en-US"/>
            </a:p>
          </p:txBody>
        </p:sp>
        <p:sp>
          <p:nvSpPr>
            <p:cNvPr id="480262" name="Line 6"/>
            <p:cNvSpPr>
              <a:spLocks noChangeShapeType="1"/>
            </p:cNvSpPr>
            <p:nvPr/>
          </p:nvSpPr>
          <p:spPr bwMode="auto">
            <a:xfrm>
              <a:off x="1840" y="3520"/>
              <a:ext cx="1128" cy="0"/>
            </a:xfrm>
            <a:prstGeom prst="line">
              <a:avLst/>
            </a:prstGeom>
            <a:noFill/>
            <a:ln w="12700">
              <a:solidFill>
                <a:schemeClr val="tx1"/>
              </a:solidFill>
              <a:round/>
              <a:headEnd/>
              <a:tailEnd/>
            </a:ln>
          </p:spPr>
          <p:txBody>
            <a:bodyPr/>
            <a:lstStyle/>
            <a:p>
              <a:endParaRPr lang="zh-CN" altLang="en-US"/>
            </a:p>
          </p:txBody>
        </p:sp>
      </p:grpSp>
      <p:sp>
        <p:nvSpPr>
          <p:cNvPr id="405511" name="Text Box 7"/>
          <p:cNvSpPr txBox="1">
            <a:spLocks noChangeArrowheads="1"/>
          </p:cNvSpPr>
          <p:nvPr/>
        </p:nvSpPr>
        <p:spPr bwMode="auto">
          <a:xfrm>
            <a:off x="5964238" y="4849813"/>
            <a:ext cx="2925762" cy="822325"/>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0066CC"/>
                </a:solidFill>
                <a:latin typeface="Helvetica" pitchFamily="34" charset="0"/>
                <a:ea typeface="黑体" pitchFamily="49" charset="-122"/>
              </a:rPr>
              <a:t>相对性能用执行时间的倒数来表示！</a:t>
            </a:r>
          </a:p>
        </p:txBody>
      </p:sp>
      <p:sp>
        <p:nvSpPr>
          <p:cNvPr id="405512" name="Rectangle 8"/>
          <p:cNvSpPr>
            <a:spLocks noChangeArrowheads="1"/>
          </p:cNvSpPr>
          <p:nvPr/>
        </p:nvSpPr>
        <p:spPr bwMode="auto">
          <a:xfrm>
            <a:off x="-42863" y="987425"/>
            <a:ext cx="8080376" cy="3590925"/>
          </a:xfrm>
          <a:prstGeom prst="rect">
            <a:avLst/>
          </a:prstGeom>
          <a:noFill/>
          <a:ln w="12700">
            <a:noFill/>
            <a:miter lim="800000"/>
            <a:headEnd/>
            <a:tailEnd/>
          </a:ln>
        </p:spPr>
        <p:txBody>
          <a:bodyPr lIns="90488" tIns="44450" rIns="90488" bIns="44450"/>
          <a:lstStyle/>
          <a:p>
            <a:pPr marL="285750" indent="-285750" eaLnBrk="0" hangingPunct="0">
              <a:spcBef>
                <a:spcPct val="30000"/>
              </a:spcBef>
              <a:tabLst>
                <a:tab pos="2286000" algn="l"/>
              </a:tabLst>
            </a:pPr>
            <a:r>
              <a:rPr lang="zh-CN" altLang="en-US" b="1" dirty="0"/>
              <a:t>°</a:t>
            </a:r>
            <a:r>
              <a:rPr lang="zh-CN" altLang="en-US" sz="2200" b="1" dirty="0">
                <a:ea typeface="黑体" pitchFamily="49" charset="-122"/>
              </a:rPr>
              <a:t>计算机有两种不同的性能</a:t>
            </a:r>
          </a:p>
          <a:p>
            <a:pPr marL="685800" lvl="1" indent="-228600" eaLnBrk="0" hangingPunct="0">
              <a:spcBef>
                <a:spcPct val="30000"/>
              </a:spcBef>
              <a:tabLst>
                <a:tab pos="2286000" algn="l"/>
              </a:tabLst>
            </a:pPr>
            <a:r>
              <a:rPr lang="zh-CN" altLang="en-US" sz="2000" b="1" dirty="0">
                <a:ea typeface="黑体" pitchFamily="49" charset="-122"/>
              </a:rPr>
              <a:t>° </a:t>
            </a:r>
            <a:r>
              <a:rPr lang="en-US" altLang="zh-CN" sz="2000" b="1" dirty="0">
                <a:ea typeface="黑体" pitchFamily="49" charset="-122"/>
                <a:hlinkClick r:id="rId3" action="ppaction://hlinksldjump"/>
              </a:rPr>
              <a:t>Time to do the task  </a:t>
            </a:r>
            <a:endParaRPr lang="en-US" altLang="zh-CN" sz="2000" b="1" dirty="0">
              <a:ea typeface="黑体" pitchFamily="49" charset="-122"/>
            </a:endParaRPr>
          </a:p>
          <a:p>
            <a:pPr marL="1143000" lvl="2" indent="-228600" eaLnBrk="0" hangingPunct="0">
              <a:spcBef>
                <a:spcPct val="30000"/>
              </a:spcBef>
              <a:buFont typeface="Arial" pitchFamily="34" charset="0"/>
              <a:buChar char="–"/>
              <a:tabLst>
                <a:tab pos="2286000" algn="l"/>
              </a:tabLst>
            </a:pPr>
            <a:r>
              <a:rPr lang="zh-CN" altLang="en-US" sz="2000" b="1" dirty="0">
                <a:solidFill>
                  <a:schemeClr val="accent2"/>
                </a:solidFill>
                <a:ea typeface="黑体" pitchFamily="49" charset="-122"/>
              </a:rPr>
              <a:t>响应时间（</a:t>
            </a:r>
            <a:r>
              <a:rPr lang="en-US" altLang="zh-CN" sz="2000" b="1" dirty="0">
                <a:solidFill>
                  <a:schemeClr val="accent2"/>
                </a:solidFill>
                <a:ea typeface="黑体" pitchFamily="49" charset="-122"/>
              </a:rPr>
              <a:t>response time</a:t>
            </a:r>
            <a:r>
              <a:rPr lang="zh-CN" altLang="en-US" sz="2000" b="1" dirty="0">
                <a:solidFill>
                  <a:schemeClr val="accent2"/>
                </a:solidFill>
                <a:ea typeface="黑体" pitchFamily="49" charset="-122"/>
              </a:rPr>
              <a:t>）</a:t>
            </a:r>
          </a:p>
          <a:p>
            <a:pPr marL="1143000" lvl="2" indent="-228600" eaLnBrk="0" hangingPunct="0">
              <a:spcBef>
                <a:spcPct val="30000"/>
              </a:spcBef>
              <a:buFont typeface="Arial" pitchFamily="34" charset="0"/>
              <a:buChar char="–"/>
              <a:tabLst>
                <a:tab pos="2286000" algn="l"/>
              </a:tabLst>
            </a:pPr>
            <a:r>
              <a:rPr lang="zh-CN" altLang="en-US" sz="2000" b="1" dirty="0">
                <a:solidFill>
                  <a:schemeClr val="accent2"/>
                </a:solidFill>
                <a:ea typeface="黑体" pitchFamily="49" charset="-122"/>
              </a:rPr>
              <a:t>执行时间（</a:t>
            </a:r>
            <a:r>
              <a:rPr lang="en-US" altLang="zh-CN" sz="2000" b="1" dirty="0">
                <a:solidFill>
                  <a:schemeClr val="accent2"/>
                </a:solidFill>
                <a:ea typeface="黑体" pitchFamily="49" charset="-122"/>
              </a:rPr>
              <a:t>execution time</a:t>
            </a:r>
            <a:r>
              <a:rPr lang="zh-CN" altLang="en-US" sz="2000" b="1" dirty="0">
                <a:solidFill>
                  <a:schemeClr val="accent2"/>
                </a:solidFill>
                <a:ea typeface="黑体" pitchFamily="49" charset="-122"/>
              </a:rPr>
              <a:t>）</a:t>
            </a:r>
          </a:p>
          <a:p>
            <a:pPr marL="1143000" lvl="2" indent="-228600" eaLnBrk="0" hangingPunct="0">
              <a:spcBef>
                <a:spcPct val="30000"/>
              </a:spcBef>
              <a:buFont typeface="Arial" pitchFamily="34" charset="0"/>
              <a:buChar char="–"/>
              <a:tabLst>
                <a:tab pos="2286000" algn="l"/>
              </a:tabLst>
            </a:pPr>
            <a:r>
              <a:rPr lang="zh-CN" altLang="en-US" sz="2000" b="1" dirty="0">
                <a:solidFill>
                  <a:schemeClr val="accent2"/>
                </a:solidFill>
                <a:ea typeface="黑体" pitchFamily="49" charset="-122"/>
              </a:rPr>
              <a:t>等待时间或时延（</a:t>
            </a:r>
            <a:r>
              <a:rPr lang="en-US" altLang="zh-CN" sz="2000" b="1" dirty="0">
                <a:solidFill>
                  <a:schemeClr val="accent2"/>
                </a:solidFill>
                <a:ea typeface="黑体" pitchFamily="49" charset="-122"/>
              </a:rPr>
              <a:t>latency</a:t>
            </a:r>
            <a:r>
              <a:rPr lang="zh-CN" altLang="en-US" sz="2000" b="1" dirty="0">
                <a:solidFill>
                  <a:schemeClr val="accent2"/>
                </a:solidFill>
                <a:ea typeface="黑体" pitchFamily="49" charset="-122"/>
              </a:rPr>
              <a:t>）</a:t>
            </a:r>
          </a:p>
          <a:p>
            <a:pPr marL="685800" lvl="1" indent="-228600" eaLnBrk="0" hangingPunct="0">
              <a:spcBef>
                <a:spcPct val="30000"/>
              </a:spcBef>
              <a:tabLst>
                <a:tab pos="2286000" algn="l"/>
              </a:tabLst>
            </a:pPr>
            <a:r>
              <a:rPr lang="en-US" altLang="zh-CN" sz="2000" b="1" dirty="0">
                <a:ea typeface="黑体" pitchFamily="49" charset="-122"/>
              </a:rPr>
              <a:t>° </a:t>
            </a:r>
            <a:r>
              <a:rPr lang="en-US" altLang="zh-CN" sz="2000" b="1" dirty="0">
                <a:ea typeface="黑体" pitchFamily="49" charset="-122"/>
                <a:hlinkClick r:id="" action="ppaction://hlinkshowjump?jump=nextslide"/>
              </a:rPr>
              <a:t>Tasks per day, hour, sec, ns. .. </a:t>
            </a:r>
            <a:endParaRPr lang="en-US" altLang="zh-CN" sz="2000" b="1" dirty="0">
              <a:ea typeface="黑体" pitchFamily="49" charset="-122"/>
            </a:endParaRPr>
          </a:p>
          <a:p>
            <a:pPr marL="1143000" lvl="2" indent="-228600" eaLnBrk="0" hangingPunct="0">
              <a:spcBef>
                <a:spcPct val="30000"/>
              </a:spcBef>
              <a:buFont typeface="Arial" pitchFamily="34" charset="0"/>
              <a:buChar char="–"/>
              <a:tabLst>
                <a:tab pos="2286000" algn="l"/>
              </a:tabLst>
            </a:pPr>
            <a:r>
              <a:rPr lang="zh-CN" altLang="en-US" sz="2000" b="1" dirty="0">
                <a:solidFill>
                  <a:schemeClr val="accent2"/>
                </a:solidFill>
                <a:ea typeface="黑体" pitchFamily="49" charset="-122"/>
              </a:rPr>
              <a:t>吞吐率（</a:t>
            </a:r>
            <a:r>
              <a:rPr lang="en-US" altLang="zh-CN" sz="2000" b="1" dirty="0">
                <a:solidFill>
                  <a:schemeClr val="accent2"/>
                </a:solidFill>
                <a:ea typeface="黑体" pitchFamily="49" charset="-122"/>
              </a:rPr>
              <a:t>throughput</a:t>
            </a:r>
            <a:r>
              <a:rPr lang="zh-CN" altLang="en-US" sz="2000" b="1" dirty="0">
                <a:solidFill>
                  <a:schemeClr val="accent2"/>
                </a:solidFill>
                <a:ea typeface="黑体" pitchFamily="49" charset="-122"/>
              </a:rPr>
              <a:t>）</a:t>
            </a:r>
          </a:p>
          <a:p>
            <a:pPr marL="1143000" lvl="2" indent="-228600" eaLnBrk="0" hangingPunct="0">
              <a:spcBef>
                <a:spcPct val="30000"/>
              </a:spcBef>
              <a:buFont typeface="Arial" pitchFamily="34" charset="0"/>
              <a:buChar char="–"/>
              <a:tabLst>
                <a:tab pos="2286000" algn="l"/>
              </a:tabLst>
            </a:pPr>
            <a:r>
              <a:rPr lang="zh-CN" altLang="en-US" sz="2000" b="1" dirty="0">
                <a:solidFill>
                  <a:schemeClr val="accent2"/>
                </a:solidFill>
                <a:ea typeface="黑体" pitchFamily="49" charset="-122"/>
              </a:rPr>
              <a:t>带宽（</a:t>
            </a:r>
            <a:r>
              <a:rPr lang="en-US" altLang="zh-CN" sz="2000" b="1" dirty="0">
                <a:solidFill>
                  <a:schemeClr val="accent2"/>
                </a:solidFill>
                <a:ea typeface="黑体" pitchFamily="49" charset="-122"/>
              </a:rPr>
              <a:t>bandwidth</a:t>
            </a:r>
            <a:r>
              <a:rPr lang="zh-CN" altLang="en-US" sz="2000" b="1" dirty="0">
                <a:solidFill>
                  <a:schemeClr val="accent2"/>
                </a:solidFill>
                <a:ea typeface="黑体" pitchFamily="49" charset="-122"/>
              </a:rPr>
              <a:t>）</a:t>
            </a:r>
          </a:p>
          <a:p>
            <a:pPr marL="285750" indent="-285750" eaLnBrk="0" hangingPunct="0">
              <a:spcBef>
                <a:spcPct val="30000"/>
              </a:spcBef>
              <a:tabLst>
                <a:tab pos="2286000" algn="l"/>
              </a:tabLst>
            </a:pPr>
            <a:r>
              <a:rPr lang="en-US" altLang="zh-CN" sz="2000" b="1" dirty="0">
                <a:ea typeface="黑体" pitchFamily="49" charset="-122"/>
              </a:rPr>
              <a:t>° </a:t>
            </a:r>
            <a:r>
              <a:rPr lang="zh-CN" altLang="en-US" sz="2200" b="1" dirty="0">
                <a:solidFill>
                  <a:srgbClr val="ED1611"/>
                </a:solidFill>
                <a:ea typeface="黑体" pitchFamily="49" charset="-122"/>
              </a:rPr>
              <a:t>基本的性能评价标准是：</a:t>
            </a:r>
            <a:r>
              <a:rPr lang="en-US" altLang="zh-CN" sz="2200" b="1" dirty="0">
                <a:solidFill>
                  <a:srgbClr val="ED1611"/>
                </a:solidFill>
                <a:ea typeface="黑体" pitchFamily="49" charset="-122"/>
              </a:rPr>
              <a:t>CPU</a:t>
            </a:r>
            <a:r>
              <a:rPr lang="zh-CN" altLang="en-US" sz="2200" b="1" dirty="0">
                <a:solidFill>
                  <a:srgbClr val="ED1611"/>
                </a:solidFill>
                <a:ea typeface="黑体" pitchFamily="49" charset="-122"/>
              </a:rPr>
              <a:t>的执行时间</a:t>
            </a:r>
          </a:p>
        </p:txBody>
      </p:sp>
      <p:sp>
        <p:nvSpPr>
          <p:cNvPr id="405514" name="Rectangle 10"/>
          <p:cNvSpPr>
            <a:spLocks noChangeArrowheads="1"/>
          </p:cNvSpPr>
          <p:nvPr/>
        </p:nvSpPr>
        <p:spPr bwMode="auto">
          <a:xfrm>
            <a:off x="4187825" y="1090613"/>
            <a:ext cx="4891088" cy="2682875"/>
          </a:xfrm>
          <a:prstGeom prst="rect">
            <a:avLst/>
          </a:prstGeom>
          <a:noFill/>
          <a:ln w="9525">
            <a:noFill/>
            <a:miter lim="800000"/>
            <a:headEnd/>
            <a:tailEnd/>
          </a:ln>
        </p:spPr>
        <p:txBody>
          <a:bodyPr>
            <a:spAutoFit/>
          </a:bodyPr>
          <a:lstStyle/>
          <a:p>
            <a:pPr eaLnBrk="0" hangingPunct="0">
              <a:spcBef>
                <a:spcPct val="25000"/>
              </a:spcBef>
            </a:pPr>
            <a:r>
              <a:rPr lang="zh-CN" altLang="en-US" sz="2000" b="1">
                <a:ea typeface="黑体" pitchFamily="49" charset="-122"/>
              </a:rPr>
              <a:t>不同应用场合用户关心的性能不同：</a:t>
            </a:r>
          </a:p>
          <a:p>
            <a:pPr lvl="1" eaLnBrk="0" hangingPunct="0">
              <a:spcBef>
                <a:spcPct val="25000"/>
              </a:spcBef>
            </a:pPr>
            <a:r>
              <a:rPr lang="en-US" altLang="zh-CN" sz="2000" b="1">
                <a:solidFill>
                  <a:schemeClr val="accent2"/>
                </a:solidFill>
                <a:ea typeface="黑体" pitchFamily="49" charset="-122"/>
              </a:rPr>
              <a:t>-</a:t>
            </a:r>
            <a:r>
              <a:rPr lang="zh-CN" altLang="en-US" sz="2000" b="1">
                <a:solidFill>
                  <a:schemeClr val="accent2"/>
                </a:solidFill>
                <a:ea typeface="黑体" pitchFamily="49" charset="-122"/>
              </a:rPr>
              <a:t>要求吞吐率高的场合，例如：</a:t>
            </a:r>
          </a:p>
          <a:p>
            <a:pPr lvl="1" eaLnBrk="0" hangingPunct="0">
              <a:spcBef>
                <a:spcPct val="25000"/>
              </a:spcBef>
            </a:pPr>
            <a:r>
              <a:rPr lang="zh-CN" altLang="en-US" sz="2000" b="1">
                <a:solidFill>
                  <a:schemeClr val="accent2"/>
                </a:solidFill>
                <a:ea typeface="黑体" pitchFamily="49" charset="-122"/>
              </a:rPr>
              <a:t>    </a:t>
            </a:r>
            <a:r>
              <a:rPr lang="zh-CN" altLang="en-US" sz="2000" b="1">
                <a:solidFill>
                  <a:srgbClr val="008000"/>
                </a:solidFill>
                <a:ea typeface="黑体" pitchFamily="49" charset="-122"/>
              </a:rPr>
              <a:t>多媒体应用（音</a:t>
            </a:r>
            <a:r>
              <a:rPr lang="en-US" altLang="zh-CN" sz="2000" b="1">
                <a:solidFill>
                  <a:srgbClr val="008000"/>
                </a:solidFill>
                <a:ea typeface="黑体" pitchFamily="49" charset="-122"/>
              </a:rPr>
              <a:t>/</a:t>
            </a:r>
            <a:r>
              <a:rPr lang="zh-CN" altLang="en-US" sz="2000" b="1">
                <a:solidFill>
                  <a:srgbClr val="008000"/>
                </a:solidFill>
                <a:ea typeface="黑体" pitchFamily="49" charset="-122"/>
              </a:rPr>
              <a:t>视频播放要流畅）</a:t>
            </a:r>
          </a:p>
          <a:p>
            <a:pPr lvl="1" eaLnBrk="0" hangingPunct="0">
              <a:spcBef>
                <a:spcPct val="25000"/>
              </a:spcBef>
            </a:pPr>
            <a:r>
              <a:rPr lang="en-US" altLang="zh-CN" sz="2000" b="1">
                <a:solidFill>
                  <a:schemeClr val="accent2"/>
                </a:solidFill>
                <a:ea typeface="黑体" pitchFamily="49" charset="-122"/>
              </a:rPr>
              <a:t>-</a:t>
            </a:r>
            <a:r>
              <a:rPr lang="zh-CN" altLang="en-US" sz="2000" b="1">
                <a:solidFill>
                  <a:schemeClr val="accent2"/>
                </a:solidFill>
                <a:ea typeface="黑体" pitchFamily="49" charset="-122"/>
              </a:rPr>
              <a:t>要求响应时间短的场合：例如：</a:t>
            </a:r>
          </a:p>
          <a:p>
            <a:pPr lvl="1" eaLnBrk="0" hangingPunct="0">
              <a:spcBef>
                <a:spcPct val="25000"/>
              </a:spcBef>
            </a:pPr>
            <a:r>
              <a:rPr lang="zh-CN" altLang="en-US" sz="2000" b="1">
                <a:solidFill>
                  <a:schemeClr val="accent2"/>
                </a:solidFill>
                <a:ea typeface="黑体" pitchFamily="49" charset="-122"/>
              </a:rPr>
              <a:t>    </a:t>
            </a:r>
            <a:r>
              <a:rPr lang="zh-CN" altLang="en-US" sz="2000" b="1">
                <a:solidFill>
                  <a:srgbClr val="008000"/>
                </a:solidFill>
                <a:ea typeface="黑体" pitchFamily="49" charset="-122"/>
              </a:rPr>
              <a:t>事务处理系统（存</a:t>
            </a:r>
            <a:r>
              <a:rPr lang="en-US" altLang="zh-CN" sz="2000" b="1">
                <a:solidFill>
                  <a:srgbClr val="008000"/>
                </a:solidFill>
                <a:ea typeface="黑体" pitchFamily="49" charset="-122"/>
              </a:rPr>
              <a:t>/</a:t>
            </a:r>
            <a:r>
              <a:rPr lang="zh-CN" altLang="en-US" sz="2000" b="1">
                <a:solidFill>
                  <a:srgbClr val="008000"/>
                </a:solidFill>
                <a:ea typeface="黑体" pitchFamily="49" charset="-122"/>
              </a:rPr>
              <a:t>取款速度要快）</a:t>
            </a:r>
          </a:p>
          <a:p>
            <a:pPr lvl="1" eaLnBrk="0" hangingPunct="0">
              <a:spcBef>
                <a:spcPct val="25000"/>
              </a:spcBef>
            </a:pPr>
            <a:r>
              <a:rPr lang="en-US" altLang="zh-CN" sz="2000" b="1">
                <a:solidFill>
                  <a:schemeClr val="accent2"/>
                </a:solidFill>
                <a:ea typeface="黑体" pitchFamily="49" charset="-122"/>
              </a:rPr>
              <a:t>-</a:t>
            </a:r>
            <a:r>
              <a:rPr lang="zh-CN" altLang="en-US" sz="2000" b="1">
                <a:solidFill>
                  <a:schemeClr val="accent2"/>
                </a:solidFill>
                <a:ea typeface="黑体" pitchFamily="49" charset="-122"/>
              </a:rPr>
              <a:t>要求吞吐率高且响应时间短的场合：    </a:t>
            </a:r>
          </a:p>
          <a:p>
            <a:pPr lvl="1" eaLnBrk="0" hangingPunct="0">
              <a:spcBef>
                <a:spcPct val="25000"/>
              </a:spcBef>
            </a:pPr>
            <a:r>
              <a:rPr lang="en-US" altLang="zh-CN" sz="2000" b="1">
                <a:solidFill>
                  <a:schemeClr val="accent2"/>
                </a:solidFill>
                <a:ea typeface="黑体" pitchFamily="49" charset="-122"/>
              </a:rPr>
              <a:t>    </a:t>
            </a:r>
            <a:r>
              <a:rPr lang="en-US" altLang="zh-CN" sz="2000" b="1">
                <a:solidFill>
                  <a:srgbClr val="008000"/>
                </a:solidFill>
                <a:ea typeface="黑体" pitchFamily="49" charset="-122"/>
              </a:rPr>
              <a:t>ATM</a:t>
            </a:r>
            <a:r>
              <a:rPr lang="zh-CN" altLang="en-US" sz="2000" b="1">
                <a:solidFill>
                  <a:srgbClr val="008000"/>
                </a:solidFill>
                <a:ea typeface="黑体" pitchFamily="49" charset="-122"/>
              </a:rPr>
              <a:t>、文件服务器、</a:t>
            </a:r>
            <a:r>
              <a:rPr lang="en-US" altLang="zh-CN" sz="2000" b="1">
                <a:solidFill>
                  <a:srgbClr val="008000"/>
                </a:solidFill>
                <a:ea typeface="黑体" pitchFamily="49" charset="-122"/>
              </a:rPr>
              <a:t>Web</a:t>
            </a:r>
            <a:r>
              <a:rPr lang="zh-CN" altLang="en-US" sz="2000" b="1">
                <a:solidFill>
                  <a:srgbClr val="008000"/>
                </a:solidFill>
                <a:ea typeface="黑体" pitchFamily="49" charset="-122"/>
              </a:rPr>
              <a:t>服务器等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5512">
                                            <p:txEl>
                                              <p:pRg st="2" end="2"/>
                                            </p:txEl>
                                          </p:spTgt>
                                        </p:tgtEl>
                                        <p:attrNameLst>
                                          <p:attrName>style.visibility</p:attrName>
                                        </p:attrNameLst>
                                      </p:cBhvr>
                                      <p:to>
                                        <p:strVal val="visible"/>
                                      </p:to>
                                    </p:set>
                                    <p:animEffect transition="in" filter="blinds(horizontal)">
                                      <p:cBhvr>
                                        <p:cTn id="7" dur="500"/>
                                        <p:tgtEl>
                                          <p:spTgt spid="405512">
                                            <p:txEl>
                                              <p:pRg st="2" end="2"/>
                                            </p:txEl>
                                          </p:spTgt>
                                        </p:tgtEl>
                                      </p:cBhvr>
                                    </p:animEffect>
                                  </p:childTnLst>
                                  <p:subTnLst>
                                    <p:animClr clrSpc="rgb" dir="cw">
                                      <p:cBhvr override="childStyle">
                                        <p:cTn dur="1" fill="hold" display="0" masterRel="nextClick" afterEffect="1"/>
                                        <p:tgtEl>
                                          <p:spTgt spid="405512">
                                            <p:txEl>
                                              <p:pRg st="2" end="2"/>
                                            </p:txEl>
                                          </p:spTgt>
                                        </p:tgtEl>
                                        <p:attrNameLst>
                                          <p:attrName>ppt_c</p:attrName>
                                        </p:attrNameLst>
                                      </p:cBhvr>
                                      <p:to>
                                        <a:srgbClr val="996633"/>
                                      </p:to>
                                    </p:animClr>
                                  </p:subTnLst>
                                </p:cTn>
                              </p:par>
                              <p:par>
                                <p:cTn id="8" presetID="3" presetClass="entr" presetSubtype="10" fill="hold" nodeType="withEffect">
                                  <p:stCondLst>
                                    <p:cond delay="0"/>
                                  </p:stCondLst>
                                  <p:childTnLst>
                                    <p:set>
                                      <p:cBhvr>
                                        <p:cTn id="9" dur="1" fill="hold">
                                          <p:stCondLst>
                                            <p:cond delay="0"/>
                                          </p:stCondLst>
                                        </p:cTn>
                                        <p:tgtEl>
                                          <p:spTgt spid="405512">
                                            <p:txEl>
                                              <p:pRg st="3" end="3"/>
                                            </p:txEl>
                                          </p:spTgt>
                                        </p:tgtEl>
                                        <p:attrNameLst>
                                          <p:attrName>style.visibility</p:attrName>
                                        </p:attrNameLst>
                                      </p:cBhvr>
                                      <p:to>
                                        <p:strVal val="visible"/>
                                      </p:to>
                                    </p:set>
                                    <p:animEffect transition="in" filter="blinds(horizontal)">
                                      <p:cBhvr>
                                        <p:cTn id="10" dur="500"/>
                                        <p:tgtEl>
                                          <p:spTgt spid="405512">
                                            <p:txEl>
                                              <p:pRg st="3" end="3"/>
                                            </p:txEl>
                                          </p:spTgt>
                                        </p:tgtEl>
                                      </p:cBhvr>
                                    </p:animEffect>
                                  </p:childTnLst>
                                  <p:subTnLst>
                                    <p:animClr clrSpc="rgb" dir="cw">
                                      <p:cBhvr override="childStyle">
                                        <p:cTn dur="1" fill="hold" display="0" masterRel="nextClick" afterEffect="1"/>
                                        <p:tgtEl>
                                          <p:spTgt spid="405512">
                                            <p:txEl>
                                              <p:pRg st="3" end="3"/>
                                            </p:txEl>
                                          </p:spTgt>
                                        </p:tgtEl>
                                        <p:attrNameLst>
                                          <p:attrName>ppt_c</p:attrName>
                                        </p:attrNameLst>
                                      </p:cBhvr>
                                      <p:to>
                                        <a:srgbClr val="996633"/>
                                      </p:to>
                                    </p:animClr>
                                  </p:subTnLst>
                                </p:cTn>
                              </p:par>
                              <p:par>
                                <p:cTn id="11" presetID="3" presetClass="entr" presetSubtype="10" fill="hold" nodeType="withEffect">
                                  <p:stCondLst>
                                    <p:cond delay="0"/>
                                  </p:stCondLst>
                                  <p:childTnLst>
                                    <p:set>
                                      <p:cBhvr>
                                        <p:cTn id="12" dur="1" fill="hold">
                                          <p:stCondLst>
                                            <p:cond delay="0"/>
                                          </p:stCondLst>
                                        </p:cTn>
                                        <p:tgtEl>
                                          <p:spTgt spid="405512">
                                            <p:txEl>
                                              <p:pRg st="4" end="4"/>
                                            </p:txEl>
                                          </p:spTgt>
                                        </p:tgtEl>
                                        <p:attrNameLst>
                                          <p:attrName>style.visibility</p:attrName>
                                        </p:attrNameLst>
                                      </p:cBhvr>
                                      <p:to>
                                        <p:strVal val="visible"/>
                                      </p:to>
                                    </p:set>
                                    <p:animEffect transition="in" filter="blinds(horizontal)">
                                      <p:cBhvr>
                                        <p:cTn id="13" dur="500"/>
                                        <p:tgtEl>
                                          <p:spTgt spid="405512">
                                            <p:txEl>
                                              <p:pRg st="4" end="4"/>
                                            </p:txEl>
                                          </p:spTgt>
                                        </p:tgtEl>
                                      </p:cBhvr>
                                    </p:animEffect>
                                  </p:childTnLst>
                                  <p:subTnLst>
                                    <p:animClr clrSpc="rgb" dir="cw">
                                      <p:cBhvr override="childStyle">
                                        <p:cTn dur="1" fill="hold" display="0" masterRel="nextClick" afterEffect="1"/>
                                        <p:tgtEl>
                                          <p:spTgt spid="405512">
                                            <p:txEl>
                                              <p:pRg st="4" end="4"/>
                                            </p:txEl>
                                          </p:spTgt>
                                        </p:tgtEl>
                                        <p:attrNameLst>
                                          <p:attrName>ppt_c</p:attrName>
                                        </p:attrNameLst>
                                      </p:cBhvr>
                                      <p:to>
                                        <a:srgbClr val="996633"/>
                                      </p:to>
                                    </p:animClr>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05512">
                                            <p:txEl>
                                              <p:pRg st="6" end="6"/>
                                            </p:txEl>
                                          </p:spTgt>
                                        </p:tgtEl>
                                        <p:attrNameLst>
                                          <p:attrName>style.visibility</p:attrName>
                                        </p:attrNameLst>
                                      </p:cBhvr>
                                      <p:to>
                                        <p:strVal val="visible"/>
                                      </p:to>
                                    </p:set>
                                    <p:animEffect transition="in" filter="blinds(horizontal)">
                                      <p:cBhvr>
                                        <p:cTn id="18" dur="500"/>
                                        <p:tgtEl>
                                          <p:spTgt spid="405512">
                                            <p:txEl>
                                              <p:pRg st="6" end="6"/>
                                            </p:txEl>
                                          </p:spTgt>
                                        </p:tgtEl>
                                      </p:cBhvr>
                                    </p:animEffect>
                                  </p:childTnLst>
                                  <p:subTnLst>
                                    <p:animClr clrSpc="rgb" dir="cw">
                                      <p:cBhvr override="childStyle">
                                        <p:cTn dur="1" fill="hold" display="0" masterRel="nextClick" afterEffect="1"/>
                                        <p:tgtEl>
                                          <p:spTgt spid="405512">
                                            <p:txEl>
                                              <p:pRg st="6" end="6"/>
                                            </p:txEl>
                                          </p:spTgt>
                                        </p:tgtEl>
                                        <p:attrNameLst>
                                          <p:attrName>ppt_c</p:attrName>
                                        </p:attrNameLst>
                                      </p:cBhvr>
                                      <p:to>
                                        <a:srgbClr val="996633"/>
                                      </p:to>
                                    </p:animClr>
                                  </p:subTnLst>
                                </p:cTn>
                              </p:par>
                              <p:par>
                                <p:cTn id="19" presetID="3" presetClass="entr" presetSubtype="10" fill="hold" nodeType="withEffect">
                                  <p:stCondLst>
                                    <p:cond delay="0"/>
                                  </p:stCondLst>
                                  <p:childTnLst>
                                    <p:set>
                                      <p:cBhvr>
                                        <p:cTn id="20" dur="1" fill="hold">
                                          <p:stCondLst>
                                            <p:cond delay="0"/>
                                          </p:stCondLst>
                                        </p:cTn>
                                        <p:tgtEl>
                                          <p:spTgt spid="405512">
                                            <p:txEl>
                                              <p:pRg st="7" end="7"/>
                                            </p:txEl>
                                          </p:spTgt>
                                        </p:tgtEl>
                                        <p:attrNameLst>
                                          <p:attrName>style.visibility</p:attrName>
                                        </p:attrNameLst>
                                      </p:cBhvr>
                                      <p:to>
                                        <p:strVal val="visible"/>
                                      </p:to>
                                    </p:set>
                                    <p:animEffect transition="in" filter="blinds(horizontal)">
                                      <p:cBhvr>
                                        <p:cTn id="21" dur="500"/>
                                        <p:tgtEl>
                                          <p:spTgt spid="405512">
                                            <p:txEl>
                                              <p:pRg st="7" end="7"/>
                                            </p:txEl>
                                          </p:spTgt>
                                        </p:tgtEl>
                                      </p:cBhvr>
                                    </p:animEffect>
                                  </p:childTnLst>
                                  <p:subTnLst>
                                    <p:animClr clrSpc="rgb" dir="cw">
                                      <p:cBhvr override="childStyle">
                                        <p:cTn dur="1" fill="hold" display="0" masterRel="nextClick" afterEffect="1"/>
                                        <p:tgtEl>
                                          <p:spTgt spid="405512">
                                            <p:txEl>
                                              <p:pRg st="7" end="7"/>
                                            </p:txEl>
                                          </p:spTgt>
                                        </p:tgtEl>
                                        <p:attrNameLst>
                                          <p:attrName>ppt_c</p:attrName>
                                        </p:attrNameLst>
                                      </p:cBhvr>
                                      <p:to>
                                        <a:srgbClr val="996633"/>
                                      </p:to>
                                    </p:animClr>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05514"/>
                                        </p:tgtEl>
                                        <p:attrNameLst>
                                          <p:attrName>style.visibility</p:attrName>
                                        </p:attrNameLst>
                                      </p:cBhvr>
                                      <p:to>
                                        <p:strVal val="visible"/>
                                      </p:to>
                                    </p:set>
                                    <p:animEffect transition="in" filter="blinds(horizontal)">
                                      <p:cBhvr>
                                        <p:cTn id="26" dur="500"/>
                                        <p:tgtEl>
                                          <p:spTgt spid="4055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05512">
                                            <p:txEl>
                                              <p:pRg st="8" end="8"/>
                                            </p:txEl>
                                          </p:spTgt>
                                        </p:tgtEl>
                                        <p:attrNameLst>
                                          <p:attrName>style.visibility</p:attrName>
                                        </p:attrNameLst>
                                      </p:cBhvr>
                                      <p:to>
                                        <p:strVal val="visible"/>
                                      </p:to>
                                    </p:set>
                                    <p:animEffect transition="in" filter="blinds(horizontal)">
                                      <p:cBhvr>
                                        <p:cTn id="31" dur="500"/>
                                        <p:tgtEl>
                                          <p:spTgt spid="405512">
                                            <p:txEl>
                                              <p:pRg st="8" end="8"/>
                                            </p:txEl>
                                          </p:spTgt>
                                        </p:tgtEl>
                                      </p:cBhvr>
                                    </p:animEffect>
                                  </p:childTnLst>
                                  <p:subTnLst>
                                    <p:animClr clrSpc="rgb" dir="cw">
                                      <p:cBhvr override="childStyle">
                                        <p:cTn dur="1" fill="hold" display="0" masterRel="nextClick" afterEffect="1"/>
                                        <p:tgtEl>
                                          <p:spTgt spid="405512">
                                            <p:txEl>
                                              <p:pRg st="8" end="8"/>
                                            </p:txEl>
                                          </p:spTgt>
                                        </p:tgtEl>
                                        <p:attrNameLst>
                                          <p:attrName>ppt_c</p:attrName>
                                        </p:attrNameLst>
                                      </p:cBhvr>
                                      <p:to>
                                        <a:srgbClr val="0BB2F5"/>
                                      </p:to>
                                    </p:animClr>
                                  </p:sub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05511"/>
                                        </p:tgtEl>
                                        <p:attrNameLst>
                                          <p:attrName>style.visibility</p:attrName>
                                        </p:attrNameLst>
                                      </p:cBhvr>
                                      <p:to>
                                        <p:strVal val="visible"/>
                                      </p:to>
                                    </p:set>
                                    <p:animEffect transition="in" filter="blinds(horizontal)">
                                      <p:cBhvr>
                                        <p:cTn id="41" dur="500"/>
                                        <p:tgtEl>
                                          <p:spTgt spid="405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1" grpId="0"/>
      <p:bldP spid="4055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idx="4294967295"/>
          </p:nvPr>
        </p:nvSpPr>
        <p:spPr>
          <a:xfrm>
            <a:off x="341530" y="98630"/>
            <a:ext cx="8460940" cy="600075"/>
          </a:xfrm>
          <a:noFill/>
        </p:spPr>
        <p:txBody>
          <a:bodyPr wrap="square" lIns="63500" tIns="25400" rIns="63500" bIns="25400" anchor="t">
            <a:spAutoFit/>
          </a:bodyPr>
          <a:lstStyle/>
          <a:p>
            <a:r>
              <a:rPr lang="en-US" altLang="zh-CN" sz="3600" dirty="0" smtClean="0"/>
              <a:t>CPU</a:t>
            </a:r>
            <a:r>
              <a:rPr lang="zh-CN" altLang="en-US" sz="3600" dirty="0" smtClean="0"/>
              <a:t>执行时间的计算</a:t>
            </a:r>
            <a:endParaRPr lang="zh-CN" altLang="en-US" sz="3600" dirty="0" smtClean="0">
              <a:solidFill>
                <a:schemeClr val="tx1"/>
              </a:solidFill>
            </a:endParaRPr>
          </a:p>
        </p:txBody>
      </p:sp>
      <p:sp>
        <p:nvSpPr>
          <p:cNvPr id="410627" name="Rectangle 3"/>
          <p:cNvSpPr>
            <a:spLocks noGrp="1" noChangeArrowheads="1"/>
          </p:cNvSpPr>
          <p:nvPr>
            <p:ph type="body" idx="4294967295"/>
          </p:nvPr>
        </p:nvSpPr>
        <p:spPr>
          <a:xfrm>
            <a:off x="393700" y="1490663"/>
            <a:ext cx="8305800" cy="4941887"/>
          </a:xfrm>
          <a:noFill/>
        </p:spPr>
        <p:txBody>
          <a:bodyPr lIns="63500" tIns="25400" rIns="63500" bIns="25400">
            <a:spAutoFit/>
          </a:bodyPr>
          <a:lstStyle/>
          <a:p>
            <a:pPr marL="203200" indent="-203200">
              <a:spcBef>
                <a:spcPct val="30000"/>
              </a:spcBef>
              <a:buFontTx/>
              <a:buNone/>
            </a:pPr>
            <a:r>
              <a:rPr lang="en-US" altLang="zh-CN" sz="2200" dirty="0" smtClean="0">
                <a:ea typeface="黑体" pitchFamily="49" charset="-122"/>
              </a:rPr>
              <a:t>CPU </a:t>
            </a:r>
            <a:r>
              <a:rPr lang="zh-CN" altLang="en-US" sz="2200" dirty="0" smtClean="0">
                <a:ea typeface="黑体" pitchFamily="49" charset="-122"/>
              </a:rPr>
              <a:t>执行时间</a:t>
            </a:r>
            <a:r>
              <a:rPr lang="zh-CN" altLang="en-US" sz="2200" dirty="0" smtClean="0">
                <a:solidFill>
                  <a:schemeClr val="accent2"/>
                </a:solidFill>
                <a:ea typeface="黑体" pitchFamily="49" charset="-122"/>
              </a:rPr>
              <a:t> </a:t>
            </a:r>
            <a:r>
              <a:rPr lang="en-US" altLang="zh-CN" sz="2200" dirty="0" smtClean="0">
                <a:solidFill>
                  <a:schemeClr val="accent2"/>
                </a:solidFill>
                <a:ea typeface="黑体" pitchFamily="49" charset="-122"/>
              </a:rPr>
              <a:t>=</a:t>
            </a:r>
            <a:r>
              <a:rPr lang="en-US" altLang="zh-CN" sz="2200" dirty="0" smtClean="0">
                <a:ea typeface="黑体" pitchFamily="49" charset="-122"/>
              </a:rPr>
              <a:t> CPU</a:t>
            </a:r>
            <a:r>
              <a:rPr lang="zh-CN" altLang="en-US" sz="2200" dirty="0" smtClean="0">
                <a:ea typeface="黑体" pitchFamily="49" charset="-122"/>
              </a:rPr>
              <a:t>时钟周期数 </a:t>
            </a:r>
            <a:r>
              <a:rPr lang="en-US" altLang="zh-CN" sz="2200" dirty="0" smtClean="0">
                <a:ea typeface="黑体" pitchFamily="49" charset="-122"/>
              </a:rPr>
              <a:t>/ </a:t>
            </a:r>
            <a:r>
              <a:rPr lang="zh-CN" altLang="en-US" sz="2200" dirty="0" smtClean="0">
                <a:ea typeface="黑体" pitchFamily="49" charset="-122"/>
              </a:rPr>
              <a:t>程序 </a:t>
            </a:r>
            <a:r>
              <a:rPr lang="en-US" altLang="zh-CN" sz="2200" dirty="0" smtClean="0">
                <a:solidFill>
                  <a:schemeClr val="accent2"/>
                </a:solidFill>
                <a:ea typeface="黑体" pitchFamily="49" charset="-122"/>
              </a:rPr>
              <a:t>X</a:t>
            </a:r>
            <a:r>
              <a:rPr lang="en-US" altLang="zh-CN" sz="2200" dirty="0" smtClean="0">
                <a:ea typeface="黑体" pitchFamily="49" charset="-122"/>
              </a:rPr>
              <a:t> </a:t>
            </a:r>
            <a:r>
              <a:rPr lang="zh-CN" altLang="en-US" sz="2200" dirty="0" smtClean="0">
                <a:solidFill>
                  <a:srgbClr val="FF0000"/>
                </a:solidFill>
                <a:ea typeface="黑体" pitchFamily="49" charset="-122"/>
              </a:rPr>
              <a:t>时钟周期</a:t>
            </a:r>
          </a:p>
          <a:p>
            <a:pPr marL="203200" indent="-203200">
              <a:spcBef>
                <a:spcPct val="30000"/>
              </a:spcBef>
              <a:buFontTx/>
              <a:buNone/>
            </a:pPr>
            <a:r>
              <a:rPr lang="en-US" altLang="zh-CN" sz="2200" dirty="0" smtClean="0">
                <a:solidFill>
                  <a:schemeClr val="accent2"/>
                </a:solidFill>
                <a:ea typeface="黑体" pitchFamily="49" charset="-122"/>
              </a:rPr>
              <a:t>                        =</a:t>
            </a:r>
            <a:r>
              <a:rPr lang="en-US" altLang="zh-CN" sz="2200" dirty="0" smtClean="0">
                <a:ea typeface="黑体" pitchFamily="49" charset="-122"/>
              </a:rPr>
              <a:t> CPU</a:t>
            </a:r>
            <a:r>
              <a:rPr lang="zh-CN" altLang="en-US" sz="2200" dirty="0" smtClean="0">
                <a:ea typeface="黑体" pitchFamily="49" charset="-122"/>
              </a:rPr>
              <a:t>时钟周期数 </a:t>
            </a:r>
            <a:r>
              <a:rPr lang="en-US" altLang="zh-CN" sz="2200" dirty="0" smtClean="0">
                <a:ea typeface="黑体" pitchFamily="49" charset="-122"/>
              </a:rPr>
              <a:t>/ </a:t>
            </a:r>
            <a:r>
              <a:rPr lang="zh-CN" altLang="en-US" sz="2200" dirty="0" smtClean="0">
                <a:ea typeface="黑体" pitchFamily="49" charset="-122"/>
              </a:rPr>
              <a:t>程序 </a:t>
            </a:r>
            <a:r>
              <a:rPr lang="en-US" altLang="zh-CN" sz="2200" dirty="0" smtClean="0">
                <a:solidFill>
                  <a:schemeClr val="accent2"/>
                </a:solidFill>
                <a:ea typeface="黑体" pitchFamily="49" charset="-122"/>
              </a:rPr>
              <a:t>÷</a:t>
            </a:r>
            <a:r>
              <a:rPr lang="en-US" altLang="zh-CN" sz="2200" dirty="0" smtClean="0">
                <a:ea typeface="黑体" pitchFamily="49" charset="-122"/>
              </a:rPr>
              <a:t> </a:t>
            </a:r>
            <a:r>
              <a:rPr lang="zh-CN" altLang="en-US" sz="2200" dirty="0" smtClean="0">
                <a:solidFill>
                  <a:srgbClr val="FF0000"/>
                </a:solidFill>
                <a:ea typeface="黑体" pitchFamily="49" charset="-122"/>
              </a:rPr>
              <a:t>时钟频率</a:t>
            </a:r>
          </a:p>
          <a:p>
            <a:pPr marL="203200" indent="-203200">
              <a:spcBef>
                <a:spcPct val="30000"/>
              </a:spcBef>
              <a:buFontTx/>
              <a:buNone/>
            </a:pPr>
            <a:r>
              <a:rPr lang="en-US" altLang="zh-CN" sz="2200" dirty="0" smtClean="0">
                <a:solidFill>
                  <a:schemeClr val="accent2"/>
                </a:solidFill>
                <a:ea typeface="黑体" pitchFamily="49" charset="-122"/>
              </a:rPr>
              <a:t>                        =</a:t>
            </a:r>
            <a:r>
              <a:rPr lang="en-US" altLang="zh-CN" sz="2200" dirty="0" smtClean="0">
                <a:ea typeface="黑体" pitchFamily="49" charset="-122"/>
              </a:rPr>
              <a:t> </a:t>
            </a:r>
            <a:r>
              <a:rPr lang="zh-CN" altLang="en-US" sz="2200" dirty="0" smtClean="0">
                <a:ea typeface="黑体" pitchFamily="49" charset="-122"/>
              </a:rPr>
              <a:t>指令条数 </a:t>
            </a:r>
            <a:r>
              <a:rPr lang="en-US" altLang="zh-CN" sz="2200" dirty="0" smtClean="0">
                <a:ea typeface="黑体" pitchFamily="49" charset="-122"/>
              </a:rPr>
              <a:t>/ </a:t>
            </a:r>
            <a:r>
              <a:rPr lang="zh-CN" altLang="en-US" sz="2200" dirty="0" smtClean="0">
                <a:ea typeface="黑体" pitchFamily="49" charset="-122"/>
              </a:rPr>
              <a:t>程序 </a:t>
            </a:r>
            <a:r>
              <a:rPr lang="en-US" altLang="zh-CN" sz="2200" dirty="0" smtClean="0">
                <a:solidFill>
                  <a:schemeClr val="accent2"/>
                </a:solidFill>
                <a:ea typeface="黑体" pitchFamily="49" charset="-122"/>
              </a:rPr>
              <a:t>X</a:t>
            </a:r>
            <a:r>
              <a:rPr lang="en-US" altLang="zh-CN" sz="2200" dirty="0" smtClean="0">
                <a:ea typeface="黑体" pitchFamily="49" charset="-122"/>
              </a:rPr>
              <a:t> CPI </a:t>
            </a:r>
            <a:r>
              <a:rPr lang="en-US" altLang="zh-CN" sz="2200" dirty="0" smtClean="0">
                <a:solidFill>
                  <a:schemeClr val="accent2"/>
                </a:solidFill>
                <a:ea typeface="黑体" pitchFamily="49" charset="-122"/>
              </a:rPr>
              <a:t>X </a:t>
            </a:r>
            <a:r>
              <a:rPr lang="zh-CN" altLang="en-US" sz="2200" dirty="0" smtClean="0">
                <a:ea typeface="黑体" pitchFamily="49" charset="-122"/>
              </a:rPr>
              <a:t>时钟周期</a:t>
            </a:r>
          </a:p>
          <a:p>
            <a:pPr marL="203200" indent="-203200">
              <a:spcBef>
                <a:spcPct val="30000"/>
              </a:spcBef>
              <a:buFontTx/>
              <a:buNone/>
            </a:pPr>
            <a:r>
              <a:rPr lang="en-US" altLang="zh-CN" sz="2200" dirty="0" smtClean="0">
                <a:ea typeface="黑体" pitchFamily="49" charset="-122"/>
              </a:rPr>
              <a:t>CPU</a:t>
            </a:r>
            <a:r>
              <a:rPr lang="zh-CN" altLang="en-US" sz="2200" dirty="0" smtClean="0">
                <a:ea typeface="黑体" pitchFamily="49" charset="-122"/>
              </a:rPr>
              <a:t>时钟周期数 </a:t>
            </a:r>
            <a:r>
              <a:rPr lang="en-US" altLang="zh-CN" sz="2200" dirty="0" smtClean="0">
                <a:ea typeface="黑体" pitchFamily="49" charset="-122"/>
              </a:rPr>
              <a:t>/ </a:t>
            </a:r>
            <a:r>
              <a:rPr lang="zh-CN" altLang="en-US" sz="2200" dirty="0" smtClean="0">
                <a:ea typeface="黑体" pitchFamily="49" charset="-122"/>
              </a:rPr>
              <a:t>程序 </a:t>
            </a:r>
            <a:r>
              <a:rPr lang="en-US" altLang="zh-CN" sz="2200" dirty="0" smtClean="0">
                <a:solidFill>
                  <a:schemeClr val="accent2"/>
                </a:solidFill>
                <a:ea typeface="黑体" pitchFamily="49" charset="-122"/>
              </a:rPr>
              <a:t>=</a:t>
            </a:r>
            <a:r>
              <a:rPr lang="en-US" altLang="zh-CN" sz="2200" dirty="0" smtClean="0">
                <a:ea typeface="黑体" pitchFamily="49" charset="-122"/>
              </a:rPr>
              <a:t> </a:t>
            </a:r>
            <a:r>
              <a:rPr lang="zh-CN" altLang="en-US" sz="2200" dirty="0" smtClean="0">
                <a:ea typeface="黑体" pitchFamily="49" charset="-122"/>
              </a:rPr>
              <a:t>指令条数 </a:t>
            </a:r>
            <a:r>
              <a:rPr lang="en-US" altLang="zh-CN" sz="2200" dirty="0" smtClean="0">
                <a:ea typeface="黑体" pitchFamily="49" charset="-122"/>
              </a:rPr>
              <a:t>/ </a:t>
            </a:r>
            <a:r>
              <a:rPr lang="zh-CN" altLang="en-US" sz="2200" dirty="0" smtClean="0">
                <a:ea typeface="黑体" pitchFamily="49" charset="-122"/>
              </a:rPr>
              <a:t>程序 </a:t>
            </a:r>
            <a:r>
              <a:rPr lang="en-US" altLang="zh-CN" sz="2200" dirty="0" smtClean="0">
                <a:solidFill>
                  <a:schemeClr val="accent2"/>
                </a:solidFill>
                <a:ea typeface="黑体" pitchFamily="49" charset="-122"/>
              </a:rPr>
              <a:t>X </a:t>
            </a:r>
            <a:r>
              <a:rPr lang="en-US" altLang="zh-CN" sz="2200" dirty="0" smtClean="0">
                <a:ea typeface="黑体" pitchFamily="49" charset="-122"/>
              </a:rPr>
              <a:t>CPI</a:t>
            </a:r>
          </a:p>
          <a:p>
            <a:pPr marL="203200" indent="-203200">
              <a:spcBef>
                <a:spcPct val="30000"/>
              </a:spcBef>
              <a:buFontTx/>
              <a:buNone/>
            </a:pPr>
            <a:r>
              <a:rPr lang="en-US" altLang="zh-CN" sz="2200" dirty="0" smtClean="0">
                <a:ea typeface="黑体" pitchFamily="49" charset="-122"/>
              </a:rPr>
              <a:t>CPI </a:t>
            </a:r>
            <a:r>
              <a:rPr lang="en-US" altLang="zh-CN" sz="2200" dirty="0" smtClean="0">
                <a:solidFill>
                  <a:schemeClr val="accent2"/>
                </a:solidFill>
                <a:ea typeface="黑体" pitchFamily="49" charset="-122"/>
              </a:rPr>
              <a:t>=</a:t>
            </a:r>
            <a:r>
              <a:rPr lang="en-US" altLang="zh-CN" sz="2200" dirty="0" smtClean="0">
                <a:ea typeface="黑体" pitchFamily="49" charset="-122"/>
              </a:rPr>
              <a:t> CPU</a:t>
            </a:r>
            <a:r>
              <a:rPr lang="zh-CN" altLang="en-US" sz="2200" dirty="0" smtClean="0">
                <a:ea typeface="黑体" pitchFamily="49" charset="-122"/>
              </a:rPr>
              <a:t>时钟周期数 </a:t>
            </a:r>
            <a:r>
              <a:rPr lang="en-US" altLang="zh-CN" sz="2200" dirty="0" smtClean="0">
                <a:ea typeface="黑体" pitchFamily="49" charset="-122"/>
              </a:rPr>
              <a:t>/ </a:t>
            </a:r>
            <a:r>
              <a:rPr lang="zh-CN" altLang="en-US" sz="2200" dirty="0" smtClean="0">
                <a:ea typeface="黑体" pitchFamily="49" charset="-122"/>
              </a:rPr>
              <a:t>程序 </a:t>
            </a:r>
            <a:r>
              <a:rPr lang="en-US" altLang="zh-CN" sz="2200" dirty="0" smtClean="0">
                <a:solidFill>
                  <a:schemeClr val="accent2"/>
                </a:solidFill>
                <a:ea typeface="黑体" pitchFamily="49" charset="-122"/>
              </a:rPr>
              <a:t>÷</a:t>
            </a:r>
            <a:r>
              <a:rPr lang="zh-CN" altLang="en-US" sz="2200" dirty="0" smtClean="0">
                <a:ea typeface="黑体" pitchFamily="49" charset="-122"/>
              </a:rPr>
              <a:t>指令条数 </a:t>
            </a:r>
            <a:r>
              <a:rPr lang="en-US" altLang="zh-CN" sz="2200" dirty="0" smtClean="0">
                <a:ea typeface="黑体" pitchFamily="49" charset="-122"/>
              </a:rPr>
              <a:t>/ </a:t>
            </a:r>
            <a:r>
              <a:rPr lang="zh-CN" altLang="en-US" sz="2200" dirty="0" smtClean="0">
                <a:ea typeface="黑体" pitchFamily="49" charset="-122"/>
              </a:rPr>
              <a:t>程序 </a:t>
            </a:r>
            <a:endParaRPr lang="en-US" altLang="zh-CN" sz="2200" dirty="0" smtClean="0">
              <a:ea typeface="黑体" pitchFamily="49" charset="-122"/>
            </a:endParaRPr>
          </a:p>
          <a:p>
            <a:pPr marL="203200" indent="-203200">
              <a:spcBef>
                <a:spcPct val="30000"/>
              </a:spcBef>
              <a:buFontTx/>
              <a:buNone/>
            </a:pPr>
            <a:r>
              <a:rPr lang="en-US" altLang="zh-CN" sz="2200" dirty="0" smtClean="0">
                <a:ea typeface="黑体" pitchFamily="49" charset="-122"/>
              </a:rPr>
              <a:t>CPI </a:t>
            </a:r>
            <a:r>
              <a:rPr lang="zh-CN" altLang="en-US" sz="2200" dirty="0" smtClean="0">
                <a:ea typeface="黑体" pitchFamily="49" charset="-122"/>
              </a:rPr>
              <a:t>用来衡量以下各方面的综合结果</a:t>
            </a:r>
          </a:p>
          <a:p>
            <a:pPr marL="685800" lvl="1" indent="-190500">
              <a:spcBef>
                <a:spcPct val="30000"/>
              </a:spcBef>
            </a:pPr>
            <a:r>
              <a:rPr lang="en-US" altLang="zh-CN" sz="2200" dirty="0" smtClean="0">
                <a:ea typeface="黑体" pitchFamily="49" charset="-122"/>
              </a:rPr>
              <a:t>Instruction Set Architecture</a:t>
            </a:r>
            <a:r>
              <a:rPr lang="zh-CN" altLang="en-US" sz="2200" dirty="0" smtClean="0">
                <a:ea typeface="黑体" pitchFamily="49" charset="-122"/>
              </a:rPr>
              <a:t>（</a:t>
            </a:r>
            <a:r>
              <a:rPr lang="en-US" altLang="zh-CN" sz="2200" dirty="0" smtClean="0">
                <a:ea typeface="黑体" pitchFamily="49" charset="-122"/>
              </a:rPr>
              <a:t>ISA</a:t>
            </a:r>
            <a:r>
              <a:rPr lang="zh-CN" altLang="en-US" sz="2200" dirty="0" smtClean="0">
                <a:ea typeface="黑体" pitchFamily="49" charset="-122"/>
              </a:rPr>
              <a:t>）</a:t>
            </a:r>
          </a:p>
          <a:p>
            <a:pPr marL="685800" lvl="1" indent="-190500">
              <a:spcBef>
                <a:spcPct val="30000"/>
              </a:spcBef>
            </a:pPr>
            <a:r>
              <a:rPr lang="en-US" altLang="zh-CN" sz="2200" dirty="0" smtClean="0">
                <a:ea typeface="黑体" pitchFamily="49" charset="-122"/>
              </a:rPr>
              <a:t>Implementation of that architecture</a:t>
            </a:r>
          </a:p>
          <a:p>
            <a:pPr marL="685800" lvl="1" indent="-190500">
              <a:spcBef>
                <a:spcPct val="30000"/>
              </a:spcBef>
              <a:buFontTx/>
              <a:buNone/>
            </a:pPr>
            <a:r>
              <a:rPr lang="zh-CN" altLang="en-US" sz="2200" dirty="0" smtClean="0">
                <a:ea typeface="黑体" pitchFamily="49" charset="-122"/>
              </a:rPr>
              <a:t>   （</a:t>
            </a:r>
            <a:r>
              <a:rPr lang="en-US" altLang="zh-CN" sz="2200" dirty="0" smtClean="0">
                <a:ea typeface="黑体" pitchFamily="49" charset="-122"/>
              </a:rPr>
              <a:t>Organization &amp; Technology</a:t>
            </a:r>
            <a:r>
              <a:rPr lang="zh-CN" altLang="en-US" sz="2200" dirty="0" smtClean="0">
                <a:ea typeface="黑体" pitchFamily="49" charset="-122"/>
              </a:rPr>
              <a:t>）</a:t>
            </a:r>
          </a:p>
          <a:p>
            <a:pPr marL="685800" lvl="1" indent="-190500">
              <a:spcBef>
                <a:spcPct val="30000"/>
              </a:spcBef>
            </a:pPr>
            <a:r>
              <a:rPr lang="en-US" altLang="zh-CN" sz="2200" dirty="0" smtClean="0">
                <a:ea typeface="黑体" pitchFamily="49" charset="-122"/>
              </a:rPr>
              <a:t>Program</a:t>
            </a:r>
            <a:r>
              <a:rPr lang="zh-CN" altLang="en-US" sz="2200" dirty="0" smtClean="0">
                <a:ea typeface="黑体" pitchFamily="49" charset="-122"/>
              </a:rPr>
              <a:t>（</a:t>
            </a:r>
            <a:r>
              <a:rPr lang="en-US" altLang="zh-CN" sz="2200" dirty="0" smtClean="0">
                <a:ea typeface="黑体" pitchFamily="49" charset="-122"/>
              </a:rPr>
              <a:t>Compiler</a:t>
            </a:r>
            <a:r>
              <a:rPr lang="zh-CN" altLang="en-US" sz="2200" dirty="0" smtClean="0">
                <a:ea typeface="黑体" pitchFamily="49" charset="-122"/>
              </a:rPr>
              <a:t>、</a:t>
            </a:r>
            <a:r>
              <a:rPr lang="en-US" altLang="zh-CN" sz="2200" dirty="0" smtClean="0">
                <a:ea typeface="黑体" pitchFamily="49" charset="-122"/>
              </a:rPr>
              <a:t>Algorithm</a:t>
            </a:r>
            <a:r>
              <a:rPr lang="zh-CN" altLang="en-US" sz="2200" dirty="0" smtClean="0">
                <a:ea typeface="黑体" pitchFamily="49" charset="-122"/>
              </a:rPr>
              <a:t>）</a:t>
            </a:r>
            <a:r>
              <a:rPr lang="zh-CN" altLang="en-US" sz="2800" dirty="0" smtClean="0"/>
              <a:t> </a:t>
            </a:r>
          </a:p>
        </p:txBody>
      </p:sp>
      <p:sp>
        <p:nvSpPr>
          <p:cNvPr id="410628" name="Text Box 4"/>
          <p:cNvSpPr txBox="1">
            <a:spLocks noChangeArrowheads="1"/>
          </p:cNvSpPr>
          <p:nvPr/>
        </p:nvSpPr>
        <p:spPr bwMode="auto">
          <a:xfrm>
            <a:off x="508000" y="863715"/>
            <a:ext cx="4737100" cy="457200"/>
          </a:xfrm>
          <a:prstGeom prst="rect">
            <a:avLst/>
          </a:prstGeom>
          <a:noFill/>
          <a:ln w="9525">
            <a:noFill/>
            <a:miter lim="800000"/>
            <a:headEnd/>
            <a:tailEnd/>
          </a:ln>
        </p:spPr>
        <p:txBody>
          <a:bodyPr>
            <a:spAutoFit/>
          </a:bodyPr>
          <a:lstStyle/>
          <a:p>
            <a:pPr algn="ctr" eaLnBrk="0" hangingPunct="0">
              <a:spcBef>
                <a:spcPct val="50000"/>
              </a:spcBef>
            </a:pPr>
            <a:r>
              <a:rPr lang="en-US" altLang="zh-CN" sz="2400" b="1" dirty="0">
                <a:solidFill>
                  <a:srgbClr val="ED1611"/>
                </a:solidFill>
              </a:rPr>
              <a:t>CPI</a:t>
            </a:r>
            <a:r>
              <a:rPr lang="zh-CN" altLang="en-US" sz="2400" b="1" dirty="0">
                <a:solidFill>
                  <a:srgbClr val="ED1611"/>
                </a:solidFill>
              </a:rPr>
              <a:t>：</a:t>
            </a:r>
            <a:r>
              <a:rPr lang="en-US" altLang="zh-CN" sz="2400" b="1" dirty="0">
                <a:solidFill>
                  <a:srgbClr val="ED1611"/>
                </a:solidFill>
              </a:rPr>
              <a:t>Cycles Per Instruction</a:t>
            </a:r>
            <a:endParaRPr lang="zh-CN" altLang="en-US" sz="2400" b="1" dirty="0">
              <a:solidFill>
                <a:srgbClr val="ED161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xEl>
                                              <p:pRg st="0" end="0"/>
                                            </p:txEl>
                                          </p:spTgt>
                                        </p:tgtEl>
                                        <p:attrNameLst>
                                          <p:attrName>style.visibility</p:attrName>
                                        </p:attrNameLst>
                                      </p:cBhvr>
                                      <p:to>
                                        <p:strVal val="visible"/>
                                      </p:to>
                                    </p:set>
                                    <p:animEffect transition="in" filter="blinds(horizontal)">
                                      <p:cBhvr>
                                        <p:cTn id="12" dur="500"/>
                                        <p:tgtEl>
                                          <p:spTgt spid="410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7">
                                            <p:txEl>
                                              <p:pRg st="1" end="1"/>
                                            </p:txEl>
                                          </p:spTgt>
                                        </p:tgtEl>
                                        <p:attrNameLst>
                                          <p:attrName>style.visibility</p:attrName>
                                        </p:attrNameLst>
                                      </p:cBhvr>
                                      <p:to>
                                        <p:strVal val="visible"/>
                                      </p:to>
                                    </p:set>
                                    <p:animEffect transition="in" filter="blinds(horizontal)">
                                      <p:cBhvr>
                                        <p:cTn id="17" dur="500"/>
                                        <p:tgtEl>
                                          <p:spTgt spid="4106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7">
                                            <p:txEl>
                                              <p:pRg st="2" end="2"/>
                                            </p:txEl>
                                          </p:spTgt>
                                        </p:tgtEl>
                                        <p:attrNameLst>
                                          <p:attrName>style.visibility</p:attrName>
                                        </p:attrNameLst>
                                      </p:cBhvr>
                                      <p:to>
                                        <p:strVal val="visible"/>
                                      </p:to>
                                    </p:set>
                                    <p:animEffect transition="in" filter="blinds(horizontal)">
                                      <p:cBhvr>
                                        <p:cTn id="22" dur="500"/>
                                        <p:tgtEl>
                                          <p:spTgt spid="4106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pRg st="3" end="3"/>
                                            </p:txEl>
                                          </p:spTgt>
                                        </p:tgtEl>
                                        <p:attrNameLst>
                                          <p:attrName>style.visibility</p:attrName>
                                        </p:attrNameLst>
                                      </p:cBhvr>
                                      <p:to>
                                        <p:strVal val="visible"/>
                                      </p:to>
                                    </p:set>
                                    <p:animEffect transition="in" filter="blinds(horizontal)">
                                      <p:cBhvr>
                                        <p:cTn id="27" dur="500"/>
                                        <p:tgtEl>
                                          <p:spTgt spid="4106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0627">
                                            <p:txEl>
                                              <p:pRg st="4" end="4"/>
                                            </p:txEl>
                                          </p:spTgt>
                                        </p:tgtEl>
                                        <p:attrNameLst>
                                          <p:attrName>style.visibility</p:attrName>
                                        </p:attrNameLst>
                                      </p:cBhvr>
                                      <p:to>
                                        <p:strVal val="visible"/>
                                      </p:to>
                                    </p:set>
                                    <p:animEffect transition="in" filter="blinds(horizontal)">
                                      <p:cBhvr>
                                        <p:cTn id="32" dur="500"/>
                                        <p:tgtEl>
                                          <p:spTgt spid="41062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0627">
                                            <p:txEl>
                                              <p:pRg st="5" end="5"/>
                                            </p:txEl>
                                          </p:spTgt>
                                        </p:tgtEl>
                                        <p:attrNameLst>
                                          <p:attrName>style.visibility</p:attrName>
                                        </p:attrNameLst>
                                      </p:cBhvr>
                                      <p:to>
                                        <p:strVal val="visible"/>
                                      </p:to>
                                    </p:set>
                                    <p:animEffect transition="in" filter="blinds(horizontal)">
                                      <p:cBhvr>
                                        <p:cTn id="37" dur="500"/>
                                        <p:tgtEl>
                                          <p:spTgt spid="41062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10627">
                                            <p:txEl>
                                              <p:pRg st="6" end="6"/>
                                            </p:txEl>
                                          </p:spTgt>
                                        </p:tgtEl>
                                        <p:attrNameLst>
                                          <p:attrName>style.visibility</p:attrName>
                                        </p:attrNameLst>
                                      </p:cBhvr>
                                      <p:to>
                                        <p:strVal val="visible"/>
                                      </p:to>
                                    </p:set>
                                    <p:animEffect transition="in" filter="blinds(horizontal)">
                                      <p:cBhvr>
                                        <p:cTn id="42" dur="500"/>
                                        <p:tgtEl>
                                          <p:spTgt spid="41062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10627">
                                            <p:txEl>
                                              <p:pRg st="7" end="7"/>
                                            </p:txEl>
                                          </p:spTgt>
                                        </p:tgtEl>
                                        <p:attrNameLst>
                                          <p:attrName>style.visibility</p:attrName>
                                        </p:attrNameLst>
                                      </p:cBhvr>
                                      <p:to>
                                        <p:strVal val="visible"/>
                                      </p:to>
                                    </p:set>
                                    <p:animEffect transition="in" filter="blinds(horizontal)">
                                      <p:cBhvr>
                                        <p:cTn id="47" dur="500"/>
                                        <p:tgtEl>
                                          <p:spTgt spid="410627">
                                            <p:txEl>
                                              <p:pRg st="7" end="7"/>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10627">
                                            <p:txEl>
                                              <p:pRg st="8" end="8"/>
                                            </p:txEl>
                                          </p:spTgt>
                                        </p:tgtEl>
                                        <p:attrNameLst>
                                          <p:attrName>style.visibility</p:attrName>
                                        </p:attrNameLst>
                                      </p:cBhvr>
                                      <p:to>
                                        <p:strVal val="visible"/>
                                      </p:to>
                                    </p:set>
                                    <p:animEffect transition="in" filter="blinds(horizontal)">
                                      <p:cBhvr>
                                        <p:cTn id="50" dur="500"/>
                                        <p:tgtEl>
                                          <p:spTgt spid="410627">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10627">
                                            <p:txEl>
                                              <p:pRg st="9" end="9"/>
                                            </p:txEl>
                                          </p:spTgt>
                                        </p:tgtEl>
                                        <p:attrNameLst>
                                          <p:attrName>style.visibility</p:attrName>
                                        </p:attrNameLst>
                                      </p:cBhvr>
                                      <p:to>
                                        <p:strVal val="visible"/>
                                      </p:to>
                                    </p:set>
                                    <p:animEffect transition="in" filter="blinds(horizontal)">
                                      <p:cBhvr>
                                        <p:cTn id="55" dur="500"/>
                                        <p:tgtEl>
                                          <p:spTgt spid="410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838200" y="84138"/>
            <a:ext cx="6477000" cy="600075"/>
          </a:xfrm>
          <a:noFill/>
        </p:spPr>
        <p:txBody>
          <a:bodyPr wrap="none" lIns="63500" tIns="25400" rIns="63500" bIns="25400" anchor="t">
            <a:spAutoFit/>
          </a:bodyPr>
          <a:lstStyle/>
          <a:p>
            <a:r>
              <a:rPr lang="en-US" altLang="zh-CN" sz="3600" smtClean="0"/>
              <a:t>Aspects of CPU Performance</a:t>
            </a:r>
          </a:p>
        </p:txBody>
      </p:sp>
      <p:sp>
        <p:nvSpPr>
          <p:cNvPr id="99331" name="Rectangle 4"/>
          <p:cNvSpPr>
            <a:spLocks noChangeArrowheads="1"/>
          </p:cNvSpPr>
          <p:nvPr/>
        </p:nvSpPr>
        <p:spPr bwMode="auto">
          <a:xfrm>
            <a:off x="400050" y="985838"/>
            <a:ext cx="8542338" cy="647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lvl1pPr marL="342900" indent="-342900">
              <a:lnSpc>
                <a:spcPct val="115000"/>
              </a:lnSpc>
              <a:spcBef>
                <a:spcPct val="20000"/>
              </a:spcBef>
              <a:buChar char="•"/>
              <a:tabLst>
                <a:tab pos="1371600" algn="l"/>
                <a:tab pos="3073400" algn="l"/>
              </a:tabLst>
              <a:defRPr sz="2400" b="1">
                <a:solidFill>
                  <a:schemeClr val="tx1"/>
                </a:solidFill>
                <a:latin typeface="Arial" pitchFamily="34" charset="0"/>
                <a:ea typeface="宋体" pitchFamily="2" charset="-122"/>
              </a:defRPr>
            </a:lvl1pPr>
            <a:lvl2pPr marL="742950" indent="-285750">
              <a:lnSpc>
                <a:spcPct val="115000"/>
              </a:lnSpc>
              <a:spcBef>
                <a:spcPct val="20000"/>
              </a:spcBef>
              <a:buChar char="–"/>
              <a:tabLst>
                <a:tab pos="1371600" algn="l"/>
                <a:tab pos="3073400" algn="l"/>
              </a:tabLst>
              <a:defRPr sz="2000" b="1">
                <a:solidFill>
                  <a:srgbClr val="0000CC"/>
                </a:solidFill>
                <a:latin typeface="Arial" pitchFamily="34" charset="0"/>
                <a:ea typeface="宋体" pitchFamily="2" charset="-122"/>
              </a:defRPr>
            </a:lvl2pPr>
            <a:lvl3pPr marL="1143000" indent="-228600">
              <a:lnSpc>
                <a:spcPct val="115000"/>
              </a:lnSpc>
              <a:spcBef>
                <a:spcPct val="20000"/>
              </a:spcBef>
              <a:buChar char="•"/>
              <a:tabLst>
                <a:tab pos="1371600" algn="l"/>
                <a:tab pos="3073400" algn="l"/>
              </a:tabLst>
              <a:defRPr sz="2400" b="1">
                <a:solidFill>
                  <a:srgbClr val="006600"/>
                </a:solidFill>
                <a:latin typeface="Arial" pitchFamily="34" charset="0"/>
                <a:ea typeface="宋体" pitchFamily="2" charset="-122"/>
              </a:defRPr>
            </a:lvl3pPr>
            <a:lvl4pPr marL="1600200" indent="-228600">
              <a:lnSpc>
                <a:spcPct val="115000"/>
              </a:lnSpc>
              <a:spcBef>
                <a:spcPct val="20000"/>
              </a:spcBef>
              <a:buChar char="–"/>
              <a:tabLst>
                <a:tab pos="1371600" algn="l"/>
                <a:tab pos="3073400" algn="l"/>
              </a:tabLst>
              <a:defRPr sz="1600" b="1">
                <a:solidFill>
                  <a:srgbClr val="CC3300"/>
                </a:solidFill>
                <a:latin typeface="Arial" pitchFamily="34" charset="0"/>
                <a:ea typeface="宋体" pitchFamily="2" charset="-122"/>
              </a:defRPr>
            </a:lvl4pPr>
            <a:lvl5pPr marL="2057400" indent="-228600">
              <a:lnSpc>
                <a:spcPct val="115000"/>
              </a:lnSpc>
              <a:spcBef>
                <a:spcPct val="20000"/>
              </a:spcBef>
              <a:buChar char="»"/>
              <a:tabLst>
                <a:tab pos="1371600" algn="l"/>
                <a:tab pos="3073400" algn="l"/>
              </a:tabLst>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tabLst>
                <a:tab pos="1371600" algn="l"/>
                <a:tab pos="3073400" algn="l"/>
              </a:tabLst>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tabLst>
                <a:tab pos="1371600" algn="l"/>
                <a:tab pos="3073400" algn="l"/>
              </a:tabLst>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tabLst>
                <a:tab pos="1371600" algn="l"/>
                <a:tab pos="3073400" algn="l"/>
              </a:tabLst>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tabLst>
                <a:tab pos="1371600" algn="l"/>
                <a:tab pos="3073400" algn="l"/>
              </a:tabLst>
              <a:defRPr sz="1500" b="1">
                <a:solidFill>
                  <a:srgbClr val="996600"/>
                </a:solidFill>
                <a:latin typeface="Arial" pitchFamily="34" charset="0"/>
                <a:ea typeface="宋体" pitchFamily="2" charset="-122"/>
              </a:defRPr>
            </a:lvl9pPr>
          </a:lstStyle>
          <a:p>
            <a:pPr>
              <a:lnSpc>
                <a:spcPct val="86000"/>
              </a:lnSpc>
              <a:buFontTx/>
              <a:buNone/>
            </a:pPr>
            <a:r>
              <a:rPr lang="en-US" altLang="zh-CN" sz="2000"/>
              <a:t>CPU time   =  Seconds    =  Instructions  x  Cycles       x   Seconds</a:t>
            </a:r>
          </a:p>
          <a:p>
            <a:pPr>
              <a:lnSpc>
                <a:spcPct val="86000"/>
              </a:lnSpc>
              <a:buFontTx/>
              <a:buNone/>
            </a:pPr>
            <a:r>
              <a:rPr lang="en-US" altLang="zh-CN" sz="2000"/>
              <a:t>		    Program	    Program          Instruction       Cycle</a:t>
            </a:r>
          </a:p>
        </p:txBody>
      </p:sp>
      <p:sp>
        <p:nvSpPr>
          <p:cNvPr id="99332" name="Line 5"/>
          <p:cNvSpPr>
            <a:spLocks noChangeShapeType="1"/>
          </p:cNvSpPr>
          <p:nvPr/>
        </p:nvSpPr>
        <p:spPr bwMode="auto">
          <a:xfrm flipV="1">
            <a:off x="2012950" y="1296988"/>
            <a:ext cx="1219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3" name="Line 6"/>
          <p:cNvSpPr>
            <a:spLocks noChangeShapeType="1"/>
          </p:cNvSpPr>
          <p:nvPr/>
        </p:nvSpPr>
        <p:spPr bwMode="auto">
          <a:xfrm>
            <a:off x="3732213" y="1308100"/>
            <a:ext cx="14398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4" name="Line 7"/>
          <p:cNvSpPr>
            <a:spLocks noChangeShapeType="1"/>
          </p:cNvSpPr>
          <p:nvPr/>
        </p:nvSpPr>
        <p:spPr bwMode="auto">
          <a:xfrm>
            <a:off x="5530850" y="1320800"/>
            <a:ext cx="1357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5" name="Line 8"/>
          <p:cNvSpPr>
            <a:spLocks noChangeShapeType="1"/>
          </p:cNvSpPr>
          <p:nvPr/>
        </p:nvSpPr>
        <p:spPr bwMode="auto">
          <a:xfrm>
            <a:off x="7223125" y="1295400"/>
            <a:ext cx="1192213"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6" name="Rectangle 9"/>
          <p:cNvSpPr>
            <a:spLocks noGrp="1" noChangeArrowheads="1"/>
          </p:cNvSpPr>
          <p:nvPr>
            <p:ph type="body" idx="4294967295"/>
          </p:nvPr>
        </p:nvSpPr>
        <p:spPr>
          <a:xfrm>
            <a:off x="971550" y="2033588"/>
            <a:ext cx="7065963" cy="3573462"/>
          </a:xfrm>
          <a:noFill/>
        </p:spPr>
        <p:txBody>
          <a:bodyPr lIns="63500" tIns="25400" rIns="63500" bIns="25400">
            <a:spAutoFit/>
          </a:bodyPr>
          <a:lstStyle/>
          <a:p>
            <a:pPr marL="285750" indent="-285750">
              <a:lnSpc>
                <a:spcPct val="95000"/>
              </a:lnSpc>
              <a:spcBef>
                <a:spcPct val="0"/>
              </a:spcBef>
              <a:buFontTx/>
              <a:buNone/>
              <a:tabLst>
                <a:tab pos="1828800" algn="l"/>
                <a:tab pos="3657600" algn="l"/>
                <a:tab pos="5029200" algn="l"/>
              </a:tabLst>
            </a:pPr>
            <a:r>
              <a:rPr lang="zh-CN" altLang="en-US" dirty="0" smtClean="0"/>
              <a:t>		  </a:t>
            </a:r>
            <a:r>
              <a:rPr lang="en-US" altLang="zh-CN" sz="2200" dirty="0" smtClean="0"/>
              <a:t>instr. Count      CPI             clock rate</a:t>
            </a:r>
          </a:p>
          <a:p>
            <a:pPr marL="285750" indent="-285750">
              <a:lnSpc>
                <a:spcPct val="95000"/>
              </a:lnSpc>
              <a:spcBef>
                <a:spcPct val="0"/>
              </a:spcBef>
              <a:buFontTx/>
              <a:buNone/>
              <a:tabLst>
                <a:tab pos="1828800" algn="l"/>
                <a:tab pos="3657600" algn="l"/>
                <a:tab pos="5029200" algn="l"/>
              </a:tabLst>
            </a:pPr>
            <a:endParaRPr lang="en-US" altLang="zh-CN" sz="2200" dirty="0" smtClean="0"/>
          </a:p>
          <a:p>
            <a:pPr marL="285750" indent="-285750">
              <a:lnSpc>
                <a:spcPct val="95000"/>
              </a:lnSpc>
              <a:spcBef>
                <a:spcPct val="0"/>
              </a:spcBef>
              <a:buFontTx/>
              <a:buNone/>
              <a:tabLst>
                <a:tab pos="1828800" algn="l"/>
                <a:tab pos="3657600" algn="l"/>
                <a:tab pos="5029200" algn="l"/>
              </a:tabLst>
            </a:pPr>
            <a:r>
              <a:rPr lang="en-US" altLang="zh-CN" sz="2200" dirty="0" smtClean="0"/>
              <a:t>Programming</a:t>
            </a:r>
          </a:p>
          <a:p>
            <a:pPr marL="285750" indent="-285750">
              <a:lnSpc>
                <a:spcPct val="95000"/>
              </a:lnSpc>
              <a:spcBef>
                <a:spcPct val="0"/>
              </a:spcBef>
              <a:buFontTx/>
              <a:buNone/>
              <a:tabLst>
                <a:tab pos="1828800" algn="l"/>
                <a:tab pos="3657600" algn="l"/>
                <a:tab pos="5029200" algn="l"/>
              </a:tabLst>
            </a:pPr>
            <a:endParaRPr lang="en-US" altLang="zh-CN" sz="2200" dirty="0" smtClean="0"/>
          </a:p>
          <a:p>
            <a:pPr marL="285750" indent="-285750">
              <a:lnSpc>
                <a:spcPct val="95000"/>
              </a:lnSpc>
              <a:spcBef>
                <a:spcPct val="0"/>
              </a:spcBef>
              <a:buFontTx/>
              <a:buNone/>
              <a:tabLst>
                <a:tab pos="1828800" algn="l"/>
                <a:tab pos="3657600" algn="l"/>
                <a:tab pos="5029200" algn="l"/>
              </a:tabLst>
            </a:pPr>
            <a:r>
              <a:rPr lang="en-US" altLang="zh-CN" sz="2200" dirty="0" smtClean="0"/>
              <a:t>Compiler</a:t>
            </a:r>
          </a:p>
          <a:p>
            <a:pPr marL="285750" indent="-285750">
              <a:lnSpc>
                <a:spcPct val="95000"/>
              </a:lnSpc>
              <a:spcBef>
                <a:spcPct val="0"/>
              </a:spcBef>
              <a:buFontTx/>
              <a:buNone/>
              <a:tabLst>
                <a:tab pos="1828800" algn="l"/>
                <a:tab pos="3657600" algn="l"/>
                <a:tab pos="5029200" algn="l"/>
              </a:tabLst>
            </a:pPr>
            <a:endParaRPr lang="en-US" altLang="zh-CN" sz="2200" dirty="0" smtClean="0"/>
          </a:p>
          <a:p>
            <a:pPr marL="285750" indent="-285750">
              <a:lnSpc>
                <a:spcPct val="95000"/>
              </a:lnSpc>
              <a:spcBef>
                <a:spcPct val="0"/>
              </a:spcBef>
              <a:buFontTx/>
              <a:buNone/>
              <a:tabLst>
                <a:tab pos="1828800" algn="l"/>
                <a:tab pos="3657600" algn="l"/>
                <a:tab pos="5029200" algn="l"/>
              </a:tabLst>
            </a:pPr>
            <a:r>
              <a:rPr lang="en-US" altLang="zh-CN" sz="2200" dirty="0" smtClean="0"/>
              <a:t>Instr. Set Arch.</a:t>
            </a:r>
          </a:p>
          <a:p>
            <a:pPr marL="285750" indent="-285750">
              <a:lnSpc>
                <a:spcPct val="95000"/>
              </a:lnSpc>
              <a:spcBef>
                <a:spcPct val="0"/>
              </a:spcBef>
              <a:buFontTx/>
              <a:buNone/>
              <a:tabLst>
                <a:tab pos="1828800" algn="l"/>
                <a:tab pos="3657600" algn="l"/>
                <a:tab pos="5029200" algn="l"/>
              </a:tabLst>
            </a:pPr>
            <a:endParaRPr lang="en-US" altLang="zh-CN" sz="2200" dirty="0" smtClean="0"/>
          </a:p>
          <a:p>
            <a:pPr marL="285750" indent="-285750">
              <a:lnSpc>
                <a:spcPct val="95000"/>
              </a:lnSpc>
              <a:spcBef>
                <a:spcPct val="0"/>
              </a:spcBef>
              <a:buFontTx/>
              <a:buNone/>
              <a:tabLst>
                <a:tab pos="1828800" algn="l"/>
                <a:tab pos="3657600" algn="l"/>
                <a:tab pos="5029200" algn="l"/>
              </a:tabLst>
            </a:pPr>
            <a:r>
              <a:rPr lang="en-US" altLang="zh-CN" sz="2200" dirty="0" smtClean="0"/>
              <a:t>Organization</a:t>
            </a:r>
          </a:p>
          <a:p>
            <a:pPr marL="285750" indent="-285750">
              <a:lnSpc>
                <a:spcPct val="95000"/>
              </a:lnSpc>
              <a:spcBef>
                <a:spcPct val="0"/>
              </a:spcBef>
              <a:buFontTx/>
              <a:buNone/>
              <a:tabLst>
                <a:tab pos="1828800" algn="l"/>
                <a:tab pos="3657600" algn="l"/>
                <a:tab pos="5029200" algn="l"/>
              </a:tabLst>
            </a:pPr>
            <a:endParaRPr lang="en-US" altLang="zh-CN" sz="2200" dirty="0" smtClean="0"/>
          </a:p>
          <a:p>
            <a:pPr marL="285750" indent="-285750">
              <a:lnSpc>
                <a:spcPct val="95000"/>
              </a:lnSpc>
              <a:spcBef>
                <a:spcPct val="0"/>
              </a:spcBef>
              <a:buFontTx/>
              <a:buNone/>
              <a:tabLst>
                <a:tab pos="1828800" algn="l"/>
                <a:tab pos="3657600" algn="l"/>
                <a:tab pos="5029200" algn="l"/>
              </a:tabLst>
            </a:pPr>
            <a:r>
              <a:rPr lang="en-US" altLang="zh-CN" sz="2200" dirty="0" smtClean="0"/>
              <a:t>Technology</a:t>
            </a:r>
          </a:p>
        </p:txBody>
      </p:sp>
      <p:grpSp>
        <p:nvGrpSpPr>
          <p:cNvPr id="99337" name="Group 22"/>
          <p:cNvGrpSpPr>
            <a:grpSpLocks/>
          </p:cNvGrpSpPr>
          <p:nvPr/>
        </p:nvGrpSpPr>
        <p:grpSpPr bwMode="auto">
          <a:xfrm>
            <a:off x="1016000" y="2079625"/>
            <a:ext cx="7065963" cy="3600450"/>
            <a:chOff x="640" y="1504"/>
            <a:chExt cx="4092" cy="2151"/>
          </a:xfrm>
        </p:grpSpPr>
        <p:sp>
          <p:nvSpPr>
            <p:cNvPr id="99340" name="Line 14"/>
            <p:cNvSpPr>
              <a:spLocks noChangeShapeType="1"/>
            </p:cNvSpPr>
            <p:nvPr/>
          </p:nvSpPr>
          <p:spPr bwMode="auto">
            <a:xfrm>
              <a:off x="697" y="2196"/>
              <a:ext cx="4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1" name="Line 15"/>
            <p:cNvSpPr>
              <a:spLocks noChangeShapeType="1"/>
            </p:cNvSpPr>
            <p:nvPr/>
          </p:nvSpPr>
          <p:spPr bwMode="auto">
            <a:xfrm>
              <a:off x="672" y="2553"/>
              <a:ext cx="40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2" name="Line 16"/>
            <p:cNvSpPr>
              <a:spLocks noChangeShapeType="1"/>
            </p:cNvSpPr>
            <p:nvPr/>
          </p:nvSpPr>
          <p:spPr bwMode="auto">
            <a:xfrm>
              <a:off x="660" y="2917"/>
              <a:ext cx="4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3" name="Line 17"/>
            <p:cNvSpPr>
              <a:spLocks noChangeShapeType="1"/>
            </p:cNvSpPr>
            <p:nvPr/>
          </p:nvSpPr>
          <p:spPr bwMode="auto">
            <a:xfrm>
              <a:off x="672" y="3297"/>
              <a:ext cx="40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9344" name="Group 22"/>
            <p:cNvGrpSpPr>
              <a:grpSpLocks/>
            </p:cNvGrpSpPr>
            <p:nvPr/>
          </p:nvGrpSpPr>
          <p:grpSpPr bwMode="auto">
            <a:xfrm>
              <a:off x="640" y="1504"/>
              <a:ext cx="4076" cy="2151"/>
              <a:chOff x="644" y="1396"/>
              <a:chExt cx="4076" cy="2504"/>
            </a:xfrm>
          </p:grpSpPr>
          <p:sp>
            <p:nvSpPr>
              <p:cNvPr id="99346" name="Line 10"/>
              <p:cNvSpPr>
                <a:spLocks noChangeShapeType="1"/>
              </p:cNvSpPr>
              <p:nvPr/>
            </p:nvSpPr>
            <p:spPr bwMode="auto">
              <a:xfrm flipV="1">
                <a:off x="1774" y="1396"/>
                <a:ext cx="0" cy="2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7" name="Line 11"/>
              <p:cNvSpPr>
                <a:spLocks noChangeShapeType="1"/>
              </p:cNvSpPr>
              <p:nvPr/>
            </p:nvSpPr>
            <p:spPr bwMode="auto">
              <a:xfrm>
                <a:off x="2810" y="1455"/>
                <a:ext cx="0" cy="2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8" name="Line 12"/>
              <p:cNvSpPr>
                <a:spLocks noChangeShapeType="1"/>
              </p:cNvSpPr>
              <p:nvPr/>
            </p:nvSpPr>
            <p:spPr bwMode="auto">
              <a:xfrm>
                <a:off x="3594" y="1404"/>
                <a:ext cx="0" cy="24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9" name="Line 13"/>
              <p:cNvSpPr>
                <a:spLocks noChangeShapeType="1"/>
              </p:cNvSpPr>
              <p:nvPr/>
            </p:nvSpPr>
            <p:spPr bwMode="auto">
              <a:xfrm flipH="1">
                <a:off x="4720" y="1440"/>
                <a:ext cx="0" cy="24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0" name="Line 18"/>
              <p:cNvSpPr>
                <a:spLocks noChangeShapeType="1"/>
              </p:cNvSpPr>
              <p:nvPr/>
            </p:nvSpPr>
            <p:spPr bwMode="auto">
              <a:xfrm>
                <a:off x="644" y="3872"/>
                <a:ext cx="4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345" name="Line 19"/>
            <p:cNvSpPr>
              <a:spLocks noChangeShapeType="1"/>
            </p:cNvSpPr>
            <p:nvPr/>
          </p:nvSpPr>
          <p:spPr bwMode="auto">
            <a:xfrm>
              <a:off x="708" y="1836"/>
              <a:ext cx="4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2692" name="Text Box 20"/>
          <p:cNvSpPr txBox="1">
            <a:spLocks noChangeArrowheads="1"/>
          </p:cNvSpPr>
          <p:nvPr/>
        </p:nvSpPr>
        <p:spPr bwMode="auto">
          <a:xfrm>
            <a:off x="431800" y="5768975"/>
            <a:ext cx="504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a:solidFill>
                  <a:srgbClr val="0066CC"/>
                </a:solidFill>
                <a:latin typeface="Helvetica" pitchFamily="34" charset="0"/>
                <a:ea typeface="黑体" pitchFamily="49" charset="-122"/>
              </a:rPr>
              <a:t>思考：三个因素与哪些方面有关？</a:t>
            </a:r>
          </a:p>
        </p:txBody>
      </p:sp>
      <p:sp>
        <p:nvSpPr>
          <p:cNvPr id="99339" name="Text Box 21"/>
          <p:cNvSpPr txBox="1">
            <a:spLocks noChangeArrowheads="1"/>
          </p:cNvSpPr>
          <p:nvPr/>
        </p:nvSpPr>
        <p:spPr bwMode="auto">
          <a:xfrm>
            <a:off x="5327650" y="5708650"/>
            <a:ext cx="31591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2000">
                <a:latin typeface="微软雅黑" pitchFamily="34" charset="-122"/>
                <a:ea typeface="微软雅黑" pitchFamily="34" charset="-122"/>
              </a:rPr>
              <a:t>例如，</a:t>
            </a:r>
            <a:r>
              <a:rPr lang="en-US" altLang="zh-CN" sz="2000">
                <a:latin typeface="微软雅黑" pitchFamily="34" charset="-122"/>
                <a:ea typeface="微软雅黑" pitchFamily="34" charset="-122"/>
              </a:rPr>
              <a:t>{…..</a:t>
            </a:r>
            <a:endParaRPr lang="zh-CN" altLang="en-US" sz="2000">
              <a:latin typeface="微软雅黑" pitchFamily="34" charset="-122"/>
              <a:ea typeface="微软雅黑" pitchFamily="34" charset="-122"/>
            </a:endParaRPr>
          </a:p>
          <a:p>
            <a:pPr algn="ctr">
              <a:lnSpc>
                <a:spcPct val="100000"/>
              </a:lnSpc>
              <a:spcBef>
                <a:spcPct val="0"/>
              </a:spcBef>
              <a:buFontTx/>
              <a:buNone/>
            </a:pPr>
            <a:r>
              <a:rPr lang="en-US" altLang="zh-CN" sz="2000">
                <a:latin typeface="微软雅黑" pitchFamily="34" charset="-122"/>
                <a:ea typeface="微软雅黑" pitchFamily="34" charset="-122"/>
              </a:rPr>
              <a:t>                           y=4*x;</a:t>
            </a:r>
          </a:p>
          <a:p>
            <a:pPr algn="ctr">
              <a:lnSpc>
                <a:spcPct val="100000"/>
              </a:lnSpc>
              <a:spcBef>
                <a:spcPct val="0"/>
              </a:spcBef>
              <a:buFontTx/>
              <a:buNone/>
            </a:pPr>
            <a:r>
              <a:rPr lang="en-US" altLang="zh-CN" sz="2000">
                <a:latin typeface="微软雅黑" pitchFamily="34" charset="-122"/>
                <a:ea typeface="微软雅黑" pitchFamily="34" charset="-122"/>
              </a:rPr>
              <a:t>      }</a:t>
            </a:r>
          </a:p>
        </p:txBody>
      </p:sp>
    </p:spTree>
    <p:extLst>
      <p:ext uri="{BB962C8B-B14F-4D97-AF65-F5344CB8AC3E}">
        <p14:creationId xmlns:p14="http://schemas.microsoft.com/office/powerpoint/2010/main" val="35699457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2692">
                                            <p:txEl>
                                              <p:pRg st="0" end="0"/>
                                            </p:txEl>
                                          </p:spTgt>
                                        </p:tgtEl>
                                        <p:attrNameLst>
                                          <p:attrName>style.visibility</p:attrName>
                                        </p:attrNameLst>
                                      </p:cBhvr>
                                      <p:to>
                                        <p:strVal val="visible"/>
                                      </p:to>
                                    </p:set>
                                    <p:animEffect transition="in" filter="blinds(horizontal)">
                                      <p:cBhvr>
                                        <p:cTn id="7" dur="500"/>
                                        <p:tgtEl>
                                          <p:spTgt spid="4126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836613" y="84138"/>
            <a:ext cx="6477000" cy="600075"/>
          </a:xfrm>
          <a:noFill/>
        </p:spPr>
        <p:txBody>
          <a:bodyPr wrap="none" lIns="63500" tIns="25400" rIns="63500" bIns="25400" anchor="t">
            <a:spAutoFit/>
          </a:bodyPr>
          <a:lstStyle/>
          <a:p>
            <a:r>
              <a:rPr lang="en-US" altLang="zh-CN" sz="3600" smtClean="0"/>
              <a:t>Aspects of CPU Performance</a:t>
            </a:r>
          </a:p>
        </p:txBody>
      </p:sp>
      <p:sp>
        <p:nvSpPr>
          <p:cNvPr id="101379" name="Rectangle 4"/>
          <p:cNvSpPr>
            <a:spLocks noChangeArrowheads="1"/>
          </p:cNvSpPr>
          <p:nvPr/>
        </p:nvSpPr>
        <p:spPr bwMode="auto">
          <a:xfrm>
            <a:off x="400050" y="985838"/>
            <a:ext cx="8542338" cy="6477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63500" tIns="25400" rIns="63500" bIns="25400">
            <a:spAutoFit/>
          </a:bodyPr>
          <a:lstStyle>
            <a:lvl1pPr marL="342900" indent="-342900">
              <a:lnSpc>
                <a:spcPct val="115000"/>
              </a:lnSpc>
              <a:spcBef>
                <a:spcPct val="20000"/>
              </a:spcBef>
              <a:buChar char="•"/>
              <a:tabLst>
                <a:tab pos="1371600" algn="l"/>
                <a:tab pos="3073400" algn="l"/>
              </a:tabLst>
              <a:defRPr sz="2400" b="1">
                <a:solidFill>
                  <a:schemeClr val="tx1"/>
                </a:solidFill>
                <a:latin typeface="Arial" pitchFamily="34" charset="0"/>
                <a:ea typeface="宋体" pitchFamily="2" charset="-122"/>
              </a:defRPr>
            </a:lvl1pPr>
            <a:lvl2pPr marL="742950" indent="-285750">
              <a:lnSpc>
                <a:spcPct val="115000"/>
              </a:lnSpc>
              <a:spcBef>
                <a:spcPct val="20000"/>
              </a:spcBef>
              <a:buChar char="–"/>
              <a:tabLst>
                <a:tab pos="1371600" algn="l"/>
                <a:tab pos="3073400" algn="l"/>
              </a:tabLst>
              <a:defRPr sz="2000" b="1">
                <a:solidFill>
                  <a:srgbClr val="0000CC"/>
                </a:solidFill>
                <a:latin typeface="Arial" pitchFamily="34" charset="0"/>
                <a:ea typeface="宋体" pitchFamily="2" charset="-122"/>
              </a:defRPr>
            </a:lvl2pPr>
            <a:lvl3pPr marL="1143000" indent="-228600">
              <a:lnSpc>
                <a:spcPct val="115000"/>
              </a:lnSpc>
              <a:spcBef>
                <a:spcPct val="20000"/>
              </a:spcBef>
              <a:buChar char="•"/>
              <a:tabLst>
                <a:tab pos="1371600" algn="l"/>
                <a:tab pos="3073400" algn="l"/>
              </a:tabLst>
              <a:defRPr sz="2400" b="1">
                <a:solidFill>
                  <a:srgbClr val="006600"/>
                </a:solidFill>
                <a:latin typeface="Arial" pitchFamily="34" charset="0"/>
                <a:ea typeface="宋体" pitchFamily="2" charset="-122"/>
              </a:defRPr>
            </a:lvl3pPr>
            <a:lvl4pPr marL="1600200" indent="-228600">
              <a:lnSpc>
                <a:spcPct val="115000"/>
              </a:lnSpc>
              <a:spcBef>
                <a:spcPct val="20000"/>
              </a:spcBef>
              <a:buChar char="–"/>
              <a:tabLst>
                <a:tab pos="1371600" algn="l"/>
                <a:tab pos="3073400" algn="l"/>
              </a:tabLst>
              <a:defRPr sz="1600" b="1">
                <a:solidFill>
                  <a:srgbClr val="CC3300"/>
                </a:solidFill>
                <a:latin typeface="Arial" pitchFamily="34" charset="0"/>
                <a:ea typeface="宋体" pitchFamily="2" charset="-122"/>
              </a:defRPr>
            </a:lvl4pPr>
            <a:lvl5pPr marL="2057400" indent="-228600">
              <a:lnSpc>
                <a:spcPct val="115000"/>
              </a:lnSpc>
              <a:spcBef>
                <a:spcPct val="20000"/>
              </a:spcBef>
              <a:buChar char="»"/>
              <a:tabLst>
                <a:tab pos="1371600" algn="l"/>
                <a:tab pos="3073400" algn="l"/>
              </a:tabLst>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tabLst>
                <a:tab pos="1371600" algn="l"/>
                <a:tab pos="3073400" algn="l"/>
              </a:tabLst>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tabLst>
                <a:tab pos="1371600" algn="l"/>
                <a:tab pos="3073400" algn="l"/>
              </a:tabLst>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tabLst>
                <a:tab pos="1371600" algn="l"/>
                <a:tab pos="3073400" algn="l"/>
              </a:tabLst>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tabLst>
                <a:tab pos="1371600" algn="l"/>
                <a:tab pos="3073400" algn="l"/>
              </a:tabLst>
              <a:defRPr sz="1500" b="1">
                <a:solidFill>
                  <a:srgbClr val="996600"/>
                </a:solidFill>
                <a:latin typeface="Arial" pitchFamily="34" charset="0"/>
                <a:ea typeface="宋体" pitchFamily="2" charset="-122"/>
              </a:defRPr>
            </a:lvl9pPr>
          </a:lstStyle>
          <a:p>
            <a:pPr>
              <a:lnSpc>
                <a:spcPct val="86000"/>
              </a:lnSpc>
              <a:buFontTx/>
              <a:buNone/>
            </a:pPr>
            <a:r>
              <a:rPr lang="en-US" altLang="zh-CN" sz="2000"/>
              <a:t>CPU time   =  Seconds    =  Instructions  x  Cycles       x   Seconds</a:t>
            </a:r>
          </a:p>
          <a:p>
            <a:pPr>
              <a:lnSpc>
                <a:spcPct val="86000"/>
              </a:lnSpc>
              <a:buFontTx/>
              <a:buNone/>
            </a:pPr>
            <a:r>
              <a:rPr lang="en-US" altLang="zh-CN" sz="2000"/>
              <a:t>		    Program	    Program          Instruction       Cycle</a:t>
            </a:r>
          </a:p>
        </p:txBody>
      </p:sp>
      <p:sp>
        <p:nvSpPr>
          <p:cNvPr id="101380" name="Line 5"/>
          <p:cNvSpPr>
            <a:spLocks noChangeShapeType="1"/>
          </p:cNvSpPr>
          <p:nvPr/>
        </p:nvSpPr>
        <p:spPr bwMode="auto">
          <a:xfrm flipV="1">
            <a:off x="2012950" y="1296988"/>
            <a:ext cx="1219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1" name="Line 6"/>
          <p:cNvSpPr>
            <a:spLocks noChangeShapeType="1"/>
          </p:cNvSpPr>
          <p:nvPr/>
        </p:nvSpPr>
        <p:spPr bwMode="auto">
          <a:xfrm>
            <a:off x="3732213" y="1308100"/>
            <a:ext cx="14398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2" name="Line 7"/>
          <p:cNvSpPr>
            <a:spLocks noChangeShapeType="1"/>
          </p:cNvSpPr>
          <p:nvPr/>
        </p:nvSpPr>
        <p:spPr bwMode="auto">
          <a:xfrm>
            <a:off x="5530850" y="1320800"/>
            <a:ext cx="1357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3" name="Line 8"/>
          <p:cNvSpPr>
            <a:spLocks noChangeShapeType="1"/>
          </p:cNvSpPr>
          <p:nvPr/>
        </p:nvSpPr>
        <p:spPr bwMode="auto">
          <a:xfrm>
            <a:off x="7223125" y="1295400"/>
            <a:ext cx="1192213"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4" name="Rectangle 9"/>
          <p:cNvSpPr>
            <a:spLocks noGrp="1" noChangeArrowheads="1"/>
          </p:cNvSpPr>
          <p:nvPr>
            <p:ph type="body" idx="4294967295"/>
          </p:nvPr>
        </p:nvSpPr>
        <p:spPr>
          <a:xfrm>
            <a:off x="522288" y="2135188"/>
            <a:ext cx="8235950" cy="3352800"/>
          </a:xfrm>
          <a:noFill/>
        </p:spPr>
        <p:txBody>
          <a:bodyPr lIns="63500" tIns="25400" rIns="63500" bIns="25400">
            <a:spAutoFit/>
          </a:bodyPr>
          <a:lstStyle/>
          <a:p>
            <a:pPr marL="285750" indent="-285750">
              <a:spcBef>
                <a:spcPct val="25000"/>
              </a:spcBef>
              <a:buFontTx/>
              <a:buNone/>
              <a:tabLst>
                <a:tab pos="1828800" algn="l"/>
                <a:tab pos="3657600" algn="l"/>
                <a:tab pos="5029200" algn="l"/>
              </a:tabLst>
            </a:pPr>
            <a:r>
              <a:rPr lang="zh-CN" altLang="en-US" smtClean="0"/>
              <a:t>		    </a:t>
            </a:r>
            <a:r>
              <a:rPr lang="en-US" altLang="zh-CN" sz="2200" smtClean="0"/>
              <a:t>instr. Count     CPI           clock rate</a:t>
            </a:r>
          </a:p>
          <a:p>
            <a:pPr marL="285750" indent="-285750">
              <a:spcBef>
                <a:spcPct val="40000"/>
              </a:spcBef>
              <a:buFontTx/>
              <a:buNone/>
              <a:tabLst>
                <a:tab pos="1828800" algn="l"/>
                <a:tab pos="3657600" algn="l"/>
                <a:tab pos="5029200" algn="l"/>
              </a:tabLst>
            </a:pPr>
            <a:r>
              <a:rPr lang="en-US" altLang="zh-CN" sz="2200" smtClean="0"/>
              <a:t>Programming</a:t>
            </a:r>
            <a:r>
              <a:rPr lang="en-US" altLang="zh-CN" sz="2800" smtClean="0"/>
              <a:t>         </a:t>
            </a:r>
            <a:r>
              <a:rPr lang="en-US" altLang="zh-CN" sz="2200" smtClean="0"/>
              <a:t>X                  X</a:t>
            </a:r>
          </a:p>
          <a:p>
            <a:pPr marL="285750" indent="-285750">
              <a:spcBef>
                <a:spcPct val="40000"/>
              </a:spcBef>
              <a:buFontTx/>
              <a:buNone/>
              <a:tabLst>
                <a:tab pos="1828800" algn="l"/>
                <a:tab pos="3657600" algn="l"/>
                <a:tab pos="5029200" algn="l"/>
              </a:tabLst>
            </a:pPr>
            <a:r>
              <a:rPr lang="en-US" altLang="zh-CN" sz="2200" smtClean="0"/>
              <a:t>Compiler                   X                 (X)</a:t>
            </a:r>
          </a:p>
          <a:p>
            <a:pPr marL="285750" indent="-285750">
              <a:spcBef>
                <a:spcPct val="40000"/>
              </a:spcBef>
              <a:buFontTx/>
              <a:buNone/>
              <a:tabLst>
                <a:tab pos="1828800" algn="l"/>
                <a:tab pos="3657600" algn="l"/>
                <a:tab pos="5029200" algn="l"/>
              </a:tabLst>
            </a:pPr>
            <a:r>
              <a:rPr lang="en-US" altLang="zh-CN" sz="2200" smtClean="0"/>
              <a:t>Instr. Set Arch.         X                  X</a:t>
            </a:r>
          </a:p>
          <a:p>
            <a:pPr marL="285750" indent="-285750">
              <a:spcBef>
                <a:spcPct val="40000"/>
              </a:spcBef>
              <a:buFontTx/>
              <a:buNone/>
              <a:tabLst>
                <a:tab pos="1828800" algn="l"/>
                <a:tab pos="3657600" algn="l"/>
                <a:tab pos="5029200" algn="l"/>
              </a:tabLst>
            </a:pPr>
            <a:r>
              <a:rPr lang="en-US" altLang="zh-CN" sz="2200" smtClean="0"/>
              <a:t>Organization                                 X                      X</a:t>
            </a:r>
          </a:p>
          <a:p>
            <a:pPr marL="285750" indent="-285750">
              <a:spcBef>
                <a:spcPct val="40000"/>
              </a:spcBef>
              <a:buFontTx/>
              <a:buNone/>
              <a:tabLst>
                <a:tab pos="1828800" algn="l"/>
                <a:tab pos="3657600" algn="l"/>
                <a:tab pos="5029200" algn="l"/>
              </a:tabLst>
            </a:pPr>
            <a:r>
              <a:rPr lang="en-US" altLang="zh-CN" sz="2200" smtClean="0"/>
              <a:t>Technology</a:t>
            </a:r>
            <a:r>
              <a:rPr lang="en-US" altLang="zh-CN" sz="2800" smtClean="0"/>
              <a:t>                                              </a:t>
            </a:r>
            <a:r>
              <a:rPr lang="en-US" altLang="zh-CN" sz="2200" smtClean="0"/>
              <a:t>X</a:t>
            </a:r>
          </a:p>
        </p:txBody>
      </p:sp>
      <p:sp>
        <p:nvSpPr>
          <p:cNvPr id="101385" name="Line 14"/>
          <p:cNvSpPr>
            <a:spLocks noChangeShapeType="1"/>
          </p:cNvSpPr>
          <p:nvPr/>
        </p:nvSpPr>
        <p:spPr bwMode="auto">
          <a:xfrm>
            <a:off x="1101725" y="3295650"/>
            <a:ext cx="636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6" name="Line 15"/>
          <p:cNvSpPr>
            <a:spLocks noChangeShapeType="1"/>
          </p:cNvSpPr>
          <p:nvPr/>
        </p:nvSpPr>
        <p:spPr bwMode="auto">
          <a:xfrm>
            <a:off x="1066800" y="3860800"/>
            <a:ext cx="6413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Line 16"/>
          <p:cNvSpPr>
            <a:spLocks noChangeShapeType="1"/>
          </p:cNvSpPr>
          <p:nvPr/>
        </p:nvSpPr>
        <p:spPr bwMode="auto">
          <a:xfrm>
            <a:off x="1047750" y="4438650"/>
            <a:ext cx="6464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8" name="Line 17"/>
          <p:cNvSpPr>
            <a:spLocks noChangeShapeType="1"/>
          </p:cNvSpPr>
          <p:nvPr/>
        </p:nvSpPr>
        <p:spPr bwMode="auto">
          <a:xfrm>
            <a:off x="1066800" y="5041900"/>
            <a:ext cx="64389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1389" name="Group 22"/>
          <p:cNvGrpSpPr>
            <a:grpSpLocks/>
          </p:cNvGrpSpPr>
          <p:nvPr/>
        </p:nvGrpSpPr>
        <p:grpSpPr bwMode="auto">
          <a:xfrm>
            <a:off x="836613" y="2214563"/>
            <a:ext cx="6650037" cy="3414712"/>
            <a:chOff x="644" y="1396"/>
            <a:chExt cx="4076" cy="2504"/>
          </a:xfrm>
        </p:grpSpPr>
        <p:sp>
          <p:nvSpPr>
            <p:cNvPr id="101391" name="Line 10"/>
            <p:cNvSpPr>
              <a:spLocks noChangeShapeType="1"/>
            </p:cNvSpPr>
            <p:nvPr/>
          </p:nvSpPr>
          <p:spPr bwMode="auto">
            <a:xfrm flipV="1">
              <a:off x="1774" y="1396"/>
              <a:ext cx="0" cy="2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2" name="Line 11"/>
            <p:cNvSpPr>
              <a:spLocks noChangeShapeType="1"/>
            </p:cNvSpPr>
            <p:nvPr/>
          </p:nvSpPr>
          <p:spPr bwMode="auto">
            <a:xfrm>
              <a:off x="2810" y="1455"/>
              <a:ext cx="0" cy="24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3" name="Line 12"/>
            <p:cNvSpPr>
              <a:spLocks noChangeShapeType="1"/>
            </p:cNvSpPr>
            <p:nvPr/>
          </p:nvSpPr>
          <p:spPr bwMode="auto">
            <a:xfrm>
              <a:off x="3594" y="1404"/>
              <a:ext cx="0" cy="24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4" name="Line 13"/>
            <p:cNvSpPr>
              <a:spLocks noChangeShapeType="1"/>
            </p:cNvSpPr>
            <p:nvPr/>
          </p:nvSpPr>
          <p:spPr bwMode="auto">
            <a:xfrm flipH="1">
              <a:off x="4720" y="1440"/>
              <a:ext cx="0" cy="24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95" name="Line 18"/>
            <p:cNvSpPr>
              <a:spLocks noChangeShapeType="1"/>
            </p:cNvSpPr>
            <p:nvPr/>
          </p:nvSpPr>
          <p:spPr bwMode="auto">
            <a:xfrm>
              <a:off x="644" y="3872"/>
              <a:ext cx="4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1390" name="Line 19"/>
          <p:cNvSpPr>
            <a:spLocks noChangeShapeType="1"/>
          </p:cNvSpPr>
          <p:nvPr/>
        </p:nvSpPr>
        <p:spPr bwMode="auto">
          <a:xfrm>
            <a:off x="1123950" y="2722563"/>
            <a:ext cx="63627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2182801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519171" name="Rectangle 3"/>
          <p:cNvSpPr>
            <a:spLocks noGrp="1" noChangeArrowheads="1"/>
          </p:cNvSpPr>
          <p:nvPr>
            <p:ph type="body" idx="1"/>
          </p:nvPr>
        </p:nvSpPr>
        <p:spPr>
          <a:xfrm>
            <a:off x="161925" y="911225"/>
            <a:ext cx="6884988" cy="5218113"/>
          </a:xfrm>
        </p:spPr>
        <p:txBody>
          <a:bodyPr/>
          <a:lstStyle/>
          <a:p>
            <a:pPr>
              <a:lnSpc>
                <a:spcPct val="105000"/>
              </a:lnSpc>
              <a:buFontTx/>
              <a:buNone/>
            </a:pPr>
            <a:r>
              <a:rPr lang="en-US" altLang="zh-CN" sz="2000" dirty="0" smtClean="0">
                <a:latin typeface="微软雅黑" pitchFamily="34" charset="-122"/>
              </a:rPr>
              <a:t>  </a:t>
            </a:r>
            <a:r>
              <a:rPr lang="en-US" altLang="zh-CN" sz="2200" dirty="0" smtClean="0">
                <a:solidFill>
                  <a:srgbClr val="008000"/>
                </a:solidFill>
                <a:latin typeface="微软雅黑" pitchFamily="34" charset="-122"/>
                <a:ea typeface="微软雅黑" pitchFamily="34" charset="-122"/>
              </a:rPr>
              <a:t>ISO C90</a:t>
            </a:r>
            <a:r>
              <a:rPr lang="zh-CN" altLang="en-US" sz="2200" dirty="0" smtClean="0">
                <a:solidFill>
                  <a:srgbClr val="008000"/>
                </a:solidFill>
                <a:latin typeface="微软雅黑" pitchFamily="34" charset="-122"/>
                <a:ea typeface="微软雅黑" pitchFamily="34" charset="-122"/>
              </a:rPr>
              <a:t>标准下，在</a:t>
            </a:r>
            <a:r>
              <a:rPr lang="en-US" altLang="zh-CN" sz="2200" dirty="0" smtClean="0">
                <a:solidFill>
                  <a:srgbClr val="008000"/>
                </a:solidFill>
                <a:latin typeface="微软雅黑" pitchFamily="34" charset="-122"/>
                <a:ea typeface="微软雅黑" pitchFamily="34" charset="-122"/>
              </a:rPr>
              <a:t>32</a:t>
            </a:r>
            <a:r>
              <a:rPr lang="zh-CN" altLang="en-US" sz="2200" dirty="0" smtClean="0">
                <a:solidFill>
                  <a:srgbClr val="008000"/>
                </a:solidFill>
                <a:latin typeface="微软雅黑" pitchFamily="34" charset="-122"/>
                <a:ea typeface="微软雅黑" pitchFamily="34" charset="-122"/>
              </a:rPr>
              <a:t>位系统上</a:t>
            </a:r>
          </a:p>
          <a:p>
            <a:pPr>
              <a:lnSpc>
                <a:spcPct val="105000"/>
              </a:lnSpc>
              <a:buFontTx/>
              <a:buNone/>
            </a:pPr>
            <a:r>
              <a:rPr lang="en-US" altLang="zh-CN" sz="2200" dirty="0" smtClean="0">
                <a:solidFill>
                  <a:srgbClr val="008000"/>
                </a:solidFill>
                <a:latin typeface="微软雅黑" pitchFamily="34" charset="-122"/>
                <a:ea typeface="微软雅黑" pitchFamily="34" charset="-122"/>
              </a:rPr>
              <a:t>  </a:t>
            </a:r>
            <a:r>
              <a:rPr lang="zh-CN" altLang="en-US" sz="2200" dirty="0" smtClean="0">
                <a:solidFill>
                  <a:srgbClr val="008000"/>
                </a:solidFill>
                <a:latin typeface="微软雅黑" pitchFamily="34" charset="-122"/>
                <a:ea typeface="微软雅黑" pitchFamily="34" charset="-122"/>
              </a:rPr>
              <a:t>以下</a:t>
            </a:r>
            <a:r>
              <a:rPr lang="en-US" altLang="zh-CN" sz="2200" dirty="0" smtClean="0">
                <a:solidFill>
                  <a:srgbClr val="008000"/>
                </a:solidFill>
                <a:latin typeface="微软雅黑" pitchFamily="34" charset="-122"/>
                <a:ea typeface="微软雅黑" pitchFamily="34" charset="-122"/>
              </a:rPr>
              <a:t>C</a:t>
            </a:r>
            <a:r>
              <a:rPr lang="zh-CN" altLang="en-US" sz="2200" dirty="0" smtClean="0">
                <a:solidFill>
                  <a:srgbClr val="008000"/>
                </a:solidFill>
                <a:latin typeface="微软雅黑" pitchFamily="34" charset="-122"/>
                <a:ea typeface="微软雅黑" pitchFamily="34" charset="-122"/>
              </a:rPr>
              <a:t>表达式的结果是什么？</a:t>
            </a:r>
          </a:p>
          <a:p>
            <a:pPr>
              <a:lnSpc>
                <a:spcPct val="105000"/>
              </a:lnSpc>
              <a:buFontTx/>
              <a:buNone/>
            </a:pPr>
            <a:r>
              <a:rPr lang="en-US" altLang="zh-CN" sz="2200" dirty="0" smtClean="0">
                <a:latin typeface="微软雅黑" pitchFamily="34" charset="-122"/>
                <a:ea typeface="微软雅黑" pitchFamily="34" charset="-122"/>
              </a:rPr>
              <a:t>  -2147483648 &lt; 2147483647</a:t>
            </a:r>
          </a:p>
          <a:p>
            <a:pPr>
              <a:lnSpc>
                <a:spcPct val="105000"/>
              </a:lnSpc>
              <a:buFontTx/>
              <a:buNone/>
            </a:pPr>
            <a:r>
              <a:rPr lang="zh-CN" altLang="en-US" sz="2200" dirty="0" smtClean="0">
                <a:latin typeface="微软雅黑" pitchFamily="34" charset="-122"/>
                <a:ea typeface="微软雅黑" pitchFamily="34" charset="-122"/>
              </a:rPr>
              <a:t>  </a:t>
            </a:r>
            <a:r>
              <a:rPr lang="en-US" altLang="zh-CN" sz="2200" dirty="0" smtClean="0">
                <a:solidFill>
                  <a:srgbClr val="0066FF"/>
                </a:solidFill>
                <a:latin typeface="微软雅黑" pitchFamily="34" charset="-122"/>
                <a:ea typeface="微软雅黑" pitchFamily="34" charset="-122"/>
              </a:rPr>
              <a:t>false</a:t>
            </a:r>
            <a:r>
              <a:rPr lang="zh-CN" altLang="en-US" sz="2200" dirty="0" smtClean="0">
                <a:solidFill>
                  <a:srgbClr val="0066FF"/>
                </a:solidFill>
                <a:latin typeface="微软雅黑" pitchFamily="34" charset="-122"/>
                <a:ea typeface="微软雅黑" pitchFamily="34" charset="-122"/>
              </a:rPr>
              <a:t>（与事实不符）！</a:t>
            </a:r>
            <a:r>
              <a:rPr lang="en-US" altLang="zh-CN" sz="2200" dirty="0" smtClean="0">
                <a:solidFill>
                  <a:srgbClr val="FF0000"/>
                </a:solidFill>
                <a:latin typeface="微软雅黑" pitchFamily="34" charset="-122"/>
                <a:ea typeface="微软雅黑" pitchFamily="34" charset="-122"/>
              </a:rPr>
              <a:t>Why?</a:t>
            </a:r>
          </a:p>
          <a:p>
            <a:pPr>
              <a:lnSpc>
                <a:spcPct val="105000"/>
              </a:lnSpc>
              <a:buFontTx/>
              <a:buNone/>
            </a:pPr>
            <a:r>
              <a:rPr lang="en-US" altLang="zh-CN" sz="2200" dirty="0" smtClean="0">
                <a:solidFill>
                  <a:srgbClr val="008000"/>
                </a:solidFill>
                <a:latin typeface="微软雅黑" pitchFamily="34" charset="-122"/>
                <a:ea typeface="微软雅黑" pitchFamily="34" charset="-122"/>
              </a:rPr>
              <a:t>  ISO C99</a:t>
            </a:r>
            <a:r>
              <a:rPr lang="zh-CN" altLang="en-US" sz="2200" dirty="0" smtClean="0">
                <a:solidFill>
                  <a:srgbClr val="008000"/>
                </a:solidFill>
                <a:latin typeface="微软雅黑" pitchFamily="34" charset="-122"/>
                <a:ea typeface="微软雅黑" pitchFamily="34" charset="-122"/>
              </a:rPr>
              <a:t>标准下为</a:t>
            </a:r>
            <a:r>
              <a:rPr lang="en-US" altLang="zh-CN" sz="2200" dirty="0" smtClean="0">
                <a:solidFill>
                  <a:srgbClr val="008000"/>
                </a:solidFill>
                <a:latin typeface="微软雅黑" pitchFamily="34" charset="-122"/>
                <a:ea typeface="微软雅黑" pitchFamily="34" charset="-122"/>
              </a:rPr>
              <a:t>true</a:t>
            </a:r>
            <a:r>
              <a:rPr lang="zh-CN" altLang="en-US" sz="2200" dirty="0" smtClean="0">
                <a:solidFill>
                  <a:srgbClr val="008000"/>
                </a:solidFill>
                <a:latin typeface="微软雅黑" pitchFamily="34" charset="-122"/>
                <a:ea typeface="微软雅黑" pitchFamily="34" charset="-122"/>
              </a:rPr>
              <a:t>，</a:t>
            </a:r>
            <a:r>
              <a:rPr lang="en-US" altLang="zh-CN" sz="2200" dirty="0" smtClean="0">
                <a:solidFill>
                  <a:srgbClr val="FF0000"/>
                </a:solidFill>
                <a:latin typeface="微软雅黑" pitchFamily="34" charset="-122"/>
                <a:ea typeface="微软雅黑" pitchFamily="34" charset="-122"/>
              </a:rPr>
              <a:t>Why?</a:t>
            </a:r>
          </a:p>
          <a:p>
            <a:pPr>
              <a:lnSpc>
                <a:spcPct val="105000"/>
              </a:lnSpc>
              <a:buFontTx/>
              <a:buNone/>
            </a:pPr>
            <a:endParaRPr lang="zh-CN" altLang="en-US" sz="2200" dirty="0" smtClean="0">
              <a:solidFill>
                <a:srgbClr val="FF0000"/>
              </a:solidFill>
              <a:latin typeface="微软雅黑" pitchFamily="34" charset="-122"/>
              <a:ea typeface="微软雅黑" pitchFamily="34" charset="-122"/>
            </a:endParaRPr>
          </a:p>
          <a:p>
            <a:pPr>
              <a:lnSpc>
                <a:spcPct val="105000"/>
              </a:lnSpc>
              <a:buFontTx/>
              <a:buNone/>
            </a:pPr>
            <a:r>
              <a:rPr lang="zh-CN" altLang="en-US" sz="2200" dirty="0" smtClean="0">
                <a:solidFill>
                  <a:srgbClr val="FF0000"/>
                </a:solidFill>
                <a:latin typeface="微软雅黑" pitchFamily="34" charset="-122"/>
                <a:ea typeface="微软雅黑" pitchFamily="34" charset="-122"/>
              </a:rPr>
              <a:t>    </a:t>
            </a:r>
            <a:r>
              <a:rPr lang="zh-CN" altLang="en-US" sz="2200" dirty="0" smtClean="0">
                <a:solidFill>
                  <a:srgbClr val="008000"/>
                </a:solidFill>
                <a:latin typeface="微软雅黑" pitchFamily="34" charset="-122"/>
                <a:ea typeface="微软雅黑" pitchFamily="34" charset="-122"/>
              </a:rPr>
              <a:t>以下关系表达式结果呢？</a:t>
            </a:r>
          </a:p>
          <a:p>
            <a:pPr>
              <a:lnSpc>
                <a:spcPct val="105000"/>
              </a:lnSpc>
              <a:buFontTx/>
              <a:buNone/>
            </a:pPr>
            <a:r>
              <a:rPr lang="zh-CN" altLang="en-US"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int</a:t>
            </a: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i</a:t>
            </a:r>
            <a:r>
              <a:rPr lang="en-US" altLang="zh-CN" sz="2200" dirty="0" smtClean="0">
                <a:latin typeface="微软雅黑" pitchFamily="34" charset="-122"/>
                <a:ea typeface="微软雅黑" pitchFamily="34" charset="-122"/>
              </a:rPr>
              <a:t> = -2147483648;</a:t>
            </a:r>
          </a:p>
          <a:p>
            <a:pPr>
              <a:lnSpc>
                <a:spcPct val="105000"/>
              </a:lnSpc>
              <a:buFontTx/>
              <a:buNone/>
            </a:pPr>
            <a:r>
              <a:rPr lang="en-US" altLang="zh-CN" sz="2200" dirty="0" smtClean="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i</a:t>
            </a:r>
            <a:r>
              <a:rPr lang="en-US" altLang="zh-CN" sz="2200" dirty="0" smtClean="0">
                <a:latin typeface="微软雅黑" pitchFamily="34" charset="-122"/>
                <a:ea typeface="微软雅黑" pitchFamily="34" charset="-122"/>
              </a:rPr>
              <a:t> &lt; 2147483647</a:t>
            </a:r>
          </a:p>
          <a:p>
            <a:pPr>
              <a:lnSpc>
                <a:spcPct val="105000"/>
              </a:lnSpc>
              <a:buFontTx/>
              <a:buNone/>
            </a:pPr>
            <a:r>
              <a:rPr lang="en-US" altLang="zh-CN" sz="2200" dirty="0" smtClean="0">
                <a:latin typeface="微软雅黑" pitchFamily="34" charset="-122"/>
                <a:ea typeface="微软雅黑" pitchFamily="34" charset="-122"/>
              </a:rPr>
              <a:t>    </a:t>
            </a:r>
            <a:r>
              <a:rPr lang="en-US" altLang="zh-CN" sz="2200" dirty="0" smtClean="0">
                <a:solidFill>
                  <a:srgbClr val="0066FF"/>
                </a:solidFill>
                <a:latin typeface="微软雅黑" pitchFamily="34" charset="-122"/>
                <a:ea typeface="微软雅黑" pitchFamily="34" charset="-122"/>
              </a:rPr>
              <a:t>true</a:t>
            </a:r>
            <a:r>
              <a:rPr lang="zh-CN" altLang="en-US" sz="2200" dirty="0" smtClean="0">
                <a:solidFill>
                  <a:srgbClr val="0066FF"/>
                </a:solidFill>
                <a:latin typeface="微软雅黑" pitchFamily="34" charset="-122"/>
                <a:ea typeface="微软雅黑" pitchFamily="34" charset="-122"/>
              </a:rPr>
              <a:t>！</a:t>
            </a:r>
            <a:r>
              <a:rPr lang="en-US" altLang="zh-CN" sz="2200" dirty="0" smtClean="0">
                <a:solidFill>
                  <a:srgbClr val="FF0000"/>
                </a:solidFill>
                <a:latin typeface="微软雅黑" pitchFamily="34" charset="-122"/>
                <a:ea typeface="微软雅黑" pitchFamily="34" charset="-122"/>
              </a:rPr>
              <a:t>Why?</a:t>
            </a:r>
            <a:endParaRPr lang="zh-CN" altLang="en-US" sz="2200" dirty="0" smtClean="0">
              <a:solidFill>
                <a:srgbClr val="FF0000"/>
              </a:solidFill>
              <a:latin typeface="微软雅黑" pitchFamily="34" charset="-122"/>
              <a:ea typeface="微软雅黑" pitchFamily="34" charset="-122"/>
            </a:endParaRPr>
          </a:p>
          <a:p>
            <a:pPr>
              <a:lnSpc>
                <a:spcPct val="105000"/>
              </a:lnSpc>
              <a:buFontTx/>
              <a:buNone/>
            </a:pPr>
            <a:endParaRPr lang="zh-CN" altLang="en-US" sz="2200" dirty="0" smtClean="0">
              <a:solidFill>
                <a:srgbClr val="FF0000"/>
              </a:solidFill>
              <a:latin typeface="微软雅黑" pitchFamily="34" charset="-122"/>
              <a:ea typeface="微软雅黑" pitchFamily="34" charset="-122"/>
            </a:endParaRPr>
          </a:p>
          <a:p>
            <a:pPr>
              <a:lnSpc>
                <a:spcPct val="105000"/>
              </a:lnSpc>
              <a:buFontTx/>
              <a:buNone/>
            </a:pPr>
            <a:r>
              <a:rPr lang="en-US" altLang="zh-CN" sz="2200" dirty="0" smtClean="0">
                <a:latin typeface="微软雅黑" pitchFamily="34" charset="-122"/>
                <a:ea typeface="微软雅黑" pitchFamily="34" charset="-122"/>
              </a:rPr>
              <a:t>   -2147483647-1  &lt;  2147483647</a:t>
            </a:r>
            <a:r>
              <a:rPr lang="zh-CN" altLang="en-US" sz="2200" dirty="0" smtClean="0">
                <a:latin typeface="微软雅黑" pitchFamily="34" charset="-122"/>
                <a:ea typeface="微软雅黑" pitchFamily="34" charset="-122"/>
              </a:rPr>
              <a:t>，</a:t>
            </a:r>
            <a:r>
              <a:rPr lang="zh-CN" altLang="en-US" sz="2200" dirty="0" smtClean="0">
                <a:solidFill>
                  <a:srgbClr val="FF0000"/>
                </a:solidFill>
                <a:latin typeface="微软雅黑" pitchFamily="34" charset="-122"/>
                <a:ea typeface="微软雅黑" pitchFamily="34" charset="-122"/>
              </a:rPr>
              <a:t>结果怎样？</a:t>
            </a:r>
          </a:p>
        </p:txBody>
      </p:sp>
      <p:sp>
        <p:nvSpPr>
          <p:cNvPr id="519172" name="Text Box 4"/>
          <p:cNvSpPr txBox="1">
            <a:spLocks noChangeArrowheads="1"/>
          </p:cNvSpPr>
          <p:nvPr/>
        </p:nvSpPr>
        <p:spPr bwMode="auto">
          <a:xfrm>
            <a:off x="5246688" y="1358900"/>
            <a:ext cx="3644900" cy="2846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b="1" dirty="0">
                <a:ea typeface="微软雅黑" pitchFamily="34" charset="-122"/>
              </a:rPr>
              <a:t>理解该问题需要知道：</a:t>
            </a:r>
          </a:p>
          <a:p>
            <a:pPr>
              <a:spcBef>
                <a:spcPct val="20000"/>
              </a:spcBef>
            </a:pPr>
            <a:r>
              <a:rPr lang="zh-CN" altLang="en-US" sz="2200" b="1" dirty="0">
                <a:solidFill>
                  <a:srgbClr val="FF0000"/>
                </a:solidFill>
                <a:ea typeface="微软雅黑" pitchFamily="34" charset="-122"/>
              </a:rPr>
              <a:t>编译器如何处理字面量</a:t>
            </a:r>
          </a:p>
          <a:p>
            <a:pPr>
              <a:spcBef>
                <a:spcPct val="20000"/>
              </a:spcBef>
            </a:pPr>
            <a:r>
              <a:rPr lang="zh-CN" altLang="en-US" sz="2200" b="1" dirty="0">
                <a:solidFill>
                  <a:srgbClr val="3366FF"/>
                </a:solidFill>
                <a:ea typeface="微软雅黑" pitchFamily="34" charset="-122"/>
              </a:rPr>
              <a:t>高级语言中运算规则</a:t>
            </a:r>
          </a:p>
          <a:p>
            <a:pPr>
              <a:spcBef>
                <a:spcPct val="20000"/>
              </a:spcBef>
            </a:pPr>
            <a:r>
              <a:rPr lang="zh-CN" altLang="en-US" sz="2200" b="1" dirty="0">
                <a:solidFill>
                  <a:srgbClr val="3366FF"/>
                </a:solidFill>
                <a:ea typeface="微软雅黑" pitchFamily="34" charset="-122"/>
              </a:rPr>
              <a:t>高级语言与指令之间的对应</a:t>
            </a:r>
          </a:p>
          <a:p>
            <a:pPr>
              <a:spcBef>
                <a:spcPct val="20000"/>
              </a:spcBef>
            </a:pPr>
            <a:r>
              <a:rPr lang="zh-CN" altLang="en-US" sz="2200" b="1" dirty="0">
                <a:solidFill>
                  <a:srgbClr val="3366FF"/>
                </a:solidFill>
                <a:ea typeface="微软雅黑" pitchFamily="34" charset="-122"/>
              </a:rPr>
              <a:t>机器指令的执行过程</a:t>
            </a:r>
          </a:p>
          <a:p>
            <a:pPr>
              <a:spcBef>
                <a:spcPct val="20000"/>
              </a:spcBef>
            </a:pPr>
            <a:r>
              <a:rPr lang="zh-CN" altLang="en-US" sz="2200" b="1" dirty="0">
                <a:solidFill>
                  <a:srgbClr val="3366FF"/>
                </a:solidFill>
                <a:ea typeface="微软雅黑" pitchFamily="34" charset="-122"/>
              </a:rPr>
              <a:t>机器级数据的表示和运算</a:t>
            </a:r>
          </a:p>
          <a:p>
            <a:pPr>
              <a:spcBef>
                <a:spcPct val="20000"/>
              </a:spcBef>
            </a:pPr>
            <a:r>
              <a:rPr lang="en-US" altLang="zh-CN" sz="2200" b="1" dirty="0">
                <a:solidFill>
                  <a:srgbClr val="3366FF"/>
                </a:solidFill>
                <a:latin typeface="微软雅黑"/>
                <a:ea typeface="微软雅黑" pitchFamily="34" charset="-122"/>
              </a:rPr>
              <a:t>……</a:t>
            </a:r>
            <a:endParaRPr lang="en-US" altLang="zh-CN" sz="2200" b="1" dirty="0">
              <a:solidFill>
                <a:srgbClr val="3366FF"/>
              </a:solidFill>
              <a:ea typeface="微软雅黑" pitchFamily="34" charset="-122"/>
            </a:endParaRPr>
          </a:p>
        </p:txBody>
      </p:sp>
    </p:spTree>
    <p:extLst>
      <p:ext uri="{BB962C8B-B14F-4D97-AF65-F5344CB8AC3E}">
        <p14:creationId xmlns:p14="http://schemas.microsoft.com/office/powerpoint/2010/main" val="1972143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blinds(horizontal)">
                                      <p:cBhvr>
                                        <p:cTn id="7" dur="500"/>
                                        <p:tgtEl>
                                          <p:spTgt spid="5191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9171">
                                            <p:txEl>
                                              <p:pRg st="1" end="1"/>
                                            </p:txEl>
                                          </p:spTgt>
                                        </p:tgtEl>
                                        <p:attrNameLst>
                                          <p:attrName>style.visibility</p:attrName>
                                        </p:attrNameLst>
                                      </p:cBhvr>
                                      <p:to>
                                        <p:strVal val="visible"/>
                                      </p:to>
                                    </p:set>
                                    <p:animEffect transition="in" filter="blinds(horizontal)">
                                      <p:cBhvr>
                                        <p:cTn id="10" dur="500"/>
                                        <p:tgtEl>
                                          <p:spTgt spid="5191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9171">
                                            <p:txEl>
                                              <p:pRg st="2" end="2"/>
                                            </p:txEl>
                                          </p:spTgt>
                                        </p:tgtEl>
                                        <p:attrNameLst>
                                          <p:attrName>style.visibility</p:attrName>
                                        </p:attrNameLst>
                                      </p:cBhvr>
                                      <p:to>
                                        <p:strVal val="visible"/>
                                      </p:to>
                                    </p:set>
                                    <p:animEffect transition="in" filter="blinds(horizontal)">
                                      <p:cBhvr>
                                        <p:cTn id="13" dur="500"/>
                                        <p:tgtEl>
                                          <p:spTgt spid="5191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19171">
                                            <p:txEl>
                                              <p:pRg st="3" end="3"/>
                                            </p:txEl>
                                          </p:spTgt>
                                        </p:tgtEl>
                                        <p:attrNameLst>
                                          <p:attrName>style.visibility</p:attrName>
                                        </p:attrNameLst>
                                      </p:cBhvr>
                                      <p:to>
                                        <p:strVal val="visible"/>
                                      </p:to>
                                    </p:set>
                                    <p:animEffect transition="in" filter="blinds(horizontal)">
                                      <p:cBhvr>
                                        <p:cTn id="18" dur="500"/>
                                        <p:tgtEl>
                                          <p:spTgt spid="51917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19171">
                                            <p:txEl>
                                              <p:pRg st="4" end="4"/>
                                            </p:txEl>
                                          </p:spTgt>
                                        </p:tgtEl>
                                        <p:attrNameLst>
                                          <p:attrName>style.visibility</p:attrName>
                                        </p:attrNameLst>
                                      </p:cBhvr>
                                      <p:to>
                                        <p:strVal val="visible"/>
                                      </p:to>
                                    </p:set>
                                    <p:animEffect transition="in" filter="blinds(horizontal)">
                                      <p:cBhvr>
                                        <p:cTn id="23" dur="500"/>
                                        <p:tgtEl>
                                          <p:spTgt spid="5191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19171">
                                            <p:txEl>
                                              <p:pRg st="6" end="6"/>
                                            </p:txEl>
                                          </p:spTgt>
                                        </p:tgtEl>
                                        <p:attrNameLst>
                                          <p:attrName>style.visibility</p:attrName>
                                        </p:attrNameLst>
                                      </p:cBhvr>
                                      <p:to>
                                        <p:strVal val="visible"/>
                                      </p:to>
                                    </p:set>
                                    <p:animEffect transition="in" filter="blinds(horizontal)">
                                      <p:cBhvr>
                                        <p:cTn id="28" dur="500"/>
                                        <p:tgtEl>
                                          <p:spTgt spid="519171">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19171">
                                            <p:txEl>
                                              <p:pRg st="7" end="7"/>
                                            </p:txEl>
                                          </p:spTgt>
                                        </p:tgtEl>
                                        <p:attrNameLst>
                                          <p:attrName>style.visibility</p:attrName>
                                        </p:attrNameLst>
                                      </p:cBhvr>
                                      <p:to>
                                        <p:strVal val="visible"/>
                                      </p:to>
                                    </p:set>
                                    <p:animEffect transition="in" filter="blinds(horizontal)">
                                      <p:cBhvr>
                                        <p:cTn id="31" dur="500"/>
                                        <p:tgtEl>
                                          <p:spTgt spid="519171">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19171">
                                            <p:txEl>
                                              <p:pRg st="8" end="8"/>
                                            </p:txEl>
                                          </p:spTgt>
                                        </p:tgtEl>
                                        <p:attrNameLst>
                                          <p:attrName>style.visibility</p:attrName>
                                        </p:attrNameLst>
                                      </p:cBhvr>
                                      <p:to>
                                        <p:strVal val="visible"/>
                                      </p:to>
                                    </p:set>
                                    <p:animEffect transition="in" filter="blinds(horizontal)">
                                      <p:cBhvr>
                                        <p:cTn id="34" dur="500"/>
                                        <p:tgtEl>
                                          <p:spTgt spid="519171">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19171">
                                            <p:txEl>
                                              <p:pRg st="9" end="9"/>
                                            </p:txEl>
                                          </p:spTgt>
                                        </p:tgtEl>
                                        <p:attrNameLst>
                                          <p:attrName>style.visibility</p:attrName>
                                        </p:attrNameLst>
                                      </p:cBhvr>
                                      <p:to>
                                        <p:strVal val="visible"/>
                                      </p:to>
                                    </p:set>
                                    <p:animEffect transition="in" filter="blinds(horizontal)">
                                      <p:cBhvr>
                                        <p:cTn id="39" dur="500"/>
                                        <p:tgtEl>
                                          <p:spTgt spid="519171">
                                            <p:txEl>
                                              <p:pRg st="9" end="9"/>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19171">
                                            <p:txEl>
                                              <p:pRg st="11" end="11"/>
                                            </p:txEl>
                                          </p:spTgt>
                                        </p:tgtEl>
                                        <p:attrNameLst>
                                          <p:attrName>style.visibility</p:attrName>
                                        </p:attrNameLst>
                                      </p:cBhvr>
                                      <p:to>
                                        <p:strVal val="visible"/>
                                      </p:to>
                                    </p:set>
                                    <p:animEffect transition="in" filter="blinds(horizontal)">
                                      <p:cBhvr>
                                        <p:cTn id="44" dur="500"/>
                                        <p:tgtEl>
                                          <p:spTgt spid="519171">
                                            <p:txEl>
                                              <p:pRg st="11" end="1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19172"/>
                                        </p:tgtEl>
                                        <p:attrNameLst>
                                          <p:attrName>style.visibility</p:attrName>
                                        </p:attrNameLst>
                                      </p:cBhvr>
                                      <p:to>
                                        <p:strVal val="visible"/>
                                      </p:to>
                                    </p:set>
                                    <p:animEffect transition="in" filter="blinds(horizontal)">
                                      <p:cBhvr>
                                        <p:cTn id="49" dur="500"/>
                                        <p:tgtEl>
                                          <p:spTgt spid="519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Grp="1" noChangeArrowheads="1"/>
          </p:cNvSpPr>
          <p:nvPr>
            <p:ph type="title" idx="4294967295"/>
          </p:nvPr>
        </p:nvSpPr>
        <p:spPr>
          <a:xfrm>
            <a:off x="836613" y="84138"/>
            <a:ext cx="4408487" cy="600075"/>
          </a:xfrm>
          <a:noFill/>
        </p:spPr>
        <p:txBody>
          <a:bodyPr lIns="63500" tIns="25400" rIns="63500" bIns="25400" anchor="t">
            <a:spAutoFit/>
          </a:bodyPr>
          <a:lstStyle/>
          <a:p>
            <a:r>
              <a:rPr lang="zh-CN" altLang="en-US" sz="3600" dirty="0"/>
              <a:t>如何计算</a:t>
            </a:r>
            <a:r>
              <a:rPr lang="en-US" altLang="zh-CN" sz="3600" dirty="0"/>
              <a:t>CPI?</a:t>
            </a:r>
          </a:p>
        </p:txBody>
      </p:sp>
      <p:sp>
        <p:nvSpPr>
          <p:cNvPr id="490499" name="Rectangle 4"/>
          <p:cNvSpPr>
            <a:spLocks noChangeArrowheads="1"/>
          </p:cNvSpPr>
          <p:nvPr/>
        </p:nvSpPr>
        <p:spPr bwMode="auto">
          <a:xfrm>
            <a:off x="195263" y="968375"/>
            <a:ext cx="8575675" cy="1141413"/>
          </a:xfrm>
          <a:prstGeom prst="rect">
            <a:avLst/>
          </a:prstGeom>
          <a:noFill/>
          <a:ln w="12700">
            <a:noFill/>
            <a:miter lim="800000"/>
            <a:headEnd/>
            <a:tailEnd/>
          </a:ln>
        </p:spPr>
        <p:txBody>
          <a:bodyPr lIns="90488" tIns="44450" rIns="90488" bIns="44450">
            <a:spAutoFit/>
          </a:bodyPr>
          <a:lstStyle/>
          <a:p>
            <a:pPr eaLnBrk="0" hangingPunct="0">
              <a:lnSpc>
                <a:spcPct val="115000"/>
              </a:lnSpc>
              <a:spcBef>
                <a:spcPct val="30000"/>
              </a:spcBef>
            </a:pPr>
            <a:r>
              <a:rPr lang="zh-CN" altLang="en-US" sz="2000" b="1" dirty="0">
                <a:solidFill>
                  <a:srgbClr val="008000"/>
                </a:solidFill>
                <a:latin typeface="黑体" pitchFamily="49" charset="-122"/>
                <a:ea typeface="黑体" pitchFamily="49" charset="-122"/>
              </a:rPr>
              <a:t>对于某一条特定的指令而言，</a:t>
            </a:r>
            <a:r>
              <a:rPr lang="zh-CN" altLang="en-US" sz="2000" b="1" dirty="0">
                <a:solidFill>
                  <a:srgbClr val="008000"/>
                </a:solidFill>
                <a:ea typeface="黑体" pitchFamily="49" charset="-122"/>
              </a:rPr>
              <a:t>其</a:t>
            </a:r>
            <a:r>
              <a:rPr lang="en-US" altLang="zh-CN" sz="2000" b="1" dirty="0">
                <a:solidFill>
                  <a:srgbClr val="008000"/>
                </a:solidFill>
                <a:ea typeface="黑体" pitchFamily="49" charset="-122"/>
              </a:rPr>
              <a:t>CPI</a:t>
            </a:r>
            <a:r>
              <a:rPr lang="zh-CN" altLang="en-US" sz="2000" b="1" dirty="0">
                <a:solidFill>
                  <a:srgbClr val="008000"/>
                </a:solidFill>
                <a:ea typeface="黑体" pitchFamily="49" charset="-122"/>
              </a:rPr>
              <a:t>是一个确定的值。但是，对于某一个程序或一台机器而言，其</a:t>
            </a:r>
            <a:r>
              <a:rPr lang="en-US" altLang="zh-CN" sz="2000" b="1" dirty="0">
                <a:solidFill>
                  <a:srgbClr val="008000"/>
                </a:solidFill>
                <a:ea typeface="黑体" pitchFamily="49" charset="-122"/>
              </a:rPr>
              <a:t>CPI</a:t>
            </a:r>
            <a:r>
              <a:rPr lang="zh-CN" altLang="en-US" sz="2000" b="1" dirty="0">
                <a:solidFill>
                  <a:srgbClr val="008000"/>
                </a:solidFill>
                <a:ea typeface="黑体" pitchFamily="49" charset="-122"/>
              </a:rPr>
              <a:t>是一个平均值，表示该程序或该机器指令集中每条指令执行时平均需要多少时钟周期</a:t>
            </a:r>
            <a:r>
              <a:rPr lang="zh-CN" altLang="en-US" sz="2000" b="1" dirty="0">
                <a:solidFill>
                  <a:srgbClr val="008000"/>
                </a:solidFill>
                <a:latin typeface="黑体" pitchFamily="49" charset="-122"/>
                <a:ea typeface="黑体" pitchFamily="49" charset="-122"/>
              </a:rPr>
              <a:t>。</a:t>
            </a:r>
          </a:p>
        </p:txBody>
      </p:sp>
      <p:sp>
        <p:nvSpPr>
          <p:cNvPr id="490500" name="AutoShape 16"/>
          <p:cNvSpPr>
            <a:spLocks noChangeAspect="1" noChangeArrowheads="1" noTextEdit="1"/>
          </p:cNvSpPr>
          <p:nvPr/>
        </p:nvSpPr>
        <p:spPr bwMode="auto">
          <a:xfrm>
            <a:off x="4814888" y="4406900"/>
            <a:ext cx="3105150" cy="785813"/>
          </a:xfrm>
          <a:prstGeom prst="rect">
            <a:avLst/>
          </a:prstGeom>
          <a:noFill/>
          <a:ln w="9525">
            <a:noFill/>
            <a:miter lim="800000"/>
            <a:headEnd/>
            <a:tailEnd/>
          </a:ln>
        </p:spPr>
        <p:txBody>
          <a:bodyPr/>
          <a:lstStyle/>
          <a:p>
            <a:endParaRPr lang="zh-CN" altLang="en-US"/>
          </a:p>
        </p:txBody>
      </p:sp>
      <p:sp>
        <p:nvSpPr>
          <p:cNvPr id="490501" name="Rectangle 18"/>
          <p:cNvSpPr>
            <a:spLocks noChangeArrowheads="1"/>
          </p:cNvSpPr>
          <p:nvPr/>
        </p:nvSpPr>
        <p:spPr bwMode="auto">
          <a:xfrm>
            <a:off x="6602413" y="4541838"/>
            <a:ext cx="0" cy="212725"/>
          </a:xfrm>
          <a:prstGeom prst="rect">
            <a:avLst/>
          </a:prstGeom>
          <a:noFill/>
          <a:ln w="9525">
            <a:noFill/>
            <a:miter lim="800000"/>
            <a:headEnd/>
            <a:tailEnd/>
          </a:ln>
        </p:spPr>
        <p:txBody>
          <a:bodyPr wrap="none" lIns="0" tIns="0" rIns="0" bIns="0">
            <a:spAutoFit/>
          </a:bodyPr>
          <a:lstStyle/>
          <a:p>
            <a:pPr algn="ctr" eaLnBrk="0" hangingPunct="0"/>
            <a:endParaRPr lang="zh-CN" altLang="en-US" sz="1400">
              <a:latin typeface="Times New Roman" pitchFamily="18" charset="0"/>
            </a:endParaRPr>
          </a:p>
        </p:txBody>
      </p:sp>
      <p:grpSp>
        <p:nvGrpSpPr>
          <p:cNvPr id="2" name="Group 94"/>
          <p:cNvGrpSpPr>
            <a:grpSpLocks/>
          </p:cNvGrpSpPr>
          <p:nvPr/>
        </p:nvGrpSpPr>
        <p:grpSpPr bwMode="auto">
          <a:xfrm>
            <a:off x="276225" y="3554413"/>
            <a:ext cx="8213725" cy="1090612"/>
            <a:chOff x="198" y="3341"/>
            <a:chExt cx="5174" cy="687"/>
          </a:xfrm>
        </p:grpSpPr>
        <p:sp>
          <p:nvSpPr>
            <p:cNvPr id="490503" name="Rectangle 7"/>
            <p:cNvSpPr>
              <a:spLocks noChangeArrowheads="1"/>
            </p:cNvSpPr>
            <p:nvPr/>
          </p:nvSpPr>
          <p:spPr bwMode="auto">
            <a:xfrm>
              <a:off x="198" y="3341"/>
              <a:ext cx="5174" cy="197"/>
            </a:xfrm>
            <a:prstGeom prst="rect">
              <a:avLst/>
            </a:prstGeom>
            <a:noFill/>
            <a:ln w="12700">
              <a:noFill/>
              <a:miter lim="800000"/>
              <a:headEnd/>
              <a:tailEnd/>
            </a:ln>
          </p:spPr>
          <p:txBody>
            <a:bodyPr lIns="63500" tIns="25400" rIns="63500" bIns="25400">
              <a:spAutoFit/>
            </a:bodyPr>
            <a:lstStyle/>
            <a:p>
              <a:pPr eaLnBrk="0" hangingPunct="0">
                <a:lnSpc>
                  <a:spcPct val="85000"/>
                </a:lnSpc>
              </a:pPr>
              <a:r>
                <a:rPr lang="zh-CN" altLang="en-US" sz="2000" b="1" dirty="0" smtClean="0">
                  <a:solidFill>
                    <a:schemeClr val="accent2"/>
                  </a:solidFill>
                  <a:ea typeface="黑体" pitchFamily="49" charset="-122"/>
                  <a:cs typeface="Times New Roman" pitchFamily="18" charset="0"/>
                </a:rPr>
                <a:t>假定</a:t>
              </a:r>
              <a:r>
                <a:rPr lang="en-US" altLang="zh-CN" sz="2000" b="1" i="1" dirty="0" err="1" smtClean="0">
                  <a:solidFill>
                    <a:schemeClr val="accent2"/>
                  </a:solidFill>
                  <a:ea typeface="黑体" pitchFamily="49" charset="-122"/>
                  <a:cs typeface="Times New Roman" pitchFamily="18" charset="0"/>
                </a:rPr>
                <a:t>CPI</a:t>
              </a:r>
              <a:r>
                <a:rPr lang="en-US" altLang="zh-CN" sz="1400" b="1" i="1" dirty="0" err="1" smtClean="0">
                  <a:solidFill>
                    <a:schemeClr val="accent2"/>
                  </a:solidFill>
                  <a:latin typeface="Times New Roman" pitchFamily="18" charset="0"/>
                  <a:ea typeface="黑体" pitchFamily="49" charset="-122"/>
                  <a:cs typeface="Times New Roman" pitchFamily="18" charset="0"/>
                </a:rPr>
                <a:t>i</a:t>
              </a:r>
              <a:r>
                <a:rPr lang="zh-CN" altLang="en-US" sz="2000" b="1" dirty="0" smtClean="0">
                  <a:solidFill>
                    <a:schemeClr val="accent2"/>
                  </a:solidFill>
                  <a:ea typeface="黑体" pitchFamily="49" charset="-122"/>
                  <a:cs typeface="Times New Roman" pitchFamily="18" charset="0"/>
                </a:rPr>
                <a:t>、</a:t>
              </a:r>
              <a:r>
                <a:rPr lang="en-US" altLang="zh-CN" sz="2000" b="1" i="1" dirty="0">
                  <a:solidFill>
                    <a:schemeClr val="accent2"/>
                  </a:solidFill>
                  <a:ea typeface="黑体" pitchFamily="49" charset="-122"/>
                  <a:cs typeface="Times New Roman" pitchFamily="18" charset="0"/>
                </a:rPr>
                <a:t>F</a:t>
              </a:r>
              <a:r>
                <a:rPr lang="en-US" altLang="zh-CN" sz="1400" b="1" i="1" dirty="0">
                  <a:solidFill>
                    <a:schemeClr val="accent2"/>
                  </a:solidFill>
                  <a:latin typeface="Times New Roman" pitchFamily="18" charset="0"/>
                  <a:ea typeface="黑体" pitchFamily="49" charset="-122"/>
                  <a:cs typeface="Times New Roman" pitchFamily="18" charset="0"/>
                </a:rPr>
                <a:t>i</a:t>
              </a:r>
              <a:r>
                <a:rPr lang="zh-CN" altLang="en-US" sz="2000" b="1" dirty="0" smtClean="0">
                  <a:solidFill>
                    <a:schemeClr val="accent2"/>
                  </a:solidFill>
                  <a:ea typeface="黑体" pitchFamily="49" charset="-122"/>
                  <a:cs typeface="Times New Roman" pitchFamily="18" charset="0"/>
                </a:rPr>
                <a:t>是各指令</a:t>
              </a:r>
              <a:r>
                <a:rPr lang="zh-CN" altLang="en-US" sz="2000" b="1" dirty="0">
                  <a:solidFill>
                    <a:schemeClr val="accent2"/>
                  </a:solidFill>
                  <a:ea typeface="黑体" pitchFamily="49" charset="-122"/>
                  <a:cs typeface="Times New Roman" pitchFamily="18" charset="0"/>
                </a:rPr>
                <a:t>的</a:t>
              </a:r>
              <a:r>
                <a:rPr lang="en-US" altLang="zh-CN" sz="2000" b="1" dirty="0" smtClean="0">
                  <a:solidFill>
                    <a:schemeClr val="accent2"/>
                  </a:solidFill>
                  <a:ea typeface="黑体" pitchFamily="49" charset="-122"/>
                  <a:cs typeface="Times New Roman" pitchFamily="18" charset="0"/>
                </a:rPr>
                <a:t>CPI</a:t>
              </a:r>
              <a:r>
                <a:rPr lang="zh-CN" altLang="en-US" sz="2000" b="1" dirty="0" smtClean="0">
                  <a:solidFill>
                    <a:schemeClr val="accent2"/>
                  </a:solidFill>
                  <a:ea typeface="黑体" pitchFamily="49" charset="-122"/>
                  <a:cs typeface="Times New Roman" pitchFamily="18" charset="0"/>
                </a:rPr>
                <a:t>和</a:t>
              </a:r>
              <a:r>
                <a:rPr lang="zh-CN" altLang="en-US" sz="2000" b="1" dirty="0">
                  <a:solidFill>
                    <a:schemeClr val="accent2"/>
                  </a:solidFill>
                  <a:ea typeface="黑体" pitchFamily="49" charset="-122"/>
                  <a:cs typeface="Times New Roman" pitchFamily="18" charset="0"/>
                </a:rPr>
                <a:t>在程序中的出现频率，则程序综合</a:t>
              </a:r>
              <a:r>
                <a:rPr lang="en-US" altLang="zh-CN" sz="2000" b="1" dirty="0">
                  <a:solidFill>
                    <a:schemeClr val="accent2"/>
                  </a:solidFill>
                  <a:ea typeface="黑体" pitchFamily="49" charset="-122"/>
                  <a:cs typeface="Times New Roman" pitchFamily="18" charset="0"/>
                </a:rPr>
                <a:t>CPI</a:t>
              </a:r>
              <a:r>
                <a:rPr lang="zh-CN" altLang="en-US" sz="2000" b="1" dirty="0">
                  <a:solidFill>
                    <a:schemeClr val="accent2"/>
                  </a:solidFill>
                  <a:ea typeface="黑体" pitchFamily="49" charset="-122"/>
                  <a:cs typeface="Times New Roman" pitchFamily="18" charset="0"/>
                </a:rPr>
                <a:t>为</a:t>
              </a:r>
              <a:r>
                <a:rPr lang="en-US" altLang="zh-CN" sz="2000" b="1" dirty="0">
                  <a:solidFill>
                    <a:schemeClr val="accent2"/>
                  </a:solidFill>
                  <a:ea typeface="黑体" pitchFamily="49" charset="-122"/>
                  <a:cs typeface="Times New Roman" pitchFamily="18" charset="0"/>
                </a:rPr>
                <a:t>:</a:t>
              </a:r>
            </a:p>
          </p:txBody>
        </p:sp>
        <p:grpSp>
          <p:nvGrpSpPr>
            <p:cNvPr id="490504" name="Group 75"/>
            <p:cNvGrpSpPr>
              <a:grpSpLocks/>
            </p:cNvGrpSpPr>
            <p:nvPr/>
          </p:nvGrpSpPr>
          <p:grpSpPr bwMode="auto">
            <a:xfrm>
              <a:off x="557" y="3505"/>
              <a:ext cx="4254" cy="523"/>
              <a:chOff x="768" y="2853"/>
              <a:chExt cx="4254" cy="523"/>
            </a:xfrm>
          </p:grpSpPr>
          <p:sp>
            <p:nvSpPr>
              <p:cNvPr id="490505" name="Rectangle 6"/>
              <p:cNvSpPr>
                <a:spLocks noChangeArrowheads="1"/>
              </p:cNvSpPr>
              <p:nvPr/>
            </p:nvSpPr>
            <p:spPr bwMode="auto">
              <a:xfrm>
                <a:off x="768" y="2943"/>
                <a:ext cx="648" cy="326"/>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000" b="1"/>
                  <a:t>CPI  =</a:t>
                </a:r>
                <a:r>
                  <a:rPr lang="en-US" altLang="zh-CN"/>
                  <a:t> </a:t>
                </a:r>
                <a:r>
                  <a:rPr lang="en-US" altLang="zh-CN" sz="3600"/>
                  <a:t> </a:t>
                </a:r>
                <a:endParaRPr lang="en-US" altLang="zh-CN"/>
              </a:p>
            </p:txBody>
          </p:sp>
          <p:sp>
            <p:nvSpPr>
              <p:cNvPr id="490506" name="Rectangle 11"/>
              <p:cNvSpPr>
                <a:spLocks noChangeArrowheads="1"/>
              </p:cNvSpPr>
              <p:nvPr/>
            </p:nvSpPr>
            <p:spPr bwMode="auto">
              <a:xfrm>
                <a:off x="2622" y="2901"/>
                <a:ext cx="576" cy="326"/>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b="1"/>
                  <a:t>where</a:t>
                </a:r>
                <a:r>
                  <a:rPr lang="en-US" altLang="zh-CN" sz="3600"/>
                  <a:t> </a:t>
                </a:r>
                <a:endParaRPr lang="en-US" altLang="zh-CN"/>
              </a:p>
            </p:txBody>
          </p:sp>
          <p:grpSp>
            <p:nvGrpSpPr>
              <p:cNvPr id="490507" name="Group 61"/>
              <p:cNvGrpSpPr>
                <a:grpSpLocks/>
              </p:cNvGrpSpPr>
              <p:nvPr/>
            </p:nvGrpSpPr>
            <p:grpSpPr bwMode="auto">
              <a:xfrm>
                <a:off x="1351" y="2938"/>
                <a:ext cx="989" cy="411"/>
                <a:chOff x="1747" y="2782"/>
                <a:chExt cx="989" cy="411"/>
              </a:xfrm>
            </p:grpSpPr>
            <p:sp>
              <p:nvSpPr>
                <p:cNvPr id="490508" name="Rectangle 48"/>
                <p:cNvSpPr>
                  <a:spLocks noChangeArrowheads="1"/>
                </p:cNvSpPr>
                <p:nvPr/>
              </p:nvSpPr>
              <p:spPr bwMode="auto">
                <a:xfrm>
                  <a:off x="1956" y="2813"/>
                  <a:ext cx="0" cy="134"/>
                </a:xfrm>
                <a:prstGeom prst="rect">
                  <a:avLst/>
                </a:prstGeom>
                <a:noFill/>
                <a:ln w="9525">
                  <a:noFill/>
                  <a:miter lim="800000"/>
                  <a:headEnd/>
                  <a:tailEnd/>
                </a:ln>
              </p:spPr>
              <p:txBody>
                <a:bodyPr wrap="none" lIns="0" tIns="0" rIns="0" bIns="0">
                  <a:spAutoFit/>
                </a:bodyPr>
                <a:lstStyle/>
                <a:p>
                  <a:pPr algn="ctr" eaLnBrk="0" hangingPunct="0"/>
                  <a:endParaRPr lang="zh-CN" altLang="en-US" sz="1400">
                    <a:latin typeface="Times New Roman" pitchFamily="18" charset="0"/>
                  </a:endParaRPr>
                </a:p>
              </p:txBody>
            </p:sp>
            <p:sp>
              <p:nvSpPr>
                <p:cNvPr id="490509" name="Rectangle 49"/>
                <p:cNvSpPr>
                  <a:spLocks noChangeArrowheads="1"/>
                </p:cNvSpPr>
                <p:nvPr/>
              </p:nvSpPr>
              <p:spPr bwMode="auto">
                <a:xfrm>
                  <a:off x="1825" y="3059"/>
                  <a:ext cx="63" cy="134"/>
                </a:xfrm>
                <a:prstGeom prst="rect">
                  <a:avLst/>
                </a:prstGeom>
                <a:noFill/>
                <a:ln w="9525">
                  <a:noFill/>
                  <a:miter lim="800000"/>
                  <a:headEnd/>
                  <a:tailEnd/>
                </a:ln>
              </p:spPr>
              <p:txBody>
                <a:bodyPr wrap="none" lIns="0" tIns="0" rIns="0" bIns="0">
                  <a:spAutoFit/>
                </a:bodyPr>
                <a:lstStyle/>
                <a:p>
                  <a:pPr algn="ctr" eaLnBrk="0" hangingPunct="0"/>
                  <a:r>
                    <a:rPr lang="en-US" altLang="zh-CN" sz="1400">
                      <a:latin typeface="Times New Roman" pitchFamily="18" charset="0"/>
                    </a:rPr>
                    <a:t>=</a:t>
                  </a:r>
                </a:p>
              </p:txBody>
            </p:sp>
            <p:sp>
              <p:nvSpPr>
                <p:cNvPr id="490510" name="Rectangle 50"/>
                <p:cNvSpPr>
                  <a:spLocks noChangeArrowheads="1"/>
                </p:cNvSpPr>
                <p:nvPr/>
              </p:nvSpPr>
              <p:spPr bwMode="auto">
                <a:xfrm>
                  <a:off x="2446" y="2866"/>
                  <a:ext cx="77" cy="154"/>
                </a:xfrm>
                <a:prstGeom prst="rect">
                  <a:avLst/>
                </a:prstGeom>
                <a:noFill/>
                <a:ln w="9525">
                  <a:noFill/>
                  <a:miter lim="800000"/>
                  <a:headEnd/>
                  <a:tailEnd/>
                </a:ln>
              </p:spPr>
              <p:txBody>
                <a:bodyPr wrap="none" lIns="0" tIns="0" rIns="0" bIns="0">
                  <a:spAutoFit/>
                </a:bodyPr>
                <a:lstStyle/>
                <a:p>
                  <a:pPr algn="ctr" eaLnBrk="0" hangingPunct="0"/>
                  <a:r>
                    <a:rPr lang="en-US" altLang="zh-CN" sz="1600" b="1">
                      <a:latin typeface="Tahoma" pitchFamily="34" charset="0"/>
                    </a:rPr>
                    <a:t>x</a:t>
                  </a:r>
                </a:p>
              </p:txBody>
            </p:sp>
            <p:sp>
              <p:nvSpPr>
                <p:cNvPr id="490511" name="Rectangle 51"/>
                <p:cNvSpPr>
                  <a:spLocks noChangeArrowheads="1"/>
                </p:cNvSpPr>
                <p:nvPr/>
              </p:nvSpPr>
              <p:spPr bwMode="auto">
                <a:xfrm>
                  <a:off x="1747" y="2866"/>
                  <a:ext cx="192"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宋体" pitchFamily="2" charset="-122"/>
                    </a:rPr>
                    <a:t>∑</a:t>
                  </a:r>
                  <a:endParaRPr lang="en-US" altLang="zh-CN" sz="1400">
                    <a:latin typeface="宋体" pitchFamily="2" charset="-122"/>
                  </a:endParaRPr>
                </a:p>
              </p:txBody>
            </p:sp>
            <p:sp>
              <p:nvSpPr>
                <p:cNvPr id="490512" name="Rectangle 52"/>
                <p:cNvSpPr>
                  <a:spLocks noChangeArrowheads="1"/>
                </p:cNvSpPr>
                <p:nvPr/>
              </p:nvSpPr>
              <p:spPr bwMode="auto">
                <a:xfrm>
                  <a:off x="1833" y="2782"/>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n</a:t>
                  </a:r>
                  <a:endParaRPr lang="en-US" altLang="zh-CN" sz="1400">
                    <a:latin typeface="Times New Roman" pitchFamily="18" charset="0"/>
                  </a:endParaRPr>
                </a:p>
              </p:txBody>
            </p:sp>
            <p:sp>
              <p:nvSpPr>
                <p:cNvPr id="490513" name="Rectangle 53"/>
                <p:cNvSpPr>
                  <a:spLocks noChangeArrowheads="1"/>
                </p:cNvSpPr>
                <p:nvPr/>
              </p:nvSpPr>
              <p:spPr bwMode="auto">
                <a:xfrm>
                  <a:off x="1776" y="3055"/>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14" name="Rectangle 54"/>
                <p:cNvSpPr>
                  <a:spLocks noChangeArrowheads="1"/>
                </p:cNvSpPr>
                <p:nvPr/>
              </p:nvSpPr>
              <p:spPr bwMode="auto">
                <a:xfrm>
                  <a:off x="2705" y="2979"/>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15" name="Rectangle 55"/>
                <p:cNvSpPr>
                  <a:spLocks noChangeArrowheads="1"/>
                </p:cNvSpPr>
                <p:nvPr/>
              </p:nvSpPr>
              <p:spPr bwMode="auto">
                <a:xfrm>
                  <a:off x="2356" y="2979"/>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16" name="Rectangle 56"/>
                <p:cNvSpPr>
                  <a:spLocks noChangeArrowheads="1"/>
                </p:cNvSpPr>
                <p:nvPr/>
              </p:nvSpPr>
              <p:spPr bwMode="auto">
                <a:xfrm>
                  <a:off x="2591" y="2860"/>
                  <a:ext cx="10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latin typeface="Times New Roman" pitchFamily="18" charset="0"/>
                    </a:rPr>
                    <a:t>F</a:t>
                  </a:r>
                </a:p>
              </p:txBody>
            </p:sp>
            <p:sp>
              <p:nvSpPr>
                <p:cNvPr id="490517" name="Rectangle 57"/>
                <p:cNvSpPr>
                  <a:spLocks noChangeArrowheads="1"/>
                </p:cNvSpPr>
                <p:nvPr/>
              </p:nvSpPr>
              <p:spPr bwMode="auto">
                <a:xfrm>
                  <a:off x="2041" y="2860"/>
                  <a:ext cx="26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CPI</a:t>
                  </a:r>
                  <a:endParaRPr lang="en-US" altLang="zh-CN" sz="2000" b="1">
                    <a:latin typeface="Times New Roman" pitchFamily="18" charset="0"/>
                  </a:endParaRPr>
                </a:p>
              </p:txBody>
            </p:sp>
            <p:sp>
              <p:nvSpPr>
                <p:cNvPr id="490518" name="Rectangle 59"/>
                <p:cNvSpPr>
                  <a:spLocks noChangeArrowheads="1"/>
                </p:cNvSpPr>
                <p:nvPr/>
              </p:nvSpPr>
              <p:spPr bwMode="auto">
                <a:xfrm>
                  <a:off x="1920" y="3055"/>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a:solidFill>
                        <a:srgbClr val="000000"/>
                      </a:solidFill>
                      <a:latin typeface="Times New Roman" pitchFamily="18" charset="0"/>
                    </a:rPr>
                    <a:t>1</a:t>
                  </a:r>
                  <a:endParaRPr lang="en-US" altLang="zh-CN" sz="1400">
                    <a:latin typeface="Times New Roman" pitchFamily="18" charset="0"/>
                  </a:endParaRPr>
                </a:p>
              </p:txBody>
            </p:sp>
          </p:grpSp>
          <p:sp>
            <p:nvSpPr>
              <p:cNvPr id="490519" name="AutoShape 62"/>
              <p:cNvSpPr>
                <a:spLocks noChangeAspect="1" noChangeArrowheads="1" noTextEdit="1"/>
              </p:cNvSpPr>
              <p:nvPr/>
            </p:nvSpPr>
            <p:spPr bwMode="auto">
              <a:xfrm>
                <a:off x="3102" y="2853"/>
                <a:ext cx="1920" cy="523"/>
              </a:xfrm>
              <a:prstGeom prst="rect">
                <a:avLst/>
              </a:prstGeom>
              <a:noFill/>
              <a:ln w="9525">
                <a:noFill/>
                <a:miter lim="800000"/>
                <a:headEnd/>
                <a:tailEnd/>
              </a:ln>
            </p:spPr>
            <p:txBody>
              <a:bodyPr/>
              <a:lstStyle/>
              <a:p>
                <a:endParaRPr lang="zh-CN" altLang="en-US"/>
              </a:p>
            </p:txBody>
          </p:sp>
          <p:sp>
            <p:nvSpPr>
              <p:cNvPr id="490520" name="Line 64"/>
              <p:cNvSpPr>
                <a:spLocks noChangeShapeType="1"/>
              </p:cNvSpPr>
              <p:nvPr/>
            </p:nvSpPr>
            <p:spPr bwMode="auto">
              <a:xfrm>
                <a:off x="3487" y="3107"/>
                <a:ext cx="1498" cy="0"/>
              </a:xfrm>
              <a:prstGeom prst="line">
                <a:avLst/>
              </a:prstGeom>
              <a:noFill/>
              <a:ln w="12700">
                <a:solidFill>
                  <a:srgbClr val="000000"/>
                </a:solidFill>
                <a:round/>
                <a:headEnd/>
                <a:tailEnd/>
              </a:ln>
            </p:spPr>
            <p:txBody>
              <a:bodyPr/>
              <a:lstStyle/>
              <a:p>
                <a:endParaRPr lang="zh-CN" altLang="en-US"/>
              </a:p>
            </p:txBody>
          </p:sp>
          <p:sp>
            <p:nvSpPr>
              <p:cNvPr id="490521" name="Rectangle 65"/>
              <p:cNvSpPr>
                <a:spLocks noChangeArrowheads="1"/>
              </p:cNvSpPr>
              <p:nvPr/>
            </p:nvSpPr>
            <p:spPr bwMode="auto">
              <a:xfrm>
                <a:off x="4527" y="3134"/>
                <a:ext cx="491"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Count</a:t>
                </a:r>
                <a:endParaRPr lang="en-US" altLang="zh-CN" sz="1400" b="1">
                  <a:latin typeface="Times New Roman" pitchFamily="18" charset="0"/>
                </a:endParaRPr>
              </a:p>
            </p:txBody>
          </p:sp>
          <p:sp>
            <p:nvSpPr>
              <p:cNvPr id="490522" name="Rectangle 66"/>
              <p:cNvSpPr>
                <a:spLocks noChangeArrowheads="1"/>
              </p:cNvSpPr>
              <p:nvPr/>
            </p:nvSpPr>
            <p:spPr bwMode="auto">
              <a:xfrm>
                <a:off x="4280" y="3134"/>
                <a:ext cx="107"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n</a:t>
                </a:r>
                <a:endParaRPr lang="en-US" altLang="zh-CN" sz="1400" b="1">
                  <a:latin typeface="Times New Roman" pitchFamily="18" charset="0"/>
                </a:endParaRPr>
              </a:p>
            </p:txBody>
          </p:sp>
          <p:sp>
            <p:nvSpPr>
              <p:cNvPr id="490523" name="Rectangle 67"/>
              <p:cNvSpPr>
                <a:spLocks noChangeArrowheads="1"/>
              </p:cNvSpPr>
              <p:nvPr/>
            </p:nvSpPr>
            <p:spPr bwMode="auto">
              <a:xfrm>
                <a:off x="3530" y="3134"/>
                <a:ext cx="779"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Instructio</a:t>
                </a:r>
                <a:endParaRPr lang="en-US" altLang="zh-CN" sz="1400" b="1">
                  <a:latin typeface="Times New Roman" pitchFamily="18" charset="0"/>
                </a:endParaRPr>
              </a:p>
            </p:txBody>
          </p:sp>
          <p:sp>
            <p:nvSpPr>
              <p:cNvPr id="490524" name="Rectangle 68"/>
              <p:cNvSpPr>
                <a:spLocks noChangeArrowheads="1"/>
              </p:cNvSpPr>
              <p:nvPr/>
            </p:nvSpPr>
            <p:spPr bwMode="auto">
              <a:xfrm>
                <a:off x="4183" y="2865"/>
                <a:ext cx="128" cy="230"/>
              </a:xfrm>
              <a:prstGeom prst="rect">
                <a:avLst/>
              </a:prstGeom>
              <a:noFill/>
              <a:ln w="9525">
                <a:noFill/>
                <a:miter lim="800000"/>
                <a:headEnd/>
                <a:tailEnd/>
              </a:ln>
            </p:spPr>
            <p:txBody>
              <a:bodyPr wrap="none" lIns="0" tIns="0" rIns="0" bIns="0">
                <a:spAutoFit/>
              </a:bodyPr>
              <a:lstStyle/>
              <a:p>
                <a:pPr algn="ctr" eaLnBrk="0" hangingPunct="0"/>
                <a:r>
                  <a:rPr lang="en-US" altLang="zh-CN" sz="2400" b="1" i="1">
                    <a:solidFill>
                      <a:srgbClr val="000000"/>
                    </a:solidFill>
                    <a:latin typeface="Times New Roman" pitchFamily="18" charset="0"/>
                  </a:rPr>
                  <a:t>C</a:t>
                </a:r>
                <a:endParaRPr lang="en-US" altLang="zh-CN" sz="1400" b="1">
                  <a:latin typeface="Times New Roman" pitchFamily="18" charset="0"/>
                </a:endParaRPr>
              </a:p>
            </p:txBody>
          </p:sp>
          <p:sp>
            <p:nvSpPr>
              <p:cNvPr id="490525" name="Rectangle 69"/>
              <p:cNvSpPr>
                <a:spLocks noChangeArrowheads="1"/>
              </p:cNvSpPr>
              <p:nvPr/>
            </p:nvSpPr>
            <p:spPr bwMode="auto">
              <a:xfrm>
                <a:off x="3176" y="2985"/>
                <a:ext cx="117" cy="230"/>
              </a:xfrm>
              <a:prstGeom prst="rect">
                <a:avLst/>
              </a:prstGeom>
              <a:noFill/>
              <a:ln w="9525">
                <a:noFill/>
                <a:miter lim="800000"/>
                <a:headEnd/>
                <a:tailEnd/>
              </a:ln>
            </p:spPr>
            <p:txBody>
              <a:bodyPr wrap="none" lIns="0" tIns="0" rIns="0" bIns="0">
                <a:spAutoFit/>
              </a:bodyPr>
              <a:lstStyle/>
              <a:p>
                <a:pPr algn="ctr" eaLnBrk="0" hangingPunct="0"/>
                <a:r>
                  <a:rPr lang="en-US" altLang="zh-CN" sz="2400" i="1">
                    <a:solidFill>
                      <a:srgbClr val="000000"/>
                    </a:solidFill>
                    <a:latin typeface="Times New Roman" pitchFamily="18" charset="0"/>
                  </a:rPr>
                  <a:t>F</a:t>
                </a:r>
                <a:endParaRPr lang="en-US" altLang="zh-CN" sz="1400">
                  <a:latin typeface="Times New Roman" pitchFamily="18" charset="0"/>
                </a:endParaRPr>
              </a:p>
            </p:txBody>
          </p:sp>
          <p:sp>
            <p:nvSpPr>
              <p:cNvPr id="490526" name="Rectangle 70"/>
              <p:cNvSpPr>
                <a:spLocks noChangeArrowheads="1"/>
              </p:cNvSpPr>
              <p:nvPr/>
            </p:nvSpPr>
            <p:spPr bwMode="auto">
              <a:xfrm>
                <a:off x="4294" y="2982"/>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27" name="Rectangle 71"/>
              <p:cNvSpPr>
                <a:spLocks noChangeArrowheads="1"/>
              </p:cNvSpPr>
              <p:nvPr/>
            </p:nvSpPr>
            <p:spPr bwMode="auto">
              <a:xfrm>
                <a:off x="3259" y="3103"/>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28" name="Rectangle 72"/>
              <p:cNvSpPr>
                <a:spLocks noChangeArrowheads="1"/>
              </p:cNvSpPr>
              <p:nvPr/>
            </p:nvSpPr>
            <p:spPr bwMode="auto">
              <a:xfrm>
                <a:off x="4413" y="3134"/>
                <a:ext cx="96"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Times New Roman" pitchFamily="18" charset="0"/>
                  </a:rPr>
                  <a:t>_</a:t>
                </a:r>
                <a:endParaRPr lang="en-US" altLang="zh-CN" sz="1400">
                  <a:latin typeface="Times New Roman" pitchFamily="18" charset="0"/>
                </a:endParaRPr>
              </a:p>
            </p:txBody>
          </p:sp>
          <p:sp>
            <p:nvSpPr>
              <p:cNvPr id="490529" name="Rectangle 73"/>
              <p:cNvSpPr>
                <a:spLocks noChangeArrowheads="1"/>
              </p:cNvSpPr>
              <p:nvPr/>
            </p:nvSpPr>
            <p:spPr bwMode="auto">
              <a:xfrm>
                <a:off x="3355" y="3000"/>
                <a:ext cx="129"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Symbol" pitchFamily="18" charset="2"/>
                  </a:rPr>
                  <a:t>=</a:t>
                </a:r>
                <a:endParaRPr lang="en-US" altLang="zh-CN" sz="1400">
                  <a:latin typeface="Times New Roman" pitchFamily="18" charset="0"/>
                </a:endParaRPr>
              </a:p>
            </p:txBody>
          </p:sp>
        </p:grpSp>
      </p:grpSp>
      <p:grpSp>
        <p:nvGrpSpPr>
          <p:cNvPr id="5" name="Group 92"/>
          <p:cNvGrpSpPr>
            <a:grpSpLocks/>
          </p:cNvGrpSpPr>
          <p:nvPr/>
        </p:nvGrpSpPr>
        <p:grpSpPr bwMode="auto">
          <a:xfrm>
            <a:off x="312738" y="2325688"/>
            <a:ext cx="8470900" cy="1250950"/>
            <a:chOff x="156" y="665"/>
            <a:chExt cx="5336" cy="788"/>
          </a:xfrm>
        </p:grpSpPr>
        <p:sp>
          <p:nvSpPr>
            <p:cNvPr id="490531" name="Rectangle 8"/>
            <p:cNvSpPr>
              <a:spLocks noChangeArrowheads="1"/>
            </p:cNvSpPr>
            <p:nvPr/>
          </p:nvSpPr>
          <p:spPr bwMode="auto">
            <a:xfrm>
              <a:off x="5211" y="995"/>
              <a:ext cx="114" cy="458"/>
            </a:xfrm>
            <a:prstGeom prst="rect">
              <a:avLst/>
            </a:prstGeom>
            <a:noFill/>
            <a:ln w="12700">
              <a:noFill/>
              <a:miter lim="800000"/>
              <a:headEnd/>
              <a:tailEnd/>
            </a:ln>
          </p:spPr>
          <p:txBody>
            <a:bodyPr wrap="none" lIns="90488" tIns="44450" rIns="90488" bIns="44450">
              <a:spAutoFit/>
            </a:bodyPr>
            <a:lstStyle/>
            <a:p>
              <a:pPr eaLnBrk="0" hangingPunct="0"/>
              <a:endParaRPr lang="zh-CN" altLang="en-US" sz="1400"/>
            </a:p>
            <a:p>
              <a:pPr eaLnBrk="0" hangingPunct="0"/>
              <a:endParaRPr lang="zh-CN" altLang="en-US" sz="1400"/>
            </a:p>
            <a:p>
              <a:pPr eaLnBrk="0" latinLnBrk="1" hangingPunct="0"/>
              <a:endParaRPr lang="zh-CN" altLang="en-US" sz="1400"/>
            </a:p>
          </p:txBody>
        </p:sp>
        <p:sp>
          <p:nvSpPr>
            <p:cNvPr id="490532" name="Rectangle 13"/>
            <p:cNvSpPr>
              <a:spLocks noChangeArrowheads="1"/>
            </p:cNvSpPr>
            <p:nvPr/>
          </p:nvSpPr>
          <p:spPr bwMode="auto">
            <a:xfrm>
              <a:off x="2879" y="1042"/>
              <a:ext cx="1732" cy="195"/>
            </a:xfrm>
            <a:prstGeom prst="rect">
              <a:avLst/>
            </a:prstGeom>
            <a:noFill/>
            <a:ln w="12700">
              <a:noFill/>
              <a:miter lim="800000"/>
              <a:headEnd/>
              <a:tailEnd/>
            </a:ln>
          </p:spPr>
          <p:txBody>
            <a:bodyPr lIns="63500" tIns="25400" rIns="63500" bIns="25400">
              <a:spAutoFit/>
            </a:bodyPr>
            <a:lstStyle/>
            <a:p>
              <a:pPr eaLnBrk="0" hangingPunct="0">
                <a:lnSpc>
                  <a:spcPct val="85000"/>
                </a:lnSpc>
              </a:pPr>
              <a:r>
                <a:rPr lang="en-US" altLang="zh-CN" sz="2000" b="1"/>
                <a:t>CPU</a:t>
              </a:r>
              <a:r>
                <a:rPr lang="zh-CN" altLang="en-US" sz="2000" b="1"/>
                <a:t>时间</a:t>
              </a:r>
              <a:r>
                <a:rPr lang="en-US" altLang="zh-CN" sz="2000" b="1"/>
                <a:t>=</a:t>
              </a:r>
              <a:r>
                <a:rPr lang="en-US" altLang="zh-CN" b="1"/>
                <a:t> </a:t>
              </a:r>
              <a:r>
                <a:rPr lang="zh-CN" altLang="en-US" b="1"/>
                <a:t>时钟周期 </a:t>
              </a:r>
              <a:r>
                <a:rPr lang="en-US" altLang="zh-CN" sz="1600" b="1">
                  <a:latin typeface="Tahoma" pitchFamily="34" charset="0"/>
                  <a:ea typeface="MS Gothic" pitchFamily="49" charset="-128"/>
                </a:rPr>
                <a:t>x</a:t>
              </a:r>
              <a:endParaRPr lang="zh-CN" altLang="en-US" sz="1600" b="1">
                <a:latin typeface="Tahoma" pitchFamily="34" charset="0"/>
                <a:ea typeface="MS Gothic" pitchFamily="49" charset="-128"/>
              </a:endParaRPr>
            </a:p>
          </p:txBody>
        </p:sp>
        <p:sp>
          <p:nvSpPr>
            <p:cNvPr id="490533" name="Rectangle 15"/>
            <p:cNvSpPr>
              <a:spLocks noChangeArrowheads="1"/>
            </p:cNvSpPr>
            <p:nvPr/>
          </p:nvSpPr>
          <p:spPr bwMode="auto">
            <a:xfrm>
              <a:off x="156" y="665"/>
              <a:ext cx="5336" cy="195"/>
            </a:xfrm>
            <a:prstGeom prst="rect">
              <a:avLst/>
            </a:prstGeom>
            <a:noFill/>
            <a:ln w="12700">
              <a:noFill/>
              <a:miter lim="800000"/>
              <a:headEnd/>
              <a:tailEnd/>
            </a:ln>
          </p:spPr>
          <p:txBody>
            <a:bodyPr lIns="63500" tIns="25400" rIns="63500" bIns="25400">
              <a:spAutoFit/>
            </a:bodyPr>
            <a:lstStyle/>
            <a:p>
              <a:pPr eaLnBrk="0" hangingPunct="0">
                <a:lnSpc>
                  <a:spcPct val="85000"/>
                </a:lnSpc>
              </a:pPr>
              <a:r>
                <a:rPr lang="zh-CN" altLang="en-US" sz="2000" b="1" dirty="0">
                  <a:solidFill>
                    <a:schemeClr val="accent2"/>
                  </a:solidFill>
                  <a:ea typeface="黑体" pitchFamily="49" charset="-122"/>
                  <a:cs typeface="Times New Roman" pitchFamily="18" charset="0"/>
                </a:rPr>
                <a:t>假定</a:t>
              </a:r>
              <a:r>
                <a:rPr lang="en-US" altLang="zh-CN" sz="2000" b="1" i="1" dirty="0" err="1">
                  <a:solidFill>
                    <a:schemeClr val="accent2"/>
                  </a:solidFill>
                  <a:ea typeface="黑体" pitchFamily="49" charset="-122"/>
                  <a:cs typeface="Times New Roman" pitchFamily="18" charset="0"/>
                </a:rPr>
                <a:t>CPI</a:t>
              </a:r>
              <a:r>
                <a:rPr lang="en-US" altLang="zh-CN" sz="2600" b="1" i="1" baseline="-25000" dirty="0" err="1">
                  <a:solidFill>
                    <a:schemeClr val="accent2"/>
                  </a:solidFill>
                  <a:ea typeface="黑体" pitchFamily="49" charset="-122"/>
                  <a:cs typeface="Times New Roman" pitchFamily="18" charset="0"/>
                </a:rPr>
                <a:t>i</a:t>
              </a:r>
              <a:r>
                <a:rPr lang="en-US" altLang="zh-CN" sz="2000" b="1" dirty="0">
                  <a:solidFill>
                    <a:schemeClr val="accent2"/>
                  </a:solidFill>
                  <a:ea typeface="黑体" pitchFamily="49" charset="-122"/>
                  <a:cs typeface="Times New Roman" pitchFamily="18" charset="0"/>
                </a:rPr>
                <a:t> </a:t>
              </a:r>
              <a:r>
                <a:rPr lang="zh-CN" altLang="en-US" sz="2000" b="1" dirty="0">
                  <a:solidFill>
                    <a:schemeClr val="accent2"/>
                  </a:solidFill>
                  <a:ea typeface="黑体" pitchFamily="49" charset="-122"/>
                  <a:cs typeface="Times New Roman" pitchFamily="18" charset="0"/>
                </a:rPr>
                <a:t>和 </a:t>
              </a:r>
              <a:r>
                <a:rPr lang="en-US" altLang="zh-CN" sz="2000" b="1" i="1" dirty="0">
                  <a:solidFill>
                    <a:schemeClr val="accent2"/>
                  </a:solidFill>
                  <a:ea typeface="黑体" pitchFamily="49" charset="-122"/>
                  <a:cs typeface="Times New Roman" pitchFamily="18" charset="0"/>
                </a:rPr>
                <a:t>C</a:t>
              </a:r>
              <a:r>
                <a:rPr lang="en-US" altLang="zh-CN" sz="2600" b="1" i="1" baseline="-25000" dirty="0">
                  <a:solidFill>
                    <a:schemeClr val="accent2"/>
                  </a:solidFill>
                  <a:ea typeface="黑体" pitchFamily="49" charset="-122"/>
                  <a:cs typeface="Times New Roman" pitchFamily="18" charset="0"/>
                </a:rPr>
                <a:t>i</a:t>
              </a:r>
              <a:r>
                <a:rPr lang="zh-CN" altLang="en-US" sz="2000" b="1" dirty="0">
                  <a:solidFill>
                    <a:schemeClr val="accent2"/>
                  </a:solidFill>
                  <a:ea typeface="黑体" pitchFamily="49" charset="-122"/>
                  <a:cs typeface="Times New Roman" pitchFamily="18" charset="0"/>
                </a:rPr>
                <a:t>分别为第</a:t>
              </a:r>
              <a:r>
                <a:rPr lang="en-US" altLang="zh-CN" sz="2000" b="1" i="1" dirty="0" err="1">
                  <a:solidFill>
                    <a:schemeClr val="accent2"/>
                  </a:solidFill>
                  <a:ea typeface="黑体" pitchFamily="49" charset="-122"/>
                  <a:cs typeface="Times New Roman" pitchFamily="18" charset="0"/>
                </a:rPr>
                <a:t>i</a:t>
              </a:r>
              <a:r>
                <a:rPr lang="zh-CN" altLang="en-US" sz="2000" b="1" dirty="0">
                  <a:solidFill>
                    <a:schemeClr val="accent2"/>
                  </a:solidFill>
                  <a:ea typeface="黑体" pitchFamily="49" charset="-122"/>
                  <a:cs typeface="Times New Roman" pitchFamily="18" charset="0"/>
                </a:rPr>
                <a:t>类指令的</a:t>
              </a:r>
              <a:r>
                <a:rPr lang="en-US" altLang="zh-CN" sz="2000" b="1" dirty="0">
                  <a:solidFill>
                    <a:schemeClr val="accent2"/>
                  </a:solidFill>
                  <a:ea typeface="黑体" pitchFamily="49" charset="-122"/>
                  <a:cs typeface="Times New Roman" pitchFamily="18" charset="0"/>
                </a:rPr>
                <a:t>CPI</a:t>
              </a:r>
              <a:r>
                <a:rPr lang="zh-CN" altLang="en-US" sz="2000" b="1" dirty="0">
                  <a:solidFill>
                    <a:schemeClr val="accent2"/>
                  </a:solidFill>
                  <a:ea typeface="黑体" pitchFamily="49" charset="-122"/>
                  <a:cs typeface="Times New Roman" pitchFamily="18" charset="0"/>
                </a:rPr>
                <a:t>和指令条数，则程序的总时钟数为：</a:t>
              </a:r>
              <a:endParaRPr lang="en-US" altLang="zh-CN" sz="2000" b="1" dirty="0">
                <a:solidFill>
                  <a:schemeClr val="accent2"/>
                </a:solidFill>
                <a:ea typeface="黑体" pitchFamily="49" charset="-122"/>
                <a:cs typeface="Times New Roman" pitchFamily="18" charset="0"/>
              </a:endParaRPr>
            </a:p>
          </p:txBody>
        </p:sp>
        <p:grpSp>
          <p:nvGrpSpPr>
            <p:cNvPr id="490534" name="Group 76"/>
            <p:cNvGrpSpPr>
              <a:grpSpLocks/>
            </p:cNvGrpSpPr>
            <p:nvPr/>
          </p:nvGrpSpPr>
          <p:grpSpPr bwMode="auto">
            <a:xfrm>
              <a:off x="4394" y="946"/>
              <a:ext cx="989" cy="411"/>
              <a:chOff x="3950" y="2830"/>
              <a:chExt cx="989" cy="411"/>
            </a:xfrm>
          </p:grpSpPr>
          <p:sp>
            <p:nvSpPr>
              <p:cNvPr id="490535" name="Rectangle 19"/>
              <p:cNvSpPr>
                <a:spLocks noChangeArrowheads="1"/>
              </p:cNvSpPr>
              <p:nvPr/>
            </p:nvSpPr>
            <p:spPr bwMode="auto">
              <a:xfrm>
                <a:off x="4028" y="3107"/>
                <a:ext cx="63" cy="134"/>
              </a:xfrm>
              <a:prstGeom prst="rect">
                <a:avLst/>
              </a:prstGeom>
              <a:noFill/>
              <a:ln w="9525">
                <a:noFill/>
                <a:miter lim="800000"/>
                <a:headEnd/>
                <a:tailEnd/>
              </a:ln>
            </p:spPr>
            <p:txBody>
              <a:bodyPr wrap="none" lIns="0" tIns="0" rIns="0" bIns="0">
                <a:spAutoFit/>
              </a:bodyPr>
              <a:lstStyle/>
              <a:p>
                <a:pPr algn="ctr" eaLnBrk="0" hangingPunct="0"/>
                <a:r>
                  <a:rPr lang="en-US" altLang="zh-CN" sz="1400">
                    <a:latin typeface="Times New Roman" pitchFamily="18" charset="0"/>
                  </a:rPr>
                  <a:t>=</a:t>
                </a:r>
              </a:p>
            </p:txBody>
          </p:sp>
          <p:sp>
            <p:nvSpPr>
              <p:cNvPr id="490536" name="Rectangle 20"/>
              <p:cNvSpPr>
                <a:spLocks noChangeArrowheads="1"/>
              </p:cNvSpPr>
              <p:nvPr/>
            </p:nvSpPr>
            <p:spPr bwMode="auto">
              <a:xfrm>
                <a:off x="4649" y="2914"/>
                <a:ext cx="77" cy="154"/>
              </a:xfrm>
              <a:prstGeom prst="rect">
                <a:avLst/>
              </a:prstGeom>
              <a:noFill/>
              <a:ln w="9525">
                <a:noFill/>
                <a:miter lim="800000"/>
                <a:headEnd/>
                <a:tailEnd/>
              </a:ln>
            </p:spPr>
            <p:txBody>
              <a:bodyPr wrap="none" lIns="0" tIns="0" rIns="0" bIns="0">
                <a:spAutoFit/>
              </a:bodyPr>
              <a:lstStyle/>
              <a:p>
                <a:pPr algn="ctr" eaLnBrk="0" hangingPunct="0"/>
                <a:r>
                  <a:rPr lang="en-US" altLang="zh-CN" sz="1600" b="1">
                    <a:latin typeface="Tahoma" pitchFamily="34" charset="0"/>
                  </a:rPr>
                  <a:t>x</a:t>
                </a:r>
              </a:p>
            </p:txBody>
          </p:sp>
          <p:sp>
            <p:nvSpPr>
              <p:cNvPr id="490537" name="Rectangle 21"/>
              <p:cNvSpPr>
                <a:spLocks noChangeArrowheads="1"/>
              </p:cNvSpPr>
              <p:nvPr/>
            </p:nvSpPr>
            <p:spPr bwMode="auto">
              <a:xfrm>
                <a:off x="3950" y="2914"/>
                <a:ext cx="192"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宋体" pitchFamily="2" charset="-122"/>
                  </a:rPr>
                  <a:t>∑</a:t>
                </a:r>
                <a:endParaRPr lang="en-US" altLang="zh-CN" sz="1400">
                  <a:latin typeface="宋体" pitchFamily="2" charset="-122"/>
                </a:endParaRPr>
              </a:p>
            </p:txBody>
          </p:sp>
          <p:sp>
            <p:nvSpPr>
              <p:cNvPr id="490538" name="Rectangle 22"/>
              <p:cNvSpPr>
                <a:spLocks noChangeArrowheads="1"/>
              </p:cNvSpPr>
              <p:nvPr/>
            </p:nvSpPr>
            <p:spPr bwMode="auto">
              <a:xfrm>
                <a:off x="4036" y="2830"/>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n</a:t>
                </a:r>
                <a:endParaRPr lang="en-US" altLang="zh-CN" sz="1400">
                  <a:latin typeface="Times New Roman" pitchFamily="18" charset="0"/>
                </a:endParaRPr>
              </a:p>
            </p:txBody>
          </p:sp>
          <p:sp>
            <p:nvSpPr>
              <p:cNvPr id="490539" name="Rectangle 23"/>
              <p:cNvSpPr>
                <a:spLocks noChangeArrowheads="1"/>
              </p:cNvSpPr>
              <p:nvPr/>
            </p:nvSpPr>
            <p:spPr bwMode="auto">
              <a:xfrm>
                <a:off x="3979" y="3103"/>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40" name="Rectangle 24"/>
              <p:cNvSpPr>
                <a:spLocks noChangeArrowheads="1"/>
              </p:cNvSpPr>
              <p:nvPr/>
            </p:nvSpPr>
            <p:spPr bwMode="auto">
              <a:xfrm>
                <a:off x="4908"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41" name="Rectangle 25"/>
              <p:cNvSpPr>
                <a:spLocks noChangeArrowheads="1"/>
              </p:cNvSpPr>
              <p:nvPr/>
            </p:nvSpPr>
            <p:spPr bwMode="auto">
              <a:xfrm>
                <a:off x="4559"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42" name="Rectangle 26"/>
              <p:cNvSpPr>
                <a:spLocks noChangeArrowheads="1"/>
              </p:cNvSpPr>
              <p:nvPr/>
            </p:nvSpPr>
            <p:spPr bwMode="auto">
              <a:xfrm>
                <a:off x="4793" y="2908"/>
                <a:ext cx="10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a:t>
                </a:r>
                <a:endParaRPr lang="en-US" altLang="zh-CN" sz="2000" b="1">
                  <a:latin typeface="Times New Roman" pitchFamily="18" charset="0"/>
                </a:endParaRPr>
              </a:p>
            </p:txBody>
          </p:sp>
          <p:sp>
            <p:nvSpPr>
              <p:cNvPr id="490543" name="Rectangle 27"/>
              <p:cNvSpPr>
                <a:spLocks noChangeArrowheads="1"/>
              </p:cNvSpPr>
              <p:nvPr/>
            </p:nvSpPr>
            <p:spPr bwMode="auto">
              <a:xfrm>
                <a:off x="4244" y="2908"/>
                <a:ext cx="26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CPI</a:t>
                </a:r>
                <a:endParaRPr lang="en-US" altLang="zh-CN" sz="2000" b="1">
                  <a:latin typeface="Times New Roman" pitchFamily="18" charset="0"/>
                </a:endParaRPr>
              </a:p>
            </p:txBody>
          </p:sp>
          <p:sp>
            <p:nvSpPr>
              <p:cNvPr id="490544" name="Rectangle 30"/>
              <p:cNvSpPr>
                <a:spLocks noChangeArrowheads="1"/>
              </p:cNvSpPr>
              <p:nvPr/>
            </p:nvSpPr>
            <p:spPr bwMode="auto">
              <a:xfrm>
                <a:off x="4123" y="3103"/>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a:solidFill>
                      <a:srgbClr val="000000"/>
                    </a:solidFill>
                    <a:latin typeface="Times New Roman" pitchFamily="18" charset="0"/>
                  </a:rPr>
                  <a:t>1</a:t>
                </a:r>
                <a:endParaRPr lang="en-US" altLang="zh-CN" sz="1400">
                  <a:latin typeface="Times New Roman" pitchFamily="18" charset="0"/>
                </a:endParaRPr>
              </a:p>
            </p:txBody>
          </p:sp>
        </p:grpSp>
        <p:grpSp>
          <p:nvGrpSpPr>
            <p:cNvPr id="490545" name="Group 78"/>
            <p:cNvGrpSpPr>
              <a:grpSpLocks/>
            </p:cNvGrpSpPr>
            <p:nvPr/>
          </p:nvGrpSpPr>
          <p:grpSpPr bwMode="auto">
            <a:xfrm>
              <a:off x="1038" y="945"/>
              <a:ext cx="989" cy="411"/>
              <a:chOff x="3950" y="2830"/>
              <a:chExt cx="989" cy="411"/>
            </a:xfrm>
          </p:grpSpPr>
          <p:sp>
            <p:nvSpPr>
              <p:cNvPr id="490546" name="Rectangle 79"/>
              <p:cNvSpPr>
                <a:spLocks noChangeArrowheads="1"/>
              </p:cNvSpPr>
              <p:nvPr/>
            </p:nvSpPr>
            <p:spPr bwMode="auto">
              <a:xfrm>
                <a:off x="4028" y="3107"/>
                <a:ext cx="63" cy="134"/>
              </a:xfrm>
              <a:prstGeom prst="rect">
                <a:avLst/>
              </a:prstGeom>
              <a:noFill/>
              <a:ln w="9525">
                <a:noFill/>
                <a:miter lim="800000"/>
                <a:headEnd/>
                <a:tailEnd/>
              </a:ln>
            </p:spPr>
            <p:txBody>
              <a:bodyPr wrap="none" lIns="0" tIns="0" rIns="0" bIns="0">
                <a:spAutoFit/>
              </a:bodyPr>
              <a:lstStyle/>
              <a:p>
                <a:pPr algn="ctr" eaLnBrk="0" hangingPunct="0"/>
                <a:r>
                  <a:rPr lang="en-US" altLang="zh-CN" sz="1400">
                    <a:latin typeface="Times New Roman" pitchFamily="18" charset="0"/>
                  </a:rPr>
                  <a:t>=</a:t>
                </a:r>
              </a:p>
            </p:txBody>
          </p:sp>
          <p:sp>
            <p:nvSpPr>
              <p:cNvPr id="490547" name="Rectangle 80"/>
              <p:cNvSpPr>
                <a:spLocks noChangeArrowheads="1"/>
              </p:cNvSpPr>
              <p:nvPr/>
            </p:nvSpPr>
            <p:spPr bwMode="auto">
              <a:xfrm>
                <a:off x="4649" y="2914"/>
                <a:ext cx="77" cy="154"/>
              </a:xfrm>
              <a:prstGeom prst="rect">
                <a:avLst/>
              </a:prstGeom>
              <a:noFill/>
              <a:ln w="9525">
                <a:noFill/>
                <a:miter lim="800000"/>
                <a:headEnd/>
                <a:tailEnd/>
              </a:ln>
            </p:spPr>
            <p:txBody>
              <a:bodyPr wrap="none" lIns="0" tIns="0" rIns="0" bIns="0">
                <a:spAutoFit/>
              </a:bodyPr>
              <a:lstStyle/>
              <a:p>
                <a:pPr algn="ctr" eaLnBrk="0" hangingPunct="0"/>
                <a:r>
                  <a:rPr lang="en-US" altLang="zh-CN" sz="1600" b="1">
                    <a:latin typeface="Tahoma" pitchFamily="34" charset="0"/>
                  </a:rPr>
                  <a:t>x</a:t>
                </a:r>
              </a:p>
            </p:txBody>
          </p:sp>
          <p:sp>
            <p:nvSpPr>
              <p:cNvPr id="490548" name="Rectangle 81"/>
              <p:cNvSpPr>
                <a:spLocks noChangeArrowheads="1"/>
              </p:cNvSpPr>
              <p:nvPr/>
            </p:nvSpPr>
            <p:spPr bwMode="auto">
              <a:xfrm>
                <a:off x="3950" y="2914"/>
                <a:ext cx="192" cy="230"/>
              </a:xfrm>
              <a:prstGeom prst="rect">
                <a:avLst/>
              </a:prstGeom>
              <a:noFill/>
              <a:ln w="9525">
                <a:noFill/>
                <a:miter lim="800000"/>
                <a:headEnd/>
                <a:tailEnd/>
              </a:ln>
            </p:spPr>
            <p:txBody>
              <a:bodyPr wrap="none" lIns="0" tIns="0" rIns="0" bIns="0">
                <a:spAutoFit/>
              </a:bodyPr>
              <a:lstStyle/>
              <a:p>
                <a:pPr algn="ctr" eaLnBrk="0" hangingPunct="0"/>
                <a:r>
                  <a:rPr lang="en-US" altLang="zh-CN" sz="2400">
                    <a:solidFill>
                      <a:srgbClr val="000000"/>
                    </a:solidFill>
                    <a:latin typeface="宋体" pitchFamily="2" charset="-122"/>
                  </a:rPr>
                  <a:t>∑</a:t>
                </a:r>
                <a:endParaRPr lang="en-US" altLang="zh-CN" sz="1400">
                  <a:latin typeface="宋体" pitchFamily="2" charset="-122"/>
                </a:endParaRPr>
              </a:p>
            </p:txBody>
          </p:sp>
          <p:sp>
            <p:nvSpPr>
              <p:cNvPr id="490549" name="Rectangle 82"/>
              <p:cNvSpPr>
                <a:spLocks noChangeArrowheads="1"/>
              </p:cNvSpPr>
              <p:nvPr/>
            </p:nvSpPr>
            <p:spPr bwMode="auto">
              <a:xfrm>
                <a:off x="4036" y="2830"/>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n</a:t>
                </a:r>
                <a:endParaRPr lang="en-US" altLang="zh-CN" sz="1400">
                  <a:latin typeface="Times New Roman" pitchFamily="18" charset="0"/>
                </a:endParaRPr>
              </a:p>
            </p:txBody>
          </p:sp>
          <p:sp>
            <p:nvSpPr>
              <p:cNvPr id="490550" name="Rectangle 83"/>
              <p:cNvSpPr>
                <a:spLocks noChangeArrowheads="1"/>
              </p:cNvSpPr>
              <p:nvPr/>
            </p:nvSpPr>
            <p:spPr bwMode="auto">
              <a:xfrm>
                <a:off x="3979" y="3103"/>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51" name="Rectangle 84"/>
              <p:cNvSpPr>
                <a:spLocks noChangeArrowheads="1"/>
              </p:cNvSpPr>
              <p:nvPr/>
            </p:nvSpPr>
            <p:spPr bwMode="auto">
              <a:xfrm>
                <a:off x="4908"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52" name="Rectangle 85"/>
              <p:cNvSpPr>
                <a:spLocks noChangeArrowheads="1"/>
              </p:cNvSpPr>
              <p:nvPr/>
            </p:nvSpPr>
            <p:spPr bwMode="auto">
              <a:xfrm>
                <a:off x="4559" y="3027"/>
                <a:ext cx="31" cy="134"/>
              </a:xfrm>
              <a:prstGeom prst="rect">
                <a:avLst/>
              </a:prstGeom>
              <a:noFill/>
              <a:ln w="9525">
                <a:noFill/>
                <a:miter lim="800000"/>
                <a:headEnd/>
                <a:tailEnd/>
              </a:ln>
            </p:spPr>
            <p:txBody>
              <a:bodyPr wrap="none" lIns="0" tIns="0" rIns="0" bIns="0">
                <a:spAutoFit/>
              </a:bodyPr>
              <a:lstStyle/>
              <a:p>
                <a:pPr algn="ctr" eaLnBrk="0" hangingPunct="0"/>
                <a:r>
                  <a:rPr lang="en-US" altLang="zh-CN" sz="1400" i="1">
                    <a:solidFill>
                      <a:srgbClr val="000000"/>
                    </a:solidFill>
                    <a:latin typeface="Times New Roman" pitchFamily="18" charset="0"/>
                  </a:rPr>
                  <a:t>i</a:t>
                </a:r>
                <a:endParaRPr lang="en-US" altLang="zh-CN" sz="1400">
                  <a:latin typeface="Times New Roman" pitchFamily="18" charset="0"/>
                </a:endParaRPr>
              </a:p>
            </p:txBody>
          </p:sp>
          <p:sp>
            <p:nvSpPr>
              <p:cNvPr id="490553" name="Rectangle 86"/>
              <p:cNvSpPr>
                <a:spLocks noChangeArrowheads="1"/>
              </p:cNvSpPr>
              <p:nvPr/>
            </p:nvSpPr>
            <p:spPr bwMode="auto">
              <a:xfrm>
                <a:off x="4793" y="2908"/>
                <a:ext cx="10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a:t>
                </a:r>
                <a:endParaRPr lang="en-US" altLang="zh-CN" sz="2000" b="1">
                  <a:latin typeface="Times New Roman" pitchFamily="18" charset="0"/>
                </a:endParaRPr>
              </a:p>
            </p:txBody>
          </p:sp>
          <p:sp>
            <p:nvSpPr>
              <p:cNvPr id="490554" name="Rectangle 87"/>
              <p:cNvSpPr>
                <a:spLocks noChangeArrowheads="1"/>
              </p:cNvSpPr>
              <p:nvPr/>
            </p:nvSpPr>
            <p:spPr bwMode="auto">
              <a:xfrm>
                <a:off x="4244" y="2908"/>
                <a:ext cx="267" cy="192"/>
              </a:xfrm>
              <a:prstGeom prst="rect">
                <a:avLst/>
              </a:prstGeom>
              <a:noFill/>
              <a:ln w="9525">
                <a:noFill/>
                <a:miter lim="800000"/>
                <a:headEnd/>
                <a:tailEnd/>
              </a:ln>
            </p:spPr>
            <p:txBody>
              <a:bodyPr wrap="none" lIns="0" tIns="0" rIns="0" bIns="0">
                <a:spAutoFit/>
              </a:bodyPr>
              <a:lstStyle/>
              <a:p>
                <a:pPr algn="ctr" eaLnBrk="0" hangingPunct="0"/>
                <a:r>
                  <a:rPr lang="en-US" altLang="zh-CN" sz="2000" b="1" i="1">
                    <a:solidFill>
                      <a:srgbClr val="000000"/>
                    </a:solidFill>
                    <a:latin typeface="Times New Roman" pitchFamily="18" charset="0"/>
                  </a:rPr>
                  <a:t>CPI</a:t>
                </a:r>
                <a:endParaRPr lang="en-US" altLang="zh-CN" sz="2000" b="1">
                  <a:latin typeface="Times New Roman" pitchFamily="18" charset="0"/>
                </a:endParaRPr>
              </a:p>
            </p:txBody>
          </p:sp>
          <p:sp>
            <p:nvSpPr>
              <p:cNvPr id="490555" name="Rectangle 88"/>
              <p:cNvSpPr>
                <a:spLocks noChangeArrowheads="1"/>
              </p:cNvSpPr>
              <p:nvPr/>
            </p:nvSpPr>
            <p:spPr bwMode="auto">
              <a:xfrm>
                <a:off x="4123" y="3103"/>
                <a:ext cx="56" cy="134"/>
              </a:xfrm>
              <a:prstGeom prst="rect">
                <a:avLst/>
              </a:prstGeom>
              <a:noFill/>
              <a:ln w="9525">
                <a:noFill/>
                <a:miter lim="800000"/>
                <a:headEnd/>
                <a:tailEnd/>
              </a:ln>
            </p:spPr>
            <p:txBody>
              <a:bodyPr wrap="none" lIns="0" tIns="0" rIns="0" bIns="0">
                <a:spAutoFit/>
              </a:bodyPr>
              <a:lstStyle/>
              <a:p>
                <a:pPr algn="ctr" eaLnBrk="0" hangingPunct="0"/>
                <a:r>
                  <a:rPr lang="en-US" altLang="zh-CN" sz="1400">
                    <a:solidFill>
                      <a:srgbClr val="000000"/>
                    </a:solidFill>
                    <a:latin typeface="Times New Roman" pitchFamily="18" charset="0"/>
                  </a:rPr>
                  <a:t>1</a:t>
                </a:r>
                <a:endParaRPr lang="en-US" altLang="zh-CN" sz="1400">
                  <a:latin typeface="Times New Roman" pitchFamily="18" charset="0"/>
                </a:endParaRPr>
              </a:p>
            </p:txBody>
          </p:sp>
        </p:grpSp>
        <p:sp>
          <p:nvSpPr>
            <p:cNvPr id="490556" name="Rectangle 89"/>
            <p:cNvSpPr>
              <a:spLocks noChangeArrowheads="1"/>
            </p:cNvSpPr>
            <p:nvPr/>
          </p:nvSpPr>
          <p:spPr bwMode="auto">
            <a:xfrm>
              <a:off x="174" y="1025"/>
              <a:ext cx="925" cy="250"/>
            </a:xfrm>
            <a:prstGeom prst="rect">
              <a:avLst/>
            </a:prstGeom>
            <a:noFill/>
            <a:ln w="9525">
              <a:noFill/>
              <a:miter lim="800000"/>
              <a:headEnd/>
              <a:tailEnd/>
            </a:ln>
          </p:spPr>
          <p:txBody>
            <a:bodyPr>
              <a:spAutoFit/>
            </a:bodyPr>
            <a:lstStyle/>
            <a:p>
              <a:pPr algn="ctr" eaLnBrk="0" hangingPunct="0"/>
              <a:r>
                <a:rPr lang="zh-CN" altLang="en-US" sz="2000" b="1">
                  <a:latin typeface="Times New Roman" pitchFamily="18" charset="0"/>
                </a:rPr>
                <a:t>总时钟数 </a:t>
              </a:r>
              <a:r>
                <a:rPr lang="en-US" altLang="zh-CN" sz="2000" b="1"/>
                <a:t>=</a:t>
              </a:r>
            </a:p>
          </p:txBody>
        </p:sp>
        <p:sp>
          <p:nvSpPr>
            <p:cNvPr id="490557" name="Text Box 90"/>
            <p:cNvSpPr txBox="1">
              <a:spLocks noChangeArrowheads="1"/>
            </p:cNvSpPr>
            <p:nvPr/>
          </p:nvSpPr>
          <p:spPr bwMode="auto">
            <a:xfrm>
              <a:off x="2304" y="1024"/>
              <a:ext cx="584" cy="231"/>
            </a:xfrm>
            <a:prstGeom prst="rect">
              <a:avLst/>
            </a:prstGeom>
            <a:noFill/>
            <a:ln w="9525">
              <a:noFill/>
              <a:miter lim="800000"/>
              <a:headEnd/>
              <a:tailEnd/>
            </a:ln>
          </p:spPr>
          <p:txBody>
            <a:bodyPr>
              <a:spAutoFit/>
            </a:bodyPr>
            <a:lstStyle/>
            <a:p>
              <a:pPr algn="ctr" eaLnBrk="0" hangingPunct="0">
                <a:spcBef>
                  <a:spcPct val="50000"/>
                </a:spcBef>
              </a:pPr>
              <a:r>
                <a:rPr lang="zh-CN" altLang="en-US" b="1">
                  <a:solidFill>
                    <a:schemeClr val="accent2"/>
                  </a:solidFill>
                  <a:latin typeface="Times New Roman" pitchFamily="18" charset="0"/>
                </a:rPr>
                <a:t>所以，</a:t>
              </a:r>
            </a:p>
          </p:txBody>
        </p:sp>
      </p:grpSp>
      <p:grpSp>
        <p:nvGrpSpPr>
          <p:cNvPr id="8" name="Group 93"/>
          <p:cNvGrpSpPr>
            <a:grpSpLocks/>
          </p:cNvGrpSpPr>
          <p:nvPr/>
        </p:nvGrpSpPr>
        <p:grpSpPr bwMode="auto">
          <a:xfrm>
            <a:off x="396875" y="4783138"/>
            <a:ext cx="8350250" cy="804862"/>
            <a:chOff x="150" y="2579"/>
            <a:chExt cx="5260" cy="507"/>
          </a:xfrm>
        </p:grpSpPr>
        <p:sp>
          <p:nvSpPr>
            <p:cNvPr id="490559" name="Rectangle 3"/>
            <p:cNvSpPr>
              <a:spLocks noChangeArrowheads="1"/>
            </p:cNvSpPr>
            <p:nvPr/>
          </p:nvSpPr>
          <p:spPr bwMode="auto">
            <a:xfrm>
              <a:off x="285" y="2838"/>
              <a:ext cx="5125" cy="248"/>
            </a:xfrm>
            <a:prstGeom prst="rect">
              <a:avLst/>
            </a:prstGeom>
            <a:noFill/>
            <a:ln w="12700">
              <a:noFill/>
              <a:miter lim="800000"/>
              <a:headEnd/>
              <a:tailEnd/>
            </a:ln>
          </p:spPr>
          <p:txBody>
            <a:bodyPr lIns="90488" tIns="44450" rIns="90488" bIns="44450">
              <a:spAutoFit/>
            </a:bodyPr>
            <a:lstStyle/>
            <a:p>
              <a:pPr eaLnBrk="0" hangingPunct="0"/>
              <a:r>
                <a:rPr lang="en-US" altLang="zh-CN" sz="2000" b="1"/>
                <a:t>CPI = (</a:t>
              </a:r>
              <a:r>
                <a:rPr lang="en-US" altLang="zh-CN" sz="2000" b="1">
                  <a:ea typeface="黑体" pitchFamily="49" charset="-122"/>
                </a:rPr>
                <a:t>CPU </a:t>
              </a:r>
              <a:r>
                <a:rPr lang="zh-CN" altLang="en-US" sz="2000" b="1">
                  <a:ea typeface="黑体" pitchFamily="49" charset="-122"/>
                </a:rPr>
                <a:t>时间</a:t>
              </a:r>
              <a:r>
                <a:rPr lang="en-US" altLang="zh-CN" sz="2000" b="1">
                  <a:ea typeface="黑体" pitchFamily="49" charset="-122"/>
                </a:rPr>
                <a:t>×</a:t>
              </a:r>
              <a:r>
                <a:rPr lang="zh-CN" altLang="en-US" sz="2000" b="1">
                  <a:ea typeface="黑体" pitchFamily="49" charset="-122"/>
                </a:rPr>
                <a:t>时钟频率</a:t>
              </a:r>
              <a:r>
                <a:rPr lang="en-US" altLang="zh-CN" sz="2000" b="1">
                  <a:ea typeface="黑体" pitchFamily="49" charset="-122"/>
                </a:rPr>
                <a:t>) / </a:t>
              </a:r>
              <a:r>
                <a:rPr lang="zh-CN" altLang="en-US" sz="2000" b="1">
                  <a:ea typeface="黑体" pitchFamily="49" charset="-122"/>
                </a:rPr>
                <a:t>指令条数 </a:t>
              </a:r>
              <a:r>
                <a:rPr lang="en-US" altLang="zh-CN" sz="2000" b="1">
                  <a:ea typeface="黑体" pitchFamily="49" charset="-122"/>
                </a:rPr>
                <a:t> = </a:t>
              </a:r>
              <a:r>
                <a:rPr lang="zh-CN" altLang="en-US" sz="2000" b="1">
                  <a:ea typeface="黑体" pitchFamily="49" charset="-122"/>
                </a:rPr>
                <a:t>总时钟周期数 </a:t>
              </a:r>
              <a:r>
                <a:rPr lang="en-US" altLang="zh-CN" sz="2000" b="1">
                  <a:ea typeface="黑体" pitchFamily="49" charset="-122"/>
                </a:rPr>
                <a:t>/ </a:t>
              </a:r>
              <a:r>
                <a:rPr lang="zh-CN" altLang="en-US" sz="2000" b="1">
                  <a:ea typeface="黑体" pitchFamily="49" charset="-122"/>
                </a:rPr>
                <a:t>指令条数</a:t>
              </a:r>
            </a:p>
          </p:txBody>
        </p:sp>
        <p:sp>
          <p:nvSpPr>
            <p:cNvPr id="490560" name="Rectangle 91"/>
            <p:cNvSpPr>
              <a:spLocks noChangeArrowheads="1"/>
            </p:cNvSpPr>
            <p:nvPr/>
          </p:nvSpPr>
          <p:spPr bwMode="auto">
            <a:xfrm>
              <a:off x="150" y="2579"/>
              <a:ext cx="5174" cy="195"/>
            </a:xfrm>
            <a:prstGeom prst="rect">
              <a:avLst/>
            </a:prstGeom>
            <a:noFill/>
            <a:ln w="12700">
              <a:noFill/>
              <a:miter lim="800000"/>
              <a:headEnd/>
              <a:tailEnd/>
            </a:ln>
          </p:spPr>
          <p:txBody>
            <a:bodyPr lIns="63500" tIns="25400" rIns="63500" bIns="25400">
              <a:spAutoFit/>
            </a:bodyPr>
            <a:lstStyle/>
            <a:p>
              <a:pPr eaLnBrk="0" hangingPunct="0">
                <a:lnSpc>
                  <a:spcPct val="85000"/>
                </a:lnSpc>
              </a:pPr>
              <a:r>
                <a:rPr lang="zh-CN" altLang="en-US" sz="2000" b="1">
                  <a:solidFill>
                    <a:schemeClr val="accent2"/>
                  </a:solidFill>
                  <a:ea typeface="黑体" pitchFamily="49" charset="-122"/>
                  <a:cs typeface="Times New Roman" pitchFamily="18" charset="0"/>
                </a:rPr>
                <a:t>已知</a:t>
              </a:r>
              <a:r>
                <a:rPr lang="en-US" altLang="zh-CN" sz="2000" b="1">
                  <a:solidFill>
                    <a:schemeClr val="accent2"/>
                  </a:solidFill>
                  <a:ea typeface="黑体" pitchFamily="49" charset="-122"/>
                  <a:cs typeface="Times New Roman" pitchFamily="18" charset="0"/>
                </a:rPr>
                <a:t>CPU</a:t>
              </a:r>
              <a:r>
                <a:rPr lang="zh-CN" altLang="en-US" sz="2000" b="1">
                  <a:solidFill>
                    <a:schemeClr val="accent2"/>
                  </a:solidFill>
                  <a:ea typeface="黑体" pitchFamily="49" charset="-122"/>
                  <a:cs typeface="Times New Roman" pitchFamily="18" charset="0"/>
                </a:rPr>
                <a:t>时间、时钟频率、总时钟数、指令条数，则程序综合</a:t>
              </a:r>
              <a:r>
                <a:rPr lang="en-US" altLang="zh-CN" sz="2000" b="1">
                  <a:solidFill>
                    <a:schemeClr val="accent2"/>
                  </a:solidFill>
                  <a:ea typeface="黑体" pitchFamily="49" charset="-122"/>
                  <a:cs typeface="Times New Roman" pitchFamily="18" charset="0"/>
                </a:rPr>
                <a:t>CPI</a:t>
              </a:r>
              <a:r>
                <a:rPr lang="zh-CN" altLang="en-US" sz="2000" b="1">
                  <a:solidFill>
                    <a:schemeClr val="accent2"/>
                  </a:solidFill>
                  <a:ea typeface="黑体" pitchFamily="49" charset="-122"/>
                  <a:cs typeface="Times New Roman" pitchFamily="18" charset="0"/>
                </a:rPr>
                <a:t>为</a:t>
              </a:r>
              <a:r>
                <a:rPr lang="en-US" altLang="zh-CN" sz="2000" b="1">
                  <a:solidFill>
                    <a:schemeClr val="accent2"/>
                  </a:solidFill>
                  <a:ea typeface="黑体" pitchFamily="49" charset="-122"/>
                  <a:cs typeface="Times New Roman" pitchFamily="18" charset="0"/>
                </a:rPr>
                <a:t>:</a:t>
              </a:r>
            </a:p>
          </p:txBody>
        </p:sp>
      </p:grpSp>
      <p:sp>
        <p:nvSpPr>
          <p:cNvPr id="418911" name="Text Box 95"/>
          <p:cNvSpPr txBox="1">
            <a:spLocks noChangeArrowheads="1"/>
          </p:cNvSpPr>
          <p:nvPr/>
        </p:nvSpPr>
        <p:spPr bwMode="auto">
          <a:xfrm>
            <a:off x="477838" y="5632450"/>
            <a:ext cx="8047037" cy="1127125"/>
          </a:xfrm>
          <a:prstGeom prst="rect">
            <a:avLst/>
          </a:prstGeom>
          <a:noFill/>
          <a:ln w="9525">
            <a:noFill/>
            <a:miter lim="800000"/>
            <a:headEnd/>
            <a:tailEnd/>
          </a:ln>
        </p:spPr>
        <p:txBody>
          <a:bodyPr>
            <a:spAutoFit/>
          </a:bodyPr>
          <a:lstStyle/>
          <a:p>
            <a:pPr eaLnBrk="0" hangingPunct="0">
              <a:spcBef>
                <a:spcPct val="20000"/>
              </a:spcBef>
            </a:pPr>
            <a:r>
              <a:rPr lang="zh-CN" altLang="en-US" sz="2000" b="1" dirty="0">
                <a:solidFill>
                  <a:srgbClr val="ED1611"/>
                </a:solidFill>
                <a:ea typeface="黑体" pitchFamily="49" charset="-122"/>
              </a:rPr>
              <a:t>问题：指令的</a:t>
            </a:r>
            <a:r>
              <a:rPr lang="en-US" altLang="zh-CN" sz="2000" b="1" dirty="0">
                <a:solidFill>
                  <a:srgbClr val="ED1611"/>
                </a:solidFill>
                <a:ea typeface="黑体" pitchFamily="49" charset="-122"/>
              </a:rPr>
              <a:t>CPI</a:t>
            </a:r>
            <a:r>
              <a:rPr lang="zh-CN" altLang="en-US" sz="2000" b="1" dirty="0">
                <a:solidFill>
                  <a:srgbClr val="ED1611"/>
                </a:solidFill>
                <a:ea typeface="黑体" pitchFamily="49" charset="-122"/>
              </a:rPr>
              <a:t>、机器的</a:t>
            </a:r>
            <a:r>
              <a:rPr lang="en-US" altLang="zh-CN" sz="2000" b="1" dirty="0">
                <a:solidFill>
                  <a:srgbClr val="ED1611"/>
                </a:solidFill>
                <a:ea typeface="黑体" pitchFamily="49" charset="-122"/>
              </a:rPr>
              <a:t>CPI</a:t>
            </a:r>
            <a:r>
              <a:rPr lang="zh-CN" altLang="en-US" sz="2000" b="1" dirty="0">
                <a:solidFill>
                  <a:srgbClr val="ED1611"/>
                </a:solidFill>
                <a:ea typeface="黑体" pitchFamily="49" charset="-122"/>
              </a:rPr>
              <a:t>、程序的</a:t>
            </a:r>
            <a:r>
              <a:rPr lang="en-US" altLang="zh-CN" sz="2000" b="1" dirty="0">
                <a:solidFill>
                  <a:srgbClr val="ED1611"/>
                </a:solidFill>
                <a:ea typeface="黑体" pitchFamily="49" charset="-122"/>
              </a:rPr>
              <a:t>CPI</a:t>
            </a:r>
            <a:r>
              <a:rPr lang="zh-CN" altLang="en-US" sz="2000" b="1" dirty="0">
                <a:solidFill>
                  <a:srgbClr val="ED1611"/>
                </a:solidFill>
                <a:ea typeface="黑体" pitchFamily="49" charset="-122"/>
              </a:rPr>
              <a:t>各能反映哪方面的性能？</a:t>
            </a:r>
          </a:p>
          <a:p>
            <a:pPr eaLnBrk="0" hangingPunct="0">
              <a:spcBef>
                <a:spcPct val="20000"/>
              </a:spcBef>
            </a:pPr>
            <a:r>
              <a:rPr lang="zh-CN" altLang="en-US" sz="2000" b="1" dirty="0">
                <a:solidFill>
                  <a:srgbClr val="ED1611"/>
                </a:solidFill>
                <a:ea typeface="黑体" pitchFamily="49" charset="-122"/>
              </a:rPr>
              <a:t>          </a:t>
            </a:r>
            <a:r>
              <a:rPr lang="zh-CN" altLang="en-US" sz="2000" b="1" dirty="0">
                <a:solidFill>
                  <a:srgbClr val="008000"/>
                </a:solidFill>
                <a:ea typeface="黑体" pitchFamily="49" charset="-122"/>
              </a:rPr>
              <a:t>单靠</a:t>
            </a:r>
            <a:r>
              <a:rPr lang="en-US" altLang="zh-CN" sz="2000" b="1" dirty="0">
                <a:solidFill>
                  <a:srgbClr val="008000"/>
                </a:solidFill>
                <a:ea typeface="黑体" pitchFamily="49" charset="-122"/>
              </a:rPr>
              <a:t>CPI</a:t>
            </a:r>
            <a:r>
              <a:rPr lang="zh-CN" altLang="en-US" sz="2000" b="1" dirty="0">
                <a:solidFill>
                  <a:srgbClr val="008000"/>
                </a:solidFill>
                <a:ea typeface="黑体" pitchFamily="49" charset="-122"/>
              </a:rPr>
              <a:t>不能反映</a:t>
            </a:r>
            <a:r>
              <a:rPr lang="en-US" altLang="zh-CN" sz="2000" b="1" dirty="0">
                <a:solidFill>
                  <a:srgbClr val="008000"/>
                </a:solidFill>
                <a:ea typeface="黑体" pitchFamily="49" charset="-122"/>
              </a:rPr>
              <a:t>CPU</a:t>
            </a:r>
            <a:r>
              <a:rPr lang="zh-CN" altLang="en-US" sz="2000" b="1" dirty="0">
                <a:solidFill>
                  <a:srgbClr val="008000"/>
                </a:solidFill>
                <a:ea typeface="黑体" pitchFamily="49" charset="-122"/>
              </a:rPr>
              <a:t>性能！为什么？</a:t>
            </a:r>
          </a:p>
          <a:p>
            <a:pPr eaLnBrk="0" hangingPunct="0">
              <a:spcBef>
                <a:spcPct val="20000"/>
              </a:spcBef>
            </a:pPr>
            <a:r>
              <a:rPr lang="zh-CN" altLang="en-US" sz="2000" b="1" dirty="0">
                <a:solidFill>
                  <a:srgbClr val="008000"/>
                </a:solidFill>
                <a:ea typeface="黑体" pitchFamily="49" charset="-122"/>
              </a:rPr>
              <a:t>          例如，单周期处理器</a:t>
            </a:r>
            <a:r>
              <a:rPr lang="en-US" altLang="zh-CN" sz="2000" b="1" dirty="0">
                <a:solidFill>
                  <a:srgbClr val="008000"/>
                </a:solidFill>
                <a:ea typeface="黑体" pitchFamily="49" charset="-122"/>
              </a:rPr>
              <a:t>CPI=1</a:t>
            </a:r>
            <a:r>
              <a:rPr lang="zh-CN" altLang="en-US" sz="2000" b="1" dirty="0">
                <a:solidFill>
                  <a:srgbClr val="008000"/>
                </a:solidFill>
                <a:ea typeface="黑体" pitchFamily="49" charset="-122"/>
              </a:rPr>
              <a:t>，但性能差！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animClr clrSpc="rgb" dir="cw">
                                      <p:cBhvr override="childStyle">
                                        <p:cTn dur="1" fill="hold" display="0" masterRel="nextClick" afterEffect="1"/>
                                        <p:tgtEl>
                                          <p:spTgt spid="5"/>
                                        </p:tgtEl>
                                        <p:attrNameLst>
                                          <p:attrName>ppt_c</p:attrName>
                                        </p:attrNameLst>
                                      </p:cBhvr>
                                      <p:to>
                                        <a:schemeClr val="bg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nimClr clrSpc="rgb" dir="cw">
                                      <p:cBhvr override="childStyle">
                                        <p:cTn dur="1" fill="hold" display="0" masterRel="nextClick" afterEffect="1"/>
                                        <p:tgtEl>
                                          <p:spTgt spid="2"/>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subTnLst>
                                    <p:animClr clrSpc="rgb" dir="cw">
                                      <p:cBhvr override="childStyle">
                                        <p:cTn dur="1" fill="hold" display="0" masterRel="nextClick" afterEffect="1"/>
                                        <p:tgtEl>
                                          <p:spTgt spid="8"/>
                                        </p:tgtEl>
                                        <p:attrNameLst>
                                          <p:attrName>ppt_c</p:attrName>
                                        </p:attrNameLst>
                                      </p:cBhvr>
                                      <p:to>
                                        <a:schemeClr val="bg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8911">
                                            <p:txEl>
                                              <p:pRg st="0" end="0"/>
                                            </p:txEl>
                                          </p:spTgt>
                                        </p:tgtEl>
                                        <p:attrNameLst>
                                          <p:attrName>style.visibility</p:attrName>
                                        </p:attrNameLst>
                                      </p:cBhvr>
                                      <p:to>
                                        <p:strVal val="visible"/>
                                      </p:to>
                                    </p:set>
                                    <p:animEffect transition="in" filter="blinds(horizontal)">
                                      <p:cBhvr>
                                        <p:cTn id="22" dur="500"/>
                                        <p:tgtEl>
                                          <p:spTgt spid="4189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8911">
                                            <p:txEl>
                                              <p:pRg st="1" end="1"/>
                                            </p:txEl>
                                          </p:spTgt>
                                        </p:tgtEl>
                                        <p:attrNameLst>
                                          <p:attrName>style.visibility</p:attrName>
                                        </p:attrNameLst>
                                      </p:cBhvr>
                                      <p:to>
                                        <p:strVal val="visible"/>
                                      </p:to>
                                    </p:set>
                                    <p:animEffect transition="in" filter="blinds(horizontal)">
                                      <p:cBhvr>
                                        <p:cTn id="27" dur="500"/>
                                        <p:tgtEl>
                                          <p:spTgt spid="41891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8911">
                                            <p:txEl>
                                              <p:pRg st="2" end="2"/>
                                            </p:txEl>
                                          </p:spTgt>
                                        </p:tgtEl>
                                        <p:attrNameLst>
                                          <p:attrName>style.visibility</p:attrName>
                                        </p:attrNameLst>
                                      </p:cBhvr>
                                      <p:to>
                                        <p:strVal val="visible"/>
                                      </p:to>
                                    </p:set>
                                    <p:animEffect transition="in" filter="blinds(horizontal)">
                                      <p:cBhvr>
                                        <p:cTn id="32" dur="500"/>
                                        <p:tgtEl>
                                          <p:spTgt spid="4189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911" grpId="0"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idx="4294967295"/>
          </p:nvPr>
        </p:nvSpPr>
        <p:spPr>
          <a:xfrm>
            <a:off x="611188" y="84138"/>
            <a:ext cx="2894012" cy="600075"/>
          </a:xfrm>
        </p:spPr>
        <p:txBody>
          <a:bodyPr lIns="63500" tIns="25400" rIns="63500" bIns="25400" anchor="t">
            <a:spAutoFit/>
          </a:bodyPr>
          <a:lstStyle/>
          <a:p>
            <a:r>
              <a:rPr lang="en-US" altLang="zh-CN" sz="3600" smtClean="0"/>
              <a:t>Example1</a:t>
            </a:r>
            <a:endParaRPr lang="en-US" altLang="zh-CN" sz="3600" smtClean="0">
              <a:solidFill>
                <a:schemeClr val="tx1"/>
              </a:solidFill>
            </a:endParaRPr>
          </a:p>
        </p:txBody>
      </p:sp>
      <p:sp>
        <p:nvSpPr>
          <p:cNvPr id="492547" name="Text Box 3"/>
          <p:cNvSpPr txBox="1">
            <a:spLocks noChangeArrowheads="1"/>
          </p:cNvSpPr>
          <p:nvPr/>
        </p:nvSpPr>
        <p:spPr bwMode="auto">
          <a:xfrm>
            <a:off x="292100" y="917575"/>
            <a:ext cx="8556625" cy="2173288"/>
          </a:xfrm>
          <a:prstGeom prst="rect">
            <a:avLst/>
          </a:prstGeom>
          <a:noFill/>
          <a:ln w="12700">
            <a:noFill/>
            <a:miter lim="800000"/>
            <a:headEnd/>
            <a:tailEnd/>
          </a:ln>
        </p:spPr>
        <p:txBody>
          <a:bodyPr>
            <a:spAutoFit/>
          </a:bodyPr>
          <a:lstStyle/>
          <a:p>
            <a:pPr eaLnBrk="0" hangingPunct="0">
              <a:lnSpc>
                <a:spcPct val="110000"/>
              </a:lnSpc>
              <a:spcBef>
                <a:spcPct val="20000"/>
              </a:spcBef>
            </a:pPr>
            <a:r>
              <a:rPr lang="zh-CN" altLang="en-US" sz="2400" b="1" dirty="0">
                <a:ea typeface="黑体" pitchFamily="49" charset="-122"/>
              </a:rPr>
              <a:t>程序</a:t>
            </a:r>
            <a:r>
              <a:rPr lang="en-US" altLang="zh-CN" sz="2400" b="1" dirty="0">
                <a:ea typeface="黑体" pitchFamily="49" charset="-122"/>
              </a:rPr>
              <a:t>P</a:t>
            </a:r>
            <a:r>
              <a:rPr lang="zh-CN" altLang="en-US" sz="2400" b="1" dirty="0">
                <a:ea typeface="黑体" pitchFamily="49" charset="-122"/>
              </a:rPr>
              <a:t>在机器</a:t>
            </a:r>
            <a:r>
              <a:rPr lang="en-US" altLang="zh-CN" sz="2400" b="1" dirty="0">
                <a:ea typeface="黑体" pitchFamily="49" charset="-122"/>
              </a:rPr>
              <a:t>A</a:t>
            </a:r>
            <a:r>
              <a:rPr lang="zh-CN" altLang="en-US" sz="2400" b="1" dirty="0">
                <a:ea typeface="黑体" pitchFamily="49" charset="-122"/>
              </a:rPr>
              <a:t>上运行需</a:t>
            </a:r>
            <a:r>
              <a:rPr lang="en-US" altLang="zh-CN" sz="2400" b="1" dirty="0">
                <a:ea typeface="黑体" pitchFamily="49" charset="-122"/>
              </a:rPr>
              <a:t>10 s</a:t>
            </a:r>
            <a:r>
              <a:rPr lang="zh-CN" altLang="en-US" sz="2400" b="1" dirty="0">
                <a:ea typeface="黑体" pitchFamily="49" charset="-122"/>
              </a:rPr>
              <a:t>， 机器</a:t>
            </a:r>
            <a:r>
              <a:rPr lang="en-US" altLang="zh-CN" sz="2400" b="1" dirty="0">
                <a:ea typeface="黑体" pitchFamily="49" charset="-122"/>
              </a:rPr>
              <a:t>A</a:t>
            </a:r>
            <a:r>
              <a:rPr lang="zh-CN" altLang="en-US" sz="2400" b="1" dirty="0">
                <a:ea typeface="黑体" pitchFamily="49" charset="-122"/>
              </a:rPr>
              <a:t>的时钟频率为</a:t>
            </a:r>
            <a:r>
              <a:rPr lang="en-US" altLang="zh-CN" sz="2400" b="1" dirty="0">
                <a:ea typeface="黑体" pitchFamily="49" charset="-122"/>
              </a:rPr>
              <a:t>400MHz</a:t>
            </a:r>
            <a:r>
              <a:rPr lang="zh-CN" altLang="en-US" sz="2400" b="1" dirty="0">
                <a:ea typeface="黑体" pitchFamily="49" charset="-122"/>
              </a:rPr>
              <a:t>。 现在要设计一台机器</a:t>
            </a:r>
            <a:r>
              <a:rPr lang="en-US" altLang="zh-CN" sz="2400" b="1" dirty="0">
                <a:ea typeface="黑体" pitchFamily="49" charset="-122"/>
              </a:rPr>
              <a:t>B</a:t>
            </a:r>
            <a:r>
              <a:rPr lang="zh-CN" altLang="en-US" sz="2400" b="1" dirty="0">
                <a:ea typeface="黑体" pitchFamily="49" charset="-122"/>
              </a:rPr>
              <a:t>，希望该程序在</a:t>
            </a:r>
            <a:r>
              <a:rPr lang="en-US" altLang="zh-CN" sz="2400" b="1" dirty="0">
                <a:ea typeface="黑体" pitchFamily="49" charset="-122"/>
              </a:rPr>
              <a:t>B</a:t>
            </a:r>
            <a:r>
              <a:rPr lang="zh-CN" altLang="en-US" sz="2400" b="1" dirty="0">
                <a:ea typeface="黑体" pitchFamily="49" charset="-122"/>
              </a:rPr>
              <a:t>上运行只需</a:t>
            </a:r>
            <a:r>
              <a:rPr lang="en-US" altLang="zh-CN" sz="2400" b="1" dirty="0">
                <a:ea typeface="黑体" pitchFamily="49" charset="-122"/>
              </a:rPr>
              <a:t>6 s. </a:t>
            </a:r>
          </a:p>
          <a:p>
            <a:pPr eaLnBrk="0" hangingPunct="0">
              <a:lnSpc>
                <a:spcPct val="110000"/>
              </a:lnSpc>
              <a:spcBef>
                <a:spcPct val="20000"/>
              </a:spcBef>
            </a:pPr>
            <a:r>
              <a:rPr lang="zh-CN" altLang="en-US" sz="2400" b="1" dirty="0">
                <a:ea typeface="黑体" pitchFamily="49" charset="-122"/>
              </a:rPr>
              <a:t>机器</a:t>
            </a:r>
            <a:r>
              <a:rPr lang="en-US" altLang="zh-CN" sz="2400" b="1" dirty="0">
                <a:ea typeface="黑体" pitchFamily="49" charset="-122"/>
              </a:rPr>
              <a:t>B</a:t>
            </a:r>
            <a:r>
              <a:rPr lang="zh-CN" altLang="en-US" sz="2400" b="1" dirty="0">
                <a:ea typeface="黑体" pitchFamily="49" charset="-122"/>
              </a:rPr>
              <a:t>时钟频率的提高导致了其</a:t>
            </a:r>
            <a:r>
              <a:rPr lang="en-US" altLang="zh-CN" sz="2400" b="1" dirty="0">
                <a:ea typeface="黑体" pitchFamily="49" charset="-122"/>
              </a:rPr>
              <a:t>CPI</a:t>
            </a:r>
            <a:r>
              <a:rPr lang="zh-CN" altLang="en-US" sz="2400" b="1" dirty="0">
                <a:ea typeface="黑体" pitchFamily="49" charset="-122"/>
              </a:rPr>
              <a:t>的增加，使得程序</a:t>
            </a:r>
            <a:r>
              <a:rPr lang="en-US" altLang="zh-CN" sz="2400" b="1" dirty="0">
                <a:ea typeface="黑体" pitchFamily="49" charset="-122"/>
              </a:rPr>
              <a:t>P</a:t>
            </a:r>
            <a:r>
              <a:rPr lang="zh-CN" altLang="en-US" sz="2400" b="1" dirty="0">
                <a:ea typeface="黑体" pitchFamily="49" charset="-122"/>
              </a:rPr>
              <a:t>在机器</a:t>
            </a:r>
            <a:r>
              <a:rPr lang="en-US" altLang="zh-CN" sz="2400" b="1" dirty="0">
                <a:ea typeface="黑体" pitchFamily="49" charset="-122"/>
              </a:rPr>
              <a:t>B</a:t>
            </a:r>
            <a:r>
              <a:rPr lang="zh-CN" altLang="en-US" sz="2400" b="1" dirty="0">
                <a:ea typeface="黑体" pitchFamily="49" charset="-122"/>
              </a:rPr>
              <a:t>上时钟周期数是在机器</a:t>
            </a:r>
            <a:r>
              <a:rPr lang="en-US" altLang="zh-CN" sz="2400" b="1" dirty="0">
                <a:ea typeface="黑体" pitchFamily="49" charset="-122"/>
              </a:rPr>
              <a:t>A</a:t>
            </a:r>
            <a:r>
              <a:rPr lang="zh-CN" altLang="en-US" sz="2400" b="1" dirty="0">
                <a:ea typeface="黑体" pitchFamily="49" charset="-122"/>
              </a:rPr>
              <a:t>上的</a:t>
            </a:r>
            <a:r>
              <a:rPr lang="en-US" altLang="zh-CN" sz="2400" b="1" dirty="0">
                <a:ea typeface="黑体" pitchFamily="49" charset="-122"/>
              </a:rPr>
              <a:t>1.2</a:t>
            </a:r>
            <a:r>
              <a:rPr lang="zh-CN" altLang="en-US" sz="2400" b="1" dirty="0">
                <a:ea typeface="黑体" pitchFamily="49" charset="-122"/>
              </a:rPr>
              <a:t>倍。机器</a:t>
            </a:r>
            <a:r>
              <a:rPr lang="en-US" altLang="zh-CN" sz="2400" b="1" dirty="0">
                <a:ea typeface="黑体" pitchFamily="49" charset="-122"/>
              </a:rPr>
              <a:t>B</a:t>
            </a:r>
            <a:r>
              <a:rPr lang="zh-CN" altLang="en-US" sz="2400" b="1" dirty="0">
                <a:ea typeface="黑体" pitchFamily="49" charset="-122"/>
              </a:rPr>
              <a:t>的时钟频率达到</a:t>
            </a:r>
            <a:r>
              <a:rPr lang="en-US" altLang="zh-CN" sz="2400" b="1" dirty="0">
                <a:ea typeface="黑体" pitchFamily="49" charset="-122"/>
              </a:rPr>
              <a:t>A</a:t>
            </a:r>
            <a:r>
              <a:rPr lang="zh-CN" altLang="en-US" sz="2400" b="1" dirty="0">
                <a:ea typeface="黑体" pitchFamily="49" charset="-122"/>
              </a:rPr>
              <a:t>的多少倍才能使程序</a:t>
            </a:r>
            <a:r>
              <a:rPr lang="en-US" altLang="zh-CN" sz="2400" b="1" dirty="0">
                <a:ea typeface="黑体" pitchFamily="49" charset="-122"/>
              </a:rPr>
              <a:t>P</a:t>
            </a:r>
            <a:r>
              <a:rPr lang="zh-CN" altLang="en-US" sz="2400" b="1" dirty="0">
                <a:ea typeface="黑体" pitchFamily="49" charset="-122"/>
              </a:rPr>
              <a:t>在</a:t>
            </a:r>
            <a:r>
              <a:rPr lang="en-US" altLang="zh-CN" sz="2400" b="1" dirty="0">
                <a:ea typeface="黑体" pitchFamily="49" charset="-122"/>
              </a:rPr>
              <a:t>B</a:t>
            </a:r>
            <a:r>
              <a:rPr lang="zh-CN" altLang="en-US" sz="2400" b="1" dirty="0">
                <a:ea typeface="黑体" pitchFamily="49" charset="-122"/>
              </a:rPr>
              <a:t>上执行速度是</a:t>
            </a:r>
            <a:r>
              <a:rPr lang="en-US" altLang="zh-CN" sz="2400" b="1" dirty="0">
                <a:ea typeface="黑体" pitchFamily="49" charset="-122"/>
              </a:rPr>
              <a:t>A</a:t>
            </a:r>
            <a:r>
              <a:rPr lang="zh-CN" altLang="en-US" sz="2400" b="1" dirty="0">
                <a:ea typeface="黑体" pitchFamily="49" charset="-122"/>
              </a:rPr>
              <a:t>上的</a:t>
            </a:r>
            <a:r>
              <a:rPr lang="en-US" altLang="zh-CN" sz="2400" b="1" dirty="0">
                <a:ea typeface="黑体" pitchFamily="49" charset="-122"/>
              </a:rPr>
              <a:t>10/6=1.67</a:t>
            </a:r>
            <a:r>
              <a:rPr lang="zh-CN" altLang="en-US" sz="2400" b="1" dirty="0">
                <a:ea typeface="黑体" pitchFamily="49" charset="-122"/>
              </a:rPr>
              <a:t>倍？</a:t>
            </a:r>
          </a:p>
        </p:txBody>
      </p:sp>
      <p:sp>
        <p:nvSpPr>
          <p:cNvPr id="420868" name="Rectangle 4"/>
          <p:cNvSpPr>
            <a:spLocks noChangeArrowheads="1"/>
          </p:cNvSpPr>
          <p:nvPr/>
        </p:nvSpPr>
        <p:spPr bwMode="auto">
          <a:xfrm>
            <a:off x="450850" y="3189288"/>
            <a:ext cx="7666038" cy="2677656"/>
          </a:xfrm>
          <a:prstGeom prst="rect">
            <a:avLst/>
          </a:prstGeom>
          <a:noFill/>
          <a:ln w="12700">
            <a:noFill/>
            <a:miter lim="800000"/>
            <a:headEnd/>
            <a:tailEnd/>
          </a:ln>
        </p:spPr>
        <p:txBody>
          <a:bodyPr>
            <a:spAutoFit/>
          </a:bodyPr>
          <a:lstStyle/>
          <a:p>
            <a:pPr eaLnBrk="0" hangingPunct="0">
              <a:lnSpc>
                <a:spcPct val="120000"/>
              </a:lnSpc>
            </a:pPr>
            <a:r>
              <a:rPr lang="en-US" altLang="zh-CN" sz="2400" b="1" dirty="0">
                <a:solidFill>
                  <a:schemeClr val="accent2"/>
                </a:solidFill>
                <a:ea typeface="黑体" pitchFamily="49" charset="-122"/>
              </a:rPr>
              <a:t>Answer:</a:t>
            </a:r>
          </a:p>
          <a:p>
            <a:pPr eaLnBrk="0" hangingPunct="0">
              <a:lnSpc>
                <a:spcPct val="120000"/>
              </a:lnSpc>
              <a:spcBef>
                <a:spcPct val="25000"/>
              </a:spcBef>
            </a:pPr>
            <a:r>
              <a:rPr lang="zh-CN" altLang="en-US" sz="2400" b="1" dirty="0" smtClean="0">
                <a:solidFill>
                  <a:schemeClr val="accent2"/>
                </a:solidFill>
                <a:ea typeface="黑体" pitchFamily="49" charset="-122"/>
              </a:rPr>
              <a:t>     时钟</a:t>
            </a:r>
            <a:r>
              <a:rPr lang="zh-CN" altLang="en-US" sz="2400" b="1" dirty="0">
                <a:solidFill>
                  <a:schemeClr val="accent2"/>
                </a:solidFill>
                <a:ea typeface="黑体" pitchFamily="49" charset="-122"/>
              </a:rPr>
              <a:t>周期数</a:t>
            </a:r>
            <a:r>
              <a:rPr lang="en-US" altLang="zh-CN" sz="2400" b="1" dirty="0">
                <a:solidFill>
                  <a:schemeClr val="accent2"/>
                </a:solidFill>
                <a:ea typeface="黑体" pitchFamily="49" charset="-122"/>
              </a:rPr>
              <a:t>A = 10 sec x 400MHz = 4000M</a:t>
            </a:r>
            <a:r>
              <a:rPr lang="zh-CN" altLang="en-US" sz="2400" b="1" dirty="0">
                <a:solidFill>
                  <a:schemeClr val="accent2"/>
                </a:solidFill>
                <a:ea typeface="黑体" pitchFamily="49" charset="-122"/>
              </a:rPr>
              <a:t>个</a:t>
            </a:r>
            <a:endParaRPr lang="zh-CN" altLang="en-US" sz="2400" b="1" baseline="30000" dirty="0">
              <a:solidFill>
                <a:schemeClr val="accent2"/>
              </a:solidFill>
              <a:ea typeface="黑体" pitchFamily="49" charset="-122"/>
            </a:endParaRPr>
          </a:p>
          <a:p>
            <a:pPr eaLnBrk="0" hangingPunct="0">
              <a:lnSpc>
                <a:spcPct val="120000"/>
              </a:lnSpc>
              <a:spcBef>
                <a:spcPct val="25000"/>
              </a:spcBef>
            </a:pPr>
            <a:r>
              <a:rPr lang="zh-CN" altLang="en-US" sz="2400" b="1" dirty="0" smtClean="0">
                <a:solidFill>
                  <a:schemeClr val="accent2"/>
                </a:solidFill>
                <a:ea typeface="黑体" pitchFamily="49" charset="-122"/>
              </a:rPr>
              <a:t>     时钟</a:t>
            </a:r>
            <a:r>
              <a:rPr lang="zh-CN" altLang="en-US" sz="2400" b="1" dirty="0">
                <a:solidFill>
                  <a:schemeClr val="accent2"/>
                </a:solidFill>
                <a:ea typeface="黑体" pitchFamily="49" charset="-122"/>
              </a:rPr>
              <a:t>周期数</a:t>
            </a:r>
            <a:r>
              <a:rPr lang="en-US" altLang="zh-CN" sz="2400" b="1" dirty="0">
                <a:solidFill>
                  <a:schemeClr val="accent2"/>
                </a:solidFill>
                <a:ea typeface="黑体" pitchFamily="49" charset="-122"/>
              </a:rPr>
              <a:t>B = 1.2 x</a:t>
            </a:r>
            <a:r>
              <a:rPr lang="en-US" altLang="zh-CN" sz="2400" b="1" dirty="0">
                <a:ea typeface="黑体" pitchFamily="49" charset="-122"/>
              </a:rPr>
              <a:t> </a:t>
            </a:r>
            <a:r>
              <a:rPr lang="en-US" altLang="zh-CN" sz="2400" b="1" dirty="0">
                <a:solidFill>
                  <a:schemeClr val="accent2"/>
                </a:solidFill>
                <a:ea typeface="黑体" pitchFamily="49" charset="-122"/>
              </a:rPr>
              <a:t>4000M </a:t>
            </a:r>
            <a:r>
              <a:rPr lang="en-US" altLang="zh-CN" sz="2400" b="1" dirty="0" smtClean="0">
                <a:solidFill>
                  <a:schemeClr val="accent2"/>
                </a:solidFill>
                <a:ea typeface="黑体" pitchFamily="49" charset="-122"/>
              </a:rPr>
              <a:t>= 4800M</a:t>
            </a:r>
          </a:p>
          <a:p>
            <a:pPr eaLnBrk="0" hangingPunct="0">
              <a:lnSpc>
                <a:spcPct val="120000"/>
              </a:lnSpc>
              <a:spcBef>
                <a:spcPct val="25000"/>
              </a:spcBef>
            </a:pPr>
            <a:r>
              <a:rPr lang="en-US" altLang="zh-CN" sz="2400" b="1" dirty="0">
                <a:solidFill>
                  <a:schemeClr val="accent2"/>
                </a:solidFill>
                <a:ea typeface="黑体" pitchFamily="49" charset="-122"/>
              </a:rPr>
              <a:t> </a:t>
            </a:r>
            <a:r>
              <a:rPr lang="en-US" altLang="zh-CN" sz="2400" b="1" dirty="0" smtClean="0">
                <a:solidFill>
                  <a:schemeClr val="accent2"/>
                </a:solidFill>
                <a:ea typeface="黑体" pitchFamily="49" charset="-122"/>
              </a:rPr>
              <a:t>    </a:t>
            </a:r>
            <a:r>
              <a:rPr lang="zh-CN" altLang="en-US" sz="2400" b="1" dirty="0" smtClean="0">
                <a:solidFill>
                  <a:schemeClr val="accent2"/>
                </a:solidFill>
                <a:ea typeface="黑体" pitchFamily="49" charset="-122"/>
              </a:rPr>
              <a:t>时钟频率</a:t>
            </a:r>
            <a:r>
              <a:rPr lang="en-US" altLang="zh-CN" sz="2400" b="1" dirty="0" smtClean="0">
                <a:solidFill>
                  <a:schemeClr val="accent2"/>
                </a:solidFill>
                <a:ea typeface="黑体" pitchFamily="49" charset="-122"/>
              </a:rPr>
              <a:t>B = </a:t>
            </a:r>
            <a:r>
              <a:rPr lang="zh-CN" altLang="en-US" sz="2400" b="1" dirty="0" smtClean="0">
                <a:solidFill>
                  <a:schemeClr val="accent2"/>
                </a:solidFill>
                <a:ea typeface="黑体" pitchFamily="49" charset="-122"/>
              </a:rPr>
              <a:t>时钟周期数</a:t>
            </a:r>
            <a:r>
              <a:rPr lang="en-US" altLang="zh-CN" sz="2400" b="1" dirty="0" smtClean="0">
                <a:solidFill>
                  <a:schemeClr val="accent2"/>
                </a:solidFill>
                <a:ea typeface="黑体" pitchFamily="49" charset="-122"/>
              </a:rPr>
              <a:t>B / </a:t>
            </a:r>
            <a:r>
              <a:rPr lang="en-US" altLang="zh-CN" sz="2400" b="1" dirty="0">
                <a:solidFill>
                  <a:schemeClr val="accent2"/>
                </a:solidFill>
                <a:ea typeface="黑体" pitchFamily="49" charset="-122"/>
              </a:rPr>
              <a:t>CPU</a:t>
            </a:r>
            <a:r>
              <a:rPr lang="zh-CN" altLang="en-US" sz="2400" b="1" dirty="0">
                <a:solidFill>
                  <a:schemeClr val="accent2"/>
                </a:solidFill>
                <a:ea typeface="黑体" pitchFamily="49" charset="-122"/>
              </a:rPr>
              <a:t>时间</a:t>
            </a:r>
            <a:r>
              <a:rPr lang="en-US" altLang="zh-CN" sz="2400" b="1" dirty="0">
                <a:solidFill>
                  <a:schemeClr val="accent2"/>
                </a:solidFill>
                <a:ea typeface="黑体" pitchFamily="49" charset="-122"/>
              </a:rPr>
              <a:t>B </a:t>
            </a:r>
          </a:p>
          <a:p>
            <a:pPr eaLnBrk="0" hangingPunct="0">
              <a:lnSpc>
                <a:spcPct val="120000"/>
              </a:lnSpc>
              <a:spcBef>
                <a:spcPct val="25000"/>
              </a:spcBef>
            </a:pPr>
            <a:r>
              <a:rPr lang="en-US" altLang="zh-CN" sz="2400" b="1" dirty="0" smtClean="0">
                <a:solidFill>
                  <a:schemeClr val="accent2"/>
                </a:solidFill>
                <a:ea typeface="黑体" pitchFamily="49" charset="-122"/>
              </a:rPr>
              <a:t>                       </a:t>
            </a:r>
            <a:r>
              <a:rPr lang="en-US" altLang="zh-CN" sz="2400" b="1" dirty="0">
                <a:solidFill>
                  <a:schemeClr val="accent2"/>
                </a:solidFill>
                <a:ea typeface="黑体" pitchFamily="49" charset="-122"/>
              </a:rPr>
              <a:t>= </a:t>
            </a:r>
            <a:r>
              <a:rPr lang="en-US" altLang="zh-CN" sz="2400" b="1" dirty="0" smtClean="0">
                <a:solidFill>
                  <a:schemeClr val="accent2"/>
                </a:solidFill>
                <a:ea typeface="黑体" pitchFamily="49" charset="-122"/>
              </a:rPr>
              <a:t>4800M / </a:t>
            </a:r>
            <a:r>
              <a:rPr lang="en-US" altLang="zh-CN" sz="2400" b="1" dirty="0">
                <a:solidFill>
                  <a:schemeClr val="accent2"/>
                </a:solidFill>
                <a:ea typeface="黑体" pitchFamily="49" charset="-122"/>
              </a:rPr>
              <a:t>6 sec = 800 MHz</a:t>
            </a:r>
          </a:p>
        </p:txBody>
      </p:sp>
      <p:sp>
        <p:nvSpPr>
          <p:cNvPr id="420870" name="Text Box 6"/>
          <p:cNvSpPr txBox="1">
            <a:spLocks noChangeArrowheads="1"/>
          </p:cNvSpPr>
          <p:nvPr/>
        </p:nvSpPr>
        <p:spPr bwMode="auto">
          <a:xfrm>
            <a:off x="231775" y="5851525"/>
            <a:ext cx="8156575" cy="457200"/>
          </a:xfrm>
          <a:prstGeom prst="rect">
            <a:avLst/>
          </a:prstGeom>
          <a:noFill/>
          <a:ln w="9525">
            <a:noFill/>
            <a:miter lim="800000"/>
            <a:headEnd/>
            <a:tailEnd/>
          </a:ln>
        </p:spPr>
        <p:txBody>
          <a:bodyPr>
            <a:spAutoFit/>
          </a:bodyPr>
          <a:lstStyle/>
          <a:p>
            <a:pPr algn="ctr" eaLnBrk="0" hangingPunct="0">
              <a:spcBef>
                <a:spcPct val="50000"/>
              </a:spcBef>
            </a:pPr>
            <a:r>
              <a:rPr lang="zh-CN" altLang="en-US" sz="2400" b="1">
                <a:solidFill>
                  <a:srgbClr val="FF3300"/>
                </a:solidFill>
                <a:ea typeface="黑体" pitchFamily="49" charset="-122"/>
              </a:rPr>
              <a:t>机器</a:t>
            </a:r>
            <a:r>
              <a:rPr lang="en-US" altLang="zh-CN" sz="2400" b="1">
                <a:solidFill>
                  <a:srgbClr val="FF3300"/>
                </a:solidFill>
                <a:ea typeface="黑体" pitchFamily="49" charset="-122"/>
              </a:rPr>
              <a:t>B</a:t>
            </a:r>
            <a:r>
              <a:rPr lang="zh-CN" altLang="en-US" sz="2400" b="1">
                <a:solidFill>
                  <a:srgbClr val="FF3300"/>
                </a:solidFill>
                <a:ea typeface="黑体" pitchFamily="49" charset="-122"/>
              </a:rPr>
              <a:t>的频率是</a:t>
            </a:r>
            <a:r>
              <a:rPr lang="en-US" altLang="zh-CN" sz="2400" b="1">
                <a:solidFill>
                  <a:srgbClr val="FF3300"/>
                </a:solidFill>
                <a:ea typeface="黑体" pitchFamily="49" charset="-122"/>
              </a:rPr>
              <a:t>A</a:t>
            </a:r>
            <a:r>
              <a:rPr lang="zh-CN" altLang="en-US" sz="2400" b="1">
                <a:solidFill>
                  <a:srgbClr val="FF3300"/>
                </a:solidFill>
                <a:ea typeface="黑体" pitchFamily="49" charset="-122"/>
              </a:rPr>
              <a:t>的两倍，但机器</a:t>
            </a:r>
            <a:r>
              <a:rPr lang="en-US" altLang="zh-CN" sz="2400" b="1">
                <a:solidFill>
                  <a:srgbClr val="FF3300"/>
                </a:solidFill>
                <a:ea typeface="黑体" pitchFamily="49" charset="-122"/>
              </a:rPr>
              <a:t>B</a:t>
            </a:r>
            <a:r>
              <a:rPr lang="zh-CN" altLang="en-US" sz="2400" b="1">
                <a:solidFill>
                  <a:srgbClr val="FF3300"/>
                </a:solidFill>
                <a:ea typeface="黑体" pitchFamily="49" charset="-122"/>
              </a:rPr>
              <a:t>的速度并不是</a:t>
            </a:r>
            <a:r>
              <a:rPr lang="en-US" altLang="zh-CN" sz="2400" b="1">
                <a:solidFill>
                  <a:srgbClr val="FF3300"/>
                </a:solidFill>
                <a:ea typeface="黑体" pitchFamily="49" charset="-122"/>
              </a:rPr>
              <a:t>A</a:t>
            </a:r>
            <a:r>
              <a:rPr lang="zh-CN" altLang="en-US" sz="2400" b="1">
                <a:solidFill>
                  <a:srgbClr val="FF3300"/>
                </a:solidFill>
                <a:ea typeface="黑体" pitchFamily="49" charset="-122"/>
              </a:rPr>
              <a:t>的两倍！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xEl>
                                              <p:pRg st="0" end="0"/>
                                            </p:txEl>
                                          </p:spTgt>
                                        </p:tgtEl>
                                        <p:attrNameLst>
                                          <p:attrName>style.visibility</p:attrName>
                                        </p:attrNameLst>
                                      </p:cBhvr>
                                      <p:to>
                                        <p:strVal val="visible"/>
                                      </p:to>
                                    </p:set>
                                    <p:animEffect transition="in" filter="blinds(horizontal)">
                                      <p:cBhvr>
                                        <p:cTn id="7" dur="500"/>
                                        <p:tgtEl>
                                          <p:spTgt spid="4208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868">
                                            <p:txEl>
                                              <p:pRg st="1" end="1"/>
                                            </p:txEl>
                                          </p:spTgt>
                                        </p:tgtEl>
                                        <p:attrNameLst>
                                          <p:attrName>style.visibility</p:attrName>
                                        </p:attrNameLst>
                                      </p:cBhvr>
                                      <p:to>
                                        <p:strVal val="visible"/>
                                      </p:to>
                                    </p:set>
                                    <p:animEffect transition="in" filter="blinds(horizontal)">
                                      <p:cBhvr>
                                        <p:cTn id="12" dur="500"/>
                                        <p:tgtEl>
                                          <p:spTgt spid="4208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0868">
                                            <p:txEl>
                                              <p:pRg st="2" end="2"/>
                                            </p:txEl>
                                          </p:spTgt>
                                        </p:tgtEl>
                                        <p:attrNameLst>
                                          <p:attrName>style.visibility</p:attrName>
                                        </p:attrNameLst>
                                      </p:cBhvr>
                                      <p:to>
                                        <p:strVal val="visible"/>
                                      </p:to>
                                    </p:set>
                                    <p:animEffect transition="in" filter="blinds(horizontal)">
                                      <p:cBhvr>
                                        <p:cTn id="17" dur="500"/>
                                        <p:tgtEl>
                                          <p:spTgt spid="4208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20868">
                                            <p:txEl>
                                              <p:pRg st="3" end="3"/>
                                            </p:txEl>
                                          </p:spTgt>
                                        </p:tgtEl>
                                        <p:attrNameLst>
                                          <p:attrName>style.visibility</p:attrName>
                                        </p:attrNameLst>
                                      </p:cBhvr>
                                      <p:to>
                                        <p:strVal val="visible"/>
                                      </p:to>
                                    </p:set>
                                    <p:animEffect transition="in" filter="blinds(horizontal)">
                                      <p:cBhvr>
                                        <p:cTn id="22" dur="500"/>
                                        <p:tgtEl>
                                          <p:spTgt spid="4208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0868">
                                            <p:txEl>
                                              <p:pRg st="4" end="4"/>
                                            </p:txEl>
                                          </p:spTgt>
                                        </p:tgtEl>
                                        <p:attrNameLst>
                                          <p:attrName>style.visibility</p:attrName>
                                        </p:attrNameLst>
                                      </p:cBhvr>
                                      <p:to>
                                        <p:strVal val="visible"/>
                                      </p:to>
                                    </p:set>
                                    <p:animEffect transition="in" filter="blinds(horizontal)">
                                      <p:cBhvr>
                                        <p:cTn id="27" dur="500"/>
                                        <p:tgtEl>
                                          <p:spTgt spid="4208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20870"/>
                                        </p:tgtEl>
                                        <p:attrNameLst>
                                          <p:attrName>style.visibility</p:attrName>
                                        </p:attrNameLst>
                                      </p:cBhvr>
                                      <p:to>
                                        <p:strVal val="visible"/>
                                      </p:to>
                                    </p:set>
                                    <p:animEffect transition="in" filter="blinds(horizontal)">
                                      <p:cBhvr>
                                        <p:cTn id="32" dur="500"/>
                                        <p:tgtEl>
                                          <p:spTgt spid="420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build="p"/>
      <p:bldP spid="42087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idx="4294967295"/>
          </p:nvPr>
        </p:nvSpPr>
        <p:spPr>
          <a:xfrm>
            <a:off x="971550" y="128588"/>
            <a:ext cx="7742238" cy="600075"/>
          </a:xfrm>
          <a:noFill/>
        </p:spPr>
        <p:txBody>
          <a:bodyPr lIns="63500" tIns="25400" rIns="63500" bIns="25400" anchor="t">
            <a:spAutoFit/>
          </a:bodyPr>
          <a:lstStyle/>
          <a:p>
            <a:r>
              <a:rPr lang="en-US" altLang="zh-CN" sz="3600" b="0" smtClean="0"/>
              <a:t>Marketing Metrics </a:t>
            </a:r>
            <a:r>
              <a:rPr lang="zh-CN" altLang="en-US" sz="3600" b="0" smtClean="0"/>
              <a:t>（产品宣称指标）</a:t>
            </a:r>
          </a:p>
        </p:txBody>
      </p:sp>
      <p:sp>
        <p:nvSpPr>
          <p:cNvPr id="439299" name="Rectangle 3"/>
          <p:cNvSpPr>
            <a:spLocks noChangeArrowheads="1"/>
          </p:cNvSpPr>
          <p:nvPr/>
        </p:nvSpPr>
        <p:spPr bwMode="auto">
          <a:xfrm>
            <a:off x="798513" y="927100"/>
            <a:ext cx="8131175" cy="4602163"/>
          </a:xfrm>
          <a:prstGeom prst="rect">
            <a:avLst/>
          </a:prstGeom>
          <a:noFill/>
          <a:ln w="12700">
            <a:noFill/>
            <a:miter lim="800000"/>
            <a:headEnd/>
            <a:tailEnd/>
          </a:ln>
        </p:spPr>
        <p:txBody>
          <a:bodyPr lIns="90488" tIns="44450" rIns="90488" bIns="44450">
            <a:spAutoFit/>
          </a:bodyPr>
          <a:lstStyle/>
          <a:p>
            <a:pPr eaLnBrk="0" hangingPunct="0">
              <a:spcBef>
                <a:spcPct val="20000"/>
              </a:spcBef>
              <a:tabLst>
                <a:tab pos="914400" algn="l"/>
                <a:tab pos="3657600" algn="l"/>
              </a:tabLst>
            </a:pPr>
            <a:r>
              <a:rPr lang="en-US" altLang="zh-CN" sz="2000" b="1" dirty="0">
                <a:solidFill>
                  <a:srgbClr val="FF0000"/>
                </a:solidFill>
              </a:rPr>
              <a:t>MIPS</a:t>
            </a:r>
            <a:r>
              <a:rPr lang="en-US" altLang="zh-CN" sz="2000" b="1" dirty="0"/>
              <a:t>	= Instruction Count / Time x10</a:t>
            </a:r>
            <a:r>
              <a:rPr lang="en-US" altLang="zh-CN" sz="2000" b="1" baseline="30000" dirty="0"/>
              <a:t>6</a:t>
            </a:r>
          </a:p>
          <a:p>
            <a:pPr lvl="2" eaLnBrk="0" hangingPunct="0">
              <a:spcBef>
                <a:spcPct val="20000"/>
              </a:spcBef>
              <a:tabLst>
                <a:tab pos="914400" algn="l"/>
                <a:tab pos="3657600" algn="l"/>
              </a:tabLst>
            </a:pPr>
            <a:r>
              <a:rPr lang="en-US" altLang="zh-CN" sz="2000" b="1" dirty="0"/>
              <a:t>= Clock Rate / CPI x 10</a:t>
            </a:r>
            <a:r>
              <a:rPr lang="en-US" altLang="zh-CN" sz="2000" b="1" baseline="30000" dirty="0"/>
              <a:t>6</a:t>
            </a:r>
          </a:p>
          <a:p>
            <a:pPr eaLnBrk="0" hangingPunct="0">
              <a:spcBef>
                <a:spcPct val="20000"/>
              </a:spcBef>
              <a:tabLst>
                <a:tab pos="914400" algn="l"/>
                <a:tab pos="3657600" algn="l"/>
              </a:tabLst>
            </a:pPr>
            <a:r>
              <a:rPr lang="en-US" altLang="zh-CN" sz="2000" b="1" dirty="0">
                <a:solidFill>
                  <a:srgbClr val="FF0000"/>
                </a:solidFill>
              </a:rPr>
              <a:t>M</a:t>
            </a:r>
            <a:r>
              <a:rPr lang="en-US" altLang="zh-CN" sz="2000" b="1" dirty="0"/>
              <a:t>illion </a:t>
            </a:r>
            <a:r>
              <a:rPr lang="en-US" altLang="zh-CN" sz="2000" b="1" dirty="0">
                <a:solidFill>
                  <a:srgbClr val="FF0000"/>
                </a:solidFill>
              </a:rPr>
              <a:t>I</a:t>
            </a:r>
            <a:r>
              <a:rPr lang="en-US" altLang="zh-CN" sz="2000" b="1" dirty="0"/>
              <a:t>nstructions </a:t>
            </a:r>
            <a:r>
              <a:rPr lang="en-US" altLang="zh-CN" sz="2000" b="1" dirty="0">
                <a:solidFill>
                  <a:srgbClr val="FF0000"/>
                </a:solidFill>
              </a:rPr>
              <a:t>P</a:t>
            </a:r>
            <a:r>
              <a:rPr lang="en-US" altLang="zh-CN" sz="2000" b="1" dirty="0"/>
              <a:t>er </a:t>
            </a:r>
            <a:r>
              <a:rPr lang="en-US" altLang="zh-CN" sz="2000" b="1" dirty="0">
                <a:solidFill>
                  <a:srgbClr val="FF0000"/>
                </a:solidFill>
              </a:rPr>
              <a:t>S</a:t>
            </a:r>
            <a:r>
              <a:rPr lang="en-US" altLang="zh-CN" sz="2000" b="1" dirty="0"/>
              <a:t>econd  </a:t>
            </a:r>
            <a:r>
              <a:rPr lang="zh-CN" altLang="en-US" sz="2000" b="1" dirty="0"/>
              <a:t>（</a:t>
            </a:r>
            <a:r>
              <a:rPr lang="zh-CN" altLang="en-US" sz="2000" b="1" dirty="0">
                <a:solidFill>
                  <a:srgbClr val="FF0000"/>
                </a:solidFill>
              </a:rPr>
              <a:t>定点指令</a:t>
            </a:r>
            <a:r>
              <a:rPr lang="zh-CN" altLang="en-US" sz="2000" b="1" dirty="0"/>
              <a:t>执行速度）</a:t>
            </a:r>
          </a:p>
          <a:p>
            <a:pPr eaLnBrk="0" hangingPunct="0">
              <a:spcBef>
                <a:spcPct val="20000"/>
              </a:spcBef>
              <a:tabLst>
                <a:tab pos="914400" algn="l"/>
                <a:tab pos="3657600" algn="l"/>
              </a:tabLst>
            </a:pPr>
            <a:r>
              <a:rPr lang="zh-CN" altLang="en-US" sz="2000" b="1" dirty="0">
                <a:solidFill>
                  <a:srgbClr val="008000"/>
                </a:solidFill>
                <a:latin typeface="黑体" pitchFamily="49" charset="-122"/>
                <a:ea typeface="黑体" pitchFamily="49" charset="-122"/>
              </a:rPr>
              <a:t>因为每条指令执行时间不同，</a:t>
            </a:r>
            <a:r>
              <a:rPr lang="zh-CN" altLang="en-US" sz="2000" b="1" dirty="0">
                <a:solidFill>
                  <a:srgbClr val="008000"/>
                </a:solidFill>
                <a:ea typeface="黑体" pitchFamily="49" charset="-122"/>
              </a:rPr>
              <a:t>所以</a:t>
            </a:r>
            <a:r>
              <a:rPr lang="en-US" altLang="zh-CN" sz="2000" b="1" dirty="0">
                <a:solidFill>
                  <a:srgbClr val="008000"/>
                </a:solidFill>
                <a:ea typeface="黑体" pitchFamily="49" charset="-122"/>
              </a:rPr>
              <a:t>MIPS</a:t>
            </a:r>
            <a:r>
              <a:rPr lang="zh-CN" altLang="en-US" sz="2000" b="1" dirty="0">
                <a:solidFill>
                  <a:srgbClr val="008000"/>
                </a:solidFill>
                <a:ea typeface="黑体" pitchFamily="49" charset="-122"/>
              </a:rPr>
              <a:t>总是</a:t>
            </a:r>
            <a:r>
              <a:rPr lang="zh-CN" altLang="en-US" sz="2000" b="1" dirty="0">
                <a:solidFill>
                  <a:srgbClr val="008000"/>
                </a:solidFill>
                <a:latin typeface="黑体" pitchFamily="49" charset="-122"/>
                <a:ea typeface="黑体" pitchFamily="49" charset="-122"/>
              </a:rPr>
              <a:t>一个平均值。</a:t>
            </a:r>
          </a:p>
          <a:p>
            <a:pPr eaLnBrk="0" hangingPunct="0">
              <a:spcBef>
                <a:spcPct val="30000"/>
              </a:spcBef>
              <a:buFontTx/>
              <a:buChar char="•"/>
              <a:tabLst>
                <a:tab pos="914400" algn="l"/>
                <a:tab pos="3657600" algn="l"/>
              </a:tabLst>
            </a:pPr>
            <a:r>
              <a:rPr lang="zh-CN" altLang="en-US" sz="2000" b="1" dirty="0"/>
              <a:t> </a:t>
            </a:r>
            <a:r>
              <a:rPr lang="zh-CN" altLang="en-US" sz="2000" b="1" dirty="0">
                <a:ea typeface="黑体" pitchFamily="49" charset="-122"/>
              </a:rPr>
              <a:t>不同机器的指令集不同</a:t>
            </a:r>
            <a:endParaRPr lang="en-US" altLang="zh-CN" sz="2000" b="1" dirty="0">
              <a:ea typeface="黑体" pitchFamily="49" charset="-122"/>
            </a:endParaRPr>
          </a:p>
          <a:p>
            <a:pPr eaLnBrk="0" hangingPunct="0">
              <a:spcBef>
                <a:spcPct val="30000"/>
              </a:spcBef>
              <a:buFontTx/>
              <a:buChar char="•"/>
              <a:tabLst>
                <a:tab pos="914400" algn="l"/>
                <a:tab pos="3657600" algn="l"/>
              </a:tabLst>
            </a:pPr>
            <a:r>
              <a:rPr lang="zh-CN" altLang="en-US" sz="2000" b="1" dirty="0">
                <a:ea typeface="黑体" pitchFamily="49" charset="-122"/>
              </a:rPr>
              <a:t> 程序由不同的指令混合而成</a:t>
            </a:r>
            <a:endParaRPr lang="en-US" altLang="zh-CN" sz="2000" b="1" dirty="0">
              <a:ea typeface="黑体" pitchFamily="49" charset="-122"/>
            </a:endParaRPr>
          </a:p>
          <a:p>
            <a:pPr eaLnBrk="0" hangingPunct="0">
              <a:spcBef>
                <a:spcPct val="30000"/>
              </a:spcBef>
              <a:buFontTx/>
              <a:buChar char="•"/>
              <a:tabLst>
                <a:tab pos="914400" algn="l"/>
                <a:tab pos="3657600" algn="l"/>
              </a:tabLst>
            </a:pPr>
            <a:r>
              <a:rPr lang="zh-CN" altLang="en-US" sz="2000" b="1" dirty="0">
                <a:ea typeface="黑体" pitchFamily="49" charset="-122"/>
              </a:rPr>
              <a:t> 指令使用的频度动态变化</a:t>
            </a:r>
          </a:p>
          <a:p>
            <a:pPr eaLnBrk="0" hangingPunct="0">
              <a:spcBef>
                <a:spcPct val="30000"/>
              </a:spcBef>
              <a:buFontTx/>
              <a:buChar char="•"/>
              <a:tabLst>
                <a:tab pos="914400" algn="l"/>
                <a:tab pos="3657600" algn="l"/>
              </a:tabLst>
            </a:pPr>
            <a:r>
              <a:rPr lang="en-US" altLang="zh-CN" sz="2000" b="1" dirty="0">
                <a:ea typeface="黑体" pitchFamily="49" charset="-122"/>
              </a:rPr>
              <a:t> Peak MIPS: </a:t>
            </a:r>
            <a:r>
              <a:rPr lang="zh-CN" altLang="en-US" sz="2000" b="1" dirty="0">
                <a:ea typeface="黑体" pitchFamily="49" charset="-122"/>
              </a:rPr>
              <a:t>（不实用）</a:t>
            </a:r>
          </a:p>
          <a:p>
            <a:pPr eaLnBrk="0" hangingPunct="0">
              <a:spcBef>
                <a:spcPct val="50000"/>
              </a:spcBef>
              <a:tabLst>
                <a:tab pos="914400" algn="l"/>
                <a:tab pos="3657600" algn="l"/>
              </a:tabLst>
            </a:pPr>
            <a:r>
              <a:rPr lang="zh-CN" altLang="en-US" sz="2000" b="1" dirty="0">
                <a:solidFill>
                  <a:srgbClr val="B3110D"/>
                </a:solidFill>
                <a:ea typeface="黑体" pitchFamily="49" charset="-122"/>
              </a:rPr>
              <a:t>所以</a:t>
            </a:r>
            <a:r>
              <a:rPr lang="en-US" altLang="zh-CN" sz="2000" b="1" dirty="0">
                <a:solidFill>
                  <a:srgbClr val="B3110D"/>
                </a:solidFill>
                <a:ea typeface="黑体" pitchFamily="49" charset="-122"/>
              </a:rPr>
              <a:t>MIPS</a:t>
            </a:r>
            <a:r>
              <a:rPr lang="zh-CN" altLang="en-US" sz="2000" b="1" dirty="0">
                <a:solidFill>
                  <a:srgbClr val="B3110D"/>
                </a:solidFill>
                <a:ea typeface="黑体" pitchFamily="49" charset="-122"/>
              </a:rPr>
              <a:t>数不能说明性能的好坏</a:t>
            </a:r>
            <a:r>
              <a:rPr lang="zh-CN" altLang="en-US" sz="2000" b="1" dirty="0">
                <a:solidFill>
                  <a:schemeClr val="accent2"/>
                </a:solidFill>
                <a:ea typeface="黑体" pitchFamily="49" charset="-122"/>
              </a:rPr>
              <a:t>（用下页中的例子来说明）</a:t>
            </a:r>
            <a:endParaRPr lang="en-US" altLang="zh-CN" sz="2000" b="1" dirty="0">
              <a:solidFill>
                <a:schemeClr val="accent2"/>
              </a:solidFill>
              <a:ea typeface="黑体" pitchFamily="49" charset="-122"/>
            </a:endParaRPr>
          </a:p>
          <a:p>
            <a:pPr eaLnBrk="0" hangingPunct="0">
              <a:spcBef>
                <a:spcPct val="5000"/>
              </a:spcBef>
              <a:tabLst>
                <a:tab pos="914400" algn="l"/>
                <a:tab pos="3657600" algn="l"/>
              </a:tabLst>
            </a:pPr>
            <a:r>
              <a:rPr lang="en-US" altLang="zh-CN" sz="2000" b="1" dirty="0">
                <a:solidFill>
                  <a:srgbClr val="FF0000"/>
                </a:solidFill>
                <a:ea typeface="黑体" pitchFamily="49" charset="-122"/>
              </a:rPr>
              <a:t>MFLOPS  </a:t>
            </a:r>
            <a:r>
              <a:rPr lang="en-US" altLang="zh-CN" sz="2000" b="1" dirty="0">
                <a:ea typeface="黑体" pitchFamily="49" charset="-122"/>
              </a:rPr>
              <a:t> = FP Operations / Time x10</a:t>
            </a:r>
            <a:r>
              <a:rPr lang="en-US" altLang="zh-CN" sz="2000" b="1" baseline="30000" dirty="0">
                <a:ea typeface="黑体" pitchFamily="49" charset="-122"/>
              </a:rPr>
              <a:t>6</a:t>
            </a:r>
          </a:p>
          <a:p>
            <a:pPr eaLnBrk="0" hangingPunct="0">
              <a:spcBef>
                <a:spcPct val="5000"/>
              </a:spcBef>
              <a:tabLst>
                <a:tab pos="914400" algn="l"/>
                <a:tab pos="3657600" algn="l"/>
              </a:tabLst>
            </a:pPr>
            <a:r>
              <a:rPr lang="en-US" altLang="zh-CN" sz="2000" b="1" dirty="0">
                <a:solidFill>
                  <a:srgbClr val="FF0000"/>
                </a:solidFill>
                <a:ea typeface="黑体" pitchFamily="49" charset="-122"/>
              </a:rPr>
              <a:t>M</a:t>
            </a:r>
            <a:r>
              <a:rPr lang="en-US" altLang="zh-CN" sz="2000" b="1" dirty="0">
                <a:ea typeface="黑体" pitchFamily="49" charset="-122"/>
              </a:rPr>
              <a:t>illion </a:t>
            </a:r>
            <a:r>
              <a:rPr lang="en-US" altLang="zh-CN" sz="2000" b="1" dirty="0">
                <a:solidFill>
                  <a:srgbClr val="FF0000"/>
                </a:solidFill>
                <a:ea typeface="黑体" pitchFamily="49" charset="-122"/>
              </a:rPr>
              <a:t>Flo</a:t>
            </a:r>
            <a:r>
              <a:rPr lang="en-US" altLang="zh-CN" sz="2000" b="1" dirty="0">
                <a:ea typeface="黑体" pitchFamily="49" charset="-122"/>
              </a:rPr>
              <a:t>ating-point Operations </a:t>
            </a:r>
            <a:r>
              <a:rPr lang="en-US" altLang="zh-CN" sz="2000" b="1" dirty="0">
                <a:solidFill>
                  <a:srgbClr val="FF3300"/>
                </a:solidFill>
                <a:ea typeface="黑体" pitchFamily="49" charset="-122"/>
              </a:rPr>
              <a:t>P</a:t>
            </a:r>
            <a:r>
              <a:rPr lang="en-US" altLang="zh-CN" sz="2000" b="1" dirty="0">
                <a:ea typeface="黑体" pitchFamily="49" charset="-122"/>
              </a:rPr>
              <a:t>er </a:t>
            </a:r>
            <a:r>
              <a:rPr lang="en-US" altLang="zh-CN" sz="2000" b="1" dirty="0">
                <a:solidFill>
                  <a:srgbClr val="FF0000"/>
                </a:solidFill>
                <a:ea typeface="黑体" pitchFamily="49" charset="-122"/>
              </a:rPr>
              <a:t>S</a:t>
            </a:r>
            <a:r>
              <a:rPr lang="en-US" altLang="zh-CN" sz="2000" b="1" dirty="0">
                <a:ea typeface="黑体" pitchFamily="49" charset="-122"/>
              </a:rPr>
              <a:t>econd</a:t>
            </a:r>
            <a:r>
              <a:rPr lang="zh-CN" altLang="en-US" sz="2000" b="1" dirty="0">
                <a:ea typeface="黑体" pitchFamily="49" charset="-122"/>
              </a:rPr>
              <a:t>（</a:t>
            </a:r>
            <a:r>
              <a:rPr lang="zh-CN" altLang="en-US" sz="2000" b="1" dirty="0">
                <a:solidFill>
                  <a:srgbClr val="FF0000"/>
                </a:solidFill>
                <a:ea typeface="黑体" pitchFamily="49" charset="-122"/>
              </a:rPr>
              <a:t>浮点</a:t>
            </a:r>
            <a:r>
              <a:rPr lang="zh-CN" altLang="en-US" sz="2000" b="1" dirty="0">
                <a:ea typeface="黑体" pitchFamily="49" charset="-122"/>
              </a:rPr>
              <a:t>操作速度）</a:t>
            </a:r>
          </a:p>
          <a:p>
            <a:pPr eaLnBrk="0" hangingPunct="0">
              <a:spcBef>
                <a:spcPct val="40000"/>
              </a:spcBef>
              <a:buFontTx/>
              <a:buChar char="•"/>
              <a:tabLst>
                <a:tab pos="914400" algn="l"/>
                <a:tab pos="3657600" algn="l"/>
              </a:tabLst>
            </a:pPr>
            <a:r>
              <a:rPr lang="zh-CN" altLang="en-US" sz="2000" b="1" dirty="0">
                <a:ea typeface="黑体" pitchFamily="49" charset="-122"/>
              </a:rPr>
              <a:t> 不一定是程序中花时间的部分</a:t>
            </a:r>
            <a:endParaRPr lang="en-US" altLang="zh-CN" sz="2000" b="1" dirty="0">
              <a:ea typeface="黑体" pitchFamily="49" charset="-122"/>
            </a:endParaRPr>
          </a:p>
        </p:txBody>
      </p:sp>
      <p:grpSp>
        <p:nvGrpSpPr>
          <p:cNvPr id="2" name="Group 4"/>
          <p:cNvGrpSpPr>
            <a:grpSpLocks/>
          </p:cNvGrpSpPr>
          <p:nvPr/>
        </p:nvGrpSpPr>
        <p:grpSpPr bwMode="auto">
          <a:xfrm>
            <a:off x="4125913" y="2501900"/>
            <a:ext cx="2647950" cy="1427163"/>
            <a:chOff x="3855" y="1418"/>
            <a:chExt cx="1491" cy="1019"/>
          </a:xfrm>
        </p:grpSpPr>
        <p:sp>
          <p:nvSpPr>
            <p:cNvPr id="494597" name="AutoShape 5"/>
            <p:cNvSpPr>
              <a:spLocks/>
            </p:cNvSpPr>
            <p:nvPr/>
          </p:nvSpPr>
          <p:spPr bwMode="auto">
            <a:xfrm>
              <a:off x="3855" y="1418"/>
              <a:ext cx="221" cy="1019"/>
            </a:xfrm>
            <a:prstGeom prst="rightBrace">
              <a:avLst>
                <a:gd name="adj1" fmla="val 38424"/>
                <a:gd name="adj2" fmla="val 50000"/>
              </a:avLst>
            </a:prstGeom>
            <a:noFill/>
            <a:ln w="12700">
              <a:solidFill>
                <a:schemeClr val="tx1"/>
              </a:solidFill>
              <a:round/>
              <a:headEnd/>
              <a:tailEnd/>
            </a:ln>
          </p:spPr>
          <p:txBody>
            <a:bodyPr wrap="none" anchor="ctr"/>
            <a:lstStyle/>
            <a:p>
              <a:pPr algn="ctr" eaLnBrk="0" hangingPunct="0"/>
              <a:endParaRPr lang="zh-CN" altLang="en-US" sz="2400">
                <a:solidFill>
                  <a:schemeClr val="accent2"/>
                </a:solidFill>
                <a:latin typeface="Helvetica" pitchFamily="34" charset="0"/>
              </a:endParaRPr>
            </a:p>
          </p:txBody>
        </p:sp>
        <p:sp>
          <p:nvSpPr>
            <p:cNvPr id="56330" name="Text Box 6"/>
            <p:cNvSpPr txBox="1">
              <a:spLocks noChangeArrowheads="1"/>
            </p:cNvSpPr>
            <p:nvPr/>
          </p:nvSpPr>
          <p:spPr bwMode="auto">
            <a:xfrm>
              <a:off x="4161" y="1790"/>
              <a:ext cx="1185" cy="501"/>
            </a:xfrm>
            <a:prstGeom prst="rect">
              <a:avLst/>
            </a:prstGeom>
            <a:noFill/>
            <a:ln w="12700">
              <a:noFill/>
              <a:miter lim="800000"/>
              <a:headEnd/>
              <a:tailEnd/>
            </a:ln>
          </p:spPr>
          <p:txBody>
            <a:bodyPr>
              <a:spAutoFit/>
            </a:bodyPr>
            <a:lstStyle/>
            <a:p>
              <a:pPr eaLnBrk="0" hangingPunct="0">
                <a:defRPr/>
              </a:pPr>
              <a:r>
                <a:rPr lang="zh-CN" altLang="en-US" sz="2000" b="1" dirty="0">
                  <a:solidFill>
                    <a:schemeClr val="accent2"/>
                  </a:solidFill>
                  <a:latin typeface="+mn-lt"/>
                  <a:ea typeface="黑体" pitchFamily="49" charset="-122"/>
                </a:rPr>
                <a:t>用</a:t>
              </a:r>
              <a:r>
                <a:rPr lang="en-US" altLang="zh-CN" sz="2000" b="1" dirty="0">
                  <a:solidFill>
                    <a:schemeClr val="accent2"/>
                  </a:solidFill>
                  <a:latin typeface="+mn-lt"/>
                  <a:ea typeface="黑体" pitchFamily="49" charset="-122"/>
                </a:rPr>
                <a:t>MIPS</a:t>
              </a:r>
              <a:r>
                <a:rPr lang="zh-CN" altLang="en-US" sz="2000" b="1" dirty="0">
                  <a:solidFill>
                    <a:schemeClr val="accent2"/>
                  </a:solidFill>
                  <a:latin typeface="+mn-lt"/>
                  <a:ea typeface="黑体" pitchFamily="49" charset="-122"/>
                </a:rPr>
                <a:t>数表示性能有没有局限</a:t>
              </a:r>
              <a:r>
                <a:rPr lang="en-US" altLang="zh-CN" sz="2000" b="1" dirty="0">
                  <a:solidFill>
                    <a:schemeClr val="accent2"/>
                  </a:solidFill>
                  <a:latin typeface="+mn-lt"/>
                  <a:ea typeface="黑体" pitchFamily="49" charset="-122"/>
                </a:rPr>
                <a:t>?</a:t>
              </a:r>
            </a:p>
          </p:txBody>
        </p:sp>
      </p:grpSp>
      <p:grpSp>
        <p:nvGrpSpPr>
          <p:cNvPr id="3" name="Group 7"/>
          <p:cNvGrpSpPr>
            <a:grpSpLocks/>
          </p:cNvGrpSpPr>
          <p:nvPr/>
        </p:nvGrpSpPr>
        <p:grpSpPr bwMode="auto">
          <a:xfrm>
            <a:off x="4391025" y="5045075"/>
            <a:ext cx="2919413" cy="720725"/>
            <a:chOff x="2467" y="3425"/>
            <a:chExt cx="2049" cy="715"/>
          </a:xfrm>
        </p:grpSpPr>
        <p:sp>
          <p:nvSpPr>
            <p:cNvPr id="494600" name="AutoShape 8"/>
            <p:cNvSpPr>
              <a:spLocks/>
            </p:cNvSpPr>
            <p:nvPr/>
          </p:nvSpPr>
          <p:spPr bwMode="auto">
            <a:xfrm>
              <a:off x="2467" y="3425"/>
              <a:ext cx="247" cy="509"/>
            </a:xfrm>
            <a:prstGeom prst="rightBrace">
              <a:avLst>
                <a:gd name="adj1" fmla="val 17173"/>
                <a:gd name="adj2" fmla="val 50000"/>
              </a:avLst>
            </a:prstGeom>
            <a:noFill/>
            <a:ln w="12700">
              <a:solidFill>
                <a:schemeClr val="tx1"/>
              </a:solidFill>
              <a:round/>
              <a:headEnd/>
              <a:tailEnd/>
            </a:ln>
          </p:spPr>
          <p:txBody>
            <a:bodyPr wrap="none" anchor="ctr"/>
            <a:lstStyle/>
            <a:p>
              <a:pPr algn="ctr" eaLnBrk="0" hangingPunct="0"/>
              <a:endParaRPr lang="zh-CN" altLang="en-US" sz="2400">
                <a:solidFill>
                  <a:schemeClr val="accent2"/>
                </a:solidFill>
                <a:latin typeface="Helvetica" pitchFamily="34" charset="0"/>
              </a:endParaRPr>
            </a:p>
          </p:txBody>
        </p:sp>
        <p:sp>
          <p:nvSpPr>
            <p:cNvPr id="494601" name="Text Box 9"/>
            <p:cNvSpPr txBox="1">
              <a:spLocks noChangeArrowheads="1"/>
            </p:cNvSpPr>
            <p:nvPr/>
          </p:nvSpPr>
          <p:spPr bwMode="auto">
            <a:xfrm>
              <a:off x="2764" y="3444"/>
              <a:ext cx="1752" cy="696"/>
            </a:xfrm>
            <a:prstGeom prst="rect">
              <a:avLst/>
            </a:prstGeom>
            <a:noFill/>
            <a:ln w="12700">
              <a:noFill/>
              <a:miter lim="800000"/>
              <a:headEnd/>
              <a:tailEnd/>
            </a:ln>
          </p:spPr>
          <p:txBody>
            <a:bodyPr>
              <a:spAutoFit/>
            </a:bodyPr>
            <a:lstStyle/>
            <a:p>
              <a:pPr eaLnBrk="0" hangingPunct="0"/>
              <a:r>
                <a:rPr lang="zh-CN" altLang="en-US" sz="2000" b="1">
                  <a:solidFill>
                    <a:schemeClr val="accent2"/>
                  </a:solidFill>
                  <a:ea typeface="黑体" pitchFamily="49" charset="-122"/>
                </a:rPr>
                <a:t>用</a:t>
              </a:r>
              <a:r>
                <a:rPr lang="en-US" altLang="zh-CN" sz="2000" b="1">
                  <a:solidFill>
                    <a:schemeClr val="accent2"/>
                  </a:solidFill>
                  <a:ea typeface="黑体" pitchFamily="49" charset="-122"/>
                </a:rPr>
                <a:t>MFLOPS</a:t>
              </a:r>
              <a:r>
                <a:rPr lang="zh-CN" altLang="en-US" sz="2000" b="1">
                  <a:solidFill>
                    <a:schemeClr val="accent2"/>
                  </a:solidFill>
                  <a:ea typeface="黑体" pitchFamily="49" charset="-122"/>
                </a:rPr>
                <a:t>数表示性能也有一定局限！</a:t>
              </a:r>
            </a:p>
          </p:txBody>
        </p:sp>
      </p:grpSp>
      <p:sp>
        <p:nvSpPr>
          <p:cNvPr id="439306" name="Text Box 10"/>
          <p:cNvSpPr txBox="1">
            <a:spLocks noChangeArrowheads="1"/>
          </p:cNvSpPr>
          <p:nvPr/>
        </p:nvSpPr>
        <p:spPr bwMode="auto">
          <a:xfrm>
            <a:off x="431800" y="5903913"/>
            <a:ext cx="7361238" cy="427037"/>
          </a:xfrm>
          <a:prstGeom prst="rect">
            <a:avLst/>
          </a:prstGeom>
          <a:noFill/>
          <a:ln w="9525">
            <a:noFill/>
            <a:miter lim="800000"/>
            <a:headEnd/>
            <a:tailEnd/>
          </a:ln>
        </p:spPr>
        <p:txBody>
          <a:bodyPr>
            <a:spAutoFit/>
          </a:bodyPr>
          <a:lstStyle/>
          <a:p>
            <a:pPr algn="ctr" eaLnBrk="0" hangingPunct="0"/>
            <a:r>
              <a:rPr lang="zh-CN" altLang="en-US" sz="2200" b="1">
                <a:solidFill>
                  <a:srgbClr val="008000"/>
                </a:solidFill>
                <a:ea typeface="黑体" pitchFamily="49" charset="-122"/>
              </a:rPr>
              <a:t>问题：</a:t>
            </a:r>
            <a:r>
              <a:rPr lang="en-US" altLang="zh-CN" sz="2200" b="1">
                <a:solidFill>
                  <a:srgbClr val="008000"/>
                </a:solidFill>
                <a:ea typeface="黑体" pitchFamily="49" charset="-122"/>
              </a:rPr>
              <a:t>GFLOPS</a:t>
            </a:r>
            <a:r>
              <a:rPr lang="zh-CN" altLang="en-US" sz="2200" b="1">
                <a:solidFill>
                  <a:srgbClr val="008000"/>
                </a:solidFill>
                <a:ea typeface="黑体" pitchFamily="49" charset="-122"/>
              </a:rPr>
              <a:t>、</a:t>
            </a:r>
            <a:r>
              <a:rPr lang="en-US" altLang="zh-CN" sz="2200" b="1">
                <a:solidFill>
                  <a:srgbClr val="008000"/>
                </a:solidFill>
                <a:ea typeface="黑体" pitchFamily="49" charset="-122"/>
              </a:rPr>
              <a:t>TFLOPS</a:t>
            </a:r>
            <a:r>
              <a:rPr lang="zh-CN" altLang="en-US" sz="2200" b="1">
                <a:solidFill>
                  <a:srgbClr val="008000"/>
                </a:solidFill>
                <a:ea typeface="黑体" pitchFamily="49" charset="-122"/>
              </a:rPr>
              <a:t>、</a:t>
            </a:r>
            <a:r>
              <a:rPr lang="en-US" altLang="zh-CN" sz="2200" b="1">
                <a:solidFill>
                  <a:srgbClr val="008000"/>
                </a:solidFill>
                <a:ea typeface="黑体" pitchFamily="49" charset="-122"/>
              </a:rPr>
              <a:t>PFLOPS</a:t>
            </a:r>
            <a:r>
              <a:rPr lang="zh-CN" altLang="en-US" sz="2200" b="1">
                <a:solidFill>
                  <a:srgbClr val="008000"/>
                </a:solidFill>
                <a:ea typeface="黑体" pitchFamily="49" charset="-122"/>
              </a:rPr>
              <a:t>等的含义是什么？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9299">
                                            <p:txEl>
                                              <p:pRg st="2" end="2"/>
                                            </p:txEl>
                                          </p:spTgt>
                                        </p:tgtEl>
                                        <p:attrNameLst>
                                          <p:attrName>style.visibility</p:attrName>
                                        </p:attrNameLst>
                                      </p:cBhvr>
                                      <p:to>
                                        <p:strVal val="visible"/>
                                      </p:to>
                                    </p:set>
                                    <p:animEffect transition="in" filter="blinds(horizontal)">
                                      <p:cBhvr>
                                        <p:cTn id="7" dur="500"/>
                                        <p:tgtEl>
                                          <p:spTgt spid="4392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9299">
                                            <p:txEl>
                                              <p:pRg st="3" end="3"/>
                                            </p:txEl>
                                          </p:spTgt>
                                        </p:tgtEl>
                                        <p:attrNameLst>
                                          <p:attrName>style.visibility</p:attrName>
                                        </p:attrNameLst>
                                      </p:cBhvr>
                                      <p:to>
                                        <p:strVal val="visible"/>
                                      </p:to>
                                    </p:set>
                                    <p:animEffect transition="in" filter="blinds(horizontal)">
                                      <p:cBhvr>
                                        <p:cTn id="12" dur="500"/>
                                        <p:tgtEl>
                                          <p:spTgt spid="4392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9299">
                                            <p:txEl>
                                              <p:pRg st="4" end="4"/>
                                            </p:txEl>
                                          </p:spTgt>
                                        </p:tgtEl>
                                        <p:attrNameLst>
                                          <p:attrName>style.visibility</p:attrName>
                                        </p:attrNameLst>
                                      </p:cBhvr>
                                      <p:to>
                                        <p:strVal val="visible"/>
                                      </p:to>
                                    </p:set>
                                    <p:animEffect transition="in" filter="blinds(horizontal)">
                                      <p:cBhvr>
                                        <p:cTn id="22" dur="500"/>
                                        <p:tgtEl>
                                          <p:spTgt spid="439299">
                                            <p:txEl>
                                              <p:pRg st="4" end="4"/>
                                            </p:txEl>
                                          </p:spTgt>
                                        </p:tgtEl>
                                      </p:cBhvr>
                                    </p:animEffect>
                                  </p:childTnLst>
                                  <p:subTnLst>
                                    <p:animClr clrSpc="rgb" dir="cw">
                                      <p:cBhvr override="childStyle">
                                        <p:cTn dur="1" fill="hold" display="0" masterRel="nextClick" afterEffect="1"/>
                                        <p:tgtEl>
                                          <p:spTgt spid="439299">
                                            <p:txEl>
                                              <p:pRg st="4" end="4"/>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9299">
                                            <p:txEl>
                                              <p:pRg st="5" end="5"/>
                                            </p:txEl>
                                          </p:spTgt>
                                        </p:tgtEl>
                                        <p:attrNameLst>
                                          <p:attrName>style.visibility</p:attrName>
                                        </p:attrNameLst>
                                      </p:cBhvr>
                                      <p:to>
                                        <p:strVal val="visible"/>
                                      </p:to>
                                    </p:set>
                                    <p:animEffect transition="in" filter="blinds(horizontal)">
                                      <p:cBhvr>
                                        <p:cTn id="27" dur="500"/>
                                        <p:tgtEl>
                                          <p:spTgt spid="439299">
                                            <p:txEl>
                                              <p:pRg st="5" end="5"/>
                                            </p:txEl>
                                          </p:spTgt>
                                        </p:tgtEl>
                                      </p:cBhvr>
                                    </p:animEffect>
                                  </p:childTnLst>
                                  <p:subTnLst>
                                    <p:animClr clrSpc="rgb" dir="cw">
                                      <p:cBhvr override="childStyle">
                                        <p:cTn dur="1" fill="hold" display="0" masterRel="nextClick" afterEffect="1"/>
                                        <p:tgtEl>
                                          <p:spTgt spid="439299">
                                            <p:txEl>
                                              <p:pRg st="5" end="5"/>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9299">
                                            <p:txEl>
                                              <p:pRg st="6" end="6"/>
                                            </p:txEl>
                                          </p:spTgt>
                                        </p:tgtEl>
                                        <p:attrNameLst>
                                          <p:attrName>style.visibility</p:attrName>
                                        </p:attrNameLst>
                                      </p:cBhvr>
                                      <p:to>
                                        <p:strVal val="visible"/>
                                      </p:to>
                                    </p:set>
                                    <p:animEffect transition="in" filter="blinds(horizontal)">
                                      <p:cBhvr>
                                        <p:cTn id="32" dur="500"/>
                                        <p:tgtEl>
                                          <p:spTgt spid="439299">
                                            <p:txEl>
                                              <p:pRg st="6" end="6"/>
                                            </p:txEl>
                                          </p:spTgt>
                                        </p:tgtEl>
                                      </p:cBhvr>
                                    </p:animEffect>
                                  </p:childTnLst>
                                  <p:subTnLst>
                                    <p:animClr clrSpc="rgb" dir="cw">
                                      <p:cBhvr override="childStyle">
                                        <p:cTn dur="1" fill="hold" display="0" masterRel="nextClick" afterEffect="1"/>
                                        <p:tgtEl>
                                          <p:spTgt spid="439299">
                                            <p:txEl>
                                              <p:pRg st="6" end="6"/>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39299">
                                            <p:txEl>
                                              <p:pRg st="7" end="7"/>
                                            </p:txEl>
                                          </p:spTgt>
                                        </p:tgtEl>
                                        <p:attrNameLst>
                                          <p:attrName>style.visibility</p:attrName>
                                        </p:attrNameLst>
                                      </p:cBhvr>
                                      <p:to>
                                        <p:strVal val="visible"/>
                                      </p:to>
                                    </p:set>
                                    <p:animEffect transition="in" filter="blinds(horizontal)">
                                      <p:cBhvr>
                                        <p:cTn id="37" dur="500"/>
                                        <p:tgtEl>
                                          <p:spTgt spid="439299">
                                            <p:txEl>
                                              <p:pRg st="7" end="7"/>
                                            </p:txEl>
                                          </p:spTgt>
                                        </p:tgtEl>
                                      </p:cBhvr>
                                    </p:animEffect>
                                  </p:childTnLst>
                                  <p:subTnLst>
                                    <p:animClr clrSpc="rgb" dir="cw">
                                      <p:cBhvr override="childStyle">
                                        <p:cTn dur="1" fill="hold" display="0" masterRel="nextClick" afterEffect="1"/>
                                        <p:tgtEl>
                                          <p:spTgt spid="439299">
                                            <p:txEl>
                                              <p:pRg st="7" end="7"/>
                                            </p:txEl>
                                          </p:spTgt>
                                        </p:tgtEl>
                                        <p:attrNameLst>
                                          <p:attrName>ppt_c</p:attrName>
                                        </p:attrNameLst>
                                      </p:cBhvr>
                                      <p:to>
                                        <a:srgbClr val="0BB2F5"/>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39299">
                                            <p:txEl>
                                              <p:pRg st="8" end="8"/>
                                            </p:txEl>
                                          </p:spTgt>
                                        </p:tgtEl>
                                        <p:attrNameLst>
                                          <p:attrName>style.visibility</p:attrName>
                                        </p:attrNameLst>
                                      </p:cBhvr>
                                      <p:to>
                                        <p:strVal val="visible"/>
                                      </p:to>
                                    </p:set>
                                    <p:animEffect transition="in" filter="blinds(horizontal)">
                                      <p:cBhvr>
                                        <p:cTn id="42" dur="500"/>
                                        <p:tgtEl>
                                          <p:spTgt spid="43929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39299">
                                            <p:txEl>
                                              <p:pRg st="9" end="9"/>
                                            </p:txEl>
                                          </p:spTgt>
                                        </p:tgtEl>
                                        <p:attrNameLst>
                                          <p:attrName>style.visibility</p:attrName>
                                        </p:attrNameLst>
                                      </p:cBhvr>
                                      <p:to>
                                        <p:strVal val="visible"/>
                                      </p:to>
                                    </p:set>
                                    <p:animEffect transition="in" filter="blinds(horizontal)">
                                      <p:cBhvr>
                                        <p:cTn id="47" dur="500"/>
                                        <p:tgtEl>
                                          <p:spTgt spid="43929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39299">
                                            <p:txEl>
                                              <p:pRg st="10" end="10"/>
                                            </p:txEl>
                                          </p:spTgt>
                                        </p:tgtEl>
                                        <p:attrNameLst>
                                          <p:attrName>style.visibility</p:attrName>
                                        </p:attrNameLst>
                                      </p:cBhvr>
                                      <p:to>
                                        <p:strVal val="visible"/>
                                      </p:to>
                                    </p:set>
                                    <p:animEffect transition="in" filter="blinds(horizontal)">
                                      <p:cBhvr>
                                        <p:cTn id="52" dur="500"/>
                                        <p:tgtEl>
                                          <p:spTgt spid="43929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39299">
                                            <p:txEl>
                                              <p:pRg st="11" end="11"/>
                                            </p:txEl>
                                          </p:spTgt>
                                        </p:tgtEl>
                                        <p:attrNameLst>
                                          <p:attrName>style.visibility</p:attrName>
                                        </p:attrNameLst>
                                      </p:cBhvr>
                                      <p:to>
                                        <p:strVal val="visible"/>
                                      </p:to>
                                    </p:set>
                                    <p:animEffect transition="in" filter="blinds(horizontal)">
                                      <p:cBhvr>
                                        <p:cTn id="57" dur="500"/>
                                        <p:tgtEl>
                                          <p:spTgt spid="439299">
                                            <p:txEl>
                                              <p:pRg st="11" end="11"/>
                                            </p:txEl>
                                          </p:spTgt>
                                        </p:tgtEl>
                                      </p:cBhvr>
                                    </p:animEffect>
                                  </p:childTnLst>
                                  <p:subTnLst>
                                    <p:animClr clrSpc="rgb" dir="cw">
                                      <p:cBhvr override="childStyle">
                                        <p:cTn dur="1" fill="hold" display="0" masterRel="nextClick" afterEffect="1"/>
                                        <p:tgtEl>
                                          <p:spTgt spid="439299">
                                            <p:txEl>
                                              <p:pRg st="11" end="11"/>
                                            </p:txEl>
                                          </p:spTgt>
                                        </p:tgtEl>
                                        <p:attrNameLst>
                                          <p:attrName>ppt_c</p:attrName>
                                        </p:attrNameLst>
                                      </p:cBhvr>
                                      <p:to>
                                        <a:srgbClr val="0BB2F5"/>
                                      </p:to>
                                    </p:animClr>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linds(horizontal)">
                                      <p:cBhvr>
                                        <p:cTn id="62" dur="5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39306"/>
                                        </p:tgtEl>
                                        <p:attrNameLst>
                                          <p:attrName>style.visibility</p:attrName>
                                        </p:attrNameLst>
                                      </p:cBhvr>
                                      <p:to>
                                        <p:strVal val="visible"/>
                                      </p:to>
                                    </p:set>
                                    <p:animEffect transition="in" filter="blinds(horizontal)">
                                      <p:cBhvr>
                                        <p:cTn id="67" dur="500"/>
                                        <p:tgtEl>
                                          <p:spTgt spid="439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idx="4294967295"/>
          </p:nvPr>
        </p:nvSpPr>
        <p:spPr>
          <a:xfrm>
            <a:off x="836613" y="68263"/>
            <a:ext cx="6486525" cy="660400"/>
          </a:xfrm>
        </p:spPr>
        <p:txBody>
          <a:bodyPr lIns="63500" tIns="25400" rIns="63500" bIns="25400" anchor="t">
            <a:spAutoFit/>
          </a:bodyPr>
          <a:lstStyle/>
          <a:p>
            <a:r>
              <a:rPr lang="en-US" altLang="zh-CN" smtClean="0"/>
              <a:t>Example: MIPS</a:t>
            </a:r>
            <a:r>
              <a:rPr lang="zh-CN" altLang="en-US" smtClean="0"/>
              <a:t>数不可靠！</a:t>
            </a:r>
            <a:endParaRPr lang="zh-CN" altLang="en-US" b="0" smtClean="0">
              <a:solidFill>
                <a:schemeClr val="tx1"/>
              </a:solidFill>
            </a:endParaRPr>
          </a:p>
        </p:txBody>
      </p:sp>
      <p:sp>
        <p:nvSpPr>
          <p:cNvPr id="441347" name="Text Box 3"/>
          <p:cNvSpPr txBox="1">
            <a:spLocks noChangeArrowheads="1"/>
          </p:cNvSpPr>
          <p:nvPr/>
        </p:nvSpPr>
        <p:spPr bwMode="auto">
          <a:xfrm>
            <a:off x="203200" y="818710"/>
            <a:ext cx="8928100" cy="2053704"/>
          </a:xfrm>
          <a:prstGeom prst="rect">
            <a:avLst/>
          </a:prstGeom>
          <a:noFill/>
          <a:ln w="12700">
            <a:noFill/>
            <a:miter lim="800000"/>
            <a:headEnd/>
            <a:tailEnd/>
          </a:ln>
        </p:spPr>
        <p:txBody>
          <a:bodyPr>
            <a:spAutoFit/>
          </a:bodyPr>
          <a:lstStyle/>
          <a:p>
            <a:pPr>
              <a:lnSpc>
                <a:spcPct val="120000"/>
              </a:lnSpc>
            </a:pPr>
            <a:r>
              <a:rPr lang="zh-CN" altLang="zh-CN" dirty="0"/>
              <a:t>假定某程序</a:t>
            </a:r>
            <a:r>
              <a:rPr lang="en-US" altLang="zh-CN" dirty="0"/>
              <a:t>P</a:t>
            </a:r>
            <a:r>
              <a:rPr lang="zh-CN" altLang="zh-CN" dirty="0"/>
              <a:t>编译后生成的目标代码由</a:t>
            </a:r>
            <a:r>
              <a:rPr lang="en-US" altLang="zh-CN" dirty="0"/>
              <a:t>A</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四类指令组成，它们在程序中所占的比例分别为</a:t>
            </a:r>
            <a:r>
              <a:rPr lang="en-US" altLang="zh-CN" dirty="0"/>
              <a:t>43%</a:t>
            </a:r>
            <a:r>
              <a:rPr lang="zh-CN" altLang="zh-CN" dirty="0"/>
              <a:t>、</a:t>
            </a:r>
            <a:r>
              <a:rPr lang="en-US" altLang="zh-CN" dirty="0"/>
              <a:t>21%</a:t>
            </a:r>
            <a:r>
              <a:rPr lang="zh-CN" altLang="zh-CN" dirty="0"/>
              <a:t>、</a:t>
            </a:r>
            <a:r>
              <a:rPr lang="en-US" altLang="zh-CN" dirty="0"/>
              <a:t>12%</a:t>
            </a:r>
            <a:r>
              <a:rPr lang="zh-CN" altLang="zh-CN" dirty="0"/>
              <a:t>、</a:t>
            </a:r>
            <a:r>
              <a:rPr lang="en-US" altLang="zh-CN" dirty="0"/>
              <a:t>24%</a:t>
            </a:r>
            <a:r>
              <a:rPr lang="zh-CN" altLang="zh-CN" dirty="0"/>
              <a:t>，已知它们的</a:t>
            </a:r>
            <a:r>
              <a:rPr lang="en-US" altLang="zh-CN" dirty="0"/>
              <a:t>CPI</a:t>
            </a:r>
            <a:r>
              <a:rPr lang="zh-CN" altLang="zh-CN" dirty="0"/>
              <a:t>分别为</a:t>
            </a:r>
            <a:r>
              <a:rPr lang="en-US" altLang="zh-CN" dirty="0"/>
              <a:t>1</a:t>
            </a:r>
            <a:r>
              <a:rPr lang="zh-CN" altLang="zh-CN" dirty="0"/>
              <a:t>、</a:t>
            </a:r>
            <a:r>
              <a:rPr lang="en-US" altLang="zh-CN" dirty="0"/>
              <a:t>2</a:t>
            </a:r>
            <a:r>
              <a:rPr lang="zh-CN" altLang="zh-CN" dirty="0"/>
              <a:t>、</a:t>
            </a:r>
            <a:r>
              <a:rPr lang="en-US" altLang="zh-CN" dirty="0"/>
              <a:t>2</a:t>
            </a:r>
            <a:r>
              <a:rPr lang="zh-CN" altLang="zh-CN" dirty="0"/>
              <a:t>、</a:t>
            </a:r>
            <a:r>
              <a:rPr lang="en-US" altLang="zh-CN" dirty="0"/>
              <a:t>2</a:t>
            </a:r>
            <a:r>
              <a:rPr lang="zh-CN" altLang="zh-CN" dirty="0"/>
              <a:t>。现重新对程序</a:t>
            </a:r>
            <a:r>
              <a:rPr lang="en-US" altLang="zh-CN" dirty="0"/>
              <a:t>P</a:t>
            </a:r>
            <a:r>
              <a:rPr lang="zh-CN" altLang="zh-CN" dirty="0"/>
              <a:t>进行编译优化，生成的新目标代码中</a:t>
            </a:r>
            <a:r>
              <a:rPr lang="en-US" altLang="zh-CN" dirty="0"/>
              <a:t>A</a:t>
            </a:r>
            <a:r>
              <a:rPr lang="zh-CN" altLang="zh-CN" dirty="0"/>
              <a:t>类指令条数减少了</a:t>
            </a:r>
            <a:r>
              <a:rPr lang="en-US" altLang="zh-CN" dirty="0"/>
              <a:t>50%</a:t>
            </a:r>
            <a:r>
              <a:rPr lang="zh-CN" altLang="zh-CN" dirty="0"/>
              <a:t>，其他类指令的条数没有变。请回答下列问题。</a:t>
            </a:r>
          </a:p>
          <a:p>
            <a:pPr>
              <a:lnSpc>
                <a:spcPct val="120000"/>
              </a:lnSpc>
            </a:pPr>
            <a:r>
              <a:rPr lang="zh-CN" altLang="zh-CN" dirty="0"/>
              <a:t>（</a:t>
            </a:r>
            <a:r>
              <a:rPr lang="en-US" altLang="zh-CN" dirty="0"/>
              <a:t>1</a:t>
            </a:r>
            <a:r>
              <a:rPr lang="zh-CN" altLang="zh-CN" dirty="0"/>
              <a:t>）编译优化前后程序的</a:t>
            </a:r>
            <a:r>
              <a:rPr lang="en-US" altLang="zh-CN" dirty="0"/>
              <a:t>CPI</a:t>
            </a:r>
            <a:r>
              <a:rPr lang="zh-CN" altLang="zh-CN" dirty="0"/>
              <a:t>各是多少</a:t>
            </a:r>
            <a:r>
              <a:rPr lang="en-US" altLang="zh-CN" dirty="0"/>
              <a:t>?</a:t>
            </a:r>
            <a:endParaRPr lang="zh-CN" altLang="zh-CN" dirty="0"/>
          </a:p>
          <a:p>
            <a:pPr>
              <a:lnSpc>
                <a:spcPct val="120000"/>
              </a:lnSpc>
            </a:pPr>
            <a:r>
              <a:rPr lang="zh-CN" altLang="zh-CN" dirty="0"/>
              <a:t>（</a:t>
            </a:r>
            <a:r>
              <a:rPr lang="en-US" altLang="zh-CN" dirty="0"/>
              <a:t>2</a:t>
            </a:r>
            <a:r>
              <a:rPr lang="zh-CN" altLang="zh-CN" dirty="0"/>
              <a:t>）假定程序在一台主频为</a:t>
            </a:r>
            <a:r>
              <a:rPr lang="en-US" altLang="zh-CN" dirty="0"/>
              <a:t>50MHz</a:t>
            </a:r>
            <a:r>
              <a:rPr lang="zh-CN" altLang="zh-CN" dirty="0"/>
              <a:t>的计算机上运行，则优化前后的</a:t>
            </a:r>
            <a:r>
              <a:rPr lang="en-US" altLang="zh-CN" dirty="0"/>
              <a:t>MIPS</a:t>
            </a:r>
            <a:r>
              <a:rPr lang="zh-CN" altLang="zh-CN" dirty="0"/>
              <a:t>各是多少？</a:t>
            </a:r>
            <a:endParaRPr lang="en-US" altLang="zh-CN" b="1" dirty="0">
              <a:latin typeface="Helvetica" pitchFamily="34" charset="0"/>
            </a:endParaRPr>
          </a:p>
        </p:txBody>
      </p:sp>
      <p:sp>
        <p:nvSpPr>
          <p:cNvPr id="441348" name="Rectangle 4"/>
          <p:cNvSpPr>
            <a:spLocks noChangeArrowheads="1"/>
          </p:cNvSpPr>
          <p:nvPr/>
        </p:nvSpPr>
        <p:spPr bwMode="auto">
          <a:xfrm>
            <a:off x="482600" y="2968625"/>
            <a:ext cx="2601913" cy="1660525"/>
          </a:xfrm>
          <a:prstGeom prst="rect">
            <a:avLst/>
          </a:prstGeom>
          <a:noFill/>
          <a:ln w="12700">
            <a:noFill/>
            <a:miter lim="800000"/>
            <a:headEnd/>
            <a:tailEnd/>
          </a:ln>
        </p:spPr>
        <p:txBody>
          <a:bodyPr>
            <a:spAutoFit/>
          </a:bodyPr>
          <a:lstStyle/>
          <a:p>
            <a:pPr eaLnBrk="0" hangingPunct="0">
              <a:lnSpc>
                <a:spcPct val="90000"/>
              </a:lnSpc>
              <a:spcBef>
                <a:spcPct val="30000"/>
              </a:spcBef>
            </a:pPr>
            <a:r>
              <a:rPr lang="en-US" altLang="zh-CN" b="1" u="sng"/>
              <a:t>Op      Freq    Cycle  </a:t>
            </a:r>
            <a:endParaRPr lang="en-US" altLang="zh-CN" b="1"/>
          </a:p>
          <a:p>
            <a:pPr eaLnBrk="0" hangingPunct="0">
              <a:lnSpc>
                <a:spcPct val="90000"/>
              </a:lnSpc>
              <a:spcBef>
                <a:spcPct val="30000"/>
              </a:spcBef>
            </a:pPr>
            <a:r>
              <a:rPr lang="en-US" altLang="zh-CN" b="1"/>
              <a:t>ALU	 43%	1 </a:t>
            </a:r>
          </a:p>
          <a:p>
            <a:pPr eaLnBrk="0" hangingPunct="0">
              <a:lnSpc>
                <a:spcPct val="90000"/>
              </a:lnSpc>
              <a:spcBef>
                <a:spcPct val="30000"/>
              </a:spcBef>
            </a:pPr>
            <a:r>
              <a:rPr lang="en-US" altLang="zh-CN" b="1"/>
              <a:t>Load	 21%	2 </a:t>
            </a:r>
          </a:p>
          <a:p>
            <a:pPr eaLnBrk="0" hangingPunct="0">
              <a:lnSpc>
                <a:spcPct val="90000"/>
              </a:lnSpc>
              <a:spcBef>
                <a:spcPct val="30000"/>
              </a:spcBef>
            </a:pPr>
            <a:r>
              <a:rPr lang="en-US" altLang="zh-CN" b="1"/>
              <a:t>Store	 12%	2 </a:t>
            </a:r>
          </a:p>
          <a:p>
            <a:pPr eaLnBrk="0" hangingPunct="0">
              <a:lnSpc>
                <a:spcPct val="90000"/>
              </a:lnSpc>
              <a:spcBef>
                <a:spcPct val="30000"/>
              </a:spcBef>
            </a:pPr>
            <a:r>
              <a:rPr lang="en-US" altLang="zh-CN" b="1"/>
              <a:t>Branch	 24%	2</a:t>
            </a:r>
            <a:endParaRPr lang="zh-CN" altLang="en-US" b="1"/>
          </a:p>
        </p:txBody>
      </p:sp>
      <p:sp>
        <p:nvSpPr>
          <p:cNvPr id="441349" name="Rectangle 5"/>
          <p:cNvSpPr>
            <a:spLocks noChangeArrowheads="1"/>
          </p:cNvSpPr>
          <p:nvPr/>
        </p:nvSpPr>
        <p:spPr bwMode="auto">
          <a:xfrm>
            <a:off x="6472238" y="2892425"/>
            <a:ext cx="1598612" cy="1882775"/>
          </a:xfrm>
          <a:prstGeom prst="rect">
            <a:avLst/>
          </a:prstGeom>
          <a:noFill/>
          <a:ln w="12700">
            <a:noFill/>
            <a:miter lim="800000"/>
            <a:headEnd/>
            <a:tailEnd/>
          </a:ln>
        </p:spPr>
        <p:txBody>
          <a:bodyPr>
            <a:spAutoFit/>
          </a:bodyPr>
          <a:lstStyle/>
          <a:p>
            <a:pPr eaLnBrk="0" hangingPunct="0">
              <a:lnSpc>
                <a:spcPct val="90000"/>
              </a:lnSpc>
              <a:spcBef>
                <a:spcPct val="50000"/>
              </a:spcBef>
            </a:pPr>
            <a:r>
              <a:rPr lang="en-US" altLang="zh-CN" b="1" u="sng"/>
              <a:t>New   Freq    </a:t>
            </a:r>
            <a:endParaRPr lang="en-US" altLang="zh-CN" b="1"/>
          </a:p>
          <a:p>
            <a:pPr eaLnBrk="0" hangingPunct="0">
              <a:lnSpc>
                <a:spcPct val="90000"/>
              </a:lnSpc>
              <a:spcBef>
                <a:spcPct val="50000"/>
              </a:spcBef>
            </a:pPr>
            <a:r>
              <a:rPr lang="en-US" altLang="zh-CN" b="1"/>
              <a:t>     27% </a:t>
            </a:r>
          </a:p>
          <a:p>
            <a:pPr eaLnBrk="0" hangingPunct="0">
              <a:lnSpc>
                <a:spcPct val="90000"/>
              </a:lnSpc>
              <a:spcBef>
                <a:spcPct val="50000"/>
              </a:spcBef>
            </a:pPr>
            <a:r>
              <a:rPr lang="en-US" altLang="zh-CN" b="1"/>
              <a:t>     27% </a:t>
            </a:r>
          </a:p>
          <a:p>
            <a:pPr eaLnBrk="0" hangingPunct="0">
              <a:lnSpc>
                <a:spcPct val="90000"/>
              </a:lnSpc>
              <a:spcBef>
                <a:spcPct val="50000"/>
              </a:spcBef>
            </a:pPr>
            <a:r>
              <a:rPr lang="en-US" altLang="zh-CN" b="1"/>
              <a:t>     15% </a:t>
            </a:r>
          </a:p>
          <a:p>
            <a:pPr eaLnBrk="0" hangingPunct="0">
              <a:lnSpc>
                <a:spcPct val="90000"/>
              </a:lnSpc>
              <a:spcBef>
                <a:spcPct val="50000"/>
              </a:spcBef>
            </a:pPr>
            <a:r>
              <a:rPr lang="en-US" altLang="zh-CN" b="1"/>
              <a:t>     31%	</a:t>
            </a:r>
            <a:endParaRPr lang="zh-CN" altLang="en-US" b="1"/>
          </a:p>
        </p:txBody>
      </p:sp>
      <p:sp>
        <p:nvSpPr>
          <p:cNvPr id="441350" name="AutoShape 6"/>
          <p:cNvSpPr>
            <a:spLocks noChangeArrowheads="1"/>
          </p:cNvSpPr>
          <p:nvPr/>
        </p:nvSpPr>
        <p:spPr bwMode="auto">
          <a:xfrm>
            <a:off x="3409950" y="2828925"/>
            <a:ext cx="2514600" cy="485775"/>
          </a:xfrm>
          <a:prstGeom prst="wedgeRectCallout">
            <a:avLst>
              <a:gd name="adj1" fmla="val 68120"/>
              <a:gd name="adj2" fmla="val 38560"/>
            </a:avLst>
          </a:prstGeom>
          <a:noFill/>
          <a:ln w="12700">
            <a:solidFill>
              <a:schemeClr val="tx1"/>
            </a:solidFill>
            <a:miter lim="800000"/>
            <a:headEnd/>
            <a:tailEnd/>
          </a:ln>
        </p:spPr>
        <p:txBody>
          <a:bodyPr/>
          <a:lstStyle/>
          <a:p>
            <a:pPr eaLnBrk="0" hangingPunct="0"/>
            <a:r>
              <a:rPr lang="en-US" altLang="zh-CN" b="1">
                <a:solidFill>
                  <a:srgbClr val="CC3300"/>
                </a:solidFill>
                <a:latin typeface="Helvetica" pitchFamily="34" charset="0"/>
              </a:rPr>
              <a:t>Optimizing compiler</a:t>
            </a:r>
          </a:p>
          <a:p>
            <a:pPr algn="ctr" eaLnBrk="0" hangingPunct="0"/>
            <a:endParaRPr lang="zh-CN" altLang="en-US" sz="2400">
              <a:latin typeface="Helvetica" pitchFamily="34" charset="0"/>
            </a:endParaRPr>
          </a:p>
        </p:txBody>
      </p:sp>
      <p:sp>
        <p:nvSpPr>
          <p:cNvPr id="441351" name="Text Box 7"/>
          <p:cNvSpPr txBox="1">
            <a:spLocks noChangeArrowheads="1"/>
          </p:cNvSpPr>
          <p:nvPr/>
        </p:nvSpPr>
        <p:spPr bwMode="auto">
          <a:xfrm>
            <a:off x="525463" y="5094288"/>
            <a:ext cx="7199312" cy="762000"/>
          </a:xfrm>
          <a:prstGeom prst="rect">
            <a:avLst/>
          </a:prstGeom>
          <a:noFill/>
          <a:ln w="12700">
            <a:noFill/>
            <a:miter lim="800000"/>
            <a:headEnd/>
            <a:tailEnd/>
          </a:ln>
        </p:spPr>
        <p:txBody>
          <a:bodyPr wrap="none">
            <a:spAutoFit/>
          </a:bodyPr>
          <a:lstStyle/>
          <a:p>
            <a:pPr eaLnBrk="0" hangingPunct="0"/>
            <a:r>
              <a:rPr lang="en-US" altLang="zh-CN" sz="2000" b="1">
                <a:solidFill>
                  <a:schemeClr val="accent2"/>
                </a:solidFill>
                <a:latin typeface="Helvetica" pitchFamily="34" charset="0"/>
              </a:rPr>
              <a:t>CPI              1.57                                                                1.73</a:t>
            </a:r>
          </a:p>
          <a:p>
            <a:pPr eaLnBrk="0" hangingPunct="0"/>
            <a:r>
              <a:rPr lang="en-US" altLang="zh-CN" sz="2000" b="1">
                <a:solidFill>
                  <a:schemeClr val="accent2"/>
                </a:solidFill>
                <a:latin typeface="Helvetica" pitchFamily="34" charset="0"/>
              </a:rPr>
              <a:t>MIPS            31.8                                                               28.9</a:t>
            </a:r>
            <a:r>
              <a:rPr lang="en-US" altLang="zh-CN" sz="2400">
                <a:solidFill>
                  <a:schemeClr val="accent2"/>
                </a:solidFill>
                <a:latin typeface="Helvetica" pitchFamily="34" charset="0"/>
              </a:rPr>
              <a:t>  </a:t>
            </a:r>
          </a:p>
        </p:txBody>
      </p:sp>
      <p:sp>
        <p:nvSpPr>
          <p:cNvPr id="441352" name="Text Box 8"/>
          <p:cNvSpPr txBox="1">
            <a:spLocks noChangeArrowheads="1"/>
          </p:cNvSpPr>
          <p:nvPr/>
        </p:nvSpPr>
        <p:spPr bwMode="auto">
          <a:xfrm>
            <a:off x="855663" y="5911850"/>
            <a:ext cx="7424737" cy="7016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3300"/>
                </a:solidFill>
                <a:ea typeface="黑体" pitchFamily="49" charset="-122"/>
              </a:rPr>
              <a:t>结果：因为优化后减少了</a:t>
            </a:r>
            <a:r>
              <a:rPr lang="en-US" altLang="zh-CN" sz="2000" b="1">
                <a:solidFill>
                  <a:srgbClr val="CC3300"/>
                </a:solidFill>
                <a:ea typeface="黑体" pitchFamily="49" charset="-122"/>
              </a:rPr>
              <a:t>ALU</a:t>
            </a:r>
            <a:r>
              <a:rPr lang="zh-CN" altLang="en-US" sz="2000" b="1">
                <a:solidFill>
                  <a:srgbClr val="CC3300"/>
                </a:solidFill>
                <a:ea typeface="黑体" pitchFamily="49" charset="-122"/>
              </a:rPr>
              <a:t>指令（其他指令数没变），所以程序执行时间一定减少了，但优化后的</a:t>
            </a:r>
            <a:r>
              <a:rPr lang="en-US" altLang="zh-CN" sz="2000" b="1">
                <a:solidFill>
                  <a:srgbClr val="CC3300"/>
                </a:solidFill>
                <a:ea typeface="黑体" pitchFamily="49" charset="-122"/>
              </a:rPr>
              <a:t>MIPS</a:t>
            </a:r>
            <a:r>
              <a:rPr lang="zh-CN" altLang="en-US" sz="2000" b="1">
                <a:solidFill>
                  <a:srgbClr val="CC3300"/>
                </a:solidFill>
                <a:ea typeface="黑体" pitchFamily="49" charset="-122"/>
              </a:rPr>
              <a:t>数反而降低了。</a:t>
            </a:r>
          </a:p>
        </p:txBody>
      </p:sp>
      <p:sp>
        <p:nvSpPr>
          <p:cNvPr id="441353" name="Rectangle 9"/>
          <p:cNvSpPr>
            <a:spLocks noChangeArrowheads="1"/>
          </p:cNvSpPr>
          <p:nvPr/>
        </p:nvSpPr>
        <p:spPr bwMode="auto">
          <a:xfrm>
            <a:off x="3246438" y="3365500"/>
            <a:ext cx="3222625" cy="1604963"/>
          </a:xfrm>
          <a:prstGeom prst="rect">
            <a:avLst/>
          </a:prstGeom>
          <a:noFill/>
          <a:ln w="12700">
            <a:noFill/>
            <a:miter lim="800000"/>
            <a:headEnd/>
            <a:tailEnd/>
          </a:ln>
        </p:spPr>
        <p:txBody>
          <a:bodyPr>
            <a:spAutoFit/>
          </a:bodyPr>
          <a:lstStyle/>
          <a:p>
            <a:pPr eaLnBrk="0" hangingPunct="0">
              <a:spcBef>
                <a:spcPct val="50000"/>
              </a:spcBef>
            </a:pPr>
            <a:r>
              <a:rPr lang="en-US" altLang="zh-CN" b="1">
                <a:solidFill>
                  <a:schemeClr val="accent2"/>
                </a:solidFill>
                <a:latin typeface="Helvetica" pitchFamily="34" charset="0"/>
              </a:rPr>
              <a:t>21.5/ (21.5+21+12+24)=27%</a:t>
            </a:r>
          </a:p>
          <a:p>
            <a:pPr eaLnBrk="0" hangingPunct="0">
              <a:spcBef>
                <a:spcPct val="50000"/>
              </a:spcBef>
            </a:pPr>
            <a:r>
              <a:rPr lang="en-US" altLang="zh-CN" b="1">
                <a:solidFill>
                  <a:schemeClr val="accent2"/>
                </a:solidFill>
                <a:latin typeface="Helvetica" pitchFamily="34" charset="0"/>
              </a:rPr>
              <a:t>21   / (21.5+21+12+24)=27%</a:t>
            </a:r>
          </a:p>
          <a:p>
            <a:pPr eaLnBrk="0" hangingPunct="0">
              <a:spcBef>
                <a:spcPct val="50000"/>
              </a:spcBef>
            </a:pPr>
            <a:r>
              <a:rPr lang="en-US" altLang="zh-CN" b="1">
                <a:solidFill>
                  <a:schemeClr val="accent2"/>
                </a:solidFill>
                <a:latin typeface="Helvetica" pitchFamily="34" charset="0"/>
              </a:rPr>
              <a:t>12   / (21.5+21+12+24)=15%</a:t>
            </a:r>
          </a:p>
          <a:p>
            <a:pPr eaLnBrk="0" hangingPunct="0">
              <a:spcBef>
                <a:spcPct val="50000"/>
              </a:spcBef>
            </a:pPr>
            <a:r>
              <a:rPr lang="en-US" altLang="zh-CN" b="1">
                <a:solidFill>
                  <a:schemeClr val="accent2"/>
                </a:solidFill>
                <a:latin typeface="Helvetica" pitchFamily="34" charset="0"/>
              </a:rPr>
              <a:t>24   / (21.5+21+12+24)= 31%</a:t>
            </a:r>
          </a:p>
        </p:txBody>
      </p:sp>
      <p:sp>
        <p:nvSpPr>
          <p:cNvPr id="441354" name="Text Box 10"/>
          <p:cNvSpPr txBox="1">
            <a:spLocks noChangeArrowheads="1"/>
          </p:cNvSpPr>
          <p:nvPr/>
        </p:nvSpPr>
        <p:spPr bwMode="auto">
          <a:xfrm>
            <a:off x="3446463" y="5091113"/>
            <a:ext cx="2968625" cy="709612"/>
          </a:xfrm>
          <a:prstGeom prst="rect">
            <a:avLst/>
          </a:prstGeom>
          <a:noFill/>
          <a:ln w="12700">
            <a:noFill/>
            <a:miter lim="800000"/>
            <a:headEnd/>
            <a:tailEnd/>
          </a:ln>
        </p:spPr>
        <p:txBody>
          <a:bodyPr>
            <a:spAutoFit/>
          </a:bodyPr>
          <a:lstStyle/>
          <a:p>
            <a:pPr eaLnBrk="0" hangingPunct="0">
              <a:spcBef>
                <a:spcPct val="25000"/>
              </a:spcBef>
            </a:pPr>
            <a:r>
              <a:rPr lang="en-US" altLang="zh-CN" b="1">
                <a:solidFill>
                  <a:srgbClr val="008000"/>
                </a:solidFill>
                <a:latin typeface="Helvetica" pitchFamily="34" charset="0"/>
              </a:rPr>
              <a:t>50M/1.57=31.8MIPS</a:t>
            </a:r>
          </a:p>
          <a:p>
            <a:pPr eaLnBrk="0" hangingPunct="0">
              <a:spcBef>
                <a:spcPct val="25000"/>
              </a:spcBef>
            </a:pPr>
            <a:r>
              <a:rPr lang="en-US" altLang="zh-CN" b="1">
                <a:solidFill>
                  <a:srgbClr val="008000"/>
                </a:solidFill>
                <a:latin typeface="Helvetica" pitchFamily="34" charset="0"/>
              </a:rPr>
              <a:t>50M/1.73=28.9MIPS</a:t>
            </a:r>
            <a:endParaRPr lang="zh-CN" altLang="en-US" b="1">
              <a:solidFill>
                <a:srgbClr val="008000"/>
              </a:solidFill>
              <a:latin typeface="Helvetica" pitchFamily="34" charset="0"/>
            </a:endParaRPr>
          </a:p>
        </p:txBody>
      </p:sp>
      <p:sp>
        <p:nvSpPr>
          <p:cNvPr id="441355" name="Line 11"/>
          <p:cNvSpPr>
            <a:spLocks noChangeShapeType="1"/>
          </p:cNvSpPr>
          <p:nvPr/>
        </p:nvSpPr>
        <p:spPr bwMode="auto">
          <a:xfrm flipH="1">
            <a:off x="2644775" y="5373688"/>
            <a:ext cx="844550" cy="239712"/>
          </a:xfrm>
          <a:prstGeom prst="line">
            <a:avLst/>
          </a:prstGeom>
          <a:noFill/>
          <a:ln w="12700">
            <a:solidFill>
              <a:schemeClr val="tx1"/>
            </a:solidFill>
            <a:round/>
            <a:headEnd/>
            <a:tailEnd type="triangle" w="med" len="med"/>
          </a:ln>
        </p:spPr>
        <p:txBody>
          <a:bodyPr/>
          <a:lstStyle/>
          <a:p>
            <a:endParaRPr lang="zh-CN" altLang="en-US"/>
          </a:p>
        </p:txBody>
      </p:sp>
      <p:sp>
        <p:nvSpPr>
          <p:cNvPr id="441356" name="Line 12"/>
          <p:cNvSpPr>
            <a:spLocks noChangeShapeType="1"/>
          </p:cNvSpPr>
          <p:nvPr/>
        </p:nvSpPr>
        <p:spPr bwMode="auto">
          <a:xfrm>
            <a:off x="5734050" y="5608638"/>
            <a:ext cx="1162050" cy="84137"/>
          </a:xfrm>
          <a:prstGeom prst="line">
            <a:avLst/>
          </a:prstGeom>
          <a:noFill/>
          <a:ln w="12700">
            <a:solidFill>
              <a:schemeClr val="tx1"/>
            </a:solidFill>
            <a:round/>
            <a:headEnd/>
            <a:tailEnd type="triangle" w="med" len="med"/>
          </a:ln>
        </p:spPr>
        <p:txBody>
          <a:bodyPr/>
          <a:lstStyle/>
          <a:p>
            <a:endParaRPr lang="zh-CN" altLang="en-US"/>
          </a:p>
        </p:txBody>
      </p:sp>
      <p:sp>
        <p:nvSpPr>
          <p:cNvPr id="496654" name="Text Box 14"/>
          <p:cNvSpPr txBox="1">
            <a:spLocks noChangeArrowheads="1"/>
          </p:cNvSpPr>
          <p:nvPr/>
        </p:nvSpPr>
        <p:spPr bwMode="auto">
          <a:xfrm>
            <a:off x="171450" y="4675188"/>
            <a:ext cx="2787650" cy="396875"/>
          </a:xfrm>
          <a:prstGeom prst="rect">
            <a:avLst/>
          </a:prstGeom>
          <a:noFill/>
          <a:ln w="9525">
            <a:noFill/>
            <a:miter lim="800000"/>
            <a:headEnd/>
            <a:tailEnd/>
          </a:ln>
          <a:effectLst/>
        </p:spPr>
        <p:txBody>
          <a:bodyPr>
            <a:spAutoFit/>
          </a:bodyPr>
          <a:lstStyle/>
          <a:p>
            <a:pPr algn="ctr" eaLnBrk="0" hangingPunct="0">
              <a:spcBef>
                <a:spcPct val="50000"/>
              </a:spcBef>
            </a:pPr>
            <a:r>
              <a:rPr lang="en-US" altLang="zh-CN" sz="2000" b="1">
                <a:solidFill>
                  <a:srgbClr val="FF0000"/>
                </a:solidFill>
                <a:ea typeface="黑体" pitchFamily="49" charset="-122"/>
              </a:rPr>
              <a:t>1.57</a:t>
            </a:r>
            <a:r>
              <a:rPr lang="zh-CN" altLang="en-US" sz="2000" b="1">
                <a:solidFill>
                  <a:srgbClr val="FF0000"/>
                </a:solidFill>
                <a:ea typeface="黑体" pitchFamily="49" charset="-122"/>
              </a:rPr>
              <a:t>是如何算出来的？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Effect transition="in" filter="blinds(horizontal)">
                                      <p:cBhvr>
                                        <p:cTn id="7" dur="500"/>
                                        <p:tgtEl>
                                          <p:spTgt spid="441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1347">
                                            <p:txEl>
                                              <p:pRg st="1" end="1"/>
                                            </p:txEl>
                                          </p:spTgt>
                                        </p:tgtEl>
                                        <p:attrNameLst>
                                          <p:attrName>style.visibility</p:attrName>
                                        </p:attrNameLst>
                                      </p:cBhvr>
                                      <p:to>
                                        <p:strVal val="visible"/>
                                      </p:to>
                                    </p:set>
                                    <p:animEffect transition="in" filter="blinds(horizontal)">
                                      <p:cBhvr>
                                        <p:cTn id="12" dur="500"/>
                                        <p:tgtEl>
                                          <p:spTgt spid="441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1347">
                                            <p:txEl>
                                              <p:pRg st="2" end="2"/>
                                            </p:txEl>
                                          </p:spTgt>
                                        </p:tgtEl>
                                        <p:attrNameLst>
                                          <p:attrName>style.visibility</p:attrName>
                                        </p:attrNameLst>
                                      </p:cBhvr>
                                      <p:to>
                                        <p:strVal val="visible"/>
                                      </p:to>
                                    </p:set>
                                    <p:animEffect transition="in" filter="blinds(horizontal)">
                                      <p:cBhvr>
                                        <p:cTn id="17" dur="500"/>
                                        <p:tgtEl>
                                          <p:spTgt spid="441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41348"/>
                                        </p:tgtEl>
                                        <p:attrNameLst>
                                          <p:attrName>style.visibility</p:attrName>
                                        </p:attrNameLst>
                                      </p:cBhvr>
                                      <p:to>
                                        <p:strVal val="visible"/>
                                      </p:to>
                                    </p:set>
                                    <p:animEffect transition="in" filter="slide(fromLeft)">
                                      <p:cBhvr>
                                        <p:cTn id="22" dur="500"/>
                                        <p:tgtEl>
                                          <p:spTgt spid="44134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441350"/>
                                        </p:tgtEl>
                                        <p:attrNameLst>
                                          <p:attrName>style.visibility</p:attrName>
                                        </p:attrNameLst>
                                      </p:cBhvr>
                                      <p:to>
                                        <p:strVal val="visible"/>
                                      </p:to>
                                    </p:set>
                                    <p:animEffect transition="in" filter="slide(fromLeft)">
                                      <p:cBhvr>
                                        <p:cTn id="27" dur="500"/>
                                        <p:tgtEl>
                                          <p:spTgt spid="44135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1353"/>
                                        </p:tgtEl>
                                        <p:attrNameLst>
                                          <p:attrName>style.visibility</p:attrName>
                                        </p:attrNameLst>
                                      </p:cBhvr>
                                      <p:to>
                                        <p:strVal val="visible"/>
                                      </p:to>
                                    </p:set>
                                    <p:animEffect transition="in" filter="blinds(horizontal)">
                                      <p:cBhvr>
                                        <p:cTn id="32" dur="500"/>
                                        <p:tgtEl>
                                          <p:spTgt spid="44135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441349"/>
                                        </p:tgtEl>
                                        <p:attrNameLst>
                                          <p:attrName>style.visibility</p:attrName>
                                        </p:attrNameLst>
                                      </p:cBhvr>
                                      <p:to>
                                        <p:strVal val="visible"/>
                                      </p:to>
                                    </p:set>
                                    <p:animEffect transition="in" filter="slide(fromLeft)">
                                      <p:cBhvr>
                                        <p:cTn id="37" dur="500"/>
                                        <p:tgtEl>
                                          <p:spTgt spid="4413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41351">
                                            <p:txEl>
                                              <p:pRg st="0" end="0"/>
                                            </p:txEl>
                                          </p:spTgt>
                                        </p:tgtEl>
                                        <p:attrNameLst>
                                          <p:attrName>style.visibility</p:attrName>
                                        </p:attrNameLst>
                                      </p:cBhvr>
                                      <p:to>
                                        <p:strVal val="visible"/>
                                      </p:to>
                                    </p:set>
                                    <p:animEffect transition="in" filter="blinds(horizontal)">
                                      <p:cBhvr>
                                        <p:cTn id="42" dur="500"/>
                                        <p:tgtEl>
                                          <p:spTgt spid="44135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96654">
                                            <p:txEl>
                                              <p:pRg st="0" end="0"/>
                                            </p:txEl>
                                          </p:spTgt>
                                        </p:tgtEl>
                                        <p:attrNameLst>
                                          <p:attrName>style.visibility</p:attrName>
                                        </p:attrNameLst>
                                      </p:cBhvr>
                                      <p:to>
                                        <p:strVal val="visible"/>
                                      </p:to>
                                    </p:set>
                                    <p:animEffect transition="in" filter="blinds(horizontal)">
                                      <p:cBhvr>
                                        <p:cTn id="47" dur="500"/>
                                        <p:tgtEl>
                                          <p:spTgt spid="49665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41354"/>
                                        </p:tgtEl>
                                        <p:attrNameLst>
                                          <p:attrName>style.visibility</p:attrName>
                                        </p:attrNameLst>
                                      </p:cBhvr>
                                      <p:to>
                                        <p:strVal val="visible"/>
                                      </p:to>
                                    </p:set>
                                    <p:animEffect transition="in" filter="blinds(horizontal)">
                                      <p:cBhvr>
                                        <p:cTn id="52" dur="500"/>
                                        <p:tgtEl>
                                          <p:spTgt spid="44135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41351">
                                            <p:txEl>
                                              <p:pRg st="1" end="1"/>
                                            </p:txEl>
                                          </p:spTgt>
                                        </p:tgtEl>
                                        <p:attrNameLst>
                                          <p:attrName>style.visibility</p:attrName>
                                        </p:attrNameLst>
                                      </p:cBhvr>
                                      <p:to>
                                        <p:strVal val="visible"/>
                                      </p:to>
                                    </p:set>
                                    <p:animEffect transition="in" filter="blinds(horizontal)">
                                      <p:cBhvr>
                                        <p:cTn id="57" dur="500"/>
                                        <p:tgtEl>
                                          <p:spTgt spid="441351">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41355"/>
                                        </p:tgtEl>
                                        <p:attrNameLst>
                                          <p:attrName>style.visibility</p:attrName>
                                        </p:attrNameLst>
                                      </p:cBhvr>
                                      <p:to>
                                        <p:strVal val="visible"/>
                                      </p:to>
                                    </p:set>
                                    <p:animEffect transition="in" filter="blinds(horizontal)">
                                      <p:cBhvr>
                                        <p:cTn id="62" dur="500"/>
                                        <p:tgtEl>
                                          <p:spTgt spid="44135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41356"/>
                                        </p:tgtEl>
                                        <p:attrNameLst>
                                          <p:attrName>style.visibility</p:attrName>
                                        </p:attrNameLst>
                                      </p:cBhvr>
                                      <p:to>
                                        <p:strVal val="visible"/>
                                      </p:to>
                                    </p:set>
                                    <p:animEffect transition="in" filter="blinds(horizontal)">
                                      <p:cBhvr>
                                        <p:cTn id="67" dur="500"/>
                                        <p:tgtEl>
                                          <p:spTgt spid="44135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441352">
                                            <p:txEl>
                                              <p:pRg st="0" end="0"/>
                                            </p:txEl>
                                          </p:spTgt>
                                        </p:tgtEl>
                                        <p:attrNameLst>
                                          <p:attrName>style.visibility</p:attrName>
                                        </p:attrNameLst>
                                      </p:cBhvr>
                                      <p:to>
                                        <p:strVal val="visible"/>
                                      </p:to>
                                    </p:set>
                                    <p:animEffect transition="in" filter="blinds(horizontal)">
                                      <p:cBhvr>
                                        <p:cTn id="72" dur="500"/>
                                        <p:tgtEl>
                                          <p:spTgt spid="4413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autoUpdateAnimBg="0"/>
      <p:bldP spid="441349" grpId="0" autoUpdateAnimBg="0"/>
      <p:bldP spid="441350" grpId="0" animBg="1" autoUpdateAnimBg="0"/>
      <p:bldP spid="441353" grpId="0"/>
      <p:bldP spid="441354" grpId="0"/>
      <p:bldP spid="441355" grpId="0" animBg="1"/>
      <p:bldP spid="44135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971550" y="128588"/>
            <a:ext cx="7742238" cy="600075"/>
          </a:xfrm>
          <a:noFill/>
        </p:spPr>
        <p:txBody>
          <a:bodyPr lIns="63500" tIns="25400" rIns="63500" bIns="25400" anchor="t">
            <a:spAutoFit/>
          </a:bodyPr>
          <a:lstStyle/>
          <a:p>
            <a:r>
              <a:rPr lang="zh-CN" altLang="en-US" sz="3600" b="0" smtClean="0"/>
              <a:t>浮点操作速度单位</a:t>
            </a:r>
          </a:p>
        </p:txBody>
      </p:sp>
      <p:sp>
        <p:nvSpPr>
          <p:cNvPr id="111619" name="Text Box 10"/>
          <p:cNvSpPr txBox="1">
            <a:spLocks noChangeArrowheads="1"/>
          </p:cNvSpPr>
          <p:nvPr/>
        </p:nvSpPr>
        <p:spPr bwMode="auto">
          <a:xfrm>
            <a:off x="476250" y="998538"/>
            <a:ext cx="73612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lang="zh-CN" altLang="en-US" sz="2200">
                <a:solidFill>
                  <a:srgbClr val="008000"/>
                </a:solidFill>
                <a:ea typeface="黑体" pitchFamily="49" charset="-122"/>
              </a:rPr>
              <a:t>问题：</a:t>
            </a:r>
            <a:r>
              <a:rPr lang="en-US" altLang="zh-CN" sz="2200">
                <a:solidFill>
                  <a:srgbClr val="008000"/>
                </a:solidFill>
                <a:ea typeface="黑体" pitchFamily="49" charset="-122"/>
              </a:rPr>
              <a:t>GFLOPS</a:t>
            </a:r>
            <a:r>
              <a:rPr lang="zh-CN" altLang="en-US" sz="2200">
                <a:solidFill>
                  <a:srgbClr val="008000"/>
                </a:solidFill>
                <a:ea typeface="黑体" pitchFamily="49" charset="-122"/>
              </a:rPr>
              <a:t>、</a:t>
            </a:r>
            <a:r>
              <a:rPr lang="en-US" altLang="zh-CN" sz="2200">
                <a:solidFill>
                  <a:srgbClr val="008000"/>
                </a:solidFill>
                <a:ea typeface="黑体" pitchFamily="49" charset="-122"/>
              </a:rPr>
              <a:t>TFLOPS</a:t>
            </a:r>
            <a:r>
              <a:rPr lang="zh-CN" altLang="en-US" sz="2200">
                <a:solidFill>
                  <a:srgbClr val="008000"/>
                </a:solidFill>
                <a:ea typeface="黑体" pitchFamily="49" charset="-122"/>
              </a:rPr>
              <a:t>、</a:t>
            </a:r>
            <a:r>
              <a:rPr lang="en-US" altLang="zh-CN" sz="2200">
                <a:solidFill>
                  <a:srgbClr val="008000"/>
                </a:solidFill>
                <a:ea typeface="黑体" pitchFamily="49" charset="-122"/>
              </a:rPr>
              <a:t>PFLOPS</a:t>
            </a:r>
            <a:r>
              <a:rPr lang="zh-CN" altLang="en-US" sz="2200">
                <a:solidFill>
                  <a:srgbClr val="008000"/>
                </a:solidFill>
                <a:ea typeface="黑体" pitchFamily="49" charset="-122"/>
              </a:rPr>
              <a:t>等的含义是什么？</a:t>
            </a:r>
          </a:p>
        </p:txBody>
      </p:sp>
      <p:sp>
        <p:nvSpPr>
          <p:cNvPr id="111620" name="矩形 4"/>
          <p:cNvSpPr>
            <a:spLocks noChangeArrowheads="1"/>
          </p:cNvSpPr>
          <p:nvPr/>
        </p:nvSpPr>
        <p:spPr bwMode="auto">
          <a:xfrm>
            <a:off x="341313" y="1695450"/>
            <a:ext cx="8461375"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50000"/>
              </a:lnSpc>
              <a:spcBef>
                <a:spcPct val="0"/>
              </a:spcBef>
              <a:buFontTx/>
              <a:buNone/>
            </a:pPr>
            <a:r>
              <a:rPr lang="zh-CN" altLang="en-US" sz="1800">
                <a:latin typeface="微软雅黑" pitchFamily="34" charset="-122"/>
                <a:ea typeface="微软雅黑" pitchFamily="34" charset="-122"/>
              </a:rPr>
              <a:t>浮点运算实际上包括了所有涉及</a:t>
            </a:r>
            <a:r>
              <a:rPr lang="zh-CN" altLang="en-US" sz="1800">
                <a:latin typeface="微软雅黑" pitchFamily="34" charset="-122"/>
                <a:ea typeface="微软雅黑" pitchFamily="34" charset="-122"/>
                <a:hlinkClick r:id="rId3"/>
              </a:rPr>
              <a:t>小数</a:t>
            </a:r>
            <a:r>
              <a:rPr lang="zh-CN" altLang="en-US" sz="1800">
                <a:latin typeface="微软雅黑" pitchFamily="34" charset="-122"/>
                <a:ea typeface="微软雅黑" pitchFamily="34" charset="-122"/>
              </a:rPr>
              <a:t>的运算，在某类应用软件中常常出现，比整数运算更费时间。现今大部分的处理器中都有浮点运算器。因此每秒浮点运算次数所量测的实际上就是浮点运算器的执行速度。而最常用来测量每秒浮点运算次数的</a:t>
            </a:r>
            <a:r>
              <a:rPr lang="zh-CN" altLang="en-US" sz="1800">
                <a:latin typeface="微软雅黑" pitchFamily="34" charset="-122"/>
                <a:ea typeface="微软雅黑" pitchFamily="34" charset="-122"/>
                <a:hlinkClick r:id="rId4"/>
              </a:rPr>
              <a:t>基准</a:t>
            </a:r>
            <a:r>
              <a:rPr lang="zh-CN" altLang="en-US" sz="1800">
                <a:latin typeface="微软雅黑" pitchFamily="34" charset="-122"/>
                <a:ea typeface="微软雅黑" pitchFamily="34" charset="-122"/>
              </a:rPr>
              <a:t>程序（</a:t>
            </a:r>
            <a:r>
              <a:rPr lang="en-US" altLang="zh-CN" sz="1800">
                <a:latin typeface="微软雅黑" pitchFamily="34" charset="-122"/>
                <a:ea typeface="微软雅黑" pitchFamily="34" charset="-122"/>
              </a:rPr>
              <a:t>benchmark</a:t>
            </a:r>
            <a:r>
              <a:rPr lang="zh-CN" altLang="en-US" sz="1800">
                <a:latin typeface="微软雅黑" pitchFamily="34" charset="-122"/>
                <a:ea typeface="微软雅黑" pitchFamily="34" charset="-122"/>
              </a:rPr>
              <a:t>）之一，就是</a:t>
            </a:r>
            <a:r>
              <a:rPr lang="en-US" altLang="zh-CN" sz="1800">
                <a:solidFill>
                  <a:srgbClr val="FF0000"/>
                </a:solidFill>
                <a:latin typeface="微软雅黑" pitchFamily="34" charset="-122"/>
                <a:ea typeface="微软雅黑" pitchFamily="34" charset="-122"/>
              </a:rPr>
              <a:t>Linpack</a:t>
            </a:r>
            <a:r>
              <a:rPr lang="zh-CN" altLang="en-US" sz="1800">
                <a:latin typeface="微软雅黑" pitchFamily="34" charset="-122"/>
                <a:ea typeface="微软雅黑" pitchFamily="34" charset="-122"/>
              </a:rPr>
              <a:t>。</a:t>
            </a:r>
            <a:endParaRPr lang="en-US" altLang="zh-CN" sz="1800">
              <a:latin typeface="微软雅黑" pitchFamily="34" charset="-122"/>
              <a:ea typeface="微软雅黑" pitchFamily="34" charset="-122"/>
            </a:endParaRPr>
          </a:p>
          <a:p>
            <a:pPr>
              <a:lnSpc>
                <a:spcPct val="150000"/>
              </a:lnSpc>
              <a:spcBef>
                <a:spcPct val="0"/>
              </a:spcBef>
              <a:buFontTx/>
              <a:buNone/>
            </a:pPr>
            <a:endParaRPr lang="zh-CN" altLang="en-US" sz="1800">
              <a:latin typeface="微软雅黑" pitchFamily="34" charset="-122"/>
              <a:ea typeface="微软雅黑" pitchFamily="34" charset="-122"/>
            </a:endParaRPr>
          </a:p>
          <a:p>
            <a:pPr>
              <a:lnSpc>
                <a:spcPct val="150000"/>
              </a:lnSpc>
              <a:spcBef>
                <a:spcPct val="0"/>
              </a:spcBef>
            </a:pPr>
            <a:r>
              <a:rPr lang="zh-CN" altLang="en-US" sz="1800">
                <a:latin typeface="微软雅黑" pitchFamily="34" charset="-122"/>
                <a:ea typeface="微软雅黑" pitchFamily="34" charset="-122"/>
              </a:rPr>
              <a:t> 一个</a:t>
            </a:r>
            <a:r>
              <a:rPr lang="en-US" altLang="zh-CN" sz="1800">
                <a:latin typeface="微软雅黑" pitchFamily="34" charset="-122"/>
                <a:ea typeface="微软雅黑" pitchFamily="34" charset="-122"/>
              </a:rPr>
              <a:t>MFLOPS</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megaFLOPS</a:t>
            </a:r>
            <a:r>
              <a:rPr lang="zh-CN" altLang="en-US" sz="1800">
                <a:latin typeface="微软雅黑" pitchFamily="34" charset="-122"/>
                <a:ea typeface="微软雅黑" pitchFamily="34" charset="-122"/>
              </a:rPr>
              <a:t>）等於每秒</a:t>
            </a:r>
            <a:r>
              <a:rPr lang="zh-CN" altLang="en-US" sz="1800">
                <a:solidFill>
                  <a:srgbClr val="FF0000"/>
                </a:solidFill>
                <a:latin typeface="微软雅黑" pitchFamily="34" charset="-122"/>
                <a:ea typeface="微软雅黑" pitchFamily="34" charset="-122"/>
              </a:rPr>
              <a:t>一佰万</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=10^6</a:t>
            </a:r>
            <a:r>
              <a:rPr lang="zh-CN" altLang="en-US" sz="1800">
                <a:latin typeface="微软雅黑" pitchFamily="34" charset="-122"/>
                <a:ea typeface="微软雅黑" pitchFamily="34" charset="-122"/>
              </a:rPr>
              <a:t>）次的浮点运算，</a:t>
            </a:r>
          </a:p>
          <a:p>
            <a:pPr>
              <a:lnSpc>
                <a:spcPct val="150000"/>
              </a:lnSpc>
              <a:spcBef>
                <a:spcPct val="0"/>
              </a:spcBef>
            </a:pPr>
            <a:r>
              <a:rPr lang="zh-CN" altLang="en-US" sz="1800">
                <a:latin typeface="微软雅黑" pitchFamily="34" charset="-122"/>
                <a:ea typeface="微软雅黑" pitchFamily="34" charset="-122"/>
              </a:rPr>
              <a:t> 一个</a:t>
            </a:r>
            <a:r>
              <a:rPr lang="en-US" altLang="zh-CN" sz="1800">
                <a:latin typeface="微软雅黑" pitchFamily="34" charset="-122"/>
                <a:ea typeface="微软雅黑" pitchFamily="34" charset="-122"/>
              </a:rPr>
              <a:t>GFLOPS</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gigaFLOPS</a:t>
            </a:r>
            <a:r>
              <a:rPr lang="zh-CN" altLang="en-US" sz="1800">
                <a:latin typeface="微软雅黑" pitchFamily="34" charset="-122"/>
                <a:ea typeface="微软雅黑" pitchFamily="34" charset="-122"/>
              </a:rPr>
              <a:t>）等於每秒</a:t>
            </a:r>
            <a:r>
              <a:rPr lang="zh-CN" altLang="en-US" sz="1800">
                <a:solidFill>
                  <a:srgbClr val="FF0000"/>
                </a:solidFill>
                <a:latin typeface="微软雅黑" pitchFamily="34" charset="-122"/>
                <a:ea typeface="微软雅黑" pitchFamily="34" charset="-122"/>
              </a:rPr>
              <a:t>拾亿</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=10^9</a:t>
            </a:r>
            <a:r>
              <a:rPr lang="zh-CN" altLang="en-US" sz="1800">
                <a:latin typeface="微软雅黑" pitchFamily="34" charset="-122"/>
                <a:ea typeface="微软雅黑" pitchFamily="34" charset="-122"/>
              </a:rPr>
              <a:t>）次的浮点运算，</a:t>
            </a:r>
          </a:p>
          <a:p>
            <a:pPr>
              <a:lnSpc>
                <a:spcPct val="150000"/>
              </a:lnSpc>
              <a:spcBef>
                <a:spcPct val="0"/>
              </a:spcBef>
            </a:pPr>
            <a:r>
              <a:rPr lang="zh-CN" altLang="en-US" sz="1800">
                <a:latin typeface="微软雅黑" pitchFamily="34" charset="-122"/>
                <a:ea typeface="微软雅黑" pitchFamily="34" charset="-122"/>
              </a:rPr>
              <a:t> 一个</a:t>
            </a:r>
            <a:r>
              <a:rPr lang="en-US" altLang="zh-CN" sz="1800">
                <a:latin typeface="微软雅黑" pitchFamily="34" charset="-122"/>
                <a:ea typeface="微软雅黑" pitchFamily="34" charset="-122"/>
              </a:rPr>
              <a:t>TFLOPS</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teraFLOPS</a:t>
            </a:r>
            <a:r>
              <a:rPr lang="zh-CN" altLang="en-US" sz="1800">
                <a:latin typeface="微软雅黑" pitchFamily="34" charset="-122"/>
                <a:ea typeface="微软雅黑" pitchFamily="34" charset="-122"/>
              </a:rPr>
              <a:t>）等於每秒</a:t>
            </a:r>
            <a:r>
              <a:rPr lang="zh-CN" altLang="en-US" sz="1800">
                <a:solidFill>
                  <a:srgbClr val="FF0000"/>
                </a:solidFill>
                <a:latin typeface="微软雅黑" pitchFamily="34" charset="-122"/>
                <a:ea typeface="微软雅黑" pitchFamily="34" charset="-122"/>
              </a:rPr>
              <a:t>万亿</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=10^12</a:t>
            </a:r>
            <a:r>
              <a:rPr lang="zh-CN" altLang="en-US" sz="1800">
                <a:latin typeface="微软雅黑" pitchFamily="34" charset="-122"/>
                <a:ea typeface="微软雅黑" pitchFamily="34" charset="-122"/>
              </a:rPr>
              <a:t>）次的浮点运算，</a:t>
            </a:r>
          </a:p>
          <a:p>
            <a:pPr>
              <a:lnSpc>
                <a:spcPct val="150000"/>
              </a:lnSpc>
              <a:spcBef>
                <a:spcPct val="0"/>
              </a:spcBef>
            </a:pPr>
            <a:r>
              <a:rPr lang="zh-CN" altLang="en-US" sz="1800">
                <a:latin typeface="微软雅黑" pitchFamily="34" charset="-122"/>
                <a:ea typeface="微软雅黑" pitchFamily="34" charset="-122"/>
              </a:rPr>
              <a:t> 一个</a:t>
            </a:r>
            <a:r>
              <a:rPr lang="en-US" altLang="zh-CN" sz="1800">
                <a:latin typeface="微软雅黑" pitchFamily="34" charset="-122"/>
                <a:ea typeface="微软雅黑" pitchFamily="34" charset="-122"/>
              </a:rPr>
              <a:t>PFLOPS</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petaFLOPS</a:t>
            </a:r>
            <a:r>
              <a:rPr lang="zh-CN" altLang="en-US" sz="1800">
                <a:latin typeface="微软雅黑" pitchFamily="34" charset="-122"/>
                <a:ea typeface="微软雅黑" pitchFamily="34" charset="-122"/>
              </a:rPr>
              <a:t>）等於每秒</a:t>
            </a:r>
            <a:r>
              <a:rPr lang="zh-CN" altLang="en-US" sz="1800">
                <a:solidFill>
                  <a:srgbClr val="FF0000"/>
                </a:solidFill>
                <a:latin typeface="微软雅黑" pitchFamily="34" charset="-122"/>
                <a:ea typeface="微软雅黑" pitchFamily="34" charset="-122"/>
              </a:rPr>
              <a:t>千万亿</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=10^15</a:t>
            </a:r>
            <a:r>
              <a:rPr lang="zh-CN" altLang="en-US" sz="1800">
                <a:latin typeface="微软雅黑" pitchFamily="34" charset="-122"/>
                <a:ea typeface="微软雅黑" pitchFamily="34" charset="-122"/>
              </a:rPr>
              <a:t>）次的浮点运算，</a:t>
            </a:r>
          </a:p>
          <a:p>
            <a:pPr>
              <a:lnSpc>
                <a:spcPct val="150000"/>
              </a:lnSpc>
              <a:spcBef>
                <a:spcPct val="0"/>
              </a:spcBef>
            </a:pPr>
            <a:r>
              <a:rPr lang="zh-CN" altLang="en-US" sz="1800">
                <a:latin typeface="微软雅黑" pitchFamily="34" charset="-122"/>
                <a:ea typeface="微软雅黑" pitchFamily="34" charset="-122"/>
              </a:rPr>
              <a:t> 一个</a:t>
            </a:r>
            <a:r>
              <a:rPr lang="en-US" altLang="zh-CN" sz="1800">
                <a:latin typeface="微软雅黑" pitchFamily="34" charset="-122"/>
                <a:ea typeface="微软雅黑" pitchFamily="34" charset="-122"/>
              </a:rPr>
              <a:t>EFLOPS</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exaFLOPS</a:t>
            </a:r>
            <a:r>
              <a:rPr lang="zh-CN" altLang="en-US" sz="1800">
                <a:latin typeface="微软雅黑" pitchFamily="34" charset="-122"/>
                <a:ea typeface="微软雅黑" pitchFamily="34" charset="-122"/>
              </a:rPr>
              <a:t>）等於每秒</a:t>
            </a:r>
            <a:r>
              <a:rPr lang="zh-CN" altLang="en-US" sz="1800">
                <a:solidFill>
                  <a:srgbClr val="FF0000"/>
                </a:solidFill>
                <a:latin typeface="微软雅黑" pitchFamily="34" charset="-122"/>
                <a:ea typeface="微软雅黑" pitchFamily="34" charset="-122"/>
              </a:rPr>
              <a:t>百亿亿</a:t>
            </a:r>
            <a:r>
              <a:rPr lang="zh-CN" altLang="en-US" sz="1800">
                <a:latin typeface="微软雅黑" pitchFamily="34" charset="-122"/>
                <a:ea typeface="微软雅黑" pitchFamily="34" charset="-122"/>
              </a:rPr>
              <a:t>（</a:t>
            </a:r>
            <a:r>
              <a:rPr lang="en-US" altLang="zh-CN" sz="1800">
                <a:latin typeface="微软雅黑" pitchFamily="34" charset="-122"/>
                <a:ea typeface="微软雅黑" pitchFamily="34" charset="-122"/>
              </a:rPr>
              <a:t>=10^18</a:t>
            </a:r>
            <a:r>
              <a:rPr lang="zh-CN" altLang="en-US" sz="1800">
                <a:latin typeface="微软雅黑" pitchFamily="34" charset="-122"/>
                <a:ea typeface="微软雅黑" pitchFamily="34" charset="-122"/>
              </a:rPr>
              <a:t>）次的浮点运算。</a:t>
            </a:r>
          </a:p>
        </p:txBody>
      </p:sp>
    </p:spTree>
    <p:extLst>
      <p:ext uri="{BB962C8B-B14F-4D97-AF65-F5344CB8AC3E}">
        <p14:creationId xmlns:p14="http://schemas.microsoft.com/office/powerpoint/2010/main" val="204559932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xfrm>
            <a:off x="457200" y="98425"/>
            <a:ext cx="8229600" cy="561975"/>
          </a:xfrm>
        </p:spPr>
        <p:txBody>
          <a:bodyPr/>
          <a:lstStyle/>
          <a:p>
            <a:r>
              <a:rPr lang="zh-CN" altLang="en-US" sz="3600" smtClean="0"/>
              <a:t>全球超级计算机</a:t>
            </a:r>
            <a:r>
              <a:rPr lang="en-US" altLang="zh-CN" sz="3600" smtClean="0"/>
              <a:t>500</a:t>
            </a:r>
            <a:r>
              <a:rPr lang="zh-CN" altLang="en-US" sz="3600" smtClean="0"/>
              <a:t>强</a:t>
            </a:r>
          </a:p>
        </p:txBody>
      </p:sp>
      <p:sp>
        <p:nvSpPr>
          <p:cNvPr id="3" name="内容占位符 2"/>
          <p:cNvSpPr>
            <a:spLocks noGrp="1"/>
          </p:cNvSpPr>
          <p:nvPr>
            <p:ph idx="1"/>
          </p:nvPr>
        </p:nvSpPr>
        <p:spPr/>
        <p:txBody>
          <a:bodyPr/>
          <a:lstStyle/>
          <a:p>
            <a:endParaRPr lang="zh-CN" altLang="en-US" dirty="0"/>
          </a:p>
        </p:txBody>
      </p:sp>
      <p:pic>
        <p:nvPicPr>
          <p:cNvPr id="523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24" y="818709"/>
            <a:ext cx="8802733" cy="5715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2629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xfrm>
            <a:off x="457200" y="98425"/>
            <a:ext cx="8229600" cy="561975"/>
          </a:xfrm>
        </p:spPr>
        <p:txBody>
          <a:bodyPr/>
          <a:lstStyle/>
          <a:p>
            <a:r>
              <a:rPr lang="zh-CN" altLang="en-US" sz="3600" smtClean="0"/>
              <a:t>全球超级计算机</a:t>
            </a:r>
            <a:r>
              <a:rPr lang="en-US" altLang="zh-CN" sz="3600" smtClean="0"/>
              <a:t>500</a:t>
            </a:r>
            <a:r>
              <a:rPr lang="zh-CN" altLang="en-US" sz="3600" smtClean="0"/>
              <a:t>强</a:t>
            </a:r>
          </a:p>
        </p:txBody>
      </p:sp>
      <p:sp>
        <p:nvSpPr>
          <p:cNvPr id="3" name="内容占位符 2"/>
          <p:cNvSpPr>
            <a:spLocks noGrp="1"/>
          </p:cNvSpPr>
          <p:nvPr>
            <p:ph idx="1"/>
          </p:nvPr>
        </p:nvSpPr>
        <p:spPr/>
        <p:txBody>
          <a:bodyPr/>
          <a:lstStyle/>
          <a:p>
            <a:endParaRPr lang="zh-CN" altLang="en-US" dirty="0"/>
          </a:p>
        </p:txBody>
      </p:sp>
      <p:pic>
        <p:nvPicPr>
          <p:cNvPr id="524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5" y="863715"/>
            <a:ext cx="4259031" cy="3330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24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1940" y="2618910"/>
            <a:ext cx="4655579" cy="3330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0025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idx="4294967295"/>
          </p:nvPr>
        </p:nvSpPr>
        <p:spPr>
          <a:xfrm>
            <a:off x="611188" y="98425"/>
            <a:ext cx="8343900" cy="600075"/>
          </a:xfrm>
          <a:noFill/>
        </p:spPr>
        <p:txBody>
          <a:bodyPr lIns="63500" tIns="25400" rIns="63500" bIns="25400" anchor="t">
            <a:spAutoFit/>
          </a:bodyPr>
          <a:lstStyle/>
          <a:p>
            <a:r>
              <a:rPr lang="zh-CN" altLang="en-US" sz="3600" smtClean="0"/>
              <a:t>选择性能评价程序（</a:t>
            </a:r>
            <a:r>
              <a:rPr lang="en-US" altLang="zh-CN" sz="3600" smtClean="0"/>
              <a:t>Benchmarks</a:t>
            </a:r>
            <a:r>
              <a:rPr lang="zh-CN" altLang="en-US" sz="3600" smtClean="0"/>
              <a:t>）</a:t>
            </a:r>
          </a:p>
        </p:txBody>
      </p:sp>
      <p:sp>
        <p:nvSpPr>
          <p:cNvPr id="428035" name="Rectangle 3"/>
          <p:cNvSpPr>
            <a:spLocks noGrp="1" noChangeArrowheads="1"/>
          </p:cNvSpPr>
          <p:nvPr>
            <p:ph type="body" idx="4294967295"/>
          </p:nvPr>
        </p:nvSpPr>
        <p:spPr>
          <a:xfrm>
            <a:off x="0" y="773113"/>
            <a:ext cx="8810625" cy="5730875"/>
          </a:xfrm>
          <a:noFill/>
        </p:spPr>
        <p:txBody>
          <a:bodyPr lIns="63500" tIns="25400" rIns="63500" bIns="25400">
            <a:spAutoFit/>
          </a:bodyPr>
          <a:lstStyle/>
          <a:p>
            <a:pPr marL="203200" indent="-203200">
              <a:lnSpc>
                <a:spcPct val="105000"/>
              </a:lnSpc>
            </a:pPr>
            <a:r>
              <a:rPr lang="zh-CN" altLang="en-US" sz="2200" dirty="0" smtClean="0">
                <a:solidFill>
                  <a:srgbClr val="FF0000"/>
                </a:solidFill>
                <a:ea typeface="黑体" pitchFamily="49" charset="-122"/>
              </a:rPr>
              <a:t>用基准程序来评测计算机的性能</a:t>
            </a:r>
          </a:p>
          <a:p>
            <a:pPr marL="685800" lvl="1" indent="-190500"/>
            <a:r>
              <a:rPr lang="zh-CN" altLang="en-US" sz="2200" dirty="0" smtClean="0">
                <a:ea typeface="黑体" pitchFamily="49" charset="-122"/>
              </a:rPr>
              <a:t>基准测试程序是专门用来进行性能评价的一组程序</a:t>
            </a:r>
          </a:p>
          <a:p>
            <a:pPr marL="685800" lvl="1" indent="-190500"/>
            <a:r>
              <a:rPr lang="zh-CN" altLang="en-US" sz="2200" dirty="0" smtClean="0">
                <a:ea typeface="黑体" pitchFamily="49" charset="-122"/>
              </a:rPr>
              <a:t>基准程序通过运行实际负载来反映计算机的性能</a:t>
            </a:r>
          </a:p>
          <a:p>
            <a:pPr marL="685800" lvl="1" indent="-190500"/>
            <a:r>
              <a:rPr lang="zh-CN" altLang="en-US" sz="2200" dirty="0" smtClean="0">
                <a:ea typeface="黑体" pitchFamily="49" charset="-122"/>
              </a:rPr>
              <a:t>最好的基准程序是用户实际使用的程序或典型的简单程序</a:t>
            </a:r>
          </a:p>
          <a:p>
            <a:pPr marL="203200" indent="-203200">
              <a:lnSpc>
                <a:spcPct val="105000"/>
              </a:lnSpc>
            </a:pPr>
            <a:r>
              <a:rPr lang="zh-CN" altLang="en-US" sz="2200" dirty="0" smtClean="0">
                <a:solidFill>
                  <a:srgbClr val="FF0000"/>
                </a:solidFill>
                <a:ea typeface="黑体" pitchFamily="49" charset="-122"/>
              </a:rPr>
              <a:t>基准程序的缺陷</a:t>
            </a:r>
          </a:p>
          <a:p>
            <a:pPr marL="685800" lvl="1" indent="-190500"/>
            <a:r>
              <a:rPr lang="zh-CN" altLang="en-US" sz="2200" dirty="0" smtClean="0">
                <a:ea typeface="黑体" pitchFamily="49" charset="-122"/>
              </a:rPr>
              <a:t>现象：基准程序的性能与某段短代码密切相关时，会被利用以得到不当的性能评测结果</a:t>
            </a:r>
          </a:p>
          <a:p>
            <a:pPr marL="685800" lvl="1" indent="-190500"/>
            <a:r>
              <a:rPr lang="zh-CN" altLang="en-US" sz="2200" dirty="0" smtClean="0">
                <a:ea typeface="黑体" pitchFamily="49" charset="-122"/>
              </a:rPr>
              <a:t>手段：硬件系统设计人员或编译器开发者针对这些代码片段进行特殊的优化，使得执行这段代码的速度非常快</a:t>
            </a:r>
          </a:p>
          <a:p>
            <a:pPr marL="1257300" lvl="2" indent="-342900"/>
            <a:r>
              <a:rPr lang="zh-CN" altLang="en-US" sz="2000" dirty="0" smtClean="0">
                <a:ea typeface="黑体" pitchFamily="49" charset="-122"/>
              </a:rPr>
              <a:t>例</a:t>
            </a:r>
            <a:r>
              <a:rPr lang="en-US" altLang="zh-CN" sz="2000" dirty="0" smtClean="0">
                <a:ea typeface="黑体" pitchFamily="49" charset="-122"/>
              </a:rPr>
              <a:t>1</a:t>
            </a:r>
            <a:r>
              <a:rPr lang="zh-CN" altLang="en-US" sz="2000" dirty="0" smtClean="0">
                <a:ea typeface="黑体" pitchFamily="49" charset="-122"/>
              </a:rPr>
              <a:t>：</a:t>
            </a:r>
            <a:r>
              <a:rPr lang="en-US" altLang="zh-CN" sz="2000" dirty="0" smtClean="0">
                <a:ea typeface="黑体" pitchFamily="49" charset="-122"/>
              </a:rPr>
              <a:t>Intel Pentium</a:t>
            </a:r>
            <a:r>
              <a:rPr lang="zh-CN" altLang="en-US" sz="2000" dirty="0" smtClean="0">
                <a:ea typeface="黑体" pitchFamily="49" charset="-122"/>
              </a:rPr>
              <a:t>处理器运行</a:t>
            </a:r>
            <a:r>
              <a:rPr lang="en-US" altLang="zh-CN" sz="2000" dirty="0" err="1" smtClean="0">
                <a:ea typeface="黑体" pitchFamily="49" charset="-122"/>
              </a:rPr>
              <a:t>SPECint</a:t>
            </a:r>
            <a:r>
              <a:rPr lang="zh-CN" altLang="en-US" sz="2000" dirty="0" smtClean="0">
                <a:ea typeface="黑体" pitchFamily="49" charset="-122"/>
              </a:rPr>
              <a:t>时用了公司内部使用的特殊编译器，使其性能极高</a:t>
            </a:r>
          </a:p>
          <a:p>
            <a:pPr marL="1257300" lvl="2" indent="-342900"/>
            <a:r>
              <a:rPr lang="zh-CN" altLang="en-US" sz="2000" dirty="0" smtClean="0">
                <a:ea typeface="黑体" pitchFamily="49" charset="-122"/>
              </a:rPr>
              <a:t>例</a:t>
            </a:r>
            <a:r>
              <a:rPr lang="en-US" altLang="zh-CN" sz="2000" dirty="0" smtClean="0">
                <a:ea typeface="黑体" pitchFamily="49" charset="-122"/>
              </a:rPr>
              <a:t>2</a:t>
            </a:r>
            <a:r>
              <a:rPr lang="zh-CN" altLang="en-US" sz="2000" dirty="0" smtClean="0">
                <a:ea typeface="黑体" pitchFamily="49" charset="-122"/>
              </a:rPr>
              <a:t>：矩阵乘法程序</a:t>
            </a:r>
            <a:r>
              <a:rPr lang="en-US" altLang="zh-CN" sz="2000" dirty="0" smtClean="0">
                <a:ea typeface="黑体" pitchFamily="49" charset="-122"/>
              </a:rPr>
              <a:t>SPECmatrix300</a:t>
            </a:r>
            <a:r>
              <a:rPr lang="zh-CN" altLang="en-US" sz="2000" dirty="0" smtClean="0">
                <a:ea typeface="黑体" pitchFamily="49" charset="-122"/>
              </a:rPr>
              <a:t>有</a:t>
            </a:r>
            <a:r>
              <a:rPr lang="en-US" altLang="zh-CN" sz="2000" dirty="0" smtClean="0">
                <a:ea typeface="黑体" pitchFamily="49" charset="-122"/>
              </a:rPr>
              <a:t>99%</a:t>
            </a:r>
            <a:r>
              <a:rPr lang="zh-CN" altLang="en-US" sz="2000" dirty="0" smtClean="0">
                <a:ea typeface="黑体" pitchFamily="49" charset="-122"/>
              </a:rPr>
              <a:t>的时间运行在一行语句上，有些厂商用特殊编译器优化该语句，使性能达</a:t>
            </a:r>
            <a:r>
              <a:rPr lang="en-US" altLang="zh-CN" sz="2000" dirty="0" smtClean="0">
                <a:ea typeface="黑体" pitchFamily="49" charset="-122"/>
              </a:rPr>
              <a:t>VAX11/780</a:t>
            </a:r>
            <a:r>
              <a:rPr lang="zh-CN" altLang="en-US" sz="2000" dirty="0" smtClean="0">
                <a:ea typeface="黑体" pitchFamily="49" charset="-122"/>
              </a:rPr>
              <a:t>的</a:t>
            </a:r>
            <a:r>
              <a:rPr lang="en-US" altLang="zh-CN" sz="2000" dirty="0" smtClean="0">
                <a:ea typeface="黑体" pitchFamily="49" charset="-122"/>
              </a:rPr>
              <a:t>729.8</a:t>
            </a:r>
            <a:r>
              <a:rPr lang="zh-CN" altLang="en-US" sz="2000" dirty="0" smtClean="0">
                <a:ea typeface="黑体" pitchFamily="49" charset="-122"/>
              </a:rPr>
              <a:t>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animEffect transition="in" filter="blinds(horizontal)">
                                      <p:cBhvr>
                                        <p:cTn id="7" dur="500"/>
                                        <p:tgtEl>
                                          <p:spTgt spid="428035">
                                            <p:txEl>
                                              <p:pRg st="1" end="1"/>
                                            </p:txEl>
                                          </p:spTgt>
                                        </p:tgtEl>
                                      </p:cBhvr>
                                    </p:animEffect>
                                  </p:childTnLst>
                                  <p:subTnLst>
                                    <p:animClr clrSpc="rgb" dir="cw">
                                      <p:cBhvr override="childStyle">
                                        <p:cTn dur="1" fill="hold" display="0" masterRel="nextClick" afterEffect="1"/>
                                        <p:tgtEl>
                                          <p:spTgt spid="428035">
                                            <p:txEl>
                                              <p:pRg st="1" end="1"/>
                                            </p:txEl>
                                          </p:spTgt>
                                        </p:tgtEl>
                                        <p:attrNameLst>
                                          <p:attrName>ppt_c</p:attrName>
                                        </p:attrNameLst>
                                      </p:cBhvr>
                                      <p:to>
                                        <a:srgbClr val="0BB2F5"/>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pRg st="2" end="2"/>
                                            </p:txEl>
                                          </p:spTgt>
                                        </p:tgtEl>
                                        <p:attrNameLst>
                                          <p:attrName>style.visibility</p:attrName>
                                        </p:attrNameLst>
                                      </p:cBhvr>
                                      <p:to>
                                        <p:strVal val="visible"/>
                                      </p:to>
                                    </p:set>
                                    <p:animEffect transition="in" filter="blinds(horizontal)">
                                      <p:cBhvr>
                                        <p:cTn id="12" dur="500"/>
                                        <p:tgtEl>
                                          <p:spTgt spid="428035">
                                            <p:txEl>
                                              <p:pRg st="2" end="2"/>
                                            </p:txEl>
                                          </p:spTgt>
                                        </p:tgtEl>
                                      </p:cBhvr>
                                    </p:animEffect>
                                  </p:childTnLst>
                                  <p:subTnLst>
                                    <p:animClr clrSpc="rgb" dir="cw">
                                      <p:cBhvr override="childStyle">
                                        <p:cTn dur="1" fill="hold" display="0" masterRel="nextClick" afterEffect="1"/>
                                        <p:tgtEl>
                                          <p:spTgt spid="428035">
                                            <p:txEl>
                                              <p:pRg st="2" end="2"/>
                                            </p:txEl>
                                          </p:spTgt>
                                        </p:tgtEl>
                                        <p:attrNameLst>
                                          <p:attrName>ppt_c</p:attrName>
                                        </p:attrNameLst>
                                      </p:cBhvr>
                                      <p:to>
                                        <a:srgbClr val="0BB2F5"/>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5">
                                            <p:txEl>
                                              <p:pRg st="3" end="3"/>
                                            </p:txEl>
                                          </p:spTgt>
                                        </p:tgtEl>
                                        <p:attrNameLst>
                                          <p:attrName>style.visibility</p:attrName>
                                        </p:attrNameLst>
                                      </p:cBhvr>
                                      <p:to>
                                        <p:strVal val="visible"/>
                                      </p:to>
                                    </p:set>
                                    <p:animEffect transition="in" filter="blinds(horizontal)">
                                      <p:cBhvr>
                                        <p:cTn id="17" dur="500"/>
                                        <p:tgtEl>
                                          <p:spTgt spid="428035">
                                            <p:txEl>
                                              <p:pRg st="3" end="3"/>
                                            </p:txEl>
                                          </p:spTgt>
                                        </p:tgtEl>
                                      </p:cBhvr>
                                    </p:animEffect>
                                  </p:childTnLst>
                                  <p:subTnLst>
                                    <p:animClr clrSpc="rgb" dir="cw">
                                      <p:cBhvr override="childStyle">
                                        <p:cTn dur="1" fill="hold" display="0" masterRel="nextClick" afterEffect="1"/>
                                        <p:tgtEl>
                                          <p:spTgt spid="428035">
                                            <p:txEl>
                                              <p:pRg st="3" end="3"/>
                                            </p:txEl>
                                          </p:spTgt>
                                        </p:tgtEl>
                                        <p:attrNameLst>
                                          <p:attrName>ppt_c</p:attrName>
                                        </p:attrNameLst>
                                      </p:cBhvr>
                                      <p:to>
                                        <a:srgbClr val="0BB2F5"/>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pRg st="5" end="5"/>
                                            </p:txEl>
                                          </p:spTgt>
                                        </p:tgtEl>
                                        <p:attrNameLst>
                                          <p:attrName>style.visibility</p:attrName>
                                        </p:attrNameLst>
                                      </p:cBhvr>
                                      <p:to>
                                        <p:strVal val="visible"/>
                                      </p:to>
                                    </p:set>
                                    <p:animEffect transition="in" filter="blinds(horizontal)">
                                      <p:cBhvr>
                                        <p:cTn id="22" dur="500"/>
                                        <p:tgtEl>
                                          <p:spTgt spid="428035">
                                            <p:txEl>
                                              <p:pRg st="5" end="5"/>
                                            </p:txEl>
                                          </p:spTgt>
                                        </p:tgtEl>
                                      </p:cBhvr>
                                    </p:animEffect>
                                  </p:childTnLst>
                                  <p:subTnLst>
                                    <p:animClr clrSpc="rgb" dir="cw">
                                      <p:cBhvr override="childStyle">
                                        <p:cTn dur="1" fill="hold" display="0" masterRel="nextClick" afterEffect="1"/>
                                        <p:tgtEl>
                                          <p:spTgt spid="428035">
                                            <p:txEl>
                                              <p:pRg st="5" end="5"/>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8035">
                                            <p:txEl>
                                              <p:pRg st="6" end="6"/>
                                            </p:txEl>
                                          </p:spTgt>
                                        </p:tgtEl>
                                        <p:attrNameLst>
                                          <p:attrName>style.visibility</p:attrName>
                                        </p:attrNameLst>
                                      </p:cBhvr>
                                      <p:to>
                                        <p:strVal val="visible"/>
                                      </p:to>
                                    </p:set>
                                    <p:animEffect transition="in" filter="blinds(horizontal)">
                                      <p:cBhvr>
                                        <p:cTn id="27" dur="500"/>
                                        <p:tgtEl>
                                          <p:spTgt spid="428035">
                                            <p:txEl>
                                              <p:pRg st="6" end="6"/>
                                            </p:txEl>
                                          </p:spTgt>
                                        </p:tgtEl>
                                      </p:cBhvr>
                                    </p:animEffect>
                                  </p:childTnLst>
                                  <p:subTnLst>
                                    <p:animClr clrSpc="rgb" dir="cw">
                                      <p:cBhvr override="childStyle">
                                        <p:cTn dur="1" fill="hold" display="0" masterRel="nextClick" afterEffect="1"/>
                                        <p:tgtEl>
                                          <p:spTgt spid="428035">
                                            <p:txEl>
                                              <p:pRg st="6" end="6"/>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8035">
                                            <p:txEl>
                                              <p:pRg st="7" end="7"/>
                                            </p:txEl>
                                          </p:spTgt>
                                        </p:tgtEl>
                                        <p:attrNameLst>
                                          <p:attrName>style.visibility</p:attrName>
                                        </p:attrNameLst>
                                      </p:cBhvr>
                                      <p:to>
                                        <p:strVal val="visible"/>
                                      </p:to>
                                    </p:set>
                                    <p:animEffect transition="in" filter="blinds(horizontal)">
                                      <p:cBhvr>
                                        <p:cTn id="32" dur="500"/>
                                        <p:tgtEl>
                                          <p:spTgt spid="428035">
                                            <p:txEl>
                                              <p:pRg st="7" end="7"/>
                                            </p:txEl>
                                          </p:spTgt>
                                        </p:tgtEl>
                                      </p:cBhvr>
                                    </p:animEffect>
                                  </p:childTnLst>
                                  <p:subTnLst>
                                    <p:animClr clrSpc="rgb" dir="cw">
                                      <p:cBhvr override="childStyle">
                                        <p:cTn dur="1" fill="hold" display="0" masterRel="nextClick" afterEffect="1"/>
                                        <p:tgtEl>
                                          <p:spTgt spid="428035">
                                            <p:txEl>
                                              <p:pRg st="7" end="7"/>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8035">
                                            <p:txEl>
                                              <p:pRg st="8" end="8"/>
                                            </p:txEl>
                                          </p:spTgt>
                                        </p:tgtEl>
                                        <p:attrNameLst>
                                          <p:attrName>style.visibility</p:attrName>
                                        </p:attrNameLst>
                                      </p:cBhvr>
                                      <p:to>
                                        <p:strVal val="visible"/>
                                      </p:to>
                                    </p:set>
                                    <p:animEffect transition="in" filter="blinds(horizontal)">
                                      <p:cBhvr>
                                        <p:cTn id="37" dur="500"/>
                                        <p:tgtEl>
                                          <p:spTgt spid="428035">
                                            <p:txEl>
                                              <p:pRg st="8" end="8"/>
                                            </p:txEl>
                                          </p:spTgt>
                                        </p:tgtEl>
                                      </p:cBhvr>
                                    </p:animEffect>
                                  </p:childTnLst>
                                  <p:subTnLst>
                                    <p:animClr clrSpc="rgb" dir="cw">
                                      <p:cBhvr override="childStyle">
                                        <p:cTn dur="1" fill="hold" display="0" masterRel="nextClick" afterEffect="1"/>
                                        <p:tgtEl>
                                          <p:spTgt spid="428035">
                                            <p:txEl>
                                              <p:pRg st="8" end="8"/>
                                            </p:txEl>
                                          </p:spTgt>
                                        </p:tgtEl>
                                        <p:attrNameLst>
                                          <p:attrName>ppt_c</p:attrName>
                                        </p:attrNameLst>
                                      </p:cBhvr>
                                      <p:to>
                                        <a:srgbClr val="0BB2F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521219" name="Rectangle 3"/>
          <p:cNvSpPr>
            <a:spLocks noGrp="1" noChangeArrowheads="1"/>
          </p:cNvSpPr>
          <p:nvPr>
            <p:ph type="body" idx="1"/>
          </p:nvPr>
        </p:nvSpPr>
        <p:spPr>
          <a:xfrm>
            <a:off x="161925" y="684213"/>
            <a:ext cx="4814888" cy="2817812"/>
          </a:xfrm>
        </p:spPr>
        <p:txBody>
          <a:bodyPr/>
          <a:lstStyle/>
          <a:p>
            <a:pPr>
              <a:lnSpc>
                <a:spcPct val="105000"/>
              </a:lnSpc>
              <a:spcBef>
                <a:spcPct val="0"/>
              </a:spcBef>
              <a:buFontTx/>
              <a:buNone/>
            </a:pPr>
            <a:r>
              <a:rPr lang="en-US" altLang="zh-CN" smtClean="0"/>
              <a:t>sum(int a[ ], unsigned len)</a:t>
            </a:r>
          </a:p>
          <a:p>
            <a:pPr>
              <a:lnSpc>
                <a:spcPct val="105000"/>
              </a:lnSpc>
              <a:spcBef>
                <a:spcPct val="0"/>
              </a:spcBef>
              <a:buFontTx/>
              <a:buNone/>
            </a:pPr>
            <a:r>
              <a:rPr lang="en-US" altLang="zh-CN" smtClean="0"/>
              <a:t>{</a:t>
            </a:r>
          </a:p>
          <a:p>
            <a:pPr>
              <a:lnSpc>
                <a:spcPct val="105000"/>
              </a:lnSpc>
              <a:spcBef>
                <a:spcPct val="0"/>
              </a:spcBef>
              <a:buFontTx/>
              <a:buNone/>
            </a:pPr>
            <a:r>
              <a:rPr lang="en-US" altLang="zh-CN" smtClean="0"/>
              <a:t>	int 	i</a:t>
            </a:r>
            <a:r>
              <a:rPr lang="zh-CN" altLang="en-US" smtClean="0"/>
              <a:t>，</a:t>
            </a:r>
            <a:r>
              <a:rPr lang="en-US" altLang="zh-CN" smtClean="0"/>
              <a:t>sum = 0;</a:t>
            </a:r>
          </a:p>
          <a:p>
            <a:pPr>
              <a:lnSpc>
                <a:spcPct val="105000"/>
              </a:lnSpc>
              <a:spcBef>
                <a:spcPct val="0"/>
              </a:spcBef>
              <a:buFontTx/>
              <a:buNone/>
            </a:pPr>
            <a:r>
              <a:rPr lang="en-US" altLang="zh-CN" smtClean="0"/>
              <a:t>	for	(i = 0; i &lt;= len–1; i++)</a:t>
            </a:r>
          </a:p>
          <a:p>
            <a:pPr>
              <a:lnSpc>
                <a:spcPct val="105000"/>
              </a:lnSpc>
              <a:spcBef>
                <a:spcPct val="0"/>
              </a:spcBef>
              <a:buFontTx/>
              <a:buNone/>
            </a:pPr>
            <a:r>
              <a:rPr lang="en-US" altLang="zh-CN" smtClean="0"/>
              <a:t>      	sum += a[i];</a:t>
            </a:r>
          </a:p>
          <a:p>
            <a:pPr>
              <a:lnSpc>
                <a:spcPct val="105000"/>
              </a:lnSpc>
              <a:spcBef>
                <a:spcPct val="0"/>
              </a:spcBef>
              <a:buFontTx/>
              <a:buNone/>
            </a:pPr>
            <a:r>
              <a:rPr lang="en-US" altLang="zh-CN" smtClean="0"/>
              <a:t>	return sum;</a:t>
            </a:r>
          </a:p>
          <a:p>
            <a:pPr>
              <a:lnSpc>
                <a:spcPct val="105000"/>
              </a:lnSpc>
              <a:spcBef>
                <a:spcPct val="0"/>
              </a:spcBef>
              <a:buFontTx/>
              <a:buNone/>
            </a:pPr>
            <a:r>
              <a:rPr lang="en-US" altLang="zh-CN" smtClean="0"/>
              <a:t>}</a:t>
            </a:r>
            <a:endParaRPr lang="zh-CN" altLang="en-US" smtClean="0"/>
          </a:p>
        </p:txBody>
      </p:sp>
      <p:sp>
        <p:nvSpPr>
          <p:cNvPr id="521220" name="Rectangle 4"/>
          <p:cNvSpPr>
            <a:spLocks noChangeArrowheads="1"/>
          </p:cNvSpPr>
          <p:nvPr/>
        </p:nvSpPr>
        <p:spPr bwMode="auto">
          <a:xfrm>
            <a:off x="4932363" y="863600"/>
            <a:ext cx="3779837"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35000"/>
              </a:lnSpc>
              <a:spcBef>
                <a:spcPct val="35000"/>
              </a:spcBef>
            </a:pPr>
            <a:r>
              <a:rPr lang="zh-CN" altLang="en-US" sz="2000" b="1">
                <a:solidFill>
                  <a:schemeClr val="accent2"/>
                </a:solidFill>
                <a:latin typeface="微软雅黑" pitchFamily="34" charset="-122"/>
                <a:ea typeface="微软雅黑" pitchFamily="34" charset="-122"/>
              </a:rPr>
              <a:t>当参数</a:t>
            </a:r>
            <a:r>
              <a:rPr lang="en-US" altLang="zh-CN" sz="2000" b="1">
                <a:solidFill>
                  <a:schemeClr val="accent2"/>
                </a:solidFill>
                <a:latin typeface="微软雅黑" pitchFamily="34" charset="-122"/>
                <a:ea typeface="微软雅黑" pitchFamily="34" charset="-122"/>
              </a:rPr>
              <a:t>len</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时，返回值应该是</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，但是在机器上执行时，却发生访存异常。但</a:t>
            </a:r>
            <a:r>
              <a:rPr lang="zh-CN" altLang="en-US" sz="2000" b="1">
                <a:solidFill>
                  <a:srgbClr val="008000"/>
                </a:solidFill>
                <a:latin typeface="微软雅黑" pitchFamily="34" charset="-122"/>
                <a:ea typeface="微软雅黑" pitchFamily="34" charset="-122"/>
              </a:rPr>
              <a:t>当</a:t>
            </a:r>
            <a:r>
              <a:rPr lang="en-US" altLang="zh-CN" sz="2000" b="1">
                <a:solidFill>
                  <a:srgbClr val="008000"/>
                </a:solidFill>
                <a:latin typeface="微软雅黑" pitchFamily="34" charset="-122"/>
                <a:ea typeface="微软雅黑" pitchFamily="34" charset="-122"/>
              </a:rPr>
              <a:t>len</a:t>
            </a:r>
            <a:r>
              <a:rPr lang="zh-CN" altLang="en-US" sz="2000" b="1">
                <a:solidFill>
                  <a:srgbClr val="008000"/>
                </a:solidFill>
                <a:latin typeface="微软雅黑" pitchFamily="34" charset="-122"/>
                <a:ea typeface="微软雅黑" pitchFamily="34" charset="-122"/>
              </a:rPr>
              <a:t>为</a:t>
            </a:r>
            <a:r>
              <a:rPr lang="en-US" altLang="zh-CN" sz="2000" b="1">
                <a:solidFill>
                  <a:srgbClr val="008000"/>
                </a:solidFill>
                <a:latin typeface="微软雅黑" pitchFamily="34" charset="-122"/>
                <a:ea typeface="微软雅黑" pitchFamily="34" charset="-122"/>
              </a:rPr>
              <a:t>int</a:t>
            </a:r>
            <a:r>
              <a:rPr lang="zh-CN" altLang="en-US" sz="2000" b="1">
                <a:solidFill>
                  <a:srgbClr val="008000"/>
                </a:solidFill>
                <a:latin typeface="微软雅黑" pitchFamily="34" charset="-122"/>
                <a:ea typeface="微软雅黑" pitchFamily="34" charset="-122"/>
              </a:rPr>
              <a:t>型时则正常</a:t>
            </a:r>
            <a:r>
              <a:rPr lang="zh-CN" altLang="en-US" sz="2000" b="1">
                <a:solidFill>
                  <a:schemeClr val="accent2"/>
                </a:solidFill>
                <a:latin typeface="微软雅黑" pitchFamily="34" charset="-122"/>
                <a:ea typeface="微软雅黑" pitchFamily="34" charset="-122"/>
              </a:rPr>
              <a:t>。</a:t>
            </a:r>
            <a:r>
              <a:rPr lang="en-US" altLang="zh-CN" sz="2000" b="1">
                <a:solidFill>
                  <a:srgbClr val="FF0000"/>
                </a:solidFill>
                <a:latin typeface="微软雅黑" pitchFamily="34" charset="-122"/>
                <a:ea typeface="微软雅黑" pitchFamily="34" charset="-122"/>
              </a:rPr>
              <a:t>Why?</a:t>
            </a:r>
          </a:p>
        </p:txBody>
      </p:sp>
      <p:sp>
        <p:nvSpPr>
          <p:cNvPr id="521222" name="Text Box 6"/>
          <p:cNvSpPr txBox="1">
            <a:spLocks noChangeArrowheads="1"/>
          </p:cNvSpPr>
          <p:nvPr/>
        </p:nvSpPr>
        <p:spPr bwMode="auto">
          <a:xfrm>
            <a:off x="206375" y="3743325"/>
            <a:ext cx="68865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008000"/>
                </a:solidFill>
                <a:latin typeface="微软雅黑" pitchFamily="34" charset="-122"/>
                <a:ea typeface="微软雅黑" pitchFamily="34" charset="-122"/>
              </a:rPr>
              <a:t>当用</a:t>
            </a:r>
            <a:r>
              <a:rPr lang="en-US" altLang="zh-CN" sz="2200" b="1">
                <a:solidFill>
                  <a:srgbClr val="008000"/>
                </a:solidFill>
                <a:latin typeface="微软雅黑" pitchFamily="34" charset="-122"/>
                <a:ea typeface="微软雅黑" pitchFamily="34" charset="-122"/>
              </a:rPr>
              <a:t>len=0</a:t>
            </a:r>
            <a:r>
              <a:rPr lang="zh-CN" altLang="en-US" sz="2200" b="1">
                <a:solidFill>
                  <a:srgbClr val="008000"/>
                </a:solidFill>
                <a:latin typeface="微软雅黑" pitchFamily="34" charset="-122"/>
                <a:ea typeface="微软雅黑" pitchFamily="34" charset="-122"/>
              </a:rPr>
              <a:t>调用</a:t>
            </a:r>
            <a:r>
              <a:rPr lang="en-US" altLang="zh-CN" sz="2200" b="1">
                <a:solidFill>
                  <a:srgbClr val="008000"/>
                </a:solidFill>
                <a:latin typeface="微软雅黑" pitchFamily="34" charset="-122"/>
                <a:ea typeface="微软雅黑" pitchFamily="34" charset="-122"/>
              </a:rPr>
              <a:t>sum</a:t>
            </a:r>
            <a:r>
              <a:rPr lang="zh-CN" altLang="en-US" sz="2200" b="1">
                <a:solidFill>
                  <a:srgbClr val="008000"/>
                </a:solidFill>
                <a:latin typeface="微软雅黑" pitchFamily="34" charset="-122"/>
                <a:ea typeface="微软雅黑" pitchFamily="34" charset="-122"/>
              </a:rPr>
              <a:t>函数时，其返回值应该是多少？</a:t>
            </a:r>
          </a:p>
        </p:txBody>
      </p:sp>
      <p:pic>
        <p:nvPicPr>
          <p:cNvPr id="52122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519488"/>
            <a:ext cx="8667750" cy="3159125"/>
          </a:xfrm>
          <a:prstGeom prst="rect">
            <a:avLst/>
          </a:prstGeom>
          <a:noFill/>
          <a:extLst>
            <a:ext uri="{909E8E84-426E-40DD-AFC4-6F175D3DCCD1}">
              <a14:hiddenFill xmlns:a14="http://schemas.microsoft.com/office/drawing/2010/main">
                <a:solidFill>
                  <a:srgbClr val="FFFFFF"/>
                </a:solidFill>
              </a14:hiddenFill>
            </a:ext>
          </a:extLst>
        </p:spPr>
      </p:pic>
      <p:sp>
        <p:nvSpPr>
          <p:cNvPr id="521224" name="Text Box 8"/>
          <p:cNvSpPr txBox="1">
            <a:spLocks noChangeArrowheads="1"/>
          </p:cNvSpPr>
          <p:nvPr/>
        </p:nvSpPr>
        <p:spPr bwMode="auto">
          <a:xfrm>
            <a:off x="341313" y="4014788"/>
            <a:ext cx="3330575" cy="27511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200" b="1">
                <a:ea typeface="微软雅黑" pitchFamily="34" charset="-122"/>
              </a:rPr>
              <a:t>理解该问题需要知道：</a:t>
            </a:r>
          </a:p>
          <a:p>
            <a:pPr>
              <a:spcBef>
                <a:spcPct val="15000"/>
              </a:spcBef>
            </a:pPr>
            <a:r>
              <a:rPr lang="zh-CN" altLang="en-US" sz="2200" b="1">
                <a:solidFill>
                  <a:srgbClr val="3366FF"/>
                </a:solidFill>
                <a:ea typeface="微软雅黑" pitchFamily="34" charset="-122"/>
              </a:rPr>
              <a:t>高级语言中运算规则</a:t>
            </a:r>
          </a:p>
          <a:p>
            <a:pPr>
              <a:spcBef>
                <a:spcPct val="15000"/>
              </a:spcBef>
            </a:pPr>
            <a:r>
              <a:rPr lang="zh-CN" altLang="en-US" sz="2200" b="1">
                <a:solidFill>
                  <a:srgbClr val="996600"/>
                </a:solidFill>
                <a:ea typeface="微软雅黑" pitchFamily="34" charset="-122"/>
              </a:rPr>
              <a:t>机器指令的含义和执行</a:t>
            </a:r>
          </a:p>
          <a:p>
            <a:pPr>
              <a:spcBef>
                <a:spcPct val="15000"/>
              </a:spcBef>
            </a:pPr>
            <a:r>
              <a:rPr lang="zh-CN" altLang="en-US" sz="2200" b="1">
                <a:solidFill>
                  <a:srgbClr val="FF0000"/>
                </a:solidFill>
                <a:ea typeface="微软雅黑" pitchFamily="34" charset="-122"/>
              </a:rPr>
              <a:t>计算机内部的运算电路</a:t>
            </a:r>
          </a:p>
          <a:p>
            <a:pPr>
              <a:spcBef>
                <a:spcPct val="15000"/>
              </a:spcBef>
            </a:pPr>
            <a:r>
              <a:rPr lang="zh-CN" altLang="en-US" sz="2200" b="1">
                <a:solidFill>
                  <a:srgbClr val="008000"/>
                </a:solidFill>
                <a:ea typeface="微软雅黑" pitchFamily="34" charset="-122"/>
              </a:rPr>
              <a:t>异常的检测和处理</a:t>
            </a:r>
          </a:p>
          <a:p>
            <a:pPr>
              <a:spcBef>
                <a:spcPct val="15000"/>
              </a:spcBef>
            </a:pPr>
            <a:r>
              <a:rPr lang="zh-CN" altLang="en-US" sz="2200" b="1">
                <a:solidFill>
                  <a:srgbClr val="FF0000"/>
                </a:solidFill>
                <a:ea typeface="微软雅黑" pitchFamily="34" charset="-122"/>
              </a:rPr>
              <a:t>虚拟地址空间</a:t>
            </a:r>
          </a:p>
          <a:p>
            <a:pPr>
              <a:spcBef>
                <a:spcPct val="15000"/>
              </a:spcBef>
            </a:pPr>
            <a:r>
              <a:rPr lang="en-US" altLang="zh-CN" sz="2200" b="1">
                <a:solidFill>
                  <a:srgbClr val="FF0000"/>
                </a:solidFill>
                <a:latin typeface="微软雅黑"/>
                <a:ea typeface="微软雅黑" pitchFamily="34" charset="-122"/>
              </a:rPr>
              <a:t>……</a:t>
            </a:r>
            <a:endParaRPr lang="en-US" altLang="zh-CN" sz="2200" b="1">
              <a:solidFill>
                <a:srgbClr val="FF0000"/>
              </a:solidFill>
              <a:ea typeface="微软雅黑" pitchFamily="34" charset="-122"/>
            </a:endParaRPr>
          </a:p>
        </p:txBody>
      </p:sp>
    </p:spTree>
    <p:extLst>
      <p:ext uri="{BB962C8B-B14F-4D97-AF65-F5344CB8AC3E}">
        <p14:creationId xmlns:p14="http://schemas.microsoft.com/office/powerpoint/2010/main" val="4286654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1222"/>
                                        </p:tgtEl>
                                        <p:attrNameLst>
                                          <p:attrName>style.visibility</p:attrName>
                                        </p:attrNameLst>
                                      </p:cBhvr>
                                      <p:to>
                                        <p:strVal val="visible"/>
                                      </p:to>
                                    </p:set>
                                    <p:animEffect transition="in" filter="blinds(horizontal)">
                                      <p:cBhvr>
                                        <p:cTn id="7" dur="500"/>
                                        <p:tgtEl>
                                          <p:spTgt spid="521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1223"/>
                                        </p:tgtEl>
                                        <p:attrNameLst>
                                          <p:attrName>style.visibility</p:attrName>
                                        </p:attrNameLst>
                                      </p:cBhvr>
                                      <p:to>
                                        <p:strVal val="visible"/>
                                      </p:to>
                                    </p:set>
                                    <p:animEffect transition="in" filter="blinds(horizontal)">
                                      <p:cBhvr>
                                        <p:cTn id="12" dur="500"/>
                                        <p:tgtEl>
                                          <p:spTgt spid="521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1220"/>
                                        </p:tgtEl>
                                        <p:attrNameLst>
                                          <p:attrName>style.visibility</p:attrName>
                                        </p:attrNameLst>
                                      </p:cBhvr>
                                      <p:to>
                                        <p:strVal val="visible"/>
                                      </p:to>
                                    </p:set>
                                    <p:animEffect transition="in" filter="blinds(horizontal)">
                                      <p:cBhvr>
                                        <p:cTn id="17" dur="500"/>
                                        <p:tgtEl>
                                          <p:spTgt spid="521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1224"/>
                                        </p:tgtEl>
                                        <p:attrNameLst>
                                          <p:attrName>style.visibility</p:attrName>
                                        </p:attrNameLst>
                                      </p:cBhvr>
                                      <p:to>
                                        <p:strVal val="visible"/>
                                      </p:to>
                                    </p:set>
                                    <p:animEffect transition="in" filter="blinds(horizontal)">
                                      <p:cBhvr>
                                        <p:cTn id="22" dur="500"/>
                                        <p:tgtEl>
                                          <p:spTgt spid="521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521222" grpId="0"/>
      <p:bldP spid="5212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523267" name="Rectangle 3"/>
          <p:cNvSpPr>
            <a:spLocks noGrp="1" noChangeArrowheads="1"/>
          </p:cNvSpPr>
          <p:nvPr>
            <p:ph type="body" idx="1"/>
          </p:nvPr>
        </p:nvSpPr>
        <p:spPr>
          <a:xfrm>
            <a:off x="385763" y="4149725"/>
            <a:ext cx="4049712" cy="1709738"/>
          </a:xfrm>
        </p:spPr>
        <p:txBody>
          <a:bodyPr/>
          <a:lstStyle/>
          <a:p>
            <a:pPr>
              <a:buFontTx/>
              <a:buNone/>
            </a:pPr>
            <a:r>
              <a:rPr lang="zh-CN" altLang="en-US" dirty="0" smtClean="0">
                <a:solidFill>
                  <a:srgbClr val="008000"/>
                </a:solidFill>
                <a:latin typeface="微软雅黑" pitchFamily="34" charset="-122"/>
                <a:ea typeface="微软雅黑" pitchFamily="34" charset="-122"/>
              </a:rPr>
              <a:t>打印结果是什么？</a:t>
            </a:r>
          </a:p>
          <a:p>
            <a:pPr>
              <a:buFontTx/>
              <a:buNone/>
            </a:pPr>
            <a:r>
              <a:rPr lang="en-US" altLang="zh-CN" dirty="0" smtClean="0">
                <a:latin typeface="微软雅黑" pitchFamily="34" charset="-122"/>
                <a:ea typeface="微软雅黑" pitchFamily="34" charset="-122"/>
              </a:rPr>
              <a:t>d=0</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x=1 072 693 248</a:t>
            </a:r>
            <a:endParaRPr lang="zh-CN" altLang="en-US" dirty="0" smtClean="0">
              <a:latin typeface="微软雅黑" pitchFamily="34" charset="-122"/>
              <a:ea typeface="微软雅黑" pitchFamily="34" charset="-122"/>
            </a:endParaRPr>
          </a:p>
          <a:p>
            <a:pPr>
              <a:buFontTx/>
              <a:buNone/>
            </a:pPr>
            <a:r>
              <a:rPr lang="en-US" altLang="zh-CN" dirty="0" smtClean="0">
                <a:solidFill>
                  <a:srgbClr val="FF0000"/>
                </a:solidFill>
                <a:latin typeface="微软雅黑" pitchFamily="34" charset="-122"/>
                <a:ea typeface="微软雅黑" pitchFamily="34" charset="-122"/>
              </a:rPr>
              <a:t>Why</a:t>
            </a:r>
            <a:r>
              <a:rPr lang="zh-CN" altLang="en-US" dirty="0" smtClean="0">
                <a:solidFill>
                  <a:srgbClr val="FF0000"/>
                </a:solidFill>
                <a:latin typeface="微软雅黑" pitchFamily="34" charset="-122"/>
                <a:ea typeface="微软雅黑" pitchFamily="34" charset="-122"/>
              </a:rPr>
              <a:t>？</a:t>
            </a:r>
            <a:r>
              <a:rPr lang="zh-CN" altLang="en-US" dirty="0" smtClean="0">
                <a:latin typeface="微软雅黑" pitchFamily="34" charset="-122"/>
                <a:ea typeface="微软雅黑" pitchFamily="34" charset="-122"/>
              </a:rPr>
              <a:t> </a:t>
            </a:r>
          </a:p>
        </p:txBody>
      </p:sp>
      <p:sp>
        <p:nvSpPr>
          <p:cNvPr id="523268" name="Rectangle 3"/>
          <p:cNvSpPr>
            <a:spLocks noChangeArrowheads="1"/>
          </p:cNvSpPr>
          <p:nvPr/>
        </p:nvSpPr>
        <p:spPr bwMode="auto">
          <a:xfrm>
            <a:off x="6146800" y="1268413"/>
            <a:ext cx="2116138" cy="19812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7F5CD"/>
                </a:solidFill>
              </a14:hiddenFill>
            </a:ext>
          </a:extLst>
        </p:spPr>
        <p:txBody>
          <a:bodyPr lIns="80467" tIns="40234" rIns="80467" bIns="40234"/>
          <a:lstStyle/>
          <a:p>
            <a:pPr algn="just"/>
            <a:r>
              <a:rPr lang="en-US" altLang="zh-CN" sz="2000" b="1">
                <a:solidFill>
                  <a:srgbClr val="000000"/>
                </a:solidFill>
                <a:latin typeface="微软雅黑" pitchFamily="34" charset="-122"/>
                <a:ea typeface="微软雅黑" pitchFamily="34" charset="-122"/>
              </a:rPr>
              <a:t>double d;</a:t>
            </a:r>
          </a:p>
          <a:p>
            <a:pPr algn="just"/>
            <a:r>
              <a:rPr lang="en-US" altLang="zh-CN" sz="2000" b="1">
                <a:solidFill>
                  <a:srgbClr val="000000"/>
                </a:solidFill>
                <a:latin typeface="微软雅黑" pitchFamily="34" charset="-122"/>
                <a:ea typeface="微软雅黑" pitchFamily="34" charset="-122"/>
              </a:rPr>
              <a:t> </a:t>
            </a:r>
          </a:p>
          <a:p>
            <a:pPr algn="just"/>
            <a:r>
              <a:rPr lang="en-US" altLang="zh-CN" sz="2000" b="1">
                <a:solidFill>
                  <a:srgbClr val="000000"/>
                </a:solidFill>
                <a:latin typeface="微软雅黑" pitchFamily="34" charset="-122"/>
                <a:ea typeface="微软雅黑" pitchFamily="34" charset="-122"/>
              </a:rPr>
              <a:t>void p1( ) </a:t>
            </a:r>
          </a:p>
          <a:p>
            <a:pPr algn="just"/>
            <a:r>
              <a:rPr lang="en-US" altLang="zh-CN" sz="2000" b="1">
                <a:solidFill>
                  <a:srgbClr val="000000"/>
                </a:solidFill>
                <a:latin typeface="微软雅黑" pitchFamily="34" charset="-122"/>
                <a:ea typeface="微软雅黑" pitchFamily="34" charset="-122"/>
              </a:rPr>
              <a:t>{</a:t>
            </a:r>
          </a:p>
          <a:p>
            <a:pPr algn="just"/>
            <a:r>
              <a:rPr lang="en-US" altLang="zh-CN" sz="2000" b="1">
                <a:solidFill>
                  <a:srgbClr val="000000"/>
                </a:solidFill>
                <a:latin typeface="微软雅黑" pitchFamily="34" charset="-122"/>
                <a:ea typeface="微软雅黑" pitchFamily="34" charset="-122"/>
              </a:rPr>
              <a:t>    d=1.0;</a:t>
            </a:r>
          </a:p>
          <a:p>
            <a:pPr algn="just"/>
            <a:r>
              <a:rPr lang="en-US" altLang="zh-CN" sz="2000" b="1">
                <a:solidFill>
                  <a:srgbClr val="000000"/>
                </a:solidFill>
                <a:latin typeface="微软雅黑" pitchFamily="34" charset="-122"/>
                <a:ea typeface="微软雅黑" pitchFamily="34" charset="-122"/>
              </a:rPr>
              <a:t>}</a:t>
            </a:r>
            <a:endParaRPr lang="en-US" altLang="zh-CN" sz="2000" b="1">
              <a:latin typeface="微软雅黑" pitchFamily="34" charset="-122"/>
              <a:ea typeface="微软雅黑" pitchFamily="34" charset="-122"/>
            </a:endParaRPr>
          </a:p>
        </p:txBody>
      </p:sp>
      <p:sp>
        <p:nvSpPr>
          <p:cNvPr id="523269" name="Rectangle 3"/>
          <p:cNvSpPr>
            <a:spLocks noChangeArrowheads="1"/>
          </p:cNvSpPr>
          <p:nvPr/>
        </p:nvSpPr>
        <p:spPr bwMode="auto">
          <a:xfrm>
            <a:off x="431800" y="1177925"/>
            <a:ext cx="4905375" cy="25654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7F5CD"/>
                </a:solidFill>
              </a14:hiddenFill>
            </a:ext>
          </a:extLst>
        </p:spPr>
        <p:txBody>
          <a:bodyPr lIns="80467" tIns="40234" rIns="80467" bIns="40234"/>
          <a:lstStyle/>
          <a:p>
            <a:pPr algn="just"/>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d=100;</a:t>
            </a:r>
          </a:p>
          <a:p>
            <a:pPr algn="just"/>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x=200;</a:t>
            </a:r>
          </a:p>
          <a:p>
            <a:pPr algn="just"/>
            <a:r>
              <a:rPr lang="en-US" altLang="zh-CN" sz="2000" b="1" dirty="0" err="1">
                <a:solidFill>
                  <a:srgbClr val="000000"/>
                </a:solidFill>
                <a:latin typeface="微软雅黑" pitchFamily="34" charset="-122"/>
                <a:ea typeface="微软雅黑" pitchFamily="34" charset="-122"/>
              </a:rPr>
              <a:t>int</a:t>
            </a:r>
            <a:r>
              <a:rPr lang="en-US" altLang="zh-CN" sz="2000" b="1" dirty="0">
                <a:solidFill>
                  <a:srgbClr val="000000"/>
                </a:solidFill>
                <a:latin typeface="微软雅黑" pitchFamily="34" charset="-122"/>
                <a:ea typeface="微软雅黑" pitchFamily="34" charset="-122"/>
              </a:rPr>
              <a:t> main() </a:t>
            </a:r>
          </a:p>
          <a:p>
            <a:pPr algn="just"/>
            <a:r>
              <a:rPr lang="en-US" altLang="zh-CN" sz="2000" b="1" dirty="0">
                <a:solidFill>
                  <a:srgbClr val="000000"/>
                </a:solidFill>
                <a:latin typeface="微软雅黑" pitchFamily="34" charset="-122"/>
                <a:ea typeface="微软雅黑" pitchFamily="34" charset="-122"/>
              </a:rPr>
              <a:t>{  </a:t>
            </a:r>
          </a:p>
          <a:p>
            <a:pPr algn="just"/>
            <a:r>
              <a:rPr lang="en-US" altLang="zh-CN" sz="2000" b="1" dirty="0">
                <a:solidFill>
                  <a:srgbClr val="000000"/>
                </a:solidFill>
                <a:latin typeface="微软雅黑" pitchFamily="34" charset="-122"/>
                <a:ea typeface="微软雅黑" pitchFamily="34" charset="-122"/>
              </a:rPr>
              <a:t>    p1( );</a:t>
            </a:r>
          </a:p>
          <a:p>
            <a:pPr algn="just"/>
            <a:r>
              <a:rPr lang="en-US" altLang="zh-CN" sz="2000" b="1" dirty="0">
                <a:solidFill>
                  <a:srgbClr val="000000"/>
                </a:solidFill>
                <a:latin typeface="微软雅黑" pitchFamily="34" charset="-122"/>
                <a:ea typeface="微软雅黑" pitchFamily="34" charset="-122"/>
              </a:rPr>
              <a:t>    </a:t>
            </a:r>
            <a:r>
              <a:rPr lang="en-US" altLang="zh-CN" sz="2000" b="1" dirty="0" err="1">
                <a:solidFill>
                  <a:srgbClr val="000000"/>
                </a:solidFill>
                <a:latin typeface="微软雅黑" pitchFamily="34" charset="-122"/>
                <a:ea typeface="微软雅黑" pitchFamily="34" charset="-122"/>
              </a:rPr>
              <a:t>printf</a:t>
            </a:r>
            <a:r>
              <a:rPr lang="en-US" altLang="zh-CN" sz="2000" b="1" dirty="0">
                <a:solidFill>
                  <a:srgbClr val="000000"/>
                </a:solidFill>
                <a:latin typeface="微软雅黑" pitchFamily="34" charset="-122"/>
                <a:ea typeface="微软雅黑" pitchFamily="34" charset="-122"/>
              </a:rPr>
              <a:t> (“d=%d, x=%d\n”, d, x );</a:t>
            </a:r>
          </a:p>
          <a:p>
            <a:pPr algn="just"/>
            <a:r>
              <a:rPr lang="en-US" altLang="zh-CN" sz="2000" b="1" dirty="0">
                <a:solidFill>
                  <a:srgbClr val="000000"/>
                </a:solidFill>
                <a:latin typeface="微软雅黑" pitchFamily="34" charset="-122"/>
                <a:ea typeface="微软雅黑" pitchFamily="34" charset="-122"/>
              </a:rPr>
              <a:t>    return 0;</a:t>
            </a:r>
          </a:p>
          <a:p>
            <a:pPr algn="just"/>
            <a:r>
              <a:rPr lang="en-US" altLang="zh-CN" sz="2000" b="1" dirty="0">
                <a:solidFill>
                  <a:srgbClr val="000000"/>
                </a:solidFill>
                <a:latin typeface="微软雅黑" pitchFamily="34" charset="-122"/>
                <a:ea typeface="微软雅黑" pitchFamily="34" charset="-122"/>
              </a:rPr>
              <a:t>}</a:t>
            </a:r>
          </a:p>
          <a:p>
            <a:endParaRPr lang="en-US" altLang="zh-CN" sz="2000" b="1" dirty="0">
              <a:latin typeface="微软雅黑" pitchFamily="34" charset="-122"/>
              <a:ea typeface="微软雅黑" pitchFamily="34" charset="-122"/>
            </a:endParaRPr>
          </a:p>
        </p:txBody>
      </p:sp>
      <p:sp>
        <p:nvSpPr>
          <p:cNvPr id="523270" name="Rectangle 6"/>
          <p:cNvSpPr>
            <a:spLocks noChangeArrowheads="1"/>
          </p:cNvSpPr>
          <p:nvPr/>
        </p:nvSpPr>
        <p:spPr bwMode="auto">
          <a:xfrm>
            <a:off x="387350" y="639763"/>
            <a:ext cx="7561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buFontTx/>
              <a:buNone/>
            </a:pPr>
            <a:r>
              <a:rPr lang="en-US" altLang="zh-CN"/>
              <a:t>main.c                                                        p1.c</a:t>
            </a:r>
          </a:p>
        </p:txBody>
      </p:sp>
      <p:sp>
        <p:nvSpPr>
          <p:cNvPr id="523271" name="Text Box 7"/>
          <p:cNvSpPr txBox="1">
            <a:spLocks noChangeArrowheads="1"/>
          </p:cNvSpPr>
          <p:nvPr/>
        </p:nvSpPr>
        <p:spPr bwMode="auto">
          <a:xfrm>
            <a:off x="5067300" y="4103688"/>
            <a:ext cx="3781425" cy="238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
              </a:spcBef>
            </a:pPr>
            <a:r>
              <a:rPr lang="zh-CN" altLang="en-US" sz="2400" b="1">
                <a:ea typeface="黑体" pitchFamily="49" charset="-122"/>
              </a:rPr>
              <a:t>理解该问题需要知道：</a:t>
            </a:r>
          </a:p>
          <a:p>
            <a:pPr>
              <a:spcBef>
                <a:spcPct val="5000"/>
              </a:spcBef>
            </a:pPr>
            <a:r>
              <a:rPr lang="zh-CN" altLang="en-US" sz="2400" b="1">
                <a:solidFill>
                  <a:srgbClr val="3366FF"/>
                </a:solidFill>
                <a:ea typeface="黑体" pitchFamily="49" charset="-122"/>
              </a:rPr>
              <a:t>机器级数据的表示</a:t>
            </a:r>
          </a:p>
          <a:p>
            <a:pPr>
              <a:spcBef>
                <a:spcPct val="5000"/>
              </a:spcBef>
            </a:pPr>
            <a:r>
              <a:rPr lang="zh-CN" altLang="en-US" sz="2400" b="1">
                <a:solidFill>
                  <a:srgbClr val="3366FF"/>
                </a:solidFill>
                <a:ea typeface="黑体" pitchFamily="49" charset="-122"/>
              </a:rPr>
              <a:t>变量的存储空间分配</a:t>
            </a:r>
          </a:p>
          <a:p>
            <a:pPr>
              <a:spcBef>
                <a:spcPct val="5000"/>
              </a:spcBef>
            </a:pPr>
            <a:r>
              <a:rPr lang="zh-CN" altLang="en-US" sz="2400" b="1">
                <a:solidFill>
                  <a:srgbClr val="3366FF"/>
                </a:solidFill>
                <a:ea typeface="黑体" pitchFamily="49" charset="-122"/>
              </a:rPr>
              <a:t>数据的大端</a:t>
            </a:r>
            <a:r>
              <a:rPr lang="en-US" altLang="zh-CN" sz="2400" b="1">
                <a:solidFill>
                  <a:srgbClr val="3366FF"/>
                </a:solidFill>
                <a:ea typeface="黑体" pitchFamily="49" charset="-122"/>
              </a:rPr>
              <a:t>/</a:t>
            </a:r>
            <a:r>
              <a:rPr lang="zh-CN" altLang="en-US" sz="2400" b="1">
                <a:solidFill>
                  <a:srgbClr val="3366FF"/>
                </a:solidFill>
                <a:ea typeface="黑体" pitchFamily="49" charset="-122"/>
              </a:rPr>
              <a:t>小端存储方式</a:t>
            </a:r>
          </a:p>
          <a:p>
            <a:pPr>
              <a:spcBef>
                <a:spcPct val="5000"/>
              </a:spcBef>
            </a:pPr>
            <a:r>
              <a:rPr lang="zh-CN" altLang="en-US" sz="2400" b="1">
                <a:solidFill>
                  <a:srgbClr val="FF0000"/>
                </a:solidFill>
                <a:ea typeface="黑体" pitchFamily="49" charset="-122"/>
              </a:rPr>
              <a:t>链接器的符号解析规则</a:t>
            </a:r>
          </a:p>
          <a:p>
            <a:pPr>
              <a:spcBef>
                <a:spcPct val="5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Tree>
    <p:extLst>
      <p:ext uri="{BB962C8B-B14F-4D97-AF65-F5344CB8AC3E}">
        <p14:creationId xmlns:p14="http://schemas.microsoft.com/office/powerpoint/2010/main" val="2927627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blinds(horizontal)">
                                      <p:cBhvr>
                                        <p:cTn id="7" dur="500"/>
                                        <p:tgtEl>
                                          <p:spTgt spid="523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blinds(horizontal)">
                                      <p:cBhvr>
                                        <p:cTn id="12" dur="500"/>
                                        <p:tgtEl>
                                          <p:spTgt spid="52326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23267">
                                            <p:txEl>
                                              <p:pRg st="2" end="2"/>
                                            </p:txEl>
                                          </p:spTgt>
                                        </p:tgtEl>
                                        <p:attrNameLst>
                                          <p:attrName>style.visibility</p:attrName>
                                        </p:attrNameLst>
                                      </p:cBhvr>
                                      <p:to>
                                        <p:strVal val="visible"/>
                                      </p:to>
                                    </p:set>
                                    <p:animEffect transition="in" filter="blinds(horizontal)">
                                      <p:cBhvr>
                                        <p:cTn id="15" dur="500"/>
                                        <p:tgtEl>
                                          <p:spTgt spid="5232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23271"/>
                                        </p:tgtEl>
                                        <p:attrNameLst>
                                          <p:attrName>style.visibility</p:attrName>
                                        </p:attrNameLst>
                                      </p:cBhvr>
                                      <p:to>
                                        <p:strVal val="visible"/>
                                      </p:to>
                                    </p:set>
                                    <p:animEffect transition="in" filter="blinds(horizontal)">
                                      <p:cBhvr>
                                        <p:cTn id="20" dur="500"/>
                                        <p:tgtEl>
                                          <p:spTgt spid="523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457200" y="98425"/>
            <a:ext cx="8229600" cy="561975"/>
          </a:xfrm>
        </p:spPr>
        <p:txBody>
          <a:bodyPr/>
          <a:lstStyle/>
          <a:p>
            <a:r>
              <a:rPr lang="zh-CN" altLang="en-US" sz="3600" smtClean="0"/>
              <a:t>用</a:t>
            </a:r>
            <a:r>
              <a:rPr lang="zh-CN" altLang="en-US" sz="3600" smtClean="0">
                <a:latin typeface="黑体"/>
              </a:rPr>
              <a:t>“</a:t>
            </a:r>
            <a:r>
              <a:rPr lang="zh-CN" altLang="en-US" sz="3600" smtClean="0"/>
              <a:t>系统思维</a:t>
            </a:r>
            <a:r>
              <a:rPr lang="zh-CN" altLang="en-US" sz="3600" smtClean="0">
                <a:latin typeface="黑体"/>
              </a:rPr>
              <a:t>”</a:t>
            </a:r>
            <a:r>
              <a:rPr lang="zh-CN" altLang="en-US" sz="3600" smtClean="0"/>
              <a:t>分析问题</a:t>
            </a:r>
          </a:p>
        </p:txBody>
      </p:sp>
      <p:sp>
        <p:nvSpPr>
          <p:cNvPr id="524291" name="Rectangle 3"/>
          <p:cNvSpPr>
            <a:spLocks noGrp="1" noChangeArrowheads="1"/>
          </p:cNvSpPr>
          <p:nvPr>
            <p:ph type="body" idx="1"/>
          </p:nvPr>
        </p:nvSpPr>
        <p:spPr>
          <a:xfrm>
            <a:off x="341313" y="836613"/>
            <a:ext cx="8229600" cy="4483100"/>
          </a:xfrm>
        </p:spPr>
        <p:txBody>
          <a:bodyPr/>
          <a:lstStyle/>
          <a:p>
            <a:pPr marL="457200" indent="-457200">
              <a:spcBef>
                <a:spcPct val="5000"/>
              </a:spcBef>
              <a:buFontTx/>
              <a:buNone/>
            </a:pP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复制数组到堆中，</a:t>
            </a:r>
            <a:r>
              <a:rPr lang="en-US" altLang="zh-CN" sz="2000" smtClean="0">
                <a:latin typeface="微软雅黑" pitchFamily="34" charset="-122"/>
                <a:ea typeface="微软雅黑" pitchFamily="34" charset="-122"/>
              </a:rPr>
              <a:t>count</a:t>
            </a:r>
            <a:r>
              <a:rPr lang="zh-CN" altLang="en-US" sz="2000" smtClean="0">
                <a:latin typeface="微软雅黑" pitchFamily="34" charset="-122"/>
                <a:ea typeface="微软雅黑" pitchFamily="34" charset="-122"/>
              </a:rPr>
              <a:t>为数组元素个数 *</a:t>
            </a:r>
            <a:r>
              <a:rPr lang="en-US" altLang="zh-CN" sz="2000" smtClean="0">
                <a:latin typeface="微软雅黑" pitchFamily="34" charset="-122"/>
                <a:ea typeface="微软雅黑" pitchFamily="34" charset="-122"/>
              </a:rPr>
              <a:t>/</a:t>
            </a:r>
          </a:p>
          <a:p>
            <a:pPr marL="457200" indent="-457200">
              <a:spcBef>
                <a:spcPct val="5000"/>
              </a:spcBef>
              <a:buFontTx/>
              <a:buNone/>
            </a:pPr>
            <a:r>
              <a:rPr lang="en-US" altLang="zh-CN" sz="2000" smtClean="0">
                <a:latin typeface="微软雅黑" pitchFamily="34" charset="-122"/>
                <a:ea typeface="微软雅黑" pitchFamily="34" charset="-122"/>
              </a:rPr>
              <a:t>int copy_array(int *array, int count) { </a:t>
            </a:r>
          </a:p>
          <a:p>
            <a:pPr marL="457200" indent="-457200">
              <a:spcBef>
                <a:spcPct val="5000"/>
              </a:spcBef>
              <a:buFontTx/>
              <a:buNone/>
            </a:pPr>
            <a:r>
              <a:rPr lang="en-US" altLang="zh-CN" sz="2000" smtClean="0">
                <a:latin typeface="微软雅黑" pitchFamily="34" charset="-122"/>
                <a:ea typeface="微软雅黑" pitchFamily="34" charset="-122"/>
              </a:rPr>
              <a:t>  	 int i;  </a:t>
            </a:r>
          </a:p>
          <a:p>
            <a:pPr marL="457200" indent="-457200">
              <a:spcBef>
                <a:spcPct val="5000"/>
              </a:spcBef>
              <a:buFontTx/>
              <a:buNone/>
            </a:pPr>
            <a:r>
              <a:rPr lang="en-US" altLang="zh-CN" sz="2000" smtClean="0">
                <a:latin typeface="微软雅黑" pitchFamily="34" charset="-122"/>
                <a:ea typeface="微软雅黑" pitchFamily="34" charset="-122"/>
              </a:rPr>
              <a:t> 	/* </a:t>
            </a:r>
            <a:r>
              <a:rPr lang="zh-CN" altLang="en-US" sz="2000" smtClean="0">
                <a:latin typeface="微软雅黑" pitchFamily="34" charset="-122"/>
                <a:ea typeface="微软雅黑" pitchFamily="34" charset="-122"/>
              </a:rPr>
              <a:t>在堆区申请一块内存 *</a:t>
            </a:r>
            <a:r>
              <a:rPr lang="en-US" altLang="zh-CN" sz="2000" smtClean="0">
                <a:latin typeface="微软雅黑" pitchFamily="34" charset="-122"/>
                <a:ea typeface="微软雅黑" pitchFamily="34" charset="-122"/>
              </a:rPr>
              <a:t>/</a:t>
            </a:r>
          </a:p>
          <a:p>
            <a:pPr marL="457200" indent="-457200">
              <a:spcBef>
                <a:spcPct val="5000"/>
              </a:spcBef>
              <a:buFontTx/>
              <a:buNone/>
            </a:pPr>
            <a:r>
              <a:rPr lang="en-US" altLang="zh-CN" sz="2000" smtClean="0">
                <a:latin typeface="微软雅黑" pitchFamily="34" charset="-122"/>
                <a:ea typeface="微软雅黑" pitchFamily="34" charset="-122"/>
              </a:rPr>
              <a:t>  	 int *myarray = (int *) </a:t>
            </a:r>
            <a:r>
              <a:rPr lang="en-US" altLang="zh-CN" sz="2000" smtClean="0">
                <a:solidFill>
                  <a:srgbClr val="0000FF"/>
                </a:solidFill>
                <a:latin typeface="微软雅黑" pitchFamily="34" charset="-122"/>
                <a:ea typeface="微软雅黑" pitchFamily="34" charset="-122"/>
              </a:rPr>
              <a:t>malloc(</a:t>
            </a:r>
            <a:r>
              <a:rPr lang="en-US" altLang="zh-CN" sz="2000" smtClean="0">
                <a:solidFill>
                  <a:srgbClr val="FF0000"/>
                </a:solidFill>
                <a:latin typeface="微软雅黑" pitchFamily="34" charset="-122"/>
                <a:ea typeface="微软雅黑" pitchFamily="34" charset="-122"/>
              </a:rPr>
              <a:t>count*sizeof(int)</a:t>
            </a:r>
            <a:r>
              <a:rPr lang="en-US" altLang="zh-CN" sz="2000" smtClean="0">
                <a:solidFill>
                  <a:srgbClr val="0000FF"/>
                </a:solidFill>
                <a:latin typeface="微软雅黑" pitchFamily="34" charset="-122"/>
                <a:ea typeface="微软雅黑" pitchFamily="34" charset="-122"/>
              </a:rPr>
              <a:t>)</a:t>
            </a:r>
            <a:r>
              <a:rPr lang="en-US" altLang="zh-CN" sz="2000" smtClean="0">
                <a:latin typeface="微软雅黑" pitchFamily="34" charset="-122"/>
                <a:ea typeface="微软雅黑" pitchFamily="34" charset="-122"/>
              </a:rPr>
              <a:t>; </a:t>
            </a:r>
          </a:p>
          <a:p>
            <a:pPr marL="457200" indent="-457200">
              <a:spcBef>
                <a:spcPct val="5000"/>
              </a:spcBef>
              <a:buFontTx/>
              <a:buNone/>
            </a:pPr>
            <a:r>
              <a:rPr lang="en-US" altLang="zh-CN" sz="2000" smtClean="0">
                <a:latin typeface="微软雅黑" pitchFamily="34" charset="-122"/>
                <a:ea typeface="微软雅黑" pitchFamily="34" charset="-122"/>
              </a:rPr>
              <a:t>   	if (myarray == NULL) </a:t>
            </a:r>
          </a:p>
          <a:p>
            <a:pPr marL="457200" indent="-457200">
              <a:spcBef>
                <a:spcPct val="5000"/>
              </a:spcBef>
              <a:buFontTx/>
              <a:buNone/>
            </a:pPr>
            <a:r>
              <a:rPr lang="en-US" altLang="zh-CN" sz="2000" smtClean="0">
                <a:latin typeface="微软雅黑" pitchFamily="34" charset="-122"/>
                <a:ea typeface="微软雅黑" pitchFamily="34" charset="-122"/>
              </a:rPr>
              <a:t>       	return -1;</a:t>
            </a:r>
          </a:p>
          <a:p>
            <a:pPr marL="457200" indent="-457200">
              <a:spcBef>
                <a:spcPct val="5000"/>
              </a:spcBef>
              <a:buFontTx/>
              <a:buNone/>
            </a:pPr>
            <a:r>
              <a:rPr lang="en-US" altLang="zh-CN" sz="2000" smtClean="0">
                <a:latin typeface="微软雅黑" pitchFamily="34" charset="-122"/>
                <a:ea typeface="微软雅黑" pitchFamily="34" charset="-122"/>
              </a:rPr>
              <a:t>  	for (i = 0; i &lt; count; i++) </a:t>
            </a:r>
          </a:p>
          <a:p>
            <a:pPr marL="457200" indent="-457200">
              <a:spcBef>
                <a:spcPct val="5000"/>
              </a:spcBef>
              <a:buFontTx/>
              <a:buNone/>
            </a:pPr>
            <a:r>
              <a:rPr lang="en-US" altLang="zh-CN" sz="2000" smtClean="0">
                <a:latin typeface="微软雅黑" pitchFamily="34" charset="-122"/>
                <a:ea typeface="微软雅黑" pitchFamily="34" charset="-122"/>
              </a:rPr>
              <a:t>       	myarray[i] = array[i]; </a:t>
            </a:r>
          </a:p>
          <a:p>
            <a:pPr marL="457200" indent="-457200">
              <a:spcBef>
                <a:spcPct val="5000"/>
              </a:spcBef>
              <a:buFontTx/>
              <a:buNone/>
            </a:pPr>
            <a:r>
              <a:rPr lang="en-US" altLang="zh-CN" sz="2000" smtClean="0">
                <a:latin typeface="微软雅黑" pitchFamily="34" charset="-122"/>
                <a:ea typeface="微软雅黑" pitchFamily="34" charset="-122"/>
              </a:rPr>
              <a:t>   	return count; </a:t>
            </a:r>
          </a:p>
          <a:p>
            <a:pPr marL="457200" indent="-457200">
              <a:spcBef>
                <a:spcPct val="5000"/>
              </a:spcBef>
              <a:buFontTx/>
              <a:buNone/>
            </a:pPr>
            <a:r>
              <a:rPr lang="en-US" altLang="zh-CN" sz="2000" smtClean="0">
                <a:latin typeface="微软雅黑" pitchFamily="34" charset="-122"/>
                <a:ea typeface="微软雅黑" pitchFamily="34" charset="-122"/>
              </a:rPr>
              <a:t>} </a:t>
            </a:r>
            <a:endParaRPr lang="zh-CN" altLang="en-US" sz="2000" smtClean="0">
              <a:latin typeface="微软雅黑" pitchFamily="34" charset="-122"/>
              <a:ea typeface="微软雅黑" pitchFamily="34" charset="-122"/>
            </a:endParaRPr>
          </a:p>
        </p:txBody>
      </p:sp>
      <p:sp>
        <p:nvSpPr>
          <p:cNvPr id="524292" name="Rectangle 4"/>
          <p:cNvSpPr>
            <a:spLocks noChangeArrowheads="1"/>
          </p:cNvSpPr>
          <p:nvPr/>
        </p:nvSpPr>
        <p:spPr bwMode="auto">
          <a:xfrm>
            <a:off x="385763" y="5094288"/>
            <a:ext cx="373538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524293" name="AutoShape 5"/>
          <p:cNvSpPr>
            <a:spLocks noChangeArrowheads="1"/>
          </p:cNvSpPr>
          <p:nvPr/>
        </p:nvSpPr>
        <p:spPr bwMode="auto">
          <a:xfrm>
            <a:off x="4032250" y="5408613"/>
            <a:ext cx="628650" cy="539750"/>
          </a:xfrm>
          <a:prstGeom prst="rightArrow">
            <a:avLst>
              <a:gd name="adj1" fmla="val 50000"/>
              <a:gd name="adj2" fmla="val 291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4294" name="Rectangle 6"/>
          <p:cNvSpPr>
            <a:spLocks noChangeArrowheads="1"/>
          </p:cNvSpPr>
          <p:nvPr/>
        </p:nvSpPr>
        <p:spPr bwMode="auto">
          <a:xfrm>
            <a:off x="4841875" y="5395913"/>
            <a:ext cx="2655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堆（</a:t>
            </a:r>
            <a:r>
              <a:rPr lang="en-US" altLang="zh-CN" sz="2200" b="1">
                <a:solidFill>
                  <a:srgbClr val="0000FF"/>
                </a:solidFill>
                <a:latin typeface="微软雅黑" pitchFamily="34" charset="-122"/>
                <a:ea typeface="微软雅黑" pitchFamily="34" charset="-122"/>
              </a:rPr>
              <a:t>heap</a:t>
            </a:r>
            <a:r>
              <a:rPr lang="zh-CN" altLang="en-US" sz="2200" b="1">
                <a:solidFill>
                  <a:srgbClr val="0000FF"/>
                </a:solidFill>
                <a:latin typeface="微软雅黑" pitchFamily="34" charset="-122"/>
                <a:ea typeface="微软雅黑" pitchFamily="34" charset="-122"/>
              </a:rPr>
              <a:t>）中大量数据被破坏！</a:t>
            </a:r>
            <a:endParaRPr lang="en-US" altLang="zh-CN" sz="2200" b="1">
              <a:solidFill>
                <a:srgbClr val="0000FF"/>
              </a:solidFill>
              <a:latin typeface="微软雅黑" pitchFamily="34" charset="-122"/>
              <a:ea typeface="微软雅黑" pitchFamily="34" charset="-122"/>
            </a:endParaRPr>
          </a:p>
        </p:txBody>
      </p:sp>
      <p:sp>
        <p:nvSpPr>
          <p:cNvPr id="524295" name="Text Box 7"/>
          <p:cNvSpPr txBox="1">
            <a:spLocks noChangeArrowheads="1"/>
          </p:cNvSpPr>
          <p:nvPr/>
        </p:nvSpPr>
        <p:spPr bwMode="auto">
          <a:xfrm>
            <a:off x="5516563" y="2889250"/>
            <a:ext cx="3330575" cy="2219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ea typeface="黑体" pitchFamily="49" charset="-122"/>
              </a:rPr>
              <a:t>理解该问题需要知道：</a:t>
            </a:r>
          </a:p>
          <a:p>
            <a:pPr>
              <a:spcBef>
                <a:spcPct val="20000"/>
              </a:spcBef>
            </a:pPr>
            <a:r>
              <a:rPr lang="zh-CN" altLang="en-US" sz="2400" b="1">
                <a:solidFill>
                  <a:srgbClr val="FF0000"/>
                </a:solidFill>
                <a:ea typeface="黑体" pitchFamily="49" charset="-122"/>
              </a:rPr>
              <a:t>乘法运算及溢出</a:t>
            </a:r>
          </a:p>
          <a:p>
            <a:pPr>
              <a:spcBef>
                <a:spcPct val="20000"/>
              </a:spcBef>
            </a:pPr>
            <a:r>
              <a:rPr lang="zh-CN" altLang="en-US" sz="2400" b="1">
                <a:solidFill>
                  <a:srgbClr val="FF0000"/>
                </a:solidFill>
                <a:ea typeface="黑体" pitchFamily="49" charset="-122"/>
              </a:rPr>
              <a:t>虚拟地址空间</a:t>
            </a:r>
          </a:p>
          <a:p>
            <a:pPr>
              <a:spcBef>
                <a:spcPct val="20000"/>
              </a:spcBef>
            </a:pPr>
            <a:r>
              <a:rPr lang="zh-CN" altLang="en-US" sz="2400" b="1">
                <a:solidFill>
                  <a:srgbClr val="FF0000"/>
                </a:solidFill>
                <a:ea typeface="黑体" pitchFamily="49" charset="-122"/>
              </a:rPr>
              <a:t>存储空间映射</a:t>
            </a:r>
          </a:p>
          <a:p>
            <a:pPr>
              <a:spcBef>
                <a:spcPct val="20000"/>
              </a:spcBef>
            </a:pPr>
            <a:r>
              <a:rPr lang="en-US" altLang="zh-CN" sz="2400" b="1">
                <a:solidFill>
                  <a:srgbClr val="3366FF"/>
                </a:solidFill>
                <a:latin typeface="黑体"/>
                <a:ea typeface="黑体" pitchFamily="49" charset="-122"/>
              </a:rPr>
              <a:t>……</a:t>
            </a:r>
            <a:endParaRPr lang="en-US" altLang="zh-CN" sz="2400" b="1">
              <a:solidFill>
                <a:srgbClr val="3366FF"/>
              </a:solidFill>
              <a:ea typeface="黑体" pitchFamily="49" charset="-122"/>
            </a:endParaRPr>
          </a:p>
        </p:txBody>
      </p:sp>
      <p:sp>
        <p:nvSpPr>
          <p:cNvPr id="524296" name="Rectangle 8"/>
          <p:cNvSpPr>
            <a:spLocks noChangeArrowheads="1"/>
          </p:cNvSpPr>
          <p:nvPr/>
        </p:nvSpPr>
        <p:spPr bwMode="auto">
          <a:xfrm>
            <a:off x="5408613" y="1423988"/>
            <a:ext cx="29892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200" b="1">
                <a:solidFill>
                  <a:srgbClr val="008000"/>
                </a:solidFill>
                <a:latin typeface="微软雅黑" pitchFamily="34" charset="-122"/>
                <a:ea typeface="微软雅黑" pitchFamily="34" charset="-122"/>
              </a:rPr>
              <a:t>当</a:t>
            </a:r>
            <a:r>
              <a:rPr lang="en-US" altLang="zh-CN" sz="2200" b="1">
                <a:solidFill>
                  <a:srgbClr val="008000"/>
                </a:solidFill>
                <a:latin typeface="微软雅黑" pitchFamily="34" charset="-122"/>
                <a:ea typeface="微软雅黑" pitchFamily="34" charset="-122"/>
              </a:rPr>
              <a:t>count=2</a:t>
            </a:r>
            <a:r>
              <a:rPr lang="en-US" altLang="zh-CN" sz="2200" b="1" baseline="30000">
                <a:solidFill>
                  <a:srgbClr val="008000"/>
                </a:solidFill>
                <a:latin typeface="微软雅黑" pitchFamily="34" charset="-122"/>
                <a:ea typeface="微软雅黑" pitchFamily="34" charset="-122"/>
              </a:rPr>
              <a:t>30</a:t>
            </a:r>
            <a:r>
              <a:rPr lang="en-US" altLang="zh-CN" sz="2200" b="1">
                <a:solidFill>
                  <a:srgbClr val="008000"/>
                </a:solidFill>
                <a:latin typeface="微软雅黑" pitchFamily="34" charset="-122"/>
                <a:ea typeface="微软雅黑" pitchFamily="34" charset="-122"/>
              </a:rPr>
              <a:t>+1</a:t>
            </a:r>
            <a:r>
              <a:rPr lang="zh-CN" altLang="en-US" sz="2200" b="1">
                <a:solidFill>
                  <a:srgbClr val="008000"/>
                </a:solidFill>
                <a:latin typeface="微软雅黑" pitchFamily="34" charset="-122"/>
                <a:ea typeface="微软雅黑" pitchFamily="34" charset="-122"/>
              </a:rPr>
              <a:t>时， 程序会发生什么情况？</a:t>
            </a:r>
          </a:p>
        </p:txBody>
      </p:sp>
    </p:spTree>
    <p:extLst>
      <p:ext uri="{BB962C8B-B14F-4D97-AF65-F5344CB8AC3E}">
        <p14:creationId xmlns:p14="http://schemas.microsoft.com/office/powerpoint/2010/main" val="989195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296"/>
                                        </p:tgtEl>
                                        <p:attrNameLst>
                                          <p:attrName>style.visibility</p:attrName>
                                        </p:attrNameLst>
                                      </p:cBhvr>
                                      <p:to>
                                        <p:strVal val="visible"/>
                                      </p:to>
                                    </p:set>
                                    <p:animEffect transition="in" filter="blinds(horizontal)">
                                      <p:cBhvr>
                                        <p:cTn id="7" dur="500"/>
                                        <p:tgtEl>
                                          <p:spTgt spid="5242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4292"/>
                                        </p:tgtEl>
                                        <p:attrNameLst>
                                          <p:attrName>style.visibility</p:attrName>
                                        </p:attrNameLst>
                                      </p:cBhvr>
                                      <p:to>
                                        <p:strVal val="visible"/>
                                      </p:to>
                                    </p:set>
                                    <p:animEffect transition="in" filter="blinds(horizontal)">
                                      <p:cBhvr>
                                        <p:cTn id="12" dur="500"/>
                                        <p:tgtEl>
                                          <p:spTgt spid="5242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4293"/>
                                        </p:tgtEl>
                                        <p:attrNameLst>
                                          <p:attrName>style.visibility</p:attrName>
                                        </p:attrNameLst>
                                      </p:cBhvr>
                                      <p:to>
                                        <p:strVal val="visible"/>
                                      </p:to>
                                    </p:set>
                                    <p:animEffect transition="in" filter="blinds(horizontal)">
                                      <p:cBhvr>
                                        <p:cTn id="17" dur="500"/>
                                        <p:tgtEl>
                                          <p:spTgt spid="5242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4294">
                                            <p:txEl>
                                              <p:pRg st="0" end="0"/>
                                            </p:txEl>
                                          </p:spTgt>
                                        </p:tgtEl>
                                        <p:attrNameLst>
                                          <p:attrName>style.visibility</p:attrName>
                                        </p:attrNameLst>
                                      </p:cBhvr>
                                      <p:to>
                                        <p:strVal val="visible"/>
                                      </p:to>
                                    </p:set>
                                    <p:animEffect transition="in" filter="blinds(horizontal)">
                                      <p:cBhvr>
                                        <p:cTn id="22" dur="500"/>
                                        <p:tgtEl>
                                          <p:spTgt spid="52429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4295"/>
                                        </p:tgtEl>
                                        <p:attrNameLst>
                                          <p:attrName>style.visibility</p:attrName>
                                        </p:attrNameLst>
                                      </p:cBhvr>
                                      <p:to>
                                        <p:strVal val="visible"/>
                                      </p:to>
                                    </p:set>
                                    <p:animEffect transition="in" filter="blinds(horizontal)">
                                      <p:cBhvr>
                                        <p:cTn id="27" dur="500"/>
                                        <p:tgtEl>
                                          <p:spTgt spid="524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2" grpId="0"/>
      <p:bldP spid="524293" grpId="0" animBg="1"/>
      <p:bldP spid="524295" grpId="0" animBg="1"/>
      <p:bldP spid="52429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29653</TotalTime>
  <Words>6643</Words>
  <Application>Microsoft Office PowerPoint</Application>
  <PresentationFormat>全屏显示(4:3)</PresentationFormat>
  <Paragraphs>1035</Paragraphs>
  <Slides>67</Slides>
  <Notes>19</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67</vt:i4>
      </vt:variant>
    </vt:vector>
  </HeadingPairs>
  <TitlesOfParts>
    <vt:vector size="70" baseType="lpstr">
      <vt:lpstr>默认设计模板</vt:lpstr>
      <vt:lpstr>1_默认设计模板</vt:lpstr>
      <vt:lpstr>位图图像</vt:lpstr>
      <vt:lpstr>  第一章 计算机系统概论   </vt:lpstr>
      <vt:lpstr>通知</vt:lpstr>
      <vt:lpstr>主要内容</vt:lpstr>
      <vt:lpstr>课程目标</vt:lpstr>
      <vt:lpstr>Why C?</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用“系统思维”分析问题</vt:lpstr>
      <vt:lpstr>系统能力基于“系统思维”</vt:lpstr>
      <vt:lpstr>为什么要学习“计算机系统基础”？</vt:lpstr>
      <vt:lpstr>主要内容</vt:lpstr>
      <vt:lpstr>什么是计算机系统？</vt:lpstr>
      <vt:lpstr>“计算机系统基础”内容提要</vt:lpstr>
      <vt:lpstr>课程内容概要</vt:lpstr>
      <vt:lpstr>课程内容概要</vt:lpstr>
      <vt:lpstr>主要内容</vt:lpstr>
      <vt:lpstr>课程基本信息</vt:lpstr>
      <vt:lpstr>实验及考核方式</vt:lpstr>
      <vt:lpstr>主要内容</vt:lpstr>
      <vt:lpstr>第一台通用电子计算机的诞生</vt:lpstr>
      <vt:lpstr>PowerPoint 演示文稿</vt:lpstr>
      <vt:lpstr>现代计算机的原型</vt:lpstr>
      <vt:lpstr>PowerPoint 演示文稿</vt:lpstr>
      <vt:lpstr>冯·诺依曼结构的主要思想</vt:lpstr>
      <vt:lpstr>认识计算机中最基本的部件</vt:lpstr>
      <vt:lpstr>计算机是如何工作的？</vt:lpstr>
      <vt:lpstr>指令和数据</vt:lpstr>
      <vt:lpstr>一个典型系统的硬件组成</vt:lpstr>
      <vt:lpstr>主要内容</vt:lpstr>
      <vt:lpstr>PowerPoint 演示文稿</vt:lpstr>
      <vt:lpstr>PowerPoint 演示文稿</vt:lpstr>
      <vt:lpstr>指令所能描述的功能</vt:lpstr>
      <vt:lpstr>用高级语言开发程序</vt:lpstr>
      <vt:lpstr>一个典型程序的转换处理过程</vt:lpstr>
      <vt:lpstr>虚拟地址空间</vt:lpstr>
      <vt:lpstr>Hello程序的数据流动过程</vt:lpstr>
      <vt:lpstr>存储器的层次结构</vt:lpstr>
      <vt:lpstr>异常和中断的处理</vt:lpstr>
      <vt:lpstr>主要内容</vt:lpstr>
      <vt:lpstr>不同层次语言之间的等价转换</vt:lpstr>
      <vt:lpstr>开发和运行程序需什么支撑？</vt:lpstr>
      <vt:lpstr>早期计算机系统的层次</vt:lpstr>
      <vt:lpstr>现代（传统）计算机系统的层次</vt:lpstr>
      <vt:lpstr>计算机系统的不同用户</vt:lpstr>
      <vt:lpstr>Hardware/Software  Interface（界面）</vt:lpstr>
      <vt:lpstr>指令集体系结构（ISA）</vt:lpstr>
      <vt:lpstr>ISA和计算机组成（微结构）之间的关系</vt:lpstr>
      <vt:lpstr>主要内容</vt:lpstr>
      <vt:lpstr>计算机性能的基本评价指标</vt:lpstr>
      <vt:lpstr>CPU执行时间的计算</vt:lpstr>
      <vt:lpstr>Aspects of CPU Performance</vt:lpstr>
      <vt:lpstr>Aspects of CPU Performance</vt:lpstr>
      <vt:lpstr>如何计算CPI?</vt:lpstr>
      <vt:lpstr>Example1</vt:lpstr>
      <vt:lpstr>Marketing Metrics （产品宣称指标）</vt:lpstr>
      <vt:lpstr>Example: MIPS数不可靠！</vt:lpstr>
      <vt:lpstr>浮点操作速度单位</vt:lpstr>
      <vt:lpstr>全球超级计算机500强</vt:lpstr>
      <vt:lpstr>全球超级计算机500强</vt:lpstr>
      <vt:lpstr>选择性能评价程序（Benchmarks）</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JieTang</cp:lastModifiedBy>
  <cp:revision>2181</cp:revision>
  <dcterms:created xsi:type="dcterms:W3CDTF">2008-04-26T09:05:28Z</dcterms:created>
  <dcterms:modified xsi:type="dcterms:W3CDTF">2020-09-07T01:37:39Z</dcterms:modified>
</cp:coreProperties>
</file>