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605" r:id="rId3"/>
    <p:sldId id="877" r:id="rId4"/>
    <p:sldId id="1038" r:id="rId5"/>
    <p:sldId id="1036" r:id="rId6"/>
    <p:sldId id="1052" r:id="rId7"/>
    <p:sldId id="1039" r:id="rId8"/>
    <p:sldId id="1040" r:id="rId9"/>
    <p:sldId id="1041" r:id="rId10"/>
    <p:sldId id="1051" r:id="rId11"/>
    <p:sldId id="1049" r:id="rId12"/>
    <p:sldId id="1050" r:id="rId13"/>
    <p:sldId id="1053" r:id="rId14"/>
    <p:sldId id="1042" r:id="rId15"/>
    <p:sldId id="1043" r:id="rId16"/>
    <p:sldId id="1045" r:id="rId17"/>
    <p:sldId id="1014" r:id="rId18"/>
    <p:sldId id="943" r:id="rId19"/>
    <p:sldId id="944" r:id="rId20"/>
    <p:sldId id="1016" r:id="rId21"/>
    <p:sldId id="963" r:id="rId22"/>
    <p:sldId id="1020" r:id="rId23"/>
    <p:sldId id="1017" r:id="rId24"/>
    <p:sldId id="1018" r:id="rId25"/>
    <p:sldId id="1019" r:id="rId26"/>
    <p:sldId id="882" r:id="rId27"/>
    <p:sldId id="1023" r:id="rId28"/>
    <p:sldId id="1015" r:id="rId29"/>
    <p:sldId id="930" r:id="rId30"/>
    <p:sldId id="932" r:id="rId31"/>
    <p:sldId id="933" r:id="rId32"/>
    <p:sldId id="934" r:id="rId33"/>
    <p:sldId id="1033" r:id="rId34"/>
    <p:sldId id="1034" r:id="rId35"/>
    <p:sldId id="937" r:id="rId36"/>
    <p:sldId id="938" r:id="rId37"/>
    <p:sldId id="939" r:id="rId38"/>
    <p:sldId id="940" r:id="rId39"/>
    <p:sldId id="941" r:id="rId40"/>
    <p:sldId id="942" r:id="rId41"/>
    <p:sldId id="1054" r:id="rId42"/>
    <p:sldId id="1025" r:id="rId43"/>
    <p:sldId id="1035"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CC3300"/>
    <a:srgbClr val="0066FF"/>
    <a:srgbClr val="009242"/>
    <a:srgbClr val="FF0000"/>
    <a:srgbClr val="3366FF"/>
    <a:srgbClr val="00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822" autoAdjust="0"/>
    <p:restoredTop sz="86683" autoAdjust="0"/>
  </p:normalViewPr>
  <p:slideViewPr>
    <p:cSldViewPr>
      <p:cViewPr varScale="1">
        <p:scale>
          <a:sx n="79" d="100"/>
          <a:sy n="79" d="100"/>
        </p:scale>
        <p:origin x="501" y="57"/>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8904"/>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9C4823F-1BC3-4BE6-B69E-164C7198AFCD}" type="slidenum">
              <a:rPr lang="en-US" altLang="zh-CN"/>
              <a:pPr>
                <a:defRPr/>
              </a:pPr>
              <a:t>‹#›</a:t>
            </a:fld>
            <a:endParaRPr lang="en-US" altLang="zh-CN"/>
          </a:p>
        </p:txBody>
      </p:sp>
    </p:spTree>
    <p:extLst>
      <p:ext uri="{BB962C8B-B14F-4D97-AF65-F5344CB8AC3E}">
        <p14:creationId xmlns:p14="http://schemas.microsoft.com/office/powerpoint/2010/main" val="6990430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a:noFill/>
          <a:ln/>
        </p:spPr>
        <p:txBody>
          <a:bodyPr/>
          <a:lstStyle/>
          <a:p>
            <a:pPr>
              <a:spcBef>
                <a:spcPts val="1300"/>
              </a:spcBef>
            </a:pPr>
            <a:r>
              <a:rPr lang="zh-CN" altLang="en-US" dirty="0" smtClean="0">
                <a:latin typeface="Arial" pitchFamily="34" charset="0"/>
                <a:ea typeface="黑体" pitchFamily="49" charset="-122"/>
              </a:rPr>
              <a:t>存在问题</a:t>
            </a:r>
            <a:endParaRPr lang="zh-CN" altLang="en-US" sz="1000" dirty="0" smtClean="0">
              <a:latin typeface="Arial" pitchFamily="34" charset="0"/>
            </a:endParaRPr>
          </a:p>
          <a:p>
            <a:pPr lvl="1" algn="just"/>
            <a:r>
              <a:rPr lang="zh-CN" altLang="en-US" dirty="0" smtClean="0">
                <a:latin typeface="Arial" pitchFamily="34" charset="0"/>
              </a:rPr>
              <a:t>学生缺乏将机器级数据表示和程序设计及程序调试工作相互关联的意识。许多学生也许对机器级数据表示的基本原理和概念很了解，但在程序设计和调试工作中，往往不会运用所学知识解决实际问题，不会把高级语言中的类型定义、数值范围、数据类型转换等问题和本课程所学的知识联系起来，因而，所学知识没有起到真正的作用。</a:t>
            </a:r>
          </a:p>
          <a:p>
            <a:pPr>
              <a:spcBef>
                <a:spcPts val="1300"/>
              </a:spcBef>
            </a:pPr>
            <a:r>
              <a:rPr lang="zh-CN" altLang="en-US" dirty="0" smtClean="0">
                <a:latin typeface="Arial" pitchFamily="34" charset="0"/>
                <a:ea typeface="黑体" pitchFamily="49" charset="-122"/>
              </a:rPr>
              <a:t>解决方法</a:t>
            </a:r>
          </a:p>
          <a:p>
            <a:pPr lvl="1" algn="just"/>
            <a:r>
              <a:rPr lang="zh-CN" altLang="en-US" dirty="0" smtClean="0">
                <a:latin typeface="Arial" pitchFamily="34" charset="0"/>
              </a:rPr>
              <a:t>为了增强学生对机器级数据表示的认识，可以让学生亲自编写相关的程序，通过程序的执行结果来理解本章所学的知识。</a:t>
            </a:r>
          </a:p>
          <a:p>
            <a:pPr lvl="1" algn="just"/>
            <a:r>
              <a:rPr lang="zh-CN" altLang="en-US" dirty="0" smtClean="0">
                <a:latin typeface="Arial" pitchFamily="34" charset="0"/>
              </a:rPr>
              <a:t>例如：确定</a:t>
            </a:r>
            <a:r>
              <a:rPr lang="en-US" altLang="zh-CN" dirty="0" smtClean="0">
                <a:latin typeface="Arial" pitchFamily="34" charset="0"/>
              </a:rPr>
              <a:t>float</a:t>
            </a:r>
            <a:r>
              <a:rPr lang="zh-CN" altLang="en-US" dirty="0" smtClean="0">
                <a:latin typeface="Arial" pitchFamily="34" charset="0"/>
              </a:rPr>
              <a:t>型变量和</a:t>
            </a:r>
            <a:r>
              <a:rPr lang="en-US" altLang="zh-CN" dirty="0" smtClean="0">
                <a:latin typeface="Arial" pitchFamily="34" charset="0"/>
              </a:rPr>
              <a:t>double</a:t>
            </a:r>
            <a:r>
              <a:rPr lang="zh-CN" altLang="en-US" dirty="0" smtClean="0">
                <a:latin typeface="Arial" pitchFamily="34" charset="0"/>
              </a:rPr>
              <a:t>型变量的精度；检查一些特殊表达式的运行结果，如一个非零整数除以</a:t>
            </a:r>
            <a:r>
              <a:rPr lang="en-US" altLang="zh-CN" dirty="0" smtClean="0">
                <a:latin typeface="Arial" pitchFamily="34" charset="0"/>
              </a:rPr>
              <a:t>0</a:t>
            </a:r>
            <a:r>
              <a:rPr lang="zh-CN" altLang="en-US" dirty="0" smtClean="0">
                <a:latin typeface="Arial" pitchFamily="34" charset="0"/>
              </a:rPr>
              <a:t>、一个非零实数除以</a:t>
            </a:r>
            <a:r>
              <a:rPr lang="en-US" altLang="zh-CN" dirty="0" smtClean="0">
                <a:latin typeface="Arial" pitchFamily="34" charset="0"/>
              </a:rPr>
              <a:t>0</a:t>
            </a:r>
            <a:r>
              <a:rPr lang="zh-CN" altLang="en-US" dirty="0" smtClean="0">
                <a:latin typeface="Arial" pitchFamily="34" charset="0"/>
              </a:rPr>
              <a:t>、</a:t>
            </a:r>
            <a:r>
              <a:rPr lang="en-US" altLang="zh-CN" dirty="0" smtClean="0">
                <a:latin typeface="Arial" pitchFamily="34" charset="0"/>
              </a:rPr>
              <a:t>0</a:t>
            </a:r>
            <a:r>
              <a:rPr lang="zh-CN" altLang="en-US" dirty="0" smtClean="0">
                <a:latin typeface="Arial" pitchFamily="34" charset="0"/>
              </a:rPr>
              <a:t>除以</a:t>
            </a:r>
            <a:r>
              <a:rPr lang="en-US" altLang="zh-CN" dirty="0" smtClean="0">
                <a:latin typeface="Arial" pitchFamily="34" charset="0"/>
              </a:rPr>
              <a:t>0</a:t>
            </a:r>
            <a:r>
              <a:rPr lang="zh-CN" altLang="en-US" dirty="0" smtClean="0">
                <a:latin typeface="Arial" pitchFamily="34" charset="0"/>
              </a:rPr>
              <a:t>、负数开平方等等；</a:t>
            </a:r>
            <a:r>
              <a:rPr lang="en-US" altLang="zh-CN" dirty="0" smtClean="0">
                <a:latin typeface="Arial" pitchFamily="34" charset="0"/>
              </a:rPr>
              <a:t>(3) </a:t>
            </a:r>
            <a:r>
              <a:rPr lang="zh-CN" altLang="en-US" dirty="0" smtClean="0">
                <a:latin typeface="Arial" pitchFamily="34" charset="0"/>
              </a:rPr>
              <a:t>编程检查机器是大端还是小端方式，数据是对齐存放还是不对齐存放。</a:t>
            </a:r>
          </a:p>
          <a:p>
            <a:endParaRPr lang="zh-CN" alt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Before we move on to the floating-point representation, let’s review the familiar scientific notation. For example, we can use 6.02x10</a:t>
            </a:r>
            <a:r>
              <a:rPr lang="en-US" altLang="zh-CN" baseline="30000" smtClean="0">
                <a:latin typeface="Arial" pitchFamily="34" charset="0"/>
              </a:rPr>
              <a:t>21 </a:t>
            </a:r>
            <a:r>
              <a:rPr lang="en-US" altLang="zh-CN" smtClean="0">
                <a:latin typeface="Arial" pitchFamily="34" charset="0"/>
              </a:rPr>
              <a:t>to represent 6,020,000,000,000,000,000,000. Here, the part before x is called mantissa,  the base is 10, the power of ten is called exponent. </a:t>
            </a:r>
          </a:p>
          <a:p>
            <a:r>
              <a:rPr lang="en-US" altLang="zh-CN" smtClean="0">
                <a:solidFill>
                  <a:srgbClr val="CC0000"/>
                </a:solidFill>
                <a:latin typeface="Arial" pitchFamily="34" charset="0"/>
              </a:rPr>
              <a:t>What the exponent mean?</a:t>
            </a:r>
            <a:r>
              <a:rPr lang="en-US" altLang="zh-CN" smtClean="0">
                <a:latin typeface="Arial" pitchFamily="34" charset="0"/>
              </a:rPr>
              <a:t> </a:t>
            </a:r>
            <a:r>
              <a:rPr lang="en-US" altLang="zh-CN" smtClean="0">
                <a:solidFill>
                  <a:srgbClr val="CC0000"/>
                </a:solidFill>
                <a:latin typeface="Arial" pitchFamily="34" charset="0"/>
              </a:rPr>
              <a:t>Who knows that?</a:t>
            </a:r>
          </a:p>
          <a:p>
            <a:r>
              <a:rPr lang="en-US" altLang="zh-CN" smtClean="0">
                <a:latin typeface="Arial" pitchFamily="34" charset="0"/>
              </a:rPr>
              <a:t>Exponent is used for deciding the position of decimal point. When we change exponent,the decimal point can be floated. In this example, If we change the exponent to 31, it means the number of digits of real value will be 31+1=32,the number become longer and it’s value is more larger, but we need not increase the number of digits in exponent. It’s still 2 digits. </a:t>
            </a:r>
          </a:p>
          <a:p>
            <a:r>
              <a:rPr lang="en-US" altLang="zh-CN" smtClean="0">
                <a:latin typeface="Arial" pitchFamily="34" charset="0"/>
              </a:rPr>
              <a:t>In the scientific notation, a mantissa with no leading 0s and only one digit to left of decimal point is called to be normalized. It means an normalized number should have a nonzero leftmost digit. So, there is only one normalized form, whereas there are many unnormalized forms. For example, if we want to represent 1/1,000,000,000, the normalized form is 1.0x10</a:t>
            </a:r>
            <a:r>
              <a:rPr lang="en-US" altLang="zh-CN" baseline="30000" smtClean="0">
                <a:latin typeface="Arial" pitchFamily="34" charset="0"/>
              </a:rPr>
              <a:t>-9</a:t>
            </a:r>
            <a:r>
              <a:rPr lang="en-US" altLang="zh-CN" smtClean="0">
                <a:latin typeface="Arial" pitchFamily="34" charset="0"/>
              </a:rPr>
              <a:t> , whereas 0.1x10</a:t>
            </a:r>
            <a:r>
              <a:rPr lang="en-US" altLang="zh-CN" baseline="30000" smtClean="0">
                <a:latin typeface="Arial" pitchFamily="34" charset="0"/>
              </a:rPr>
              <a:t>-8 </a:t>
            </a:r>
            <a:r>
              <a:rPr lang="en-US" altLang="zh-CN" smtClean="0">
                <a:latin typeface="Arial" pitchFamily="34" charset="0"/>
              </a:rPr>
              <a:t>and 10.0x10</a:t>
            </a:r>
            <a:r>
              <a:rPr lang="en-US" altLang="zh-CN" baseline="30000" smtClean="0">
                <a:latin typeface="Arial" pitchFamily="34" charset="0"/>
              </a:rPr>
              <a:t>-10</a:t>
            </a:r>
            <a:r>
              <a:rPr lang="en-US" altLang="zh-CN" smtClean="0">
                <a:latin typeface="Arial" pitchFamily="34" charset="0"/>
              </a:rPr>
              <a:t>n are not normalized number. In this example, the exponent is negative (-9), it means the actual decimal point should be to the left of the </a:t>
            </a:r>
          </a:p>
          <a:p>
            <a:r>
              <a:rPr lang="en-US" altLang="zh-CN" smtClean="0">
                <a:latin typeface="Arial" pitchFamily="34" charset="0"/>
              </a:rPr>
              <a:t>9</a:t>
            </a:r>
            <a:r>
              <a:rPr lang="en-US" altLang="zh-CN" baseline="30000" smtClean="0">
                <a:latin typeface="Arial" pitchFamily="34" charset="0"/>
              </a:rPr>
              <a:t>th</a:t>
            </a:r>
            <a:r>
              <a:rPr lang="en-US" altLang="zh-CN" smtClean="0">
                <a:latin typeface="Arial" pitchFamily="34" charset="0"/>
              </a:rPr>
              <a:t> place. </a:t>
            </a:r>
          </a:p>
          <a:p>
            <a:r>
              <a:rPr lang="en-US" altLang="zh-CN" smtClean="0">
                <a:latin typeface="Arial" pitchFamily="34" charset="0"/>
              </a:rPr>
              <a:t>With this scientific notation, We only need to describe mantissa and exponent. Every normalized mantissa is a fixed-point number because there is only one nonzero digit in the integer part. Every exponent is a integer which decides the place of decimal point, so they are short and can be also represented in fixed-point numbers. So we can use two short fixed-point numbers to represent a very long number. </a:t>
            </a:r>
          </a:p>
          <a:p>
            <a:r>
              <a:rPr lang="en-US" altLang="zh-CN" smtClean="0">
                <a:latin typeface="Arial" pitchFamily="34" charset="0"/>
              </a:rPr>
              <a:t> </a:t>
            </a:r>
          </a:p>
          <a:p>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a:xfrm>
            <a:off x="914400" y="4343400"/>
            <a:ext cx="5029200" cy="4114800"/>
          </a:xfrm>
          <a:noFill/>
          <a:ln/>
        </p:spPr>
        <p:txBody>
          <a:bodyPr lIns="87748" tIns="43104" rIns="87748" bIns="43104"/>
          <a:lstStyle/>
          <a:p>
            <a:r>
              <a:rPr lang="en-US" altLang="zh-CN" dirty="0" smtClean="0">
                <a:latin typeface="Arial" pitchFamily="34" charset="0"/>
              </a:rPr>
              <a:t>we can use the following format to represent any expressible binary </a:t>
            </a:r>
            <a:r>
              <a:rPr lang="en-US" altLang="zh-CN" dirty="0" err="1" smtClean="0">
                <a:latin typeface="Arial" pitchFamily="34" charset="0"/>
              </a:rPr>
              <a:t>number.Here,for</a:t>
            </a:r>
            <a:r>
              <a:rPr lang="en-US" altLang="zh-CN" dirty="0" smtClean="0">
                <a:latin typeface="Arial" pitchFamily="34" charset="0"/>
              </a:rPr>
              <a:t> normalized format, the leading digit before binary point is always 1. we can also assume that the base is always 2. So we only need to store sign, x’s and exponent in computers. </a:t>
            </a:r>
          </a:p>
          <a:p>
            <a:r>
              <a:rPr lang="en-US" altLang="zh-CN" dirty="0" smtClean="0">
                <a:latin typeface="Arial" pitchFamily="34" charset="0"/>
              </a:rPr>
              <a:t>Therefore, a floating point number has three fields, that is S for storing sign, ……, Here </a:t>
            </a:r>
            <a:r>
              <a:rPr lang="en-US" altLang="zh-CN" dirty="0" err="1" smtClean="0">
                <a:latin typeface="Arial" pitchFamily="34" charset="0"/>
              </a:rPr>
              <a:t>xxxxx</a:t>
            </a:r>
            <a:r>
              <a:rPr lang="en-US" altLang="zh-CN" dirty="0" smtClean="0">
                <a:latin typeface="Arial" pitchFamily="34" charset="0"/>
              </a:rPr>
              <a:t> is called </a:t>
            </a:r>
            <a:r>
              <a:rPr lang="en-US" altLang="zh-CN" dirty="0" err="1" smtClean="0">
                <a:latin typeface="Arial" pitchFamily="34" charset="0"/>
              </a:rPr>
              <a:t>significand</a:t>
            </a:r>
            <a:r>
              <a:rPr lang="en-US" altLang="zh-CN" dirty="0" smtClean="0">
                <a:latin typeface="Arial" pitchFamily="34" charset="0"/>
              </a:rPr>
              <a:t>. The base can be 2/ 4/ 8/ 16 , which is implicit and need not to be stored since it is the same for all numbers.  </a:t>
            </a:r>
          </a:p>
          <a:p>
            <a:endParaRPr lang="en-US" altLang="zh-CN" dirty="0" smtClean="0">
              <a:latin typeface="Arial" pitchFamily="34" charset="0"/>
            </a:endParaRPr>
          </a:p>
          <a:p>
            <a:r>
              <a:rPr lang="en-US" altLang="zh-CN" dirty="0" smtClean="0">
                <a:latin typeface="Arial" pitchFamily="34" charset="0"/>
              </a:rPr>
              <a:t>Until about 1980, each manufacturer had its own floating-point format. They are all different. How many bits were used for exponent, how many for </a:t>
            </a:r>
            <a:r>
              <a:rPr lang="en-US" altLang="zh-CN" dirty="0" err="1" smtClean="0">
                <a:latin typeface="Arial" pitchFamily="34" charset="0"/>
              </a:rPr>
              <a:t>significand</a:t>
            </a:r>
            <a:r>
              <a:rPr lang="en-US" altLang="zh-CN" dirty="0" smtClean="0">
                <a:latin typeface="Arial" pitchFamily="34" charset="0"/>
              </a:rPr>
              <a:t>, and which of 2/ 4/ 8/ 16 was used for base, all of these were decided by manufactures. It led to many </a:t>
            </a:r>
            <a:r>
              <a:rPr lang="en-US" altLang="zh-CN" dirty="0" err="1" smtClean="0">
                <a:latin typeface="Arial" pitchFamily="34" charset="0"/>
              </a:rPr>
              <a:t>problems.We</a:t>
            </a:r>
            <a:r>
              <a:rPr lang="en-US" altLang="zh-CN" dirty="0" smtClean="0">
                <a:latin typeface="Arial" pitchFamily="34" charset="0"/>
              </a:rPr>
              <a:t> can not exchange floating-point data among different computers. Sometimes we may get different results for the same calculation. It is necessary to have one standard of FP representation. This is IEEE 754 Standard.</a:t>
            </a:r>
          </a:p>
          <a:p>
            <a:r>
              <a:rPr lang="en-US" altLang="zh-CN" dirty="0" smtClean="0">
                <a:latin typeface="Arial" pitchFamily="34" charset="0"/>
              </a:rPr>
              <a:t>Any question before move on to IEEE 754 Standard?</a:t>
            </a:r>
          </a:p>
          <a:p>
            <a:endParaRPr lang="zh-CN" altLang="en-US" dirty="0" smtClean="0">
              <a:latin typeface="Arial" pitchFamily="34" charset="0"/>
            </a:endParaRPr>
          </a:p>
          <a:p>
            <a:endParaRPr lang="zh-CN" altLang="en-US" dirty="0" smtClean="0">
              <a:latin typeface="Arial" pitchFamily="34" charset="0"/>
            </a:endParaRPr>
          </a:p>
          <a:p>
            <a:endParaRPr lang="zh-CN" altLang="en-U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In the late 1970s, IEEE set up a committee to standardize floating-point arithmetic. The goal was not only to permit floating-point data to be exchanged among different computers but also to provide hardware designers with a model known to be correct. The resulting work led to IEEE Standard 754 which was finished in 1985. Nowadays, most computers use IEEE 754 standard to represent floating-point numbers. This standard was primarily the work of one person, UC Berkeley math professor William Kahan. People call him the father of the IEEE 754 standard. Because of his contribution to the standard, he won ACM Turing Award in 1989. This is the highest prize in computation field, It’s equivalent to Nobel Prize.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smtClean="0">
                <a:latin typeface="Arial" pitchFamily="34" charset="0"/>
              </a:rPr>
              <a:t>Any question for this? </a:t>
            </a:r>
          </a:p>
          <a:p>
            <a:r>
              <a:rPr lang="en-US" altLang="zh-CN" smtClean="0">
                <a:latin typeface="Arial" pitchFamily="34" charset="0"/>
              </a:rPr>
              <a:t>If we know the bit pattern of an normalized floating-point number, we can calculate the value of this number using the formula.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smtClean="0">
                <a:latin typeface="Arial" pitchFamily="34" charset="0"/>
              </a:rPr>
              <a:t>Step 1: sign bit is 1, it means the number is negative</a:t>
            </a:r>
          </a:p>
          <a:p>
            <a:r>
              <a:rPr lang="en-US" altLang="zh-CN" smtClean="0">
                <a:latin typeface="Arial" pitchFamily="34" charset="0"/>
              </a:rPr>
              <a:t>Step 2: exponent is 01111101=2</a:t>
            </a:r>
            <a:r>
              <a:rPr lang="en-US" altLang="zh-CN" baseline="30000" smtClean="0">
                <a:latin typeface="Arial" pitchFamily="34" charset="0"/>
              </a:rPr>
              <a:t>6 </a:t>
            </a:r>
            <a:r>
              <a:rPr lang="en-US" altLang="zh-CN" smtClean="0">
                <a:latin typeface="Arial" pitchFamily="34" charset="0"/>
              </a:rPr>
              <a:t>+2</a:t>
            </a:r>
            <a:r>
              <a:rPr lang="en-US" altLang="zh-CN" baseline="30000" smtClean="0">
                <a:latin typeface="Arial" pitchFamily="34" charset="0"/>
              </a:rPr>
              <a:t>5 </a:t>
            </a:r>
            <a:r>
              <a:rPr lang="en-US" altLang="zh-CN" smtClean="0">
                <a:latin typeface="Arial" pitchFamily="34" charset="0"/>
              </a:rPr>
              <a:t>+</a:t>
            </a:r>
            <a:r>
              <a:rPr lang="en-US" altLang="zh-CN" baseline="-25000" smtClean="0">
                <a:latin typeface="Arial" pitchFamily="34" charset="0"/>
              </a:rPr>
              <a:t> </a:t>
            </a:r>
            <a:r>
              <a:rPr lang="en-US" altLang="zh-CN" smtClean="0">
                <a:latin typeface="Arial" pitchFamily="34" charset="0"/>
              </a:rPr>
              <a:t>2</a:t>
            </a:r>
            <a:r>
              <a:rPr lang="en-US" altLang="zh-CN" baseline="30000" smtClean="0">
                <a:latin typeface="Arial" pitchFamily="34" charset="0"/>
              </a:rPr>
              <a:t>4 </a:t>
            </a:r>
            <a:r>
              <a:rPr lang="en-US" altLang="zh-CN" smtClean="0">
                <a:latin typeface="Arial" pitchFamily="34" charset="0"/>
              </a:rPr>
              <a:t>+2</a:t>
            </a:r>
            <a:r>
              <a:rPr lang="en-US" altLang="zh-CN" baseline="30000" smtClean="0">
                <a:latin typeface="Arial" pitchFamily="34" charset="0"/>
              </a:rPr>
              <a:t>3 </a:t>
            </a:r>
            <a:r>
              <a:rPr lang="en-US" altLang="zh-CN" smtClean="0">
                <a:latin typeface="Arial" pitchFamily="34" charset="0"/>
              </a:rPr>
              <a:t>+2</a:t>
            </a:r>
            <a:r>
              <a:rPr lang="en-US" altLang="zh-CN" baseline="30000" smtClean="0">
                <a:latin typeface="Arial" pitchFamily="34" charset="0"/>
              </a:rPr>
              <a:t>1 </a:t>
            </a:r>
            <a:r>
              <a:rPr lang="en-US" altLang="zh-CN" smtClean="0">
                <a:latin typeface="Arial" pitchFamily="34" charset="0"/>
              </a:rPr>
              <a:t>=64+32+16+8+1=125, because we use excess 127, so we should subtract 127 to get the actual value of exponent. 125-127=-2</a:t>
            </a:r>
          </a:p>
          <a:p>
            <a:r>
              <a:rPr lang="en-US" altLang="zh-CN" smtClean="0">
                <a:latin typeface="Arial" pitchFamily="34" charset="0"/>
              </a:rPr>
              <a:t>Step 3: here actual mantissa is 1.1100..0, so the value should be 1+….,  ….  The result is 1.75</a:t>
            </a:r>
          </a:p>
          <a:p>
            <a:r>
              <a:rPr lang="en-US" altLang="zh-CN" smtClean="0">
                <a:latin typeface="Arial" pitchFamily="34" charset="0"/>
              </a:rPr>
              <a:t>Step 4: So the actual value is  </a:t>
            </a:r>
          </a:p>
          <a:p>
            <a:endParaRPr lang="en-US" altLang="zh-CN" smtClean="0">
              <a:latin typeface="Arial" pitchFamily="34" charset="0"/>
            </a:endParaRPr>
          </a:p>
          <a:p>
            <a:r>
              <a:rPr lang="en-US" altLang="zh-CN" smtClean="0">
                <a:latin typeface="Arial" pitchFamily="34" charset="0"/>
              </a:rPr>
              <a:t>Any question about that?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value of an number, how to represent it in floating-point form? Here is an exercise. Please spend 4 minutes to try it.</a:t>
            </a:r>
          </a:p>
          <a:p>
            <a:r>
              <a:rPr lang="en-US" altLang="zh-CN" smtClean="0">
                <a:latin typeface="Arial" pitchFamily="34" charset="0"/>
              </a:rPr>
              <a:t>Let’s check your answers. Firstly,  then, and then, finally, the result is C14C0000H. Have you got that? Any question?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a:xfrm>
            <a:off x="914400" y="4343400"/>
            <a:ext cx="5029200" cy="4114800"/>
          </a:xfrm>
          <a:noFill/>
          <a:ln/>
        </p:spPr>
        <p:txBody>
          <a:bodyPr lIns="86657" tIns="43328" rIns="86657" bIns="43328"/>
          <a:lstStyle/>
          <a:p>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exponent and significand bits are all zeros, it means the value is 0. It could be positive 0 or negative 0. They are equal.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dirty="0" smtClean="0">
                <a:latin typeface="Arial" pitchFamily="34" charset="0"/>
              </a:rPr>
              <a:t>Do you know the infinity symbol </a:t>
            </a:r>
            <a:r>
              <a:rPr lang="en-US" altLang="zh-CN" sz="1100" dirty="0" smtClean="0">
                <a:solidFill>
                  <a:srgbClr val="063DE9"/>
                </a:solidFill>
                <a:latin typeface="宋体"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p>
          <a:p>
            <a:r>
              <a:rPr lang="en-US" altLang="zh-CN" dirty="0" smtClean="0">
                <a:latin typeface="Arial" pitchFamily="34" charset="0"/>
              </a:rPr>
              <a:t>If exponent bits are all ones and </a:t>
            </a:r>
            <a:r>
              <a:rPr lang="en-US" altLang="zh-CN" dirty="0" err="1" smtClean="0">
                <a:latin typeface="Arial" pitchFamily="34" charset="0"/>
              </a:rPr>
              <a:t>significand</a:t>
            </a:r>
            <a:r>
              <a:rPr lang="en-US" altLang="zh-CN" dirty="0" smtClean="0">
                <a:latin typeface="Arial" pitchFamily="34" charset="0"/>
              </a:rPr>
              <a:t> bits are all </a:t>
            </a:r>
            <a:r>
              <a:rPr lang="en-US" altLang="zh-CN" dirty="0" err="1" smtClean="0">
                <a:latin typeface="Arial" pitchFamily="34" charset="0"/>
              </a:rPr>
              <a:t>zeros</a:t>
            </a:r>
            <a:r>
              <a:rPr lang="en-US" altLang="zh-CN" dirty="0" smtClean="0">
                <a:latin typeface="Arial" pitchFamily="34" charset="0"/>
              </a:rPr>
              <a:t>, the value is infinity. It could be positive infinity or negative infinity. They are not equal. There are some operations with infinity. Any finite number add infinity will be infinity. </a:t>
            </a:r>
            <a:endParaRPr lang="en-US" altLang="zh-CN" sz="1100" dirty="0" smtClean="0">
              <a:solidFill>
                <a:srgbClr val="063DE9"/>
              </a:solidFill>
              <a:latin typeface="宋体" pitchFamily="2" charset="-122"/>
            </a:endParaRPr>
          </a:p>
          <a:p>
            <a:endParaRPr lang="zh-CN" altLang="en-US" sz="1100" dirty="0" smtClean="0">
              <a:solidFill>
                <a:srgbClr val="063DE9"/>
              </a:solidFill>
              <a:latin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Who can tell me what is the result of the square root of –4.0 ? Yes, the result is undefined. 0 divided by 0, infinity divided by infinity are all the same. If infinity is not an error, these should not be either. We call them Not a Number. We read it NaN. In this situation,  the exponent bits will be all ones, the significand will be nonzero bit pattern.    </a:t>
            </a:r>
          </a:p>
          <a:p>
            <a:r>
              <a:rPr lang="en-US" altLang="zh-CN" smtClean="0">
                <a:latin typeface="Arial" pitchFamily="34" charset="0"/>
              </a:rPr>
              <a:t>We can use NaN to help with debugging. If the calculating result is NaN, we can set some test point to see what happened. </a:t>
            </a:r>
          </a:p>
          <a:p>
            <a:r>
              <a:rPr lang="en-US" altLang="zh-CN" smtClean="0">
                <a:latin typeface="Arial" pitchFamily="34" charset="0"/>
              </a:rPr>
              <a:t>There are some operations which may produce NaN. We can define any finite number operate with NaN will produce NaN. Infinity minus infinity will produce NaN, and so 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itchFamily="34" charset="0"/>
              </a:rPr>
              <a:t>8</a:t>
            </a:r>
            <a:r>
              <a:rPr lang="zh-CN" altLang="en-US" smtClean="0">
                <a:latin typeface="Arial" pitchFamily="34" charset="0"/>
              </a:rPr>
              <a:t>学时左右</a:t>
            </a:r>
          </a:p>
        </p:txBody>
      </p:sp>
      <p:sp>
        <p:nvSpPr>
          <p:cNvPr id="151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EB27937-A1BB-4BA7-A596-8B87D36BB36D}" type="slidenum">
              <a:rPr lang="en-US" altLang="zh-CN" smtClean="0"/>
              <a:pPr eaLnBrk="1" hangingPunct="1"/>
              <a:t>4</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We have defined normalized number, we briefly call them norms, we also  have defined 0, infinity and NaN, we have know that: …….. we have used all combination except for this one, we can use this combination to represent denormalized numbers.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As we know, in IEEE standard, normalized numbers are those with the form: +/- 1.aa…a x 2</a:t>
            </a:r>
            <a:r>
              <a:rPr lang="en-US" altLang="zh-CN" baseline="30000" smtClean="0">
                <a:latin typeface="Arial" pitchFamily="34" charset="0"/>
              </a:rPr>
              <a:t>bb…b</a:t>
            </a:r>
            <a:r>
              <a:rPr lang="en-US" altLang="zh-CN" smtClean="0">
                <a:latin typeface="Arial"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itchFamily="34" charset="0"/>
              </a:rPr>
              <a:t>-126 </a:t>
            </a:r>
            <a:r>
              <a:rPr lang="en-US" altLang="zh-CN" smtClean="0">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itchFamily="34" charset="0"/>
              </a:rPr>
              <a:t>-126</a:t>
            </a:r>
            <a:r>
              <a:rPr lang="en-US" altLang="zh-CN" smtClean="0">
                <a:latin typeface="Arial" pitchFamily="34" charset="0"/>
              </a:rPr>
              <a:t> , here aa…a can be 0.00…01, 0.000…10, ……., 0.11…1. </a:t>
            </a:r>
          </a:p>
          <a:p>
            <a:r>
              <a:rPr lang="en-US" altLang="zh-CN" smtClean="0">
                <a:latin typeface="Arial" pitchFamily="34" charset="0"/>
              </a:rPr>
              <a:t>Any questions about that?</a:t>
            </a:r>
          </a:p>
          <a:p>
            <a:endParaRPr lang="en-US" altLang="zh-CN" smtClean="0">
              <a:latin typeface="Arial" pitchFamily="34" charset="0"/>
            </a:endParaRPr>
          </a:p>
          <a:p>
            <a:r>
              <a:rPr lang="en-US" altLang="zh-CN" smtClean="0">
                <a:latin typeface="Arial" pitchFamily="34" charset="0"/>
              </a:rPr>
              <a:t>There are a lot of things you should think about here. Like 1….,2…..3…..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53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F2BE9E2-E002-4220-A270-2FD30FA8B8DF}" type="slidenum">
              <a:rPr lang="en-US" altLang="zh-CN" smtClean="0"/>
              <a:pPr eaLnBrk="1" hangingPunct="1"/>
              <a:t>8</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82" tIns="40910" rIns="83282" bIns="40910"/>
          <a:lstStyle/>
          <a:p>
            <a:r>
              <a:rPr lang="en-US" altLang="zh-CN" dirty="0" smtClean="0">
                <a:latin typeface="Arial" pitchFamily="34" charset="0"/>
              </a:rPr>
              <a:t>Sign and magnitude is convenient for human, but not convenient for computer.</a:t>
            </a:r>
          </a:p>
          <a:p>
            <a:r>
              <a:rPr lang="en-US" altLang="zh-CN" dirty="0" smtClean="0">
                <a:latin typeface="Arial" pitchFamily="34" charset="0"/>
              </a:rPr>
              <a:t>Since 1950’s, all computers use 2’s complement representation.</a:t>
            </a:r>
          </a:p>
          <a:p>
            <a:endParaRPr lang="en-US" altLang="zh-CN" dirty="0" smtClean="0">
              <a:latin typeface="Arial" pitchFamily="34" charset="0"/>
            </a:endParaRPr>
          </a:p>
          <a:p>
            <a:r>
              <a:rPr lang="en-US" altLang="zh-CN" dirty="0" smtClean="0">
                <a:latin typeface="Arial" pitchFamily="34" charset="0"/>
              </a:rPr>
              <a:t>Complement:</a:t>
            </a:r>
          </a:p>
          <a:p>
            <a:pPr>
              <a:spcBef>
                <a:spcPct val="50000"/>
              </a:spcBef>
              <a:buSzPct val="140000"/>
              <a:buFont typeface="Wingdings" pitchFamily="2" charset="2"/>
              <a:buChar char="§"/>
            </a:pPr>
            <a:r>
              <a:rPr lang="en-US" altLang="zh-CN" sz="1800" b="1" dirty="0" smtClean="0">
                <a:latin typeface="Arial" pitchFamily="34" charset="0"/>
              </a:rPr>
              <a:t> Need different ways to do addition and subtraction. </a:t>
            </a:r>
            <a:r>
              <a:rPr lang="en-US" altLang="zh-CN" sz="1800" dirty="0" smtClean="0">
                <a:latin typeface="Arial" pitchFamily="34" charset="0"/>
              </a:rPr>
              <a:t>We’ll see soon that 2’s complement need not to distinguish between addition and subtraction.</a:t>
            </a:r>
          </a:p>
          <a:p>
            <a:endParaRPr lang="en-US" altLang="zh-CN" dirty="0" smtClean="0">
              <a:latin typeface="Arial" pitchFamily="34" charset="0"/>
            </a:endParaRPr>
          </a:p>
          <a:p>
            <a:endParaRPr lang="en-US" altLang="zh-CN" dirty="0" smtClean="0">
              <a:latin typeface="Arial" pitchFamily="34" charset="0"/>
            </a:endParaRPr>
          </a:p>
        </p:txBody>
      </p:sp>
      <p:sp>
        <p:nvSpPr>
          <p:cNvPr id="154627" name="Rectangle 3"/>
          <p:cNvSpPr>
            <a:spLocks noGrp="1" noRot="1" noChangeAspect="1" noChangeArrowheads="1" noTextEdit="1"/>
          </p:cNvSpPr>
          <p:nvPr>
            <p:ph type="sldImg"/>
          </p:nvPr>
        </p:nvSpPr>
        <p:spPr>
          <a:xfrm>
            <a:off x="1144588" y="576263"/>
            <a:ext cx="4586287" cy="3440112"/>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82" tIns="40910" rIns="83282" bIns="40910"/>
          <a:lstStyle/>
          <a:p>
            <a:r>
              <a:rPr lang="en-US" altLang="zh-CN" smtClean="0">
                <a:latin typeface="Arial" pitchFamily="34" charset="0"/>
              </a:rPr>
              <a:t>Supplement slide: More about 2’s complement.</a:t>
            </a:r>
          </a:p>
        </p:txBody>
      </p:sp>
      <p:sp>
        <p:nvSpPr>
          <p:cNvPr id="155651" name="Rectangle 3"/>
          <p:cNvSpPr>
            <a:spLocks noGrp="1" noRot="1" noChangeAspect="1" noChangeArrowheads="1" noTextEdit="1"/>
          </p:cNvSpPr>
          <p:nvPr>
            <p:ph type="sldImg"/>
          </p:nvPr>
        </p:nvSpPr>
        <p:spPr>
          <a:xfrm>
            <a:off x="1144588" y="576263"/>
            <a:ext cx="4586287" cy="3440112"/>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1144588" y="576263"/>
            <a:ext cx="4586287" cy="3440112"/>
          </a:xfrm>
          <a:ln/>
        </p:spPr>
      </p:sp>
      <p:sp>
        <p:nvSpPr>
          <p:cNvPr id="157699" name="备注占位符 2"/>
          <p:cNvSpPr>
            <a:spLocks noGrp="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48" tIns="43104" rIns="87748" bIns="43104"/>
          <a:lstStyle/>
          <a:p>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r>
              <a:rPr lang="zh-CN" altLang="en-US" smtClean="0">
                <a:latin typeface="Arial" pitchFamily="34" charset="0"/>
              </a:rPr>
              <a:t>可以适当举一些例子</a:t>
            </a:r>
          </a:p>
        </p:txBody>
      </p:sp>
      <p:sp>
        <p:nvSpPr>
          <p:cNvPr id="44036" name="灯片编号占位符 3"/>
          <p:cNvSpPr>
            <a:spLocks noGrp="1"/>
          </p:cNvSpPr>
          <p:nvPr>
            <p:ph type="sldNum" sz="quarter" idx="5"/>
          </p:nvPr>
        </p:nvSpPr>
        <p:spPr>
          <a:noFill/>
        </p:spPr>
        <p:txBody>
          <a:bodyPr/>
          <a:lstStyle/>
          <a:p>
            <a:fld id="{6F6765B7-6DA3-4734-99B2-9BEAAA97431F}" type="slidenum">
              <a:rPr lang="en-US" altLang="zh-CN" smtClean="0"/>
              <a:pPr/>
              <a:t>20</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45060" name="灯片编号占位符 3"/>
          <p:cNvSpPr>
            <a:spLocks noGrp="1"/>
          </p:cNvSpPr>
          <p:nvPr>
            <p:ph type="sldNum" sz="quarter" idx="5"/>
          </p:nvPr>
        </p:nvSpPr>
        <p:spPr>
          <a:noFill/>
        </p:spPr>
        <p:txBody>
          <a:bodyPr/>
          <a:lstStyle/>
          <a:p>
            <a:fld id="{26BAA31B-3B4D-4ACF-8A37-96245DF3E096}" type="slidenum">
              <a:rPr lang="en-US" altLang="zh-CN" smtClean="0"/>
              <a:pPr/>
              <a:t>24</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46084" name="灯片编号占位符 3"/>
          <p:cNvSpPr>
            <a:spLocks noGrp="1"/>
          </p:cNvSpPr>
          <p:nvPr>
            <p:ph type="sldNum" sz="quarter" idx="5"/>
          </p:nvPr>
        </p:nvSpPr>
        <p:spPr>
          <a:noFill/>
        </p:spPr>
        <p:txBody>
          <a:bodyPr/>
          <a:lstStyle/>
          <a:p>
            <a:fld id="{8BB58D43-24AD-47E2-B652-306CDA40D55A}" type="slidenum">
              <a:rPr lang="en-US" altLang="zh-CN" smtClean="0"/>
              <a:pPr/>
              <a:t>25</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0AD49CAD-A214-44AD-9DE4-006E27BA29F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docs.huihoo.com/c/linux-c-programmin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zh-CN" altLang="en-US" dirty="0" smtClean="0">
                <a:solidFill>
                  <a:srgbClr val="FF0000"/>
                </a:solidFill>
                <a:latin typeface="微软雅黑" panose="020B0503020204020204" pitchFamily="34" charset="-122"/>
                <a:ea typeface="微软雅黑" panose="020B0503020204020204" pitchFamily="34" charset="-122"/>
              </a:rPr>
              <a:t>第二章 数据的机器级表示与处理</a:t>
            </a:r>
            <a:r>
              <a:rPr lang="zh-CN" altLang="en-US" dirty="0" smtClean="0">
                <a:solidFill>
                  <a:srgbClr val="FF0000"/>
                </a:solidFill>
              </a:rPr>
              <a:t/>
            </a:r>
            <a:br>
              <a:rPr lang="zh-CN" altLang="en-US" dirty="0" smtClean="0">
                <a:solidFill>
                  <a:srgbClr val="FF0000"/>
                </a:solidFill>
              </a:rPr>
            </a:br>
            <a:r>
              <a:rPr lang="zh-CN" altLang="en-US" dirty="0" smtClean="0">
                <a:solidFill>
                  <a:srgbClr val="FF0000"/>
                </a:solidFill>
              </a:rPr>
              <a:t>                                 </a:t>
            </a:r>
            <a:r>
              <a:rPr lang="en-US" altLang="zh-CN" sz="2800" dirty="0" smtClean="0">
                <a:solidFill>
                  <a:srgbClr val="0066CC"/>
                </a:solidFill>
              </a:rPr>
              <a:t>——</a:t>
            </a:r>
            <a:r>
              <a:rPr lang="zh-CN" altLang="en-US" sz="2800" dirty="0" smtClean="0">
                <a:solidFill>
                  <a:srgbClr val="0066CC"/>
                </a:solidFill>
                <a:latin typeface="微软雅黑" pitchFamily="34" charset="-122"/>
                <a:ea typeface="微软雅黑" pitchFamily="34" charset="-122"/>
              </a:rPr>
              <a:t>数值数据</a:t>
            </a:r>
            <a:r>
              <a:rPr lang="zh-CN" altLang="en-US" sz="2800" dirty="0">
                <a:solidFill>
                  <a:srgbClr val="0066CC"/>
                </a:solidFill>
                <a:latin typeface="微软雅黑" pitchFamily="34" charset="-122"/>
                <a:ea typeface="微软雅黑" pitchFamily="34" charset="-122"/>
              </a:rPr>
              <a:t>的表示</a:t>
            </a:r>
            <a:r>
              <a:rPr lang="zh-CN" altLang="en-US" dirty="0">
                <a:solidFill>
                  <a:srgbClr val="FF0000"/>
                </a:solidFill>
                <a:latin typeface="微软雅黑" pitchFamily="34" charset="-122"/>
                <a:ea typeface="微软雅黑" pitchFamily="34" charset="-122"/>
              </a:rPr>
              <a:t/>
            </a:r>
            <a:br>
              <a:rPr lang="zh-CN" altLang="en-US" dirty="0">
                <a:solidFill>
                  <a:srgbClr val="FF0000"/>
                </a:solidFill>
                <a:latin typeface="微软雅黑" pitchFamily="34" charset="-122"/>
                <a:ea typeface="微软雅黑" pitchFamily="34" charset="-122"/>
              </a:rPr>
            </a:br>
            <a:r>
              <a:rPr lang="en-US" altLang="zh-CN" dirty="0" smtClean="0">
                <a:solidFill>
                  <a:srgbClr val="FF0000"/>
                </a:solidFill>
              </a:rPr>
              <a:t/>
            </a:r>
            <a:br>
              <a:rPr lang="en-US" altLang="zh-CN" dirty="0" smtClean="0">
                <a:solidFill>
                  <a:srgbClr val="FF0000"/>
                </a:solidFill>
              </a:rPr>
            </a:br>
            <a:r>
              <a:rPr lang="en-US" altLang="zh-CN" dirty="0">
                <a:solidFill>
                  <a:srgbClr val="FF0000"/>
                </a:solidFill>
              </a:rPr>
              <a:t/>
            </a:r>
            <a:br>
              <a:rPr lang="en-US" altLang="zh-CN" dirty="0">
                <a:solidFill>
                  <a:srgbClr val="FF0000"/>
                </a:solidFill>
              </a:rPr>
            </a:br>
            <a:endParaRPr lang="en-US" altLang="zh-CN" sz="2800" dirty="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457200" y="142875"/>
            <a:ext cx="8229600" cy="544513"/>
          </a:xfrm>
        </p:spPr>
        <p:txBody>
          <a:bodyPr/>
          <a:lstStyle/>
          <a:p>
            <a:r>
              <a:rPr lang="zh-CN" altLang="en-US" sz="3200" smtClean="0"/>
              <a:t>数值数据表示的三要素</a:t>
            </a:r>
          </a:p>
        </p:txBody>
      </p:sp>
      <p:sp>
        <p:nvSpPr>
          <p:cNvPr id="399363" name="Rectangle 3"/>
          <p:cNvSpPr>
            <a:spLocks noGrp="1" noChangeArrowheads="1"/>
          </p:cNvSpPr>
          <p:nvPr>
            <p:ph type="body" idx="4294967295"/>
          </p:nvPr>
        </p:nvSpPr>
        <p:spPr>
          <a:xfrm>
            <a:off x="622300" y="771525"/>
            <a:ext cx="7607300" cy="5305425"/>
          </a:xfrm>
        </p:spPr>
        <p:txBody>
          <a:bodyPr lIns="63500" tIns="25400" rIns="63500" bIns="25400">
            <a:spAutoFit/>
          </a:bodyPr>
          <a:lstStyle/>
          <a:p>
            <a:pPr marL="285750" indent="-360000">
              <a:lnSpc>
                <a:spcPct val="110000"/>
              </a:lnSpc>
              <a:spcBef>
                <a:spcPct val="15000"/>
              </a:spcBef>
              <a:defRPr/>
            </a:pPr>
            <a:r>
              <a:rPr lang="zh-CN" altLang="en-US" dirty="0" smtClean="0">
                <a:latin typeface="微软雅黑" pitchFamily="34" charset="-122"/>
                <a:ea typeface="微软雅黑" pitchFamily="34" charset="-122"/>
              </a:rPr>
              <a:t>要确定一个数值数据的值必须先确定以下三个要素</a:t>
            </a:r>
          </a:p>
          <a:p>
            <a:pPr marL="685800" lvl="1" indent="-190500">
              <a:lnSpc>
                <a:spcPct val="110000"/>
              </a:lnSpc>
              <a:spcBef>
                <a:spcPct val="15000"/>
              </a:spcBef>
              <a:buFontTx/>
              <a:buNone/>
              <a:defRPr/>
            </a:pPr>
            <a:r>
              <a:rPr lang="zh-CN" altLang="en-US" dirty="0" smtClean="0">
                <a:latin typeface="微软雅黑" pitchFamily="34" charset="-122"/>
                <a:ea typeface="微软雅黑" pitchFamily="34" charset="-122"/>
              </a:rPr>
              <a:t>例如，机器数</a:t>
            </a:r>
            <a:r>
              <a:rPr lang="en-US" altLang="zh-CN" dirty="0" smtClean="0">
                <a:latin typeface="微软雅黑" pitchFamily="34" charset="-122"/>
                <a:ea typeface="微软雅黑" pitchFamily="34" charset="-122"/>
              </a:rPr>
              <a:t> 01011001</a:t>
            </a:r>
            <a:r>
              <a:rPr lang="zh-CN" altLang="en-US" dirty="0" smtClean="0">
                <a:latin typeface="微软雅黑" pitchFamily="34" charset="-122"/>
                <a:ea typeface="微软雅黑" pitchFamily="34" charset="-122"/>
              </a:rPr>
              <a:t>的值是多少？</a:t>
            </a:r>
            <a:endParaRPr lang="en-US" altLang="zh-CN" dirty="0" smtClean="0">
              <a:latin typeface="微软雅黑" pitchFamily="34" charset="-122"/>
              <a:ea typeface="微软雅黑" pitchFamily="34" charset="-122"/>
            </a:endParaRPr>
          </a:p>
          <a:p>
            <a:pPr marL="685800" lvl="1" indent="-190500">
              <a:lnSpc>
                <a:spcPct val="110000"/>
              </a:lnSpc>
              <a:spcBef>
                <a:spcPct val="15000"/>
              </a:spcBef>
              <a:buFontTx/>
              <a:buNone/>
              <a:defRPr/>
            </a:pPr>
            <a:endParaRPr lang="zh-CN" altLang="en-US" dirty="0" smtClean="0">
              <a:latin typeface="微软雅黑" pitchFamily="34" charset="-122"/>
              <a:ea typeface="微软雅黑" pitchFamily="34" charset="-122"/>
            </a:endParaRPr>
          </a:p>
          <a:p>
            <a:pPr marL="603250" lvl="1" indent="-203200">
              <a:lnSpc>
                <a:spcPct val="110000"/>
              </a:lnSpc>
              <a:spcBef>
                <a:spcPct val="15000"/>
              </a:spcBef>
              <a:defRPr/>
            </a:pPr>
            <a:r>
              <a:rPr lang="zh-CN" altLang="en-US" sz="2400" dirty="0" smtClean="0">
                <a:latin typeface="微软雅黑" pitchFamily="34" charset="-122"/>
                <a:ea typeface="微软雅黑" pitchFamily="34" charset="-122"/>
              </a:rPr>
              <a:t>进位计数制</a:t>
            </a: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十进制、二进制、十六进制、八进制数及其相互转换</a:t>
            </a:r>
          </a:p>
          <a:p>
            <a:pPr marL="603250" lvl="1" indent="-203200">
              <a:lnSpc>
                <a:spcPct val="110000"/>
              </a:lnSpc>
              <a:spcBef>
                <a:spcPct val="15000"/>
              </a:spcBef>
              <a:defRPr/>
            </a:pPr>
            <a:r>
              <a:rPr lang="zh-CN" altLang="en-US" sz="2400" dirty="0" smtClean="0">
                <a:solidFill>
                  <a:srgbClr val="FF0000"/>
                </a:solidFill>
                <a:latin typeface="微软雅黑" pitchFamily="34" charset="-122"/>
                <a:ea typeface="微软雅黑" pitchFamily="34" charset="-122"/>
              </a:rPr>
              <a:t>定</a:t>
            </a:r>
            <a:r>
              <a:rPr lang="en-US" altLang="zh-CN" sz="2400" dirty="0" smtClean="0">
                <a:solidFill>
                  <a:srgbClr val="FF0000"/>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浮点表示</a:t>
            </a:r>
            <a:r>
              <a:rPr lang="zh-CN" altLang="en-US" dirty="0" smtClean="0">
                <a:solidFill>
                  <a:srgbClr val="009900"/>
                </a:solidFill>
                <a:latin typeface="微软雅黑" pitchFamily="34" charset="-122"/>
                <a:ea typeface="微软雅黑" pitchFamily="34" charset="-122"/>
              </a:rPr>
              <a:t>（解决小数点问题）</a:t>
            </a: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定点整数、定点小数</a:t>
            </a: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浮点数（可用一个定点小数和一个定点整数来表示）</a:t>
            </a:r>
          </a:p>
          <a:p>
            <a:pPr marL="603250" lvl="1" indent="-203200">
              <a:lnSpc>
                <a:spcPct val="110000"/>
              </a:lnSpc>
              <a:spcBef>
                <a:spcPct val="15000"/>
              </a:spcBef>
              <a:defRPr/>
            </a:pPr>
            <a:r>
              <a:rPr lang="zh-CN" altLang="en-US" sz="2400" dirty="0" smtClean="0">
                <a:latin typeface="微软雅黑" pitchFamily="34" charset="-122"/>
                <a:ea typeface="微软雅黑" pitchFamily="34" charset="-122"/>
              </a:rPr>
              <a:t>定点数的编码</a:t>
            </a:r>
            <a:r>
              <a:rPr lang="zh-CN" altLang="en-US" dirty="0" smtClean="0">
                <a:solidFill>
                  <a:srgbClr val="009900"/>
                </a:solidFill>
                <a:latin typeface="微软雅黑" pitchFamily="34" charset="-122"/>
                <a:ea typeface="微软雅黑" pitchFamily="34" charset="-122"/>
              </a:rPr>
              <a:t>（解决正负号问题）</a:t>
            </a:r>
            <a:endParaRPr lang="zh-CN" altLang="en-US"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原码（</a:t>
            </a:r>
            <a:r>
              <a:rPr lang="en-US" altLang="zh-CN" sz="2000" dirty="0" smtClean="0">
                <a:solidFill>
                  <a:srgbClr val="000000"/>
                </a:solidFill>
              </a:rPr>
              <a:t>Signed magnitude</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反码（</a:t>
            </a:r>
            <a:r>
              <a:rPr lang="en-US" altLang="zh-CN" sz="2000" dirty="0" smtClean="0">
                <a:solidFill>
                  <a:srgbClr val="000000"/>
                </a:solidFill>
              </a:rPr>
              <a:t>One</a:t>
            </a:r>
            <a:r>
              <a:rPr lang="en-US" altLang="zh-CN" sz="2000" dirty="0" smtClean="0">
                <a:solidFill>
                  <a:srgbClr val="000000"/>
                </a:solidFill>
                <a:latin typeface="宋体" panose="02010600030101010101" pitchFamily="2" charset="-122"/>
              </a:rPr>
              <a:t>’</a:t>
            </a:r>
            <a:r>
              <a:rPr lang="en-US" altLang="zh-CN" sz="2000" dirty="0" smtClean="0">
                <a:solidFill>
                  <a:srgbClr val="000000"/>
                </a:solidFill>
              </a:rPr>
              <a:t>s complement</a:t>
            </a:r>
            <a:r>
              <a:rPr lang="zh-CN" altLang="en-US" sz="2000" dirty="0" smtClean="0">
                <a:latin typeface="微软雅黑" pitchFamily="34" charset="-122"/>
                <a:ea typeface="微软雅黑" pitchFamily="34" charset="-122"/>
              </a:rPr>
              <a:t>）很少用</a:t>
            </a:r>
            <a:endParaRPr lang="en-US" altLang="zh-CN" sz="2000"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补码（</a:t>
            </a:r>
            <a:r>
              <a:rPr lang="en-US" altLang="zh-CN" sz="2000" dirty="0" smtClean="0">
                <a:solidFill>
                  <a:srgbClr val="000000"/>
                </a:solidFill>
              </a:rPr>
              <a:t>Two</a:t>
            </a:r>
            <a:r>
              <a:rPr lang="en-US" altLang="zh-CN" sz="2000" dirty="0" smtClean="0">
                <a:solidFill>
                  <a:srgbClr val="000000"/>
                </a:solidFill>
                <a:latin typeface="宋体" panose="02010600030101010101" pitchFamily="2" charset="-122"/>
              </a:rPr>
              <a:t>’</a:t>
            </a:r>
            <a:r>
              <a:rPr lang="en-US" altLang="zh-CN" sz="2000" dirty="0" smtClean="0">
                <a:solidFill>
                  <a:srgbClr val="000000"/>
                </a:solidFill>
              </a:rPr>
              <a:t>s complement</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移码（</a:t>
            </a:r>
            <a:r>
              <a:rPr lang="en-US" altLang="zh-CN" sz="2000" dirty="0" smtClean="0">
                <a:solidFill>
                  <a:srgbClr val="000000"/>
                </a:solidFill>
              </a:rPr>
              <a:t>Biased notation</a:t>
            </a:r>
            <a:r>
              <a:rPr lang="zh-CN" altLang="en-US" sz="2000" dirty="0" smtClean="0">
                <a:latin typeface="微软雅黑" pitchFamily="34" charset="-122"/>
                <a:ea typeface="微软雅黑" pitchFamily="34" charset="-122"/>
              </a:rPr>
              <a:t>）</a:t>
            </a:r>
          </a:p>
        </p:txBody>
      </p:sp>
      <p:sp>
        <p:nvSpPr>
          <p:cNvPr id="16388" name="Text Box 4"/>
          <p:cNvSpPr txBox="1">
            <a:spLocks noChangeArrowheads="1"/>
          </p:cNvSpPr>
          <p:nvPr/>
        </p:nvSpPr>
        <p:spPr bwMode="auto">
          <a:xfrm>
            <a:off x="5283200" y="1473200"/>
            <a:ext cx="286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a:latin typeface="黑体" pitchFamily="49" charset="-122"/>
                <a:ea typeface="黑体" pitchFamily="49" charset="-122"/>
              </a:rPr>
              <a:t>答案是：不知道！</a:t>
            </a:r>
          </a:p>
        </p:txBody>
      </p:sp>
      <p:sp>
        <p:nvSpPr>
          <p:cNvPr id="163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533560E-AB41-4B3A-AD7A-5B0357BA7A2B}" type="slidenum">
              <a:rPr lang="en-US" altLang="zh-CN" smtClean="0"/>
              <a:pPr eaLnBrk="1" hangingPunct="1"/>
              <a:t>10</a:t>
            </a:fld>
            <a:endParaRPr lang="en-US" altLang="zh-CN" smtClean="0"/>
          </a:p>
        </p:txBody>
      </p:sp>
    </p:spTree>
    <p:extLst>
      <p:ext uri="{BB962C8B-B14F-4D97-AF65-F5344CB8AC3E}">
        <p14:creationId xmlns:p14="http://schemas.microsoft.com/office/powerpoint/2010/main" val="3969573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zh-CN" sz="3200" dirty="0" smtClean="0"/>
              <a:t>定点整数</a:t>
            </a:r>
          </a:p>
        </p:txBody>
      </p:sp>
      <p:grpSp>
        <p:nvGrpSpPr>
          <p:cNvPr id="2" name="Group 3"/>
          <p:cNvGrpSpPr>
            <a:grpSpLocks/>
          </p:cNvGrpSpPr>
          <p:nvPr/>
        </p:nvGrpSpPr>
        <p:grpSpPr bwMode="auto">
          <a:xfrm>
            <a:off x="152400" y="2711450"/>
            <a:ext cx="2001838" cy="1009650"/>
            <a:chOff x="0" y="0"/>
            <a:chExt cx="1261" cy="636"/>
          </a:xfrm>
        </p:grpSpPr>
        <p:sp>
          <p:nvSpPr>
            <p:cNvPr id="17452" name="Rectangle 4"/>
            <p:cNvSpPr>
              <a:spLocks noChangeArrowheads="1"/>
            </p:cNvSpPr>
            <p:nvPr/>
          </p:nvSpPr>
          <p:spPr bwMode="auto">
            <a:xfrm>
              <a:off x="0" y="318"/>
              <a:ext cx="126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908050" indent="-436563"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20000"/>
                </a:lnSpc>
                <a:spcBef>
                  <a:spcPct val="20000"/>
                </a:spcBef>
                <a:buClr>
                  <a:schemeClr val="accent2"/>
                </a:buClr>
                <a:buFont typeface="Wingdings" pitchFamily="2" charset="2"/>
                <a:buNone/>
              </a:pPr>
              <a:r>
                <a:rPr lang="zh-CN" altLang="en-US" sz="2600">
                  <a:solidFill>
                    <a:srgbClr val="0000FF"/>
                  </a:solidFill>
                  <a:latin typeface="Verdana" pitchFamily="34" charset="0"/>
                  <a:ea typeface="微软雅黑" pitchFamily="34" charset="-122"/>
                </a:rPr>
                <a:t>符号位</a:t>
              </a:r>
              <a:endParaRPr lang="zh-CN" altLang="en-US" sz="2200" b="1">
                <a:solidFill>
                  <a:srgbClr val="0000FF"/>
                </a:solidFill>
                <a:latin typeface="Verdana" pitchFamily="34" charset="0"/>
                <a:ea typeface="微软雅黑" pitchFamily="34" charset="-122"/>
              </a:endParaRPr>
            </a:p>
          </p:txBody>
        </p:sp>
        <p:sp>
          <p:nvSpPr>
            <p:cNvPr id="17453" name="AutoShape 5"/>
            <p:cNvSpPr>
              <a:spLocks/>
            </p:cNvSpPr>
            <p:nvPr/>
          </p:nvSpPr>
          <p:spPr bwMode="auto">
            <a:xfrm>
              <a:off x="635" y="0"/>
              <a:ext cx="22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2465 w 21600"/>
                <a:gd name="T37" fmla="*/ 2921 h 21600"/>
                <a:gd name="T38" fmla="*/ 18270 w 21600"/>
                <a:gd name="T39" fmla="*/ 923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00FF"/>
            </a:solidFill>
            <a:ln w="9525">
              <a:solidFill>
                <a:srgbClr val="008000"/>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3" name="Group 6"/>
          <p:cNvGrpSpPr>
            <a:grpSpLocks/>
          </p:cNvGrpSpPr>
          <p:nvPr/>
        </p:nvGrpSpPr>
        <p:grpSpPr bwMode="auto">
          <a:xfrm>
            <a:off x="5930900" y="2927350"/>
            <a:ext cx="2592388" cy="793750"/>
            <a:chOff x="0" y="0"/>
            <a:chExt cx="1633" cy="500"/>
          </a:xfrm>
        </p:grpSpPr>
        <p:sp>
          <p:nvSpPr>
            <p:cNvPr id="17450" name="Rectangle 7"/>
            <p:cNvSpPr>
              <a:spLocks noChangeArrowheads="1"/>
            </p:cNvSpPr>
            <p:nvPr/>
          </p:nvSpPr>
          <p:spPr bwMode="auto">
            <a:xfrm>
              <a:off x="0" y="182"/>
              <a:ext cx="16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908050" indent="-436563"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20000"/>
                </a:lnSpc>
                <a:spcBef>
                  <a:spcPct val="20000"/>
                </a:spcBef>
                <a:buClr>
                  <a:schemeClr val="accent2"/>
                </a:buClr>
                <a:buFont typeface="Wingdings" pitchFamily="2" charset="2"/>
                <a:buNone/>
              </a:pPr>
              <a:r>
                <a:rPr lang="zh-CN" altLang="en-US" sz="2600">
                  <a:solidFill>
                    <a:schemeClr val="accent2"/>
                  </a:solidFill>
                  <a:latin typeface="Verdana" pitchFamily="34" charset="0"/>
                  <a:ea typeface="微软雅黑" pitchFamily="34" charset="-122"/>
                </a:rPr>
                <a:t>小数点位置</a:t>
              </a:r>
              <a:endParaRPr lang="zh-CN" altLang="en-US" sz="2200" b="1">
                <a:solidFill>
                  <a:schemeClr val="accent2"/>
                </a:solidFill>
                <a:latin typeface="Verdana" pitchFamily="34" charset="0"/>
                <a:ea typeface="微软雅黑" pitchFamily="34" charset="-122"/>
              </a:endParaRPr>
            </a:p>
          </p:txBody>
        </p:sp>
        <p:sp>
          <p:nvSpPr>
            <p:cNvPr id="17451" name="AutoShape 8"/>
            <p:cNvSpPr>
              <a:spLocks noChangeArrowheads="1"/>
            </p:cNvSpPr>
            <p:nvPr/>
          </p:nvSpPr>
          <p:spPr bwMode="auto">
            <a:xfrm>
              <a:off x="545" y="0"/>
              <a:ext cx="136" cy="227"/>
            </a:xfrm>
            <a:prstGeom prst="upArrow">
              <a:avLst>
                <a:gd name="adj1" fmla="val 50000"/>
                <a:gd name="adj2" fmla="val 417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20000"/>
                </a:spcBef>
                <a:buClr>
                  <a:schemeClr val="accent2"/>
                </a:buClr>
                <a:buFont typeface="Wingdings" pitchFamily="2" charset="2"/>
                <a:buNone/>
              </a:pPr>
              <a:endParaRPr lang="zh-CN" altLang="en-US" sz="1700">
                <a:latin typeface="Verdana" pitchFamily="34" charset="0"/>
                <a:ea typeface="微软雅黑" pitchFamily="34" charset="-122"/>
              </a:endParaRPr>
            </a:p>
          </p:txBody>
        </p:sp>
      </p:grpSp>
      <p:grpSp>
        <p:nvGrpSpPr>
          <p:cNvPr id="4" name="Group 9"/>
          <p:cNvGrpSpPr>
            <a:grpSpLocks/>
          </p:cNvGrpSpPr>
          <p:nvPr/>
        </p:nvGrpSpPr>
        <p:grpSpPr bwMode="auto">
          <a:xfrm>
            <a:off x="2509838" y="2925763"/>
            <a:ext cx="4394200" cy="793750"/>
            <a:chOff x="0" y="0"/>
            <a:chExt cx="2768" cy="500"/>
          </a:xfrm>
        </p:grpSpPr>
        <p:sp>
          <p:nvSpPr>
            <p:cNvPr id="54" name="AutoShape 10"/>
            <p:cNvSpPr>
              <a:spLocks/>
            </p:cNvSpPr>
            <p:nvPr/>
          </p:nvSpPr>
          <p:spPr bwMode="auto">
            <a:xfrm rot="16200000">
              <a:off x="1316" y="-1316"/>
              <a:ext cx="136" cy="2768"/>
            </a:xfrm>
            <a:prstGeom prst="leftBrace">
              <a:avLst>
                <a:gd name="adj1" fmla="val 169608"/>
                <a:gd name="adj2" fmla="val 50394"/>
              </a:avLst>
            </a:prstGeom>
            <a:noFill/>
            <a:ln w="19050" cmpd="sng">
              <a:solidFill>
                <a:srgbClr val="FF0000"/>
              </a:solidFill>
              <a:round/>
              <a:headEnd/>
              <a:tailEnd/>
            </a:ln>
            <a:extLst/>
          </p:spPr>
          <p:txBody>
            <a:bodyPr vert="eaVert"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endParaRPr lang="zh-CN" altLang="en-US" sz="1800" smtClean="0">
                <a:solidFill>
                  <a:srgbClr val="FF0000"/>
                </a:solidFill>
                <a:effectLst>
                  <a:outerShdw blurRad="38100" dist="38100" dir="2700000" algn="tl">
                    <a:srgbClr val="C0C0C0"/>
                  </a:outerShdw>
                </a:effectLst>
                <a:latin typeface="Tahoma" panose="020B0604030504040204" pitchFamily="34" charset="0"/>
                <a:ea typeface="宋体" panose="02010600030101010101" pitchFamily="2" charset="-122"/>
              </a:endParaRPr>
            </a:p>
          </p:txBody>
        </p:sp>
        <p:sp>
          <p:nvSpPr>
            <p:cNvPr id="17449" name="Rectangle 11"/>
            <p:cNvSpPr>
              <a:spLocks noChangeArrowheads="1"/>
            </p:cNvSpPr>
            <p:nvPr/>
          </p:nvSpPr>
          <p:spPr bwMode="auto">
            <a:xfrm>
              <a:off x="635" y="182"/>
              <a:ext cx="16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908050" indent="-436563"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20000"/>
                </a:lnSpc>
                <a:spcBef>
                  <a:spcPct val="20000"/>
                </a:spcBef>
                <a:buClr>
                  <a:schemeClr val="accent2"/>
                </a:buClr>
                <a:buFont typeface="Wingdings" pitchFamily="2" charset="2"/>
                <a:buNone/>
              </a:pPr>
              <a:r>
                <a:rPr lang="zh-CN" altLang="en-US" sz="2600">
                  <a:solidFill>
                    <a:srgbClr val="FF0000"/>
                  </a:solidFill>
                  <a:latin typeface="Verdana" pitchFamily="34" charset="0"/>
                  <a:ea typeface="微软雅黑" pitchFamily="34" charset="-122"/>
                </a:rPr>
                <a:t>数值部分</a:t>
              </a:r>
              <a:endParaRPr lang="zh-CN" altLang="en-US" sz="2200" b="1">
                <a:solidFill>
                  <a:srgbClr val="FF0000"/>
                </a:solidFill>
                <a:latin typeface="Verdana" pitchFamily="34" charset="0"/>
                <a:ea typeface="微软雅黑" pitchFamily="34" charset="-122"/>
              </a:endParaRPr>
            </a:p>
          </p:txBody>
        </p:sp>
      </p:grpSp>
      <p:grpSp>
        <p:nvGrpSpPr>
          <p:cNvPr id="17414" name="Group 14"/>
          <p:cNvGrpSpPr>
            <a:grpSpLocks/>
          </p:cNvGrpSpPr>
          <p:nvPr/>
        </p:nvGrpSpPr>
        <p:grpSpPr bwMode="auto">
          <a:xfrm>
            <a:off x="1719263" y="2279650"/>
            <a:ext cx="5184775" cy="647700"/>
            <a:chOff x="0" y="0"/>
            <a:chExt cx="3266" cy="408"/>
          </a:xfrm>
        </p:grpSpPr>
        <p:sp>
          <p:nvSpPr>
            <p:cNvPr id="57" name="Rectangle 15"/>
            <p:cNvSpPr>
              <a:spLocks noChangeArrowheads="1"/>
            </p:cNvSpPr>
            <p:nvPr/>
          </p:nvSpPr>
          <p:spPr bwMode="auto">
            <a:xfrm>
              <a:off x="0" y="0"/>
              <a:ext cx="396" cy="408"/>
            </a:xfrm>
            <a:prstGeom prst="rect">
              <a:avLst/>
            </a:prstGeom>
            <a:solidFill>
              <a:srgbClr val="CCFFCC"/>
            </a:solidFill>
            <a:ln w="19050"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2800" dirty="0" smtClean="0">
                  <a:solidFill>
                    <a:schemeClr val="folHlink"/>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800" baseline="-25000" dirty="0" smtClean="0">
                  <a:solidFill>
                    <a:schemeClr val="folHlink"/>
                  </a:solidFill>
                  <a:effectLst>
                    <a:outerShdw blurRad="38100" dist="38100" dir="2700000" algn="tl">
                      <a:srgbClr val="000000"/>
                    </a:outerShdw>
                  </a:effectLst>
                  <a:latin typeface="Tahoma" panose="020B0604030504040204" pitchFamily="34" charset="0"/>
                  <a:ea typeface="宋体" panose="02010600030101010101" pitchFamily="2" charset="-122"/>
                </a:rPr>
                <a:t>0</a:t>
              </a:r>
            </a:p>
          </p:txBody>
        </p:sp>
        <p:sp>
          <p:nvSpPr>
            <p:cNvPr id="58" name="Rectangle 16"/>
            <p:cNvSpPr>
              <a:spLocks noChangeArrowheads="1"/>
            </p:cNvSpPr>
            <p:nvPr/>
          </p:nvSpPr>
          <p:spPr bwMode="auto">
            <a:xfrm>
              <a:off x="494" y="0"/>
              <a:ext cx="396" cy="408"/>
            </a:xfrm>
            <a:prstGeom prst="rect">
              <a:avLst/>
            </a:prstGeom>
            <a:solidFill>
              <a:srgbClr val="CCFFCC"/>
            </a:solidFill>
            <a:ln w="19050"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28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800" baseline="-250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rPr>
                <a:t>1</a:t>
              </a:r>
            </a:p>
          </p:txBody>
        </p:sp>
        <p:sp>
          <p:nvSpPr>
            <p:cNvPr id="59" name="Rectangle 17"/>
            <p:cNvSpPr>
              <a:spLocks noChangeArrowheads="1"/>
            </p:cNvSpPr>
            <p:nvPr/>
          </p:nvSpPr>
          <p:spPr bwMode="auto">
            <a:xfrm>
              <a:off x="890" y="0"/>
              <a:ext cx="396" cy="408"/>
            </a:xfrm>
            <a:prstGeom prst="rect">
              <a:avLst/>
            </a:prstGeom>
            <a:solidFill>
              <a:srgbClr val="CCFFCC"/>
            </a:solidFill>
            <a:ln w="19050"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28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800" baseline="-250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rPr>
                <a:t>2</a:t>
              </a:r>
            </a:p>
          </p:txBody>
        </p:sp>
        <p:sp>
          <p:nvSpPr>
            <p:cNvPr id="60" name="Rectangle 18"/>
            <p:cNvSpPr>
              <a:spLocks noChangeArrowheads="1"/>
            </p:cNvSpPr>
            <p:nvPr/>
          </p:nvSpPr>
          <p:spPr bwMode="auto">
            <a:xfrm>
              <a:off x="1286" y="0"/>
              <a:ext cx="396" cy="408"/>
            </a:xfrm>
            <a:prstGeom prst="rect">
              <a:avLst/>
            </a:prstGeom>
            <a:solidFill>
              <a:srgbClr val="CCFFCC"/>
            </a:solidFill>
            <a:ln w="19050"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28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800" baseline="-250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rPr>
                <a:t>3</a:t>
              </a:r>
            </a:p>
          </p:txBody>
        </p:sp>
        <p:sp>
          <p:nvSpPr>
            <p:cNvPr id="61" name="Rectangle 19"/>
            <p:cNvSpPr>
              <a:spLocks noChangeArrowheads="1"/>
            </p:cNvSpPr>
            <p:nvPr/>
          </p:nvSpPr>
          <p:spPr bwMode="auto">
            <a:xfrm>
              <a:off x="1682" y="0"/>
              <a:ext cx="396" cy="408"/>
            </a:xfrm>
            <a:prstGeom prst="rect">
              <a:avLst/>
            </a:prstGeom>
            <a:solidFill>
              <a:srgbClr val="CCFFCC"/>
            </a:solidFill>
            <a:ln w="19050"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1800" smtClean="0">
                  <a:solidFill>
                    <a:srgbClr val="0066FF"/>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8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62" name="Rectangle 20"/>
            <p:cNvSpPr>
              <a:spLocks noChangeArrowheads="1"/>
            </p:cNvSpPr>
            <p:nvPr/>
          </p:nvSpPr>
          <p:spPr bwMode="auto">
            <a:xfrm>
              <a:off x="2078" y="0"/>
              <a:ext cx="396" cy="408"/>
            </a:xfrm>
            <a:prstGeom prst="rect">
              <a:avLst/>
            </a:prstGeom>
            <a:solidFill>
              <a:srgbClr val="CCFFCC"/>
            </a:solidFill>
            <a:ln w="19050"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1800" smtClean="0">
                  <a:solidFill>
                    <a:srgbClr val="0066FF"/>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8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63" name="Rectangle 21"/>
            <p:cNvSpPr>
              <a:spLocks noChangeArrowheads="1"/>
            </p:cNvSpPr>
            <p:nvPr/>
          </p:nvSpPr>
          <p:spPr bwMode="auto">
            <a:xfrm>
              <a:off x="2474" y="0"/>
              <a:ext cx="396" cy="408"/>
            </a:xfrm>
            <a:prstGeom prst="rect">
              <a:avLst/>
            </a:prstGeom>
            <a:solidFill>
              <a:srgbClr val="CCFFCC"/>
            </a:solidFill>
            <a:ln w="19050"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1800" smtClean="0">
                  <a:solidFill>
                    <a:srgbClr val="0066FF"/>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8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64" name="Rectangle 22"/>
            <p:cNvSpPr>
              <a:spLocks noChangeArrowheads="1"/>
            </p:cNvSpPr>
            <p:nvPr/>
          </p:nvSpPr>
          <p:spPr bwMode="auto">
            <a:xfrm>
              <a:off x="396" y="0"/>
              <a:ext cx="98" cy="408"/>
            </a:xfrm>
            <a:prstGeom prst="rect">
              <a:avLst/>
            </a:prstGeom>
            <a:solidFill>
              <a:srgbClr val="CCFFCC"/>
            </a:solidFill>
            <a:ln w="19050"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endParaRPr lang="zh-CN" altLang="en-US" sz="2800" baseline="-25000" smtClean="0">
                <a:solidFill>
                  <a:srgbClr val="00FF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65" name="Rectangle 23"/>
            <p:cNvSpPr>
              <a:spLocks noChangeArrowheads="1"/>
            </p:cNvSpPr>
            <p:nvPr/>
          </p:nvSpPr>
          <p:spPr bwMode="auto">
            <a:xfrm>
              <a:off x="2870" y="0"/>
              <a:ext cx="396" cy="408"/>
            </a:xfrm>
            <a:prstGeom prst="rect">
              <a:avLst/>
            </a:prstGeom>
            <a:solidFill>
              <a:srgbClr val="CCFFCC"/>
            </a:solidFill>
            <a:ln w="19050"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28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800" baseline="-25000" smtClean="0">
                  <a:solidFill>
                    <a:srgbClr val="0066FF"/>
                  </a:solidFill>
                  <a:effectLst>
                    <a:outerShdw blurRad="38100" dist="38100" dir="2700000" algn="tl">
                      <a:srgbClr val="000000"/>
                    </a:outerShdw>
                  </a:effectLst>
                  <a:latin typeface="Tahoma" panose="020B0604030504040204" pitchFamily="34" charset="0"/>
                  <a:ea typeface="宋体" panose="02010600030101010101" pitchFamily="2" charset="-122"/>
                </a:rPr>
                <a:t>n</a:t>
              </a:r>
            </a:p>
          </p:txBody>
        </p:sp>
      </p:grpSp>
      <p:grpSp>
        <p:nvGrpSpPr>
          <p:cNvPr id="6" name="Group 24"/>
          <p:cNvGrpSpPr>
            <a:grpSpLocks/>
          </p:cNvGrpSpPr>
          <p:nvPr/>
        </p:nvGrpSpPr>
        <p:grpSpPr bwMode="auto">
          <a:xfrm>
            <a:off x="838200" y="4056063"/>
            <a:ext cx="5184775" cy="647700"/>
            <a:chOff x="0" y="0"/>
            <a:chExt cx="3266" cy="408"/>
          </a:xfrm>
        </p:grpSpPr>
        <p:sp>
          <p:nvSpPr>
            <p:cNvPr id="67" name="Rectangle 25"/>
            <p:cNvSpPr>
              <a:spLocks noChangeArrowheads="1"/>
            </p:cNvSpPr>
            <p:nvPr/>
          </p:nvSpPr>
          <p:spPr bwMode="auto">
            <a:xfrm>
              <a:off x="0"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0000FF"/>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000" baseline="-25000" smtClean="0">
                  <a:solidFill>
                    <a:srgbClr val="0000FF"/>
                  </a:solidFill>
                  <a:effectLst>
                    <a:outerShdw blurRad="38100" dist="38100" dir="2700000" algn="tl">
                      <a:srgbClr val="000000"/>
                    </a:outerShdw>
                  </a:effectLst>
                  <a:latin typeface="Tahoma" panose="020B0604030504040204" pitchFamily="34" charset="0"/>
                  <a:ea typeface="宋体" panose="02010600030101010101" pitchFamily="2" charset="-122"/>
                </a:rPr>
                <a:t>0</a:t>
              </a:r>
            </a:p>
          </p:txBody>
        </p:sp>
        <p:sp>
          <p:nvSpPr>
            <p:cNvPr id="68" name="Rectangle 26"/>
            <p:cNvSpPr>
              <a:spLocks noChangeArrowheads="1"/>
            </p:cNvSpPr>
            <p:nvPr/>
          </p:nvSpPr>
          <p:spPr bwMode="auto">
            <a:xfrm>
              <a:off x="494"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1</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69" name="Rectangle 27"/>
            <p:cNvSpPr>
              <a:spLocks noChangeArrowheads="1"/>
            </p:cNvSpPr>
            <p:nvPr/>
          </p:nvSpPr>
          <p:spPr bwMode="auto">
            <a:xfrm>
              <a:off x="890"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1</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70" name="Rectangle 28"/>
            <p:cNvSpPr>
              <a:spLocks noChangeArrowheads="1"/>
            </p:cNvSpPr>
            <p:nvPr/>
          </p:nvSpPr>
          <p:spPr bwMode="auto">
            <a:xfrm>
              <a:off x="1286"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1</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71" name="Rectangle 29"/>
            <p:cNvSpPr>
              <a:spLocks noChangeArrowheads="1"/>
            </p:cNvSpPr>
            <p:nvPr/>
          </p:nvSpPr>
          <p:spPr bwMode="auto">
            <a:xfrm>
              <a:off x="1682"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72" name="Rectangle 30"/>
            <p:cNvSpPr>
              <a:spLocks noChangeArrowheads="1"/>
            </p:cNvSpPr>
            <p:nvPr/>
          </p:nvSpPr>
          <p:spPr bwMode="auto">
            <a:xfrm>
              <a:off x="2078"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73" name="Rectangle 31"/>
            <p:cNvSpPr>
              <a:spLocks noChangeArrowheads="1"/>
            </p:cNvSpPr>
            <p:nvPr/>
          </p:nvSpPr>
          <p:spPr bwMode="auto">
            <a:xfrm>
              <a:off x="2474"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74" name="Rectangle 32"/>
            <p:cNvSpPr>
              <a:spLocks noChangeArrowheads="1"/>
            </p:cNvSpPr>
            <p:nvPr/>
          </p:nvSpPr>
          <p:spPr bwMode="auto">
            <a:xfrm>
              <a:off x="396" y="0"/>
              <a:ext cx="98"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endParaRPr lang="zh-CN" altLang="en-US" sz="2000" baseline="-25000" smtClean="0">
                <a:solidFill>
                  <a:srgbClr val="00FF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75" name="Rectangle 33"/>
            <p:cNvSpPr>
              <a:spLocks noChangeArrowheads="1"/>
            </p:cNvSpPr>
            <p:nvPr/>
          </p:nvSpPr>
          <p:spPr bwMode="auto">
            <a:xfrm>
              <a:off x="2870"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1</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grpSp>
      <p:grpSp>
        <p:nvGrpSpPr>
          <p:cNvPr id="7" name="Group 34"/>
          <p:cNvGrpSpPr>
            <a:grpSpLocks/>
          </p:cNvGrpSpPr>
          <p:nvPr/>
        </p:nvGrpSpPr>
        <p:grpSpPr bwMode="auto">
          <a:xfrm>
            <a:off x="3286125" y="5016500"/>
            <a:ext cx="5184775" cy="647700"/>
            <a:chOff x="0" y="0"/>
            <a:chExt cx="3266" cy="408"/>
          </a:xfrm>
        </p:grpSpPr>
        <p:sp>
          <p:nvSpPr>
            <p:cNvPr id="77" name="Rectangle 35"/>
            <p:cNvSpPr>
              <a:spLocks noChangeArrowheads="1"/>
            </p:cNvSpPr>
            <p:nvPr/>
          </p:nvSpPr>
          <p:spPr bwMode="auto">
            <a:xfrm>
              <a:off x="0"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0000FF"/>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000" baseline="-25000" smtClean="0">
                  <a:solidFill>
                    <a:srgbClr val="0000FF"/>
                  </a:solidFill>
                  <a:effectLst>
                    <a:outerShdw blurRad="38100" dist="38100" dir="2700000" algn="tl">
                      <a:srgbClr val="000000"/>
                    </a:outerShdw>
                  </a:effectLst>
                  <a:latin typeface="Tahoma" panose="020B0604030504040204" pitchFamily="34" charset="0"/>
                  <a:ea typeface="宋体" panose="02010600030101010101" pitchFamily="2" charset="-122"/>
                </a:rPr>
                <a:t>0</a:t>
              </a:r>
            </a:p>
          </p:txBody>
        </p:sp>
        <p:sp>
          <p:nvSpPr>
            <p:cNvPr id="78" name="Rectangle 36"/>
            <p:cNvSpPr>
              <a:spLocks noChangeArrowheads="1"/>
            </p:cNvSpPr>
            <p:nvPr/>
          </p:nvSpPr>
          <p:spPr bwMode="auto">
            <a:xfrm>
              <a:off x="494"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0</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79" name="Rectangle 37"/>
            <p:cNvSpPr>
              <a:spLocks noChangeArrowheads="1"/>
            </p:cNvSpPr>
            <p:nvPr/>
          </p:nvSpPr>
          <p:spPr bwMode="auto">
            <a:xfrm>
              <a:off x="890"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0</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80" name="Rectangle 38"/>
            <p:cNvSpPr>
              <a:spLocks noChangeArrowheads="1"/>
            </p:cNvSpPr>
            <p:nvPr/>
          </p:nvSpPr>
          <p:spPr bwMode="auto">
            <a:xfrm>
              <a:off x="1286"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0</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81" name="Rectangle 39"/>
            <p:cNvSpPr>
              <a:spLocks noChangeArrowheads="1"/>
            </p:cNvSpPr>
            <p:nvPr/>
          </p:nvSpPr>
          <p:spPr bwMode="auto">
            <a:xfrm>
              <a:off x="1682"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82" name="Rectangle 40"/>
            <p:cNvSpPr>
              <a:spLocks noChangeArrowheads="1"/>
            </p:cNvSpPr>
            <p:nvPr/>
          </p:nvSpPr>
          <p:spPr bwMode="auto">
            <a:xfrm>
              <a:off x="2078"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83" name="Rectangle 41"/>
            <p:cNvSpPr>
              <a:spLocks noChangeArrowheads="1"/>
            </p:cNvSpPr>
            <p:nvPr/>
          </p:nvSpPr>
          <p:spPr bwMode="auto">
            <a:xfrm>
              <a:off x="2474"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84" name="Rectangle 42"/>
            <p:cNvSpPr>
              <a:spLocks noChangeArrowheads="1"/>
            </p:cNvSpPr>
            <p:nvPr/>
          </p:nvSpPr>
          <p:spPr bwMode="auto">
            <a:xfrm>
              <a:off x="396" y="0"/>
              <a:ext cx="98"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endParaRPr lang="zh-CN" altLang="en-US" sz="2000" baseline="-25000" smtClean="0">
                <a:solidFill>
                  <a:srgbClr val="00FF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85" name="Rectangle 43"/>
            <p:cNvSpPr>
              <a:spLocks noChangeArrowheads="1"/>
            </p:cNvSpPr>
            <p:nvPr/>
          </p:nvSpPr>
          <p:spPr bwMode="auto">
            <a:xfrm>
              <a:off x="2870" y="0"/>
              <a:ext cx="396" cy="408"/>
            </a:xfrm>
            <a:prstGeom prst="rect">
              <a:avLst/>
            </a:prstGeom>
            <a:solidFill>
              <a:srgbClr val="66FFCC"/>
            </a:solidFill>
            <a:ln w="9525" cmpd="sng">
              <a:solidFill>
                <a:srgbClr val="FF6600"/>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dirty="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0</a:t>
              </a:r>
              <a:endParaRPr lang="en-US" sz="2000" baseline="-25000" dirty="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grpSp>
      <p:sp>
        <p:nvSpPr>
          <p:cNvPr id="86" name="Rectangle 44"/>
          <p:cNvSpPr>
            <a:spLocks noChangeArrowheads="1"/>
          </p:cNvSpPr>
          <p:nvPr/>
        </p:nvSpPr>
        <p:spPr bwMode="auto">
          <a:xfrm>
            <a:off x="6186488" y="4097338"/>
            <a:ext cx="25908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20000"/>
              </a:spcBef>
              <a:buClr>
                <a:schemeClr val="accent2"/>
              </a:buClr>
              <a:buFont typeface="Wingdings" pitchFamily="2" charset="2"/>
              <a:buNone/>
            </a:pPr>
            <a:r>
              <a:rPr lang="en-US" altLang="zh-CN" sz="2600">
                <a:latin typeface="Verdana" pitchFamily="34" charset="0"/>
                <a:ea typeface="微软雅黑" pitchFamily="34" charset="-122"/>
              </a:rPr>
              <a:t>0</a:t>
            </a:r>
            <a:r>
              <a:rPr lang="en-US" altLang="zh-CN" sz="2600" baseline="50000">
                <a:latin typeface="Verdana" pitchFamily="34" charset="0"/>
                <a:ea typeface="微软雅黑" pitchFamily="34" charset="-122"/>
              </a:rPr>
              <a:t> </a:t>
            </a:r>
            <a:r>
              <a:rPr lang="en-US" altLang="zh-CN" sz="2600">
                <a:latin typeface="Verdana" pitchFamily="34" charset="0"/>
                <a:ea typeface="微软雅黑" pitchFamily="34" charset="-122"/>
              </a:rPr>
              <a:t>≤|X|≤2</a:t>
            </a:r>
            <a:r>
              <a:rPr lang="en-US" altLang="zh-CN" sz="2600" baseline="50000">
                <a:latin typeface="Verdana" pitchFamily="34" charset="0"/>
                <a:ea typeface="微软雅黑" pitchFamily="34" charset="-122"/>
              </a:rPr>
              <a:t>n</a:t>
            </a:r>
            <a:r>
              <a:rPr lang="en-US" altLang="zh-CN" sz="2600">
                <a:latin typeface="Verdana" pitchFamily="34" charset="0"/>
                <a:ea typeface="微软雅黑" pitchFamily="34" charset="-122"/>
              </a:rPr>
              <a:t>-1</a:t>
            </a:r>
          </a:p>
        </p:txBody>
      </p:sp>
      <p:sp>
        <p:nvSpPr>
          <p:cNvPr id="87" name="Rectangle 46"/>
          <p:cNvSpPr>
            <a:spLocks noChangeArrowheads="1"/>
          </p:cNvSpPr>
          <p:nvPr/>
        </p:nvSpPr>
        <p:spPr bwMode="auto">
          <a:xfrm>
            <a:off x="928688" y="5049838"/>
            <a:ext cx="2160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20000"/>
              </a:spcBef>
              <a:buClr>
                <a:schemeClr val="accent2"/>
              </a:buClr>
              <a:buFont typeface="Wingdings" pitchFamily="2" charset="2"/>
              <a:buNone/>
            </a:pPr>
            <a:r>
              <a:rPr lang="zh-CN" altLang="en-US" sz="2600">
                <a:latin typeface="Verdana" pitchFamily="34" charset="0"/>
                <a:ea typeface="微软雅黑" pitchFamily="34" charset="-122"/>
              </a:rPr>
              <a:t>上溢</a:t>
            </a:r>
          </a:p>
        </p:txBody>
      </p:sp>
      <p:sp>
        <p:nvSpPr>
          <p:cNvPr id="88" name="AutoShape 12"/>
          <p:cNvSpPr>
            <a:spLocks noChangeArrowheads="1"/>
          </p:cNvSpPr>
          <p:nvPr/>
        </p:nvSpPr>
        <p:spPr bwMode="auto">
          <a:xfrm>
            <a:off x="927100" y="1560513"/>
            <a:ext cx="2449513" cy="503237"/>
          </a:xfrm>
          <a:prstGeom prst="wedgeEllipseCallout">
            <a:avLst>
              <a:gd name="adj1" fmla="val 30167"/>
              <a:gd name="adj2" fmla="val 119718"/>
            </a:avLst>
          </a:prstGeom>
          <a:solidFill>
            <a:srgbClr val="33CCCC"/>
          </a:solidFill>
          <a:ln w="9525" cmpd="sng">
            <a:solidFill>
              <a:srgbClr val="00FFCC"/>
            </a:solidFill>
            <a:miter lim="800000"/>
            <a:headEnd/>
            <a:tailEnd/>
          </a:ln>
          <a:effectLst>
            <a:outerShdw dist="107763" dir="2700000" algn="ctr" rotWithShape="0">
              <a:schemeClr val="bg2">
                <a:alpha val="50000"/>
              </a:schemeClr>
            </a:outerShdw>
          </a:effectLst>
        </p:spPr>
        <p:txBody>
          <a:bodyP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zh-CN" altLang="en-US" sz="2400" dirty="0" smtClean="0">
                <a:effectLst>
                  <a:outerShdw blurRad="38100" dist="38100" dir="2700000" algn="tl">
                    <a:srgbClr val="FFFFFF"/>
                  </a:outerShdw>
                </a:effectLst>
                <a:latin typeface="Tahoma" panose="020B0604030504040204" pitchFamily="34" charset="0"/>
                <a:ea typeface="微软雅黑" panose="020B0503020204020204" pitchFamily="34" charset="-122"/>
              </a:rPr>
              <a:t>最高有效位</a:t>
            </a:r>
          </a:p>
        </p:txBody>
      </p:sp>
      <p:sp>
        <p:nvSpPr>
          <p:cNvPr id="89" name="AutoShape 13"/>
          <p:cNvSpPr>
            <a:spLocks noChangeArrowheads="1"/>
          </p:cNvSpPr>
          <p:nvPr/>
        </p:nvSpPr>
        <p:spPr bwMode="auto">
          <a:xfrm>
            <a:off x="5822950" y="1557338"/>
            <a:ext cx="2700338" cy="506412"/>
          </a:xfrm>
          <a:prstGeom prst="wedgeEllipseCallout">
            <a:avLst>
              <a:gd name="adj1" fmla="val -23958"/>
              <a:gd name="adj2" fmla="val 130565"/>
            </a:avLst>
          </a:prstGeom>
          <a:solidFill>
            <a:srgbClr val="33CCCC"/>
          </a:solidFill>
          <a:ln w="9525" cmpd="sng">
            <a:solidFill>
              <a:srgbClr val="00FFCC"/>
            </a:solidFill>
            <a:miter lim="800000"/>
            <a:headEnd/>
            <a:tailEnd/>
          </a:ln>
          <a:effectLst>
            <a:outerShdw dist="107763" dir="2700000" algn="ctr" rotWithShape="0">
              <a:schemeClr val="bg2">
                <a:alpha val="50000"/>
              </a:schemeClr>
            </a:outerShdw>
          </a:effectLst>
        </p:spPr>
        <p:txBody>
          <a:bodyP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zh-CN" altLang="en-US" sz="2400" dirty="0" smtClean="0">
                <a:effectLst>
                  <a:outerShdw blurRad="38100" dist="38100" dir="2700000" algn="tl">
                    <a:srgbClr val="FFFFFF"/>
                  </a:outerShdw>
                </a:effectLst>
                <a:latin typeface="Tahoma" panose="020B0604030504040204" pitchFamily="34" charset="0"/>
                <a:ea typeface="微软雅黑" panose="020B0503020204020204" pitchFamily="34" charset="-122"/>
              </a:rPr>
              <a:t>最低有效位</a:t>
            </a:r>
          </a:p>
        </p:txBody>
      </p:sp>
    </p:spTree>
    <p:extLst>
      <p:ext uri="{BB962C8B-B14F-4D97-AF65-F5344CB8AC3E}">
        <p14:creationId xmlns:p14="http://schemas.microsoft.com/office/powerpoint/2010/main" val="20211321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3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down)">
                                      <p:cBhvr>
                                        <p:cTn id="22" dur="500"/>
                                        <p:tgtEl>
                                          <p:spTgt spid="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down)">
                                      <p:cBhvr>
                                        <p:cTn id="27" dur="500"/>
                                        <p:tgtEl>
                                          <p:spTgt spid="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86"/>
                                        </p:tgtEl>
                                        <p:attrNameLst>
                                          <p:attrName>style.visibility</p:attrName>
                                        </p:attrNameLst>
                                      </p:cBhvr>
                                      <p:to>
                                        <p:strVal val="visible"/>
                                      </p:to>
                                    </p:set>
                                    <p:anim calcmode="lin" valueType="num">
                                      <p:cBhvr additive="base">
                                        <p:cTn id="44" dur="500" fill="hold"/>
                                        <p:tgtEl>
                                          <p:spTgt spid="86"/>
                                        </p:tgtEl>
                                        <p:attrNameLst>
                                          <p:attrName>ppt_x</p:attrName>
                                        </p:attrNameLst>
                                      </p:cBhvr>
                                      <p:tavLst>
                                        <p:tav tm="0">
                                          <p:val>
                                            <p:strVal val="#ppt_x"/>
                                          </p:val>
                                        </p:tav>
                                        <p:tav tm="100000">
                                          <p:val>
                                            <p:strVal val="#ppt_x"/>
                                          </p:val>
                                        </p:tav>
                                      </p:tavLst>
                                    </p:anim>
                                    <p:anim calcmode="lin" valueType="num">
                                      <p:cBhvr additive="base">
                                        <p:cTn id="45"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87"/>
                                        </p:tgtEl>
                                        <p:attrNameLst>
                                          <p:attrName>style.visibility</p:attrName>
                                        </p:attrNameLst>
                                      </p:cBhvr>
                                      <p:to>
                                        <p:strVal val="visible"/>
                                      </p:to>
                                    </p:set>
                                    <p:anim calcmode="lin" valueType="num">
                                      <p:cBhvr additive="base">
                                        <p:cTn id="50" dur="500" fill="hold"/>
                                        <p:tgtEl>
                                          <p:spTgt spid="87"/>
                                        </p:tgtEl>
                                        <p:attrNameLst>
                                          <p:attrName>ppt_x</p:attrName>
                                        </p:attrNameLst>
                                      </p:cBhvr>
                                      <p:tavLst>
                                        <p:tav tm="0">
                                          <p:val>
                                            <p:strVal val="#ppt_x"/>
                                          </p:val>
                                        </p:tav>
                                        <p:tav tm="100000">
                                          <p:val>
                                            <p:strVal val="#ppt_x"/>
                                          </p:val>
                                        </p:tav>
                                      </p:tavLst>
                                    </p:anim>
                                    <p:anim calcmode="lin" valueType="num">
                                      <p:cBhvr additive="base">
                                        <p:cTn id="51"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utoUpdateAnimBg="0"/>
      <p:bldP spid="87" grpId="0" autoUpdateAnimBg="0"/>
      <p:bldP spid="88" grpId="0" animBg="1" autoUpdateAnimBg="0"/>
      <p:bldP spid="8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57200" y="98631"/>
            <a:ext cx="8229600" cy="652258"/>
          </a:xfrm>
        </p:spPr>
        <p:txBody>
          <a:bodyPr/>
          <a:lstStyle/>
          <a:p>
            <a:r>
              <a:rPr lang="zh-CN" altLang="zh-CN" dirty="0" smtClean="0"/>
              <a:t>定点小数</a:t>
            </a:r>
            <a:endParaRPr lang="zh-CN" altLang="en-US" dirty="0" smtClean="0"/>
          </a:p>
        </p:txBody>
      </p:sp>
      <p:sp>
        <p:nvSpPr>
          <p:cNvPr id="184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solidFill>
                  <a:srgbClr val="0D7157"/>
                </a:solidFill>
              </a:rPr>
              <a:t> -</a:t>
            </a:r>
            <a:fld id="{0B430632-997A-42B3-B81A-9430BDA71705}" type="slidenum">
              <a:rPr lang="en-US" altLang="zh-CN" smtClean="0">
                <a:solidFill>
                  <a:srgbClr val="0D7157"/>
                </a:solidFill>
              </a:rPr>
              <a:pPr eaLnBrk="1" hangingPunct="1"/>
              <a:t>12</a:t>
            </a:fld>
            <a:r>
              <a:rPr lang="en-US" altLang="zh-CN" smtClean="0">
                <a:solidFill>
                  <a:srgbClr val="0D7157"/>
                </a:solidFill>
              </a:rPr>
              <a:t>- </a:t>
            </a:r>
          </a:p>
        </p:txBody>
      </p:sp>
      <p:grpSp>
        <p:nvGrpSpPr>
          <p:cNvPr id="2" name="Group 3"/>
          <p:cNvGrpSpPr>
            <a:grpSpLocks/>
          </p:cNvGrpSpPr>
          <p:nvPr/>
        </p:nvGrpSpPr>
        <p:grpSpPr bwMode="auto">
          <a:xfrm>
            <a:off x="457200" y="2730500"/>
            <a:ext cx="2001838" cy="1009650"/>
            <a:chOff x="0" y="0"/>
            <a:chExt cx="1261" cy="636"/>
          </a:xfrm>
        </p:grpSpPr>
        <p:sp>
          <p:nvSpPr>
            <p:cNvPr id="18477" name="Rectangle 4"/>
            <p:cNvSpPr>
              <a:spLocks noChangeArrowheads="1"/>
            </p:cNvSpPr>
            <p:nvPr/>
          </p:nvSpPr>
          <p:spPr bwMode="auto">
            <a:xfrm>
              <a:off x="0" y="318"/>
              <a:ext cx="126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908050" indent="-436563"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20000"/>
                </a:lnSpc>
                <a:spcBef>
                  <a:spcPct val="20000"/>
                </a:spcBef>
                <a:buClr>
                  <a:schemeClr val="accent2"/>
                </a:buClr>
                <a:buFont typeface="Wingdings" pitchFamily="2" charset="2"/>
                <a:buNone/>
              </a:pPr>
              <a:r>
                <a:rPr lang="zh-CN" altLang="en-US" sz="2600">
                  <a:solidFill>
                    <a:srgbClr val="0000FF"/>
                  </a:solidFill>
                  <a:latin typeface="Verdana" pitchFamily="34" charset="0"/>
                  <a:ea typeface="微软雅黑" pitchFamily="34" charset="-122"/>
                </a:rPr>
                <a:t>符号位</a:t>
              </a:r>
              <a:endParaRPr lang="zh-CN" altLang="en-US" sz="2200" b="1">
                <a:solidFill>
                  <a:srgbClr val="0000FF"/>
                </a:solidFill>
                <a:latin typeface="Verdana" pitchFamily="34" charset="0"/>
                <a:ea typeface="微软雅黑" pitchFamily="34" charset="-122"/>
              </a:endParaRPr>
            </a:p>
          </p:txBody>
        </p:sp>
        <p:sp>
          <p:nvSpPr>
            <p:cNvPr id="18478" name="AutoShape 5"/>
            <p:cNvSpPr>
              <a:spLocks/>
            </p:cNvSpPr>
            <p:nvPr/>
          </p:nvSpPr>
          <p:spPr bwMode="auto">
            <a:xfrm>
              <a:off x="635" y="0"/>
              <a:ext cx="22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2465 w 21600"/>
                <a:gd name="T37" fmla="*/ 2921 h 21600"/>
                <a:gd name="T38" fmla="*/ 18270 w 21600"/>
                <a:gd name="T39" fmla="*/ 923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00FF"/>
            </a:solidFill>
            <a:ln w="9525">
              <a:solidFill>
                <a:srgbClr val="00FF00"/>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3" name="Group 6"/>
          <p:cNvGrpSpPr>
            <a:grpSpLocks/>
          </p:cNvGrpSpPr>
          <p:nvPr/>
        </p:nvGrpSpPr>
        <p:grpSpPr bwMode="auto">
          <a:xfrm>
            <a:off x="1735138" y="2946400"/>
            <a:ext cx="2592387" cy="793750"/>
            <a:chOff x="0" y="0"/>
            <a:chExt cx="1633" cy="500"/>
          </a:xfrm>
        </p:grpSpPr>
        <p:sp>
          <p:nvSpPr>
            <p:cNvPr id="18475" name="Rectangle 7"/>
            <p:cNvSpPr>
              <a:spLocks noChangeArrowheads="1"/>
            </p:cNvSpPr>
            <p:nvPr/>
          </p:nvSpPr>
          <p:spPr bwMode="auto">
            <a:xfrm>
              <a:off x="0" y="182"/>
              <a:ext cx="16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908050" indent="-436563"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20000"/>
                </a:lnSpc>
                <a:spcBef>
                  <a:spcPct val="20000"/>
                </a:spcBef>
                <a:buClr>
                  <a:schemeClr val="accent2"/>
                </a:buClr>
                <a:buFont typeface="Wingdings" pitchFamily="2" charset="2"/>
                <a:buNone/>
              </a:pPr>
              <a:r>
                <a:rPr lang="zh-CN" altLang="en-US" sz="2600">
                  <a:solidFill>
                    <a:schemeClr val="accent2"/>
                  </a:solidFill>
                  <a:latin typeface="Verdana" pitchFamily="34" charset="0"/>
                  <a:ea typeface="微软雅黑" pitchFamily="34" charset="-122"/>
                </a:rPr>
                <a:t>小数点位置</a:t>
              </a:r>
              <a:endParaRPr lang="zh-CN" altLang="en-US" sz="2200" b="1">
                <a:solidFill>
                  <a:schemeClr val="accent2"/>
                </a:solidFill>
                <a:latin typeface="Verdana" pitchFamily="34" charset="0"/>
                <a:ea typeface="微软雅黑" pitchFamily="34" charset="-122"/>
              </a:endParaRPr>
            </a:p>
          </p:txBody>
        </p:sp>
        <p:sp>
          <p:nvSpPr>
            <p:cNvPr id="18476" name="AutoShape 8"/>
            <p:cNvSpPr>
              <a:spLocks noChangeArrowheads="1"/>
            </p:cNvSpPr>
            <p:nvPr/>
          </p:nvSpPr>
          <p:spPr bwMode="auto">
            <a:xfrm>
              <a:off x="545" y="0"/>
              <a:ext cx="136" cy="227"/>
            </a:xfrm>
            <a:prstGeom prst="upArrow">
              <a:avLst>
                <a:gd name="adj1" fmla="val 50000"/>
                <a:gd name="adj2" fmla="val 417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20000"/>
                </a:spcBef>
                <a:buClr>
                  <a:schemeClr val="accent2"/>
                </a:buClr>
                <a:buFont typeface="Wingdings" pitchFamily="2" charset="2"/>
                <a:buNone/>
              </a:pPr>
              <a:endParaRPr lang="zh-CN" altLang="en-US" sz="1700">
                <a:latin typeface="Verdana" pitchFamily="34" charset="0"/>
                <a:ea typeface="微软雅黑" pitchFamily="34" charset="-122"/>
              </a:endParaRPr>
            </a:p>
          </p:txBody>
        </p:sp>
      </p:grpSp>
      <p:grpSp>
        <p:nvGrpSpPr>
          <p:cNvPr id="4" name="Group 9"/>
          <p:cNvGrpSpPr>
            <a:grpSpLocks/>
          </p:cNvGrpSpPr>
          <p:nvPr/>
        </p:nvGrpSpPr>
        <p:grpSpPr bwMode="auto">
          <a:xfrm>
            <a:off x="2814638" y="2944813"/>
            <a:ext cx="4394200" cy="793750"/>
            <a:chOff x="0" y="0"/>
            <a:chExt cx="2768" cy="500"/>
          </a:xfrm>
        </p:grpSpPr>
        <p:sp>
          <p:nvSpPr>
            <p:cNvPr id="13" name="AutoShape 10"/>
            <p:cNvSpPr>
              <a:spLocks/>
            </p:cNvSpPr>
            <p:nvPr/>
          </p:nvSpPr>
          <p:spPr bwMode="auto">
            <a:xfrm rot="16200000">
              <a:off x="1316" y="-1316"/>
              <a:ext cx="136" cy="2768"/>
            </a:xfrm>
            <a:prstGeom prst="leftBrace">
              <a:avLst>
                <a:gd name="adj1" fmla="val 169608"/>
                <a:gd name="adj2" fmla="val 50394"/>
              </a:avLst>
            </a:prstGeom>
            <a:noFill/>
            <a:ln w="19050" cmpd="sng">
              <a:solidFill>
                <a:srgbClr val="FF0000"/>
              </a:solidFill>
              <a:round/>
              <a:headEnd/>
              <a:tailEnd/>
            </a:ln>
            <a:extLst/>
          </p:spPr>
          <p:txBody>
            <a:bodyPr vert="eaVert"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endParaRPr lang="zh-CN" altLang="en-US" sz="1800" smtClean="0">
                <a:solidFill>
                  <a:srgbClr val="FF0000"/>
                </a:solidFill>
                <a:effectLst>
                  <a:outerShdw blurRad="38100" dist="38100" dir="2700000" algn="tl">
                    <a:srgbClr val="C0C0C0"/>
                  </a:outerShdw>
                </a:effectLst>
                <a:latin typeface="Tahoma" panose="020B0604030504040204" pitchFamily="34" charset="0"/>
                <a:ea typeface="宋体" panose="02010600030101010101" pitchFamily="2" charset="-122"/>
              </a:endParaRPr>
            </a:p>
          </p:txBody>
        </p:sp>
        <p:sp>
          <p:nvSpPr>
            <p:cNvPr id="18474" name="Rectangle 11"/>
            <p:cNvSpPr>
              <a:spLocks noChangeArrowheads="1"/>
            </p:cNvSpPr>
            <p:nvPr/>
          </p:nvSpPr>
          <p:spPr bwMode="auto">
            <a:xfrm>
              <a:off x="635" y="182"/>
              <a:ext cx="16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908050" indent="-436563"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20000"/>
                </a:lnSpc>
                <a:spcBef>
                  <a:spcPct val="20000"/>
                </a:spcBef>
                <a:buClr>
                  <a:schemeClr val="accent2"/>
                </a:buClr>
                <a:buFont typeface="Wingdings" pitchFamily="2" charset="2"/>
                <a:buNone/>
              </a:pPr>
              <a:r>
                <a:rPr lang="zh-CN" altLang="en-US" sz="2600">
                  <a:solidFill>
                    <a:srgbClr val="FF0000"/>
                  </a:solidFill>
                  <a:latin typeface="Verdana" pitchFamily="34" charset="0"/>
                  <a:ea typeface="微软雅黑" pitchFamily="34" charset="-122"/>
                </a:rPr>
                <a:t>数值部分</a:t>
              </a:r>
              <a:endParaRPr lang="zh-CN" altLang="en-US" sz="2200" b="1">
                <a:solidFill>
                  <a:srgbClr val="FF0000"/>
                </a:solidFill>
                <a:latin typeface="Verdana" pitchFamily="34" charset="0"/>
                <a:ea typeface="微软雅黑" pitchFamily="34" charset="-122"/>
              </a:endParaRPr>
            </a:p>
          </p:txBody>
        </p:sp>
      </p:grpSp>
      <p:grpSp>
        <p:nvGrpSpPr>
          <p:cNvPr id="18439" name="Group 14"/>
          <p:cNvGrpSpPr>
            <a:grpSpLocks/>
          </p:cNvGrpSpPr>
          <p:nvPr/>
        </p:nvGrpSpPr>
        <p:grpSpPr bwMode="auto">
          <a:xfrm>
            <a:off x="2024063" y="2298700"/>
            <a:ext cx="5184775" cy="647700"/>
            <a:chOff x="0" y="0"/>
            <a:chExt cx="3266" cy="408"/>
          </a:xfrm>
        </p:grpSpPr>
        <p:sp>
          <p:nvSpPr>
            <p:cNvPr id="16" name="Rectangle 15"/>
            <p:cNvSpPr>
              <a:spLocks noChangeArrowheads="1"/>
            </p:cNvSpPr>
            <p:nvPr/>
          </p:nvSpPr>
          <p:spPr bwMode="auto">
            <a:xfrm>
              <a:off x="0" y="0"/>
              <a:ext cx="396" cy="408"/>
            </a:xfrm>
            <a:prstGeom prst="rect">
              <a:avLst/>
            </a:prstGeom>
            <a:solidFill>
              <a:srgbClr val="CCFFCC"/>
            </a:solidFill>
            <a:ln w="19050"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2800" smtClean="0">
                  <a:solidFill>
                    <a:schemeClr val="folHlink"/>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800" baseline="-25000" smtClean="0">
                  <a:solidFill>
                    <a:schemeClr val="folHlink"/>
                  </a:solidFill>
                  <a:effectLst>
                    <a:outerShdw blurRad="38100" dist="38100" dir="2700000" algn="tl">
                      <a:srgbClr val="000000"/>
                    </a:outerShdw>
                  </a:effectLst>
                  <a:latin typeface="Tahoma" panose="020B0604030504040204" pitchFamily="34" charset="0"/>
                  <a:ea typeface="宋体" panose="02010600030101010101" pitchFamily="2" charset="-122"/>
                </a:rPr>
                <a:t>0</a:t>
              </a:r>
            </a:p>
          </p:txBody>
        </p:sp>
        <p:sp>
          <p:nvSpPr>
            <p:cNvPr id="17" name="Rectangle 16"/>
            <p:cNvSpPr>
              <a:spLocks noChangeArrowheads="1"/>
            </p:cNvSpPr>
            <p:nvPr/>
          </p:nvSpPr>
          <p:spPr bwMode="auto">
            <a:xfrm>
              <a:off x="494" y="0"/>
              <a:ext cx="396" cy="408"/>
            </a:xfrm>
            <a:prstGeom prst="rect">
              <a:avLst/>
            </a:prstGeom>
            <a:solidFill>
              <a:srgbClr val="CCFFCC"/>
            </a:solidFill>
            <a:ln w="19050"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28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8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1</a:t>
              </a:r>
            </a:p>
          </p:txBody>
        </p:sp>
        <p:sp>
          <p:nvSpPr>
            <p:cNvPr id="18" name="Rectangle 17"/>
            <p:cNvSpPr>
              <a:spLocks noChangeArrowheads="1"/>
            </p:cNvSpPr>
            <p:nvPr/>
          </p:nvSpPr>
          <p:spPr bwMode="auto">
            <a:xfrm>
              <a:off x="890" y="0"/>
              <a:ext cx="396" cy="408"/>
            </a:xfrm>
            <a:prstGeom prst="rect">
              <a:avLst/>
            </a:prstGeom>
            <a:solidFill>
              <a:srgbClr val="CCFFCC"/>
            </a:solidFill>
            <a:ln w="19050"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28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8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2</a:t>
              </a:r>
            </a:p>
          </p:txBody>
        </p:sp>
        <p:sp>
          <p:nvSpPr>
            <p:cNvPr id="19" name="Rectangle 18"/>
            <p:cNvSpPr>
              <a:spLocks noChangeArrowheads="1"/>
            </p:cNvSpPr>
            <p:nvPr/>
          </p:nvSpPr>
          <p:spPr bwMode="auto">
            <a:xfrm>
              <a:off x="1286" y="0"/>
              <a:ext cx="396" cy="408"/>
            </a:xfrm>
            <a:prstGeom prst="rect">
              <a:avLst/>
            </a:prstGeom>
            <a:solidFill>
              <a:srgbClr val="CCFFCC"/>
            </a:solidFill>
            <a:ln w="19050"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28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8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3</a:t>
              </a:r>
            </a:p>
          </p:txBody>
        </p:sp>
        <p:sp>
          <p:nvSpPr>
            <p:cNvPr id="20" name="Rectangle 19"/>
            <p:cNvSpPr>
              <a:spLocks noChangeArrowheads="1"/>
            </p:cNvSpPr>
            <p:nvPr/>
          </p:nvSpPr>
          <p:spPr bwMode="auto">
            <a:xfrm>
              <a:off x="1682" y="0"/>
              <a:ext cx="396" cy="408"/>
            </a:xfrm>
            <a:prstGeom prst="rect">
              <a:avLst/>
            </a:prstGeom>
            <a:solidFill>
              <a:srgbClr val="CCFFCC"/>
            </a:solidFill>
            <a:ln w="19050"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18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8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21" name="Rectangle 20"/>
            <p:cNvSpPr>
              <a:spLocks noChangeArrowheads="1"/>
            </p:cNvSpPr>
            <p:nvPr/>
          </p:nvSpPr>
          <p:spPr bwMode="auto">
            <a:xfrm>
              <a:off x="2078" y="0"/>
              <a:ext cx="396" cy="408"/>
            </a:xfrm>
            <a:prstGeom prst="rect">
              <a:avLst/>
            </a:prstGeom>
            <a:solidFill>
              <a:srgbClr val="CCFFCC"/>
            </a:solidFill>
            <a:ln w="19050"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18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8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22" name="Rectangle 21"/>
            <p:cNvSpPr>
              <a:spLocks noChangeArrowheads="1"/>
            </p:cNvSpPr>
            <p:nvPr/>
          </p:nvSpPr>
          <p:spPr bwMode="auto">
            <a:xfrm>
              <a:off x="2474" y="0"/>
              <a:ext cx="396" cy="408"/>
            </a:xfrm>
            <a:prstGeom prst="rect">
              <a:avLst/>
            </a:prstGeom>
            <a:solidFill>
              <a:srgbClr val="CCFFCC"/>
            </a:solidFill>
            <a:ln w="19050"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18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8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23" name="Rectangle 22"/>
            <p:cNvSpPr>
              <a:spLocks noChangeArrowheads="1"/>
            </p:cNvSpPr>
            <p:nvPr/>
          </p:nvSpPr>
          <p:spPr bwMode="auto">
            <a:xfrm>
              <a:off x="396" y="0"/>
              <a:ext cx="98" cy="408"/>
            </a:xfrm>
            <a:prstGeom prst="rect">
              <a:avLst/>
            </a:prstGeom>
            <a:solidFill>
              <a:srgbClr val="CCFFCC"/>
            </a:solidFill>
            <a:ln w="19050"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endParaRPr lang="zh-CN" altLang="en-US" sz="2800" baseline="-25000" smtClean="0">
                <a:solidFill>
                  <a:srgbClr val="00FF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24" name="Rectangle 23"/>
            <p:cNvSpPr>
              <a:spLocks noChangeArrowheads="1"/>
            </p:cNvSpPr>
            <p:nvPr/>
          </p:nvSpPr>
          <p:spPr bwMode="auto">
            <a:xfrm>
              <a:off x="2870" y="0"/>
              <a:ext cx="396" cy="408"/>
            </a:xfrm>
            <a:prstGeom prst="rect">
              <a:avLst/>
            </a:prstGeom>
            <a:solidFill>
              <a:srgbClr val="CCFFCC"/>
            </a:solidFill>
            <a:ln w="19050"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en-US" sz="28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8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n</a:t>
              </a:r>
            </a:p>
          </p:txBody>
        </p:sp>
      </p:grpSp>
      <p:grpSp>
        <p:nvGrpSpPr>
          <p:cNvPr id="6" name="Group 24"/>
          <p:cNvGrpSpPr>
            <a:grpSpLocks/>
          </p:cNvGrpSpPr>
          <p:nvPr/>
        </p:nvGrpSpPr>
        <p:grpSpPr bwMode="auto">
          <a:xfrm>
            <a:off x="685800" y="4083050"/>
            <a:ext cx="5184775" cy="647700"/>
            <a:chOff x="0" y="0"/>
            <a:chExt cx="3266" cy="408"/>
          </a:xfrm>
        </p:grpSpPr>
        <p:sp>
          <p:nvSpPr>
            <p:cNvPr id="26" name="Rectangle 25"/>
            <p:cNvSpPr>
              <a:spLocks noChangeArrowheads="1"/>
            </p:cNvSpPr>
            <p:nvPr/>
          </p:nvSpPr>
          <p:spPr bwMode="auto">
            <a:xfrm>
              <a:off x="0"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0000FF"/>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000" baseline="-25000" smtClean="0">
                  <a:solidFill>
                    <a:srgbClr val="0000FF"/>
                  </a:solidFill>
                  <a:effectLst>
                    <a:outerShdw blurRad="38100" dist="38100" dir="2700000" algn="tl">
                      <a:srgbClr val="000000"/>
                    </a:outerShdw>
                  </a:effectLst>
                  <a:latin typeface="Tahoma" panose="020B0604030504040204" pitchFamily="34" charset="0"/>
                  <a:ea typeface="宋体" panose="02010600030101010101" pitchFamily="2" charset="-122"/>
                </a:rPr>
                <a:t>0</a:t>
              </a:r>
            </a:p>
          </p:txBody>
        </p:sp>
        <p:sp>
          <p:nvSpPr>
            <p:cNvPr id="27" name="Rectangle 26"/>
            <p:cNvSpPr>
              <a:spLocks noChangeArrowheads="1"/>
            </p:cNvSpPr>
            <p:nvPr/>
          </p:nvSpPr>
          <p:spPr bwMode="auto">
            <a:xfrm>
              <a:off x="494"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1</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28" name="Rectangle 27"/>
            <p:cNvSpPr>
              <a:spLocks noChangeArrowheads="1"/>
            </p:cNvSpPr>
            <p:nvPr/>
          </p:nvSpPr>
          <p:spPr bwMode="auto">
            <a:xfrm>
              <a:off x="890"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1</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29" name="Rectangle 28"/>
            <p:cNvSpPr>
              <a:spLocks noChangeArrowheads="1"/>
            </p:cNvSpPr>
            <p:nvPr/>
          </p:nvSpPr>
          <p:spPr bwMode="auto">
            <a:xfrm>
              <a:off x="1286"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1</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30" name="Rectangle 29"/>
            <p:cNvSpPr>
              <a:spLocks noChangeArrowheads="1"/>
            </p:cNvSpPr>
            <p:nvPr/>
          </p:nvSpPr>
          <p:spPr bwMode="auto">
            <a:xfrm>
              <a:off x="1682"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31" name="Rectangle 30"/>
            <p:cNvSpPr>
              <a:spLocks noChangeArrowheads="1"/>
            </p:cNvSpPr>
            <p:nvPr/>
          </p:nvSpPr>
          <p:spPr bwMode="auto">
            <a:xfrm>
              <a:off x="2078"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32" name="Rectangle 31"/>
            <p:cNvSpPr>
              <a:spLocks noChangeArrowheads="1"/>
            </p:cNvSpPr>
            <p:nvPr/>
          </p:nvSpPr>
          <p:spPr bwMode="auto">
            <a:xfrm>
              <a:off x="2474"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33" name="Rectangle 32"/>
            <p:cNvSpPr>
              <a:spLocks noChangeArrowheads="1"/>
            </p:cNvSpPr>
            <p:nvPr/>
          </p:nvSpPr>
          <p:spPr bwMode="auto">
            <a:xfrm>
              <a:off x="396" y="0"/>
              <a:ext cx="98"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endParaRPr lang="zh-CN" altLang="en-US" sz="2000" baseline="-25000" smtClean="0">
                <a:solidFill>
                  <a:srgbClr val="00FF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34" name="Rectangle 33"/>
            <p:cNvSpPr>
              <a:spLocks noChangeArrowheads="1"/>
            </p:cNvSpPr>
            <p:nvPr/>
          </p:nvSpPr>
          <p:spPr bwMode="auto">
            <a:xfrm>
              <a:off x="2870"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1</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grpSp>
      <p:grpSp>
        <p:nvGrpSpPr>
          <p:cNvPr id="7" name="Group 34"/>
          <p:cNvGrpSpPr>
            <a:grpSpLocks/>
          </p:cNvGrpSpPr>
          <p:nvPr/>
        </p:nvGrpSpPr>
        <p:grpSpPr bwMode="auto">
          <a:xfrm>
            <a:off x="3271838" y="5002213"/>
            <a:ext cx="5184775" cy="647700"/>
            <a:chOff x="0" y="0"/>
            <a:chExt cx="3266" cy="408"/>
          </a:xfrm>
        </p:grpSpPr>
        <p:sp>
          <p:nvSpPr>
            <p:cNvPr id="36" name="Rectangle 35"/>
            <p:cNvSpPr>
              <a:spLocks noChangeArrowheads="1"/>
            </p:cNvSpPr>
            <p:nvPr/>
          </p:nvSpPr>
          <p:spPr bwMode="auto">
            <a:xfrm>
              <a:off x="0"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0000FF"/>
                  </a:solidFill>
                  <a:effectLst>
                    <a:outerShdw blurRad="38100" dist="38100" dir="2700000" algn="tl">
                      <a:srgbClr val="000000"/>
                    </a:outerShdw>
                  </a:effectLst>
                  <a:latin typeface="Tahoma" panose="020B0604030504040204" pitchFamily="34" charset="0"/>
                  <a:ea typeface="宋体" panose="02010600030101010101" pitchFamily="2" charset="-122"/>
                </a:rPr>
                <a:t>X</a:t>
              </a:r>
              <a:r>
                <a:rPr lang="en-US" sz="2000" baseline="-25000" smtClean="0">
                  <a:solidFill>
                    <a:srgbClr val="0000FF"/>
                  </a:solidFill>
                  <a:effectLst>
                    <a:outerShdw blurRad="38100" dist="38100" dir="2700000" algn="tl">
                      <a:srgbClr val="000000"/>
                    </a:outerShdw>
                  </a:effectLst>
                  <a:latin typeface="Tahoma" panose="020B0604030504040204" pitchFamily="34" charset="0"/>
                  <a:ea typeface="宋体" panose="02010600030101010101" pitchFamily="2" charset="-122"/>
                </a:rPr>
                <a:t>0</a:t>
              </a:r>
            </a:p>
          </p:txBody>
        </p:sp>
        <p:sp>
          <p:nvSpPr>
            <p:cNvPr id="37" name="Rectangle 36"/>
            <p:cNvSpPr>
              <a:spLocks noChangeArrowheads="1"/>
            </p:cNvSpPr>
            <p:nvPr/>
          </p:nvSpPr>
          <p:spPr bwMode="auto">
            <a:xfrm>
              <a:off x="494"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0</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38" name="Rectangle 37"/>
            <p:cNvSpPr>
              <a:spLocks noChangeArrowheads="1"/>
            </p:cNvSpPr>
            <p:nvPr/>
          </p:nvSpPr>
          <p:spPr bwMode="auto">
            <a:xfrm>
              <a:off x="890"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0</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39" name="Rectangle 38"/>
            <p:cNvSpPr>
              <a:spLocks noChangeArrowheads="1"/>
            </p:cNvSpPr>
            <p:nvPr/>
          </p:nvSpPr>
          <p:spPr bwMode="auto">
            <a:xfrm>
              <a:off x="1286"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0</a:t>
              </a:r>
              <a:endParaRPr lang="en-US" sz="2000" baseline="-250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40" name="Rectangle 39"/>
            <p:cNvSpPr>
              <a:spLocks noChangeArrowheads="1"/>
            </p:cNvSpPr>
            <p:nvPr/>
          </p:nvSpPr>
          <p:spPr bwMode="auto">
            <a:xfrm>
              <a:off x="1682"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41" name="Rectangle 40"/>
            <p:cNvSpPr>
              <a:spLocks noChangeArrowheads="1"/>
            </p:cNvSpPr>
            <p:nvPr/>
          </p:nvSpPr>
          <p:spPr bwMode="auto">
            <a:xfrm>
              <a:off x="2078"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42" name="Rectangle 41"/>
            <p:cNvSpPr>
              <a:spLocks noChangeArrowheads="1"/>
            </p:cNvSpPr>
            <p:nvPr/>
          </p:nvSpPr>
          <p:spPr bwMode="auto">
            <a:xfrm>
              <a:off x="2474"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1400" smtClean="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en-US" sz="140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43" name="Rectangle 42"/>
            <p:cNvSpPr>
              <a:spLocks noChangeArrowheads="1"/>
            </p:cNvSpPr>
            <p:nvPr/>
          </p:nvSpPr>
          <p:spPr bwMode="auto">
            <a:xfrm>
              <a:off x="396" y="0"/>
              <a:ext cx="98"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endParaRPr lang="zh-CN" altLang="en-US" sz="2000" baseline="-25000" smtClean="0">
                <a:solidFill>
                  <a:srgbClr val="00FF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44" name="Rectangle 43"/>
            <p:cNvSpPr>
              <a:spLocks noChangeArrowheads="1"/>
            </p:cNvSpPr>
            <p:nvPr/>
          </p:nvSpPr>
          <p:spPr bwMode="auto">
            <a:xfrm>
              <a:off x="2870" y="0"/>
              <a:ext cx="396" cy="408"/>
            </a:xfrm>
            <a:prstGeom prst="rect">
              <a:avLst/>
            </a:prstGeom>
            <a:solidFill>
              <a:srgbClr val="66FFCC"/>
            </a:solidFill>
            <a:ln w="9525" cmpd="sng">
              <a:solidFill>
                <a:schemeClr val="accent2"/>
              </a:solidFill>
              <a:miter lim="800000"/>
              <a:headEnd/>
              <a:tailEnd/>
            </a:ln>
          </p:spPr>
          <p:txBody>
            <a:bodyPr wrap="none" anchor="ct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gn="ctr">
                <a:lnSpc>
                  <a:spcPct val="80000"/>
                </a:lnSpc>
                <a:spcBef>
                  <a:spcPct val="20000"/>
                </a:spcBef>
                <a:buClr>
                  <a:schemeClr val="hlink"/>
                </a:buClr>
                <a:buSzPct val="65000"/>
                <a:buFont typeface="Wingdings" panose="05000000000000000000" pitchFamily="2" charset="2"/>
                <a:buNone/>
                <a:defRPr/>
              </a:pPr>
              <a:r>
                <a:rPr lang="en-US" sz="2000" dirty="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0</a:t>
              </a:r>
              <a:endParaRPr lang="en-US" sz="2000" baseline="-25000" dirty="0" smtClean="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grpSp>
      <p:sp>
        <p:nvSpPr>
          <p:cNvPr id="45" name="Rectangle 44"/>
          <p:cNvSpPr>
            <a:spLocks noChangeArrowheads="1"/>
          </p:cNvSpPr>
          <p:nvPr/>
        </p:nvSpPr>
        <p:spPr bwMode="auto">
          <a:xfrm>
            <a:off x="6164263" y="4110038"/>
            <a:ext cx="24161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20000"/>
              </a:spcBef>
              <a:buClr>
                <a:schemeClr val="accent2"/>
              </a:buClr>
              <a:buFont typeface="Wingdings" pitchFamily="2" charset="2"/>
              <a:buNone/>
            </a:pPr>
            <a:r>
              <a:rPr lang="en-US" altLang="zh-CN" sz="2600">
                <a:latin typeface="Verdana" pitchFamily="34" charset="0"/>
                <a:ea typeface="微软雅黑" pitchFamily="34" charset="-122"/>
              </a:rPr>
              <a:t>0≤|X|≤1-2</a:t>
            </a:r>
            <a:r>
              <a:rPr lang="en-US" altLang="zh-CN" sz="2600" baseline="50000">
                <a:latin typeface="Verdana" pitchFamily="34" charset="0"/>
                <a:ea typeface="微软雅黑" pitchFamily="34" charset="-122"/>
              </a:rPr>
              <a:t>-n</a:t>
            </a:r>
          </a:p>
        </p:txBody>
      </p:sp>
      <p:sp>
        <p:nvSpPr>
          <p:cNvPr id="46" name="Rectangle 46"/>
          <p:cNvSpPr>
            <a:spLocks noChangeArrowheads="1"/>
          </p:cNvSpPr>
          <p:nvPr/>
        </p:nvSpPr>
        <p:spPr bwMode="auto">
          <a:xfrm>
            <a:off x="609600" y="5035550"/>
            <a:ext cx="25161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20000"/>
              </a:spcBef>
              <a:buClr>
                <a:schemeClr val="accent2"/>
              </a:buClr>
              <a:buFont typeface="Wingdings" pitchFamily="2" charset="2"/>
              <a:buNone/>
            </a:pPr>
            <a:r>
              <a:rPr lang="zh-CN" altLang="en-US" sz="2600">
                <a:latin typeface="Verdana" pitchFamily="34" charset="0"/>
                <a:ea typeface="微软雅黑" pitchFamily="34" charset="-122"/>
              </a:rPr>
              <a:t>下溢</a:t>
            </a:r>
            <a:r>
              <a:rPr lang="en-US" altLang="zh-CN" sz="2600">
                <a:latin typeface="Verdana" pitchFamily="34" charset="0"/>
                <a:ea typeface="微软雅黑" pitchFamily="34" charset="-122"/>
              </a:rPr>
              <a:t>/</a:t>
            </a:r>
            <a:r>
              <a:rPr lang="zh-CN" altLang="en-US" sz="2600">
                <a:latin typeface="Verdana" pitchFamily="34" charset="0"/>
                <a:ea typeface="微软雅黑" pitchFamily="34" charset="-122"/>
              </a:rPr>
              <a:t>上溢</a:t>
            </a:r>
          </a:p>
        </p:txBody>
      </p:sp>
      <p:sp>
        <p:nvSpPr>
          <p:cNvPr id="47" name="AutoShape 13"/>
          <p:cNvSpPr>
            <a:spLocks noChangeArrowheads="1"/>
          </p:cNvSpPr>
          <p:nvPr/>
        </p:nvSpPr>
        <p:spPr bwMode="auto">
          <a:xfrm>
            <a:off x="6138863" y="1557338"/>
            <a:ext cx="2700337" cy="506412"/>
          </a:xfrm>
          <a:prstGeom prst="wedgeEllipseCallout">
            <a:avLst>
              <a:gd name="adj1" fmla="val -23958"/>
              <a:gd name="adj2" fmla="val 130565"/>
            </a:avLst>
          </a:prstGeom>
          <a:solidFill>
            <a:srgbClr val="33CCCC"/>
          </a:solidFill>
          <a:ln w="9525" cmpd="sng">
            <a:solidFill>
              <a:srgbClr val="00FFCC"/>
            </a:solidFill>
            <a:miter lim="800000"/>
            <a:headEnd/>
            <a:tailEnd/>
          </a:ln>
          <a:effectLst>
            <a:outerShdw dist="107763" dir="2700000" algn="ctr" rotWithShape="0">
              <a:schemeClr val="bg2">
                <a:alpha val="50000"/>
              </a:schemeClr>
            </a:outerShdw>
          </a:effectLst>
        </p:spPr>
        <p:txBody>
          <a:bodyP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zh-CN" altLang="en-US" sz="2400" dirty="0" smtClean="0">
                <a:effectLst>
                  <a:outerShdw blurRad="38100" dist="38100" dir="2700000" algn="tl">
                    <a:srgbClr val="FFFFFF"/>
                  </a:outerShdw>
                </a:effectLst>
                <a:latin typeface="Tahoma" panose="020B0604030504040204" pitchFamily="34" charset="0"/>
                <a:ea typeface="微软雅黑" panose="020B0503020204020204" pitchFamily="34" charset="-122"/>
              </a:rPr>
              <a:t>最低有效位</a:t>
            </a:r>
          </a:p>
        </p:txBody>
      </p:sp>
      <p:sp>
        <p:nvSpPr>
          <p:cNvPr id="48" name="AutoShape 12"/>
          <p:cNvSpPr>
            <a:spLocks noChangeArrowheads="1"/>
          </p:cNvSpPr>
          <p:nvPr/>
        </p:nvSpPr>
        <p:spPr bwMode="auto">
          <a:xfrm>
            <a:off x="1231900" y="1579563"/>
            <a:ext cx="2449513" cy="503237"/>
          </a:xfrm>
          <a:prstGeom prst="wedgeEllipseCallout">
            <a:avLst>
              <a:gd name="adj1" fmla="val 30167"/>
              <a:gd name="adj2" fmla="val 119718"/>
            </a:avLst>
          </a:prstGeom>
          <a:solidFill>
            <a:srgbClr val="33CCCC"/>
          </a:solidFill>
          <a:ln w="9525" cmpd="sng">
            <a:solidFill>
              <a:srgbClr val="00FFCC"/>
            </a:solidFill>
            <a:miter lim="800000"/>
            <a:headEnd/>
            <a:tailEnd/>
          </a:ln>
          <a:effectLst>
            <a:outerShdw dist="107763" dir="2700000" algn="ctr" rotWithShape="0">
              <a:schemeClr val="bg2">
                <a:alpha val="50000"/>
              </a:schemeClr>
            </a:outerShdw>
          </a:effectLst>
        </p:spPr>
        <p:txBody>
          <a:bodyPr/>
          <a:lstStyle>
            <a:lvl1pPr marL="342900" indent="-342900">
              <a:defRPr sz="1700">
                <a:solidFill>
                  <a:schemeClr val="tx1"/>
                </a:solidFill>
                <a:latin typeface="Verdana" panose="020B0604030504040204" pitchFamily="34" charset="0"/>
                <a:ea typeface="华文新魏" panose="02010800040101010101" pitchFamily="2" charset="-122"/>
              </a:defRPr>
            </a:lvl1pPr>
            <a:lvl2pPr marL="742950" indent="-285750">
              <a:defRPr sz="1700">
                <a:solidFill>
                  <a:schemeClr val="tx1"/>
                </a:solidFill>
                <a:latin typeface="Verdana" panose="020B0604030504040204" pitchFamily="34" charset="0"/>
                <a:ea typeface="华文新魏" panose="02010800040101010101" pitchFamily="2" charset="-122"/>
              </a:defRPr>
            </a:lvl2pPr>
            <a:lvl3pPr marL="1143000" indent="-228600">
              <a:defRPr sz="1700">
                <a:solidFill>
                  <a:schemeClr val="tx1"/>
                </a:solidFill>
                <a:latin typeface="Verdana" panose="020B0604030504040204" pitchFamily="34" charset="0"/>
                <a:ea typeface="华文新魏" panose="02010800040101010101" pitchFamily="2" charset="-122"/>
              </a:defRPr>
            </a:lvl3pPr>
            <a:lvl4pPr marL="1600200" indent="-228600">
              <a:defRPr sz="1700">
                <a:solidFill>
                  <a:schemeClr val="tx1"/>
                </a:solidFill>
                <a:latin typeface="Verdana" panose="020B0604030504040204" pitchFamily="34" charset="0"/>
                <a:ea typeface="华文新魏" panose="02010800040101010101" pitchFamily="2" charset="-122"/>
              </a:defRPr>
            </a:lvl4pPr>
            <a:lvl5pPr marL="2057400" indent="-228600">
              <a:defRPr sz="1700">
                <a:solidFill>
                  <a:schemeClr val="tx1"/>
                </a:solidFill>
                <a:latin typeface="Verdana" panose="020B0604030504040204" pitchFamily="34" charset="0"/>
                <a:ea typeface="华文新魏"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700">
                <a:solidFill>
                  <a:schemeClr val="tx1"/>
                </a:solidFill>
                <a:latin typeface="Verdana" panose="020B0604030504040204" pitchFamily="34" charset="0"/>
                <a:ea typeface="华文新魏" panose="02010800040101010101" pitchFamily="2" charset="-122"/>
              </a:defRPr>
            </a:lvl9pPr>
          </a:lstStyle>
          <a:p>
            <a:pPr>
              <a:lnSpc>
                <a:spcPct val="80000"/>
              </a:lnSpc>
              <a:spcBef>
                <a:spcPct val="20000"/>
              </a:spcBef>
              <a:buClr>
                <a:schemeClr val="hlink"/>
              </a:buClr>
              <a:buSzPct val="65000"/>
              <a:buFont typeface="Wingdings" panose="05000000000000000000" pitchFamily="2" charset="2"/>
              <a:buNone/>
              <a:defRPr/>
            </a:pPr>
            <a:r>
              <a:rPr lang="zh-CN" altLang="en-US" sz="2400" dirty="0" smtClean="0">
                <a:effectLst>
                  <a:outerShdw blurRad="38100" dist="38100" dir="2700000" algn="tl">
                    <a:srgbClr val="FFFFFF"/>
                  </a:outerShdw>
                </a:effectLst>
                <a:latin typeface="Tahoma" panose="020B0604030504040204" pitchFamily="34" charset="0"/>
                <a:ea typeface="微软雅黑" panose="020B0503020204020204" pitchFamily="34" charset="-122"/>
              </a:rPr>
              <a:t>最高有效位</a:t>
            </a:r>
          </a:p>
        </p:txBody>
      </p:sp>
    </p:spTree>
    <p:extLst>
      <p:ext uri="{BB962C8B-B14F-4D97-AF65-F5344CB8AC3E}">
        <p14:creationId xmlns:p14="http://schemas.microsoft.com/office/powerpoint/2010/main" val="3809293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3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additive="base">
                                        <p:cTn id="44" dur="500" fill="hold"/>
                                        <p:tgtEl>
                                          <p:spTgt spid="45"/>
                                        </p:tgtEl>
                                        <p:attrNameLst>
                                          <p:attrName>ppt_x</p:attrName>
                                        </p:attrNameLst>
                                      </p:cBhvr>
                                      <p:tavLst>
                                        <p:tav tm="0">
                                          <p:val>
                                            <p:strVal val="#ppt_x"/>
                                          </p:val>
                                        </p:tav>
                                        <p:tav tm="100000">
                                          <p:val>
                                            <p:strVal val="#ppt_x"/>
                                          </p:val>
                                        </p:tav>
                                      </p:tavLst>
                                    </p:anim>
                                    <p:anim calcmode="lin" valueType="num">
                                      <p:cBhvr additive="base">
                                        <p:cTn id="4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additive="base">
                                        <p:cTn id="50" dur="500" fill="hold"/>
                                        <p:tgtEl>
                                          <p:spTgt spid="46"/>
                                        </p:tgtEl>
                                        <p:attrNameLst>
                                          <p:attrName>ppt_x</p:attrName>
                                        </p:attrNameLst>
                                      </p:cBhvr>
                                      <p:tavLst>
                                        <p:tav tm="0">
                                          <p:val>
                                            <p:strVal val="#ppt_x"/>
                                          </p:val>
                                        </p:tav>
                                        <p:tav tm="100000">
                                          <p:val>
                                            <p:strVal val="#ppt_x"/>
                                          </p:val>
                                        </p:tav>
                                      </p:tavLst>
                                    </p:anim>
                                    <p:anim calcmode="lin" valueType="num">
                                      <p:cBhvr additive="base">
                                        <p:cTn id="51"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utoUpdateAnimBg="0"/>
      <p:bldP spid="46" grpId="0" autoUpdateAnimBg="0"/>
      <p:bldP spid="47" grpId="0" animBg="1" autoUpdateAnimBg="0"/>
      <p:bldP spid="4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57200" y="142875"/>
            <a:ext cx="8229600" cy="544513"/>
          </a:xfrm>
        </p:spPr>
        <p:txBody>
          <a:bodyPr/>
          <a:lstStyle/>
          <a:p>
            <a:r>
              <a:rPr lang="zh-CN" altLang="en-US" sz="3200" smtClean="0"/>
              <a:t>数值数据表示的三要素</a:t>
            </a:r>
          </a:p>
        </p:txBody>
      </p:sp>
      <p:sp>
        <p:nvSpPr>
          <p:cNvPr id="399363" name="Rectangle 3"/>
          <p:cNvSpPr>
            <a:spLocks noGrp="1" noChangeArrowheads="1"/>
          </p:cNvSpPr>
          <p:nvPr>
            <p:ph type="body" idx="4294967295"/>
          </p:nvPr>
        </p:nvSpPr>
        <p:spPr>
          <a:xfrm>
            <a:off x="622300" y="771525"/>
            <a:ext cx="7607300" cy="5305425"/>
          </a:xfrm>
        </p:spPr>
        <p:txBody>
          <a:bodyPr lIns="63500" tIns="25400" rIns="63500" bIns="25400">
            <a:spAutoFit/>
          </a:bodyPr>
          <a:lstStyle/>
          <a:p>
            <a:pPr marL="285750" indent="-360000">
              <a:lnSpc>
                <a:spcPct val="110000"/>
              </a:lnSpc>
              <a:spcBef>
                <a:spcPct val="15000"/>
              </a:spcBef>
              <a:defRPr/>
            </a:pPr>
            <a:r>
              <a:rPr lang="zh-CN" altLang="en-US" dirty="0" smtClean="0">
                <a:latin typeface="微软雅黑" pitchFamily="34" charset="-122"/>
                <a:ea typeface="微软雅黑" pitchFamily="34" charset="-122"/>
              </a:rPr>
              <a:t>要确定一个数值数据的值必须先确定以下三个要素</a:t>
            </a:r>
          </a:p>
          <a:p>
            <a:pPr marL="685800" lvl="1" indent="-190500">
              <a:lnSpc>
                <a:spcPct val="110000"/>
              </a:lnSpc>
              <a:spcBef>
                <a:spcPct val="15000"/>
              </a:spcBef>
              <a:buFontTx/>
              <a:buNone/>
              <a:defRPr/>
            </a:pPr>
            <a:r>
              <a:rPr lang="zh-CN" altLang="en-US" dirty="0" smtClean="0">
                <a:latin typeface="微软雅黑" pitchFamily="34" charset="-122"/>
                <a:ea typeface="微软雅黑" pitchFamily="34" charset="-122"/>
              </a:rPr>
              <a:t>例如，机器数</a:t>
            </a:r>
            <a:r>
              <a:rPr lang="en-US" altLang="zh-CN" dirty="0" smtClean="0">
                <a:latin typeface="微软雅黑" pitchFamily="34" charset="-122"/>
                <a:ea typeface="微软雅黑" pitchFamily="34" charset="-122"/>
              </a:rPr>
              <a:t> 01011001</a:t>
            </a:r>
            <a:r>
              <a:rPr lang="zh-CN" altLang="en-US" dirty="0" smtClean="0">
                <a:latin typeface="微软雅黑" pitchFamily="34" charset="-122"/>
                <a:ea typeface="微软雅黑" pitchFamily="34" charset="-122"/>
              </a:rPr>
              <a:t>的值是多少？</a:t>
            </a:r>
            <a:endParaRPr lang="en-US" altLang="zh-CN" dirty="0" smtClean="0">
              <a:latin typeface="微软雅黑" pitchFamily="34" charset="-122"/>
              <a:ea typeface="微软雅黑" pitchFamily="34" charset="-122"/>
            </a:endParaRPr>
          </a:p>
          <a:p>
            <a:pPr marL="685800" lvl="1" indent="-190500">
              <a:lnSpc>
                <a:spcPct val="110000"/>
              </a:lnSpc>
              <a:spcBef>
                <a:spcPct val="15000"/>
              </a:spcBef>
              <a:buFontTx/>
              <a:buNone/>
              <a:defRPr/>
            </a:pPr>
            <a:endParaRPr lang="zh-CN" altLang="en-US" dirty="0" smtClean="0">
              <a:latin typeface="微软雅黑" pitchFamily="34" charset="-122"/>
              <a:ea typeface="微软雅黑" pitchFamily="34" charset="-122"/>
            </a:endParaRPr>
          </a:p>
          <a:p>
            <a:pPr marL="603250" lvl="1" indent="-203200">
              <a:lnSpc>
                <a:spcPct val="110000"/>
              </a:lnSpc>
              <a:spcBef>
                <a:spcPct val="15000"/>
              </a:spcBef>
              <a:defRPr/>
            </a:pPr>
            <a:r>
              <a:rPr lang="zh-CN" altLang="en-US" sz="2400" dirty="0" smtClean="0">
                <a:latin typeface="微软雅黑" pitchFamily="34" charset="-122"/>
                <a:ea typeface="微软雅黑" pitchFamily="34" charset="-122"/>
              </a:rPr>
              <a:t>进位计数制</a:t>
            </a: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十进制、二进制、十六进制、八进制数及其相互转换</a:t>
            </a:r>
          </a:p>
          <a:p>
            <a:pPr marL="603250" lvl="1" indent="-203200">
              <a:lnSpc>
                <a:spcPct val="110000"/>
              </a:lnSpc>
              <a:spcBef>
                <a:spcPct val="15000"/>
              </a:spcBef>
              <a:defRPr/>
            </a:pPr>
            <a:r>
              <a:rPr lang="zh-CN" altLang="en-US" sz="2400" dirty="0" smtClean="0">
                <a:latin typeface="微软雅黑" pitchFamily="34" charset="-122"/>
                <a:ea typeface="微软雅黑" pitchFamily="34" charset="-122"/>
              </a:rPr>
              <a:t>定</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浮点表示</a:t>
            </a:r>
            <a:r>
              <a:rPr lang="zh-CN" altLang="en-US" dirty="0" smtClean="0">
                <a:solidFill>
                  <a:srgbClr val="009900"/>
                </a:solidFill>
                <a:latin typeface="微软雅黑" pitchFamily="34" charset="-122"/>
                <a:ea typeface="微软雅黑" pitchFamily="34" charset="-122"/>
              </a:rPr>
              <a:t>（解决小数点问题）</a:t>
            </a: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定点整数、定点小数</a:t>
            </a: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浮点数（可用一个定点小数和一个定点整数来表示）</a:t>
            </a:r>
          </a:p>
          <a:p>
            <a:pPr marL="603250" lvl="1" indent="-203200">
              <a:lnSpc>
                <a:spcPct val="110000"/>
              </a:lnSpc>
              <a:spcBef>
                <a:spcPct val="15000"/>
              </a:spcBef>
              <a:defRPr/>
            </a:pPr>
            <a:r>
              <a:rPr lang="zh-CN" altLang="en-US" sz="2400" dirty="0" smtClean="0">
                <a:solidFill>
                  <a:srgbClr val="FF0000"/>
                </a:solidFill>
                <a:latin typeface="微软雅黑" pitchFamily="34" charset="-122"/>
                <a:ea typeface="微软雅黑" pitchFamily="34" charset="-122"/>
              </a:rPr>
              <a:t>定点数的编码</a:t>
            </a:r>
            <a:r>
              <a:rPr lang="zh-CN" altLang="en-US" dirty="0" smtClean="0">
                <a:solidFill>
                  <a:srgbClr val="009900"/>
                </a:solidFill>
                <a:latin typeface="微软雅黑" pitchFamily="34" charset="-122"/>
                <a:ea typeface="微软雅黑" pitchFamily="34" charset="-122"/>
              </a:rPr>
              <a:t>（解决正负号问题）</a:t>
            </a:r>
            <a:endParaRPr lang="zh-CN" altLang="en-US"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原码（</a:t>
            </a:r>
            <a:r>
              <a:rPr lang="en-US" altLang="zh-CN" sz="2000" dirty="0" smtClean="0">
                <a:solidFill>
                  <a:srgbClr val="000000"/>
                </a:solidFill>
              </a:rPr>
              <a:t>Signed magnitude</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反码（</a:t>
            </a:r>
            <a:r>
              <a:rPr lang="en-US" altLang="zh-CN" sz="2000" dirty="0" smtClean="0">
                <a:solidFill>
                  <a:srgbClr val="000000"/>
                </a:solidFill>
              </a:rPr>
              <a:t>One</a:t>
            </a:r>
            <a:r>
              <a:rPr lang="en-US" altLang="zh-CN" sz="2000" dirty="0" smtClean="0">
                <a:solidFill>
                  <a:srgbClr val="000000"/>
                </a:solidFill>
                <a:latin typeface="宋体" panose="02010600030101010101" pitchFamily="2" charset="-122"/>
              </a:rPr>
              <a:t>’</a:t>
            </a:r>
            <a:r>
              <a:rPr lang="en-US" altLang="zh-CN" sz="2000" dirty="0" smtClean="0">
                <a:solidFill>
                  <a:srgbClr val="000000"/>
                </a:solidFill>
              </a:rPr>
              <a:t>s complement</a:t>
            </a:r>
            <a:r>
              <a:rPr lang="zh-CN" altLang="en-US" sz="2000" dirty="0" smtClean="0">
                <a:latin typeface="微软雅黑" pitchFamily="34" charset="-122"/>
                <a:ea typeface="微软雅黑" pitchFamily="34" charset="-122"/>
              </a:rPr>
              <a:t>）很少用</a:t>
            </a:r>
            <a:endParaRPr lang="en-US" altLang="zh-CN" sz="2000"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补码（</a:t>
            </a:r>
            <a:r>
              <a:rPr lang="en-US" altLang="zh-CN" sz="2000" dirty="0" smtClean="0">
                <a:solidFill>
                  <a:srgbClr val="000000"/>
                </a:solidFill>
              </a:rPr>
              <a:t>Two</a:t>
            </a:r>
            <a:r>
              <a:rPr lang="en-US" altLang="zh-CN" sz="2000" dirty="0" smtClean="0">
                <a:solidFill>
                  <a:srgbClr val="000000"/>
                </a:solidFill>
                <a:latin typeface="宋体" panose="02010600030101010101" pitchFamily="2" charset="-122"/>
              </a:rPr>
              <a:t>’</a:t>
            </a:r>
            <a:r>
              <a:rPr lang="en-US" altLang="zh-CN" sz="2000" dirty="0" smtClean="0">
                <a:solidFill>
                  <a:srgbClr val="000000"/>
                </a:solidFill>
              </a:rPr>
              <a:t>s complement</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移码（</a:t>
            </a:r>
            <a:r>
              <a:rPr lang="en-US" altLang="zh-CN" sz="2000" dirty="0" smtClean="0">
                <a:solidFill>
                  <a:srgbClr val="000000"/>
                </a:solidFill>
              </a:rPr>
              <a:t>Biased notation</a:t>
            </a:r>
            <a:r>
              <a:rPr lang="zh-CN" altLang="en-US" sz="2000" dirty="0" smtClean="0">
                <a:latin typeface="微软雅黑" pitchFamily="34" charset="-122"/>
                <a:ea typeface="微软雅黑" pitchFamily="34" charset="-122"/>
              </a:rPr>
              <a:t>）</a:t>
            </a:r>
          </a:p>
        </p:txBody>
      </p:sp>
      <p:sp>
        <p:nvSpPr>
          <p:cNvPr id="19460" name="Text Box 4"/>
          <p:cNvSpPr txBox="1">
            <a:spLocks noChangeArrowheads="1"/>
          </p:cNvSpPr>
          <p:nvPr/>
        </p:nvSpPr>
        <p:spPr bwMode="auto">
          <a:xfrm>
            <a:off x="5283200" y="1473200"/>
            <a:ext cx="286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a:latin typeface="黑体" pitchFamily="49" charset="-122"/>
                <a:ea typeface="黑体" pitchFamily="49" charset="-122"/>
              </a:rPr>
              <a:t>答案是：不知道！</a:t>
            </a:r>
          </a:p>
        </p:txBody>
      </p:sp>
      <p:sp>
        <p:nvSpPr>
          <p:cNvPr id="194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D094683-E55C-41FF-8D8F-8E3A005951DD}" type="slidenum">
              <a:rPr lang="en-US" altLang="zh-CN" smtClean="0"/>
              <a:pPr eaLnBrk="1" hangingPunct="1"/>
              <a:t>13</a:t>
            </a:fld>
            <a:endParaRPr lang="en-US" altLang="zh-CN" smtClean="0"/>
          </a:p>
        </p:txBody>
      </p:sp>
    </p:spTree>
    <p:extLst>
      <p:ext uri="{BB962C8B-B14F-4D97-AF65-F5344CB8AC3E}">
        <p14:creationId xmlns:p14="http://schemas.microsoft.com/office/powerpoint/2010/main" val="1059814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77838" y="128588"/>
            <a:ext cx="8361362" cy="544512"/>
          </a:xfrm>
        </p:spPr>
        <p:txBody>
          <a:bodyPr/>
          <a:lstStyle/>
          <a:p>
            <a:r>
              <a:rPr lang="en-US" altLang="zh-CN" sz="3200" smtClean="0"/>
              <a:t> Sign and Magnitude </a:t>
            </a:r>
            <a:r>
              <a:rPr lang="zh-CN" altLang="en-US" sz="3200" smtClean="0"/>
              <a:t>（原码的表示）</a:t>
            </a:r>
          </a:p>
        </p:txBody>
      </p:sp>
      <p:grpSp>
        <p:nvGrpSpPr>
          <p:cNvPr id="20483" name="Group 45"/>
          <p:cNvGrpSpPr>
            <a:grpSpLocks/>
          </p:cNvGrpSpPr>
          <p:nvPr/>
        </p:nvGrpSpPr>
        <p:grpSpPr bwMode="auto">
          <a:xfrm>
            <a:off x="1323975" y="838200"/>
            <a:ext cx="2184400" cy="2835275"/>
            <a:chOff x="834" y="528"/>
            <a:chExt cx="1376" cy="1786"/>
          </a:xfrm>
        </p:grpSpPr>
        <p:sp>
          <p:nvSpPr>
            <p:cNvPr id="20493" name="Rectangle 5"/>
            <p:cNvSpPr>
              <a:spLocks noChangeArrowheads="1"/>
            </p:cNvSpPr>
            <p:nvPr/>
          </p:nvSpPr>
          <p:spPr bwMode="auto">
            <a:xfrm>
              <a:off x="1598" y="528"/>
              <a:ext cx="6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Binary</a:t>
              </a:r>
            </a:p>
          </p:txBody>
        </p:sp>
        <p:sp>
          <p:nvSpPr>
            <p:cNvPr id="20494" name="Rectangle 6"/>
            <p:cNvSpPr>
              <a:spLocks noChangeArrowheads="1"/>
            </p:cNvSpPr>
            <p:nvPr/>
          </p:nvSpPr>
          <p:spPr bwMode="auto">
            <a:xfrm>
              <a:off x="834" y="528"/>
              <a:ext cx="76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Decimal</a:t>
              </a:r>
            </a:p>
          </p:txBody>
        </p:sp>
        <p:sp>
          <p:nvSpPr>
            <p:cNvPr id="20495" name="Rectangle 22"/>
            <p:cNvSpPr>
              <a:spLocks noChangeArrowheads="1"/>
            </p:cNvSpPr>
            <p:nvPr/>
          </p:nvSpPr>
          <p:spPr bwMode="auto">
            <a:xfrm>
              <a:off x="1134" y="716"/>
              <a:ext cx="240" cy="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01</a:t>
              </a:r>
            </a:p>
            <a:p>
              <a:r>
                <a:rPr lang="en-US" altLang="zh-CN" sz="2000" b="1">
                  <a:cs typeface="Arial" pitchFamily="34" charset="0"/>
                </a:rPr>
                <a:t>2</a:t>
              </a:r>
            </a:p>
            <a:p>
              <a:r>
                <a:rPr lang="en-US" altLang="zh-CN" sz="2000" b="1">
                  <a:cs typeface="Arial" pitchFamily="34" charset="0"/>
                </a:rPr>
                <a:t>3</a:t>
              </a:r>
            </a:p>
            <a:p>
              <a:r>
                <a:rPr lang="en-US" altLang="zh-CN" sz="2000" b="1">
                  <a:cs typeface="Arial" pitchFamily="34" charset="0"/>
                </a:rPr>
                <a:t>4</a:t>
              </a:r>
            </a:p>
            <a:p>
              <a:r>
                <a:rPr lang="en-US" altLang="zh-CN" sz="2000" b="1">
                  <a:cs typeface="Arial" pitchFamily="34" charset="0"/>
                </a:rPr>
                <a:t>5</a:t>
              </a:r>
            </a:p>
            <a:p>
              <a:r>
                <a:rPr lang="en-US" altLang="zh-CN" sz="2000" b="1">
                  <a:cs typeface="Arial" pitchFamily="34" charset="0"/>
                </a:rPr>
                <a:t>6</a:t>
              </a:r>
            </a:p>
            <a:p>
              <a:r>
                <a:rPr lang="en-US" altLang="zh-CN" sz="2000" b="1">
                  <a:cs typeface="Arial" pitchFamily="34" charset="0"/>
                </a:rPr>
                <a:t>7</a:t>
              </a:r>
            </a:p>
          </p:txBody>
        </p:sp>
        <p:sp>
          <p:nvSpPr>
            <p:cNvPr id="20496" name="Rectangle 23"/>
            <p:cNvSpPr>
              <a:spLocks noChangeArrowheads="1"/>
            </p:cNvSpPr>
            <p:nvPr/>
          </p:nvSpPr>
          <p:spPr bwMode="auto">
            <a:xfrm>
              <a:off x="1603" y="722"/>
              <a:ext cx="470" cy="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rgbClr val="CC0000"/>
                  </a:solidFill>
                  <a:cs typeface="Arial" pitchFamily="34" charset="0"/>
                </a:rPr>
                <a:t>0</a:t>
              </a:r>
              <a:r>
                <a:rPr lang="en-US" altLang="zh-CN" sz="2000" b="1">
                  <a:cs typeface="Arial" pitchFamily="34" charset="0"/>
                </a:rPr>
                <a:t>000</a:t>
              </a:r>
            </a:p>
            <a:p>
              <a:r>
                <a:rPr lang="en-US" altLang="zh-CN" sz="2000" b="1">
                  <a:solidFill>
                    <a:srgbClr val="CC0000"/>
                  </a:solidFill>
                  <a:cs typeface="Arial" pitchFamily="34" charset="0"/>
                </a:rPr>
                <a:t>0</a:t>
              </a:r>
              <a:r>
                <a:rPr lang="en-US" altLang="zh-CN" sz="2000" b="1">
                  <a:cs typeface="Arial" pitchFamily="34" charset="0"/>
                </a:rPr>
                <a:t>001</a:t>
              </a:r>
            </a:p>
            <a:p>
              <a:r>
                <a:rPr lang="en-US" altLang="zh-CN" sz="2000" b="1">
                  <a:solidFill>
                    <a:srgbClr val="CC0000"/>
                  </a:solidFill>
                  <a:cs typeface="Arial" pitchFamily="34" charset="0"/>
                </a:rPr>
                <a:t>0</a:t>
              </a:r>
              <a:r>
                <a:rPr lang="en-US" altLang="zh-CN" sz="2000" b="1">
                  <a:cs typeface="Arial" pitchFamily="34" charset="0"/>
                </a:rPr>
                <a:t>010</a:t>
              </a:r>
            </a:p>
            <a:p>
              <a:r>
                <a:rPr lang="en-US" altLang="zh-CN" sz="2000" b="1">
                  <a:solidFill>
                    <a:srgbClr val="CC0000"/>
                  </a:solidFill>
                  <a:cs typeface="Arial" pitchFamily="34" charset="0"/>
                </a:rPr>
                <a:t>0</a:t>
              </a:r>
              <a:r>
                <a:rPr lang="en-US" altLang="zh-CN" sz="2000" b="1">
                  <a:cs typeface="Arial" pitchFamily="34" charset="0"/>
                </a:rPr>
                <a:t>011</a:t>
              </a:r>
            </a:p>
            <a:p>
              <a:r>
                <a:rPr lang="en-US" altLang="zh-CN" sz="2000" b="1">
                  <a:solidFill>
                    <a:srgbClr val="CC0000"/>
                  </a:solidFill>
                  <a:cs typeface="Arial" pitchFamily="34" charset="0"/>
                </a:rPr>
                <a:t>0</a:t>
              </a:r>
              <a:r>
                <a:rPr lang="en-US" altLang="zh-CN" sz="2000" b="1">
                  <a:cs typeface="Arial" pitchFamily="34" charset="0"/>
                </a:rPr>
                <a:t>100</a:t>
              </a:r>
            </a:p>
            <a:p>
              <a:r>
                <a:rPr lang="en-US" altLang="zh-CN" sz="2000" b="1">
                  <a:solidFill>
                    <a:srgbClr val="CC0000"/>
                  </a:solidFill>
                  <a:cs typeface="Arial" pitchFamily="34" charset="0"/>
                </a:rPr>
                <a:t>0</a:t>
              </a:r>
              <a:r>
                <a:rPr lang="en-US" altLang="zh-CN" sz="2000" b="1">
                  <a:cs typeface="Arial" pitchFamily="34" charset="0"/>
                </a:rPr>
                <a:t>101</a:t>
              </a:r>
            </a:p>
            <a:p>
              <a:r>
                <a:rPr lang="en-US" altLang="zh-CN" sz="2000" b="1">
                  <a:solidFill>
                    <a:srgbClr val="CC0000"/>
                  </a:solidFill>
                  <a:cs typeface="Arial" pitchFamily="34" charset="0"/>
                </a:rPr>
                <a:t>0</a:t>
              </a:r>
              <a:r>
                <a:rPr lang="en-US" altLang="zh-CN" sz="2000" b="1">
                  <a:cs typeface="Arial" pitchFamily="34" charset="0"/>
                </a:rPr>
                <a:t>110</a:t>
              </a:r>
            </a:p>
            <a:p>
              <a:r>
                <a:rPr lang="en-US" altLang="zh-CN" sz="2000" b="1">
                  <a:solidFill>
                    <a:srgbClr val="CC0000"/>
                  </a:solidFill>
                  <a:cs typeface="Arial" pitchFamily="34" charset="0"/>
                </a:rPr>
                <a:t>0</a:t>
              </a:r>
              <a:r>
                <a:rPr lang="en-US" altLang="zh-CN" sz="2000" b="1">
                  <a:cs typeface="Arial" pitchFamily="34" charset="0"/>
                </a:rPr>
                <a:t>111</a:t>
              </a:r>
            </a:p>
          </p:txBody>
        </p:sp>
      </p:grpSp>
      <p:sp>
        <p:nvSpPr>
          <p:cNvPr id="20484" name="Text Box 40"/>
          <p:cNvSpPr txBox="1">
            <a:spLocks noChangeArrowheads="1"/>
          </p:cNvSpPr>
          <p:nvPr/>
        </p:nvSpPr>
        <p:spPr bwMode="auto">
          <a:xfrm>
            <a:off x="898525" y="3948113"/>
            <a:ext cx="6340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278569" name="Text Box 41"/>
          <p:cNvSpPr txBox="1">
            <a:spLocks noChangeArrowheads="1"/>
          </p:cNvSpPr>
          <p:nvPr/>
        </p:nvSpPr>
        <p:spPr bwMode="auto">
          <a:xfrm>
            <a:off x="419100" y="3606800"/>
            <a:ext cx="7620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600"/>
              </a:spcBef>
              <a:buSzPct val="60000"/>
              <a:buFont typeface="Wingdings" pitchFamily="2" charset="2"/>
              <a:buChar char="u"/>
            </a:pPr>
            <a:r>
              <a:rPr lang="en-US" altLang="zh-CN" sz="1600" b="1">
                <a:latin typeface="Times New Roman" pitchFamily="18" charset="0"/>
              </a:rPr>
              <a:t>  </a:t>
            </a:r>
            <a:r>
              <a:rPr lang="zh-CN" altLang="en-US" sz="2000" b="1">
                <a:latin typeface="黑体" pitchFamily="49" charset="-122"/>
                <a:ea typeface="黑体" pitchFamily="49" charset="-122"/>
              </a:rPr>
              <a:t>容易理解</a:t>
            </a:r>
            <a:r>
              <a:rPr lang="en-US" altLang="zh-CN" sz="2000" b="1">
                <a:latin typeface="黑体" pitchFamily="49" charset="-122"/>
                <a:ea typeface="黑体" pitchFamily="49" charset="-122"/>
              </a:rPr>
              <a:t>,  </a:t>
            </a:r>
            <a:r>
              <a:rPr lang="zh-CN" altLang="en-US" sz="2000" b="1">
                <a:latin typeface="黑体" pitchFamily="49" charset="-122"/>
                <a:ea typeface="黑体" pitchFamily="49" charset="-122"/>
              </a:rPr>
              <a:t>但是：</a:t>
            </a:r>
          </a:p>
          <a:p>
            <a:pPr lvl="1">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0 </a:t>
            </a:r>
            <a:r>
              <a:rPr lang="zh-CN" altLang="en-US" sz="2000" b="1">
                <a:solidFill>
                  <a:schemeClr val="accent2"/>
                </a:solidFill>
                <a:latin typeface="黑体" pitchFamily="49" charset="-122"/>
                <a:ea typeface="黑体" pitchFamily="49" charset="-122"/>
              </a:rPr>
              <a:t>的表示不唯一，故不利于程序员编程</a:t>
            </a:r>
            <a:endParaRPr lang="en-US" altLang="zh-CN" sz="2000" b="1">
              <a:solidFill>
                <a:schemeClr val="accent2"/>
              </a:solidFill>
              <a:latin typeface="黑体" pitchFamily="49" charset="-122"/>
              <a:ea typeface="黑体" pitchFamily="49" charset="-122"/>
            </a:endParaRPr>
          </a:p>
          <a:p>
            <a:pPr lvl="1">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加、减运算方式不统一</a:t>
            </a:r>
            <a:endParaRPr lang="en-US" altLang="zh-CN" sz="2000" b="1">
              <a:solidFill>
                <a:schemeClr val="accent2"/>
              </a:solidFill>
              <a:latin typeface="黑体" pitchFamily="49" charset="-122"/>
              <a:ea typeface="黑体" pitchFamily="49" charset="-122"/>
            </a:endParaRPr>
          </a:p>
          <a:p>
            <a:pPr lvl="1">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需额外对符号位进行处理，故不利于硬件设计</a:t>
            </a:r>
            <a:endParaRPr lang="en-US" altLang="zh-CN" sz="2000" b="1">
              <a:solidFill>
                <a:schemeClr val="accent2"/>
              </a:solidFill>
              <a:latin typeface="黑体" pitchFamily="49" charset="-122"/>
              <a:ea typeface="黑体" pitchFamily="49" charset="-122"/>
            </a:endParaRPr>
          </a:p>
          <a:p>
            <a:pPr lvl="1">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特别当</a:t>
            </a:r>
            <a:r>
              <a:rPr lang="en-US" altLang="zh-CN" sz="2000" b="1">
                <a:solidFill>
                  <a:schemeClr val="accent2"/>
                </a:solidFill>
                <a:latin typeface="黑体" pitchFamily="49" charset="-122"/>
                <a:ea typeface="黑体" pitchFamily="49" charset="-122"/>
              </a:rPr>
              <a:t> a&lt;b</a:t>
            </a:r>
            <a:r>
              <a:rPr lang="zh-CN" altLang="en-US" sz="2000" b="1">
                <a:solidFill>
                  <a:schemeClr val="accent2"/>
                </a:solidFill>
                <a:latin typeface="黑体" pitchFamily="49" charset="-122"/>
                <a:ea typeface="黑体" pitchFamily="49" charset="-122"/>
              </a:rPr>
              <a:t>时，实现</a:t>
            </a:r>
            <a:r>
              <a:rPr lang="en-US" altLang="zh-CN" sz="2000" b="1">
                <a:solidFill>
                  <a:schemeClr val="accent2"/>
                </a:solidFill>
                <a:latin typeface="黑体" pitchFamily="49" charset="-122"/>
                <a:ea typeface="黑体" pitchFamily="49" charset="-122"/>
              </a:rPr>
              <a:t> a-b</a:t>
            </a:r>
            <a:r>
              <a:rPr lang="zh-CN" altLang="en-US" sz="2000" b="1">
                <a:solidFill>
                  <a:schemeClr val="accent2"/>
                </a:solidFill>
                <a:latin typeface="黑体" pitchFamily="49" charset="-122"/>
                <a:ea typeface="黑体" pitchFamily="49" charset="-122"/>
              </a:rPr>
              <a:t>比较困难</a:t>
            </a:r>
          </a:p>
        </p:txBody>
      </p:sp>
      <p:sp>
        <p:nvSpPr>
          <p:cNvPr id="20486" name="Rectangle 46"/>
          <p:cNvSpPr>
            <a:spLocks noChangeArrowheads="1"/>
          </p:cNvSpPr>
          <p:nvPr/>
        </p:nvSpPr>
        <p:spPr bwMode="auto">
          <a:xfrm>
            <a:off x="5937250" y="804863"/>
            <a:ext cx="971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Binary</a:t>
            </a:r>
          </a:p>
        </p:txBody>
      </p:sp>
      <p:sp>
        <p:nvSpPr>
          <p:cNvPr id="20487" name="Rectangle 47"/>
          <p:cNvSpPr>
            <a:spLocks noChangeArrowheads="1"/>
          </p:cNvSpPr>
          <p:nvPr/>
        </p:nvSpPr>
        <p:spPr bwMode="auto">
          <a:xfrm>
            <a:off x="4724400" y="804863"/>
            <a:ext cx="12160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Decimal</a:t>
            </a:r>
          </a:p>
        </p:txBody>
      </p:sp>
      <p:sp>
        <p:nvSpPr>
          <p:cNvPr id="20488" name="Rectangle 48"/>
          <p:cNvSpPr>
            <a:spLocks noChangeArrowheads="1"/>
          </p:cNvSpPr>
          <p:nvPr/>
        </p:nvSpPr>
        <p:spPr bwMode="auto">
          <a:xfrm>
            <a:off x="5040313" y="1103313"/>
            <a:ext cx="65722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cs typeface="Arial" pitchFamily="34" charset="0"/>
              </a:rPr>
              <a:t>-0</a:t>
            </a:r>
          </a:p>
          <a:p>
            <a:r>
              <a:rPr lang="en-US" altLang="zh-CN" sz="2000" b="1">
                <a:cs typeface="Arial" pitchFamily="34" charset="0"/>
              </a:rPr>
              <a:t>-1</a:t>
            </a:r>
          </a:p>
          <a:p>
            <a:r>
              <a:rPr lang="en-US" altLang="zh-CN" sz="2000" b="1">
                <a:cs typeface="Arial" pitchFamily="34" charset="0"/>
              </a:rPr>
              <a:t>-2</a:t>
            </a:r>
          </a:p>
          <a:p>
            <a:r>
              <a:rPr lang="en-US" altLang="zh-CN" sz="2000" b="1">
                <a:cs typeface="Arial" pitchFamily="34" charset="0"/>
              </a:rPr>
              <a:t>-3</a:t>
            </a:r>
          </a:p>
          <a:p>
            <a:r>
              <a:rPr lang="en-US" altLang="zh-CN" sz="2000" b="1">
                <a:cs typeface="Arial" pitchFamily="34" charset="0"/>
              </a:rPr>
              <a:t>-4</a:t>
            </a:r>
          </a:p>
          <a:p>
            <a:r>
              <a:rPr lang="en-US" altLang="zh-CN" sz="2000" b="1">
                <a:cs typeface="Arial" pitchFamily="34" charset="0"/>
              </a:rPr>
              <a:t>-5</a:t>
            </a:r>
          </a:p>
          <a:p>
            <a:r>
              <a:rPr lang="en-US" altLang="zh-CN" sz="2000" b="1">
                <a:cs typeface="Arial" pitchFamily="34" charset="0"/>
              </a:rPr>
              <a:t>-6</a:t>
            </a:r>
          </a:p>
          <a:p>
            <a:r>
              <a:rPr lang="en-US" altLang="zh-CN" sz="2000" b="1">
                <a:cs typeface="Arial" pitchFamily="34" charset="0"/>
              </a:rPr>
              <a:t>-7</a:t>
            </a:r>
          </a:p>
        </p:txBody>
      </p:sp>
      <p:sp>
        <p:nvSpPr>
          <p:cNvPr id="20489" name="Rectangle 49"/>
          <p:cNvSpPr>
            <a:spLocks noChangeArrowheads="1"/>
          </p:cNvSpPr>
          <p:nvPr/>
        </p:nvSpPr>
        <p:spPr bwMode="auto">
          <a:xfrm>
            <a:off x="5945188" y="1112838"/>
            <a:ext cx="74612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rgbClr val="CC0000"/>
                </a:solidFill>
                <a:cs typeface="Arial" pitchFamily="34" charset="0"/>
              </a:rPr>
              <a:t>1</a:t>
            </a:r>
            <a:r>
              <a:rPr lang="en-US" altLang="zh-CN" sz="2000" b="1">
                <a:cs typeface="Arial" pitchFamily="34" charset="0"/>
              </a:rPr>
              <a:t>000</a:t>
            </a:r>
          </a:p>
          <a:p>
            <a:r>
              <a:rPr lang="en-US" altLang="zh-CN" sz="2000" b="1">
                <a:solidFill>
                  <a:srgbClr val="CC0000"/>
                </a:solidFill>
                <a:cs typeface="Arial" pitchFamily="34" charset="0"/>
              </a:rPr>
              <a:t>1</a:t>
            </a:r>
            <a:r>
              <a:rPr lang="en-US" altLang="zh-CN" sz="2000" b="1">
                <a:cs typeface="Arial" pitchFamily="34" charset="0"/>
              </a:rPr>
              <a:t>001</a:t>
            </a:r>
          </a:p>
          <a:p>
            <a:r>
              <a:rPr lang="en-US" altLang="zh-CN" sz="2000" b="1">
                <a:solidFill>
                  <a:srgbClr val="CC0000"/>
                </a:solidFill>
                <a:cs typeface="Arial" pitchFamily="34" charset="0"/>
              </a:rPr>
              <a:t>1</a:t>
            </a:r>
            <a:r>
              <a:rPr lang="en-US" altLang="zh-CN" sz="2000" b="1">
                <a:cs typeface="Arial" pitchFamily="34" charset="0"/>
              </a:rPr>
              <a:t>010</a:t>
            </a:r>
          </a:p>
          <a:p>
            <a:r>
              <a:rPr lang="en-US" altLang="zh-CN" sz="2000" b="1">
                <a:solidFill>
                  <a:srgbClr val="CC0000"/>
                </a:solidFill>
                <a:cs typeface="Arial" pitchFamily="34" charset="0"/>
              </a:rPr>
              <a:t>1</a:t>
            </a:r>
            <a:r>
              <a:rPr lang="en-US" altLang="zh-CN" sz="2000" b="1">
                <a:cs typeface="Arial" pitchFamily="34" charset="0"/>
              </a:rPr>
              <a:t>011</a:t>
            </a:r>
          </a:p>
          <a:p>
            <a:r>
              <a:rPr lang="en-US" altLang="zh-CN" sz="2000" b="1">
                <a:solidFill>
                  <a:srgbClr val="CC0000"/>
                </a:solidFill>
                <a:cs typeface="Arial" pitchFamily="34" charset="0"/>
              </a:rPr>
              <a:t>1</a:t>
            </a:r>
            <a:r>
              <a:rPr lang="en-US" altLang="zh-CN" sz="2000" b="1">
                <a:cs typeface="Arial" pitchFamily="34" charset="0"/>
              </a:rPr>
              <a:t>100</a:t>
            </a:r>
          </a:p>
          <a:p>
            <a:r>
              <a:rPr lang="en-US" altLang="zh-CN" sz="2000" b="1">
                <a:solidFill>
                  <a:srgbClr val="CC0000"/>
                </a:solidFill>
                <a:cs typeface="Arial" pitchFamily="34" charset="0"/>
              </a:rPr>
              <a:t>1</a:t>
            </a:r>
            <a:r>
              <a:rPr lang="en-US" altLang="zh-CN" sz="2000" b="1">
                <a:cs typeface="Arial" pitchFamily="34" charset="0"/>
              </a:rPr>
              <a:t>101</a:t>
            </a:r>
          </a:p>
          <a:p>
            <a:r>
              <a:rPr lang="en-US" altLang="zh-CN" sz="2000" b="1">
                <a:solidFill>
                  <a:srgbClr val="CC0000"/>
                </a:solidFill>
                <a:cs typeface="Arial" pitchFamily="34" charset="0"/>
              </a:rPr>
              <a:t>1</a:t>
            </a:r>
            <a:r>
              <a:rPr lang="en-US" altLang="zh-CN" sz="2000" b="1">
                <a:cs typeface="Arial" pitchFamily="34" charset="0"/>
              </a:rPr>
              <a:t>110</a:t>
            </a:r>
          </a:p>
          <a:p>
            <a:r>
              <a:rPr lang="en-US" altLang="zh-CN" sz="2000" b="1">
                <a:solidFill>
                  <a:srgbClr val="CC0000"/>
                </a:solidFill>
                <a:cs typeface="Arial" pitchFamily="34" charset="0"/>
              </a:rPr>
              <a:t>1</a:t>
            </a:r>
            <a:r>
              <a:rPr lang="en-US" altLang="zh-CN" sz="2000" b="1">
                <a:cs typeface="Arial" pitchFamily="34" charset="0"/>
              </a:rPr>
              <a:t>111</a:t>
            </a:r>
          </a:p>
        </p:txBody>
      </p:sp>
      <p:sp>
        <p:nvSpPr>
          <p:cNvPr id="17" name="Text Box 41"/>
          <p:cNvSpPr txBox="1">
            <a:spLocks noChangeArrowheads="1"/>
          </p:cNvSpPr>
          <p:nvPr/>
        </p:nvSpPr>
        <p:spPr bwMode="auto">
          <a:xfrm>
            <a:off x="438150" y="5607050"/>
            <a:ext cx="76200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600"/>
              </a:spcBef>
              <a:buSzPct val="60000"/>
              <a:buFont typeface="Wingdings" pitchFamily="2" charset="2"/>
              <a:buChar char="u"/>
            </a:pPr>
            <a:r>
              <a:rPr lang="zh-CN" altLang="en-US" sz="2000" b="1">
                <a:latin typeface="黑体" pitchFamily="49" charset="-122"/>
                <a:ea typeface="黑体" pitchFamily="49" charset="-122"/>
              </a:rPr>
              <a:t> 从</a:t>
            </a:r>
            <a:r>
              <a:rPr lang="en-US" altLang="zh-CN" sz="2000" b="1">
                <a:latin typeface="黑体" pitchFamily="49" charset="-122"/>
                <a:ea typeface="黑体" pitchFamily="49" charset="-122"/>
              </a:rPr>
              <a:t>50</a:t>
            </a:r>
            <a:r>
              <a:rPr lang="zh-CN" altLang="en-US" sz="2000" b="1">
                <a:latin typeface="黑体" pitchFamily="49" charset="-122"/>
                <a:ea typeface="黑体" pitchFamily="49" charset="-122"/>
              </a:rPr>
              <a:t>年代开始，整数都采用</a:t>
            </a:r>
            <a:r>
              <a:rPr lang="zh-CN" altLang="en-US" sz="2000" b="1">
                <a:solidFill>
                  <a:srgbClr val="FF0000"/>
                </a:solidFill>
                <a:latin typeface="黑体" pitchFamily="49" charset="-122"/>
                <a:ea typeface="黑体" pitchFamily="49" charset="-122"/>
              </a:rPr>
              <a:t>补码</a:t>
            </a:r>
            <a:r>
              <a:rPr lang="zh-CN" altLang="en-US" sz="2000" b="1">
                <a:latin typeface="黑体" pitchFamily="49" charset="-122"/>
                <a:ea typeface="黑体" pitchFamily="49" charset="-122"/>
              </a:rPr>
              <a:t>来表示，为什么用</a:t>
            </a:r>
            <a:r>
              <a:rPr lang="zh-CN" altLang="en-US" sz="2000" b="1">
                <a:solidFill>
                  <a:srgbClr val="FF0000"/>
                </a:solidFill>
                <a:latin typeface="黑体" pitchFamily="49" charset="-122"/>
                <a:ea typeface="黑体" pitchFamily="49" charset="-122"/>
              </a:rPr>
              <a:t>补码</a:t>
            </a:r>
            <a:r>
              <a:rPr lang="zh-CN" altLang="en-US" sz="2000" b="1">
                <a:latin typeface="黑体" pitchFamily="49" charset="-122"/>
                <a:ea typeface="黑体" pitchFamily="49" charset="-122"/>
              </a:rPr>
              <a:t>？</a:t>
            </a:r>
          </a:p>
          <a:p>
            <a:pPr>
              <a:spcBef>
                <a:spcPts val="600"/>
              </a:spcBef>
              <a:buSzPct val="60000"/>
              <a:buFont typeface="Wingdings" pitchFamily="2" charset="2"/>
              <a:buChar char="u"/>
            </a:pPr>
            <a:r>
              <a:rPr lang="zh-CN" altLang="en-US" sz="2000" b="1">
                <a:latin typeface="黑体" pitchFamily="49" charset="-122"/>
                <a:ea typeface="黑体" pitchFamily="49" charset="-122"/>
              </a:rPr>
              <a:t> 但浮点数的尾数用原码定点小数表示</a:t>
            </a:r>
          </a:p>
        </p:txBody>
      </p:sp>
      <p:sp>
        <p:nvSpPr>
          <p:cNvPr id="18" name="内容占位符 2"/>
          <p:cNvSpPr txBox="1">
            <a:spLocks/>
          </p:cNvSpPr>
          <p:nvPr/>
        </p:nvSpPr>
        <p:spPr bwMode="auto">
          <a:xfrm>
            <a:off x="5238750" y="2139950"/>
            <a:ext cx="3529013" cy="1728788"/>
          </a:xfrm>
          <a:prstGeom prst="rect">
            <a:avLst/>
          </a:prstGeom>
          <a:solidFill>
            <a:schemeClr val="bg1"/>
          </a:solidFill>
          <a:ln w="9525">
            <a:solidFill>
              <a:schemeClr val="tx1"/>
            </a:solidFill>
            <a:miter lim="800000"/>
            <a:headEnd/>
            <a:tailEnd/>
          </a:ln>
        </p:spPr>
        <p:txBody>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eaLnBrk="1" hangingPunct="1">
              <a:buFont typeface="Wingdings" pitchFamily="2" charset="2"/>
              <a:buNone/>
              <a:defRPr/>
            </a:pPr>
            <a:r>
              <a:rPr lang="en-US" altLang="zh-CN" b="1" kern="0" dirty="0" smtClean="0">
                <a:solidFill>
                  <a:schemeClr val="accent2"/>
                </a:solidFill>
                <a:latin typeface="Courier New" panose="02070309020205020404" pitchFamily="49" charset="0"/>
              </a:rPr>
              <a:t>  0</a:t>
            </a:r>
            <a:r>
              <a:rPr lang="en-US" altLang="zh-CN" b="1" kern="0" dirty="0" smtClean="0">
                <a:latin typeface="Courier New" panose="02070309020205020404" pitchFamily="49" charset="0"/>
              </a:rPr>
              <a:t>1011001</a:t>
            </a:r>
            <a:r>
              <a:rPr lang="en-US" altLang="zh-CN" b="1" kern="0" baseline="-25000" dirty="0" smtClean="0">
                <a:latin typeface="Courier New" panose="02070309020205020404" pitchFamily="49" charset="0"/>
              </a:rPr>
              <a:t>2</a:t>
            </a:r>
            <a:r>
              <a:rPr lang="en-US" altLang="zh-CN" b="1" kern="0" dirty="0" smtClean="0">
                <a:latin typeface="Courier New" panose="02070309020205020404" pitchFamily="49" charset="0"/>
              </a:rPr>
              <a:t> =  89</a:t>
            </a:r>
            <a:r>
              <a:rPr lang="en-US" altLang="zh-CN" b="1" kern="0" baseline="-25000" dirty="0" smtClean="0">
                <a:latin typeface="Courier New" panose="02070309020205020404" pitchFamily="49" charset="0"/>
              </a:rPr>
              <a:t>10</a:t>
            </a:r>
            <a:endParaRPr lang="en-US" altLang="zh-CN" b="1" kern="0" dirty="0" smtClean="0">
              <a:latin typeface="Courier New" panose="02070309020205020404" pitchFamily="49" charset="0"/>
            </a:endParaRPr>
          </a:p>
          <a:p>
            <a:pPr eaLnBrk="1" hangingPunct="1">
              <a:buFont typeface="Wingdings" pitchFamily="2" charset="2"/>
              <a:buNone/>
              <a:defRPr/>
            </a:pPr>
            <a:r>
              <a:rPr lang="en-US" altLang="zh-CN" b="1" kern="0" dirty="0" smtClean="0">
                <a:latin typeface="Courier New" panose="02070309020205020404" pitchFamily="49" charset="0"/>
              </a:rPr>
              <a:t>+ </a:t>
            </a:r>
            <a:r>
              <a:rPr lang="en-US" altLang="zh-CN" b="1" u="sng" kern="0" dirty="0" smtClean="0">
                <a:solidFill>
                  <a:schemeClr val="accent2"/>
                </a:solidFill>
                <a:latin typeface="Courier New" panose="02070309020205020404" pitchFamily="49" charset="0"/>
              </a:rPr>
              <a:t>1</a:t>
            </a:r>
            <a:r>
              <a:rPr lang="en-US" altLang="zh-CN" b="1" u="sng" kern="0" dirty="0" smtClean="0">
                <a:latin typeface="Courier New" panose="02070309020205020404" pitchFamily="49" charset="0"/>
              </a:rPr>
              <a:t>1001101</a:t>
            </a:r>
            <a:r>
              <a:rPr lang="en-US" altLang="zh-CN" b="1" kern="0" baseline="-25000" dirty="0" smtClean="0">
                <a:latin typeface="Courier New" panose="02070309020205020404" pitchFamily="49" charset="0"/>
              </a:rPr>
              <a:t>2</a:t>
            </a:r>
            <a:r>
              <a:rPr lang="en-US" altLang="zh-CN" b="1" kern="0" dirty="0" smtClean="0">
                <a:latin typeface="Courier New" panose="02070309020205020404" pitchFamily="49" charset="0"/>
              </a:rPr>
              <a:t> = </a:t>
            </a:r>
            <a:r>
              <a:rPr lang="en-US" altLang="zh-CN" b="1" u="sng" kern="0" dirty="0" smtClean="0">
                <a:latin typeface="Courier New" panose="02070309020205020404" pitchFamily="49" charset="0"/>
              </a:rPr>
              <a:t>-77</a:t>
            </a:r>
            <a:r>
              <a:rPr lang="en-US" altLang="zh-CN" b="1" kern="0" baseline="-25000" dirty="0" smtClean="0">
                <a:latin typeface="Courier New" panose="02070309020205020404" pitchFamily="49" charset="0"/>
              </a:rPr>
              <a:t>10</a:t>
            </a:r>
            <a:r>
              <a:rPr lang="en-US" altLang="zh-CN" b="1" u="sng" kern="0" dirty="0" smtClean="0">
                <a:latin typeface="Courier New" panose="02070309020205020404" pitchFamily="49" charset="0"/>
              </a:rPr>
              <a:t> </a:t>
            </a:r>
            <a:endParaRPr lang="en-US" altLang="zh-CN" b="1" kern="0" dirty="0" smtClean="0">
              <a:latin typeface="Courier New" panose="02070309020205020404" pitchFamily="49" charset="0"/>
            </a:endParaRPr>
          </a:p>
          <a:p>
            <a:pPr eaLnBrk="1" hangingPunct="1">
              <a:buFont typeface="Wingdings" pitchFamily="2" charset="2"/>
              <a:buNone/>
              <a:defRPr/>
            </a:pPr>
            <a:r>
              <a:rPr lang="en-US" altLang="zh-CN" b="1" kern="0" dirty="0" smtClean="0">
                <a:solidFill>
                  <a:schemeClr val="accent2"/>
                </a:solidFill>
                <a:latin typeface="Courier New" panose="02070309020205020404" pitchFamily="49" charset="0"/>
              </a:rPr>
              <a:t>  0</a:t>
            </a:r>
            <a:r>
              <a:rPr lang="en-US" altLang="zh-CN" b="1" kern="0" dirty="0" smtClean="0">
                <a:latin typeface="Courier New" panose="02070309020205020404" pitchFamily="49" charset="0"/>
              </a:rPr>
              <a:t>0100110</a:t>
            </a:r>
            <a:r>
              <a:rPr lang="en-US" altLang="zh-CN" b="1" kern="0" baseline="-25000" dirty="0" smtClean="0">
                <a:latin typeface="Courier New" panose="02070309020205020404" pitchFamily="49" charset="0"/>
              </a:rPr>
              <a:t>2</a:t>
            </a:r>
            <a:r>
              <a:rPr lang="en-US" altLang="zh-CN" b="1" kern="0" dirty="0" smtClean="0">
                <a:latin typeface="Courier New" panose="02070309020205020404" pitchFamily="49" charset="0"/>
              </a:rPr>
              <a:t> =  38</a:t>
            </a:r>
            <a:r>
              <a:rPr lang="en-US" altLang="zh-CN" b="1" kern="0" baseline="-25000" dirty="0" smtClean="0">
                <a:latin typeface="Courier New" panose="02070309020205020404" pitchFamily="49" charset="0"/>
              </a:rPr>
              <a:t>10</a:t>
            </a:r>
          </a:p>
          <a:p>
            <a:pPr eaLnBrk="1" hangingPunct="1">
              <a:buFont typeface="Wingdings" pitchFamily="2" charset="2"/>
              <a:buNone/>
              <a:defRPr/>
            </a:pPr>
            <a:endParaRPr lang="en-US" altLang="zh-CN" b="1" kern="0" baseline="-25000" dirty="0" smtClean="0">
              <a:latin typeface="Courier New" panose="02070309020205020404" pitchFamily="49" charset="0"/>
            </a:endParaRPr>
          </a:p>
          <a:p>
            <a:pPr eaLnBrk="1" hangingPunct="1">
              <a:buFont typeface="Wingdings" pitchFamily="2" charset="2"/>
              <a:buNone/>
              <a:defRPr/>
            </a:pPr>
            <a:endParaRPr lang="en-US" altLang="zh-CN" b="1" kern="0" baseline="-25000" dirty="0" smtClean="0">
              <a:latin typeface="Courier New" panose="02070309020205020404" pitchFamily="49" charset="0"/>
            </a:endParaRPr>
          </a:p>
          <a:p>
            <a:pPr>
              <a:defRPr/>
            </a:pPr>
            <a:endParaRPr lang="en-US" sz="2200" dirty="0">
              <a:solidFill>
                <a:srgbClr val="C00000"/>
              </a:solidFill>
            </a:endParaRPr>
          </a:p>
        </p:txBody>
      </p:sp>
    </p:spTree>
    <p:extLst>
      <p:ext uri="{BB962C8B-B14F-4D97-AF65-F5344CB8AC3E}">
        <p14:creationId xmlns:p14="http://schemas.microsoft.com/office/powerpoint/2010/main" val="37708083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69"/>
                                        </p:tgtEl>
                                        <p:attrNameLst>
                                          <p:attrName>style.visibility</p:attrName>
                                        </p:attrNameLst>
                                      </p:cBhvr>
                                      <p:to>
                                        <p:strVal val="visible"/>
                                      </p:to>
                                    </p:set>
                                    <p:animEffect transition="in" filter="blinds(horizontal)">
                                      <p:cBhvr>
                                        <p:cTn id="7" dur="500"/>
                                        <p:tgtEl>
                                          <p:spTgt spid="2785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69" grpId="0"/>
      <p:bldP spid="17" grpId="0"/>
      <p:bldP spid="18" grpId="0" animBg="1"/>
      <p:bldP spid="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993775" y="146050"/>
            <a:ext cx="7000875" cy="544513"/>
          </a:xfrm>
        </p:spPr>
        <p:txBody>
          <a:bodyPr/>
          <a:lstStyle/>
          <a:p>
            <a:r>
              <a:rPr lang="zh-CN" altLang="en-US" sz="3200" smtClean="0">
                <a:latin typeface="微软雅黑" panose="020B0503020204020204" pitchFamily="34" charset="-122"/>
                <a:ea typeface="微软雅黑" panose="020B0503020204020204" pitchFamily="34" charset="-122"/>
              </a:rPr>
              <a:t>补码 </a:t>
            </a:r>
            <a:r>
              <a:rPr lang="en-US" altLang="zh-CN" sz="3200" smtClean="0">
                <a:latin typeface="微软雅黑" panose="020B0503020204020204" pitchFamily="34" charset="-122"/>
                <a:ea typeface="微软雅黑" panose="020B0503020204020204" pitchFamily="34" charset="-122"/>
              </a:rPr>
              <a:t>- </a:t>
            </a:r>
            <a:r>
              <a:rPr lang="zh-CN" altLang="en-US" sz="3200" smtClean="0">
                <a:latin typeface="微软雅黑" panose="020B0503020204020204" pitchFamily="34" charset="-122"/>
                <a:ea typeface="微软雅黑" panose="020B0503020204020204" pitchFamily="34" charset="-122"/>
              </a:rPr>
              <a:t>模运算（</a:t>
            </a:r>
            <a:r>
              <a:rPr lang="en-US" altLang="zh-CN" sz="3200" smtClean="0">
                <a:latin typeface="微软雅黑" panose="020B0503020204020204" pitchFamily="34" charset="-122"/>
                <a:ea typeface="微软雅黑" panose="020B0503020204020204" pitchFamily="34" charset="-122"/>
              </a:rPr>
              <a:t>modular</a:t>
            </a:r>
            <a:r>
              <a:rPr lang="zh-CN" altLang="en-US" sz="3200" smtClean="0">
                <a:latin typeface="微软雅黑" panose="020B0503020204020204" pitchFamily="34" charset="-122"/>
                <a:ea typeface="微软雅黑" panose="020B0503020204020204" pitchFamily="34" charset="-122"/>
              </a:rPr>
              <a:t>运算）</a:t>
            </a:r>
          </a:p>
        </p:txBody>
      </p:sp>
      <p:sp>
        <p:nvSpPr>
          <p:cNvPr id="289881" name="Text Box 89"/>
          <p:cNvSpPr txBox="1">
            <a:spLocks noChangeArrowheads="1"/>
          </p:cNvSpPr>
          <p:nvPr/>
        </p:nvSpPr>
        <p:spPr bwMode="auto">
          <a:xfrm>
            <a:off x="249238" y="1303338"/>
            <a:ext cx="8331200"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accent1"/>
              </a:buClr>
              <a:buSzPct val="60000"/>
              <a:buFont typeface="Wingdings" pitchFamily="2" charset="2"/>
              <a:buNone/>
            </a:pPr>
            <a:r>
              <a:rPr lang="zh-CN" altLang="en-US" sz="2200" b="1" dirty="0">
                <a:latin typeface="微软雅黑" panose="020B0503020204020204" pitchFamily="34" charset="-122"/>
                <a:ea typeface="微软雅黑" panose="020B0503020204020204" pitchFamily="34" charset="-122"/>
                <a:cs typeface="Arial" pitchFamily="34" charset="0"/>
              </a:rPr>
              <a:t>时钟是一种模</a:t>
            </a:r>
            <a:r>
              <a:rPr lang="en-US" altLang="zh-CN" sz="2200" b="1" dirty="0">
                <a:latin typeface="微软雅黑" panose="020B0503020204020204" pitchFamily="34" charset="-122"/>
                <a:ea typeface="微软雅黑" panose="020B0503020204020204" pitchFamily="34" charset="-122"/>
                <a:cs typeface="Arial" pitchFamily="34" charset="0"/>
              </a:rPr>
              <a:t>12</a:t>
            </a:r>
            <a:r>
              <a:rPr lang="zh-CN" altLang="en-US" sz="2200" b="1" dirty="0">
                <a:latin typeface="微软雅黑" panose="020B0503020204020204" pitchFamily="34" charset="-122"/>
                <a:ea typeface="微软雅黑" panose="020B0503020204020204" pitchFamily="34" charset="-122"/>
                <a:cs typeface="Arial" pitchFamily="34" charset="0"/>
              </a:rPr>
              <a:t>系统</a:t>
            </a:r>
          </a:p>
          <a:p>
            <a:pPr>
              <a:spcBef>
                <a:spcPct val="20000"/>
              </a:spcBef>
              <a:buClr>
                <a:schemeClr val="accent1"/>
              </a:buClr>
              <a:buSzPct val="65000"/>
              <a:buFont typeface="Wingdings" pitchFamily="2" charset="2"/>
              <a:buNone/>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假定钟表时针指向10点，要将它拨向</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6</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点，  则有两种拨法：</a:t>
            </a:r>
          </a:p>
          <a:p>
            <a:pPr>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① 倒拨4格：10- 4 = 6</a:t>
            </a:r>
          </a:p>
          <a:p>
            <a:pPr>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② 顺拨8格：10+8 = 18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 </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6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mod 12)</a:t>
            </a:r>
          </a:p>
          <a:p>
            <a:pPr>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模12系统中：      10- 4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10+8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mod 12) </a:t>
            </a:r>
          </a:p>
          <a:p>
            <a:pPr>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- 4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8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mod 12) </a:t>
            </a:r>
          </a:p>
          <a:p>
            <a:pPr>
              <a:spcBef>
                <a:spcPct val="20000"/>
              </a:spcBef>
            </a:pP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          </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则称8</a:t>
            </a:r>
            <a:r>
              <a:rPr lang="zh-CN" altLang="en-US" sz="2200" b="1" dirty="0" smtClean="0">
                <a:solidFill>
                  <a:srgbClr val="3333CC"/>
                </a:solidFill>
                <a:latin typeface="微软雅黑" panose="020B0503020204020204" pitchFamily="34" charset="-122"/>
                <a:ea typeface="微软雅黑" panose="020B0503020204020204" pitchFamily="34" charset="-122"/>
                <a:cs typeface="Arial" pitchFamily="34" charset="0"/>
              </a:rPr>
              <a:t>是 -4</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对模12的补码 </a:t>
            </a:r>
            <a:r>
              <a:rPr lang="zh-CN" altLang="en-US" sz="2200" b="1" dirty="0">
                <a:solidFill>
                  <a:srgbClr val="CC0000"/>
                </a:solidFill>
                <a:latin typeface="微软雅黑" panose="020B0503020204020204" pitchFamily="34" charset="-122"/>
                <a:ea typeface="微软雅黑" panose="020B0503020204020204" pitchFamily="34" charset="-122"/>
                <a:cs typeface="Arial" pitchFamily="34" charset="0"/>
              </a:rPr>
              <a:t>（即：</a:t>
            </a:r>
            <a:r>
              <a:rPr lang="en-US" altLang="zh-CN" sz="2200" b="1" dirty="0">
                <a:solidFill>
                  <a:srgbClr val="CC0000"/>
                </a:solidFill>
                <a:latin typeface="微软雅黑" panose="020B0503020204020204" pitchFamily="34" charset="-122"/>
                <a:ea typeface="微软雅黑" panose="020B0503020204020204" pitchFamily="34" charset="-122"/>
                <a:cs typeface="Arial" pitchFamily="34" charset="0"/>
              </a:rPr>
              <a:t>- 4</a:t>
            </a:r>
            <a:r>
              <a:rPr lang="zh-CN" altLang="en-US" sz="2200" b="1" dirty="0">
                <a:solidFill>
                  <a:srgbClr val="CC0000"/>
                </a:solidFill>
                <a:latin typeface="微软雅黑" panose="020B0503020204020204" pitchFamily="34" charset="-122"/>
                <a:ea typeface="微软雅黑" panose="020B0503020204020204" pitchFamily="34" charset="-122"/>
                <a:cs typeface="Arial" pitchFamily="34" charset="0"/>
              </a:rPr>
              <a:t>的模</a:t>
            </a:r>
            <a:r>
              <a:rPr lang="en-US" altLang="zh-CN" sz="2200" b="1" dirty="0">
                <a:solidFill>
                  <a:srgbClr val="CC0000"/>
                </a:solidFill>
                <a:latin typeface="微软雅黑" panose="020B0503020204020204" pitchFamily="34" charset="-122"/>
                <a:ea typeface="微软雅黑" panose="020B0503020204020204" pitchFamily="34" charset="-122"/>
                <a:cs typeface="Arial" pitchFamily="34" charset="0"/>
              </a:rPr>
              <a:t>12</a:t>
            </a:r>
            <a:r>
              <a:rPr lang="zh-CN" altLang="en-US" sz="2200" b="1" dirty="0">
                <a:solidFill>
                  <a:srgbClr val="CC0000"/>
                </a:solidFill>
                <a:latin typeface="微软雅黑" panose="020B0503020204020204" pitchFamily="34" charset="-122"/>
                <a:ea typeface="微软雅黑" panose="020B0503020204020204" pitchFamily="34" charset="-122"/>
                <a:cs typeface="Arial" pitchFamily="34" charset="0"/>
              </a:rPr>
              <a:t>补码等于</a:t>
            </a:r>
            <a:r>
              <a:rPr lang="en-US" altLang="zh-CN" sz="2200" b="1" dirty="0">
                <a:solidFill>
                  <a:srgbClr val="CC0000"/>
                </a:solidFill>
                <a:latin typeface="微软雅黑" panose="020B0503020204020204" pitchFamily="34" charset="-122"/>
                <a:ea typeface="微软雅黑" panose="020B0503020204020204" pitchFamily="34" charset="-122"/>
                <a:cs typeface="Arial" pitchFamily="34" charset="0"/>
              </a:rPr>
              <a:t>8</a:t>
            </a:r>
            <a:r>
              <a:rPr lang="zh-CN" altLang="en-US" sz="2200" b="1" dirty="0">
                <a:solidFill>
                  <a:srgbClr val="CC0000"/>
                </a:solidFill>
                <a:latin typeface="微软雅黑" panose="020B0503020204020204" pitchFamily="34" charset="-122"/>
                <a:ea typeface="微软雅黑" panose="020B0503020204020204" pitchFamily="34" charset="-122"/>
                <a:cs typeface="Arial" pitchFamily="34" charset="0"/>
              </a:rPr>
              <a:t>）。</a:t>
            </a:r>
          </a:p>
          <a:p>
            <a:pPr>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同样有 -3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 9        （</a:t>
            </a: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mod 12）</a:t>
            </a:r>
          </a:p>
          <a:p>
            <a:pPr>
              <a:spcBef>
                <a:spcPct val="20000"/>
              </a:spcBef>
            </a:pPr>
            <a:r>
              <a:rPr lang="en-US" altLang="zh-CN" sz="2200" b="1" dirty="0">
                <a:solidFill>
                  <a:srgbClr val="3333CC"/>
                </a:solidFill>
                <a:latin typeface="微软雅黑" panose="020B0503020204020204" pitchFamily="34" charset="-122"/>
                <a:ea typeface="微软雅黑" panose="020B0503020204020204" pitchFamily="34" charset="-122"/>
                <a:cs typeface="Arial" pitchFamily="34" charset="0"/>
              </a:rPr>
              <a:t>                                       -5 ≡ 7        （mod 12）</a:t>
            </a:r>
            <a:r>
              <a:rPr lang="zh-CN" altLang="en-US" sz="2200" b="1" dirty="0">
                <a:solidFill>
                  <a:srgbClr val="3333CC"/>
                </a:solidFill>
                <a:latin typeface="微软雅黑" panose="020B0503020204020204" pitchFamily="34" charset="-122"/>
                <a:ea typeface="微软雅黑" panose="020B0503020204020204" pitchFamily="34" charset="-122"/>
                <a:cs typeface="Arial" pitchFamily="34" charset="0"/>
              </a:rPr>
              <a:t>等</a:t>
            </a:r>
            <a:endParaRPr lang="en-US" altLang="zh-CN" sz="2200" b="1" dirty="0">
              <a:latin typeface="微软雅黑" panose="020B0503020204020204" pitchFamily="34" charset="-122"/>
              <a:ea typeface="微软雅黑" panose="020B0503020204020204" pitchFamily="34" charset="-122"/>
              <a:cs typeface="Arial" pitchFamily="34" charset="0"/>
            </a:endParaRPr>
          </a:p>
        </p:txBody>
      </p:sp>
      <p:sp>
        <p:nvSpPr>
          <p:cNvPr id="289883" name="Rectangle 91"/>
          <p:cNvSpPr>
            <a:spLocks noChangeArrowheads="1"/>
          </p:cNvSpPr>
          <p:nvPr/>
        </p:nvSpPr>
        <p:spPr bwMode="auto">
          <a:xfrm>
            <a:off x="325438" y="5410200"/>
            <a:ext cx="7823200" cy="768350"/>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微软雅黑" panose="020B0503020204020204" pitchFamily="34" charset="-122"/>
                <a:ea typeface="微软雅黑" panose="020B0503020204020204" pitchFamily="34" charset="-122"/>
              </a:rPr>
              <a:t>结论</a:t>
            </a:r>
            <a:r>
              <a:rPr kumimoji="1" lang="en-US" altLang="zh-CN" sz="2200" b="1" dirty="0">
                <a:latin typeface="微软雅黑" panose="020B0503020204020204" pitchFamily="34" charset="-122"/>
                <a:ea typeface="微软雅黑" panose="020B0503020204020204" pitchFamily="34" charset="-122"/>
              </a:rPr>
              <a:t>2</a:t>
            </a:r>
            <a:r>
              <a:rPr kumimoji="1" lang="zh-CN" altLang="en-US" sz="2200" b="1" dirty="0">
                <a:latin typeface="微软雅黑" panose="020B0503020204020204" pitchFamily="34" charset="-122"/>
                <a:ea typeface="微软雅黑" panose="020B0503020204020204" pitchFamily="34" charset="-122"/>
              </a:rPr>
              <a:t>： </a:t>
            </a:r>
            <a:r>
              <a:rPr kumimoji="1" lang="zh-CN" altLang="en-US" sz="2200" b="1" dirty="0">
                <a:solidFill>
                  <a:srgbClr val="009900"/>
                </a:solidFill>
                <a:latin typeface="微软雅黑" panose="020B0503020204020204" pitchFamily="34" charset="-122"/>
                <a:ea typeface="微软雅黑" panose="020B0503020204020204" pitchFamily="34" charset="-122"/>
              </a:rPr>
              <a:t>对于某一确定的模，某数减去小于模的另一数，总可以用该数加上另一数负数的补码来代替。</a:t>
            </a:r>
          </a:p>
        </p:txBody>
      </p:sp>
      <p:sp>
        <p:nvSpPr>
          <p:cNvPr id="289884" name="Rectangle 92"/>
          <p:cNvSpPr>
            <a:spLocks noChangeArrowheads="1"/>
          </p:cNvSpPr>
          <p:nvPr/>
        </p:nvSpPr>
        <p:spPr bwMode="auto">
          <a:xfrm>
            <a:off x="349250" y="6184900"/>
            <a:ext cx="55867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30000"/>
              </a:spcBef>
              <a:buClr>
                <a:schemeClr val="accent1"/>
              </a:buClr>
              <a:buSzPct val="60000"/>
              <a:buFont typeface="Wingdings"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补码（</a:t>
            </a:r>
            <a:r>
              <a:rPr lang="en-US" altLang="zh-CN" sz="2200" b="1">
                <a:solidFill>
                  <a:srgbClr val="FF0000"/>
                </a:solidFill>
                <a:latin typeface="微软雅黑" panose="020B0503020204020204" pitchFamily="34" charset="-122"/>
                <a:ea typeface="微软雅黑" panose="020B0503020204020204" pitchFamily="34" charset="-122"/>
              </a:rPr>
              <a:t>modular</a:t>
            </a:r>
            <a:r>
              <a:rPr lang="zh-CN" altLang="en-US" sz="2200" b="1">
                <a:solidFill>
                  <a:srgbClr val="FF0000"/>
                </a:solidFill>
                <a:latin typeface="微软雅黑" panose="020B0503020204020204" pitchFamily="34" charset="-122"/>
                <a:ea typeface="微软雅黑" panose="020B0503020204020204" pitchFamily="34" charset="-122"/>
              </a:rPr>
              <a:t>运算）：实现</a:t>
            </a:r>
            <a:r>
              <a:rPr lang="en-US" altLang="zh-CN" sz="2200" b="1">
                <a:solidFill>
                  <a:srgbClr val="FF0000"/>
                </a:solidFill>
                <a:latin typeface="微软雅黑" panose="020B0503020204020204" pitchFamily="34" charset="-122"/>
                <a:ea typeface="微软雅黑" panose="020B0503020204020204" pitchFamily="34" charset="-122"/>
              </a:rPr>
              <a:t>+ </a:t>
            </a:r>
            <a:r>
              <a:rPr lang="zh-CN" altLang="en-US" sz="2200" b="1">
                <a:solidFill>
                  <a:srgbClr val="FF0000"/>
                </a:solidFill>
                <a:latin typeface="微软雅黑" panose="020B0503020204020204" pitchFamily="34" charset="-122"/>
                <a:ea typeface="微软雅黑" panose="020B0503020204020204" pitchFamily="34" charset="-122"/>
              </a:rPr>
              <a:t>和</a:t>
            </a:r>
            <a:r>
              <a:rPr lang="en-US" altLang="zh-CN" sz="2200" b="1">
                <a:solidFill>
                  <a:srgbClr val="FF0000"/>
                </a:solidFill>
                <a:latin typeface="微软雅黑" panose="020B0503020204020204" pitchFamily="34" charset="-122"/>
                <a:ea typeface="微软雅黑" panose="020B0503020204020204" pitchFamily="34" charset="-122"/>
              </a:rPr>
              <a:t>– </a:t>
            </a:r>
            <a:r>
              <a:rPr lang="zh-CN" altLang="en-US" sz="2200" b="1">
                <a:solidFill>
                  <a:srgbClr val="FF0000"/>
                </a:solidFill>
                <a:latin typeface="微软雅黑" panose="020B0503020204020204" pitchFamily="34" charset="-122"/>
                <a:ea typeface="微软雅黑" panose="020B0503020204020204" pitchFamily="34" charset="-122"/>
              </a:rPr>
              <a:t>的统一</a:t>
            </a:r>
          </a:p>
        </p:txBody>
      </p:sp>
      <p:sp>
        <p:nvSpPr>
          <p:cNvPr id="21510" name="Rectangle 126"/>
          <p:cNvSpPr>
            <a:spLocks noChangeArrowheads="1"/>
          </p:cNvSpPr>
          <p:nvPr/>
        </p:nvSpPr>
        <p:spPr bwMode="auto">
          <a:xfrm>
            <a:off x="207963" y="838200"/>
            <a:ext cx="85391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zh-CN" altLang="en-US" sz="1600">
                <a:latin typeface="微软雅黑" panose="020B0503020204020204" pitchFamily="34" charset="-122"/>
                <a:ea typeface="微软雅黑" panose="020B0503020204020204" pitchFamily="34" charset="-122"/>
              </a:rPr>
              <a:t> </a:t>
            </a:r>
            <a:r>
              <a:rPr kumimoji="1" lang="zh-CN" altLang="en-US" sz="2000" b="1">
                <a:latin typeface="微软雅黑" panose="020B0503020204020204" pitchFamily="34" charset="-122"/>
                <a:ea typeface="微软雅黑" panose="020B0503020204020204" pitchFamily="34" charset="-122"/>
              </a:rPr>
              <a:t>重要概念：</a:t>
            </a:r>
            <a:r>
              <a:rPr kumimoji="1" lang="zh-CN" altLang="en-US" sz="2000" b="1">
                <a:solidFill>
                  <a:srgbClr val="FF0000"/>
                </a:solidFill>
                <a:latin typeface="微软雅黑" panose="020B0503020204020204" pitchFamily="34" charset="-122"/>
                <a:ea typeface="微软雅黑" panose="020B0503020204020204" pitchFamily="34" charset="-122"/>
              </a:rPr>
              <a:t>在一个模运算系统中，一个数与它除以“模”后的余数等价。</a:t>
            </a:r>
          </a:p>
        </p:txBody>
      </p:sp>
      <p:sp>
        <p:nvSpPr>
          <p:cNvPr id="289919" name="Rectangle 127"/>
          <p:cNvSpPr>
            <a:spLocks noChangeArrowheads="1"/>
          </p:cNvSpPr>
          <p:nvPr/>
        </p:nvSpPr>
        <p:spPr bwMode="auto">
          <a:xfrm>
            <a:off x="341313" y="4959350"/>
            <a:ext cx="7823200" cy="427038"/>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微软雅黑" panose="020B0503020204020204" pitchFamily="34" charset="-122"/>
                <a:ea typeface="微软雅黑" panose="020B0503020204020204" pitchFamily="34" charset="-122"/>
              </a:rPr>
              <a:t>结论</a:t>
            </a:r>
            <a:r>
              <a:rPr kumimoji="1" lang="en-US" altLang="zh-CN" sz="2200" b="1" dirty="0">
                <a:latin typeface="微软雅黑" panose="020B0503020204020204" pitchFamily="34" charset="-122"/>
                <a:ea typeface="微软雅黑" panose="020B0503020204020204" pitchFamily="34" charset="-122"/>
              </a:rPr>
              <a:t>1</a:t>
            </a:r>
            <a:r>
              <a:rPr kumimoji="1" lang="zh-CN" altLang="en-US" sz="2200" b="1" dirty="0">
                <a:latin typeface="微软雅黑" panose="020B0503020204020204" pitchFamily="34" charset="-122"/>
                <a:ea typeface="微软雅黑" panose="020B0503020204020204" pitchFamily="34" charset="-122"/>
              </a:rPr>
              <a:t>： </a:t>
            </a:r>
            <a:r>
              <a:rPr kumimoji="1" lang="zh-CN" altLang="en-US" sz="2200" b="1" dirty="0">
                <a:solidFill>
                  <a:srgbClr val="009900"/>
                </a:solidFill>
                <a:latin typeface="微软雅黑" panose="020B0503020204020204" pitchFamily="34" charset="-122"/>
                <a:ea typeface="微软雅黑" panose="020B0503020204020204" pitchFamily="34" charset="-122"/>
              </a:rPr>
              <a:t>一个负数的补码等于模减该负数的绝对值。</a:t>
            </a:r>
          </a:p>
        </p:txBody>
      </p:sp>
      <p:sp>
        <p:nvSpPr>
          <p:cNvPr id="21512"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EA729FC-5E2B-4AFF-A654-B5D5428217AB}" type="slidenum">
              <a:rPr lang="en-US" altLang="zh-CN" smtClean="0">
                <a:latin typeface="微软雅黑" panose="020B0503020204020204" pitchFamily="34" charset="-122"/>
                <a:ea typeface="微软雅黑" panose="020B0503020204020204" pitchFamily="34" charset="-122"/>
              </a:rPr>
              <a:pPr eaLnBrk="1" hangingPunct="1"/>
              <a:t>15</a:t>
            </a:fld>
            <a:endParaRPr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26362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9881">
                                            <p:txEl>
                                              <p:pRg st="1" end="1"/>
                                            </p:txEl>
                                          </p:spTgt>
                                        </p:tgtEl>
                                        <p:attrNameLst>
                                          <p:attrName>style.visibility</p:attrName>
                                        </p:attrNameLst>
                                      </p:cBhvr>
                                      <p:to>
                                        <p:strVal val="visible"/>
                                      </p:to>
                                    </p:set>
                                    <p:animEffect transition="in" filter="blinds(horizontal)">
                                      <p:cBhvr>
                                        <p:cTn id="7" dur="500"/>
                                        <p:tgtEl>
                                          <p:spTgt spid="2898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9881">
                                            <p:txEl>
                                              <p:pRg st="2" end="2"/>
                                            </p:txEl>
                                          </p:spTgt>
                                        </p:tgtEl>
                                        <p:attrNameLst>
                                          <p:attrName>style.visibility</p:attrName>
                                        </p:attrNameLst>
                                      </p:cBhvr>
                                      <p:to>
                                        <p:strVal val="visible"/>
                                      </p:to>
                                    </p:set>
                                    <p:animEffect transition="in" filter="blinds(horizontal)">
                                      <p:cBhvr>
                                        <p:cTn id="12" dur="500"/>
                                        <p:tgtEl>
                                          <p:spTgt spid="28988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9881">
                                            <p:txEl>
                                              <p:pRg st="3" end="3"/>
                                            </p:txEl>
                                          </p:spTgt>
                                        </p:tgtEl>
                                        <p:attrNameLst>
                                          <p:attrName>style.visibility</p:attrName>
                                        </p:attrNameLst>
                                      </p:cBhvr>
                                      <p:to>
                                        <p:strVal val="visible"/>
                                      </p:to>
                                    </p:set>
                                    <p:animEffect transition="in" filter="blinds(horizontal)">
                                      <p:cBhvr>
                                        <p:cTn id="17" dur="500"/>
                                        <p:tgtEl>
                                          <p:spTgt spid="28988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9881">
                                            <p:txEl>
                                              <p:pRg st="4" end="4"/>
                                            </p:txEl>
                                          </p:spTgt>
                                        </p:tgtEl>
                                        <p:attrNameLst>
                                          <p:attrName>style.visibility</p:attrName>
                                        </p:attrNameLst>
                                      </p:cBhvr>
                                      <p:to>
                                        <p:strVal val="visible"/>
                                      </p:to>
                                    </p:set>
                                    <p:animEffect transition="in" filter="blinds(horizontal)">
                                      <p:cBhvr>
                                        <p:cTn id="22" dur="500"/>
                                        <p:tgtEl>
                                          <p:spTgt spid="28988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89881">
                                            <p:txEl>
                                              <p:pRg st="5" end="5"/>
                                            </p:txEl>
                                          </p:spTgt>
                                        </p:tgtEl>
                                        <p:attrNameLst>
                                          <p:attrName>style.visibility</p:attrName>
                                        </p:attrNameLst>
                                      </p:cBhvr>
                                      <p:to>
                                        <p:strVal val="visible"/>
                                      </p:to>
                                    </p:set>
                                    <p:animEffect transition="in" filter="blinds(horizontal)">
                                      <p:cBhvr>
                                        <p:cTn id="25" dur="500"/>
                                        <p:tgtEl>
                                          <p:spTgt spid="28988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89881">
                                            <p:txEl>
                                              <p:pRg st="6" end="6"/>
                                            </p:txEl>
                                          </p:spTgt>
                                        </p:tgtEl>
                                        <p:attrNameLst>
                                          <p:attrName>style.visibility</p:attrName>
                                        </p:attrNameLst>
                                      </p:cBhvr>
                                      <p:to>
                                        <p:strVal val="visible"/>
                                      </p:to>
                                    </p:set>
                                    <p:animEffect transition="in" filter="blinds(horizontal)">
                                      <p:cBhvr>
                                        <p:cTn id="28" dur="500"/>
                                        <p:tgtEl>
                                          <p:spTgt spid="28988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89881">
                                            <p:txEl>
                                              <p:pRg st="7" end="7"/>
                                            </p:txEl>
                                          </p:spTgt>
                                        </p:tgtEl>
                                        <p:attrNameLst>
                                          <p:attrName>style.visibility</p:attrName>
                                        </p:attrNameLst>
                                      </p:cBhvr>
                                      <p:to>
                                        <p:strVal val="visible"/>
                                      </p:to>
                                    </p:set>
                                    <p:animEffect transition="in" filter="blinds(horizontal)">
                                      <p:cBhvr>
                                        <p:cTn id="31" dur="500"/>
                                        <p:tgtEl>
                                          <p:spTgt spid="289881">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89881">
                                            <p:txEl>
                                              <p:pRg st="8" end="8"/>
                                            </p:txEl>
                                          </p:spTgt>
                                        </p:tgtEl>
                                        <p:attrNameLst>
                                          <p:attrName>style.visibility</p:attrName>
                                        </p:attrNameLst>
                                      </p:cBhvr>
                                      <p:to>
                                        <p:strVal val="visible"/>
                                      </p:to>
                                    </p:set>
                                    <p:animEffect transition="in" filter="blinds(horizontal)">
                                      <p:cBhvr>
                                        <p:cTn id="34" dur="500"/>
                                        <p:tgtEl>
                                          <p:spTgt spid="289881">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9919"/>
                                        </p:tgtEl>
                                        <p:attrNameLst>
                                          <p:attrName>style.visibility</p:attrName>
                                        </p:attrNameLst>
                                      </p:cBhvr>
                                      <p:to>
                                        <p:strVal val="visible"/>
                                      </p:to>
                                    </p:set>
                                    <p:animEffect transition="in" filter="blinds(horizontal)">
                                      <p:cBhvr>
                                        <p:cTn id="39" dur="500"/>
                                        <p:tgtEl>
                                          <p:spTgt spid="28991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89883"/>
                                        </p:tgtEl>
                                        <p:attrNameLst>
                                          <p:attrName>style.visibility</p:attrName>
                                        </p:attrNameLst>
                                      </p:cBhvr>
                                      <p:to>
                                        <p:strVal val="visible"/>
                                      </p:to>
                                    </p:set>
                                    <p:animEffect transition="in" filter="blinds(horizontal)">
                                      <p:cBhvr>
                                        <p:cTn id="44" dur="500"/>
                                        <p:tgtEl>
                                          <p:spTgt spid="2898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89884"/>
                                        </p:tgtEl>
                                        <p:attrNameLst>
                                          <p:attrName>style.visibility</p:attrName>
                                        </p:attrNameLst>
                                      </p:cBhvr>
                                      <p:to>
                                        <p:strVal val="visible"/>
                                      </p:to>
                                    </p:set>
                                    <p:animEffect transition="in" filter="blinds(horizontal)">
                                      <p:cBhvr>
                                        <p:cTn id="49" dur="500"/>
                                        <p:tgtEl>
                                          <p:spTgt spid="289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83" grpId="0"/>
      <p:bldP spid="289884" grpId="0"/>
      <p:bldP spid="2899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317500" y="128588"/>
            <a:ext cx="8255000" cy="544512"/>
          </a:xfrm>
        </p:spPr>
        <p:txBody>
          <a:bodyPr/>
          <a:lstStyle/>
          <a:p>
            <a:r>
              <a:rPr lang="zh-CN" altLang="en-US" sz="3200" smtClean="0">
                <a:latin typeface="微软雅黑" panose="020B0503020204020204" pitchFamily="34" charset="-122"/>
                <a:ea typeface="微软雅黑" panose="020B0503020204020204" pitchFamily="34" charset="-122"/>
              </a:rPr>
              <a:t>计算机中的运算器是模运算系统</a:t>
            </a:r>
            <a:endParaRPr lang="en-US" altLang="zh-CN" sz="3200" smtClean="0">
              <a:latin typeface="微软雅黑" panose="020B0503020204020204" pitchFamily="34" charset="-122"/>
              <a:ea typeface="微软雅黑" panose="020B0503020204020204" pitchFamily="34" charset="-122"/>
            </a:endParaRPr>
          </a:p>
        </p:txBody>
      </p:sp>
      <p:sp>
        <p:nvSpPr>
          <p:cNvPr id="293891" name="Rectangle 3"/>
          <p:cNvSpPr>
            <a:spLocks noGrp="1" noChangeArrowheads="1"/>
          </p:cNvSpPr>
          <p:nvPr>
            <p:ph type="body" idx="4294967295"/>
          </p:nvPr>
        </p:nvSpPr>
        <p:spPr>
          <a:xfrm>
            <a:off x="209550" y="2311400"/>
            <a:ext cx="8696325" cy="2804357"/>
          </a:xfrm>
        </p:spPr>
        <p:txBody>
          <a:bodyPr lIns="63500" tIns="25400" rIns="63500" bIns="25400">
            <a:spAutoFit/>
          </a:bodyPr>
          <a:lstStyle/>
          <a:p>
            <a:pPr algn="just">
              <a:buFontTx/>
              <a:buNone/>
            </a:pPr>
            <a:endParaRPr lang="en-US" altLang="zh-CN" sz="1000" dirty="0" smtClean="0">
              <a:latin typeface="微软雅黑" panose="020B0503020204020204" pitchFamily="34" charset="-122"/>
              <a:ea typeface="微软雅黑" panose="020B0503020204020204" pitchFamily="34" charset="-122"/>
            </a:endParaRPr>
          </a:p>
          <a:p>
            <a:pPr algn="just">
              <a:buFontTx/>
              <a:buNone/>
            </a:pPr>
            <a:r>
              <a:rPr lang="en-US" altLang="zh-CN" sz="2800" dirty="0" smtClean="0">
                <a:solidFill>
                  <a:srgbClr val="CC0000"/>
                </a:solidFill>
                <a:latin typeface="微软雅黑" panose="020B0503020204020204" pitchFamily="34" charset="-122"/>
                <a:ea typeface="微软雅黑" panose="020B0503020204020204" pitchFamily="34" charset="-122"/>
              </a:rPr>
              <a:t>     </a:t>
            </a:r>
            <a:r>
              <a:rPr lang="en-US" altLang="zh-CN" dirty="0" smtClean="0">
                <a:solidFill>
                  <a:srgbClr val="CC0000"/>
                </a:solidFill>
                <a:latin typeface="微软雅黑" panose="020B0503020204020204" pitchFamily="34" charset="-122"/>
                <a:ea typeface="微软雅黑" panose="020B0503020204020204" pitchFamily="34" charset="-122"/>
              </a:rPr>
              <a:t>8</a:t>
            </a:r>
            <a:r>
              <a:rPr lang="zh-CN" altLang="en-US" dirty="0" smtClean="0">
                <a:solidFill>
                  <a:srgbClr val="CC0000"/>
                </a:solidFill>
                <a:latin typeface="微软雅黑" panose="020B0503020204020204" pitchFamily="34" charset="-122"/>
                <a:ea typeface="微软雅黑" panose="020B0503020204020204" pitchFamily="34" charset="-122"/>
              </a:rPr>
              <a:t>位二进制加法器模运算系统 </a:t>
            </a:r>
          </a:p>
          <a:p>
            <a:pPr algn="just">
              <a:buFontTx/>
              <a:buNone/>
            </a:pPr>
            <a:r>
              <a:rPr lang="en-US" altLang="zh-CN" dirty="0" smtClean="0">
                <a:solidFill>
                  <a:schemeClr val="accent2"/>
                </a:solidFill>
                <a:latin typeface="微软雅黑" panose="020B0503020204020204" pitchFamily="34" charset="-122"/>
                <a:ea typeface="微软雅黑" panose="020B0503020204020204" pitchFamily="34" charset="-122"/>
              </a:rPr>
              <a:t>    </a:t>
            </a:r>
            <a:r>
              <a:rPr lang="zh-CN" altLang="en-US" dirty="0" smtClean="0">
                <a:solidFill>
                  <a:schemeClr val="accent2"/>
                </a:solidFill>
                <a:latin typeface="微软雅黑" panose="020B0503020204020204" pitchFamily="34" charset="-122"/>
                <a:ea typeface="微软雅黑" panose="020B0503020204020204" pitchFamily="34" charset="-122"/>
              </a:rPr>
              <a:t>计算</a:t>
            </a:r>
            <a:r>
              <a:rPr lang="en-US" altLang="zh-CN" dirty="0" smtClean="0">
                <a:solidFill>
                  <a:schemeClr val="accent2"/>
                </a:solidFill>
                <a:latin typeface="微软雅黑" panose="020B0503020204020204" pitchFamily="34" charset="-122"/>
                <a:ea typeface="微软雅黑" panose="020B0503020204020204" pitchFamily="34" charset="-122"/>
              </a:rPr>
              <a:t>0111 1111 - 0100 0000 = ?</a:t>
            </a:r>
          </a:p>
          <a:p>
            <a:pPr algn="just">
              <a:buFontTx/>
              <a:buNone/>
            </a:pPr>
            <a:r>
              <a:rPr lang="zh-CN" altLang="en-US" dirty="0" smtClean="0">
                <a:solidFill>
                  <a:srgbClr val="3333FF"/>
                </a:solidFill>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0111 1111 - </a:t>
            </a:r>
            <a:r>
              <a:rPr lang="en-US" altLang="zh-CN" dirty="0" smtClean="0">
                <a:solidFill>
                  <a:srgbClr val="FF3300"/>
                </a:solidFill>
                <a:latin typeface="微软雅黑" panose="020B0503020204020204" pitchFamily="34" charset="-122"/>
                <a:ea typeface="微软雅黑" panose="020B0503020204020204" pitchFamily="34" charset="-122"/>
              </a:rPr>
              <a:t>0100 0000</a:t>
            </a:r>
            <a:r>
              <a:rPr lang="en-US" altLang="zh-CN" dirty="0" smtClean="0">
                <a:latin typeface="微软雅黑" panose="020B0503020204020204" pitchFamily="34" charset="-122"/>
                <a:ea typeface="微软雅黑" panose="020B0503020204020204" pitchFamily="34" charset="-122"/>
              </a:rPr>
              <a:t> = 0111 1111 + (2</a:t>
            </a:r>
            <a:r>
              <a:rPr lang="en-US" altLang="zh-CN" baseline="30000" dirty="0" smtClean="0">
                <a:latin typeface="微软雅黑" panose="020B0503020204020204" pitchFamily="34" charset="-122"/>
                <a:ea typeface="微软雅黑" panose="020B0503020204020204" pitchFamily="34" charset="-122"/>
              </a:rPr>
              <a:t>8</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0100 0000)</a:t>
            </a:r>
          </a:p>
          <a:p>
            <a:pPr algn="just">
              <a:buFontTx/>
              <a:buNone/>
            </a:pPr>
            <a:r>
              <a:rPr lang="en-US" altLang="zh-CN" dirty="0" smtClean="0">
                <a:latin typeface="微软雅黑" panose="020B0503020204020204" pitchFamily="34" charset="-122"/>
                <a:ea typeface="微软雅黑" panose="020B0503020204020204" pitchFamily="34" charset="-122"/>
              </a:rPr>
              <a:t>   =0111 1111 + </a:t>
            </a:r>
            <a:r>
              <a:rPr lang="en-US" altLang="zh-CN" dirty="0" smtClean="0">
                <a:solidFill>
                  <a:srgbClr val="FF3300"/>
                </a:solidFill>
                <a:latin typeface="微软雅黑" panose="020B0503020204020204" pitchFamily="34" charset="-122"/>
                <a:ea typeface="微软雅黑" panose="020B0503020204020204" pitchFamily="34" charset="-122"/>
              </a:rPr>
              <a:t>1100 0000</a:t>
            </a:r>
            <a:r>
              <a:rPr lang="en-US" altLang="zh-CN" dirty="0" smtClean="0">
                <a:latin typeface="微软雅黑" panose="020B0503020204020204" pitchFamily="34" charset="-122"/>
                <a:ea typeface="微软雅黑" panose="020B0503020204020204" pitchFamily="34" charset="-122"/>
              </a:rPr>
              <a:t> = 1 0011 1111 (mod 2</a:t>
            </a:r>
            <a:r>
              <a:rPr lang="en-US" altLang="zh-CN" baseline="30000" dirty="0" smtClean="0">
                <a:latin typeface="微软雅黑" panose="020B0503020204020204" pitchFamily="34" charset="-122"/>
                <a:ea typeface="微软雅黑" panose="020B0503020204020204" pitchFamily="34" charset="-122"/>
              </a:rPr>
              <a:t>8</a:t>
            </a:r>
            <a:r>
              <a:rPr lang="en-US" altLang="zh-CN" dirty="0" smtClean="0">
                <a:latin typeface="微软雅黑" panose="020B0503020204020204" pitchFamily="34" charset="-122"/>
                <a:ea typeface="微软雅黑" panose="020B0503020204020204" pitchFamily="34" charset="-122"/>
              </a:rPr>
              <a:t>)</a:t>
            </a:r>
          </a:p>
          <a:p>
            <a:pPr algn="just">
              <a:buFontTx/>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0011 1111</a:t>
            </a:r>
          </a:p>
        </p:txBody>
      </p:sp>
      <p:grpSp>
        <p:nvGrpSpPr>
          <p:cNvPr id="2" name="Group 4"/>
          <p:cNvGrpSpPr>
            <a:grpSpLocks/>
          </p:cNvGrpSpPr>
          <p:nvPr/>
        </p:nvGrpSpPr>
        <p:grpSpPr bwMode="auto">
          <a:xfrm>
            <a:off x="385763" y="4186238"/>
            <a:ext cx="4591047" cy="1268412"/>
            <a:chOff x="463" y="1669"/>
            <a:chExt cx="2892" cy="799"/>
          </a:xfrm>
        </p:grpSpPr>
        <p:sp>
          <p:nvSpPr>
            <p:cNvPr id="23560" name="Rectangle 4"/>
            <p:cNvSpPr>
              <a:spLocks noChangeArrowheads="1"/>
            </p:cNvSpPr>
            <p:nvPr/>
          </p:nvSpPr>
          <p:spPr bwMode="auto">
            <a:xfrm>
              <a:off x="3206" y="1669"/>
              <a:ext cx="149" cy="235"/>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微软雅黑" panose="020B0503020204020204" pitchFamily="34" charset="-122"/>
                <a:ea typeface="微软雅黑" panose="020B0503020204020204" pitchFamily="34" charset="-122"/>
              </a:endParaRPr>
            </a:p>
          </p:txBody>
        </p:sp>
        <p:sp>
          <p:nvSpPr>
            <p:cNvPr id="23561" name="Text Box 7"/>
            <p:cNvSpPr txBox="1">
              <a:spLocks noChangeArrowheads="1"/>
            </p:cNvSpPr>
            <p:nvPr/>
          </p:nvSpPr>
          <p:spPr bwMode="auto">
            <a:xfrm>
              <a:off x="463" y="2180"/>
              <a:ext cx="21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r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a:solidFill>
                    <a:srgbClr val="CC0000"/>
                  </a:solidFill>
                  <a:latin typeface="微软雅黑" panose="020B0503020204020204" pitchFamily="34" charset="-122"/>
                  <a:ea typeface="微软雅黑" panose="020B0503020204020204" pitchFamily="34" charset="-122"/>
                </a:rPr>
                <a:t>只留余数，“</a:t>
              </a:r>
              <a:r>
                <a:rPr lang="en-US" altLang="zh-CN" sz="2400" b="1">
                  <a:solidFill>
                    <a:srgbClr val="CC0000"/>
                  </a:solidFill>
                  <a:latin typeface="微软雅黑" panose="020B0503020204020204" pitchFamily="34" charset="-122"/>
                  <a:ea typeface="微软雅黑" panose="020B0503020204020204" pitchFamily="34" charset="-122"/>
                </a:rPr>
                <a:t>1”</a:t>
              </a:r>
              <a:r>
                <a:rPr lang="zh-CN" altLang="en-US" sz="2400" b="1">
                  <a:solidFill>
                    <a:srgbClr val="CC0000"/>
                  </a:solidFill>
                  <a:latin typeface="微软雅黑" panose="020B0503020204020204" pitchFamily="34" charset="-122"/>
                  <a:ea typeface="微软雅黑" panose="020B0503020204020204" pitchFamily="34" charset="-122"/>
                </a:rPr>
                <a:t>被丢弃</a:t>
              </a:r>
            </a:p>
          </p:txBody>
        </p:sp>
        <p:sp>
          <p:nvSpPr>
            <p:cNvPr id="23562" name="Line 8"/>
            <p:cNvSpPr>
              <a:spLocks noChangeShapeType="1"/>
            </p:cNvSpPr>
            <p:nvPr/>
          </p:nvSpPr>
          <p:spPr bwMode="auto">
            <a:xfrm flipV="1">
              <a:off x="1935" y="1888"/>
              <a:ext cx="951" cy="277"/>
            </a:xfrm>
            <a:prstGeom prst="line">
              <a:avLst/>
            </a:prstGeom>
            <a:noFill/>
            <a:ln w="28575">
              <a:solidFill>
                <a:srgbClr val="CC0000"/>
              </a:solidFill>
              <a:round/>
              <a:headEnd/>
              <a:tailEnd type="arrow" w="med" len="med"/>
            </a:ln>
            <a:extLst>
              <a:ext uri="{909E8E84-426E-40DD-AFC4-6F175D3DCCD1}">
                <a14:hiddenFill xmlns:a14="http://schemas.microsoft.com/office/drawing/2010/main">
                  <a:noFill/>
                </a14:hiddenFill>
              </a:ext>
            </a:extLst>
          </p:spPr>
          <p:txBody>
            <a:bodyPr lIns="0" rIns="0"/>
            <a:lstStyle/>
            <a:p>
              <a:endParaRPr lang="zh-CN" altLang="en-US">
                <a:latin typeface="微软雅黑" panose="020B0503020204020204" pitchFamily="34" charset="-122"/>
                <a:ea typeface="微软雅黑" panose="020B0503020204020204" pitchFamily="34" charset="-122"/>
              </a:endParaRPr>
            </a:p>
          </p:txBody>
        </p:sp>
      </p:grpSp>
      <p:sp>
        <p:nvSpPr>
          <p:cNvPr id="289919" name="Rectangle 127"/>
          <p:cNvSpPr>
            <a:spLocks noChangeArrowheads="1"/>
          </p:cNvSpPr>
          <p:nvPr/>
        </p:nvSpPr>
        <p:spPr bwMode="auto">
          <a:xfrm>
            <a:off x="276225" y="5545138"/>
            <a:ext cx="84042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35000"/>
              </a:spcBef>
            </a:pPr>
            <a:r>
              <a:rPr kumimoji="1" lang="zh-CN" altLang="en-US" sz="2600" b="1">
                <a:latin typeface="微软雅黑" panose="020B0503020204020204" pitchFamily="34" charset="-122"/>
                <a:ea typeface="微软雅黑" panose="020B0503020204020204" pitchFamily="34" charset="-122"/>
              </a:rPr>
              <a:t>结论</a:t>
            </a:r>
            <a:r>
              <a:rPr kumimoji="1" lang="en-US" altLang="zh-CN" sz="2600" b="1">
                <a:latin typeface="微软雅黑" panose="020B0503020204020204" pitchFamily="34" charset="-122"/>
                <a:ea typeface="微软雅黑" panose="020B0503020204020204" pitchFamily="34" charset="-122"/>
              </a:rPr>
              <a:t>3</a:t>
            </a:r>
            <a:r>
              <a:rPr kumimoji="1" lang="zh-CN" altLang="en-US" sz="2600" b="1">
                <a:latin typeface="微软雅黑" panose="020B0503020204020204" pitchFamily="34" charset="-122"/>
                <a:ea typeface="微软雅黑" panose="020B0503020204020204" pitchFamily="34" charset="-122"/>
              </a:rPr>
              <a:t>： 二进制中，一个负数的补码等于对应正数补码的“</a:t>
            </a:r>
            <a:r>
              <a:rPr kumimoji="1" lang="zh-CN" altLang="en-US" sz="2600" b="1">
                <a:solidFill>
                  <a:srgbClr val="FF3300"/>
                </a:solidFill>
                <a:latin typeface="微软雅黑" panose="020B0503020204020204" pitchFamily="34" charset="-122"/>
                <a:ea typeface="微软雅黑" panose="020B0503020204020204" pitchFamily="34" charset="-122"/>
              </a:rPr>
              <a:t>各位取反、末位加</a:t>
            </a:r>
            <a:r>
              <a:rPr kumimoji="1" lang="en-US" altLang="zh-CN" sz="2600" b="1">
                <a:solidFill>
                  <a:srgbClr val="FF3300"/>
                </a:solidFill>
                <a:latin typeface="微软雅黑" panose="020B0503020204020204" pitchFamily="34" charset="-122"/>
                <a:ea typeface="微软雅黑" panose="020B0503020204020204" pitchFamily="34" charset="-122"/>
              </a:rPr>
              <a:t>1</a:t>
            </a:r>
            <a:r>
              <a:rPr kumimoji="1" lang="en-US" altLang="zh-CN" sz="2600" b="1">
                <a:latin typeface="微软雅黑" panose="020B0503020204020204" pitchFamily="34" charset="-122"/>
                <a:ea typeface="微软雅黑" panose="020B0503020204020204" pitchFamily="34" charset="-122"/>
              </a:rPr>
              <a:t>”</a:t>
            </a:r>
          </a:p>
        </p:txBody>
      </p:sp>
      <p:pic>
        <p:nvPicPr>
          <p:cNvPr id="235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700" y="863600"/>
            <a:ext cx="60594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22230CA-D549-46DA-A7AE-19ED55E69991}" type="slidenum">
              <a:rPr lang="en-US" altLang="zh-CN" smtClean="0">
                <a:latin typeface="微软雅黑" panose="020B0503020204020204" pitchFamily="34" charset="-122"/>
                <a:ea typeface="微软雅黑" panose="020B0503020204020204" pitchFamily="34" charset="-122"/>
              </a:rPr>
              <a:pPr eaLnBrk="1" hangingPunct="1"/>
              <a:t>16</a:t>
            </a:fld>
            <a:endParaRPr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60838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7" dur="500"/>
                                        <p:tgtEl>
                                          <p:spTgt spid="29389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12" dur="500"/>
                                        <p:tgtEl>
                                          <p:spTgt spid="29389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15" dur="500"/>
                                        <p:tgtEl>
                                          <p:spTgt spid="293891">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89919"/>
                                        </p:tgtEl>
                                        <p:attrNameLst>
                                          <p:attrName>style.visibility</p:attrName>
                                        </p:attrNameLst>
                                      </p:cBhvr>
                                      <p:to>
                                        <p:strVal val="visible"/>
                                      </p:to>
                                    </p:set>
                                    <p:animEffect transition="in" filter="blinds(horizontal)">
                                      <p:cBhvr>
                                        <p:cTn id="25" dur="500"/>
                                        <p:tgtEl>
                                          <p:spTgt spid="289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1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en-US" altLang="zh-CN" dirty="0" smtClean="0">
                <a:solidFill>
                  <a:srgbClr val="FF0000"/>
                </a:solidFill>
              </a:rPr>
              <a:t>2. </a:t>
            </a:r>
            <a:r>
              <a:rPr lang="zh-CN" altLang="en-US" dirty="0" smtClean="0">
                <a:solidFill>
                  <a:srgbClr val="FF0000"/>
                </a:solidFill>
              </a:rPr>
              <a:t>整数的表示</a:t>
            </a:r>
            <a:br>
              <a:rPr lang="zh-CN" altLang="en-US" dirty="0" smtClean="0">
                <a:solidFill>
                  <a:srgbClr val="FF0000"/>
                </a:solidFill>
              </a:rPr>
            </a:br>
            <a:r>
              <a:rPr lang="en-US" altLang="zh-CN" dirty="0" smtClean="0">
                <a:solidFill>
                  <a:srgbClr val="FF0000"/>
                </a:solidFill>
              </a:rPr>
              <a:t/>
            </a:r>
            <a:br>
              <a:rPr lang="en-US" altLang="zh-CN" dirty="0" smtClean="0">
                <a:solidFill>
                  <a:srgbClr val="FF0000"/>
                </a:solidFill>
              </a:rPr>
            </a:br>
            <a:r>
              <a:rPr lang="en-US" altLang="zh-CN" dirty="0">
                <a:solidFill>
                  <a:srgbClr val="FF0000"/>
                </a:solidFill>
              </a:rPr>
              <a:t/>
            </a:r>
            <a:br>
              <a:rPr lang="en-US" altLang="zh-CN" dirty="0">
                <a:solidFill>
                  <a:srgbClr val="FF0000"/>
                </a:solidFill>
              </a:rPr>
            </a:br>
            <a:endParaRPr lang="en-US" altLang="zh-CN" sz="2800" dirty="0" smtClean="0">
              <a:solidFill>
                <a:srgbClr val="3333CC"/>
              </a:solidFill>
              <a:latin typeface="微软雅黑" pitchFamily="34" charset="-122"/>
              <a:ea typeface="微软雅黑" pitchFamily="34" charset="-122"/>
            </a:endParaRPr>
          </a:p>
        </p:txBody>
      </p:sp>
    </p:spTree>
    <p:extLst>
      <p:ext uri="{BB962C8B-B14F-4D97-AF65-F5344CB8AC3E}">
        <p14:creationId xmlns:p14="http://schemas.microsoft.com/office/powerpoint/2010/main" val="1890111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idx="4294967295"/>
          </p:nvPr>
        </p:nvSpPr>
        <p:spPr>
          <a:xfrm>
            <a:off x="766763" y="78401"/>
            <a:ext cx="7858125" cy="605294"/>
          </a:xfrm>
        </p:spPr>
        <p:txBody>
          <a:bodyPr lIns="63500" tIns="25400" rIns="63500" bIns="25400" anchor="t">
            <a:spAutoFit/>
          </a:bodyPr>
          <a:lstStyle/>
          <a:p>
            <a:r>
              <a:rPr lang="en-US" altLang="zh-CN" sz="3600" dirty="0" smtClean="0">
                <a:latin typeface="微软雅黑" panose="020B0503020204020204" pitchFamily="34" charset="-122"/>
                <a:ea typeface="微软雅黑" panose="020B0503020204020204" pitchFamily="34" charset="-122"/>
              </a:rPr>
              <a:t> Unsigned integer(</a:t>
            </a:r>
            <a:r>
              <a:rPr lang="zh-CN" altLang="en-US" sz="3600" dirty="0" smtClean="0">
                <a:latin typeface="微软雅黑" panose="020B0503020204020204" pitchFamily="34" charset="-122"/>
                <a:ea typeface="微软雅黑" panose="020B0503020204020204" pitchFamily="34" charset="-122"/>
              </a:rPr>
              <a:t>无符号整数)</a:t>
            </a:r>
          </a:p>
        </p:txBody>
      </p:sp>
      <p:sp>
        <p:nvSpPr>
          <p:cNvPr id="275459" name="Rectangle 3"/>
          <p:cNvSpPr>
            <a:spLocks noGrp="1" noChangeArrowheads="1"/>
          </p:cNvSpPr>
          <p:nvPr>
            <p:ph type="body" idx="4294967295"/>
          </p:nvPr>
        </p:nvSpPr>
        <p:spPr>
          <a:xfrm>
            <a:off x="119063" y="800100"/>
            <a:ext cx="8793956" cy="5825184"/>
          </a:xfrm>
        </p:spPr>
        <p:txBody>
          <a:bodyPr wrap="square" lIns="63500" tIns="25400" rIns="63500" bIns="25400">
            <a:spAutoFit/>
          </a:bodyPr>
          <a:lstStyle/>
          <a:p>
            <a:pPr algn="just">
              <a:spcBef>
                <a:spcPct val="30000"/>
              </a:spcBef>
            </a:pPr>
            <a:r>
              <a:rPr lang="zh-CN" altLang="en-US" sz="2200" dirty="0" smtClean="0">
                <a:latin typeface="微软雅黑" panose="020B0503020204020204" pitchFamily="34" charset="-122"/>
                <a:ea typeface="微软雅黑" panose="020B0503020204020204" pitchFamily="34" charset="-122"/>
              </a:rPr>
              <a:t>机器中字的位排列顺序有两种方式：（例：</a:t>
            </a:r>
            <a:r>
              <a:rPr lang="en-US" altLang="zh-CN" sz="2200" dirty="0" smtClean="0">
                <a:latin typeface="微软雅黑" panose="020B0503020204020204" pitchFamily="34" charset="-122"/>
                <a:ea typeface="微软雅黑" panose="020B0503020204020204" pitchFamily="34" charset="-122"/>
              </a:rPr>
              <a:t>32</a:t>
            </a:r>
            <a:r>
              <a:rPr lang="zh-CN" altLang="en-US" sz="2200" dirty="0" smtClean="0">
                <a:latin typeface="微软雅黑" panose="020B0503020204020204" pitchFamily="34" charset="-122"/>
                <a:ea typeface="微软雅黑" panose="020B0503020204020204" pitchFamily="34" charset="-122"/>
              </a:rPr>
              <a:t>位字</a:t>
            </a:r>
            <a:r>
              <a:rPr lang="en-US" altLang="zh-CN" sz="2200" dirty="0" smtClean="0">
                <a:latin typeface="微软雅黑" panose="020B0503020204020204" pitchFamily="34" charset="-122"/>
                <a:ea typeface="微软雅黑" panose="020B0503020204020204" pitchFamily="34" charset="-122"/>
              </a:rPr>
              <a:t>: </a:t>
            </a:r>
            <a:r>
              <a:rPr lang="en-US" altLang="zh-CN" sz="2200" dirty="0" smtClean="0">
                <a:solidFill>
                  <a:srgbClr val="CC0000"/>
                </a:solidFill>
                <a:latin typeface="微软雅黑" panose="020B0503020204020204" pitchFamily="34" charset="-122"/>
                <a:ea typeface="微软雅黑" panose="020B0503020204020204" pitchFamily="34" charset="-122"/>
              </a:rPr>
              <a:t>0</a:t>
            </a:r>
            <a:r>
              <a:rPr lang="en-US" altLang="zh-CN" sz="2200" dirty="0" smtClean="0">
                <a:latin typeface="微软雅黑" panose="020B0503020204020204" pitchFamily="34" charset="-122"/>
                <a:ea typeface="微软雅黑" panose="020B0503020204020204" pitchFamily="34" charset="-122"/>
              </a:rPr>
              <a:t>…01011</a:t>
            </a:r>
            <a:r>
              <a:rPr lang="en-US" altLang="zh-CN" sz="2200" baseline="-250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lvl="1" algn="just">
              <a:spcBef>
                <a:spcPct val="30000"/>
              </a:spcBef>
            </a:pPr>
            <a:r>
              <a:rPr lang="zh-CN" altLang="en-US" sz="1900" dirty="0" smtClean="0">
                <a:latin typeface="微软雅黑" panose="020B0503020204020204" pitchFamily="34" charset="-122"/>
                <a:ea typeface="微软雅黑" panose="020B0503020204020204" pitchFamily="34" charset="-122"/>
              </a:rPr>
              <a:t>高到低位从左到右：</a:t>
            </a:r>
            <a:r>
              <a:rPr lang="en-US" altLang="zh-CN" sz="1900" dirty="0" smtClean="0">
                <a:solidFill>
                  <a:srgbClr val="CC0000"/>
                </a:solidFill>
                <a:latin typeface="微软雅黑" panose="020B0503020204020204" pitchFamily="34" charset="-122"/>
                <a:ea typeface="微软雅黑" panose="020B0503020204020204" pitchFamily="34" charset="-122"/>
              </a:rPr>
              <a:t>0</a:t>
            </a:r>
            <a:r>
              <a:rPr lang="en-US" altLang="zh-CN" sz="1900" dirty="0" smtClean="0">
                <a:latin typeface="微软雅黑" panose="020B0503020204020204" pitchFamily="34" charset="-122"/>
                <a:ea typeface="微软雅黑" panose="020B0503020204020204" pitchFamily="34" charset="-122"/>
              </a:rPr>
              <a:t>000 0000 0000 0000 0000 0000 0000 101</a:t>
            </a:r>
            <a:r>
              <a:rPr lang="en-US" altLang="zh-CN" sz="1900" dirty="0" smtClean="0">
                <a:solidFill>
                  <a:schemeClr val="tx1"/>
                </a:solidFill>
                <a:latin typeface="微软雅黑" panose="020B0503020204020204" pitchFamily="34" charset="-122"/>
                <a:ea typeface="微软雅黑" panose="020B0503020204020204" pitchFamily="34" charset="-122"/>
              </a:rPr>
              <a:t>1</a:t>
            </a:r>
          </a:p>
          <a:p>
            <a:pPr lvl="1" algn="just">
              <a:spcBef>
                <a:spcPct val="30000"/>
              </a:spcBef>
            </a:pPr>
            <a:r>
              <a:rPr lang="zh-CN" altLang="en-US" sz="1900" dirty="0" smtClean="0">
                <a:latin typeface="微软雅黑" panose="020B0503020204020204" pitchFamily="34" charset="-122"/>
                <a:ea typeface="微软雅黑" panose="020B0503020204020204" pitchFamily="34" charset="-122"/>
              </a:rPr>
              <a:t>高到低位从右到左：</a:t>
            </a:r>
            <a:r>
              <a:rPr lang="en-US" altLang="zh-CN" sz="1900" dirty="0" smtClean="0">
                <a:solidFill>
                  <a:schemeClr val="tx1"/>
                </a:solidFill>
                <a:latin typeface="微软雅黑" panose="020B0503020204020204" pitchFamily="34" charset="-122"/>
                <a:ea typeface="微软雅黑" panose="020B0503020204020204" pitchFamily="34" charset="-122"/>
              </a:rPr>
              <a:t>1</a:t>
            </a:r>
            <a:r>
              <a:rPr lang="en-US" altLang="zh-CN" sz="1900" dirty="0" smtClean="0">
                <a:latin typeface="微软雅黑" panose="020B0503020204020204" pitchFamily="34" charset="-122"/>
                <a:ea typeface="微软雅黑" panose="020B0503020204020204" pitchFamily="34" charset="-122"/>
              </a:rPr>
              <a:t>101 0000 0000 0000 0000 0000 0000 000</a:t>
            </a:r>
            <a:r>
              <a:rPr lang="en-US" altLang="zh-CN" sz="1900" dirty="0" smtClean="0">
                <a:solidFill>
                  <a:srgbClr val="CC0000"/>
                </a:solidFill>
                <a:latin typeface="微软雅黑" panose="020B0503020204020204" pitchFamily="34" charset="-122"/>
                <a:ea typeface="微软雅黑" panose="020B0503020204020204" pitchFamily="34" charset="-122"/>
              </a:rPr>
              <a:t>0</a:t>
            </a:r>
          </a:p>
          <a:p>
            <a:pPr lvl="1" algn="just">
              <a:spcBef>
                <a:spcPct val="30000"/>
              </a:spcBef>
            </a:pPr>
            <a:r>
              <a:rPr lang="en-US" altLang="zh-CN" sz="1900" dirty="0" smtClean="0">
                <a:latin typeface="微软雅黑" panose="020B0503020204020204" pitchFamily="34" charset="-122"/>
                <a:ea typeface="微软雅黑" panose="020B0503020204020204" pitchFamily="34" charset="-122"/>
              </a:rPr>
              <a:t>Leftmost</a:t>
            </a:r>
            <a:r>
              <a:rPr lang="zh-CN" altLang="en-US" sz="1900" dirty="0" smtClean="0">
                <a:latin typeface="微软雅黑" panose="020B0503020204020204" pitchFamily="34" charset="-122"/>
                <a:ea typeface="微软雅黑" panose="020B0503020204020204" pitchFamily="34" charset="-122"/>
              </a:rPr>
              <a:t>和</a:t>
            </a:r>
            <a:r>
              <a:rPr lang="en-US" altLang="zh-CN" sz="1900" dirty="0" smtClean="0">
                <a:latin typeface="微软雅黑" panose="020B0503020204020204" pitchFamily="34" charset="-122"/>
                <a:ea typeface="微软雅黑" panose="020B0503020204020204" pitchFamily="34" charset="-122"/>
              </a:rPr>
              <a:t>rightmost</a:t>
            </a:r>
            <a:r>
              <a:rPr lang="zh-CN" altLang="en-US" sz="1900" dirty="0" smtClean="0">
                <a:latin typeface="微软雅黑" panose="020B0503020204020204" pitchFamily="34" charset="-122"/>
                <a:ea typeface="微软雅黑" panose="020B0503020204020204" pitchFamily="34" charset="-122"/>
              </a:rPr>
              <a:t>这两个词有歧义，故用</a:t>
            </a:r>
            <a:r>
              <a:rPr lang="en-US" altLang="zh-CN" sz="1900" dirty="0" smtClean="0">
                <a:solidFill>
                  <a:srgbClr val="CC0000"/>
                </a:solidFill>
                <a:latin typeface="微软雅黑" panose="020B0503020204020204" pitchFamily="34" charset="-122"/>
                <a:ea typeface="微软雅黑" panose="020B0503020204020204" pitchFamily="34" charset="-122"/>
              </a:rPr>
              <a:t>LSB(Least Significant Bit</a:t>
            </a:r>
            <a:r>
              <a:rPr lang="en-US" altLang="zh-CN" sz="1900" dirty="0" smtClean="0">
                <a:latin typeface="微软雅黑" panose="020B0503020204020204" pitchFamily="34" charset="-122"/>
                <a:ea typeface="微软雅黑" panose="020B0503020204020204" pitchFamily="34" charset="-122"/>
              </a:rPr>
              <a:t>)</a:t>
            </a:r>
            <a:r>
              <a:rPr lang="zh-CN" altLang="en-US" sz="1900" dirty="0" smtClean="0">
                <a:latin typeface="微软雅黑" panose="020B0503020204020204" pitchFamily="34" charset="-122"/>
                <a:ea typeface="微软雅黑" panose="020B0503020204020204" pitchFamily="34" charset="-122"/>
              </a:rPr>
              <a:t>来表示最低有效位，用</a:t>
            </a:r>
            <a:r>
              <a:rPr lang="en-US" altLang="zh-CN" sz="1900" dirty="0" smtClean="0">
                <a:latin typeface="微软雅黑" panose="020B0503020204020204" pitchFamily="34" charset="-122"/>
                <a:ea typeface="微软雅黑" panose="020B0503020204020204" pitchFamily="34" charset="-122"/>
              </a:rPr>
              <a:t>MSB</a:t>
            </a:r>
            <a:r>
              <a:rPr lang="zh-CN" altLang="en-US" sz="1900" dirty="0" smtClean="0">
                <a:latin typeface="微软雅黑" panose="020B0503020204020204" pitchFamily="34" charset="-122"/>
                <a:ea typeface="微软雅黑" panose="020B0503020204020204" pitchFamily="34" charset="-122"/>
              </a:rPr>
              <a:t>来表示最高有效位</a:t>
            </a:r>
          </a:p>
          <a:p>
            <a:pPr lvl="1" algn="just">
              <a:spcBef>
                <a:spcPct val="30000"/>
              </a:spcBef>
            </a:pPr>
            <a:r>
              <a:rPr lang="zh-CN" altLang="en-US" sz="1900" dirty="0" smtClean="0">
                <a:latin typeface="微软雅黑" panose="020B0503020204020204" pitchFamily="34" charset="-122"/>
                <a:ea typeface="微软雅黑" panose="020B0503020204020204" pitchFamily="34" charset="-122"/>
              </a:rPr>
              <a:t>高位到低位多采用从左往右排列</a:t>
            </a:r>
          </a:p>
          <a:p>
            <a:pPr algn="just">
              <a:spcBef>
                <a:spcPct val="30000"/>
              </a:spcBef>
            </a:pPr>
            <a:r>
              <a:rPr lang="zh-CN" altLang="en-US" sz="2200" dirty="0" smtClean="0">
                <a:latin typeface="微软雅黑" panose="020B0503020204020204" pitchFamily="34" charset="-122"/>
                <a:ea typeface="微软雅黑" panose="020B0503020204020204" pitchFamily="34" charset="-122"/>
              </a:rPr>
              <a:t>一般在全部是正数运算且不出现负值结果的场合下，可使用无符号数表示。例如，地址运算，编号表示，等等</a:t>
            </a:r>
          </a:p>
          <a:p>
            <a:pPr algn="just">
              <a:spcBef>
                <a:spcPct val="30000"/>
              </a:spcBef>
            </a:pPr>
            <a:r>
              <a:rPr lang="zh-CN" altLang="en-US" sz="2200" dirty="0" smtClean="0">
                <a:latin typeface="微软雅黑" panose="020B0503020204020204" pitchFamily="34" charset="-122"/>
                <a:ea typeface="微软雅黑" panose="020B0503020204020204" pitchFamily="34" charset="-122"/>
              </a:rPr>
              <a:t>无符号整数的编码中</a:t>
            </a:r>
            <a:r>
              <a:rPr lang="zh-CN" altLang="en-US" sz="2200" dirty="0" smtClean="0">
                <a:solidFill>
                  <a:srgbClr val="CC0000"/>
                </a:solidFill>
                <a:latin typeface="微软雅黑" panose="020B0503020204020204" pitchFamily="34" charset="-122"/>
                <a:ea typeface="微软雅黑" panose="020B0503020204020204" pitchFamily="34" charset="-122"/>
              </a:rPr>
              <a:t>没有符号位</a:t>
            </a:r>
          </a:p>
          <a:p>
            <a:pPr algn="just">
              <a:spcBef>
                <a:spcPct val="30000"/>
              </a:spcBef>
            </a:pPr>
            <a:r>
              <a:rPr lang="zh-CN" altLang="en-US" sz="2200" dirty="0" smtClean="0">
                <a:latin typeface="微软雅黑" panose="020B0503020204020204" pitchFamily="34" charset="-122"/>
                <a:ea typeface="微软雅黑" panose="020B0503020204020204" pitchFamily="34" charset="-122"/>
              </a:rPr>
              <a:t>能表示的最大值大于位数相同的带符号整数的最大值（</a:t>
            </a:r>
            <a:r>
              <a:rPr lang="en-US" altLang="zh-CN" sz="2200" dirty="0" smtClean="0">
                <a:latin typeface="微软雅黑" panose="020B0503020204020204" pitchFamily="34" charset="-122"/>
                <a:ea typeface="微软雅黑" panose="020B0503020204020204" pitchFamily="34" charset="-122"/>
              </a:rPr>
              <a:t>Why</a:t>
            </a:r>
            <a:r>
              <a:rPr lang="zh-CN" altLang="en-US" sz="2200" dirty="0" smtClean="0">
                <a:latin typeface="微软雅黑" panose="020B0503020204020204" pitchFamily="34" charset="-122"/>
                <a:ea typeface="微软雅黑" panose="020B0503020204020204" pitchFamily="34" charset="-122"/>
              </a:rPr>
              <a:t>？）</a:t>
            </a:r>
          </a:p>
          <a:p>
            <a:pPr lvl="1" algn="just">
              <a:spcBef>
                <a:spcPct val="30000"/>
              </a:spcBef>
            </a:pPr>
            <a:r>
              <a:rPr lang="zh-CN" altLang="en-US" dirty="0" smtClean="0">
                <a:latin typeface="微软雅黑" panose="020B0503020204020204" pitchFamily="34" charset="-122"/>
                <a:ea typeface="微软雅黑" panose="020B0503020204020204" pitchFamily="34" charset="-122"/>
              </a:rPr>
              <a:t>例如，8位无符号整数最大是255（1111 1111）</a:t>
            </a:r>
          </a:p>
          <a:p>
            <a:pPr lvl="1" algn="just">
              <a:spcBef>
                <a:spcPct val="30000"/>
              </a:spcBef>
              <a:buFontTx/>
              <a:buNone/>
            </a:pPr>
            <a:r>
              <a:rPr lang="zh-CN" altLang="en-US" dirty="0" smtClean="0">
                <a:latin typeface="微软雅黑" panose="020B0503020204020204" pitchFamily="34" charset="-122"/>
                <a:ea typeface="微软雅黑" panose="020B0503020204020204" pitchFamily="34" charset="-122"/>
              </a:rPr>
              <a:t>            而</a:t>
            </a:r>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位带符号整数最大为</a:t>
            </a:r>
            <a:r>
              <a:rPr lang="en-US" altLang="zh-CN" dirty="0" smtClean="0">
                <a:latin typeface="微软雅黑" panose="020B0503020204020204" pitchFamily="34" charset="-122"/>
                <a:ea typeface="微软雅黑" panose="020B0503020204020204" pitchFamily="34" charset="-122"/>
              </a:rPr>
              <a:t>127</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0111 1111</a:t>
            </a:r>
            <a:r>
              <a:rPr lang="zh-CN" altLang="en-US" dirty="0" smtClean="0">
                <a:latin typeface="微软雅黑" panose="020B0503020204020204" pitchFamily="34" charset="-122"/>
                <a:ea typeface="微软雅黑" panose="020B0503020204020204" pitchFamily="34" charset="-122"/>
              </a:rPr>
              <a:t>）</a:t>
            </a:r>
          </a:p>
          <a:p>
            <a:pPr algn="just">
              <a:spcBef>
                <a:spcPct val="30000"/>
              </a:spcBef>
            </a:pPr>
            <a:r>
              <a:rPr lang="zh-CN" altLang="en-US" sz="2200" dirty="0" smtClean="0">
                <a:latin typeface="微软雅黑" panose="020B0503020204020204" pitchFamily="34" charset="-122"/>
                <a:ea typeface="微软雅黑" panose="020B0503020204020204" pitchFamily="34" charset="-122"/>
              </a:rPr>
              <a:t>总是整数，所以很多时候就</a:t>
            </a:r>
            <a:r>
              <a:rPr lang="zh-CN" altLang="en-US" sz="2200" dirty="0" smtClean="0">
                <a:solidFill>
                  <a:srgbClr val="CC0000"/>
                </a:solidFill>
                <a:latin typeface="微软雅黑" panose="020B0503020204020204" pitchFamily="34" charset="-122"/>
                <a:ea typeface="微软雅黑" panose="020B0503020204020204" pitchFamily="34" charset="-122"/>
              </a:rPr>
              <a:t>简称为“无符号数”</a:t>
            </a:r>
          </a:p>
        </p:txBody>
      </p:sp>
      <p:grpSp>
        <p:nvGrpSpPr>
          <p:cNvPr id="2" name="Group 17"/>
          <p:cNvGrpSpPr>
            <a:grpSpLocks/>
          </p:cNvGrpSpPr>
          <p:nvPr/>
        </p:nvGrpSpPr>
        <p:grpSpPr bwMode="auto">
          <a:xfrm>
            <a:off x="8338719" y="1577975"/>
            <a:ext cx="979910" cy="366713"/>
            <a:chOff x="5003" y="1056"/>
            <a:chExt cx="668" cy="231"/>
          </a:xfrm>
        </p:grpSpPr>
        <p:sp>
          <p:nvSpPr>
            <p:cNvPr id="601093" name="Line 5"/>
            <p:cNvSpPr>
              <a:spLocks noChangeShapeType="1"/>
            </p:cNvSpPr>
            <p:nvPr/>
          </p:nvSpPr>
          <p:spPr bwMode="auto">
            <a:xfrm flipV="1">
              <a:off x="5003" y="1171"/>
              <a:ext cx="142" cy="28"/>
            </a:xfrm>
            <a:prstGeom prst="line">
              <a:avLst/>
            </a:prstGeom>
            <a:noFill/>
            <a:ln w="38100">
              <a:solidFill>
                <a:srgbClr val="CC0000"/>
              </a:solidFill>
              <a:round/>
              <a:headEnd type="triangle" w="med" len="med"/>
              <a:tailEnd/>
            </a:ln>
          </p:spPr>
          <p:txBody>
            <a:bodyPr/>
            <a:lstStyle/>
            <a:p>
              <a:endParaRPr lang="zh-CN" altLang="en-US"/>
            </a:p>
          </p:txBody>
        </p:sp>
        <p:sp>
          <p:nvSpPr>
            <p:cNvPr id="601094" name="Text Box 4"/>
            <p:cNvSpPr txBox="1">
              <a:spLocks noChangeArrowheads="1"/>
            </p:cNvSpPr>
            <p:nvPr/>
          </p:nvSpPr>
          <p:spPr bwMode="auto">
            <a:xfrm>
              <a:off x="5118" y="1056"/>
              <a:ext cx="553" cy="231"/>
            </a:xfrm>
            <a:prstGeom prst="rect">
              <a:avLst/>
            </a:prstGeom>
            <a:noFill/>
            <a:ln w="12700">
              <a:noFill/>
              <a:miter lim="800000"/>
              <a:headEnd/>
              <a:tailEnd/>
            </a:ln>
          </p:spPr>
          <p:txBody>
            <a:bodyPr>
              <a:spAutoFit/>
            </a:bodyPr>
            <a:lstStyle/>
            <a:p>
              <a:pPr eaLnBrk="0" hangingPunct="0">
                <a:spcBef>
                  <a:spcPct val="50000"/>
                </a:spcBef>
              </a:pPr>
              <a:r>
                <a:rPr lang="en-US" altLang="zh-CN" b="1" dirty="0">
                  <a:solidFill>
                    <a:srgbClr val="CC0000"/>
                  </a:solidFill>
                  <a:cs typeface="Arial" pitchFamily="34" charset="0"/>
                </a:rPr>
                <a:t>MSB</a:t>
              </a:r>
            </a:p>
          </p:txBody>
        </p:sp>
      </p:grpSp>
      <p:grpSp>
        <p:nvGrpSpPr>
          <p:cNvPr id="3" name="Group 16"/>
          <p:cNvGrpSpPr>
            <a:grpSpLocks/>
          </p:cNvGrpSpPr>
          <p:nvPr/>
        </p:nvGrpSpPr>
        <p:grpSpPr bwMode="auto">
          <a:xfrm>
            <a:off x="8299702" y="1093788"/>
            <a:ext cx="933199" cy="366712"/>
            <a:chOff x="4942" y="756"/>
            <a:chExt cx="612" cy="231"/>
          </a:xfrm>
        </p:grpSpPr>
        <p:sp>
          <p:nvSpPr>
            <p:cNvPr id="601096" name="Text Box 9"/>
            <p:cNvSpPr txBox="1">
              <a:spLocks noChangeArrowheads="1"/>
            </p:cNvSpPr>
            <p:nvPr/>
          </p:nvSpPr>
          <p:spPr bwMode="auto">
            <a:xfrm>
              <a:off x="4942" y="756"/>
              <a:ext cx="612" cy="231"/>
            </a:xfrm>
            <a:prstGeom prst="rect">
              <a:avLst/>
            </a:prstGeom>
            <a:noFill/>
            <a:ln w="12700">
              <a:noFill/>
              <a:miter lim="800000"/>
              <a:headEnd/>
              <a:tailEnd/>
            </a:ln>
          </p:spPr>
          <p:txBody>
            <a:bodyPr>
              <a:spAutoFit/>
            </a:bodyPr>
            <a:lstStyle/>
            <a:p>
              <a:pPr eaLnBrk="0" hangingPunct="0">
                <a:spcBef>
                  <a:spcPct val="50000"/>
                </a:spcBef>
              </a:pPr>
              <a:r>
                <a:rPr lang="en-US" altLang="zh-CN" b="1" dirty="0">
                  <a:solidFill>
                    <a:srgbClr val="CC0000"/>
                  </a:solidFill>
                  <a:cs typeface="Arial" pitchFamily="34" charset="0"/>
                </a:rPr>
                <a:t>   LSB</a:t>
              </a:r>
            </a:p>
          </p:txBody>
        </p:sp>
        <p:sp>
          <p:nvSpPr>
            <p:cNvPr id="601097" name="Line 11"/>
            <p:cNvSpPr>
              <a:spLocks noChangeShapeType="1"/>
            </p:cNvSpPr>
            <p:nvPr/>
          </p:nvSpPr>
          <p:spPr bwMode="auto">
            <a:xfrm flipH="1">
              <a:off x="4968" y="920"/>
              <a:ext cx="136" cy="54"/>
            </a:xfrm>
            <a:prstGeom prst="line">
              <a:avLst/>
            </a:prstGeom>
            <a:noFill/>
            <a:ln w="38100">
              <a:solidFill>
                <a:srgbClr val="CC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7" dur="500"/>
                                        <p:tgtEl>
                                          <p:spTgt spid="275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2" dur="500"/>
                                        <p:tgtEl>
                                          <p:spTgt spid="275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7" dur="500"/>
                                        <p:tgtEl>
                                          <p:spTgt spid="275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22" dur="500"/>
                                        <p:tgtEl>
                                          <p:spTgt spid="275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37" dur="500"/>
                                        <p:tgtEl>
                                          <p:spTgt spid="2754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42" dur="500"/>
                                        <p:tgtEl>
                                          <p:spTgt spid="2754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47" dur="500"/>
                                        <p:tgtEl>
                                          <p:spTgt spid="2754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5459">
                                            <p:txEl>
                                              <p:pRg st="8" end="8"/>
                                            </p:txEl>
                                          </p:spTgt>
                                        </p:tgtEl>
                                        <p:attrNameLst>
                                          <p:attrName>style.visibility</p:attrName>
                                        </p:attrNameLst>
                                      </p:cBhvr>
                                      <p:to>
                                        <p:strVal val="visible"/>
                                      </p:to>
                                    </p:set>
                                    <p:animEffect transition="in" filter="blinds(horizontal)">
                                      <p:cBhvr>
                                        <p:cTn id="52" dur="500"/>
                                        <p:tgtEl>
                                          <p:spTgt spid="2754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5459">
                                            <p:txEl>
                                              <p:pRg st="9" end="9"/>
                                            </p:txEl>
                                          </p:spTgt>
                                        </p:tgtEl>
                                        <p:attrNameLst>
                                          <p:attrName>style.visibility</p:attrName>
                                        </p:attrNameLst>
                                      </p:cBhvr>
                                      <p:to>
                                        <p:strVal val="visible"/>
                                      </p:to>
                                    </p:set>
                                    <p:animEffect transition="in" filter="blinds(horizontal)">
                                      <p:cBhvr>
                                        <p:cTn id="57" dur="500"/>
                                        <p:tgtEl>
                                          <p:spTgt spid="27545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75459">
                                            <p:txEl>
                                              <p:pRg st="10" end="10"/>
                                            </p:txEl>
                                          </p:spTgt>
                                        </p:tgtEl>
                                        <p:attrNameLst>
                                          <p:attrName>style.visibility</p:attrName>
                                        </p:attrNameLst>
                                      </p:cBhvr>
                                      <p:to>
                                        <p:strVal val="visible"/>
                                      </p:to>
                                    </p:set>
                                    <p:animEffect transition="in" filter="blinds(horizontal)">
                                      <p:cBhvr>
                                        <p:cTn id="62" dur="5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idx="4294967295"/>
          </p:nvPr>
        </p:nvSpPr>
        <p:spPr>
          <a:xfrm>
            <a:off x="385763" y="98425"/>
            <a:ext cx="8150225" cy="538163"/>
          </a:xfrm>
        </p:spPr>
        <p:txBody>
          <a:bodyPr lIns="63500" tIns="25400" rIns="63500" bIns="25400" anchor="t">
            <a:spAutoFit/>
          </a:bodyPr>
          <a:lstStyle/>
          <a:p>
            <a:r>
              <a:rPr lang="en-US" altLang="zh-CN" sz="3200" smtClean="0"/>
              <a:t>Signed integer</a:t>
            </a:r>
            <a:r>
              <a:rPr lang="zh-CN" altLang="en-US" sz="3200" smtClean="0"/>
              <a:t>（带符号整数，定点整数）</a:t>
            </a:r>
          </a:p>
        </p:txBody>
      </p:sp>
      <p:sp>
        <p:nvSpPr>
          <p:cNvPr id="276483" name="Rectangle 3"/>
          <p:cNvSpPr>
            <a:spLocks noGrp="1" noChangeArrowheads="1"/>
          </p:cNvSpPr>
          <p:nvPr>
            <p:ph type="body" idx="4294967295"/>
          </p:nvPr>
        </p:nvSpPr>
        <p:spPr>
          <a:xfrm>
            <a:off x="71438" y="863600"/>
            <a:ext cx="8934450" cy="5386388"/>
          </a:xfrm>
          <a:noFill/>
        </p:spPr>
        <p:txBody>
          <a:bodyPr>
            <a:spAutoFit/>
          </a:bodyPr>
          <a:lstStyle/>
          <a:p>
            <a:pPr>
              <a:lnSpc>
                <a:spcPct val="110000"/>
              </a:lnSpc>
              <a:spcBef>
                <a:spcPct val="10000"/>
              </a:spcBef>
            </a:pPr>
            <a:r>
              <a:rPr lang="zh-CN" altLang="en-US" dirty="0" smtClean="0">
                <a:latin typeface="微软雅黑" panose="020B0503020204020204" pitchFamily="34" charset="-122"/>
                <a:ea typeface="微软雅黑" panose="020B0503020204020204" pitchFamily="34" charset="-122"/>
                <a:cs typeface="Arial" pitchFamily="34" charset="0"/>
              </a:rPr>
              <a:t>计算机必须能处理正数</a:t>
            </a:r>
            <a:r>
              <a:rPr lang="en-US" altLang="zh-CN" dirty="0" smtClean="0">
                <a:latin typeface="微软雅黑" panose="020B0503020204020204" pitchFamily="34" charset="-122"/>
                <a:ea typeface="微软雅黑" panose="020B0503020204020204" pitchFamily="34" charset="-122"/>
                <a:cs typeface="Arial" pitchFamily="34" charset="0"/>
              </a:rPr>
              <a:t>(positive) </a:t>
            </a:r>
            <a:r>
              <a:rPr lang="zh-CN" altLang="en-US" dirty="0" smtClean="0">
                <a:latin typeface="微软雅黑" panose="020B0503020204020204" pitchFamily="34" charset="-122"/>
                <a:ea typeface="微软雅黑" panose="020B0503020204020204" pitchFamily="34" charset="-122"/>
                <a:cs typeface="Arial" pitchFamily="34" charset="0"/>
              </a:rPr>
              <a:t>和负数</a:t>
            </a:r>
            <a:r>
              <a:rPr lang="en-US" altLang="zh-CN" dirty="0" smtClean="0">
                <a:latin typeface="微软雅黑" panose="020B0503020204020204" pitchFamily="34" charset="-122"/>
                <a:ea typeface="微软雅黑" panose="020B0503020204020204" pitchFamily="34" charset="-122"/>
                <a:cs typeface="Arial" pitchFamily="34" charset="0"/>
              </a:rPr>
              <a:t>(negative)</a:t>
            </a:r>
            <a:r>
              <a:rPr lang="zh-CN" altLang="en-US" dirty="0" smtClean="0">
                <a:latin typeface="微软雅黑" panose="020B0503020204020204" pitchFamily="34" charset="-122"/>
                <a:ea typeface="微软雅黑" panose="020B0503020204020204" pitchFamily="34" charset="-122"/>
                <a:cs typeface="Arial" pitchFamily="34" charset="0"/>
              </a:rPr>
              <a:t>，</a:t>
            </a:r>
            <a:r>
              <a:rPr lang="en-US" altLang="zh-CN" dirty="0" smtClean="0">
                <a:latin typeface="微软雅黑" panose="020B0503020204020204" pitchFamily="34" charset="-122"/>
                <a:ea typeface="微软雅黑" panose="020B0503020204020204" pitchFamily="34" charset="-122"/>
                <a:cs typeface="Arial" pitchFamily="34" charset="0"/>
              </a:rPr>
              <a:t>MSB</a:t>
            </a:r>
            <a:r>
              <a:rPr lang="zh-CN" altLang="en-US" dirty="0" smtClean="0">
                <a:latin typeface="微软雅黑" panose="020B0503020204020204" pitchFamily="34" charset="-122"/>
                <a:ea typeface="微软雅黑" panose="020B0503020204020204" pitchFamily="34" charset="-122"/>
                <a:cs typeface="Arial" pitchFamily="34" charset="0"/>
              </a:rPr>
              <a:t>表示数符</a:t>
            </a:r>
          </a:p>
          <a:p>
            <a:pPr>
              <a:lnSpc>
                <a:spcPct val="110000"/>
              </a:lnSpc>
              <a:spcBef>
                <a:spcPct val="10000"/>
              </a:spcBef>
            </a:pPr>
            <a:r>
              <a:rPr lang="zh-CN" altLang="en-US" dirty="0" smtClean="0">
                <a:latin typeface="微软雅黑" panose="020B0503020204020204" pitchFamily="34" charset="-122"/>
                <a:ea typeface="微软雅黑" panose="020B0503020204020204" pitchFamily="34" charset="-122"/>
                <a:cs typeface="Arial" pitchFamily="34" charset="0"/>
              </a:rPr>
              <a:t>有三种定点编码方式</a:t>
            </a:r>
          </a:p>
          <a:p>
            <a:pPr lvl="1">
              <a:lnSpc>
                <a:spcPct val="110000"/>
              </a:lnSpc>
              <a:spcBef>
                <a:spcPct val="10000"/>
              </a:spcBef>
            </a:pPr>
            <a:r>
              <a:rPr lang="en-US" altLang="zh-CN" sz="2200" dirty="0" smtClean="0">
                <a:latin typeface="微软雅黑" panose="020B0503020204020204" pitchFamily="34" charset="-122"/>
                <a:ea typeface="微软雅黑" panose="020B0503020204020204" pitchFamily="34" charset="-122"/>
                <a:cs typeface="Arial" pitchFamily="34" charset="0"/>
              </a:rPr>
              <a:t>Signed magnitude （</a:t>
            </a:r>
            <a:r>
              <a:rPr lang="zh-CN" altLang="en-US" sz="2200" dirty="0" smtClean="0">
                <a:latin typeface="微软雅黑" panose="020B0503020204020204" pitchFamily="34" charset="-122"/>
                <a:ea typeface="微软雅黑" panose="020B0503020204020204" pitchFamily="34" charset="-122"/>
                <a:cs typeface="Arial" pitchFamily="34" charset="0"/>
              </a:rPr>
              <a:t>原码）</a:t>
            </a:r>
            <a:endParaRPr lang="en-US" altLang="zh-CN" sz="2200" dirty="0" smtClean="0">
              <a:latin typeface="微软雅黑" panose="020B0503020204020204" pitchFamily="34" charset="-122"/>
              <a:ea typeface="微软雅黑" panose="020B0503020204020204" pitchFamily="34" charset="-122"/>
              <a:cs typeface="Arial" pitchFamily="34" charset="0"/>
            </a:endParaRPr>
          </a:p>
          <a:p>
            <a:pPr lvl="1">
              <a:lnSpc>
                <a:spcPct val="110000"/>
              </a:lnSpc>
              <a:spcBef>
                <a:spcPct val="10000"/>
              </a:spcBef>
              <a:buFontTx/>
              <a:buNone/>
            </a:pPr>
            <a:r>
              <a:rPr lang="zh-CN" altLang="en-US" sz="2200" dirty="0" smtClean="0">
                <a:latin typeface="微软雅黑" panose="020B0503020204020204" pitchFamily="34" charset="-122"/>
                <a:ea typeface="微软雅黑" panose="020B0503020204020204" pitchFamily="34" charset="-122"/>
                <a:cs typeface="Arial" pitchFamily="34" charset="0"/>
              </a:rPr>
              <a:t>    </a:t>
            </a:r>
            <a:r>
              <a:rPr lang="zh-CN" altLang="en-US" sz="2200" dirty="0" smtClean="0">
                <a:solidFill>
                  <a:srgbClr val="CC0000"/>
                </a:solidFill>
                <a:latin typeface="微软雅黑" panose="020B0503020204020204" pitchFamily="34" charset="-122"/>
                <a:ea typeface="微软雅黑" panose="020B0503020204020204" pitchFamily="34" charset="-122"/>
                <a:cs typeface="Arial" pitchFamily="34" charset="0"/>
              </a:rPr>
              <a:t>现用来表示浮点（实）数的尾数</a:t>
            </a:r>
          </a:p>
          <a:p>
            <a:pPr lvl="1">
              <a:lnSpc>
                <a:spcPct val="110000"/>
              </a:lnSpc>
              <a:spcBef>
                <a:spcPct val="10000"/>
              </a:spcBef>
            </a:pPr>
            <a:r>
              <a:rPr lang="en-US" altLang="zh-CN" sz="2200" dirty="0" smtClean="0">
                <a:latin typeface="微软雅黑" panose="020B0503020204020204" pitchFamily="34" charset="-122"/>
                <a:ea typeface="微软雅黑" panose="020B0503020204020204" pitchFamily="34" charset="-122"/>
                <a:cs typeface="Arial" pitchFamily="34" charset="0"/>
              </a:rPr>
              <a:t>One’s complement （</a:t>
            </a:r>
            <a:r>
              <a:rPr lang="zh-CN" altLang="en-US" sz="2200" dirty="0" smtClean="0">
                <a:latin typeface="微软雅黑" panose="020B0503020204020204" pitchFamily="34" charset="-122"/>
                <a:ea typeface="微软雅黑" panose="020B0503020204020204" pitchFamily="34" charset="-122"/>
                <a:cs typeface="Arial" pitchFamily="34" charset="0"/>
              </a:rPr>
              <a:t>反码）</a:t>
            </a:r>
            <a:endParaRPr lang="en-US" altLang="zh-CN" sz="2200" dirty="0" smtClean="0">
              <a:latin typeface="微软雅黑" panose="020B0503020204020204" pitchFamily="34" charset="-122"/>
              <a:ea typeface="微软雅黑" panose="020B0503020204020204" pitchFamily="34" charset="-122"/>
              <a:cs typeface="Arial" pitchFamily="34" charset="0"/>
            </a:endParaRPr>
          </a:p>
          <a:p>
            <a:pPr lvl="1">
              <a:lnSpc>
                <a:spcPct val="110000"/>
              </a:lnSpc>
              <a:spcBef>
                <a:spcPct val="10000"/>
              </a:spcBef>
              <a:buFontTx/>
              <a:buNone/>
            </a:pPr>
            <a:r>
              <a:rPr lang="zh-CN" altLang="en-US" sz="2200" dirty="0" smtClean="0">
                <a:solidFill>
                  <a:srgbClr val="CC0000"/>
                </a:solidFill>
                <a:latin typeface="微软雅黑" panose="020B0503020204020204" pitchFamily="34" charset="-122"/>
                <a:ea typeface="微软雅黑" panose="020B0503020204020204" pitchFamily="34" charset="-122"/>
                <a:cs typeface="Arial" pitchFamily="34" charset="0"/>
              </a:rPr>
              <a:t>     现已不用于表示数值数据</a:t>
            </a:r>
          </a:p>
          <a:p>
            <a:pPr lvl="1">
              <a:lnSpc>
                <a:spcPct val="110000"/>
              </a:lnSpc>
              <a:spcBef>
                <a:spcPct val="10000"/>
              </a:spcBef>
            </a:pPr>
            <a:r>
              <a:rPr lang="en-US" altLang="zh-CN" sz="2200" dirty="0" smtClean="0">
                <a:latin typeface="微软雅黑" panose="020B0503020204020204" pitchFamily="34" charset="-122"/>
                <a:ea typeface="微软雅黑" panose="020B0503020204020204" pitchFamily="34" charset="-122"/>
                <a:cs typeface="Arial" pitchFamily="34" charset="0"/>
              </a:rPr>
              <a:t>Two’s complement （</a:t>
            </a:r>
            <a:r>
              <a:rPr lang="zh-CN" altLang="en-US" sz="2200" dirty="0" smtClean="0">
                <a:latin typeface="微软雅黑" panose="020B0503020204020204" pitchFamily="34" charset="-122"/>
                <a:ea typeface="微软雅黑" panose="020B0503020204020204" pitchFamily="34" charset="-122"/>
                <a:cs typeface="Arial" pitchFamily="34" charset="0"/>
              </a:rPr>
              <a:t>补码）</a:t>
            </a:r>
            <a:endParaRPr lang="en-US" altLang="zh-CN" sz="2200" dirty="0" smtClean="0">
              <a:latin typeface="微软雅黑" panose="020B0503020204020204" pitchFamily="34" charset="-122"/>
              <a:ea typeface="微软雅黑" panose="020B0503020204020204" pitchFamily="34" charset="-122"/>
              <a:cs typeface="Arial" pitchFamily="34" charset="0"/>
            </a:endParaRPr>
          </a:p>
          <a:p>
            <a:pPr lvl="1">
              <a:lnSpc>
                <a:spcPct val="110000"/>
              </a:lnSpc>
              <a:spcBef>
                <a:spcPct val="10000"/>
              </a:spcBef>
              <a:buFontTx/>
              <a:buNone/>
            </a:pPr>
            <a:r>
              <a:rPr lang="zh-CN" altLang="en-US" sz="2200" dirty="0" smtClean="0">
                <a:latin typeface="微软雅黑" panose="020B0503020204020204" pitchFamily="34" charset="-122"/>
                <a:ea typeface="微软雅黑" panose="020B0503020204020204" pitchFamily="34" charset="-122"/>
                <a:cs typeface="Arial" pitchFamily="34" charset="0"/>
              </a:rPr>
              <a:t>     </a:t>
            </a:r>
            <a:r>
              <a:rPr lang="en-US" altLang="zh-CN" sz="2200" dirty="0" smtClean="0">
                <a:solidFill>
                  <a:srgbClr val="FF0000"/>
                </a:solidFill>
                <a:latin typeface="微软雅黑" panose="020B0503020204020204" pitchFamily="34" charset="-122"/>
                <a:ea typeface="微软雅黑" panose="020B0503020204020204" pitchFamily="34" charset="-122"/>
                <a:cs typeface="Arial" pitchFamily="34" charset="0"/>
              </a:rPr>
              <a:t>50</a:t>
            </a:r>
            <a:r>
              <a:rPr lang="zh-CN" altLang="en-US" sz="2200" dirty="0" smtClean="0">
                <a:solidFill>
                  <a:srgbClr val="FF0000"/>
                </a:solidFill>
                <a:latin typeface="微软雅黑" panose="020B0503020204020204" pitchFamily="34" charset="-122"/>
                <a:ea typeface="微软雅黑" panose="020B0503020204020204" pitchFamily="34" charset="-122"/>
                <a:cs typeface="Arial" pitchFamily="34" charset="0"/>
              </a:rPr>
              <a:t>年代以来，所有计算机都用补码来表示定点整数</a:t>
            </a:r>
          </a:p>
          <a:p>
            <a:pPr>
              <a:lnSpc>
                <a:spcPct val="110000"/>
              </a:lnSpc>
              <a:spcBef>
                <a:spcPct val="10000"/>
              </a:spcBef>
            </a:pPr>
            <a:r>
              <a:rPr lang="zh-CN" altLang="en-US" dirty="0" smtClean="0">
                <a:latin typeface="微软雅黑" panose="020B0503020204020204" pitchFamily="34" charset="-122"/>
                <a:ea typeface="微软雅黑" panose="020B0503020204020204" pitchFamily="34" charset="-122"/>
                <a:cs typeface="Arial" pitchFamily="34" charset="0"/>
              </a:rPr>
              <a:t>为什么用补码表示带符号整数？</a:t>
            </a:r>
          </a:p>
          <a:p>
            <a:pPr lvl="1">
              <a:lnSpc>
                <a:spcPct val="110000"/>
              </a:lnSpc>
              <a:spcBef>
                <a:spcPct val="10000"/>
              </a:spcBef>
            </a:pPr>
            <a:r>
              <a:rPr lang="zh-CN" altLang="en-US" sz="2200" dirty="0" smtClean="0">
                <a:latin typeface="微软雅黑" panose="020B0503020204020204" pitchFamily="34" charset="-122"/>
                <a:ea typeface="微软雅黑" panose="020B0503020204020204" pitchFamily="34" charset="-122"/>
                <a:cs typeface="Arial" pitchFamily="34" charset="0"/>
              </a:rPr>
              <a:t>补码运算系统是模运算系统，加、减运算统一</a:t>
            </a:r>
          </a:p>
          <a:p>
            <a:pPr lvl="1">
              <a:lnSpc>
                <a:spcPct val="110000"/>
              </a:lnSpc>
              <a:spcBef>
                <a:spcPct val="10000"/>
              </a:spcBef>
            </a:pPr>
            <a:r>
              <a:rPr lang="zh-CN" altLang="en-US" sz="2200" dirty="0" smtClean="0">
                <a:latin typeface="微软雅黑" panose="020B0503020204020204" pitchFamily="34" charset="-122"/>
                <a:ea typeface="微软雅黑" panose="020B0503020204020204" pitchFamily="34" charset="-122"/>
                <a:cs typeface="Arial" pitchFamily="34" charset="0"/>
              </a:rPr>
              <a:t>数</a:t>
            </a:r>
            <a:r>
              <a:rPr lang="en-US" altLang="zh-CN" sz="2200" dirty="0" smtClean="0">
                <a:latin typeface="微软雅黑" panose="020B0503020204020204" pitchFamily="34" charset="-122"/>
                <a:ea typeface="微软雅黑" panose="020B0503020204020204" pitchFamily="34" charset="-122"/>
                <a:cs typeface="Arial" pitchFamily="34" charset="0"/>
              </a:rPr>
              <a:t>0</a:t>
            </a:r>
            <a:r>
              <a:rPr lang="zh-CN" altLang="en-US" sz="2200" dirty="0" smtClean="0">
                <a:latin typeface="微软雅黑" panose="020B0503020204020204" pitchFamily="34" charset="-122"/>
                <a:ea typeface="微软雅黑" panose="020B0503020204020204" pitchFamily="34" charset="-122"/>
                <a:cs typeface="Arial" pitchFamily="34" charset="0"/>
              </a:rPr>
              <a:t>的表示唯一，方便使用</a:t>
            </a:r>
          </a:p>
          <a:p>
            <a:pPr lvl="1">
              <a:lnSpc>
                <a:spcPct val="110000"/>
              </a:lnSpc>
              <a:spcBef>
                <a:spcPct val="10000"/>
              </a:spcBef>
            </a:pPr>
            <a:r>
              <a:rPr lang="zh-CN" altLang="en-US" sz="2200" dirty="0" smtClean="0">
                <a:latin typeface="微软雅黑" panose="020B0503020204020204" pitchFamily="34" charset="-122"/>
                <a:ea typeface="微软雅黑" panose="020B0503020204020204" pitchFamily="34" charset="-122"/>
                <a:cs typeface="Arial" pitchFamily="34" charset="0"/>
              </a:rPr>
              <a:t>比原码和反码多表示一个最小负数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7" dur="500"/>
                                        <p:tgtEl>
                                          <p:spTgt spid="2764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10" dur="500"/>
                                        <p:tgtEl>
                                          <p:spTgt spid="27648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6483">
                                            <p:txEl>
                                              <p:pRg st="4" end="4"/>
                                            </p:txEl>
                                          </p:spTgt>
                                        </p:tgtEl>
                                        <p:attrNameLst>
                                          <p:attrName>style.visibility</p:attrName>
                                        </p:attrNameLst>
                                      </p:cBhvr>
                                      <p:to>
                                        <p:strVal val="visible"/>
                                      </p:to>
                                    </p:set>
                                    <p:animEffect transition="in" filter="blinds(horizontal)">
                                      <p:cBhvr>
                                        <p:cTn id="15" dur="500"/>
                                        <p:tgtEl>
                                          <p:spTgt spid="27648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6483">
                                            <p:txEl>
                                              <p:pRg st="5" end="5"/>
                                            </p:txEl>
                                          </p:spTgt>
                                        </p:tgtEl>
                                        <p:attrNameLst>
                                          <p:attrName>style.visibility</p:attrName>
                                        </p:attrNameLst>
                                      </p:cBhvr>
                                      <p:to>
                                        <p:strVal val="visible"/>
                                      </p:to>
                                    </p:set>
                                    <p:animEffect transition="in" filter="blinds(horizontal)">
                                      <p:cBhvr>
                                        <p:cTn id="18" dur="500"/>
                                        <p:tgtEl>
                                          <p:spTgt spid="27648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6483">
                                            <p:txEl>
                                              <p:pRg st="6" end="6"/>
                                            </p:txEl>
                                          </p:spTgt>
                                        </p:tgtEl>
                                        <p:attrNameLst>
                                          <p:attrName>style.visibility</p:attrName>
                                        </p:attrNameLst>
                                      </p:cBhvr>
                                      <p:to>
                                        <p:strVal val="visible"/>
                                      </p:to>
                                    </p:set>
                                    <p:animEffect transition="in" filter="blinds(horizontal)">
                                      <p:cBhvr>
                                        <p:cTn id="23" dur="500"/>
                                        <p:tgtEl>
                                          <p:spTgt spid="27648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6483">
                                            <p:txEl>
                                              <p:pRg st="7" end="7"/>
                                            </p:txEl>
                                          </p:spTgt>
                                        </p:tgtEl>
                                        <p:attrNameLst>
                                          <p:attrName>style.visibility</p:attrName>
                                        </p:attrNameLst>
                                      </p:cBhvr>
                                      <p:to>
                                        <p:strVal val="visible"/>
                                      </p:to>
                                    </p:set>
                                    <p:animEffect transition="in" filter="blinds(horizontal)">
                                      <p:cBhvr>
                                        <p:cTn id="26" dur="500"/>
                                        <p:tgtEl>
                                          <p:spTgt spid="27648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76483">
                                            <p:txEl>
                                              <p:pRg st="9" end="9"/>
                                            </p:txEl>
                                          </p:spTgt>
                                        </p:tgtEl>
                                        <p:attrNameLst>
                                          <p:attrName>style.visibility</p:attrName>
                                        </p:attrNameLst>
                                      </p:cBhvr>
                                      <p:to>
                                        <p:strVal val="visible"/>
                                      </p:to>
                                    </p:set>
                                    <p:animEffect transition="in" filter="blinds(horizontal)">
                                      <p:cBhvr>
                                        <p:cTn id="31" dur="500"/>
                                        <p:tgtEl>
                                          <p:spTgt spid="27648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76483">
                                            <p:txEl>
                                              <p:pRg st="10" end="10"/>
                                            </p:txEl>
                                          </p:spTgt>
                                        </p:tgtEl>
                                        <p:attrNameLst>
                                          <p:attrName>style.visibility</p:attrName>
                                        </p:attrNameLst>
                                      </p:cBhvr>
                                      <p:to>
                                        <p:strVal val="visible"/>
                                      </p:to>
                                    </p:set>
                                    <p:animEffect transition="in" filter="blinds(horizontal)">
                                      <p:cBhvr>
                                        <p:cTn id="34" dur="500"/>
                                        <p:tgtEl>
                                          <p:spTgt spid="27648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76483">
                                            <p:txEl>
                                              <p:pRg st="11" end="11"/>
                                            </p:txEl>
                                          </p:spTgt>
                                        </p:tgtEl>
                                        <p:attrNameLst>
                                          <p:attrName>style.visibility</p:attrName>
                                        </p:attrNameLst>
                                      </p:cBhvr>
                                      <p:to>
                                        <p:strVal val="visible"/>
                                      </p:to>
                                    </p:set>
                                    <p:animEffect transition="in" filter="blinds(horizontal)">
                                      <p:cBhvr>
                                        <p:cTn id="37" dur="500"/>
                                        <p:tgtEl>
                                          <p:spTgt spid="276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smtClean="0"/>
              <a:t>数据的表示和运算</a:t>
            </a:r>
          </a:p>
        </p:txBody>
      </p:sp>
      <p:sp>
        <p:nvSpPr>
          <p:cNvPr id="136195" name="Rectangle 3"/>
          <p:cNvSpPr>
            <a:spLocks noGrp="1" noChangeArrowheads="1"/>
          </p:cNvSpPr>
          <p:nvPr>
            <p:ph type="body" idx="4294967295"/>
          </p:nvPr>
        </p:nvSpPr>
        <p:spPr>
          <a:xfrm>
            <a:off x="250825" y="863600"/>
            <a:ext cx="8551863" cy="5400675"/>
          </a:xfrm>
        </p:spPr>
        <p:txBody>
          <a:bodyPr/>
          <a:lstStyle/>
          <a:p>
            <a:pPr marL="457200" indent="-457200">
              <a:lnSpc>
                <a:spcPct val="100000"/>
              </a:lnSpc>
              <a:spcBef>
                <a:spcPts val="1300"/>
              </a:spcBef>
            </a:pPr>
            <a:r>
              <a:rPr lang="zh-CN" altLang="en-US" sz="2800" dirty="0" smtClean="0">
                <a:ea typeface="黑体" pitchFamily="49" charset="-122"/>
              </a:rPr>
              <a:t>主要教学目标</a:t>
            </a:r>
          </a:p>
          <a:p>
            <a:pPr marL="838200" lvl="1" indent="-381000">
              <a:lnSpc>
                <a:spcPct val="150000"/>
              </a:lnSpc>
              <a:spcBef>
                <a:spcPct val="35000"/>
              </a:spcBef>
            </a:pPr>
            <a:r>
              <a:rPr lang="zh-CN" altLang="en-US" sz="2400" dirty="0" smtClean="0">
                <a:latin typeface="微软雅黑" pitchFamily="34" charset="-122"/>
                <a:ea typeface="微软雅黑" pitchFamily="34" charset="-122"/>
              </a:rPr>
              <a:t>掌握计算机内部各种数据的编码表示及其运算方法</a:t>
            </a:r>
          </a:p>
          <a:p>
            <a:pPr marL="838200" lvl="1" indent="-381000">
              <a:lnSpc>
                <a:spcPct val="150000"/>
              </a:lnSpc>
              <a:spcBef>
                <a:spcPct val="35000"/>
              </a:spcBef>
            </a:pPr>
            <a:r>
              <a:rPr lang="zh-CN" altLang="en-US" sz="2400" dirty="0" smtClean="0">
                <a:latin typeface="微软雅黑" pitchFamily="34" charset="-122"/>
                <a:ea typeface="微软雅黑" pitchFamily="34" charset="-122"/>
              </a:rPr>
              <a:t>了解高级语言程序中的各种类型变量对应的表示形式</a:t>
            </a:r>
          </a:p>
          <a:p>
            <a:pPr marL="838200" lvl="1" indent="-381000">
              <a:lnSpc>
                <a:spcPct val="150000"/>
              </a:lnSpc>
              <a:spcBef>
                <a:spcPct val="35000"/>
              </a:spcBef>
            </a:pPr>
            <a:r>
              <a:rPr lang="zh-CN" altLang="en-US" sz="2400" dirty="0" smtClean="0">
                <a:latin typeface="微软雅黑" pitchFamily="34" charset="-122"/>
                <a:ea typeface="微软雅黑" pitchFamily="34" charset="-122"/>
              </a:rPr>
              <a:t>在高级语言程序中的</a:t>
            </a:r>
            <a:r>
              <a:rPr lang="zh-CN" altLang="en-US" sz="2400" dirty="0" smtClean="0">
                <a:solidFill>
                  <a:srgbClr val="FF0000"/>
                </a:solidFill>
                <a:latin typeface="微软雅黑" pitchFamily="34" charset="-122"/>
                <a:ea typeface="微软雅黑" pitchFamily="34" charset="-122"/>
              </a:rPr>
              <a:t>变量</a:t>
            </a:r>
            <a:r>
              <a:rPr lang="zh-CN" altLang="en-US" sz="2400" dirty="0" smtClean="0">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机器数</a:t>
            </a:r>
            <a:r>
              <a:rPr lang="zh-CN" altLang="en-US" sz="2400" dirty="0" smtClean="0">
                <a:latin typeface="微软雅黑" pitchFamily="34" charset="-122"/>
                <a:ea typeface="微软雅黑" pitchFamily="34" charset="-122"/>
              </a:rPr>
              <a:t>和</a:t>
            </a:r>
            <a:r>
              <a:rPr lang="zh-CN" altLang="en-US" sz="2400" dirty="0" smtClean="0">
                <a:solidFill>
                  <a:srgbClr val="FF0000"/>
                </a:solidFill>
                <a:latin typeface="微软雅黑" pitchFamily="34" charset="-122"/>
                <a:ea typeface="微软雅黑" pitchFamily="34" charset="-122"/>
              </a:rPr>
              <a:t>底层硬件</a:t>
            </a:r>
            <a:r>
              <a:rPr lang="zh-CN" altLang="en-US" sz="2400" dirty="0" smtClean="0">
                <a:latin typeface="微软雅黑" pitchFamily="34" charset="-122"/>
                <a:ea typeface="微软雅黑" pitchFamily="34" charset="-122"/>
              </a:rPr>
              <a:t>（寄存器、加法器、</a:t>
            </a:r>
            <a:r>
              <a:rPr lang="en-US" altLang="zh-CN" sz="2400" dirty="0" smtClean="0">
                <a:latin typeface="微软雅黑" pitchFamily="34" charset="-122"/>
                <a:ea typeface="微软雅黑" pitchFamily="34" charset="-122"/>
              </a:rPr>
              <a:t>ALU</a:t>
            </a:r>
            <a:r>
              <a:rPr lang="zh-CN" altLang="en-US" sz="2400" dirty="0" smtClean="0">
                <a:latin typeface="微软雅黑" pitchFamily="34" charset="-122"/>
                <a:ea typeface="微软雅黑" pitchFamily="34" charset="-122"/>
              </a:rPr>
              <a:t>等）</a:t>
            </a:r>
            <a:r>
              <a:rPr lang="zh-CN" altLang="en-US" sz="2400" dirty="0" smtClean="0">
                <a:solidFill>
                  <a:srgbClr val="FF0000"/>
                </a:solidFill>
                <a:latin typeface="微软雅黑" pitchFamily="34" charset="-122"/>
                <a:ea typeface="微软雅黑" pitchFamily="34" charset="-122"/>
              </a:rPr>
              <a:t>之间建立关联</a:t>
            </a:r>
          </a:p>
          <a:p>
            <a:pPr marL="838200" lvl="1" indent="-381000">
              <a:lnSpc>
                <a:spcPct val="150000"/>
              </a:lnSpc>
              <a:spcBef>
                <a:spcPct val="35000"/>
              </a:spcBef>
            </a:pPr>
            <a:r>
              <a:rPr lang="zh-CN" altLang="en-US" sz="2400" dirty="0" smtClean="0">
                <a:latin typeface="微软雅黑" pitchFamily="34" charset="-122"/>
                <a:ea typeface="微软雅黑" pitchFamily="34" charset="-122"/>
              </a:rPr>
              <a:t>综合运用所学知识，分析高级语言和机器级语言程序设计中遇到的各种与数据表示和运算相关的问题，解释相应的执行结果</a:t>
            </a:r>
          </a:p>
        </p:txBody>
      </p:sp>
      <p:sp>
        <p:nvSpPr>
          <p:cNvPr id="136196" name="Rectangle 4"/>
          <p:cNvSpPr>
            <a:spLocks noChangeArrowheads="1"/>
          </p:cNvSpPr>
          <p:nvPr/>
        </p:nvSpPr>
        <p:spPr bwMode="auto">
          <a:xfrm>
            <a:off x="385763" y="6159500"/>
            <a:ext cx="8461375" cy="396875"/>
          </a:xfrm>
          <a:prstGeom prst="rect">
            <a:avLst/>
          </a:prstGeom>
          <a:noFill/>
          <a:ln w="9525">
            <a:noFill/>
            <a:miter lim="800000"/>
            <a:headEnd/>
            <a:tailEnd/>
          </a:ln>
          <a:effectLst/>
        </p:spPr>
        <p:txBody>
          <a:bodyPr anchor="ctr">
            <a:spAutoFit/>
          </a:bodyPr>
          <a:lstStyle/>
          <a:p>
            <a:pPr eaLnBrk="0" hangingPunct="0"/>
            <a:r>
              <a:rPr lang="en-US" altLang="zh-CN" sz="2000" b="1">
                <a:latin typeface="微软雅黑" pitchFamily="34" charset="-122"/>
                <a:ea typeface="微软雅黑" pitchFamily="34" charset="-122"/>
              </a:rPr>
              <a:t>C</a:t>
            </a:r>
            <a:r>
              <a:rPr lang="zh-CN" altLang="en-US" sz="2000" b="1">
                <a:latin typeface="微软雅黑" pitchFamily="34" charset="-122"/>
                <a:ea typeface="微软雅黑" pitchFamily="34" charset="-122"/>
              </a:rPr>
              <a:t>语言参考网站：</a:t>
            </a:r>
            <a:r>
              <a:rPr lang="en-US" altLang="zh-CN" sz="2000" b="1">
                <a:latin typeface="微软雅黑" pitchFamily="34" charset="-122"/>
                <a:ea typeface="微软雅黑" pitchFamily="34" charset="-122"/>
                <a:hlinkClick r:id="rId3"/>
              </a:rPr>
              <a:t>http://docs.huihoo.com/c/linux-c-programming/</a:t>
            </a:r>
            <a:endParaRPr lang="en-US" altLang="zh-CN" sz="2000" b="1">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z="3600" dirty="0">
                <a:latin typeface="微软雅黑" panose="020B0503020204020204" pitchFamily="34" charset="-122"/>
                <a:ea typeface="微软雅黑" panose="020B0503020204020204" pitchFamily="34" charset="-122"/>
              </a:rPr>
              <a:t>C</a:t>
            </a:r>
            <a:r>
              <a:rPr lang="zh-CN" altLang="en-US" sz="3600" dirty="0">
                <a:latin typeface="微软雅黑" panose="020B0503020204020204" pitchFamily="34" charset="-122"/>
                <a:ea typeface="微软雅黑" panose="020B0503020204020204" pitchFamily="34" charset="-122"/>
              </a:rPr>
              <a:t>语言整数</a:t>
            </a:r>
            <a:r>
              <a:rPr lang="zh-CN" altLang="en-US" sz="3600" dirty="0" smtClean="0">
                <a:latin typeface="微软雅黑" panose="020B0503020204020204" pitchFamily="34" charset="-122"/>
                <a:ea typeface="微软雅黑" panose="020B0503020204020204" pitchFamily="34" charset="-122"/>
              </a:rPr>
              <a:t>的表示</a:t>
            </a:r>
          </a:p>
        </p:txBody>
      </p:sp>
      <p:sp>
        <p:nvSpPr>
          <p:cNvPr id="6147" name="内容占位符 2"/>
          <p:cNvSpPr>
            <a:spLocks noGrp="1"/>
          </p:cNvSpPr>
          <p:nvPr>
            <p:ph idx="1"/>
          </p:nvPr>
        </p:nvSpPr>
        <p:spPr/>
        <p:txBody>
          <a:bodyPr/>
          <a:lstStyle/>
          <a:p>
            <a:r>
              <a:rPr lang="zh-CN" altLang="en-US" smtClean="0">
                <a:solidFill>
                  <a:srgbClr val="C00000"/>
                </a:solidFill>
                <a:latin typeface="微软雅黑" pitchFamily="34" charset="-122"/>
                <a:ea typeface="微软雅黑" pitchFamily="34" charset="-122"/>
              </a:rPr>
              <a:t>无符号整数</a:t>
            </a:r>
            <a:endParaRPr lang="en-US" altLang="zh-CN" smtClean="0">
              <a:solidFill>
                <a:srgbClr val="C00000"/>
              </a:solidFill>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使用自然二进制表示</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solidFill>
                  <a:srgbClr val="C00000"/>
                </a:solidFill>
                <a:latin typeface="微软雅黑" pitchFamily="34" charset="-122"/>
                <a:ea typeface="微软雅黑" pitchFamily="34" charset="-122"/>
              </a:rPr>
              <a:t>带符号整数</a:t>
            </a:r>
            <a:endParaRPr lang="en-US" altLang="zh-CN" smtClean="0">
              <a:solidFill>
                <a:srgbClr val="C00000"/>
              </a:solidFill>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使用补码表示</a:t>
            </a:r>
            <a:endParaRPr lang="en-US" altLang="zh-CN" smtClean="0">
              <a:latin typeface="微软雅黑" pitchFamily="34" charset="-122"/>
              <a:ea typeface="微软雅黑" pitchFamily="34" charset="-122"/>
            </a:endParaRPr>
          </a:p>
        </p:txBody>
      </p:sp>
      <p:graphicFrame>
        <p:nvGraphicFramePr>
          <p:cNvPr id="4" name="表格 3"/>
          <p:cNvGraphicFramePr>
            <a:graphicFrameLocks noGrp="1"/>
          </p:cNvGraphicFramePr>
          <p:nvPr/>
        </p:nvGraphicFramePr>
        <p:xfrm>
          <a:off x="1016000" y="1808163"/>
          <a:ext cx="7246938" cy="1854200"/>
        </p:xfrm>
        <a:graphic>
          <a:graphicData uri="http://schemas.openxmlformats.org/drawingml/2006/table">
            <a:tbl>
              <a:tblPr firstRow="1" bandRow="1">
                <a:tableStyleId>{ED083AE6-46FA-4A59-8FB0-9F97EB10719F}</a:tableStyleId>
              </a:tblPr>
              <a:tblGrid>
                <a:gridCol w="1800482">
                  <a:extLst>
                    <a:ext uri="{9D8B030D-6E8A-4147-A177-3AD203B41FA5}">
                      <a16:colId xmlns:a16="http://schemas.microsoft.com/office/drawing/2014/main" val="20000"/>
                    </a:ext>
                  </a:extLst>
                </a:gridCol>
                <a:gridCol w="1305349">
                  <a:extLst>
                    <a:ext uri="{9D8B030D-6E8A-4147-A177-3AD203B41FA5}">
                      <a16:colId xmlns:a16="http://schemas.microsoft.com/office/drawing/2014/main" val="20001"/>
                    </a:ext>
                  </a:extLst>
                </a:gridCol>
                <a:gridCol w="1935518">
                  <a:extLst>
                    <a:ext uri="{9D8B030D-6E8A-4147-A177-3AD203B41FA5}">
                      <a16:colId xmlns:a16="http://schemas.microsoft.com/office/drawing/2014/main" val="20002"/>
                    </a:ext>
                  </a:extLst>
                </a:gridCol>
                <a:gridCol w="2205589">
                  <a:extLst>
                    <a:ext uri="{9D8B030D-6E8A-4147-A177-3AD203B41FA5}">
                      <a16:colId xmlns:a16="http://schemas.microsoft.com/office/drawing/2014/main" val="20003"/>
                    </a:ext>
                  </a:extLst>
                </a:gridCol>
              </a:tblGrid>
              <a:tr h="370840">
                <a:tc>
                  <a:txBody>
                    <a:bodyPr/>
                    <a:lstStyle/>
                    <a:p>
                      <a:pPr algn="ctr"/>
                      <a:endParaRPr lang="zh-CN" altLang="en-US" dirty="0">
                        <a:solidFill>
                          <a:schemeClr val="tx1"/>
                        </a:solidFill>
                      </a:endParaRPr>
                    </a:p>
                  </a:txBody>
                  <a:tcPr marL="91454" marR="91454"/>
                </a:tc>
                <a:tc>
                  <a:txBody>
                    <a:bodyPr/>
                    <a:lstStyle/>
                    <a:p>
                      <a:pPr algn="ctr"/>
                      <a:r>
                        <a:rPr lang="zh-CN" altLang="en-US" dirty="0" smtClean="0"/>
                        <a:t>宽度</a:t>
                      </a:r>
                      <a:endParaRPr lang="zh-CN" altLang="en-US" dirty="0">
                        <a:solidFill>
                          <a:schemeClr val="tx1"/>
                        </a:solidFill>
                      </a:endParaRPr>
                    </a:p>
                  </a:txBody>
                  <a:tcPr marL="91454" marR="91454"/>
                </a:tc>
                <a:tc>
                  <a:txBody>
                    <a:bodyPr/>
                    <a:lstStyle/>
                    <a:p>
                      <a:pPr algn="ctr"/>
                      <a:r>
                        <a:rPr lang="zh-CN" altLang="en-US" dirty="0" smtClean="0">
                          <a:solidFill>
                            <a:schemeClr val="tx1"/>
                          </a:solidFill>
                        </a:rPr>
                        <a:t>最大值</a:t>
                      </a:r>
                      <a:endParaRPr lang="zh-CN" altLang="en-US" dirty="0">
                        <a:solidFill>
                          <a:schemeClr val="tx1"/>
                        </a:solidFill>
                      </a:endParaRPr>
                    </a:p>
                  </a:txBody>
                  <a:tcPr marL="91454" marR="91454"/>
                </a:tc>
                <a:tc>
                  <a:txBody>
                    <a:bodyPr/>
                    <a:lstStyle/>
                    <a:p>
                      <a:pPr algn="ctr"/>
                      <a:r>
                        <a:rPr lang="zh-CN" altLang="en-US" dirty="0" smtClean="0">
                          <a:solidFill>
                            <a:schemeClr val="tx1"/>
                          </a:solidFill>
                        </a:rPr>
                        <a:t>最小值</a:t>
                      </a:r>
                      <a:endParaRPr lang="zh-CN" altLang="en-US" dirty="0">
                        <a:solidFill>
                          <a:schemeClr val="tx1"/>
                        </a:solidFill>
                      </a:endParaRPr>
                    </a:p>
                  </a:txBody>
                  <a:tcPr marL="91454" marR="91454"/>
                </a:tc>
                <a:extLst>
                  <a:ext uri="{0D108BD9-81ED-4DB2-BD59-A6C34878D82A}">
                    <a16:rowId xmlns:a16="http://schemas.microsoft.com/office/drawing/2014/main" val="10000"/>
                  </a:ext>
                </a:extLst>
              </a:tr>
              <a:tr h="370840">
                <a:tc>
                  <a:txBody>
                    <a:bodyPr/>
                    <a:lstStyle/>
                    <a:p>
                      <a:pPr algn="ctr"/>
                      <a:r>
                        <a:rPr lang="en-US" altLang="zh-CN" dirty="0" smtClean="0"/>
                        <a:t>unsigned char</a:t>
                      </a:r>
                      <a:endParaRPr lang="zh-CN" altLang="en-US" dirty="0">
                        <a:solidFill>
                          <a:schemeClr val="tx1"/>
                        </a:solidFill>
                      </a:endParaRPr>
                    </a:p>
                  </a:txBody>
                  <a:tcPr marL="91454" marR="91454"/>
                </a:tc>
                <a:tc>
                  <a:txBody>
                    <a:bodyPr/>
                    <a:lstStyle/>
                    <a:p>
                      <a:pPr algn="ctr"/>
                      <a:r>
                        <a:rPr lang="en-US" altLang="zh-CN" dirty="0" smtClean="0">
                          <a:solidFill>
                            <a:schemeClr val="tx1"/>
                          </a:solidFill>
                        </a:rPr>
                        <a:t>1</a:t>
                      </a:r>
                      <a:endParaRPr lang="zh-CN" altLang="en-US" dirty="0">
                        <a:solidFill>
                          <a:schemeClr val="tx1"/>
                        </a:solidFill>
                      </a:endParaRPr>
                    </a:p>
                  </a:txBody>
                  <a:tcPr marL="91454" marR="91454"/>
                </a:tc>
                <a:tc>
                  <a:txBody>
                    <a:bodyPr/>
                    <a:lstStyle/>
                    <a:p>
                      <a:pPr algn="ctr"/>
                      <a:r>
                        <a:rPr lang="en-US" altLang="zh-CN" dirty="0" smtClean="0">
                          <a:solidFill>
                            <a:schemeClr val="tx1"/>
                          </a:solidFill>
                        </a:rPr>
                        <a:t>255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unsigned short</a:t>
                      </a:r>
                      <a:endParaRPr lang="zh-CN" altLang="en-US" dirty="0" smtClean="0">
                        <a:solidFill>
                          <a:schemeClr val="tx1"/>
                        </a:solidFill>
                      </a:endParaRPr>
                    </a:p>
                  </a:txBody>
                  <a:tcPr marL="91454" marR="91454"/>
                </a:tc>
                <a:tc>
                  <a:txBody>
                    <a:bodyPr/>
                    <a:lstStyle/>
                    <a:p>
                      <a:pPr algn="ctr"/>
                      <a:r>
                        <a:rPr lang="en-US" altLang="zh-CN" dirty="0" smtClean="0">
                          <a:solidFill>
                            <a:schemeClr val="tx1"/>
                          </a:solidFill>
                        </a:rPr>
                        <a:t>2</a:t>
                      </a:r>
                      <a:endParaRPr lang="zh-CN" altLang="en-US" dirty="0">
                        <a:solidFill>
                          <a:schemeClr val="tx1"/>
                        </a:solidFill>
                      </a:endParaRPr>
                    </a:p>
                  </a:txBody>
                  <a:tcPr marL="91454" marR="91454"/>
                </a:tc>
                <a:tc>
                  <a:txBody>
                    <a:bodyPr/>
                    <a:lstStyle/>
                    <a:p>
                      <a:pPr algn="ctr"/>
                      <a:r>
                        <a:rPr lang="en-US" altLang="zh-CN" dirty="0" smtClean="0">
                          <a:solidFill>
                            <a:schemeClr val="tx1"/>
                          </a:solidFill>
                        </a:rPr>
                        <a:t>65536</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extLst>
                  <a:ext uri="{0D108BD9-81ED-4DB2-BD59-A6C34878D82A}">
                    <a16:rowId xmlns:a16="http://schemas.microsoft.com/office/drawing/2014/main" val="10002"/>
                  </a:ext>
                </a:extLst>
              </a:tr>
              <a:tr h="370840">
                <a:tc>
                  <a:txBody>
                    <a:bodyPr/>
                    <a:lstStyle/>
                    <a:p>
                      <a:pPr algn="ctr"/>
                      <a:r>
                        <a:rPr lang="en-US" altLang="zh-CN" dirty="0" smtClean="0"/>
                        <a:t>unsigned </a:t>
                      </a:r>
                      <a:r>
                        <a:rPr lang="en-US" altLang="zh-CN" dirty="0" err="1" smtClean="0"/>
                        <a:t>int</a:t>
                      </a:r>
                      <a:endParaRPr lang="zh-CN" altLang="en-US" dirty="0">
                        <a:solidFill>
                          <a:schemeClr val="tx1"/>
                        </a:solidFill>
                      </a:endParaRPr>
                    </a:p>
                  </a:txBody>
                  <a:tcPr marL="91454" marR="91454"/>
                </a:tc>
                <a:tc>
                  <a:txBody>
                    <a:bodyPr/>
                    <a:lstStyle/>
                    <a:p>
                      <a:pPr algn="ctr"/>
                      <a:r>
                        <a:rPr lang="en-US" altLang="zh-CN" dirty="0" smtClean="0">
                          <a:solidFill>
                            <a:schemeClr val="tx1"/>
                          </a:solidFill>
                        </a:rPr>
                        <a:t>4</a:t>
                      </a:r>
                      <a:endParaRPr lang="zh-CN" altLang="en-US" dirty="0">
                        <a:solidFill>
                          <a:schemeClr val="tx1"/>
                        </a:solidFill>
                      </a:endParaRPr>
                    </a:p>
                  </a:txBody>
                  <a:tcPr marL="91454" marR="91454"/>
                </a:tc>
                <a:tc>
                  <a:txBody>
                    <a:bodyPr/>
                    <a:lstStyle/>
                    <a:p>
                      <a:pPr algn="ctr"/>
                      <a:r>
                        <a:rPr lang="en-US" altLang="zh-CN" dirty="0" smtClean="0">
                          <a:solidFill>
                            <a:schemeClr val="tx1"/>
                          </a:solidFill>
                        </a:rPr>
                        <a:t>4294967295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extLst>
                  <a:ext uri="{0D108BD9-81ED-4DB2-BD59-A6C34878D82A}">
                    <a16:rowId xmlns:a16="http://schemas.microsoft.com/office/drawing/2014/main" val="10003"/>
                  </a:ext>
                </a:extLst>
              </a:tr>
              <a:tr h="370840">
                <a:tc>
                  <a:txBody>
                    <a:bodyPr/>
                    <a:lstStyle/>
                    <a:p>
                      <a:pPr algn="ctr"/>
                      <a:r>
                        <a:rPr lang="en-US" altLang="zh-CN" dirty="0" smtClean="0"/>
                        <a:t>unsigned long</a:t>
                      </a:r>
                      <a:endParaRPr lang="zh-CN" altLang="en-US" dirty="0">
                        <a:solidFill>
                          <a:schemeClr val="tx1"/>
                        </a:solidFill>
                      </a:endParaRPr>
                    </a:p>
                  </a:txBody>
                  <a:tcPr marL="91454" marR="91454"/>
                </a:tc>
                <a:tc>
                  <a:txBody>
                    <a:bodyPr/>
                    <a:lstStyle/>
                    <a:p>
                      <a:pPr algn="ctr"/>
                      <a:r>
                        <a:rPr lang="en-US" altLang="zh-CN" dirty="0" smtClean="0">
                          <a:solidFill>
                            <a:schemeClr val="tx1"/>
                          </a:solidFill>
                        </a:rPr>
                        <a:t>4</a:t>
                      </a:r>
                      <a:endParaRPr lang="zh-CN" altLang="en-US" dirty="0">
                        <a:solidFill>
                          <a:schemeClr val="tx1"/>
                        </a:solidFill>
                      </a:endParaRPr>
                    </a:p>
                  </a:txBody>
                  <a:tcPr marL="91454" marR="91454"/>
                </a:tc>
                <a:tc>
                  <a:txBody>
                    <a:bodyPr/>
                    <a:lstStyle/>
                    <a:p>
                      <a:pPr algn="ctr"/>
                      <a:r>
                        <a:rPr lang="en-US" altLang="zh-CN" dirty="0" smtClean="0">
                          <a:solidFill>
                            <a:schemeClr val="tx1"/>
                          </a:solidFill>
                        </a:rPr>
                        <a:t>4294967295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nvGraphicFramePr>
        <p:xfrm>
          <a:off x="971550" y="4689475"/>
          <a:ext cx="7291387" cy="1854200"/>
        </p:xfrm>
        <a:graphic>
          <a:graphicData uri="http://schemas.openxmlformats.org/drawingml/2006/table">
            <a:tbl>
              <a:tblPr firstRow="1" bandRow="1">
                <a:tableStyleId>{ED083AE6-46FA-4A59-8FB0-9F97EB10719F}</a:tableStyleId>
              </a:tblPr>
              <a:tblGrid>
                <a:gridCol w="1822847">
                  <a:extLst>
                    <a:ext uri="{9D8B030D-6E8A-4147-A177-3AD203B41FA5}">
                      <a16:colId xmlns:a16="http://schemas.microsoft.com/office/drawing/2014/main" val="20000"/>
                    </a:ext>
                  </a:extLst>
                </a:gridCol>
                <a:gridCol w="1282743">
                  <a:extLst>
                    <a:ext uri="{9D8B030D-6E8A-4147-A177-3AD203B41FA5}">
                      <a16:colId xmlns:a16="http://schemas.microsoft.com/office/drawing/2014/main" val="20001"/>
                    </a:ext>
                  </a:extLst>
                </a:gridCol>
                <a:gridCol w="1980376">
                  <a:extLst>
                    <a:ext uri="{9D8B030D-6E8A-4147-A177-3AD203B41FA5}">
                      <a16:colId xmlns:a16="http://schemas.microsoft.com/office/drawing/2014/main" val="20002"/>
                    </a:ext>
                  </a:extLst>
                </a:gridCol>
                <a:gridCol w="2205421">
                  <a:extLst>
                    <a:ext uri="{9D8B030D-6E8A-4147-A177-3AD203B41FA5}">
                      <a16:colId xmlns:a16="http://schemas.microsoft.com/office/drawing/2014/main" val="20003"/>
                    </a:ext>
                  </a:extLst>
                </a:gridCol>
              </a:tblGrid>
              <a:tr h="370840">
                <a:tc>
                  <a:txBody>
                    <a:bodyPr/>
                    <a:lstStyle/>
                    <a:p>
                      <a:pPr algn="ctr"/>
                      <a:endParaRPr lang="zh-CN" altLang="en-US" dirty="0">
                        <a:solidFill>
                          <a:schemeClr val="tx1"/>
                        </a:solidFill>
                      </a:endParaRPr>
                    </a:p>
                  </a:txBody>
                  <a:tcPr marL="91447" marR="91447"/>
                </a:tc>
                <a:tc>
                  <a:txBody>
                    <a:bodyPr/>
                    <a:lstStyle/>
                    <a:p>
                      <a:pPr algn="ctr"/>
                      <a:r>
                        <a:rPr lang="zh-CN" altLang="en-US" dirty="0" smtClean="0"/>
                        <a:t>宽度</a:t>
                      </a:r>
                      <a:endParaRPr lang="zh-CN" altLang="en-US" dirty="0">
                        <a:solidFill>
                          <a:schemeClr val="tx1"/>
                        </a:solidFill>
                      </a:endParaRPr>
                    </a:p>
                  </a:txBody>
                  <a:tcPr marL="91447" marR="91447"/>
                </a:tc>
                <a:tc>
                  <a:txBody>
                    <a:bodyPr/>
                    <a:lstStyle/>
                    <a:p>
                      <a:pPr algn="ctr"/>
                      <a:r>
                        <a:rPr lang="zh-CN" altLang="en-US" dirty="0" smtClean="0">
                          <a:solidFill>
                            <a:schemeClr val="tx1"/>
                          </a:solidFill>
                        </a:rPr>
                        <a:t>最大值</a:t>
                      </a:r>
                      <a:endParaRPr lang="zh-CN" altLang="en-US" dirty="0">
                        <a:solidFill>
                          <a:schemeClr val="tx1"/>
                        </a:solidFill>
                      </a:endParaRPr>
                    </a:p>
                  </a:txBody>
                  <a:tcPr marL="91447" marR="91447"/>
                </a:tc>
                <a:tc>
                  <a:txBody>
                    <a:bodyPr/>
                    <a:lstStyle/>
                    <a:p>
                      <a:pPr algn="ctr"/>
                      <a:r>
                        <a:rPr lang="zh-CN" altLang="en-US" dirty="0" smtClean="0">
                          <a:solidFill>
                            <a:schemeClr val="tx1"/>
                          </a:solidFill>
                        </a:rPr>
                        <a:t>最小值</a:t>
                      </a:r>
                      <a:endParaRPr lang="zh-CN" altLang="en-US" dirty="0">
                        <a:solidFill>
                          <a:schemeClr val="tx1"/>
                        </a:solidFill>
                      </a:endParaRPr>
                    </a:p>
                  </a:txBody>
                  <a:tcPr marL="91447" marR="91447"/>
                </a:tc>
                <a:extLst>
                  <a:ext uri="{0D108BD9-81ED-4DB2-BD59-A6C34878D82A}">
                    <a16:rowId xmlns:a16="http://schemas.microsoft.com/office/drawing/2014/main" val="10000"/>
                  </a:ext>
                </a:extLst>
              </a:tr>
              <a:tr h="370840">
                <a:tc>
                  <a:txBody>
                    <a:bodyPr/>
                    <a:lstStyle/>
                    <a:p>
                      <a:pPr algn="ctr"/>
                      <a:r>
                        <a:rPr lang="en-US" altLang="zh-CN" dirty="0" smtClean="0"/>
                        <a:t>char</a:t>
                      </a:r>
                      <a:endParaRPr lang="zh-CN" altLang="en-US" dirty="0">
                        <a:solidFill>
                          <a:schemeClr val="tx1"/>
                        </a:solidFill>
                      </a:endParaRPr>
                    </a:p>
                  </a:txBody>
                  <a:tcPr marL="91447" marR="91447"/>
                </a:tc>
                <a:tc>
                  <a:txBody>
                    <a:bodyPr/>
                    <a:lstStyle/>
                    <a:p>
                      <a:pPr algn="ctr"/>
                      <a:r>
                        <a:rPr lang="en-US" altLang="zh-CN" dirty="0" smtClean="0">
                          <a:solidFill>
                            <a:schemeClr val="tx1"/>
                          </a:solidFill>
                        </a:rPr>
                        <a:t>1</a:t>
                      </a:r>
                      <a:endParaRPr lang="zh-CN" altLang="en-US" dirty="0">
                        <a:solidFill>
                          <a:schemeClr val="tx1"/>
                        </a:solidFill>
                      </a:endParaRPr>
                    </a:p>
                  </a:txBody>
                  <a:tcPr marL="91447" marR="91447"/>
                </a:tc>
                <a:tc>
                  <a:txBody>
                    <a:bodyPr/>
                    <a:lstStyle/>
                    <a:p>
                      <a:pPr algn="ctr"/>
                      <a:r>
                        <a:rPr lang="en-US" altLang="zh-CN" dirty="0" smtClean="0">
                          <a:solidFill>
                            <a:schemeClr val="tx1"/>
                          </a:solidFill>
                        </a:rPr>
                        <a:t>127</a:t>
                      </a:r>
                      <a:endParaRPr lang="zh-CN" altLang="en-US" dirty="0">
                        <a:solidFill>
                          <a:schemeClr val="tx1"/>
                        </a:solidFill>
                      </a:endParaRPr>
                    </a:p>
                  </a:txBody>
                  <a:tcPr marL="91447" marR="91447"/>
                </a:tc>
                <a:tc>
                  <a:txBody>
                    <a:bodyPr/>
                    <a:lstStyle/>
                    <a:p>
                      <a:pPr algn="ctr"/>
                      <a:r>
                        <a:rPr lang="en-US" altLang="zh-CN" dirty="0" smtClean="0">
                          <a:solidFill>
                            <a:schemeClr val="tx1"/>
                          </a:solidFill>
                        </a:rPr>
                        <a:t>-128</a:t>
                      </a:r>
                      <a:endParaRPr lang="zh-CN" altLang="en-US" dirty="0">
                        <a:solidFill>
                          <a:schemeClr val="tx1"/>
                        </a:solidFill>
                      </a:endParaRPr>
                    </a:p>
                  </a:txBody>
                  <a:tcPr marL="91447" marR="91447"/>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short</a:t>
                      </a:r>
                      <a:endParaRPr lang="zh-CN" altLang="en-US" dirty="0" smtClean="0">
                        <a:solidFill>
                          <a:schemeClr val="tx1"/>
                        </a:solidFill>
                      </a:endParaRPr>
                    </a:p>
                  </a:txBody>
                  <a:tcPr marL="91447" marR="91447"/>
                </a:tc>
                <a:tc>
                  <a:txBody>
                    <a:bodyPr/>
                    <a:lstStyle/>
                    <a:p>
                      <a:pPr algn="ctr"/>
                      <a:r>
                        <a:rPr lang="en-US" altLang="zh-CN" dirty="0" smtClean="0">
                          <a:solidFill>
                            <a:schemeClr val="tx1"/>
                          </a:solidFill>
                        </a:rPr>
                        <a:t>2</a:t>
                      </a:r>
                      <a:endParaRPr lang="zh-CN" altLang="en-US" dirty="0">
                        <a:solidFill>
                          <a:schemeClr val="tx1"/>
                        </a:solidFill>
                      </a:endParaRPr>
                    </a:p>
                  </a:txBody>
                  <a:tcPr marL="91447" marR="91447"/>
                </a:tc>
                <a:tc>
                  <a:txBody>
                    <a:bodyPr/>
                    <a:lstStyle/>
                    <a:p>
                      <a:pPr algn="ctr"/>
                      <a:r>
                        <a:rPr lang="en-US" altLang="zh-CN" dirty="0" smtClean="0">
                          <a:solidFill>
                            <a:schemeClr val="tx1"/>
                          </a:solidFill>
                        </a:rPr>
                        <a:t>32767</a:t>
                      </a:r>
                      <a:endParaRPr lang="zh-CN" altLang="en-US" dirty="0">
                        <a:solidFill>
                          <a:schemeClr val="tx1"/>
                        </a:solidFill>
                      </a:endParaRPr>
                    </a:p>
                  </a:txBody>
                  <a:tcPr marL="91447" marR="91447"/>
                </a:tc>
                <a:tc>
                  <a:txBody>
                    <a:bodyPr/>
                    <a:lstStyle/>
                    <a:p>
                      <a:pPr algn="ctr"/>
                      <a:r>
                        <a:rPr lang="en-US" altLang="zh-CN" dirty="0" smtClean="0">
                          <a:solidFill>
                            <a:schemeClr val="tx1"/>
                          </a:solidFill>
                        </a:rPr>
                        <a:t>-32768</a:t>
                      </a:r>
                      <a:endParaRPr lang="zh-CN" altLang="en-US" dirty="0">
                        <a:solidFill>
                          <a:schemeClr val="tx1"/>
                        </a:solidFill>
                      </a:endParaRPr>
                    </a:p>
                  </a:txBody>
                  <a:tcPr marL="91447" marR="91447"/>
                </a:tc>
                <a:extLst>
                  <a:ext uri="{0D108BD9-81ED-4DB2-BD59-A6C34878D82A}">
                    <a16:rowId xmlns:a16="http://schemas.microsoft.com/office/drawing/2014/main" val="10002"/>
                  </a:ext>
                </a:extLst>
              </a:tr>
              <a:tr h="370840">
                <a:tc>
                  <a:txBody>
                    <a:bodyPr/>
                    <a:lstStyle/>
                    <a:p>
                      <a:pPr algn="ctr"/>
                      <a:r>
                        <a:rPr lang="en-US" altLang="zh-CN" dirty="0" err="1" smtClean="0"/>
                        <a:t>int</a:t>
                      </a:r>
                      <a:endParaRPr lang="zh-CN" altLang="en-US" dirty="0">
                        <a:solidFill>
                          <a:schemeClr val="tx1"/>
                        </a:solidFill>
                      </a:endParaRPr>
                    </a:p>
                  </a:txBody>
                  <a:tcPr marL="91447" marR="91447"/>
                </a:tc>
                <a:tc>
                  <a:txBody>
                    <a:bodyPr/>
                    <a:lstStyle/>
                    <a:p>
                      <a:pPr algn="ctr"/>
                      <a:r>
                        <a:rPr lang="en-US" altLang="zh-CN" dirty="0" smtClean="0">
                          <a:solidFill>
                            <a:schemeClr val="tx1"/>
                          </a:solidFill>
                        </a:rPr>
                        <a:t>4</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2147483647</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-2147483648</a:t>
                      </a:r>
                      <a:endParaRPr lang="zh-CN" altLang="en-US" dirty="0">
                        <a:solidFill>
                          <a:schemeClr val="tx1"/>
                        </a:solidFill>
                      </a:endParaRPr>
                    </a:p>
                  </a:txBody>
                  <a:tcPr marL="91447" marR="91447"/>
                </a:tc>
                <a:extLst>
                  <a:ext uri="{0D108BD9-81ED-4DB2-BD59-A6C34878D82A}">
                    <a16:rowId xmlns:a16="http://schemas.microsoft.com/office/drawing/2014/main" val="10003"/>
                  </a:ext>
                </a:extLst>
              </a:tr>
              <a:tr h="370840">
                <a:tc>
                  <a:txBody>
                    <a:bodyPr/>
                    <a:lstStyle/>
                    <a:p>
                      <a:pPr algn="ctr"/>
                      <a:r>
                        <a:rPr lang="en-US" altLang="zh-CN" dirty="0" smtClean="0"/>
                        <a:t>long</a:t>
                      </a:r>
                      <a:endParaRPr lang="zh-CN" altLang="en-US" dirty="0">
                        <a:solidFill>
                          <a:schemeClr val="tx1"/>
                        </a:solidFill>
                      </a:endParaRPr>
                    </a:p>
                  </a:txBody>
                  <a:tcPr marL="91447" marR="91447"/>
                </a:tc>
                <a:tc>
                  <a:txBody>
                    <a:bodyPr/>
                    <a:lstStyle/>
                    <a:p>
                      <a:pPr algn="ctr"/>
                      <a:r>
                        <a:rPr lang="en-US" altLang="zh-CN" dirty="0" smtClean="0">
                          <a:solidFill>
                            <a:schemeClr val="tx1"/>
                          </a:solidFill>
                        </a:rPr>
                        <a:t>4</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2147483647</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-2147483648</a:t>
                      </a:r>
                      <a:endParaRPr lang="zh-CN" altLang="en-US" dirty="0">
                        <a:solidFill>
                          <a:schemeClr val="tx1"/>
                        </a:solidFill>
                      </a:endParaRPr>
                    </a:p>
                  </a:txBody>
                  <a:tcPr marL="91447" marR="9144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27525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457200" y="98425"/>
            <a:ext cx="8229600" cy="561975"/>
          </a:xfrm>
        </p:spPr>
        <p:txBody>
          <a:bodyPr/>
          <a:lstStyle/>
          <a:p>
            <a:r>
              <a:rPr lang="en-US" altLang="zh-CN" sz="3600" dirty="0" smtClean="0">
                <a:latin typeface="微软雅黑" panose="020B0503020204020204" pitchFamily="34" charset="-122"/>
                <a:ea typeface="微软雅黑" panose="020B0503020204020204" pitchFamily="34" charset="-122"/>
              </a:rPr>
              <a:t>C</a:t>
            </a:r>
            <a:r>
              <a:rPr lang="zh-CN" altLang="en-US" sz="3600" dirty="0" smtClean="0">
                <a:latin typeface="微软雅黑" panose="020B0503020204020204" pitchFamily="34" charset="-122"/>
                <a:ea typeface="微软雅黑" panose="020B0503020204020204" pitchFamily="34" charset="-122"/>
              </a:rPr>
              <a:t>语言程序中的整数</a:t>
            </a:r>
          </a:p>
        </p:txBody>
      </p:sp>
      <p:sp>
        <p:nvSpPr>
          <p:cNvPr id="621571" name="Rectangle 3"/>
          <p:cNvSpPr>
            <a:spLocks noGrp="1" noChangeArrowheads="1"/>
          </p:cNvSpPr>
          <p:nvPr>
            <p:ph type="body" idx="1"/>
          </p:nvPr>
        </p:nvSpPr>
        <p:spPr>
          <a:xfrm>
            <a:off x="476250" y="819150"/>
            <a:ext cx="8229600" cy="5849938"/>
          </a:xfrm>
        </p:spPr>
        <p:txBody>
          <a:bodyPr/>
          <a:lstStyle/>
          <a:p>
            <a:pPr>
              <a:lnSpc>
                <a:spcPct val="100000"/>
              </a:lnSpc>
              <a:buFontTx/>
              <a:buNone/>
            </a:pPr>
            <a:r>
              <a:rPr lang="zh-CN" altLang="en-US" sz="2200" dirty="0" smtClean="0">
                <a:latin typeface="微软雅黑" pitchFamily="34" charset="-122"/>
                <a:ea typeface="微软雅黑" pitchFamily="34" charset="-122"/>
              </a:rPr>
              <a:t>例如，考虑以下</a:t>
            </a:r>
            <a:r>
              <a:rPr lang="en-US" altLang="zh-CN" sz="2200" dirty="0" smtClean="0">
                <a:latin typeface="微软雅黑" pitchFamily="34" charset="-122"/>
                <a:ea typeface="微软雅黑" pitchFamily="34" charset="-122"/>
              </a:rPr>
              <a:t>C</a:t>
            </a:r>
            <a:r>
              <a:rPr lang="zh-CN" altLang="en-US" sz="2200" dirty="0" smtClean="0">
                <a:latin typeface="微软雅黑" pitchFamily="34" charset="-122"/>
                <a:ea typeface="微软雅黑" pitchFamily="34" charset="-122"/>
              </a:rPr>
              <a:t>代码：</a:t>
            </a:r>
          </a:p>
          <a:p>
            <a:pPr>
              <a:lnSpc>
                <a:spcPct val="100000"/>
              </a:lnSpc>
              <a:buFontTx/>
              <a:buNone/>
            </a:pPr>
            <a:r>
              <a:rPr lang="en-US" altLang="zh-CN" sz="2200" dirty="0" smtClean="0">
                <a:latin typeface="微软雅黑" pitchFamily="34" charset="-122"/>
                <a:ea typeface="微软雅黑" pitchFamily="34" charset="-122"/>
              </a:rPr>
              <a:t>1 	</a:t>
            </a:r>
            <a:r>
              <a:rPr lang="en-US" altLang="zh-CN" sz="2200" dirty="0" err="1" smtClean="0">
                <a:latin typeface="微软雅黑" pitchFamily="34" charset="-122"/>
                <a:ea typeface="微软雅黑" pitchFamily="34" charset="-122"/>
              </a:rPr>
              <a:t>int</a:t>
            </a:r>
            <a:r>
              <a:rPr lang="en-US" altLang="zh-CN" sz="2200" dirty="0" smtClean="0">
                <a:latin typeface="微软雅黑" pitchFamily="34" charset="-122"/>
                <a:ea typeface="微软雅黑" pitchFamily="34" charset="-122"/>
              </a:rPr>
              <a:t> x = –1;</a:t>
            </a:r>
          </a:p>
          <a:p>
            <a:pPr>
              <a:lnSpc>
                <a:spcPct val="100000"/>
              </a:lnSpc>
              <a:buFontTx/>
              <a:buNone/>
            </a:pPr>
            <a:r>
              <a:rPr lang="en-US" altLang="zh-CN" sz="2200" dirty="0" smtClean="0">
                <a:latin typeface="微软雅黑" pitchFamily="34" charset="-122"/>
                <a:ea typeface="微软雅黑" pitchFamily="34" charset="-122"/>
              </a:rPr>
              <a:t>2 	unsigned u = 2147483648;</a:t>
            </a:r>
            <a:endParaRPr lang="pt-BR" altLang="zh-CN" sz="2200" dirty="0" smtClean="0">
              <a:latin typeface="微软雅黑" pitchFamily="34" charset="-122"/>
              <a:ea typeface="微软雅黑" pitchFamily="34" charset="-122"/>
            </a:endParaRPr>
          </a:p>
          <a:p>
            <a:pPr>
              <a:lnSpc>
                <a:spcPct val="100000"/>
              </a:lnSpc>
              <a:buFontTx/>
              <a:buNone/>
            </a:pPr>
            <a:r>
              <a:rPr lang="pt-BR" altLang="zh-CN" sz="2200" dirty="0" smtClean="0">
                <a:latin typeface="微软雅黑" pitchFamily="34" charset="-122"/>
                <a:ea typeface="微软雅黑" pitchFamily="34" charset="-122"/>
              </a:rPr>
              <a:t>3</a:t>
            </a:r>
          </a:p>
          <a:p>
            <a:pPr>
              <a:lnSpc>
                <a:spcPct val="100000"/>
              </a:lnSpc>
              <a:buFontTx/>
              <a:buNone/>
            </a:pPr>
            <a:r>
              <a:rPr lang="pt-BR" altLang="zh-CN" sz="2200" dirty="0" smtClean="0">
                <a:latin typeface="微软雅黑" pitchFamily="34" charset="-122"/>
                <a:ea typeface="微软雅黑" pitchFamily="34" charset="-122"/>
              </a:rPr>
              <a:t>4	printf ( “x = %u = %d\n”, x, x);</a:t>
            </a:r>
            <a:endParaRPr lang="en-US" altLang="zh-CN" sz="2200" dirty="0" smtClean="0">
              <a:latin typeface="微软雅黑" pitchFamily="34" charset="-122"/>
              <a:ea typeface="微软雅黑" pitchFamily="34" charset="-122"/>
            </a:endParaRPr>
          </a:p>
          <a:p>
            <a:pPr>
              <a:lnSpc>
                <a:spcPct val="100000"/>
              </a:lnSpc>
              <a:buFontTx/>
              <a:buNone/>
            </a:pPr>
            <a:r>
              <a:rPr lang="en-US" altLang="zh-CN" sz="2200" dirty="0" smtClean="0">
                <a:latin typeface="微软雅黑" pitchFamily="34" charset="-122"/>
                <a:ea typeface="微软雅黑" pitchFamily="34" charset="-122"/>
              </a:rPr>
              <a:t>5	</a:t>
            </a:r>
            <a:r>
              <a:rPr lang="en-US" altLang="zh-CN" sz="2200" dirty="0" err="1" smtClean="0">
                <a:latin typeface="微软雅黑" pitchFamily="34" charset="-122"/>
                <a:ea typeface="微软雅黑" pitchFamily="34" charset="-122"/>
              </a:rPr>
              <a:t>printf</a:t>
            </a:r>
            <a:r>
              <a:rPr lang="en-US" altLang="zh-CN" sz="2200" dirty="0" smtClean="0">
                <a:latin typeface="微软雅黑" pitchFamily="34" charset="-122"/>
                <a:ea typeface="微软雅黑" pitchFamily="34" charset="-122"/>
              </a:rPr>
              <a:t> ( “u = %u = %d\n”, u, u);</a:t>
            </a:r>
          </a:p>
          <a:p>
            <a:pPr>
              <a:spcBef>
                <a:spcPct val="25000"/>
              </a:spcBef>
              <a:buFontTx/>
              <a:buNone/>
            </a:pPr>
            <a:r>
              <a:rPr lang="zh-CN" altLang="en-US" sz="2200" dirty="0" smtClean="0">
                <a:latin typeface="微软雅黑" pitchFamily="34" charset="-122"/>
                <a:ea typeface="微软雅黑" pitchFamily="34" charset="-122"/>
              </a:rPr>
              <a:t>在</a:t>
            </a:r>
            <a:r>
              <a:rPr lang="en-US" altLang="zh-CN" sz="2200" dirty="0" smtClean="0">
                <a:latin typeface="微软雅黑" pitchFamily="34" charset="-122"/>
                <a:ea typeface="微软雅黑" pitchFamily="34" charset="-122"/>
              </a:rPr>
              <a:t>32</a:t>
            </a:r>
            <a:r>
              <a:rPr lang="zh-CN" altLang="en-US" sz="2200" dirty="0" smtClean="0">
                <a:latin typeface="微软雅黑" pitchFamily="34" charset="-122"/>
                <a:ea typeface="微软雅黑" pitchFamily="34" charset="-122"/>
              </a:rPr>
              <a:t>位机器上运行上述代码时，它的输出结果是什么？为什么？</a:t>
            </a:r>
          </a:p>
          <a:p>
            <a:pPr>
              <a:spcBef>
                <a:spcPct val="25000"/>
              </a:spcBef>
              <a:buFontTx/>
              <a:buNone/>
            </a:pPr>
            <a:r>
              <a:rPr lang="en-US" altLang="zh-CN" sz="2200" dirty="0" smtClean="0">
                <a:solidFill>
                  <a:srgbClr val="008000"/>
                </a:solidFill>
                <a:latin typeface="微软雅黑" pitchFamily="34" charset="-122"/>
                <a:ea typeface="微软雅黑" pitchFamily="34" charset="-122"/>
              </a:rPr>
              <a:t>x = 4294967295 = –1</a:t>
            </a:r>
          </a:p>
          <a:p>
            <a:pPr>
              <a:spcBef>
                <a:spcPct val="25000"/>
              </a:spcBef>
              <a:buFontTx/>
              <a:buNone/>
            </a:pPr>
            <a:r>
              <a:rPr lang="en-US" altLang="zh-CN" sz="2200" dirty="0" smtClean="0">
                <a:solidFill>
                  <a:srgbClr val="008000"/>
                </a:solidFill>
                <a:latin typeface="微软雅黑" pitchFamily="34" charset="-122"/>
                <a:ea typeface="微软雅黑" pitchFamily="34" charset="-122"/>
              </a:rPr>
              <a:t>u = 2147483648 = –2147483648</a:t>
            </a:r>
            <a:endParaRPr lang="en-US" altLang="zh-CN" sz="2200" i="1" dirty="0" smtClean="0">
              <a:solidFill>
                <a:srgbClr val="008000"/>
              </a:solidFill>
              <a:latin typeface="微软雅黑" pitchFamily="34" charset="-122"/>
              <a:ea typeface="微软雅黑" pitchFamily="34" charset="-122"/>
            </a:endParaRPr>
          </a:p>
          <a:p>
            <a:pPr>
              <a:spcBef>
                <a:spcPct val="25000"/>
              </a:spcBef>
              <a:buClr>
                <a:srgbClr val="0033CC"/>
              </a:buClr>
              <a:buFont typeface="Wingdings" pitchFamily="2" charset="2"/>
              <a:buChar char="u"/>
            </a:pPr>
            <a:r>
              <a:rPr lang="zh-CN" altLang="en-US" sz="2200" dirty="0" smtClean="0">
                <a:latin typeface="微软雅黑" pitchFamily="34" charset="-122"/>
                <a:ea typeface="微软雅黑" pitchFamily="34" charset="-122"/>
              </a:rPr>
              <a:t> </a:t>
            </a:r>
            <a:r>
              <a:rPr lang="zh-CN" altLang="en-US" sz="2200" dirty="0" smtClean="0">
                <a:solidFill>
                  <a:srgbClr val="0033CC"/>
                </a:solidFill>
                <a:latin typeface="微软雅黑" pitchFamily="34" charset="-122"/>
                <a:ea typeface="微软雅黑" pitchFamily="34" charset="-122"/>
              </a:rPr>
              <a:t>因为</a:t>
            </a:r>
            <a:r>
              <a:rPr lang="en-US" altLang="zh-CN" sz="2200" dirty="0" smtClean="0">
                <a:solidFill>
                  <a:srgbClr val="0033CC"/>
                </a:solidFill>
                <a:latin typeface="微软雅黑" pitchFamily="34" charset="-122"/>
                <a:ea typeface="微软雅黑" pitchFamily="34" charset="-122"/>
              </a:rPr>
              <a:t>–1</a:t>
            </a:r>
            <a:r>
              <a:rPr lang="zh-CN" altLang="en-US" sz="2200" dirty="0" smtClean="0">
                <a:solidFill>
                  <a:srgbClr val="0033CC"/>
                </a:solidFill>
                <a:latin typeface="微软雅黑" pitchFamily="34" charset="-122"/>
                <a:ea typeface="微软雅黑" pitchFamily="34" charset="-122"/>
              </a:rPr>
              <a:t>的补码整数表示为“</a:t>
            </a:r>
            <a:r>
              <a:rPr lang="en-US" altLang="zh-CN" sz="2200" dirty="0" smtClean="0">
                <a:solidFill>
                  <a:srgbClr val="0033CC"/>
                </a:solidFill>
                <a:latin typeface="微软雅黑" pitchFamily="34" charset="-122"/>
                <a:ea typeface="微软雅黑" pitchFamily="34" charset="-122"/>
              </a:rPr>
              <a:t>11…1”</a:t>
            </a:r>
            <a:r>
              <a:rPr lang="zh-CN" altLang="en-US" sz="2200" dirty="0" smtClean="0">
                <a:solidFill>
                  <a:srgbClr val="0033CC"/>
                </a:solidFill>
                <a:latin typeface="微软雅黑" pitchFamily="34" charset="-122"/>
                <a:ea typeface="微软雅黑" pitchFamily="34" charset="-122"/>
              </a:rPr>
              <a:t>，作为</a:t>
            </a:r>
            <a:r>
              <a:rPr lang="en-US" altLang="zh-CN" sz="2200" dirty="0" smtClean="0">
                <a:solidFill>
                  <a:srgbClr val="0033CC"/>
                </a:solidFill>
                <a:latin typeface="微软雅黑" pitchFamily="34" charset="-122"/>
                <a:ea typeface="微软雅黑" pitchFamily="34" charset="-122"/>
              </a:rPr>
              <a:t>32</a:t>
            </a:r>
            <a:r>
              <a:rPr lang="zh-CN" altLang="en-US" sz="2200" dirty="0" smtClean="0">
                <a:solidFill>
                  <a:srgbClr val="0033CC"/>
                </a:solidFill>
                <a:latin typeface="微软雅黑" pitchFamily="34" charset="-122"/>
                <a:ea typeface="微软雅黑" pitchFamily="34" charset="-122"/>
              </a:rPr>
              <a:t>位无符号数解释时，其值为</a:t>
            </a:r>
            <a:r>
              <a:rPr lang="en-US" altLang="zh-CN" sz="2200" dirty="0" smtClean="0">
                <a:solidFill>
                  <a:srgbClr val="0033CC"/>
                </a:solidFill>
                <a:latin typeface="微软雅黑" pitchFamily="34" charset="-122"/>
                <a:ea typeface="微软雅黑" pitchFamily="34" charset="-122"/>
              </a:rPr>
              <a:t>2</a:t>
            </a:r>
            <a:r>
              <a:rPr lang="en-US" altLang="zh-CN" sz="2200" baseline="30000" dirty="0" smtClean="0">
                <a:solidFill>
                  <a:srgbClr val="0033CC"/>
                </a:solidFill>
                <a:latin typeface="微软雅黑" pitchFamily="34" charset="-122"/>
                <a:ea typeface="微软雅黑" pitchFamily="34" charset="-122"/>
              </a:rPr>
              <a:t>32</a:t>
            </a:r>
            <a:r>
              <a:rPr lang="en-US" altLang="zh-CN" sz="2200" dirty="0" smtClean="0">
                <a:solidFill>
                  <a:srgbClr val="0033CC"/>
                </a:solidFill>
                <a:latin typeface="微软雅黑" pitchFamily="34" charset="-122"/>
                <a:ea typeface="微软雅黑" pitchFamily="34" charset="-122"/>
              </a:rPr>
              <a:t>–1= 4 294 967 296–1 = 4 294 967 295</a:t>
            </a:r>
            <a:r>
              <a:rPr lang="zh-CN" altLang="en-US" sz="2200" dirty="0" smtClean="0">
                <a:solidFill>
                  <a:srgbClr val="0033CC"/>
                </a:solidFill>
                <a:latin typeface="微软雅黑" pitchFamily="34" charset="-122"/>
                <a:ea typeface="微软雅黑" pitchFamily="34" charset="-122"/>
              </a:rPr>
              <a:t>。</a:t>
            </a:r>
            <a:endParaRPr lang="zh-CN" altLang="en-US" sz="2200" i="1" dirty="0" smtClean="0">
              <a:solidFill>
                <a:srgbClr val="0033CC"/>
              </a:solidFill>
              <a:latin typeface="微软雅黑" pitchFamily="34" charset="-122"/>
              <a:ea typeface="微软雅黑" pitchFamily="34" charset="-122"/>
            </a:endParaRPr>
          </a:p>
          <a:p>
            <a:pPr>
              <a:spcBef>
                <a:spcPct val="25000"/>
              </a:spcBef>
              <a:buClr>
                <a:srgbClr val="0033CC"/>
              </a:buClr>
              <a:buFont typeface="Wingdings" pitchFamily="2" charset="2"/>
              <a:buChar char="u"/>
            </a:pPr>
            <a:r>
              <a:rPr lang="en-US" altLang="zh-CN" sz="2200" dirty="0" smtClean="0">
                <a:solidFill>
                  <a:srgbClr val="0033CC"/>
                </a:solidFill>
                <a:latin typeface="微软雅黑" pitchFamily="34" charset="-122"/>
                <a:ea typeface="微软雅黑" pitchFamily="34" charset="-122"/>
              </a:rPr>
              <a:t> 2</a:t>
            </a:r>
            <a:r>
              <a:rPr lang="en-US" altLang="zh-CN" sz="2200" baseline="30000" dirty="0" smtClean="0">
                <a:solidFill>
                  <a:srgbClr val="0033CC"/>
                </a:solidFill>
                <a:latin typeface="微软雅黑" pitchFamily="34" charset="-122"/>
                <a:ea typeface="微软雅黑" pitchFamily="34" charset="-122"/>
              </a:rPr>
              <a:t>31</a:t>
            </a:r>
            <a:r>
              <a:rPr lang="zh-CN" altLang="en-US" sz="2200" dirty="0" smtClean="0">
                <a:solidFill>
                  <a:srgbClr val="0033CC"/>
                </a:solidFill>
                <a:latin typeface="微软雅黑" pitchFamily="34" charset="-122"/>
                <a:ea typeface="微软雅黑" pitchFamily="34" charset="-122"/>
              </a:rPr>
              <a:t>的无符号数表示为“</a:t>
            </a:r>
            <a:r>
              <a:rPr lang="en-US" altLang="zh-CN" sz="2200" dirty="0" smtClean="0">
                <a:solidFill>
                  <a:srgbClr val="0033CC"/>
                </a:solidFill>
                <a:latin typeface="微软雅黑" pitchFamily="34" charset="-122"/>
                <a:ea typeface="微软雅黑" pitchFamily="34" charset="-122"/>
              </a:rPr>
              <a:t>100…0”</a:t>
            </a:r>
            <a:r>
              <a:rPr lang="zh-CN" altLang="en-US" sz="2200" dirty="0" smtClean="0">
                <a:solidFill>
                  <a:srgbClr val="0033CC"/>
                </a:solidFill>
                <a:latin typeface="微软雅黑" pitchFamily="34" charset="-122"/>
                <a:ea typeface="微软雅黑" pitchFamily="34" charset="-122"/>
              </a:rPr>
              <a:t>，被解释为</a:t>
            </a:r>
            <a:r>
              <a:rPr lang="en-US" altLang="zh-CN" sz="2200" dirty="0" smtClean="0">
                <a:solidFill>
                  <a:srgbClr val="0033CC"/>
                </a:solidFill>
                <a:latin typeface="微软雅黑" pitchFamily="34" charset="-122"/>
                <a:ea typeface="微软雅黑" pitchFamily="34" charset="-122"/>
              </a:rPr>
              <a:t>32</a:t>
            </a:r>
            <a:r>
              <a:rPr lang="zh-CN" altLang="en-US" sz="2200" dirty="0" smtClean="0">
                <a:solidFill>
                  <a:srgbClr val="0033CC"/>
                </a:solidFill>
                <a:latin typeface="微软雅黑" pitchFamily="34" charset="-122"/>
                <a:ea typeface="微软雅黑" pitchFamily="34" charset="-122"/>
              </a:rPr>
              <a:t>位带符号整数时，其值为最小负数：</a:t>
            </a:r>
            <a:r>
              <a:rPr lang="en-US" altLang="zh-CN" sz="2200" dirty="0" smtClean="0">
                <a:solidFill>
                  <a:srgbClr val="0033CC"/>
                </a:solidFill>
                <a:latin typeface="微软雅黑" pitchFamily="34" charset="-122"/>
                <a:ea typeface="微软雅黑" pitchFamily="34" charset="-122"/>
              </a:rPr>
              <a:t>–2</a:t>
            </a:r>
            <a:r>
              <a:rPr lang="en-US" altLang="zh-CN" sz="2200" baseline="30000" dirty="0" smtClean="0">
                <a:solidFill>
                  <a:srgbClr val="0033CC"/>
                </a:solidFill>
                <a:latin typeface="微软雅黑" pitchFamily="34" charset="-122"/>
                <a:ea typeface="微软雅黑" pitchFamily="34" charset="-122"/>
              </a:rPr>
              <a:t>32-1</a:t>
            </a:r>
            <a:r>
              <a:rPr lang="en-US" altLang="zh-CN" sz="2200" dirty="0" smtClean="0">
                <a:solidFill>
                  <a:srgbClr val="0033CC"/>
                </a:solidFill>
                <a:latin typeface="微软雅黑" pitchFamily="34" charset="-122"/>
                <a:ea typeface="微软雅黑" pitchFamily="34" charset="-122"/>
              </a:rPr>
              <a:t> = –2</a:t>
            </a:r>
            <a:r>
              <a:rPr lang="en-US" altLang="zh-CN" sz="2200" baseline="30000" dirty="0" smtClean="0">
                <a:solidFill>
                  <a:srgbClr val="0033CC"/>
                </a:solidFill>
                <a:latin typeface="微软雅黑" pitchFamily="34" charset="-122"/>
                <a:ea typeface="微软雅黑" pitchFamily="34" charset="-122"/>
              </a:rPr>
              <a:t>31</a:t>
            </a:r>
            <a:r>
              <a:rPr lang="en-US" altLang="zh-CN" sz="2200" dirty="0" smtClean="0">
                <a:solidFill>
                  <a:srgbClr val="0033CC"/>
                </a:solidFill>
                <a:latin typeface="微软雅黑" pitchFamily="34" charset="-122"/>
                <a:ea typeface="微软雅黑" pitchFamily="34" charset="-122"/>
              </a:rPr>
              <a:t> = –2 147 483 648</a:t>
            </a:r>
            <a:r>
              <a:rPr lang="zh-CN" altLang="en-US" sz="2200" dirty="0" smtClean="0">
                <a:solidFill>
                  <a:srgbClr val="0033CC"/>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571">
                                            <p:txEl>
                                              <p:pRg st="7" end="7"/>
                                            </p:txEl>
                                          </p:spTgt>
                                        </p:tgtEl>
                                        <p:attrNameLst>
                                          <p:attrName>style.visibility</p:attrName>
                                        </p:attrNameLst>
                                      </p:cBhvr>
                                      <p:to>
                                        <p:strVal val="visible"/>
                                      </p:to>
                                    </p:set>
                                    <p:animEffect transition="in" filter="blinds(horizontal)">
                                      <p:cBhvr>
                                        <p:cTn id="7" dur="500"/>
                                        <p:tgtEl>
                                          <p:spTgt spid="621571">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1571">
                                            <p:txEl>
                                              <p:pRg st="8" end="8"/>
                                            </p:txEl>
                                          </p:spTgt>
                                        </p:tgtEl>
                                        <p:attrNameLst>
                                          <p:attrName>style.visibility</p:attrName>
                                        </p:attrNameLst>
                                      </p:cBhvr>
                                      <p:to>
                                        <p:strVal val="visible"/>
                                      </p:to>
                                    </p:set>
                                    <p:animEffect transition="in" filter="blinds(horizontal)">
                                      <p:cBhvr>
                                        <p:cTn id="10" dur="500"/>
                                        <p:tgtEl>
                                          <p:spTgt spid="621571">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21571">
                                            <p:txEl>
                                              <p:pRg st="9" end="9"/>
                                            </p:txEl>
                                          </p:spTgt>
                                        </p:tgtEl>
                                        <p:attrNameLst>
                                          <p:attrName>style.visibility</p:attrName>
                                        </p:attrNameLst>
                                      </p:cBhvr>
                                      <p:to>
                                        <p:strVal val="visible"/>
                                      </p:to>
                                    </p:set>
                                    <p:animEffect transition="in" filter="blinds(horizontal)">
                                      <p:cBhvr>
                                        <p:cTn id="15" dur="500"/>
                                        <p:tgtEl>
                                          <p:spTgt spid="621571">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21571">
                                            <p:txEl>
                                              <p:pRg st="10" end="10"/>
                                            </p:txEl>
                                          </p:spTgt>
                                        </p:tgtEl>
                                        <p:attrNameLst>
                                          <p:attrName>style.visibility</p:attrName>
                                        </p:attrNameLst>
                                      </p:cBhvr>
                                      <p:to>
                                        <p:strVal val="visible"/>
                                      </p:to>
                                    </p:set>
                                    <p:animEffect transition="in" filter="blinds(horizontal)">
                                      <p:cBhvr>
                                        <p:cTn id="20" dur="500"/>
                                        <p:tgtEl>
                                          <p:spTgt spid="621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0" y="88900"/>
            <a:ext cx="8374063" cy="5454650"/>
          </a:xfrm>
          <a:prstGeom prst="rect">
            <a:avLst/>
          </a:prstGeom>
          <a:noFill/>
        </p:spPr>
      </p:pic>
      <p:sp>
        <p:nvSpPr>
          <p:cNvPr id="67587" name="标题 1"/>
          <p:cNvSpPr>
            <a:spLocks noGrp="1"/>
          </p:cNvSpPr>
          <p:nvPr>
            <p:ph type="title" idx="4294967295"/>
          </p:nvPr>
        </p:nvSpPr>
        <p:spPr/>
        <p:txBody>
          <a:bodyPr/>
          <a:lstStyle/>
          <a:p>
            <a:endParaRPr lang="zh-CN" altLang="en-US" smtClean="0"/>
          </a:p>
        </p:txBody>
      </p:sp>
      <p:sp>
        <p:nvSpPr>
          <p:cNvPr id="67588" name="Text Box 4"/>
          <p:cNvSpPr txBox="1">
            <a:spLocks noChangeArrowheads="1"/>
          </p:cNvSpPr>
          <p:nvPr/>
        </p:nvSpPr>
        <p:spPr bwMode="auto">
          <a:xfrm>
            <a:off x="296863" y="5859463"/>
            <a:ext cx="2609850" cy="7620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200" b="1">
                <a:solidFill>
                  <a:srgbClr val="FF3300"/>
                </a:solidFill>
                <a:latin typeface="微软雅黑" pitchFamily="34" charset="-122"/>
                <a:ea typeface="微软雅黑" pitchFamily="34" charset="-122"/>
              </a:rPr>
              <a:t>    C90</a:t>
            </a:r>
            <a:r>
              <a:rPr lang="zh-CN" altLang="en-US" sz="2200" b="1">
                <a:solidFill>
                  <a:srgbClr val="FF3300"/>
                </a:solidFill>
                <a:latin typeface="微软雅黑" pitchFamily="34" charset="-122"/>
                <a:ea typeface="微软雅黑" pitchFamily="34" charset="-122"/>
              </a:rPr>
              <a:t>上的运行结果是什么？</a:t>
            </a:r>
          </a:p>
        </p:txBody>
      </p:sp>
      <p:sp>
        <p:nvSpPr>
          <p:cNvPr id="67589" name="Text Box 5"/>
          <p:cNvSpPr txBox="1">
            <a:spLocks noChangeArrowheads="1"/>
          </p:cNvSpPr>
          <p:nvPr/>
        </p:nvSpPr>
        <p:spPr bwMode="auto">
          <a:xfrm>
            <a:off x="6183312" y="953725"/>
            <a:ext cx="2681287" cy="1169551"/>
          </a:xfrm>
          <a:prstGeom prst="rect">
            <a:avLst/>
          </a:prstGeom>
          <a:noFill/>
          <a:ln w="9525" algn="ctr">
            <a:noFill/>
            <a:miter lim="800000"/>
            <a:headEnd/>
            <a:tailEnd/>
          </a:ln>
          <a:effectLst/>
        </p:spPr>
        <p:txBody>
          <a:bodyPr wrap="square">
            <a:spAutoFit/>
          </a:bodyPr>
          <a:lstStyle/>
          <a:p>
            <a:pPr marL="342900" indent="-342900">
              <a:spcBef>
                <a:spcPct val="50000"/>
              </a:spcBef>
            </a:pPr>
            <a:r>
              <a:rPr lang="en-US" altLang="zh-CN" sz="2000" b="1" dirty="0">
                <a:solidFill>
                  <a:srgbClr val="FF3300"/>
                </a:solidFill>
                <a:latin typeface="微软雅黑" pitchFamily="34" charset="-122"/>
                <a:ea typeface="微软雅黑" pitchFamily="34" charset="-122"/>
              </a:rPr>
              <a:t>    C99</a:t>
            </a:r>
            <a:r>
              <a:rPr lang="zh-CN" altLang="en-US" sz="2000" b="1" dirty="0">
                <a:solidFill>
                  <a:srgbClr val="FF3300"/>
                </a:solidFill>
                <a:latin typeface="微软雅黑" pitchFamily="34" charset="-122"/>
                <a:ea typeface="微软雅黑" pitchFamily="34" charset="-122"/>
              </a:rPr>
              <a:t>的结果大家回去试试</a:t>
            </a:r>
            <a:r>
              <a:rPr lang="zh-CN" altLang="en-US" sz="2000" b="1" dirty="0" smtClean="0">
                <a:solidFill>
                  <a:srgbClr val="FF3300"/>
                </a:solidFill>
                <a:latin typeface="微软雅黑" pitchFamily="34" charset="-122"/>
                <a:ea typeface="微软雅黑" pitchFamily="34" charset="-122"/>
              </a:rPr>
              <a:t>。</a:t>
            </a:r>
            <a:endParaRPr lang="en-US" altLang="zh-CN" sz="2000" b="1" dirty="0" smtClean="0">
              <a:solidFill>
                <a:srgbClr val="FF3300"/>
              </a:solidFill>
              <a:latin typeface="微软雅黑" pitchFamily="34" charset="-122"/>
              <a:ea typeface="微软雅黑" pitchFamily="34" charset="-122"/>
            </a:endParaRPr>
          </a:p>
          <a:p>
            <a:pPr marL="342900" indent="-342900">
              <a:spcBef>
                <a:spcPct val="50000"/>
              </a:spcBef>
            </a:pPr>
            <a:r>
              <a:rPr lang="en-US" altLang="zh-CN" sz="2000" b="1" dirty="0" smtClean="0">
                <a:solidFill>
                  <a:srgbClr val="FF3300"/>
                </a:solidFill>
                <a:latin typeface="微软雅黑" pitchFamily="34" charset="-122"/>
                <a:ea typeface="微软雅黑" pitchFamily="34" charset="-122"/>
              </a:rPr>
              <a:t>    </a:t>
            </a:r>
            <a:r>
              <a:rPr lang="en-US" altLang="zh-CN" sz="2000" b="1" dirty="0" err="1" smtClean="0">
                <a:solidFill>
                  <a:srgbClr val="FF3300"/>
                </a:solidFill>
                <a:latin typeface="微软雅黑" pitchFamily="34" charset="-122"/>
                <a:ea typeface="微软雅黑" pitchFamily="34" charset="-122"/>
              </a:rPr>
              <a:t>gcc</a:t>
            </a:r>
            <a:r>
              <a:rPr lang="en-US" altLang="zh-CN" sz="2000" b="1" dirty="0" smtClean="0">
                <a:solidFill>
                  <a:srgbClr val="FF3300"/>
                </a:solidFill>
                <a:latin typeface="微软雅黑" pitchFamily="34" charset="-122"/>
                <a:ea typeface="微软雅黑" pitchFamily="34" charset="-122"/>
              </a:rPr>
              <a:t> –</a:t>
            </a:r>
            <a:r>
              <a:rPr lang="en-US" altLang="zh-CN" sz="2000" b="1" dirty="0" err="1" smtClean="0">
                <a:solidFill>
                  <a:srgbClr val="FF3300"/>
                </a:solidFill>
                <a:latin typeface="微软雅黑" pitchFamily="34" charset="-122"/>
                <a:ea typeface="微软雅黑" pitchFamily="34" charset="-122"/>
              </a:rPr>
              <a:t>std</a:t>
            </a:r>
            <a:r>
              <a:rPr lang="en-US" altLang="zh-CN" sz="2000" b="1" dirty="0" smtClean="0">
                <a:solidFill>
                  <a:srgbClr val="FF3300"/>
                </a:solidFill>
                <a:latin typeface="微软雅黑" pitchFamily="34" charset="-122"/>
                <a:ea typeface="微软雅黑" pitchFamily="34" charset="-122"/>
              </a:rPr>
              <a:t>=c99</a:t>
            </a:r>
            <a:endParaRPr lang="zh-CN" altLang="en-US" sz="2000" b="1" dirty="0">
              <a:solidFill>
                <a:srgbClr val="FF3300"/>
              </a:solidFill>
              <a:latin typeface="微软雅黑" pitchFamily="34" charset="-122"/>
              <a:ea typeface="微软雅黑" pitchFamily="34" charset="-122"/>
            </a:endParaRPr>
          </a:p>
        </p:txBody>
      </p:sp>
      <p:pic>
        <p:nvPicPr>
          <p:cNvPr id="67590" name="Picture 6"/>
          <p:cNvPicPr>
            <a:picLocks noChangeAspect="1" noChangeArrowheads="1"/>
          </p:cNvPicPr>
          <p:nvPr/>
        </p:nvPicPr>
        <p:blipFill>
          <a:blip r:embed="rId3"/>
          <a:srcRect/>
          <a:stretch>
            <a:fillRect/>
          </a:stretch>
        </p:blipFill>
        <p:spPr bwMode="auto">
          <a:xfrm>
            <a:off x="3492500" y="5454650"/>
            <a:ext cx="5381625" cy="13049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72399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blinds(horizontal)">
                                      <p:cBhvr>
                                        <p:cTn id="7" dur="500"/>
                                        <p:tgtEl>
                                          <p:spTgt spid="67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90"/>
                                        </p:tgtEl>
                                        <p:attrNameLst>
                                          <p:attrName>style.visibility</p:attrName>
                                        </p:attrNameLst>
                                      </p:cBhvr>
                                      <p:to>
                                        <p:strVal val="visible"/>
                                      </p:to>
                                    </p:set>
                                    <p:animEffect transition="in" filter="blinds(horizontal)">
                                      <p:cBhvr>
                                        <p:cTn id="12" dur="500"/>
                                        <p:tgtEl>
                                          <p:spTgt spid="675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blinds(horizontal)">
                                      <p:cBhvr>
                                        <p:cTn id="17"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457200" y="98425"/>
            <a:ext cx="8229600" cy="561975"/>
          </a:xfrm>
        </p:spPr>
        <p:txBody>
          <a:bodyPr/>
          <a:lstStyle/>
          <a:p>
            <a:r>
              <a:rPr lang="zh-CN" altLang="en-US" smtClean="0"/>
              <a:t>常量的默认类型</a:t>
            </a:r>
          </a:p>
        </p:txBody>
      </p:sp>
      <p:sp>
        <p:nvSpPr>
          <p:cNvPr id="9219" name="内容占位符 2"/>
          <p:cNvSpPr>
            <a:spLocks noGrp="1"/>
          </p:cNvSpPr>
          <p:nvPr>
            <p:ph idx="4294967295"/>
          </p:nvPr>
        </p:nvSpPr>
        <p:spPr>
          <a:xfrm>
            <a:off x="250825" y="836613"/>
            <a:ext cx="8229600" cy="477837"/>
          </a:xfrm>
        </p:spPr>
        <p:txBody>
          <a:bodyPr/>
          <a:lstStyle/>
          <a:p>
            <a:r>
              <a:rPr lang="en-US" altLang="zh-CN" smtClean="0"/>
              <a:t>C90	</a:t>
            </a:r>
            <a:endParaRPr lang="zh-CN" altLang="en-US" smtClean="0"/>
          </a:p>
        </p:txBody>
      </p:sp>
      <p:graphicFrame>
        <p:nvGraphicFramePr>
          <p:cNvPr id="68612" name="Group 4"/>
          <p:cNvGraphicFramePr>
            <a:graphicFrameLocks noGrp="1"/>
          </p:cNvGraphicFramePr>
          <p:nvPr/>
        </p:nvGraphicFramePr>
        <p:xfrm>
          <a:off x="1827213" y="863600"/>
          <a:ext cx="6884987" cy="2590800"/>
        </p:xfrm>
        <a:graphic>
          <a:graphicData uri="http://schemas.openxmlformats.org/drawingml/2006/table">
            <a:tbl>
              <a:tblPr/>
              <a:tblGrid>
                <a:gridCol w="3443287">
                  <a:extLst>
                    <a:ext uri="{9D8B030D-6E8A-4147-A177-3AD203B41FA5}">
                      <a16:colId xmlns:a16="http://schemas.microsoft.com/office/drawing/2014/main" val="20000"/>
                    </a:ext>
                  </a:extLst>
                </a:gridCol>
                <a:gridCol w="3441700">
                  <a:extLst>
                    <a:ext uri="{9D8B030D-6E8A-4147-A177-3AD203B41FA5}">
                      <a16:colId xmlns:a16="http://schemas.microsoft.com/office/drawing/2014/main" val="20001"/>
                    </a:ext>
                  </a:extLst>
                </a:gridCol>
              </a:tblGrid>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
        <p:nvSpPr>
          <p:cNvPr id="9240" name="内容占位符 2"/>
          <p:cNvSpPr>
            <a:spLocks/>
          </p:cNvSpPr>
          <p:nvPr/>
        </p:nvSpPr>
        <p:spPr bwMode="auto">
          <a:xfrm>
            <a:off x="206375" y="3992563"/>
            <a:ext cx="8229600" cy="477837"/>
          </a:xfrm>
          <a:prstGeom prst="rect">
            <a:avLst/>
          </a:prstGeom>
          <a:noFill/>
          <a:ln w="9525">
            <a:noFill/>
            <a:miter lim="800000"/>
            <a:headEnd/>
            <a:tailEnd/>
          </a:ln>
        </p:spPr>
        <p:txBody>
          <a:bodyPr/>
          <a:lstStyle/>
          <a:p>
            <a:pPr marL="342900" indent="-342900">
              <a:lnSpc>
                <a:spcPct val="115000"/>
              </a:lnSpc>
              <a:spcBef>
                <a:spcPct val="20000"/>
              </a:spcBef>
              <a:buFontTx/>
              <a:buChar char="•"/>
            </a:pPr>
            <a:r>
              <a:rPr lang="en-US" altLang="zh-CN" sz="2400" b="1"/>
              <a:t>C99</a:t>
            </a:r>
            <a:endParaRPr lang="zh-CN" altLang="en-US" sz="2400" b="1"/>
          </a:p>
        </p:txBody>
      </p:sp>
      <p:graphicFrame>
        <p:nvGraphicFramePr>
          <p:cNvPr id="68633" name="Group 25"/>
          <p:cNvGraphicFramePr>
            <a:graphicFrameLocks noGrp="1"/>
          </p:cNvGraphicFramePr>
          <p:nvPr/>
        </p:nvGraphicFramePr>
        <p:xfrm>
          <a:off x="1782763" y="4192588"/>
          <a:ext cx="6884987" cy="2073593"/>
        </p:xfrm>
        <a:graphic>
          <a:graphicData uri="http://schemas.openxmlformats.org/drawingml/2006/table">
            <a:tbl>
              <a:tblPr/>
              <a:tblGrid>
                <a:gridCol w="3444875">
                  <a:extLst>
                    <a:ext uri="{9D8B030D-6E8A-4147-A177-3AD203B41FA5}">
                      <a16:colId xmlns:a16="http://schemas.microsoft.com/office/drawing/2014/main" val="20000"/>
                    </a:ext>
                  </a:extLst>
                </a:gridCol>
                <a:gridCol w="3440112">
                  <a:extLst>
                    <a:ext uri="{9D8B030D-6E8A-4147-A177-3AD203B41FA5}">
                      <a16:colId xmlns:a16="http://schemas.microsoft.com/office/drawing/2014/main" val="20001"/>
                    </a:ext>
                  </a:extLst>
                </a:gridCol>
              </a:tblGrid>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519113">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35556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C</a:t>
            </a:r>
            <a:r>
              <a:rPr lang="zh-CN" altLang="en-US" smtClean="0"/>
              <a:t>语言默认类型转换顺序（</a:t>
            </a:r>
            <a:r>
              <a:rPr lang="en-US" altLang="zh-CN" smtClean="0"/>
              <a:t>32</a:t>
            </a:r>
            <a:r>
              <a:rPr lang="zh-CN" altLang="en-US" smtClean="0"/>
              <a:t>位）</a:t>
            </a:r>
          </a:p>
        </p:txBody>
      </p:sp>
      <p:sp>
        <p:nvSpPr>
          <p:cNvPr id="10243" name="内容占位符 2"/>
          <p:cNvSpPr>
            <a:spLocks noGrp="1"/>
          </p:cNvSpPr>
          <p:nvPr>
            <p:ph idx="1"/>
          </p:nvPr>
        </p:nvSpPr>
        <p:spPr>
          <a:xfrm>
            <a:off x="476250" y="908050"/>
            <a:ext cx="8667750" cy="5218113"/>
          </a:xfrm>
        </p:spPr>
        <p:txBody>
          <a:bodyPr/>
          <a:lstStyle/>
          <a:p>
            <a:pPr marL="0" indent="0">
              <a:buFontTx/>
              <a:buNone/>
            </a:pPr>
            <a:r>
              <a:rPr lang="zh-CN" altLang="en-US" dirty="0" smtClean="0"/>
              <a:t>      高        </a:t>
            </a:r>
            <a:r>
              <a:rPr lang="en-US" altLang="zh-CN" dirty="0" smtClean="0"/>
              <a:t>double    ←←    float</a:t>
            </a:r>
          </a:p>
          <a:p>
            <a:pPr marL="0" indent="0">
              <a:buFontTx/>
              <a:buNone/>
            </a:pPr>
            <a:r>
              <a:rPr lang="en-US" altLang="zh-CN" dirty="0" smtClean="0"/>
              <a:t>       ↑          ↑             </a:t>
            </a:r>
          </a:p>
          <a:p>
            <a:pPr marL="0" indent="0">
              <a:buFontTx/>
              <a:buNone/>
            </a:pPr>
            <a:r>
              <a:rPr lang="en-US" altLang="zh-CN" dirty="0" smtClean="0"/>
              <a:t>       ↑         unsigned long </a:t>
            </a:r>
            <a:r>
              <a:rPr lang="en-US" altLang="zh-CN" dirty="0" err="1" smtClean="0"/>
              <a:t>long</a:t>
            </a:r>
            <a:r>
              <a:rPr lang="en-US" altLang="zh-CN" dirty="0" smtClean="0"/>
              <a:t>  </a:t>
            </a:r>
          </a:p>
          <a:p>
            <a:pPr marL="0" indent="0">
              <a:buFontTx/>
              <a:buNone/>
            </a:pPr>
            <a:r>
              <a:rPr lang="en-US" altLang="zh-CN" dirty="0" smtClean="0"/>
              <a:t>       ↑          ↑             </a:t>
            </a:r>
          </a:p>
          <a:p>
            <a:pPr marL="0" indent="0">
              <a:buFontTx/>
              <a:buNone/>
            </a:pPr>
            <a:r>
              <a:rPr lang="en-US" altLang="zh-CN" dirty="0" smtClean="0"/>
              <a:t>       ↑         long </a:t>
            </a:r>
            <a:r>
              <a:rPr lang="en-US" altLang="zh-CN" dirty="0" err="1" smtClean="0"/>
              <a:t>long</a:t>
            </a:r>
            <a:r>
              <a:rPr lang="en-US" altLang="zh-CN" dirty="0" smtClean="0"/>
              <a:t>  </a:t>
            </a:r>
          </a:p>
          <a:p>
            <a:pPr marL="0" indent="0">
              <a:buFontTx/>
              <a:buNone/>
            </a:pPr>
            <a:r>
              <a:rPr lang="en-US" altLang="zh-CN" dirty="0" smtClean="0"/>
              <a:t>       ↑          ↑</a:t>
            </a:r>
          </a:p>
          <a:p>
            <a:pPr marL="0" indent="0">
              <a:buFontTx/>
              <a:buNone/>
            </a:pPr>
            <a:r>
              <a:rPr lang="en-US" altLang="zh-CN" dirty="0" smtClean="0"/>
              <a:t>       ↑         unsigned </a:t>
            </a:r>
            <a:r>
              <a:rPr lang="en-US" altLang="zh-CN" dirty="0" err="1" smtClean="0"/>
              <a:t>int</a:t>
            </a:r>
            <a:r>
              <a:rPr lang="zh-CN" altLang="en-US" dirty="0" smtClean="0"/>
              <a:t>（</a:t>
            </a:r>
            <a:r>
              <a:rPr lang="en-US" altLang="zh-CN" dirty="0" smtClean="0"/>
              <a:t>unsigned long</a:t>
            </a:r>
            <a:r>
              <a:rPr lang="zh-CN" altLang="en-US" dirty="0" smtClean="0"/>
              <a:t>）</a:t>
            </a:r>
            <a:endParaRPr lang="en-US" altLang="zh-CN" dirty="0" smtClean="0"/>
          </a:p>
          <a:p>
            <a:pPr marL="0" indent="0">
              <a:buFontTx/>
              <a:buNone/>
            </a:pPr>
            <a:r>
              <a:rPr lang="en-US" altLang="zh-CN" dirty="0" smtClean="0"/>
              <a:t>       ↑          ↑</a:t>
            </a:r>
          </a:p>
          <a:p>
            <a:pPr marL="0" indent="0">
              <a:buFontTx/>
              <a:buNone/>
            </a:pPr>
            <a:r>
              <a:rPr lang="en-US" altLang="zh-CN" dirty="0" smtClean="0"/>
              <a:t>      </a:t>
            </a:r>
            <a:r>
              <a:rPr lang="zh-CN" altLang="en-US" dirty="0" smtClean="0"/>
              <a:t>低         </a:t>
            </a:r>
            <a:r>
              <a:rPr lang="en-US" altLang="zh-CN" dirty="0" err="1" smtClean="0"/>
              <a:t>int</a:t>
            </a:r>
            <a:r>
              <a:rPr lang="en-US" altLang="zh-CN" dirty="0" smtClean="0"/>
              <a:t> </a:t>
            </a:r>
            <a:r>
              <a:rPr lang="zh-CN" altLang="en-US" dirty="0" smtClean="0"/>
              <a:t>（</a:t>
            </a:r>
            <a:r>
              <a:rPr lang="en-US" altLang="zh-CN" dirty="0" smtClean="0"/>
              <a:t>long</a:t>
            </a:r>
            <a:r>
              <a:rPr lang="zh-CN" altLang="en-US" dirty="0" smtClean="0"/>
              <a:t>）</a:t>
            </a:r>
            <a:r>
              <a:rPr lang="en-US" altLang="zh-CN" dirty="0" smtClean="0"/>
              <a:t>  ←←   char, short</a:t>
            </a:r>
            <a:r>
              <a:rPr lang="zh-CN" altLang="en-US" dirty="0" smtClean="0"/>
              <a:t>，</a:t>
            </a:r>
            <a:r>
              <a:rPr lang="en-US" altLang="zh-CN" dirty="0" smtClean="0"/>
              <a:t>unsigned short</a:t>
            </a:r>
          </a:p>
          <a:p>
            <a:pPr marL="0" indent="0">
              <a:buFontTx/>
              <a:buNone/>
            </a:pPr>
            <a:r>
              <a:rPr lang="en-US" altLang="zh-CN" dirty="0" smtClean="0">
                <a:solidFill>
                  <a:srgbClr val="C00000"/>
                </a:solidFill>
              </a:rPr>
              <a:t>float</a:t>
            </a:r>
            <a:r>
              <a:rPr lang="zh-CN" altLang="en-US" dirty="0" smtClean="0">
                <a:solidFill>
                  <a:srgbClr val="C00000"/>
                </a:solidFill>
              </a:rPr>
              <a:t>计算前必然转换为</a:t>
            </a:r>
            <a:r>
              <a:rPr lang="en-US" altLang="zh-CN" dirty="0" smtClean="0">
                <a:solidFill>
                  <a:srgbClr val="C00000"/>
                </a:solidFill>
              </a:rPr>
              <a:t>double</a:t>
            </a:r>
            <a:r>
              <a:rPr lang="zh-CN" altLang="en-US" dirty="0" smtClean="0">
                <a:solidFill>
                  <a:srgbClr val="C00000"/>
                </a:solidFill>
              </a:rPr>
              <a:t>；</a:t>
            </a:r>
            <a:endParaRPr lang="en-US" altLang="zh-CN" dirty="0" smtClean="0">
              <a:solidFill>
                <a:srgbClr val="C00000"/>
              </a:solidFill>
            </a:endParaRPr>
          </a:p>
          <a:p>
            <a:pPr marL="0" indent="0">
              <a:buFontTx/>
              <a:buNone/>
            </a:pPr>
            <a:r>
              <a:rPr lang="en-US" altLang="zh-CN" dirty="0" smtClean="0">
                <a:solidFill>
                  <a:srgbClr val="C00000"/>
                </a:solidFill>
              </a:rPr>
              <a:t>char</a:t>
            </a:r>
            <a:r>
              <a:rPr lang="zh-CN" altLang="en-US" dirty="0" smtClean="0">
                <a:solidFill>
                  <a:srgbClr val="C00000"/>
                </a:solidFill>
              </a:rPr>
              <a:t>，</a:t>
            </a:r>
            <a:r>
              <a:rPr lang="en-US" altLang="zh-CN" dirty="0" smtClean="0">
                <a:solidFill>
                  <a:srgbClr val="C00000"/>
                </a:solidFill>
              </a:rPr>
              <a:t>short</a:t>
            </a:r>
            <a:r>
              <a:rPr lang="zh-CN" altLang="en-US" dirty="0" smtClean="0">
                <a:solidFill>
                  <a:srgbClr val="C00000"/>
                </a:solidFill>
              </a:rPr>
              <a:t>计算前必然转换为</a:t>
            </a:r>
            <a:r>
              <a:rPr lang="en-US" altLang="zh-CN" dirty="0" err="1" smtClean="0">
                <a:solidFill>
                  <a:srgbClr val="C00000"/>
                </a:solidFill>
              </a:rPr>
              <a:t>int</a:t>
            </a:r>
            <a:r>
              <a:rPr lang="zh-CN" altLang="en-US" dirty="0" smtClean="0">
                <a:solidFill>
                  <a:srgbClr val="C00000"/>
                </a:solidFill>
              </a:rPr>
              <a:t>；</a:t>
            </a:r>
          </a:p>
        </p:txBody>
      </p:sp>
    </p:spTree>
    <p:extLst>
      <p:ext uri="{BB962C8B-B14F-4D97-AF65-F5344CB8AC3E}">
        <p14:creationId xmlns:p14="http://schemas.microsoft.com/office/powerpoint/2010/main" val="1875243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C</a:t>
            </a:r>
            <a:r>
              <a:rPr lang="zh-CN" altLang="en-US" smtClean="0"/>
              <a:t>语言默认类型转换顺序（</a:t>
            </a:r>
            <a:r>
              <a:rPr lang="en-US" altLang="zh-CN" smtClean="0"/>
              <a:t>64</a:t>
            </a:r>
            <a:r>
              <a:rPr lang="zh-CN" altLang="en-US" smtClean="0"/>
              <a:t>位）</a:t>
            </a:r>
          </a:p>
        </p:txBody>
      </p:sp>
      <p:sp>
        <p:nvSpPr>
          <p:cNvPr id="11267" name="内容占位符 2"/>
          <p:cNvSpPr>
            <a:spLocks noGrp="1"/>
          </p:cNvSpPr>
          <p:nvPr>
            <p:ph idx="1"/>
          </p:nvPr>
        </p:nvSpPr>
        <p:spPr>
          <a:xfrm>
            <a:off x="476250" y="908050"/>
            <a:ext cx="8667750" cy="5218113"/>
          </a:xfrm>
        </p:spPr>
        <p:txBody>
          <a:bodyPr/>
          <a:lstStyle/>
          <a:p>
            <a:pPr marL="0" indent="0">
              <a:buFontTx/>
              <a:buNone/>
            </a:pPr>
            <a:r>
              <a:rPr lang="zh-CN" altLang="en-US" smtClean="0"/>
              <a:t>      高        </a:t>
            </a:r>
            <a:r>
              <a:rPr lang="en-US" altLang="zh-CN" smtClean="0"/>
              <a:t>double    ←←    float</a:t>
            </a:r>
          </a:p>
          <a:p>
            <a:pPr marL="0" indent="0">
              <a:buFontTx/>
              <a:buNone/>
            </a:pPr>
            <a:r>
              <a:rPr lang="en-US" altLang="zh-CN" smtClean="0"/>
              <a:t>       ↑          ↑             </a:t>
            </a:r>
          </a:p>
          <a:p>
            <a:pPr marL="0" indent="0">
              <a:buFontTx/>
              <a:buNone/>
            </a:pPr>
            <a:r>
              <a:rPr lang="en-US" altLang="zh-CN" smtClean="0"/>
              <a:t>       ↑         unsigned long  </a:t>
            </a:r>
          </a:p>
          <a:p>
            <a:pPr marL="0" indent="0">
              <a:buFontTx/>
              <a:buNone/>
            </a:pPr>
            <a:r>
              <a:rPr lang="en-US" altLang="zh-CN" smtClean="0"/>
              <a:t>       ↑          ↑             </a:t>
            </a:r>
          </a:p>
          <a:p>
            <a:pPr marL="0" indent="0">
              <a:buFontTx/>
              <a:buNone/>
            </a:pPr>
            <a:r>
              <a:rPr lang="en-US" altLang="zh-CN" smtClean="0"/>
              <a:t>       ↑         long  </a:t>
            </a:r>
          </a:p>
          <a:p>
            <a:pPr marL="0" indent="0">
              <a:buFontTx/>
              <a:buNone/>
            </a:pPr>
            <a:r>
              <a:rPr lang="en-US" altLang="zh-CN" smtClean="0"/>
              <a:t>       ↑          ↑</a:t>
            </a:r>
          </a:p>
          <a:p>
            <a:pPr marL="0" indent="0">
              <a:buFontTx/>
              <a:buNone/>
            </a:pPr>
            <a:r>
              <a:rPr lang="en-US" altLang="zh-CN" smtClean="0"/>
              <a:t>       ↑         unsigned int</a:t>
            </a:r>
          </a:p>
          <a:p>
            <a:pPr marL="0" indent="0">
              <a:buFontTx/>
              <a:buNone/>
            </a:pPr>
            <a:r>
              <a:rPr lang="en-US" altLang="zh-CN" smtClean="0"/>
              <a:t>       ↑          ↑</a:t>
            </a:r>
          </a:p>
          <a:p>
            <a:pPr marL="0" indent="0">
              <a:buFontTx/>
              <a:buNone/>
            </a:pPr>
            <a:r>
              <a:rPr lang="en-US" altLang="zh-CN" smtClean="0"/>
              <a:t>      </a:t>
            </a:r>
            <a:r>
              <a:rPr lang="zh-CN" altLang="en-US" smtClean="0"/>
              <a:t>低         </a:t>
            </a:r>
            <a:r>
              <a:rPr lang="en-US" altLang="zh-CN" smtClean="0"/>
              <a:t>int </a:t>
            </a:r>
            <a:r>
              <a:rPr lang="zh-CN" altLang="en-US" smtClean="0"/>
              <a:t>（</a:t>
            </a:r>
            <a:r>
              <a:rPr lang="en-US" altLang="zh-CN" smtClean="0"/>
              <a:t>long</a:t>
            </a:r>
            <a:r>
              <a:rPr lang="zh-CN" altLang="en-US" smtClean="0"/>
              <a:t>）</a:t>
            </a:r>
            <a:r>
              <a:rPr lang="en-US" altLang="zh-CN" smtClean="0"/>
              <a:t>  ←←   char, short</a:t>
            </a:r>
            <a:r>
              <a:rPr lang="zh-CN" altLang="en-US" smtClean="0"/>
              <a:t>，</a:t>
            </a:r>
            <a:r>
              <a:rPr lang="en-US" altLang="zh-CN" smtClean="0"/>
              <a:t>unsigned short</a:t>
            </a:r>
          </a:p>
          <a:p>
            <a:pPr marL="0" indent="0">
              <a:buFontTx/>
              <a:buNone/>
            </a:pPr>
            <a:r>
              <a:rPr lang="en-US" altLang="zh-CN" smtClean="0">
                <a:solidFill>
                  <a:srgbClr val="C00000"/>
                </a:solidFill>
              </a:rPr>
              <a:t>float</a:t>
            </a:r>
            <a:r>
              <a:rPr lang="zh-CN" altLang="en-US" smtClean="0">
                <a:solidFill>
                  <a:srgbClr val="C00000"/>
                </a:solidFill>
              </a:rPr>
              <a:t>计算前必然转换为</a:t>
            </a:r>
            <a:r>
              <a:rPr lang="en-US" altLang="zh-CN" smtClean="0">
                <a:solidFill>
                  <a:srgbClr val="C00000"/>
                </a:solidFill>
              </a:rPr>
              <a:t>double</a:t>
            </a:r>
            <a:r>
              <a:rPr lang="zh-CN" altLang="en-US" smtClean="0">
                <a:solidFill>
                  <a:srgbClr val="C00000"/>
                </a:solidFill>
              </a:rPr>
              <a:t>；</a:t>
            </a:r>
            <a:endParaRPr lang="en-US" altLang="zh-CN" smtClean="0">
              <a:solidFill>
                <a:srgbClr val="C00000"/>
              </a:solidFill>
            </a:endParaRPr>
          </a:p>
          <a:p>
            <a:pPr marL="0" indent="0">
              <a:buFontTx/>
              <a:buNone/>
            </a:pPr>
            <a:r>
              <a:rPr lang="en-US" altLang="zh-CN" smtClean="0">
                <a:solidFill>
                  <a:srgbClr val="C00000"/>
                </a:solidFill>
              </a:rPr>
              <a:t>char</a:t>
            </a:r>
            <a:r>
              <a:rPr lang="zh-CN" altLang="en-US" smtClean="0">
                <a:solidFill>
                  <a:srgbClr val="C00000"/>
                </a:solidFill>
              </a:rPr>
              <a:t>，</a:t>
            </a:r>
            <a:r>
              <a:rPr lang="en-US" altLang="zh-CN" smtClean="0">
                <a:solidFill>
                  <a:srgbClr val="C00000"/>
                </a:solidFill>
              </a:rPr>
              <a:t>short</a:t>
            </a:r>
            <a:r>
              <a:rPr lang="zh-CN" altLang="en-US" smtClean="0">
                <a:solidFill>
                  <a:srgbClr val="C00000"/>
                </a:solidFill>
              </a:rPr>
              <a:t>计算前必然转换为</a:t>
            </a:r>
            <a:r>
              <a:rPr lang="en-US" altLang="zh-CN" smtClean="0">
                <a:solidFill>
                  <a:srgbClr val="C00000"/>
                </a:solidFill>
              </a:rPr>
              <a:t>int</a:t>
            </a:r>
            <a:r>
              <a:rPr lang="zh-CN" altLang="en-US" smtClean="0">
                <a:solidFill>
                  <a:srgbClr val="C00000"/>
                </a:solidFill>
              </a:rPr>
              <a:t>；</a:t>
            </a:r>
          </a:p>
        </p:txBody>
      </p:sp>
    </p:spTree>
    <p:extLst>
      <p:ext uri="{BB962C8B-B14F-4D97-AF65-F5344CB8AC3E}">
        <p14:creationId xmlns:p14="http://schemas.microsoft.com/office/powerpoint/2010/main" val="192287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C</a:t>
            </a:r>
            <a:r>
              <a:rPr lang="zh-CN" altLang="en-US" smtClean="0">
                <a:ea typeface="宋体" pitchFamily="2" charset="-122"/>
              </a:rPr>
              <a:t>语言程序中的整数</a:t>
            </a:r>
          </a:p>
        </p:txBody>
      </p:sp>
      <p:graphicFrame>
        <p:nvGraphicFramePr>
          <p:cNvPr id="514051" name="Group 3"/>
          <p:cNvGraphicFramePr>
            <a:graphicFrameLocks noGrp="1"/>
          </p:cNvGraphicFramePr>
          <p:nvPr/>
        </p:nvGraphicFramePr>
        <p:xfrm>
          <a:off x="193675" y="1312863"/>
          <a:ext cx="8794750" cy="3764280"/>
        </p:xfrm>
        <a:graphic>
          <a:graphicData uri="http://schemas.openxmlformats.org/drawingml/2006/table">
            <a:tbl>
              <a:tblPr/>
              <a:tblGrid>
                <a:gridCol w="3751263">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3970337">
                  <a:extLst>
                    <a:ext uri="{9D8B030D-6E8A-4147-A177-3AD203B41FA5}">
                      <a16:colId xmlns:a16="http://schemas.microsoft.com/office/drawing/2014/main" val="20003"/>
                    </a:ext>
                  </a:extLst>
                </a:gridCol>
              </a:tblGrid>
              <a:tr h="360363">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49" charset="-122"/>
                        </a:rPr>
                        <a:t>关系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49" charset="-122"/>
                        </a:rPr>
                        <a:t>表达式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结</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49" charset="-122"/>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6388">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 = = 0U</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&lt; 0</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&lt; 0U</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2147483647 &gt; -2147483647 - 1</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2147483647U &gt; -2147483647 - 1</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2147483647 &gt;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rPr>
                        <a:t>int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 2147483648U</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&gt; -2</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rgbClr val="FF0066"/>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00…0B   =   00…0B</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11…1B (-1)   &lt;   00…0B (0)</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11…1B (2</a:t>
                      </a:r>
                      <a:r>
                        <a:rPr kumimoji="0" lang="en-US" altLang="zh-CN" sz="2000" b="1" i="0" u="none" strike="noStrike" cap="none" normalizeH="0" baseline="30000" dirty="0" smtClean="0">
                          <a:ln>
                            <a:noFill/>
                          </a:ln>
                          <a:solidFill>
                            <a:srgbClr val="FF0066"/>
                          </a:solidFill>
                          <a:effectLst/>
                          <a:latin typeface="Times New Roman" pitchFamily="18" charset="0"/>
                          <a:ea typeface="宋体" pitchFamily="2" charset="-122"/>
                        </a:rPr>
                        <a:t>32</a:t>
                      </a: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-1)   &gt;   00…0B(0)</a:t>
                      </a:r>
                      <a:endPar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011…1B (2</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&gt;   100…0B (-2</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dirty="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-1)   &lt;   100…0B(2</a:t>
                      </a:r>
                      <a:r>
                        <a:rPr kumimoji="0" lang="en-US" altLang="zh-CN" sz="2000" b="1" i="0" u="none" strike="noStrike" cap="none" normalizeH="0" baseline="30000" dirty="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dirty="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-1)   &gt;  100…0B (-2</a:t>
                      </a:r>
                      <a:r>
                        <a:rPr kumimoji="0" lang="en-US" altLang="zh-CN" sz="2000" b="1" i="0" u="none" strike="noStrike" cap="none" normalizeH="0" baseline="30000" dirty="0" smtClean="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dirty="0" smtClean="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11…1B (-1)   &gt;   11…10B (-2)</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11…1B (2</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   &gt;   11…10B (2</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4068" name="Rectangle 20"/>
          <p:cNvSpPr>
            <a:spLocks noChangeArrowheads="1"/>
          </p:cNvSpPr>
          <p:nvPr/>
        </p:nvSpPr>
        <p:spPr bwMode="auto">
          <a:xfrm>
            <a:off x="0" y="2898775"/>
            <a:ext cx="184150" cy="457200"/>
          </a:xfrm>
          <a:prstGeom prst="rect">
            <a:avLst/>
          </a:prstGeom>
          <a:noFill/>
          <a:ln w="12700">
            <a:noFill/>
            <a:miter lim="800000"/>
            <a:headEnd/>
            <a:tailEnd/>
          </a:ln>
        </p:spPr>
        <p:txBody>
          <a:bodyPr wrap="none" anchor="ctr">
            <a:spAutoFit/>
          </a:bodyPr>
          <a:lstStyle/>
          <a:p>
            <a:pPr eaLnBrk="0" hangingPunct="0"/>
            <a:endParaRPr lang="zh-CN" altLang="en-US" sz="2400">
              <a:latin typeface="Times New Roman" pitchFamily="18" charset="0"/>
            </a:endParaRPr>
          </a:p>
        </p:txBody>
      </p:sp>
      <p:sp>
        <p:nvSpPr>
          <p:cNvPr id="514069" name="Text Box 37"/>
          <p:cNvSpPr txBox="1">
            <a:spLocks noChangeArrowheads="1"/>
          </p:cNvSpPr>
          <p:nvPr/>
        </p:nvSpPr>
        <p:spPr bwMode="auto">
          <a:xfrm>
            <a:off x="1006475" y="5513388"/>
            <a:ext cx="5648325" cy="519112"/>
          </a:xfrm>
          <a:prstGeom prst="rect">
            <a:avLst/>
          </a:prstGeom>
          <a:noFill/>
          <a:ln w="12700">
            <a:noFill/>
            <a:miter lim="800000"/>
            <a:headEnd/>
            <a:tailEnd/>
          </a:ln>
        </p:spPr>
        <p:txBody>
          <a:bodyPr>
            <a:spAutoFit/>
          </a:bodyPr>
          <a:lstStyle/>
          <a:p>
            <a:pPr eaLnBrk="0" hangingPunct="0">
              <a:spcBef>
                <a:spcPct val="50000"/>
              </a:spcBef>
            </a:pPr>
            <a:r>
              <a:rPr lang="zh-CN" altLang="en-US" sz="2800" b="1">
                <a:solidFill>
                  <a:srgbClr val="CC0000"/>
                </a:solidFill>
                <a:latin typeface="黑体" pitchFamily="49" charset="-122"/>
                <a:ea typeface="黑体" pitchFamily="49" charset="-122"/>
              </a:rPr>
              <a:t>带*的结果与常规预想的相反！</a:t>
            </a:r>
            <a:endParaRPr lang="en-US" altLang="zh-CN" sz="2800" b="1">
              <a:solidFill>
                <a:srgbClr val="CC0000"/>
              </a:solidFill>
              <a:latin typeface="黑体" pitchFamily="49" charset="-122"/>
              <a:ea typeface="黑体" pitchFamily="49" charset="-122"/>
            </a:endParaRPr>
          </a:p>
        </p:txBody>
      </p:sp>
      <p:sp>
        <p:nvSpPr>
          <p:cNvPr id="514070" name="Line 22"/>
          <p:cNvSpPr>
            <a:spLocks noChangeShapeType="1"/>
          </p:cNvSpPr>
          <p:nvPr/>
        </p:nvSpPr>
        <p:spPr bwMode="auto">
          <a:xfrm>
            <a:off x="203200" y="2409825"/>
            <a:ext cx="8766175" cy="0"/>
          </a:xfrm>
          <a:prstGeom prst="line">
            <a:avLst/>
          </a:prstGeom>
          <a:noFill/>
          <a:ln w="12700">
            <a:solidFill>
              <a:srgbClr val="000000"/>
            </a:solidFill>
            <a:round/>
            <a:headEnd/>
            <a:tailEnd/>
          </a:ln>
          <a:effectLst/>
        </p:spPr>
        <p:txBody>
          <a:bodyPr/>
          <a:lstStyle/>
          <a:p>
            <a:endParaRPr lang="zh-CN" altLang="en-US"/>
          </a:p>
        </p:txBody>
      </p:sp>
      <p:sp>
        <p:nvSpPr>
          <p:cNvPr id="514071" name="Line 23"/>
          <p:cNvSpPr>
            <a:spLocks noChangeShapeType="1"/>
          </p:cNvSpPr>
          <p:nvPr/>
        </p:nvSpPr>
        <p:spPr bwMode="auto">
          <a:xfrm>
            <a:off x="204788" y="2782888"/>
            <a:ext cx="8766175" cy="0"/>
          </a:xfrm>
          <a:prstGeom prst="line">
            <a:avLst/>
          </a:prstGeom>
          <a:noFill/>
          <a:ln w="12700">
            <a:solidFill>
              <a:srgbClr val="000000"/>
            </a:solidFill>
            <a:round/>
            <a:headEnd/>
            <a:tailEnd/>
          </a:ln>
          <a:effectLst/>
        </p:spPr>
        <p:txBody>
          <a:bodyPr/>
          <a:lstStyle/>
          <a:p>
            <a:endParaRPr lang="zh-CN" altLang="en-US"/>
          </a:p>
        </p:txBody>
      </p:sp>
      <p:sp>
        <p:nvSpPr>
          <p:cNvPr id="514072" name="Line 24"/>
          <p:cNvSpPr>
            <a:spLocks noChangeShapeType="1"/>
          </p:cNvSpPr>
          <p:nvPr/>
        </p:nvSpPr>
        <p:spPr bwMode="auto">
          <a:xfrm>
            <a:off x="204788" y="3154363"/>
            <a:ext cx="8766175" cy="0"/>
          </a:xfrm>
          <a:prstGeom prst="line">
            <a:avLst/>
          </a:prstGeom>
          <a:noFill/>
          <a:ln w="12700">
            <a:solidFill>
              <a:srgbClr val="000000"/>
            </a:solidFill>
            <a:round/>
            <a:headEnd/>
            <a:tailEnd/>
          </a:ln>
          <a:effectLst/>
        </p:spPr>
        <p:txBody>
          <a:bodyPr/>
          <a:lstStyle/>
          <a:p>
            <a:endParaRPr lang="zh-CN" altLang="en-US"/>
          </a:p>
        </p:txBody>
      </p:sp>
      <p:sp>
        <p:nvSpPr>
          <p:cNvPr id="514073" name="Line 25"/>
          <p:cNvSpPr>
            <a:spLocks noChangeShapeType="1"/>
          </p:cNvSpPr>
          <p:nvPr/>
        </p:nvSpPr>
        <p:spPr bwMode="auto">
          <a:xfrm>
            <a:off x="204788" y="3554413"/>
            <a:ext cx="8766175" cy="0"/>
          </a:xfrm>
          <a:prstGeom prst="line">
            <a:avLst/>
          </a:prstGeom>
          <a:noFill/>
          <a:ln w="12700">
            <a:solidFill>
              <a:srgbClr val="000000"/>
            </a:solidFill>
            <a:round/>
            <a:headEnd/>
            <a:tailEnd/>
          </a:ln>
          <a:effectLst/>
        </p:spPr>
        <p:txBody>
          <a:bodyPr/>
          <a:lstStyle/>
          <a:p>
            <a:endParaRPr lang="zh-CN" altLang="en-US"/>
          </a:p>
        </p:txBody>
      </p:sp>
      <p:sp>
        <p:nvSpPr>
          <p:cNvPr id="514074" name="Line 26"/>
          <p:cNvSpPr>
            <a:spLocks noChangeShapeType="1"/>
          </p:cNvSpPr>
          <p:nvPr/>
        </p:nvSpPr>
        <p:spPr bwMode="auto">
          <a:xfrm>
            <a:off x="176213" y="3925888"/>
            <a:ext cx="8766175" cy="0"/>
          </a:xfrm>
          <a:prstGeom prst="line">
            <a:avLst/>
          </a:prstGeom>
          <a:noFill/>
          <a:ln w="12700">
            <a:solidFill>
              <a:srgbClr val="000000"/>
            </a:solidFill>
            <a:round/>
            <a:headEnd/>
            <a:tailEnd/>
          </a:ln>
          <a:effectLst/>
        </p:spPr>
        <p:txBody>
          <a:bodyPr/>
          <a:lstStyle/>
          <a:p>
            <a:endParaRPr lang="zh-CN" altLang="en-US"/>
          </a:p>
        </p:txBody>
      </p:sp>
      <p:sp>
        <p:nvSpPr>
          <p:cNvPr id="514075" name="Line 27"/>
          <p:cNvSpPr>
            <a:spLocks noChangeShapeType="1"/>
          </p:cNvSpPr>
          <p:nvPr/>
        </p:nvSpPr>
        <p:spPr bwMode="auto">
          <a:xfrm>
            <a:off x="204788" y="4325938"/>
            <a:ext cx="8766175" cy="0"/>
          </a:xfrm>
          <a:prstGeom prst="line">
            <a:avLst/>
          </a:prstGeom>
          <a:noFill/>
          <a:ln w="12700">
            <a:solidFill>
              <a:srgbClr val="000000"/>
            </a:solidFill>
            <a:round/>
            <a:headEnd/>
            <a:tailEnd/>
          </a:ln>
          <a:effectLst/>
        </p:spPr>
        <p:txBody>
          <a:bodyPr/>
          <a:lstStyle/>
          <a:p>
            <a:endParaRPr lang="zh-CN" altLang="en-US"/>
          </a:p>
        </p:txBody>
      </p:sp>
      <p:sp>
        <p:nvSpPr>
          <p:cNvPr id="514076" name="Line 28"/>
          <p:cNvSpPr>
            <a:spLocks noChangeShapeType="1"/>
          </p:cNvSpPr>
          <p:nvPr/>
        </p:nvSpPr>
        <p:spPr bwMode="auto">
          <a:xfrm>
            <a:off x="204788" y="4697413"/>
            <a:ext cx="8766175" cy="0"/>
          </a:xfrm>
          <a:prstGeom prst="line">
            <a:avLst/>
          </a:prstGeom>
          <a:noFill/>
          <a:ln w="12700">
            <a:solidFill>
              <a:srgbClr val="000000"/>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类型转换实例</a:t>
            </a:r>
          </a:p>
        </p:txBody>
      </p:sp>
      <p:sp>
        <p:nvSpPr>
          <p:cNvPr id="12291" name="内容占位符 2"/>
          <p:cNvSpPr>
            <a:spLocks noGrp="1"/>
          </p:cNvSpPr>
          <p:nvPr>
            <p:ph idx="1"/>
          </p:nvPr>
        </p:nvSpPr>
        <p:spPr>
          <a:xfrm>
            <a:off x="5876925" y="819150"/>
            <a:ext cx="2955925" cy="5218113"/>
          </a:xfrm>
        </p:spPr>
        <p:txBody>
          <a:bodyPr/>
          <a:lstStyle/>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r>
              <a:rPr lang="zh-CN" altLang="en-US" smtClean="0">
                <a:solidFill>
                  <a:srgbClr val="C00000"/>
                </a:solidFill>
                <a:latin typeface="微软雅黑" pitchFamily="34" charset="-122"/>
                <a:ea typeface="微软雅黑" pitchFamily="34" charset="-122"/>
              </a:rPr>
              <a:t>       结果跟你想的一样吗，为什么？</a:t>
            </a:r>
            <a:endParaRPr lang="en-US" altLang="zh-CN" smtClean="0">
              <a:solidFill>
                <a:srgbClr val="C00000"/>
              </a:solidFill>
              <a:latin typeface="微软雅黑" pitchFamily="34" charset="-122"/>
              <a:ea typeface="微软雅黑" pitchFamily="34" charset="-122"/>
            </a:endParaRPr>
          </a:p>
        </p:txBody>
      </p:sp>
      <p:pic>
        <p:nvPicPr>
          <p:cNvPr id="12292" name="Picture 5"/>
          <p:cNvPicPr>
            <a:picLocks noChangeAspect="1" noChangeArrowheads="1"/>
          </p:cNvPicPr>
          <p:nvPr/>
        </p:nvPicPr>
        <p:blipFill>
          <a:blip r:embed="rId2"/>
          <a:srcRect/>
          <a:stretch>
            <a:fillRect/>
          </a:stretch>
        </p:blipFill>
        <p:spPr bwMode="auto">
          <a:xfrm>
            <a:off x="115888" y="819150"/>
            <a:ext cx="5264150" cy="5199063"/>
          </a:xfrm>
          <a:prstGeom prst="rect">
            <a:avLst/>
          </a:prstGeom>
          <a:noFill/>
          <a:ln w="9525">
            <a:noFill/>
            <a:miter lim="800000"/>
            <a:headEnd/>
            <a:tailEnd/>
          </a:ln>
        </p:spPr>
      </p:pic>
      <p:pic>
        <p:nvPicPr>
          <p:cNvPr id="12293" name="Picture 6"/>
          <p:cNvPicPr>
            <a:picLocks noChangeAspect="1" noChangeArrowheads="1"/>
          </p:cNvPicPr>
          <p:nvPr/>
        </p:nvPicPr>
        <p:blipFill>
          <a:blip r:embed="rId3"/>
          <a:srcRect/>
          <a:stretch>
            <a:fillRect/>
          </a:stretch>
        </p:blipFill>
        <p:spPr bwMode="auto">
          <a:xfrm>
            <a:off x="3733800" y="955675"/>
            <a:ext cx="5410200" cy="2352675"/>
          </a:xfrm>
          <a:prstGeom prst="rect">
            <a:avLst/>
          </a:prstGeom>
          <a:noFill/>
          <a:ln w="9525">
            <a:noFill/>
            <a:miter lim="800000"/>
            <a:headEnd/>
            <a:tailEnd/>
          </a:ln>
        </p:spPr>
      </p:pic>
    </p:spTree>
    <p:extLst>
      <p:ext uri="{BB962C8B-B14F-4D97-AF65-F5344CB8AC3E}">
        <p14:creationId xmlns:p14="http://schemas.microsoft.com/office/powerpoint/2010/main" val="116115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en-US" altLang="zh-CN" dirty="0" smtClean="0">
                <a:solidFill>
                  <a:srgbClr val="FF0000"/>
                </a:solidFill>
              </a:rPr>
              <a:t>3. </a:t>
            </a:r>
            <a:r>
              <a:rPr lang="zh-CN" altLang="en-US" dirty="0" smtClean="0">
                <a:solidFill>
                  <a:srgbClr val="FF0000"/>
                </a:solidFill>
              </a:rPr>
              <a:t>浮点数的表示</a:t>
            </a:r>
            <a:br>
              <a:rPr lang="zh-CN" altLang="en-US" dirty="0" smtClean="0">
                <a:solidFill>
                  <a:srgbClr val="FF0000"/>
                </a:solidFill>
              </a:rPr>
            </a:br>
            <a:r>
              <a:rPr lang="en-US" altLang="zh-CN" dirty="0" smtClean="0">
                <a:solidFill>
                  <a:srgbClr val="FF0000"/>
                </a:solidFill>
              </a:rPr>
              <a:t/>
            </a:r>
            <a:br>
              <a:rPr lang="en-US" altLang="zh-CN" dirty="0" smtClean="0">
                <a:solidFill>
                  <a:srgbClr val="FF0000"/>
                </a:solidFill>
              </a:rPr>
            </a:br>
            <a:r>
              <a:rPr lang="en-US" altLang="zh-CN" dirty="0">
                <a:solidFill>
                  <a:srgbClr val="FF0000"/>
                </a:solidFill>
              </a:rPr>
              <a:t/>
            </a:r>
            <a:br>
              <a:rPr lang="en-US" altLang="zh-CN" dirty="0">
                <a:solidFill>
                  <a:srgbClr val="FF0000"/>
                </a:solidFill>
              </a:rPr>
            </a:br>
            <a:endParaRPr lang="en-US" altLang="zh-CN" sz="2800" dirty="0" smtClean="0">
              <a:solidFill>
                <a:srgbClr val="3333CC"/>
              </a:solidFill>
              <a:latin typeface="微软雅黑" pitchFamily="34" charset="-122"/>
              <a:ea typeface="微软雅黑" pitchFamily="34" charset="-122"/>
            </a:endParaRPr>
          </a:p>
        </p:txBody>
      </p:sp>
    </p:spTree>
    <p:extLst>
      <p:ext uri="{BB962C8B-B14F-4D97-AF65-F5344CB8AC3E}">
        <p14:creationId xmlns:p14="http://schemas.microsoft.com/office/powerpoint/2010/main" val="18901114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4294967295"/>
          </p:nvPr>
        </p:nvSpPr>
        <p:spPr>
          <a:xfrm>
            <a:off x="428625" y="728663"/>
            <a:ext cx="8497888" cy="3590925"/>
          </a:xfrm>
        </p:spPr>
        <p:txBody>
          <a:bodyPr lIns="63500" tIns="25400" rIns="63500" bIns="25400">
            <a:spAutoFit/>
          </a:bodyPr>
          <a:lstStyle/>
          <a:p>
            <a:pPr>
              <a:lnSpc>
                <a:spcPct val="90000"/>
              </a:lnSpc>
              <a:buFontTx/>
              <a:buNone/>
            </a:pPr>
            <a:r>
              <a:rPr lang="en-US" altLang="zh-CN" sz="2200" smtClean="0"/>
              <a:t>Example:</a:t>
            </a:r>
          </a:p>
          <a:p>
            <a:pPr>
              <a:lnSpc>
                <a:spcPct val="90000"/>
              </a:lnSpc>
              <a:buFontTx/>
              <a:buNone/>
            </a:pPr>
            <a:r>
              <a:rPr lang="en-US" altLang="zh-CN" sz="2200" smtClean="0"/>
              <a:t>	</a:t>
            </a:r>
            <a:r>
              <a:rPr lang="en-US" altLang="zh-CN" sz="2200" i="1" smtClean="0"/>
              <a:t>mantissa (</a:t>
            </a:r>
            <a:r>
              <a:rPr lang="zh-CN" altLang="en-US" sz="2200" i="1" smtClean="0"/>
              <a:t>尾数</a:t>
            </a:r>
            <a:r>
              <a:rPr lang="en-US" altLang="zh-CN" sz="2200" i="1" smtClean="0"/>
              <a:t>)                                       exponent(</a:t>
            </a:r>
            <a:r>
              <a:rPr lang="zh-CN" altLang="en-US" sz="2200" i="1" smtClean="0"/>
              <a:t>阶码、指数</a:t>
            </a:r>
            <a:r>
              <a:rPr lang="en-US" altLang="zh-CN" sz="2200" i="1" smtClean="0"/>
              <a:t>)</a:t>
            </a:r>
            <a:r>
              <a:rPr lang="zh-CN" altLang="en-US" sz="2200" smtClean="0"/>
              <a:t> 	</a:t>
            </a:r>
          </a:p>
          <a:p>
            <a:pPr>
              <a:lnSpc>
                <a:spcPct val="90000"/>
              </a:lnSpc>
              <a:buFontTx/>
              <a:buNone/>
            </a:pPr>
            <a:r>
              <a:rPr lang="en-US" altLang="zh-CN" sz="2200" smtClean="0"/>
              <a:t>                                </a:t>
            </a:r>
            <a:r>
              <a:rPr lang="en-US" altLang="zh-CN" smtClean="0"/>
              <a:t>6.02     </a:t>
            </a:r>
            <a:r>
              <a:rPr lang="en-US" altLang="zh-CN" sz="1800" smtClean="0">
                <a:solidFill>
                  <a:srgbClr val="000000"/>
                </a:solidFill>
                <a:latin typeface="Tahoma" pitchFamily="34" charset="0"/>
              </a:rPr>
              <a:t>x</a:t>
            </a:r>
            <a:r>
              <a:rPr lang="en-US" altLang="zh-CN" smtClean="0"/>
              <a:t>    10 </a:t>
            </a:r>
            <a:r>
              <a:rPr lang="en-US" altLang="zh-CN" baseline="30000" smtClean="0"/>
              <a:t>21</a:t>
            </a:r>
          </a:p>
          <a:p>
            <a:pPr>
              <a:lnSpc>
                <a:spcPct val="60000"/>
              </a:lnSpc>
              <a:buFontTx/>
              <a:buNone/>
            </a:pPr>
            <a:r>
              <a:rPr lang="en-US" altLang="zh-CN" sz="2200" smtClean="0"/>
              <a:t>                       </a:t>
            </a:r>
          </a:p>
          <a:p>
            <a:pPr>
              <a:lnSpc>
                <a:spcPct val="100000"/>
              </a:lnSpc>
              <a:buFontTx/>
              <a:buNone/>
            </a:pPr>
            <a:r>
              <a:rPr lang="en-US" altLang="zh-CN" sz="2200" smtClean="0"/>
              <a:t>                 </a:t>
            </a:r>
            <a:r>
              <a:rPr lang="en-US" altLang="zh-CN" sz="2200" i="1" smtClean="0"/>
              <a:t>decimal point</a:t>
            </a:r>
            <a:r>
              <a:rPr lang="en-US" altLang="zh-CN" sz="2200" smtClean="0"/>
              <a:t>            </a:t>
            </a:r>
            <a:r>
              <a:rPr lang="en-US" altLang="zh-CN" sz="2200" i="1" smtClean="0"/>
              <a:t>radix (base</a:t>
            </a:r>
            <a:r>
              <a:rPr lang="zh-CN" altLang="en-US" sz="2200" i="1" smtClean="0"/>
              <a:t>，基</a:t>
            </a:r>
            <a:r>
              <a:rPr lang="en-US" altLang="zh-CN" sz="2200" i="1" smtClean="0"/>
              <a:t>) </a:t>
            </a:r>
          </a:p>
          <a:p>
            <a:pPr>
              <a:lnSpc>
                <a:spcPct val="100000"/>
              </a:lnSpc>
              <a:buFontTx/>
              <a:buNone/>
            </a:pPr>
            <a:r>
              <a:rPr lang="en-US" altLang="zh-CN" sz="2200" smtClean="0"/>
              <a:t>° </a:t>
            </a:r>
            <a:r>
              <a:rPr lang="en-US" altLang="zh-CN" sz="2000" smtClean="0">
                <a:solidFill>
                  <a:srgbClr val="990000"/>
                </a:solidFill>
                <a:ea typeface="黑体" pitchFamily="49" charset="-122"/>
              </a:rPr>
              <a:t>Normalized form</a:t>
            </a:r>
            <a:r>
              <a:rPr lang="zh-CN" altLang="en-US" sz="2000" smtClean="0">
                <a:solidFill>
                  <a:srgbClr val="990000"/>
                </a:solidFill>
                <a:ea typeface="黑体" pitchFamily="49" charset="-122"/>
              </a:rPr>
              <a:t>（规格化形式）</a:t>
            </a:r>
            <a:r>
              <a:rPr lang="en-US" altLang="zh-CN" sz="2000" smtClean="0">
                <a:solidFill>
                  <a:srgbClr val="990000"/>
                </a:solidFill>
                <a:ea typeface="黑体" pitchFamily="49" charset="-122"/>
              </a:rPr>
              <a:t>: </a:t>
            </a:r>
            <a:r>
              <a:rPr lang="zh-CN" altLang="en-US" sz="2000" smtClean="0">
                <a:solidFill>
                  <a:schemeClr val="tx2"/>
                </a:solidFill>
                <a:ea typeface="黑体" pitchFamily="49" charset="-122"/>
              </a:rPr>
              <a:t>小数点前只有一位非</a:t>
            </a:r>
            <a:r>
              <a:rPr lang="en-US" altLang="zh-CN" sz="2000" smtClean="0">
                <a:solidFill>
                  <a:schemeClr val="tx2"/>
                </a:solidFill>
                <a:ea typeface="黑体" pitchFamily="49" charset="-122"/>
              </a:rPr>
              <a:t>0</a:t>
            </a:r>
            <a:r>
              <a:rPr lang="zh-CN" altLang="en-US" sz="2000" smtClean="0">
                <a:solidFill>
                  <a:schemeClr val="tx2"/>
                </a:solidFill>
                <a:ea typeface="黑体" pitchFamily="49" charset="-122"/>
              </a:rPr>
              <a:t>数</a:t>
            </a:r>
          </a:p>
          <a:p>
            <a:pPr>
              <a:lnSpc>
                <a:spcPct val="100000"/>
              </a:lnSpc>
              <a:buFontTx/>
              <a:buNone/>
            </a:pPr>
            <a:r>
              <a:rPr lang="en-US" altLang="zh-CN" sz="2000" smtClean="0">
                <a:ea typeface="黑体" pitchFamily="49" charset="-122"/>
              </a:rPr>
              <a:t>° </a:t>
            </a:r>
            <a:r>
              <a:rPr lang="zh-CN" altLang="en-US" sz="2000" smtClean="0">
                <a:ea typeface="黑体" pitchFamily="49" charset="-122"/>
              </a:rPr>
              <a:t>同一个数有多种表示形式。例：对于数 </a:t>
            </a:r>
            <a:r>
              <a:rPr lang="en-US" altLang="zh-CN" sz="2000" smtClean="0">
                <a:ea typeface="黑体" pitchFamily="49" charset="-122"/>
              </a:rPr>
              <a:t>1/1,000,000,000</a:t>
            </a:r>
          </a:p>
          <a:p>
            <a:pPr>
              <a:lnSpc>
                <a:spcPct val="100000"/>
              </a:lnSpc>
              <a:buFontTx/>
              <a:buNone/>
            </a:pPr>
            <a:r>
              <a:rPr lang="en-US" altLang="zh-CN" sz="2000" smtClean="0">
                <a:ea typeface="黑体" pitchFamily="49" charset="-122"/>
              </a:rPr>
              <a:t>     • Normalized (</a:t>
            </a:r>
            <a:r>
              <a:rPr lang="zh-CN" altLang="en-US" sz="2000" smtClean="0">
                <a:ea typeface="黑体" pitchFamily="49" charset="-122"/>
              </a:rPr>
              <a:t>唯一的规格化形式</a:t>
            </a:r>
            <a:r>
              <a:rPr lang="en-US" altLang="zh-CN" sz="2000" smtClean="0">
                <a:ea typeface="黑体" pitchFamily="49" charset="-122"/>
              </a:rPr>
              <a:t>): 1.0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-9</a:t>
            </a:r>
          </a:p>
          <a:p>
            <a:pPr>
              <a:lnSpc>
                <a:spcPct val="100000"/>
              </a:lnSpc>
              <a:buFontTx/>
              <a:buNone/>
            </a:pPr>
            <a:r>
              <a:rPr lang="en-US" altLang="zh-CN" sz="2000" smtClean="0">
                <a:ea typeface="黑体" pitchFamily="49" charset="-122"/>
              </a:rPr>
              <a:t>     • Unnormalized</a:t>
            </a:r>
            <a:r>
              <a:rPr lang="zh-CN" altLang="en-US" sz="2000" smtClean="0">
                <a:ea typeface="黑体" pitchFamily="49" charset="-122"/>
              </a:rPr>
              <a:t>（非规格化形式不唯一）</a:t>
            </a:r>
            <a:r>
              <a:rPr lang="en-US" altLang="zh-CN" sz="2000" smtClean="0">
                <a:ea typeface="黑体" pitchFamily="49" charset="-122"/>
              </a:rPr>
              <a:t>: 0.1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-8</a:t>
            </a:r>
            <a:r>
              <a:rPr lang="en-US" altLang="zh-CN" sz="2000" smtClean="0">
                <a:ea typeface="黑体" pitchFamily="49" charset="-122"/>
              </a:rPr>
              <a:t>, 10.0 </a:t>
            </a:r>
            <a:r>
              <a:rPr lang="en-US" altLang="zh-CN" sz="2000" smtClean="0">
                <a:solidFill>
                  <a:srgbClr val="000000"/>
                </a:solidFill>
                <a:ea typeface="黑体" pitchFamily="49" charset="-122"/>
              </a:rPr>
              <a:t>x</a:t>
            </a:r>
            <a:r>
              <a:rPr lang="en-US" altLang="zh-CN" sz="2000" smtClean="0">
                <a:ea typeface="黑体" pitchFamily="49" charset="-122"/>
              </a:rPr>
              <a:t> 10</a:t>
            </a:r>
            <a:r>
              <a:rPr lang="en-US" altLang="zh-CN" sz="2000" baseline="30000" smtClean="0">
                <a:ea typeface="黑体" pitchFamily="49" charset="-122"/>
              </a:rPr>
              <a:t>-10</a:t>
            </a:r>
          </a:p>
        </p:txBody>
      </p:sp>
      <p:sp>
        <p:nvSpPr>
          <p:cNvPr id="575491" name="Line 3"/>
          <p:cNvSpPr>
            <a:spLocks noChangeShapeType="1"/>
          </p:cNvSpPr>
          <p:nvPr/>
        </p:nvSpPr>
        <p:spPr bwMode="auto">
          <a:xfrm>
            <a:off x="2546350" y="1493838"/>
            <a:ext cx="533400" cy="184150"/>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2" name="Line 4"/>
          <p:cNvSpPr>
            <a:spLocks noChangeShapeType="1"/>
          </p:cNvSpPr>
          <p:nvPr/>
        </p:nvSpPr>
        <p:spPr bwMode="auto">
          <a:xfrm flipH="1">
            <a:off x="5202238" y="1449388"/>
            <a:ext cx="630237" cy="314325"/>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3" name="Line 5"/>
          <p:cNvSpPr>
            <a:spLocks noChangeShapeType="1"/>
          </p:cNvSpPr>
          <p:nvPr/>
        </p:nvSpPr>
        <p:spPr bwMode="auto">
          <a:xfrm flipV="1">
            <a:off x="2771775" y="2119313"/>
            <a:ext cx="360363" cy="319087"/>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4" name="Line 6"/>
          <p:cNvSpPr>
            <a:spLocks noChangeShapeType="1"/>
          </p:cNvSpPr>
          <p:nvPr/>
        </p:nvSpPr>
        <p:spPr bwMode="auto">
          <a:xfrm flipH="1" flipV="1">
            <a:off x="4841875" y="2168525"/>
            <a:ext cx="560388" cy="280988"/>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5" name="Rectangle 8"/>
          <p:cNvSpPr>
            <a:spLocks noGrp="1" noChangeArrowheads="1"/>
          </p:cNvSpPr>
          <p:nvPr>
            <p:ph type="title" idx="4294967295"/>
          </p:nvPr>
        </p:nvSpPr>
        <p:spPr>
          <a:xfrm>
            <a:off x="723900" y="114300"/>
            <a:ext cx="7896225" cy="538163"/>
          </a:xfrm>
          <a:noFill/>
        </p:spPr>
        <p:txBody>
          <a:bodyPr lIns="63500" tIns="25400" rIns="63500" bIns="25400" anchor="b">
            <a:spAutoFit/>
          </a:bodyPr>
          <a:lstStyle/>
          <a:p>
            <a:r>
              <a:rPr lang="zh-CN" altLang="en-US" sz="3200" smtClean="0"/>
              <a:t>科学计数法</a:t>
            </a:r>
            <a:r>
              <a:rPr lang="en-US" altLang="zh-CN" sz="3200" smtClean="0"/>
              <a:t>(Scientific Notation)</a:t>
            </a:r>
            <a:r>
              <a:rPr lang="zh-CN" altLang="en-US" sz="3200" smtClean="0"/>
              <a:t>与浮点数</a:t>
            </a:r>
          </a:p>
        </p:txBody>
      </p:sp>
      <p:grpSp>
        <p:nvGrpSpPr>
          <p:cNvPr id="2" name="Group 14"/>
          <p:cNvGrpSpPr>
            <a:grpSpLocks/>
          </p:cNvGrpSpPr>
          <p:nvPr/>
        </p:nvGrpSpPr>
        <p:grpSpPr bwMode="auto">
          <a:xfrm>
            <a:off x="250825" y="4689475"/>
            <a:ext cx="8497888" cy="1695450"/>
            <a:chOff x="270" y="2853"/>
            <a:chExt cx="5353" cy="1068"/>
          </a:xfrm>
        </p:grpSpPr>
        <p:sp>
          <p:nvSpPr>
            <p:cNvPr id="575497" name="Rectangle 9"/>
            <p:cNvSpPr>
              <a:spLocks noChangeArrowheads="1"/>
            </p:cNvSpPr>
            <p:nvPr/>
          </p:nvSpPr>
          <p:spPr bwMode="auto">
            <a:xfrm>
              <a:off x="270" y="2853"/>
              <a:ext cx="5353" cy="1068"/>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kumimoji="1" lang="zh-CN" altLang="en-US" sz="2800">
                  <a:latin typeface="Times New Roman" pitchFamily="18" charset="0"/>
                </a:rPr>
                <a:t>		 </a:t>
              </a:r>
              <a:r>
                <a:rPr kumimoji="1" lang="en-US" altLang="zh-CN" sz="2000" b="1" i="1">
                  <a:cs typeface="Arial" pitchFamily="34" charset="0"/>
                </a:rPr>
                <a:t>mantissa</a:t>
              </a:r>
              <a:r>
                <a:rPr kumimoji="1" lang="zh-CN" altLang="en-US" sz="2000" b="1" i="1">
                  <a:cs typeface="Arial" pitchFamily="34" charset="0"/>
                </a:rPr>
                <a:t>（尾数）                            </a:t>
              </a:r>
              <a:r>
                <a:rPr kumimoji="1" lang="en-US" altLang="zh-CN" sz="2000" b="1" i="1">
                  <a:cs typeface="Arial" pitchFamily="34" charset="0"/>
                </a:rPr>
                <a:t>exponent</a:t>
              </a:r>
              <a:r>
                <a:rPr kumimoji="1" lang="zh-CN" altLang="en-US" sz="2000" b="1" i="1">
                  <a:cs typeface="Arial" pitchFamily="34" charset="0"/>
                </a:rPr>
                <a:t>（指数）</a:t>
              </a:r>
              <a:endParaRPr kumimoji="1" lang="zh-CN" altLang="en-US" sz="2000" b="1">
                <a:cs typeface="Arial" pitchFamily="34" charset="0"/>
              </a:endParaRPr>
            </a:p>
            <a:p>
              <a:pPr marL="342900" indent="-342900">
                <a:lnSpc>
                  <a:spcPct val="90000"/>
                </a:lnSpc>
                <a:spcBef>
                  <a:spcPct val="20000"/>
                </a:spcBef>
                <a:buClr>
                  <a:schemeClr val="folHlink"/>
                </a:buClr>
                <a:buSzPct val="60000"/>
                <a:buFont typeface="Wingdings" pitchFamily="2" charset="2"/>
                <a:buNone/>
              </a:pPr>
              <a:r>
                <a:rPr kumimoji="1" lang="en-US" altLang="zh-CN" sz="2000" b="1">
                  <a:cs typeface="Arial" pitchFamily="34" charset="0"/>
                </a:rPr>
                <a:t>                                                   0.101</a:t>
              </a:r>
              <a:r>
                <a:rPr kumimoji="1" lang="en-US" altLang="zh-CN" sz="2000" b="1" baseline="-25000">
                  <a:solidFill>
                    <a:schemeClr val="accent2"/>
                  </a:solidFill>
                  <a:cs typeface="Arial" pitchFamily="34" charset="0"/>
                </a:rPr>
                <a:t>two</a:t>
              </a:r>
              <a:r>
                <a:rPr kumimoji="1" lang="en-US" altLang="zh-CN" sz="2000" b="1">
                  <a:cs typeface="Arial" pitchFamily="34" charset="0"/>
                </a:rPr>
                <a:t>   </a:t>
              </a:r>
              <a:r>
                <a:rPr kumimoji="1" lang="en-US" altLang="zh-CN" sz="2000" b="1">
                  <a:solidFill>
                    <a:srgbClr val="000000"/>
                  </a:solidFill>
                  <a:cs typeface="Arial" pitchFamily="34" charset="0"/>
                </a:rPr>
                <a:t>x</a:t>
              </a:r>
              <a:r>
                <a:rPr kumimoji="1" lang="en-US" altLang="zh-CN" sz="2000" b="1">
                  <a:cs typeface="Arial" pitchFamily="34" charset="0"/>
                </a:rPr>
                <a:t>   </a:t>
              </a:r>
              <a:r>
                <a:rPr kumimoji="1" lang="en-US" altLang="zh-CN" sz="2000" b="1">
                  <a:solidFill>
                    <a:schemeClr val="accent2"/>
                  </a:solidFill>
                  <a:cs typeface="Arial" pitchFamily="34" charset="0"/>
                </a:rPr>
                <a:t>2</a:t>
              </a:r>
              <a:r>
                <a:rPr kumimoji="1" lang="en-US" altLang="zh-CN" sz="2000" b="1">
                  <a:cs typeface="Arial" pitchFamily="34" charset="0"/>
                </a:rPr>
                <a:t> </a:t>
              </a:r>
              <a:r>
                <a:rPr kumimoji="1" lang="en-US" altLang="zh-CN" sz="2000" b="1" baseline="30000">
                  <a:cs typeface="Arial" pitchFamily="34" charset="0"/>
                </a:rPr>
                <a:t>-10</a:t>
              </a:r>
            </a:p>
            <a:p>
              <a:pPr marL="342900" indent="-342900">
                <a:lnSpc>
                  <a:spcPct val="60000"/>
                </a:lnSpc>
                <a:spcBef>
                  <a:spcPct val="20000"/>
                </a:spcBef>
                <a:buClr>
                  <a:schemeClr val="folHlink"/>
                </a:buClr>
                <a:buSzPct val="60000"/>
                <a:buFont typeface="Wingdings" pitchFamily="2" charset="2"/>
                <a:buNone/>
              </a:pPr>
              <a:r>
                <a:rPr kumimoji="1" lang="en-US" altLang="zh-CN" sz="2000" b="1">
                  <a:cs typeface="Arial" pitchFamily="34" charset="0"/>
                </a:rPr>
                <a:t>                       </a:t>
              </a:r>
            </a:p>
            <a:p>
              <a:pPr marL="342900" indent="-342900">
                <a:lnSpc>
                  <a:spcPct val="90000"/>
                </a:lnSpc>
                <a:spcBef>
                  <a:spcPct val="20000"/>
                </a:spcBef>
                <a:buClr>
                  <a:schemeClr val="folHlink"/>
                </a:buClr>
                <a:buSzPct val="60000"/>
                <a:buFont typeface="Wingdings" pitchFamily="2" charset="2"/>
                <a:buNone/>
              </a:pPr>
              <a:r>
                <a:rPr kumimoji="1" lang="en-US" altLang="zh-CN" sz="2000" b="1">
                  <a:cs typeface="Arial" pitchFamily="34" charset="0"/>
                </a:rPr>
                <a:t>                      	   </a:t>
              </a:r>
              <a:r>
                <a:rPr kumimoji="1" lang="en-US" altLang="zh-CN" sz="2000" b="1" i="1">
                  <a:solidFill>
                    <a:schemeClr val="accent2"/>
                  </a:solidFill>
                  <a:cs typeface="Arial" pitchFamily="34" charset="0"/>
                </a:rPr>
                <a:t>binary </a:t>
              </a:r>
              <a:r>
                <a:rPr kumimoji="1" lang="en-US" altLang="zh-CN" sz="2000" b="1" i="1">
                  <a:cs typeface="Arial" pitchFamily="34" charset="0"/>
                </a:rPr>
                <a:t>point                      </a:t>
              </a:r>
              <a:r>
                <a:rPr kumimoji="1" lang="zh-CN" altLang="en-US" sz="2000" b="1" i="1">
                  <a:cs typeface="Arial" pitchFamily="34" charset="0"/>
                </a:rPr>
                <a:t>基为</a:t>
              </a:r>
              <a:r>
                <a:rPr kumimoji="1" lang="en-US" altLang="zh-CN" sz="2000" b="1" i="1">
                  <a:cs typeface="Arial" pitchFamily="34" charset="0"/>
                </a:rPr>
                <a:t>2</a:t>
              </a:r>
              <a:endParaRPr kumimoji="1" lang="en-US" altLang="zh-CN" sz="2000" b="1" baseline="30000">
                <a:cs typeface="Arial" pitchFamily="34" charset="0"/>
              </a:endParaRPr>
            </a:p>
          </p:txBody>
        </p:sp>
        <p:sp>
          <p:nvSpPr>
            <p:cNvPr id="575498" name="Line 10"/>
            <p:cNvSpPr>
              <a:spLocks noChangeShapeType="1"/>
            </p:cNvSpPr>
            <p:nvPr/>
          </p:nvSpPr>
          <p:spPr bwMode="auto">
            <a:xfrm>
              <a:off x="2275" y="3027"/>
              <a:ext cx="305" cy="96"/>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9" name="Line 11"/>
            <p:cNvSpPr>
              <a:spLocks noChangeShapeType="1"/>
            </p:cNvSpPr>
            <p:nvPr/>
          </p:nvSpPr>
          <p:spPr bwMode="auto">
            <a:xfrm flipH="1">
              <a:off x="3793" y="3074"/>
              <a:ext cx="225" cy="143"/>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0" name="Line 12"/>
            <p:cNvSpPr>
              <a:spLocks noChangeShapeType="1"/>
            </p:cNvSpPr>
            <p:nvPr/>
          </p:nvSpPr>
          <p:spPr bwMode="auto">
            <a:xfrm flipV="1">
              <a:off x="2451" y="3343"/>
              <a:ext cx="235" cy="209"/>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1" name="Line 13"/>
            <p:cNvSpPr>
              <a:spLocks noChangeShapeType="1"/>
            </p:cNvSpPr>
            <p:nvPr/>
          </p:nvSpPr>
          <p:spPr bwMode="auto">
            <a:xfrm flipH="1" flipV="1">
              <a:off x="3589" y="3331"/>
              <a:ext cx="243" cy="208"/>
            </a:xfrm>
            <a:prstGeom prst="line">
              <a:avLst/>
            </a:prstGeom>
            <a:noFill/>
            <a:ln w="38100">
              <a:solidFill>
                <a:srgbClr val="990000"/>
              </a:solidFill>
              <a:miter lim="800000"/>
              <a:headEnd/>
              <a:tailEnd type="triangle" w="med" len="med"/>
            </a:ln>
          </p:spPr>
          <p:txBody>
            <a:bodyPr wrap="none"/>
            <a:lstStyle/>
            <a:p>
              <a:endParaRPr lang="zh-CN" altLang="en-US"/>
            </a:p>
          </p:txBody>
        </p:sp>
      </p:grpSp>
      <p:sp>
        <p:nvSpPr>
          <p:cNvPr id="300047" name="Rectangle 15"/>
          <p:cNvSpPr>
            <a:spLocks noChangeArrowheads="1"/>
          </p:cNvSpPr>
          <p:nvPr/>
        </p:nvSpPr>
        <p:spPr bwMode="auto">
          <a:xfrm>
            <a:off x="385763" y="4419600"/>
            <a:ext cx="2638425" cy="457200"/>
          </a:xfrm>
          <a:prstGeom prst="rect">
            <a:avLst/>
          </a:prstGeom>
          <a:noFill/>
          <a:ln w="12700">
            <a:noFill/>
            <a:miter lim="800000"/>
            <a:headEnd/>
            <a:tailEnd/>
          </a:ln>
        </p:spPr>
        <p:txBody>
          <a:bodyPr wrap="none">
            <a:spAutoFit/>
          </a:bodyPr>
          <a:lstStyle/>
          <a:p>
            <a:pPr eaLnBrk="0" hangingPunct="0">
              <a:lnSpc>
                <a:spcPct val="120000"/>
              </a:lnSpc>
              <a:spcBef>
                <a:spcPct val="30000"/>
              </a:spcBef>
              <a:buClr>
                <a:schemeClr val="accent1"/>
              </a:buClr>
              <a:buSzPct val="100000"/>
              <a:buFont typeface="Wingdings" pitchFamily="2" charset="2"/>
              <a:buNone/>
            </a:pPr>
            <a:r>
              <a:rPr lang="en-US" altLang="zh-CN" sz="2000" b="1">
                <a:solidFill>
                  <a:srgbClr val="063DE9"/>
                </a:solidFill>
                <a:cs typeface="Arial" pitchFamily="34" charset="0"/>
              </a:rPr>
              <a:t>for Binary Numbers:</a:t>
            </a:r>
          </a:p>
        </p:txBody>
      </p:sp>
      <p:sp>
        <p:nvSpPr>
          <p:cNvPr id="300048" name="Text Box 16"/>
          <p:cNvSpPr txBox="1">
            <a:spLocks noChangeArrowheads="1"/>
          </p:cNvSpPr>
          <p:nvPr/>
        </p:nvSpPr>
        <p:spPr bwMode="auto">
          <a:xfrm>
            <a:off x="149225" y="6046788"/>
            <a:ext cx="8856663"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ea typeface="黑体" pitchFamily="49" charset="-122"/>
              </a:rPr>
              <a:t>只要对尾数和指数分别编码，就可表示一个浮点数（即：实数）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4">
                                            <p:txEl>
                                              <p:pRg st="5" end="5"/>
                                            </p:txEl>
                                          </p:spTgt>
                                        </p:tgtEl>
                                        <p:attrNameLst>
                                          <p:attrName>style.visibility</p:attrName>
                                        </p:attrNameLst>
                                      </p:cBhvr>
                                      <p:to>
                                        <p:strVal val="visible"/>
                                      </p:to>
                                    </p:set>
                                    <p:animEffect transition="in" filter="blinds(horizontal)">
                                      <p:cBhvr>
                                        <p:cTn id="7" dur="500"/>
                                        <p:tgtEl>
                                          <p:spTgt spid="3000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12" dur="500"/>
                                        <p:tgtEl>
                                          <p:spTgt spid="30003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17" dur="500"/>
                                        <p:tgtEl>
                                          <p:spTgt spid="30003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22" dur="500"/>
                                        <p:tgtEl>
                                          <p:spTgt spid="30003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0047"/>
                                        </p:tgtEl>
                                        <p:attrNameLst>
                                          <p:attrName>style.visibility</p:attrName>
                                        </p:attrNameLst>
                                      </p:cBhvr>
                                      <p:to>
                                        <p:strVal val="visible"/>
                                      </p:to>
                                    </p:set>
                                    <p:animEffect transition="in" filter="blinds(horizontal)">
                                      <p:cBhvr>
                                        <p:cTn id="27" dur="500"/>
                                        <p:tgtEl>
                                          <p:spTgt spid="3000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37"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7908" name="Object 4"/>
          <p:cNvGraphicFramePr>
            <a:graphicFrameLocks noChangeAspect="1"/>
          </p:cNvGraphicFramePr>
          <p:nvPr/>
        </p:nvGraphicFramePr>
        <p:xfrm>
          <a:off x="44450" y="0"/>
          <a:ext cx="8937625" cy="6669088"/>
        </p:xfrm>
        <a:graphic>
          <a:graphicData uri="http://schemas.openxmlformats.org/presentationml/2006/ole">
            <mc:AlternateContent xmlns:mc="http://schemas.openxmlformats.org/markup-compatibility/2006">
              <mc:Choice xmlns:v="urn:schemas-microsoft-com:vml" Requires="v">
                <p:oleObj spid="_x0000_s507937" name="图片" r:id="rId3" imgW="5600700" imgH="6299200" progId="Word.Picture.8">
                  <p:embed/>
                </p:oleObj>
              </mc:Choice>
              <mc:Fallback>
                <p:oleObj name="图片" r:id="rId3" imgW="5600700" imgH="6299200" progId="Word.Pictur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 y="0"/>
                        <a:ext cx="8937625" cy="666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7910" name="Text Box 6"/>
          <p:cNvSpPr txBox="1">
            <a:spLocks noChangeArrowheads="1"/>
          </p:cNvSpPr>
          <p:nvPr/>
        </p:nvSpPr>
        <p:spPr bwMode="auto">
          <a:xfrm>
            <a:off x="4841875" y="6084888"/>
            <a:ext cx="36004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各类数据之间的转换关系</a:t>
            </a:r>
          </a:p>
        </p:txBody>
      </p:sp>
      <p:sp>
        <p:nvSpPr>
          <p:cNvPr id="507911" name="Text Box 7"/>
          <p:cNvSpPr txBox="1">
            <a:spLocks noChangeArrowheads="1"/>
          </p:cNvSpPr>
          <p:nvPr/>
        </p:nvSpPr>
        <p:spPr bwMode="auto">
          <a:xfrm>
            <a:off x="341313" y="458788"/>
            <a:ext cx="1844675" cy="1282700"/>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000" b="1">
                <a:solidFill>
                  <a:srgbClr val="FF0000"/>
                </a:solidFill>
                <a:ea typeface="微软雅黑" pitchFamily="34" charset="-122"/>
              </a:rPr>
              <a:t>你知道数码相机拍摄一张照片的过程吗？</a:t>
            </a:r>
          </a:p>
        </p:txBody>
      </p:sp>
      <p:sp>
        <p:nvSpPr>
          <p:cNvPr id="507912" name="Rectangle 8"/>
          <p:cNvSpPr>
            <a:spLocks noChangeArrowheads="1"/>
          </p:cNvSpPr>
          <p:nvPr/>
        </p:nvSpPr>
        <p:spPr bwMode="auto">
          <a:xfrm>
            <a:off x="44450" y="2663825"/>
            <a:ext cx="8893175" cy="3960813"/>
          </a:xfrm>
          <a:prstGeom prst="rect">
            <a:avLst/>
          </a:prstGeom>
          <a:solidFill>
            <a:schemeClr val="accent1">
              <a:alpha val="25999"/>
            </a:schemeClr>
          </a:solidFill>
          <a:ln w="9525">
            <a:solidFill>
              <a:schemeClr val="tx1"/>
            </a:solidFill>
            <a:miter lim="800000"/>
            <a:headEnd/>
            <a:tailEnd/>
          </a:ln>
          <a:effectLst/>
        </p:spPr>
        <p:txBody>
          <a:bodyPr wrap="none" anchor="ctr"/>
          <a:lstStyle/>
          <a:p>
            <a:endParaRPr lang="zh-CN" altLang="en-US"/>
          </a:p>
        </p:txBody>
      </p:sp>
      <p:sp>
        <p:nvSpPr>
          <p:cNvPr id="507913" name="Text Box 9"/>
          <p:cNvSpPr txBox="1">
            <a:spLocks noChangeArrowheads="1"/>
          </p:cNvSpPr>
          <p:nvPr/>
        </p:nvSpPr>
        <p:spPr bwMode="auto">
          <a:xfrm>
            <a:off x="250825" y="1898650"/>
            <a:ext cx="220503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33CC"/>
                </a:solidFill>
                <a:ea typeface="微软雅黑" pitchFamily="34" charset="-122"/>
              </a:rPr>
              <a:t>离散化、编码</a:t>
            </a:r>
          </a:p>
        </p:txBody>
      </p:sp>
      <p:sp>
        <p:nvSpPr>
          <p:cNvPr id="507914" name="Line 10"/>
          <p:cNvSpPr>
            <a:spLocks noChangeShapeType="1"/>
          </p:cNvSpPr>
          <p:nvPr/>
        </p:nvSpPr>
        <p:spPr bwMode="auto">
          <a:xfrm flipV="1">
            <a:off x="1916113" y="1358900"/>
            <a:ext cx="765175" cy="720725"/>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idx="4294967295"/>
          </p:nvPr>
        </p:nvSpPr>
        <p:spPr>
          <a:xfrm>
            <a:off x="800100" y="7938"/>
            <a:ext cx="6959600" cy="660400"/>
          </a:xfrm>
          <a:noFill/>
        </p:spPr>
        <p:txBody>
          <a:bodyPr lIns="63500" tIns="25400" rIns="63500" bIns="25400">
            <a:spAutoFit/>
          </a:bodyPr>
          <a:lstStyle/>
          <a:p>
            <a:r>
              <a:rPr lang="zh-CN" altLang="en-US" smtClean="0">
                <a:ea typeface="宋体" pitchFamily="2" charset="-122"/>
              </a:rPr>
              <a:t>浮点数的表示</a:t>
            </a:r>
            <a:endParaRPr lang="en-US" altLang="zh-CN" smtClean="0">
              <a:ea typeface="宋体" pitchFamily="2" charset="-122"/>
            </a:endParaRPr>
          </a:p>
        </p:txBody>
      </p:sp>
      <p:sp>
        <p:nvSpPr>
          <p:cNvPr id="304131" name="Rectangle 3"/>
          <p:cNvSpPr>
            <a:spLocks noGrp="1" noChangeArrowheads="1"/>
          </p:cNvSpPr>
          <p:nvPr>
            <p:ph type="body" idx="4294967295"/>
          </p:nvPr>
        </p:nvSpPr>
        <p:spPr>
          <a:xfrm>
            <a:off x="188913" y="757238"/>
            <a:ext cx="8286750" cy="5162550"/>
          </a:xfrm>
          <a:noFill/>
        </p:spPr>
        <p:txBody>
          <a:bodyPr lIns="63500" tIns="25400" rIns="63500" bIns="25400">
            <a:spAutoFit/>
          </a:bodyPr>
          <a:lstStyle/>
          <a:p>
            <a:pPr>
              <a:lnSpc>
                <a:spcPct val="100000"/>
              </a:lnSpc>
              <a:spcBef>
                <a:spcPct val="30000"/>
              </a:spcBef>
              <a:buFontTx/>
              <a:buNone/>
            </a:pPr>
            <a:r>
              <a:rPr lang="zh-CN" altLang="en-US" sz="2200" dirty="0" smtClean="0">
                <a:solidFill>
                  <a:srgbClr val="000000"/>
                </a:solidFill>
              </a:rPr>
              <a:t>°</a:t>
            </a:r>
            <a:r>
              <a:rPr lang="en-US" altLang="zh-CN" dirty="0" smtClean="0">
                <a:solidFill>
                  <a:srgbClr val="000000"/>
                </a:solidFill>
              </a:rPr>
              <a:t>Normal format</a:t>
            </a:r>
            <a:r>
              <a:rPr lang="zh-CN" altLang="en-US" dirty="0" smtClean="0">
                <a:solidFill>
                  <a:srgbClr val="000000"/>
                </a:solidFill>
              </a:rPr>
              <a:t>（规格化数形式） ：</a:t>
            </a:r>
          </a:p>
          <a:p>
            <a:pPr>
              <a:lnSpc>
                <a:spcPct val="100000"/>
              </a:lnSpc>
              <a:spcBef>
                <a:spcPct val="30000"/>
              </a:spcBef>
              <a:buFontTx/>
              <a:buNone/>
            </a:pPr>
            <a:r>
              <a:rPr lang="en-US" altLang="zh-CN" dirty="0" smtClean="0">
                <a:solidFill>
                  <a:srgbClr val="000000"/>
                </a:solidFill>
              </a:rPr>
              <a:t>          </a:t>
            </a:r>
            <a:r>
              <a:rPr lang="en-US" altLang="zh-CN" dirty="0" smtClean="0">
                <a:solidFill>
                  <a:srgbClr val="FF6600"/>
                </a:solidFill>
                <a:cs typeface="Arial" pitchFamily="34" charset="0"/>
              </a:rPr>
              <a:t>+/-</a:t>
            </a:r>
            <a:r>
              <a:rPr lang="en-US" altLang="zh-CN" dirty="0" smtClean="0">
                <a:cs typeface="Arial" pitchFamily="34" charset="0"/>
              </a:rPr>
              <a:t>1</a:t>
            </a:r>
            <a:r>
              <a:rPr lang="en-US" altLang="zh-CN" dirty="0" smtClean="0">
                <a:solidFill>
                  <a:schemeClr val="accent2"/>
                </a:solidFill>
                <a:cs typeface="Arial" pitchFamily="34" charset="0"/>
              </a:rPr>
              <a:t>.</a:t>
            </a:r>
            <a:r>
              <a:rPr lang="en-US" altLang="zh-CN" dirty="0" smtClean="0">
                <a:solidFill>
                  <a:srgbClr val="063DE9"/>
                </a:solidFill>
                <a:cs typeface="Arial" pitchFamily="34" charset="0"/>
              </a:rPr>
              <a:t>xxxxxxxxxx</a:t>
            </a:r>
            <a:r>
              <a:rPr lang="en-US" altLang="zh-CN" baseline="-25000" dirty="0" smtClean="0">
                <a:solidFill>
                  <a:srgbClr val="000000"/>
                </a:solidFill>
                <a:cs typeface="Arial" pitchFamily="34" charset="0"/>
              </a:rPr>
              <a:t> </a:t>
            </a:r>
            <a:r>
              <a:rPr lang="en-US" altLang="zh-CN" dirty="0" smtClean="0"/>
              <a:t>×</a:t>
            </a:r>
            <a:r>
              <a:rPr lang="en-US" altLang="zh-CN" dirty="0" smtClean="0">
                <a:solidFill>
                  <a:srgbClr val="000000"/>
                </a:solidFill>
                <a:cs typeface="Arial" pitchFamily="34" charset="0"/>
              </a:rPr>
              <a:t> </a:t>
            </a:r>
            <a:r>
              <a:rPr lang="en-US" altLang="zh-CN" dirty="0" err="1" smtClean="0">
                <a:solidFill>
                  <a:srgbClr val="000000"/>
                </a:solidFill>
                <a:cs typeface="Arial" pitchFamily="34" charset="0"/>
              </a:rPr>
              <a:t>R</a:t>
            </a:r>
            <a:r>
              <a:rPr lang="en-US" altLang="zh-CN" baseline="30000" dirty="0" err="1" smtClean="0">
                <a:solidFill>
                  <a:srgbClr val="CC0000"/>
                </a:solidFill>
                <a:cs typeface="Arial" pitchFamily="34" charset="0"/>
              </a:rPr>
              <a:t>Exponent</a:t>
            </a:r>
            <a:endParaRPr lang="en-US" altLang="zh-CN" baseline="-6000" dirty="0" smtClean="0">
              <a:solidFill>
                <a:srgbClr val="CC0000"/>
              </a:solidFill>
              <a:cs typeface="Arial" pitchFamily="34" charset="0"/>
            </a:endParaRPr>
          </a:p>
          <a:p>
            <a:pPr>
              <a:lnSpc>
                <a:spcPct val="100000"/>
              </a:lnSpc>
              <a:spcBef>
                <a:spcPct val="30000"/>
              </a:spcBef>
              <a:buFontTx/>
              <a:buNone/>
            </a:pPr>
            <a:r>
              <a:rPr lang="en-US" altLang="zh-CN" dirty="0" smtClean="0">
                <a:solidFill>
                  <a:srgbClr val="000000"/>
                </a:solidFill>
                <a:cs typeface="Arial" pitchFamily="34" charset="0"/>
              </a:rPr>
              <a:t>°32-bit </a:t>
            </a:r>
            <a:r>
              <a:rPr lang="zh-CN" altLang="en-US" dirty="0" smtClean="0">
                <a:solidFill>
                  <a:srgbClr val="000000"/>
                </a:solidFill>
                <a:cs typeface="Arial" pitchFamily="34" charset="0"/>
              </a:rPr>
              <a:t>规格化数： </a:t>
            </a:r>
          </a:p>
          <a:p>
            <a:pPr>
              <a:lnSpc>
                <a:spcPct val="100000"/>
              </a:lnSpc>
              <a:spcBef>
                <a:spcPct val="30000"/>
              </a:spcBef>
              <a:buFontTx/>
              <a:buNone/>
            </a:pPr>
            <a:r>
              <a:rPr lang="en-US" altLang="zh-CN" dirty="0" smtClean="0">
                <a:solidFill>
                  <a:srgbClr val="000000"/>
                </a:solidFill>
              </a:rPr>
              <a:t>        31                                                                          0 </a:t>
            </a:r>
          </a:p>
          <a:p>
            <a:pPr>
              <a:lnSpc>
                <a:spcPct val="100000"/>
              </a:lnSpc>
              <a:spcBef>
                <a:spcPct val="30000"/>
              </a:spcBef>
              <a:buFontTx/>
              <a:buNone/>
            </a:pPr>
            <a:r>
              <a:rPr lang="en-US" altLang="zh-CN" dirty="0" smtClean="0">
                <a:solidFill>
                  <a:srgbClr val="00E0CB"/>
                </a:solidFill>
              </a:rPr>
              <a:t>         </a:t>
            </a:r>
            <a:r>
              <a:rPr lang="en-US" altLang="zh-CN" dirty="0" smtClean="0">
                <a:solidFill>
                  <a:srgbClr val="FF6600"/>
                </a:solidFill>
              </a:rPr>
              <a:t>S</a:t>
            </a:r>
            <a:r>
              <a:rPr lang="en-US" altLang="zh-CN" dirty="0" smtClean="0">
                <a:solidFill>
                  <a:srgbClr val="00E0CB"/>
                </a:solidFill>
              </a:rPr>
              <a:t>     </a:t>
            </a:r>
            <a:r>
              <a:rPr lang="en-US" altLang="zh-CN" dirty="0" smtClean="0">
                <a:solidFill>
                  <a:srgbClr val="CC0000"/>
                </a:solidFill>
              </a:rPr>
              <a:t>Exponent </a:t>
            </a:r>
            <a:r>
              <a:rPr lang="en-US" altLang="zh-CN" dirty="0" smtClean="0">
                <a:solidFill>
                  <a:srgbClr val="FD0128"/>
                </a:solidFill>
              </a:rPr>
              <a:t>                     </a:t>
            </a:r>
            <a:r>
              <a:rPr lang="en-US" altLang="zh-CN" dirty="0" err="1" smtClean="0">
                <a:solidFill>
                  <a:srgbClr val="063DE9"/>
                </a:solidFill>
              </a:rPr>
              <a:t>Significand</a:t>
            </a:r>
            <a:endParaRPr lang="en-US" altLang="zh-CN" dirty="0" smtClean="0">
              <a:solidFill>
                <a:srgbClr val="FD0128"/>
              </a:solidFill>
            </a:endParaRPr>
          </a:p>
          <a:p>
            <a:pPr>
              <a:lnSpc>
                <a:spcPct val="100000"/>
              </a:lnSpc>
              <a:spcBef>
                <a:spcPct val="30000"/>
              </a:spcBef>
              <a:buFontTx/>
              <a:buNone/>
            </a:pPr>
            <a:r>
              <a:rPr lang="en-US" altLang="zh-CN" dirty="0" smtClean="0">
                <a:solidFill>
                  <a:srgbClr val="000000"/>
                </a:solidFill>
              </a:rPr>
              <a:t>       1 bit      ? bits                             ? bits</a:t>
            </a:r>
          </a:p>
          <a:p>
            <a:pPr>
              <a:lnSpc>
                <a:spcPct val="100000"/>
              </a:lnSpc>
              <a:spcBef>
                <a:spcPct val="30000"/>
              </a:spcBef>
              <a:buFontTx/>
              <a:buNone/>
            </a:pPr>
            <a:r>
              <a:rPr lang="en-US" altLang="zh-CN" dirty="0" smtClean="0">
                <a:solidFill>
                  <a:srgbClr val="00E0CB"/>
                </a:solidFill>
              </a:rPr>
              <a:t>     </a:t>
            </a:r>
            <a:r>
              <a:rPr lang="en-US" altLang="zh-CN" dirty="0" smtClean="0">
                <a:solidFill>
                  <a:srgbClr val="FF6600"/>
                </a:solidFill>
                <a:ea typeface="黑体" pitchFamily="49" charset="-122"/>
              </a:rPr>
              <a:t>S</a:t>
            </a:r>
            <a:r>
              <a:rPr lang="en-US" altLang="zh-CN" dirty="0" smtClean="0">
                <a:solidFill>
                  <a:srgbClr val="00E0CB"/>
                </a:solidFill>
                <a:ea typeface="黑体" pitchFamily="49" charset="-122"/>
              </a:rPr>
              <a:t> </a:t>
            </a:r>
            <a:r>
              <a:rPr lang="zh-CN" altLang="en-US" dirty="0" smtClean="0">
                <a:ea typeface="黑体" pitchFamily="49" charset="-122"/>
              </a:rPr>
              <a:t>是符号位（</a:t>
            </a:r>
            <a:r>
              <a:rPr lang="en-US" altLang="zh-CN" dirty="0" smtClean="0">
                <a:ea typeface="黑体" pitchFamily="49" charset="-122"/>
              </a:rPr>
              <a:t>Sign</a:t>
            </a:r>
            <a:r>
              <a:rPr lang="zh-CN" altLang="en-US" dirty="0" smtClean="0">
                <a:ea typeface="黑体" pitchFamily="49" charset="-122"/>
              </a:rPr>
              <a:t>）</a:t>
            </a:r>
          </a:p>
          <a:p>
            <a:pPr>
              <a:lnSpc>
                <a:spcPct val="100000"/>
              </a:lnSpc>
              <a:spcBef>
                <a:spcPct val="30000"/>
              </a:spcBef>
              <a:buFontTx/>
              <a:buNone/>
            </a:pPr>
            <a:r>
              <a:rPr lang="en-US" altLang="zh-CN" dirty="0" smtClean="0">
                <a:solidFill>
                  <a:srgbClr val="000000"/>
                </a:solidFill>
                <a:ea typeface="黑体" pitchFamily="49" charset="-122"/>
              </a:rPr>
              <a:t>    </a:t>
            </a:r>
            <a:r>
              <a:rPr lang="en-US" altLang="zh-CN" dirty="0" smtClean="0">
                <a:solidFill>
                  <a:srgbClr val="CC0000"/>
                </a:solidFill>
                <a:ea typeface="黑体" pitchFamily="49" charset="-122"/>
              </a:rPr>
              <a:t> Exponent</a:t>
            </a:r>
            <a:r>
              <a:rPr lang="zh-CN" altLang="en-US" dirty="0" smtClean="0">
                <a:ea typeface="黑体" pitchFamily="49" charset="-122"/>
              </a:rPr>
              <a:t>用移码（增码）来表示</a:t>
            </a:r>
          </a:p>
          <a:p>
            <a:pPr>
              <a:lnSpc>
                <a:spcPct val="100000"/>
              </a:lnSpc>
              <a:spcBef>
                <a:spcPct val="30000"/>
              </a:spcBef>
              <a:buFontTx/>
              <a:buNone/>
            </a:pPr>
            <a:r>
              <a:rPr lang="en-US" altLang="zh-CN" dirty="0" smtClean="0">
                <a:solidFill>
                  <a:srgbClr val="063DE9"/>
                </a:solidFill>
                <a:ea typeface="黑体" pitchFamily="49" charset="-122"/>
              </a:rPr>
              <a:t>     </a:t>
            </a:r>
            <a:r>
              <a:rPr lang="en-US" altLang="zh-CN" dirty="0" err="1" smtClean="0">
                <a:solidFill>
                  <a:srgbClr val="063DE9"/>
                </a:solidFill>
                <a:ea typeface="黑体" pitchFamily="49" charset="-122"/>
              </a:rPr>
              <a:t>Significand</a:t>
            </a:r>
            <a:r>
              <a:rPr lang="en-US" altLang="zh-CN" dirty="0" smtClean="0">
                <a:solidFill>
                  <a:srgbClr val="063DE9"/>
                </a:solidFill>
                <a:ea typeface="黑体" pitchFamily="49" charset="-122"/>
              </a:rPr>
              <a:t> </a:t>
            </a:r>
            <a:r>
              <a:rPr lang="zh-CN" altLang="en-US" dirty="0" smtClean="0">
                <a:solidFill>
                  <a:srgbClr val="000000"/>
                </a:solidFill>
                <a:ea typeface="黑体" pitchFamily="49" charset="-122"/>
              </a:rPr>
              <a:t>表示 </a:t>
            </a:r>
            <a:r>
              <a:rPr lang="en-US" altLang="zh-CN" dirty="0" err="1" smtClean="0">
                <a:solidFill>
                  <a:schemeClr val="accent2"/>
                </a:solidFill>
                <a:ea typeface="黑体" pitchFamily="49" charset="-122"/>
              </a:rPr>
              <a:t>xxxxxxxxxxxxx</a:t>
            </a:r>
            <a:r>
              <a:rPr lang="zh-CN" altLang="en-US" dirty="0" smtClean="0">
                <a:ea typeface="黑体" pitchFamily="49" charset="-122"/>
              </a:rPr>
              <a:t>，尾数部分</a:t>
            </a:r>
          </a:p>
          <a:p>
            <a:pPr>
              <a:lnSpc>
                <a:spcPct val="100000"/>
              </a:lnSpc>
              <a:spcBef>
                <a:spcPct val="30000"/>
              </a:spcBef>
              <a:buFontTx/>
              <a:buNone/>
            </a:pPr>
            <a:r>
              <a:rPr lang="en-US" altLang="zh-CN" dirty="0" smtClean="0">
                <a:solidFill>
                  <a:srgbClr val="000000"/>
                </a:solidFill>
                <a:ea typeface="黑体" pitchFamily="49" charset="-122"/>
              </a:rPr>
              <a:t>         </a:t>
            </a:r>
            <a:r>
              <a:rPr lang="en-US" altLang="zh-CN" dirty="0" smtClean="0">
                <a:solidFill>
                  <a:srgbClr val="990000"/>
                </a:solidFill>
                <a:ea typeface="黑体" pitchFamily="49" charset="-122"/>
              </a:rPr>
              <a:t>(</a:t>
            </a:r>
            <a:r>
              <a:rPr lang="zh-CN" altLang="en-US" dirty="0" smtClean="0">
                <a:solidFill>
                  <a:srgbClr val="990000"/>
                </a:solidFill>
                <a:ea typeface="黑体" pitchFamily="49" charset="-122"/>
              </a:rPr>
              <a:t>基可以是 </a:t>
            </a:r>
            <a:r>
              <a:rPr lang="en-US" altLang="zh-CN" dirty="0" smtClean="0">
                <a:solidFill>
                  <a:srgbClr val="990000"/>
                </a:solidFill>
                <a:ea typeface="黑体" pitchFamily="49" charset="-122"/>
              </a:rPr>
              <a:t>2/ 4 / 8 / 16</a:t>
            </a:r>
            <a:r>
              <a:rPr lang="zh-CN" altLang="en-US" dirty="0" smtClean="0">
                <a:solidFill>
                  <a:srgbClr val="990000"/>
                </a:solidFill>
                <a:ea typeface="黑体" pitchFamily="49" charset="-122"/>
              </a:rPr>
              <a:t>，约定信息，无需显式表示 </a:t>
            </a:r>
            <a:r>
              <a:rPr lang="en-US" altLang="zh-CN" dirty="0" smtClean="0">
                <a:solidFill>
                  <a:srgbClr val="990000"/>
                </a:solidFill>
                <a:ea typeface="黑体" pitchFamily="49" charset="-122"/>
              </a:rPr>
              <a:t>)</a:t>
            </a:r>
          </a:p>
          <a:p>
            <a:pPr>
              <a:lnSpc>
                <a:spcPct val="100000"/>
              </a:lnSpc>
              <a:spcBef>
                <a:spcPct val="30000"/>
              </a:spcBef>
              <a:buFontTx/>
              <a:buNone/>
            </a:pPr>
            <a:r>
              <a:rPr lang="en-US" altLang="zh-CN" dirty="0" smtClean="0">
                <a:solidFill>
                  <a:srgbClr val="000000"/>
                </a:solidFill>
                <a:ea typeface="黑体" pitchFamily="49" charset="-122"/>
              </a:rPr>
              <a:t>°</a:t>
            </a:r>
            <a:r>
              <a:rPr lang="zh-CN" altLang="en-US" dirty="0" smtClean="0">
                <a:solidFill>
                  <a:srgbClr val="000000"/>
                </a:solidFill>
                <a:ea typeface="黑体" pitchFamily="49" charset="-122"/>
              </a:rPr>
              <a:t>早期的计算机，各自定义自己的浮点数格式</a:t>
            </a:r>
            <a:endParaRPr lang="en-US" altLang="zh-CN" dirty="0" smtClean="0">
              <a:solidFill>
                <a:srgbClr val="000000"/>
              </a:solidFill>
              <a:ea typeface="黑体" pitchFamily="49" charset="-122"/>
            </a:endParaRPr>
          </a:p>
        </p:txBody>
      </p:sp>
      <p:grpSp>
        <p:nvGrpSpPr>
          <p:cNvPr id="578564" name="Group 8"/>
          <p:cNvGrpSpPr>
            <a:grpSpLocks/>
          </p:cNvGrpSpPr>
          <p:nvPr/>
        </p:nvGrpSpPr>
        <p:grpSpPr bwMode="auto">
          <a:xfrm>
            <a:off x="836613" y="2608263"/>
            <a:ext cx="6781800" cy="460375"/>
            <a:chOff x="525" y="1319"/>
            <a:chExt cx="4272" cy="290"/>
          </a:xfrm>
        </p:grpSpPr>
        <p:sp>
          <p:nvSpPr>
            <p:cNvPr id="578565" name="Rectangle 4"/>
            <p:cNvSpPr>
              <a:spLocks noChangeArrowheads="1"/>
            </p:cNvSpPr>
            <p:nvPr/>
          </p:nvSpPr>
          <p:spPr bwMode="auto">
            <a:xfrm>
              <a:off x="525" y="1321"/>
              <a:ext cx="4272" cy="288"/>
            </a:xfrm>
            <a:prstGeom prst="rect">
              <a:avLst/>
            </a:prstGeom>
            <a:noFill/>
            <a:ln w="28575">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78566" name="Line 5"/>
            <p:cNvSpPr>
              <a:spLocks noChangeShapeType="1"/>
            </p:cNvSpPr>
            <p:nvPr/>
          </p:nvSpPr>
          <p:spPr bwMode="auto">
            <a:xfrm>
              <a:off x="813" y="1319"/>
              <a:ext cx="0" cy="288"/>
            </a:xfrm>
            <a:prstGeom prst="line">
              <a:avLst/>
            </a:prstGeom>
            <a:noFill/>
            <a:ln w="28575">
              <a:solidFill>
                <a:schemeClr val="tx1"/>
              </a:solidFill>
              <a:miter lim="800000"/>
              <a:headEnd/>
              <a:tailEnd/>
            </a:ln>
          </p:spPr>
          <p:txBody>
            <a:bodyPr wrap="none"/>
            <a:lstStyle/>
            <a:p>
              <a:endParaRPr lang="zh-CN" altLang="en-US"/>
            </a:p>
          </p:txBody>
        </p:sp>
        <p:sp>
          <p:nvSpPr>
            <p:cNvPr id="578567" name="Line 6"/>
            <p:cNvSpPr>
              <a:spLocks noChangeShapeType="1"/>
            </p:cNvSpPr>
            <p:nvPr/>
          </p:nvSpPr>
          <p:spPr bwMode="auto">
            <a:xfrm>
              <a:off x="2109" y="1319"/>
              <a:ext cx="0" cy="288"/>
            </a:xfrm>
            <a:prstGeom prst="line">
              <a:avLst/>
            </a:prstGeom>
            <a:noFill/>
            <a:ln w="28575">
              <a:solidFill>
                <a:schemeClr val="tx1"/>
              </a:solidFill>
              <a:miter lim="800000"/>
              <a:headEnd/>
              <a:tailEnd/>
            </a:ln>
          </p:spPr>
          <p:txBody>
            <a:bodyPr wrap="none"/>
            <a:lstStyle/>
            <a:p>
              <a:endParaRPr lang="zh-CN" altLang="en-US"/>
            </a:p>
          </p:txBody>
        </p:sp>
      </p:grpSp>
      <p:sp>
        <p:nvSpPr>
          <p:cNvPr id="304137" name="Text Box 9"/>
          <p:cNvSpPr txBox="1">
            <a:spLocks noChangeArrowheads="1"/>
          </p:cNvSpPr>
          <p:nvPr/>
        </p:nvSpPr>
        <p:spPr bwMode="auto">
          <a:xfrm>
            <a:off x="566738" y="5903913"/>
            <a:ext cx="68580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黑体" pitchFamily="49" charset="-122"/>
                <a:ea typeface="黑体" pitchFamily="49" charset="-122"/>
              </a:rPr>
              <a:t>问题：浮点数表示不统一会带来什么问题？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7" dur="500"/>
                                        <p:tgtEl>
                                          <p:spTgt spid="30413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xEl>
                                              <p:pRg st="7" end="7"/>
                                            </p:txEl>
                                          </p:spTgt>
                                        </p:tgtEl>
                                        <p:attrNameLst>
                                          <p:attrName>style.visibility</p:attrName>
                                        </p:attrNameLst>
                                      </p:cBhvr>
                                      <p:to>
                                        <p:strVal val="visible"/>
                                      </p:to>
                                    </p:set>
                                    <p:animEffect transition="in" filter="blinds(horizontal)">
                                      <p:cBhvr>
                                        <p:cTn id="12" dur="500"/>
                                        <p:tgtEl>
                                          <p:spTgt spid="30413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1">
                                            <p:txEl>
                                              <p:pRg st="8" end="8"/>
                                            </p:txEl>
                                          </p:spTgt>
                                        </p:tgtEl>
                                        <p:attrNameLst>
                                          <p:attrName>style.visibility</p:attrName>
                                        </p:attrNameLst>
                                      </p:cBhvr>
                                      <p:to>
                                        <p:strVal val="visible"/>
                                      </p:to>
                                    </p:set>
                                    <p:animEffect transition="in" filter="blinds(horizontal)">
                                      <p:cBhvr>
                                        <p:cTn id="17" dur="500"/>
                                        <p:tgtEl>
                                          <p:spTgt spid="30413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4131">
                                            <p:txEl>
                                              <p:pRg st="9" end="9"/>
                                            </p:txEl>
                                          </p:spTgt>
                                        </p:tgtEl>
                                        <p:attrNameLst>
                                          <p:attrName>style.visibility</p:attrName>
                                        </p:attrNameLst>
                                      </p:cBhvr>
                                      <p:to>
                                        <p:strVal val="visible"/>
                                      </p:to>
                                    </p:set>
                                    <p:animEffect transition="in" filter="blinds(horizontal)">
                                      <p:cBhvr>
                                        <p:cTn id="22" dur="500"/>
                                        <p:tgtEl>
                                          <p:spTgt spid="30413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4131">
                                            <p:txEl>
                                              <p:pRg st="10" end="10"/>
                                            </p:txEl>
                                          </p:spTgt>
                                        </p:tgtEl>
                                        <p:attrNameLst>
                                          <p:attrName>style.visibility</p:attrName>
                                        </p:attrNameLst>
                                      </p:cBhvr>
                                      <p:to>
                                        <p:strVal val="visible"/>
                                      </p:to>
                                    </p:set>
                                    <p:animEffect transition="in" filter="blinds(horizontal)">
                                      <p:cBhvr>
                                        <p:cTn id="27" dur="500"/>
                                        <p:tgtEl>
                                          <p:spTgt spid="30413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37"/>
                                        </p:tgtEl>
                                        <p:attrNameLst>
                                          <p:attrName>style.visibility</p:attrName>
                                        </p:attrNameLst>
                                      </p:cBhvr>
                                      <p:to>
                                        <p:strVal val="visible"/>
                                      </p:to>
                                    </p:set>
                                    <p:animEffect transition="in" filter="blinds(horizontal)">
                                      <p:cBhvr>
                                        <p:cTn id="32" dur="500"/>
                                        <p:tgtEl>
                                          <p:spTgt spid="30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idx="4294967295"/>
          </p:nvPr>
        </p:nvSpPr>
        <p:spPr>
          <a:xfrm>
            <a:off x="1016000" y="146050"/>
            <a:ext cx="7577138" cy="538163"/>
          </a:xfrm>
        </p:spPr>
        <p:txBody>
          <a:bodyPr lIns="63500" tIns="25400" rIns="63500" bIns="25400" anchor="t">
            <a:spAutoFit/>
          </a:bodyPr>
          <a:lstStyle/>
          <a:p>
            <a:r>
              <a:rPr lang="zh-CN" altLang="en-US" sz="3200" smtClean="0">
                <a:latin typeface="黑体"/>
                <a:ea typeface="宋体" pitchFamily="2" charset="-122"/>
              </a:rPr>
              <a:t>“</a:t>
            </a:r>
            <a:r>
              <a:rPr lang="en-US" altLang="zh-CN" sz="3200" smtClean="0">
                <a:ea typeface="宋体" pitchFamily="2" charset="-122"/>
              </a:rPr>
              <a:t>Father</a:t>
            </a:r>
            <a:r>
              <a:rPr lang="en-US" altLang="zh-CN" sz="3200" smtClean="0">
                <a:latin typeface="黑体"/>
                <a:ea typeface="宋体" pitchFamily="2" charset="-122"/>
              </a:rPr>
              <a:t>”</a:t>
            </a:r>
            <a:r>
              <a:rPr lang="en-US" altLang="zh-CN" sz="3200" smtClean="0">
                <a:ea typeface="宋体" pitchFamily="2" charset="-122"/>
              </a:rPr>
              <a:t> of the IEEE 754 standard</a:t>
            </a:r>
          </a:p>
        </p:txBody>
      </p:sp>
      <p:sp>
        <p:nvSpPr>
          <p:cNvPr id="308227" name="Rectangle 3"/>
          <p:cNvSpPr>
            <a:spLocks noGrp="1" noChangeArrowheads="1"/>
          </p:cNvSpPr>
          <p:nvPr>
            <p:ph type="body" idx="4294967295"/>
          </p:nvPr>
        </p:nvSpPr>
        <p:spPr>
          <a:xfrm>
            <a:off x="500063" y="4164013"/>
            <a:ext cx="5268912" cy="908050"/>
          </a:xfrm>
        </p:spPr>
        <p:txBody>
          <a:bodyPr lIns="63500" tIns="25400" rIns="63500" bIns="25400">
            <a:spAutoFit/>
          </a:bodyPr>
          <a:lstStyle/>
          <a:p>
            <a:pPr>
              <a:buFontTx/>
              <a:buNone/>
            </a:pPr>
            <a:r>
              <a:rPr lang="zh-CN" altLang="en-US" sz="2200" smtClean="0">
                <a:solidFill>
                  <a:srgbClr val="000000"/>
                </a:solidFill>
                <a:latin typeface="黑体" pitchFamily="49" charset="-122"/>
                <a:ea typeface="黑体" pitchFamily="49" charset="-122"/>
              </a:rPr>
              <a:t>现在所有计算机都采用</a:t>
            </a:r>
            <a:r>
              <a:rPr lang="en-US" altLang="zh-CN" sz="2200" smtClean="0">
                <a:solidFill>
                  <a:srgbClr val="000000"/>
                </a:solidFill>
                <a:latin typeface="黑体" pitchFamily="49" charset="-122"/>
                <a:ea typeface="黑体" pitchFamily="49" charset="-122"/>
              </a:rPr>
              <a:t>IEEE 754</a:t>
            </a:r>
            <a:r>
              <a:rPr lang="zh-CN" altLang="en-US" sz="2200" smtClean="0">
                <a:solidFill>
                  <a:srgbClr val="000000"/>
                </a:solidFill>
                <a:latin typeface="黑体" pitchFamily="49" charset="-122"/>
                <a:ea typeface="黑体" pitchFamily="49" charset="-122"/>
              </a:rPr>
              <a:t>来表示浮点数</a:t>
            </a:r>
            <a:endParaRPr lang="zh-CN" altLang="en-US" smtClean="0">
              <a:latin typeface="黑体" pitchFamily="49" charset="-122"/>
              <a:ea typeface="黑体" pitchFamily="49" charset="-122"/>
            </a:endParaRPr>
          </a:p>
        </p:txBody>
      </p:sp>
      <p:sp>
        <p:nvSpPr>
          <p:cNvPr id="308232" name="Rectangle 8"/>
          <p:cNvSpPr>
            <a:spLocks noChangeArrowheads="1"/>
          </p:cNvSpPr>
          <p:nvPr/>
        </p:nvSpPr>
        <p:spPr bwMode="auto">
          <a:xfrm>
            <a:off x="485775" y="1520825"/>
            <a:ext cx="6070600" cy="396875"/>
          </a:xfrm>
          <a:prstGeom prst="rect">
            <a:avLst/>
          </a:prstGeom>
          <a:noFill/>
          <a:ln w="12700">
            <a:noFill/>
            <a:miter lim="800000"/>
            <a:headEnd/>
            <a:tailEnd/>
          </a:ln>
        </p:spPr>
        <p:txBody>
          <a:bodyPr wrap="none">
            <a:spAutoFit/>
          </a:bodyPr>
          <a:lstStyle/>
          <a:p>
            <a:pPr eaLnBrk="0" hangingPunct="0"/>
            <a:r>
              <a:rPr lang="en-US" altLang="zh-CN" sz="2000" b="1" dirty="0">
                <a:latin typeface="黑体" pitchFamily="49" charset="-122"/>
                <a:ea typeface="黑体" pitchFamily="49" charset="-122"/>
                <a:cs typeface="Arial" pitchFamily="34" charset="0"/>
              </a:rPr>
              <a:t>1970</a:t>
            </a:r>
            <a:r>
              <a:rPr lang="zh-CN" altLang="en-US" sz="2000" b="1" dirty="0">
                <a:latin typeface="黑体" pitchFamily="49" charset="-122"/>
                <a:ea typeface="黑体" pitchFamily="49" charset="-122"/>
                <a:cs typeface="Arial" pitchFamily="34" charset="0"/>
              </a:rPr>
              <a:t>年代后期</a:t>
            </a:r>
            <a:r>
              <a:rPr lang="en-US" altLang="zh-CN" sz="2000" b="1" dirty="0">
                <a:latin typeface="黑体" pitchFamily="49" charset="-122"/>
                <a:ea typeface="黑体" pitchFamily="49" charset="-122"/>
                <a:cs typeface="Arial" pitchFamily="34" charset="0"/>
              </a:rPr>
              <a:t>, IEEE</a:t>
            </a:r>
            <a:r>
              <a:rPr lang="zh-CN" altLang="en-US" sz="2000" b="1" dirty="0">
                <a:latin typeface="黑体" pitchFamily="49" charset="-122"/>
                <a:ea typeface="黑体" pitchFamily="49" charset="-122"/>
                <a:cs typeface="Arial" pitchFamily="34" charset="0"/>
              </a:rPr>
              <a:t>成立委员会着手制定浮点数标准</a:t>
            </a:r>
          </a:p>
        </p:txBody>
      </p:sp>
      <p:sp>
        <p:nvSpPr>
          <p:cNvPr id="308233" name="Rectangle 9"/>
          <p:cNvSpPr>
            <a:spLocks noChangeArrowheads="1"/>
          </p:cNvSpPr>
          <p:nvPr/>
        </p:nvSpPr>
        <p:spPr bwMode="auto">
          <a:xfrm>
            <a:off x="465138" y="1970088"/>
            <a:ext cx="4538662" cy="396875"/>
          </a:xfrm>
          <a:prstGeom prst="rect">
            <a:avLst/>
          </a:prstGeom>
          <a:noFill/>
          <a:ln w="12700">
            <a:noFill/>
            <a:miter lim="800000"/>
            <a:headEnd/>
            <a:tailEnd/>
          </a:ln>
        </p:spPr>
        <p:txBody>
          <a:bodyPr wrap="none">
            <a:spAutoFit/>
          </a:bodyPr>
          <a:lstStyle/>
          <a:p>
            <a:pPr eaLnBrk="0" hangingPunct="0"/>
            <a:r>
              <a:rPr lang="en-US" altLang="zh-CN" sz="2000" b="1">
                <a:latin typeface="黑体" pitchFamily="49" charset="-122"/>
                <a:ea typeface="黑体" pitchFamily="49" charset="-122"/>
                <a:cs typeface="Arial" pitchFamily="34" charset="0"/>
              </a:rPr>
              <a:t>1985</a:t>
            </a:r>
            <a:r>
              <a:rPr lang="zh-CN" altLang="en-US" sz="2000" b="1">
                <a:latin typeface="黑体" pitchFamily="49" charset="-122"/>
                <a:ea typeface="黑体" pitchFamily="49" charset="-122"/>
                <a:cs typeface="Arial" pitchFamily="34" charset="0"/>
              </a:rPr>
              <a:t>年完成浮点数标准</a:t>
            </a:r>
            <a:r>
              <a:rPr lang="en-US" altLang="zh-CN" sz="2000" b="1">
                <a:latin typeface="黑体" pitchFamily="49" charset="-122"/>
                <a:ea typeface="黑体" pitchFamily="49" charset="-122"/>
                <a:cs typeface="Arial" pitchFamily="34" charset="0"/>
              </a:rPr>
              <a:t>IEEE 754</a:t>
            </a:r>
            <a:r>
              <a:rPr lang="zh-CN" altLang="en-US" sz="2000" b="1">
                <a:latin typeface="黑体" pitchFamily="49" charset="-122"/>
                <a:ea typeface="黑体" pitchFamily="49" charset="-122"/>
                <a:cs typeface="Arial" pitchFamily="34" charset="0"/>
              </a:rPr>
              <a:t>的制定</a:t>
            </a:r>
          </a:p>
        </p:txBody>
      </p:sp>
      <p:grpSp>
        <p:nvGrpSpPr>
          <p:cNvPr id="2" name="Group 12"/>
          <p:cNvGrpSpPr>
            <a:grpSpLocks/>
          </p:cNvGrpSpPr>
          <p:nvPr/>
        </p:nvGrpSpPr>
        <p:grpSpPr bwMode="auto">
          <a:xfrm>
            <a:off x="165100" y="2681288"/>
            <a:ext cx="8907463" cy="3781425"/>
            <a:chOff x="104" y="1689"/>
            <a:chExt cx="5611" cy="2382"/>
          </a:xfrm>
        </p:grpSpPr>
        <p:pic>
          <p:nvPicPr>
            <p:cNvPr id="580615" name="Picture 4"/>
            <p:cNvPicPr>
              <a:picLocks noChangeAspect="1" noChangeArrowheads="1"/>
            </p:cNvPicPr>
            <p:nvPr/>
          </p:nvPicPr>
          <p:blipFill>
            <a:blip r:embed="rId3"/>
            <a:srcRect/>
            <a:stretch>
              <a:fillRect/>
            </a:stretch>
          </p:blipFill>
          <p:spPr bwMode="auto">
            <a:xfrm>
              <a:off x="3927" y="1689"/>
              <a:ext cx="1788" cy="2382"/>
            </a:xfrm>
            <a:prstGeom prst="rect">
              <a:avLst/>
            </a:prstGeom>
            <a:noFill/>
            <a:ln w="9525">
              <a:noFill/>
              <a:miter lim="800000"/>
              <a:headEnd/>
              <a:tailEnd/>
            </a:ln>
          </p:spPr>
        </p:pic>
        <p:pic>
          <p:nvPicPr>
            <p:cNvPr id="580616" name="Picture 5"/>
            <p:cNvPicPr>
              <a:picLocks noChangeAspect="1" noChangeArrowheads="1"/>
            </p:cNvPicPr>
            <p:nvPr/>
          </p:nvPicPr>
          <p:blipFill>
            <a:blip r:embed="rId4"/>
            <a:srcRect/>
            <a:stretch>
              <a:fillRect/>
            </a:stretch>
          </p:blipFill>
          <p:spPr bwMode="auto">
            <a:xfrm>
              <a:off x="387" y="2300"/>
              <a:ext cx="3139" cy="1164"/>
            </a:xfrm>
            <a:prstGeom prst="rect">
              <a:avLst/>
            </a:prstGeom>
            <a:noFill/>
            <a:ln w="9525">
              <a:noFill/>
              <a:miter lim="800000"/>
              <a:headEnd/>
              <a:tailEnd/>
            </a:ln>
          </p:spPr>
        </p:pic>
        <p:sp>
          <p:nvSpPr>
            <p:cNvPr id="580617" name="Text Box 6"/>
            <p:cNvSpPr txBox="1">
              <a:spLocks noChangeArrowheads="1"/>
            </p:cNvSpPr>
            <p:nvPr/>
          </p:nvSpPr>
          <p:spPr bwMode="auto">
            <a:xfrm>
              <a:off x="3264" y="3696"/>
              <a:ext cx="2352" cy="327"/>
            </a:xfrm>
            <a:prstGeom prst="rect">
              <a:avLst/>
            </a:prstGeom>
            <a:solidFill>
              <a:schemeClr val="bg1"/>
            </a:solidFill>
            <a:ln w="9525">
              <a:noFill/>
              <a:miter lim="800000"/>
              <a:headEnd/>
              <a:tailEnd/>
            </a:ln>
          </p:spPr>
          <p:txBody>
            <a:bodyPr>
              <a:spAutoFit/>
            </a:bodyPr>
            <a:lstStyle/>
            <a:p>
              <a:pPr>
                <a:spcBef>
                  <a:spcPct val="50000"/>
                </a:spcBef>
              </a:pPr>
              <a:r>
                <a:rPr kumimoji="1" lang="en-US" altLang="zh-CN" sz="2800" b="1">
                  <a:latin typeface="Tahoma" pitchFamily="34" charset="0"/>
                </a:rPr>
                <a:t>Prof. William Kahan</a:t>
              </a:r>
              <a:r>
                <a:rPr kumimoji="1" lang="en-US" altLang="zh-CN" sz="2800">
                  <a:latin typeface="Tahoma" pitchFamily="34" charset="0"/>
                </a:rPr>
                <a:t> </a:t>
              </a:r>
            </a:p>
          </p:txBody>
        </p:sp>
        <p:sp>
          <p:nvSpPr>
            <p:cNvPr id="580618" name="Rectangle 7"/>
            <p:cNvSpPr>
              <a:spLocks noChangeArrowheads="1"/>
            </p:cNvSpPr>
            <p:nvPr/>
          </p:nvSpPr>
          <p:spPr bwMode="auto">
            <a:xfrm>
              <a:off x="284" y="3401"/>
              <a:ext cx="2925" cy="518"/>
            </a:xfrm>
            <a:prstGeom prst="rect">
              <a:avLst/>
            </a:prstGeom>
            <a:noFill/>
            <a:ln w="9525">
              <a:noFill/>
              <a:miter lim="800000"/>
              <a:headEnd/>
              <a:tailEnd/>
            </a:ln>
          </p:spPr>
          <p:txBody>
            <a:bodyPr>
              <a:spAutoFit/>
            </a:bodyPr>
            <a:lstStyle/>
            <a:p>
              <a:r>
                <a:rPr kumimoji="1" lang="en-US" altLang="zh-CN" sz="2400">
                  <a:solidFill>
                    <a:schemeClr val="tx2"/>
                  </a:solidFill>
                  <a:cs typeface="Arial" pitchFamily="34" charset="0"/>
                </a:rPr>
                <a:t>www.cs.berkeley.edu/~wkahan/</a:t>
              </a:r>
            </a:p>
            <a:p>
              <a:r>
                <a:rPr kumimoji="1" lang="en-US" altLang="zh-CN" sz="2400">
                  <a:solidFill>
                    <a:schemeClr val="tx2"/>
                  </a:solidFill>
                  <a:cs typeface="Arial" pitchFamily="34" charset="0"/>
                </a:rPr>
                <a:t>ieee754status/754story.html</a:t>
              </a:r>
            </a:p>
          </p:txBody>
        </p:sp>
        <p:sp>
          <p:nvSpPr>
            <p:cNvPr id="580619" name="Rectangle 10"/>
            <p:cNvSpPr>
              <a:spLocks noChangeArrowheads="1"/>
            </p:cNvSpPr>
            <p:nvPr/>
          </p:nvSpPr>
          <p:spPr bwMode="auto">
            <a:xfrm>
              <a:off x="104" y="1850"/>
              <a:ext cx="3857" cy="634"/>
            </a:xfrm>
            <a:prstGeom prst="rect">
              <a:avLst/>
            </a:prstGeom>
            <a:noFill/>
            <a:ln w="12700">
              <a:noFill/>
              <a:miter lim="800000"/>
              <a:headEnd/>
              <a:tailEnd/>
            </a:ln>
          </p:spPr>
          <p:txBody>
            <a:bodyPr>
              <a:spAutoFit/>
            </a:bodyPr>
            <a:lstStyle/>
            <a:p>
              <a:pPr eaLnBrk="0" hangingPunct="0"/>
              <a:r>
                <a:rPr lang="en-US" altLang="zh-CN" sz="2000" b="1">
                  <a:cs typeface="Arial" pitchFamily="34" charset="0"/>
                </a:rPr>
                <a:t>This standard was primarily the work of one person, UC Berkeley math professor William Kahan.</a:t>
              </a:r>
              <a:endParaRPr lang="zh-CN" altLang="en-US" sz="2000" b="1">
                <a:cs typeface="Arial" pitchFamily="34" charset="0"/>
              </a:endParaRPr>
            </a:p>
          </p:txBody>
        </p:sp>
      </p:grpSp>
      <p:sp>
        <p:nvSpPr>
          <p:cNvPr id="580620" name="Rectangle 11"/>
          <p:cNvSpPr>
            <a:spLocks noChangeArrowheads="1"/>
          </p:cNvSpPr>
          <p:nvPr/>
        </p:nvSpPr>
        <p:spPr bwMode="auto">
          <a:xfrm>
            <a:off x="269875" y="763588"/>
            <a:ext cx="8262938" cy="701675"/>
          </a:xfrm>
          <a:prstGeom prst="rect">
            <a:avLst/>
          </a:prstGeom>
          <a:noFill/>
          <a:ln w="12700">
            <a:noFill/>
            <a:miter lim="800000"/>
            <a:headEnd/>
            <a:tailEnd/>
          </a:ln>
        </p:spPr>
        <p:txBody>
          <a:bodyPr>
            <a:spAutoFit/>
          </a:bodyPr>
          <a:lstStyle/>
          <a:p>
            <a:pPr eaLnBrk="0" hangingPunct="0"/>
            <a:r>
              <a:rPr lang="zh-CN" altLang="en-US" sz="1600" b="1" dirty="0">
                <a:solidFill>
                  <a:srgbClr val="000000"/>
                </a:solidFill>
                <a:latin typeface="Times New Roman" pitchFamily="18" charset="0"/>
              </a:rPr>
              <a:t>     </a:t>
            </a:r>
            <a:r>
              <a:rPr lang="zh-CN" altLang="en-US" sz="2000" b="1" dirty="0">
                <a:solidFill>
                  <a:srgbClr val="000000"/>
                </a:solidFill>
                <a:latin typeface="黑体" pitchFamily="49" charset="-122"/>
                <a:ea typeface="黑体" pitchFamily="49" charset="-122"/>
              </a:rPr>
              <a:t>直到</a:t>
            </a:r>
            <a:r>
              <a:rPr lang="en-US" altLang="zh-CN" sz="2000" b="1" dirty="0">
                <a:solidFill>
                  <a:srgbClr val="000000"/>
                </a:solidFill>
                <a:latin typeface="黑体" pitchFamily="49" charset="-122"/>
                <a:ea typeface="黑体" pitchFamily="49" charset="-122"/>
              </a:rPr>
              <a:t>80</a:t>
            </a:r>
            <a:r>
              <a:rPr lang="zh-CN" altLang="en-US" sz="2000" b="1" dirty="0">
                <a:solidFill>
                  <a:srgbClr val="000000"/>
                </a:solidFill>
                <a:latin typeface="黑体" pitchFamily="49" charset="-122"/>
                <a:ea typeface="黑体" pitchFamily="49" charset="-122"/>
              </a:rPr>
              <a:t>年代初，各个机器内部的浮点数表示格式还没有统一</a:t>
            </a:r>
            <a:endParaRPr lang="zh-CN" altLang="en-US" sz="2000" dirty="0">
              <a:solidFill>
                <a:srgbClr val="000000"/>
              </a:solidFill>
              <a:latin typeface="黑体" pitchFamily="49" charset="-122"/>
              <a:ea typeface="黑体" pitchFamily="49" charset="-122"/>
            </a:endParaRPr>
          </a:p>
          <a:p>
            <a:pPr eaLnBrk="0" hangingPunct="0"/>
            <a:r>
              <a:rPr lang="zh-CN" altLang="en-US" sz="2000" dirty="0">
                <a:solidFill>
                  <a:srgbClr val="000000"/>
                </a:solidFill>
                <a:latin typeface="黑体" pitchFamily="49" charset="-122"/>
                <a:ea typeface="黑体" pitchFamily="49" charset="-122"/>
              </a:rPr>
              <a:t>  </a:t>
            </a:r>
            <a:r>
              <a:rPr lang="zh-CN" altLang="en-US" sz="2000" b="1" dirty="0">
                <a:solidFill>
                  <a:srgbClr val="000000"/>
                </a:solidFill>
                <a:latin typeface="黑体" pitchFamily="49" charset="-122"/>
                <a:ea typeface="黑体" pitchFamily="49" charset="-122"/>
              </a:rPr>
              <a:t>因而相互不兼容，机器之间传送数据时，带来麻烦</a:t>
            </a:r>
            <a:r>
              <a:rPr lang="zh-CN" altLang="en-US" sz="2000" b="1" dirty="0">
                <a:latin typeface="黑体" pitchFamily="49" charset="-122"/>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233"/>
                                        </p:tgtEl>
                                        <p:attrNameLst>
                                          <p:attrName>style.visibility</p:attrName>
                                        </p:attrNameLst>
                                      </p:cBhvr>
                                      <p:to>
                                        <p:strVal val="visible"/>
                                      </p:to>
                                    </p:set>
                                    <p:animEffect transition="in" filter="blinds(horizontal)">
                                      <p:cBhvr>
                                        <p:cTn id="10" dur="500"/>
                                        <p:tgtEl>
                                          <p:spTgt spid="3082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13" dur="500"/>
                                        <p:tgtEl>
                                          <p:spTgt spid="30822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2" grpId="0"/>
      <p:bldP spid="30823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2658" name="Rectangle 2"/>
          <p:cNvSpPr>
            <a:spLocks noGrp="1" noChangeArrowheads="1"/>
          </p:cNvSpPr>
          <p:nvPr>
            <p:ph type="title" idx="4294967295"/>
          </p:nvPr>
        </p:nvSpPr>
        <p:spPr>
          <a:xfrm>
            <a:off x="386535" y="142875"/>
            <a:ext cx="8300265" cy="600075"/>
          </a:xfrm>
        </p:spPr>
        <p:txBody>
          <a:bodyPr wrap="square" lIns="63500" tIns="25400" rIns="63500" bIns="25400" anchor="t">
            <a:spAutoFit/>
          </a:bodyPr>
          <a:lstStyle/>
          <a:p>
            <a:r>
              <a:rPr lang="en-US" altLang="zh-CN" sz="3600" dirty="0" smtClean="0">
                <a:ea typeface="宋体" pitchFamily="2" charset="-122"/>
              </a:rPr>
              <a:t>    IEEE 754</a:t>
            </a:r>
            <a:r>
              <a:rPr lang="zh-CN" altLang="en-US" sz="3600" dirty="0" smtClean="0">
                <a:ea typeface="宋体" pitchFamily="2" charset="-122"/>
              </a:rPr>
              <a:t>标准</a:t>
            </a:r>
          </a:p>
        </p:txBody>
      </p:sp>
      <p:sp>
        <p:nvSpPr>
          <p:cNvPr id="582659" name="Rectangle 3"/>
          <p:cNvSpPr>
            <a:spLocks noGrp="1" noChangeArrowheads="1"/>
          </p:cNvSpPr>
          <p:nvPr>
            <p:ph type="body" idx="4294967295"/>
          </p:nvPr>
        </p:nvSpPr>
        <p:spPr>
          <a:xfrm>
            <a:off x="519113" y="860425"/>
            <a:ext cx="8183562" cy="1993900"/>
          </a:xfrm>
        </p:spPr>
        <p:txBody>
          <a:bodyPr lIns="63500" tIns="25400" rIns="63500" bIns="25400">
            <a:spAutoFit/>
          </a:bodyPr>
          <a:lstStyle/>
          <a:p>
            <a:pPr>
              <a:lnSpc>
                <a:spcPct val="90000"/>
              </a:lnSpc>
              <a:buFontTx/>
              <a:buNone/>
            </a:pPr>
            <a:r>
              <a:rPr lang="zh-CN" altLang="en-US" sz="2200" b="0" smtClean="0"/>
              <a:t>    </a:t>
            </a:r>
          </a:p>
          <a:p>
            <a:pPr>
              <a:lnSpc>
                <a:spcPct val="90000"/>
              </a:lnSpc>
              <a:buFontTx/>
              <a:buNone/>
            </a:pPr>
            <a:r>
              <a:rPr lang="en-US" altLang="zh-CN" sz="2500" smtClean="0"/>
              <a:t>Single Precision </a:t>
            </a:r>
            <a:r>
              <a:rPr lang="en-US" altLang="zh-CN" sz="2500" smtClean="0">
                <a:solidFill>
                  <a:srgbClr val="000000"/>
                </a:solidFill>
              </a:rPr>
              <a:t>： </a:t>
            </a:r>
            <a:endParaRPr lang="en-US" altLang="zh-CN" sz="2500" smtClean="0">
              <a:solidFill>
                <a:srgbClr val="990000"/>
              </a:solidFill>
            </a:endParaRPr>
          </a:p>
          <a:p>
            <a:pPr>
              <a:lnSpc>
                <a:spcPct val="90000"/>
              </a:lnSpc>
              <a:buFontTx/>
              <a:buNone/>
            </a:pPr>
            <a:r>
              <a:rPr lang="en-US" altLang="zh-CN" sz="2500" smtClean="0">
                <a:solidFill>
                  <a:srgbClr val="FF6600"/>
                </a:solidFill>
              </a:rPr>
              <a:t>		  </a:t>
            </a:r>
            <a:r>
              <a:rPr lang="en-US" altLang="zh-CN" smtClean="0">
                <a:solidFill>
                  <a:srgbClr val="FF6600"/>
                </a:solidFill>
              </a:rPr>
              <a:t>S</a:t>
            </a:r>
            <a:r>
              <a:rPr lang="en-US" altLang="zh-CN" smtClean="0">
                <a:solidFill>
                  <a:srgbClr val="00E0CB"/>
                </a:solidFill>
              </a:rPr>
              <a:t>     </a:t>
            </a:r>
            <a:r>
              <a:rPr lang="en-US" altLang="zh-CN" smtClean="0">
                <a:solidFill>
                  <a:srgbClr val="009242"/>
                </a:solidFill>
              </a:rPr>
              <a:t>Exponent</a:t>
            </a:r>
            <a:r>
              <a:rPr lang="en-US" altLang="zh-CN" smtClean="0">
                <a:solidFill>
                  <a:srgbClr val="FD0128"/>
                </a:solidFill>
              </a:rPr>
              <a:t>                </a:t>
            </a:r>
            <a:r>
              <a:rPr lang="en-US" altLang="zh-CN" smtClean="0">
                <a:solidFill>
                  <a:srgbClr val="063DE9"/>
                </a:solidFill>
              </a:rPr>
              <a:t>Significand</a:t>
            </a:r>
            <a:endParaRPr lang="en-US" altLang="zh-CN" smtClean="0">
              <a:solidFill>
                <a:srgbClr val="FD0128"/>
              </a:solidFill>
            </a:endParaRPr>
          </a:p>
          <a:p>
            <a:pPr>
              <a:lnSpc>
                <a:spcPct val="90000"/>
              </a:lnSpc>
              <a:buFontTx/>
              <a:buNone/>
            </a:pPr>
            <a:r>
              <a:rPr lang="en-US" altLang="zh-CN" smtClean="0">
                <a:solidFill>
                  <a:srgbClr val="000000"/>
                </a:solidFill>
                <a:latin typeface="Arial,Bold" charset="0"/>
              </a:rPr>
              <a:t>          </a:t>
            </a:r>
            <a:r>
              <a:rPr lang="en-US" altLang="zh-CN" smtClean="0">
                <a:solidFill>
                  <a:srgbClr val="000000"/>
                </a:solidFill>
              </a:rPr>
              <a:t>1 bit      8 bits                       23 bits</a:t>
            </a:r>
          </a:p>
          <a:p>
            <a:pPr>
              <a:lnSpc>
                <a:spcPct val="90000"/>
              </a:lnSpc>
              <a:buFontTx/>
              <a:buNone/>
            </a:pPr>
            <a:endParaRPr lang="zh-CN" altLang="en-US" smtClean="0">
              <a:solidFill>
                <a:srgbClr val="CCCC00"/>
              </a:solidFill>
            </a:endParaRPr>
          </a:p>
        </p:txBody>
      </p:sp>
      <p:grpSp>
        <p:nvGrpSpPr>
          <p:cNvPr id="582660" name="Group 13"/>
          <p:cNvGrpSpPr>
            <a:grpSpLocks/>
          </p:cNvGrpSpPr>
          <p:nvPr/>
        </p:nvGrpSpPr>
        <p:grpSpPr bwMode="auto">
          <a:xfrm>
            <a:off x="1300163" y="2033588"/>
            <a:ext cx="6781800" cy="368300"/>
            <a:chOff x="611" y="1221"/>
            <a:chExt cx="4272" cy="295"/>
          </a:xfrm>
        </p:grpSpPr>
        <p:sp>
          <p:nvSpPr>
            <p:cNvPr id="582661" name="Rectangle 4"/>
            <p:cNvSpPr>
              <a:spLocks noChangeArrowheads="1"/>
            </p:cNvSpPr>
            <p:nvPr/>
          </p:nvSpPr>
          <p:spPr bwMode="auto">
            <a:xfrm>
              <a:off x="611" y="1228"/>
              <a:ext cx="4272" cy="288"/>
            </a:xfrm>
            <a:prstGeom prst="rect">
              <a:avLst/>
            </a:prstGeom>
            <a:noFill/>
            <a:ln w="28575">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2662" name="Line 5"/>
            <p:cNvSpPr>
              <a:spLocks noChangeShapeType="1"/>
            </p:cNvSpPr>
            <p:nvPr/>
          </p:nvSpPr>
          <p:spPr bwMode="auto">
            <a:xfrm>
              <a:off x="1152" y="1221"/>
              <a:ext cx="0" cy="288"/>
            </a:xfrm>
            <a:prstGeom prst="line">
              <a:avLst/>
            </a:prstGeom>
            <a:noFill/>
            <a:ln w="28575">
              <a:solidFill>
                <a:schemeClr val="tx1"/>
              </a:solidFill>
              <a:miter lim="800000"/>
              <a:headEnd/>
              <a:tailEnd/>
            </a:ln>
          </p:spPr>
          <p:txBody>
            <a:bodyPr wrap="none"/>
            <a:lstStyle/>
            <a:p>
              <a:endParaRPr lang="zh-CN" altLang="en-US"/>
            </a:p>
          </p:txBody>
        </p:sp>
        <p:sp>
          <p:nvSpPr>
            <p:cNvPr id="582663" name="Line 6"/>
            <p:cNvSpPr>
              <a:spLocks noChangeShapeType="1"/>
            </p:cNvSpPr>
            <p:nvPr/>
          </p:nvSpPr>
          <p:spPr bwMode="auto">
            <a:xfrm>
              <a:off x="2544" y="1221"/>
              <a:ext cx="0" cy="288"/>
            </a:xfrm>
            <a:prstGeom prst="line">
              <a:avLst/>
            </a:prstGeom>
            <a:noFill/>
            <a:ln w="28575">
              <a:solidFill>
                <a:schemeClr val="tx1"/>
              </a:solidFill>
              <a:miter lim="800000"/>
              <a:headEnd/>
              <a:tailEnd/>
            </a:ln>
          </p:spPr>
          <p:txBody>
            <a:bodyPr wrap="none"/>
            <a:lstStyle/>
            <a:p>
              <a:endParaRPr lang="zh-CN" altLang="en-US"/>
            </a:p>
          </p:txBody>
        </p:sp>
      </p:grpSp>
      <p:sp>
        <p:nvSpPr>
          <p:cNvPr id="310279" name="Text Box 7"/>
          <p:cNvSpPr txBox="1">
            <a:spLocks noChangeArrowheads="1"/>
          </p:cNvSpPr>
          <p:nvPr/>
        </p:nvSpPr>
        <p:spPr bwMode="auto">
          <a:xfrm>
            <a:off x="201613" y="2406650"/>
            <a:ext cx="7091362" cy="42068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None/>
            </a:pPr>
            <a:r>
              <a:rPr kumimoji="1" lang="zh-CN" altLang="en-US" sz="2000" b="1">
                <a:cs typeface="Arial" pitchFamily="34" charset="0"/>
              </a:rPr>
              <a:t>° </a:t>
            </a:r>
            <a:r>
              <a:rPr kumimoji="1" lang="en-US" altLang="zh-CN" sz="2400" b="1">
                <a:solidFill>
                  <a:srgbClr val="FF6600"/>
                </a:solidFill>
                <a:cs typeface="Arial" pitchFamily="34" charset="0"/>
              </a:rPr>
              <a:t>Sign bit: 1 </a:t>
            </a:r>
            <a:r>
              <a:rPr kumimoji="1" lang="zh-CN" altLang="en-US" sz="2400" b="1">
                <a:solidFill>
                  <a:srgbClr val="FF6600"/>
                </a:solidFill>
                <a:cs typeface="Arial" pitchFamily="34" charset="0"/>
              </a:rPr>
              <a:t>表示</a:t>
            </a:r>
            <a:r>
              <a:rPr kumimoji="1" lang="en-US" altLang="zh-CN" sz="2400" b="1">
                <a:solidFill>
                  <a:srgbClr val="FF6600"/>
                </a:solidFill>
                <a:cs typeface="Arial" pitchFamily="34" charset="0"/>
              </a:rPr>
              <a:t>negative ; 0</a:t>
            </a:r>
            <a:r>
              <a:rPr kumimoji="1" lang="zh-CN" altLang="en-US" sz="2400" b="1">
                <a:solidFill>
                  <a:srgbClr val="FF6600"/>
                </a:solidFill>
                <a:cs typeface="Arial" pitchFamily="34" charset="0"/>
              </a:rPr>
              <a:t>表示 </a:t>
            </a:r>
            <a:r>
              <a:rPr kumimoji="1" lang="en-US" altLang="zh-CN" sz="2400" b="1">
                <a:solidFill>
                  <a:srgbClr val="FF6600"/>
                </a:solidFill>
                <a:cs typeface="Arial" pitchFamily="34" charset="0"/>
              </a:rPr>
              <a:t>positive</a:t>
            </a:r>
          </a:p>
        </p:txBody>
      </p:sp>
      <p:sp>
        <p:nvSpPr>
          <p:cNvPr id="310280" name="Text Box 8"/>
          <p:cNvSpPr txBox="1">
            <a:spLocks noChangeArrowheads="1"/>
          </p:cNvSpPr>
          <p:nvPr/>
        </p:nvSpPr>
        <p:spPr bwMode="auto">
          <a:xfrm>
            <a:off x="206375" y="4233863"/>
            <a:ext cx="7962900" cy="1409617"/>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zh-CN" altLang="en-US" sz="2800" dirty="0">
                <a:latin typeface="Times New Roman" pitchFamily="18" charset="0"/>
              </a:rPr>
              <a:t>°</a:t>
            </a:r>
            <a:r>
              <a:rPr kumimoji="1" lang="en-US" altLang="zh-CN" sz="2400" b="1" dirty="0" err="1">
                <a:solidFill>
                  <a:srgbClr val="3333FF"/>
                </a:solidFill>
                <a:cs typeface="Arial" pitchFamily="34" charset="0"/>
              </a:rPr>
              <a:t>Significand</a:t>
            </a:r>
            <a:r>
              <a:rPr kumimoji="1" lang="zh-CN" altLang="en-US" sz="2400" b="1" dirty="0">
                <a:solidFill>
                  <a:srgbClr val="3333FF"/>
                </a:solidFill>
                <a:cs typeface="Arial" pitchFamily="34" charset="0"/>
              </a:rPr>
              <a:t>（尾数）</a:t>
            </a:r>
            <a:r>
              <a:rPr kumimoji="1" lang="en-US" altLang="zh-CN" sz="2400" b="1" dirty="0">
                <a:solidFill>
                  <a:srgbClr val="3333FF"/>
                </a:solidFill>
                <a:cs typeface="Arial" pitchFamily="34" charset="0"/>
              </a:rPr>
              <a:t>:</a:t>
            </a:r>
          </a:p>
          <a:p>
            <a:pPr>
              <a:spcBef>
                <a:spcPct val="20000"/>
              </a:spcBef>
              <a:buClr>
                <a:schemeClr val="folHlink"/>
              </a:buClr>
              <a:buSzPct val="60000"/>
              <a:buFont typeface="Wingdings" pitchFamily="2" charset="2"/>
              <a:buNone/>
            </a:pPr>
            <a:r>
              <a:rPr kumimoji="1" lang="en-US" altLang="zh-CN" sz="2400" b="1" dirty="0">
                <a:solidFill>
                  <a:srgbClr val="3333FF"/>
                </a:solidFill>
                <a:cs typeface="Arial" pitchFamily="34" charset="0"/>
              </a:rPr>
              <a:t>   • </a:t>
            </a:r>
            <a:r>
              <a:rPr kumimoji="1" lang="zh-CN" altLang="en-US" sz="2400" b="1" dirty="0">
                <a:solidFill>
                  <a:srgbClr val="3333FF"/>
                </a:solidFill>
                <a:cs typeface="Arial" pitchFamily="34" charset="0"/>
              </a:rPr>
              <a:t>规格化尾数最高位总是</a:t>
            </a:r>
            <a:r>
              <a:rPr kumimoji="1" lang="en-US" altLang="zh-CN" sz="2400" b="1" dirty="0">
                <a:solidFill>
                  <a:srgbClr val="3333FF"/>
                </a:solidFill>
                <a:cs typeface="Arial" pitchFamily="34" charset="0"/>
              </a:rPr>
              <a:t>1</a:t>
            </a:r>
            <a:r>
              <a:rPr kumimoji="1" lang="zh-CN" altLang="en-US" sz="2400" b="1" dirty="0">
                <a:solidFill>
                  <a:srgbClr val="3333FF"/>
                </a:solidFill>
                <a:cs typeface="Arial" pitchFamily="34" charset="0"/>
              </a:rPr>
              <a:t>，所以隐含表示，省</a:t>
            </a:r>
            <a:r>
              <a:rPr kumimoji="1" lang="en-US" altLang="zh-CN" sz="2400" b="1" dirty="0">
                <a:solidFill>
                  <a:srgbClr val="3333FF"/>
                </a:solidFill>
                <a:cs typeface="Arial" pitchFamily="34" charset="0"/>
              </a:rPr>
              <a:t>1</a:t>
            </a:r>
            <a:r>
              <a:rPr kumimoji="1" lang="zh-CN" altLang="en-US" sz="2400" b="1" dirty="0">
                <a:solidFill>
                  <a:srgbClr val="3333FF"/>
                </a:solidFill>
                <a:cs typeface="Arial" pitchFamily="34" charset="0"/>
              </a:rPr>
              <a:t>位</a:t>
            </a:r>
          </a:p>
          <a:p>
            <a:pPr>
              <a:spcBef>
                <a:spcPct val="20000"/>
              </a:spcBef>
              <a:buClr>
                <a:schemeClr val="folHlink"/>
              </a:buClr>
              <a:buSzPct val="60000"/>
              <a:buFont typeface="Wingdings" pitchFamily="2" charset="2"/>
              <a:buNone/>
            </a:pPr>
            <a:r>
              <a:rPr kumimoji="1" lang="en-US" altLang="zh-CN" sz="2400" b="1" dirty="0">
                <a:solidFill>
                  <a:srgbClr val="3333FF"/>
                </a:solidFill>
                <a:cs typeface="Arial" pitchFamily="34" charset="0"/>
              </a:rPr>
              <a:t>   • 1 + 23 bits </a:t>
            </a:r>
            <a:r>
              <a:rPr kumimoji="1" lang="zh-CN" altLang="en-US" sz="2400" b="1" dirty="0">
                <a:solidFill>
                  <a:srgbClr val="3333FF"/>
                </a:solidFill>
                <a:cs typeface="Arial" pitchFamily="34" charset="0"/>
              </a:rPr>
              <a:t>（ </a:t>
            </a:r>
            <a:r>
              <a:rPr kumimoji="1" lang="en-US" altLang="zh-CN" sz="2400" b="1" dirty="0" smtClean="0">
                <a:solidFill>
                  <a:srgbClr val="3333FF"/>
                </a:solidFill>
                <a:cs typeface="Arial" pitchFamily="34" charset="0"/>
              </a:rPr>
              <a:t>single</a:t>
            </a:r>
            <a:r>
              <a:rPr kumimoji="1" lang="zh-CN" altLang="en-US" sz="2400" b="1" dirty="0" smtClean="0">
                <a:solidFill>
                  <a:srgbClr val="3333FF"/>
                </a:solidFill>
                <a:cs typeface="Arial" pitchFamily="34" charset="0"/>
              </a:rPr>
              <a:t>）</a:t>
            </a:r>
            <a:r>
              <a:rPr kumimoji="1" lang="en-US" altLang="zh-CN" sz="2400" b="1" dirty="0" smtClean="0">
                <a:solidFill>
                  <a:srgbClr val="3333FF"/>
                </a:solidFill>
                <a:cs typeface="Arial" pitchFamily="34" charset="0"/>
              </a:rPr>
              <a:t>1 + 52 bits </a:t>
            </a:r>
            <a:r>
              <a:rPr kumimoji="1" lang="zh-CN" altLang="en-US" sz="2400" b="1" dirty="0" smtClean="0">
                <a:solidFill>
                  <a:srgbClr val="3333FF"/>
                </a:solidFill>
                <a:cs typeface="Arial" pitchFamily="34" charset="0"/>
              </a:rPr>
              <a:t>（</a:t>
            </a:r>
            <a:r>
              <a:rPr kumimoji="1" lang="en-US" altLang="zh-CN" sz="2400" b="1" dirty="0" smtClean="0">
                <a:solidFill>
                  <a:srgbClr val="3333FF"/>
                </a:solidFill>
                <a:cs typeface="Arial" pitchFamily="34" charset="0"/>
              </a:rPr>
              <a:t>double</a:t>
            </a:r>
            <a:r>
              <a:rPr kumimoji="1" lang="zh-CN" altLang="en-US" sz="2400" b="1" dirty="0" smtClean="0">
                <a:solidFill>
                  <a:srgbClr val="3333FF"/>
                </a:solidFill>
                <a:cs typeface="Arial" pitchFamily="34" charset="0"/>
              </a:rPr>
              <a:t>）</a:t>
            </a:r>
            <a:endParaRPr kumimoji="1" lang="zh-CN" altLang="en-US" sz="2400" b="1" dirty="0">
              <a:solidFill>
                <a:srgbClr val="3333FF"/>
              </a:solidFill>
              <a:cs typeface="Arial" pitchFamily="34" charset="0"/>
            </a:endParaRPr>
          </a:p>
        </p:txBody>
      </p:sp>
      <p:sp>
        <p:nvSpPr>
          <p:cNvPr id="310281" name="Text Box 9"/>
          <p:cNvSpPr txBox="1">
            <a:spLocks noChangeArrowheads="1"/>
          </p:cNvSpPr>
          <p:nvPr/>
        </p:nvSpPr>
        <p:spPr bwMode="auto">
          <a:xfrm>
            <a:off x="182563" y="2767013"/>
            <a:ext cx="8961437" cy="1481137"/>
          </a:xfrm>
          <a:prstGeom prst="rect">
            <a:avLst/>
          </a:prstGeom>
          <a:noFill/>
          <a:ln w="9525">
            <a:noFill/>
            <a:miter lim="800000"/>
            <a:headEnd/>
            <a:tailEnd/>
          </a:ln>
        </p:spPr>
        <p:txBody>
          <a:bodyPr>
            <a:spAutoFit/>
          </a:bodyPr>
          <a:lstStyle/>
          <a:p>
            <a:pPr>
              <a:lnSpc>
                <a:spcPct val="120000"/>
              </a:lnSpc>
              <a:buClr>
                <a:schemeClr val="folHlink"/>
              </a:buClr>
              <a:buSzPct val="60000"/>
              <a:buFont typeface="Wingdings" pitchFamily="2" charset="2"/>
              <a:buNone/>
            </a:pPr>
            <a:r>
              <a:rPr kumimoji="1" lang="zh-CN" altLang="en-US" sz="2800" dirty="0">
                <a:latin typeface="Times New Roman" pitchFamily="18" charset="0"/>
              </a:rPr>
              <a:t>°</a:t>
            </a:r>
            <a:r>
              <a:rPr kumimoji="1" lang="en-US" altLang="zh-CN" sz="2400" b="1" dirty="0">
                <a:solidFill>
                  <a:srgbClr val="006600"/>
                </a:solidFill>
                <a:cs typeface="Arial" pitchFamily="34" charset="0"/>
              </a:rPr>
              <a:t>Exponent</a:t>
            </a:r>
            <a:r>
              <a:rPr kumimoji="1" lang="zh-CN" altLang="en-US" sz="2400" b="1" dirty="0">
                <a:solidFill>
                  <a:srgbClr val="006600"/>
                </a:solidFill>
                <a:cs typeface="Arial" pitchFamily="34" charset="0"/>
              </a:rPr>
              <a:t>（阶码 </a:t>
            </a:r>
            <a:r>
              <a:rPr kumimoji="1" lang="en-US" altLang="zh-CN" sz="2400" b="1" dirty="0">
                <a:solidFill>
                  <a:srgbClr val="006600"/>
                </a:solidFill>
                <a:cs typeface="Arial" pitchFamily="34" charset="0"/>
              </a:rPr>
              <a:t>/ </a:t>
            </a:r>
            <a:r>
              <a:rPr kumimoji="1" lang="zh-CN" altLang="en-US" sz="2400" b="1" dirty="0">
                <a:solidFill>
                  <a:srgbClr val="006600"/>
                </a:solidFill>
                <a:cs typeface="Arial" pitchFamily="34" charset="0"/>
              </a:rPr>
              <a:t>指数）</a:t>
            </a:r>
            <a:r>
              <a:rPr kumimoji="1" lang="en-US" altLang="zh-CN" sz="2400" b="1" dirty="0">
                <a:solidFill>
                  <a:srgbClr val="006600"/>
                </a:solidFill>
                <a:cs typeface="Arial" pitchFamily="34" charset="0"/>
              </a:rPr>
              <a:t>:  </a:t>
            </a:r>
          </a:p>
          <a:p>
            <a:pPr lvl="1">
              <a:lnSpc>
                <a:spcPct val="120000"/>
              </a:lnSpc>
              <a:buClr>
                <a:srgbClr val="006600"/>
              </a:buClr>
              <a:buFontTx/>
              <a:buChar char="•"/>
            </a:pPr>
            <a:r>
              <a:rPr kumimoji="1" lang="en-US" altLang="zh-CN" sz="2400" b="1" dirty="0">
                <a:solidFill>
                  <a:srgbClr val="006600"/>
                </a:solidFill>
                <a:cs typeface="Arial" pitchFamily="34" charset="0"/>
              </a:rPr>
              <a:t>SP</a:t>
            </a:r>
            <a:r>
              <a:rPr kumimoji="1" lang="zh-CN" altLang="en-US" sz="2400" b="1" dirty="0">
                <a:solidFill>
                  <a:srgbClr val="006600"/>
                </a:solidFill>
                <a:cs typeface="Arial" pitchFamily="34" charset="0"/>
              </a:rPr>
              <a:t>规格化数阶码范围为</a:t>
            </a:r>
            <a:r>
              <a:rPr kumimoji="1" lang="en-US" altLang="zh-CN" sz="2400" b="1" dirty="0">
                <a:solidFill>
                  <a:srgbClr val="006600"/>
                </a:solidFill>
                <a:cs typeface="Arial" pitchFamily="34" charset="0"/>
              </a:rPr>
              <a:t>0000 0001 (-126) ~ 1111 1110 (127)</a:t>
            </a:r>
          </a:p>
          <a:p>
            <a:pPr lvl="1">
              <a:lnSpc>
                <a:spcPct val="120000"/>
              </a:lnSpc>
              <a:buClr>
                <a:srgbClr val="006600"/>
              </a:buClr>
              <a:buFontTx/>
              <a:buChar char="•"/>
            </a:pPr>
            <a:r>
              <a:rPr kumimoji="1" lang="en-US" altLang="zh-CN" sz="2400" b="1" dirty="0">
                <a:solidFill>
                  <a:srgbClr val="006600"/>
                </a:solidFill>
                <a:cs typeface="Arial" pitchFamily="34" charset="0"/>
              </a:rPr>
              <a:t>bias</a:t>
            </a:r>
            <a:r>
              <a:rPr kumimoji="1" lang="zh-CN" altLang="en-US" sz="2400" b="1" dirty="0">
                <a:solidFill>
                  <a:srgbClr val="006600"/>
                </a:solidFill>
                <a:cs typeface="Arial" pitchFamily="34" charset="0"/>
              </a:rPr>
              <a:t>为</a:t>
            </a:r>
            <a:r>
              <a:rPr kumimoji="1" lang="en-US" altLang="zh-CN" sz="2400" b="1" dirty="0">
                <a:solidFill>
                  <a:srgbClr val="006600"/>
                </a:solidFill>
                <a:cs typeface="Arial" pitchFamily="34" charset="0"/>
              </a:rPr>
              <a:t>127 (single), </a:t>
            </a:r>
            <a:endParaRPr kumimoji="1" lang="zh-CN" altLang="en-US" sz="2400" b="1" dirty="0">
              <a:solidFill>
                <a:srgbClr val="006600"/>
              </a:solidFill>
            </a:endParaRPr>
          </a:p>
        </p:txBody>
      </p:sp>
      <p:sp>
        <p:nvSpPr>
          <p:cNvPr id="310282" name="Text Box 10"/>
          <p:cNvSpPr txBox="1">
            <a:spLocks noChangeArrowheads="1"/>
          </p:cNvSpPr>
          <p:nvPr/>
        </p:nvSpPr>
        <p:spPr bwMode="auto">
          <a:xfrm>
            <a:off x="130175" y="5627688"/>
            <a:ext cx="7239000"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SP: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-127)</a:t>
            </a:r>
          </a:p>
        </p:txBody>
      </p:sp>
      <p:sp>
        <p:nvSpPr>
          <p:cNvPr id="310283" name="Text Box 11"/>
          <p:cNvSpPr txBox="1">
            <a:spLocks noChangeArrowheads="1"/>
          </p:cNvSpPr>
          <p:nvPr/>
        </p:nvSpPr>
        <p:spPr bwMode="auto">
          <a:xfrm>
            <a:off x="130175" y="6092825"/>
            <a:ext cx="6511925"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DP: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-1023)</a:t>
            </a:r>
          </a:p>
        </p:txBody>
      </p:sp>
      <p:sp>
        <p:nvSpPr>
          <p:cNvPr id="310284" name="Text Box 12"/>
          <p:cNvSpPr txBox="1">
            <a:spLocks noChangeArrowheads="1"/>
          </p:cNvSpPr>
          <p:nvPr/>
        </p:nvSpPr>
        <p:spPr bwMode="auto">
          <a:xfrm>
            <a:off x="5118100" y="2890838"/>
            <a:ext cx="3878263"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黑体" pitchFamily="49" charset="-122"/>
                <a:ea typeface="黑体" pitchFamily="49" charset="-122"/>
                <a:cs typeface="Arial" pitchFamily="34" charset="0"/>
              </a:rPr>
              <a:t>全</a:t>
            </a:r>
            <a:r>
              <a:rPr lang="en-US" altLang="zh-CN" sz="2400" b="1">
                <a:solidFill>
                  <a:srgbClr val="CC0000"/>
                </a:solidFill>
                <a:latin typeface="黑体" pitchFamily="49" charset="-122"/>
                <a:ea typeface="黑体" pitchFamily="49" charset="-122"/>
                <a:cs typeface="Arial" pitchFamily="34" charset="0"/>
              </a:rPr>
              <a:t>0</a:t>
            </a:r>
            <a:r>
              <a:rPr lang="zh-CN" altLang="en-US" sz="2400" b="1">
                <a:solidFill>
                  <a:srgbClr val="CC0000"/>
                </a:solidFill>
                <a:latin typeface="黑体" pitchFamily="49" charset="-122"/>
                <a:ea typeface="黑体" pitchFamily="49" charset="-122"/>
                <a:cs typeface="Arial" pitchFamily="34" charset="0"/>
              </a:rPr>
              <a:t>和全</a:t>
            </a:r>
            <a:r>
              <a:rPr lang="en-US" altLang="zh-CN" sz="2400" b="1">
                <a:solidFill>
                  <a:srgbClr val="CC0000"/>
                </a:solidFill>
                <a:latin typeface="黑体" pitchFamily="49" charset="-122"/>
                <a:ea typeface="黑体" pitchFamily="49" charset="-122"/>
                <a:cs typeface="Arial" pitchFamily="34" charset="0"/>
              </a:rPr>
              <a:t>1</a:t>
            </a:r>
            <a:r>
              <a:rPr lang="zh-CN" altLang="en-US" sz="2400" b="1">
                <a:solidFill>
                  <a:srgbClr val="CC0000"/>
                </a:solidFill>
                <a:latin typeface="黑体" pitchFamily="49" charset="-122"/>
                <a:ea typeface="黑体" pitchFamily="49" charset="-122"/>
                <a:cs typeface="Arial" pitchFamily="34" charset="0"/>
              </a:rPr>
              <a:t>用来表示特殊值！</a:t>
            </a:r>
          </a:p>
        </p:txBody>
      </p:sp>
      <p:sp>
        <p:nvSpPr>
          <p:cNvPr id="310286" name="Rectangle 14"/>
          <p:cNvSpPr>
            <a:spLocks noChangeArrowheads="1"/>
          </p:cNvSpPr>
          <p:nvPr/>
        </p:nvSpPr>
        <p:spPr bwMode="auto">
          <a:xfrm>
            <a:off x="5434013" y="3851275"/>
            <a:ext cx="3367087" cy="822325"/>
          </a:xfrm>
          <a:prstGeom prst="rect">
            <a:avLst/>
          </a:prstGeom>
          <a:noFill/>
          <a:ln w="12700">
            <a:noFill/>
            <a:miter lim="800000"/>
            <a:headEnd/>
            <a:tailEnd/>
          </a:ln>
        </p:spPr>
        <p:txBody>
          <a:bodyPr>
            <a:spAutoFit/>
          </a:bodyPr>
          <a:lstStyle/>
          <a:p>
            <a:pPr lvl="1">
              <a:lnSpc>
                <a:spcPct val="120000"/>
              </a:lnSpc>
              <a:buClr>
                <a:srgbClr val="006600"/>
              </a:buClr>
            </a:pPr>
            <a:r>
              <a:rPr kumimoji="1" lang="zh-CN" altLang="en-US" sz="2000" b="1" dirty="0">
                <a:solidFill>
                  <a:srgbClr val="CC0000"/>
                </a:solidFill>
                <a:latin typeface="黑体" pitchFamily="49" charset="-122"/>
                <a:ea typeface="黑体" pitchFamily="49" charset="-122"/>
              </a:rPr>
              <a:t>为什么用</a:t>
            </a:r>
            <a:r>
              <a:rPr kumimoji="1" lang="en-US" altLang="zh-CN" sz="2000" b="1" dirty="0">
                <a:solidFill>
                  <a:srgbClr val="CC0000"/>
                </a:solidFill>
                <a:latin typeface="黑体" pitchFamily="49" charset="-122"/>
                <a:ea typeface="黑体" pitchFamily="49" charset="-122"/>
              </a:rPr>
              <a:t>127</a:t>
            </a:r>
            <a:r>
              <a:rPr kumimoji="1" lang="zh-CN" altLang="en-US" sz="2000" b="1" dirty="0">
                <a:solidFill>
                  <a:srgbClr val="CC0000"/>
                </a:solidFill>
                <a:latin typeface="黑体" pitchFamily="49" charset="-122"/>
                <a:ea typeface="黑体" pitchFamily="49" charset="-122"/>
              </a:rPr>
              <a:t>？若用</a:t>
            </a:r>
            <a:r>
              <a:rPr kumimoji="1" lang="en-US" altLang="zh-CN" sz="2000" b="1" dirty="0">
                <a:solidFill>
                  <a:srgbClr val="CC0000"/>
                </a:solidFill>
                <a:latin typeface="黑体" pitchFamily="49" charset="-122"/>
                <a:ea typeface="黑体" pitchFamily="49" charset="-122"/>
              </a:rPr>
              <a:t>128,</a:t>
            </a:r>
            <a:r>
              <a:rPr kumimoji="1" lang="zh-CN" altLang="en-US" sz="2000" b="1" dirty="0">
                <a:solidFill>
                  <a:srgbClr val="CC0000"/>
                </a:solidFill>
                <a:latin typeface="黑体" pitchFamily="49" charset="-122"/>
                <a:ea typeface="黑体" pitchFamily="49" charset="-122"/>
              </a:rPr>
              <a:t>则阶码范围为多少？</a:t>
            </a:r>
          </a:p>
        </p:txBody>
      </p:sp>
      <p:grpSp>
        <p:nvGrpSpPr>
          <p:cNvPr id="3" name="Group 17"/>
          <p:cNvGrpSpPr>
            <a:grpSpLocks/>
          </p:cNvGrpSpPr>
          <p:nvPr/>
        </p:nvGrpSpPr>
        <p:grpSpPr bwMode="auto">
          <a:xfrm>
            <a:off x="6007100" y="4678363"/>
            <a:ext cx="2963863" cy="1681162"/>
            <a:chOff x="3912" y="2947"/>
            <a:chExt cx="1721" cy="1097"/>
          </a:xfrm>
        </p:grpSpPr>
        <p:sp>
          <p:nvSpPr>
            <p:cNvPr id="310287" name="Rectangle 15"/>
            <p:cNvSpPr>
              <a:spLocks noChangeArrowheads="1"/>
            </p:cNvSpPr>
            <p:nvPr/>
          </p:nvSpPr>
          <p:spPr bwMode="auto">
            <a:xfrm>
              <a:off x="3912" y="3507"/>
              <a:ext cx="1721" cy="537"/>
            </a:xfrm>
            <a:prstGeom prst="rect">
              <a:avLst/>
            </a:prstGeom>
            <a:noFill/>
            <a:ln w="12700">
              <a:noFill/>
              <a:miter lim="800000"/>
              <a:headEnd/>
              <a:tailEnd/>
            </a:ln>
            <a:effectLst/>
          </p:spPr>
          <p:txBody>
            <a:bodyPr>
              <a:spAutoFit/>
            </a:bodyPr>
            <a:lstStyle/>
            <a:p>
              <a:pPr lvl="1">
                <a:lnSpc>
                  <a:spcPct val="120000"/>
                </a:lnSpc>
                <a:buClr>
                  <a:srgbClr val="006600"/>
                </a:buClr>
              </a:pPr>
              <a:r>
                <a:rPr kumimoji="1" lang="en-US" altLang="zh-CN" sz="2000" b="1" dirty="0">
                  <a:solidFill>
                    <a:srgbClr val="FF0066"/>
                  </a:solidFill>
                </a:rPr>
                <a:t>0000 0001 (-127) </a:t>
              </a:r>
              <a:r>
                <a:rPr kumimoji="1" lang="zh-CN" altLang="en-US" sz="2000" b="1" dirty="0">
                  <a:solidFill>
                    <a:srgbClr val="FF0066"/>
                  </a:solidFill>
                </a:rPr>
                <a:t>～ </a:t>
              </a:r>
              <a:r>
                <a:rPr kumimoji="1" lang="en-US" altLang="zh-CN" sz="2000" b="1" dirty="0">
                  <a:solidFill>
                    <a:srgbClr val="FF0066"/>
                  </a:solidFill>
                </a:rPr>
                <a:t>1111 1110 (126)</a:t>
              </a:r>
            </a:p>
          </p:txBody>
        </p:sp>
        <p:sp>
          <p:nvSpPr>
            <p:cNvPr id="582673"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p:spPr>
          <p:txBody>
            <a:bodyPr/>
            <a:lstStyle/>
            <a:p>
              <a:endParaRPr lang="zh-CN" altLang="en-US"/>
            </a:p>
          </p:txBody>
        </p:sp>
      </p:grpSp>
      <p:sp>
        <p:nvSpPr>
          <p:cNvPr id="582674" name="Rectangle 18"/>
          <p:cNvSpPr>
            <a:spLocks noChangeArrowheads="1"/>
          </p:cNvSpPr>
          <p:nvPr/>
        </p:nvSpPr>
        <p:spPr bwMode="auto">
          <a:xfrm>
            <a:off x="174625" y="703263"/>
            <a:ext cx="5164138" cy="396875"/>
          </a:xfrm>
          <a:prstGeom prst="rect">
            <a:avLst/>
          </a:prstGeom>
          <a:noFill/>
          <a:ln w="12700">
            <a:noFill/>
            <a:miter lim="800000"/>
            <a:headEnd/>
            <a:tailEnd/>
          </a:ln>
          <a:effectLst/>
        </p:spPr>
        <p:txBody>
          <a:bodyPr wrap="none">
            <a:spAutoFit/>
          </a:bodyPr>
          <a:lstStyle/>
          <a:p>
            <a:pPr eaLnBrk="0" hangingPunct="0"/>
            <a:r>
              <a:rPr lang="zh-CN" altLang="en-US" sz="2000" b="1">
                <a:solidFill>
                  <a:srgbClr val="FF6600"/>
                </a:solidFill>
                <a:latin typeface="微软雅黑" pitchFamily="34" charset="-122"/>
                <a:ea typeface="微软雅黑" pitchFamily="34" charset="-122"/>
              </a:rPr>
              <a:t>规格化数：</a:t>
            </a:r>
            <a:r>
              <a:rPr lang="en-US" altLang="zh-CN" sz="2000" b="1">
                <a:solidFill>
                  <a:srgbClr val="FF6600"/>
                </a:solidFill>
                <a:latin typeface="微软雅黑" pitchFamily="34" charset="-122"/>
                <a:ea typeface="微软雅黑" pitchFamily="34" charset="-122"/>
              </a:rPr>
              <a:t>+/-</a:t>
            </a:r>
            <a:r>
              <a:rPr lang="en-US" altLang="zh-CN" sz="2000" b="1">
                <a:latin typeface="微软雅黑" pitchFamily="34" charset="-122"/>
                <a:ea typeface="微软雅黑" pitchFamily="34" charset="-122"/>
              </a:rPr>
              <a:t>1.</a:t>
            </a:r>
            <a:r>
              <a:rPr lang="en-US" altLang="zh-CN" sz="2000" b="1">
                <a:solidFill>
                  <a:srgbClr val="063DE9"/>
                </a:solidFill>
                <a:latin typeface="微软雅黑" pitchFamily="34" charset="-122"/>
                <a:ea typeface="微软雅黑" pitchFamily="34" charset="-122"/>
              </a:rPr>
              <a:t>xxxxxxxxxx</a:t>
            </a:r>
            <a:r>
              <a:rPr lang="en-US" altLang="zh-CN" sz="2000" b="1" baseline="-25000">
                <a:solidFill>
                  <a:srgbClr val="000000"/>
                </a:solidFill>
                <a:latin typeface="微软雅黑" pitchFamily="34" charset="-122"/>
                <a:ea typeface="微软雅黑" pitchFamily="34" charset="-122"/>
              </a:rPr>
              <a:t>two</a:t>
            </a:r>
            <a:r>
              <a:rPr lang="en-US" altLang="zh-CN" sz="2000" b="1">
                <a:solidFill>
                  <a:srgbClr val="000000"/>
                </a:solidFill>
                <a:latin typeface="微软雅黑" pitchFamily="34" charset="-122"/>
                <a:ea typeface="微软雅黑" pitchFamily="34" charset="-122"/>
              </a:rPr>
              <a:t> x 2</a:t>
            </a:r>
            <a:r>
              <a:rPr lang="en-US" altLang="zh-CN" sz="2000" b="1" baseline="30000">
                <a:solidFill>
                  <a:srgbClr val="009242"/>
                </a:solidFill>
                <a:latin typeface="微软雅黑" pitchFamily="34" charset="-122"/>
                <a:ea typeface="微软雅黑" pitchFamily="34" charset="-122"/>
              </a:rPr>
              <a:t>Exponent</a:t>
            </a:r>
            <a:endParaRPr lang="zh-CN" altLang="en-US" sz="2000" b="1" baseline="30000">
              <a:solidFill>
                <a:srgbClr val="009242"/>
              </a:solidFill>
              <a:latin typeface="微软雅黑" pitchFamily="34" charset="-122"/>
              <a:ea typeface="微软雅黑" pitchFamily="34" charset="-122"/>
            </a:endParaRPr>
          </a:p>
        </p:txBody>
      </p:sp>
      <p:sp>
        <p:nvSpPr>
          <p:cNvPr id="304138" name="Text Box 10"/>
          <p:cNvSpPr txBox="1">
            <a:spLocks noChangeArrowheads="1"/>
          </p:cNvSpPr>
          <p:nvPr/>
        </p:nvSpPr>
        <p:spPr bwMode="auto">
          <a:xfrm>
            <a:off x="5967413" y="746195"/>
            <a:ext cx="2768600" cy="707886"/>
          </a:xfrm>
          <a:prstGeom prst="rect">
            <a:avLst/>
          </a:prstGeom>
          <a:solidFill>
            <a:srgbClr val="FFFFFF"/>
          </a:solidFill>
          <a:ln w="12700">
            <a:noFill/>
            <a:miter lim="800000"/>
            <a:headEnd/>
            <a:tailEnd/>
          </a:ln>
        </p:spPr>
        <p:txBody>
          <a:bodyPr>
            <a:spAutoFit/>
          </a:bodyPr>
          <a:lstStyle/>
          <a:p>
            <a:pPr eaLnBrk="0" hangingPunct="0">
              <a:spcBef>
                <a:spcPct val="50000"/>
              </a:spcBef>
            </a:pPr>
            <a:r>
              <a:rPr lang="zh-CN" altLang="en-US" sz="2000" b="1" dirty="0">
                <a:solidFill>
                  <a:srgbClr val="FF0066"/>
                </a:solidFill>
                <a:latin typeface="黑体" pitchFamily="49" charset="-122"/>
                <a:ea typeface="黑体" pitchFamily="49" charset="-122"/>
              </a:rPr>
              <a:t>规定：</a:t>
            </a:r>
            <a:r>
              <a:rPr lang="zh-CN" altLang="en-US" sz="2000" b="1" dirty="0">
                <a:solidFill>
                  <a:srgbClr val="3333FF"/>
                </a:solidFill>
                <a:latin typeface="黑体" pitchFamily="49" charset="-122"/>
                <a:ea typeface="黑体" pitchFamily="49" charset="-122"/>
              </a:rPr>
              <a:t>小数点前总是</a:t>
            </a:r>
            <a:r>
              <a:rPr lang="zh-CN" altLang="en-US" sz="2000" b="1" dirty="0">
                <a:solidFill>
                  <a:srgbClr val="3333FF"/>
                </a:solidFill>
                <a:latin typeface="Times New Roman" pitchFamily="18" charset="0"/>
                <a:ea typeface="黑体" pitchFamily="49" charset="-122"/>
              </a:rPr>
              <a:t>“</a:t>
            </a:r>
            <a:r>
              <a:rPr lang="en-US" altLang="zh-CN" sz="2000" b="1" dirty="0">
                <a:solidFill>
                  <a:srgbClr val="3333FF"/>
                </a:solidFill>
                <a:latin typeface="黑体" pitchFamily="49" charset="-122"/>
                <a:ea typeface="黑体" pitchFamily="49" charset="-122"/>
              </a:rPr>
              <a:t>1</a:t>
            </a:r>
            <a:r>
              <a:rPr lang="en-US" altLang="zh-CN" sz="2000" b="1" dirty="0">
                <a:solidFill>
                  <a:srgbClr val="3333FF"/>
                </a:solidFill>
                <a:latin typeface="Times New Roman" pitchFamily="18" charset="0"/>
                <a:ea typeface="黑体" pitchFamily="49" charset="-122"/>
              </a:rPr>
              <a:t>”</a:t>
            </a:r>
            <a:r>
              <a:rPr lang="zh-CN" altLang="en-US" sz="2000" b="1" dirty="0">
                <a:solidFill>
                  <a:srgbClr val="3333FF"/>
                </a:solidFill>
                <a:latin typeface="黑体" pitchFamily="49" charset="-122"/>
                <a:ea typeface="黑体" pitchFamily="49" charset="-122"/>
              </a:rPr>
              <a:t>，故可隐含表示</a:t>
            </a:r>
            <a:r>
              <a:rPr lang="zh-CN" altLang="en-US" sz="2000" b="1" dirty="0" smtClean="0">
                <a:solidFill>
                  <a:srgbClr val="3333FF"/>
                </a:solidFill>
                <a:latin typeface="黑体" pitchFamily="49" charset="-122"/>
                <a:ea typeface="黑体" pitchFamily="49" charset="-122"/>
              </a:rPr>
              <a:t>。</a:t>
            </a:r>
            <a:endParaRPr lang="en-US" altLang="zh-CN" sz="2000" b="1" dirty="0">
              <a:solidFill>
                <a:srgbClr val="009242"/>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0286"/>
                                        </p:tgtEl>
                                        <p:attrNameLst>
                                          <p:attrName>style.visibility</p:attrName>
                                        </p:attrNameLst>
                                      </p:cBhvr>
                                      <p:to>
                                        <p:strVal val="visible"/>
                                      </p:to>
                                    </p:set>
                                    <p:animEffect transition="in" filter="blinds(horizontal)">
                                      <p:cBhvr>
                                        <p:cTn id="45" dur="500"/>
                                        <p:tgtEl>
                                          <p:spTgt spid="31028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4138"/>
                                        </p:tgtEl>
                                        <p:attrNameLst>
                                          <p:attrName>style.visibility</p:attrName>
                                        </p:attrNameLst>
                                      </p:cBhvr>
                                      <p:to>
                                        <p:strVal val="visible"/>
                                      </p:to>
                                    </p:set>
                                    <p:animEffect transition="in" filter="blinds(horizontal)">
                                      <p:cBhvr>
                                        <p:cTn id="5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0" grpId="0" autoUpdateAnimBg="0"/>
      <p:bldP spid="310282" grpId="0" autoUpdateAnimBg="0"/>
      <p:bldP spid="310283" grpId="0" autoUpdateAnimBg="0"/>
      <p:bldP spid="310284" grpId="0"/>
      <p:bldP spid="310286" grpId="0"/>
      <p:bldP spid="30413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4706"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smtClean="0">
                <a:ea typeface="宋体" pitchFamily="2" charset="-122"/>
              </a:rPr>
              <a:t>Ex: Converting Binary FP to Decimal</a:t>
            </a:r>
          </a:p>
        </p:txBody>
      </p:sp>
      <p:sp>
        <p:nvSpPr>
          <p:cNvPr id="312323" name="Rectangle 3"/>
          <p:cNvSpPr>
            <a:spLocks noGrp="1" noChangeArrowheads="1"/>
          </p:cNvSpPr>
          <p:nvPr>
            <p:ph type="body" idx="4294967295"/>
          </p:nvPr>
        </p:nvSpPr>
        <p:spPr>
          <a:xfrm>
            <a:off x="476250" y="1538288"/>
            <a:ext cx="7942263" cy="1052512"/>
          </a:xfrm>
        </p:spPr>
        <p:txBody>
          <a:bodyPr lIns="63500" tIns="25400" rIns="63500" bIns="25400">
            <a:spAutoFit/>
          </a:bodyPr>
          <a:lstStyle/>
          <a:p>
            <a:pPr>
              <a:buFontTx/>
              <a:buNone/>
            </a:pPr>
            <a:r>
              <a:rPr lang="zh-CN" altLang="en-US" sz="2900" b="0" dirty="0" smtClean="0"/>
              <a:t>1011 11101 110 0000 0000 0000 0000 0000</a:t>
            </a:r>
            <a:endParaRPr lang="zh-CN" altLang="en-US" sz="2900" dirty="0" smtClean="0"/>
          </a:p>
          <a:p>
            <a:pPr>
              <a:buFontTx/>
              <a:buNone/>
            </a:pPr>
            <a:endParaRPr lang="zh-CN" altLang="en-US" dirty="0" smtClean="0"/>
          </a:p>
        </p:txBody>
      </p:sp>
      <p:grpSp>
        <p:nvGrpSpPr>
          <p:cNvPr id="584708" name="Group 13"/>
          <p:cNvGrpSpPr>
            <a:grpSpLocks/>
          </p:cNvGrpSpPr>
          <p:nvPr/>
        </p:nvGrpSpPr>
        <p:grpSpPr bwMode="auto">
          <a:xfrm>
            <a:off x="522288" y="1584325"/>
            <a:ext cx="7605712" cy="457200"/>
            <a:chOff x="336" y="1063"/>
            <a:chExt cx="4608" cy="288"/>
          </a:xfrm>
        </p:grpSpPr>
        <p:sp>
          <p:nvSpPr>
            <p:cNvPr id="584709" name="Rectangle 4"/>
            <p:cNvSpPr>
              <a:spLocks noChangeArrowheads="1"/>
            </p:cNvSpPr>
            <p:nvPr/>
          </p:nvSpPr>
          <p:spPr bwMode="auto">
            <a:xfrm>
              <a:off x="336" y="1063"/>
              <a:ext cx="4608" cy="288"/>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4710" name="Line 5"/>
            <p:cNvSpPr>
              <a:spLocks noChangeShapeType="1"/>
            </p:cNvSpPr>
            <p:nvPr/>
          </p:nvSpPr>
          <p:spPr bwMode="auto">
            <a:xfrm>
              <a:off x="463" y="1063"/>
              <a:ext cx="1" cy="288"/>
            </a:xfrm>
            <a:prstGeom prst="line">
              <a:avLst/>
            </a:prstGeom>
            <a:noFill/>
            <a:ln w="28575">
              <a:solidFill>
                <a:schemeClr val="accent1"/>
              </a:solidFill>
              <a:miter lim="800000"/>
              <a:headEnd/>
              <a:tailEnd/>
            </a:ln>
          </p:spPr>
          <p:txBody>
            <a:bodyPr wrap="none"/>
            <a:lstStyle/>
            <a:p>
              <a:endParaRPr lang="zh-CN" altLang="en-US"/>
            </a:p>
          </p:txBody>
        </p:sp>
        <p:sp>
          <p:nvSpPr>
            <p:cNvPr id="584711" name="Line 6"/>
            <p:cNvSpPr>
              <a:spLocks noChangeShapeType="1"/>
            </p:cNvSpPr>
            <p:nvPr/>
          </p:nvSpPr>
          <p:spPr bwMode="auto">
            <a:xfrm>
              <a:off x="1532" y="1063"/>
              <a:ext cx="1" cy="288"/>
            </a:xfrm>
            <a:prstGeom prst="line">
              <a:avLst/>
            </a:prstGeom>
            <a:noFill/>
            <a:ln w="28575">
              <a:solidFill>
                <a:schemeClr val="accent1"/>
              </a:solidFill>
              <a:miter lim="800000"/>
              <a:headEnd/>
              <a:tailEnd/>
            </a:ln>
          </p:spPr>
          <p:txBody>
            <a:bodyPr wrap="none"/>
            <a:lstStyle/>
            <a:p>
              <a:endParaRPr lang="zh-CN" altLang="en-US"/>
            </a:p>
          </p:txBody>
        </p:sp>
      </p:grpSp>
      <p:sp>
        <p:nvSpPr>
          <p:cNvPr id="312327" name="Text Box 7"/>
          <p:cNvSpPr txBox="1">
            <a:spLocks noChangeArrowheads="1"/>
          </p:cNvSpPr>
          <p:nvPr/>
        </p:nvSpPr>
        <p:spPr bwMode="auto">
          <a:xfrm>
            <a:off x="358775" y="2714625"/>
            <a:ext cx="70104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a:t>
            </a:r>
            <a:r>
              <a:rPr kumimoji="1" lang="en-US" altLang="zh-CN" sz="2400" b="1">
                <a:solidFill>
                  <a:srgbClr val="CC0000"/>
                </a:solidFill>
              </a:rPr>
              <a:t>Sign</a:t>
            </a:r>
            <a:r>
              <a:rPr kumimoji="1" lang="en-US" altLang="zh-CN" sz="2400" b="1"/>
              <a:t>: 1 =&gt; negative</a:t>
            </a:r>
            <a:endParaRPr kumimoji="1" lang="en-US" altLang="zh-CN" sz="2400"/>
          </a:p>
        </p:txBody>
      </p:sp>
      <p:sp>
        <p:nvSpPr>
          <p:cNvPr id="312328" name="Text Box 8"/>
          <p:cNvSpPr txBox="1">
            <a:spLocks noChangeArrowheads="1"/>
          </p:cNvSpPr>
          <p:nvPr/>
        </p:nvSpPr>
        <p:spPr bwMode="auto">
          <a:xfrm>
            <a:off x="347663" y="3240088"/>
            <a:ext cx="7315200" cy="1260475"/>
          </a:xfrm>
          <a:prstGeom prst="rect">
            <a:avLst/>
          </a:prstGeom>
          <a:noFill/>
          <a:ln w="9525">
            <a:noFill/>
            <a:miter lim="800000"/>
            <a:headEnd/>
            <a:tailEnd/>
          </a:ln>
        </p:spPr>
        <p:txBody>
          <a:bodyPr>
            <a:spAutoFit/>
          </a:bodyPr>
          <a:lstStyle/>
          <a:p>
            <a:pPr>
              <a:spcBef>
                <a:spcPct val="10000"/>
              </a:spcBef>
            </a:pPr>
            <a:r>
              <a:rPr kumimoji="1" lang="zh-CN" altLang="en-US" sz="2400"/>
              <a:t>°</a:t>
            </a:r>
            <a:r>
              <a:rPr kumimoji="1" lang="en-US" altLang="zh-CN" sz="2400" b="1">
                <a:solidFill>
                  <a:srgbClr val="CC0000"/>
                </a:solidFill>
              </a:rPr>
              <a:t>Exponent</a:t>
            </a:r>
            <a:r>
              <a:rPr kumimoji="1" lang="en-US" altLang="zh-CN" sz="2400" b="1"/>
              <a:t>:</a:t>
            </a:r>
          </a:p>
          <a:p>
            <a:pPr>
              <a:spcBef>
                <a:spcPct val="10000"/>
              </a:spcBef>
            </a:pPr>
            <a:r>
              <a:rPr kumimoji="1" lang="en-US" altLang="zh-CN" sz="2400"/>
              <a:t>               • </a:t>
            </a:r>
            <a:r>
              <a:rPr kumimoji="1" lang="en-US" altLang="zh-CN" sz="2400" b="1"/>
              <a:t>0111 1101</a:t>
            </a:r>
            <a:r>
              <a:rPr kumimoji="1" lang="en-US" altLang="zh-CN" sz="2400" b="1" baseline="-25000"/>
              <a:t>two</a:t>
            </a:r>
            <a:r>
              <a:rPr kumimoji="1" lang="en-US" altLang="zh-CN" sz="2400" b="1"/>
              <a:t> = 125</a:t>
            </a:r>
            <a:r>
              <a:rPr kumimoji="1" lang="en-US" altLang="zh-CN" sz="2400" b="1" baseline="-25000"/>
              <a:t>ten</a:t>
            </a:r>
          </a:p>
          <a:p>
            <a:pPr>
              <a:spcBef>
                <a:spcPct val="10000"/>
              </a:spcBef>
            </a:pPr>
            <a:r>
              <a:rPr kumimoji="1" lang="en-US" altLang="zh-CN" sz="2400"/>
              <a:t>               • </a:t>
            </a:r>
            <a:r>
              <a:rPr kumimoji="1" lang="en-US" altLang="zh-CN" sz="2400" b="1"/>
              <a:t>Bias adjustment: 125 - 127 = -2</a:t>
            </a:r>
            <a:endParaRPr kumimoji="1" lang="en-US" altLang="zh-CN" sz="2400"/>
          </a:p>
        </p:txBody>
      </p:sp>
      <p:sp>
        <p:nvSpPr>
          <p:cNvPr id="312329" name="Text Box 9"/>
          <p:cNvSpPr txBox="1">
            <a:spLocks noChangeArrowheads="1"/>
          </p:cNvSpPr>
          <p:nvPr/>
        </p:nvSpPr>
        <p:spPr bwMode="auto">
          <a:xfrm>
            <a:off x="336550" y="4559300"/>
            <a:ext cx="8229600" cy="1260475"/>
          </a:xfrm>
          <a:prstGeom prst="rect">
            <a:avLst/>
          </a:prstGeom>
          <a:noFill/>
          <a:ln w="9525">
            <a:noFill/>
            <a:miter lim="800000"/>
            <a:headEnd/>
            <a:tailEnd/>
          </a:ln>
        </p:spPr>
        <p:txBody>
          <a:bodyPr>
            <a:spAutoFit/>
          </a:bodyPr>
          <a:lstStyle/>
          <a:p>
            <a:pPr>
              <a:spcBef>
                <a:spcPct val="10000"/>
              </a:spcBef>
            </a:pPr>
            <a:r>
              <a:rPr kumimoji="1" lang="zh-CN" altLang="en-US" sz="2400"/>
              <a:t>°</a:t>
            </a:r>
            <a:r>
              <a:rPr kumimoji="1" lang="en-US" altLang="zh-CN" sz="2400" b="1">
                <a:solidFill>
                  <a:srgbClr val="CC0000"/>
                </a:solidFill>
              </a:rPr>
              <a:t>Significand</a:t>
            </a:r>
            <a:r>
              <a:rPr kumimoji="1" lang="en-US" altLang="zh-CN" sz="2400" b="1"/>
              <a:t>:</a:t>
            </a:r>
          </a:p>
          <a:p>
            <a:pPr>
              <a:spcBef>
                <a:spcPct val="10000"/>
              </a:spcBef>
            </a:pPr>
            <a:r>
              <a:rPr kumimoji="1" lang="en-US" altLang="zh-CN" sz="2400" b="1"/>
              <a:t>           </a:t>
            </a:r>
            <a:r>
              <a:rPr kumimoji="1" lang="en-US" altLang="zh-CN" sz="2400" b="1">
                <a:solidFill>
                  <a:srgbClr val="FF0066"/>
                </a:solidFill>
              </a:rPr>
              <a:t>1 +</a:t>
            </a:r>
            <a:r>
              <a:rPr kumimoji="1" lang="en-US" altLang="zh-CN" sz="2400" b="1"/>
              <a:t> 1</a:t>
            </a:r>
            <a:r>
              <a:rPr kumimoji="1" lang="en-US" altLang="zh-CN" sz="2400"/>
              <a:t>x</a:t>
            </a:r>
            <a:r>
              <a:rPr kumimoji="1" lang="en-US" altLang="zh-CN" sz="2400" b="1"/>
              <a:t>2</a:t>
            </a:r>
            <a:r>
              <a:rPr kumimoji="1" lang="en-US" altLang="zh-CN" sz="2400" b="1" baseline="30000"/>
              <a:t>-1</a:t>
            </a:r>
            <a:r>
              <a:rPr kumimoji="1" lang="en-US" altLang="zh-CN" sz="2400" b="1"/>
              <a:t>+ 1</a:t>
            </a:r>
            <a:r>
              <a:rPr kumimoji="1" lang="en-US" altLang="zh-CN" sz="2400"/>
              <a:t>x</a:t>
            </a:r>
            <a:r>
              <a:rPr kumimoji="1" lang="en-US" altLang="zh-CN" sz="2400" b="1"/>
              <a:t>2</a:t>
            </a:r>
            <a:r>
              <a:rPr kumimoji="1" lang="en-US" altLang="zh-CN" sz="2400" b="1" baseline="30000"/>
              <a:t>-2</a:t>
            </a:r>
            <a:r>
              <a:rPr kumimoji="1" lang="en-US" altLang="zh-CN" sz="2400" b="1"/>
              <a:t> + 0</a:t>
            </a:r>
            <a:r>
              <a:rPr kumimoji="1" lang="en-US" altLang="zh-CN" sz="2400"/>
              <a:t>x</a:t>
            </a:r>
            <a:r>
              <a:rPr kumimoji="1" lang="en-US" altLang="zh-CN" sz="2400" b="1"/>
              <a:t>2</a:t>
            </a:r>
            <a:r>
              <a:rPr kumimoji="1" lang="en-US" altLang="zh-CN" sz="2400" b="1" baseline="30000"/>
              <a:t>-3</a:t>
            </a:r>
            <a:r>
              <a:rPr kumimoji="1" lang="en-US" altLang="zh-CN" sz="2400" b="1"/>
              <a:t> + 0</a:t>
            </a:r>
            <a:r>
              <a:rPr kumimoji="1" lang="en-US" altLang="zh-CN" sz="2400"/>
              <a:t>x</a:t>
            </a:r>
            <a:r>
              <a:rPr kumimoji="1" lang="en-US" altLang="zh-CN" sz="2400" b="1"/>
              <a:t>2</a:t>
            </a:r>
            <a:r>
              <a:rPr kumimoji="1" lang="en-US" altLang="zh-CN" sz="2400" b="1" baseline="30000"/>
              <a:t>-4</a:t>
            </a:r>
            <a:r>
              <a:rPr kumimoji="1" lang="en-US" altLang="zh-CN" sz="2400" b="1"/>
              <a:t> + 0</a:t>
            </a:r>
            <a:r>
              <a:rPr kumimoji="1" lang="en-US" altLang="zh-CN" sz="2400"/>
              <a:t>x</a:t>
            </a:r>
            <a:r>
              <a:rPr kumimoji="1" lang="en-US" altLang="zh-CN" sz="2400" b="1"/>
              <a:t>2</a:t>
            </a:r>
            <a:r>
              <a:rPr kumimoji="1" lang="en-US" altLang="zh-CN" sz="2400" b="1" baseline="30000"/>
              <a:t>-5</a:t>
            </a:r>
            <a:r>
              <a:rPr kumimoji="1" lang="en-US" altLang="zh-CN" sz="2400" b="1"/>
              <a:t> +...</a:t>
            </a:r>
          </a:p>
          <a:p>
            <a:pPr>
              <a:spcBef>
                <a:spcPct val="10000"/>
              </a:spcBef>
            </a:pPr>
            <a:r>
              <a:rPr kumimoji="1" lang="en-US" altLang="zh-CN" sz="2400" b="1"/>
              <a:t>         =1+2</a:t>
            </a:r>
            <a:r>
              <a:rPr kumimoji="1" lang="en-US" altLang="zh-CN" sz="2400" b="1" baseline="30000"/>
              <a:t>-1</a:t>
            </a:r>
            <a:r>
              <a:rPr kumimoji="1" lang="en-US" altLang="zh-CN" sz="2400" b="1"/>
              <a:t> +2</a:t>
            </a:r>
            <a:r>
              <a:rPr kumimoji="1" lang="en-US" altLang="zh-CN" sz="2400" b="1" baseline="30000"/>
              <a:t>-2</a:t>
            </a:r>
            <a:r>
              <a:rPr kumimoji="1" lang="en-US" altLang="zh-CN" sz="2400" b="1"/>
              <a:t> = 1+0.5 +0.25 = 1.75</a:t>
            </a:r>
          </a:p>
        </p:txBody>
      </p:sp>
      <p:sp>
        <p:nvSpPr>
          <p:cNvPr id="312330" name="Text Box 10"/>
          <p:cNvSpPr txBox="1">
            <a:spLocks noChangeArrowheads="1"/>
          </p:cNvSpPr>
          <p:nvPr/>
        </p:nvSpPr>
        <p:spPr bwMode="auto">
          <a:xfrm>
            <a:off x="381000" y="5908675"/>
            <a:ext cx="8458200" cy="457200"/>
          </a:xfrm>
          <a:prstGeom prst="rect">
            <a:avLst/>
          </a:prstGeom>
          <a:noFill/>
          <a:ln w="9525">
            <a:noFill/>
            <a:miter lim="800000"/>
            <a:headEnd/>
            <a:tailEnd/>
          </a:ln>
        </p:spPr>
        <p:txBody>
          <a:bodyPr>
            <a:spAutoFit/>
          </a:bodyPr>
          <a:lstStyle/>
          <a:p>
            <a:pPr>
              <a:spcBef>
                <a:spcPct val="50000"/>
              </a:spcBef>
            </a:pPr>
            <a:r>
              <a:rPr kumimoji="1" lang="zh-CN" altLang="en-US" sz="2400"/>
              <a:t>°</a:t>
            </a:r>
            <a:r>
              <a:rPr kumimoji="1" lang="en-US" altLang="zh-CN" sz="2400" b="1">
                <a:solidFill>
                  <a:srgbClr val="CC0000"/>
                </a:solidFill>
              </a:rPr>
              <a:t>Represents</a:t>
            </a:r>
            <a:r>
              <a:rPr kumimoji="1" lang="en-US" altLang="zh-CN" sz="2400" b="1"/>
              <a:t>: -1.75</a:t>
            </a:r>
            <a:r>
              <a:rPr kumimoji="1" lang="en-US" altLang="zh-CN" sz="2400" b="1" baseline="-25000"/>
              <a:t>ten</a:t>
            </a:r>
            <a:r>
              <a:rPr kumimoji="1" lang="en-US" altLang="zh-CN" sz="2400"/>
              <a:t>x</a:t>
            </a:r>
            <a:r>
              <a:rPr kumimoji="1" lang="en-US" altLang="zh-CN" sz="2400" b="1"/>
              <a:t>2</a:t>
            </a:r>
            <a:r>
              <a:rPr kumimoji="1" lang="en-US" altLang="zh-CN" sz="2400" b="1" baseline="30000"/>
              <a:t>-2</a:t>
            </a:r>
            <a:r>
              <a:rPr kumimoji="1" lang="en-US" altLang="zh-CN" sz="2400" b="1"/>
              <a:t> = - 0.4375</a:t>
            </a:r>
          </a:p>
        </p:txBody>
      </p:sp>
      <p:sp>
        <p:nvSpPr>
          <p:cNvPr id="312331" name="Rectangle 11"/>
          <p:cNvSpPr>
            <a:spLocks noChangeArrowheads="1"/>
          </p:cNvSpPr>
          <p:nvPr/>
        </p:nvSpPr>
        <p:spPr bwMode="auto">
          <a:xfrm>
            <a:off x="1295400" y="2193925"/>
            <a:ext cx="6356350" cy="519113"/>
          </a:xfrm>
          <a:prstGeom prst="rect">
            <a:avLst/>
          </a:prstGeom>
          <a:noFill/>
          <a:ln w="9525">
            <a:noFill/>
            <a:miter lim="800000"/>
            <a:headEnd/>
            <a:tailEnd/>
          </a:ln>
        </p:spPr>
        <p:txBody>
          <a:bodyPr wrap="none">
            <a:spAutoFit/>
          </a:bodyPr>
          <a:lstStyle/>
          <a:p>
            <a:r>
              <a:rPr kumimoji="1" lang="zh-CN" altLang="en-US" sz="2800" b="1">
                <a:solidFill>
                  <a:srgbClr val="996633"/>
                </a:solidFill>
              </a:rPr>
              <a:t>(-1)</a:t>
            </a:r>
            <a:r>
              <a:rPr kumimoji="1" lang="en-US" altLang="zh-CN" sz="2800" b="1" baseline="30000">
                <a:solidFill>
                  <a:srgbClr val="996633"/>
                </a:solidFill>
              </a:rPr>
              <a:t>S</a:t>
            </a:r>
            <a:r>
              <a:rPr kumimoji="1" lang="en-US" altLang="zh-CN" sz="2800" b="1">
                <a:solidFill>
                  <a:srgbClr val="996633"/>
                </a:solidFill>
              </a:rPr>
              <a:t> </a:t>
            </a:r>
            <a:r>
              <a:rPr kumimoji="1" lang="en-US" altLang="zh-CN" sz="2800">
                <a:solidFill>
                  <a:srgbClr val="996633"/>
                </a:solidFill>
              </a:rPr>
              <a:t>x</a:t>
            </a:r>
            <a:r>
              <a:rPr kumimoji="1" lang="en-US" altLang="zh-CN" sz="2800" b="1">
                <a:solidFill>
                  <a:srgbClr val="996633"/>
                </a:solidFill>
              </a:rPr>
              <a:t> (</a:t>
            </a:r>
            <a:r>
              <a:rPr kumimoji="1" lang="en-US" altLang="zh-CN" sz="2800" b="1">
                <a:solidFill>
                  <a:srgbClr val="FF0066"/>
                </a:solidFill>
              </a:rPr>
              <a:t>1 +</a:t>
            </a:r>
            <a:r>
              <a:rPr kumimoji="1" lang="en-US" altLang="zh-CN" sz="2800" b="1">
                <a:solidFill>
                  <a:srgbClr val="996633"/>
                </a:solidFill>
              </a:rPr>
              <a:t> Significand) </a:t>
            </a:r>
            <a:r>
              <a:rPr kumimoji="1" lang="en-US" altLang="zh-CN" sz="2800">
                <a:solidFill>
                  <a:srgbClr val="996633"/>
                </a:solidFill>
              </a:rPr>
              <a:t>x</a:t>
            </a:r>
            <a:r>
              <a:rPr kumimoji="1" lang="en-US" altLang="zh-CN" sz="2800" b="1">
                <a:solidFill>
                  <a:srgbClr val="996633"/>
                </a:solidFill>
              </a:rPr>
              <a:t> 2</a:t>
            </a:r>
            <a:r>
              <a:rPr kumimoji="1" lang="en-US" altLang="zh-CN" sz="2800" b="1" baseline="30000">
                <a:solidFill>
                  <a:srgbClr val="996633"/>
                </a:solidFill>
              </a:rPr>
              <a:t>(Exponent-127)</a:t>
            </a:r>
          </a:p>
        </p:txBody>
      </p:sp>
      <p:sp>
        <p:nvSpPr>
          <p:cNvPr id="584717" name="Text Box 12"/>
          <p:cNvSpPr txBox="1">
            <a:spLocks noChangeArrowheads="1"/>
          </p:cNvSpPr>
          <p:nvPr/>
        </p:nvSpPr>
        <p:spPr bwMode="auto">
          <a:xfrm>
            <a:off x="144463" y="827088"/>
            <a:ext cx="8667750" cy="457200"/>
          </a:xfrm>
          <a:prstGeom prst="rect">
            <a:avLst/>
          </a:prstGeom>
          <a:noFill/>
          <a:ln w="9525">
            <a:noFill/>
            <a:miter lim="800000"/>
            <a:headEnd/>
            <a:tailEnd/>
          </a:ln>
        </p:spPr>
        <p:txBody>
          <a:bodyPr>
            <a:spAutoFit/>
          </a:bodyPr>
          <a:lstStyle/>
          <a:p>
            <a:pPr>
              <a:spcBef>
                <a:spcPct val="50000"/>
              </a:spcBef>
            </a:pPr>
            <a:r>
              <a:rPr kumimoji="1" lang="en-GB" altLang="zh-CN" sz="2400" b="1"/>
              <a:t>BEE00000H</a:t>
            </a:r>
            <a:r>
              <a:rPr kumimoji="1" lang="en-GB" altLang="zh-CN" sz="2400" b="1" baseline="-30000"/>
              <a:t> </a:t>
            </a:r>
            <a:r>
              <a:rPr kumimoji="1" lang="en-GB" altLang="zh-CN" sz="2400" b="1"/>
              <a:t>is the hex. Rep. Of an IEEE 754 SP FP number</a:t>
            </a:r>
            <a:endParaRPr kumimoji="1" lang="en-US" altLang="zh-CN" sz="2400" b="1"/>
          </a:p>
        </p:txBody>
      </p:sp>
    </p:spTree>
    <p:extLst>
      <p:ext uri="{BB962C8B-B14F-4D97-AF65-F5344CB8AC3E}">
        <p14:creationId xmlns:p14="http://schemas.microsoft.com/office/powerpoint/2010/main" val="22511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smtClean="0">
                <a:ea typeface="宋体" pitchFamily="2" charset="-122"/>
              </a:rPr>
              <a:t>Ex: Converting Decimal to FP</a:t>
            </a:r>
          </a:p>
        </p:txBody>
      </p:sp>
      <p:sp>
        <p:nvSpPr>
          <p:cNvPr id="586755" name="Rectangle 3"/>
          <p:cNvSpPr>
            <a:spLocks noGrp="1" noChangeArrowheads="1"/>
          </p:cNvSpPr>
          <p:nvPr>
            <p:ph type="body" idx="4294967295"/>
          </p:nvPr>
        </p:nvSpPr>
        <p:spPr>
          <a:xfrm>
            <a:off x="2909888" y="768350"/>
            <a:ext cx="4883150" cy="563563"/>
          </a:xfrm>
        </p:spPr>
        <p:txBody>
          <a:bodyPr lIns="63500" tIns="25400" rIns="63500" bIns="25400">
            <a:spAutoFit/>
          </a:bodyPr>
          <a:lstStyle/>
          <a:p>
            <a:pPr>
              <a:buFontTx/>
              <a:buNone/>
            </a:pPr>
            <a:r>
              <a:rPr lang="zh-CN" altLang="en-US" sz="2900" smtClean="0"/>
              <a:t>-12.75 </a:t>
            </a:r>
            <a:endParaRPr lang="en-US" altLang="zh-CN" sz="2900" baseline="30000" smtClean="0"/>
          </a:p>
        </p:txBody>
      </p:sp>
      <p:sp>
        <p:nvSpPr>
          <p:cNvPr id="314372" name="Text Box 4"/>
          <p:cNvSpPr txBox="1">
            <a:spLocks noChangeArrowheads="1"/>
          </p:cNvSpPr>
          <p:nvPr/>
        </p:nvSpPr>
        <p:spPr bwMode="auto">
          <a:xfrm>
            <a:off x="442913" y="1419225"/>
            <a:ext cx="8458200" cy="457200"/>
          </a:xfrm>
          <a:prstGeom prst="rect">
            <a:avLst/>
          </a:prstGeom>
          <a:noFill/>
          <a:ln w="9525">
            <a:noFill/>
            <a:miter lim="800000"/>
            <a:headEnd/>
            <a:tailEnd/>
          </a:ln>
        </p:spPr>
        <p:txBody>
          <a:bodyPr>
            <a:spAutoFit/>
          </a:bodyPr>
          <a:lstStyle/>
          <a:p>
            <a:pPr>
              <a:spcBef>
                <a:spcPct val="50000"/>
              </a:spcBef>
            </a:pPr>
            <a:r>
              <a:rPr kumimoji="1" lang="zh-CN" altLang="en-US" sz="2400" b="1"/>
              <a:t>1. </a:t>
            </a:r>
            <a:r>
              <a:rPr kumimoji="1" lang="en-US" altLang="zh-CN" sz="2400" b="1"/>
              <a:t>Denormalize: -12.75</a:t>
            </a:r>
            <a:endParaRPr kumimoji="1" lang="en-US" altLang="zh-CN" sz="2400"/>
          </a:p>
        </p:txBody>
      </p:sp>
      <p:sp>
        <p:nvSpPr>
          <p:cNvPr id="314373" name="Text Box 5"/>
          <p:cNvSpPr txBox="1">
            <a:spLocks noChangeArrowheads="1"/>
          </p:cNvSpPr>
          <p:nvPr/>
        </p:nvSpPr>
        <p:spPr bwMode="auto">
          <a:xfrm>
            <a:off x="457200" y="1833563"/>
            <a:ext cx="8077200" cy="858837"/>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2. </a:t>
            </a:r>
            <a:r>
              <a:rPr kumimoji="1" lang="en-US" altLang="zh-CN" sz="2400" b="1">
                <a:solidFill>
                  <a:srgbClr val="000000"/>
                </a:solidFill>
              </a:rPr>
              <a:t>Convert integer part:</a:t>
            </a:r>
          </a:p>
          <a:p>
            <a:pPr>
              <a:spcBef>
                <a:spcPct val="10000"/>
              </a:spcBef>
            </a:pPr>
            <a:r>
              <a:rPr kumimoji="1" lang="en-US" altLang="zh-CN" sz="2400" b="1">
                <a:solidFill>
                  <a:srgbClr val="000000"/>
                </a:solidFill>
              </a:rPr>
              <a:t>           12 = </a:t>
            </a:r>
            <a:r>
              <a:rPr kumimoji="1" lang="en-US" altLang="zh-CN" sz="2400" b="1">
                <a:solidFill>
                  <a:srgbClr val="063DE9"/>
                </a:solidFill>
              </a:rPr>
              <a:t>8 </a:t>
            </a:r>
            <a:r>
              <a:rPr kumimoji="1" lang="en-US" altLang="zh-CN" sz="2400" b="1">
                <a:solidFill>
                  <a:srgbClr val="000000"/>
                </a:solidFill>
              </a:rPr>
              <a:t>+ </a:t>
            </a:r>
            <a:r>
              <a:rPr kumimoji="1" lang="en-US" altLang="zh-CN" sz="2400" b="1">
                <a:solidFill>
                  <a:srgbClr val="063DE9"/>
                </a:solidFill>
              </a:rPr>
              <a:t>4 </a:t>
            </a:r>
            <a:r>
              <a:rPr kumimoji="1" lang="en-US" altLang="zh-CN" sz="2400" b="1">
                <a:solidFill>
                  <a:srgbClr val="000000"/>
                </a:solidFill>
              </a:rPr>
              <a:t>= </a:t>
            </a:r>
            <a:r>
              <a:rPr kumimoji="1" lang="en-US" altLang="zh-CN" sz="2400" b="1">
                <a:solidFill>
                  <a:srgbClr val="063DE9"/>
                </a:solidFill>
              </a:rPr>
              <a:t>1100</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4" name="Text Box 6"/>
          <p:cNvSpPr txBox="1">
            <a:spLocks noChangeArrowheads="1"/>
          </p:cNvSpPr>
          <p:nvPr/>
        </p:nvSpPr>
        <p:spPr bwMode="auto">
          <a:xfrm>
            <a:off x="457200" y="2686050"/>
            <a:ext cx="8229600" cy="858838"/>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3. </a:t>
            </a:r>
            <a:r>
              <a:rPr kumimoji="1" lang="en-US" altLang="zh-CN" sz="2400" b="1">
                <a:solidFill>
                  <a:srgbClr val="000000"/>
                </a:solidFill>
              </a:rPr>
              <a:t>Convert fractional part:</a:t>
            </a:r>
          </a:p>
          <a:p>
            <a:pPr>
              <a:spcBef>
                <a:spcPct val="10000"/>
              </a:spcBef>
            </a:pPr>
            <a:r>
              <a:rPr kumimoji="1" lang="en-US" altLang="zh-CN" sz="2400" b="1">
                <a:solidFill>
                  <a:srgbClr val="000000"/>
                </a:solidFill>
              </a:rPr>
              <a:t>           .75 = </a:t>
            </a:r>
            <a:r>
              <a:rPr kumimoji="1" lang="en-US" altLang="zh-CN" sz="2400" b="1">
                <a:solidFill>
                  <a:srgbClr val="063DE9"/>
                </a:solidFill>
              </a:rPr>
              <a:t>.5 + .25 = .11</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5" name="Text Box 7"/>
          <p:cNvSpPr txBox="1">
            <a:spLocks noChangeArrowheads="1"/>
          </p:cNvSpPr>
          <p:nvPr/>
        </p:nvSpPr>
        <p:spPr bwMode="auto">
          <a:xfrm>
            <a:off x="457200" y="3600450"/>
            <a:ext cx="7696200" cy="858838"/>
          </a:xfrm>
          <a:prstGeom prst="rect">
            <a:avLst/>
          </a:prstGeom>
          <a:noFill/>
          <a:ln w="9525">
            <a:noFill/>
            <a:miter lim="800000"/>
            <a:headEnd/>
            <a:tailEnd/>
          </a:ln>
        </p:spPr>
        <p:txBody>
          <a:bodyPr>
            <a:spAutoFit/>
          </a:bodyPr>
          <a:lstStyle/>
          <a:p>
            <a:pPr>
              <a:spcBef>
                <a:spcPct val="10000"/>
              </a:spcBef>
            </a:pPr>
            <a:r>
              <a:rPr kumimoji="1" lang="zh-CN" altLang="en-US" sz="2400" b="1"/>
              <a:t>4. </a:t>
            </a:r>
            <a:r>
              <a:rPr kumimoji="1" lang="en-US" altLang="zh-CN" sz="2400" b="1"/>
              <a:t>Put parts together and normalize:</a:t>
            </a:r>
          </a:p>
          <a:p>
            <a:pPr>
              <a:spcBef>
                <a:spcPct val="10000"/>
              </a:spcBef>
            </a:pPr>
            <a:r>
              <a:rPr kumimoji="1" lang="en-US" altLang="zh-CN" sz="2400" b="1"/>
              <a:t>           1100.11 = </a:t>
            </a:r>
            <a:r>
              <a:rPr kumimoji="1" lang="en-US" altLang="zh-CN" sz="2400" b="1">
                <a:solidFill>
                  <a:srgbClr val="FF0066"/>
                </a:solidFill>
              </a:rPr>
              <a:t>1.</a:t>
            </a:r>
            <a:r>
              <a:rPr kumimoji="1" lang="en-US" altLang="zh-CN" sz="2400" b="1"/>
              <a:t>10011</a:t>
            </a:r>
            <a:r>
              <a:rPr kumimoji="1" lang="en-US" altLang="zh-CN" sz="2400"/>
              <a:t> x</a:t>
            </a:r>
            <a:r>
              <a:rPr kumimoji="1" lang="en-US" altLang="zh-CN" sz="2400" b="1"/>
              <a:t> 2</a:t>
            </a:r>
            <a:r>
              <a:rPr kumimoji="1" lang="en-US" altLang="zh-CN" sz="2400" b="1" baseline="30000"/>
              <a:t>3</a:t>
            </a:r>
            <a:endParaRPr kumimoji="1" lang="en-US" altLang="zh-CN" sz="2400" baseline="30000"/>
          </a:p>
        </p:txBody>
      </p:sp>
      <p:sp>
        <p:nvSpPr>
          <p:cNvPr id="314376" name="Text Box 8"/>
          <p:cNvSpPr txBox="1">
            <a:spLocks noChangeArrowheads="1"/>
          </p:cNvSpPr>
          <p:nvPr/>
        </p:nvSpPr>
        <p:spPr bwMode="auto">
          <a:xfrm>
            <a:off x="457200" y="4514850"/>
            <a:ext cx="7883525" cy="457200"/>
          </a:xfrm>
          <a:prstGeom prst="rect">
            <a:avLst/>
          </a:prstGeom>
          <a:noFill/>
          <a:ln w="9525">
            <a:noFill/>
            <a:miter lim="800000"/>
            <a:headEnd/>
            <a:tailEnd/>
          </a:ln>
        </p:spPr>
        <p:txBody>
          <a:bodyPr>
            <a:spAutoFit/>
          </a:bodyPr>
          <a:lstStyle/>
          <a:p>
            <a:pPr>
              <a:spcBef>
                <a:spcPct val="50000"/>
              </a:spcBef>
            </a:pPr>
            <a:r>
              <a:rPr kumimoji="1" lang="zh-CN" altLang="en-US" sz="2400" b="1"/>
              <a:t>5. </a:t>
            </a:r>
            <a:r>
              <a:rPr kumimoji="1" lang="en-US" altLang="zh-CN" sz="2400" b="1"/>
              <a:t>Convert exponent: 127 + 3 = </a:t>
            </a:r>
            <a:r>
              <a:rPr kumimoji="1" lang="en-US" altLang="zh-CN" sz="2400" b="1">
                <a:solidFill>
                  <a:srgbClr val="3333FF"/>
                </a:solidFill>
              </a:rPr>
              <a:t>128 </a:t>
            </a:r>
            <a:r>
              <a:rPr kumimoji="1" lang="en-US" altLang="zh-CN" sz="2400" b="1"/>
              <a:t>+ </a:t>
            </a:r>
            <a:r>
              <a:rPr kumimoji="1" lang="en-US" altLang="zh-CN" sz="2400" b="1">
                <a:solidFill>
                  <a:srgbClr val="3333FF"/>
                </a:solidFill>
              </a:rPr>
              <a:t>2 </a:t>
            </a:r>
            <a:r>
              <a:rPr kumimoji="1" lang="en-US" altLang="zh-CN" sz="2400" b="1"/>
              <a:t>= </a:t>
            </a:r>
            <a:r>
              <a:rPr kumimoji="1" lang="en-US" altLang="zh-CN" sz="2400" b="1">
                <a:solidFill>
                  <a:srgbClr val="3333FF"/>
                </a:solidFill>
              </a:rPr>
              <a:t>1000 0010</a:t>
            </a:r>
            <a:r>
              <a:rPr kumimoji="1" lang="en-US" altLang="zh-CN" sz="2400" b="1" baseline="-25000"/>
              <a:t>2</a:t>
            </a:r>
            <a:endParaRPr kumimoji="1" lang="en-US" altLang="zh-CN" sz="2400"/>
          </a:p>
        </p:txBody>
      </p:sp>
      <p:sp>
        <p:nvSpPr>
          <p:cNvPr id="314377" name="Text Box 9"/>
          <p:cNvSpPr txBox="1">
            <a:spLocks noChangeArrowheads="1"/>
          </p:cNvSpPr>
          <p:nvPr/>
        </p:nvSpPr>
        <p:spPr bwMode="auto">
          <a:xfrm>
            <a:off x="674688" y="5256213"/>
            <a:ext cx="6764337" cy="519112"/>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11000 0010 100 1100 0000 0000 0000 0000</a:t>
            </a:r>
            <a:endParaRPr kumimoji="1" lang="zh-CN" altLang="en-US" sz="2800">
              <a:latin typeface="Times New Roman" pitchFamily="18" charset="0"/>
            </a:endParaRPr>
          </a:p>
        </p:txBody>
      </p:sp>
      <p:sp>
        <p:nvSpPr>
          <p:cNvPr id="586762" name="Rectangle 10"/>
          <p:cNvSpPr>
            <a:spLocks noChangeArrowheads="1"/>
          </p:cNvSpPr>
          <p:nvPr/>
        </p:nvSpPr>
        <p:spPr bwMode="auto">
          <a:xfrm>
            <a:off x="735013" y="5332413"/>
            <a:ext cx="6440487" cy="457200"/>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6763" name="Line 11"/>
          <p:cNvSpPr>
            <a:spLocks noChangeShapeType="1"/>
          </p:cNvSpPr>
          <p:nvPr/>
        </p:nvSpPr>
        <p:spPr bwMode="auto">
          <a:xfrm>
            <a:off x="935038" y="5332413"/>
            <a:ext cx="0" cy="457200"/>
          </a:xfrm>
          <a:prstGeom prst="line">
            <a:avLst/>
          </a:prstGeom>
          <a:noFill/>
          <a:ln w="28575">
            <a:solidFill>
              <a:schemeClr val="accent1"/>
            </a:solidFill>
            <a:miter lim="800000"/>
            <a:headEnd/>
            <a:tailEnd/>
          </a:ln>
        </p:spPr>
        <p:txBody>
          <a:bodyPr wrap="none"/>
          <a:lstStyle/>
          <a:p>
            <a:endParaRPr lang="zh-CN" altLang="en-US"/>
          </a:p>
        </p:txBody>
      </p:sp>
      <p:sp>
        <p:nvSpPr>
          <p:cNvPr id="586764" name="Line 12"/>
          <p:cNvSpPr>
            <a:spLocks noChangeShapeType="1"/>
          </p:cNvSpPr>
          <p:nvPr/>
        </p:nvSpPr>
        <p:spPr bwMode="auto">
          <a:xfrm>
            <a:off x="2498725" y="5319713"/>
            <a:ext cx="0" cy="457200"/>
          </a:xfrm>
          <a:prstGeom prst="line">
            <a:avLst/>
          </a:prstGeom>
          <a:noFill/>
          <a:ln w="28575">
            <a:solidFill>
              <a:schemeClr val="accent1"/>
            </a:solidFill>
            <a:miter lim="800000"/>
            <a:headEnd/>
            <a:tailEnd/>
          </a:ln>
        </p:spPr>
        <p:txBody>
          <a:bodyPr wrap="none"/>
          <a:lstStyle/>
          <a:p>
            <a:endParaRPr lang="zh-CN" altLang="en-US"/>
          </a:p>
        </p:txBody>
      </p:sp>
      <p:sp>
        <p:nvSpPr>
          <p:cNvPr id="314381" name="Text Box 13"/>
          <p:cNvSpPr txBox="1">
            <a:spLocks noChangeArrowheads="1"/>
          </p:cNvSpPr>
          <p:nvPr/>
        </p:nvSpPr>
        <p:spPr bwMode="auto">
          <a:xfrm>
            <a:off x="717550" y="5997575"/>
            <a:ext cx="5029200" cy="457200"/>
          </a:xfrm>
          <a:prstGeom prst="rect">
            <a:avLst/>
          </a:prstGeom>
          <a:noFill/>
          <a:ln w="9525">
            <a:noFill/>
            <a:miter lim="800000"/>
            <a:headEnd/>
            <a:tailEnd/>
          </a:ln>
        </p:spPr>
        <p:txBody>
          <a:bodyPr>
            <a:spAutoFit/>
          </a:bodyPr>
          <a:lstStyle/>
          <a:p>
            <a:pPr>
              <a:spcBef>
                <a:spcPct val="50000"/>
              </a:spcBef>
            </a:pPr>
            <a:r>
              <a:rPr kumimoji="1" lang="en-US" altLang="zh-CN" sz="2400" b="1"/>
              <a:t>The Hex rep.  is  C14C0000H</a:t>
            </a:r>
          </a:p>
        </p:txBody>
      </p:sp>
    </p:spTree>
    <p:extLst>
      <p:ext uri="{BB962C8B-B14F-4D97-AF65-F5344CB8AC3E}">
        <p14:creationId xmlns:p14="http://schemas.microsoft.com/office/powerpoint/2010/main" val="31079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idx="4294967295"/>
          </p:nvPr>
        </p:nvSpPr>
        <p:spPr>
          <a:xfrm>
            <a:off x="800100" y="98425"/>
            <a:ext cx="7642225" cy="600075"/>
          </a:xfrm>
        </p:spPr>
        <p:txBody>
          <a:bodyPr lIns="63500" tIns="25400" rIns="63500" bIns="25400" anchor="t">
            <a:spAutoFit/>
          </a:bodyPr>
          <a:lstStyle/>
          <a:p>
            <a:r>
              <a:rPr lang="en-US" altLang="zh-CN" sz="3600" smtClean="0">
                <a:ea typeface="宋体" pitchFamily="2" charset="-122"/>
              </a:rPr>
              <a:t>Normalized numbers</a:t>
            </a:r>
            <a:r>
              <a:rPr lang="zh-CN" altLang="en-US" sz="3600" smtClean="0">
                <a:ea typeface="宋体" pitchFamily="2" charset="-122"/>
              </a:rPr>
              <a:t>（规格化数）</a:t>
            </a:r>
          </a:p>
        </p:txBody>
      </p:sp>
      <p:sp>
        <p:nvSpPr>
          <p:cNvPr id="316419" name="Text Box 3"/>
          <p:cNvSpPr txBox="1">
            <a:spLocks noChangeArrowheads="1"/>
          </p:cNvSpPr>
          <p:nvPr/>
        </p:nvSpPr>
        <p:spPr bwMode="auto">
          <a:xfrm>
            <a:off x="1524000" y="2392363"/>
            <a:ext cx="6629400" cy="3724275"/>
          </a:xfrm>
          <a:prstGeom prst="rect">
            <a:avLst/>
          </a:prstGeom>
          <a:noFill/>
          <a:ln w="9525">
            <a:noFill/>
            <a:miter lim="800000"/>
            <a:headEnd/>
            <a:tailEnd/>
          </a:ln>
        </p:spPr>
        <p:txBody>
          <a:bodyPr>
            <a:spAutoFit/>
          </a:bodyPr>
          <a:lstStyle/>
          <a:p>
            <a:pPr>
              <a:spcBef>
                <a:spcPct val="50000"/>
              </a:spcBef>
            </a:pPr>
            <a:r>
              <a:rPr kumimoji="1" lang="en-US" altLang="zh-CN" sz="2800" b="1" dirty="0">
                <a:solidFill>
                  <a:schemeClr val="tx2"/>
                </a:solidFill>
              </a:rPr>
              <a:t>Exponent    </a:t>
            </a:r>
            <a:r>
              <a:rPr kumimoji="1" lang="en-US" altLang="zh-CN" sz="2800" b="1" dirty="0" err="1">
                <a:solidFill>
                  <a:schemeClr val="tx2"/>
                </a:solidFill>
              </a:rPr>
              <a:t>Significand</a:t>
            </a:r>
            <a:r>
              <a:rPr kumimoji="1" lang="en-US" altLang="zh-CN" sz="2800" b="1" dirty="0">
                <a:solidFill>
                  <a:schemeClr val="tx2"/>
                </a:solidFill>
              </a:rPr>
              <a:t>            Object</a:t>
            </a:r>
          </a:p>
          <a:p>
            <a:pPr>
              <a:spcBef>
                <a:spcPct val="50000"/>
              </a:spcBef>
            </a:pPr>
            <a:r>
              <a:rPr kumimoji="1" lang="en-US" altLang="zh-CN" sz="2800" b="1" dirty="0">
                <a:solidFill>
                  <a:srgbClr val="CC0000"/>
                </a:solidFill>
              </a:rPr>
              <a:t>1-254            anything               Norms</a:t>
            </a:r>
          </a:p>
          <a:p>
            <a:r>
              <a:rPr kumimoji="1" lang="en-US" altLang="zh-CN" sz="2800" b="1" dirty="0">
                <a:solidFill>
                  <a:srgbClr val="CC0000"/>
                </a:solidFill>
              </a:rPr>
              <a:t>               implicit leading 1</a:t>
            </a:r>
          </a:p>
          <a:p>
            <a:pPr eaLnBrk="0" hangingPunct="0"/>
            <a:r>
              <a:rPr kumimoji="1" lang="en-US" altLang="zh-CN" sz="2800" b="1" dirty="0">
                <a:cs typeface="Tahoma" pitchFamily="34" charset="0"/>
              </a:rPr>
              <a:t>0                    0                               ?</a:t>
            </a:r>
          </a:p>
          <a:p>
            <a:pPr eaLnBrk="0" hangingPunct="0"/>
            <a:r>
              <a:rPr kumimoji="1" lang="en-US" altLang="zh-CN" sz="2800" b="1" dirty="0">
                <a:cs typeface="Tahoma" pitchFamily="34" charset="0"/>
              </a:rPr>
              <a:t>0                    nonzero                   ? </a:t>
            </a:r>
            <a:endParaRPr kumimoji="1" lang="en-US" altLang="zh-CN" sz="2800" b="1" dirty="0">
              <a:solidFill>
                <a:srgbClr val="CC0000"/>
              </a:solidFill>
              <a:cs typeface="Tahoma" pitchFamily="34" charset="0"/>
            </a:endParaRPr>
          </a:p>
          <a:p>
            <a:pPr>
              <a:spcBef>
                <a:spcPct val="50000"/>
              </a:spcBef>
            </a:pPr>
            <a:r>
              <a:rPr kumimoji="1" lang="en-US" altLang="zh-CN" sz="2800" b="1" dirty="0"/>
              <a:t>255                0                               ?</a:t>
            </a:r>
          </a:p>
          <a:p>
            <a:pPr>
              <a:spcBef>
                <a:spcPct val="50000"/>
              </a:spcBef>
            </a:pPr>
            <a:r>
              <a:rPr kumimoji="1" lang="en-US" altLang="zh-CN" sz="2800" b="1" dirty="0"/>
              <a:t>255                nonzero                   ?</a:t>
            </a:r>
          </a:p>
        </p:txBody>
      </p:sp>
      <p:sp>
        <p:nvSpPr>
          <p:cNvPr id="588804" name="Text Box 4"/>
          <p:cNvSpPr txBox="1">
            <a:spLocks noChangeArrowheads="1"/>
          </p:cNvSpPr>
          <p:nvPr/>
        </p:nvSpPr>
        <p:spPr bwMode="auto">
          <a:xfrm>
            <a:off x="381000" y="963613"/>
            <a:ext cx="8763000" cy="1160462"/>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ea typeface="黑体" pitchFamily="49" charset="-122"/>
              </a:rPr>
              <a:t>前面的定义都是针对规格化数（</a:t>
            </a:r>
            <a:r>
              <a:rPr kumimoji="1" lang="en-US" altLang="zh-CN" sz="2800" b="1">
                <a:solidFill>
                  <a:schemeClr val="accent2"/>
                </a:solidFill>
                <a:ea typeface="黑体" pitchFamily="49" charset="-122"/>
              </a:rPr>
              <a:t>normalized form</a:t>
            </a:r>
            <a:r>
              <a:rPr kumimoji="1" lang="zh-CN" altLang="en-US" sz="2800" b="1">
                <a:solidFill>
                  <a:schemeClr val="accent2"/>
                </a:solidFill>
                <a:ea typeface="黑体" pitchFamily="49" charset="-122"/>
              </a:rPr>
              <a:t>）</a:t>
            </a:r>
          </a:p>
          <a:p>
            <a:pPr>
              <a:spcBef>
                <a:spcPct val="50000"/>
              </a:spcBef>
            </a:pPr>
            <a:r>
              <a:rPr kumimoji="1" lang="en-US" altLang="zh-CN" sz="2800" b="1">
                <a:ea typeface="黑体" pitchFamily="49" charset="-122"/>
              </a:rPr>
              <a:t>How about other patterns?</a:t>
            </a:r>
          </a:p>
        </p:txBody>
      </p:sp>
      <p:sp>
        <p:nvSpPr>
          <p:cNvPr id="588805" name="Line 5"/>
          <p:cNvSpPr>
            <a:spLocks noChangeShapeType="1"/>
          </p:cNvSpPr>
          <p:nvPr/>
        </p:nvSpPr>
        <p:spPr bwMode="auto">
          <a:xfrm>
            <a:off x="1500188" y="2960688"/>
            <a:ext cx="6478587" cy="0"/>
          </a:xfrm>
          <a:prstGeom prst="line">
            <a:avLst/>
          </a:prstGeom>
          <a:noFill/>
          <a:ln w="9525">
            <a:solidFill>
              <a:schemeClr val="tx1"/>
            </a:solidFill>
            <a:miter lim="800000"/>
            <a:headEnd/>
            <a:tailEn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Representation for 0</a:t>
            </a:r>
          </a:p>
        </p:txBody>
      </p:sp>
      <p:sp>
        <p:nvSpPr>
          <p:cNvPr id="318467" name="Rectangle 3"/>
          <p:cNvSpPr>
            <a:spLocks noGrp="1" noChangeArrowheads="1"/>
          </p:cNvSpPr>
          <p:nvPr>
            <p:ph type="body" idx="4294967295"/>
          </p:nvPr>
        </p:nvSpPr>
        <p:spPr>
          <a:xfrm>
            <a:off x="268288" y="1081088"/>
            <a:ext cx="7902575" cy="3897312"/>
          </a:xfrm>
        </p:spPr>
        <p:txBody>
          <a:bodyPr lIns="63500" tIns="25400" rIns="63500" bIns="25400">
            <a:spAutoFit/>
          </a:bodyPr>
          <a:lstStyle/>
          <a:p>
            <a:pPr>
              <a:buFontTx/>
              <a:buNone/>
            </a:pPr>
            <a:r>
              <a:rPr lang="en-US" altLang="zh-CN" sz="2900" smtClean="0"/>
              <a:t>How to represent 0?</a:t>
            </a:r>
          </a:p>
          <a:p>
            <a:pPr>
              <a:buFontTx/>
              <a:buNone/>
            </a:pPr>
            <a:r>
              <a:rPr lang="en-US" altLang="zh-CN" sz="2900" smtClean="0"/>
              <a:t>     </a:t>
            </a:r>
            <a:r>
              <a:rPr lang="en-US" altLang="zh-CN" sz="2900" smtClean="0">
                <a:solidFill>
                  <a:srgbClr val="CC0000"/>
                </a:solidFill>
              </a:rPr>
              <a:t>exponent</a:t>
            </a:r>
            <a:r>
              <a:rPr lang="en-US" altLang="zh-CN" sz="2900" smtClean="0"/>
              <a:t>: all zeros</a:t>
            </a:r>
          </a:p>
          <a:p>
            <a:pPr>
              <a:buFontTx/>
              <a:buNone/>
            </a:pPr>
            <a:r>
              <a:rPr lang="en-US" altLang="zh-CN" sz="2900" smtClean="0"/>
              <a:t>     </a:t>
            </a:r>
            <a:r>
              <a:rPr lang="en-US" altLang="zh-CN" sz="2900" smtClean="0">
                <a:solidFill>
                  <a:srgbClr val="3333FF"/>
                </a:solidFill>
              </a:rPr>
              <a:t>significand</a:t>
            </a:r>
            <a:r>
              <a:rPr lang="en-US" altLang="zh-CN" sz="2900" smtClean="0"/>
              <a:t>: all zeros</a:t>
            </a:r>
          </a:p>
          <a:p>
            <a:pPr>
              <a:buFontTx/>
              <a:buNone/>
            </a:pPr>
            <a:r>
              <a:rPr lang="en-US" altLang="zh-CN" sz="2900" smtClean="0"/>
              <a:t>     </a:t>
            </a:r>
            <a:r>
              <a:rPr lang="en-US" altLang="zh-CN" sz="2900" smtClean="0">
                <a:solidFill>
                  <a:srgbClr val="FF6600"/>
                </a:solidFill>
              </a:rPr>
              <a:t>What about sign?</a:t>
            </a:r>
            <a:r>
              <a:rPr lang="en-US" altLang="zh-CN" sz="2900" smtClean="0"/>
              <a:t> Both cases valid.</a:t>
            </a:r>
          </a:p>
          <a:p>
            <a:pPr>
              <a:buFontTx/>
              <a:buNone/>
            </a:pPr>
            <a:r>
              <a:rPr lang="en-US" altLang="zh-CN" sz="2900" smtClean="0"/>
              <a:t>  +0: 0 00000000 00000000000000000000000</a:t>
            </a:r>
          </a:p>
          <a:p>
            <a:pPr>
              <a:buFontTx/>
              <a:buNone/>
            </a:pPr>
            <a:r>
              <a:rPr lang="en-US" altLang="zh-CN" sz="2900" smtClean="0"/>
              <a:t>   -0: 1 00000000 00000000000000000000000</a:t>
            </a:r>
          </a:p>
          <a:p>
            <a:endParaRPr lang="zh-CN" altLang="en-US" sz="29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5" dur="500"/>
                                        <p:tgtEl>
                                          <p:spTgt spid="31846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0" dur="500"/>
                                        <p:tgtEl>
                                          <p:spTgt spid="31846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3" dur="500"/>
                                        <p:tgtEl>
                                          <p:spTgt spid="318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idx="4294967295"/>
          </p:nvPr>
        </p:nvSpPr>
        <p:spPr>
          <a:xfrm>
            <a:off x="792163" y="-7938"/>
            <a:ext cx="6705600" cy="660401"/>
          </a:xfrm>
          <a:noFill/>
        </p:spPr>
        <p:txBody>
          <a:bodyPr lIns="63500" tIns="25400" rIns="63500" bIns="25400" anchor="b">
            <a:spAutoFit/>
          </a:bodyPr>
          <a:lstStyle/>
          <a:p>
            <a:r>
              <a:rPr lang="en-US" altLang="zh-CN" dirty="0" smtClean="0">
                <a:ea typeface="宋体" pitchFamily="2" charset="-122"/>
              </a:rPr>
              <a:t>Representation for +</a:t>
            </a:r>
            <a:r>
              <a:rPr lang="en-US" altLang="zh-CN" dirty="0" smtClean="0">
                <a:latin typeface="宋体" pitchFamily="2" charset="-122"/>
                <a:ea typeface="宋体" pitchFamily="2" charset="-122"/>
              </a:rPr>
              <a:t>∞</a:t>
            </a:r>
            <a:r>
              <a:rPr lang="en-US" altLang="zh-CN" dirty="0" smtClean="0">
                <a:ea typeface="宋体" pitchFamily="2" charset="-122"/>
              </a:rPr>
              <a:t>/-</a:t>
            </a:r>
            <a:r>
              <a:rPr lang="en-US" altLang="zh-CN" dirty="0" smtClean="0">
                <a:latin typeface="宋体" pitchFamily="2" charset="-122"/>
                <a:ea typeface="宋体" pitchFamily="2" charset="-122"/>
              </a:rPr>
              <a:t>∞</a:t>
            </a:r>
            <a:r>
              <a:rPr lang="en-US" altLang="zh-CN" b="0" dirty="0" smtClean="0">
                <a:solidFill>
                  <a:srgbClr val="063DE9"/>
                </a:solidFill>
                <a:ea typeface="宋体" pitchFamily="2" charset="-122"/>
              </a:rPr>
              <a:t> </a:t>
            </a:r>
          </a:p>
        </p:txBody>
      </p:sp>
      <p:sp>
        <p:nvSpPr>
          <p:cNvPr id="320515" name="Rectangle 3"/>
          <p:cNvSpPr>
            <a:spLocks noChangeArrowheads="1"/>
          </p:cNvSpPr>
          <p:nvPr/>
        </p:nvSpPr>
        <p:spPr bwMode="auto">
          <a:xfrm>
            <a:off x="365125" y="2570163"/>
            <a:ext cx="8153400" cy="191770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en-US" altLang="zh-CN" sz="2400" b="1" dirty="0"/>
              <a:t>How to represent +∞/-∞?</a:t>
            </a:r>
          </a:p>
          <a:p>
            <a:pPr>
              <a:buClr>
                <a:schemeClr val="folHlink"/>
              </a:buClr>
              <a:buSzPct val="60000"/>
              <a:buFont typeface="Wingdings" pitchFamily="2" charset="2"/>
              <a:buNone/>
            </a:pPr>
            <a:r>
              <a:rPr kumimoji="1" lang="en-US" altLang="zh-CN" sz="2400" dirty="0"/>
              <a:t>     • </a:t>
            </a:r>
            <a:r>
              <a:rPr kumimoji="1" lang="en-US" altLang="zh-CN" sz="2400" b="1" dirty="0">
                <a:solidFill>
                  <a:srgbClr val="CC0000"/>
                </a:solidFill>
              </a:rPr>
              <a:t>Exponent</a:t>
            </a:r>
            <a:r>
              <a:rPr kumimoji="1" lang="en-US" altLang="zh-CN" sz="2400" b="1" dirty="0"/>
              <a:t> :</a:t>
            </a:r>
            <a:r>
              <a:rPr kumimoji="1" lang="en-US" altLang="zh-CN" sz="2400" dirty="0"/>
              <a:t> </a:t>
            </a:r>
            <a:r>
              <a:rPr kumimoji="1" lang="en-US" altLang="zh-CN" sz="2400" b="1" dirty="0"/>
              <a:t>all ones (11111111B = 255)</a:t>
            </a:r>
          </a:p>
          <a:p>
            <a:pPr>
              <a:buClr>
                <a:schemeClr val="folHlink"/>
              </a:buClr>
              <a:buSzPct val="60000"/>
              <a:buFont typeface="Wingdings" pitchFamily="2" charset="2"/>
              <a:buNone/>
            </a:pPr>
            <a:r>
              <a:rPr kumimoji="1" lang="en-US" altLang="zh-CN" sz="2400" dirty="0"/>
              <a:t>     • </a:t>
            </a:r>
            <a:r>
              <a:rPr kumimoji="1" lang="en-US" altLang="zh-CN" sz="2400" b="1" dirty="0" err="1">
                <a:solidFill>
                  <a:srgbClr val="CC0000"/>
                </a:solidFill>
              </a:rPr>
              <a:t>Significand</a:t>
            </a:r>
            <a:r>
              <a:rPr kumimoji="1" lang="en-US" altLang="zh-CN" sz="2400" b="1" dirty="0"/>
              <a:t>: all </a:t>
            </a:r>
            <a:r>
              <a:rPr kumimoji="1" lang="en-US" altLang="zh-CN" sz="2400" b="1" dirty="0" err="1"/>
              <a:t>zeros</a:t>
            </a:r>
            <a:endParaRPr kumimoji="1" lang="en-US" altLang="zh-CN" sz="2400" b="1" dirty="0"/>
          </a:p>
          <a:p>
            <a:pPr>
              <a:buClr>
                <a:schemeClr val="folHlink"/>
              </a:buClr>
              <a:buSzPct val="60000"/>
              <a:buFont typeface="Wingdings" pitchFamily="2" charset="2"/>
              <a:buNone/>
            </a:pPr>
            <a:r>
              <a:rPr kumimoji="1" lang="en-US" altLang="zh-CN" sz="2400" dirty="0"/>
              <a:t>        </a:t>
            </a:r>
            <a:r>
              <a:rPr kumimoji="1" lang="en-US" altLang="zh-CN" sz="2400" b="1" dirty="0"/>
              <a:t>+</a:t>
            </a:r>
            <a:r>
              <a:rPr kumimoji="1" lang="en-US" altLang="zh-CN" sz="2400" b="1" dirty="0">
                <a:solidFill>
                  <a:srgbClr val="063DE9"/>
                </a:solidFill>
              </a:rPr>
              <a:t>∞</a:t>
            </a:r>
            <a:r>
              <a:rPr kumimoji="1" lang="en-US" altLang="zh-CN" sz="2400" b="1" dirty="0"/>
              <a:t> : 0 11111111 00000000000000000000000</a:t>
            </a:r>
          </a:p>
          <a:p>
            <a:pPr>
              <a:buClr>
                <a:schemeClr val="folHlink"/>
              </a:buClr>
              <a:buSzPct val="60000"/>
              <a:buFont typeface="Wingdings" pitchFamily="2" charset="2"/>
              <a:buNone/>
            </a:pPr>
            <a:r>
              <a:rPr kumimoji="1" lang="en-US" altLang="zh-CN" sz="2400" b="1" dirty="0"/>
              <a:t>         -</a:t>
            </a:r>
            <a:r>
              <a:rPr kumimoji="1" lang="en-US" altLang="zh-CN" sz="2400" b="1" dirty="0">
                <a:solidFill>
                  <a:srgbClr val="063DE9"/>
                </a:solidFill>
              </a:rPr>
              <a:t>∞</a:t>
            </a:r>
            <a:r>
              <a:rPr kumimoji="1" lang="en-US" altLang="zh-CN" sz="2400" b="1" dirty="0"/>
              <a:t> : 1 11111111 00000000000000000000000</a:t>
            </a:r>
          </a:p>
        </p:txBody>
      </p:sp>
      <p:sp>
        <p:nvSpPr>
          <p:cNvPr id="320516" name="Rectangle 4"/>
          <p:cNvSpPr>
            <a:spLocks noChangeArrowheads="1"/>
          </p:cNvSpPr>
          <p:nvPr/>
        </p:nvSpPr>
        <p:spPr bwMode="auto">
          <a:xfrm>
            <a:off x="412750" y="4573588"/>
            <a:ext cx="7391400" cy="1552575"/>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en-US" altLang="zh-CN" sz="2400" b="1" dirty="0"/>
              <a:t>Operations </a:t>
            </a:r>
          </a:p>
          <a:p>
            <a:pPr>
              <a:buClr>
                <a:schemeClr val="folHlink"/>
              </a:buClr>
              <a:buSzPct val="60000"/>
              <a:buFont typeface="Wingdings" pitchFamily="2" charset="2"/>
              <a:buNone/>
            </a:pPr>
            <a:r>
              <a:rPr kumimoji="1" lang="en-US" altLang="zh-CN" sz="2400" b="1" dirty="0"/>
              <a:t>          5.0 / 0 = +∞,            -5.0 / 0 =  -∞ </a:t>
            </a:r>
          </a:p>
          <a:p>
            <a:pPr>
              <a:buClr>
                <a:schemeClr val="folHlink"/>
              </a:buClr>
              <a:buSzPct val="60000"/>
              <a:buFont typeface="Wingdings" pitchFamily="2" charset="2"/>
              <a:buNone/>
            </a:pPr>
            <a:r>
              <a:rPr kumimoji="1" lang="en-US" altLang="zh-CN" sz="2400" b="1" dirty="0"/>
              <a:t>          5+(+∞) = +∞,      (+∞)+(+∞) = +∞</a:t>
            </a:r>
          </a:p>
          <a:p>
            <a:pPr>
              <a:buClr>
                <a:schemeClr val="folHlink"/>
              </a:buClr>
              <a:buSzPct val="60000"/>
              <a:buFont typeface="Monotype Sorts" pitchFamily="2" charset="2"/>
              <a:buChar char=" "/>
            </a:pPr>
            <a:r>
              <a:rPr kumimoji="1" lang="en-US" altLang="zh-CN" sz="2400" b="1" dirty="0"/>
              <a:t>        5 - (+∞) = -∞,       (-∞) - (+∞) = -∞     </a:t>
            </a:r>
            <a:r>
              <a:rPr kumimoji="1" lang="en-US" altLang="zh-CN" sz="2400" b="1" dirty="0" err="1"/>
              <a:t>etc</a:t>
            </a:r>
            <a:endParaRPr kumimoji="1" lang="en-US" altLang="zh-CN" sz="2400" b="1" dirty="0"/>
          </a:p>
        </p:txBody>
      </p:sp>
      <p:sp>
        <p:nvSpPr>
          <p:cNvPr id="320517" name="Rectangle 5"/>
          <p:cNvSpPr>
            <a:spLocks noChangeArrowheads="1"/>
          </p:cNvSpPr>
          <p:nvPr/>
        </p:nvSpPr>
        <p:spPr bwMode="auto">
          <a:xfrm>
            <a:off x="290513" y="1624013"/>
            <a:ext cx="8670925" cy="822325"/>
          </a:xfrm>
          <a:prstGeom prst="rect">
            <a:avLst/>
          </a:prstGeom>
          <a:noFill/>
          <a:ln w="9525">
            <a:noFill/>
            <a:miter lim="800000"/>
            <a:headEnd/>
            <a:tailEnd/>
          </a:ln>
        </p:spPr>
        <p:txBody>
          <a:bodyPr>
            <a:spAutoFit/>
          </a:bodyPr>
          <a:lstStyle/>
          <a:p>
            <a:pPr>
              <a:buClr>
                <a:schemeClr val="folHlink"/>
              </a:buClr>
              <a:buSzPct val="65000"/>
              <a:buFont typeface="Wingdings" pitchFamily="2" charset="2"/>
              <a:buNone/>
            </a:pPr>
            <a:r>
              <a:rPr kumimoji="1" lang="zh-CN" altLang="en-US" sz="2400" b="1" dirty="0">
                <a:ea typeface="黑体" pitchFamily="49" charset="-122"/>
              </a:rPr>
              <a:t>为什么要这样处理</a:t>
            </a:r>
            <a:r>
              <a:rPr kumimoji="1" lang="en-US" altLang="zh-CN" sz="2400" b="1" dirty="0">
                <a:ea typeface="黑体" pitchFamily="49" charset="-122"/>
              </a:rPr>
              <a:t>?</a:t>
            </a:r>
          </a:p>
          <a:p>
            <a:pPr lvl="1">
              <a:buClr>
                <a:schemeClr val="folHlink"/>
              </a:buClr>
              <a:buSzPct val="65000"/>
            </a:pPr>
            <a:r>
              <a:rPr kumimoji="1" lang="en-US" altLang="zh-CN" sz="2400" b="1" dirty="0">
                <a:ea typeface="黑体" pitchFamily="49" charset="-122"/>
              </a:rPr>
              <a:t>• </a:t>
            </a:r>
            <a:r>
              <a:rPr kumimoji="1" lang="zh-CN" altLang="en-US" sz="2400" b="1" dirty="0">
                <a:solidFill>
                  <a:schemeClr val="accent2"/>
                </a:solidFill>
                <a:ea typeface="黑体" pitchFamily="49" charset="-122"/>
                <a:cs typeface="Arial" pitchFamily="34" charset="0"/>
              </a:rPr>
              <a:t>可以利用</a:t>
            </a:r>
            <a:r>
              <a:rPr kumimoji="1" lang="en-US" altLang="zh-CN" sz="2400" b="1" dirty="0">
                <a:solidFill>
                  <a:schemeClr val="accent2"/>
                </a:solidFill>
                <a:ea typeface="黑体" pitchFamily="49" charset="-122"/>
                <a:cs typeface="Arial" pitchFamily="34" charset="0"/>
              </a:rPr>
              <a:t>+∞</a:t>
            </a:r>
            <a:r>
              <a:rPr kumimoji="1" lang="en-US" altLang="zh-CN" sz="2400" b="1" dirty="0">
                <a:solidFill>
                  <a:schemeClr val="accent2"/>
                </a:solidFill>
                <a:ea typeface="黑体" pitchFamily="49" charset="-122"/>
                <a:cs typeface="Times New Roman" pitchFamily="18" charset="0"/>
              </a:rPr>
              <a:t>/-</a:t>
            </a:r>
            <a:r>
              <a:rPr kumimoji="1" lang="en-US" altLang="zh-CN" sz="2400" b="1" dirty="0">
                <a:solidFill>
                  <a:schemeClr val="accent2"/>
                </a:solidFill>
                <a:ea typeface="黑体" pitchFamily="49" charset="-122"/>
                <a:cs typeface="Arial" pitchFamily="34" charset="0"/>
              </a:rPr>
              <a:t>∞</a:t>
            </a:r>
            <a:r>
              <a:rPr kumimoji="1" lang="zh-CN" altLang="en-US" sz="2400" b="1" dirty="0">
                <a:solidFill>
                  <a:schemeClr val="accent2"/>
                </a:solidFill>
                <a:ea typeface="黑体" pitchFamily="49" charset="-122"/>
              </a:rPr>
              <a:t>作比较。 例如：</a:t>
            </a:r>
            <a:r>
              <a:rPr kumimoji="1" lang="en-US" altLang="zh-CN" sz="2400" b="1" dirty="0">
                <a:solidFill>
                  <a:schemeClr val="accent2"/>
                </a:solidFill>
                <a:ea typeface="黑体" pitchFamily="49" charset="-122"/>
              </a:rPr>
              <a:t>X/0&gt;Y</a:t>
            </a:r>
            <a:r>
              <a:rPr kumimoji="1" lang="zh-CN" altLang="en-US" sz="2400" b="1" dirty="0">
                <a:solidFill>
                  <a:schemeClr val="accent2"/>
                </a:solidFill>
                <a:ea typeface="黑体" pitchFamily="49" charset="-122"/>
              </a:rPr>
              <a:t>可作为有效比较</a:t>
            </a:r>
          </a:p>
        </p:txBody>
      </p:sp>
      <p:sp>
        <p:nvSpPr>
          <p:cNvPr id="320518" name="Rectangle 6"/>
          <p:cNvSpPr>
            <a:spLocks noChangeArrowheads="1"/>
          </p:cNvSpPr>
          <p:nvPr/>
        </p:nvSpPr>
        <p:spPr bwMode="auto">
          <a:xfrm>
            <a:off x="201613" y="952500"/>
            <a:ext cx="8794750" cy="457200"/>
          </a:xfrm>
          <a:prstGeom prst="rect">
            <a:avLst/>
          </a:prstGeom>
          <a:noFill/>
          <a:ln w="9525">
            <a:noFill/>
            <a:miter lim="800000"/>
            <a:headEnd/>
            <a:tailEnd/>
          </a:ln>
        </p:spPr>
        <p:txBody>
          <a:bodyPr>
            <a:spAutoFit/>
          </a:bodyPr>
          <a:lstStyle/>
          <a:p>
            <a:pPr>
              <a:buClr>
                <a:schemeClr val="folHlink"/>
              </a:buClr>
              <a:buSzPct val="65000"/>
              <a:buFont typeface="Wingdings" pitchFamily="2" charset="2"/>
              <a:buNone/>
            </a:pPr>
            <a:r>
              <a:rPr kumimoji="1" lang="en-US" altLang="zh-CN" sz="2400" b="1" dirty="0">
                <a:ea typeface="黑体" pitchFamily="49" charset="-122"/>
              </a:rPr>
              <a:t>In FP, </a:t>
            </a:r>
            <a:r>
              <a:rPr kumimoji="1" lang="zh-CN" altLang="en-US" sz="2400" b="1" dirty="0">
                <a:ea typeface="黑体" pitchFamily="49" charset="-122"/>
              </a:rPr>
              <a:t>除数为</a:t>
            </a:r>
            <a:r>
              <a:rPr kumimoji="1" lang="en-US" altLang="zh-CN" sz="2400" b="1" dirty="0">
                <a:ea typeface="黑体" pitchFamily="49" charset="-122"/>
              </a:rPr>
              <a:t>0</a:t>
            </a:r>
            <a:r>
              <a:rPr kumimoji="1" lang="zh-CN" altLang="en-US" sz="2400" b="1" dirty="0">
                <a:ea typeface="黑体" pitchFamily="49" charset="-122"/>
              </a:rPr>
              <a:t>的结果是 </a:t>
            </a:r>
            <a:r>
              <a:rPr kumimoji="1" lang="en-US" altLang="zh-CN" sz="2400" b="1" dirty="0">
                <a:ea typeface="黑体" pitchFamily="49" charset="-122"/>
              </a:rPr>
              <a:t>+/- ∞, </a:t>
            </a:r>
            <a:r>
              <a:rPr kumimoji="1" lang="zh-CN" altLang="en-US" sz="2400" b="1" dirty="0">
                <a:ea typeface="黑体" pitchFamily="49" charset="-122"/>
              </a:rPr>
              <a:t>不是溢出异常</a:t>
            </a:r>
            <a:r>
              <a:rPr kumimoji="1" lang="en-US" altLang="zh-CN" sz="2400" b="1" dirty="0">
                <a:ea typeface="黑体" pitchFamily="49" charset="-122"/>
              </a:rPr>
              <a:t>.</a:t>
            </a:r>
            <a:r>
              <a:rPr kumimoji="1" lang="zh-CN" altLang="en-US" sz="2400" b="1" dirty="0">
                <a:ea typeface="黑体" pitchFamily="49" charset="-122"/>
              </a:rPr>
              <a:t>（整数除</a:t>
            </a:r>
            <a:r>
              <a:rPr kumimoji="1" lang="en-US" altLang="zh-CN" sz="2400" b="1" dirty="0">
                <a:ea typeface="黑体" pitchFamily="49" charset="-122"/>
              </a:rPr>
              <a:t>0</a:t>
            </a:r>
            <a:r>
              <a:rPr kumimoji="1" lang="zh-CN" altLang="en-US" sz="2400" b="1" dirty="0">
                <a:ea typeface="黑体" pitchFamily="49" charset="-122"/>
              </a:rPr>
              <a:t>为异常）</a:t>
            </a:r>
          </a:p>
        </p:txBody>
      </p:sp>
      <p:sp>
        <p:nvSpPr>
          <p:cNvPr id="592903" name="Rectangle 7"/>
          <p:cNvSpPr>
            <a:spLocks noChangeArrowheads="1"/>
          </p:cNvSpPr>
          <p:nvPr/>
        </p:nvSpPr>
        <p:spPr bwMode="auto">
          <a:xfrm>
            <a:off x="6281738" y="1493838"/>
            <a:ext cx="1822450" cy="457200"/>
          </a:xfrm>
          <a:prstGeom prst="rect">
            <a:avLst/>
          </a:prstGeom>
          <a:noFill/>
          <a:ln w="12700">
            <a:noFill/>
            <a:miter lim="800000"/>
            <a:headEnd/>
            <a:tailEnd/>
          </a:ln>
        </p:spPr>
        <p:txBody>
          <a:bodyPr>
            <a:spAutoFit/>
          </a:bodyPr>
          <a:lstStyle/>
          <a:p>
            <a:pPr eaLnBrk="0" hangingPunct="0"/>
            <a:r>
              <a:rPr kumimoji="1" lang="en-US" altLang="zh-CN" sz="2400" b="1">
                <a:solidFill>
                  <a:srgbClr val="FF0066"/>
                </a:solidFill>
                <a:latin typeface="Times New Roman" pitchFamily="18" charset="0"/>
              </a:rPr>
              <a:t>∞ </a:t>
            </a:r>
            <a:r>
              <a:rPr kumimoji="1" lang="zh-CN" altLang="en-US" sz="2400" b="1">
                <a:solidFill>
                  <a:srgbClr val="FF0066"/>
                </a:solidFill>
                <a:latin typeface="Times New Roman" pitchFamily="18" charset="0"/>
              </a:rPr>
              <a:t>：</a:t>
            </a:r>
            <a:r>
              <a:rPr kumimoji="1" lang="en-US" altLang="zh-CN" sz="2400" b="1">
                <a:solidFill>
                  <a:srgbClr val="FF0066"/>
                </a:solidFill>
                <a:latin typeface="Times New Roman" pitchFamily="18" charset="0"/>
              </a:rPr>
              <a:t>infinity</a:t>
            </a:r>
            <a:endParaRPr kumimoji="1" lang="zh-CN" altLang="en-US" sz="2400" b="1">
              <a:solidFill>
                <a:srgbClr val="FF0066"/>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P spid="320516" grpId="0" autoUpdateAnimBg="0"/>
      <p:bldP spid="320517" grpId="0"/>
      <p:bldP spid="320518"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2"/>
          <p:cNvSpPr>
            <a:spLocks noGrp="1" noChangeArrowheads="1"/>
          </p:cNvSpPr>
          <p:nvPr>
            <p:ph type="title" idx="4294967295"/>
          </p:nvPr>
        </p:nvSpPr>
        <p:spPr>
          <a:xfrm>
            <a:off x="206375" y="142875"/>
            <a:ext cx="8551863" cy="600075"/>
          </a:xfrm>
        </p:spPr>
        <p:txBody>
          <a:bodyPr lIns="63500" tIns="25400" rIns="63500" bIns="25400" anchor="t">
            <a:spAutoFit/>
          </a:bodyPr>
          <a:lstStyle/>
          <a:p>
            <a:r>
              <a:rPr lang="en-US" altLang="zh-CN" sz="3600" smtClean="0">
                <a:ea typeface="宋体" pitchFamily="2" charset="-122"/>
              </a:rPr>
              <a:t>Representation for</a:t>
            </a:r>
            <a:r>
              <a:rPr lang="en-US" altLang="zh-CN" sz="3600" smtClean="0">
                <a:latin typeface="黑体"/>
                <a:ea typeface="宋体" pitchFamily="2" charset="-122"/>
              </a:rPr>
              <a:t>“</a:t>
            </a:r>
            <a:r>
              <a:rPr lang="en-US" altLang="zh-CN" sz="3600" smtClean="0">
                <a:ea typeface="宋体" pitchFamily="2" charset="-122"/>
              </a:rPr>
              <a:t>Not a Number</a:t>
            </a:r>
            <a:r>
              <a:rPr lang="en-US" altLang="zh-CN" sz="3600" smtClean="0">
                <a:latin typeface="黑体"/>
                <a:ea typeface="宋体" pitchFamily="2" charset="-122"/>
              </a:rPr>
              <a:t>”</a:t>
            </a:r>
            <a:endParaRPr lang="en-US" altLang="zh-CN" sz="3600" smtClean="0">
              <a:ea typeface="宋体" pitchFamily="2" charset="-122"/>
            </a:endParaRPr>
          </a:p>
        </p:txBody>
      </p:sp>
      <p:sp>
        <p:nvSpPr>
          <p:cNvPr id="322563" name="Rectangle 3"/>
          <p:cNvSpPr>
            <a:spLocks noGrp="1" noChangeArrowheads="1"/>
          </p:cNvSpPr>
          <p:nvPr>
            <p:ph type="body" idx="4294967295"/>
          </p:nvPr>
        </p:nvSpPr>
        <p:spPr>
          <a:xfrm>
            <a:off x="817563" y="795338"/>
            <a:ext cx="7464425" cy="1119187"/>
          </a:xfrm>
        </p:spPr>
        <p:txBody>
          <a:bodyPr lIns="63500" tIns="25400" rIns="63500" bIns="25400">
            <a:spAutoFit/>
          </a:bodyPr>
          <a:lstStyle/>
          <a:p>
            <a:pPr>
              <a:buFontTx/>
              <a:buNone/>
            </a:pPr>
            <a:r>
              <a:rPr lang="en-US" altLang="zh-CN" sz="2900" smtClean="0">
                <a:ea typeface="Dotum" pitchFamily="34" charset="-127"/>
              </a:rPr>
              <a:t>Sqrt (- 4.0) = ?         0/0 = ?</a:t>
            </a:r>
          </a:p>
          <a:p>
            <a:pPr lvl="1"/>
            <a:r>
              <a:rPr lang="en-US" altLang="zh-CN" sz="2800" smtClean="0">
                <a:solidFill>
                  <a:srgbClr val="000000"/>
                </a:solidFill>
              </a:rPr>
              <a:t> Called </a:t>
            </a:r>
            <a:r>
              <a:rPr lang="en-US" altLang="zh-CN" sz="2800" smtClean="0">
                <a:solidFill>
                  <a:srgbClr val="FD0128"/>
                </a:solidFill>
              </a:rPr>
              <a:t>N</a:t>
            </a:r>
            <a:r>
              <a:rPr lang="en-US" altLang="zh-CN" sz="2800" smtClean="0">
                <a:solidFill>
                  <a:srgbClr val="000000"/>
                </a:solidFill>
              </a:rPr>
              <a:t>ot </a:t>
            </a:r>
            <a:r>
              <a:rPr lang="en-US" altLang="zh-CN" sz="2800" smtClean="0">
                <a:solidFill>
                  <a:srgbClr val="FD0128"/>
                </a:solidFill>
              </a:rPr>
              <a:t>a N</a:t>
            </a:r>
            <a:r>
              <a:rPr lang="en-US" altLang="zh-CN" sz="2800" smtClean="0">
                <a:solidFill>
                  <a:srgbClr val="000000"/>
                </a:solidFill>
              </a:rPr>
              <a:t>umber (</a:t>
            </a:r>
            <a:r>
              <a:rPr lang="en-US" altLang="zh-CN" sz="2800" smtClean="0">
                <a:solidFill>
                  <a:srgbClr val="FD0128"/>
                </a:solidFill>
              </a:rPr>
              <a:t>NaN</a:t>
            </a:r>
            <a:r>
              <a:rPr lang="en-US" altLang="zh-CN" sz="2800" smtClean="0">
                <a:solidFill>
                  <a:srgbClr val="000000"/>
                </a:solidFill>
              </a:rPr>
              <a:t>)  -  “</a:t>
            </a:r>
            <a:r>
              <a:rPr lang="zh-CN" altLang="en-US" sz="2800" smtClean="0">
                <a:solidFill>
                  <a:srgbClr val="000000"/>
                </a:solidFill>
              </a:rPr>
              <a:t>非数”</a:t>
            </a:r>
          </a:p>
        </p:txBody>
      </p:sp>
      <p:sp>
        <p:nvSpPr>
          <p:cNvPr id="322564" name="Rectangle 4"/>
          <p:cNvSpPr>
            <a:spLocks noChangeArrowheads="1"/>
          </p:cNvSpPr>
          <p:nvPr/>
        </p:nvSpPr>
        <p:spPr bwMode="auto">
          <a:xfrm>
            <a:off x="803275" y="4160838"/>
            <a:ext cx="7512050" cy="2355850"/>
          </a:xfrm>
          <a:prstGeom prst="rect">
            <a:avLst/>
          </a:prstGeom>
          <a:noFill/>
          <a:ln w="9525">
            <a:noFill/>
            <a:miter lim="800000"/>
            <a:headEnd/>
            <a:tailEnd/>
          </a:ln>
        </p:spPr>
        <p:txBody>
          <a:bodyPr>
            <a:spAutoFit/>
          </a:bodyPr>
          <a:lstStyle/>
          <a:p>
            <a:pPr>
              <a:lnSpc>
                <a:spcPct val="90000"/>
              </a:lnSpc>
              <a:spcBef>
                <a:spcPct val="40000"/>
              </a:spcBef>
              <a:buClr>
                <a:schemeClr val="tx1"/>
              </a:buClr>
              <a:buSzPct val="60000"/>
              <a:buFont typeface="Wingdings" pitchFamily="2" charset="2"/>
              <a:buNone/>
            </a:pPr>
            <a:r>
              <a:rPr kumimoji="1" lang="en-US" altLang="zh-CN" sz="2800" b="1">
                <a:solidFill>
                  <a:srgbClr val="000000"/>
                </a:solidFill>
              </a:rPr>
              <a:t>Operations</a:t>
            </a:r>
          </a:p>
          <a:p>
            <a:pPr>
              <a:lnSpc>
                <a:spcPct val="90000"/>
              </a:lnSpc>
              <a:spcBef>
                <a:spcPct val="20000"/>
              </a:spcBef>
              <a:buClr>
                <a:schemeClr val="folHlink"/>
              </a:buClr>
              <a:buSzPct val="60000"/>
              <a:buFont typeface="Wingdings" pitchFamily="2" charset="2"/>
              <a:buNone/>
            </a:pPr>
            <a:r>
              <a:rPr kumimoji="1" lang="en-US" altLang="zh-CN" sz="2800">
                <a:ea typeface="Dotum" pitchFamily="34" charset="-127"/>
                <a:cs typeface="Arial" pitchFamily="34" charset="0"/>
              </a:rPr>
              <a:t>    </a:t>
            </a:r>
            <a:r>
              <a:rPr kumimoji="1" lang="en-US" altLang="zh-CN" sz="2800" b="1">
                <a:solidFill>
                  <a:schemeClr val="accent2"/>
                </a:solidFill>
                <a:ea typeface="Dotum" pitchFamily="34" charset="-127"/>
                <a:cs typeface="Arial" pitchFamily="34" charset="0"/>
              </a:rPr>
              <a:t>sqrt (-4.0) = NaN               0/0 = NaN</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op (NaN,x) = NaN             +∞+(-∞) = NaN</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 (+∞) = NaN               ∞/∞ = NaN  </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etc.  </a:t>
            </a:r>
          </a:p>
        </p:txBody>
      </p:sp>
      <p:sp>
        <p:nvSpPr>
          <p:cNvPr id="322565" name="Rectangle 5"/>
          <p:cNvSpPr>
            <a:spLocks noChangeArrowheads="1"/>
          </p:cNvSpPr>
          <p:nvPr/>
        </p:nvSpPr>
        <p:spPr bwMode="auto">
          <a:xfrm>
            <a:off x="769938" y="1541463"/>
            <a:ext cx="6786562" cy="2471737"/>
          </a:xfrm>
          <a:prstGeom prst="rect">
            <a:avLst/>
          </a:prstGeom>
          <a:noFill/>
          <a:ln w="9525">
            <a:noFill/>
            <a:miter lim="800000"/>
            <a:headEnd/>
            <a:tailEnd/>
          </a:ln>
        </p:spPr>
        <p:txBody>
          <a:bodyPr>
            <a:spAutoFit/>
          </a:bodyPr>
          <a:lstStyle/>
          <a:p>
            <a:pPr lvl="1">
              <a:lnSpc>
                <a:spcPct val="90000"/>
              </a:lnSpc>
              <a:spcBef>
                <a:spcPct val="50000"/>
              </a:spcBef>
              <a:buClr>
                <a:schemeClr val="hlink"/>
              </a:buClr>
              <a:buSzPct val="55000"/>
              <a:buFont typeface="Wingdings" pitchFamily="2" charset="2"/>
              <a:buNone/>
            </a:pPr>
            <a:endParaRPr kumimoji="1" lang="zh-CN" altLang="en-US" sz="2400" b="1">
              <a:solidFill>
                <a:srgbClr val="000000"/>
              </a:solidFill>
              <a:latin typeface="Times New Roman" pitchFamily="18" charset="0"/>
            </a:endParaRPr>
          </a:p>
          <a:p>
            <a:pPr>
              <a:lnSpc>
                <a:spcPct val="110000"/>
              </a:lnSpc>
              <a:spcBef>
                <a:spcPct val="10000"/>
              </a:spcBef>
              <a:buClr>
                <a:schemeClr val="tx1"/>
              </a:buClr>
              <a:buSzPct val="60000"/>
              <a:buFont typeface="Wingdings" pitchFamily="2" charset="2"/>
              <a:buNone/>
            </a:pPr>
            <a:r>
              <a:rPr kumimoji="1" lang="en-US" altLang="zh-CN" sz="2800" b="1">
                <a:solidFill>
                  <a:srgbClr val="000000"/>
                </a:solidFill>
              </a:rPr>
              <a:t>How to represent </a:t>
            </a:r>
            <a:r>
              <a:rPr kumimoji="1" lang="en-US" altLang="zh-CN" sz="2800" b="1"/>
              <a:t>NaN</a:t>
            </a:r>
            <a:r>
              <a:rPr kumimoji="1" lang="en-US" altLang="zh-CN" sz="2800">
                <a:solidFill>
                  <a:srgbClr val="000000"/>
                </a:solidFill>
              </a:rPr>
              <a:t> </a:t>
            </a:r>
          </a:p>
          <a:p>
            <a:pPr>
              <a:lnSpc>
                <a:spcPct val="110000"/>
              </a:lnSpc>
              <a:spcBef>
                <a:spcPct val="10000"/>
              </a:spcBef>
              <a:buClr>
                <a:schemeClr val="folHlink"/>
              </a:buClr>
              <a:buSzPct val="60000"/>
              <a:buFont typeface="Wingdings" pitchFamily="2" charset="2"/>
              <a:buNone/>
            </a:pPr>
            <a:r>
              <a:rPr kumimoji="1" lang="en-US" altLang="zh-CN" sz="2800">
                <a:solidFill>
                  <a:srgbClr val="000000"/>
                </a:solidFill>
              </a:rPr>
              <a:t>    </a:t>
            </a:r>
            <a:r>
              <a:rPr kumimoji="1" lang="en-US" altLang="zh-CN" sz="2800" b="1">
                <a:solidFill>
                  <a:schemeClr val="accent2"/>
                </a:solidFill>
              </a:rPr>
              <a:t>Exponent</a:t>
            </a:r>
            <a:r>
              <a:rPr kumimoji="1" lang="en-US" altLang="zh-CN" sz="2800" b="1">
                <a:solidFill>
                  <a:srgbClr val="000000"/>
                </a:solidFill>
              </a:rPr>
              <a:t> = 255</a:t>
            </a:r>
          </a:p>
          <a:p>
            <a:pPr>
              <a:lnSpc>
                <a:spcPct val="110000"/>
              </a:lnSpc>
              <a:spcBef>
                <a:spcPct val="10000"/>
              </a:spcBef>
              <a:buClr>
                <a:schemeClr val="folHlink"/>
              </a:buClr>
              <a:buSzPct val="60000"/>
              <a:buFont typeface="Wingdings" pitchFamily="2" charset="2"/>
              <a:buNone/>
            </a:pPr>
            <a:r>
              <a:rPr kumimoji="1" lang="en-US" altLang="zh-CN" sz="2800" b="1">
                <a:solidFill>
                  <a:srgbClr val="000000"/>
                </a:solidFill>
              </a:rPr>
              <a:t>    </a:t>
            </a:r>
            <a:r>
              <a:rPr kumimoji="1" lang="en-US" altLang="zh-CN" sz="2800" b="1">
                <a:solidFill>
                  <a:srgbClr val="3333FF"/>
                </a:solidFill>
              </a:rPr>
              <a:t>Significand</a:t>
            </a:r>
            <a:r>
              <a:rPr kumimoji="1" lang="en-US" altLang="zh-CN" sz="2800" b="1">
                <a:solidFill>
                  <a:srgbClr val="000000"/>
                </a:solidFill>
              </a:rPr>
              <a:t>: nonzero</a:t>
            </a:r>
          </a:p>
          <a:p>
            <a:pPr>
              <a:lnSpc>
                <a:spcPct val="110000"/>
              </a:lnSpc>
              <a:spcBef>
                <a:spcPct val="10000"/>
              </a:spcBef>
              <a:buClr>
                <a:schemeClr val="folHlink"/>
              </a:buClr>
              <a:buSzPct val="60000"/>
              <a:buFont typeface="Wingdings" pitchFamily="2" charset="2"/>
              <a:buNone/>
            </a:pPr>
            <a:r>
              <a:rPr kumimoji="1" lang="en-US" altLang="zh-CN" sz="2800" b="1">
                <a:solidFill>
                  <a:srgbClr val="DE2916"/>
                </a:solidFill>
              </a:rPr>
              <a:t>    NaNs can help with debugging</a:t>
            </a:r>
            <a:endParaRPr kumimoji="1" lang="en-US" altLang="zh-CN"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25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2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322564" grpId="0" autoUpdateAnimBg="0"/>
      <p:bldP spid="32256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527050" y="908050"/>
            <a:ext cx="8616950" cy="609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en-US" altLang="zh-CN" sz="2800" b="1">
                <a:solidFill>
                  <a:srgbClr val="990000"/>
                </a:solidFill>
                <a:ea typeface="黑体" pitchFamily="49" charset="-122"/>
              </a:rPr>
              <a:t>What have we defined so far? (for SP)</a:t>
            </a:r>
          </a:p>
        </p:txBody>
      </p:sp>
      <p:sp>
        <p:nvSpPr>
          <p:cNvPr id="596995" name="Rectangle 4"/>
          <p:cNvSpPr>
            <a:spLocks noGrp="1" noChangeArrowheads="1"/>
          </p:cNvSpPr>
          <p:nvPr>
            <p:ph type="title" idx="4294967295"/>
          </p:nvPr>
        </p:nvSpPr>
        <p:spPr>
          <a:xfrm>
            <a:off x="566738" y="127000"/>
            <a:ext cx="8078787" cy="538163"/>
          </a:xfrm>
          <a:noFill/>
        </p:spPr>
        <p:txBody>
          <a:bodyPr lIns="63500" tIns="25400" rIns="63500" bIns="25400" anchor="b">
            <a:spAutoFit/>
          </a:bodyPr>
          <a:lstStyle/>
          <a:p>
            <a:r>
              <a:rPr lang="en-US" altLang="zh-CN" sz="3200" smtClean="0">
                <a:ea typeface="宋体" pitchFamily="2" charset="-122"/>
              </a:rPr>
              <a:t>Representation for Denorms(</a:t>
            </a:r>
            <a:r>
              <a:rPr lang="zh-CN" altLang="en-US" sz="3200" smtClean="0">
                <a:ea typeface="宋体" pitchFamily="2" charset="-122"/>
              </a:rPr>
              <a:t>非规格化数</a:t>
            </a:r>
            <a:r>
              <a:rPr lang="en-US" altLang="zh-CN" sz="3200" smtClean="0">
                <a:ea typeface="宋体" pitchFamily="2" charset="-122"/>
              </a:rPr>
              <a:t>)</a:t>
            </a:r>
            <a:endParaRPr lang="zh-CN" altLang="en-US" sz="3200" smtClean="0">
              <a:ea typeface="宋体" pitchFamily="2" charset="-122"/>
            </a:endParaRPr>
          </a:p>
        </p:txBody>
      </p:sp>
      <p:sp>
        <p:nvSpPr>
          <p:cNvPr id="324614" name="AutoShape 6"/>
          <p:cNvSpPr>
            <a:spLocks noChangeArrowheads="1"/>
          </p:cNvSpPr>
          <p:nvPr/>
        </p:nvSpPr>
        <p:spPr bwMode="auto">
          <a:xfrm>
            <a:off x="6630988" y="1497013"/>
            <a:ext cx="2362200" cy="1533525"/>
          </a:xfrm>
          <a:prstGeom prst="wedgeEllipseCallout">
            <a:avLst>
              <a:gd name="adj1" fmla="val -49259"/>
              <a:gd name="adj2" fmla="val 49588"/>
            </a:avLst>
          </a:prstGeom>
          <a:noFill/>
          <a:ln w="28575">
            <a:solidFill>
              <a:srgbClr val="FF3300"/>
            </a:solidFill>
            <a:miter lim="800000"/>
            <a:headEnd type="none" w="sm" len="sm"/>
            <a:tailEnd type="none" w="sm" len="sm"/>
          </a:ln>
        </p:spPr>
        <p:txBody>
          <a:bodyPr wrap="none" anchor="ctr"/>
          <a:lstStyle/>
          <a:p>
            <a:pPr algn="ctr" eaLnBrk="0" hangingPunct="0"/>
            <a:r>
              <a:rPr lang="zh-CN" altLang="en-US" sz="2200" b="1">
                <a:solidFill>
                  <a:srgbClr val="CC0000"/>
                </a:solidFill>
                <a:latin typeface="Times New Roman" pitchFamily="18" charset="0"/>
                <a:ea typeface="Dotum" pitchFamily="34" charset="-127"/>
              </a:rPr>
              <a:t> </a:t>
            </a:r>
            <a:r>
              <a:rPr lang="en-US" altLang="zh-CN" sz="2000" b="1">
                <a:solidFill>
                  <a:srgbClr val="CC0000"/>
                </a:solidFill>
                <a:ea typeface="Dotum" pitchFamily="34" charset="-127"/>
                <a:cs typeface="Arial" pitchFamily="34" charset="0"/>
              </a:rPr>
              <a:t>Used to represent </a:t>
            </a:r>
          </a:p>
          <a:p>
            <a:pPr algn="ctr" eaLnBrk="0" hangingPunct="0"/>
            <a:r>
              <a:rPr lang="en-US" altLang="zh-CN" sz="2000" b="1">
                <a:solidFill>
                  <a:srgbClr val="CC0000"/>
                </a:solidFill>
                <a:ea typeface="Dotum" pitchFamily="34" charset="-127"/>
                <a:cs typeface="Arial" pitchFamily="34" charset="0"/>
              </a:rPr>
              <a:t>Denormalized </a:t>
            </a:r>
          </a:p>
          <a:p>
            <a:pPr algn="ctr" eaLnBrk="0" hangingPunct="0"/>
            <a:r>
              <a:rPr lang="en-US" altLang="zh-CN" sz="2000" b="1">
                <a:solidFill>
                  <a:srgbClr val="CC0000"/>
                </a:solidFill>
                <a:ea typeface="Dotum" pitchFamily="34" charset="-127"/>
                <a:cs typeface="Arial" pitchFamily="34" charset="0"/>
              </a:rPr>
              <a:t>numbers </a:t>
            </a:r>
          </a:p>
        </p:txBody>
      </p:sp>
      <p:sp>
        <p:nvSpPr>
          <p:cNvPr id="324615" name="Text Box 7"/>
          <p:cNvSpPr txBox="1">
            <a:spLocks noChangeArrowheads="1"/>
          </p:cNvSpPr>
          <p:nvPr/>
        </p:nvSpPr>
        <p:spPr bwMode="auto">
          <a:xfrm>
            <a:off x="427038" y="1616075"/>
            <a:ext cx="7348537" cy="4152900"/>
          </a:xfrm>
          <a:prstGeom prst="rect">
            <a:avLst/>
          </a:prstGeom>
          <a:noFill/>
          <a:ln w="9525">
            <a:noFill/>
            <a:miter lim="800000"/>
            <a:headEnd/>
            <a:tailEnd/>
          </a:ln>
        </p:spPr>
        <p:txBody>
          <a:bodyPr>
            <a:spAutoFit/>
          </a:bodyPr>
          <a:lstStyle/>
          <a:p>
            <a:pPr>
              <a:spcBef>
                <a:spcPct val="50000"/>
              </a:spcBef>
            </a:pPr>
            <a:r>
              <a:rPr kumimoji="1" lang="en-US" altLang="zh-CN" sz="2800" b="1" dirty="0">
                <a:solidFill>
                  <a:schemeClr val="tx2"/>
                </a:solidFill>
              </a:rPr>
              <a:t>Exponent    </a:t>
            </a:r>
            <a:r>
              <a:rPr kumimoji="1" lang="en-US" altLang="zh-CN" sz="2800" b="1" dirty="0" err="1">
                <a:solidFill>
                  <a:schemeClr val="tx2"/>
                </a:solidFill>
              </a:rPr>
              <a:t>Significand</a:t>
            </a:r>
            <a:r>
              <a:rPr kumimoji="1" lang="en-US" altLang="zh-CN" sz="2800" b="1" dirty="0">
                <a:solidFill>
                  <a:schemeClr val="tx2"/>
                </a:solidFill>
              </a:rPr>
              <a:t>          Object</a:t>
            </a:r>
          </a:p>
          <a:p>
            <a:pPr>
              <a:spcBef>
                <a:spcPct val="50000"/>
              </a:spcBef>
            </a:pPr>
            <a:r>
              <a:rPr kumimoji="1" lang="en-US" altLang="zh-CN" sz="2800" b="1" dirty="0">
                <a:solidFill>
                  <a:schemeClr val="accent2"/>
                </a:solidFill>
              </a:rPr>
              <a:t>0                    0                            +/-0</a:t>
            </a:r>
          </a:p>
          <a:p>
            <a:pPr>
              <a:spcBef>
                <a:spcPct val="50000"/>
              </a:spcBef>
            </a:pPr>
            <a:r>
              <a:rPr kumimoji="1" lang="en-US" altLang="zh-CN" sz="2800" b="1" dirty="0">
                <a:solidFill>
                  <a:srgbClr val="CC0000"/>
                </a:solidFill>
              </a:rPr>
              <a:t>0                    nonzero                </a:t>
            </a:r>
            <a:r>
              <a:rPr kumimoji="1" lang="en-US" altLang="zh-CN" sz="2800" b="1" dirty="0" err="1">
                <a:solidFill>
                  <a:srgbClr val="CC0000"/>
                </a:solidFill>
              </a:rPr>
              <a:t>Denorms</a:t>
            </a:r>
            <a:r>
              <a:rPr kumimoji="1" lang="en-US" altLang="zh-CN" sz="2800" b="1" dirty="0"/>
              <a:t> </a:t>
            </a:r>
          </a:p>
          <a:p>
            <a:pPr>
              <a:spcBef>
                <a:spcPct val="50000"/>
              </a:spcBef>
            </a:pPr>
            <a:r>
              <a:rPr kumimoji="1" lang="en-US" altLang="zh-CN" sz="2800" b="1" dirty="0">
                <a:solidFill>
                  <a:schemeClr val="accent2"/>
                </a:solidFill>
              </a:rPr>
              <a:t>1-254            anything               Norms</a:t>
            </a:r>
          </a:p>
          <a:p>
            <a:r>
              <a:rPr kumimoji="1" lang="en-US" altLang="zh-CN" sz="2800" b="1" dirty="0">
                <a:solidFill>
                  <a:schemeClr val="accent2"/>
                </a:solidFill>
              </a:rPr>
              <a:t>               implicit leading 1</a:t>
            </a:r>
          </a:p>
          <a:p>
            <a:pPr>
              <a:spcBef>
                <a:spcPct val="50000"/>
              </a:spcBef>
            </a:pPr>
            <a:r>
              <a:rPr kumimoji="1" lang="en-US" altLang="zh-CN" sz="2800" b="1" dirty="0">
                <a:solidFill>
                  <a:schemeClr val="accent2"/>
                </a:solidFill>
              </a:rPr>
              <a:t>255                0                            +/- infinity</a:t>
            </a:r>
          </a:p>
          <a:p>
            <a:pPr>
              <a:spcBef>
                <a:spcPct val="50000"/>
              </a:spcBef>
            </a:pPr>
            <a:r>
              <a:rPr kumimoji="1" lang="en-US" altLang="zh-CN" sz="2800" b="1" dirty="0">
                <a:solidFill>
                  <a:schemeClr val="accent2"/>
                </a:solidFill>
              </a:rPr>
              <a:t>255                nonzero                </a:t>
            </a:r>
            <a:r>
              <a:rPr kumimoji="1" lang="en-US" altLang="zh-CN" sz="2800" b="1" dirty="0" err="1">
                <a:solidFill>
                  <a:schemeClr val="accent2"/>
                </a:solidFill>
              </a:rPr>
              <a:t>NaN</a:t>
            </a:r>
            <a:endParaRPr kumimoji="1" lang="en-US" altLang="zh-CN" sz="28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7" dur="500"/>
                                        <p:tgtEl>
                                          <p:spTgt spid="3246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12" dur="500"/>
                                        <p:tgtEl>
                                          <p:spTgt spid="32461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15" dur="500"/>
                                        <p:tgtEl>
                                          <p:spTgt spid="32461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20" dur="500"/>
                                        <p:tgtEl>
                                          <p:spTgt spid="32461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xEl>
                                              <p:pRg st="6" end="6"/>
                                            </p:txEl>
                                          </p:spTgt>
                                        </p:tgtEl>
                                        <p:attrNameLst>
                                          <p:attrName>style.visibility</p:attrName>
                                        </p:attrNameLst>
                                      </p:cBhvr>
                                      <p:to>
                                        <p:strVal val="visible"/>
                                      </p:to>
                                    </p:set>
                                    <p:animEffect transition="in" filter="blinds(horizontal)">
                                      <p:cBhvr>
                                        <p:cTn id="25" dur="500"/>
                                        <p:tgtEl>
                                          <p:spTgt spid="32461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0" dur="500"/>
                                        <p:tgtEl>
                                          <p:spTgt spid="3246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4614"/>
                                        </p:tgtEl>
                                        <p:attrNameLst>
                                          <p:attrName>style.visibility</p:attrName>
                                        </p:attrNameLst>
                                      </p:cBhvr>
                                      <p:to>
                                        <p:strVal val="visible"/>
                                      </p:to>
                                    </p:set>
                                    <p:animEffect transition="in" filter="blinds(horizontal)">
                                      <p:cBhvr>
                                        <p:cTn id="35"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98425"/>
            <a:ext cx="8229600" cy="561975"/>
          </a:xfrm>
        </p:spPr>
        <p:txBody>
          <a:bodyPr/>
          <a:lstStyle/>
          <a:p>
            <a:r>
              <a:rPr lang="zh-CN" altLang="en-US" smtClean="0"/>
              <a:t>主要内容</a:t>
            </a:r>
          </a:p>
        </p:txBody>
      </p:sp>
      <p:sp>
        <p:nvSpPr>
          <p:cNvPr id="7171" name="Rectangle 3"/>
          <p:cNvSpPr>
            <a:spLocks noGrp="1" noChangeArrowheads="1"/>
          </p:cNvSpPr>
          <p:nvPr>
            <p:ph type="body" idx="1"/>
          </p:nvPr>
        </p:nvSpPr>
        <p:spPr>
          <a:xfrm>
            <a:off x="476250" y="836613"/>
            <a:ext cx="8378825" cy="5607050"/>
          </a:xfrm>
        </p:spPr>
        <p:txBody>
          <a:bodyPr/>
          <a:lstStyle/>
          <a:p>
            <a:pPr>
              <a:lnSpc>
                <a:spcPct val="95000"/>
              </a:lnSpc>
            </a:pPr>
            <a:r>
              <a:rPr lang="zh-CN" altLang="en-US" dirty="0" smtClean="0">
                <a:latin typeface="微软雅黑" pitchFamily="34" charset="-122"/>
                <a:ea typeface="微软雅黑" pitchFamily="34" charset="-122"/>
              </a:rPr>
              <a:t>第一讲：数值数据的表示</a:t>
            </a:r>
          </a:p>
          <a:p>
            <a:pPr lvl="1">
              <a:lnSpc>
                <a:spcPct val="95000"/>
              </a:lnSpc>
            </a:pPr>
            <a:r>
              <a:rPr lang="zh-CN" altLang="en-US" sz="2000" dirty="0" smtClean="0">
                <a:latin typeface="微软雅黑" pitchFamily="34" charset="-122"/>
                <a:ea typeface="微软雅黑" pitchFamily="34" charset="-122"/>
              </a:rPr>
              <a:t>数值数据表示的三要素</a:t>
            </a:r>
            <a:endParaRPr lang="en-US" altLang="zh-CN" sz="2000" dirty="0" smtClean="0">
              <a:latin typeface="微软雅黑" pitchFamily="34" charset="-122"/>
              <a:ea typeface="微软雅黑" pitchFamily="34" charset="-122"/>
            </a:endParaRPr>
          </a:p>
          <a:p>
            <a:pPr lvl="1">
              <a:lnSpc>
                <a:spcPct val="95000"/>
              </a:lnSpc>
            </a:pPr>
            <a:r>
              <a:rPr lang="zh-CN" altLang="en-US" sz="2000" dirty="0" smtClean="0">
                <a:latin typeface="微软雅黑" pitchFamily="34" charset="-122"/>
                <a:ea typeface="微软雅黑" pitchFamily="34" charset="-122"/>
              </a:rPr>
              <a:t>整数的表示（</a:t>
            </a:r>
            <a:r>
              <a:rPr lang="zh-CN" altLang="en-US" sz="2000" dirty="0" smtClean="0">
                <a:solidFill>
                  <a:srgbClr val="008000"/>
                </a:solidFill>
                <a:latin typeface="微软雅黑" pitchFamily="34" charset="-122"/>
                <a:ea typeface="微软雅黑" pitchFamily="34" charset="-122"/>
              </a:rPr>
              <a:t>无符号整数、带符号整数</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lvl="1">
              <a:lnSpc>
                <a:spcPct val="95000"/>
              </a:lnSpc>
            </a:pPr>
            <a:r>
              <a:rPr lang="zh-CN" altLang="en-US" sz="2000" dirty="0" smtClean="0">
                <a:latin typeface="微软雅黑" pitchFamily="34" charset="-122"/>
                <a:ea typeface="微软雅黑" pitchFamily="34" charset="-122"/>
              </a:rPr>
              <a:t>浮点数的表示</a:t>
            </a:r>
          </a:p>
          <a:p>
            <a:pPr>
              <a:lnSpc>
                <a:spcPct val="95000"/>
              </a:lnSpc>
            </a:pPr>
            <a:r>
              <a:rPr lang="zh-CN" altLang="en-US" dirty="0" smtClean="0">
                <a:latin typeface="微软雅黑" pitchFamily="34" charset="-122"/>
                <a:ea typeface="微软雅黑" pitchFamily="34" charset="-122"/>
              </a:rPr>
              <a:t>第二讲：非数值数据的表示、数据的存储</a:t>
            </a:r>
          </a:p>
          <a:p>
            <a:pPr lvl="1">
              <a:lnSpc>
                <a:spcPct val="95000"/>
              </a:lnSpc>
            </a:pPr>
            <a:r>
              <a:rPr lang="zh-CN" altLang="en-US" sz="2000" dirty="0" smtClean="0">
                <a:latin typeface="微软雅黑" pitchFamily="34" charset="-122"/>
                <a:ea typeface="微软雅黑" pitchFamily="34" charset="-122"/>
              </a:rPr>
              <a:t>逻辑值、西文字符、汉字字符的编码方式</a:t>
            </a:r>
          </a:p>
          <a:p>
            <a:pPr lvl="1">
              <a:lnSpc>
                <a:spcPct val="95000"/>
              </a:lnSpc>
            </a:pPr>
            <a:r>
              <a:rPr lang="zh-CN" altLang="en-US" sz="2000" dirty="0" smtClean="0">
                <a:latin typeface="微软雅黑" pitchFamily="34" charset="-122"/>
                <a:ea typeface="微软雅黑" pitchFamily="34" charset="-122"/>
              </a:rPr>
              <a:t>数据宽度单位</a:t>
            </a:r>
            <a:endParaRPr lang="en-US" altLang="zh-CN" sz="2000" dirty="0" smtClean="0">
              <a:latin typeface="微软雅黑" pitchFamily="34" charset="-122"/>
              <a:ea typeface="微软雅黑" pitchFamily="34" charset="-122"/>
            </a:endParaRPr>
          </a:p>
          <a:p>
            <a:pPr lvl="1">
              <a:lnSpc>
                <a:spcPct val="95000"/>
              </a:lnSpc>
            </a:pPr>
            <a:r>
              <a:rPr lang="zh-CN" altLang="en-US" sz="2000" dirty="0" smtClean="0">
                <a:latin typeface="微软雅黑" pitchFamily="34" charset="-122"/>
                <a:ea typeface="微软雅黑" pitchFamily="34" charset="-122"/>
              </a:rPr>
              <a:t>数据的存储和排列顺序</a:t>
            </a:r>
          </a:p>
          <a:p>
            <a:pPr>
              <a:lnSpc>
                <a:spcPct val="95000"/>
              </a:lnSpc>
            </a:pPr>
            <a:r>
              <a:rPr lang="zh-CN" altLang="en-US" dirty="0" smtClean="0">
                <a:latin typeface="微软雅黑" pitchFamily="34" charset="-122"/>
                <a:ea typeface="微软雅黑" pitchFamily="34" charset="-122"/>
              </a:rPr>
              <a:t>第三讲：数据的基本运算</a:t>
            </a:r>
          </a:p>
          <a:p>
            <a:pPr lvl="1">
              <a:lnSpc>
                <a:spcPct val="95000"/>
              </a:lnSpc>
            </a:pPr>
            <a:r>
              <a:rPr lang="en-US" altLang="zh-CN" sz="2000" dirty="0" smtClean="0">
                <a:latin typeface="微软雅黑" pitchFamily="34" charset="-122"/>
                <a:ea typeface="微软雅黑" pitchFamily="34" charset="-122"/>
              </a:rPr>
              <a:t>C</a:t>
            </a:r>
            <a:r>
              <a:rPr lang="zh-CN" altLang="en-US" sz="2000" dirty="0" smtClean="0">
                <a:latin typeface="微软雅黑" pitchFamily="34" charset="-122"/>
                <a:ea typeface="微软雅黑" pitchFamily="34" charset="-122"/>
              </a:rPr>
              <a:t>语言程序中涉及的运算</a:t>
            </a:r>
          </a:p>
          <a:p>
            <a:pPr lvl="1">
              <a:lnSpc>
                <a:spcPct val="95000"/>
              </a:lnSpc>
            </a:pPr>
            <a:r>
              <a:rPr lang="zh-CN" altLang="en-US" sz="2000" dirty="0" smtClean="0">
                <a:latin typeface="微软雅黑" pitchFamily="34" charset="-122"/>
                <a:ea typeface="微软雅黑" pitchFamily="34" charset="-122"/>
              </a:rPr>
              <a:t>如何实现高级语言源程序中的运算</a:t>
            </a:r>
          </a:p>
          <a:p>
            <a:pPr lvl="1">
              <a:lnSpc>
                <a:spcPct val="95000"/>
              </a:lnSpc>
            </a:pPr>
            <a:r>
              <a:rPr lang="zh-CN" altLang="en-US" sz="2000" dirty="0" smtClean="0">
                <a:latin typeface="微软雅黑" pitchFamily="34" charset="-122"/>
                <a:ea typeface="微软雅黑" pitchFamily="34" charset="-122"/>
              </a:rPr>
              <a:t>整数的加减运算 </a:t>
            </a:r>
          </a:p>
          <a:p>
            <a:pPr lvl="1">
              <a:lnSpc>
                <a:spcPct val="95000"/>
              </a:lnSpc>
            </a:pPr>
            <a:r>
              <a:rPr lang="zh-CN" altLang="en-US" sz="2000" dirty="0" smtClean="0">
                <a:latin typeface="微软雅黑" pitchFamily="34" charset="-122"/>
                <a:ea typeface="微软雅黑" pitchFamily="34" charset="-122"/>
              </a:rPr>
              <a:t>整数的乘除运算 </a:t>
            </a:r>
          </a:p>
          <a:p>
            <a:pPr lvl="1">
              <a:lnSpc>
                <a:spcPct val="95000"/>
              </a:lnSpc>
            </a:pPr>
            <a:r>
              <a:rPr lang="zh-CN" altLang="en-US" sz="2000" dirty="0" smtClean="0">
                <a:latin typeface="微软雅黑" pitchFamily="34" charset="-122"/>
                <a:ea typeface="微软雅黑" pitchFamily="34" charset="-122"/>
              </a:rPr>
              <a:t>浮点数的加减乘除运算</a:t>
            </a:r>
          </a:p>
        </p:txBody>
      </p:sp>
      <p:grpSp>
        <p:nvGrpSpPr>
          <p:cNvPr id="2" name="Group 4"/>
          <p:cNvGrpSpPr>
            <a:grpSpLocks/>
          </p:cNvGrpSpPr>
          <p:nvPr/>
        </p:nvGrpSpPr>
        <p:grpSpPr bwMode="auto">
          <a:xfrm>
            <a:off x="5149850" y="3851275"/>
            <a:ext cx="3060700" cy="1933575"/>
            <a:chOff x="3390" y="2500"/>
            <a:chExt cx="1928" cy="1218"/>
          </a:xfrm>
        </p:grpSpPr>
        <p:sp>
          <p:nvSpPr>
            <p:cNvPr id="7175" name="AutoShape 5"/>
            <p:cNvSpPr>
              <a:spLocks/>
            </p:cNvSpPr>
            <p:nvPr/>
          </p:nvSpPr>
          <p:spPr bwMode="auto">
            <a:xfrm>
              <a:off x="3390" y="2500"/>
              <a:ext cx="283" cy="1218"/>
            </a:xfrm>
            <a:prstGeom prst="rightBrace">
              <a:avLst>
                <a:gd name="adj1" fmla="val 3586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76" name="Text Box 6"/>
            <p:cNvSpPr txBox="1">
              <a:spLocks noChangeArrowheads="1"/>
            </p:cNvSpPr>
            <p:nvPr/>
          </p:nvSpPr>
          <p:spPr bwMode="auto">
            <a:xfrm>
              <a:off x="3674" y="2614"/>
              <a:ext cx="1644"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lang="zh-CN" altLang="en-US" sz="2400" b="1">
                  <a:latin typeface="微软雅黑" pitchFamily="34" charset="-122"/>
                  <a:ea typeface="微软雅黑" pitchFamily="34" charset="-122"/>
                </a:rPr>
                <a:t>围绕</a:t>
              </a:r>
              <a:r>
                <a:rPr lang="en-US" altLang="zh-CN" sz="2400" b="1">
                  <a:latin typeface="微软雅黑" pitchFamily="34" charset="-122"/>
                  <a:ea typeface="微软雅黑" pitchFamily="34" charset="-122"/>
                </a:rPr>
                <a:t>C</a:t>
              </a:r>
              <a:r>
                <a:rPr lang="zh-CN" altLang="en-US" sz="2400" b="1">
                  <a:latin typeface="微软雅黑" pitchFamily="34" charset="-122"/>
                  <a:ea typeface="微软雅黑" pitchFamily="34" charset="-122"/>
                </a:rPr>
                <a:t>语言中的运算，解释其在底层机器级的实现</a:t>
              </a:r>
            </a:p>
          </p:txBody>
        </p:sp>
      </p:grpSp>
      <p:sp>
        <p:nvSpPr>
          <p:cNvPr id="764935" name="Text Box 7"/>
          <p:cNvSpPr txBox="1">
            <a:spLocks noChangeArrowheads="1"/>
          </p:cNvSpPr>
          <p:nvPr/>
        </p:nvSpPr>
        <p:spPr bwMode="auto">
          <a:xfrm>
            <a:off x="420688" y="6096000"/>
            <a:ext cx="8551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50000"/>
              </a:spcBef>
            </a:pPr>
            <a:r>
              <a:rPr lang="zh-CN" altLang="en-US" sz="2000" b="1">
                <a:solidFill>
                  <a:srgbClr val="FF0000"/>
                </a:solidFill>
                <a:ea typeface="微软雅黑" pitchFamily="34" charset="-122"/>
              </a:rPr>
              <a:t>从</a:t>
            </a:r>
            <a:r>
              <a:rPr lang="en-US" altLang="zh-CN" sz="2000" b="1">
                <a:solidFill>
                  <a:srgbClr val="FF0000"/>
                </a:solidFill>
                <a:ea typeface="微软雅黑" pitchFamily="34" charset="-122"/>
              </a:rPr>
              <a:t>C</a:t>
            </a:r>
            <a:r>
              <a:rPr lang="zh-CN" altLang="en-US" sz="2000" b="1">
                <a:solidFill>
                  <a:srgbClr val="FF0000"/>
                </a:solidFill>
                <a:ea typeface="微软雅黑" pitchFamily="34" charset="-122"/>
              </a:rPr>
              <a:t>程序的表达式出发，用机器数在电路中的执行来解释表达式的执行结果</a:t>
            </a:r>
            <a:endParaRPr lang="en-US" altLang="zh-CN" sz="2000" b="1">
              <a:solidFill>
                <a:srgbClr val="FF0000"/>
              </a:solidFill>
              <a:ea typeface="微软雅黑" pitchFamily="34" charset="-122"/>
            </a:endParaRPr>
          </a:p>
        </p:txBody>
      </p:sp>
      <p:sp>
        <p:nvSpPr>
          <p:cNvPr id="7174"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9890380-176B-494A-9001-11B78643F334}" type="slidenum">
              <a:rPr lang="en-US" altLang="zh-CN" smtClean="0"/>
              <a:pPr eaLnBrk="1" hangingPunct="1"/>
              <a:t>4</a:t>
            </a:fld>
            <a:endParaRPr lang="en-US" altLang="zh-CN" smtClean="0"/>
          </a:p>
        </p:txBody>
      </p:sp>
    </p:spTree>
    <p:extLst>
      <p:ext uri="{BB962C8B-B14F-4D97-AF65-F5344CB8AC3E}">
        <p14:creationId xmlns:p14="http://schemas.microsoft.com/office/powerpoint/2010/main" val="2692344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4935"/>
                                        </p:tgtEl>
                                        <p:attrNameLst>
                                          <p:attrName>style.visibility</p:attrName>
                                        </p:attrNameLst>
                                      </p:cBhvr>
                                      <p:to>
                                        <p:strVal val="visible"/>
                                      </p:to>
                                    </p:set>
                                    <p:animEffect transition="in" filter="blinds(horizontal)">
                                      <p:cBhvr>
                                        <p:cTn id="12" dur="500"/>
                                        <p:tgtEl>
                                          <p:spTgt spid="76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ChangeArrowheads="1"/>
          </p:cNvSpPr>
          <p:nvPr/>
        </p:nvSpPr>
        <p:spPr bwMode="auto">
          <a:xfrm>
            <a:off x="3316288" y="3084513"/>
            <a:ext cx="2479675" cy="449262"/>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pic>
        <p:nvPicPr>
          <p:cNvPr id="599043" name="Picture 3" descr="非规格化数的密度"/>
          <p:cNvPicPr>
            <a:picLocks noChangeAspect="1" noChangeArrowheads="1"/>
          </p:cNvPicPr>
          <p:nvPr/>
        </p:nvPicPr>
        <p:blipFill>
          <a:blip r:embed="rId3"/>
          <a:srcRect/>
          <a:stretch>
            <a:fillRect/>
          </a:stretch>
        </p:blipFill>
        <p:spPr bwMode="auto">
          <a:xfrm>
            <a:off x="212725" y="1120775"/>
            <a:ext cx="8915400" cy="5232400"/>
          </a:xfrm>
          <a:prstGeom prst="rect">
            <a:avLst/>
          </a:prstGeom>
          <a:noFill/>
          <a:ln w="9525">
            <a:noFill/>
            <a:miter lim="800000"/>
            <a:headEnd/>
            <a:tailEnd/>
          </a:ln>
        </p:spPr>
      </p:pic>
      <p:sp>
        <p:nvSpPr>
          <p:cNvPr id="599044" name="Rectangle 4"/>
          <p:cNvSpPr>
            <a:spLocks noGrp="1" noChangeArrowheads="1"/>
          </p:cNvSpPr>
          <p:nvPr>
            <p:ph type="title" idx="4294967295"/>
          </p:nvPr>
        </p:nvSpPr>
        <p:spPr>
          <a:noFill/>
        </p:spPr>
        <p:txBody>
          <a:bodyPr lIns="63500" tIns="25400" rIns="63500" bIns="25400" anchor="b">
            <a:spAutoFit/>
          </a:bodyPr>
          <a:lstStyle/>
          <a:p>
            <a:r>
              <a:rPr lang="en-US" altLang="zh-CN" smtClean="0">
                <a:ea typeface="宋体" pitchFamily="2" charset="-122"/>
              </a:rPr>
              <a:t>Representation for Denorms</a:t>
            </a:r>
          </a:p>
        </p:txBody>
      </p:sp>
      <p:sp>
        <p:nvSpPr>
          <p:cNvPr id="326661" name="Text Box 5"/>
          <p:cNvSpPr txBox="1">
            <a:spLocks noChangeArrowheads="1"/>
          </p:cNvSpPr>
          <p:nvPr/>
        </p:nvSpPr>
        <p:spPr bwMode="auto">
          <a:xfrm>
            <a:off x="1550988" y="2324100"/>
            <a:ext cx="8524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2</a:t>
            </a:r>
            <a:r>
              <a:rPr kumimoji="1" lang="zh-CN" altLang="en-US" sz="2400" b="1" baseline="30000">
                <a:solidFill>
                  <a:srgbClr val="3333FF"/>
                </a:solidFill>
                <a:latin typeface="Tahoma" pitchFamily="34" charset="0"/>
              </a:rPr>
              <a:t>-126</a:t>
            </a:r>
          </a:p>
        </p:txBody>
      </p:sp>
      <p:sp>
        <p:nvSpPr>
          <p:cNvPr id="599046" name="Text Box 6"/>
          <p:cNvSpPr txBox="1">
            <a:spLocks noChangeArrowheads="1"/>
          </p:cNvSpPr>
          <p:nvPr/>
        </p:nvSpPr>
        <p:spPr bwMode="auto">
          <a:xfrm>
            <a:off x="2576513" y="2241550"/>
            <a:ext cx="1352550"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599047" name="Text Box 7"/>
          <p:cNvSpPr txBox="1">
            <a:spLocks noChangeArrowheads="1"/>
          </p:cNvSpPr>
          <p:nvPr/>
        </p:nvSpPr>
        <p:spPr bwMode="auto">
          <a:xfrm>
            <a:off x="4375150" y="2271713"/>
            <a:ext cx="130968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599048" name="Text Box 8"/>
          <p:cNvSpPr txBox="1">
            <a:spLocks noChangeArrowheads="1"/>
          </p:cNvSpPr>
          <p:nvPr/>
        </p:nvSpPr>
        <p:spPr bwMode="auto">
          <a:xfrm>
            <a:off x="7891463" y="2268538"/>
            <a:ext cx="1096962"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326665" name="Text Box 9"/>
          <p:cNvSpPr txBox="1">
            <a:spLocks noChangeArrowheads="1"/>
          </p:cNvSpPr>
          <p:nvPr/>
        </p:nvSpPr>
        <p:spPr bwMode="auto">
          <a:xfrm>
            <a:off x="679450" y="1033463"/>
            <a:ext cx="464343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1.0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1.1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599050" name="Rectangle 10"/>
          <p:cNvSpPr>
            <a:spLocks noChangeArrowheads="1"/>
          </p:cNvSpPr>
          <p:nvPr/>
        </p:nvSpPr>
        <p:spPr bwMode="auto">
          <a:xfrm>
            <a:off x="2665413" y="1458913"/>
            <a:ext cx="774700" cy="387350"/>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599051"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326668" name="Text Box 12"/>
          <p:cNvSpPr txBox="1">
            <a:spLocks noChangeArrowheads="1"/>
          </p:cNvSpPr>
          <p:nvPr/>
        </p:nvSpPr>
        <p:spPr bwMode="auto">
          <a:xfrm>
            <a:off x="0" y="3513138"/>
            <a:ext cx="4792663"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0.0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0.1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599053" name="Rectangle 13"/>
          <p:cNvSpPr>
            <a:spLocks noChangeArrowheads="1"/>
          </p:cNvSpPr>
          <p:nvPr/>
        </p:nvSpPr>
        <p:spPr bwMode="auto">
          <a:xfrm>
            <a:off x="1736725" y="3892550"/>
            <a:ext cx="944563" cy="479425"/>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599054"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599055" name="Text Box 15"/>
          <p:cNvSpPr txBox="1">
            <a:spLocks noChangeArrowheads="1"/>
          </p:cNvSpPr>
          <p:nvPr/>
        </p:nvSpPr>
        <p:spPr bwMode="auto">
          <a:xfrm>
            <a:off x="1546225" y="4848225"/>
            <a:ext cx="85248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solidFill>
                  <a:srgbClr val="3333FF"/>
                </a:solidFill>
              </a:rPr>
              <a:t>2</a:t>
            </a:r>
            <a:r>
              <a:rPr kumimoji="1" lang="zh-CN" altLang="en-US" sz="2400" b="1" baseline="30000">
                <a:solidFill>
                  <a:srgbClr val="3333FF"/>
                </a:solidFill>
              </a:rPr>
              <a:t>-126</a:t>
            </a:r>
          </a:p>
        </p:txBody>
      </p:sp>
      <p:sp>
        <p:nvSpPr>
          <p:cNvPr id="599056" name="Text Box 16"/>
          <p:cNvSpPr txBox="1">
            <a:spLocks noChangeArrowheads="1"/>
          </p:cNvSpPr>
          <p:nvPr/>
        </p:nvSpPr>
        <p:spPr bwMode="auto">
          <a:xfrm>
            <a:off x="2492375" y="4813300"/>
            <a:ext cx="108743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599057" name="Text Box 17"/>
          <p:cNvSpPr txBox="1">
            <a:spLocks noChangeArrowheads="1"/>
          </p:cNvSpPr>
          <p:nvPr/>
        </p:nvSpPr>
        <p:spPr bwMode="auto">
          <a:xfrm>
            <a:off x="4227513" y="4795838"/>
            <a:ext cx="11826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599058" name="Text Box 18"/>
          <p:cNvSpPr txBox="1">
            <a:spLocks noChangeArrowheads="1"/>
          </p:cNvSpPr>
          <p:nvPr/>
        </p:nvSpPr>
        <p:spPr bwMode="auto">
          <a:xfrm>
            <a:off x="7870825" y="4840288"/>
            <a:ext cx="1108075"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599059" name="Text Box 19"/>
          <p:cNvSpPr txBox="1">
            <a:spLocks noChangeArrowheads="1"/>
          </p:cNvSpPr>
          <p:nvPr/>
        </p:nvSpPr>
        <p:spPr bwMode="auto">
          <a:xfrm>
            <a:off x="760413" y="4927600"/>
            <a:ext cx="46513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0</a:t>
            </a:r>
          </a:p>
        </p:txBody>
      </p:sp>
      <p:sp>
        <p:nvSpPr>
          <p:cNvPr id="326676" name="Text Box 20"/>
          <p:cNvSpPr txBox="1">
            <a:spLocks noChangeArrowheads="1"/>
          </p:cNvSpPr>
          <p:nvPr/>
        </p:nvSpPr>
        <p:spPr bwMode="auto">
          <a:xfrm>
            <a:off x="836613" y="2336800"/>
            <a:ext cx="46513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0</a:t>
            </a:r>
          </a:p>
        </p:txBody>
      </p:sp>
      <p:sp>
        <p:nvSpPr>
          <p:cNvPr id="599061" name="Text Box 21"/>
          <p:cNvSpPr txBox="1">
            <a:spLocks noChangeArrowheads="1"/>
          </p:cNvSpPr>
          <p:nvPr/>
        </p:nvSpPr>
        <p:spPr bwMode="auto">
          <a:xfrm>
            <a:off x="3162300" y="5672138"/>
            <a:ext cx="3021013" cy="457200"/>
          </a:xfrm>
          <a:prstGeom prst="rect">
            <a:avLst/>
          </a:prstGeom>
          <a:noFill/>
          <a:ln w="9525">
            <a:noFill/>
            <a:miter lim="800000"/>
            <a:headEnd/>
            <a:tailEnd/>
          </a:ln>
        </p:spPr>
        <p:txBody>
          <a:bodyPr>
            <a:spAutoFit/>
          </a:bodyPr>
          <a:lstStyle/>
          <a:p>
            <a:pPr>
              <a:spcBef>
                <a:spcPct val="50000"/>
              </a:spcBef>
            </a:pPr>
            <a:endParaRPr kumimoji="1" lang="zh-CN" altLang="en-US" sz="2400">
              <a:latin typeface="Tahoma" pitchFamily="34" charset="0"/>
            </a:endParaRPr>
          </a:p>
        </p:txBody>
      </p:sp>
      <p:sp>
        <p:nvSpPr>
          <p:cNvPr id="599062"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p:spPr>
        <p:txBody>
          <a:bodyPr wrap="none"/>
          <a:lstStyle/>
          <a:p>
            <a:endParaRPr lang="zh-CN" altLang="en-US"/>
          </a:p>
        </p:txBody>
      </p:sp>
      <p:sp>
        <p:nvSpPr>
          <p:cNvPr id="599063"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p:spPr>
        <p:txBody>
          <a:bodyPr wrap="none"/>
          <a:lstStyle/>
          <a:p>
            <a:endParaRPr lang="zh-CN" altLang="en-US"/>
          </a:p>
        </p:txBody>
      </p:sp>
      <p:sp>
        <p:nvSpPr>
          <p:cNvPr id="599064" name="Rectangle 25"/>
          <p:cNvSpPr>
            <a:spLocks noChangeArrowheads="1"/>
          </p:cNvSpPr>
          <p:nvPr/>
        </p:nvSpPr>
        <p:spPr bwMode="auto">
          <a:xfrm>
            <a:off x="3394075" y="3068638"/>
            <a:ext cx="2511425" cy="465137"/>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326682"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599066" name="Text Box 27"/>
          <p:cNvSpPr txBox="1">
            <a:spLocks noChangeArrowheads="1"/>
          </p:cNvSpPr>
          <p:nvPr/>
        </p:nvSpPr>
        <p:spPr bwMode="auto">
          <a:xfrm>
            <a:off x="1069975" y="2003425"/>
            <a:ext cx="836613" cy="396875"/>
          </a:xfrm>
          <a:prstGeom prst="rect">
            <a:avLst/>
          </a:prstGeom>
          <a:noFill/>
          <a:ln w="9525">
            <a:noFill/>
            <a:miter lim="800000"/>
            <a:headEnd/>
            <a:tailEnd/>
          </a:ln>
        </p:spPr>
        <p:txBody>
          <a:bodyPr>
            <a:spAutoFit/>
          </a:bodyPr>
          <a:lstStyle/>
          <a:p>
            <a:pPr>
              <a:spcBef>
                <a:spcPct val="50000"/>
              </a:spcBef>
            </a:pPr>
            <a:r>
              <a:rPr kumimoji="1" lang="en-US" altLang="zh-CN" sz="2000" b="1">
                <a:latin typeface="Tahoma" pitchFamily="34" charset="0"/>
              </a:rPr>
              <a:t>GAP</a:t>
            </a:r>
          </a:p>
        </p:txBody>
      </p:sp>
      <p:grpSp>
        <p:nvGrpSpPr>
          <p:cNvPr id="2" name="Group 28"/>
          <p:cNvGrpSpPr>
            <a:grpSpLocks/>
          </p:cNvGrpSpPr>
          <p:nvPr/>
        </p:nvGrpSpPr>
        <p:grpSpPr bwMode="auto">
          <a:xfrm>
            <a:off x="1903413" y="2797175"/>
            <a:ext cx="4595812" cy="688975"/>
            <a:chOff x="1199" y="2017"/>
            <a:chExt cx="2895" cy="434"/>
          </a:xfrm>
        </p:grpSpPr>
        <p:sp>
          <p:nvSpPr>
            <p:cNvPr id="599068" name="Text Box 29"/>
            <p:cNvSpPr txBox="1">
              <a:spLocks noChangeArrowheads="1"/>
            </p:cNvSpPr>
            <p:nvPr/>
          </p:nvSpPr>
          <p:spPr bwMode="auto">
            <a:xfrm>
              <a:off x="1550" y="2017"/>
              <a:ext cx="2544" cy="434"/>
            </a:xfrm>
            <a:prstGeom prst="rect">
              <a:avLst/>
            </a:prstGeom>
            <a:noFill/>
            <a:ln w="9525">
              <a:noFill/>
              <a:miter lim="800000"/>
              <a:headEnd/>
              <a:tailEnd/>
            </a:ln>
          </p:spPr>
          <p:txBody>
            <a:bodyPr bIns="216000">
              <a:spAutoFit/>
            </a:bodyPr>
            <a:lstStyle/>
            <a:p>
              <a:pPr>
                <a:spcBef>
                  <a:spcPct val="50000"/>
                </a:spcBef>
              </a:pPr>
              <a:r>
                <a:rPr kumimoji="1" lang="zh-CN" altLang="en-US" sz="2400" b="1">
                  <a:latin typeface="Tahoma" pitchFamily="34" charset="0"/>
                </a:rPr>
                <a:t> </a:t>
              </a:r>
              <a:r>
                <a:rPr kumimoji="1" lang="en-US" altLang="zh-CN" sz="2800" b="1">
                  <a:solidFill>
                    <a:srgbClr val="CC0000"/>
                  </a:solidFill>
                </a:rPr>
                <a:t>Normalized numbers</a:t>
              </a:r>
            </a:p>
          </p:txBody>
        </p:sp>
        <p:sp>
          <p:nvSpPr>
            <p:cNvPr id="599069"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p:spPr>
          <p:txBody>
            <a:bodyPr wrap="none"/>
            <a:lstStyle/>
            <a:p>
              <a:endParaRPr lang="zh-CN" altLang="en-US"/>
            </a:p>
          </p:txBody>
        </p:sp>
      </p:grpSp>
      <p:sp>
        <p:nvSpPr>
          <p:cNvPr id="599070" name="Rectangle 31"/>
          <p:cNvSpPr>
            <a:spLocks noChangeArrowheads="1"/>
          </p:cNvSpPr>
          <p:nvPr/>
        </p:nvSpPr>
        <p:spPr bwMode="auto">
          <a:xfrm>
            <a:off x="3409950" y="5749925"/>
            <a:ext cx="2355850" cy="481013"/>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grpSp>
        <p:nvGrpSpPr>
          <p:cNvPr id="3" name="Group 34"/>
          <p:cNvGrpSpPr>
            <a:grpSpLocks/>
          </p:cNvGrpSpPr>
          <p:nvPr/>
        </p:nvGrpSpPr>
        <p:grpSpPr bwMode="auto">
          <a:xfrm>
            <a:off x="931863" y="5362575"/>
            <a:ext cx="3014662" cy="858838"/>
            <a:chOff x="587" y="3378"/>
            <a:chExt cx="1899" cy="541"/>
          </a:xfrm>
        </p:grpSpPr>
        <p:sp>
          <p:nvSpPr>
            <p:cNvPr id="599072"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p:spPr>
          <p:txBody>
            <a:bodyPr wrap="none"/>
            <a:lstStyle/>
            <a:p>
              <a:endParaRPr lang="zh-CN" altLang="en-US"/>
            </a:p>
          </p:txBody>
        </p:sp>
        <p:sp>
          <p:nvSpPr>
            <p:cNvPr id="599073"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p>
              <a:pPr algn="ctr" eaLnBrk="0" hangingPunct="0"/>
              <a:r>
                <a:rPr kumimoji="1" lang="en-US" altLang="zh-CN" sz="2400" b="1"/>
                <a:t>Denorms</a:t>
              </a:r>
            </a:p>
          </p:txBody>
        </p:sp>
      </p:grpSp>
      <p:sp>
        <p:nvSpPr>
          <p:cNvPr id="326689" name="Rectangle 33"/>
          <p:cNvSpPr>
            <a:spLocks noChangeArrowheads="1"/>
          </p:cNvSpPr>
          <p:nvPr/>
        </p:nvSpPr>
        <p:spPr bwMode="auto">
          <a:xfrm>
            <a:off x="4252913" y="5603875"/>
            <a:ext cx="4192587" cy="519113"/>
          </a:xfrm>
          <a:prstGeom prst="rect">
            <a:avLst/>
          </a:prstGeom>
          <a:noFill/>
          <a:ln w="9525">
            <a:noFill/>
            <a:miter lim="800000"/>
            <a:headEnd/>
            <a:tailEnd/>
          </a:ln>
        </p:spPr>
        <p:txBody>
          <a:bodyPr>
            <a:spAutoFit/>
          </a:bodyPr>
          <a:lstStyle/>
          <a:p>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457200" y="53975"/>
            <a:ext cx="8229600" cy="561975"/>
          </a:xfrm>
        </p:spPr>
        <p:txBody>
          <a:bodyPr/>
          <a:lstStyle/>
          <a:p>
            <a:r>
              <a:rPr lang="zh-CN" altLang="en-US" sz="3600" smtClean="0"/>
              <a:t>非规格化浮点数举例</a:t>
            </a:r>
          </a:p>
        </p:txBody>
      </p:sp>
      <p:sp>
        <p:nvSpPr>
          <p:cNvPr id="791555" name="Rectangle 3"/>
          <p:cNvSpPr>
            <a:spLocks noGrp="1" noChangeArrowheads="1"/>
          </p:cNvSpPr>
          <p:nvPr>
            <p:ph type="body" idx="1"/>
          </p:nvPr>
        </p:nvSpPr>
        <p:spPr>
          <a:xfrm>
            <a:off x="4886325" y="1943100"/>
            <a:ext cx="990600" cy="946150"/>
          </a:xfrm>
        </p:spPr>
        <p:txBody>
          <a:bodyPr/>
          <a:lstStyle/>
          <a:p>
            <a:pPr algn="ctr">
              <a:buFontTx/>
              <a:buNone/>
            </a:pPr>
            <a:r>
              <a:rPr lang="zh-CN" altLang="en-US" sz="2000" smtClean="0">
                <a:latin typeface="微软雅黑" pitchFamily="34" charset="-122"/>
                <a:ea typeface="微软雅黑" pitchFamily="34" charset="-122"/>
              </a:rPr>
              <a:t>计算器</a:t>
            </a:r>
          </a:p>
          <a:p>
            <a:pPr algn="ctr">
              <a:buFontTx/>
              <a:buNone/>
            </a:pPr>
            <a:r>
              <a:rPr lang="en-US" altLang="zh-CN" sz="2200" smtClean="0">
                <a:latin typeface="微软雅黑" pitchFamily="34" charset="-122"/>
                <a:ea typeface="微软雅黑" pitchFamily="34" charset="-122"/>
              </a:rPr>
              <a:t>2</a:t>
            </a:r>
            <a:r>
              <a:rPr lang="en-US" altLang="zh-CN" sz="2200" baseline="30000" smtClean="0">
                <a:latin typeface="微软雅黑" pitchFamily="34" charset="-122"/>
                <a:ea typeface="微软雅黑" pitchFamily="34" charset="-122"/>
              </a:rPr>
              <a:t>-63</a:t>
            </a:r>
          </a:p>
        </p:txBody>
      </p:sp>
      <p:pic>
        <p:nvPicPr>
          <p:cNvPr id="791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4508500"/>
            <a:ext cx="4700588" cy="1800225"/>
          </a:xfrm>
          <a:prstGeom prst="rect">
            <a:avLst/>
          </a:prstGeom>
          <a:noFill/>
          <a:extLst>
            <a:ext uri="{909E8E84-426E-40DD-AFC4-6F175D3DCCD1}">
              <a14:hiddenFill xmlns:a14="http://schemas.microsoft.com/office/drawing/2010/main">
                <a:solidFill>
                  <a:srgbClr val="FFFFFF"/>
                </a:solidFill>
              </a14:hiddenFill>
            </a:ext>
          </a:extLst>
        </p:spPr>
      </p:pic>
      <p:pic>
        <p:nvPicPr>
          <p:cNvPr id="791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763713"/>
            <a:ext cx="4724400" cy="2655887"/>
          </a:xfrm>
          <a:prstGeom prst="rect">
            <a:avLst/>
          </a:prstGeom>
          <a:noFill/>
          <a:extLst>
            <a:ext uri="{909E8E84-426E-40DD-AFC4-6F175D3DCCD1}">
              <a14:hiddenFill xmlns:a14="http://schemas.microsoft.com/office/drawing/2010/main">
                <a:solidFill>
                  <a:srgbClr val="FFFFFF"/>
                </a:solidFill>
              </a14:hiddenFill>
            </a:ext>
          </a:extLst>
        </p:spPr>
      </p:pic>
      <p:sp>
        <p:nvSpPr>
          <p:cNvPr id="791563" name="Rectangle 11"/>
          <p:cNvSpPr>
            <a:spLocks noChangeArrowheads="1"/>
          </p:cNvSpPr>
          <p:nvPr/>
        </p:nvSpPr>
        <p:spPr bwMode="auto">
          <a:xfrm>
            <a:off x="5059363" y="2687638"/>
            <a:ext cx="5921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微软雅黑" pitchFamily="34" charset="-122"/>
                <a:ea typeface="微软雅黑" pitchFamily="34" charset="-122"/>
              </a:rPr>
              <a:t>2</a:t>
            </a:r>
            <a:r>
              <a:rPr lang="en-US" altLang="zh-CN" sz="2200" b="1" baseline="30000">
                <a:latin typeface="微软雅黑" pitchFamily="34" charset="-122"/>
                <a:ea typeface="微软雅黑" pitchFamily="34" charset="-122"/>
              </a:rPr>
              <a:t>64</a:t>
            </a:r>
            <a:endParaRPr lang="zh-CN" altLang="en-US" sz="2200" b="1" baseline="30000">
              <a:latin typeface="微软雅黑" pitchFamily="34" charset="-122"/>
              <a:ea typeface="微软雅黑" pitchFamily="34" charset="-122"/>
            </a:endParaRPr>
          </a:p>
        </p:txBody>
      </p:sp>
      <p:sp>
        <p:nvSpPr>
          <p:cNvPr id="791564" name="Text Box 12"/>
          <p:cNvSpPr txBox="1">
            <a:spLocks noChangeArrowheads="1"/>
          </p:cNvSpPr>
          <p:nvPr/>
        </p:nvSpPr>
        <p:spPr bwMode="auto">
          <a:xfrm>
            <a:off x="4886325" y="3024188"/>
            <a:ext cx="40513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b="1" dirty="0">
                <a:ea typeface="微软雅黑" pitchFamily="34" charset="-122"/>
              </a:rPr>
              <a:t>讨论问题：</a:t>
            </a:r>
          </a:p>
          <a:p>
            <a:pPr eaLnBrk="1" hangingPunct="1">
              <a:spcBef>
                <a:spcPct val="30000"/>
              </a:spcBef>
              <a:buFontTx/>
              <a:buAutoNum type="arabicPeriod"/>
            </a:pPr>
            <a:r>
              <a:rPr lang="zh-CN" altLang="en-US" sz="2000" b="1" dirty="0">
                <a:ea typeface="微软雅黑" pitchFamily="34" charset="-122"/>
              </a:rPr>
              <a:t>计算器上算的准确吗？</a:t>
            </a:r>
          </a:p>
          <a:p>
            <a:pPr eaLnBrk="1" hangingPunct="1">
              <a:spcBef>
                <a:spcPct val="30000"/>
              </a:spcBef>
              <a:buFontTx/>
              <a:buAutoNum type="arabicPeriod"/>
            </a:pPr>
            <a:r>
              <a:rPr lang="zh-CN" altLang="en-US" sz="2000" b="1" dirty="0">
                <a:ea typeface="微软雅黑" pitchFamily="34" charset="-122"/>
              </a:rPr>
              <a:t>为什么 </a:t>
            </a:r>
            <a:r>
              <a:rPr lang="en-US" altLang="zh-CN" sz="2000" b="1" dirty="0">
                <a:ea typeface="微软雅黑" pitchFamily="34" charset="-122"/>
              </a:rPr>
              <a:t>x </a:t>
            </a:r>
            <a:r>
              <a:rPr lang="zh-CN" altLang="en-US" sz="2000" b="1" dirty="0">
                <a:ea typeface="微软雅黑" pitchFamily="34" charset="-122"/>
              </a:rPr>
              <a:t>输出为 </a:t>
            </a:r>
            <a:r>
              <a:rPr lang="en-US" altLang="zh-CN" sz="2000" b="1" dirty="0">
                <a:ea typeface="微软雅黑" pitchFamily="34" charset="-122"/>
              </a:rPr>
              <a:t>0</a:t>
            </a:r>
            <a:r>
              <a:rPr lang="zh-CN" altLang="en-US" sz="2000" b="1" dirty="0">
                <a:ea typeface="微软雅黑" pitchFamily="34" charset="-122"/>
              </a:rPr>
              <a:t>？</a:t>
            </a:r>
          </a:p>
          <a:p>
            <a:pPr eaLnBrk="1" hangingPunct="1">
              <a:spcBef>
                <a:spcPct val="30000"/>
              </a:spcBef>
              <a:buFontTx/>
              <a:buAutoNum type="arabicPeriod"/>
            </a:pPr>
            <a:r>
              <a:rPr lang="zh-CN" altLang="en-US" sz="2000" b="1" dirty="0">
                <a:ea typeface="微软雅黑" pitchFamily="34" charset="-122"/>
              </a:rPr>
              <a:t>为什么 </a:t>
            </a:r>
            <a:r>
              <a:rPr lang="en-US" altLang="zh-CN" sz="2000" b="1" dirty="0">
                <a:ea typeface="微软雅黑" pitchFamily="34" charset="-122"/>
              </a:rPr>
              <a:t>y </a:t>
            </a:r>
            <a:r>
              <a:rPr lang="zh-CN" altLang="en-US" sz="2000" b="1" dirty="0">
                <a:ea typeface="微软雅黑" pitchFamily="34" charset="-122"/>
              </a:rPr>
              <a:t>的输出发生变化？</a:t>
            </a:r>
          </a:p>
          <a:p>
            <a:pPr eaLnBrk="1" hangingPunct="1">
              <a:spcBef>
                <a:spcPct val="30000"/>
              </a:spcBef>
              <a:buFontTx/>
              <a:buAutoNum type="arabicPeriod"/>
            </a:pPr>
            <a:r>
              <a:rPr lang="zh-CN" altLang="en-US" sz="2000" b="1" dirty="0">
                <a:ea typeface="微软雅黑" pitchFamily="34" charset="-122"/>
              </a:rPr>
              <a:t>为什么</a:t>
            </a:r>
            <a:r>
              <a:rPr lang="en-US" altLang="zh-CN" sz="2000" b="1" dirty="0">
                <a:ea typeface="微软雅黑" pitchFamily="34" charset="-122"/>
              </a:rPr>
              <a:t>x</a:t>
            </a:r>
            <a:r>
              <a:rPr lang="zh-CN" altLang="en-US" sz="2000" b="1" dirty="0">
                <a:ea typeface="微软雅黑" pitchFamily="34" charset="-122"/>
              </a:rPr>
              <a:t>、</a:t>
            </a:r>
            <a:r>
              <a:rPr lang="en-US" altLang="zh-CN" sz="2000" b="1" dirty="0">
                <a:ea typeface="微软雅黑" pitchFamily="34" charset="-122"/>
              </a:rPr>
              <a:t>y</a:t>
            </a:r>
            <a:r>
              <a:rPr lang="zh-CN" altLang="en-US" sz="2000" b="1" dirty="0">
                <a:ea typeface="微软雅黑" pitchFamily="34" charset="-122"/>
              </a:rPr>
              <a:t>、</a:t>
            </a:r>
            <a:r>
              <a:rPr lang="en-US" altLang="zh-CN" sz="2000" b="1" dirty="0">
                <a:ea typeface="微软雅黑" pitchFamily="34" charset="-122"/>
              </a:rPr>
              <a:t>z</a:t>
            </a:r>
            <a:r>
              <a:rPr lang="zh-CN" altLang="en-US" sz="2000" b="1" dirty="0">
                <a:ea typeface="微软雅黑" pitchFamily="34" charset="-122"/>
              </a:rPr>
              <a:t>用</a:t>
            </a:r>
            <a:r>
              <a:rPr lang="en-US" altLang="zh-CN" sz="2000" b="1" dirty="0">
                <a:ea typeface="微软雅黑" pitchFamily="34" charset="-122"/>
              </a:rPr>
              <a:t>%x</a:t>
            </a:r>
            <a:r>
              <a:rPr lang="zh-CN" altLang="en-US" sz="2000" b="1" dirty="0">
                <a:ea typeface="微软雅黑" pitchFamily="34" charset="-122"/>
              </a:rPr>
              <a:t>输出为</a:t>
            </a:r>
            <a:r>
              <a:rPr lang="en-US" altLang="zh-CN" sz="2000" b="1" dirty="0">
                <a:ea typeface="微软雅黑" pitchFamily="34" charset="-122"/>
              </a:rPr>
              <a:t>0</a:t>
            </a:r>
            <a:r>
              <a:rPr lang="zh-CN" altLang="en-US" sz="2000" b="1" dirty="0">
                <a:ea typeface="微软雅黑" pitchFamily="34" charset="-122"/>
              </a:rPr>
              <a:t>？</a:t>
            </a:r>
          </a:p>
          <a:p>
            <a:pPr eaLnBrk="1" hangingPunct="1">
              <a:spcBef>
                <a:spcPct val="30000"/>
              </a:spcBef>
              <a:buFontTx/>
              <a:buAutoNum type="arabicPeriod"/>
            </a:pPr>
            <a:r>
              <a:rPr lang="en-US" altLang="zh-CN" sz="2000" b="1" dirty="0">
                <a:ea typeface="微软雅黑" pitchFamily="34" charset="-122"/>
              </a:rPr>
              <a:t>Z </a:t>
            </a:r>
            <a:r>
              <a:rPr lang="zh-CN" altLang="en-US" sz="2000" b="1" dirty="0">
                <a:ea typeface="微软雅黑" pitchFamily="34" charset="-122"/>
              </a:rPr>
              <a:t>输出为 </a:t>
            </a:r>
            <a:r>
              <a:rPr lang="en-US" altLang="zh-CN" sz="2000" b="1" dirty="0">
                <a:ea typeface="微软雅黑" pitchFamily="34" charset="-122"/>
              </a:rPr>
              <a:t>0 </a:t>
            </a:r>
            <a:r>
              <a:rPr lang="zh-CN" altLang="en-US" sz="2000" b="1" dirty="0">
                <a:ea typeface="微软雅黑" pitchFamily="34" charset="-122"/>
              </a:rPr>
              <a:t>说明了什么？</a:t>
            </a:r>
          </a:p>
          <a:p>
            <a:pPr eaLnBrk="1" hangingPunct="1">
              <a:spcBef>
                <a:spcPct val="30000"/>
              </a:spcBef>
              <a:buFontTx/>
              <a:buAutoNum type="arabicPeriod"/>
            </a:pPr>
            <a:r>
              <a:rPr lang="zh-CN" altLang="en-US" sz="2000" b="1" dirty="0">
                <a:ea typeface="微软雅黑" pitchFamily="34" charset="-122"/>
              </a:rPr>
              <a:t>如下赋初值对否？</a:t>
            </a:r>
          </a:p>
          <a:p>
            <a:pPr eaLnBrk="1" hangingPunct="1">
              <a:spcBef>
                <a:spcPct val="30000"/>
              </a:spcBef>
            </a:pPr>
            <a:r>
              <a:rPr lang="zh-CN" altLang="en-US" sz="2000" b="1" dirty="0">
                <a:ea typeface="微软雅黑" pitchFamily="34" charset="-122"/>
              </a:rPr>
              <a:t>    </a:t>
            </a:r>
            <a:r>
              <a:rPr lang="en-US" altLang="zh-CN" sz="2000" b="1" dirty="0">
                <a:ea typeface="微软雅黑" pitchFamily="34" charset="-122"/>
              </a:rPr>
              <a:t>float </a:t>
            </a:r>
            <a:r>
              <a:rPr lang="en-US" altLang="zh-CN" sz="2000" b="1" dirty="0" smtClean="0">
                <a:ea typeface="微软雅黑" pitchFamily="34" charset="-122"/>
              </a:rPr>
              <a:t>x=0x20000000</a:t>
            </a:r>
            <a:r>
              <a:rPr lang="en-US" altLang="zh-CN" sz="2000" b="1" dirty="0">
                <a:ea typeface="微软雅黑" pitchFamily="34" charset="-122"/>
              </a:rPr>
              <a:t>;</a:t>
            </a:r>
          </a:p>
          <a:p>
            <a:pPr eaLnBrk="1" hangingPunct="1">
              <a:spcBef>
                <a:spcPct val="30000"/>
              </a:spcBef>
            </a:pPr>
            <a:r>
              <a:rPr lang="zh-CN" altLang="en-US" sz="2000" b="1" dirty="0">
                <a:ea typeface="微软雅黑" pitchFamily="34" charset="-122"/>
              </a:rPr>
              <a:t>    </a:t>
            </a:r>
            <a:r>
              <a:rPr lang="en-US" altLang="zh-CN" sz="2000" b="1" dirty="0">
                <a:ea typeface="微软雅黑" pitchFamily="34" charset="-122"/>
              </a:rPr>
              <a:t>float y=0x5f800000;</a:t>
            </a:r>
            <a:endParaRPr lang="zh-CN" altLang="en-US" sz="2000" b="1" dirty="0">
              <a:ea typeface="微软雅黑" pitchFamily="34" charset="-122"/>
            </a:endParaRPr>
          </a:p>
        </p:txBody>
      </p:sp>
      <p:sp>
        <p:nvSpPr>
          <p:cNvPr id="791566" name="Text Box 14"/>
          <p:cNvSpPr txBox="1">
            <a:spLocks noChangeArrowheads="1"/>
          </p:cNvSpPr>
          <p:nvPr/>
        </p:nvSpPr>
        <p:spPr bwMode="auto">
          <a:xfrm>
            <a:off x="225425" y="819150"/>
            <a:ext cx="781208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当结果为</a:t>
            </a:r>
            <a:r>
              <a:rPr lang="zh-CN" altLang="en-US" sz="2000" b="1">
                <a:solidFill>
                  <a:srgbClr val="0033CC"/>
                </a:solidFill>
                <a:latin typeface="微软雅黑" pitchFamily="34" charset="-122"/>
                <a:ea typeface="微软雅黑" pitchFamily="34" charset="-122"/>
              </a:rPr>
              <a:t> </a:t>
            </a:r>
            <a:r>
              <a:rPr lang="en-US" altLang="zh-CN" sz="2000" b="1">
                <a:solidFill>
                  <a:srgbClr val="0033CC"/>
                </a:solidFill>
                <a:latin typeface="微软雅黑" pitchFamily="34" charset="-122"/>
                <a:ea typeface="微软雅黑" pitchFamily="34" charset="-122"/>
              </a:rPr>
              <a:t>0.1x2</a:t>
            </a:r>
            <a:r>
              <a:rPr lang="en-US" altLang="zh-CN" sz="2000" b="1" baseline="30000">
                <a:solidFill>
                  <a:srgbClr val="0033CC"/>
                </a:solidFill>
                <a:latin typeface="微软雅黑" pitchFamily="34" charset="-122"/>
                <a:ea typeface="微软雅黑" pitchFamily="34" charset="-122"/>
              </a:rPr>
              <a:t>-126 </a:t>
            </a:r>
            <a:r>
              <a:rPr lang="zh-CN" altLang="en-US" sz="2000" b="1">
                <a:latin typeface="微软雅黑" pitchFamily="34" charset="-122"/>
                <a:ea typeface="微软雅黑" pitchFamily="34" charset="-122"/>
              </a:rPr>
              <a:t>时，是用非规格化数表示还是近似为</a:t>
            </a:r>
            <a:r>
              <a:rPr lang="en-US" altLang="zh-CN" sz="2000" b="1">
                <a:latin typeface="微软雅黑" pitchFamily="34" charset="-122"/>
                <a:ea typeface="微软雅黑" pitchFamily="34" charset="-122"/>
              </a:rPr>
              <a:t>0</a:t>
            </a:r>
            <a:r>
              <a:rPr lang="zh-CN" altLang="en-US" sz="2000" b="1">
                <a:latin typeface="微软雅黑" pitchFamily="34" charset="-122"/>
                <a:ea typeface="微软雅黑" pitchFamily="34" charset="-122"/>
              </a:rPr>
              <a:t>？</a:t>
            </a:r>
          </a:p>
          <a:p>
            <a:pPr>
              <a:spcBef>
                <a:spcPct val="50000"/>
              </a:spcBef>
            </a:pPr>
            <a:r>
              <a:rPr lang="zh-CN" altLang="en-US" sz="2000" b="1">
                <a:latin typeface="微软雅黑" pitchFamily="34" charset="-122"/>
                <a:ea typeface="微软雅黑" pitchFamily="34" charset="-122"/>
              </a:rPr>
              <a:t>以下程序试图计算 </a:t>
            </a:r>
            <a:r>
              <a:rPr lang="en-US" altLang="zh-CN" sz="2000" b="1">
                <a:solidFill>
                  <a:srgbClr val="0033CC"/>
                </a:solidFill>
                <a:latin typeface="微软雅黑" pitchFamily="34" charset="-122"/>
                <a:ea typeface="微软雅黑" pitchFamily="34" charset="-122"/>
              </a:rPr>
              <a:t>2</a:t>
            </a:r>
            <a:r>
              <a:rPr lang="en-US" altLang="zh-CN" sz="2000" b="1" baseline="30000">
                <a:solidFill>
                  <a:srgbClr val="0033CC"/>
                </a:solidFill>
                <a:latin typeface="微软雅黑" pitchFamily="34" charset="-122"/>
                <a:ea typeface="微软雅黑" pitchFamily="34" charset="-122"/>
              </a:rPr>
              <a:t>-63</a:t>
            </a:r>
            <a:r>
              <a:rPr lang="en-US" altLang="zh-CN" sz="2000" b="1">
                <a:solidFill>
                  <a:srgbClr val="0033CC"/>
                </a:solidFill>
                <a:latin typeface="微软雅黑" pitchFamily="34" charset="-122"/>
                <a:ea typeface="微软雅黑" pitchFamily="34" charset="-122"/>
              </a:rPr>
              <a:t>/2</a:t>
            </a:r>
            <a:r>
              <a:rPr lang="en-US" altLang="zh-CN" sz="2000" b="1" baseline="30000">
                <a:solidFill>
                  <a:srgbClr val="0033CC"/>
                </a:solidFill>
                <a:latin typeface="微软雅黑" pitchFamily="34" charset="-122"/>
                <a:ea typeface="微软雅黑" pitchFamily="34" charset="-122"/>
              </a:rPr>
              <a:t>64</a:t>
            </a:r>
            <a:r>
              <a:rPr lang="en-US" altLang="zh-CN" sz="2000" b="1">
                <a:solidFill>
                  <a:srgbClr val="0033CC"/>
                </a:solidFill>
                <a:latin typeface="微软雅黑" pitchFamily="34" charset="-122"/>
                <a:ea typeface="微软雅黑" pitchFamily="34" charset="-122"/>
              </a:rPr>
              <a:t>=2</a:t>
            </a:r>
            <a:r>
              <a:rPr lang="en-US" altLang="zh-CN" sz="2000" b="1" baseline="30000">
                <a:solidFill>
                  <a:srgbClr val="0033CC"/>
                </a:solidFill>
                <a:latin typeface="微软雅黑" pitchFamily="34" charset="-122"/>
                <a:ea typeface="微软雅黑" pitchFamily="34" charset="-122"/>
              </a:rPr>
              <a:t>-127</a:t>
            </a:r>
            <a:endParaRPr lang="zh-CN" altLang="en-US" sz="2000" b="1" baseline="30000">
              <a:solidFill>
                <a:srgbClr val="0033CC"/>
              </a:solidFill>
              <a:latin typeface="微软雅黑" pitchFamily="34" charset="-122"/>
              <a:ea typeface="微软雅黑" pitchFamily="34" charset="-122"/>
            </a:endParaRPr>
          </a:p>
        </p:txBody>
      </p:sp>
    </p:spTree>
    <p:extLst>
      <p:ext uri="{BB962C8B-B14F-4D97-AF65-F5344CB8AC3E}">
        <p14:creationId xmlns:p14="http://schemas.microsoft.com/office/powerpoint/2010/main" val="2647260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66"/>
                                        </p:tgtEl>
                                        <p:attrNameLst>
                                          <p:attrName>style.visibility</p:attrName>
                                        </p:attrNameLst>
                                      </p:cBhvr>
                                      <p:to>
                                        <p:strVal val="visible"/>
                                      </p:to>
                                    </p:set>
                                    <p:animEffect transition="in" filter="blinds(horizontal)">
                                      <p:cBhvr>
                                        <p:cTn id="7" dur="500"/>
                                        <p:tgtEl>
                                          <p:spTgt spid="791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7"/>
                                        </p:tgtEl>
                                        <p:attrNameLst>
                                          <p:attrName>style.visibility</p:attrName>
                                        </p:attrNameLst>
                                      </p:cBhvr>
                                      <p:to>
                                        <p:strVal val="visible"/>
                                      </p:to>
                                    </p:set>
                                    <p:animEffect transition="in" filter="blinds(horizontal)">
                                      <p:cBhvr>
                                        <p:cTn id="12" dur="500"/>
                                        <p:tgtEl>
                                          <p:spTgt spid="791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1555">
                                            <p:txEl>
                                              <p:pRg st="0" end="0"/>
                                            </p:txEl>
                                          </p:spTgt>
                                        </p:tgtEl>
                                        <p:attrNameLst>
                                          <p:attrName>style.visibility</p:attrName>
                                        </p:attrNameLst>
                                      </p:cBhvr>
                                      <p:to>
                                        <p:strVal val="visible"/>
                                      </p:to>
                                    </p:set>
                                    <p:animEffect transition="in" filter="blinds(horizontal)">
                                      <p:cBhvr>
                                        <p:cTn id="17" dur="500"/>
                                        <p:tgtEl>
                                          <p:spTgt spid="7915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1555">
                                            <p:txEl>
                                              <p:pRg st="1" end="1"/>
                                            </p:txEl>
                                          </p:spTgt>
                                        </p:tgtEl>
                                        <p:attrNameLst>
                                          <p:attrName>style.visibility</p:attrName>
                                        </p:attrNameLst>
                                      </p:cBhvr>
                                      <p:to>
                                        <p:strVal val="visible"/>
                                      </p:to>
                                    </p:set>
                                    <p:animEffect transition="in" filter="blinds(horizontal)">
                                      <p:cBhvr>
                                        <p:cTn id="22" dur="500"/>
                                        <p:tgtEl>
                                          <p:spTgt spid="791555">
                                            <p:txEl>
                                              <p:pRg st="1" end="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91563"/>
                                        </p:tgtEl>
                                        <p:attrNameLst>
                                          <p:attrName>style.visibility</p:attrName>
                                        </p:attrNameLst>
                                      </p:cBhvr>
                                      <p:to>
                                        <p:strVal val="visible"/>
                                      </p:to>
                                    </p:set>
                                    <p:animEffect transition="in" filter="blinds(horizontal)">
                                      <p:cBhvr>
                                        <p:cTn id="25" dur="500"/>
                                        <p:tgtEl>
                                          <p:spTgt spid="7915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91556"/>
                                        </p:tgtEl>
                                        <p:attrNameLst>
                                          <p:attrName>style.visibility</p:attrName>
                                        </p:attrNameLst>
                                      </p:cBhvr>
                                      <p:to>
                                        <p:strVal val="visible"/>
                                      </p:to>
                                    </p:set>
                                    <p:animEffect transition="in" filter="blinds(horizontal)">
                                      <p:cBhvr>
                                        <p:cTn id="30" dur="500"/>
                                        <p:tgtEl>
                                          <p:spTgt spid="79155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91564"/>
                                        </p:tgtEl>
                                        <p:attrNameLst>
                                          <p:attrName>style.visibility</p:attrName>
                                        </p:attrNameLst>
                                      </p:cBhvr>
                                      <p:to>
                                        <p:strVal val="visible"/>
                                      </p:to>
                                    </p:set>
                                    <p:animEffect transition="in" filter="blinds(horizontal)">
                                      <p:cBhvr>
                                        <p:cTn id="35" dur="500"/>
                                        <p:tgtEl>
                                          <p:spTgt spid="79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build="p"/>
      <p:bldP spid="791563" grpId="0"/>
      <p:bldP spid="791564" grpId="0"/>
      <p:bldP spid="79156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
          <p:cNvPicPr>
            <a:picLocks noChangeAspect="1" noChangeArrowheads="1"/>
          </p:cNvPicPr>
          <p:nvPr/>
        </p:nvPicPr>
        <p:blipFill>
          <a:blip r:embed="rId2"/>
          <a:srcRect/>
          <a:stretch>
            <a:fillRect/>
          </a:stretch>
        </p:blipFill>
        <p:spPr bwMode="auto">
          <a:xfrm>
            <a:off x="166688" y="781050"/>
            <a:ext cx="5657850" cy="6076950"/>
          </a:xfrm>
          <a:prstGeom prst="rect">
            <a:avLst/>
          </a:prstGeom>
          <a:noFill/>
          <a:ln w="9525">
            <a:noFill/>
            <a:miter lim="800000"/>
            <a:headEnd/>
            <a:tailEnd/>
          </a:ln>
        </p:spPr>
      </p:pic>
      <p:sp>
        <p:nvSpPr>
          <p:cNvPr id="24579"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24580" name="Rectangle 3"/>
          <p:cNvSpPr>
            <a:spLocks noChangeArrowheads="1"/>
          </p:cNvSpPr>
          <p:nvPr/>
        </p:nvSpPr>
        <p:spPr bwMode="auto">
          <a:xfrm>
            <a:off x="0" y="18732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4581" name="Rectangle 5"/>
          <p:cNvSpPr>
            <a:spLocks noChangeArrowheads="1"/>
          </p:cNvSpPr>
          <p:nvPr/>
        </p:nvSpPr>
        <p:spPr bwMode="auto">
          <a:xfrm>
            <a:off x="0" y="4740275"/>
            <a:ext cx="374650" cy="244475"/>
          </a:xfrm>
          <a:prstGeom prst="rect">
            <a:avLst/>
          </a:prstGeom>
          <a:noFill/>
          <a:ln w="9525">
            <a:noFill/>
            <a:miter lim="800000"/>
            <a:headEnd/>
            <a:tailEnd/>
          </a:ln>
          <a:effectLst/>
        </p:spPr>
        <p:txBody>
          <a:bodyPr wrap="none" anchor="ctr">
            <a:spAutoFit/>
          </a:bodyPr>
          <a:lstStyle/>
          <a:p>
            <a:r>
              <a:rPr lang="zh-CN" altLang="en-US" sz="1000">
                <a:latin typeface="Times New Roman" pitchFamily="18" charset="0"/>
                <a:cs typeface="Times New Roman" pitchFamily="18" charset="0"/>
              </a:rPr>
              <a:t>      </a:t>
            </a:r>
            <a:endParaRPr lang="zh-CN" altLang="en-US"/>
          </a:p>
        </p:txBody>
      </p:sp>
      <p:sp>
        <p:nvSpPr>
          <p:cNvPr id="21511" name="Rectangle 7"/>
          <p:cNvSpPr>
            <a:spLocks noChangeArrowheads="1"/>
          </p:cNvSpPr>
          <p:nvPr/>
        </p:nvSpPr>
        <p:spPr bwMode="auto">
          <a:xfrm>
            <a:off x="1062038" y="4438650"/>
            <a:ext cx="3286125" cy="1816100"/>
          </a:xfrm>
          <a:prstGeom prst="rect">
            <a:avLst/>
          </a:prstGeom>
          <a:solidFill>
            <a:schemeClr val="bg1"/>
          </a:solidFill>
          <a:ln w="9525">
            <a:solidFill>
              <a:schemeClr val="tx1"/>
            </a:solidFill>
            <a:miter lim="800000"/>
            <a:headEnd/>
            <a:tailEnd/>
          </a:ln>
          <a:effectLst/>
        </p:spPr>
        <p:txBody>
          <a:bodyPr anchor="ctr">
            <a:spAutoFit/>
          </a:bodyPr>
          <a:lstStyle/>
          <a:p>
            <a:pPr>
              <a:lnSpc>
                <a:spcPct val="125000"/>
              </a:lnSpc>
            </a:pPr>
            <a:r>
              <a:rPr lang="en-US" altLang="zh-CN" b="1">
                <a:solidFill>
                  <a:srgbClr val="FF0000"/>
                </a:solidFill>
                <a:latin typeface="微软雅黑" pitchFamily="34" charset="-122"/>
                <a:ea typeface="微软雅黑" pitchFamily="34" charset="-122"/>
              </a:rPr>
              <a:t>61.419998</a:t>
            </a:r>
            <a:r>
              <a:rPr lang="zh-CN" altLang="en-US" b="1">
                <a:solidFill>
                  <a:srgbClr val="FF0000"/>
                </a:solidFill>
                <a:latin typeface="微软雅黑" pitchFamily="34" charset="-122"/>
                <a:ea typeface="微软雅黑" pitchFamily="34" charset="-122"/>
              </a:rPr>
              <a:t>和</a:t>
            </a:r>
            <a:r>
              <a:rPr lang="en-US" altLang="zh-CN" b="1">
                <a:solidFill>
                  <a:srgbClr val="FF0000"/>
                </a:solidFill>
                <a:latin typeface="微软雅黑" pitchFamily="34" charset="-122"/>
                <a:ea typeface="微软雅黑" pitchFamily="34" charset="-122"/>
              </a:rPr>
              <a:t>61.420002</a:t>
            </a:r>
            <a:r>
              <a:rPr lang="zh-CN" altLang="en-US" b="1">
                <a:solidFill>
                  <a:srgbClr val="FF0000"/>
                </a:solidFill>
                <a:latin typeface="微软雅黑" pitchFamily="34" charset="-122"/>
                <a:ea typeface="微软雅黑" pitchFamily="34" charset="-122"/>
              </a:rPr>
              <a:t>是两个可表示数，两者之间相差</a:t>
            </a:r>
            <a:r>
              <a:rPr lang="en-US" altLang="zh-CN" b="1">
                <a:solidFill>
                  <a:srgbClr val="FF0000"/>
                </a:solidFill>
                <a:latin typeface="微软雅黑" pitchFamily="34" charset="-122"/>
                <a:ea typeface="微软雅黑" pitchFamily="34" charset="-122"/>
              </a:rPr>
              <a:t>0.000004</a:t>
            </a:r>
            <a:r>
              <a:rPr lang="zh-CN" altLang="en-US" b="1">
                <a:solidFill>
                  <a:srgbClr val="FF0000"/>
                </a:solidFill>
                <a:latin typeface="微软雅黑" pitchFamily="34" charset="-122"/>
                <a:ea typeface="微软雅黑" pitchFamily="34" charset="-122"/>
              </a:rPr>
              <a:t>。当输入数据是一个不可表示数时，机器将其转换为最邻近的可表示数。</a:t>
            </a:r>
          </a:p>
        </p:txBody>
      </p:sp>
      <p:sp>
        <p:nvSpPr>
          <p:cNvPr id="9" name="Rectangle 7"/>
          <p:cNvSpPr>
            <a:spLocks noChangeArrowheads="1"/>
          </p:cNvSpPr>
          <p:nvPr/>
        </p:nvSpPr>
        <p:spPr bwMode="auto">
          <a:xfrm>
            <a:off x="5381625" y="4578350"/>
            <a:ext cx="3286125" cy="406400"/>
          </a:xfrm>
          <a:prstGeom prst="rect">
            <a:avLst/>
          </a:prstGeom>
          <a:solidFill>
            <a:schemeClr val="bg1"/>
          </a:solidFill>
          <a:ln w="9525">
            <a:solidFill>
              <a:schemeClr val="tx1"/>
            </a:solidFill>
            <a:miter lim="800000"/>
            <a:headEnd/>
            <a:tailEnd/>
          </a:ln>
          <a:effectLst/>
        </p:spPr>
        <p:txBody>
          <a:bodyPr anchor="ctr">
            <a:spAutoFit/>
          </a:bodyPr>
          <a:lstStyle/>
          <a:p>
            <a:pPr>
              <a:lnSpc>
                <a:spcPct val="125000"/>
              </a:lnSpc>
            </a:pPr>
            <a:r>
              <a:rPr lang="zh-CN" altLang="en-US" b="1">
                <a:solidFill>
                  <a:srgbClr val="FF0000"/>
                </a:solidFill>
                <a:latin typeface="微软雅黑" pitchFamily="34" charset="-122"/>
                <a:ea typeface="微软雅黑" pitchFamily="34" charset="-122"/>
              </a:rPr>
              <a:t>单精度浮点数的有效位数为</a:t>
            </a:r>
            <a:r>
              <a:rPr lang="en-US" altLang="zh-CN" b="1">
                <a:solidFill>
                  <a:srgbClr val="FF0000"/>
                </a:solidFill>
                <a:latin typeface="微软雅黑" pitchFamily="34" charset="-122"/>
                <a:ea typeface="微软雅黑" pitchFamily="34" charset="-122"/>
              </a:rPr>
              <a:t>7</a:t>
            </a:r>
            <a:endParaRPr lang="zh-CN" altLang="en-US" b="1">
              <a:solidFill>
                <a:srgbClr val="FF0000"/>
              </a:solidFill>
              <a:latin typeface="微软雅黑" pitchFamily="34" charset="-122"/>
              <a:ea typeface="微软雅黑" pitchFamily="34" charset="-122"/>
            </a:endParaRPr>
          </a:p>
        </p:txBody>
      </p:sp>
      <p:pic>
        <p:nvPicPr>
          <p:cNvPr id="21513" name="Picture 9"/>
          <p:cNvPicPr>
            <a:picLocks noChangeAspect="1" noChangeArrowheads="1"/>
          </p:cNvPicPr>
          <p:nvPr/>
        </p:nvPicPr>
        <p:blipFill>
          <a:blip r:embed="rId3"/>
          <a:srcRect/>
          <a:stretch>
            <a:fillRect/>
          </a:stretch>
        </p:blipFill>
        <p:spPr bwMode="auto">
          <a:xfrm>
            <a:off x="3671888" y="1042988"/>
            <a:ext cx="5410200" cy="3009900"/>
          </a:xfrm>
          <a:prstGeom prst="rect">
            <a:avLst/>
          </a:prstGeom>
          <a:noFill/>
          <a:ln w="9525">
            <a:noFill/>
            <a:miter lim="800000"/>
            <a:headEnd/>
            <a:tailEnd/>
          </a:ln>
        </p:spPr>
      </p:pic>
    </p:spTree>
    <p:extLst>
      <p:ext uri="{BB962C8B-B14F-4D97-AF65-F5344CB8AC3E}">
        <p14:creationId xmlns:p14="http://schemas.microsoft.com/office/powerpoint/2010/main" val="1617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z="3600" smtClean="0">
                <a:ea typeface="宋体" pitchFamily="2" charset="-122"/>
              </a:rPr>
              <a:t>第一讲小结</a:t>
            </a:r>
          </a:p>
        </p:txBody>
      </p:sp>
      <p:sp>
        <p:nvSpPr>
          <p:cNvPr id="517123" name="Rectangle 4"/>
          <p:cNvSpPr>
            <a:spLocks noGrp="1" noChangeArrowheads="1"/>
          </p:cNvSpPr>
          <p:nvPr>
            <p:ph type="body" idx="4294967295"/>
          </p:nvPr>
        </p:nvSpPr>
        <p:spPr>
          <a:xfrm>
            <a:off x="257175" y="735013"/>
            <a:ext cx="8383588" cy="5938837"/>
          </a:xfrm>
          <a:noFill/>
        </p:spPr>
        <p:txBody>
          <a:bodyPr lIns="63500" tIns="25400" rIns="63500" bIns="25400">
            <a:spAutoFit/>
          </a:bodyPr>
          <a:lstStyle/>
          <a:p>
            <a:pPr>
              <a:lnSpc>
                <a:spcPct val="100000"/>
              </a:lnSpc>
            </a:pPr>
            <a:r>
              <a:rPr lang="zh-CN" altLang="en-US" sz="1800" smtClean="0">
                <a:ea typeface="黑体" pitchFamily="49" charset="-122"/>
              </a:rPr>
              <a:t>在机器内部编码后的数称为机器数，其值称为真值</a:t>
            </a:r>
          </a:p>
          <a:p>
            <a:pPr>
              <a:lnSpc>
                <a:spcPct val="100000"/>
              </a:lnSpc>
            </a:pPr>
            <a:r>
              <a:rPr lang="zh-CN" altLang="en-US" sz="1800" smtClean="0">
                <a:ea typeface="黑体" pitchFamily="49" charset="-122"/>
              </a:rPr>
              <a:t>定义数值数据有三个要素：进制、定点</a:t>
            </a:r>
            <a:r>
              <a:rPr lang="en-US" altLang="zh-CN" sz="1800" smtClean="0">
                <a:ea typeface="黑体" pitchFamily="49" charset="-122"/>
              </a:rPr>
              <a:t>/</a:t>
            </a:r>
            <a:r>
              <a:rPr lang="zh-CN" altLang="en-US" sz="1800" smtClean="0">
                <a:ea typeface="黑体" pitchFamily="49" charset="-122"/>
              </a:rPr>
              <a:t>浮点、编码</a:t>
            </a:r>
          </a:p>
          <a:p>
            <a:pPr>
              <a:lnSpc>
                <a:spcPct val="100000"/>
              </a:lnSpc>
            </a:pPr>
            <a:r>
              <a:rPr lang="zh-CN" altLang="en-US" sz="1800" smtClean="0">
                <a:ea typeface="黑体" pitchFamily="49" charset="-122"/>
              </a:rPr>
              <a:t>整数的表示</a:t>
            </a:r>
          </a:p>
          <a:p>
            <a:pPr lvl="1">
              <a:lnSpc>
                <a:spcPct val="100000"/>
              </a:lnSpc>
            </a:pPr>
            <a:r>
              <a:rPr lang="zh-CN" altLang="en-US" sz="1800" smtClean="0">
                <a:ea typeface="黑体" pitchFamily="49" charset="-122"/>
              </a:rPr>
              <a:t>无符号数：</a:t>
            </a:r>
            <a:r>
              <a:rPr lang="zh-CN" altLang="en-US" sz="1800" smtClean="0">
                <a:solidFill>
                  <a:srgbClr val="009242"/>
                </a:solidFill>
                <a:ea typeface="黑体" pitchFamily="49" charset="-122"/>
              </a:rPr>
              <a:t>正整数，用来表示地址等</a:t>
            </a:r>
            <a:r>
              <a:rPr lang="zh-CN" altLang="en-US" sz="1800" smtClean="0">
                <a:ea typeface="黑体" pitchFamily="49" charset="-122"/>
              </a:rPr>
              <a:t>；带符号整数：</a:t>
            </a:r>
            <a:r>
              <a:rPr lang="zh-CN" altLang="en-US" sz="1800" smtClean="0">
                <a:solidFill>
                  <a:srgbClr val="009242"/>
                </a:solidFill>
                <a:ea typeface="黑体" pitchFamily="49" charset="-122"/>
              </a:rPr>
              <a:t>用补码表示</a:t>
            </a:r>
          </a:p>
          <a:p>
            <a:pPr>
              <a:lnSpc>
                <a:spcPct val="100000"/>
              </a:lnSpc>
            </a:pPr>
            <a:r>
              <a:rPr lang="en-US" altLang="zh-CN" sz="1800" smtClean="0">
                <a:ea typeface="黑体" pitchFamily="49" charset="-122"/>
              </a:rPr>
              <a:t>C</a:t>
            </a:r>
            <a:r>
              <a:rPr lang="zh-CN" altLang="en-US" sz="1800" smtClean="0">
                <a:ea typeface="黑体" pitchFamily="49" charset="-122"/>
              </a:rPr>
              <a:t>语言中的整数</a:t>
            </a:r>
          </a:p>
          <a:p>
            <a:pPr lvl="1">
              <a:lnSpc>
                <a:spcPct val="100000"/>
              </a:lnSpc>
            </a:pPr>
            <a:r>
              <a:rPr lang="zh-CN" altLang="en-US" sz="1800" smtClean="0">
                <a:solidFill>
                  <a:srgbClr val="3333FF"/>
                </a:solidFill>
                <a:ea typeface="黑体" pitchFamily="49" charset="-122"/>
              </a:rPr>
              <a:t>无符号数：</a:t>
            </a:r>
            <a:r>
              <a:rPr lang="en-US" altLang="zh-CN" sz="1800" smtClean="0">
                <a:solidFill>
                  <a:srgbClr val="009242"/>
                </a:solidFill>
                <a:ea typeface="黑体" pitchFamily="49" charset="-122"/>
              </a:rPr>
              <a:t>unsigned int ( short / long)</a:t>
            </a:r>
            <a:r>
              <a:rPr lang="zh-CN" altLang="en-US" sz="1800" smtClean="0">
                <a:solidFill>
                  <a:srgbClr val="3333FF"/>
                </a:solidFill>
                <a:ea typeface="黑体" pitchFamily="49" charset="-122"/>
              </a:rPr>
              <a:t>；带符号数： </a:t>
            </a:r>
            <a:r>
              <a:rPr lang="en-US" altLang="zh-CN" sz="1800" smtClean="0">
                <a:solidFill>
                  <a:srgbClr val="009242"/>
                </a:solidFill>
                <a:ea typeface="黑体" pitchFamily="49" charset="-122"/>
              </a:rPr>
              <a:t>int ( short / long)</a:t>
            </a:r>
          </a:p>
          <a:p>
            <a:pPr>
              <a:lnSpc>
                <a:spcPct val="100000"/>
              </a:lnSpc>
            </a:pPr>
            <a:r>
              <a:rPr lang="zh-CN" altLang="en-US" sz="1800" smtClean="0">
                <a:ea typeface="黑体" pitchFamily="49" charset="-122"/>
              </a:rPr>
              <a:t>浮点数的表示</a:t>
            </a:r>
          </a:p>
          <a:p>
            <a:pPr lvl="1">
              <a:lnSpc>
                <a:spcPct val="100000"/>
              </a:lnSpc>
            </a:pPr>
            <a:r>
              <a:rPr lang="zh-CN" altLang="en-US" sz="1800" smtClean="0">
                <a:solidFill>
                  <a:srgbClr val="FF0066"/>
                </a:solidFill>
                <a:ea typeface="黑体" pitchFamily="49" charset="-122"/>
              </a:rPr>
              <a:t>符号</a:t>
            </a:r>
            <a:r>
              <a:rPr lang="zh-CN" altLang="en-US" sz="1800" smtClean="0">
                <a:ea typeface="黑体" pitchFamily="49" charset="-122"/>
              </a:rPr>
              <a:t>；</a:t>
            </a:r>
            <a:r>
              <a:rPr lang="zh-CN" altLang="en-US" sz="1800" smtClean="0">
                <a:solidFill>
                  <a:srgbClr val="FF0066"/>
                </a:solidFill>
                <a:ea typeface="黑体" pitchFamily="49" charset="-122"/>
              </a:rPr>
              <a:t>尾数</a:t>
            </a:r>
            <a:r>
              <a:rPr lang="zh-CN" altLang="en-US" sz="1800" smtClean="0">
                <a:ea typeface="黑体" pitchFamily="49" charset="-122"/>
              </a:rPr>
              <a:t>：定点小数；</a:t>
            </a:r>
            <a:r>
              <a:rPr lang="zh-CN" altLang="en-US" sz="1800" smtClean="0">
                <a:solidFill>
                  <a:srgbClr val="FF0066"/>
                </a:solidFill>
                <a:ea typeface="黑体" pitchFamily="49" charset="-122"/>
              </a:rPr>
              <a:t>指数（阶）：</a:t>
            </a:r>
            <a:r>
              <a:rPr lang="zh-CN" altLang="en-US" sz="1800" smtClean="0">
                <a:ea typeface="黑体" pitchFamily="49" charset="-122"/>
              </a:rPr>
              <a:t>定点整数（基不用表示）</a:t>
            </a:r>
            <a:endParaRPr lang="en-US" altLang="zh-CN" sz="1800" smtClean="0">
              <a:ea typeface="黑体" pitchFamily="49" charset="-122"/>
            </a:endParaRPr>
          </a:p>
          <a:p>
            <a:pPr>
              <a:lnSpc>
                <a:spcPct val="100000"/>
              </a:lnSpc>
            </a:pPr>
            <a:r>
              <a:rPr lang="zh-CN" altLang="en-US" sz="1800" smtClean="0">
                <a:ea typeface="黑体" pitchFamily="49" charset="-122"/>
              </a:rPr>
              <a:t>浮点数的范围</a:t>
            </a:r>
          </a:p>
          <a:p>
            <a:pPr lvl="1">
              <a:lnSpc>
                <a:spcPct val="100000"/>
              </a:lnSpc>
            </a:pPr>
            <a:r>
              <a:rPr lang="zh-CN" altLang="en-US" sz="1800" smtClean="0">
                <a:ea typeface="黑体" pitchFamily="49" charset="-122"/>
              </a:rPr>
              <a:t>正上溢、正下溢、负上溢、负下溢；与阶码的位数和基的大小有关</a:t>
            </a:r>
          </a:p>
          <a:p>
            <a:pPr>
              <a:lnSpc>
                <a:spcPct val="100000"/>
              </a:lnSpc>
            </a:pPr>
            <a:r>
              <a:rPr lang="zh-CN" altLang="en-US" sz="1800" smtClean="0">
                <a:ea typeface="黑体" pitchFamily="49" charset="-122"/>
              </a:rPr>
              <a:t>浮点数的精度：</a:t>
            </a:r>
            <a:r>
              <a:rPr lang="zh-CN" altLang="en-US" sz="1800" smtClean="0">
                <a:solidFill>
                  <a:srgbClr val="3333FF"/>
                </a:solidFill>
                <a:ea typeface="黑体" pitchFamily="49" charset="-122"/>
              </a:rPr>
              <a:t>与尾数的位数和是否规格化有关</a:t>
            </a:r>
          </a:p>
          <a:p>
            <a:pPr>
              <a:lnSpc>
                <a:spcPct val="100000"/>
              </a:lnSpc>
            </a:pPr>
            <a:r>
              <a:rPr lang="zh-CN" altLang="en-US" sz="1800" smtClean="0">
                <a:ea typeface="黑体" pitchFamily="49" charset="-122"/>
              </a:rPr>
              <a:t>浮点数的表示（</a:t>
            </a:r>
            <a:r>
              <a:rPr lang="en-US" altLang="zh-CN" sz="1800" smtClean="0">
                <a:ea typeface="黑体" pitchFamily="49" charset="-122"/>
              </a:rPr>
              <a:t>IEEE 754</a:t>
            </a:r>
            <a:r>
              <a:rPr lang="zh-CN" altLang="en-US" sz="1800" smtClean="0">
                <a:ea typeface="黑体" pitchFamily="49" charset="-122"/>
              </a:rPr>
              <a:t>标准）：</a:t>
            </a:r>
            <a:r>
              <a:rPr lang="zh-CN" altLang="en-US" sz="1800" smtClean="0">
                <a:solidFill>
                  <a:srgbClr val="3333FF"/>
                </a:solidFill>
                <a:ea typeface="黑体" pitchFamily="49" charset="-122"/>
              </a:rPr>
              <a:t>单精度</a:t>
            </a:r>
            <a:r>
              <a:rPr lang="en-US" altLang="zh-CN" sz="1800" smtClean="0">
                <a:solidFill>
                  <a:srgbClr val="3333FF"/>
                </a:solidFill>
                <a:ea typeface="黑体" pitchFamily="49" charset="-122"/>
              </a:rPr>
              <a:t>SP</a:t>
            </a:r>
            <a:r>
              <a:rPr lang="zh-CN" altLang="en-US" sz="1800" smtClean="0">
                <a:solidFill>
                  <a:srgbClr val="3333FF"/>
                </a:solidFill>
                <a:ea typeface="黑体" pitchFamily="49" charset="-122"/>
              </a:rPr>
              <a:t>（</a:t>
            </a:r>
            <a:r>
              <a:rPr lang="en-US" altLang="zh-CN" sz="1800" smtClean="0">
                <a:solidFill>
                  <a:srgbClr val="3333FF"/>
                </a:solidFill>
                <a:ea typeface="黑体" pitchFamily="49" charset="-122"/>
              </a:rPr>
              <a:t>float</a:t>
            </a:r>
            <a:r>
              <a:rPr lang="zh-CN" altLang="en-US" sz="1800" smtClean="0">
                <a:solidFill>
                  <a:srgbClr val="3333FF"/>
                </a:solidFill>
                <a:ea typeface="黑体" pitchFamily="49" charset="-122"/>
              </a:rPr>
              <a:t>）和双精度</a:t>
            </a:r>
            <a:r>
              <a:rPr lang="en-US" altLang="zh-CN" sz="1800" smtClean="0">
                <a:solidFill>
                  <a:srgbClr val="3333FF"/>
                </a:solidFill>
                <a:ea typeface="黑体" pitchFamily="49" charset="-122"/>
              </a:rPr>
              <a:t>DP</a:t>
            </a:r>
            <a:r>
              <a:rPr lang="zh-CN" altLang="en-US" sz="1800" smtClean="0">
                <a:solidFill>
                  <a:srgbClr val="3333FF"/>
                </a:solidFill>
                <a:ea typeface="黑体" pitchFamily="49" charset="-122"/>
              </a:rPr>
              <a:t>（</a:t>
            </a:r>
            <a:r>
              <a:rPr lang="en-US" altLang="zh-CN" sz="1800" smtClean="0">
                <a:solidFill>
                  <a:srgbClr val="3333FF"/>
                </a:solidFill>
                <a:ea typeface="黑体" pitchFamily="49" charset="-122"/>
              </a:rPr>
              <a:t>double</a:t>
            </a:r>
            <a:r>
              <a:rPr lang="zh-CN" altLang="en-US" sz="1800" smtClean="0">
                <a:solidFill>
                  <a:srgbClr val="3333FF"/>
                </a:solidFill>
                <a:ea typeface="黑体" pitchFamily="49" charset="-122"/>
              </a:rPr>
              <a:t>）</a:t>
            </a:r>
          </a:p>
          <a:p>
            <a:pPr lvl="2">
              <a:lnSpc>
                <a:spcPct val="100000"/>
              </a:lnSpc>
            </a:pPr>
            <a:r>
              <a:rPr lang="zh-CN" altLang="en-US" sz="1800" smtClean="0">
                <a:ea typeface="黑体" pitchFamily="49" charset="-122"/>
              </a:rPr>
              <a:t>规格化数</a:t>
            </a:r>
            <a:r>
              <a:rPr lang="en-US" altLang="zh-CN" sz="1800" smtClean="0">
                <a:ea typeface="黑体" pitchFamily="49" charset="-122"/>
              </a:rPr>
              <a:t>(SP)</a:t>
            </a:r>
            <a:r>
              <a:rPr lang="zh-CN" altLang="en-US" sz="1800" smtClean="0">
                <a:ea typeface="黑体" pitchFamily="49" charset="-122"/>
              </a:rPr>
              <a:t>：阶码</a:t>
            </a:r>
            <a:r>
              <a:rPr lang="en-US" altLang="zh-CN" sz="1800" smtClean="0">
                <a:ea typeface="黑体" pitchFamily="49" charset="-122"/>
              </a:rPr>
              <a:t>1</a:t>
            </a:r>
            <a:r>
              <a:rPr lang="en-US" altLang="zh-CN" sz="1800" smtClean="0">
                <a:ea typeface="黑体" pitchFamily="49" charset="-122"/>
                <a:cs typeface="Arial" pitchFamily="34" charset="0"/>
              </a:rPr>
              <a:t>~254</a:t>
            </a:r>
            <a:r>
              <a:rPr lang="zh-CN" altLang="en-US" sz="1800" smtClean="0">
                <a:ea typeface="黑体" pitchFamily="49" charset="-122"/>
                <a:cs typeface="Arial" pitchFamily="34" charset="0"/>
              </a:rPr>
              <a:t>，尾数最高位隐含为</a:t>
            </a:r>
            <a:r>
              <a:rPr lang="en-US" altLang="zh-CN" sz="1800" smtClean="0">
                <a:ea typeface="黑体" pitchFamily="49" charset="-122"/>
                <a:cs typeface="Arial" pitchFamily="34" charset="0"/>
              </a:rPr>
              <a:t>1</a:t>
            </a:r>
          </a:p>
          <a:p>
            <a:pPr lvl="2">
              <a:lnSpc>
                <a:spcPct val="100000"/>
              </a:lnSpc>
            </a:pPr>
            <a:r>
              <a:rPr lang="en-US" altLang="zh-CN" sz="1800" smtClean="0">
                <a:ea typeface="黑体" pitchFamily="49" charset="-122"/>
                <a:cs typeface="Arial" pitchFamily="34" charset="0"/>
              </a:rPr>
              <a:t>“</a:t>
            </a:r>
            <a:r>
              <a:rPr lang="zh-CN" altLang="en-US" sz="1800" smtClean="0">
                <a:ea typeface="黑体" pitchFamily="49" charset="-122"/>
                <a:cs typeface="Arial" pitchFamily="34" charset="0"/>
              </a:rPr>
              <a:t>零” </a:t>
            </a:r>
            <a:r>
              <a:rPr lang="en-US" altLang="zh-CN" sz="1800" smtClean="0">
                <a:ea typeface="黑体" pitchFamily="49" charset="-122"/>
                <a:cs typeface="Arial" pitchFamily="34" charset="0"/>
              </a:rPr>
              <a:t>(</a:t>
            </a:r>
            <a:r>
              <a:rPr lang="zh-CN" altLang="en-US" sz="1800" smtClean="0">
                <a:ea typeface="黑体" pitchFamily="49" charset="-122"/>
                <a:cs typeface="Arial" pitchFamily="34" charset="0"/>
              </a:rPr>
              <a:t>阶为全</a:t>
            </a:r>
            <a:r>
              <a:rPr lang="en-US" altLang="zh-CN" sz="1800" smtClean="0">
                <a:ea typeface="黑体" pitchFamily="49" charset="-122"/>
                <a:cs typeface="Arial" pitchFamily="34" charset="0"/>
              </a:rPr>
              <a:t>0</a:t>
            </a:r>
            <a:r>
              <a:rPr lang="zh-CN" altLang="en-US" sz="1800" smtClean="0">
                <a:ea typeface="黑体" pitchFamily="49" charset="-122"/>
                <a:cs typeface="Arial" pitchFamily="34" charset="0"/>
              </a:rPr>
              <a:t>，尾为全</a:t>
            </a:r>
            <a:r>
              <a:rPr lang="en-US" altLang="zh-CN" sz="1800" smtClean="0">
                <a:ea typeface="黑体" pitchFamily="49" charset="-122"/>
                <a:cs typeface="Arial" pitchFamily="34" charset="0"/>
              </a:rPr>
              <a:t>0)</a:t>
            </a:r>
          </a:p>
          <a:p>
            <a:pPr lvl="2">
              <a:lnSpc>
                <a:spcPct val="100000"/>
              </a:lnSpc>
            </a:pPr>
            <a:r>
              <a:rPr lang="zh-CN" altLang="zh-CN" sz="1800" smtClean="0">
                <a:ea typeface="黑体" pitchFamily="49" charset="-122"/>
                <a:cs typeface="Arial" pitchFamily="34" charset="0"/>
              </a:rPr>
              <a:t>∞</a:t>
            </a:r>
            <a:r>
              <a:rPr lang="zh-CN" altLang="en-US" sz="1800" smtClean="0">
                <a:ea typeface="黑体" pitchFamily="49" charset="-122"/>
                <a:cs typeface="Arial" pitchFamily="34" charset="0"/>
              </a:rPr>
              <a:t> (阶为全</a:t>
            </a:r>
            <a:r>
              <a:rPr lang="en-US" altLang="zh-CN" sz="1800" smtClean="0">
                <a:ea typeface="黑体" pitchFamily="49" charset="-122"/>
                <a:cs typeface="Arial" pitchFamily="34" charset="0"/>
              </a:rPr>
              <a:t>1</a:t>
            </a:r>
            <a:r>
              <a:rPr lang="zh-CN" altLang="en-US" sz="1800" smtClean="0">
                <a:ea typeface="黑体" pitchFamily="49" charset="-122"/>
                <a:cs typeface="Arial" pitchFamily="34" charset="0"/>
              </a:rPr>
              <a:t>，尾为全</a:t>
            </a:r>
            <a:r>
              <a:rPr lang="en-US" altLang="zh-CN" sz="1800" smtClean="0">
                <a:ea typeface="黑体" pitchFamily="49" charset="-122"/>
                <a:cs typeface="Arial" pitchFamily="34" charset="0"/>
              </a:rPr>
              <a:t>0)</a:t>
            </a:r>
            <a:endParaRPr lang="zh-CN" altLang="en-US" sz="1800" smtClean="0">
              <a:ea typeface="黑体" pitchFamily="49" charset="-122"/>
              <a:cs typeface="Arial" pitchFamily="34" charset="0"/>
            </a:endParaRPr>
          </a:p>
          <a:p>
            <a:pPr lvl="2">
              <a:lnSpc>
                <a:spcPct val="100000"/>
              </a:lnSpc>
            </a:pPr>
            <a:r>
              <a:rPr lang="en-US" altLang="zh-CN" sz="1800" smtClean="0">
                <a:ea typeface="黑体" pitchFamily="49" charset="-122"/>
                <a:cs typeface="Arial" pitchFamily="34" charset="0"/>
              </a:rPr>
              <a:t>NaN (</a:t>
            </a:r>
            <a:r>
              <a:rPr lang="zh-CN" altLang="en-US" sz="1800" smtClean="0">
                <a:ea typeface="黑体" pitchFamily="49" charset="-122"/>
                <a:cs typeface="Arial" pitchFamily="34" charset="0"/>
              </a:rPr>
              <a:t>阶为全</a:t>
            </a:r>
            <a:r>
              <a:rPr lang="en-US" altLang="zh-CN" sz="1800" smtClean="0">
                <a:ea typeface="黑体" pitchFamily="49" charset="-122"/>
                <a:cs typeface="Arial" pitchFamily="34" charset="0"/>
              </a:rPr>
              <a:t>1</a:t>
            </a:r>
            <a:r>
              <a:rPr lang="zh-CN" altLang="en-US" sz="1800" smtClean="0">
                <a:ea typeface="黑体" pitchFamily="49" charset="-122"/>
                <a:cs typeface="Arial" pitchFamily="34" charset="0"/>
              </a:rPr>
              <a:t>，尾为非</a:t>
            </a:r>
            <a:r>
              <a:rPr lang="en-US" altLang="zh-CN" sz="1800" smtClean="0">
                <a:ea typeface="黑体" pitchFamily="49" charset="-122"/>
                <a:cs typeface="Arial" pitchFamily="34" charset="0"/>
              </a:rPr>
              <a:t>0)</a:t>
            </a:r>
          </a:p>
          <a:p>
            <a:pPr lvl="2">
              <a:lnSpc>
                <a:spcPct val="100000"/>
              </a:lnSpc>
            </a:pPr>
            <a:r>
              <a:rPr lang="zh-CN" altLang="zh-CN" sz="1800" smtClean="0">
                <a:ea typeface="黑体" pitchFamily="49" charset="-122"/>
                <a:cs typeface="Arial" pitchFamily="34" charset="0"/>
              </a:rPr>
              <a:t>非规</a:t>
            </a:r>
            <a:r>
              <a:rPr lang="zh-CN" altLang="en-US" sz="1800" smtClean="0">
                <a:ea typeface="黑体" pitchFamily="49" charset="-122"/>
                <a:cs typeface="Arial" pitchFamily="34" charset="0"/>
              </a:rPr>
              <a:t>格化</a:t>
            </a:r>
            <a:r>
              <a:rPr lang="zh-CN" altLang="zh-CN" sz="1800" smtClean="0">
                <a:ea typeface="黑体" pitchFamily="49" charset="-122"/>
                <a:cs typeface="Arial" pitchFamily="34" charset="0"/>
              </a:rPr>
              <a:t>数</a:t>
            </a:r>
            <a:r>
              <a:rPr lang="zh-CN" altLang="en-US" sz="1800" smtClean="0">
                <a:ea typeface="黑体" pitchFamily="49" charset="-122"/>
                <a:cs typeface="Arial" pitchFamily="34" charset="0"/>
              </a:rPr>
              <a:t> (阶为全</a:t>
            </a:r>
            <a:r>
              <a:rPr lang="en-US" altLang="zh-CN" sz="1800" smtClean="0">
                <a:ea typeface="黑体" pitchFamily="49" charset="-122"/>
                <a:cs typeface="Arial" pitchFamily="34" charset="0"/>
              </a:rPr>
              <a:t>0</a:t>
            </a:r>
            <a:r>
              <a:rPr lang="zh-CN" altLang="en-US" sz="1800" smtClean="0">
                <a:ea typeface="黑体" pitchFamily="49" charset="-122"/>
                <a:cs typeface="Arial" pitchFamily="34" charset="0"/>
              </a:rPr>
              <a:t>，尾为非</a:t>
            </a:r>
            <a:r>
              <a:rPr lang="en-US" altLang="zh-CN" sz="1800" smtClean="0">
                <a:ea typeface="黑体" pitchFamily="49" charset="-122"/>
                <a:cs typeface="Arial" pitchFamily="34" charset="0"/>
              </a:rPr>
              <a:t>0</a:t>
            </a:r>
            <a:r>
              <a:rPr lang="zh-CN" altLang="en-US" sz="1800" smtClean="0">
                <a:ea typeface="黑体" pitchFamily="49" charset="-122"/>
                <a:cs typeface="Arial" pitchFamily="34" charset="0"/>
              </a:rPr>
              <a:t>，隐藏位为</a:t>
            </a:r>
            <a:r>
              <a:rPr lang="en-US" altLang="zh-CN" sz="1800" smtClean="0">
                <a:ea typeface="黑体" pitchFamily="49" charset="-122"/>
                <a:cs typeface="Arial" pitchFamily="34" charset="0"/>
              </a:rPr>
              <a:t>0)</a:t>
            </a:r>
            <a:endParaRPr lang="en-US" altLang="zh-CN" sz="1800" smtClean="0">
              <a:solidFill>
                <a:srgbClr val="FF0066"/>
              </a:solidFill>
              <a:ea typeface="黑体" pitchFamily="49" charset="-122"/>
              <a:cs typeface="Arial" pitchFamily="34" charset="0"/>
            </a:endParaRPr>
          </a:p>
          <a:p>
            <a:pPr>
              <a:lnSpc>
                <a:spcPct val="100000"/>
              </a:lnSpc>
            </a:pPr>
            <a:r>
              <a:rPr lang="zh-CN" altLang="en-US" sz="1800" smtClean="0">
                <a:ea typeface="黑体" pitchFamily="49" charset="-122"/>
                <a:cs typeface="Arial" pitchFamily="34" charset="0"/>
              </a:rPr>
              <a:t>十进制数的表示：</a:t>
            </a:r>
            <a:r>
              <a:rPr lang="zh-CN" altLang="en-US" sz="1800" smtClean="0">
                <a:solidFill>
                  <a:schemeClr val="accent2"/>
                </a:solidFill>
                <a:ea typeface="黑体" pitchFamily="49" charset="-122"/>
                <a:cs typeface="Arial" pitchFamily="34" charset="0"/>
              </a:rPr>
              <a:t>用</a:t>
            </a:r>
            <a:r>
              <a:rPr lang="en-US" altLang="zh-CN" sz="1800" smtClean="0">
                <a:solidFill>
                  <a:schemeClr val="accent2"/>
                </a:solidFill>
                <a:ea typeface="黑体" pitchFamily="49" charset="-122"/>
                <a:cs typeface="Arial" pitchFamily="34" charset="0"/>
              </a:rPr>
              <a:t>ASCII</a:t>
            </a:r>
            <a:r>
              <a:rPr lang="zh-CN" altLang="en-US" sz="1800" smtClean="0">
                <a:solidFill>
                  <a:schemeClr val="accent2"/>
                </a:solidFill>
                <a:ea typeface="黑体" pitchFamily="49" charset="-122"/>
                <a:cs typeface="Arial" pitchFamily="34" charset="0"/>
              </a:rPr>
              <a:t>码或</a:t>
            </a:r>
            <a:r>
              <a:rPr lang="en-US" altLang="zh-CN" sz="1800" smtClean="0">
                <a:solidFill>
                  <a:schemeClr val="accent2"/>
                </a:solidFill>
                <a:ea typeface="黑体" pitchFamily="49" charset="-122"/>
                <a:cs typeface="Arial" pitchFamily="34" charset="0"/>
              </a:rPr>
              <a:t>BCD</a:t>
            </a:r>
            <a:r>
              <a:rPr lang="zh-CN" altLang="en-US" sz="1800" smtClean="0">
                <a:solidFill>
                  <a:schemeClr val="accent2"/>
                </a:solidFill>
                <a:ea typeface="黑体" pitchFamily="49" charset="-122"/>
                <a:cs typeface="Arial" pitchFamily="34" charset="0"/>
              </a:rPr>
              <a:t>码表示</a:t>
            </a:r>
          </a:p>
        </p:txBody>
      </p:sp>
    </p:spTree>
    <p:extLst>
      <p:ext uri="{BB962C8B-B14F-4D97-AF65-F5344CB8AC3E}">
        <p14:creationId xmlns:p14="http://schemas.microsoft.com/office/powerpoint/2010/main" val="396489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blinds(horizontal)">
                                      <p:cBhvr>
                                        <p:cTn id="7" dur="500"/>
                                        <p:tgtEl>
                                          <p:spTgt spid="517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blinds(horizontal)">
                                      <p:cBhvr>
                                        <p:cTn id="12" dur="500"/>
                                        <p:tgtEl>
                                          <p:spTgt spid="517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blinds(horizontal)">
                                      <p:cBhvr>
                                        <p:cTn id="17" dur="500"/>
                                        <p:tgtEl>
                                          <p:spTgt spid="51712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17123">
                                            <p:txEl>
                                              <p:pRg st="3" end="3"/>
                                            </p:txEl>
                                          </p:spTgt>
                                        </p:tgtEl>
                                        <p:attrNameLst>
                                          <p:attrName>style.visibility</p:attrName>
                                        </p:attrNameLst>
                                      </p:cBhvr>
                                      <p:to>
                                        <p:strVal val="visible"/>
                                      </p:to>
                                    </p:set>
                                    <p:animEffect transition="in" filter="blinds(horizontal)">
                                      <p:cBhvr>
                                        <p:cTn id="20" dur="500"/>
                                        <p:tgtEl>
                                          <p:spTgt spid="51712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17123">
                                            <p:txEl>
                                              <p:pRg st="4" end="4"/>
                                            </p:txEl>
                                          </p:spTgt>
                                        </p:tgtEl>
                                        <p:attrNameLst>
                                          <p:attrName>style.visibility</p:attrName>
                                        </p:attrNameLst>
                                      </p:cBhvr>
                                      <p:to>
                                        <p:strVal val="visible"/>
                                      </p:to>
                                    </p:set>
                                    <p:animEffect transition="in" filter="blinds(horizontal)">
                                      <p:cBhvr>
                                        <p:cTn id="25" dur="500"/>
                                        <p:tgtEl>
                                          <p:spTgt spid="51712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17123">
                                            <p:txEl>
                                              <p:pRg st="5" end="5"/>
                                            </p:txEl>
                                          </p:spTgt>
                                        </p:tgtEl>
                                        <p:attrNameLst>
                                          <p:attrName>style.visibility</p:attrName>
                                        </p:attrNameLst>
                                      </p:cBhvr>
                                      <p:to>
                                        <p:strVal val="visible"/>
                                      </p:to>
                                    </p:set>
                                    <p:animEffect transition="in" filter="blinds(horizontal)">
                                      <p:cBhvr>
                                        <p:cTn id="28" dur="500"/>
                                        <p:tgtEl>
                                          <p:spTgt spid="51712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17123">
                                            <p:txEl>
                                              <p:pRg st="6" end="6"/>
                                            </p:txEl>
                                          </p:spTgt>
                                        </p:tgtEl>
                                        <p:attrNameLst>
                                          <p:attrName>style.visibility</p:attrName>
                                        </p:attrNameLst>
                                      </p:cBhvr>
                                      <p:to>
                                        <p:strVal val="visible"/>
                                      </p:to>
                                    </p:set>
                                    <p:animEffect transition="in" filter="blinds(horizontal)">
                                      <p:cBhvr>
                                        <p:cTn id="33" dur="500"/>
                                        <p:tgtEl>
                                          <p:spTgt spid="517123">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17123">
                                            <p:txEl>
                                              <p:pRg st="7" end="7"/>
                                            </p:txEl>
                                          </p:spTgt>
                                        </p:tgtEl>
                                        <p:attrNameLst>
                                          <p:attrName>style.visibility</p:attrName>
                                        </p:attrNameLst>
                                      </p:cBhvr>
                                      <p:to>
                                        <p:strVal val="visible"/>
                                      </p:to>
                                    </p:set>
                                    <p:animEffect transition="in" filter="blinds(horizontal)">
                                      <p:cBhvr>
                                        <p:cTn id="36" dur="500"/>
                                        <p:tgtEl>
                                          <p:spTgt spid="51712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17123">
                                            <p:txEl>
                                              <p:pRg st="8" end="8"/>
                                            </p:txEl>
                                          </p:spTgt>
                                        </p:tgtEl>
                                        <p:attrNameLst>
                                          <p:attrName>style.visibility</p:attrName>
                                        </p:attrNameLst>
                                      </p:cBhvr>
                                      <p:to>
                                        <p:strVal val="visible"/>
                                      </p:to>
                                    </p:set>
                                    <p:animEffect transition="in" filter="blinds(horizontal)">
                                      <p:cBhvr>
                                        <p:cTn id="41" dur="500"/>
                                        <p:tgtEl>
                                          <p:spTgt spid="517123">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17123">
                                            <p:txEl>
                                              <p:pRg st="9" end="9"/>
                                            </p:txEl>
                                          </p:spTgt>
                                        </p:tgtEl>
                                        <p:attrNameLst>
                                          <p:attrName>style.visibility</p:attrName>
                                        </p:attrNameLst>
                                      </p:cBhvr>
                                      <p:to>
                                        <p:strVal val="visible"/>
                                      </p:to>
                                    </p:set>
                                    <p:animEffect transition="in" filter="blinds(horizontal)">
                                      <p:cBhvr>
                                        <p:cTn id="44" dur="500"/>
                                        <p:tgtEl>
                                          <p:spTgt spid="51712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17123">
                                            <p:txEl>
                                              <p:pRg st="10" end="10"/>
                                            </p:txEl>
                                          </p:spTgt>
                                        </p:tgtEl>
                                        <p:attrNameLst>
                                          <p:attrName>style.visibility</p:attrName>
                                        </p:attrNameLst>
                                      </p:cBhvr>
                                      <p:to>
                                        <p:strVal val="visible"/>
                                      </p:to>
                                    </p:set>
                                    <p:animEffect transition="in" filter="blinds(horizontal)">
                                      <p:cBhvr>
                                        <p:cTn id="49" dur="500"/>
                                        <p:tgtEl>
                                          <p:spTgt spid="51712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17123">
                                            <p:txEl>
                                              <p:pRg st="11" end="11"/>
                                            </p:txEl>
                                          </p:spTgt>
                                        </p:tgtEl>
                                        <p:attrNameLst>
                                          <p:attrName>style.visibility</p:attrName>
                                        </p:attrNameLst>
                                      </p:cBhvr>
                                      <p:to>
                                        <p:strVal val="visible"/>
                                      </p:to>
                                    </p:set>
                                    <p:animEffect transition="in" filter="blinds(horizontal)">
                                      <p:cBhvr>
                                        <p:cTn id="54" dur="500"/>
                                        <p:tgtEl>
                                          <p:spTgt spid="51712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17123">
                                            <p:txEl>
                                              <p:pRg st="12" end="12"/>
                                            </p:txEl>
                                          </p:spTgt>
                                        </p:tgtEl>
                                        <p:attrNameLst>
                                          <p:attrName>style.visibility</p:attrName>
                                        </p:attrNameLst>
                                      </p:cBhvr>
                                      <p:to>
                                        <p:strVal val="visible"/>
                                      </p:to>
                                    </p:set>
                                    <p:animEffect transition="in" filter="blinds(horizontal)">
                                      <p:cBhvr>
                                        <p:cTn id="59" dur="500"/>
                                        <p:tgtEl>
                                          <p:spTgt spid="517123">
                                            <p:txEl>
                                              <p:pRg st="12" end="12"/>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517123">
                                            <p:txEl>
                                              <p:pRg st="13" end="13"/>
                                            </p:txEl>
                                          </p:spTgt>
                                        </p:tgtEl>
                                        <p:attrNameLst>
                                          <p:attrName>style.visibility</p:attrName>
                                        </p:attrNameLst>
                                      </p:cBhvr>
                                      <p:to>
                                        <p:strVal val="visible"/>
                                      </p:to>
                                    </p:set>
                                    <p:animEffect transition="in" filter="blinds(horizontal)">
                                      <p:cBhvr>
                                        <p:cTn id="62" dur="500"/>
                                        <p:tgtEl>
                                          <p:spTgt spid="517123">
                                            <p:txEl>
                                              <p:pRg st="13" end="13"/>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517123">
                                            <p:txEl>
                                              <p:pRg st="14" end="14"/>
                                            </p:txEl>
                                          </p:spTgt>
                                        </p:tgtEl>
                                        <p:attrNameLst>
                                          <p:attrName>style.visibility</p:attrName>
                                        </p:attrNameLst>
                                      </p:cBhvr>
                                      <p:to>
                                        <p:strVal val="visible"/>
                                      </p:to>
                                    </p:set>
                                    <p:animEffect transition="in" filter="blinds(horizontal)">
                                      <p:cBhvr>
                                        <p:cTn id="65" dur="500"/>
                                        <p:tgtEl>
                                          <p:spTgt spid="517123">
                                            <p:txEl>
                                              <p:pRg st="14" end="14"/>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517123">
                                            <p:txEl>
                                              <p:pRg st="15" end="15"/>
                                            </p:txEl>
                                          </p:spTgt>
                                        </p:tgtEl>
                                        <p:attrNameLst>
                                          <p:attrName>style.visibility</p:attrName>
                                        </p:attrNameLst>
                                      </p:cBhvr>
                                      <p:to>
                                        <p:strVal val="visible"/>
                                      </p:to>
                                    </p:set>
                                    <p:animEffect transition="in" filter="blinds(horizontal)">
                                      <p:cBhvr>
                                        <p:cTn id="68" dur="500"/>
                                        <p:tgtEl>
                                          <p:spTgt spid="517123">
                                            <p:txEl>
                                              <p:pRg st="15" end="15"/>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517123">
                                            <p:txEl>
                                              <p:pRg st="16" end="16"/>
                                            </p:txEl>
                                          </p:spTgt>
                                        </p:tgtEl>
                                        <p:attrNameLst>
                                          <p:attrName>style.visibility</p:attrName>
                                        </p:attrNameLst>
                                      </p:cBhvr>
                                      <p:to>
                                        <p:strVal val="visible"/>
                                      </p:to>
                                    </p:set>
                                    <p:animEffect transition="in" filter="blinds(horizontal)">
                                      <p:cBhvr>
                                        <p:cTn id="71" dur="500"/>
                                        <p:tgtEl>
                                          <p:spTgt spid="517123">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17123">
                                            <p:txEl>
                                              <p:pRg st="17" end="17"/>
                                            </p:txEl>
                                          </p:spTgt>
                                        </p:tgtEl>
                                        <p:attrNameLst>
                                          <p:attrName>style.visibility</p:attrName>
                                        </p:attrNameLst>
                                      </p:cBhvr>
                                      <p:to>
                                        <p:strVal val="visible"/>
                                      </p:to>
                                    </p:set>
                                    <p:animEffect transition="in" filter="blinds(horizontal)">
                                      <p:cBhvr>
                                        <p:cTn id="76" dur="500"/>
                                        <p:tgtEl>
                                          <p:spTgt spid="51712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en-US" altLang="zh-CN" dirty="0" smtClean="0">
                <a:solidFill>
                  <a:srgbClr val="FF0000"/>
                </a:solidFill>
              </a:rPr>
              <a:t>1. </a:t>
            </a:r>
            <a:r>
              <a:rPr lang="zh-CN" altLang="en-US" dirty="0" smtClean="0">
                <a:solidFill>
                  <a:srgbClr val="FF0000"/>
                </a:solidFill>
              </a:rPr>
              <a:t>数值数据</a:t>
            </a:r>
            <a:r>
              <a:rPr lang="zh-CN" altLang="en-US" dirty="0">
                <a:solidFill>
                  <a:srgbClr val="FF0000"/>
                </a:solidFill>
              </a:rPr>
              <a:t>表示的三要素</a:t>
            </a:r>
            <a:r>
              <a:rPr lang="zh-CN" altLang="en-US" dirty="0" smtClean="0">
                <a:solidFill>
                  <a:srgbClr val="FF0000"/>
                </a:solidFill>
              </a:rPr>
              <a:t/>
            </a:r>
            <a:br>
              <a:rPr lang="zh-CN" altLang="en-US" dirty="0" smtClean="0">
                <a:solidFill>
                  <a:srgbClr val="FF0000"/>
                </a:solidFill>
              </a:rPr>
            </a:br>
            <a:r>
              <a:rPr lang="en-US" altLang="zh-CN" dirty="0" smtClean="0">
                <a:solidFill>
                  <a:srgbClr val="FF0000"/>
                </a:solidFill>
              </a:rPr>
              <a:t/>
            </a:r>
            <a:br>
              <a:rPr lang="en-US" altLang="zh-CN" dirty="0" smtClean="0">
                <a:solidFill>
                  <a:srgbClr val="FF0000"/>
                </a:solidFill>
              </a:rPr>
            </a:br>
            <a:r>
              <a:rPr lang="en-US" altLang="zh-CN" dirty="0">
                <a:solidFill>
                  <a:srgbClr val="FF0000"/>
                </a:solidFill>
              </a:rPr>
              <a:t/>
            </a:r>
            <a:br>
              <a:rPr lang="en-US" altLang="zh-CN" dirty="0">
                <a:solidFill>
                  <a:srgbClr val="FF0000"/>
                </a:solidFill>
              </a:rPr>
            </a:br>
            <a:endParaRPr lang="en-US" altLang="zh-CN" sz="2800" dirty="0" smtClean="0">
              <a:solidFill>
                <a:srgbClr val="3333CC"/>
              </a:solidFill>
              <a:latin typeface="微软雅黑" pitchFamily="34" charset="-122"/>
              <a:ea typeface="微软雅黑" pitchFamily="34" charset="-122"/>
            </a:endParaRPr>
          </a:p>
        </p:txBody>
      </p:sp>
    </p:spTree>
    <p:extLst>
      <p:ext uri="{BB962C8B-B14F-4D97-AF65-F5344CB8AC3E}">
        <p14:creationId xmlns:p14="http://schemas.microsoft.com/office/powerpoint/2010/main" val="472779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57200" y="142875"/>
            <a:ext cx="8229600" cy="544513"/>
          </a:xfrm>
        </p:spPr>
        <p:txBody>
          <a:bodyPr/>
          <a:lstStyle/>
          <a:p>
            <a:r>
              <a:rPr lang="zh-CN" altLang="en-US" sz="3200" smtClean="0"/>
              <a:t>数值数据表示的三要素</a:t>
            </a:r>
          </a:p>
        </p:txBody>
      </p:sp>
      <p:sp>
        <p:nvSpPr>
          <p:cNvPr id="399363" name="Rectangle 3"/>
          <p:cNvSpPr>
            <a:spLocks noGrp="1" noChangeArrowheads="1"/>
          </p:cNvSpPr>
          <p:nvPr>
            <p:ph type="body" idx="4294967295"/>
          </p:nvPr>
        </p:nvSpPr>
        <p:spPr>
          <a:xfrm>
            <a:off x="622300" y="771525"/>
            <a:ext cx="7607300" cy="5305425"/>
          </a:xfrm>
        </p:spPr>
        <p:txBody>
          <a:bodyPr lIns="63500" tIns="25400" rIns="63500" bIns="25400">
            <a:spAutoFit/>
          </a:bodyPr>
          <a:lstStyle/>
          <a:p>
            <a:pPr marL="285750" indent="-360000">
              <a:lnSpc>
                <a:spcPct val="110000"/>
              </a:lnSpc>
              <a:spcBef>
                <a:spcPct val="15000"/>
              </a:spcBef>
              <a:defRPr/>
            </a:pPr>
            <a:r>
              <a:rPr lang="zh-CN" altLang="en-US" dirty="0" smtClean="0">
                <a:latin typeface="微软雅黑" pitchFamily="34" charset="-122"/>
                <a:ea typeface="微软雅黑" pitchFamily="34" charset="-122"/>
              </a:rPr>
              <a:t>要确定一个数值数据的值必须先确定以下三个要素</a:t>
            </a:r>
          </a:p>
          <a:p>
            <a:pPr marL="685800" lvl="1" indent="-190500">
              <a:lnSpc>
                <a:spcPct val="110000"/>
              </a:lnSpc>
              <a:spcBef>
                <a:spcPct val="15000"/>
              </a:spcBef>
              <a:buFontTx/>
              <a:buNone/>
              <a:defRPr/>
            </a:pPr>
            <a:r>
              <a:rPr lang="zh-CN" altLang="en-US" dirty="0" smtClean="0">
                <a:latin typeface="微软雅黑" pitchFamily="34" charset="-122"/>
                <a:ea typeface="微软雅黑" pitchFamily="34" charset="-122"/>
              </a:rPr>
              <a:t>例如，机器数</a:t>
            </a:r>
            <a:r>
              <a:rPr lang="en-US" altLang="zh-CN" dirty="0" smtClean="0">
                <a:latin typeface="微软雅黑" pitchFamily="34" charset="-122"/>
                <a:ea typeface="微软雅黑" pitchFamily="34" charset="-122"/>
              </a:rPr>
              <a:t> 01011001</a:t>
            </a:r>
            <a:r>
              <a:rPr lang="zh-CN" altLang="en-US" dirty="0" smtClean="0">
                <a:latin typeface="微软雅黑" pitchFamily="34" charset="-122"/>
                <a:ea typeface="微软雅黑" pitchFamily="34" charset="-122"/>
              </a:rPr>
              <a:t>的值是多少？</a:t>
            </a:r>
            <a:endParaRPr lang="en-US" altLang="zh-CN" dirty="0" smtClean="0">
              <a:latin typeface="微软雅黑" pitchFamily="34" charset="-122"/>
              <a:ea typeface="微软雅黑" pitchFamily="34" charset="-122"/>
            </a:endParaRPr>
          </a:p>
          <a:p>
            <a:pPr marL="685800" lvl="1" indent="-190500">
              <a:lnSpc>
                <a:spcPct val="110000"/>
              </a:lnSpc>
              <a:spcBef>
                <a:spcPct val="15000"/>
              </a:spcBef>
              <a:buFontTx/>
              <a:buNone/>
              <a:defRPr/>
            </a:pPr>
            <a:endParaRPr lang="zh-CN" altLang="en-US" dirty="0" smtClean="0">
              <a:latin typeface="微软雅黑" pitchFamily="34" charset="-122"/>
              <a:ea typeface="微软雅黑" pitchFamily="34" charset="-122"/>
            </a:endParaRPr>
          </a:p>
          <a:p>
            <a:pPr marL="603250" lvl="1" indent="-203200">
              <a:lnSpc>
                <a:spcPct val="110000"/>
              </a:lnSpc>
              <a:spcBef>
                <a:spcPct val="15000"/>
              </a:spcBef>
              <a:defRPr/>
            </a:pPr>
            <a:r>
              <a:rPr lang="zh-CN" altLang="en-US" sz="2400" dirty="0" smtClean="0">
                <a:solidFill>
                  <a:srgbClr val="FF0000"/>
                </a:solidFill>
                <a:latin typeface="微软雅黑" pitchFamily="34" charset="-122"/>
                <a:ea typeface="微软雅黑" pitchFamily="34" charset="-122"/>
              </a:rPr>
              <a:t>进位计数制</a:t>
            </a: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十进制、二进制、十六进制、八进制数及其相互转换</a:t>
            </a:r>
          </a:p>
          <a:p>
            <a:pPr marL="603250" lvl="1" indent="-203200">
              <a:lnSpc>
                <a:spcPct val="110000"/>
              </a:lnSpc>
              <a:spcBef>
                <a:spcPct val="15000"/>
              </a:spcBef>
              <a:defRPr/>
            </a:pPr>
            <a:r>
              <a:rPr lang="zh-CN" altLang="en-US" sz="2400" dirty="0" smtClean="0">
                <a:latin typeface="微软雅黑" pitchFamily="34" charset="-122"/>
                <a:ea typeface="微软雅黑" pitchFamily="34" charset="-122"/>
              </a:rPr>
              <a:t>定</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浮点表示</a:t>
            </a:r>
            <a:r>
              <a:rPr lang="zh-CN" altLang="en-US" dirty="0" smtClean="0">
                <a:solidFill>
                  <a:srgbClr val="009900"/>
                </a:solidFill>
                <a:latin typeface="微软雅黑" pitchFamily="34" charset="-122"/>
                <a:ea typeface="微软雅黑" pitchFamily="34" charset="-122"/>
              </a:rPr>
              <a:t>（解决小数点问题）</a:t>
            </a: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定点整数、定点小数</a:t>
            </a: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浮点数（可用一个定点小数和一个定点整数来表示）</a:t>
            </a:r>
          </a:p>
          <a:p>
            <a:pPr marL="603250" lvl="1" indent="-203200">
              <a:lnSpc>
                <a:spcPct val="110000"/>
              </a:lnSpc>
              <a:spcBef>
                <a:spcPct val="15000"/>
              </a:spcBef>
              <a:defRPr/>
            </a:pPr>
            <a:r>
              <a:rPr lang="zh-CN" altLang="en-US" sz="2400" dirty="0" smtClean="0">
                <a:latin typeface="微软雅黑" pitchFamily="34" charset="-122"/>
                <a:ea typeface="微软雅黑" pitchFamily="34" charset="-122"/>
              </a:rPr>
              <a:t>定点数的编码</a:t>
            </a:r>
            <a:r>
              <a:rPr lang="zh-CN" altLang="en-US" dirty="0" smtClean="0">
                <a:solidFill>
                  <a:srgbClr val="009900"/>
                </a:solidFill>
                <a:latin typeface="微软雅黑" pitchFamily="34" charset="-122"/>
                <a:ea typeface="微软雅黑" pitchFamily="34" charset="-122"/>
              </a:rPr>
              <a:t>（解决正负号问题）</a:t>
            </a:r>
            <a:endParaRPr lang="zh-CN" altLang="en-US"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原码（</a:t>
            </a:r>
            <a:r>
              <a:rPr lang="en-US" altLang="zh-CN" sz="2000" dirty="0" smtClean="0">
                <a:solidFill>
                  <a:srgbClr val="000000"/>
                </a:solidFill>
              </a:rPr>
              <a:t>Signed magnitude</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反码（</a:t>
            </a:r>
            <a:r>
              <a:rPr lang="en-US" altLang="zh-CN" sz="2000" dirty="0" smtClean="0">
                <a:solidFill>
                  <a:srgbClr val="000000"/>
                </a:solidFill>
              </a:rPr>
              <a:t>One</a:t>
            </a:r>
            <a:r>
              <a:rPr lang="en-US" altLang="zh-CN" sz="2000" dirty="0" smtClean="0">
                <a:solidFill>
                  <a:srgbClr val="000000"/>
                </a:solidFill>
                <a:latin typeface="宋体" panose="02010600030101010101" pitchFamily="2" charset="-122"/>
              </a:rPr>
              <a:t>’</a:t>
            </a:r>
            <a:r>
              <a:rPr lang="en-US" altLang="zh-CN" sz="2000" dirty="0" smtClean="0">
                <a:solidFill>
                  <a:srgbClr val="000000"/>
                </a:solidFill>
              </a:rPr>
              <a:t>s complement</a:t>
            </a:r>
            <a:r>
              <a:rPr lang="zh-CN" altLang="en-US" sz="2000" dirty="0" smtClean="0">
                <a:latin typeface="微软雅黑" pitchFamily="34" charset="-122"/>
                <a:ea typeface="微软雅黑" pitchFamily="34" charset="-122"/>
              </a:rPr>
              <a:t>）很少用</a:t>
            </a:r>
            <a:endParaRPr lang="en-US" altLang="zh-CN" sz="2000"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补码（</a:t>
            </a:r>
            <a:r>
              <a:rPr lang="en-US" altLang="zh-CN" sz="2000" dirty="0" smtClean="0">
                <a:solidFill>
                  <a:srgbClr val="000000"/>
                </a:solidFill>
              </a:rPr>
              <a:t>Two</a:t>
            </a:r>
            <a:r>
              <a:rPr lang="en-US" altLang="zh-CN" sz="2000" dirty="0" smtClean="0">
                <a:solidFill>
                  <a:srgbClr val="000000"/>
                </a:solidFill>
                <a:latin typeface="宋体" panose="02010600030101010101" pitchFamily="2" charset="-122"/>
              </a:rPr>
              <a:t>’</a:t>
            </a:r>
            <a:r>
              <a:rPr lang="en-US" altLang="zh-CN" sz="2000" dirty="0" smtClean="0">
                <a:solidFill>
                  <a:srgbClr val="000000"/>
                </a:solidFill>
              </a:rPr>
              <a:t>s complement</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1085850" lvl="2" indent="-190500">
              <a:lnSpc>
                <a:spcPct val="110000"/>
              </a:lnSpc>
              <a:spcBef>
                <a:spcPct val="15000"/>
              </a:spcBef>
              <a:defRPr/>
            </a:pPr>
            <a:r>
              <a:rPr lang="zh-CN" altLang="en-US" sz="2000" dirty="0" smtClean="0">
                <a:latin typeface="微软雅黑" pitchFamily="34" charset="-122"/>
                <a:ea typeface="微软雅黑" pitchFamily="34" charset="-122"/>
              </a:rPr>
              <a:t>移码（</a:t>
            </a:r>
            <a:r>
              <a:rPr lang="en-US" altLang="zh-CN" sz="2000" dirty="0" smtClean="0">
                <a:solidFill>
                  <a:srgbClr val="000000"/>
                </a:solidFill>
              </a:rPr>
              <a:t>Biased notation</a:t>
            </a:r>
            <a:r>
              <a:rPr lang="zh-CN" altLang="en-US" sz="2000" dirty="0" smtClean="0">
                <a:latin typeface="微软雅黑" pitchFamily="34" charset="-122"/>
                <a:ea typeface="微软雅黑" pitchFamily="34" charset="-122"/>
              </a:rPr>
              <a:t>）</a:t>
            </a:r>
          </a:p>
        </p:txBody>
      </p:sp>
      <p:sp>
        <p:nvSpPr>
          <p:cNvPr id="399364" name="Text Box 4"/>
          <p:cNvSpPr txBox="1">
            <a:spLocks noChangeArrowheads="1"/>
          </p:cNvSpPr>
          <p:nvPr/>
        </p:nvSpPr>
        <p:spPr bwMode="auto">
          <a:xfrm>
            <a:off x="5283200" y="1473200"/>
            <a:ext cx="286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a:latin typeface="黑体" pitchFamily="49" charset="-122"/>
                <a:ea typeface="黑体" pitchFamily="49" charset="-122"/>
              </a:rPr>
              <a:t>答案是：不知道！</a:t>
            </a:r>
          </a:p>
        </p:txBody>
      </p:sp>
      <p:sp>
        <p:nvSpPr>
          <p:cNvPr id="92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D5668E0-E6B9-49FC-B574-B645AF17C0BF}" type="slidenum">
              <a:rPr lang="en-US" altLang="zh-CN" smtClean="0"/>
              <a:pPr eaLnBrk="1" hangingPunct="1"/>
              <a:t>6</a:t>
            </a:fld>
            <a:endParaRPr lang="en-US" altLang="zh-CN" smtClean="0"/>
          </a:p>
        </p:txBody>
      </p:sp>
    </p:spTree>
    <p:extLst>
      <p:ext uri="{BB962C8B-B14F-4D97-AF65-F5344CB8AC3E}">
        <p14:creationId xmlns:p14="http://schemas.microsoft.com/office/powerpoint/2010/main" val="1126635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7" dur="500"/>
                                        <p:tgtEl>
                                          <p:spTgt spid="399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64"/>
                                        </p:tgtEl>
                                        <p:attrNameLst>
                                          <p:attrName>style.visibility</p:attrName>
                                        </p:attrNameLst>
                                      </p:cBhvr>
                                      <p:to>
                                        <p:strVal val="visible"/>
                                      </p:to>
                                    </p:set>
                                    <p:animEffect transition="in" filter="blinds(horizontal)">
                                      <p:cBhvr>
                                        <p:cTn id="12" dur="500"/>
                                        <p:tgtEl>
                                          <p:spTgt spid="399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17" dur="500"/>
                                        <p:tgtEl>
                                          <p:spTgt spid="3993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9363">
                                            <p:txEl>
                                              <p:pRg st="6" end="6"/>
                                            </p:txEl>
                                          </p:spTgt>
                                        </p:tgtEl>
                                        <p:attrNameLst>
                                          <p:attrName>style.visibility</p:attrName>
                                        </p:attrNameLst>
                                      </p:cBhvr>
                                      <p:to>
                                        <p:strVal val="visible"/>
                                      </p:to>
                                    </p:set>
                                    <p:animEffect transition="in" filter="blinds(horizontal)">
                                      <p:cBhvr>
                                        <p:cTn id="22" dur="500"/>
                                        <p:tgtEl>
                                          <p:spTgt spid="39936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25" dur="500"/>
                                        <p:tgtEl>
                                          <p:spTgt spid="39936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30" dur="500"/>
                                        <p:tgtEl>
                                          <p:spTgt spid="399363">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33" dur="500"/>
                                        <p:tgtEl>
                                          <p:spTgt spid="399363">
                                            <p:txEl>
                                              <p:pRg st="10" end="1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99363">
                                            <p:txEl>
                                              <p:pRg st="11" end="11"/>
                                            </p:txEl>
                                          </p:spTgt>
                                        </p:tgtEl>
                                        <p:attrNameLst>
                                          <p:attrName>style.visibility</p:attrName>
                                        </p:attrNameLst>
                                      </p:cBhvr>
                                      <p:to>
                                        <p:strVal val="visible"/>
                                      </p:to>
                                    </p:set>
                                    <p:animEffect transition="in" filter="blinds(horizontal)">
                                      <p:cBhvr>
                                        <p:cTn id="36" dur="500"/>
                                        <p:tgtEl>
                                          <p:spTgt spid="399363">
                                            <p:txEl>
                                              <p:pRg st="11" end="11"/>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39" dur="500"/>
                                        <p:tgtEl>
                                          <p:spTgt spid="399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57200" y="98631"/>
            <a:ext cx="8229600" cy="652258"/>
          </a:xfrm>
        </p:spPr>
        <p:txBody>
          <a:bodyPr/>
          <a:lstStyle/>
          <a:p>
            <a:r>
              <a:rPr lang="zh-CN" altLang="en-US" sz="3600" dirty="0" smtClean="0">
                <a:latin typeface="微软雅黑" panose="020B0503020204020204" pitchFamily="34" charset="-122"/>
                <a:ea typeface="微软雅黑" panose="020B0503020204020204" pitchFamily="34" charset="-122"/>
              </a:rPr>
              <a:t>进制转换</a:t>
            </a:r>
            <a:r>
              <a:rPr lang="en-US" altLang="zh-CN" sz="3600" dirty="0" smtClean="0">
                <a:latin typeface="微软雅黑" panose="020B0503020204020204" pitchFamily="34" charset="-122"/>
                <a:ea typeface="微软雅黑" panose="020B0503020204020204" pitchFamily="34" charset="-122"/>
              </a:rPr>
              <a:t>1</a:t>
            </a:r>
            <a:endParaRPr lang="zh-CN" altLang="en-US" sz="3600" dirty="0" smtClean="0">
              <a:latin typeface="微软雅黑" panose="020B0503020204020204" pitchFamily="34" charset="-122"/>
              <a:ea typeface="微软雅黑" panose="020B0503020204020204" pitchFamily="34" charset="-122"/>
            </a:endParaRPr>
          </a:p>
        </p:txBody>
      </p:sp>
      <p:sp>
        <p:nvSpPr>
          <p:cNvPr id="12291" name="内容占位符 2"/>
          <p:cNvSpPr>
            <a:spLocks noGrp="1"/>
          </p:cNvSpPr>
          <p:nvPr>
            <p:ph idx="1"/>
          </p:nvPr>
        </p:nvSpPr>
        <p:spPr/>
        <p:txBody>
          <a:bodyPr/>
          <a:lstStyle/>
          <a:p>
            <a:pPr eaLnBrk="1" hangingPunct="1">
              <a:lnSpc>
                <a:spcPct val="150000"/>
              </a:lnSpc>
            </a:pPr>
            <a:r>
              <a:rPr lang="zh-CN" altLang="en-US" dirty="0" smtClean="0">
                <a:latin typeface="微软雅黑" pitchFamily="34" charset="-122"/>
                <a:ea typeface="微软雅黑" panose="020B0503020204020204" pitchFamily="34" charset="-122"/>
              </a:rPr>
              <a:t>二进制转到八进制</a:t>
            </a:r>
            <a:r>
              <a:rPr lang="zh-CN" altLang="en-US" dirty="0" smtClean="0">
                <a:solidFill>
                  <a:srgbClr val="FF0000"/>
                </a:solidFill>
                <a:latin typeface="微软雅黑" pitchFamily="34" charset="-122"/>
                <a:ea typeface="微软雅黑" panose="020B0503020204020204" pitchFamily="34" charset="-122"/>
              </a:rPr>
              <a:t>           </a:t>
            </a:r>
            <a:r>
              <a:rPr lang="zh-CN" altLang="en-US" dirty="0" smtClean="0">
                <a:latin typeface="微软雅黑" pitchFamily="34" charset="-122"/>
                <a:ea typeface="微软雅黑" panose="020B0503020204020204" pitchFamily="34" charset="-122"/>
              </a:rPr>
              <a:t>从小数点向左右</a:t>
            </a:r>
            <a:r>
              <a:rPr lang="zh-CN" altLang="en-US" dirty="0" smtClean="0">
                <a:solidFill>
                  <a:schemeClr val="accent2"/>
                </a:solidFill>
                <a:latin typeface="微软雅黑" pitchFamily="34" charset="-122"/>
                <a:ea typeface="微软雅黑" panose="020B0503020204020204" pitchFamily="34" charset="-122"/>
              </a:rPr>
              <a:t>三位一分组</a:t>
            </a:r>
          </a:p>
          <a:p>
            <a:pPr marL="819150" lvl="1" indent="-296863" eaLnBrk="1" hangingPunct="1">
              <a:lnSpc>
                <a:spcPct val="150000"/>
              </a:lnSpc>
              <a:buFontTx/>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(10 </a:t>
            </a:r>
            <a:r>
              <a:rPr lang="en-US" altLang="zh-CN" dirty="0" smtClean="0">
                <a:solidFill>
                  <a:srgbClr val="0000FF"/>
                </a:solidFill>
                <a:latin typeface="微软雅黑" panose="020B0503020204020204" pitchFamily="34" charset="-122"/>
                <a:ea typeface="微软雅黑" panose="020B0503020204020204" pitchFamily="34" charset="-122"/>
              </a:rPr>
              <a:t>011</a:t>
            </a:r>
            <a:r>
              <a:rPr lang="en-US" altLang="zh-CN" dirty="0" smtClean="0">
                <a:latin typeface="微软雅黑" panose="020B0503020204020204" pitchFamily="34" charset="-122"/>
                <a:ea typeface="微软雅黑" panose="020B0503020204020204" pitchFamily="34" charset="-122"/>
              </a:rPr>
              <a:t> 100 . </a:t>
            </a:r>
            <a:r>
              <a:rPr lang="en-US" altLang="zh-CN" dirty="0" smtClean="0">
                <a:solidFill>
                  <a:srgbClr val="0000FF"/>
                </a:solidFill>
                <a:latin typeface="微软雅黑" panose="020B0503020204020204" pitchFamily="34" charset="-122"/>
                <a:ea typeface="微软雅黑" panose="020B0503020204020204" pitchFamily="34" charset="-122"/>
              </a:rPr>
              <a:t>01</a:t>
            </a:r>
            <a:r>
              <a:rPr lang="en-US" altLang="zh-CN" dirty="0" smtClean="0">
                <a:latin typeface="微软雅黑" panose="020B0503020204020204" pitchFamily="34" charset="-122"/>
                <a:ea typeface="微软雅黑" panose="020B0503020204020204" pitchFamily="34" charset="-122"/>
              </a:rPr>
              <a:t>)</a:t>
            </a:r>
            <a:r>
              <a:rPr lang="en-US" altLang="zh-CN" baseline="-25000" dirty="0" smtClean="0">
                <a:latin typeface="微软雅黑" panose="020B0503020204020204" pitchFamily="34" charset="-122"/>
                <a:ea typeface="微软雅黑" panose="020B0503020204020204" pitchFamily="34" charset="-122"/>
              </a:rPr>
              <a:t>2</a:t>
            </a:r>
          </a:p>
          <a:p>
            <a:pPr marL="819150" lvl="1" indent="-296863" eaLnBrk="1" hangingPunct="1">
              <a:lnSpc>
                <a:spcPct val="150000"/>
              </a:lnSpc>
              <a:buFontTx/>
              <a:buNone/>
            </a:pPr>
            <a:r>
              <a:rPr lang="en-US" altLang="zh-CN" dirty="0" smtClean="0">
                <a:solidFill>
                  <a:srgbClr val="00FF00"/>
                </a:solidFill>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(10 </a:t>
            </a:r>
            <a:r>
              <a:rPr lang="en-US" altLang="zh-CN" dirty="0" smtClean="0">
                <a:solidFill>
                  <a:srgbClr val="0000FF"/>
                </a:solidFill>
                <a:latin typeface="微软雅黑" panose="020B0503020204020204" pitchFamily="34" charset="-122"/>
                <a:ea typeface="微软雅黑" panose="020B0503020204020204" pitchFamily="34" charset="-122"/>
              </a:rPr>
              <a:t>011</a:t>
            </a:r>
            <a:r>
              <a:rPr lang="en-US" altLang="zh-CN" dirty="0" smtClean="0">
                <a:latin typeface="微软雅黑" panose="020B0503020204020204" pitchFamily="34" charset="-122"/>
                <a:ea typeface="微软雅黑" panose="020B0503020204020204" pitchFamily="34" charset="-122"/>
              </a:rPr>
              <a:t> 100 . </a:t>
            </a:r>
            <a:r>
              <a:rPr lang="en-US" altLang="zh-CN" dirty="0" smtClean="0">
                <a:solidFill>
                  <a:srgbClr val="0000FF"/>
                </a:solidFill>
                <a:latin typeface="微软雅黑" panose="020B0503020204020204" pitchFamily="34" charset="-122"/>
                <a:ea typeface="微软雅黑" panose="020B0503020204020204" pitchFamily="34" charset="-122"/>
              </a:rPr>
              <a:t>01</a:t>
            </a:r>
            <a:r>
              <a:rPr lang="en-US" altLang="zh-CN" dirty="0" smtClean="0">
                <a:solidFill>
                  <a:srgbClr val="0E706E"/>
                </a:solidFill>
                <a:latin typeface="微软雅黑" panose="020B0503020204020204" pitchFamily="34" charset="-122"/>
                <a:ea typeface="微软雅黑" panose="020B0503020204020204" pitchFamily="34" charset="-122"/>
              </a:rPr>
              <a:t>0</a:t>
            </a:r>
            <a:r>
              <a:rPr lang="en-US" altLang="zh-CN" dirty="0" smtClean="0">
                <a:latin typeface="微软雅黑" panose="020B0503020204020204" pitchFamily="34" charset="-122"/>
                <a:ea typeface="微软雅黑" panose="020B0503020204020204" pitchFamily="34" charset="-122"/>
              </a:rPr>
              <a:t>)</a:t>
            </a:r>
            <a:r>
              <a:rPr lang="en-US" altLang="zh-CN" baseline="-25000" dirty="0" smtClean="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 = ( 234 . 2 )</a:t>
            </a:r>
            <a:r>
              <a:rPr lang="en-US" altLang="zh-CN" baseline="-25000" dirty="0" smtClean="0">
                <a:latin typeface="微软雅黑" panose="020B0503020204020204" pitchFamily="34" charset="-122"/>
                <a:ea typeface="微软雅黑" panose="020B0503020204020204" pitchFamily="34" charset="-122"/>
              </a:rPr>
              <a:t>8</a:t>
            </a:r>
            <a:r>
              <a:rPr lang="en-US" altLang="zh-CN" dirty="0" smtClean="0">
                <a:solidFill>
                  <a:srgbClr val="00FF00"/>
                </a:solidFill>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00FF00"/>
                </a:solidFill>
                <a:latin typeface="微软雅黑" panose="020B0503020204020204" pitchFamily="34" charset="-122"/>
                <a:ea typeface="微软雅黑" panose="020B0503020204020204" pitchFamily="34" charset="-122"/>
              </a:rPr>
              <a:t>  </a:t>
            </a:r>
          </a:p>
          <a:p>
            <a:pPr eaLnBrk="1" hangingPunct="1">
              <a:lnSpc>
                <a:spcPct val="150000"/>
              </a:lnSpc>
            </a:pPr>
            <a:r>
              <a:rPr lang="zh-CN" altLang="en-US" dirty="0" smtClean="0">
                <a:latin typeface="微软雅黑" pitchFamily="34" charset="-122"/>
                <a:ea typeface="微软雅黑" panose="020B0503020204020204" pitchFamily="34" charset="-122"/>
              </a:rPr>
              <a:t>二进制转十六进制</a:t>
            </a:r>
            <a:r>
              <a:rPr lang="zh-CN" altLang="en-US" dirty="0" smtClean="0">
                <a:solidFill>
                  <a:srgbClr val="0000CC"/>
                </a:solidFill>
                <a:latin typeface="微软雅黑" pitchFamily="34" charset="-122"/>
                <a:ea typeface="微软雅黑" panose="020B0503020204020204" pitchFamily="34" charset="-122"/>
              </a:rPr>
              <a:t>          </a:t>
            </a:r>
            <a:r>
              <a:rPr lang="zh-CN" altLang="en-US" dirty="0" smtClean="0">
                <a:latin typeface="微软雅黑" pitchFamily="34" charset="-122"/>
                <a:ea typeface="微软雅黑" panose="020B0503020204020204" pitchFamily="34" charset="-122"/>
              </a:rPr>
              <a:t>从小数点向左右</a:t>
            </a:r>
            <a:r>
              <a:rPr lang="zh-CN" altLang="en-US" dirty="0" smtClean="0">
                <a:solidFill>
                  <a:schemeClr val="accent2"/>
                </a:solidFill>
                <a:latin typeface="微软雅黑" pitchFamily="34" charset="-122"/>
                <a:ea typeface="微软雅黑" panose="020B0503020204020204" pitchFamily="34" charset="-122"/>
              </a:rPr>
              <a:t>四位一分组</a:t>
            </a:r>
          </a:p>
          <a:p>
            <a:pPr marL="819150" lvl="1" indent="-296863" eaLnBrk="1" hangingPunct="1">
              <a:lnSpc>
                <a:spcPct val="150000"/>
              </a:lnSpc>
              <a:buFontTx/>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en-US" altLang="zh-CN" dirty="0" smtClean="0">
                <a:solidFill>
                  <a:srgbClr val="0000FF"/>
                </a:solidFill>
                <a:latin typeface="微软雅黑" panose="020B0503020204020204" pitchFamily="34" charset="-122"/>
                <a:ea typeface="微软雅黑" panose="020B0503020204020204" pitchFamily="34" charset="-122"/>
              </a:rPr>
              <a:t>1001</a:t>
            </a:r>
            <a:r>
              <a:rPr lang="en-US" altLang="zh-CN" dirty="0" smtClean="0">
                <a:latin typeface="微软雅黑" panose="020B0503020204020204" pitchFamily="34" charset="-122"/>
                <a:ea typeface="微软雅黑" panose="020B0503020204020204" pitchFamily="34" charset="-122"/>
              </a:rPr>
              <a:t> 1100 . </a:t>
            </a:r>
            <a:r>
              <a:rPr lang="en-US" altLang="zh-CN" dirty="0" smtClean="0">
                <a:solidFill>
                  <a:srgbClr val="0000FF"/>
                </a:solidFill>
                <a:latin typeface="微软雅黑" panose="020B0503020204020204" pitchFamily="34" charset="-122"/>
                <a:ea typeface="微软雅黑" panose="020B0503020204020204" pitchFamily="34" charset="-122"/>
              </a:rPr>
              <a:t>01</a:t>
            </a:r>
            <a:r>
              <a:rPr lang="en-US" altLang="zh-CN" dirty="0" smtClean="0">
                <a:latin typeface="微软雅黑" panose="020B0503020204020204" pitchFamily="34" charset="-122"/>
                <a:ea typeface="微软雅黑" panose="020B0503020204020204" pitchFamily="34" charset="-122"/>
              </a:rPr>
              <a:t>)</a:t>
            </a:r>
            <a:r>
              <a:rPr lang="en-US" altLang="zh-CN" baseline="-25000" dirty="0" smtClean="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 </a:t>
            </a:r>
          </a:p>
          <a:p>
            <a:pPr marL="819150" lvl="1" indent="-296863" eaLnBrk="1" hangingPunct="1">
              <a:lnSpc>
                <a:spcPct val="150000"/>
              </a:lnSpc>
              <a:buFontTx/>
              <a:buNone/>
            </a:pP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1001</a:t>
            </a:r>
            <a:r>
              <a:rPr lang="en-US" altLang="zh-CN" dirty="0" smtClean="0">
                <a:latin typeface="微软雅黑" panose="020B0503020204020204" pitchFamily="34" charset="-122"/>
                <a:ea typeface="微软雅黑" panose="020B0503020204020204" pitchFamily="34" charset="-122"/>
              </a:rPr>
              <a:t> 1100 . </a:t>
            </a:r>
            <a:r>
              <a:rPr lang="en-US" altLang="zh-CN" dirty="0" smtClean="0">
                <a:solidFill>
                  <a:srgbClr val="0000FF"/>
                </a:solidFill>
                <a:latin typeface="微软雅黑" panose="020B0503020204020204" pitchFamily="34" charset="-122"/>
                <a:ea typeface="微软雅黑" panose="020B0503020204020204" pitchFamily="34" charset="-122"/>
              </a:rPr>
              <a:t>010</a:t>
            </a:r>
            <a:r>
              <a:rPr lang="en-US" altLang="zh-CN" dirty="0" smtClean="0">
                <a:solidFill>
                  <a:srgbClr val="0E706E"/>
                </a:solidFill>
                <a:latin typeface="微软雅黑" panose="020B0503020204020204" pitchFamily="34" charset="-122"/>
                <a:ea typeface="微软雅黑" panose="020B0503020204020204" pitchFamily="34" charset="-122"/>
              </a:rPr>
              <a:t>0</a:t>
            </a:r>
            <a:r>
              <a:rPr lang="en-US" altLang="zh-CN" dirty="0" smtClean="0">
                <a:latin typeface="微软雅黑" panose="020B0503020204020204" pitchFamily="34" charset="-122"/>
                <a:ea typeface="微软雅黑" panose="020B0503020204020204" pitchFamily="34" charset="-122"/>
              </a:rPr>
              <a:t>)</a:t>
            </a:r>
            <a:r>
              <a:rPr lang="en-US" altLang="zh-CN" baseline="-25000" dirty="0" smtClean="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  = ( 9C . 4 )</a:t>
            </a:r>
            <a:r>
              <a:rPr lang="en-US" altLang="zh-CN" baseline="-25000" dirty="0" smtClean="0">
                <a:latin typeface="微软雅黑" panose="020B0503020204020204" pitchFamily="34" charset="-122"/>
                <a:ea typeface="微软雅黑" panose="020B0503020204020204" pitchFamily="34" charset="-122"/>
              </a:rPr>
              <a:t>16 </a:t>
            </a:r>
          </a:p>
          <a:p>
            <a:pPr marL="819150" lvl="1" indent="-296863" eaLnBrk="1" hangingPunct="1">
              <a:lnSpc>
                <a:spcPct val="150000"/>
              </a:lnSpc>
              <a:buFontTx/>
              <a:buNone/>
            </a:pPr>
            <a:endParaRPr lang="en-US" altLang="zh-CN" dirty="0" smtClean="0">
              <a:latin typeface="微软雅黑" panose="020B0503020204020204" pitchFamily="34" charset="-122"/>
              <a:ea typeface="微软雅黑" panose="020B0503020204020204" pitchFamily="34" charset="-122"/>
            </a:endParaRPr>
          </a:p>
          <a:p>
            <a:pPr marL="819150" lvl="1" indent="-296863" eaLnBrk="1" hangingPunct="1">
              <a:lnSpc>
                <a:spcPct val="150000"/>
              </a:lnSpc>
              <a:buFontTx/>
              <a:buNone/>
            </a:pPr>
            <a:r>
              <a:rPr lang="zh-CN" altLang="en-US" dirty="0" smtClean="0">
                <a:solidFill>
                  <a:srgbClr val="0000FF"/>
                </a:solidFill>
                <a:latin typeface="微软雅黑" pitchFamily="34" charset="-122"/>
                <a:ea typeface="微软雅黑" panose="020B0503020204020204" pitchFamily="34" charset="-122"/>
              </a:rPr>
              <a:t>小数部分不足位数要补零凑足，则出错。</a:t>
            </a:r>
            <a:endParaRPr lang="en-US" altLang="zh-CN"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5965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内容占位符 2"/>
          <p:cNvSpPr txBox="1">
            <a:spLocks/>
          </p:cNvSpPr>
          <p:nvPr/>
        </p:nvSpPr>
        <p:spPr bwMode="auto">
          <a:xfrm>
            <a:off x="468313" y="836613"/>
            <a:ext cx="8229600" cy="5218112"/>
          </a:xfrm>
          <a:prstGeom prst="rect">
            <a:avLst/>
          </a:prstGeom>
          <a:noFill/>
          <a:ln w="9525">
            <a:noFill/>
            <a:miter lim="800000"/>
            <a:headEnd/>
            <a:tailEnd/>
          </a:ln>
        </p:spPr>
        <p:txBody>
          <a:bodyPr/>
          <a:lstStyle/>
          <a:p>
            <a:pPr marL="342900" indent="-342900">
              <a:lnSpc>
                <a:spcPct val="150000"/>
              </a:lnSpc>
              <a:spcBef>
                <a:spcPct val="20000"/>
              </a:spcBef>
              <a:buFontTx/>
              <a:buChar char="•"/>
              <a:defRPr/>
            </a:pPr>
            <a:r>
              <a:rPr lang="zh-CN" altLang="en-US" sz="2400" b="1" kern="0" dirty="0">
                <a:latin typeface="微软雅黑" panose="020B0503020204020204" pitchFamily="34" charset="-122"/>
                <a:ea typeface="微软雅黑" panose="020B0503020204020204" pitchFamily="34" charset="-122"/>
              </a:rPr>
              <a:t>十进制转二进制</a:t>
            </a:r>
          </a:p>
        </p:txBody>
      </p:sp>
      <p:sp>
        <p:nvSpPr>
          <p:cNvPr id="13315" name="标题 1"/>
          <p:cNvSpPr>
            <a:spLocks noGrp="1"/>
          </p:cNvSpPr>
          <p:nvPr>
            <p:ph type="title"/>
          </p:nvPr>
        </p:nvSpPr>
        <p:spPr>
          <a:xfrm>
            <a:off x="457200" y="98631"/>
            <a:ext cx="8229600" cy="652258"/>
          </a:xfrm>
        </p:spPr>
        <p:txBody>
          <a:bodyPr/>
          <a:lstStyle/>
          <a:p>
            <a:r>
              <a:rPr lang="zh-CN" altLang="zh-CN" sz="3600" dirty="0" smtClean="0">
                <a:latin typeface="微软雅黑" panose="020B0503020204020204" pitchFamily="34" charset="-122"/>
                <a:ea typeface="微软雅黑" panose="020B0503020204020204" pitchFamily="34" charset="-122"/>
              </a:rPr>
              <a:t>进制转</a:t>
            </a:r>
            <a:r>
              <a:rPr lang="zh-CN" altLang="en-US" sz="3600" dirty="0" smtClean="0">
                <a:latin typeface="微软雅黑" panose="020B0503020204020204" pitchFamily="34" charset="-122"/>
                <a:ea typeface="微软雅黑" panose="020B0503020204020204" pitchFamily="34" charset="-122"/>
              </a:rPr>
              <a:t>换</a:t>
            </a:r>
            <a:r>
              <a:rPr lang="en-US" altLang="zh-CN" sz="3600" dirty="0" smtClean="0">
                <a:latin typeface="微软雅黑" panose="020B0503020204020204" pitchFamily="34" charset="-122"/>
                <a:ea typeface="微软雅黑" panose="020B0503020204020204" pitchFamily="34" charset="-122"/>
              </a:rPr>
              <a:t>2</a:t>
            </a:r>
            <a:endParaRPr lang="zh-CN" altLang="en-US" sz="3600" dirty="0" smtClean="0">
              <a:latin typeface="微软雅黑" panose="020B0503020204020204" pitchFamily="34" charset="-122"/>
              <a:ea typeface="微软雅黑" panose="020B0503020204020204" pitchFamily="34" charset="-122"/>
            </a:endParaRPr>
          </a:p>
        </p:txBody>
      </p:sp>
      <p:sp>
        <p:nvSpPr>
          <p:cNvPr id="13316" name="内容占位符 2"/>
          <p:cNvSpPr>
            <a:spLocks noGrp="1"/>
          </p:cNvSpPr>
          <p:nvPr>
            <p:ph idx="1"/>
          </p:nvPr>
        </p:nvSpPr>
        <p:spPr>
          <a:xfrm>
            <a:off x="822325" y="1587500"/>
            <a:ext cx="8218488" cy="4464050"/>
          </a:xfrm>
        </p:spPr>
        <p:txBody>
          <a:bodyPr/>
          <a:lstStyle/>
          <a:p>
            <a:r>
              <a:rPr lang="zh-CN" altLang="en-US" dirty="0" smtClean="0">
                <a:latin typeface="微软雅黑" panose="020B0503020204020204" pitchFamily="34" charset="-122"/>
                <a:ea typeface="微软雅黑" panose="020B0503020204020204" pitchFamily="34" charset="-122"/>
              </a:rPr>
              <a:t>整数部分除</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取余                    小数部分乘</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取整</a:t>
            </a:r>
          </a:p>
          <a:p>
            <a:endParaRPr lang="zh-CN" altLang="en-US" dirty="0" smtClean="0">
              <a:latin typeface="微软雅黑" panose="020B0503020204020204" pitchFamily="34" charset="-122"/>
              <a:ea typeface="微软雅黑" panose="020B0503020204020204" pitchFamily="34" charset="-122"/>
            </a:endParaRPr>
          </a:p>
        </p:txBody>
      </p:sp>
      <p:grpSp>
        <p:nvGrpSpPr>
          <p:cNvPr id="2" name="Group 5"/>
          <p:cNvGrpSpPr>
            <a:grpSpLocks/>
          </p:cNvGrpSpPr>
          <p:nvPr/>
        </p:nvGrpSpPr>
        <p:grpSpPr bwMode="auto">
          <a:xfrm>
            <a:off x="1063625" y="2192338"/>
            <a:ext cx="1387475" cy="492125"/>
            <a:chOff x="0" y="0"/>
            <a:chExt cx="874" cy="310"/>
          </a:xfrm>
        </p:grpSpPr>
        <p:sp>
          <p:nvSpPr>
            <p:cNvPr id="13367" name="Text Box 6"/>
            <p:cNvSpPr txBox="1">
              <a:spLocks noChangeArrowheads="1"/>
            </p:cNvSpPr>
            <p:nvPr/>
          </p:nvSpPr>
          <p:spPr bwMode="auto">
            <a:xfrm>
              <a:off x="0" y="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2 </a:t>
              </a:r>
            </a:p>
          </p:txBody>
        </p:sp>
        <p:sp>
          <p:nvSpPr>
            <p:cNvPr id="13368" name="Line 7"/>
            <p:cNvSpPr>
              <a:spLocks noChangeShapeType="1"/>
            </p:cNvSpPr>
            <p:nvPr/>
          </p:nvSpPr>
          <p:spPr bwMode="auto">
            <a:xfrm>
              <a:off x="240" y="7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9" name="Line 8"/>
            <p:cNvSpPr>
              <a:spLocks noChangeShapeType="1"/>
            </p:cNvSpPr>
            <p:nvPr/>
          </p:nvSpPr>
          <p:spPr bwMode="auto">
            <a:xfrm>
              <a:off x="240" y="31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0" name="Line 9"/>
            <p:cNvSpPr>
              <a:spLocks noChangeShapeType="1"/>
            </p:cNvSpPr>
            <p:nvPr/>
          </p:nvSpPr>
          <p:spPr bwMode="auto">
            <a:xfrm>
              <a:off x="240" y="310"/>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1" name="Text Box 10"/>
            <p:cNvSpPr txBox="1">
              <a:spLocks noChangeArrowheads="1"/>
            </p:cNvSpPr>
            <p:nvPr/>
          </p:nvSpPr>
          <p:spPr bwMode="auto">
            <a:xfrm>
              <a:off x="240" y="0"/>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dirty="0" smtClean="0">
                  <a:latin typeface="宋体" pitchFamily="2" charset="-122"/>
                </a:rPr>
                <a:t> 1  </a:t>
              </a:r>
              <a:r>
                <a:rPr lang="en-US" altLang="zh-CN" sz="2400" dirty="0">
                  <a:latin typeface="宋体" pitchFamily="2" charset="-122"/>
                </a:rPr>
                <a:t>1</a:t>
              </a:r>
            </a:p>
          </p:txBody>
        </p:sp>
      </p:grpSp>
      <p:grpSp>
        <p:nvGrpSpPr>
          <p:cNvPr id="3" name="Group 11"/>
          <p:cNvGrpSpPr>
            <a:grpSpLocks/>
          </p:cNvGrpSpPr>
          <p:nvPr/>
        </p:nvGrpSpPr>
        <p:grpSpPr bwMode="auto">
          <a:xfrm>
            <a:off x="1200150" y="2705100"/>
            <a:ext cx="1235075" cy="457200"/>
            <a:chOff x="0" y="0"/>
            <a:chExt cx="778" cy="288"/>
          </a:xfrm>
        </p:grpSpPr>
        <p:sp>
          <p:nvSpPr>
            <p:cNvPr id="13364" name="Line 12"/>
            <p:cNvSpPr>
              <a:spLocks noChangeShapeType="1"/>
            </p:cNvSpPr>
            <p:nvPr/>
          </p:nvSpPr>
          <p:spPr bwMode="auto">
            <a:xfrm>
              <a:off x="202" y="83"/>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5" name="Line 13"/>
            <p:cNvSpPr>
              <a:spLocks noChangeShapeType="1"/>
            </p:cNvSpPr>
            <p:nvPr/>
          </p:nvSpPr>
          <p:spPr bwMode="auto">
            <a:xfrm>
              <a:off x="202" y="275"/>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6" name="Text Box 14"/>
            <p:cNvSpPr txBox="1">
              <a:spLocks noChangeArrowheads="1"/>
            </p:cNvSpPr>
            <p:nvPr/>
          </p:nvSpPr>
          <p:spPr bwMode="auto">
            <a:xfrm>
              <a:off x="0"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2</a:t>
              </a:r>
            </a:p>
          </p:txBody>
        </p:sp>
      </p:grpSp>
      <p:grpSp>
        <p:nvGrpSpPr>
          <p:cNvPr id="4" name="Group 15"/>
          <p:cNvGrpSpPr>
            <a:grpSpLocks/>
          </p:cNvGrpSpPr>
          <p:nvPr/>
        </p:nvGrpSpPr>
        <p:grpSpPr bwMode="auto">
          <a:xfrm>
            <a:off x="1292225" y="3197225"/>
            <a:ext cx="1143000" cy="477838"/>
            <a:chOff x="0" y="0"/>
            <a:chExt cx="720" cy="301"/>
          </a:xfrm>
        </p:grpSpPr>
        <p:sp>
          <p:nvSpPr>
            <p:cNvPr id="13361" name="Line 16"/>
            <p:cNvSpPr>
              <a:spLocks noChangeShapeType="1"/>
            </p:cNvSpPr>
            <p:nvPr/>
          </p:nvSpPr>
          <p:spPr bwMode="auto">
            <a:xfrm>
              <a:off x="192" y="61"/>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2" name="Line 17"/>
            <p:cNvSpPr>
              <a:spLocks noChangeShapeType="1"/>
            </p:cNvSpPr>
            <p:nvPr/>
          </p:nvSpPr>
          <p:spPr bwMode="auto">
            <a:xfrm>
              <a:off x="192" y="301"/>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3" name="Text Box 18"/>
            <p:cNvSpPr txBox="1">
              <a:spLocks noChangeArrowheads="1"/>
            </p:cNvSpPr>
            <p:nvPr/>
          </p:nvSpPr>
          <p:spPr bwMode="auto">
            <a:xfrm>
              <a:off x="0"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2</a:t>
              </a:r>
            </a:p>
          </p:txBody>
        </p:sp>
      </p:grpSp>
      <p:grpSp>
        <p:nvGrpSpPr>
          <p:cNvPr id="5" name="Group 19"/>
          <p:cNvGrpSpPr>
            <a:grpSpLocks/>
          </p:cNvGrpSpPr>
          <p:nvPr/>
        </p:nvGrpSpPr>
        <p:grpSpPr bwMode="auto">
          <a:xfrm>
            <a:off x="1368425" y="3654425"/>
            <a:ext cx="1066800" cy="477838"/>
            <a:chOff x="0" y="0"/>
            <a:chExt cx="672" cy="301"/>
          </a:xfrm>
        </p:grpSpPr>
        <p:sp>
          <p:nvSpPr>
            <p:cNvPr id="13358" name="Line 20"/>
            <p:cNvSpPr>
              <a:spLocks noChangeShapeType="1"/>
            </p:cNvSpPr>
            <p:nvPr/>
          </p:nvSpPr>
          <p:spPr bwMode="auto">
            <a:xfrm>
              <a:off x="240" y="61"/>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9" name="Line 21"/>
            <p:cNvSpPr>
              <a:spLocks noChangeShapeType="1"/>
            </p:cNvSpPr>
            <p:nvPr/>
          </p:nvSpPr>
          <p:spPr bwMode="auto">
            <a:xfrm>
              <a:off x="240" y="301"/>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0" name="Text Box 22"/>
            <p:cNvSpPr txBox="1">
              <a:spLocks noChangeArrowheads="1"/>
            </p:cNvSpPr>
            <p:nvPr/>
          </p:nvSpPr>
          <p:spPr bwMode="auto">
            <a:xfrm>
              <a:off x="0"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2</a:t>
              </a:r>
            </a:p>
          </p:txBody>
        </p:sp>
      </p:grpSp>
      <p:sp>
        <p:nvSpPr>
          <p:cNvPr id="23" name="Text Box 23"/>
          <p:cNvSpPr txBox="1">
            <a:spLocks noChangeArrowheads="1"/>
          </p:cNvSpPr>
          <p:nvPr/>
        </p:nvSpPr>
        <p:spPr bwMode="auto">
          <a:xfrm>
            <a:off x="2054225" y="26638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5</a:t>
            </a:r>
          </a:p>
        </p:txBody>
      </p:sp>
      <p:sp>
        <p:nvSpPr>
          <p:cNvPr id="24" name="Text Box 24"/>
          <p:cNvSpPr txBox="1">
            <a:spLocks noChangeArrowheads="1"/>
          </p:cNvSpPr>
          <p:nvPr/>
        </p:nvSpPr>
        <p:spPr bwMode="auto">
          <a:xfrm>
            <a:off x="2054225" y="31972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2</a:t>
            </a:r>
          </a:p>
        </p:txBody>
      </p:sp>
      <p:sp>
        <p:nvSpPr>
          <p:cNvPr id="25" name="Text Box 25"/>
          <p:cNvSpPr txBox="1">
            <a:spLocks noChangeArrowheads="1"/>
          </p:cNvSpPr>
          <p:nvPr/>
        </p:nvSpPr>
        <p:spPr bwMode="auto">
          <a:xfrm>
            <a:off x="2038350" y="36195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1</a:t>
            </a:r>
          </a:p>
        </p:txBody>
      </p:sp>
      <p:sp>
        <p:nvSpPr>
          <p:cNvPr id="26" name="Text Box 26"/>
          <p:cNvSpPr txBox="1">
            <a:spLocks noChangeArrowheads="1"/>
          </p:cNvSpPr>
          <p:nvPr/>
        </p:nvSpPr>
        <p:spPr bwMode="auto">
          <a:xfrm>
            <a:off x="2038350" y="40767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0</a:t>
            </a:r>
          </a:p>
        </p:txBody>
      </p:sp>
      <p:grpSp>
        <p:nvGrpSpPr>
          <p:cNvPr id="6" name="Group 27"/>
          <p:cNvGrpSpPr>
            <a:grpSpLocks/>
          </p:cNvGrpSpPr>
          <p:nvPr/>
        </p:nvGrpSpPr>
        <p:grpSpPr bwMode="auto">
          <a:xfrm>
            <a:off x="2511425" y="2206625"/>
            <a:ext cx="1184275" cy="466725"/>
            <a:chOff x="0" y="0"/>
            <a:chExt cx="746" cy="294"/>
          </a:xfrm>
        </p:grpSpPr>
        <p:sp>
          <p:nvSpPr>
            <p:cNvPr id="13356" name="Line 28"/>
            <p:cNvSpPr>
              <a:spLocks noChangeShapeType="1"/>
            </p:cNvSpPr>
            <p:nvPr/>
          </p:nvSpPr>
          <p:spPr bwMode="auto">
            <a:xfrm>
              <a:off x="0" y="157"/>
              <a:ext cx="43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7" name="Text Box 29"/>
            <p:cNvSpPr txBox="1">
              <a:spLocks noChangeArrowheads="1"/>
            </p:cNvSpPr>
            <p:nvPr/>
          </p:nvSpPr>
          <p:spPr bwMode="auto">
            <a:xfrm>
              <a:off x="528" y="0"/>
              <a:ext cx="218" cy="294"/>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solidFill>
                    <a:schemeClr val="accent2"/>
                  </a:solidFill>
                  <a:latin typeface="宋体" pitchFamily="2" charset="-122"/>
                </a:rPr>
                <a:t>1</a:t>
              </a:r>
            </a:p>
          </p:txBody>
        </p:sp>
      </p:grpSp>
      <p:grpSp>
        <p:nvGrpSpPr>
          <p:cNvPr id="7" name="Group 30"/>
          <p:cNvGrpSpPr>
            <a:grpSpLocks/>
          </p:cNvGrpSpPr>
          <p:nvPr/>
        </p:nvGrpSpPr>
        <p:grpSpPr bwMode="auto">
          <a:xfrm>
            <a:off x="2511425" y="2740025"/>
            <a:ext cx="1174750" cy="457200"/>
            <a:chOff x="0" y="0"/>
            <a:chExt cx="740" cy="288"/>
          </a:xfrm>
        </p:grpSpPr>
        <p:sp>
          <p:nvSpPr>
            <p:cNvPr id="13354" name="Line 31"/>
            <p:cNvSpPr>
              <a:spLocks noChangeShapeType="1"/>
            </p:cNvSpPr>
            <p:nvPr/>
          </p:nvSpPr>
          <p:spPr bwMode="auto">
            <a:xfrm>
              <a:off x="0" y="157"/>
              <a:ext cx="43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5" name="Text Box 32"/>
            <p:cNvSpPr txBox="1">
              <a:spLocks noChangeArrowheads="1"/>
            </p:cNvSpPr>
            <p:nvPr/>
          </p:nvSpPr>
          <p:spPr bwMode="auto">
            <a:xfrm>
              <a:off x="528"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solidFill>
                    <a:schemeClr val="accent2"/>
                  </a:solidFill>
                  <a:latin typeface="宋体" pitchFamily="2" charset="-122"/>
                </a:rPr>
                <a:t>1</a:t>
              </a:r>
            </a:p>
          </p:txBody>
        </p:sp>
      </p:grpSp>
      <p:grpSp>
        <p:nvGrpSpPr>
          <p:cNvPr id="8" name="Group 33"/>
          <p:cNvGrpSpPr>
            <a:grpSpLocks/>
          </p:cNvGrpSpPr>
          <p:nvPr/>
        </p:nvGrpSpPr>
        <p:grpSpPr bwMode="auto">
          <a:xfrm>
            <a:off x="2511425" y="3121025"/>
            <a:ext cx="1174750" cy="457200"/>
            <a:chOff x="0" y="0"/>
            <a:chExt cx="740" cy="288"/>
          </a:xfrm>
        </p:grpSpPr>
        <p:sp>
          <p:nvSpPr>
            <p:cNvPr id="13352" name="Line 34"/>
            <p:cNvSpPr>
              <a:spLocks noChangeShapeType="1"/>
            </p:cNvSpPr>
            <p:nvPr/>
          </p:nvSpPr>
          <p:spPr bwMode="auto">
            <a:xfrm>
              <a:off x="0" y="205"/>
              <a:ext cx="43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3" name="Text Box 35"/>
            <p:cNvSpPr txBox="1">
              <a:spLocks noChangeArrowheads="1"/>
            </p:cNvSpPr>
            <p:nvPr/>
          </p:nvSpPr>
          <p:spPr bwMode="auto">
            <a:xfrm>
              <a:off x="528"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solidFill>
                    <a:schemeClr val="accent2"/>
                  </a:solidFill>
                  <a:latin typeface="宋体" pitchFamily="2" charset="-122"/>
                </a:rPr>
                <a:t>0</a:t>
              </a:r>
            </a:p>
          </p:txBody>
        </p:sp>
      </p:grpSp>
      <p:grpSp>
        <p:nvGrpSpPr>
          <p:cNvPr id="9" name="Group 36"/>
          <p:cNvGrpSpPr>
            <a:grpSpLocks/>
          </p:cNvGrpSpPr>
          <p:nvPr/>
        </p:nvGrpSpPr>
        <p:grpSpPr bwMode="auto">
          <a:xfrm>
            <a:off x="2511425" y="3578225"/>
            <a:ext cx="1174750" cy="457200"/>
            <a:chOff x="0" y="0"/>
            <a:chExt cx="740" cy="288"/>
          </a:xfrm>
        </p:grpSpPr>
        <p:sp>
          <p:nvSpPr>
            <p:cNvPr id="13350" name="Line 37"/>
            <p:cNvSpPr>
              <a:spLocks noChangeShapeType="1"/>
            </p:cNvSpPr>
            <p:nvPr/>
          </p:nvSpPr>
          <p:spPr bwMode="auto">
            <a:xfrm>
              <a:off x="0" y="205"/>
              <a:ext cx="48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1" name="Text Box 38"/>
            <p:cNvSpPr txBox="1">
              <a:spLocks noChangeArrowheads="1"/>
            </p:cNvSpPr>
            <p:nvPr/>
          </p:nvSpPr>
          <p:spPr bwMode="auto">
            <a:xfrm>
              <a:off x="528"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solidFill>
                    <a:schemeClr val="accent2"/>
                  </a:solidFill>
                  <a:latin typeface="宋体" pitchFamily="2" charset="-122"/>
                </a:rPr>
                <a:t>1</a:t>
              </a:r>
            </a:p>
          </p:txBody>
        </p:sp>
      </p:grpSp>
      <p:sp>
        <p:nvSpPr>
          <p:cNvPr id="39" name="Line 39"/>
          <p:cNvSpPr>
            <a:spLocks noChangeShapeType="1"/>
          </p:cNvSpPr>
          <p:nvPr/>
        </p:nvSpPr>
        <p:spPr bwMode="auto">
          <a:xfrm>
            <a:off x="5407025" y="2684463"/>
            <a:ext cx="1905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40"/>
          <p:cNvSpPr>
            <a:spLocks noChangeShapeType="1"/>
          </p:cNvSpPr>
          <p:nvPr/>
        </p:nvSpPr>
        <p:spPr bwMode="auto">
          <a:xfrm>
            <a:off x="5407025" y="3141663"/>
            <a:ext cx="1905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1"/>
          <p:cNvSpPr>
            <a:spLocks noChangeShapeType="1"/>
          </p:cNvSpPr>
          <p:nvPr/>
        </p:nvSpPr>
        <p:spPr bwMode="auto">
          <a:xfrm>
            <a:off x="5407025" y="3573463"/>
            <a:ext cx="1981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Text Box 42"/>
          <p:cNvSpPr txBox="1">
            <a:spLocks noChangeArrowheads="1"/>
          </p:cNvSpPr>
          <p:nvPr/>
        </p:nvSpPr>
        <p:spPr bwMode="auto">
          <a:xfrm>
            <a:off x="5848350" y="21717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0.625 * 2</a:t>
            </a:r>
          </a:p>
        </p:txBody>
      </p:sp>
      <p:sp>
        <p:nvSpPr>
          <p:cNvPr id="43" name="Text Box 43"/>
          <p:cNvSpPr txBox="1">
            <a:spLocks noChangeArrowheads="1"/>
          </p:cNvSpPr>
          <p:nvPr/>
        </p:nvSpPr>
        <p:spPr bwMode="auto">
          <a:xfrm>
            <a:off x="4977045" y="26638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dirty="0">
                <a:solidFill>
                  <a:schemeClr val="accent2"/>
                </a:solidFill>
                <a:latin typeface="宋体" pitchFamily="2" charset="-122"/>
              </a:rPr>
              <a:t>1</a:t>
            </a:r>
          </a:p>
        </p:txBody>
      </p:sp>
      <p:sp>
        <p:nvSpPr>
          <p:cNvPr id="44" name="Text Box 44"/>
          <p:cNvSpPr txBox="1">
            <a:spLocks noChangeArrowheads="1"/>
          </p:cNvSpPr>
          <p:nvPr/>
        </p:nvSpPr>
        <p:spPr bwMode="auto">
          <a:xfrm>
            <a:off x="5848350" y="2635250"/>
            <a:ext cx="1570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0.25  * 2</a:t>
            </a:r>
          </a:p>
        </p:txBody>
      </p:sp>
      <p:sp>
        <p:nvSpPr>
          <p:cNvPr id="45" name="Text Box 45"/>
          <p:cNvSpPr txBox="1">
            <a:spLocks noChangeArrowheads="1"/>
          </p:cNvSpPr>
          <p:nvPr/>
        </p:nvSpPr>
        <p:spPr bwMode="auto">
          <a:xfrm>
            <a:off x="4969340" y="314166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dirty="0">
                <a:solidFill>
                  <a:schemeClr val="accent2"/>
                </a:solidFill>
                <a:latin typeface="宋体" pitchFamily="2" charset="-122"/>
              </a:rPr>
              <a:t>0</a:t>
            </a:r>
          </a:p>
        </p:txBody>
      </p:sp>
      <p:sp>
        <p:nvSpPr>
          <p:cNvPr id="46" name="Text Box 46"/>
          <p:cNvSpPr txBox="1">
            <a:spLocks noChangeArrowheads="1"/>
          </p:cNvSpPr>
          <p:nvPr/>
        </p:nvSpPr>
        <p:spPr bwMode="auto">
          <a:xfrm>
            <a:off x="5854700" y="3121025"/>
            <a:ext cx="15700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0.5   * 2</a:t>
            </a:r>
          </a:p>
        </p:txBody>
      </p:sp>
      <p:sp>
        <p:nvSpPr>
          <p:cNvPr id="47" name="Text Box 47"/>
          <p:cNvSpPr txBox="1">
            <a:spLocks noChangeArrowheads="1"/>
          </p:cNvSpPr>
          <p:nvPr/>
        </p:nvSpPr>
        <p:spPr bwMode="auto">
          <a:xfrm>
            <a:off x="4937125" y="357346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solidFill>
                  <a:schemeClr val="accent2"/>
                </a:solidFill>
                <a:latin typeface="宋体" pitchFamily="2" charset="-122"/>
              </a:rPr>
              <a:t>1</a:t>
            </a:r>
          </a:p>
        </p:txBody>
      </p:sp>
      <p:sp>
        <p:nvSpPr>
          <p:cNvPr id="48" name="Text Box 48"/>
          <p:cNvSpPr txBox="1">
            <a:spLocks noChangeArrowheads="1"/>
          </p:cNvSpPr>
          <p:nvPr/>
        </p:nvSpPr>
        <p:spPr bwMode="auto">
          <a:xfrm>
            <a:off x="5727700" y="3579813"/>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a:latin typeface="宋体" pitchFamily="2" charset="-122"/>
              </a:rPr>
              <a:t> 0.0   </a:t>
            </a:r>
          </a:p>
        </p:txBody>
      </p:sp>
      <p:sp>
        <p:nvSpPr>
          <p:cNvPr id="49" name="Text Box 49"/>
          <p:cNvSpPr txBox="1">
            <a:spLocks noChangeArrowheads="1"/>
          </p:cNvSpPr>
          <p:nvPr/>
        </p:nvSpPr>
        <p:spPr bwMode="auto">
          <a:xfrm>
            <a:off x="1311275" y="4684713"/>
            <a:ext cx="264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buFont typeface="Arial" pitchFamily="34" charset="0"/>
              <a:buNone/>
            </a:pPr>
            <a:r>
              <a:rPr lang="zh-CN" altLang="en-US" sz="2000" dirty="0">
                <a:solidFill>
                  <a:schemeClr val="accent2"/>
                </a:solidFill>
                <a:latin typeface="微软雅黑" pitchFamily="34" charset="-122"/>
                <a:ea typeface="微软雅黑" pitchFamily="34" charset="-122"/>
              </a:rPr>
              <a:t>除尽为止 </a:t>
            </a:r>
            <a:r>
              <a:rPr lang="en-US" altLang="zh-CN" sz="2000" dirty="0">
                <a:solidFill>
                  <a:schemeClr val="accent2"/>
                </a:solidFill>
                <a:latin typeface="微软雅黑" pitchFamily="34" charset="-122"/>
                <a:ea typeface="微软雅黑" pitchFamily="34" charset="-122"/>
              </a:rPr>
              <a:t>1011</a:t>
            </a:r>
          </a:p>
        </p:txBody>
      </p:sp>
      <p:sp>
        <p:nvSpPr>
          <p:cNvPr id="13341" name="Line 50"/>
          <p:cNvSpPr>
            <a:spLocks noChangeShapeType="1"/>
          </p:cNvSpPr>
          <p:nvPr/>
        </p:nvSpPr>
        <p:spPr bwMode="auto">
          <a:xfrm>
            <a:off x="4284663" y="1516063"/>
            <a:ext cx="0" cy="3641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Text Box 51"/>
          <p:cNvSpPr txBox="1">
            <a:spLocks noChangeArrowheads="1"/>
          </p:cNvSpPr>
          <p:nvPr/>
        </p:nvSpPr>
        <p:spPr bwMode="auto">
          <a:xfrm>
            <a:off x="3654425" y="222726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buFont typeface="Arial" pitchFamily="34" charset="0"/>
              <a:buNone/>
            </a:pPr>
            <a:r>
              <a:rPr lang="zh-CN" altLang="en-US">
                <a:solidFill>
                  <a:schemeClr val="accent2"/>
                </a:solidFill>
                <a:latin typeface="宋体" pitchFamily="2" charset="-122"/>
              </a:rPr>
              <a:t>低</a:t>
            </a:r>
          </a:p>
        </p:txBody>
      </p:sp>
      <p:sp>
        <p:nvSpPr>
          <p:cNvPr id="52" name="Text Box 52"/>
          <p:cNvSpPr txBox="1">
            <a:spLocks noChangeArrowheads="1"/>
          </p:cNvSpPr>
          <p:nvPr/>
        </p:nvSpPr>
        <p:spPr bwMode="auto">
          <a:xfrm>
            <a:off x="3654425" y="3675063"/>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buFont typeface="Arial" pitchFamily="34" charset="0"/>
              <a:buNone/>
            </a:pPr>
            <a:r>
              <a:rPr lang="zh-CN" altLang="en-US">
                <a:solidFill>
                  <a:schemeClr val="accent2"/>
                </a:solidFill>
                <a:latin typeface="宋体" pitchFamily="2" charset="-122"/>
              </a:rPr>
              <a:t>高</a:t>
            </a:r>
          </a:p>
        </p:txBody>
      </p:sp>
      <p:sp>
        <p:nvSpPr>
          <p:cNvPr id="53" name="Line 53"/>
          <p:cNvSpPr>
            <a:spLocks noChangeShapeType="1"/>
          </p:cNvSpPr>
          <p:nvPr/>
        </p:nvSpPr>
        <p:spPr bwMode="auto">
          <a:xfrm>
            <a:off x="3883025" y="2608263"/>
            <a:ext cx="0" cy="9906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54"/>
          <p:cNvGrpSpPr>
            <a:grpSpLocks/>
          </p:cNvGrpSpPr>
          <p:nvPr/>
        </p:nvGrpSpPr>
        <p:grpSpPr bwMode="auto">
          <a:xfrm>
            <a:off x="4546600" y="2592388"/>
            <a:ext cx="533400" cy="1509712"/>
            <a:chOff x="0" y="0"/>
            <a:chExt cx="336" cy="951"/>
          </a:xfrm>
        </p:grpSpPr>
        <p:sp>
          <p:nvSpPr>
            <p:cNvPr id="13347" name="Text Box 55"/>
            <p:cNvSpPr txBox="1">
              <a:spLocks noChangeArrowheads="1"/>
            </p:cNvSpPr>
            <p:nvPr/>
          </p:nvSpPr>
          <p:spPr bwMode="auto">
            <a:xfrm>
              <a:off x="0" y="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buFont typeface="Arial" pitchFamily="34" charset="0"/>
                <a:buNone/>
              </a:pPr>
              <a:r>
                <a:rPr lang="zh-CN" altLang="en-US">
                  <a:solidFill>
                    <a:schemeClr val="accent2"/>
                  </a:solidFill>
                  <a:latin typeface="宋体" pitchFamily="2" charset="-122"/>
                </a:rPr>
                <a:t>高</a:t>
              </a:r>
            </a:p>
          </p:txBody>
        </p:sp>
        <p:sp>
          <p:nvSpPr>
            <p:cNvPr id="13348" name="Text Box 56"/>
            <p:cNvSpPr txBox="1">
              <a:spLocks noChangeArrowheads="1"/>
            </p:cNvSpPr>
            <p:nvPr/>
          </p:nvSpPr>
          <p:spPr bwMode="auto">
            <a:xfrm>
              <a:off x="0" y="7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buFont typeface="Arial" pitchFamily="34" charset="0"/>
                <a:buNone/>
              </a:pPr>
              <a:r>
                <a:rPr lang="zh-CN" altLang="en-US">
                  <a:solidFill>
                    <a:schemeClr val="accent2"/>
                  </a:solidFill>
                  <a:latin typeface="宋体" pitchFamily="2" charset="-122"/>
                </a:rPr>
                <a:t>低</a:t>
              </a:r>
            </a:p>
          </p:txBody>
        </p:sp>
        <p:sp>
          <p:nvSpPr>
            <p:cNvPr id="13349" name="Line 57"/>
            <p:cNvSpPr>
              <a:spLocks noChangeShapeType="1"/>
            </p:cNvSpPr>
            <p:nvPr/>
          </p:nvSpPr>
          <p:spPr bwMode="auto">
            <a:xfrm flipV="1">
              <a:off x="144" y="240"/>
              <a:ext cx="0" cy="43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 name="Text Box 58"/>
          <p:cNvSpPr txBox="1">
            <a:spLocks noChangeArrowheads="1"/>
          </p:cNvSpPr>
          <p:nvPr/>
        </p:nvSpPr>
        <p:spPr bwMode="auto">
          <a:xfrm>
            <a:off x="4186238" y="4679950"/>
            <a:ext cx="4319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buFont typeface="Arial" pitchFamily="34" charset="0"/>
              <a:buNone/>
            </a:pPr>
            <a:r>
              <a:rPr lang="zh-CN" altLang="en-US" sz="2000" dirty="0">
                <a:solidFill>
                  <a:schemeClr val="accent2"/>
                </a:solidFill>
                <a:latin typeface="微软雅黑" pitchFamily="34" charset="-122"/>
                <a:ea typeface="微软雅黑" pitchFamily="34" charset="-122"/>
              </a:rPr>
              <a:t>求得位数满足要求为止</a:t>
            </a:r>
          </a:p>
        </p:txBody>
      </p:sp>
    </p:spTree>
    <p:extLst>
      <p:ext uri="{BB962C8B-B14F-4D97-AF65-F5344CB8AC3E}">
        <p14:creationId xmlns:p14="http://schemas.microsoft.com/office/powerpoint/2010/main" val="1734791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amond(in)">
                                      <p:cBhvr>
                                        <p:cTn id="19" dur="2000"/>
                                        <p:tgtEl>
                                          <p:spTgt spid="2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heckerboard(across)">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heckerboard(across)">
                                      <p:cBhvr>
                                        <p:cTn id="29" dur="500"/>
                                        <p:tgtEl>
                                          <p:spTgt spid="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checkerboard(across)">
                                      <p:cBhvr>
                                        <p:cTn id="34" dur="500"/>
                                        <p:tgtEl>
                                          <p:spTgt spid="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checkerboard(across)">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heckerboard(across)">
                                      <p:cBhvr>
                                        <p:cTn id="50" dur="500"/>
                                        <p:tgtEl>
                                          <p:spTgt spid="2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checkerboard(across)">
                                      <p:cBhvr>
                                        <p:cTn id="61" dur="500"/>
                                        <p:tgtEl>
                                          <p:spTgt spid="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checkerboard(across)">
                                      <p:cBhvr>
                                        <p:cTn id="66" dur="500"/>
                                        <p:tgtEl>
                                          <p:spTgt spid="2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1"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additive="base">
                                        <p:cTn id="71" dur="500" fill="hold"/>
                                        <p:tgtEl>
                                          <p:spTgt spid="51"/>
                                        </p:tgtEl>
                                        <p:attrNameLst>
                                          <p:attrName>ppt_x</p:attrName>
                                        </p:attrNameLst>
                                      </p:cBhvr>
                                      <p:tavLst>
                                        <p:tav tm="0">
                                          <p:val>
                                            <p:strVal val="#ppt_x"/>
                                          </p:val>
                                        </p:tav>
                                        <p:tav tm="100000">
                                          <p:val>
                                            <p:strVal val="#ppt_x"/>
                                          </p:val>
                                        </p:tav>
                                      </p:tavLst>
                                    </p:anim>
                                    <p:anim calcmode="lin" valueType="num">
                                      <p:cBhvr additive="base">
                                        <p:cTn id="72" dur="500" fill="hold"/>
                                        <p:tgtEl>
                                          <p:spTgt spid="51"/>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500" fill="hold"/>
                                        <p:tgtEl>
                                          <p:spTgt spid="49"/>
                                        </p:tgtEl>
                                        <p:attrNameLst>
                                          <p:attrName>ppt_x</p:attrName>
                                        </p:attrNameLst>
                                      </p:cBhvr>
                                      <p:tavLst>
                                        <p:tav tm="0">
                                          <p:val>
                                            <p:strVal val="#ppt_x"/>
                                          </p:val>
                                        </p:tav>
                                        <p:tav tm="100000">
                                          <p:val>
                                            <p:strVal val="#ppt_x"/>
                                          </p:val>
                                        </p:tav>
                                      </p:tavLst>
                                    </p:anim>
                                    <p:anim calcmode="lin" valueType="num">
                                      <p:cBhvr additive="base">
                                        <p:cTn id="8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8" presetClass="entr" presetSubtype="16"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diamond(in)">
                                      <p:cBhvr>
                                        <p:cTn id="91" dur="2000"/>
                                        <p:tgtEl>
                                          <p:spTgt spid="4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39"/>
                                        </p:tgtEl>
                                        <p:attrNameLst>
                                          <p:attrName>style.visibility</p:attrName>
                                        </p:attrNameLst>
                                      </p:cBhvr>
                                      <p:to>
                                        <p:strVal val="visible"/>
                                      </p:to>
                                    </p:set>
                                    <p:anim calcmode="lin" valueType="num">
                                      <p:cBhvr additive="base">
                                        <p:cTn id="96" dur="500" fill="hold"/>
                                        <p:tgtEl>
                                          <p:spTgt spid="39"/>
                                        </p:tgtEl>
                                        <p:attrNameLst>
                                          <p:attrName>ppt_x</p:attrName>
                                        </p:attrNameLst>
                                      </p:cBhvr>
                                      <p:tavLst>
                                        <p:tav tm="0">
                                          <p:val>
                                            <p:strVal val="#ppt_x"/>
                                          </p:val>
                                        </p:tav>
                                        <p:tav tm="100000">
                                          <p:val>
                                            <p:strVal val="#ppt_x"/>
                                          </p:val>
                                        </p:tav>
                                      </p:tavLst>
                                    </p:anim>
                                    <p:anim calcmode="lin" valueType="num">
                                      <p:cBhvr additive="base">
                                        <p:cTn id="9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8" presetClass="entr" presetSubtype="16"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amond(in)">
                                      <p:cBhvr>
                                        <p:cTn id="102" dur="2000"/>
                                        <p:tgtEl>
                                          <p:spTgt spid="4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checkerboard(across)">
                                      <p:cBhvr>
                                        <p:cTn id="107" dur="500"/>
                                        <p:tgtEl>
                                          <p:spTgt spid="4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8" presetClass="entr" presetSubtype="16"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amond(in)">
                                      <p:cBhvr>
                                        <p:cTn id="112" dur="2000"/>
                                        <p:tgtEl>
                                          <p:spTgt spid="4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additive="base">
                                        <p:cTn id="117" dur="500" fill="hold"/>
                                        <p:tgtEl>
                                          <p:spTgt spid="46"/>
                                        </p:tgtEl>
                                        <p:attrNameLst>
                                          <p:attrName>ppt_x</p:attrName>
                                        </p:attrNameLst>
                                      </p:cBhvr>
                                      <p:tavLst>
                                        <p:tav tm="0">
                                          <p:val>
                                            <p:strVal val="#ppt_x"/>
                                          </p:val>
                                        </p:tav>
                                        <p:tav tm="100000">
                                          <p:val>
                                            <p:strVal val="#ppt_x"/>
                                          </p:val>
                                        </p:tav>
                                      </p:tavLst>
                                    </p:anim>
                                    <p:anim calcmode="lin" valueType="num">
                                      <p:cBhvr additive="base">
                                        <p:cTn id="11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ppt_x"/>
                                          </p:val>
                                        </p:tav>
                                        <p:tav tm="100000">
                                          <p:val>
                                            <p:strVal val="#ppt_x"/>
                                          </p:val>
                                        </p:tav>
                                      </p:tavLst>
                                    </p:anim>
                                    <p:anim calcmode="lin" valueType="num">
                                      <p:cBhvr additive="base">
                                        <p:cTn id="12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41"/>
                                        </p:tgtEl>
                                        <p:attrNameLst>
                                          <p:attrName>style.visibility</p:attrName>
                                        </p:attrNameLst>
                                      </p:cBhvr>
                                      <p:to>
                                        <p:strVal val="visible"/>
                                      </p:to>
                                    </p:set>
                                    <p:anim calcmode="lin" valueType="num">
                                      <p:cBhvr additive="base">
                                        <p:cTn id="129" dur="500" fill="hold"/>
                                        <p:tgtEl>
                                          <p:spTgt spid="41"/>
                                        </p:tgtEl>
                                        <p:attrNameLst>
                                          <p:attrName>ppt_x</p:attrName>
                                        </p:attrNameLst>
                                      </p:cBhvr>
                                      <p:tavLst>
                                        <p:tav tm="0">
                                          <p:val>
                                            <p:strVal val="#ppt_x"/>
                                          </p:val>
                                        </p:tav>
                                        <p:tav tm="100000">
                                          <p:val>
                                            <p:strVal val="#ppt_x"/>
                                          </p:val>
                                        </p:tav>
                                      </p:tavLst>
                                    </p:anim>
                                    <p:anim calcmode="lin" valueType="num">
                                      <p:cBhvr additive="base">
                                        <p:cTn id="13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47"/>
                                        </p:tgtEl>
                                        <p:attrNameLst>
                                          <p:attrName>style.visibility</p:attrName>
                                        </p:attrNameLst>
                                      </p:cBhvr>
                                      <p:to>
                                        <p:strVal val="visible"/>
                                      </p:to>
                                    </p:set>
                                    <p:anim calcmode="lin" valueType="num">
                                      <p:cBhvr additive="base">
                                        <p:cTn id="135" dur="500" fill="hold"/>
                                        <p:tgtEl>
                                          <p:spTgt spid="47"/>
                                        </p:tgtEl>
                                        <p:attrNameLst>
                                          <p:attrName>ppt_x</p:attrName>
                                        </p:attrNameLst>
                                      </p:cBhvr>
                                      <p:tavLst>
                                        <p:tav tm="0">
                                          <p:val>
                                            <p:strVal val="#ppt_x"/>
                                          </p:val>
                                        </p:tav>
                                        <p:tav tm="100000">
                                          <p:val>
                                            <p:strVal val="#ppt_x"/>
                                          </p:val>
                                        </p:tav>
                                      </p:tavLst>
                                    </p:anim>
                                    <p:anim calcmode="lin" valueType="num">
                                      <p:cBhvr additive="base">
                                        <p:cTn id="13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48"/>
                                        </p:tgtEl>
                                        <p:attrNameLst>
                                          <p:attrName>style.visibility</p:attrName>
                                        </p:attrNameLst>
                                      </p:cBhvr>
                                      <p:to>
                                        <p:strVal val="visible"/>
                                      </p:to>
                                    </p:set>
                                    <p:anim calcmode="lin" valueType="num">
                                      <p:cBhvr additive="base">
                                        <p:cTn id="141" dur="500" fill="hold"/>
                                        <p:tgtEl>
                                          <p:spTgt spid="48"/>
                                        </p:tgtEl>
                                        <p:attrNameLst>
                                          <p:attrName>ppt_x</p:attrName>
                                        </p:attrNameLst>
                                      </p:cBhvr>
                                      <p:tavLst>
                                        <p:tav tm="0">
                                          <p:val>
                                            <p:strVal val="#ppt_x"/>
                                          </p:val>
                                        </p:tav>
                                        <p:tav tm="100000">
                                          <p:val>
                                            <p:strVal val="#ppt_x"/>
                                          </p:val>
                                        </p:tav>
                                      </p:tavLst>
                                    </p:anim>
                                    <p:anim calcmode="lin" valueType="num">
                                      <p:cBhvr additive="base">
                                        <p:cTn id="14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4" fill="hold" nodeType="clickEffect">
                                  <p:stCondLst>
                                    <p:cond delay="0"/>
                                  </p:stCondLst>
                                  <p:childTnLst>
                                    <p:set>
                                      <p:cBhvr>
                                        <p:cTn id="146" dur="1" fill="hold">
                                          <p:stCondLst>
                                            <p:cond delay="0"/>
                                          </p:stCondLst>
                                        </p:cTn>
                                        <p:tgtEl>
                                          <p:spTgt spid="10"/>
                                        </p:tgtEl>
                                        <p:attrNameLst>
                                          <p:attrName>style.visibility</p:attrName>
                                        </p:attrNameLst>
                                      </p:cBhvr>
                                      <p:to>
                                        <p:strVal val="visible"/>
                                      </p:to>
                                    </p:set>
                                    <p:anim calcmode="lin" valueType="num">
                                      <p:cBhvr additive="base">
                                        <p:cTn id="147" dur="500" fill="hold"/>
                                        <p:tgtEl>
                                          <p:spTgt spid="10"/>
                                        </p:tgtEl>
                                        <p:attrNameLst>
                                          <p:attrName>ppt_x</p:attrName>
                                        </p:attrNameLst>
                                      </p:cBhvr>
                                      <p:tavLst>
                                        <p:tav tm="0">
                                          <p:val>
                                            <p:strVal val="#ppt_x"/>
                                          </p:val>
                                        </p:tav>
                                        <p:tav tm="100000">
                                          <p:val>
                                            <p:strVal val="#ppt_x"/>
                                          </p:val>
                                        </p:tav>
                                      </p:tavLst>
                                    </p:anim>
                                    <p:anim calcmode="lin" valueType="num">
                                      <p:cBhvr additive="base">
                                        <p:cTn id="1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left)">
                                      <p:cBhvr>
                                        <p:cTn id="15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utoUpdateAnimBg="0"/>
      <p:bldP spid="25" grpId="0" autoUpdateAnimBg="0"/>
      <p:bldP spid="26" grpId="0" autoUpdateAnimBg="0"/>
      <p:bldP spid="39" grpId="0" animBg="1"/>
      <p:bldP spid="40" grpId="0" animBg="1"/>
      <p:bldP spid="41" grpId="0" animBg="1"/>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P spid="51" grpId="0" autoUpdateAnimBg="0"/>
      <p:bldP spid="52" grpId="0" autoUpdateAnimBg="0"/>
      <p:bldP spid="53" grpId="0" animBg="1"/>
      <p:bldP spid="5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98631"/>
            <a:ext cx="8229600" cy="652258"/>
          </a:xfrm>
        </p:spPr>
        <p:txBody>
          <a:bodyPr/>
          <a:lstStyle/>
          <a:p>
            <a:r>
              <a:rPr lang="zh-CN" altLang="zh-CN" sz="3600" dirty="0" smtClean="0">
                <a:latin typeface="微软雅黑" panose="020B0503020204020204" pitchFamily="34" charset="-122"/>
                <a:ea typeface="微软雅黑" panose="020B0503020204020204" pitchFamily="34" charset="-122"/>
              </a:rPr>
              <a:t>进制转换的</a:t>
            </a:r>
            <a:r>
              <a:rPr lang="zh-CN" altLang="en-US" sz="3600" dirty="0" smtClean="0">
                <a:latin typeface="微软雅黑" panose="020B0503020204020204" pitchFamily="34" charset="-122"/>
                <a:ea typeface="微软雅黑" panose="020B0503020204020204" pitchFamily="34" charset="-122"/>
              </a:rPr>
              <a:t>快速</a:t>
            </a:r>
            <a:r>
              <a:rPr lang="zh-CN" altLang="zh-CN" sz="3600" dirty="0" smtClean="0">
                <a:latin typeface="微软雅黑" panose="020B0503020204020204" pitchFamily="34" charset="-122"/>
                <a:ea typeface="微软雅黑" panose="020B0503020204020204" pitchFamily="34" charset="-122"/>
              </a:rPr>
              <a:t>方法</a:t>
            </a:r>
            <a:endParaRPr lang="zh-CN" altLang="en-US" sz="3600" dirty="0" smtClean="0">
              <a:latin typeface="微软雅黑" panose="020B0503020204020204" pitchFamily="34" charset="-122"/>
              <a:ea typeface="微软雅黑" panose="020B0503020204020204" pitchFamily="34" charset="-122"/>
            </a:endParaRPr>
          </a:p>
        </p:txBody>
      </p:sp>
      <p:sp>
        <p:nvSpPr>
          <p:cNvPr id="14339" name="内容占位符 2"/>
          <p:cNvSpPr>
            <a:spLocks noGrp="1"/>
          </p:cNvSpPr>
          <p:nvPr>
            <p:ph idx="1"/>
          </p:nvPr>
        </p:nvSpPr>
        <p:spPr/>
        <p:txBody>
          <a:bodyPr/>
          <a:lstStyle/>
          <a:p>
            <a:pPr eaLnBrk="1" hangingPunct="1">
              <a:lnSpc>
                <a:spcPct val="150000"/>
              </a:lnSpc>
            </a:pPr>
            <a:r>
              <a:rPr lang="zh-CN" altLang="en-US" dirty="0" smtClean="0">
                <a:latin typeface="微软雅黑" pitchFamily="34" charset="-122"/>
                <a:ea typeface="微软雅黑" panose="020B0503020204020204" pitchFamily="34" charset="-122"/>
              </a:rPr>
              <a:t>大数的转换方法，记住常用的</a:t>
            </a:r>
            <a:r>
              <a:rPr lang="en-US" altLang="zh-CN" dirty="0" smtClean="0">
                <a:latin typeface="微软雅黑" pitchFamily="34" charset="-122"/>
                <a:ea typeface="微软雅黑" panose="020B0503020204020204" pitchFamily="34" charset="-122"/>
              </a:rPr>
              <a:t>2</a:t>
            </a:r>
            <a:r>
              <a:rPr lang="zh-CN" altLang="en-US" dirty="0" smtClean="0">
                <a:latin typeface="微软雅黑" pitchFamily="34" charset="-122"/>
                <a:ea typeface="微软雅黑" panose="020B0503020204020204" pitchFamily="34" charset="-122"/>
              </a:rPr>
              <a:t>的幂</a:t>
            </a:r>
            <a:endParaRPr lang="en-US" altLang="zh-CN" dirty="0" smtClean="0">
              <a:latin typeface="微软雅黑" pitchFamily="34" charset="-122"/>
              <a:ea typeface="微软雅黑" panose="020B0503020204020204" pitchFamily="34" charset="-122"/>
            </a:endParaRPr>
          </a:p>
          <a:p>
            <a:pPr lvl="1" eaLnBrk="1" hangingPunct="1">
              <a:lnSpc>
                <a:spcPct val="150000"/>
              </a:lnSpc>
              <a:buClr>
                <a:schemeClr val="accent2"/>
              </a:buClr>
              <a:buFontTx/>
              <a:buNone/>
            </a:pPr>
            <a:r>
              <a:rPr lang="en-US" altLang="zh-CN" dirty="0" smtClean="0">
                <a:latin typeface="微软雅黑" pitchFamily="34" charset="-122"/>
                <a:ea typeface="微软雅黑" panose="020B0503020204020204" pitchFamily="34" charset="-122"/>
              </a:rPr>
              <a:t>2</a:t>
            </a:r>
            <a:r>
              <a:rPr lang="en-US" altLang="zh-CN" baseline="50000" dirty="0" smtClean="0">
                <a:latin typeface="微软雅黑" pitchFamily="34" charset="-122"/>
                <a:ea typeface="微软雅黑" panose="020B0503020204020204" pitchFamily="34" charset="-122"/>
              </a:rPr>
              <a:t>5</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32  2</a:t>
            </a:r>
            <a:r>
              <a:rPr lang="en-US" altLang="zh-CN" baseline="50000" dirty="0" smtClean="0">
                <a:latin typeface="微软雅黑" pitchFamily="34" charset="-122"/>
                <a:ea typeface="微软雅黑" panose="020B0503020204020204" pitchFamily="34" charset="-122"/>
              </a:rPr>
              <a:t>6</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64  2</a:t>
            </a:r>
            <a:r>
              <a:rPr lang="en-US" altLang="zh-CN" baseline="50000" dirty="0" smtClean="0">
                <a:latin typeface="微软雅黑" pitchFamily="34" charset="-122"/>
                <a:ea typeface="微软雅黑" panose="020B0503020204020204" pitchFamily="34" charset="-122"/>
              </a:rPr>
              <a:t>7</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128  2</a:t>
            </a:r>
            <a:r>
              <a:rPr lang="en-US" altLang="zh-CN" baseline="50000" dirty="0" smtClean="0">
                <a:latin typeface="微软雅黑" pitchFamily="34" charset="-122"/>
                <a:ea typeface="微软雅黑" panose="020B0503020204020204" pitchFamily="34" charset="-122"/>
              </a:rPr>
              <a:t>8</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256  2</a:t>
            </a:r>
            <a:r>
              <a:rPr lang="en-US" altLang="zh-CN" baseline="50000" dirty="0" smtClean="0">
                <a:latin typeface="微软雅黑" pitchFamily="34" charset="-122"/>
                <a:ea typeface="微软雅黑" panose="020B0503020204020204" pitchFamily="34" charset="-122"/>
              </a:rPr>
              <a:t>9</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512 </a:t>
            </a:r>
          </a:p>
          <a:p>
            <a:pPr lvl="1" eaLnBrk="1" hangingPunct="1">
              <a:lnSpc>
                <a:spcPct val="150000"/>
              </a:lnSpc>
              <a:buClr>
                <a:schemeClr val="accent2"/>
              </a:buClr>
              <a:buFontTx/>
              <a:buNone/>
            </a:pPr>
            <a:r>
              <a:rPr lang="en-US" altLang="zh-CN" dirty="0" smtClean="0">
                <a:latin typeface="微软雅黑" pitchFamily="34" charset="-122"/>
                <a:ea typeface="微软雅黑" panose="020B0503020204020204" pitchFamily="34" charset="-122"/>
              </a:rPr>
              <a:t>2</a:t>
            </a:r>
            <a:r>
              <a:rPr lang="en-US" altLang="zh-CN" baseline="50000" dirty="0" smtClean="0">
                <a:latin typeface="微软雅黑" pitchFamily="34" charset="-122"/>
                <a:ea typeface="微软雅黑" panose="020B0503020204020204" pitchFamily="34" charset="-122"/>
              </a:rPr>
              <a:t>10</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1024(1Kilo)  2</a:t>
            </a:r>
            <a:r>
              <a:rPr lang="en-US" altLang="zh-CN" baseline="50000" dirty="0" smtClean="0">
                <a:latin typeface="微软雅黑" pitchFamily="34" charset="-122"/>
                <a:ea typeface="微软雅黑" panose="020B0503020204020204" pitchFamily="34" charset="-122"/>
              </a:rPr>
              <a:t>11</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2048  2</a:t>
            </a:r>
            <a:r>
              <a:rPr lang="en-US" altLang="zh-CN" baseline="50000" dirty="0" smtClean="0">
                <a:latin typeface="微软雅黑" pitchFamily="34" charset="-122"/>
                <a:ea typeface="微软雅黑" panose="020B0503020204020204" pitchFamily="34" charset="-122"/>
              </a:rPr>
              <a:t>12</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4096</a:t>
            </a:r>
          </a:p>
          <a:p>
            <a:pPr lvl="1" eaLnBrk="1" hangingPunct="1">
              <a:lnSpc>
                <a:spcPct val="150000"/>
              </a:lnSpc>
              <a:buClr>
                <a:schemeClr val="accent2"/>
              </a:buClr>
              <a:buFontTx/>
              <a:buNone/>
            </a:pPr>
            <a:r>
              <a:rPr lang="en-US" altLang="zh-CN" dirty="0" smtClean="0">
                <a:latin typeface="微软雅黑" pitchFamily="34" charset="-122"/>
                <a:ea typeface="微软雅黑" panose="020B0503020204020204" pitchFamily="34" charset="-122"/>
              </a:rPr>
              <a:t>2</a:t>
            </a:r>
            <a:r>
              <a:rPr lang="en-US" altLang="zh-CN" baseline="50000" dirty="0" smtClean="0">
                <a:latin typeface="微软雅黑" pitchFamily="34" charset="-122"/>
                <a:ea typeface="微软雅黑" panose="020B0503020204020204" pitchFamily="34" charset="-122"/>
              </a:rPr>
              <a:t>13</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8192   2</a:t>
            </a:r>
            <a:r>
              <a:rPr lang="en-US" altLang="zh-CN" baseline="50000" dirty="0" smtClean="0">
                <a:latin typeface="微软雅黑" pitchFamily="34" charset="-122"/>
                <a:ea typeface="微软雅黑" panose="020B0503020204020204" pitchFamily="34" charset="-122"/>
              </a:rPr>
              <a:t>14</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16384   2</a:t>
            </a:r>
            <a:r>
              <a:rPr lang="en-US" altLang="zh-CN" baseline="50000" dirty="0" smtClean="0">
                <a:latin typeface="微软雅黑" pitchFamily="34" charset="-122"/>
                <a:ea typeface="微软雅黑" panose="020B0503020204020204" pitchFamily="34" charset="-122"/>
              </a:rPr>
              <a:t>15</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32768</a:t>
            </a:r>
          </a:p>
          <a:p>
            <a:pPr lvl="1" eaLnBrk="1" hangingPunct="1">
              <a:lnSpc>
                <a:spcPct val="150000"/>
              </a:lnSpc>
              <a:buClr>
                <a:schemeClr val="accent2"/>
              </a:buClr>
              <a:buFontTx/>
              <a:buNone/>
            </a:pPr>
            <a:r>
              <a:rPr lang="en-US" altLang="zh-CN" dirty="0" smtClean="0">
                <a:latin typeface="微软雅黑" pitchFamily="34" charset="-122"/>
                <a:ea typeface="微软雅黑" panose="020B0503020204020204" pitchFamily="34" charset="-122"/>
              </a:rPr>
              <a:t>2</a:t>
            </a:r>
            <a:r>
              <a:rPr lang="en-US" altLang="zh-CN" baseline="50000" dirty="0" smtClean="0">
                <a:latin typeface="微软雅黑" pitchFamily="34" charset="-122"/>
                <a:ea typeface="微软雅黑" panose="020B0503020204020204" pitchFamily="34" charset="-122"/>
              </a:rPr>
              <a:t>16</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65536   2</a:t>
            </a:r>
            <a:r>
              <a:rPr lang="en-US" altLang="zh-CN" baseline="50000" dirty="0" smtClean="0">
                <a:latin typeface="微软雅黑" pitchFamily="34" charset="-122"/>
                <a:ea typeface="微软雅黑" panose="020B0503020204020204" pitchFamily="34" charset="-122"/>
              </a:rPr>
              <a:t>20</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1048576(1Mega)</a:t>
            </a:r>
          </a:p>
          <a:p>
            <a:pPr lvl="1" eaLnBrk="1" hangingPunct="1">
              <a:lnSpc>
                <a:spcPct val="150000"/>
              </a:lnSpc>
              <a:buClr>
                <a:schemeClr val="accent2"/>
              </a:buClr>
              <a:buFontTx/>
              <a:buNone/>
            </a:pPr>
            <a:r>
              <a:rPr lang="en-US" altLang="zh-CN" dirty="0" smtClean="0">
                <a:latin typeface="微软雅黑" pitchFamily="34" charset="-122"/>
                <a:ea typeface="微软雅黑" panose="020B0503020204020204" pitchFamily="34" charset="-122"/>
              </a:rPr>
              <a:t>2</a:t>
            </a:r>
            <a:r>
              <a:rPr lang="en-US" altLang="zh-CN" baseline="50000" dirty="0" smtClean="0">
                <a:latin typeface="微软雅黑" pitchFamily="34" charset="-122"/>
                <a:ea typeface="微软雅黑" panose="020B0503020204020204" pitchFamily="34" charset="-122"/>
              </a:rPr>
              <a:t>30</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1073741824(1Giga)    2</a:t>
            </a:r>
            <a:r>
              <a:rPr lang="en-US" altLang="zh-CN" baseline="50000" dirty="0" smtClean="0">
                <a:latin typeface="微软雅黑" pitchFamily="34" charset="-122"/>
                <a:ea typeface="微软雅黑" panose="020B0503020204020204" pitchFamily="34" charset="-122"/>
              </a:rPr>
              <a:t>40</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1Tera</a:t>
            </a:r>
          </a:p>
          <a:p>
            <a:pPr lvl="1" eaLnBrk="1" hangingPunct="1">
              <a:lnSpc>
                <a:spcPct val="150000"/>
              </a:lnSpc>
              <a:buClr>
                <a:schemeClr val="accent2"/>
              </a:buClr>
              <a:buFontTx/>
              <a:buNone/>
            </a:pPr>
            <a:r>
              <a:rPr lang="zh-CN" altLang="en-US" dirty="0" smtClean="0">
                <a:solidFill>
                  <a:srgbClr val="0000FF"/>
                </a:solidFill>
                <a:latin typeface="微软雅黑" pitchFamily="34" charset="-122"/>
                <a:ea typeface="微软雅黑" panose="020B0503020204020204" pitchFamily="34" charset="-122"/>
              </a:rPr>
              <a:t>更大的单位是多少？</a:t>
            </a:r>
          </a:p>
          <a:p>
            <a:pPr lvl="1" eaLnBrk="1" hangingPunct="1">
              <a:lnSpc>
                <a:spcPct val="150000"/>
              </a:lnSpc>
              <a:buClr>
                <a:schemeClr val="accent2"/>
              </a:buClr>
              <a:buFontTx/>
              <a:buNone/>
            </a:pPr>
            <a:r>
              <a:rPr lang="en-US" altLang="zh-CN" dirty="0" smtClean="0">
                <a:latin typeface="微软雅黑" pitchFamily="34" charset="-122"/>
                <a:ea typeface="微软雅黑" panose="020B0503020204020204" pitchFamily="34" charset="-122"/>
              </a:rPr>
              <a:t>2</a:t>
            </a:r>
            <a:r>
              <a:rPr lang="en-US" altLang="zh-CN" baseline="50000" dirty="0" smtClean="0">
                <a:latin typeface="微软雅黑" pitchFamily="34" charset="-122"/>
                <a:ea typeface="微软雅黑" panose="020B0503020204020204" pitchFamily="34" charset="-122"/>
              </a:rPr>
              <a:t>50</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1</a:t>
            </a:r>
            <a:r>
              <a:rPr lang="en-US" altLang="zh-CN" dirty="0" smtClean="0">
                <a:solidFill>
                  <a:schemeClr val="accent2"/>
                </a:solidFill>
                <a:latin typeface="微软雅黑" pitchFamily="34" charset="-122"/>
                <a:ea typeface="微软雅黑" panose="020B0503020204020204" pitchFamily="34" charset="-122"/>
              </a:rPr>
              <a:t> Peta</a:t>
            </a:r>
            <a:r>
              <a:rPr lang="en-US" altLang="zh-CN" dirty="0" smtClean="0">
                <a:solidFill>
                  <a:srgbClr val="0066FF"/>
                </a:solidFill>
                <a:latin typeface="微软雅黑" pitchFamily="34" charset="-122"/>
                <a:ea typeface="微软雅黑" panose="020B0503020204020204" pitchFamily="34" charset="-122"/>
              </a:rPr>
              <a:t> </a:t>
            </a:r>
            <a:r>
              <a:rPr lang="en-US" altLang="zh-CN" dirty="0" smtClean="0">
                <a:latin typeface="微软雅黑" pitchFamily="34" charset="-122"/>
                <a:ea typeface="微软雅黑" panose="020B0503020204020204" pitchFamily="34" charset="-122"/>
              </a:rPr>
              <a:t> 2</a:t>
            </a:r>
            <a:r>
              <a:rPr lang="en-US" altLang="zh-CN" baseline="50000" dirty="0" smtClean="0">
                <a:latin typeface="微软雅黑" pitchFamily="34" charset="-122"/>
                <a:ea typeface="微软雅黑" panose="020B0503020204020204" pitchFamily="34" charset="-122"/>
              </a:rPr>
              <a:t>60</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1 </a:t>
            </a:r>
            <a:r>
              <a:rPr lang="en-US" altLang="zh-CN" dirty="0" err="1" smtClean="0">
                <a:solidFill>
                  <a:schemeClr val="accent2"/>
                </a:solidFill>
                <a:latin typeface="微软雅黑" pitchFamily="34" charset="-122"/>
                <a:ea typeface="微软雅黑" panose="020B0503020204020204" pitchFamily="34" charset="-122"/>
              </a:rPr>
              <a:t>Exa</a:t>
            </a:r>
            <a:r>
              <a:rPr lang="en-US" altLang="zh-CN" dirty="0" smtClean="0">
                <a:solidFill>
                  <a:srgbClr val="00FF00"/>
                </a:solidFill>
                <a:latin typeface="微软雅黑" pitchFamily="34" charset="-122"/>
                <a:ea typeface="微软雅黑" panose="020B0503020204020204" pitchFamily="34" charset="-122"/>
              </a:rPr>
              <a:t>  </a:t>
            </a:r>
            <a:r>
              <a:rPr lang="en-US" altLang="zh-CN" dirty="0" smtClean="0">
                <a:latin typeface="微软雅黑" pitchFamily="34" charset="-122"/>
                <a:ea typeface="微软雅黑" panose="020B0503020204020204" pitchFamily="34" charset="-122"/>
              </a:rPr>
              <a:t>2</a:t>
            </a:r>
            <a:r>
              <a:rPr lang="en-US" altLang="zh-CN" baseline="50000" dirty="0" smtClean="0">
                <a:latin typeface="微软雅黑" pitchFamily="34" charset="-122"/>
                <a:ea typeface="微软雅黑" panose="020B0503020204020204" pitchFamily="34" charset="-122"/>
              </a:rPr>
              <a:t>70</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1</a:t>
            </a:r>
            <a:r>
              <a:rPr lang="en-US" altLang="zh-CN" dirty="0" smtClean="0">
                <a:solidFill>
                  <a:schemeClr val="accent2"/>
                </a:solidFill>
                <a:latin typeface="微软雅黑" pitchFamily="34" charset="-122"/>
                <a:ea typeface="微软雅黑" panose="020B0503020204020204" pitchFamily="34" charset="-122"/>
              </a:rPr>
              <a:t> </a:t>
            </a:r>
            <a:r>
              <a:rPr lang="en-US" altLang="zh-CN" dirty="0" err="1" smtClean="0">
                <a:solidFill>
                  <a:schemeClr val="accent2"/>
                </a:solidFill>
                <a:latin typeface="微软雅黑" pitchFamily="34" charset="-122"/>
                <a:ea typeface="微软雅黑" panose="020B0503020204020204" pitchFamily="34" charset="-122"/>
              </a:rPr>
              <a:t>Zetta</a:t>
            </a:r>
            <a:r>
              <a:rPr lang="en-US" altLang="zh-CN" dirty="0" smtClean="0">
                <a:solidFill>
                  <a:schemeClr val="accent2"/>
                </a:solidFill>
                <a:latin typeface="微软雅黑" pitchFamily="34" charset="-122"/>
                <a:ea typeface="微软雅黑" panose="020B0503020204020204" pitchFamily="34" charset="-122"/>
              </a:rPr>
              <a:t> </a:t>
            </a:r>
            <a:r>
              <a:rPr lang="en-US" altLang="zh-CN" dirty="0" smtClean="0">
                <a:latin typeface="微软雅黑" pitchFamily="34" charset="-122"/>
                <a:ea typeface="微软雅黑" panose="020B0503020204020204" pitchFamily="34" charset="-122"/>
              </a:rPr>
              <a:t>2</a:t>
            </a:r>
            <a:r>
              <a:rPr lang="en-US" altLang="zh-CN" baseline="50000" dirty="0" smtClean="0">
                <a:latin typeface="微软雅黑" pitchFamily="34" charset="-122"/>
                <a:ea typeface="微软雅黑" panose="020B0503020204020204" pitchFamily="34" charset="-122"/>
              </a:rPr>
              <a:t>80</a:t>
            </a:r>
            <a:r>
              <a:rPr lang="zh-CN" altLang="en-US" dirty="0" smtClean="0">
                <a:latin typeface="微软雅黑" pitchFamily="34" charset="-122"/>
                <a:ea typeface="微软雅黑" panose="020B0503020204020204" pitchFamily="34" charset="-122"/>
              </a:rPr>
              <a:t>＝</a:t>
            </a:r>
            <a:r>
              <a:rPr lang="en-US" altLang="zh-CN" dirty="0" smtClean="0">
                <a:latin typeface="微软雅黑" pitchFamily="34" charset="-122"/>
                <a:ea typeface="微软雅黑" panose="020B0503020204020204" pitchFamily="34" charset="-122"/>
              </a:rPr>
              <a:t>1 </a:t>
            </a:r>
            <a:r>
              <a:rPr lang="en-US" altLang="zh-CN" dirty="0" err="1" smtClean="0">
                <a:solidFill>
                  <a:schemeClr val="accent2"/>
                </a:solidFill>
                <a:latin typeface="微软雅黑" pitchFamily="34" charset="-122"/>
                <a:ea typeface="微软雅黑" panose="020B0503020204020204" pitchFamily="34" charset="-122"/>
              </a:rPr>
              <a:t>Yotta</a:t>
            </a:r>
            <a:endParaRPr lang="en-US" altLang="zh-CN" baseline="30000" dirty="0" smtClean="0">
              <a:solidFill>
                <a:schemeClr val="accent2"/>
              </a:solidFill>
              <a:latin typeface="微软雅黑" pitchFamily="34" charset="-122"/>
              <a:ea typeface="微软雅黑" panose="020B0503020204020204" pitchFamily="34" charset="-122"/>
            </a:endParaRPr>
          </a:p>
          <a:p>
            <a:pPr eaLnBrk="1" hangingPunct="1">
              <a:lnSpc>
                <a:spcPct val="150000"/>
              </a:lnSpc>
            </a:pPr>
            <a:endParaRPr lang="zh-CN" altLang="en-US" dirty="0" smtClean="0">
              <a:latin typeface="微软雅黑" pitchFamily="34" charset="-122"/>
              <a:ea typeface="微软雅黑" panose="020B0503020204020204" pitchFamily="34" charset="-122"/>
            </a:endParaRPr>
          </a:p>
          <a:p>
            <a:pPr>
              <a:lnSpc>
                <a:spcPct val="150000"/>
              </a:lnSpc>
            </a:pPr>
            <a:endParaRPr lang="zh-CN" altLang="en-US" dirty="0" smtClean="0">
              <a:latin typeface="微软雅黑" pitchFamily="34" charset="-122"/>
              <a:ea typeface="微软雅黑" panose="020B0503020204020204" pitchFamily="34" charset="-122"/>
            </a:endParaRPr>
          </a:p>
        </p:txBody>
      </p:sp>
    </p:spTree>
    <p:extLst>
      <p:ext uri="{BB962C8B-B14F-4D97-AF65-F5344CB8AC3E}">
        <p14:creationId xmlns:p14="http://schemas.microsoft.com/office/powerpoint/2010/main" val="1992814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25082</TotalTime>
  <Words>5522</Words>
  <Application>Microsoft Office PowerPoint</Application>
  <PresentationFormat>全屏显示(4:3)</PresentationFormat>
  <Paragraphs>695</Paragraphs>
  <Slides>43</Slides>
  <Notes>21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7" baseType="lpstr">
      <vt:lpstr>Arial,Bold</vt:lpstr>
      <vt:lpstr>Dotum</vt:lpstr>
      <vt:lpstr>Monotype Sorts</vt:lpstr>
      <vt:lpstr>黑体</vt:lpstr>
      <vt:lpstr>宋体</vt:lpstr>
      <vt:lpstr>微软雅黑</vt:lpstr>
      <vt:lpstr>Arial</vt:lpstr>
      <vt:lpstr>Courier New</vt:lpstr>
      <vt:lpstr>Tahoma</vt:lpstr>
      <vt:lpstr>Times New Roman</vt:lpstr>
      <vt:lpstr>Verdana</vt:lpstr>
      <vt:lpstr>Wingdings</vt:lpstr>
      <vt:lpstr>默认设计模板</vt:lpstr>
      <vt:lpstr>图片</vt:lpstr>
      <vt:lpstr>  第二章 数据的机器级表示与处理                                  ——数值数据的表示   </vt:lpstr>
      <vt:lpstr>数据的表示和运算</vt:lpstr>
      <vt:lpstr>PowerPoint 演示文稿</vt:lpstr>
      <vt:lpstr>主要内容</vt:lpstr>
      <vt:lpstr>  1. 数值数据表示的三要素   </vt:lpstr>
      <vt:lpstr>数值数据表示的三要素</vt:lpstr>
      <vt:lpstr>进制转换1</vt:lpstr>
      <vt:lpstr>进制转换2</vt:lpstr>
      <vt:lpstr>进制转换的快速方法</vt:lpstr>
      <vt:lpstr>数值数据表示的三要素</vt:lpstr>
      <vt:lpstr>定点整数</vt:lpstr>
      <vt:lpstr>定点小数</vt:lpstr>
      <vt:lpstr>数值数据表示的三要素</vt:lpstr>
      <vt:lpstr> Sign and Magnitude （原码的表示）</vt:lpstr>
      <vt:lpstr>补码 - 模运算（modular运算）</vt:lpstr>
      <vt:lpstr>计算机中的运算器是模运算系统</vt:lpstr>
      <vt:lpstr>  2. 整数的表示   </vt:lpstr>
      <vt:lpstr> Unsigned integer(无符号整数)</vt:lpstr>
      <vt:lpstr>Signed integer（带符号整数，定点整数）</vt:lpstr>
      <vt:lpstr>C语言整数的表示</vt:lpstr>
      <vt:lpstr>C语言程序中的整数</vt:lpstr>
      <vt:lpstr>PowerPoint 演示文稿</vt:lpstr>
      <vt:lpstr>常量的默认类型</vt:lpstr>
      <vt:lpstr>C语言默认类型转换顺序（32位）</vt:lpstr>
      <vt:lpstr>C语言默认类型转换顺序（64位）</vt:lpstr>
      <vt:lpstr>C语言程序中的整数</vt:lpstr>
      <vt:lpstr>类型转换实例</vt:lpstr>
      <vt:lpstr>  3. 浮点数的表示   </vt:lpstr>
      <vt:lpstr>科学计数法(Scientific Notation)与浮点数</vt:lpstr>
      <vt:lpstr>浮点数的表示</vt:lpstr>
      <vt:lpstr>“Father” of the IEEE 754 standard</vt:lpstr>
      <vt:lpstr>    IEEE 754标准</vt:lpstr>
      <vt:lpstr>Ex: Converting Binary FP to Decimal</vt:lpstr>
      <vt:lpstr>Ex: Converting Decimal to FP</vt:lpstr>
      <vt:lpstr>Normalized numbers（规格化数）</vt:lpstr>
      <vt:lpstr>Representation for 0</vt:lpstr>
      <vt:lpstr>Representation for +∞/-∞ </vt:lpstr>
      <vt:lpstr>Representation for“Not a Number”</vt:lpstr>
      <vt:lpstr>Representation for Denorms(非规格化数)</vt:lpstr>
      <vt:lpstr>Representation for Denorms</vt:lpstr>
      <vt:lpstr>非规格化浮点数举例</vt:lpstr>
      <vt:lpstr>关于浮点数精度的一个例子</vt:lpstr>
      <vt:lpstr>第一讲小结</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373641332@qq.com</cp:lastModifiedBy>
  <cp:revision>1908</cp:revision>
  <dcterms:created xsi:type="dcterms:W3CDTF">2008-04-26T09:05:28Z</dcterms:created>
  <dcterms:modified xsi:type="dcterms:W3CDTF">2020-09-14T03:38:31Z</dcterms:modified>
</cp:coreProperties>
</file>