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948" r:id="rId3"/>
    <p:sldId id="973" r:id="rId4"/>
    <p:sldId id="949" r:id="rId5"/>
    <p:sldId id="950" r:id="rId6"/>
    <p:sldId id="1004" r:id="rId7"/>
    <p:sldId id="1005" r:id="rId8"/>
    <p:sldId id="1006" r:id="rId9"/>
    <p:sldId id="1007" r:id="rId10"/>
    <p:sldId id="951" r:id="rId11"/>
    <p:sldId id="1002" r:id="rId12"/>
    <p:sldId id="1008" r:id="rId13"/>
    <p:sldId id="1009" r:id="rId14"/>
    <p:sldId id="1010" r:id="rId15"/>
    <p:sldId id="1011" r:id="rId16"/>
    <p:sldId id="1012" r:id="rId17"/>
    <p:sldId id="1013" r:id="rId18"/>
    <p:sldId id="1014" r:id="rId19"/>
    <p:sldId id="1015" r:id="rId20"/>
    <p:sldId id="1016" r:id="rId21"/>
    <p:sldId id="957" r:id="rId22"/>
    <p:sldId id="1000" r:id="rId23"/>
    <p:sldId id="1001" r:id="rId24"/>
    <p:sldId id="974" r:id="rId25"/>
    <p:sldId id="958" r:id="rId26"/>
    <p:sldId id="959" r:id="rId27"/>
    <p:sldId id="960" r:id="rId28"/>
    <p:sldId id="961" r:id="rId29"/>
    <p:sldId id="886" r:id="rId30"/>
    <p:sldId id="888" r:id="rId31"/>
    <p:sldId id="889" r:id="rId32"/>
    <p:sldId id="976" r:id="rId33"/>
    <p:sldId id="1017" r:id="rId34"/>
    <p:sldId id="965" r:id="rId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CC3300"/>
    <a:srgbClr val="0066FF"/>
    <a:srgbClr val="009242"/>
    <a:srgbClr val="FF0000"/>
    <a:srgbClr val="3366FF"/>
    <a:srgbClr val="0033CC"/>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7822" autoAdjust="0"/>
    <p:restoredTop sz="91768" autoAdjust="0"/>
  </p:normalViewPr>
  <p:slideViewPr>
    <p:cSldViewPr>
      <p:cViewPr>
        <p:scale>
          <a:sx n="66" d="100"/>
          <a:sy n="66" d="100"/>
        </p:scale>
        <p:origin x="-1008" y="-9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38988"/>
    </p:cViewPr>
  </p:sorterViewPr>
  <p:notesViewPr>
    <p:cSldViewPr>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9C4823F-1BC3-4BE6-B69E-164C7198AFCD}" type="slidenum">
              <a:rPr lang="en-US" altLang="zh-CN"/>
              <a:pPr>
                <a:defRPr/>
              </a:pPr>
              <a:t>‹#›</a:t>
            </a:fld>
            <a:endParaRPr lang="en-US" altLang="zh-CN"/>
          </a:p>
        </p:txBody>
      </p:sp>
    </p:spTree>
    <p:extLst>
      <p:ext uri="{BB962C8B-B14F-4D97-AF65-F5344CB8AC3E}">
        <p14:creationId xmlns:p14="http://schemas.microsoft.com/office/powerpoint/2010/main" val="6990430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ChangeArrowheads="1" noTextEdit="1"/>
          </p:cNvSpPr>
          <p:nvPr>
            <p:ph type="sldImg"/>
          </p:nvPr>
        </p:nvSpPr>
        <p:spPr>
          <a:ln/>
        </p:spPr>
      </p:sp>
      <p:sp>
        <p:nvSpPr>
          <p:cNvPr id="76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768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D11FD78A-4802-4AF5-9EBD-839CB1DC0013}" type="slidenum">
              <a:rPr lang="en-US" altLang="zh-CN"/>
              <a:pPr/>
              <a:t>33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19B14B-6E3A-4C0B-8B38-B84BE43C5C22}"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180403E-F1A1-472B-8002-1787FF9C17A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87950E-9D8E-4533-889E-38443A7AF3B1}"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DE57753-3450-41C8-8B05-01BE0301526A}"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AF896DF-5A19-4640-B5FA-00976208C9D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0BE6A6E-F1DB-407F-A51B-772F28F1335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44DFF87-F432-489C-97A8-A2A49E740682}"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4254635-559B-4C5F-864D-CD50D701619F}"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C49866F-1CF7-4617-B977-EA500AD9FA75}"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4AEDCAB-1955-4AA8-8DB3-30E801E7E726}"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12504FC-3707-48A9-A472-B58CEEE7477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0AD49CAD-A214-44AD-9DE4-006E27BA29F0}"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hyperlink" Target="https://zh.wikipedia.org/w/index.php?title=Chakma_alphabet&amp;action=edit&amp;redlink=1" TargetMode="External"/><Relationship Id="rId18" Type="http://schemas.openxmlformats.org/officeDocument/2006/relationships/hyperlink" Target="https://zh.wikipedia.org/w/index.php?title=Takri_alphabet&amp;action=edit&amp;redlink=1" TargetMode="External"/><Relationship Id="rId26" Type="http://schemas.openxmlformats.org/officeDocument/2006/relationships/hyperlink" Target="https://zh.wikipedia.org/w/index.php?title=Duployan_shorthand&amp;action=edit&amp;redlink=1" TargetMode="External"/><Relationship Id="rId39" Type="http://schemas.openxmlformats.org/officeDocument/2006/relationships/hyperlink" Target="https://zh.wikipedia.org/w/index.php?title=Old_Permic_alphabet&amp;action=edit&amp;redlink=1" TargetMode="External"/><Relationship Id="rId21" Type="http://schemas.openxmlformats.org/officeDocument/2006/relationships/hyperlink" Target="https://zh.wikipedia.org/wiki/Unicode#cite_note-19" TargetMode="External"/><Relationship Id="rId34" Type="http://schemas.openxmlformats.org/officeDocument/2006/relationships/hyperlink" Target="https://zh.wikipedia.org/w/index.php?title=Mende_script&amp;action=edit&amp;redlink=1" TargetMode="External"/><Relationship Id="rId42" Type="http://schemas.openxmlformats.org/officeDocument/2006/relationships/hyperlink" Target="https://zh.wikipedia.org/w/index.php?title=Pau_Cin_Hau&amp;action=edit&amp;redlink=1" TargetMode="External"/><Relationship Id="rId47" Type="http://schemas.openxmlformats.org/officeDocument/2006/relationships/hyperlink" Target="https://zh.wikipedia.org/wiki/Dingbat" TargetMode="External"/><Relationship Id="rId50" Type="http://schemas.openxmlformats.org/officeDocument/2006/relationships/hyperlink" Target="https://zh.wikipedia.org/wiki/Unicode#cite_note-22" TargetMode="External"/><Relationship Id="rId55" Type="http://schemas.openxmlformats.org/officeDocument/2006/relationships/hyperlink" Target="https://zh.wikipedia.org/w/index.php?title=Old_Hungarian_alphabet&amp;action=edit&amp;redlink=1" TargetMode="External"/><Relationship Id="rId7" Type="http://schemas.openxmlformats.org/officeDocument/2006/relationships/hyperlink" Target="https://zh.wikipedia.org/w/index.php?title=Traffic_sign&amp;action=edit&amp;redlink=1" TargetMode="External"/><Relationship Id="rId2" Type="http://schemas.openxmlformats.org/officeDocument/2006/relationships/hyperlink" Target="https://zh.wikipedia.org/w/index.php?title=%E5%8D%B0%E5%BA%A6%E7%9B%A7%E6%AF%94%E7%AC%A6%E8%99%9F&amp;action=edit&amp;redlink=1" TargetMode="External"/><Relationship Id="rId16" Type="http://schemas.openxmlformats.org/officeDocument/2006/relationships/hyperlink" Target="https://zh.wikipedia.org/w/index.php?title=%C5%9A%C4%81rad%C4%81_script&amp;action=edit&amp;redlink=1" TargetMode="External"/><Relationship Id="rId29" Type="http://schemas.openxmlformats.org/officeDocument/2006/relationships/hyperlink" Target="https://zh.wikipedia.org/w/index.php?title=Khojki&amp;action=edit&amp;redlink=1" TargetMode="External"/><Relationship Id="rId11" Type="http://schemas.openxmlformats.org/officeDocument/2006/relationships/hyperlink" Target="https://zh.wikipedia.org/w/index.php?title=CJK_Unified_Ideographs&amp;action=edit&amp;redlink=1" TargetMode="External"/><Relationship Id="rId24" Type="http://schemas.openxmlformats.org/officeDocument/2006/relationships/hyperlink" Target="https://zh.wikipedia.org/w/index.php?title=Bassa_alphabet&amp;action=edit&amp;redlink=1" TargetMode="External"/><Relationship Id="rId32" Type="http://schemas.openxmlformats.org/officeDocument/2006/relationships/hyperlink" Target="https://zh.wikipedia.org/w/index.php?title=Mahajani&amp;action=edit&amp;redlink=1" TargetMode="External"/><Relationship Id="rId37" Type="http://schemas.openxmlformats.org/officeDocument/2006/relationships/hyperlink" Target="https://zh.wikipedia.org/w/index.php?title=Nabataean_alphabet&amp;action=edit&amp;redlink=1" TargetMode="External"/><Relationship Id="rId40" Type="http://schemas.openxmlformats.org/officeDocument/2006/relationships/hyperlink" Target="https://zh.wikipedia.org/w/index.php?title=Pahawh_Hmong&amp;action=edit&amp;redlink=1" TargetMode="External"/><Relationship Id="rId45" Type="http://schemas.openxmlformats.org/officeDocument/2006/relationships/hyperlink" Target="https://zh.wikipedia.org/w/index.php?title=Tirhuta&amp;action=edit&amp;redlink=1" TargetMode="External"/><Relationship Id="rId53" Type="http://schemas.openxmlformats.org/officeDocument/2006/relationships/hyperlink" Target="https://zh.wikipedia.org/w/index.php?title=Hatran_alphabet&amp;action=edit&amp;redlink=1" TargetMode="External"/><Relationship Id="rId58" Type="http://schemas.openxmlformats.org/officeDocument/2006/relationships/hyperlink" Target="https://zh.wikipedia.org/w/index.php?title=Fitzpatrick_scale&amp;action=edit&amp;redlink=1" TargetMode="External"/><Relationship Id="rId5" Type="http://schemas.openxmlformats.org/officeDocument/2006/relationships/hyperlink" Target="https://zh.wikipedia.org/w/index.php?title=Mandaic_alphabet&amp;action=edit&amp;redlink=1" TargetMode="External"/><Relationship Id="rId19" Type="http://schemas.openxmlformats.org/officeDocument/2006/relationships/hyperlink" Target="https://zh.wikipedia.org/wiki/Unicode#cite_note-18" TargetMode="External"/><Relationship Id="rId4" Type="http://schemas.openxmlformats.org/officeDocument/2006/relationships/hyperlink" Target="https://zh.wikipedia.org/w/index.php?title=Br%C4%81hm%C4%AB_script&amp;action=edit&amp;redlink=1" TargetMode="External"/><Relationship Id="rId9" Type="http://schemas.openxmlformats.org/officeDocument/2006/relationships/hyperlink" Target="https://zh.wikipedia.org/w/index.php?title=Emoticons&amp;action=edit&amp;redlink=1" TargetMode="External"/><Relationship Id="rId14" Type="http://schemas.openxmlformats.org/officeDocument/2006/relationships/hyperlink" Target="https://zh.wikipedia.org/w/index.php?title=Meroitic_alphabet&amp;action=edit&amp;redlink=1" TargetMode="External"/><Relationship Id="rId22" Type="http://schemas.openxmlformats.org/officeDocument/2006/relationships/hyperlink" Target="https://zh.wikipedia.org/wiki/Unicode#cite_note-20" TargetMode="External"/><Relationship Id="rId27" Type="http://schemas.openxmlformats.org/officeDocument/2006/relationships/hyperlink" Target="https://zh.wikipedia.org/w/index.php?title=Elbasan_alphabet&amp;action=edit&amp;redlink=1" TargetMode="External"/><Relationship Id="rId30" Type="http://schemas.openxmlformats.org/officeDocument/2006/relationships/hyperlink" Target="https://zh.wikipedia.org/w/index.php?title=Khudabadi_alphabet&amp;action=edit&amp;redlink=1" TargetMode="External"/><Relationship Id="rId35" Type="http://schemas.openxmlformats.org/officeDocument/2006/relationships/hyperlink" Target="https://zh.wikipedia.org/w/index.php?title=Modi_alphabet&amp;action=edit&amp;redlink=1" TargetMode="External"/><Relationship Id="rId43" Type="http://schemas.openxmlformats.org/officeDocument/2006/relationships/hyperlink" Target="https://zh.wikipedia.org/w/index.php?title=Psalter_Pahlavi&amp;action=edit&amp;redlink=1" TargetMode="External"/><Relationship Id="rId48" Type="http://schemas.openxmlformats.org/officeDocument/2006/relationships/hyperlink" Target="https://zh.wikipedia.org/wiki/Unicode#cite_note-21" TargetMode="External"/><Relationship Id="rId56" Type="http://schemas.openxmlformats.org/officeDocument/2006/relationships/hyperlink" Target="https://zh.wikipedia.org/w/index.php?title=SignWriting&amp;action=edit&amp;redlink=1" TargetMode="External"/><Relationship Id="rId8" Type="http://schemas.openxmlformats.org/officeDocument/2006/relationships/hyperlink" Target="https://zh.wikipedia.org/w/index.php?title=Map&amp;action=edit&amp;redlink=1" TargetMode="External"/><Relationship Id="rId51" Type="http://schemas.openxmlformats.org/officeDocument/2006/relationships/hyperlink" Target="https://zh.wikipedia.org/w/index.php?title=Ahom_alphabet&amp;action=edit&amp;redlink=1" TargetMode="External"/><Relationship Id="rId3" Type="http://schemas.openxmlformats.org/officeDocument/2006/relationships/hyperlink" Target="https://zh.wikipedia.org/w/index.php?title=Batak_alphabet&amp;action=edit&amp;redlink=1" TargetMode="External"/><Relationship Id="rId12" Type="http://schemas.openxmlformats.org/officeDocument/2006/relationships/hyperlink" Target="https://zh.wikipedia.org/wiki/Unicode#cite_note-17" TargetMode="External"/><Relationship Id="rId17" Type="http://schemas.openxmlformats.org/officeDocument/2006/relationships/hyperlink" Target="https://zh.wikipedia.org/w/index.php?title=Sora_Sompeng&amp;action=edit&amp;redlink=1" TargetMode="External"/><Relationship Id="rId25" Type="http://schemas.openxmlformats.org/officeDocument/2006/relationships/hyperlink" Target="https://zh.wikipedia.org/w/index.php?title=Caucasian_Albanian_alphabet&amp;action=edit&amp;redlink=1" TargetMode="External"/><Relationship Id="rId33" Type="http://schemas.openxmlformats.org/officeDocument/2006/relationships/hyperlink" Target="https://zh.wikipedia.org/w/index.php?title=Manichaean_alphabet&amp;action=edit&amp;redlink=1" TargetMode="External"/><Relationship Id="rId38" Type="http://schemas.openxmlformats.org/officeDocument/2006/relationships/hyperlink" Target="https://zh.wikipedia.org/w/index.php?title=Old_North_Arabian&amp;action=edit&amp;redlink=1" TargetMode="External"/><Relationship Id="rId46" Type="http://schemas.openxmlformats.org/officeDocument/2006/relationships/hyperlink" Target="https://zh.wikipedia.org/w/index.php?title=Varang_Kshiti&amp;action=edit&amp;redlink=1" TargetMode="External"/><Relationship Id="rId59" Type="http://schemas.openxmlformats.org/officeDocument/2006/relationships/hyperlink" Target="https://zh.wikipedia.org/wiki/Unicode#cite_note-23" TargetMode="External"/><Relationship Id="rId20" Type="http://schemas.openxmlformats.org/officeDocument/2006/relationships/hyperlink" Target="https://zh.wikipedia.org/wiki/%E5%9C%9F%E8%80%B3%E5%85%B6%E9%87%8C%E6%8B%89%E7%AC%A6%E5%8F%B7" TargetMode="External"/><Relationship Id="rId41" Type="http://schemas.openxmlformats.org/officeDocument/2006/relationships/hyperlink" Target="https://zh.wikipedia.org/w/index.php?title=Palmyrene_script&amp;action=edit&amp;redlink=1" TargetMode="External"/><Relationship Id="rId54" Type="http://schemas.openxmlformats.org/officeDocument/2006/relationships/hyperlink" Target="https://zh.wikipedia.org/w/index.php?title=Multani_alphabet&amp;action=edit&amp;redlink=1" TargetMode="External"/><Relationship Id="rId1" Type="http://schemas.openxmlformats.org/officeDocument/2006/relationships/slideLayout" Target="../slideLayouts/slideLayout2.xml"/><Relationship Id="rId6" Type="http://schemas.openxmlformats.org/officeDocument/2006/relationships/hyperlink" Target="https://zh.wikipedia.org/w/index.php?title=Playing_card&amp;action=edit&amp;redlink=1" TargetMode="External"/><Relationship Id="rId15" Type="http://schemas.openxmlformats.org/officeDocument/2006/relationships/hyperlink" Target="https://zh.wikipedia.org/w/index.php?title=Pollard_script&amp;action=edit&amp;redlink=1" TargetMode="External"/><Relationship Id="rId23" Type="http://schemas.openxmlformats.org/officeDocument/2006/relationships/hyperlink" Target="https://zh.wikipedia.org/wiki/%E4%BF%84%E7%BE%85%E6%96%AF%E7%9B%A7%E5%B8%83" TargetMode="External"/><Relationship Id="rId28" Type="http://schemas.openxmlformats.org/officeDocument/2006/relationships/hyperlink" Target="https://zh.wikipedia.org/w/index.php?title=Grantha_alphabet&amp;action=edit&amp;redlink=1" TargetMode="External"/><Relationship Id="rId36" Type="http://schemas.openxmlformats.org/officeDocument/2006/relationships/hyperlink" Target="https://zh.wikipedia.org/w/index.php?title=Mro_script&amp;action=edit&amp;redlink=1" TargetMode="External"/><Relationship Id="rId49" Type="http://schemas.openxmlformats.org/officeDocument/2006/relationships/hyperlink" Target="https://zh.wikipedia.org/wiki/%E5%96%AC%E6%B2%BB%E4%BA%9E%E6%8B%89%E9%87%8C" TargetMode="External"/><Relationship Id="rId57" Type="http://schemas.openxmlformats.org/officeDocument/2006/relationships/hyperlink" Target="https://zh.wikipedia.org/w/index.php?title=Cherokee_syllabary&amp;action=edit&amp;redlink=1" TargetMode="External"/><Relationship Id="rId10" Type="http://schemas.openxmlformats.org/officeDocument/2006/relationships/hyperlink" Target="https://zh.wikipedia.org/wiki/Emoji" TargetMode="External"/><Relationship Id="rId31" Type="http://schemas.openxmlformats.org/officeDocument/2006/relationships/hyperlink" Target="https://zh.wikipedia.org/wiki/Linear_A" TargetMode="External"/><Relationship Id="rId44" Type="http://schemas.openxmlformats.org/officeDocument/2006/relationships/hyperlink" Target="https://zh.wikipedia.org/w/index.php?title=Siddha%E1%B9%83_alphabet&amp;action=edit&amp;redlink=1" TargetMode="External"/><Relationship Id="rId52" Type="http://schemas.openxmlformats.org/officeDocument/2006/relationships/hyperlink" Target="https://zh.wikipedia.org/w/index.php?title=Anatolian_hieroglyphs&amp;action=edit&amp;redlink=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spcBef>
                <a:spcPct val="75000"/>
              </a:spcBef>
            </a:pP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solidFill>
                  <a:srgbClr val="FF0000"/>
                </a:solidFill>
                <a:latin typeface="微软雅黑" panose="020B0503020204020204" pitchFamily="34" charset="-122"/>
                <a:ea typeface="微软雅黑" panose="020B0503020204020204" pitchFamily="34" charset="-122"/>
              </a:rPr>
              <a:t/>
            </a:r>
            <a:br>
              <a:rPr lang="zh-CN" altLang="en-US" dirty="0" smtClean="0">
                <a:solidFill>
                  <a:srgbClr val="FF0000"/>
                </a:solidFill>
                <a:latin typeface="微软雅黑" panose="020B0503020204020204" pitchFamily="34" charset="-122"/>
                <a:ea typeface="微软雅黑" panose="020B0503020204020204" pitchFamily="34" charset="-122"/>
              </a:rPr>
            </a:br>
            <a:r>
              <a:rPr lang="zh-CN" altLang="en-US" dirty="0" smtClean="0">
                <a:solidFill>
                  <a:srgbClr val="FF0000"/>
                </a:solidFill>
                <a:latin typeface="微软雅黑" panose="020B0503020204020204" pitchFamily="34" charset="-122"/>
                <a:ea typeface="微软雅黑" panose="020B0503020204020204" pitchFamily="34" charset="-122"/>
              </a:rPr>
              <a:t>第二章 数据的机器级表示与处理</a:t>
            </a:r>
            <a:r>
              <a:rPr lang="en-US" altLang="zh-CN" dirty="0" smtClean="0">
                <a:solidFill>
                  <a:srgbClr val="FF0000"/>
                </a:solidFill>
                <a:latin typeface="微软雅黑" panose="020B0503020204020204" pitchFamily="34" charset="-122"/>
                <a:ea typeface="微软雅黑" panose="020B0503020204020204" pitchFamily="34" charset="-122"/>
              </a:rPr>
              <a:t/>
            </a:r>
            <a:br>
              <a:rPr lang="en-US" altLang="zh-CN" dirty="0" smtClean="0">
                <a:solidFill>
                  <a:srgbClr val="FF0000"/>
                </a:solidFill>
                <a:latin typeface="微软雅黑" panose="020B0503020204020204" pitchFamily="34" charset="-122"/>
                <a:ea typeface="微软雅黑" panose="020B0503020204020204" pitchFamily="34" charset="-122"/>
              </a:rPr>
            </a:br>
            <a:r>
              <a:rPr lang="en-US" altLang="zh-CN" dirty="0" smtClean="0">
                <a:solidFill>
                  <a:srgbClr val="FF0000"/>
                </a:solidFill>
                <a:latin typeface="微软雅黑" panose="020B0503020204020204" pitchFamily="34" charset="-122"/>
                <a:ea typeface="微软雅黑" panose="020B0503020204020204" pitchFamily="34" charset="-122"/>
              </a:rPr>
              <a:t>              </a:t>
            </a:r>
            <a:r>
              <a:rPr lang="en-US" altLang="zh-CN" sz="2800" dirty="0" smtClean="0">
                <a:solidFill>
                  <a:srgbClr val="0066CC"/>
                </a:solidFill>
                <a:latin typeface="微软雅黑" panose="020B0503020204020204" pitchFamily="34" charset="-122"/>
                <a:ea typeface="微软雅黑" panose="020B0503020204020204" pitchFamily="34" charset="-122"/>
              </a:rPr>
              <a:t>——</a:t>
            </a:r>
            <a:r>
              <a:rPr lang="zh-CN" altLang="en-US" sz="2800" dirty="0" smtClean="0">
                <a:solidFill>
                  <a:srgbClr val="0066CC"/>
                </a:solidFill>
                <a:latin typeface="微软雅黑" pitchFamily="34" charset="-122"/>
                <a:ea typeface="微软雅黑" pitchFamily="34" charset="-122"/>
              </a:rPr>
              <a:t>非</a:t>
            </a:r>
            <a:r>
              <a:rPr lang="zh-CN" altLang="en-US" sz="2800" dirty="0">
                <a:solidFill>
                  <a:srgbClr val="0066CC"/>
                </a:solidFill>
                <a:latin typeface="微软雅黑" pitchFamily="34" charset="-122"/>
                <a:ea typeface="微软雅黑" pitchFamily="34" charset="-122"/>
              </a:rPr>
              <a:t>数值数据的表示、数据的存储</a:t>
            </a:r>
            <a:r>
              <a:rPr lang="zh-CN" altLang="en-US" sz="2800" dirty="0" smtClean="0">
                <a:solidFill>
                  <a:srgbClr val="0066CC"/>
                </a:solidFill>
                <a:latin typeface="微软雅黑" panose="020B0503020204020204" pitchFamily="34" charset="-122"/>
                <a:ea typeface="微软雅黑" panose="020B0503020204020204" pitchFamily="34" charset="-122"/>
              </a:rPr>
              <a:t/>
            </a:r>
            <a:br>
              <a:rPr lang="zh-CN" altLang="en-US" sz="2800" dirty="0" smtClean="0">
                <a:solidFill>
                  <a:srgbClr val="0066CC"/>
                </a:solidFill>
                <a:latin typeface="微软雅黑" panose="020B0503020204020204" pitchFamily="34" charset="-122"/>
                <a:ea typeface="微软雅黑" panose="020B0503020204020204" pitchFamily="34" charset="-122"/>
              </a:rPr>
            </a:br>
            <a:r>
              <a:rPr lang="en-US" altLang="zh-CN" dirty="0" smtClean="0">
                <a:solidFill>
                  <a:srgbClr val="FF0000"/>
                </a:solidFill>
                <a:latin typeface="微软雅黑" panose="020B0503020204020204" pitchFamily="34" charset="-122"/>
                <a:ea typeface="微软雅黑" panose="020B0503020204020204" pitchFamily="34" charset="-122"/>
              </a:rPr>
              <a:t/>
            </a:r>
            <a:br>
              <a:rPr lang="en-US" altLang="zh-CN" dirty="0" smtClean="0">
                <a:solidFill>
                  <a:srgbClr val="FF0000"/>
                </a:solidFill>
                <a:latin typeface="微软雅黑" panose="020B0503020204020204" pitchFamily="34" charset="-122"/>
                <a:ea typeface="微软雅黑" panose="020B0503020204020204" pitchFamily="34" charset="-122"/>
              </a:rPr>
            </a:br>
            <a:r>
              <a:rPr lang="en-US" altLang="zh-CN" dirty="0">
                <a:solidFill>
                  <a:srgbClr val="FF0000"/>
                </a:solidFill>
                <a:latin typeface="微软雅黑" panose="020B0503020204020204" pitchFamily="34" charset="-122"/>
                <a:ea typeface="微软雅黑" panose="020B0503020204020204" pitchFamily="34" charset="-122"/>
              </a:rPr>
              <a:t/>
            </a:r>
            <a:br>
              <a:rPr lang="en-US" altLang="zh-CN" dirty="0">
                <a:solidFill>
                  <a:srgbClr val="FF0000"/>
                </a:solidFill>
                <a:latin typeface="微软雅黑" panose="020B0503020204020204" pitchFamily="34" charset="-122"/>
                <a:ea typeface="微软雅黑" panose="020B0503020204020204" pitchFamily="34" charset="-122"/>
              </a:rPr>
            </a:br>
            <a:endParaRPr lang="en-US" altLang="zh-CN" sz="2800" dirty="0" smtClean="0">
              <a:solidFill>
                <a:srgbClr val="333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body" idx="4294967295"/>
          </p:nvPr>
        </p:nvSpPr>
        <p:spPr>
          <a:xfrm>
            <a:off x="147638" y="919163"/>
            <a:ext cx="8996362" cy="5211170"/>
          </a:xfrm>
          <a:noFill/>
        </p:spPr>
        <p:txBody>
          <a:bodyPr lIns="63500" tIns="25400" rIns="63500" bIns="25400">
            <a:spAutoFit/>
          </a:bodyPr>
          <a:lstStyle/>
          <a:p>
            <a:pPr marL="203200" indent="-203200">
              <a:spcBef>
                <a:spcPct val="35000"/>
              </a:spcBef>
            </a:pPr>
            <a:r>
              <a:rPr lang="zh-CN" altLang="en-US" dirty="0" smtClean="0">
                <a:latin typeface="微软雅黑" panose="020B0503020204020204" pitchFamily="34" charset="-122"/>
                <a:ea typeface="微软雅黑" panose="020B0503020204020204" pitchFamily="34" charset="-122"/>
              </a:rPr>
              <a:t>特点</a:t>
            </a:r>
          </a:p>
          <a:p>
            <a:pPr marL="685800" lvl="1" indent="-190500">
              <a:spcBef>
                <a:spcPct val="35000"/>
              </a:spcBef>
            </a:pPr>
            <a:r>
              <a:rPr lang="zh-CN" altLang="en-US" sz="2200" dirty="0" smtClean="0">
                <a:solidFill>
                  <a:srgbClr val="0033CC"/>
                </a:solidFill>
                <a:latin typeface="微软雅黑" panose="020B0503020204020204" pitchFamily="34" charset="-122"/>
                <a:ea typeface="微软雅黑" panose="020B0503020204020204" pitchFamily="34" charset="-122"/>
              </a:rPr>
              <a:t>汉字是表意文字，一个字就是一个方块图形。</a:t>
            </a:r>
          </a:p>
          <a:p>
            <a:pPr marL="685800" lvl="1" indent="-190500">
              <a:spcBef>
                <a:spcPct val="35000"/>
              </a:spcBef>
            </a:pPr>
            <a:r>
              <a:rPr lang="zh-CN" altLang="en-US" sz="2200" dirty="0" smtClean="0">
                <a:solidFill>
                  <a:srgbClr val="0033CC"/>
                </a:solidFill>
                <a:latin typeface="微软雅黑" panose="020B0503020204020204" pitchFamily="34" charset="-122"/>
                <a:ea typeface="微软雅黑" panose="020B0503020204020204" pitchFamily="34" charset="-122"/>
              </a:rPr>
              <a:t>汉字数量巨大，总数超过6万字，给汉字在计算机内部的表示、汉字的传输与交换、汉字的输入和输出等带来了一系列问题。</a:t>
            </a:r>
          </a:p>
          <a:p>
            <a:pPr marL="203200" indent="-203200">
              <a:spcBef>
                <a:spcPct val="35000"/>
              </a:spcBef>
            </a:pPr>
            <a:r>
              <a:rPr lang="zh-CN" altLang="en-US" dirty="0" smtClean="0">
                <a:latin typeface="微软雅黑" panose="020B0503020204020204" pitchFamily="34" charset="-122"/>
                <a:ea typeface="微软雅黑" panose="020B0503020204020204" pitchFamily="34" charset="-122"/>
              </a:rPr>
              <a:t>编码形式</a:t>
            </a:r>
          </a:p>
          <a:p>
            <a:pPr marL="685800" lvl="1" indent="-190500" algn="just">
              <a:spcBef>
                <a:spcPct val="35000"/>
              </a:spcBef>
            </a:pPr>
            <a:r>
              <a:rPr lang="zh-CN" altLang="en-US" sz="2200" dirty="0" smtClean="0">
                <a:solidFill>
                  <a:srgbClr val="0033CC"/>
                </a:solidFill>
                <a:latin typeface="微软雅黑" panose="020B0503020204020204" pitchFamily="34" charset="-122"/>
                <a:ea typeface="微软雅黑" panose="020B0503020204020204" pitchFamily="34" charset="-122"/>
              </a:rPr>
              <a:t>有以下几种汉字代码：</a:t>
            </a:r>
          </a:p>
          <a:p>
            <a:pPr marL="685800" lvl="1" indent="-190500" algn="just">
              <a:spcBef>
                <a:spcPct val="35000"/>
              </a:spcBef>
              <a:buFont typeface="Wingdings" pitchFamily="2" charset="2"/>
              <a:buChar char=" "/>
            </a:pPr>
            <a:r>
              <a:rPr lang="zh-CN" altLang="en-US" sz="2200" dirty="0" smtClean="0">
                <a:solidFill>
                  <a:schemeClr val="accent2"/>
                </a:solidFill>
                <a:latin typeface="微软雅黑" panose="020B0503020204020204" pitchFamily="34" charset="-122"/>
                <a:ea typeface="微软雅黑" panose="020B0503020204020204" pitchFamily="34" charset="-122"/>
              </a:rPr>
              <a:t>输入码：</a:t>
            </a:r>
            <a:r>
              <a:rPr lang="zh-CN" altLang="en-US" sz="2200" dirty="0" smtClean="0">
                <a:solidFill>
                  <a:srgbClr val="008000"/>
                </a:solidFill>
                <a:latin typeface="微软雅黑" panose="020B0503020204020204" pitchFamily="34" charset="-122"/>
                <a:ea typeface="微软雅黑" panose="020B0503020204020204" pitchFamily="34" charset="-122"/>
              </a:rPr>
              <a:t>对汉字用相应按键进行编码表示，用于输入</a:t>
            </a:r>
            <a:endParaRPr lang="zh-CN" altLang="en-US" sz="2200" dirty="0" smtClean="0">
              <a:solidFill>
                <a:srgbClr val="0033CC"/>
              </a:solidFill>
              <a:latin typeface="微软雅黑" panose="020B0503020204020204" pitchFamily="34" charset="-122"/>
              <a:ea typeface="微软雅黑" panose="020B0503020204020204" pitchFamily="34" charset="-122"/>
            </a:endParaRPr>
          </a:p>
          <a:p>
            <a:pPr marL="685800" lvl="1" indent="-190500" algn="just">
              <a:spcBef>
                <a:spcPct val="35000"/>
              </a:spcBef>
              <a:buFont typeface="Wingdings" pitchFamily="2" charset="2"/>
              <a:buChar char=" "/>
            </a:pPr>
            <a:r>
              <a:rPr lang="zh-CN" altLang="en-US" sz="2200" dirty="0" smtClean="0">
                <a:solidFill>
                  <a:schemeClr val="accent2"/>
                </a:solidFill>
                <a:latin typeface="微软雅黑" panose="020B0503020204020204" pitchFamily="34" charset="-122"/>
                <a:ea typeface="微软雅黑" panose="020B0503020204020204" pitchFamily="34" charset="-122"/>
              </a:rPr>
              <a:t>内码：</a:t>
            </a:r>
            <a:r>
              <a:rPr lang="zh-CN" altLang="en-US" sz="2200" dirty="0" smtClean="0">
                <a:solidFill>
                  <a:srgbClr val="008000"/>
                </a:solidFill>
                <a:latin typeface="微软雅黑" panose="020B0503020204020204" pitchFamily="34" charset="-122"/>
                <a:ea typeface="微软雅黑" panose="020B0503020204020204" pitchFamily="34" charset="-122"/>
              </a:rPr>
              <a:t>用于在系统中进行存储、查找、传送等处理</a:t>
            </a:r>
            <a:endParaRPr lang="zh-CN" altLang="en-US" sz="2200" dirty="0" smtClean="0">
              <a:solidFill>
                <a:srgbClr val="0033CC"/>
              </a:solidFill>
              <a:latin typeface="微软雅黑" panose="020B0503020204020204" pitchFamily="34" charset="-122"/>
              <a:ea typeface="微软雅黑" panose="020B0503020204020204" pitchFamily="34" charset="-122"/>
            </a:endParaRPr>
          </a:p>
          <a:p>
            <a:pPr marL="685800" lvl="1" indent="-190500" algn="just">
              <a:spcBef>
                <a:spcPct val="35000"/>
              </a:spcBef>
              <a:buFont typeface="Wingdings" pitchFamily="2" charset="2"/>
              <a:buChar char=" "/>
            </a:pPr>
            <a:r>
              <a:rPr lang="zh-CN" altLang="en-US" sz="2200" dirty="0" smtClean="0">
                <a:solidFill>
                  <a:schemeClr val="accent2"/>
                </a:solidFill>
                <a:latin typeface="微软雅黑" panose="020B0503020204020204" pitchFamily="34" charset="-122"/>
                <a:ea typeface="微软雅黑" panose="020B0503020204020204" pitchFamily="34" charset="-122"/>
              </a:rPr>
              <a:t>字模点阵或轮廓描述</a:t>
            </a:r>
            <a:r>
              <a:rPr lang="en-US" altLang="zh-CN" sz="2200" dirty="0" smtClean="0">
                <a:solidFill>
                  <a:schemeClr val="accent2"/>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solidFill>
                  <a:srgbClr val="008000"/>
                </a:solidFill>
                <a:latin typeface="微软雅黑" panose="020B0503020204020204" pitchFamily="34" charset="-122"/>
                <a:ea typeface="微软雅黑" panose="020B0503020204020204" pitchFamily="34" charset="-122"/>
              </a:rPr>
              <a:t>描述汉字字模点阵或轮廓，用于显示</a:t>
            </a:r>
            <a:r>
              <a:rPr lang="en-US" altLang="zh-CN" sz="2200" dirty="0" smtClean="0">
                <a:solidFill>
                  <a:srgbClr val="008000"/>
                </a:solidFill>
                <a:latin typeface="微软雅黑" panose="020B0503020204020204" pitchFamily="34" charset="-122"/>
                <a:ea typeface="微软雅黑" panose="020B0503020204020204" pitchFamily="34" charset="-122"/>
              </a:rPr>
              <a:t>/</a:t>
            </a:r>
            <a:r>
              <a:rPr lang="zh-CN" altLang="en-US" sz="2200" dirty="0" smtClean="0">
                <a:solidFill>
                  <a:srgbClr val="008000"/>
                </a:solidFill>
                <a:latin typeface="微软雅黑" panose="020B0503020204020204" pitchFamily="34" charset="-122"/>
                <a:ea typeface="微软雅黑" panose="020B0503020204020204" pitchFamily="34" charset="-122"/>
              </a:rPr>
              <a:t>打印</a:t>
            </a:r>
          </a:p>
          <a:p>
            <a:pPr marL="685800" lvl="1" indent="-190500">
              <a:lnSpc>
                <a:spcPct val="90000"/>
              </a:lnSpc>
              <a:buFont typeface="Wingdings" pitchFamily="2" charset="2"/>
              <a:buChar char=" "/>
            </a:pPr>
            <a:endParaRPr lang="zh-CN" altLang="en-US" sz="2200" dirty="0" smtClean="0">
              <a:solidFill>
                <a:srgbClr val="008000"/>
              </a:solidFill>
              <a:latin typeface="微软雅黑" panose="020B0503020204020204" pitchFamily="34" charset="-122"/>
              <a:ea typeface="微软雅黑" panose="020B0503020204020204" pitchFamily="34" charset="-122"/>
            </a:endParaRPr>
          </a:p>
          <a:p>
            <a:pPr marL="203200" indent="-203200">
              <a:lnSpc>
                <a:spcPct val="90000"/>
              </a:lnSpc>
              <a:buFontTx/>
              <a:buNone/>
            </a:pPr>
            <a:r>
              <a:rPr lang="zh-CN" altLang="en-US" sz="2200" dirty="0" smtClean="0">
                <a:latin typeface="微软雅黑" panose="020B0503020204020204" pitchFamily="34" charset="-122"/>
                <a:ea typeface="微软雅黑" panose="020B0503020204020204" pitchFamily="34" charset="-122"/>
              </a:rPr>
              <a:t> </a:t>
            </a:r>
          </a:p>
        </p:txBody>
      </p:sp>
      <p:sp>
        <p:nvSpPr>
          <p:cNvPr id="609283" name="Rectangle 3"/>
          <p:cNvSpPr>
            <a:spLocks noGrp="1" noChangeArrowheads="1"/>
          </p:cNvSpPr>
          <p:nvPr>
            <p:ph type="title" idx="4294967295"/>
          </p:nvPr>
        </p:nvSpPr>
        <p:spPr>
          <a:xfrm>
            <a:off x="457200" y="35610"/>
            <a:ext cx="8229600" cy="646331"/>
          </a:xfrm>
          <a:noFill/>
        </p:spPr>
        <p:txBody>
          <a:bodyPr>
            <a:spAutoFit/>
          </a:bodyPr>
          <a:lstStyle/>
          <a:p>
            <a:r>
              <a:rPr lang="zh-CN" altLang="en-US" sz="3600" dirty="0" smtClean="0">
                <a:latin typeface="微软雅黑" panose="020B0503020204020204" pitchFamily="34" charset="-122"/>
                <a:ea typeface="微软雅黑" panose="020B0503020204020204" pitchFamily="34" charset="-122"/>
              </a:rPr>
              <a:t>汉字及国际字符的编码表示</a:t>
            </a:r>
            <a:endParaRPr lang="en-US" altLang="zh-CN" sz="3600" dirty="0" smtClean="0">
              <a:latin typeface="微软雅黑" panose="020B0503020204020204" pitchFamily="34" charset="-122"/>
              <a:ea typeface="微软雅黑" panose="020B0503020204020204" pitchFamily="34" charset="-122"/>
            </a:endParaRPr>
          </a:p>
        </p:txBody>
      </p:sp>
      <p:sp>
        <p:nvSpPr>
          <p:cNvPr id="410628" name="Text Box 4"/>
          <p:cNvSpPr txBox="1">
            <a:spLocks noChangeArrowheads="1"/>
          </p:cNvSpPr>
          <p:nvPr/>
        </p:nvSpPr>
        <p:spPr bwMode="auto">
          <a:xfrm>
            <a:off x="758825" y="5543550"/>
            <a:ext cx="6345238" cy="830997"/>
          </a:xfrm>
          <a:prstGeom prst="rect">
            <a:avLst/>
          </a:prstGeom>
          <a:noFill/>
          <a:ln w="12700">
            <a:noFill/>
            <a:miter lim="800000"/>
            <a:headEnd/>
            <a:tailEnd/>
          </a:ln>
        </p:spPr>
        <p:txBody>
          <a:bodyPr>
            <a:spAutoFit/>
          </a:bodyPr>
          <a:lstStyle/>
          <a:p>
            <a:pPr eaLnBrk="0" hangingPunct="0">
              <a:spcBef>
                <a:spcPct val="50000"/>
              </a:spcBef>
            </a:pPr>
            <a:r>
              <a:rPr lang="zh-CN" altLang="en-US" sz="2400" b="1" dirty="0">
                <a:solidFill>
                  <a:srgbClr val="CC0000"/>
                </a:solidFill>
                <a:latin typeface="微软雅黑" panose="020B0503020204020204" pitchFamily="34" charset="-122"/>
                <a:ea typeface="微软雅黑" panose="020B0503020204020204" pitchFamily="34" charset="-122"/>
              </a:rPr>
              <a:t>问题：西文字符有没有输入码？有没有内码？有没有字模点阵或轮廓描述？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626">
                                            <p:txEl>
                                              <p:pRg st="1" end="1"/>
                                            </p:txEl>
                                          </p:spTgt>
                                        </p:tgtEl>
                                        <p:attrNameLst>
                                          <p:attrName>style.visibility</p:attrName>
                                        </p:attrNameLst>
                                      </p:cBhvr>
                                      <p:to>
                                        <p:strVal val="visible"/>
                                      </p:to>
                                    </p:set>
                                    <p:animEffect transition="in" filter="blinds(horizontal)">
                                      <p:cBhvr>
                                        <p:cTn id="7" dur="500"/>
                                        <p:tgtEl>
                                          <p:spTgt spid="4106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626">
                                            <p:txEl>
                                              <p:pRg st="2" end="2"/>
                                            </p:txEl>
                                          </p:spTgt>
                                        </p:tgtEl>
                                        <p:attrNameLst>
                                          <p:attrName>style.visibility</p:attrName>
                                        </p:attrNameLst>
                                      </p:cBhvr>
                                      <p:to>
                                        <p:strVal val="visible"/>
                                      </p:to>
                                    </p:set>
                                    <p:animEffect transition="in" filter="blinds(horizontal)">
                                      <p:cBhvr>
                                        <p:cTn id="12" dur="500"/>
                                        <p:tgtEl>
                                          <p:spTgt spid="4106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626">
                                            <p:txEl>
                                              <p:pRg st="5" end="5"/>
                                            </p:txEl>
                                          </p:spTgt>
                                        </p:tgtEl>
                                        <p:attrNameLst>
                                          <p:attrName>style.visibility</p:attrName>
                                        </p:attrNameLst>
                                      </p:cBhvr>
                                      <p:to>
                                        <p:strVal val="visible"/>
                                      </p:to>
                                    </p:set>
                                    <p:animEffect transition="in" filter="blinds(horizontal)">
                                      <p:cBhvr>
                                        <p:cTn id="17" dur="500"/>
                                        <p:tgtEl>
                                          <p:spTgt spid="41062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0626">
                                            <p:txEl>
                                              <p:pRg st="6" end="6"/>
                                            </p:txEl>
                                          </p:spTgt>
                                        </p:tgtEl>
                                        <p:attrNameLst>
                                          <p:attrName>style.visibility</p:attrName>
                                        </p:attrNameLst>
                                      </p:cBhvr>
                                      <p:to>
                                        <p:strVal val="visible"/>
                                      </p:to>
                                    </p:set>
                                    <p:animEffect transition="in" filter="blinds(horizontal)">
                                      <p:cBhvr>
                                        <p:cTn id="22" dur="500"/>
                                        <p:tgtEl>
                                          <p:spTgt spid="41062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626">
                                            <p:txEl>
                                              <p:pRg st="7" end="7"/>
                                            </p:txEl>
                                          </p:spTgt>
                                        </p:tgtEl>
                                        <p:attrNameLst>
                                          <p:attrName>style.visibility</p:attrName>
                                        </p:attrNameLst>
                                      </p:cBhvr>
                                      <p:to>
                                        <p:strVal val="visible"/>
                                      </p:to>
                                    </p:set>
                                    <p:animEffect transition="in" filter="blinds(horizontal)">
                                      <p:cBhvr>
                                        <p:cTn id="27" dur="500"/>
                                        <p:tgtEl>
                                          <p:spTgt spid="41062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10628"/>
                                        </p:tgtEl>
                                        <p:attrNameLst>
                                          <p:attrName>style.visibility</p:attrName>
                                        </p:attrNameLst>
                                      </p:cBhvr>
                                      <p:to>
                                        <p:strVal val="visible"/>
                                      </p:to>
                                    </p:set>
                                    <p:animEffect transition="in" filter="blinds(horizontal)">
                                      <p:cBhvr>
                                        <p:cTn id="32"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idx="4294967295"/>
          </p:nvPr>
        </p:nvSpPr>
        <p:spPr>
          <a:xfrm>
            <a:off x="534988" y="7938"/>
            <a:ext cx="8087462" cy="676275"/>
          </a:xfrm>
        </p:spPr>
        <p:txBody>
          <a:bodyPr wrap="square" lIns="63500" tIns="25400" rIns="63500" bIns="25400" anchor="t">
            <a:spAutoFit/>
          </a:bodyPr>
          <a:lstStyle/>
          <a:p>
            <a:r>
              <a:rPr lang="zh-CN" altLang="en-US" dirty="0" smtClean="0">
                <a:latin typeface="黑体" pitchFamily="49" charset="-122"/>
              </a:rPr>
              <a:t>汉字</a:t>
            </a:r>
            <a:r>
              <a:rPr lang="zh-CN" altLang="en-US" sz="4100" dirty="0" smtClean="0">
                <a:latin typeface="黑体" pitchFamily="49" charset="-122"/>
              </a:rPr>
              <a:t>内码</a:t>
            </a:r>
          </a:p>
        </p:txBody>
      </p:sp>
      <p:sp>
        <p:nvSpPr>
          <p:cNvPr id="414723" name="Rectangle 3"/>
          <p:cNvSpPr>
            <a:spLocks noGrp="1" noChangeArrowheads="1"/>
          </p:cNvSpPr>
          <p:nvPr>
            <p:ph type="body" idx="4294967295"/>
          </p:nvPr>
        </p:nvSpPr>
        <p:spPr>
          <a:xfrm>
            <a:off x="166688" y="857250"/>
            <a:ext cx="8750300" cy="5451475"/>
          </a:xfrm>
        </p:spPr>
        <p:txBody>
          <a:bodyPr lIns="63500" tIns="25400" rIns="63500" bIns="25400">
            <a:spAutoFit/>
          </a:bodyPr>
          <a:lstStyle/>
          <a:p>
            <a:pPr marL="203200" indent="-203200">
              <a:spcBef>
                <a:spcPct val="50000"/>
              </a:spcBef>
            </a:pPr>
            <a:r>
              <a:rPr lang="zh-CN" altLang="en-US" sz="2500" dirty="0" smtClean="0">
                <a:latin typeface="微软雅黑" panose="020B0503020204020204" pitchFamily="34" charset="-122"/>
                <a:ea typeface="微软雅黑" panose="020B0503020204020204" pitchFamily="34" charset="-122"/>
              </a:rPr>
              <a:t>至少需2个字节才能表示一个汉字内码。为什么？</a:t>
            </a:r>
          </a:p>
          <a:p>
            <a:pPr marL="382588" lvl="1" indent="112713">
              <a:spcBef>
                <a:spcPct val="50000"/>
              </a:spcBef>
            </a:pPr>
            <a:r>
              <a:rPr lang="zh-CN" altLang="en-US" sz="2400" dirty="0" smtClean="0">
                <a:latin typeface="微软雅黑" panose="020B0503020204020204" pitchFamily="34" charset="-122"/>
                <a:ea typeface="微软雅黑" panose="020B0503020204020204" pitchFamily="34" charset="-122"/>
              </a:rPr>
              <a:t>由汉字的总数决定！</a:t>
            </a:r>
          </a:p>
          <a:p>
            <a:pPr marL="203200" indent="-203200">
              <a:spcBef>
                <a:spcPct val="50000"/>
              </a:spcBef>
            </a:pPr>
            <a:r>
              <a:rPr lang="zh-CN" altLang="en-US" sz="2500" dirty="0" smtClean="0">
                <a:latin typeface="微软雅黑" panose="020B0503020204020204" pitchFamily="34" charset="-122"/>
                <a:ea typeface="微软雅黑" panose="020B0503020204020204" pitchFamily="34" charset="-122"/>
              </a:rPr>
              <a:t>可在</a:t>
            </a:r>
            <a:r>
              <a:rPr lang="en-US" altLang="zh-CN" sz="2500" dirty="0" smtClean="0">
                <a:latin typeface="微软雅黑" panose="020B0503020204020204" pitchFamily="34" charset="-122"/>
                <a:ea typeface="微软雅黑" panose="020B0503020204020204" pitchFamily="34" charset="-122"/>
              </a:rPr>
              <a:t>GB2312</a:t>
            </a:r>
            <a:r>
              <a:rPr lang="zh-CN" altLang="en-US" sz="2500" dirty="0" smtClean="0">
                <a:latin typeface="微软雅黑" panose="020B0503020204020204" pitchFamily="34" charset="-122"/>
                <a:ea typeface="微软雅黑" panose="020B0503020204020204" pitchFamily="34" charset="-122"/>
              </a:rPr>
              <a:t>国标码的基础上产生汉字内码</a:t>
            </a:r>
          </a:p>
          <a:p>
            <a:pPr marL="382588" lvl="1" indent="112713">
              <a:spcBef>
                <a:spcPct val="50000"/>
              </a:spcBef>
            </a:pPr>
            <a:r>
              <a:rPr lang="zh-CN" altLang="en-US" sz="2400" dirty="0" smtClean="0">
                <a:latin typeface="微软雅黑" panose="020B0503020204020204" pitchFamily="34" charset="-122"/>
                <a:ea typeface="微软雅黑" panose="020B0503020204020204" pitchFamily="34" charset="-122"/>
              </a:rPr>
              <a:t>为与</a:t>
            </a:r>
            <a:r>
              <a:rPr lang="en-US" altLang="zh-CN" sz="2400" dirty="0" smtClean="0">
                <a:latin typeface="微软雅黑" panose="020B0503020204020204" pitchFamily="34" charset="-122"/>
                <a:ea typeface="微软雅黑" panose="020B0503020204020204" pitchFamily="34" charset="-122"/>
              </a:rPr>
              <a:t>ASCII</a:t>
            </a:r>
            <a:r>
              <a:rPr lang="zh-CN" altLang="en-US" sz="2400" dirty="0" smtClean="0">
                <a:latin typeface="微软雅黑" panose="020B0503020204020204" pitchFamily="34" charset="-122"/>
                <a:ea typeface="微软雅黑" panose="020B0503020204020204" pitchFamily="34" charset="-122"/>
              </a:rPr>
              <a:t>码区别，将国标码的两个字节的第一位置“1”后得到</a:t>
            </a:r>
            <a:r>
              <a:rPr lang="zh-CN" altLang="en-US" sz="2400" dirty="0" smtClean="0">
                <a:solidFill>
                  <a:srgbClr val="FF0066"/>
                </a:solidFill>
                <a:latin typeface="微软雅黑" panose="020B0503020204020204" pitchFamily="34" charset="-122"/>
                <a:ea typeface="微软雅黑" panose="020B0503020204020204" pitchFamily="34" charset="-122"/>
              </a:rPr>
              <a:t>一种</a:t>
            </a:r>
            <a:r>
              <a:rPr lang="zh-CN" altLang="en-US" sz="2400" dirty="0" smtClean="0">
                <a:latin typeface="微软雅黑" panose="020B0503020204020204" pitchFamily="34" charset="-122"/>
                <a:ea typeface="微软雅黑" panose="020B0503020204020204" pitchFamily="34" charset="-122"/>
              </a:rPr>
              <a:t>汉字内码</a:t>
            </a:r>
          </a:p>
          <a:p>
            <a:pPr marL="382588" lvl="1" indent="112713">
              <a:spcBef>
                <a:spcPct val="50000"/>
              </a:spcBef>
              <a:buFontTx/>
              <a:buNone/>
            </a:pPr>
            <a:r>
              <a:rPr lang="zh-CN" altLang="en-US" sz="2400" dirty="0" smtClean="0">
                <a:solidFill>
                  <a:srgbClr val="006600"/>
                </a:solidFill>
                <a:latin typeface="微软雅黑" panose="020B0503020204020204" pitchFamily="34" charset="-122"/>
                <a:ea typeface="微软雅黑" panose="020B0503020204020204" pitchFamily="34" charset="-122"/>
              </a:rPr>
              <a:t>例如，</a:t>
            </a:r>
            <a:r>
              <a:rPr lang="zh-CN" altLang="en-US" sz="2400" dirty="0" smtClean="0">
                <a:solidFill>
                  <a:srgbClr val="008000"/>
                </a:solidFill>
                <a:latin typeface="微软雅黑" panose="020B0503020204020204" pitchFamily="34" charset="-122"/>
                <a:ea typeface="微软雅黑" panose="020B0503020204020204" pitchFamily="34" charset="-122"/>
              </a:rPr>
              <a:t>汉字“大”在码表中位于第</a:t>
            </a:r>
            <a:r>
              <a:rPr lang="en-US" altLang="zh-CN" sz="2400" dirty="0" smtClean="0">
                <a:solidFill>
                  <a:srgbClr val="008000"/>
                </a:solidFill>
                <a:latin typeface="微软雅黑" panose="020B0503020204020204" pitchFamily="34" charset="-122"/>
                <a:ea typeface="微软雅黑" panose="020B0503020204020204" pitchFamily="34" charset="-122"/>
              </a:rPr>
              <a:t>20</a:t>
            </a:r>
            <a:r>
              <a:rPr lang="zh-CN" altLang="en-US" sz="2400" dirty="0" smtClean="0">
                <a:solidFill>
                  <a:srgbClr val="008000"/>
                </a:solidFill>
                <a:latin typeface="微软雅黑" panose="020B0503020204020204" pitchFamily="34" charset="-122"/>
                <a:ea typeface="微软雅黑" panose="020B0503020204020204" pitchFamily="34" charset="-122"/>
              </a:rPr>
              <a:t>行、第</a:t>
            </a:r>
            <a:r>
              <a:rPr lang="en-US" altLang="zh-CN" sz="2400" dirty="0" smtClean="0">
                <a:solidFill>
                  <a:srgbClr val="008000"/>
                </a:solidFill>
                <a:latin typeface="微软雅黑" panose="020B0503020204020204" pitchFamily="34" charset="-122"/>
                <a:ea typeface="微软雅黑" panose="020B0503020204020204" pitchFamily="34" charset="-122"/>
              </a:rPr>
              <a:t>83</a:t>
            </a:r>
            <a:r>
              <a:rPr lang="zh-CN" altLang="en-US" sz="2400" dirty="0" smtClean="0">
                <a:solidFill>
                  <a:srgbClr val="008000"/>
                </a:solidFill>
                <a:latin typeface="微软雅黑" panose="020B0503020204020204" pitchFamily="34" charset="-122"/>
                <a:ea typeface="微软雅黑" panose="020B0503020204020204" pitchFamily="34" charset="-122"/>
              </a:rPr>
              <a:t>列。因此区位码为</a:t>
            </a:r>
            <a:r>
              <a:rPr lang="en-US" altLang="zh-CN" sz="2400" dirty="0" smtClean="0">
                <a:solidFill>
                  <a:srgbClr val="008000"/>
                </a:solidFill>
                <a:latin typeface="微软雅黑" panose="020B0503020204020204" pitchFamily="34" charset="-122"/>
                <a:ea typeface="微软雅黑" panose="020B0503020204020204" pitchFamily="34" charset="-122"/>
              </a:rPr>
              <a:t>001</a:t>
            </a:r>
            <a:r>
              <a:rPr lang="en-US" altLang="zh-CN" sz="2400" dirty="0" smtClean="0">
                <a:solidFill>
                  <a:schemeClr val="tx2"/>
                </a:solidFill>
                <a:latin typeface="微软雅黑" panose="020B0503020204020204" pitchFamily="34" charset="-122"/>
                <a:ea typeface="微软雅黑" panose="020B0503020204020204" pitchFamily="34" charset="-122"/>
              </a:rPr>
              <a:t>0100</a:t>
            </a:r>
            <a:r>
              <a:rPr lang="en-US" altLang="zh-CN" sz="2400" dirty="0" smtClean="0">
                <a:solidFill>
                  <a:srgbClr val="008000"/>
                </a:solidFill>
                <a:latin typeface="微软雅黑" panose="020B0503020204020204" pitchFamily="34" charset="-122"/>
                <a:ea typeface="微软雅黑" panose="020B0503020204020204" pitchFamily="34" charset="-122"/>
              </a:rPr>
              <a:t> 101</a:t>
            </a:r>
            <a:r>
              <a:rPr lang="en-US" altLang="zh-CN" sz="2400" dirty="0" smtClean="0">
                <a:solidFill>
                  <a:schemeClr val="tx2"/>
                </a:solidFill>
                <a:latin typeface="微软雅黑" panose="020B0503020204020204" pitchFamily="34" charset="-122"/>
                <a:ea typeface="微软雅黑" panose="020B0503020204020204" pitchFamily="34" charset="-122"/>
              </a:rPr>
              <a:t>0011</a:t>
            </a:r>
            <a:r>
              <a:rPr lang="zh-CN" altLang="en-US" sz="2400" dirty="0" smtClean="0">
                <a:solidFill>
                  <a:srgbClr val="008000"/>
                </a:solidFill>
                <a:latin typeface="微软雅黑" panose="020B0503020204020204" pitchFamily="34" charset="-122"/>
                <a:ea typeface="微软雅黑" panose="020B0503020204020204" pitchFamily="34" charset="-122"/>
              </a:rPr>
              <a:t>，国标码为</a:t>
            </a:r>
            <a:r>
              <a:rPr lang="en-US" altLang="zh-CN" sz="2400" dirty="0" smtClean="0">
                <a:solidFill>
                  <a:srgbClr val="CC0000"/>
                </a:solidFill>
                <a:latin typeface="微软雅黑" panose="020B0503020204020204" pitchFamily="34" charset="-122"/>
                <a:ea typeface="微软雅黑" panose="020B0503020204020204" pitchFamily="34" charset="-122"/>
              </a:rPr>
              <a:t>0</a:t>
            </a:r>
            <a:r>
              <a:rPr lang="en-US" altLang="zh-CN" sz="2400" dirty="0" smtClean="0">
                <a:solidFill>
                  <a:srgbClr val="008000"/>
                </a:solidFill>
                <a:latin typeface="微软雅黑" panose="020B0503020204020204" pitchFamily="34" charset="-122"/>
                <a:ea typeface="微软雅黑" panose="020B0503020204020204" pitchFamily="34" charset="-122"/>
              </a:rPr>
              <a:t>0</a:t>
            </a:r>
            <a:r>
              <a:rPr lang="en-US" altLang="zh-CN" sz="2400" dirty="0" smtClean="0">
                <a:solidFill>
                  <a:srgbClr val="3333FF"/>
                </a:solidFill>
                <a:latin typeface="微软雅黑" panose="020B0503020204020204" pitchFamily="34" charset="-122"/>
                <a:ea typeface="微软雅黑" panose="020B0503020204020204" pitchFamily="34" charset="-122"/>
              </a:rPr>
              <a:t>1</a:t>
            </a:r>
            <a:r>
              <a:rPr lang="en-US" altLang="zh-CN" sz="2400" dirty="0" smtClean="0">
                <a:solidFill>
                  <a:srgbClr val="008000"/>
                </a:solidFill>
                <a:latin typeface="微软雅黑" panose="020B0503020204020204" pitchFamily="34" charset="-122"/>
                <a:ea typeface="微软雅黑" panose="020B0503020204020204" pitchFamily="34" charset="-122"/>
              </a:rPr>
              <a:t>1</a:t>
            </a:r>
            <a:r>
              <a:rPr lang="en-US" altLang="zh-CN" sz="2400" dirty="0" smtClean="0">
                <a:solidFill>
                  <a:schemeClr val="tx2"/>
                </a:solidFill>
                <a:latin typeface="微软雅黑" panose="020B0503020204020204" pitchFamily="34" charset="-122"/>
                <a:ea typeface="微软雅黑" panose="020B0503020204020204" pitchFamily="34" charset="-122"/>
              </a:rPr>
              <a:t>0100</a:t>
            </a:r>
            <a:r>
              <a:rPr lang="en-US" altLang="zh-CN" sz="2400" dirty="0" smtClean="0">
                <a:solidFill>
                  <a:srgbClr val="008000"/>
                </a:solidFill>
                <a:latin typeface="微软雅黑" panose="020B0503020204020204" pitchFamily="34" charset="-122"/>
                <a:ea typeface="微软雅黑" panose="020B0503020204020204" pitchFamily="34" charset="-122"/>
              </a:rPr>
              <a:t> </a:t>
            </a:r>
            <a:r>
              <a:rPr lang="en-US" altLang="zh-CN" sz="2400" dirty="0" smtClean="0">
                <a:solidFill>
                  <a:srgbClr val="CC0000"/>
                </a:solidFill>
                <a:latin typeface="微软雅黑" panose="020B0503020204020204" pitchFamily="34" charset="-122"/>
                <a:ea typeface="微软雅黑" panose="020B0503020204020204" pitchFamily="34" charset="-122"/>
              </a:rPr>
              <a:t>0</a:t>
            </a:r>
            <a:r>
              <a:rPr lang="en-US" altLang="zh-CN" sz="2400" dirty="0" smtClean="0">
                <a:solidFill>
                  <a:srgbClr val="008000"/>
                </a:solidFill>
                <a:latin typeface="微软雅黑" panose="020B0503020204020204" pitchFamily="34" charset="-122"/>
                <a:ea typeface="微软雅黑" panose="020B0503020204020204" pitchFamily="34" charset="-122"/>
              </a:rPr>
              <a:t>1</a:t>
            </a:r>
            <a:r>
              <a:rPr lang="en-US" altLang="zh-CN" sz="2400" dirty="0" smtClean="0">
                <a:solidFill>
                  <a:srgbClr val="3333FF"/>
                </a:solidFill>
                <a:latin typeface="微软雅黑" panose="020B0503020204020204" pitchFamily="34" charset="-122"/>
                <a:ea typeface="微软雅黑" panose="020B0503020204020204" pitchFamily="34" charset="-122"/>
              </a:rPr>
              <a:t>1</a:t>
            </a:r>
            <a:r>
              <a:rPr lang="en-US" altLang="zh-CN" sz="2400" dirty="0" smtClean="0">
                <a:solidFill>
                  <a:srgbClr val="008000"/>
                </a:solidFill>
                <a:latin typeface="微软雅黑" panose="020B0503020204020204" pitchFamily="34" charset="-122"/>
                <a:ea typeface="微软雅黑" panose="020B0503020204020204" pitchFamily="34" charset="-122"/>
              </a:rPr>
              <a:t>1</a:t>
            </a:r>
            <a:r>
              <a:rPr lang="en-US" altLang="zh-CN" sz="2400" dirty="0" smtClean="0">
                <a:solidFill>
                  <a:schemeClr val="tx2"/>
                </a:solidFill>
                <a:latin typeface="微软雅黑" panose="020B0503020204020204" pitchFamily="34" charset="-122"/>
                <a:ea typeface="微软雅黑" panose="020B0503020204020204" pitchFamily="34" charset="-122"/>
              </a:rPr>
              <a:t>0011</a:t>
            </a:r>
            <a:r>
              <a:rPr lang="zh-CN" altLang="en-US" sz="2400" dirty="0" smtClean="0">
                <a:solidFill>
                  <a:srgbClr val="008000"/>
                </a:solidFill>
                <a:latin typeface="微软雅黑" panose="020B0503020204020204" pitchFamily="34" charset="-122"/>
                <a:ea typeface="微软雅黑" panose="020B0503020204020204" pitchFamily="34" charset="-122"/>
              </a:rPr>
              <a:t>，即3473</a:t>
            </a:r>
            <a:r>
              <a:rPr lang="en-US" altLang="zh-CN" sz="2400" dirty="0" smtClean="0">
                <a:solidFill>
                  <a:srgbClr val="008000"/>
                </a:solidFill>
                <a:latin typeface="微软雅黑" panose="020B0503020204020204" pitchFamily="34" charset="-122"/>
                <a:ea typeface="微软雅黑" panose="020B0503020204020204" pitchFamily="34" charset="-122"/>
              </a:rPr>
              <a:t>H</a:t>
            </a:r>
            <a:r>
              <a:rPr lang="zh-CN" altLang="en-US" sz="2400" dirty="0" smtClean="0">
                <a:solidFill>
                  <a:srgbClr val="008000"/>
                </a:solidFill>
                <a:latin typeface="微软雅黑" panose="020B0503020204020204" pitchFamily="34" charset="-122"/>
                <a:ea typeface="微软雅黑" panose="020B0503020204020204" pitchFamily="34" charset="-122"/>
              </a:rPr>
              <a:t>。前面的34</a:t>
            </a:r>
            <a:r>
              <a:rPr lang="en-US" altLang="zh-CN" sz="2400" dirty="0" smtClean="0">
                <a:solidFill>
                  <a:srgbClr val="008000"/>
                </a:solidFill>
                <a:latin typeface="微软雅黑" panose="020B0503020204020204" pitchFamily="34" charset="-122"/>
                <a:ea typeface="微软雅黑" panose="020B0503020204020204" pitchFamily="34" charset="-122"/>
              </a:rPr>
              <a:t>H</a:t>
            </a:r>
            <a:r>
              <a:rPr lang="zh-CN" altLang="en-US" sz="2400" dirty="0" smtClean="0">
                <a:solidFill>
                  <a:srgbClr val="008000"/>
                </a:solidFill>
                <a:latin typeface="微软雅黑" panose="020B0503020204020204" pitchFamily="34" charset="-122"/>
                <a:ea typeface="微软雅黑" panose="020B0503020204020204" pitchFamily="34" charset="-122"/>
              </a:rPr>
              <a:t>和字符“4”的</a:t>
            </a:r>
            <a:r>
              <a:rPr lang="en-US" altLang="zh-CN" sz="2400" dirty="0" smtClean="0">
                <a:solidFill>
                  <a:srgbClr val="008000"/>
                </a:solidFill>
                <a:latin typeface="微软雅黑" panose="020B0503020204020204" pitchFamily="34" charset="-122"/>
                <a:ea typeface="微软雅黑" panose="020B0503020204020204" pitchFamily="34" charset="-122"/>
              </a:rPr>
              <a:t>ACSII</a:t>
            </a:r>
            <a:r>
              <a:rPr lang="zh-CN" altLang="en-US" sz="2400" dirty="0" smtClean="0">
                <a:solidFill>
                  <a:srgbClr val="008000"/>
                </a:solidFill>
                <a:latin typeface="微软雅黑" panose="020B0503020204020204" pitchFamily="34" charset="-122"/>
                <a:ea typeface="微软雅黑" panose="020B0503020204020204" pitchFamily="34" charset="-122"/>
              </a:rPr>
              <a:t>码相同，后面的73</a:t>
            </a:r>
            <a:r>
              <a:rPr lang="en-US" altLang="zh-CN" sz="2400" dirty="0" smtClean="0">
                <a:solidFill>
                  <a:srgbClr val="008000"/>
                </a:solidFill>
                <a:latin typeface="微软雅黑" panose="020B0503020204020204" pitchFamily="34" charset="-122"/>
                <a:ea typeface="微软雅黑" panose="020B0503020204020204" pitchFamily="34" charset="-122"/>
              </a:rPr>
              <a:t>H</a:t>
            </a:r>
            <a:r>
              <a:rPr lang="zh-CN" altLang="en-US" sz="2400" dirty="0" smtClean="0">
                <a:solidFill>
                  <a:srgbClr val="008000"/>
                </a:solidFill>
                <a:latin typeface="微软雅黑" panose="020B0503020204020204" pitchFamily="34" charset="-122"/>
                <a:ea typeface="微软雅黑" panose="020B0503020204020204" pitchFamily="34" charset="-122"/>
              </a:rPr>
              <a:t>和字符“</a:t>
            </a:r>
            <a:r>
              <a:rPr lang="en-US" altLang="zh-CN" sz="2400" dirty="0" smtClean="0">
                <a:solidFill>
                  <a:srgbClr val="008000"/>
                </a:solidFill>
                <a:latin typeface="微软雅黑" panose="020B0503020204020204" pitchFamily="34" charset="-122"/>
                <a:ea typeface="微软雅黑" panose="020B0503020204020204" pitchFamily="34" charset="-122"/>
              </a:rPr>
              <a:t>s”</a:t>
            </a:r>
            <a:r>
              <a:rPr lang="zh-CN" altLang="en-US" sz="2400" dirty="0" smtClean="0">
                <a:solidFill>
                  <a:srgbClr val="008000"/>
                </a:solidFill>
                <a:latin typeface="微软雅黑" panose="020B0503020204020204" pitchFamily="34" charset="-122"/>
                <a:ea typeface="微软雅黑" panose="020B0503020204020204" pitchFamily="34" charset="-122"/>
              </a:rPr>
              <a:t>的</a:t>
            </a:r>
            <a:r>
              <a:rPr lang="en-US" altLang="zh-CN" sz="2400" dirty="0" smtClean="0">
                <a:solidFill>
                  <a:srgbClr val="008000"/>
                </a:solidFill>
                <a:latin typeface="微软雅黑" panose="020B0503020204020204" pitchFamily="34" charset="-122"/>
                <a:ea typeface="微软雅黑" panose="020B0503020204020204" pitchFamily="34" charset="-122"/>
              </a:rPr>
              <a:t>ACSII</a:t>
            </a:r>
            <a:r>
              <a:rPr lang="zh-CN" altLang="en-US" sz="2400" dirty="0" smtClean="0">
                <a:solidFill>
                  <a:srgbClr val="008000"/>
                </a:solidFill>
                <a:latin typeface="微软雅黑" panose="020B0503020204020204" pitchFamily="34" charset="-122"/>
                <a:ea typeface="微软雅黑" panose="020B0503020204020204" pitchFamily="34" charset="-122"/>
              </a:rPr>
              <a:t>码相同，将每个字节的最高位各设为“1”后，就得到其内码：</a:t>
            </a:r>
            <a:r>
              <a:rPr lang="en-US" altLang="zh-CN" sz="2400" dirty="0" smtClean="0">
                <a:solidFill>
                  <a:srgbClr val="008000"/>
                </a:solidFill>
                <a:latin typeface="微软雅黑" panose="020B0503020204020204" pitchFamily="34" charset="-122"/>
                <a:ea typeface="微软雅黑" panose="020B0503020204020204" pitchFamily="34" charset="-122"/>
              </a:rPr>
              <a:t>B4F3H (</a:t>
            </a:r>
            <a:r>
              <a:rPr lang="en-US" altLang="zh-CN" sz="2400" dirty="0" smtClean="0">
                <a:solidFill>
                  <a:srgbClr val="CC0000"/>
                </a:solidFill>
                <a:latin typeface="微软雅黑" panose="020B0503020204020204" pitchFamily="34" charset="-122"/>
                <a:ea typeface="微软雅黑" panose="020B0503020204020204" pitchFamily="34" charset="-122"/>
              </a:rPr>
              <a:t>1</a:t>
            </a:r>
            <a:r>
              <a:rPr lang="en-US" altLang="zh-CN" sz="2400" dirty="0" smtClean="0">
                <a:solidFill>
                  <a:srgbClr val="008000"/>
                </a:solidFill>
                <a:latin typeface="微软雅黑" panose="020B0503020204020204" pitchFamily="34" charset="-122"/>
                <a:ea typeface="微软雅黑" panose="020B0503020204020204" pitchFamily="34" charset="-122"/>
              </a:rPr>
              <a:t>011 0100 </a:t>
            </a:r>
            <a:r>
              <a:rPr lang="en-US" altLang="zh-CN" sz="2400" dirty="0" smtClean="0">
                <a:solidFill>
                  <a:srgbClr val="CC0000"/>
                </a:solidFill>
                <a:latin typeface="微软雅黑" panose="020B0503020204020204" pitchFamily="34" charset="-122"/>
                <a:ea typeface="微软雅黑" panose="020B0503020204020204" pitchFamily="34" charset="-122"/>
              </a:rPr>
              <a:t>1</a:t>
            </a:r>
            <a:r>
              <a:rPr lang="en-US" altLang="zh-CN" sz="2400" dirty="0" smtClean="0">
                <a:solidFill>
                  <a:srgbClr val="008000"/>
                </a:solidFill>
                <a:latin typeface="微软雅黑" panose="020B0503020204020204" pitchFamily="34" charset="-122"/>
                <a:ea typeface="微软雅黑" panose="020B0503020204020204" pitchFamily="34" charset="-122"/>
              </a:rPr>
              <a:t>111 0011B)</a:t>
            </a:r>
            <a:r>
              <a:rPr lang="zh-CN" altLang="en-US" sz="2400" dirty="0" smtClean="0">
                <a:solidFill>
                  <a:srgbClr val="008000"/>
                </a:solidFill>
                <a:latin typeface="微软雅黑" panose="020B0503020204020204" pitchFamily="34" charset="-122"/>
                <a:ea typeface="微软雅黑" panose="020B0503020204020204" pitchFamily="34" charset="-122"/>
              </a:rPr>
              <a:t>，因而不会和</a:t>
            </a:r>
            <a:r>
              <a:rPr lang="en-US" altLang="zh-CN" sz="2400" dirty="0" smtClean="0">
                <a:solidFill>
                  <a:srgbClr val="008000"/>
                </a:solidFill>
                <a:latin typeface="微软雅黑" panose="020B0503020204020204" pitchFamily="34" charset="-122"/>
                <a:ea typeface="微软雅黑" panose="020B0503020204020204" pitchFamily="34" charset="-122"/>
              </a:rPr>
              <a:t>ASCII</a:t>
            </a:r>
            <a:r>
              <a:rPr lang="zh-CN" altLang="en-US" sz="2400" dirty="0" smtClean="0">
                <a:solidFill>
                  <a:srgbClr val="008000"/>
                </a:solidFill>
                <a:latin typeface="微软雅黑" panose="020B0503020204020204" pitchFamily="34" charset="-122"/>
                <a:ea typeface="微软雅黑" panose="020B0503020204020204" pitchFamily="34" charset="-122"/>
              </a:rPr>
              <a:t>码混淆。</a:t>
            </a:r>
          </a:p>
        </p:txBody>
      </p:sp>
    </p:spTree>
    <p:extLst>
      <p:ext uri="{BB962C8B-B14F-4D97-AF65-F5344CB8AC3E}">
        <p14:creationId xmlns:p14="http://schemas.microsoft.com/office/powerpoint/2010/main" val="4076064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animEffect transition="in" filter="blinds(horizontal)">
                                      <p:cBhvr>
                                        <p:cTn id="7" dur="500"/>
                                        <p:tgtEl>
                                          <p:spTgt spid="414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4723">
                                            <p:txEl>
                                              <p:pRg st="3" end="3"/>
                                            </p:txEl>
                                          </p:spTgt>
                                        </p:tgtEl>
                                        <p:attrNameLst>
                                          <p:attrName>style.visibility</p:attrName>
                                        </p:attrNameLst>
                                      </p:cBhvr>
                                      <p:to>
                                        <p:strVal val="visible"/>
                                      </p:to>
                                    </p:set>
                                    <p:animEffect transition="in" filter="blinds(horizontal)">
                                      <p:cBhvr>
                                        <p:cTn id="12" dur="500"/>
                                        <p:tgtEl>
                                          <p:spTgt spid="41472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4723">
                                            <p:txEl>
                                              <p:pRg st="4" end="4"/>
                                            </p:txEl>
                                          </p:spTgt>
                                        </p:tgtEl>
                                        <p:attrNameLst>
                                          <p:attrName>style.visibility</p:attrName>
                                        </p:attrNameLst>
                                      </p:cBhvr>
                                      <p:to>
                                        <p:strVal val="visible"/>
                                      </p:to>
                                    </p:set>
                                    <p:animEffect transition="in" filter="blinds(horizontal)">
                                      <p:cBhvr>
                                        <p:cTn id="17" dur="500"/>
                                        <p:tgtEl>
                                          <p:spTgt spid="414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31540" y="188640"/>
            <a:ext cx="8153400" cy="442913"/>
          </a:xfrm>
        </p:spPr>
        <p:txBody>
          <a:bodyPr/>
          <a:lstStyle/>
          <a:p>
            <a:pPr eaLnBrk="1" hangingPunct="1"/>
            <a:r>
              <a:rPr lang="en-US" altLang="zh-CN" sz="3600" dirty="0" smtClean="0">
                <a:latin typeface="微软雅黑" panose="020B0503020204020204" pitchFamily="34" charset="-122"/>
                <a:ea typeface="微软雅黑" panose="020B0503020204020204" pitchFamily="34" charset="-122"/>
              </a:rPr>
              <a:t>GB2312-1980</a:t>
            </a:r>
          </a:p>
        </p:txBody>
      </p:sp>
      <p:sp>
        <p:nvSpPr>
          <p:cNvPr id="26630" name="Rectangle 3"/>
          <p:cNvSpPr>
            <a:spLocks noGrp="1" noChangeArrowheads="1"/>
          </p:cNvSpPr>
          <p:nvPr>
            <p:ph idx="1"/>
          </p:nvPr>
        </p:nvSpPr>
        <p:spPr/>
        <p:txBody>
          <a:bodyPr/>
          <a:lstStyle/>
          <a:p>
            <a:pPr eaLnBrk="1" hangingPunct="1">
              <a:lnSpc>
                <a:spcPct val="150000"/>
              </a:lnSpc>
              <a:defRPr/>
            </a:pPr>
            <a:r>
              <a:rPr lang="en-US" altLang="zh-CN" dirty="0" smtClean="0">
                <a:latin typeface="微软雅黑" panose="020B0503020204020204" pitchFamily="34" charset="-122"/>
                <a:ea typeface="微软雅黑" panose="020B0503020204020204" pitchFamily="34" charset="-122"/>
              </a:rPr>
              <a:t>1981</a:t>
            </a:r>
            <a:r>
              <a:rPr lang="zh-CN" altLang="en-US" dirty="0" smtClean="0">
                <a:latin typeface="微软雅黑" panose="020B0503020204020204" pitchFamily="34" charset="-122"/>
                <a:ea typeface="微软雅黑" panose="020B0503020204020204" pitchFamily="34" charset="-122"/>
              </a:rPr>
              <a:t>年颁布，</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信息交换用汉字编码字符集</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基本集</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p>
          <a:p>
            <a:pPr eaLnBrk="1" hangingPunct="1">
              <a:lnSpc>
                <a:spcPct val="150000"/>
              </a:lnSpc>
              <a:defRPr/>
            </a:pPr>
            <a:r>
              <a:rPr lang="en-US" altLang="zh-CN" dirty="0" smtClean="0">
                <a:latin typeface="微软雅黑" panose="020B0503020204020204" pitchFamily="34" charset="-122"/>
                <a:ea typeface="微软雅黑" panose="020B0503020204020204" pitchFamily="34" charset="-122"/>
              </a:rPr>
              <a:t>GB2312</a:t>
            </a:r>
            <a:r>
              <a:rPr lang="zh-CN" altLang="en-US" dirty="0" smtClean="0">
                <a:latin typeface="微软雅黑" panose="020B0503020204020204" pitchFamily="34" charset="-122"/>
                <a:ea typeface="微软雅黑" panose="020B0503020204020204" pitchFamily="34" charset="-122"/>
              </a:rPr>
              <a:t>字符集由三个部分构成</a:t>
            </a:r>
          </a:p>
          <a:p>
            <a:pPr lvl="1" eaLnBrk="1" hangingPunct="1">
              <a:lnSpc>
                <a:spcPct val="150000"/>
              </a:lnSpc>
              <a:defRPr/>
            </a:pPr>
            <a:r>
              <a:rPr lang="zh-CN" altLang="en-US" sz="2400" dirty="0" smtClean="0">
                <a:latin typeface="微软雅黑" panose="020B0503020204020204" pitchFamily="34" charset="-122"/>
                <a:ea typeface="微软雅黑" panose="020B0503020204020204" pitchFamily="34" charset="-122"/>
              </a:rPr>
              <a:t>字母、数字和各种符号，包括拉丁字母、俄文、日文平假名与片假名、希腊字母、汉语拼音等共</a:t>
            </a:r>
            <a:r>
              <a:rPr lang="en-US" altLang="zh-CN" sz="2400" dirty="0" smtClean="0">
                <a:latin typeface="微软雅黑" panose="020B0503020204020204" pitchFamily="34" charset="-122"/>
                <a:ea typeface="微软雅黑" panose="020B0503020204020204" pitchFamily="34" charset="-122"/>
              </a:rPr>
              <a:t>682</a:t>
            </a:r>
            <a:r>
              <a:rPr lang="zh-CN" altLang="en-US" sz="2400" dirty="0" smtClean="0">
                <a:latin typeface="微软雅黑" panose="020B0503020204020204" pitchFamily="34" charset="-122"/>
                <a:ea typeface="微软雅黑" panose="020B0503020204020204" pitchFamily="34" charset="-122"/>
              </a:rPr>
              <a:t>个（统称为</a:t>
            </a:r>
            <a:r>
              <a:rPr lang="en-US" altLang="zh-CN" sz="2400" dirty="0" smtClean="0">
                <a:latin typeface="微软雅黑" panose="020B0503020204020204" pitchFamily="34" charset="-122"/>
                <a:ea typeface="微软雅黑" panose="020B0503020204020204" pitchFamily="34" charset="-122"/>
              </a:rPr>
              <a:t>GB2312</a:t>
            </a:r>
            <a:r>
              <a:rPr lang="zh-CN" altLang="en-US" sz="2400" dirty="0" smtClean="0">
                <a:latin typeface="微软雅黑" panose="020B0503020204020204" pitchFamily="34" charset="-122"/>
                <a:ea typeface="微软雅黑" panose="020B0503020204020204" pitchFamily="34" charset="-122"/>
              </a:rPr>
              <a:t>图形符号）；</a:t>
            </a:r>
          </a:p>
          <a:p>
            <a:pPr lvl="1" eaLnBrk="1" hangingPunct="1">
              <a:lnSpc>
                <a:spcPct val="150000"/>
              </a:lnSpc>
              <a:defRPr/>
            </a:pPr>
            <a:r>
              <a:rPr lang="zh-CN" altLang="en-US" sz="2400" dirty="0" smtClean="0">
                <a:latin typeface="微软雅黑" panose="020B0503020204020204" pitchFamily="34" charset="-122"/>
                <a:ea typeface="微软雅黑" panose="020B0503020204020204" pitchFamily="34" charset="-122"/>
              </a:rPr>
              <a:t>一级常用汉字，共</a:t>
            </a:r>
            <a:r>
              <a:rPr lang="en-US" altLang="zh-CN" sz="2400" dirty="0" smtClean="0">
                <a:latin typeface="微软雅黑" panose="020B0503020204020204" pitchFamily="34" charset="-122"/>
                <a:ea typeface="微软雅黑" panose="020B0503020204020204" pitchFamily="34" charset="-122"/>
              </a:rPr>
              <a:t>3755</a:t>
            </a:r>
            <a:r>
              <a:rPr lang="zh-CN" altLang="en-US" sz="2400" dirty="0" smtClean="0">
                <a:latin typeface="微软雅黑" panose="020B0503020204020204" pitchFamily="34" charset="-122"/>
                <a:ea typeface="微软雅黑" panose="020B0503020204020204" pitchFamily="34" charset="-122"/>
              </a:rPr>
              <a:t>个，按汉语拼音排列；</a:t>
            </a:r>
          </a:p>
          <a:p>
            <a:pPr lvl="1" eaLnBrk="1" hangingPunct="1">
              <a:lnSpc>
                <a:spcPct val="150000"/>
              </a:lnSpc>
              <a:defRPr/>
            </a:pPr>
            <a:r>
              <a:rPr lang="zh-CN" altLang="en-US" sz="2400" dirty="0" smtClean="0">
                <a:latin typeface="微软雅黑" panose="020B0503020204020204" pitchFamily="34" charset="-122"/>
                <a:ea typeface="微软雅黑" panose="020B0503020204020204" pitchFamily="34" charset="-122"/>
              </a:rPr>
              <a:t>二级常用字，共</a:t>
            </a:r>
            <a:r>
              <a:rPr lang="en-US" altLang="zh-CN" sz="2400" dirty="0" smtClean="0">
                <a:latin typeface="微软雅黑" panose="020B0503020204020204" pitchFamily="34" charset="-122"/>
                <a:ea typeface="微软雅黑" panose="020B0503020204020204" pitchFamily="34" charset="-122"/>
              </a:rPr>
              <a:t>3008</a:t>
            </a:r>
            <a:r>
              <a:rPr lang="zh-CN" altLang="en-US" sz="2400" dirty="0" smtClean="0">
                <a:latin typeface="微软雅黑" panose="020B0503020204020204" pitchFamily="34" charset="-122"/>
                <a:ea typeface="微软雅黑" panose="020B0503020204020204" pitchFamily="34" charset="-122"/>
              </a:rPr>
              <a:t>个，因不太常用，所以按偏旁部首排列。</a:t>
            </a:r>
            <a:endParaRPr lang="en-US" altLang="zh-CN" sz="2400" dirty="0" smtClean="0">
              <a:latin typeface="微软雅黑" panose="020B0503020204020204" pitchFamily="34" charset="-122"/>
              <a:ea typeface="微软雅黑" panose="020B0503020204020204" pitchFamily="34" charset="-122"/>
            </a:endParaRPr>
          </a:p>
          <a:p>
            <a:pPr indent="0" eaLnBrk="1" hangingPunct="1">
              <a:lnSpc>
                <a:spcPct val="150000"/>
              </a:lnSpc>
              <a:buFont typeface="Wingdings" pitchFamily="2" charset="2"/>
              <a:buNone/>
              <a:defRPr/>
            </a:pP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6789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66555" y="143635"/>
            <a:ext cx="8153400" cy="442913"/>
          </a:xfrm>
        </p:spPr>
        <p:txBody>
          <a:bodyPr/>
          <a:lstStyle/>
          <a:p>
            <a:pPr eaLnBrk="1" hangingPunct="1"/>
            <a:r>
              <a:rPr lang="en-US" altLang="zh-CN" sz="3600" dirty="0" smtClean="0">
                <a:latin typeface="微软雅黑" panose="020B0503020204020204" pitchFamily="34" charset="-122"/>
                <a:ea typeface="微软雅黑" panose="020B0503020204020204" pitchFamily="34" charset="-122"/>
              </a:rPr>
              <a:t>CJK(</a:t>
            </a:r>
            <a:r>
              <a:rPr lang="zh-CN" altLang="en-US" sz="3600" dirty="0" smtClean="0">
                <a:latin typeface="微软雅黑" panose="020B0503020204020204" pitchFamily="34" charset="-122"/>
                <a:ea typeface="微软雅黑" panose="020B0503020204020204" pitchFamily="34" charset="-122"/>
              </a:rPr>
              <a:t>中日韩</a:t>
            </a:r>
            <a:r>
              <a:rPr lang="en-US" altLang="zh-CN" sz="3600" dirty="0" smtClean="0">
                <a:latin typeface="微软雅黑" panose="020B0503020204020204" pitchFamily="34" charset="-122"/>
                <a:ea typeface="微软雅黑" panose="020B0503020204020204" pitchFamily="34" charset="-122"/>
              </a:rPr>
              <a:t>)</a:t>
            </a:r>
            <a:r>
              <a:rPr lang="zh-CN" altLang="en-US" sz="3600" dirty="0" smtClean="0">
                <a:latin typeface="微软雅黑" panose="020B0503020204020204" pitchFamily="34" charset="-122"/>
                <a:ea typeface="微软雅黑" panose="020B0503020204020204" pitchFamily="34" charset="-122"/>
              </a:rPr>
              <a:t>统一汉字字符集</a:t>
            </a:r>
          </a:p>
        </p:txBody>
      </p:sp>
      <p:sp>
        <p:nvSpPr>
          <p:cNvPr id="21507" name="Rectangle 3"/>
          <p:cNvSpPr>
            <a:spLocks noGrp="1" noChangeArrowheads="1"/>
          </p:cNvSpPr>
          <p:nvPr>
            <p:ph idx="1"/>
          </p:nvPr>
        </p:nvSpPr>
        <p:spPr>
          <a:xfrm>
            <a:off x="431540" y="953725"/>
            <a:ext cx="8077200" cy="4025900"/>
          </a:xfrm>
        </p:spPr>
        <p:txBody>
          <a:bodyPr/>
          <a:lstStyle/>
          <a:p>
            <a:pPr algn="just" eaLnBrk="1" hangingPunct="1">
              <a:lnSpc>
                <a:spcPct val="130000"/>
              </a:lnSpc>
            </a:pPr>
            <a:r>
              <a:rPr lang="zh-CN" altLang="en-US" sz="2000" dirty="0" smtClean="0">
                <a:latin typeface="微软雅黑" panose="020B0503020204020204" pitchFamily="34" charset="-122"/>
                <a:ea typeface="微软雅黑" panose="020B0503020204020204" pitchFamily="34" charset="-122"/>
              </a:rPr>
              <a:t>所谓</a:t>
            </a:r>
            <a:r>
              <a:rPr lang="en-US" altLang="zh-CN" sz="2000" dirty="0" smtClean="0">
                <a:latin typeface="微软雅黑" panose="020B0503020204020204" pitchFamily="34" charset="-122"/>
                <a:ea typeface="微软雅黑" panose="020B0503020204020204" pitchFamily="34" charset="-122"/>
              </a:rPr>
              <a:t>CJK</a:t>
            </a:r>
            <a:r>
              <a:rPr lang="zh-CN" altLang="en-US" sz="2000" dirty="0" smtClean="0">
                <a:latin typeface="微软雅黑" panose="020B0503020204020204" pitchFamily="34" charset="-122"/>
                <a:ea typeface="微软雅黑" panose="020B0503020204020204" pitchFamily="34" charset="-122"/>
              </a:rPr>
              <a:t>统一汉字编码</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是指不论国家和地区，不论汉字的字义有无区别，只要字形相同，该汉字就只有一个代码。</a:t>
            </a:r>
          </a:p>
          <a:p>
            <a:pPr algn="just" eaLnBrk="1" hangingPunct="1">
              <a:lnSpc>
                <a:spcPct val="130000"/>
              </a:lnSpc>
            </a:pPr>
            <a:r>
              <a:rPr lang="en-US" altLang="zh-CN" sz="2000" dirty="0" smtClean="0">
                <a:latin typeface="微软雅黑" panose="020B0503020204020204" pitchFamily="34" charset="-122"/>
                <a:ea typeface="微软雅黑" panose="020B0503020204020204" pitchFamily="34" charset="-122"/>
              </a:rPr>
              <a:t>CJK</a:t>
            </a:r>
            <a:r>
              <a:rPr lang="zh-CN" altLang="en-US" sz="2000" dirty="0" smtClean="0">
                <a:latin typeface="微软雅黑" panose="020B0503020204020204" pitchFamily="34" charset="-122"/>
                <a:ea typeface="微软雅黑" panose="020B0503020204020204" pitchFamily="34" charset="-122"/>
              </a:rPr>
              <a:t>字符集以现有各国和地区的标准字符集作为源字符集，将其中的汉字按统一的认同规则进行认同／甄别后，生成涵盖各源字集并按东亚著名的四大字典（康熙字典、大汉和字典、汉语大字典及大字源）的页码／字位综合排序</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按部首</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笔画数目</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排序，构成共</a:t>
            </a:r>
            <a:r>
              <a:rPr lang="en-US" altLang="zh-CN" sz="2000" dirty="0" smtClean="0">
                <a:latin typeface="微软雅黑" panose="020B0503020204020204" pitchFamily="34" charset="-122"/>
                <a:ea typeface="微软雅黑" panose="020B0503020204020204" pitchFamily="34" charset="-122"/>
              </a:rPr>
              <a:t>27,484</a:t>
            </a:r>
            <a:r>
              <a:rPr lang="zh-CN" altLang="en-US" sz="2000" dirty="0" smtClean="0">
                <a:latin typeface="微软雅黑" panose="020B0503020204020204" pitchFamily="34" charset="-122"/>
                <a:ea typeface="微软雅黑" panose="020B0503020204020204" pitchFamily="34" charset="-122"/>
              </a:rPr>
              <a:t>个汉字组成的大字符集。</a:t>
            </a:r>
          </a:p>
          <a:p>
            <a:pPr eaLnBrk="1" hangingPunct="1">
              <a:lnSpc>
                <a:spcPct val="130000"/>
              </a:lnSpc>
            </a:pPr>
            <a:r>
              <a:rPr lang="zh-CN" altLang="en-US" sz="2000" dirty="0" smtClean="0">
                <a:latin typeface="微软雅黑" panose="020B0503020204020204" pitchFamily="34" charset="-122"/>
                <a:ea typeface="微软雅黑" panose="020B0503020204020204" pitchFamily="34" charset="-122"/>
              </a:rPr>
              <a:t>经过中、日、韩、越、新的力争，国际标准化组织在</a:t>
            </a:r>
            <a:r>
              <a:rPr lang="en-US" altLang="zh-CN" sz="2000" dirty="0" smtClean="0">
                <a:latin typeface="微软雅黑" panose="020B0503020204020204" pitchFamily="34" charset="-122"/>
                <a:ea typeface="微软雅黑" panose="020B0503020204020204" pitchFamily="34" charset="-122"/>
              </a:rPr>
              <a:t>Unicode</a:t>
            </a:r>
            <a:r>
              <a:rPr lang="zh-CN" altLang="en-US" sz="2000" dirty="0" smtClean="0">
                <a:latin typeface="微软雅黑" panose="020B0503020204020204" pitchFamily="34" charset="-122"/>
                <a:ea typeface="微软雅黑" panose="020B0503020204020204" pitchFamily="34" charset="-122"/>
              </a:rPr>
              <a:t>编码体系中给汉字划出了</a:t>
            </a:r>
            <a:r>
              <a:rPr lang="en-US" altLang="zh-CN" sz="2000" dirty="0" smtClean="0">
                <a:latin typeface="微软雅黑" panose="020B0503020204020204" pitchFamily="34" charset="-122"/>
                <a:ea typeface="微软雅黑" panose="020B0503020204020204" pitchFamily="34" charset="-122"/>
              </a:rPr>
              <a:t>9</a:t>
            </a:r>
            <a:r>
              <a:rPr lang="zh-CN" altLang="en-US" sz="2000" dirty="0" smtClean="0">
                <a:latin typeface="微软雅黑" panose="020B0503020204020204" pitchFamily="34" charset="-122"/>
                <a:ea typeface="微软雅黑" panose="020B0503020204020204" pitchFamily="34" charset="-122"/>
              </a:rPr>
              <a:t>万多个码位，各国将对</a:t>
            </a:r>
            <a:r>
              <a:rPr lang="en-US" altLang="zh-CN" sz="2000" dirty="0" smtClean="0">
                <a:latin typeface="微软雅黑" panose="020B0503020204020204" pitchFamily="34" charset="-122"/>
                <a:ea typeface="微软雅黑" panose="020B0503020204020204" pitchFamily="34" charset="-122"/>
              </a:rPr>
              <a:t>CJK</a:t>
            </a:r>
            <a:r>
              <a:rPr lang="zh-CN" altLang="en-US" sz="2000" dirty="0" smtClean="0">
                <a:latin typeface="微软雅黑" panose="020B0503020204020204" pitchFamily="34" charset="-122"/>
                <a:ea typeface="微软雅黑" panose="020B0503020204020204" pitchFamily="34" charset="-122"/>
              </a:rPr>
              <a:t>汉字字符集作进一步的扩充。</a:t>
            </a:r>
          </a:p>
        </p:txBody>
      </p:sp>
    </p:spTree>
    <p:extLst>
      <p:ext uri="{BB962C8B-B14F-4D97-AF65-F5344CB8AC3E}">
        <p14:creationId xmlns:p14="http://schemas.microsoft.com/office/powerpoint/2010/main" val="730477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6535" y="188640"/>
            <a:ext cx="8153400" cy="442913"/>
          </a:xfrm>
        </p:spPr>
        <p:txBody>
          <a:bodyPr/>
          <a:lstStyle/>
          <a:p>
            <a:pPr eaLnBrk="1" hangingPunct="1"/>
            <a:r>
              <a:rPr lang="en-US" altLang="zh-CN" sz="3600" dirty="0" smtClean="0">
                <a:latin typeface="微软雅黑" panose="020B0503020204020204" pitchFamily="34" charset="-122"/>
                <a:ea typeface="微软雅黑" panose="020B0503020204020204" pitchFamily="34" charset="-122"/>
              </a:rPr>
              <a:t>《</a:t>
            </a:r>
            <a:r>
              <a:rPr lang="zh-CN" altLang="en-US" sz="3600" dirty="0" smtClean="0">
                <a:latin typeface="微软雅黑" panose="020B0503020204020204" pitchFamily="34" charset="-122"/>
                <a:ea typeface="微软雅黑" panose="020B0503020204020204" pitchFamily="34" charset="-122"/>
              </a:rPr>
              <a:t>汉字内码扩展规范</a:t>
            </a:r>
            <a:r>
              <a:rPr lang="en-US" altLang="zh-CN" sz="3600" dirty="0" smtClean="0">
                <a:latin typeface="微软雅黑" panose="020B0503020204020204" pitchFamily="34" charset="-122"/>
                <a:ea typeface="微软雅黑" panose="020B0503020204020204" pitchFamily="34" charset="-122"/>
              </a:rPr>
              <a:t>》GBK</a:t>
            </a:r>
          </a:p>
        </p:txBody>
      </p:sp>
      <p:sp>
        <p:nvSpPr>
          <p:cNvPr id="22531" name="Rectangle 3"/>
          <p:cNvSpPr>
            <a:spLocks noGrp="1" noChangeArrowheads="1"/>
          </p:cNvSpPr>
          <p:nvPr>
            <p:ph idx="1"/>
          </p:nvPr>
        </p:nvSpPr>
        <p:spPr>
          <a:xfrm>
            <a:off x="521550" y="953725"/>
            <a:ext cx="8077200" cy="4025900"/>
          </a:xfrm>
        </p:spPr>
        <p:txBody>
          <a:bodyPr/>
          <a:lstStyle/>
          <a:p>
            <a:pPr eaLnBrk="1" hangingPunct="1">
              <a:lnSpc>
                <a:spcPct val="120000"/>
              </a:lnSpc>
              <a:spcBef>
                <a:spcPct val="0"/>
              </a:spcBef>
            </a:pPr>
            <a:r>
              <a:rPr lang="en-US" altLang="zh-CN" dirty="0" smtClean="0">
                <a:latin typeface="微软雅黑" panose="020B0503020204020204" pitchFamily="34" charset="-122"/>
                <a:ea typeface="微软雅黑" panose="020B0503020204020204" pitchFamily="34" charset="-122"/>
              </a:rPr>
              <a:t>GBK</a:t>
            </a:r>
            <a:r>
              <a:rPr lang="zh-CN" altLang="en-US" dirty="0" smtClean="0">
                <a:latin typeface="微软雅黑" panose="020B0503020204020204" pitchFamily="34" charset="-122"/>
                <a:ea typeface="微软雅黑" panose="020B0503020204020204" pitchFamily="34" charset="-122"/>
              </a:rPr>
              <a:t>全称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汉字内码扩展规范</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1995</a:t>
            </a:r>
            <a:r>
              <a:rPr lang="zh-CN" altLang="en-US" dirty="0" smtClean="0">
                <a:latin typeface="微软雅黑" panose="020B0503020204020204" pitchFamily="34" charset="-122"/>
                <a:ea typeface="微软雅黑" panose="020B0503020204020204" pitchFamily="34" charset="-122"/>
              </a:rPr>
              <a:t>年）</a:t>
            </a:r>
          </a:p>
          <a:p>
            <a:pPr lvl="1" eaLnBrk="1" hangingPunct="1">
              <a:lnSpc>
                <a:spcPct val="120000"/>
              </a:lnSpc>
              <a:spcBef>
                <a:spcPct val="0"/>
              </a:spcBef>
            </a:pPr>
            <a:r>
              <a:rPr lang="zh-CN" altLang="en-US" sz="2400" dirty="0" smtClean="0">
                <a:latin typeface="微软雅黑" panose="020B0503020204020204" pitchFamily="34" charset="-122"/>
                <a:ea typeface="微软雅黑" panose="020B0503020204020204" pitchFamily="34" charset="-122"/>
              </a:rPr>
              <a:t>向下与 </a:t>
            </a:r>
            <a:r>
              <a:rPr lang="en-US" altLang="zh-CN" sz="2400" dirty="0" smtClean="0">
                <a:latin typeface="微软雅黑" panose="020B0503020204020204" pitchFamily="34" charset="-122"/>
                <a:ea typeface="微软雅黑" panose="020B0503020204020204" pitchFamily="34" charset="-122"/>
              </a:rPr>
              <a:t>GB 2312 </a:t>
            </a:r>
            <a:r>
              <a:rPr lang="zh-CN" altLang="en-US" sz="2400" dirty="0" smtClean="0">
                <a:latin typeface="微软雅黑" panose="020B0503020204020204" pitchFamily="34" charset="-122"/>
                <a:ea typeface="微软雅黑" panose="020B0503020204020204" pitchFamily="34" charset="-122"/>
              </a:rPr>
              <a:t>编码兼容</a:t>
            </a:r>
          </a:p>
          <a:p>
            <a:pPr lvl="1" eaLnBrk="1" hangingPunct="1">
              <a:lnSpc>
                <a:spcPct val="120000"/>
              </a:lnSpc>
              <a:spcBef>
                <a:spcPct val="0"/>
              </a:spcBef>
            </a:pPr>
            <a:r>
              <a:rPr lang="zh-CN" altLang="en-US" sz="2400" dirty="0" smtClean="0">
                <a:latin typeface="微软雅黑" panose="020B0503020204020204" pitchFamily="34" charset="-122"/>
                <a:ea typeface="微软雅黑" panose="020B0503020204020204" pitchFamily="34" charset="-122"/>
              </a:rPr>
              <a:t>向上准备向</a:t>
            </a:r>
            <a:r>
              <a:rPr lang="en-US" altLang="zh-CN" sz="2400" dirty="0" smtClean="0">
                <a:latin typeface="微软雅黑" panose="020B0503020204020204" pitchFamily="34" charset="-122"/>
                <a:ea typeface="微软雅黑" panose="020B0503020204020204" pitchFamily="34" charset="-122"/>
              </a:rPr>
              <a:t>ISO 10646.1 </a:t>
            </a:r>
            <a:r>
              <a:rPr lang="zh-CN" altLang="en-US" sz="2400" dirty="0" smtClean="0">
                <a:latin typeface="微软雅黑" panose="020B0503020204020204" pitchFamily="34" charset="-122"/>
                <a:ea typeface="微软雅黑" panose="020B0503020204020204" pitchFamily="34" charset="-122"/>
              </a:rPr>
              <a:t>国际标准过渡，是一个承上启下的标准。</a:t>
            </a:r>
          </a:p>
          <a:p>
            <a:pPr eaLnBrk="1" hangingPunct="1">
              <a:lnSpc>
                <a:spcPct val="120000"/>
              </a:lnSpc>
              <a:spcBef>
                <a:spcPct val="0"/>
              </a:spcBef>
            </a:pPr>
            <a:r>
              <a:rPr lang="en-US" altLang="zh-CN" dirty="0" smtClean="0">
                <a:latin typeface="微软雅黑" panose="020B0503020204020204" pitchFamily="34" charset="-122"/>
                <a:ea typeface="微软雅黑" panose="020B0503020204020204" pitchFamily="34" charset="-122"/>
              </a:rPr>
              <a:t>GBK </a:t>
            </a:r>
            <a:r>
              <a:rPr lang="zh-CN" altLang="en-US" dirty="0" smtClean="0">
                <a:latin typeface="微软雅黑" panose="020B0503020204020204" pitchFamily="34" charset="-122"/>
                <a:ea typeface="微软雅黑" panose="020B0503020204020204" pitchFamily="34" charset="-122"/>
              </a:rPr>
              <a:t>规范收录了 </a:t>
            </a:r>
            <a:r>
              <a:rPr lang="en-US" altLang="zh-CN" dirty="0" smtClean="0">
                <a:latin typeface="微软雅黑" panose="020B0503020204020204" pitchFamily="34" charset="-122"/>
                <a:ea typeface="微软雅黑" panose="020B0503020204020204" pitchFamily="34" charset="-122"/>
              </a:rPr>
              <a:t>ISO 10646.1 </a:t>
            </a:r>
            <a:r>
              <a:rPr lang="zh-CN" altLang="en-US" dirty="0" smtClean="0">
                <a:latin typeface="微软雅黑" panose="020B0503020204020204" pitchFamily="34" charset="-122"/>
                <a:ea typeface="微软雅黑" panose="020B0503020204020204" pitchFamily="34" charset="-122"/>
              </a:rPr>
              <a:t>中的全部 </a:t>
            </a:r>
            <a:r>
              <a:rPr lang="en-US" altLang="zh-CN" dirty="0" smtClean="0">
                <a:latin typeface="微软雅黑" panose="020B0503020204020204" pitchFamily="34" charset="-122"/>
                <a:ea typeface="微软雅黑" panose="020B0503020204020204" pitchFamily="34" charset="-122"/>
              </a:rPr>
              <a:t>CJK </a:t>
            </a:r>
            <a:r>
              <a:rPr lang="zh-CN" altLang="en-US" dirty="0" smtClean="0">
                <a:latin typeface="微软雅黑" panose="020B0503020204020204" pitchFamily="34" charset="-122"/>
                <a:ea typeface="微软雅黑" panose="020B0503020204020204" pitchFamily="34" charset="-122"/>
              </a:rPr>
              <a:t>汉字和符号，并有所补充</a:t>
            </a:r>
          </a:p>
          <a:p>
            <a:pPr lvl="1" eaLnBrk="1" hangingPunct="1">
              <a:lnSpc>
                <a:spcPct val="120000"/>
              </a:lnSpc>
              <a:spcBef>
                <a:spcPct val="0"/>
              </a:spcBef>
            </a:pPr>
            <a:r>
              <a:rPr lang="en-US" altLang="zh-CN" sz="2400" dirty="0" smtClean="0">
                <a:latin typeface="微软雅黑" panose="020B0503020204020204" pitchFamily="34" charset="-122"/>
                <a:ea typeface="微软雅黑" panose="020B0503020204020204" pitchFamily="34" charset="-122"/>
              </a:rPr>
              <a:t>GB 2312</a:t>
            </a:r>
            <a:r>
              <a:rPr lang="zh-CN" altLang="en-US" sz="2400" dirty="0" smtClean="0">
                <a:latin typeface="微软雅黑" panose="020B0503020204020204" pitchFamily="34" charset="-122"/>
                <a:ea typeface="微软雅黑" panose="020B0503020204020204" pitchFamily="34" charset="-122"/>
              </a:rPr>
              <a:t>中的全部汉字</a:t>
            </a:r>
            <a:r>
              <a:rPr lang="en-US" altLang="zh-CN" sz="2400" dirty="0" smtClean="0">
                <a:latin typeface="微软雅黑" panose="020B0503020204020204" pitchFamily="34" charset="-122"/>
                <a:ea typeface="微软雅黑" panose="020B0503020204020204" pitchFamily="34" charset="-122"/>
              </a:rPr>
              <a:t>(GBK/2)</a:t>
            </a:r>
          </a:p>
          <a:p>
            <a:pPr lvl="1" eaLnBrk="1" hangingPunct="1">
              <a:lnSpc>
                <a:spcPct val="120000"/>
              </a:lnSpc>
              <a:spcBef>
                <a:spcPct val="0"/>
              </a:spcBef>
            </a:pPr>
            <a:r>
              <a:rPr lang="zh-CN" altLang="en-US" sz="2400" dirty="0" smtClean="0">
                <a:latin typeface="微软雅黑" panose="020B0503020204020204" pitchFamily="34" charset="-122"/>
                <a:ea typeface="微软雅黑" panose="020B0503020204020204" pitchFamily="34" charset="-122"/>
              </a:rPr>
              <a:t>其他</a:t>
            </a:r>
            <a:r>
              <a:rPr lang="en-US" altLang="zh-CN" sz="2400" dirty="0" smtClean="0">
                <a:latin typeface="微软雅黑" panose="020B0503020204020204" pitchFamily="34" charset="-122"/>
                <a:ea typeface="微软雅黑" panose="020B0503020204020204" pitchFamily="34" charset="-122"/>
              </a:rPr>
              <a:t>CJK</a:t>
            </a:r>
            <a:r>
              <a:rPr lang="zh-CN" altLang="en-US" sz="2400" dirty="0" smtClean="0">
                <a:latin typeface="微软雅黑" panose="020B0503020204020204" pitchFamily="34" charset="-122"/>
                <a:ea typeface="微软雅黑" panose="020B0503020204020204" pitchFamily="34" charset="-122"/>
              </a:rPr>
              <a:t>汉字和增补的汉字</a:t>
            </a:r>
            <a:r>
              <a:rPr lang="en-US" altLang="zh-CN" sz="2400" dirty="0" smtClean="0">
                <a:latin typeface="微软雅黑" panose="020B0503020204020204" pitchFamily="34" charset="-122"/>
                <a:ea typeface="微软雅黑" panose="020B0503020204020204" pitchFamily="34" charset="-122"/>
              </a:rPr>
              <a:t>(GBK/3</a:t>
            </a:r>
            <a:r>
              <a:rPr lang="zh-CN" altLang="en-US" sz="2400" dirty="0" smtClean="0">
                <a:latin typeface="微软雅黑" panose="020B0503020204020204" pitchFamily="34" charset="-122"/>
                <a:ea typeface="微软雅黑" panose="020B0503020204020204" pitchFamily="34" charset="-122"/>
              </a:rPr>
              <a:t>和</a:t>
            </a:r>
            <a:r>
              <a:rPr lang="en-US" altLang="zh-CN" sz="2400" dirty="0" smtClean="0">
                <a:latin typeface="微软雅黑" panose="020B0503020204020204" pitchFamily="34" charset="-122"/>
                <a:ea typeface="微软雅黑" panose="020B0503020204020204" pitchFamily="34" charset="-122"/>
              </a:rPr>
              <a:t>GBK/4),</a:t>
            </a:r>
            <a:r>
              <a:rPr lang="zh-CN" altLang="en-US" sz="2400" dirty="0" smtClean="0">
                <a:latin typeface="微软雅黑" panose="020B0503020204020204" pitchFamily="34" charset="-122"/>
                <a:ea typeface="微软雅黑" panose="020B0503020204020204" pitchFamily="34" charset="-122"/>
              </a:rPr>
              <a:t>共</a:t>
            </a:r>
            <a:r>
              <a:rPr lang="en-US" altLang="zh-CN" sz="2400" dirty="0" smtClean="0">
                <a:latin typeface="微软雅黑" panose="020B0503020204020204" pitchFamily="34" charset="-122"/>
                <a:ea typeface="微软雅黑" panose="020B0503020204020204" pitchFamily="34" charset="-122"/>
              </a:rPr>
              <a:t>21003</a:t>
            </a:r>
            <a:r>
              <a:rPr lang="zh-CN" altLang="en-US" sz="2400" dirty="0" smtClean="0">
                <a:latin typeface="微软雅黑" panose="020B0503020204020204" pitchFamily="34" charset="-122"/>
                <a:ea typeface="微软雅黑" panose="020B0503020204020204" pitchFamily="34" charset="-122"/>
              </a:rPr>
              <a:t>个汉字</a:t>
            </a:r>
          </a:p>
          <a:p>
            <a:pPr lvl="1" eaLnBrk="1" hangingPunct="1">
              <a:lnSpc>
                <a:spcPct val="120000"/>
              </a:lnSpc>
              <a:spcBef>
                <a:spcPct val="0"/>
              </a:spcBef>
            </a:pPr>
            <a:r>
              <a:rPr lang="zh-CN" altLang="en-US" sz="2400" dirty="0" smtClean="0">
                <a:latin typeface="微软雅黑" panose="020B0503020204020204" pitchFamily="34" charset="-122"/>
                <a:ea typeface="微软雅黑" panose="020B0503020204020204" pitchFamily="34" charset="-122"/>
              </a:rPr>
              <a:t>另外还有</a:t>
            </a:r>
            <a:r>
              <a:rPr lang="en-US" altLang="zh-CN" sz="2400" dirty="0" smtClean="0">
                <a:latin typeface="微软雅黑" panose="020B0503020204020204" pitchFamily="34" charset="-122"/>
                <a:ea typeface="微软雅黑" panose="020B0503020204020204" pitchFamily="34" charset="-122"/>
              </a:rPr>
              <a:t>883</a:t>
            </a:r>
            <a:r>
              <a:rPr lang="zh-CN" altLang="en-US" sz="2400" dirty="0" smtClean="0">
                <a:latin typeface="微软雅黑" panose="020B0503020204020204" pitchFamily="34" charset="-122"/>
                <a:ea typeface="微软雅黑" panose="020B0503020204020204" pitchFamily="34" charset="-122"/>
              </a:rPr>
              <a:t>个图形符号（</a:t>
            </a:r>
            <a:r>
              <a:rPr lang="en-US" altLang="zh-CN" sz="2400" dirty="0" smtClean="0">
                <a:latin typeface="微软雅黑" panose="020B0503020204020204" pitchFamily="34" charset="-122"/>
                <a:ea typeface="微软雅黑" panose="020B0503020204020204" pitchFamily="34" charset="-122"/>
              </a:rPr>
              <a:t>GBK/1, GBK/5</a:t>
            </a:r>
            <a:r>
              <a:rPr lang="zh-CN" altLang="en-US" sz="2400" dirty="0" smtClean="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97287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76545" y="188640"/>
            <a:ext cx="8153400" cy="442913"/>
          </a:xfrm>
        </p:spPr>
        <p:txBody>
          <a:bodyPr/>
          <a:lstStyle/>
          <a:p>
            <a:pPr eaLnBrk="1" hangingPunct="1"/>
            <a:r>
              <a:rPr lang="en-US" altLang="zh-CN" sz="3600" dirty="0" smtClean="0">
                <a:latin typeface="微软雅黑" panose="020B0503020204020204" pitchFamily="34" charset="-122"/>
                <a:ea typeface="微软雅黑" panose="020B0503020204020204" pitchFamily="34" charset="-122"/>
              </a:rPr>
              <a:t>ISO/IEC 10646 (UCS)</a:t>
            </a:r>
          </a:p>
        </p:txBody>
      </p:sp>
      <p:sp>
        <p:nvSpPr>
          <p:cNvPr id="27651" name="Rectangle 3"/>
          <p:cNvSpPr>
            <a:spLocks noGrp="1" noChangeArrowheads="1"/>
          </p:cNvSpPr>
          <p:nvPr>
            <p:ph idx="1"/>
          </p:nvPr>
        </p:nvSpPr>
        <p:spPr>
          <a:xfrm>
            <a:off x="386535" y="908720"/>
            <a:ext cx="8077200" cy="4025900"/>
          </a:xfrm>
        </p:spPr>
        <p:txBody>
          <a:bodyPr/>
          <a:lstStyle/>
          <a:p>
            <a:pPr eaLnBrk="1" hangingPunct="1">
              <a:lnSpc>
                <a:spcPct val="150000"/>
              </a:lnSpc>
              <a:spcBef>
                <a:spcPct val="0"/>
              </a:spcBef>
            </a:pPr>
            <a:r>
              <a:rPr lang="en-US" altLang="zh-CN" sz="2200" dirty="0" smtClean="0">
                <a:latin typeface="微软雅黑" panose="020B0503020204020204" pitchFamily="34" charset="-122"/>
                <a:ea typeface="微软雅黑" panose="020B0503020204020204" pitchFamily="34" charset="-122"/>
              </a:rPr>
              <a:t>ISO/IEC 10646 </a:t>
            </a:r>
            <a:r>
              <a:rPr lang="zh-CN" altLang="en-US" sz="2200" dirty="0" smtClean="0">
                <a:latin typeface="微软雅黑" panose="020B0503020204020204" pitchFamily="34" charset="-122"/>
                <a:ea typeface="微软雅黑" panose="020B0503020204020204" pitchFamily="34" charset="-122"/>
              </a:rPr>
              <a:t>即“通用编码字符集”（</a:t>
            </a:r>
            <a:r>
              <a:rPr lang="en-US" altLang="zh-CN" sz="2200" dirty="0" smtClean="0">
                <a:latin typeface="微软雅黑" panose="020B0503020204020204" pitchFamily="34" charset="-122"/>
                <a:ea typeface="微软雅黑" panose="020B0503020204020204" pitchFamily="34" charset="-122"/>
              </a:rPr>
              <a:t>Universal Coded Character Set</a:t>
            </a:r>
            <a:r>
              <a:rPr lang="zh-CN" altLang="en-US" sz="2200" dirty="0" smtClean="0">
                <a:latin typeface="微软雅黑" panose="020B0503020204020204" pitchFamily="34" charset="-122"/>
                <a:ea typeface="微软雅黑" panose="020B0503020204020204" pitchFamily="34" charset="-122"/>
              </a:rPr>
              <a:t>，简称</a:t>
            </a:r>
            <a:r>
              <a:rPr lang="en-US" altLang="zh-CN" sz="2200" dirty="0" smtClean="0">
                <a:latin typeface="微软雅黑" panose="020B0503020204020204" pitchFamily="34" charset="-122"/>
                <a:ea typeface="微软雅黑" panose="020B0503020204020204" pitchFamily="34" charset="-122"/>
              </a:rPr>
              <a:t>UCS</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相应的工业标准称为“</a:t>
            </a:r>
            <a:r>
              <a:rPr lang="en-US" altLang="zh-CN" sz="2200" dirty="0" smtClean="0">
                <a:latin typeface="微软雅黑" panose="020B0503020204020204" pitchFamily="34" charset="-122"/>
                <a:ea typeface="微软雅黑" panose="020B0503020204020204" pitchFamily="34" charset="-122"/>
              </a:rPr>
              <a:t>Unicode”</a:t>
            </a:r>
            <a:r>
              <a:rPr lang="zh-CN" altLang="en-US" sz="2200" dirty="0" smtClean="0">
                <a:latin typeface="微软雅黑" panose="020B0503020204020204" pitchFamily="34" charset="-122"/>
                <a:ea typeface="微软雅黑" panose="020B0503020204020204" pitchFamily="34" charset="-122"/>
              </a:rPr>
              <a:t>，两者完全兼容。</a:t>
            </a:r>
          </a:p>
          <a:p>
            <a:pPr eaLnBrk="1" hangingPunct="1">
              <a:lnSpc>
                <a:spcPct val="150000"/>
              </a:lnSpc>
              <a:spcBef>
                <a:spcPct val="0"/>
              </a:spcBef>
            </a:pPr>
            <a:r>
              <a:rPr lang="zh-CN" altLang="en-US" sz="2200" dirty="0" smtClean="0">
                <a:latin typeface="微软雅黑" panose="020B0503020204020204" pitchFamily="34" charset="-122"/>
                <a:ea typeface="微软雅黑" panose="020B0503020204020204" pitchFamily="34" charset="-122"/>
              </a:rPr>
              <a:t>设计目标：</a:t>
            </a:r>
          </a:p>
          <a:p>
            <a:pPr lvl="1" eaLnBrk="1" hangingPunct="1">
              <a:lnSpc>
                <a:spcPct val="150000"/>
              </a:lnSpc>
              <a:spcBef>
                <a:spcPct val="0"/>
              </a:spcBef>
            </a:pPr>
            <a:r>
              <a:rPr lang="zh-CN" altLang="en-US" sz="2200" dirty="0" smtClean="0">
                <a:latin typeface="微软雅黑" panose="020B0503020204020204" pitchFamily="34" charset="-122"/>
                <a:ea typeface="微软雅黑" panose="020B0503020204020204" pitchFamily="34" charset="-122"/>
              </a:rPr>
              <a:t>实现所有字符在同一字符集中等长编码、同等使用的真正多文种信息处理。</a:t>
            </a:r>
          </a:p>
          <a:p>
            <a:pPr eaLnBrk="1" hangingPunct="1">
              <a:lnSpc>
                <a:spcPct val="150000"/>
              </a:lnSpc>
              <a:spcBef>
                <a:spcPct val="0"/>
              </a:spcBef>
            </a:pPr>
            <a:r>
              <a:rPr lang="en-US" altLang="zh-CN" sz="2200" dirty="0" smtClean="0">
                <a:latin typeface="微软雅黑" panose="020B0503020204020204" pitchFamily="34" charset="-122"/>
                <a:ea typeface="微软雅黑" panose="020B0503020204020204" pitchFamily="34" charset="-122"/>
              </a:rPr>
              <a:t>1993</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2000</a:t>
            </a:r>
            <a:r>
              <a:rPr lang="zh-CN" altLang="en-US" sz="2200" dirty="0" smtClean="0">
                <a:latin typeface="微软雅黑" panose="020B0503020204020204" pitchFamily="34" charset="-122"/>
                <a:ea typeface="微软雅黑" panose="020B0503020204020204" pitchFamily="34" charset="-122"/>
              </a:rPr>
              <a:t>分别发布标准的第１部分</a:t>
            </a:r>
            <a:r>
              <a:rPr lang="en-US" altLang="zh-CN" sz="2200" dirty="0" smtClean="0">
                <a:latin typeface="微软雅黑" panose="020B0503020204020204" pitchFamily="34" charset="-122"/>
                <a:ea typeface="微软雅黑" panose="020B0503020204020204" pitchFamily="34" charset="-122"/>
              </a:rPr>
              <a:t>(ISO/IEC 10646.1:1993</a:t>
            </a:r>
            <a:r>
              <a:rPr lang="zh-CN" altLang="en-US" sz="2200" dirty="0" smtClean="0">
                <a:latin typeface="微软雅黑" panose="020B0503020204020204" pitchFamily="34" charset="-122"/>
                <a:ea typeface="微软雅黑" panose="020B0503020204020204" pitchFamily="34" charset="-122"/>
              </a:rPr>
              <a:t>和</a:t>
            </a:r>
            <a:r>
              <a:rPr lang="en-US" altLang="zh-CN" sz="2200" dirty="0" smtClean="0">
                <a:latin typeface="微软雅黑" panose="020B0503020204020204" pitchFamily="34" charset="-122"/>
                <a:ea typeface="微软雅黑" panose="020B0503020204020204" pitchFamily="34" charset="-122"/>
              </a:rPr>
              <a:t>10646.1:2000)</a:t>
            </a:r>
            <a:r>
              <a:rPr lang="zh-CN" altLang="en-US" sz="2200" dirty="0" smtClean="0">
                <a:latin typeface="微软雅黑" panose="020B0503020204020204" pitchFamily="34" charset="-122"/>
                <a:ea typeface="微软雅黑" panose="020B0503020204020204" pitchFamily="34" charset="-122"/>
              </a:rPr>
              <a:t>，对应的中国国家标准是</a:t>
            </a:r>
            <a:r>
              <a:rPr lang="en-US" altLang="zh-CN" sz="2200" dirty="0" smtClean="0">
                <a:latin typeface="微软雅黑" panose="020B0503020204020204" pitchFamily="34" charset="-122"/>
                <a:ea typeface="微软雅黑" panose="020B0503020204020204" pitchFamily="34" charset="-122"/>
              </a:rPr>
              <a:t>GB 13000.1</a:t>
            </a:r>
            <a:r>
              <a:rPr lang="zh-CN" altLang="en-US" sz="2200" dirty="0" smtClean="0">
                <a:latin typeface="微软雅黑" panose="020B0503020204020204" pitchFamily="34" charset="-122"/>
                <a:ea typeface="微软雅黑" panose="020B0503020204020204" pitchFamily="34" charset="-122"/>
              </a:rPr>
              <a:t>。第</a:t>
            </a:r>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部分</a:t>
            </a:r>
            <a:r>
              <a:rPr lang="en-US" altLang="zh-CN" sz="2200" dirty="0" smtClean="0">
                <a:latin typeface="微软雅黑" panose="020B0503020204020204" pitchFamily="34" charset="-122"/>
                <a:ea typeface="微软雅黑" panose="020B0503020204020204" pitchFamily="34" charset="-122"/>
              </a:rPr>
              <a:t>(ISO/IEC 10646.2)</a:t>
            </a:r>
            <a:r>
              <a:rPr lang="zh-CN" altLang="en-US" sz="2200" dirty="0" smtClean="0">
                <a:latin typeface="微软雅黑" panose="020B0503020204020204" pitchFamily="34" charset="-122"/>
                <a:ea typeface="微软雅黑" panose="020B0503020204020204" pitchFamily="34" charset="-122"/>
              </a:rPr>
              <a:t>也已发布。</a:t>
            </a:r>
          </a:p>
        </p:txBody>
      </p:sp>
    </p:spTree>
    <p:extLst>
      <p:ext uri="{BB962C8B-B14F-4D97-AF65-F5344CB8AC3E}">
        <p14:creationId xmlns:p14="http://schemas.microsoft.com/office/powerpoint/2010/main" val="19548226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endParaRPr lang="zh-CN" altLang="en-US" smtClean="0">
              <a:ea typeface="宋体" pitchFamily="2" charset="-122"/>
            </a:endParaRPr>
          </a:p>
        </p:txBody>
      </p:sp>
      <p:graphicFrame>
        <p:nvGraphicFramePr>
          <p:cNvPr id="7" name="内容占位符 6"/>
          <p:cNvGraphicFramePr>
            <a:graphicFrameLocks noGrp="1"/>
          </p:cNvGraphicFramePr>
          <p:nvPr>
            <p:ph idx="1"/>
          </p:nvPr>
        </p:nvGraphicFramePr>
        <p:xfrm>
          <a:off x="112713" y="300038"/>
          <a:ext cx="8916987" cy="5948364"/>
        </p:xfrm>
        <a:graphic>
          <a:graphicData uri="http://schemas.openxmlformats.org/drawingml/2006/table">
            <a:tbl>
              <a:tblPr/>
              <a:tblGrid>
                <a:gridCol w="518521"/>
                <a:gridCol w="752846"/>
                <a:gridCol w="679223"/>
                <a:gridCol w="6966397"/>
              </a:tblGrid>
              <a:tr h="177586">
                <a:tc rowSpan="2">
                  <a:txBody>
                    <a:bodyPr/>
                    <a:lstStyle/>
                    <a:p>
                      <a:pPr algn="l">
                        <a:spcBef>
                          <a:spcPts val="1200"/>
                        </a:spcBef>
                        <a:spcAft>
                          <a:spcPts val="1200"/>
                        </a:spcAft>
                      </a:pPr>
                      <a:r>
                        <a:rPr lang="en-US" sz="1100" b="1" u="none" kern="0" dirty="0">
                          <a:solidFill>
                            <a:schemeClr val="tx1"/>
                          </a:solidFill>
                          <a:latin typeface="Times New Roman" pitchFamily="18" charset="0"/>
                          <a:ea typeface="宋体"/>
                          <a:cs typeface="Times New Roman" pitchFamily="18" charset="0"/>
                        </a:rPr>
                        <a:t>Version</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rowSpan="2">
                  <a:txBody>
                    <a:bodyPr/>
                    <a:lstStyle/>
                    <a:p>
                      <a:pPr algn="ctr">
                        <a:spcBef>
                          <a:spcPts val="1200"/>
                        </a:spcBef>
                        <a:spcAft>
                          <a:spcPts val="1200"/>
                        </a:spcAft>
                      </a:pPr>
                      <a:r>
                        <a:rPr lang="en-US" sz="1100" b="1" u="none" kern="0" dirty="0">
                          <a:solidFill>
                            <a:schemeClr val="tx1"/>
                          </a:solidFill>
                          <a:latin typeface="Times New Roman" pitchFamily="18" charset="0"/>
                          <a:ea typeface="宋体"/>
                          <a:cs typeface="Times New Roman" pitchFamily="18" charset="0"/>
                        </a:rPr>
                        <a:t>Date</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gridSpan="2">
                  <a:txBody>
                    <a:bodyPr/>
                    <a:lstStyle/>
                    <a:p>
                      <a:pPr algn="ctr">
                        <a:spcBef>
                          <a:spcPts val="1200"/>
                        </a:spcBef>
                        <a:spcAft>
                          <a:spcPts val="1200"/>
                        </a:spcAft>
                      </a:pPr>
                      <a:r>
                        <a:rPr lang="en-US" sz="1100" b="1" u="none" kern="0" dirty="0">
                          <a:solidFill>
                            <a:schemeClr val="tx1"/>
                          </a:solidFill>
                          <a:latin typeface="Times New Roman" pitchFamily="18" charset="0"/>
                          <a:ea typeface="宋体"/>
                          <a:cs typeface="Times New Roman" pitchFamily="18" charset="0"/>
                        </a:rPr>
                        <a:t>Characters</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hMerge="1">
                  <a:txBody>
                    <a:bodyPr/>
                    <a:lstStyle/>
                    <a:p>
                      <a:endParaRPr lang="zh-CN" altLang="en-US"/>
                    </a:p>
                  </a:txBody>
                  <a:tcPr/>
                </a:tc>
              </a:tr>
              <a:tr h="177586">
                <a:tc vMerge="1">
                  <a:txBody>
                    <a:bodyPr/>
                    <a:lstStyle/>
                    <a:p>
                      <a:endParaRPr lang="zh-CN" altLang="en-US"/>
                    </a:p>
                  </a:txBody>
                  <a:tcPr/>
                </a:tc>
                <a:tc vMerge="1">
                  <a:txBody>
                    <a:bodyPr/>
                    <a:lstStyle/>
                    <a:p>
                      <a:endParaRPr lang="zh-CN" altLang="en-US"/>
                    </a:p>
                  </a:txBody>
                  <a:tcPr/>
                </a:tc>
                <a:tc>
                  <a:txBody>
                    <a:bodyPr/>
                    <a:lstStyle/>
                    <a:p>
                      <a:pPr algn="ctr">
                        <a:spcBef>
                          <a:spcPts val="1200"/>
                        </a:spcBef>
                        <a:spcAft>
                          <a:spcPts val="1200"/>
                        </a:spcAft>
                      </a:pPr>
                      <a:r>
                        <a:rPr lang="en-US" sz="1100" b="1" u="none" kern="0" dirty="0">
                          <a:solidFill>
                            <a:schemeClr val="tx1"/>
                          </a:solidFill>
                          <a:latin typeface="Times New Roman" pitchFamily="18" charset="0"/>
                          <a:ea typeface="宋体"/>
                          <a:cs typeface="Times New Roman" pitchFamily="18" charset="0"/>
                        </a:rPr>
                        <a:t>#</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a:txBody>
                    <a:bodyPr/>
                    <a:lstStyle/>
                    <a:p>
                      <a:pPr algn="l">
                        <a:spcBef>
                          <a:spcPts val="1200"/>
                        </a:spcBef>
                        <a:spcAft>
                          <a:spcPts val="1200"/>
                        </a:spcAft>
                      </a:pPr>
                      <a:r>
                        <a:rPr lang="en-US" sz="1100" b="1" u="none" kern="0">
                          <a:solidFill>
                            <a:schemeClr val="tx1"/>
                          </a:solidFill>
                          <a:latin typeface="Times New Roman" pitchFamily="18" charset="0"/>
                          <a:ea typeface="宋体"/>
                          <a:cs typeface="Times New Roman" pitchFamily="18" charset="0"/>
                        </a:rPr>
                        <a:t>Notable additions</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r>
              <a:tr h="634172">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1.0.0</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October 1991</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7,161</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Initial repertoire covers these scripts: Arabic, Armenian, Bengali, Bopomofo, Cyrillic, </a:t>
                      </a:r>
                      <a:r>
                        <a:rPr lang="en-US" sz="1100" u="none" kern="0" dirty="0" err="1">
                          <a:solidFill>
                            <a:schemeClr val="tx1"/>
                          </a:solidFill>
                          <a:latin typeface="Times New Roman" pitchFamily="18" charset="0"/>
                          <a:ea typeface="宋体"/>
                          <a:cs typeface="Times New Roman" pitchFamily="18" charset="0"/>
                        </a:rPr>
                        <a:t>Devanagari</a:t>
                      </a:r>
                      <a:r>
                        <a:rPr lang="en-US" sz="1100" u="none" kern="0" dirty="0">
                          <a:solidFill>
                            <a:schemeClr val="tx1"/>
                          </a:solidFill>
                          <a:latin typeface="Times New Roman" pitchFamily="18" charset="0"/>
                          <a:ea typeface="宋体"/>
                          <a:cs typeface="Times New Roman" pitchFamily="18" charset="0"/>
                        </a:rPr>
                        <a:t>, Georgian, Greek and Coptic, Gujarati, </a:t>
                      </a:r>
                      <a:r>
                        <a:rPr lang="en-US" sz="1100" u="none" kern="0" dirty="0" err="1">
                          <a:solidFill>
                            <a:schemeClr val="tx1"/>
                          </a:solidFill>
                          <a:latin typeface="Times New Roman" pitchFamily="18" charset="0"/>
                          <a:ea typeface="宋体"/>
                          <a:cs typeface="Times New Roman" pitchFamily="18" charset="0"/>
                        </a:rPr>
                        <a:t>Gurmukhi</a:t>
                      </a:r>
                      <a:r>
                        <a:rPr lang="en-US" sz="1100" u="none" kern="0" dirty="0">
                          <a:solidFill>
                            <a:schemeClr val="tx1"/>
                          </a:solidFill>
                          <a:latin typeface="Times New Roman" pitchFamily="18" charset="0"/>
                          <a:ea typeface="宋体"/>
                          <a:cs typeface="Times New Roman" pitchFamily="18" charset="0"/>
                        </a:rPr>
                        <a:t>, Hangul, Hebrew, Hiragana, Kannada, Katakana, Lao, Latin, Malayalam, Oriya, Tamil, Telugu, Thai, and Tibetan</a:t>
                      </a:r>
                      <a:r>
                        <a:rPr lang="en-US" sz="1100" u="none" kern="0" dirty="0" smtClean="0">
                          <a:solidFill>
                            <a:schemeClr val="tx1"/>
                          </a:solidFill>
                          <a:latin typeface="Times New Roman" pitchFamily="18" charset="0"/>
                          <a:ea typeface="宋体"/>
                          <a:cs typeface="Times New Roman" pitchFamily="18" charset="0"/>
                        </a:rPr>
                        <a:t>.</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177586">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1.0.1</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a:solidFill>
                            <a:schemeClr val="tx1"/>
                          </a:solidFill>
                          <a:latin typeface="Times New Roman" pitchFamily="18" charset="0"/>
                          <a:ea typeface="宋体"/>
                          <a:cs typeface="Times New Roman" pitchFamily="18" charset="0"/>
                        </a:rPr>
                        <a:t>June 1992</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28,359</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The initial set of 20,902 CJK Unified Ideographs is defined</a:t>
                      </a:r>
                      <a:r>
                        <a:rPr lang="en-US" sz="1100" u="none" kern="0" dirty="0" smtClean="0">
                          <a:solidFill>
                            <a:schemeClr val="tx1"/>
                          </a:solidFill>
                          <a:latin typeface="Times New Roman" pitchFamily="18" charset="0"/>
                          <a:ea typeface="宋体"/>
                          <a:cs typeface="Times New Roman" pitchFamily="18" charset="0"/>
                        </a:rPr>
                        <a:t>.</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207078">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1.1</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a:solidFill>
                            <a:schemeClr val="tx1"/>
                          </a:solidFill>
                          <a:latin typeface="Times New Roman" pitchFamily="18" charset="0"/>
                          <a:ea typeface="宋体"/>
                          <a:cs typeface="Times New Roman" pitchFamily="18" charset="0"/>
                        </a:rPr>
                        <a:t>June 1993</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34,233</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4,306 more Hangul syllables added to original set of 2,350 characters. Tibetan removed</a:t>
                      </a:r>
                      <a:r>
                        <a:rPr lang="en-US" sz="1100" u="none" kern="0" dirty="0" smtClean="0">
                          <a:solidFill>
                            <a:schemeClr val="tx1"/>
                          </a:solidFill>
                          <a:latin typeface="Times New Roman" pitchFamily="18" charset="0"/>
                          <a:ea typeface="宋体"/>
                          <a:cs typeface="Times New Roman" pitchFamily="18" charset="0"/>
                        </a:rPr>
                        <a:t>.</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672998">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2.0</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a:solidFill>
                            <a:schemeClr val="tx1"/>
                          </a:solidFill>
                          <a:latin typeface="Times New Roman" pitchFamily="18" charset="0"/>
                          <a:ea typeface="宋体"/>
                          <a:cs typeface="Times New Roman" pitchFamily="18" charset="0"/>
                        </a:rPr>
                        <a:t>July 1996</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38,950</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Original set of Hangul syllables removed, and a new set of 11,172 Hangul syllables added at a new </a:t>
                      </a:r>
                      <a:r>
                        <a:rPr lang="en-US" sz="1100" u="none" kern="0" dirty="0" smtClean="0">
                          <a:solidFill>
                            <a:schemeClr val="tx1"/>
                          </a:solidFill>
                          <a:latin typeface="Times New Roman" pitchFamily="18" charset="0"/>
                          <a:ea typeface="宋体"/>
                          <a:cs typeface="Times New Roman" pitchFamily="18" charset="0"/>
                        </a:rPr>
                        <a:t>location.</a:t>
                      </a:r>
                      <a:r>
                        <a:rPr lang="en-US" sz="1100" u="none" kern="0" baseline="30000" dirty="0" smtClean="0">
                          <a:solidFill>
                            <a:schemeClr val="tx1"/>
                          </a:solidFill>
                          <a:latin typeface="Times New Roman" pitchFamily="18" charset="0"/>
                          <a:ea typeface="宋体"/>
                          <a:cs typeface="Times New Roman" pitchFamily="18" charset="0"/>
                        </a:rPr>
                        <a:t> </a:t>
                      </a:r>
                      <a:r>
                        <a:rPr lang="en-US" sz="1100" u="none" kern="0" dirty="0" smtClean="0">
                          <a:solidFill>
                            <a:schemeClr val="tx1"/>
                          </a:solidFill>
                          <a:latin typeface="Times New Roman" pitchFamily="18" charset="0"/>
                          <a:ea typeface="宋体"/>
                          <a:cs typeface="Times New Roman" pitchFamily="18" charset="0"/>
                        </a:rPr>
                        <a:t>Tibetan </a:t>
                      </a:r>
                      <a:r>
                        <a:rPr lang="en-US" sz="1100" u="none" kern="0" dirty="0">
                          <a:solidFill>
                            <a:schemeClr val="tx1"/>
                          </a:solidFill>
                          <a:latin typeface="Times New Roman" pitchFamily="18" charset="0"/>
                          <a:ea typeface="宋体"/>
                          <a:cs typeface="Times New Roman" pitchFamily="18" charset="0"/>
                        </a:rPr>
                        <a:t>added back in a new location and with a different character repertoire. Surrogate character mechanism defined, and Plane 15 and Plane 16 Private Use Areas allocated</a:t>
                      </a:r>
                      <a:r>
                        <a:rPr lang="en-US" sz="1100" u="none" kern="0" dirty="0" smtClean="0">
                          <a:solidFill>
                            <a:schemeClr val="tx1"/>
                          </a:solidFill>
                          <a:latin typeface="Times New Roman" pitchFamily="18" charset="0"/>
                          <a:ea typeface="宋体"/>
                          <a:cs typeface="Times New Roman" pitchFamily="18" charset="0"/>
                        </a:rPr>
                        <a:t>.</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177586">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2.1</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a:solidFill>
                            <a:schemeClr val="tx1"/>
                          </a:solidFill>
                          <a:latin typeface="Times New Roman" pitchFamily="18" charset="0"/>
                          <a:ea typeface="宋体"/>
                          <a:cs typeface="Times New Roman" pitchFamily="18" charset="0"/>
                        </a:rPr>
                        <a:t>May 1998</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38,952</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Euro sign added</a:t>
                      </a:r>
                      <a:r>
                        <a:rPr lang="en-US" sz="1100" u="none" kern="0" dirty="0" smtClean="0">
                          <a:solidFill>
                            <a:schemeClr val="tx1"/>
                          </a:solidFill>
                          <a:latin typeface="Times New Roman" pitchFamily="18" charset="0"/>
                          <a:ea typeface="宋体"/>
                          <a:cs typeface="Times New Roman" pitchFamily="18" charset="0"/>
                        </a:rPr>
                        <a:t>.</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478864">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3.0</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a:solidFill>
                            <a:schemeClr val="tx1"/>
                          </a:solidFill>
                          <a:latin typeface="Times New Roman" pitchFamily="18" charset="0"/>
                          <a:ea typeface="宋体"/>
                          <a:cs typeface="Times New Roman" pitchFamily="18" charset="0"/>
                        </a:rPr>
                        <a:t>September 1999</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49,259</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Cherokee, Ethiopic, Khmer, Mongolian, Myanmar, </a:t>
                      </a:r>
                      <a:r>
                        <a:rPr lang="en-US" sz="1100" u="none" kern="0" dirty="0" err="1">
                          <a:solidFill>
                            <a:schemeClr val="tx1"/>
                          </a:solidFill>
                          <a:latin typeface="Times New Roman" pitchFamily="18" charset="0"/>
                          <a:ea typeface="宋体"/>
                          <a:cs typeface="Times New Roman" pitchFamily="18" charset="0"/>
                        </a:rPr>
                        <a:t>Ogham</a:t>
                      </a:r>
                      <a:r>
                        <a:rPr lang="en-US" sz="1100" u="none" kern="0" dirty="0">
                          <a:solidFill>
                            <a:schemeClr val="tx1"/>
                          </a:solidFill>
                          <a:latin typeface="Times New Roman" pitchFamily="18" charset="0"/>
                          <a:ea typeface="宋体"/>
                          <a:cs typeface="Times New Roman" pitchFamily="18" charset="0"/>
                        </a:rPr>
                        <a:t>, Runic, Sinhala, </a:t>
                      </a:r>
                      <a:r>
                        <a:rPr lang="en-US" sz="1100" u="none" kern="0" dirty="0" err="1">
                          <a:solidFill>
                            <a:schemeClr val="tx1"/>
                          </a:solidFill>
                          <a:latin typeface="Times New Roman" pitchFamily="18" charset="0"/>
                          <a:ea typeface="宋体"/>
                          <a:cs typeface="Times New Roman" pitchFamily="18" charset="0"/>
                        </a:rPr>
                        <a:t>Syriac</a:t>
                      </a:r>
                      <a:r>
                        <a:rPr lang="en-US" sz="1100" u="none" kern="0" dirty="0">
                          <a:solidFill>
                            <a:schemeClr val="tx1"/>
                          </a:solidFill>
                          <a:latin typeface="Times New Roman" pitchFamily="18" charset="0"/>
                          <a:ea typeface="宋体"/>
                          <a:cs typeface="Times New Roman" pitchFamily="18" charset="0"/>
                        </a:rPr>
                        <a:t>, Thaana, Unified Canadian Aboriginal Syllabics, and Yi Syllables added, as well as a set of Braille patterns</a:t>
                      </a:r>
                      <a:r>
                        <a:rPr lang="en-US" sz="1100" u="none" kern="0" dirty="0" smtClean="0">
                          <a:solidFill>
                            <a:schemeClr val="tx1"/>
                          </a:solidFill>
                          <a:latin typeface="Times New Roman" pitchFamily="18" charset="0"/>
                          <a:ea typeface="宋体"/>
                          <a:cs typeface="Times New Roman" pitchFamily="18" charset="0"/>
                        </a:rPr>
                        <a:t>.</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362384">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3.1</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a:solidFill>
                            <a:schemeClr val="tx1"/>
                          </a:solidFill>
                          <a:latin typeface="Times New Roman" pitchFamily="18" charset="0"/>
                          <a:ea typeface="宋体"/>
                          <a:cs typeface="Times New Roman" pitchFamily="18" charset="0"/>
                        </a:rPr>
                        <a:t>March 2001</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94,205</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dirty="0">
                          <a:solidFill>
                            <a:schemeClr val="tx1"/>
                          </a:solidFill>
                          <a:latin typeface="Times New Roman" pitchFamily="18" charset="0"/>
                          <a:ea typeface="宋体"/>
                          <a:cs typeface="Times New Roman" pitchFamily="18" charset="0"/>
                        </a:rPr>
                        <a:t>Deseret, Gothic and Old Italic added, as well as sets of symbols for Western music and Byzantine music, and 42,711 additional CJK Unified </a:t>
                      </a:r>
                      <a:r>
                        <a:rPr lang="en-US" sz="1100" u="none" kern="0" dirty="0" smtClean="0">
                          <a:solidFill>
                            <a:schemeClr val="tx1"/>
                          </a:solidFill>
                          <a:latin typeface="Times New Roman" pitchFamily="18" charset="0"/>
                          <a:ea typeface="宋体"/>
                          <a:cs typeface="Times New Roman" pitchFamily="18" charset="0"/>
                        </a:rPr>
                        <a:t>Ideographs.</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177586">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3.2</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a:solidFill>
                            <a:schemeClr val="tx1"/>
                          </a:solidFill>
                          <a:latin typeface="Times New Roman" pitchFamily="18" charset="0"/>
                          <a:ea typeface="宋体"/>
                          <a:cs typeface="Times New Roman" pitchFamily="18" charset="0"/>
                        </a:rPr>
                        <a:t>March 2002</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95,221</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dirty="0">
                          <a:solidFill>
                            <a:schemeClr val="tx1"/>
                          </a:solidFill>
                          <a:latin typeface="Times New Roman" pitchFamily="18" charset="0"/>
                          <a:ea typeface="宋体"/>
                          <a:cs typeface="Times New Roman" pitchFamily="18" charset="0"/>
                        </a:rPr>
                        <a:t>Philippine scripts </a:t>
                      </a:r>
                      <a:r>
                        <a:rPr lang="en-US" sz="1100" u="none" kern="0" dirty="0" err="1">
                          <a:solidFill>
                            <a:schemeClr val="tx1"/>
                          </a:solidFill>
                          <a:latin typeface="Times New Roman" pitchFamily="18" charset="0"/>
                          <a:ea typeface="宋体"/>
                          <a:cs typeface="Times New Roman" pitchFamily="18" charset="0"/>
                        </a:rPr>
                        <a:t>Buhid</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Hanunó'o</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Tagalog</a:t>
                      </a:r>
                      <a:r>
                        <a:rPr lang="en-US" sz="1100" u="none" kern="0" dirty="0">
                          <a:solidFill>
                            <a:schemeClr val="tx1"/>
                          </a:solidFill>
                          <a:latin typeface="Times New Roman" pitchFamily="18" charset="0"/>
                          <a:ea typeface="宋体"/>
                          <a:cs typeface="Times New Roman" pitchFamily="18" charset="0"/>
                        </a:rPr>
                        <a:t>, and </a:t>
                      </a:r>
                      <a:r>
                        <a:rPr lang="en-US" sz="1100" u="none" kern="0" dirty="0" err="1">
                          <a:solidFill>
                            <a:schemeClr val="tx1"/>
                          </a:solidFill>
                          <a:latin typeface="Times New Roman" pitchFamily="18" charset="0"/>
                          <a:ea typeface="宋体"/>
                          <a:cs typeface="Times New Roman" pitchFamily="18" charset="0"/>
                        </a:rPr>
                        <a:t>Tagbanwa</a:t>
                      </a:r>
                      <a:r>
                        <a:rPr lang="en-US" sz="1100" u="none" kern="0" dirty="0">
                          <a:solidFill>
                            <a:schemeClr val="tx1"/>
                          </a:solidFill>
                          <a:latin typeface="Times New Roman" pitchFamily="18" charset="0"/>
                          <a:ea typeface="宋体"/>
                          <a:cs typeface="Times New Roman" pitchFamily="18" charset="0"/>
                        </a:rPr>
                        <a:t> </a:t>
                      </a:r>
                      <a:r>
                        <a:rPr lang="en-US" sz="1100" u="none" kern="0" dirty="0" smtClean="0">
                          <a:solidFill>
                            <a:schemeClr val="tx1"/>
                          </a:solidFill>
                          <a:latin typeface="Times New Roman" pitchFamily="18" charset="0"/>
                          <a:ea typeface="宋体"/>
                          <a:cs typeface="Times New Roman" pitchFamily="18" charset="0"/>
                        </a:rPr>
                        <a:t>added.</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284730">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4.0</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a:solidFill>
                            <a:schemeClr val="tx1"/>
                          </a:solidFill>
                          <a:latin typeface="Times New Roman" pitchFamily="18" charset="0"/>
                          <a:ea typeface="宋体"/>
                          <a:cs typeface="Times New Roman" pitchFamily="18" charset="0"/>
                        </a:rPr>
                        <a:t>April 2003</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96,447</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dirty="0">
                          <a:solidFill>
                            <a:schemeClr val="tx1"/>
                          </a:solidFill>
                          <a:latin typeface="Times New Roman" pitchFamily="18" charset="0"/>
                          <a:ea typeface="宋体"/>
                          <a:cs typeface="Times New Roman" pitchFamily="18" charset="0"/>
                        </a:rPr>
                        <a:t>Cypriot </a:t>
                      </a:r>
                      <a:r>
                        <a:rPr lang="en-US" sz="1100" u="none" kern="0" dirty="0" err="1">
                          <a:solidFill>
                            <a:schemeClr val="tx1"/>
                          </a:solidFill>
                          <a:latin typeface="Times New Roman" pitchFamily="18" charset="0"/>
                          <a:ea typeface="宋体"/>
                          <a:cs typeface="Times New Roman" pitchFamily="18" charset="0"/>
                        </a:rPr>
                        <a:t>syllabary</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Limbu</a:t>
                      </a:r>
                      <a:r>
                        <a:rPr lang="en-US" sz="1100" u="none" kern="0" dirty="0">
                          <a:solidFill>
                            <a:schemeClr val="tx1"/>
                          </a:solidFill>
                          <a:latin typeface="Times New Roman" pitchFamily="18" charset="0"/>
                          <a:ea typeface="宋体"/>
                          <a:cs typeface="Times New Roman" pitchFamily="18" charset="0"/>
                        </a:rPr>
                        <a:t>, Linear B, </a:t>
                      </a:r>
                      <a:r>
                        <a:rPr lang="en-US" sz="1100" u="none" kern="0" dirty="0" err="1">
                          <a:solidFill>
                            <a:schemeClr val="tx1"/>
                          </a:solidFill>
                          <a:latin typeface="Times New Roman" pitchFamily="18" charset="0"/>
                          <a:ea typeface="宋体"/>
                          <a:cs typeface="Times New Roman" pitchFamily="18" charset="0"/>
                        </a:rPr>
                        <a:t>Osmanya</a:t>
                      </a:r>
                      <a:r>
                        <a:rPr lang="en-US" sz="1100" u="none" kern="0" dirty="0">
                          <a:solidFill>
                            <a:schemeClr val="tx1"/>
                          </a:solidFill>
                          <a:latin typeface="Times New Roman" pitchFamily="18" charset="0"/>
                          <a:ea typeface="宋体"/>
                          <a:cs typeface="Times New Roman" pitchFamily="18" charset="0"/>
                        </a:rPr>
                        <a:t>, Shavian, Tai Le, and </a:t>
                      </a:r>
                      <a:r>
                        <a:rPr lang="en-US" sz="1100" u="none" kern="0" dirty="0" err="1">
                          <a:solidFill>
                            <a:schemeClr val="tx1"/>
                          </a:solidFill>
                          <a:latin typeface="Times New Roman" pitchFamily="18" charset="0"/>
                          <a:ea typeface="宋体"/>
                          <a:cs typeface="Times New Roman" pitchFamily="18" charset="0"/>
                        </a:rPr>
                        <a:t>Ugaritic</a:t>
                      </a:r>
                      <a:r>
                        <a:rPr lang="en-US" sz="1100" u="none" kern="0" dirty="0">
                          <a:solidFill>
                            <a:schemeClr val="tx1"/>
                          </a:solidFill>
                          <a:latin typeface="Times New Roman" pitchFamily="18" charset="0"/>
                          <a:ea typeface="宋体"/>
                          <a:cs typeface="Times New Roman" pitchFamily="18" charset="0"/>
                        </a:rPr>
                        <a:t> added, as well as Hexagram </a:t>
                      </a:r>
                      <a:r>
                        <a:rPr lang="en-US" sz="1100" u="none" kern="0" dirty="0" smtClean="0">
                          <a:solidFill>
                            <a:schemeClr val="tx1"/>
                          </a:solidFill>
                          <a:latin typeface="Times New Roman" pitchFamily="18" charset="0"/>
                          <a:ea typeface="宋体"/>
                          <a:cs typeface="Times New Roman" pitchFamily="18" charset="0"/>
                        </a:rPr>
                        <a:t>symbols.</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478864">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4.1</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a:solidFill>
                            <a:schemeClr val="tx1"/>
                          </a:solidFill>
                          <a:latin typeface="Times New Roman" pitchFamily="18" charset="0"/>
                          <a:ea typeface="宋体"/>
                          <a:cs typeface="Times New Roman" pitchFamily="18" charset="0"/>
                        </a:rPr>
                        <a:t>March 2005</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97,720</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dirty="0">
                          <a:solidFill>
                            <a:schemeClr val="tx1"/>
                          </a:solidFill>
                          <a:latin typeface="Times New Roman" pitchFamily="18" charset="0"/>
                          <a:ea typeface="宋体"/>
                          <a:cs typeface="Times New Roman" pitchFamily="18" charset="0"/>
                        </a:rPr>
                        <a:t>Buginese, </a:t>
                      </a:r>
                      <a:r>
                        <a:rPr lang="en-US" sz="1100" u="none" kern="0" dirty="0" err="1">
                          <a:solidFill>
                            <a:schemeClr val="tx1"/>
                          </a:solidFill>
                          <a:latin typeface="Times New Roman" pitchFamily="18" charset="0"/>
                          <a:ea typeface="宋体"/>
                          <a:cs typeface="Times New Roman" pitchFamily="18" charset="0"/>
                        </a:rPr>
                        <a:t>Glagolitic</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Kharoshthi</a:t>
                      </a:r>
                      <a:r>
                        <a:rPr lang="en-US" sz="1100" u="none" kern="0" dirty="0">
                          <a:solidFill>
                            <a:schemeClr val="tx1"/>
                          </a:solidFill>
                          <a:latin typeface="Times New Roman" pitchFamily="18" charset="0"/>
                          <a:ea typeface="宋体"/>
                          <a:cs typeface="Times New Roman" pitchFamily="18" charset="0"/>
                        </a:rPr>
                        <a:t>, New Tai </a:t>
                      </a:r>
                      <a:r>
                        <a:rPr lang="en-US" sz="1100" u="none" kern="0" dirty="0" err="1">
                          <a:solidFill>
                            <a:schemeClr val="tx1"/>
                          </a:solidFill>
                          <a:latin typeface="Times New Roman" pitchFamily="18" charset="0"/>
                          <a:ea typeface="宋体"/>
                          <a:cs typeface="Times New Roman" pitchFamily="18" charset="0"/>
                        </a:rPr>
                        <a:t>Lue</a:t>
                      </a:r>
                      <a:r>
                        <a:rPr lang="en-US" sz="1100" u="none" kern="0" dirty="0">
                          <a:solidFill>
                            <a:schemeClr val="tx1"/>
                          </a:solidFill>
                          <a:latin typeface="Times New Roman" pitchFamily="18" charset="0"/>
                          <a:ea typeface="宋体"/>
                          <a:cs typeface="Times New Roman" pitchFamily="18" charset="0"/>
                        </a:rPr>
                        <a:t>, Old Persian, </a:t>
                      </a:r>
                      <a:r>
                        <a:rPr lang="en-US" sz="1100" u="none" kern="0" dirty="0" err="1">
                          <a:solidFill>
                            <a:schemeClr val="tx1"/>
                          </a:solidFill>
                          <a:latin typeface="Times New Roman" pitchFamily="18" charset="0"/>
                          <a:ea typeface="宋体"/>
                          <a:cs typeface="Times New Roman" pitchFamily="18" charset="0"/>
                        </a:rPr>
                        <a:t>Syloti</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Nagri</a:t>
                      </a:r>
                      <a:r>
                        <a:rPr lang="en-US" sz="1100" u="none" kern="0" dirty="0">
                          <a:solidFill>
                            <a:schemeClr val="tx1"/>
                          </a:solidFill>
                          <a:latin typeface="Times New Roman" pitchFamily="18" charset="0"/>
                          <a:ea typeface="宋体"/>
                          <a:cs typeface="Times New Roman" pitchFamily="18" charset="0"/>
                        </a:rPr>
                        <a:t>, and </a:t>
                      </a:r>
                      <a:r>
                        <a:rPr lang="en-US" sz="1100" u="none" kern="0" dirty="0" err="1">
                          <a:solidFill>
                            <a:schemeClr val="tx1"/>
                          </a:solidFill>
                          <a:latin typeface="Times New Roman" pitchFamily="18" charset="0"/>
                          <a:ea typeface="宋体"/>
                          <a:cs typeface="Times New Roman" pitchFamily="18" charset="0"/>
                        </a:rPr>
                        <a:t>Tifinagh</a:t>
                      </a:r>
                      <a:r>
                        <a:rPr lang="en-US" sz="1100" u="none" kern="0" dirty="0">
                          <a:solidFill>
                            <a:schemeClr val="tx1"/>
                          </a:solidFill>
                          <a:latin typeface="Times New Roman" pitchFamily="18" charset="0"/>
                          <a:ea typeface="宋体"/>
                          <a:cs typeface="Times New Roman" pitchFamily="18" charset="0"/>
                        </a:rPr>
                        <a:t> added, and Coptic was </a:t>
                      </a:r>
                      <a:r>
                        <a:rPr lang="en-US" sz="1100" u="none" kern="0" dirty="0" err="1">
                          <a:solidFill>
                            <a:schemeClr val="tx1"/>
                          </a:solidFill>
                          <a:latin typeface="Times New Roman" pitchFamily="18" charset="0"/>
                          <a:ea typeface="宋体"/>
                          <a:cs typeface="Times New Roman" pitchFamily="18" charset="0"/>
                        </a:rPr>
                        <a:t>disunified</a:t>
                      </a:r>
                      <a:r>
                        <a:rPr lang="en-US" sz="1100" u="none" kern="0" dirty="0">
                          <a:solidFill>
                            <a:schemeClr val="tx1"/>
                          </a:solidFill>
                          <a:latin typeface="Times New Roman" pitchFamily="18" charset="0"/>
                          <a:ea typeface="宋体"/>
                          <a:cs typeface="Times New Roman" pitchFamily="18" charset="0"/>
                        </a:rPr>
                        <a:t> from Greek. Ancient Greek numbers and musical symbols were also added</a:t>
                      </a:r>
                      <a:r>
                        <a:rPr lang="en-US" sz="1100" u="none" kern="0" dirty="0" smtClean="0">
                          <a:solidFill>
                            <a:schemeClr val="tx1"/>
                          </a:solidFill>
                          <a:latin typeface="Times New Roman" pitchFamily="18" charset="0"/>
                          <a:ea typeface="宋体"/>
                          <a:cs typeface="Times New Roman" pitchFamily="18" charset="0"/>
                        </a:rPr>
                        <a:t>.</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207078">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5.0</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a:solidFill>
                            <a:schemeClr val="tx1"/>
                          </a:solidFill>
                          <a:latin typeface="Times New Roman" pitchFamily="18" charset="0"/>
                          <a:ea typeface="宋体"/>
                          <a:cs typeface="Times New Roman" pitchFamily="18" charset="0"/>
                        </a:rPr>
                        <a:t>July 2006</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99,089</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dirty="0">
                          <a:solidFill>
                            <a:schemeClr val="tx1"/>
                          </a:solidFill>
                          <a:latin typeface="Times New Roman" pitchFamily="18" charset="0"/>
                          <a:ea typeface="宋体"/>
                          <a:cs typeface="Times New Roman" pitchFamily="18" charset="0"/>
                        </a:rPr>
                        <a:t>Balinese, Cuneiform, </a:t>
                      </a:r>
                      <a:r>
                        <a:rPr lang="en-US" sz="1100" u="none" kern="0" dirty="0" err="1">
                          <a:solidFill>
                            <a:schemeClr val="tx1"/>
                          </a:solidFill>
                          <a:latin typeface="Times New Roman" pitchFamily="18" charset="0"/>
                          <a:ea typeface="宋体"/>
                          <a:cs typeface="Times New Roman" pitchFamily="18" charset="0"/>
                        </a:rPr>
                        <a:t>N'Ko</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Phags</a:t>
                      </a:r>
                      <a:r>
                        <a:rPr lang="en-US" sz="1100" u="none" kern="0" dirty="0">
                          <a:solidFill>
                            <a:schemeClr val="tx1"/>
                          </a:solidFill>
                          <a:latin typeface="Times New Roman" pitchFamily="18" charset="0"/>
                          <a:ea typeface="宋体"/>
                          <a:cs typeface="Times New Roman" pitchFamily="18" charset="0"/>
                        </a:rPr>
                        <a:t>-pa, and Phoenician added</a:t>
                      </a:r>
                      <a:r>
                        <a:rPr lang="en-US" sz="1100" u="none" kern="0" dirty="0" smtClean="0">
                          <a:solidFill>
                            <a:schemeClr val="tx1"/>
                          </a:solidFill>
                          <a:latin typeface="Times New Roman" pitchFamily="18" charset="0"/>
                          <a:ea typeface="宋体"/>
                          <a:cs typeface="Times New Roman" pitchFamily="18" charset="0"/>
                        </a:rPr>
                        <a:t>.</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789480">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5.1</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a:solidFill>
                            <a:schemeClr val="tx1"/>
                          </a:solidFill>
                          <a:latin typeface="Times New Roman" pitchFamily="18" charset="0"/>
                          <a:ea typeface="宋体"/>
                          <a:cs typeface="Times New Roman" pitchFamily="18" charset="0"/>
                        </a:rPr>
                        <a:t>April 2008</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100,713</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dirty="0">
                          <a:solidFill>
                            <a:schemeClr val="tx1"/>
                          </a:solidFill>
                          <a:latin typeface="Times New Roman" pitchFamily="18" charset="0"/>
                          <a:ea typeface="宋体"/>
                          <a:cs typeface="Times New Roman" pitchFamily="18" charset="0"/>
                        </a:rPr>
                        <a:t>Carian, Cham, </a:t>
                      </a:r>
                      <a:r>
                        <a:rPr lang="en-US" sz="1100" u="none" kern="0" dirty="0" err="1">
                          <a:solidFill>
                            <a:schemeClr val="tx1"/>
                          </a:solidFill>
                          <a:latin typeface="Times New Roman" pitchFamily="18" charset="0"/>
                          <a:ea typeface="宋体"/>
                          <a:cs typeface="Times New Roman" pitchFamily="18" charset="0"/>
                        </a:rPr>
                        <a:t>Kayah</a:t>
                      </a:r>
                      <a:r>
                        <a:rPr lang="en-US" sz="1100" u="none" kern="0" dirty="0">
                          <a:solidFill>
                            <a:schemeClr val="tx1"/>
                          </a:solidFill>
                          <a:latin typeface="Times New Roman" pitchFamily="18" charset="0"/>
                          <a:ea typeface="宋体"/>
                          <a:cs typeface="Times New Roman" pitchFamily="18" charset="0"/>
                        </a:rPr>
                        <a:t> Li, </a:t>
                      </a:r>
                      <a:r>
                        <a:rPr lang="en-US" sz="1100" u="none" kern="0" dirty="0" err="1">
                          <a:solidFill>
                            <a:schemeClr val="tx1"/>
                          </a:solidFill>
                          <a:latin typeface="Times New Roman" pitchFamily="18" charset="0"/>
                          <a:ea typeface="宋体"/>
                          <a:cs typeface="Times New Roman" pitchFamily="18" charset="0"/>
                        </a:rPr>
                        <a:t>Lepcha</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Lycian</a:t>
                      </a:r>
                      <a:r>
                        <a:rPr lang="en-US" sz="1100" u="none" kern="0" dirty="0">
                          <a:solidFill>
                            <a:schemeClr val="tx1"/>
                          </a:solidFill>
                          <a:latin typeface="Times New Roman" pitchFamily="18" charset="0"/>
                          <a:ea typeface="宋体"/>
                          <a:cs typeface="Times New Roman" pitchFamily="18" charset="0"/>
                        </a:rPr>
                        <a:t>, Lydian, </a:t>
                      </a:r>
                      <a:r>
                        <a:rPr lang="en-US" sz="1100" u="none" kern="0" dirty="0" err="1">
                          <a:solidFill>
                            <a:schemeClr val="tx1"/>
                          </a:solidFill>
                          <a:latin typeface="Times New Roman" pitchFamily="18" charset="0"/>
                          <a:ea typeface="宋体"/>
                          <a:cs typeface="Times New Roman" pitchFamily="18" charset="0"/>
                        </a:rPr>
                        <a:t>Ol</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Chiki</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Rejang</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Saurashtra</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Sundanese</a:t>
                      </a:r>
                      <a:r>
                        <a:rPr lang="en-US" sz="1100" u="none" kern="0" dirty="0">
                          <a:solidFill>
                            <a:schemeClr val="tx1"/>
                          </a:solidFill>
                          <a:latin typeface="Times New Roman" pitchFamily="18" charset="0"/>
                          <a:ea typeface="宋体"/>
                          <a:cs typeface="Times New Roman" pitchFamily="18" charset="0"/>
                        </a:rPr>
                        <a:t>, and Vai added, as well as sets of symbols for the Phaistos Disc, Mahjong tiles, and Domino tiles. There were also important additions for Myanmar, additions of letters and Scribal abbreviations used in medieval manuscripts, and the addition of capital ß</a:t>
                      </a:r>
                      <a:r>
                        <a:rPr lang="en-US" sz="1100" u="none" kern="0" dirty="0" smtClean="0">
                          <a:solidFill>
                            <a:schemeClr val="tx1"/>
                          </a:solidFill>
                          <a:latin typeface="Times New Roman" pitchFamily="18" charset="0"/>
                          <a:ea typeface="宋体"/>
                          <a:cs typeface="Times New Roman" pitchFamily="18" charset="0"/>
                        </a:rPr>
                        <a:t>.</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944786">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5.2</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dirty="0">
                          <a:solidFill>
                            <a:schemeClr val="tx1"/>
                          </a:solidFill>
                          <a:latin typeface="Times New Roman" pitchFamily="18" charset="0"/>
                          <a:ea typeface="宋体"/>
                          <a:cs typeface="Times New Roman" pitchFamily="18" charset="0"/>
                        </a:rPr>
                        <a:t>October 2009</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107,361</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dirty="0">
                          <a:solidFill>
                            <a:schemeClr val="tx1"/>
                          </a:solidFill>
                          <a:latin typeface="Times New Roman" pitchFamily="18" charset="0"/>
                          <a:ea typeface="宋体"/>
                          <a:cs typeface="Times New Roman" pitchFamily="18" charset="0"/>
                        </a:rPr>
                        <a:t>Avestan, </a:t>
                      </a:r>
                      <a:r>
                        <a:rPr lang="en-US" sz="1100" u="none" kern="0" dirty="0" err="1">
                          <a:solidFill>
                            <a:schemeClr val="tx1"/>
                          </a:solidFill>
                          <a:latin typeface="Times New Roman" pitchFamily="18" charset="0"/>
                          <a:ea typeface="宋体"/>
                          <a:cs typeface="Times New Roman" pitchFamily="18" charset="0"/>
                        </a:rPr>
                        <a:t>Bamum</a:t>
                      </a:r>
                      <a:r>
                        <a:rPr lang="en-US" sz="1100" u="none" kern="0" dirty="0">
                          <a:solidFill>
                            <a:schemeClr val="tx1"/>
                          </a:solidFill>
                          <a:latin typeface="Times New Roman" pitchFamily="18" charset="0"/>
                          <a:ea typeface="宋体"/>
                          <a:cs typeface="Times New Roman" pitchFamily="18" charset="0"/>
                        </a:rPr>
                        <a:t>, Egyptian hieroglyphs (the Gardiner Set, comprising 1,071 characters), Imperial Aramaic, Inscriptional Pahlavi, Inscriptional Parthian, Javanese, </a:t>
                      </a:r>
                      <a:r>
                        <a:rPr lang="en-US" sz="1100" u="none" kern="0" dirty="0" err="1">
                          <a:solidFill>
                            <a:schemeClr val="tx1"/>
                          </a:solidFill>
                          <a:latin typeface="Times New Roman" pitchFamily="18" charset="0"/>
                          <a:ea typeface="宋体"/>
                          <a:cs typeface="Times New Roman" pitchFamily="18" charset="0"/>
                        </a:rPr>
                        <a:t>Kaithi</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Lisu</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Meetei</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Mayek</a:t>
                      </a:r>
                      <a:r>
                        <a:rPr lang="en-US" sz="1100" u="none" kern="0" dirty="0">
                          <a:solidFill>
                            <a:schemeClr val="tx1"/>
                          </a:solidFill>
                          <a:latin typeface="Times New Roman" pitchFamily="18" charset="0"/>
                          <a:ea typeface="宋体"/>
                          <a:cs typeface="Times New Roman" pitchFamily="18" charset="0"/>
                        </a:rPr>
                        <a:t>, Old South Arabian, Old Turkic, Samaritan, Tai </a:t>
                      </a:r>
                      <a:r>
                        <a:rPr lang="en-US" sz="1100" u="none" kern="0" dirty="0" err="1">
                          <a:solidFill>
                            <a:schemeClr val="tx1"/>
                          </a:solidFill>
                          <a:latin typeface="Times New Roman" pitchFamily="18" charset="0"/>
                          <a:ea typeface="宋体"/>
                          <a:cs typeface="Times New Roman" pitchFamily="18" charset="0"/>
                        </a:rPr>
                        <a:t>Tham</a:t>
                      </a:r>
                      <a:r>
                        <a:rPr lang="en-US" sz="1100" u="none" kern="0" dirty="0">
                          <a:solidFill>
                            <a:schemeClr val="tx1"/>
                          </a:solidFill>
                          <a:latin typeface="Times New Roman" pitchFamily="18" charset="0"/>
                          <a:ea typeface="宋体"/>
                          <a:cs typeface="Times New Roman" pitchFamily="18" charset="0"/>
                        </a:rPr>
                        <a:t> and Tai Viet added. 4,149 additional CJK Unified Ideographs (CJK-C), as well as extended </a:t>
                      </a:r>
                      <a:r>
                        <a:rPr lang="en-US" sz="1100" u="none" kern="0" dirty="0" err="1">
                          <a:solidFill>
                            <a:schemeClr val="tx1"/>
                          </a:solidFill>
                          <a:latin typeface="Times New Roman" pitchFamily="18" charset="0"/>
                          <a:ea typeface="宋体"/>
                          <a:cs typeface="Times New Roman" pitchFamily="18" charset="0"/>
                        </a:rPr>
                        <a:t>Jamo</a:t>
                      </a:r>
                      <a:r>
                        <a:rPr lang="en-US" sz="1100" u="none" kern="0" dirty="0">
                          <a:solidFill>
                            <a:schemeClr val="tx1"/>
                          </a:solidFill>
                          <a:latin typeface="Times New Roman" pitchFamily="18" charset="0"/>
                          <a:ea typeface="宋体"/>
                          <a:cs typeface="Times New Roman" pitchFamily="18" charset="0"/>
                        </a:rPr>
                        <a:t> for Old Hangul, and characters for Vedic Sanskrit</a:t>
                      </a:r>
                      <a:r>
                        <a:rPr lang="en-US" sz="1100" u="none" kern="0" dirty="0" smtClean="0">
                          <a:solidFill>
                            <a:schemeClr val="tx1"/>
                          </a:solidFill>
                          <a:latin typeface="Times New Roman" pitchFamily="18" charset="0"/>
                          <a:ea typeface="宋体"/>
                          <a:cs typeface="Times New Roman" pitchFamily="18" charset="0"/>
                        </a:rPr>
                        <a:t>.</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163488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endParaRPr lang="zh-CN" altLang="en-US" smtClean="0">
              <a:ea typeface="宋体" pitchFamily="2" charset="-122"/>
            </a:endParaRPr>
          </a:p>
        </p:txBody>
      </p:sp>
      <p:graphicFrame>
        <p:nvGraphicFramePr>
          <p:cNvPr id="4" name="内容占位符 3"/>
          <p:cNvGraphicFramePr>
            <a:graphicFrameLocks noGrp="1"/>
          </p:cNvGraphicFramePr>
          <p:nvPr>
            <p:ph idx="1"/>
          </p:nvPr>
        </p:nvGraphicFramePr>
        <p:xfrm>
          <a:off x="381000" y="1143000"/>
          <a:ext cx="8305800" cy="5086829"/>
        </p:xfrm>
        <a:graphic>
          <a:graphicData uri="http://schemas.openxmlformats.org/drawingml/2006/table">
            <a:tbl>
              <a:tblPr/>
              <a:tblGrid>
                <a:gridCol w="820738"/>
                <a:gridCol w="1277937"/>
                <a:gridCol w="1187450"/>
                <a:gridCol w="1095375"/>
                <a:gridCol w="3924300"/>
              </a:tblGrid>
              <a:tr h="803275">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6.0</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2010</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年</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10</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月</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ISO/IEC 10646:2010</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与</a:t>
                      </a:r>
                      <a:r>
                        <a:rPr kumimoji="0" lang="zh-CN" altLang="en-US" sz="1200" b="0" i="0" u="none" strike="noStrike" cap="none" normalizeH="0" baseline="0" smtClean="0">
                          <a:ln>
                            <a:noFill/>
                          </a:ln>
                          <a:solidFill>
                            <a:schemeClr val="tx1"/>
                          </a:solidFill>
                          <a:effectLst/>
                          <a:latin typeface="Georgia" pitchFamily="18" charset="0"/>
                          <a:ea typeface="宋体" pitchFamily="2" charset="-122"/>
                          <a:hlinkClick r:id="rId2"/>
                        </a:rPr>
                        <a:t>印度卢比符号</a:t>
                      </a:r>
                      <a:endParaRPr kumimoji="0" lang="zh-CN" altLang="en-US" sz="1200" b="0" i="0" u="none" strike="noStrike" cap="none" normalizeH="0" baseline="0" smtClean="0">
                        <a:ln>
                          <a:noFill/>
                        </a:ln>
                        <a:solidFill>
                          <a:schemeClr val="tx1"/>
                        </a:solidFill>
                        <a:effectLst/>
                        <a:latin typeface="Georgia" pitchFamily="18" charset="0"/>
                        <a:ea typeface="宋体" pitchFamily="2" charset="-122"/>
                      </a:endParaRP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109,449</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3" tooltip="Batak alphabet（页面不存在）"/>
                        </a:rPr>
                        <a:t>Batak</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4" tooltip="Brāhmī script（页面不存在）"/>
                        </a:rPr>
                        <a:t>Brahmi</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5" tooltip="Mandaic alphabet（页面不存在）"/>
                        </a:rPr>
                        <a:t>Mandaic</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6" tooltip="Playing card（页面不存在）"/>
                        </a:rPr>
                        <a:t>playing card</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symbols,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7" tooltip="Traffic sign（页面不存在）"/>
                        </a:rPr>
                        <a:t>transport</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and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8" tooltip="Map（页面不存在）"/>
                        </a:rPr>
                        <a:t>map</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symbols, alchemical symbols,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9" tooltip="Emoticons（页面不存在）"/>
                        </a:rPr>
                        <a:t>emoticons</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and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10" tooltip="Emoji"/>
                        </a:rPr>
                        <a:t>emoji</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222 additional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11" tooltip="CJK Unified Ideographs（页面不存在）"/>
                        </a:rPr>
                        <a:t>CJK Unified Ideographs</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(CJK-D) added.</a:t>
                      </a:r>
                      <a:r>
                        <a:rPr kumimoji="0" lang="en-US" altLang="zh-CN" sz="1200" b="0" i="0" u="none" strike="noStrike" cap="none" normalizeH="0" baseline="30000" smtClean="0">
                          <a:ln>
                            <a:noFill/>
                          </a:ln>
                          <a:solidFill>
                            <a:schemeClr val="tx1"/>
                          </a:solidFill>
                          <a:effectLst/>
                          <a:latin typeface="Georgia" pitchFamily="18" charset="0"/>
                          <a:ea typeface="宋体" pitchFamily="2" charset="-122"/>
                          <a:hlinkClick r:id="rId12"/>
                        </a:rPr>
                        <a:t>[16]</a:t>
                      </a:r>
                      <a:endParaRPr kumimoji="0" lang="en-US" altLang="zh-CN" sz="1200" b="0" i="0" u="none" strike="noStrike" cap="none" normalizeH="0" baseline="0" smtClean="0">
                        <a:ln>
                          <a:noFill/>
                        </a:ln>
                        <a:solidFill>
                          <a:schemeClr val="tx1"/>
                        </a:solidFill>
                        <a:effectLst/>
                        <a:latin typeface="Georgia" pitchFamily="18" charset="0"/>
                        <a:ea typeface="宋体" pitchFamily="2" charset="-122"/>
                      </a:endParaRP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r h="463550">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6.1</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2012</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年</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1</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月</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ISO/IEC 10646:2012</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110,181</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13" tooltip="Chakma alphabet（页面不存在）"/>
                        </a:rPr>
                        <a:t>Chakma</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14" tooltip="Meroitic alphabet（页面不存在）"/>
                        </a:rPr>
                        <a:t>Meroitic cursive</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14" tooltip="Meroitic alphabet（页面不存在）"/>
                        </a:rPr>
                        <a:t>Meroitic hieroglyphs</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15" tooltip="Pollard script（页面不存在）"/>
                        </a:rPr>
                        <a:t>Miao</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16" tooltip="Śāradā script（页面不存在）"/>
                        </a:rPr>
                        <a:t>Sharada</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17" tooltip="Sora Sompeng（页面不存在）"/>
                        </a:rPr>
                        <a:t>Sora Sompeng</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and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18" tooltip="Takri alphabet（页面不存在）"/>
                        </a:rPr>
                        <a:t>Takri</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a:t>
                      </a:r>
                      <a:r>
                        <a:rPr kumimoji="0" lang="en-US" altLang="zh-CN" sz="1200" b="0" i="0" u="none" strike="noStrike" cap="none" normalizeH="0" baseline="30000" smtClean="0">
                          <a:ln>
                            <a:noFill/>
                          </a:ln>
                          <a:solidFill>
                            <a:schemeClr val="tx1"/>
                          </a:solidFill>
                          <a:effectLst/>
                          <a:latin typeface="Georgia" pitchFamily="18" charset="0"/>
                          <a:ea typeface="宋体" pitchFamily="2" charset="-122"/>
                          <a:hlinkClick r:id="rId19"/>
                        </a:rPr>
                        <a:t>[17]</a:t>
                      </a:r>
                      <a:endParaRPr kumimoji="0" lang="en-US" altLang="zh-CN" sz="1200" b="0" i="0" u="none" strike="noStrike" cap="none" normalizeH="0" baseline="0" smtClean="0">
                        <a:ln>
                          <a:noFill/>
                        </a:ln>
                        <a:solidFill>
                          <a:schemeClr val="tx1"/>
                        </a:solidFill>
                        <a:effectLst/>
                        <a:latin typeface="Georgia" pitchFamily="18" charset="0"/>
                        <a:ea typeface="宋体" pitchFamily="2" charset="-122"/>
                      </a:endParaRP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r h="200025">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6.2</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2012</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年</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9</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月</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ISO/IEC 10646:2012</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与</a:t>
                      </a:r>
                      <a:r>
                        <a:rPr kumimoji="0" lang="zh-CN" altLang="en-US" sz="1200" b="0" i="0" u="none" strike="noStrike" cap="none" normalizeH="0" baseline="0" smtClean="0">
                          <a:ln>
                            <a:noFill/>
                          </a:ln>
                          <a:solidFill>
                            <a:schemeClr val="tx1"/>
                          </a:solidFill>
                          <a:effectLst/>
                          <a:latin typeface="Georgia" pitchFamily="18" charset="0"/>
                          <a:ea typeface="宋体" pitchFamily="2" charset="-122"/>
                          <a:hlinkClick r:id="rId20" tooltip="土耳其里拉符号"/>
                        </a:rPr>
                        <a:t>土耳其里拉符号</a:t>
                      </a:r>
                      <a:endParaRPr kumimoji="0" lang="zh-CN" altLang="en-US" sz="1200" b="0" i="0" u="none" strike="noStrike" cap="none" normalizeH="0" baseline="0" smtClean="0">
                        <a:ln>
                          <a:noFill/>
                        </a:ln>
                        <a:solidFill>
                          <a:schemeClr val="tx1"/>
                        </a:solidFill>
                        <a:effectLst/>
                        <a:latin typeface="Georgia" pitchFamily="18" charset="0"/>
                        <a:ea typeface="宋体" pitchFamily="2" charset="-122"/>
                      </a:endParaRP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110,182</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Georgia" pitchFamily="18" charset="0"/>
                          <a:ea typeface="宋体" pitchFamily="2" charset="-122"/>
                          <a:hlinkClick r:id="rId20" tooltip="土耳其里拉符号"/>
                        </a:rPr>
                        <a:t>土耳其里拉符号</a:t>
                      </a:r>
                      <a:r>
                        <a:rPr kumimoji="0" lang="en-US" altLang="zh-CN" sz="1200" b="0" i="0" u="none" strike="noStrike" cap="none" normalizeH="0" baseline="30000" smtClean="0">
                          <a:ln>
                            <a:noFill/>
                          </a:ln>
                          <a:solidFill>
                            <a:schemeClr val="tx1"/>
                          </a:solidFill>
                          <a:effectLst/>
                          <a:latin typeface="Georgia" pitchFamily="18" charset="0"/>
                          <a:ea typeface="宋体" pitchFamily="2" charset="-122"/>
                          <a:hlinkClick r:id="rId21"/>
                        </a:rPr>
                        <a:t>[18]</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r h="276225">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6.3</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2013</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年</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9</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月</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ISO/IEC 10646:2012</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与</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6</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个字符</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110,187</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5 bidirectional formatting characters.</a:t>
                      </a:r>
                      <a:r>
                        <a:rPr kumimoji="0" lang="en-US" altLang="zh-CN" sz="1200" b="0" i="0" u="none" strike="noStrike" cap="none" normalizeH="0" baseline="30000" smtClean="0">
                          <a:ln>
                            <a:noFill/>
                          </a:ln>
                          <a:solidFill>
                            <a:schemeClr val="tx1"/>
                          </a:solidFill>
                          <a:effectLst/>
                          <a:latin typeface="Georgia" pitchFamily="18" charset="0"/>
                          <a:ea typeface="宋体" pitchFamily="2" charset="-122"/>
                          <a:hlinkClick r:id="rId22"/>
                        </a:rPr>
                        <a:t>[19]</a:t>
                      </a:r>
                      <a:endParaRPr kumimoji="0" lang="en-US" altLang="zh-CN" sz="1200" b="0" i="0" u="none" strike="noStrike" cap="none" normalizeH="0" baseline="0" smtClean="0">
                        <a:ln>
                          <a:noFill/>
                        </a:ln>
                        <a:solidFill>
                          <a:schemeClr val="tx1"/>
                        </a:solidFill>
                        <a:effectLst/>
                        <a:latin typeface="Georgia" pitchFamily="18" charset="0"/>
                        <a:ea typeface="宋体" pitchFamily="2" charset="-122"/>
                      </a:endParaRP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r h="1404938">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7.0</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2014</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年</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6</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月</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ISO/IEC 10646:2012</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与其第</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1</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2</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修订版，以及</a:t>
                      </a:r>
                      <a:r>
                        <a:rPr kumimoji="0" lang="zh-CN" altLang="en-US" sz="1200" b="0" i="0" u="none" strike="noStrike" cap="none" normalizeH="0" baseline="0" smtClean="0">
                          <a:ln>
                            <a:noFill/>
                          </a:ln>
                          <a:solidFill>
                            <a:schemeClr val="tx1"/>
                          </a:solidFill>
                          <a:effectLst/>
                          <a:latin typeface="Georgia" pitchFamily="18" charset="0"/>
                          <a:ea typeface="宋体" pitchFamily="2" charset="-122"/>
                          <a:hlinkClick r:id="rId23" tooltip="俄罗斯卢布"/>
                        </a:rPr>
                        <a:t>俄罗斯卢布</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符号</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113,021</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24" tooltip="Bassa alphabet（页面不存在）"/>
                        </a:rPr>
                        <a:t>Bassa Vah</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25" tooltip="Caucasian Albanian alphabet（页面不存在）"/>
                        </a:rPr>
                        <a:t>Caucasian Albanian</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26" tooltip="Duployan shorthand（页面不存在）"/>
                        </a:rPr>
                        <a:t>Duployan</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27" tooltip="Elbasan alphabet（页面不存在）"/>
                        </a:rPr>
                        <a:t>Elbasan</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28" tooltip="Grantha alphabet（页面不存在）"/>
                        </a:rPr>
                        <a:t>Grantha</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29" tooltip="Khojki（页面不存在）"/>
                        </a:rPr>
                        <a:t>Khojki</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30" tooltip="Khudabadi alphabet（页面不存在）"/>
                        </a:rPr>
                        <a:t>Khudawadi</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31" tooltip="Linear A"/>
                        </a:rPr>
                        <a:t>Linear A</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32" tooltip="Mahajani（页面不存在）"/>
                        </a:rPr>
                        <a:t>Mahajani</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33" tooltip="Manichaean alphabet（页面不存在）"/>
                        </a:rPr>
                        <a:t>Manichaean</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34" tooltip="Mende script（页面不存在）"/>
                        </a:rPr>
                        <a:t>Mende Kikakui</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35" tooltip="Modi alphabet（页面不存在）"/>
                        </a:rPr>
                        <a:t>Modi</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36" tooltip="Mro script（页面不存在）"/>
                        </a:rPr>
                        <a:t>Mro</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37" tooltip="Nabataean alphabet（页面不存在）"/>
                        </a:rPr>
                        <a:t>Nabataean</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38" tooltip="Old North Arabian（页面不存在）"/>
                        </a:rPr>
                        <a:t>Old North Arabian</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39" tooltip="Old Permic alphabet（页面不存在）"/>
                        </a:rPr>
                        <a:t>Old Permic</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40" tooltip="Pahawh Hmong（页面不存在）"/>
                        </a:rPr>
                        <a:t>Pahawh Hmong</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41" tooltip="Palmyrene script（页面不存在）"/>
                        </a:rPr>
                        <a:t>Palmyrene</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42" tooltip="Pau Cin Hau（页面不存在）"/>
                        </a:rPr>
                        <a:t>Pau Cin Hau</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43" tooltip="Psalter Pahlavi（页面不存在）"/>
                        </a:rPr>
                        <a:t>Psalter Pahlavi</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44" tooltip="Siddhaṃ alphabet（页面不存在）"/>
                        </a:rPr>
                        <a:t>Siddham</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45" tooltip="Tirhuta（页面不存在）"/>
                        </a:rPr>
                        <a:t>Tirhuta</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46" tooltip="Varang Kshiti（页面不存在）"/>
                        </a:rPr>
                        <a:t>Warang Citi</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and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47" tooltip="Dingbat"/>
                        </a:rPr>
                        <a:t>Dingbat</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s.</a:t>
                      </a:r>
                      <a:r>
                        <a:rPr kumimoji="0" lang="en-US" altLang="zh-CN" sz="1200" b="0" i="0" u="none" strike="noStrike" cap="none" normalizeH="0" baseline="30000" smtClean="0">
                          <a:ln>
                            <a:noFill/>
                          </a:ln>
                          <a:solidFill>
                            <a:schemeClr val="tx1"/>
                          </a:solidFill>
                          <a:effectLst/>
                          <a:latin typeface="Georgia" pitchFamily="18" charset="0"/>
                          <a:ea typeface="宋体" pitchFamily="2" charset="-122"/>
                          <a:hlinkClick r:id="rId48"/>
                        </a:rPr>
                        <a:t>[20]</a:t>
                      </a:r>
                      <a:endParaRPr kumimoji="0" lang="en-US" altLang="zh-CN" sz="1200" b="0" i="0" u="none" strike="noStrike" cap="none" normalizeH="0" baseline="0" smtClean="0">
                        <a:ln>
                          <a:noFill/>
                        </a:ln>
                        <a:solidFill>
                          <a:schemeClr val="tx1"/>
                        </a:solidFill>
                        <a:effectLst/>
                        <a:latin typeface="Georgia" pitchFamily="18" charset="0"/>
                        <a:ea typeface="宋体" pitchFamily="2" charset="-122"/>
                      </a:endParaRP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r h="877888">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8.0</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2015</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年</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6</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月</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ISO/IEC 10646:2014</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与其第</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1</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修订版，以及</a:t>
                      </a:r>
                      <a:r>
                        <a:rPr kumimoji="0" lang="zh-CN" altLang="en-US" sz="1200" b="0" i="0" u="none" strike="noStrike" cap="none" normalizeH="0" baseline="0" smtClean="0">
                          <a:ln>
                            <a:noFill/>
                          </a:ln>
                          <a:solidFill>
                            <a:schemeClr val="tx1"/>
                          </a:solidFill>
                          <a:effectLst/>
                          <a:latin typeface="Georgia" pitchFamily="18" charset="0"/>
                          <a:ea typeface="宋体" pitchFamily="2" charset="-122"/>
                          <a:hlinkClick r:id="rId49" tooltip="乔治亚拉里"/>
                        </a:rPr>
                        <a:t>乔治亚拉里</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符号、</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9</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个中日韩统一表意文字与</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41</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个表情符号</a:t>
                      </a:r>
                      <a:r>
                        <a:rPr kumimoji="0" lang="en-US" altLang="zh-CN" sz="1200" b="0" i="0" u="none" strike="noStrike" cap="none" normalizeH="0" baseline="30000" smtClean="0">
                          <a:ln>
                            <a:noFill/>
                          </a:ln>
                          <a:solidFill>
                            <a:schemeClr val="tx1"/>
                          </a:solidFill>
                          <a:effectLst/>
                          <a:latin typeface="Georgia" pitchFamily="18" charset="0"/>
                          <a:ea typeface="宋体" pitchFamily="2" charset="-122"/>
                          <a:hlinkClick r:id="rId50"/>
                        </a:rPr>
                        <a:t>[21]</a:t>
                      </a:r>
                      <a:endParaRPr kumimoji="0" lang="zh-CN" altLang="en-US" sz="1200" b="0" i="0" u="none" strike="noStrike" cap="none" normalizeH="0" baseline="0" smtClean="0">
                        <a:ln>
                          <a:noFill/>
                        </a:ln>
                        <a:solidFill>
                          <a:schemeClr val="tx1"/>
                        </a:solidFill>
                        <a:effectLst/>
                        <a:latin typeface="Georgia" pitchFamily="18" charset="0"/>
                        <a:ea typeface="宋体" pitchFamily="2" charset="-122"/>
                      </a:endParaRP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120,737</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51" tooltip="Ahom alphabet（页面不存在）"/>
                        </a:rPr>
                        <a:t>Ahom</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52" tooltip="Anatolian hieroglyphs（页面不存在）"/>
                        </a:rPr>
                        <a:t>Anatolian hieroglyphs</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53" tooltip="Hatran alphabet（页面不存在）"/>
                        </a:rPr>
                        <a:t>Hatran</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54" tooltip="Multani alphabet（页面不存在）"/>
                        </a:rPr>
                        <a:t>Multani</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55" tooltip="Old Hungarian alphabet（页面不存在）"/>
                        </a:rPr>
                        <a:t>Old Hungarian</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56" tooltip="SignWriting（页面不存在）"/>
                        </a:rPr>
                        <a:t>SignWriting</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5,771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11" tooltip="CJK Unified Ideographs（页面不存在）"/>
                        </a:rPr>
                        <a:t>CJK unified ideographs</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 set of lowercase letters for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57" tooltip="Cherokee syllabary（页面不存在）"/>
                        </a:rPr>
                        <a:t>Cherokee</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and five emoji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58" tooltip="Fitzpatrick scale（页面不存在）"/>
                        </a:rPr>
                        <a:t>skin tone</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modifiers</a:t>
                      </a:r>
                      <a:r>
                        <a:rPr kumimoji="0" lang="en-US" altLang="zh-CN" sz="1200" b="0" i="0" u="none" strike="noStrike" cap="none" normalizeH="0" baseline="30000" smtClean="0">
                          <a:ln>
                            <a:noFill/>
                          </a:ln>
                          <a:solidFill>
                            <a:schemeClr val="tx1"/>
                          </a:solidFill>
                          <a:effectLst/>
                          <a:latin typeface="Georgia" pitchFamily="18" charset="0"/>
                          <a:ea typeface="宋体" pitchFamily="2" charset="-122"/>
                          <a:hlinkClick r:id="rId59"/>
                        </a:rPr>
                        <a:t>[22]</a:t>
                      </a:r>
                      <a:endParaRPr kumimoji="0" lang="en-US" altLang="zh-CN" sz="1200" b="0" i="0" u="none" strike="noStrike" cap="none" normalizeH="0" baseline="0" smtClean="0">
                        <a:ln>
                          <a:noFill/>
                        </a:ln>
                        <a:solidFill>
                          <a:schemeClr val="tx1"/>
                        </a:solidFill>
                        <a:effectLst/>
                        <a:latin typeface="Georgia" pitchFamily="18" charset="0"/>
                        <a:ea typeface="宋体" pitchFamily="2" charset="-122"/>
                      </a:endParaRP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bl>
          </a:graphicData>
        </a:graphic>
      </p:graphicFrame>
    </p:spTree>
    <p:extLst>
      <p:ext uri="{BB962C8B-B14F-4D97-AF65-F5344CB8AC3E}">
        <p14:creationId xmlns:p14="http://schemas.microsoft.com/office/powerpoint/2010/main" val="2041937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96525" y="98630"/>
            <a:ext cx="8397425" cy="576263"/>
          </a:xfrm>
        </p:spPr>
        <p:txBody>
          <a:bodyPr/>
          <a:lstStyle/>
          <a:p>
            <a:pPr eaLnBrk="1" hangingPunct="1"/>
            <a:r>
              <a:rPr lang="en-US" altLang="zh-CN" sz="3600" dirty="0" smtClean="0">
                <a:latin typeface="微软雅黑" panose="020B0503020204020204" pitchFamily="34" charset="-122"/>
                <a:ea typeface="微软雅黑" panose="020B0503020204020204" pitchFamily="34" charset="-122"/>
              </a:rPr>
              <a:t>UCS</a:t>
            </a:r>
            <a:r>
              <a:rPr lang="zh-CN" altLang="en-US" sz="3600" dirty="0" smtClean="0">
                <a:latin typeface="微软雅黑" panose="020B0503020204020204" pitchFamily="34" charset="-122"/>
                <a:ea typeface="微软雅黑" panose="020B0503020204020204" pitchFamily="34" charset="-122"/>
              </a:rPr>
              <a:t>的变形显现形式之一</a:t>
            </a:r>
            <a:r>
              <a:rPr lang="en-US" altLang="zh-CN" sz="3600" dirty="0" smtClean="0">
                <a:latin typeface="微软雅黑" panose="020B0503020204020204" pitchFamily="34" charset="-122"/>
                <a:ea typeface="微软雅黑" panose="020B0503020204020204" pitchFamily="34" charset="-122"/>
              </a:rPr>
              <a:t>UTF-8</a:t>
            </a:r>
          </a:p>
        </p:txBody>
      </p:sp>
      <p:sp>
        <p:nvSpPr>
          <p:cNvPr id="33795" name="Rectangle 3"/>
          <p:cNvSpPr>
            <a:spLocks noGrp="1" noChangeArrowheads="1"/>
          </p:cNvSpPr>
          <p:nvPr>
            <p:ph idx="1"/>
          </p:nvPr>
        </p:nvSpPr>
        <p:spPr>
          <a:xfrm>
            <a:off x="457200" y="1313765"/>
            <a:ext cx="8077200" cy="4025900"/>
          </a:xfrm>
        </p:spPr>
        <p:txBody>
          <a:bodyPr/>
          <a:lstStyle/>
          <a:p>
            <a:pPr eaLnBrk="1" hangingPunct="1">
              <a:lnSpc>
                <a:spcPct val="150000"/>
              </a:lnSpc>
            </a:pPr>
            <a:r>
              <a:rPr lang="zh-CN" altLang="en-US" sz="2000" smtClean="0">
                <a:latin typeface="Comic Sans MS" pitchFamily="66" charset="0"/>
                <a:ea typeface="微软雅黑" pitchFamily="34" charset="-122"/>
              </a:rPr>
              <a:t>为了与原</a:t>
            </a:r>
            <a:r>
              <a:rPr lang="en-US" altLang="zh-CN" sz="2000" smtClean="0">
                <a:latin typeface="Comic Sans MS" pitchFamily="66" charset="0"/>
                <a:ea typeface="微软雅黑" pitchFamily="34" charset="-122"/>
              </a:rPr>
              <a:t>8-bit</a:t>
            </a:r>
            <a:r>
              <a:rPr lang="zh-CN" altLang="en-US" sz="2000" smtClean="0">
                <a:latin typeface="Comic Sans MS" pitchFamily="66" charset="0"/>
                <a:ea typeface="微软雅黑" pitchFamily="34" charset="-122"/>
              </a:rPr>
              <a:t>系统保持向下兼容，</a:t>
            </a:r>
            <a:r>
              <a:rPr lang="en-US" altLang="zh-CN" sz="2000" smtClean="0">
                <a:latin typeface="Comic Sans MS" pitchFamily="66" charset="0"/>
                <a:ea typeface="微软雅黑" pitchFamily="34" charset="-122"/>
              </a:rPr>
              <a:t>UCS</a:t>
            </a:r>
            <a:r>
              <a:rPr lang="zh-CN" altLang="en-US" sz="2000" smtClean="0">
                <a:latin typeface="Comic Sans MS" pitchFamily="66" charset="0"/>
                <a:ea typeface="微软雅黑" pitchFamily="34" charset="-122"/>
              </a:rPr>
              <a:t>还可以采用</a:t>
            </a:r>
            <a:r>
              <a:rPr lang="en-US" altLang="zh-CN" sz="2000" smtClean="0">
                <a:latin typeface="Comic Sans MS" pitchFamily="66" charset="0"/>
                <a:ea typeface="微软雅黑" pitchFamily="34" charset="-122"/>
              </a:rPr>
              <a:t>8</a:t>
            </a:r>
            <a:r>
              <a:rPr lang="zh-CN" altLang="en-US" sz="2000" smtClean="0">
                <a:latin typeface="Comic Sans MS" pitchFamily="66" charset="0"/>
                <a:ea typeface="微软雅黑" pitchFamily="34" charset="-122"/>
              </a:rPr>
              <a:t>位编码，即采用单字节表示</a:t>
            </a:r>
            <a:r>
              <a:rPr lang="en-US" altLang="zh-CN" sz="2000" smtClean="0">
                <a:latin typeface="Comic Sans MS" pitchFamily="66" charset="0"/>
                <a:ea typeface="微软雅黑" pitchFamily="34" charset="-122"/>
              </a:rPr>
              <a:t>ASCII</a:t>
            </a:r>
            <a:r>
              <a:rPr lang="zh-CN" altLang="en-US" sz="2000" smtClean="0">
                <a:latin typeface="Comic Sans MS" pitchFamily="66" charset="0"/>
                <a:ea typeface="微软雅黑" pitchFamily="34" charset="-122"/>
              </a:rPr>
              <a:t>字符，这种可变长编码称为“</a:t>
            </a:r>
            <a:r>
              <a:rPr lang="en-US" altLang="zh-CN" sz="2000" smtClean="0">
                <a:latin typeface="Comic Sans MS" pitchFamily="66" charset="0"/>
                <a:ea typeface="微软雅黑" pitchFamily="34" charset="-122"/>
              </a:rPr>
              <a:t>UTF-8”</a:t>
            </a:r>
            <a:r>
              <a:rPr lang="zh-CN" altLang="en-US" sz="2000" smtClean="0">
                <a:latin typeface="Comic Sans MS" pitchFamily="66" charset="0"/>
                <a:ea typeface="微软雅黑" pitchFamily="34" charset="-122"/>
              </a:rPr>
              <a:t>（</a:t>
            </a:r>
            <a:r>
              <a:rPr lang="en-US" altLang="zh-CN" sz="2000" smtClean="0">
                <a:latin typeface="Comic Sans MS" pitchFamily="66" charset="0"/>
                <a:ea typeface="微软雅黑" pitchFamily="34" charset="-122"/>
              </a:rPr>
              <a:t>UCS Transformation Form – 8</a:t>
            </a:r>
            <a:r>
              <a:rPr lang="zh-CN" altLang="en-US" sz="2000" smtClean="0">
                <a:latin typeface="Comic Sans MS" pitchFamily="66" charset="0"/>
                <a:ea typeface="微软雅黑" pitchFamily="34" charset="-122"/>
              </a:rPr>
              <a:t>）</a:t>
            </a:r>
          </a:p>
          <a:p>
            <a:pPr eaLnBrk="1" hangingPunct="1">
              <a:lnSpc>
                <a:spcPct val="150000"/>
              </a:lnSpc>
            </a:pPr>
            <a:r>
              <a:rPr lang="en-US" altLang="zh-CN" sz="2000" smtClean="0">
                <a:latin typeface="Comic Sans MS" pitchFamily="66" charset="0"/>
                <a:ea typeface="微软雅黑" pitchFamily="34" charset="-122"/>
              </a:rPr>
              <a:t>UTF</a:t>
            </a:r>
            <a:r>
              <a:rPr lang="zh-CN" altLang="en-US" sz="2000" smtClean="0">
                <a:latin typeface="Comic Sans MS" pitchFamily="66" charset="0"/>
                <a:ea typeface="微软雅黑" pitchFamily="34" charset="-122"/>
              </a:rPr>
              <a:t>－</a:t>
            </a:r>
            <a:r>
              <a:rPr lang="en-US" altLang="zh-CN" sz="2000" smtClean="0">
                <a:latin typeface="Comic Sans MS" pitchFamily="66" charset="0"/>
                <a:ea typeface="微软雅黑" pitchFamily="34" charset="-122"/>
              </a:rPr>
              <a:t>8</a:t>
            </a:r>
            <a:r>
              <a:rPr lang="zh-CN" altLang="en-US" sz="2000" smtClean="0">
                <a:latin typeface="Comic Sans MS" pitchFamily="66" charset="0"/>
                <a:ea typeface="微软雅黑" pitchFamily="34" charset="-122"/>
              </a:rPr>
              <a:t>（可变长形式编码</a:t>
            </a:r>
            <a:r>
              <a:rPr lang="en-US" altLang="zh-CN" sz="2000" smtClean="0">
                <a:latin typeface="Comic Sans MS" pitchFamily="66" charset="0"/>
                <a:ea typeface="微软雅黑" pitchFamily="34" charset="-122"/>
              </a:rPr>
              <a:t>)</a:t>
            </a:r>
            <a:r>
              <a:rPr lang="zh-CN" altLang="en-US" sz="2000" smtClean="0">
                <a:latin typeface="Comic Sans MS" pitchFamily="66" charset="0"/>
                <a:ea typeface="微软雅黑" pitchFamily="34" charset="-122"/>
              </a:rPr>
              <a:t>，</a:t>
            </a:r>
          </a:p>
          <a:p>
            <a:pPr lvl="1" eaLnBrk="1" hangingPunct="1">
              <a:lnSpc>
                <a:spcPct val="150000"/>
              </a:lnSpc>
            </a:pPr>
            <a:r>
              <a:rPr lang="zh-CN" altLang="en-US" sz="2200" smtClean="0">
                <a:latin typeface="Comic Sans MS" pitchFamily="66" charset="0"/>
                <a:ea typeface="微软雅黑" pitchFamily="34" charset="-122"/>
              </a:rPr>
              <a:t>单字节</a:t>
            </a:r>
            <a:r>
              <a:rPr lang="en-US" altLang="zh-CN" sz="2200" smtClean="0">
                <a:latin typeface="Comic Sans MS" pitchFamily="66" charset="0"/>
                <a:ea typeface="微软雅黑" pitchFamily="34" charset="-122"/>
              </a:rPr>
              <a:t>: ASCII</a:t>
            </a:r>
            <a:r>
              <a:rPr lang="zh-CN" altLang="en-US" sz="2200" smtClean="0">
                <a:latin typeface="Comic Sans MS" pitchFamily="66" charset="0"/>
                <a:ea typeface="微软雅黑" pitchFamily="34" charset="-122"/>
              </a:rPr>
              <a:t>字符（</a:t>
            </a:r>
            <a:r>
              <a:rPr lang="en-US" altLang="zh-CN" sz="2200" smtClean="0">
                <a:latin typeface="Comic Sans MS" pitchFamily="66" charset="0"/>
                <a:ea typeface="微软雅黑" pitchFamily="34" charset="-122"/>
              </a:rPr>
              <a:t>from 20 to 7F</a:t>
            </a:r>
            <a:r>
              <a:rPr lang="zh-CN" altLang="en-US" sz="2200" smtClean="0">
                <a:latin typeface="Comic Sans MS" pitchFamily="66" charset="0"/>
                <a:ea typeface="微软雅黑" pitchFamily="34" charset="-122"/>
              </a:rPr>
              <a:t>）</a:t>
            </a:r>
          </a:p>
          <a:p>
            <a:pPr lvl="1" eaLnBrk="1" hangingPunct="1">
              <a:lnSpc>
                <a:spcPct val="150000"/>
              </a:lnSpc>
            </a:pPr>
            <a:r>
              <a:rPr lang="zh-CN" altLang="en-US" sz="2200" smtClean="0">
                <a:latin typeface="Comic Sans MS" pitchFamily="66" charset="0"/>
                <a:ea typeface="微软雅黑" pitchFamily="34" charset="-122"/>
              </a:rPr>
              <a:t>双字节</a:t>
            </a:r>
            <a:r>
              <a:rPr lang="en-US" altLang="zh-CN" sz="2200" smtClean="0">
                <a:latin typeface="Comic Sans MS" pitchFamily="66" charset="0"/>
                <a:ea typeface="微软雅黑" pitchFamily="34" charset="-122"/>
              </a:rPr>
              <a:t>: Latin</a:t>
            </a:r>
            <a:r>
              <a:rPr lang="zh-CN" altLang="en-US" sz="2200" smtClean="0">
                <a:latin typeface="Comic Sans MS" pitchFamily="66" charset="0"/>
                <a:ea typeface="微软雅黑" pitchFamily="34" charset="-122"/>
              </a:rPr>
              <a:t>等字符（</a:t>
            </a:r>
            <a:r>
              <a:rPr lang="en-US" altLang="zh-CN" sz="2200" smtClean="0">
                <a:latin typeface="Comic Sans MS" pitchFamily="66" charset="0"/>
                <a:ea typeface="微软雅黑" pitchFamily="34" charset="-122"/>
              </a:rPr>
              <a:t>from 80 to 07FF</a:t>
            </a:r>
            <a:r>
              <a:rPr lang="zh-CN" altLang="en-US" sz="2200" smtClean="0">
                <a:latin typeface="Comic Sans MS" pitchFamily="66" charset="0"/>
                <a:ea typeface="微软雅黑" pitchFamily="34" charset="-122"/>
              </a:rPr>
              <a:t>）</a:t>
            </a:r>
          </a:p>
          <a:p>
            <a:pPr lvl="1" eaLnBrk="1" hangingPunct="1">
              <a:lnSpc>
                <a:spcPct val="150000"/>
              </a:lnSpc>
            </a:pPr>
            <a:r>
              <a:rPr lang="zh-CN" altLang="en-US" sz="2200" smtClean="0">
                <a:latin typeface="Comic Sans MS" pitchFamily="66" charset="0"/>
                <a:ea typeface="微软雅黑" pitchFamily="34" charset="-122"/>
              </a:rPr>
              <a:t>三字节</a:t>
            </a:r>
            <a:r>
              <a:rPr lang="en-US" altLang="zh-CN" sz="2200" smtClean="0">
                <a:latin typeface="Comic Sans MS" pitchFamily="66" charset="0"/>
                <a:ea typeface="微软雅黑" pitchFamily="34" charset="-122"/>
              </a:rPr>
              <a:t>: </a:t>
            </a:r>
            <a:r>
              <a:rPr lang="zh-CN" altLang="en-US" sz="2200" smtClean="0">
                <a:latin typeface="Comic Sans MS" pitchFamily="66" charset="0"/>
                <a:ea typeface="微软雅黑" pitchFamily="34" charset="-122"/>
              </a:rPr>
              <a:t>其它</a:t>
            </a:r>
            <a:r>
              <a:rPr lang="en-US" altLang="zh-CN" sz="2200" smtClean="0">
                <a:latin typeface="Comic Sans MS" pitchFamily="66" charset="0"/>
                <a:ea typeface="微软雅黑" pitchFamily="34" charset="-122"/>
              </a:rPr>
              <a:t>BMP</a:t>
            </a:r>
            <a:r>
              <a:rPr lang="zh-CN" altLang="en-US" sz="2200" smtClean="0">
                <a:latin typeface="Comic Sans MS" pitchFamily="66" charset="0"/>
                <a:ea typeface="微软雅黑" pitchFamily="34" charset="-122"/>
              </a:rPr>
              <a:t>字符</a:t>
            </a:r>
          </a:p>
          <a:p>
            <a:pPr lvl="1" eaLnBrk="1" hangingPunct="1">
              <a:lnSpc>
                <a:spcPct val="150000"/>
              </a:lnSpc>
            </a:pPr>
            <a:r>
              <a:rPr lang="zh-CN" altLang="en-US" sz="2200" smtClean="0">
                <a:latin typeface="Comic Sans MS" pitchFamily="66" charset="0"/>
                <a:ea typeface="微软雅黑" pitchFamily="34" charset="-122"/>
              </a:rPr>
              <a:t>四字节</a:t>
            </a:r>
            <a:r>
              <a:rPr lang="en-US" altLang="zh-CN" sz="2200" smtClean="0">
                <a:latin typeface="Comic Sans MS" pitchFamily="66" charset="0"/>
                <a:ea typeface="微软雅黑" pitchFamily="34" charset="-122"/>
              </a:rPr>
              <a:t>: </a:t>
            </a:r>
            <a:r>
              <a:rPr lang="zh-CN" altLang="en-US" sz="2200" smtClean="0">
                <a:latin typeface="Comic Sans MS" pitchFamily="66" charset="0"/>
                <a:ea typeface="微软雅黑" pitchFamily="34" charset="-122"/>
              </a:rPr>
              <a:t>其它字符</a:t>
            </a:r>
          </a:p>
        </p:txBody>
      </p:sp>
    </p:spTree>
    <p:extLst>
      <p:ext uri="{BB962C8B-B14F-4D97-AF65-F5344CB8AC3E}">
        <p14:creationId xmlns:p14="http://schemas.microsoft.com/office/powerpoint/2010/main" val="4209180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8620" y="62427"/>
            <a:ext cx="9027495" cy="576263"/>
          </a:xfrm>
        </p:spPr>
        <p:txBody>
          <a:bodyPr/>
          <a:lstStyle/>
          <a:p>
            <a:pPr eaLnBrk="1" hangingPunct="1"/>
            <a:r>
              <a:rPr lang="en-US" altLang="zh-CN" sz="3600" dirty="0" smtClean="0">
                <a:latin typeface="微软雅黑" panose="020B0503020204020204" pitchFamily="34" charset="-122"/>
                <a:ea typeface="微软雅黑" panose="020B0503020204020204" pitchFamily="34" charset="-122"/>
              </a:rPr>
              <a:t>UCS</a:t>
            </a:r>
            <a:r>
              <a:rPr lang="zh-CN" altLang="en-US" sz="3600" dirty="0" smtClean="0">
                <a:latin typeface="微软雅黑" panose="020B0503020204020204" pitchFamily="34" charset="-122"/>
                <a:ea typeface="微软雅黑" panose="020B0503020204020204" pitchFamily="34" charset="-122"/>
              </a:rPr>
              <a:t>的变形显现形式之一</a:t>
            </a:r>
            <a:r>
              <a:rPr lang="en-US" altLang="zh-CN" sz="3600" dirty="0" smtClean="0">
                <a:latin typeface="微软雅黑" panose="020B0503020204020204" pitchFamily="34" charset="-122"/>
                <a:ea typeface="微软雅黑" panose="020B0503020204020204" pitchFamily="34" charset="-122"/>
              </a:rPr>
              <a:t>UTF-16</a:t>
            </a:r>
          </a:p>
        </p:txBody>
      </p:sp>
      <p:sp>
        <p:nvSpPr>
          <p:cNvPr id="35843" name="Rectangle 3"/>
          <p:cNvSpPr>
            <a:spLocks noGrp="1" noChangeArrowheads="1"/>
          </p:cNvSpPr>
          <p:nvPr>
            <p:ph idx="1"/>
          </p:nvPr>
        </p:nvSpPr>
        <p:spPr>
          <a:xfrm>
            <a:off x="476545" y="953725"/>
            <a:ext cx="8077200" cy="4025900"/>
          </a:xfrm>
        </p:spPr>
        <p:txBody>
          <a:bodyPr/>
          <a:lstStyle/>
          <a:p>
            <a:pPr eaLnBrk="1" hangingPunct="1">
              <a:lnSpc>
                <a:spcPct val="150000"/>
              </a:lnSpc>
            </a:pPr>
            <a:r>
              <a:rPr lang="zh-CN" altLang="en-US" sz="2000" dirty="0" smtClean="0">
                <a:latin typeface="Comic Sans MS" pitchFamily="66" charset="0"/>
                <a:ea typeface="微软雅黑" pitchFamily="34" charset="-122"/>
              </a:rPr>
              <a:t>为了扩大字符集的容量，在</a:t>
            </a:r>
            <a:r>
              <a:rPr lang="en-US" altLang="zh-CN" sz="2000" dirty="0" smtClean="0">
                <a:latin typeface="Comic Sans MS" pitchFamily="66" charset="0"/>
                <a:ea typeface="微软雅黑" pitchFamily="34" charset="-122"/>
              </a:rPr>
              <a:t>UCS</a:t>
            </a:r>
            <a:r>
              <a:rPr lang="zh-CN" altLang="en-US" sz="2000" dirty="0" smtClean="0">
                <a:latin typeface="Comic Sans MS" pitchFamily="66" charset="0"/>
                <a:ea typeface="微软雅黑" pitchFamily="34" charset="-122"/>
              </a:rPr>
              <a:t>文本中还允许插入一些</a:t>
            </a:r>
            <a:r>
              <a:rPr lang="en-US" altLang="zh-CN" sz="2000" dirty="0" smtClean="0">
                <a:latin typeface="Comic Sans MS" pitchFamily="66" charset="0"/>
                <a:ea typeface="微软雅黑" pitchFamily="34" charset="-122"/>
              </a:rPr>
              <a:t>4</a:t>
            </a:r>
            <a:r>
              <a:rPr lang="zh-CN" altLang="en-US" sz="2000" dirty="0" smtClean="0">
                <a:latin typeface="Comic Sans MS" pitchFamily="66" charset="0"/>
                <a:ea typeface="微软雅黑" pitchFamily="34" charset="-122"/>
              </a:rPr>
              <a:t>字节的</a:t>
            </a:r>
            <a:r>
              <a:rPr lang="en-US" altLang="zh-CN" sz="2000" dirty="0" smtClean="0">
                <a:latin typeface="Comic Sans MS" pitchFamily="66" charset="0"/>
                <a:ea typeface="微软雅黑" pitchFamily="34" charset="-122"/>
              </a:rPr>
              <a:t>UCS-4</a:t>
            </a:r>
            <a:r>
              <a:rPr lang="zh-CN" altLang="en-US" sz="2000" dirty="0" smtClean="0">
                <a:latin typeface="Comic Sans MS" pitchFamily="66" charset="0"/>
                <a:ea typeface="微软雅黑" pitchFamily="34" charset="-122"/>
              </a:rPr>
              <a:t>字符</a:t>
            </a:r>
            <a:r>
              <a:rPr lang="en-US" altLang="zh-CN" sz="2000" dirty="0" smtClean="0">
                <a:latin typeface="Comic Sans MS" pitchFamily="66" charset="0"/>
                <a:ea typeface="微软雅黑" pitchFamily="34" charset="-122"/>
              </a:rPr>
              <a:t>.</a:t>
            </a:r>
          </a:p>
          <a:p>
            <a:pPr lvl="1" eaLnBrk="1" hangingPunct="1">
              <a:lnSpc>
                <a:spcPct val="150000"/>
              </a:lnSpc>
            </a:pPr>
            <a:r>
              <a:rPr lang="zh-CN" altLang="en-US" dirty="0" smtClean="0">
                <a:latin typeface="Comic Sans MS" pitchFamily="66" charset="0"/>
                <a:ea typeface="微软雅黑" pitchFamily="34" charset="-122"/>
              </a:rPr>
              <a:t>在</a:t>
            </a:r>
            <a:r>
              <a:rPr lang="en-US" altLang="zh-CN" dirty="0" smtClean="0">
                <a:latin typeface="Comic Sans MS" pitchFamily="66" charset="0"/>
                <a:ea typeface="微软雅黑" pitchFamily="34" charset="-122"/>
              </a:rPr>
              <a:t>BMP</a:t>
            </a:r>
            <a:r>
              <a:rPr lang="zh-CN" altLang="en-US" dirty="0" smtClean="0">
                <a:latin typeface="Comic Sans MS" pitchFamily="66" charset="0"/>
                <a:ea typeface="微软雅黑" pitchFamily="34" charset="-122"/>
              </a:rPr>
              <a:t>平面中保留了</a:t>
            </a:r>
            <a:r>
              <a:rPr lang="en-US" altLang="zh-CN" dirty="0" smtClean="0">
                <a:latin typeface="Comic Sans MS" pitchFamily="66" charset="0"/>
                <a:ea typeface="微软雅黑" pitchFamily="34" charset="-122"/>
              </a:rPr>
              <a:t>2</a:t>
            </a:r>
            <a:r>
              <a:rPr lang="zh-CN" altLang="en-US" dirty="0" smtClean="0">
                <a:latin typeface="Comic Sans MS" pitchFamily="66" charset="0"/>
                <a:ea typeface="微软雅黑" pitchFamily="34" charset="-122"/>
              </a:rPr>
              <a:t>个有</a:t>
            </a:r>
            <a:r>
              <a:rPr lang="en-US" altLang="zh-CN" dirty="0" smtClean="0">
                <a:latin typeface="Comic Sans MS" pitchFamily="66" charset="0"/>
                <a:ea typeface="微软雅黑" pitchFamily="34" charset="-122"/>
              </a:rPr>
              <a:t>1024</a:t>
            </a:r>
            <a:r>
              <a:rPr lang="zh-CN" altLang="en-US" dirty="0" smtClean="0">
                <a:latin typeface="Comic Sans MS" pitchFamily="66" charset="0"/>
                <a:ea typeface="微软雅黑" pitchFamily="34" charset="-122"/>
              </a:rPr>
              <a:t>个位置的块（</a:t>
            </a:r>
            <a:r>
              <a:rPr lang="en-US" altLang="zh-CN" dirty="0" smtClean="0">
                <a:latin typeface="Comic Sans MS" pitchFamily="66" charset="0"/>
                <a:ea typeface="微软雅黑" pitchFamily="34" charset="-122"/>
              </a:rPr>
              <a:t>D800 </a:t>
            </a:r>
            <a:r>
              <a:rPr lang="zh-CN" altLang="en-US" dirty="0" smtClean="0">
                <a:latin typeface="Comic Sans MS" pitchFamily="66" charset="0"/>
                <a:ea typeface="微软雅黑" pitchFamily="34" charset="-122"/>
              </a:rPr>
              <a:t>到 </a:t>
            </a:r>
            <a:r>
              <a:rPr lang="en-US" altLang="zh-CN" dirty="0" smtClean="0">
                <a:latin typeface="Comic Sans MS" pitchFamily="66" charset="0"/>
                <a:ea typeface="微软雅黑" pitchFamily="34" charset="-122"/>
              </a:rPr>
              <a:t>DFFF</a:t>
            </a:r>
            <a:r>
              <a:rPr lang="zh-CN" altLang="en-US" dirty="0" smtClean="0">
                <a:latin typeface="Comic Sans MS" pitchFamily="66" charset="0"/>
                <a:ea typeface="微软雅黑" pitchFamily="34" charset="-122"/>
              </a:rPr>
              <a:t>），这些位置不能用来表示任何符号，</a:t>
            </a:r>
          </a:p>
          <a:p>
            <a:pPr lvl="1" eaLnBrk="1" hangingPunct="1">
              <a:lnSpc>
                <a:spcPct val="150000"/>
              </a:lnSpc>
            </a:pPr>
            <a:r>
              <a:rPr lang="zh-CN" altLang="en-US" dirty="0" smtClean="0">
                <a:latin typeface="Comic Sans MS" pitchFamily="66" charset="0"/>
                <a:ea typeface="微软雅黑" pitchFamily="34" charset="-122"/>
              </a:rPr>
              <a:t>从每一块中各选一个数字所组成的这些数字对，可用来表示多达</a:t>
            </a:r>
            <a:r>
              <a:rPr lang="en-US" altLang="zh-CN" dirty="0" smtClean="0">
                <a:latin typeface="Comic Sans MS" pitchFamily="66" charset="0"/>
                <a:ea typeface="微软雅黑" pitchFamily="34" charset="-122"/>
              </a:rPr>
              <a:t>100</a:t>
            </a:r>
            <a:r>
              <a:rPr lang="zh-CN" altLang="en-US" dirty="0" smtClean="0">
                <a:latin typeface="Comic Sans MS" pitchFamily="66" charset="0"/>
                <a:ea typeface="微软雅黑" pitchFamily="34" charset="-122"/>
              </a:rPr>
              <a:t>万个</a:t>
            </a:r>
            <a:r>
              <a:rPr lang="en-US" altLang="zh-CN" dirty="0" smtClean="0">
                <a:latin typeface="Comic Sans MS" pitchFamily="66" charset="0"/>
                <a:ea typeface="微软雅黑" pitchFamily="34" charset="-122"/>
              </a:rPr>
              <a:t>UCS-4</a:t>
            </a:r>
            <a:r>
              <a:rPr lang="zh-CN" altLang="en-US" dirty="0" smtClean="0">
                <a:latin typeface="Comic Sans MS" pitchFamily="66" charset="0"/>
                <a:ea typeface="微软雅黑" pitchFamily="34" charset="-122"/>
              </a:rPr>
              <a:t>字符。</a:t>
            </a:r>
          </a:p>
          <a:p>
            <a:pPr lvl="1" eaLnBrk="1" hangingPunct="1">
              <a:lnSpc>
                <a:spcPct val="150000"/>
              </a:lnSpc>
            </a:pPr>
            <a:r>
              <a:rPr lang="zh-CN" altLang="en-US" dirty="0" smtClean="0">
                <a:latin typeface="Comic Sans MS" pitchFamily="66" charset="0"/>
                <a:ea typeface="微软雅黑" pitchFamily="34" charset="-122"/>
              </a:rPr>
              <a:t>这种编码方式面向双字节，允许</a:t>
            </a:r>
            <a:r>
              <a:rPr lang="en-US" altLang="zh-CN" dirty="0" smtClean="0">
                <a:latin typeface="Comic Sans MS" pitchFamily="66" charset="0"/>
                <a:ea typeface="微软雅黑" pitchFamily="34" charset="-122"/>
              </a:rPr>
              <a:t>4</a:t>
            </a:r>
            <a:r>
              <a:rPr lang="zh-CN" altLang="en-US" dirty="0" smtClean="0">
                <a:latin typeface="Comic Sans MS" pitchFamily="66" charset="0"/>
                <a:ea typeface="微软雅黑" pitchFamily="34" charset="-122"/>
              </a:rPr>
              <a:t>字节编码，称为“</a:t>
            </a:r>
            <a:r>
              <a:rPr lang="en-US" altLang="zh-CN" dirty="0" smtClean="0">
                <a:latin typeface="Comic Sans MS" pitchFamily="66" charset="0"/>
                <a:ea typeface="微软雅黑" pitchFamily="34" charset="-122"/>
              </a:rPr>
              <a:t>UTF-16”</a:t>
            </a:r>
            <a:r>
              <a:rPr lang="zh-CN" altLang="en-US" dirty="0" smtClean="0">
                <a:latin typeface="Comic Sans MS" pitchFamily="66" charset="0"/>
                <a:ea typeface="微软雅黑" pitchFamily="34" charset="-122"/>
              </a:rPr>
              <a:t>（ </a:t>
            </a:r>
            <a:r>
              <a:rPr lang="en-US" altLang="zh-CN" dirty="0" smtClean="0">
                <a:latin typeface="Comic Sans MS" pitchFamily="66" charset="0"/>
                <a:ea typeface="微软雅黑" pitchFamily="34" charset="-122"/>
              </a:rPr>
              <a:t>UCS Transformation Form – 16 </a:t>
            </a:r>
            <a:r>
              <a:rPr lang="zh-CN" altLang="en-US" dirty="0" smtClean="0">
                <a:latin typeface="Comic Sans MS" pitchFamily="66" charset="0"/>
                <a:ea typeface="微软雅黑" pitchFamily="34" charset="-122"/>
              </a:rPr>
              <a:t>），这是一种处理效率与存储容量折中的编码方案。</a:t>
            </a:r>
          </a:p>
        </p:txBody>
      </p:sp>
    </p:spTree>
    <p:extLst>
      <p:ext uri="{BB962C8B-B14F-4D97-AF65-F5344CB8AC3E}">
        <p14:creationId xmlns:p14="http://schemas.microsoft.com/office/powerpoint/2010/main" val="2883167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457200" y="98425"/>
            <a:ext cx="8229600" cy="561975"/>
          </a:xfrm>
        </p:spPr>
        <p:txBody>
          <a:bodyPr/>
          <a:lstStyle/>
          <a:p>
            <a:r>
              <a:rPr lang="zh-CN" altLang="en-US" sz="3200" dirty="0" smtClean="0">
                <a:latin typeface="微软雅黑" panose="020B0503020204020204" pitchFamily="34" charset="-122"/>
                <a:ea typeface="微软雅黑" panose="020B0503020204020204" pitchFamily="34" charset="-122"/>
              </a:rPr>
              <a:t>数据的表示和运算</a:t>
            </a:r>
          </a:p>
        </p:txBody>
      </p:sp>
      <p:sp>
        <p:nvSpPr>
          <p:cNvPr id="606211" name="Rectangle 3"/>
          <p:cNvSpPr>
            <a:spLocks noGrp="1" noChangeArrowheads="1"/>
          </p:cNvSpPr>
          <p:nvPr>
            <p:ph type="body" idx="1"/>
          </p:nvPr>
        </p:nvSpPr>
        <p:spPr>
          <a:xfrm>
            <a:off x="476250" y="836613"/>
            <a:ext cx="8378825" cy="5607050"/>
          </a:xfrm>
        </p:spPr>
        <p:txBody>
          <a:bodyPr/>
          <a:lstStyle/>
          <a:p>
            <a:r>
              <a:rPr lang="zh-CN" altLang="en-US" dirty="0" smtClean="0">
                <a:latin typeface="微软雅黑" pitchFamily="34" charset="-122"/>
                <a:ea typeface="微软雅黑" pitchFamily="34" charset="-122"/>
              </a:rPr>
              <a:t>分以下三个部分介绍</a:t>
            </a:r>
          </a:p>
          <a:p>
            <a:pPr lvl="1"/>
            <a:r>
              <a:rPr lang="zh-CN" altLang="en-US" sz="2400" dirty="0" smtClean="0">
                <a:solidFill>
                  <a:schemeClr val="accent2"/>
                </a:solidFill>
                <a:latin typeface="微软雅黑" pitchFamily="34" charset="-122"/>
                <a:ea typeface="微软雅黑" pitchFamily="34" charset="-122"/>
              </a:rPr>
              <a:t>第一讲：数值数据的表示</a:t>
            </a:r>
          </a:p>
          <a:p>
            <a:pPr lvl="2"/>
            <a:r>
              <a:rPr lang="zh-CN" altLang="en-US" dirty="0" smtClean="0">
                <a:latin typeface="微软雅黑" pitchFamily="34" charset="-122"/>
                <a:ea typeface="微软雅黑" pitchFamily="34" charset="-122"/>
              </a:rPr>
              <a:t>定点数的编码表示</a:t>
            </a:r>
          </a:p>
          <a:p>
            <a:pPr lvl="2"/>
            <a:r>
              <a:rPr lang="zh-CN" altLang="en-US" dirty="0" smtClean="0">
                <a:latin typeface="微软雅黑" pitchFamily="34" charset="-122"/>
                <a:ea typeface="微软雅黑" pitchFamily="34" charset="-122"/>
              </a:rPr>
              <a:t>整数的表示</a:t>
            </a:r>
          </a:p>
          <a:p>
            <a:pPr lvl="2">
              <a:buFontTx/>
              <a:buNone/>
            </a:pPr>
            <a:r>
              <a:rPr lang="zh-CN" altLang="en-US" dirty="0" smtClean="0">
                <a:latin typeface="微软雅黑" pitchFamily="34" charset="-122"/>
                <a:ea typeface="微软雅黑" pitchFamily="34" charset="-122"/>
              </a:rPr>
              <a:t>   </a:t>
            </a:r>
            <a:r>
              <a:rPr lang="zh-CN" altLang="en-US" dirty="0" smtClean="0">
                <a:solidFill>
                  <a:srgbClr val="008000"/>
                </a:solidFill>
                <a:latin typeface="微软雅黑" pitchFamily="34" charset="-122"/>
                <a:ea typeface="微软雅黑" pitchFamily="34" charset="-122"/>
              </a:rPr>
              <a:t>无符号整数、带符号整数</a:t>
            </a:r>
          </a:p>
          <a:p>
            <a:pPr lvl="2"/>
            <a:r>
              <a:rPr lang="zh-CN" altLang="en-US" dirty="0" smtClean="0">
                <a:latin typeface="微软雅黑" pitchFamily="34" charset="-122"/>
                <a:ea typeface="微软雅黑" pitchFamily="34" charset="-122"/>
              </a:rPr>
              <a:t>浮点数的表示</a:t>
            </a:r>
          </a:p>
          <a:p>
            <a:pPr lvl="2"/>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语言程序的整数类型和浮点数类型</a:t>
            </a:r>
          </a:p>
          <a:p>
            <a:pPr lvl="1"/>
            <a:r>
              <a:rPr lang="zh-CN" altLang="en-US" sz="2400" dirty="0" smtClean="0">
                <a:solidFill>
                  <a:srgbClr val="FF0000"/>
                </a:solidFill>
                <a:latin typeface="微软雅黑" pitchFamily="34" charset="-122"/>
                <a:ea typeface="微软雅黑" pitchFamily="34" charset="-122"/>
              </a:rPr>
              <a:t>第二讲：非数值数据的表示、数据的存储</a:t>
            </a:r>
          </a:p>
          <a:p>
            <a:pPr lvl="2"/>
            <a:r>
              <a:rPr lang="zh-CN" altLang="en-US" dirty="0" smtClean="0">
                <a:latin typeface="微软雅黑" pitchFamily="34" charset="-122"/>
                <a:ea typeface="微软雅黑" pitchFamily="34" charset="-122"/>
              </a:rPr>
              <a:t>逻辑值、西文字符、汉字字符</a:t>
            </a:r>
          </a:p>
          <a:p>
            <a:pPr lvl="2"/>
            <a:r>
              <a:rPr lang="zh-CN" altLang="en-US" dirty="0" smtClean="0">
                <a:latin typeface="微软雅黑" pitchFamily="34" charset="-122"/>
                <a:ea typeface="微软雅黑" pitchFamily="34" charset="-122"/>
              </a:rPr>
              <a:t>数据宽度单位</a:t>
            </a:r>
          </a:p>
          <a:p>
            <a:pPr lvl="2"/>
            <a:r>
              <a:rPr lang="zh-CN" altLang="en-US" dirty="0" smtClean="0">
                <a:latin typeface="微软雅黑" pitchFamily="34" charset="-122"/>
                <a:ea typeface="微软雅黑" pitchFamily="34" charset="-122"/>
              </a:rPr>
              <a:t>大端</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小端、对齐存放</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97669" y="143635"/>
            <a:ext cx="8153400" cy="442913"/>
          </a:xfrm>
        </p:spPr>
        <p:txBody>
          <a:bodyPr/>
          <a:lstStyle/>
          <a:p>
            <a:pPr eaLnBrk="1" hangingPunct="1"/>
            <a:r>
              <a:rPr lang="en-US" altLang="zh-CN" sz="3600" dirty="0" smtClean="0">
                <a:latin typeface="微软雅黑" panose="020B0503020204020204" pitchFamily="34" charset="-122"/>
                <a:ea typeface="微软雅黑" panose="020B0503020204020204" pitchFamily="34" charset="-122"/>
              </a:rPr>
              <a:t>GB18030-2000</a:t>
            </a:r>
            <a:r>
              <a:rPr lang="zh-CN" altLang="en-US" sz="3600" dirty="0" smtClean="0">
                <a:latin typeface="微软雅黑" panose="020B0503020204020204" pitchFamily="34" charset="-122"/>
                <a:ea typeface="微软雅黑" panose="020B0503020204020204" pitchFamily="34" charset="-122"/>
              </a:rPr>
              <a:t>的编码</a:t>
            </a:r>
          </a:p>
        </p:txBody>
      </p:sp>
      <p:grpSp>
        <p:nvGrpSpPr>
          <p:cNvPr id="39939" name="Group 6"/>
          <p:cNvGrpSpPr>
            <a:grpSpLocks/>
          </p:cNvGrpSpPr>
          <p:nvPr/>
        </p:nvGrpSpPr>
        <p:grpSpPr bwMode="auto">
          <a:xfrm>
            <a:off x="541338" y="1613648"/>
            <a:ext cx="8140700" cy="2403475"/>
            <a:chOff x="0" y="1403"/>
            <a:chExt cx="5760" cy="1913"/>
          </a:xfrm>
        </p:grpSpPr>
        <p:sp>
          <p:nvSpPr>
            <p:cNvPr id="39942" name="Rectangle 5"/>
            <p:cNvSpPr>
              <a:spLocks noChangeArrowheads="1"/>
            </p:cNvSpPr>
            <p:nvPr/>
          </p:nvSpPr>
          <p:spPr bwMode="auto">
            <a:xfrm>
              <a:off x="0" y="1405"/>
              <a:ext cx="5760" cy="1911"/>
            </a:xfrm>
            <a:prstGeom prst="rect">
              <a:avLst/>
            </a:prstGeom>
            <a:solidFill>
              <a:srgbClr val="C0C0C0"/>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ea typeface="宋体" pitchFamily="2" charset="-122"/>
              </a:endParaRPr>
            </a:p>
          </p:txBody>
        </p:sp>
        <p:graphicFrame>
          <p:nvGraphicFramePr>
            <p:cNvPr id="39943" name="Object 4"/>
            <p:cNvGraphicFramePr>
              <a:graphicFrameLocks noChangeAspect="1"/>
            </p:cNvGraphicFramePr>
            <p:nvPr/>
          </p:nvGraphicFramePr>
          <p:xfrm>
            <a:off x="0" y="1403"/>
            <a:ext cx="5760" cy="1909"/>
          </p:xfrm>
          <a:graphic>
            <a:graphicData uri="http://schemas.openxmlformats.org/presentationml/2006/ole">
              <mc:AlternateContent xmlns:mc="http://schemas.openxmlformats.org/markup-compatibility/2006">
                <mc:Choice xmlns:v="urn:schemas-microsoft-com:vml" Requires="v">
                  <p:oleObj spid="_x0000_s2060" r:id="rId3" imgW="5038344" imgH="1391412" progId="Word.Picture.8">
                    <p:embed/>
                  </p:oleObj>
                </mc:Choice>
                <mc:Fallback>
                  <p:oleObj r:id="rId3" imgW="5038344" imgH="13914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03"/>
                          <a:ext cx="5760" cy="1909"/>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9940" name="Text Box 7"/>
          <p:cNvSpPr txBox="1">
            <a:spLocks noChangeArrowheads="1"/>
          </p:cNvSpPr>
          <p:nvPr/>
        </p:nvSpPr>
        <p:spPr bwMode="auto">
          <a:xfrm>
            <a:off x="492125" y="1043735"/>
            <a:ext cx="84756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lnSpc>
                <a:spcPct val="80000"/>
              </a:lnSpc>
              <a:spcBef>
                <a:spcPct val="50000"/>
              </a:spcBef>
            </a:pPr>
            <a:r>
              <a:rPr kumimoji="1" lang="zh-CN" altLang="en-US" dirty="0">
                <a:latin typeface="Comic Sans MS" pitchFamily="66" charset="0"/>
                <a:ea typeface="微软雅黑" pitchFamily="34" charset="-122"/>
              </a:rPr>
              <a:t>采用单字节、双字节和四字节三种方式对字符编码。</a:t>
            </a:r>
          </a:p>
        </p:txBody>
      </p:sp>
      <p:sp>
        <p:nvSpPr>
          <p:cNvPr id="39941" name="矩形 1"/>
          <p:cNvSpPr>
            <a:spLocks noChangeArrowheads="1"/>
          </p:cNvSpPr>
          <p:nvPr/>
        </p:nvSpPr>
        <p:spPr bwMode="auto">
          <a:xfrm>
            <a:off x="420688" y="4186985"/>
            <a:ext cx="83820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buFont typeface="Wingdings" pitchFamily="2" charset="2"/>
              <a:buChar char="l"/>
            </a:pPr>
            <a:r>
              <a:rPr lang="en-US" altLang="zh-CN" sz="2000" dirty="0">
                <a:latin typeface="微软雅黑" panose="020B0503020204020204" pitchFamily="34" charset="-122"/>
                <a:ea typeface="微软雅黑" panose="020B0503020204020204" pitchFamily="34" charset="-122"/>
              </a:rPr>
              <a:t>GB 18030-2000</a:t>
            </a:r>
            <a:r>
              <a:rPr lang="zh-CN" altLang="en-US" sz="2000" dirty="0">
                <a:latin typeface="微软雅黑" panose="020B0503020204020204" pitchFamily="34" charset="-122"/>
                <a:ea typeface="微软雅黑" panose="020B0503020204020204" pitchFamily="34" charset="-122"/>
              </a:rPr>
              <a:t>，兼容 </a:t>
            </a:r>
            <a:r>
              <a:rPr lang="en-US" altLang="zh-CN" sz="2000" dirty="0">
                <a:latin typeface="微软雅黑" panose="020B0503020204020204" pitchFamily="34" charset="-122"/>
                <a:ea typeface="微软雅黑" panose="020B0503020204020204" pitchFamily="34" charset="-122"/>
              </a:rPr>
              <a:t>Unicode 3.0 </a:t>
            </a:r>
            <a:r>
              <a:rPr lang="zh-CN" altLang="en-US" sz="2000" dirty="0">
                <a:latin typeface="微软雅黑" panose="020B0503020204020204" pitchFamily="34" charset="-122"/>
                <a:ea typeface="微软雅黑" panose="020B0503020204020204" pitchFamily="34" charset="-122"/>
              </a:rPr>
              <a:t>中日韩统一表意文字（即扩展</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区），共收</a:t>
            </a:r>
            <a:r>
              <a:rPr lang="en-US" altLang="zh-CN" sz="2000" dirty="0">
                <a:latin typeface="微软雅黑" panose="020B0503020204020204" pitchFamily="34" charset="-122"/>
                <a:ea typeface="微软雅黑" panose="020B0503020204020204" pitchFamily="34" charset="-122"/>
              </a:rPr>
              <a:t>27533</a:t>
            </a:r>
            <a:r>
              <a:rPr lang="zh-CN" altLang="en-US" sz="2000" dirty="0">
                <a:latin typeface="微软雅黑" panose="020B0503020204020204" pitchFamily="34" charset="-122"/>
                <a:ea typeface="微软雅黑" panose="020B0503020204020204" pitchFamily="34" charset="-122"/>
              </a:rPr>
              <a:t>个汉字；</a:t>
            </a:r>
            <a:r>
              <a:rPr lang="en-US" altLang="zh-CN" sz="2000" dirty="0">
                <a:latin typeface="微软雅黑" panose="020B0503020204020204" pitchFamily="34" charset="-122"/>
                <a:ea typeface="微软雅黑" panose="020B0503020204020204" pitchFamily="34" charset="-122"/>
              </a:rPr>
              <a:t>2000</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17</a:t>
            </a:r>
            <a:r>
              <a:rPr lang="zh-CN" altLang="en-US" sz="2000" dirty="0">
                <a:latin typeface="微软雅黑" panose="020B0503020204020204" pitchFamily="34" charset="-122"/>
                <a:ea typeface="微软雅黑" panose="020B0503020204020204" pitchFamily="34" charset="-122"/>
              </a:rPr>
              <a:t>日发布</a:t>
            </a:r>
          </a:p>
          <a:p>
            <a:pPr>
              <a:buFont typeface="Wingdings" pitchFamily="2" charset="2"/>
              <a:buChar char="l"/>
            </a:pPr>
            <a:r>
              <a:rPr lang="en-US" altLang="zh-CN" sz="2000" dirty="0">
                <a:latin typeface="微软雅黑" panose="020B0503020204020204" pitchFamily="34" charset="-122"/>
                <a:ea typeface="微软雅黑" panose="020B0503020204020204" pitchFamily="34" charset="-122"/>
              </a:rPr>
              <a:t>GB 18030-2005</a:t>
            </a:r>
            <a:r>
              <a:rPr lang="zh-CN" altLang="en-US" sz="2000" dirty="0">
                <a:latin typeface="微软雅黑" panose="020B0503020204020204" pitchFamily="34" charset="-122"/>
                <a:ea typeface="微软雅黑" panose="020B0503020204020204" pitchFamily="34" charset="-122"/>
              </a:rPr>
              <a:t>，更新至 </a:t>
            </a:r>
            <a:r>
              <a:rPr lang="en-US" altLang="zh-CN" sz="2000" dirty="0">
                <a:latin typeface="微软雅黑" panose="020B0503020204020204" pitchFamily="34" charset="-122"/>
                <a:ea typeface="微软雅黑" panose="020B0503020204020204" pitchFamily="34" charset="-122"/>
              </a:rPr>
              <a:t>Unicode 3.1 </a:t>
            </a:r>
            <a:r>
              <a:rPr lang="zh-CN" altLang="en-US" sz="2000" dirty="0">
                <a:latin typeface="微软雅黑" panose="020B0503020204020204" pitchFamily="34" charset="-122"/>
                <a:ea typeface="微软雅黑" panose="020B0503020204020204" pitchFamily="34" charset="-122"/>
              </a:rPr>
              <a:t>中日韩统一表意文字（即扩展</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区），并增加少数民族包括朝鲜文、蒙古文（包括满文、托忒文、锡伯文、阿礼嘎礼文）、德宏傣文、藏文、维吾尔文／哈萨克文／柯尔克兹文和彝文的文字。共有</a:t>
            </a:r>
            <a:r>
              <a:rPr lang="en-US" altLang="zh-CN" sz="2000" dirty="0">
                <a:latin typeface="微软雅黑" panose="020B0503020204020204" pitchFamily="34" charset="-122"/>
                <a:ea typeface="微软雅黑" panose="020B0503020204020204" pitchFamily="34" charset="-122"/>
              </a:rPr>
              <a:t>70244</a:t>
            </a:r>
            <a:r>
              <a:rPr lang="zh-CN" altLang="en-US" sz="2000" dirty="0">
                <a:latin typeface="微软雅黑" panose="020B0503020204020204" pitchFamily="34" charset="-122"/>
                <a:ea typeface="微软雅黑" panose="020B0503020204020204" pitchFamily="34" charset="-122"/>
              </a:rPr>
              <a:t>个汉字；</a:t>
            </a:r>
            <a:r>
              <a:rPr lang="en-US" altLang="zh-CN" sz="2000" dirty="0">
                <a:latin typeface="微软雅黑" panose="020B0503020204020204" pitchFamily="34" charset="-122"/>
                <a:ea typeface="微软雅黑" panose="020B0503020204020204" pitchFamily="34" charset="-122"/>
              </a:rPr>
              <a:t>2005</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日发布、</a:t>
            </a:r>
            <a:r>
              <a:rPr lang="en-US" altLang="zh-CN" sz="2000" dirty="0">
                <a:latin typeface="微软雅黑" panose="020B0503020204020204" pitchFamily="34" charset="-122"/>
                <a:ea typeface="微软雅黑" panose="020B0503020204020204" pitchFamily="34" charset="-122"/>
              </a:rPr>
              <a:t>2006</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日实施</a:t>
            </a:r>
          </a:p>
        </p:txBody>
      </p:sp>
    </p:spTree>
    <p:extLst>
      <p:ext uri="{BB962C8B-B14F-4D97-AF65-F5344CB8AC3E}">
        <p14:creationId xmlns:p14="http://schemas.microsoft.com/office/powerpoint/2010/main" val="2186328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body" idx="4294967295"/>
          </p:nvPr>
        </p:nvSpPr>
        <p:spPr>
          <a:xfrm>
            <a:off x="214313" y="449263"/>
            <a:ext cx="8751887" cy="6042025"/>
          </a:xfrm>
        </p:spPr>
        <p:txBody>
          <a:bodyPr lIns="63500" tIns="25400" rIns="63500" bIns="25400">
            <a:spAutoFit/>
          </a:bodyPr>
          <a:lstStyle/>
          <a:p>
            <a:pPr marL="609600" indent="-609600">
              <a:lnSpc>
                <a:spcPct val="110000"/>
              </a:lnSpc>
              <a:buFontTx/>
              <a:buNone/>
            </a:pPr>
            <a:endParaRPr lang="zh-CN" altLang="en-US" sz="2200" dirty="0" smtClean="0">
              <a:latin typeface="微软雅黑" panose="020B0503020204020204" pitchFamily="34" charset="-122"/>
              <a:ea typeface="微软雅黑" panose="020B0503020204020204" pitchFamily="34" charset="-122"/>
            </a:endParaRPr>
          </a:p>
          <a:p>
            <a:pPr marL="609600" indent="-609600" algn="just">
              <a:lnSpc>
                <a:spcPct val="110000"/>
              </a:lnSpc>
              <a:spcBef>
                <a:spcPct val="30000"/>
              </a:spcBef>
            </a:pPr>
            <a:r>
              <a:rPr lang="zh-CN" altLang="en-US" dirty="0" smtClean="0">
                <a:latin typeface="微软雅黑" panose="020B0503020204020204" pitchFamily="34" charset="-122"/>
                <a:ea typeface="微软雅黑" panose="020B0503020204020204" pitchFamily="34" charset="-122"/>
              </a:rPr>
              <a:t>为便于打印、显示汉字，汉字字形必须预先存在机内</a:t>
            </a:r>
          </a:p>
          <a:p>
            <a:pPr marL="1044575" lvl="1" indent="-587375" algn="just">
              <a:lnSpc>
                <a:spcPct val="110000"/>
              </a:lnSpc>
              <a:spcBef>
                <a:spcPct val="30000"/>
              </a:spcBef>
            </a:pPr>
            <a:r>
              <a:rPr lang="zh-CN" altLang="en-US" sz="2400" dirty="0" smtClean="0">
                <a:latin typeface="微软雅黑" panose="020B0503020204020204" pitchFamily="34" charset="-122"/>
                <a:ea typeface="微软雅黑" panose="020B0503020204020204" pitchFamily="34" charset="-122"/>
              </a:rPr>
              <a:t>字库 (</a:t>
            </a:r>
            <a:r>
              <a:rPr lang="en-US" altLang="zh-CN" sz="2400" dirty="0" smtClean="0">
                <a:latin typeface="微软雅黑" panose="020B0503020204020204" pitchFamily="34" charset="-122"/>
                <a:ea typeface="微软雅黑" panose="020B0503020204020204" pitchFamily="34" charset="-122"/>
              </a:rPr>
              <a:t>font)</a:t>
            </a:r>
            <a:r>
              <a:rPr lang="zh-CN" altLang="en-US" sz="2400" dirty="0" smtClean="0">
                <a:latin typeface="微软雅黑" panose="020B0503020204020204" pitchFamily="34" charset="-122"/>
                <a:ea typeface="微软雅黑" panose="020B0503020204020204" pitchFamily="34" charset="-122"/>
              </a:rPr>
              <a:t>：所有汉字形状的描述信息集合</a:t>
            </a:r>
            <a:endParaRPr lang="en-US" altLang="zh-CN" sz="2400" dirty="0" smtClean="0">
              <a:latin typeface="微软雅黑" panose="020B0503020204020204" pitchFamily="34" charset="-122"/>
              <a:ea typeface="微软雅黑" panose="020B0503020204020204" pitchFamily="34" charset="-122"/>
            </a:endParaRPr>
          </a:p>
          <a:p>
            <a:pPr marL="1044575" lvl="1" indent="-587375" algn="just">
              <a:lnSpc>
                <a:spcPct val="110000"/>
              </a:lnSpc>
              <a:spcBef>
                <a:spcPct val="30000"/>
              </a:spcBef>
            </a:pPr>
            <a:r>
              <a:rPr lang="zh-CN" altLang="en-US" sz="2400" dirty="0" smtClean="0">
                <a:latin typeface="微软雅黑" panose="020B0503020204020204" pitchFamily="34" charset="-122"/>
                <a:ea typeface="微软雅黑" panose="020B0503020204020204" pitchFamily="34" charset="-122"/>
              </a:rPr>
              <a:t>不同字体 (如宋体、仿宋、楷体、黑体等) 对应不同字库</a:t>
            </a:r>
          </a:p>
          <a:p>
            <a:pPr marL="1044575" lvl="1" indent="-587375" algn="just">
              <a:lnSpc>
                <a:spcPct val="110000"/>
              </a:lnSpc>
              <a:spcBef>
                <a:spcPct val="30000"/>
              </a:spcBef>
            </a:pPr>
            <a:r>
              <a:rPr lang="zh-CN" altLang="en-US" sz="2400" dirty="0" smtClean="0">
                <a:latin typeface="微软雅黑" panose="020B0503020204020204" pitchFamily="34" charset="-122"/>
                <a:ea typeface="微软雅黑" panose="020B0503020204020204" pitchFamily="34" charset="-122"/>
              </a:rPr>
              <a:t>从字库中找到字形描述信息，然后送设备输出</a:t>
            </a:r>
            <a:endParaRPr lang="en-US" altLang="zh-CN" sz="2400" dirty="0" smtClean="0">
              <a:latin typeface="微软雅黑" panose="020B0503020204020204" pitchFamily="34" charset="-122"/>
              <a:ea typeface="微软雅黑" panose="020B0503020204020204" pitchFamily="34" charset="-122"/>
            </a:endParaRPr>
          </a:p>
          <a:p>
            <a:pPr marL="1616075" lvl="2" indent="-587375" algn="just">
              <a:lnSpc>
                <a:spcPct val="110000"/>
              </a:lnSpc>
              <a:spcBef>
                <a:spcPct val="30000"/>
              </a:spcBef>
              <a:buFontTx/>
              <a:buNone/>
            </a:pPr>
            <a:r>
              <a:rPr lang="zh-CN" altLang="en-US" dirty="0" smtClean="0">
                <a:solidFill>
                  <a:srgbClr val="FF0000"/>
                </a:solidFill>
                <a:latin typeface="微软雅黑" panose="020B0503020204020204" pitchFamily="34" charset="-122"/>
                <a:ea typeface="微软雅黑" panose="020B0503020204020204" pitchFamily="34" charset="-122"/>
              </a:rPr>
              <a:t>问题：如何知道到哪里找相应的字形信息？</a:t>
            </a:r>
            <a:endParaRPr lang="en-US" altLang="zh-CN" dirty="0" smtClean="0">
              <a:solidFill>
                <a:srgbClr val="FF0000"/>
              </a:solidFill>
              <a:latin typeface="微软雅黑" panose="020B0503020204020204" pitchFamily="34" charset="-122"/>
              <a:ea typeface="微软雅黑" panose="020B0503020204020204" pitchFamily="34" charset="-122"/>
            </a:endParaRPr>
          </a:p>
          <a:p>
            <a:pPr marL="1616075" lvl="2" indent="-587375" algn="just">
              <a:lnSpc>
                <a:spcPct val="110000"/>
              </a:lnSpc>
              <a:spcBef>
                <a:spcPct val="30000"/>
              </a:spcBef>
              <a:buFontTx/>
              <a:buNone/>
            </a:pPr>
            <a:r>
              <a:rPr lang="zh-CN" altLang="en-US" dirty="0" smtClean="0">
                <a:solidFill>
                  <a:srgbClr val="009242"/>
                </a:solidFill>
                <a:latin typeface="微软雅黑" panose="020B0503020204020204" pitchFamily="34" charset="-122"/>
                <a:ea typeface="微软雅黑" panose="020B0503020204020204" pitchFamily="34" charset="-122"/>
              </a:rPr>
              <a:t>汉字内码与其在字库中的位置有关！！</a:t>
            </a:r>
          </a:p>
          <a:p>
            <a:pPr marL="609600" indent="-609600" algn="just">
              <a:lnSpc>
                <a:spcPct val="110000"/>
              </a:lnSpc>
              <a:spcBef>
                <a:spcPct val="30000"/>
              </a:spcBef>
            </a:pPr>
            <a:r>
              <a:rPr lang="zh-CN" altLang="en-US" dirty="0" smtClean="0">
                <a:latin typeface="微软雅黑" panose="020B0503020204020204" pitchFamily="34" charset="-122"/>
                <a:ea typeface="微软雅黑" panose="020B0503020204020204" pitchFamily="34" charset="-122"/>
              </a:rPr>
              <a:t>字形主要有两种描述方法：</a:t>
            </a:r>
          </a:p>
          <a:p>
            <a:pPr marL="1044575" lvl="1" indent="-587375" algn="just">
              <a:lnSpc>
                <a:spcPct val="110000"/>
              </a:lnSpc>
              <a:spcBef>
                <a:spcPct val="30000"/>
              </a:spcBef>
            </a:pPr>
            <a:r>
              <a:rPr lang="zh-CN" altLang="en-US" sz="2400" dirty="0" smtClean="0">
                <a:solidFill>
                  <a:schemeClr val="accent2"/>
                </a:solidFill>
                <a:latin typeface="微软雅黑" panose="020B0503020204020204" pitchFamily="34" charset="-122"/>
                <a:ea typeface="微软雅黑" panose="020B0503020204020204" pitchFamily="34" charset="-122"/>
              </a:rPr>
              <a:t>字模点阵描述（图像方式）</a:t>
            </a:r>
            <a:endParaRPr lang="zh-CN" altLang="en-US" sz="2400" dirty="0" smtClean="0">
              <a:solidFill>
                <a:srgbClr val="0033CC"/>
              </a:solidFill>
              <a:latin typeface="微软雅黑" panose="020B0503020204020204" pitchFamily="34" charset="-122"/>
              <a:ea typeface="微软雅黑" panose="020B0503020204020204" pitchFamily="34" charset="-122"/>
            </a:endParaRPr>
          </a:p>
          <a:p>
            <a:pPr marL="1044575" lvl="1" indent="-587375" algn="just">
              <a:lnSpc>
                <a:spcPct val="110000"/>
              </a:lnSpc>
              <a:spcBef>
                <a:spcPct val="30000"/>
              </a:spcBef>
            </a:pPr>
            <a:r>
              <a:rPr lang="zh-CN" altLang="en-US" sz="2400" dirty="0" smtClean="0">
                <a:solidFill>
                  <a:schemeClr val="accent2"/>
                </a:solidFill>
                <a:latin typeface="微软雅黑" panose="020B0503020204020204" pitchFamily="34" charset="-122"/>
                <a:ea typeface="微软雅黑" panose="020B0503020204020204" pitchFamily="34" charset="-122"/>
              </a:rPr>
              <a:t>轮廓描述（图形方式）</a:t>
            </a:r>
          </a:p>
          <a:p>
            <a:pPr marL="1616075" lvl="2" indent="-587375" algn="just">
              <a:lnSpc>
                <a:spcPct val="110000"/>
              </a:lnSpc>
              <a:spcBef>
                <a:spcPct val="30000"/>
              </a:spcBef>
            </a:pPr>
            <a:r>
              <a:rPr lang="zh-CN" altLang="en-US" dirty="0" smtClean="0">
                <a:solidFill>
                  <a:srgbClr val="FF0066"/>
                </a:solidFill>
                <a:latin typeface="微软雅黑" panose="020B0503020204020204" pitchFamily="34" charset="-122"/>
                <a:ea typeface="微软雅黑" panose="020B0503020204020204" pitchFamily="34" charset="-122"/>
              </a:rPr>
              <a:t>直线向量轮廓</a:t>
            </a:r>
          </a:p>
          <a:p>
            <a:pPr marL="1616075" lvl="2" indent="-587375" algn="just">
              <a:lnSpc>
                <a:spcPct val="110000"/>
              </a:lnSpc>
              <a:spcBef>
                <a:spcPct val="30000"/>
              </a:spcBef>
            </a:pPr>
            <a:r>
              <a:rPr lang="zh-CN" altLang="en-US" dirty="0" smtClean="0">
                <a:solidFill>
                  <a:srgbClr val="FF0066"/>
                </a:solidFill>
                <a:latin typeface="微软雅黑" panose="020B0503020204020204" pitchFamily="34" charset="-122"/>
                <a:ea typeface="微软雅黑" panose="020B0503020204020204" pitchFamily="34" charset="-122"/>
              </a:rPr>
              <a:t>曲线轮廓（</a:t>
            </a:r>
            <a:r>
              <a:rPr lang="en-US" altLang="zh-CN" dirty="0" smtClean="0">
                <a:solidFill>
                  <a:srgbClr val="FF0066"/>
                </a:solidFill>
                <a:latin typeface="微软雅黑" panose="020B0503020204020204" pitchFamily="34" charset="-122"/>
                <a:ea typeface="微软雅黑" panose="020B0503020204020204" pitchFamily="34" charset="-122"/>
              </a:rPr>
              <a:t>True Type</a:t>
            </a:r>
            <a:r>
              <a:rPr lang="zh-CN" altLang="en-US" dirty="0" smtClean="0">
                <a:solidFill>
                  <a:srgbClr val="FF0066"/>
                </a:solidFill>
                <a:latin typeface="微软雅黑" panose="020B0503020204020204" pitchFamily="34" charset="-122"/>
                <a:ea typeface="微软雅黑" panose="020B0503020204020204" pitchFamily="34" charset="-122"/>
              </a:rPr>
              <a:t>字形）</a:t>
            </a:r>
          </a:p>
        </p:txBody>
      </p:sp>
      <p:sp>
        <p:nvSpPr>
          <p:cNvPr id="615427" name="Rectangle 3"/>
          <p:cNvSpPr>
            <a:spLocks noGrp="1" noChangeArrowheads="1"/>
          </p:cNvSpPr>
          <p:nvPr>
            <p:ph type="title" idx="4294967295"/>
          </p:nvPr>
        </p:nvSpPr>
        <p:spPr>
          <a:xfrm>
            <a:off x="457200" y="43547"/>
            <a:ext cx="8229600" cy="646331"/>
          </a:xfrm>
          <a:noFill/>
        </p:spPr>
        <p:txBody>
          <a:bodyPr>
            <a:spAutoFit/>
          </a:bodyPr>
          <a:lstStyle/>
          <a:p>
            <a:r>
              <a:rPr lang="zh-CN" altLang="en-US" sz="3600" dirty="0" smtClean="0">
                <a:latin typeface="微软雅黑" panose="020B0503020204020204" pitchFamily="34" charset="-122"/>
                <a:ea typeface="微软雅黑" panose="020B0503020204020204" pitchFamily="34" charset="-122"/>
              </a:rPr>
              <a:t>汉字的字模点阵码和轮廓描述</a:t>
            </a:r>
            <a:endParaRPr lang="zh-CN" altLang="en-US" sz="32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7794">
                                            <p:txEl>
                                              <p:pRg st="2" end="2"/>
                                            </p:txEl>
                                          </p:spTgt>
                                        </p:tgtEl>
                                        <p:attrNameLst>
                                          <p:attrName>style.visibility</p:attrName>
                                        </p:attrNameLst>
                                      </p:cBhvr>
                                      <p:to>
                                        <p:strVal val="visible"/>
                                      </p:to>
                                    </p:set>
                                    <p:animEffect transition="in" filter="blinds(horizontal)">
                                      <p:cBhvr>
                                        <p:cTn id="7" dur="500"/>
                                        <p:tgtEl>
                                          <p:spTgt spid="41779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7794">
                                            <p:txEl>
                                              <p:pRg st="3" end="3"/>
                                            </p:txEl>
                                          </p:spTgt>
                                        </p:tgtEl>
                                        <p:attrNameLst>
                                          <p:attrName>style.visibility</p:attrName>
                                        </p:attrNameLst>
                                      </p:cBhvr>
                                      <p:to>
                                        <p:strVal val="visible"/>
                                      </p:to>
                                    </p:set>
                                    <p:animEffect transition="in" filter="blinds(horizontal)">
                                      <p:cBhvr>
                                        <p:cTn id="12" dur="500"/>
                                        <p:tgtEl>
                                          <p:spTgt spid="41779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7794">
                                            <p:txEl>
                                              <p:pRg st="4" end="4"/>
                                            </p:txEl>
                                          </p:spTgt>
                                        </p:tgtEl>
                                        <p:attrNameLst>
                                          <p:attrName>style.visibility</p:attrName>
                                        </p:attrNameLst>
                                      </p:cBhvr>
                                      <p:to>
                                        <p:strVal val="visible"/>
                                      </p:to>
                                    </p:set>
                                    <p:animEffect transition="in" filter="blinds(horizontal)">
                                      <p:cBhvr>
                                        <p:cTn id="17" dur="500"/>
                                        <p:tgtEl>
                                          <p:spTgt spid="41779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7794">
                                            <p:txEl>
                                              <p:pRg st="5" end="5"/>
                                            </p:txEl>
                                          </p:spTgt>
                                        </p:tgtEl>
                                        <p:attrNameLst>
                                          <p:attrName>style.visibility</p:attrName>
                                        </p:attrNameLst>
                                      </p:cBhvr>
                                      <p:to>
                                        <p:strVal val="visible"/>
                                      </p:to>
                                    </p:set>
                                    <p:animEffect transition="in" filter="blinds(horizontal)">
                                      <p:cBhvr>
                                        <p:cTn id="22" dur="500"/>
                                        <p:tgtEl>
                                          <p:spTgt spid="41779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7794">
                                            <p:txEl>
                                              <p:pRg st="6" end="6"/>
                                            </p:txEl>
                                          </p:spTgt>
                                        </p:tgtEl>
                                        <p:attrNameLst>
                                          <p:attrName>style.visibility</p:attrName>
                                        </p:attrNameLst>
                                      </p:cBhvr>
                                      <p:to>
                                        <p:strVal val="visible"/>
                                      </p:to>
                                    </p:set>
                                    <p:animEffect transition="in" filter="blinds(horizontal)">
                                      <p:cBhvr>
                                        <p:cTn id="27" dur="500"/>
                                        <p:tgtEl>
                                          <p:spTgt spid="41779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7794">
                                            <p:txEl>
                                              <p:pRg st="7" end="7"/>
                                            </p:txEl>
                                          </p:spTgt>
                                        </p:tgtEl>
                                        <p:attrNameLst>
                                          <p:attrName>style.visibility</p:attrName>
                                        </p:attrNameLst>
                                      </p:cBhvr>
                                      <p:to>
                                        <p:strVal val="visible"/>
                                      </p:to>
                                    </p:set>
                                    <p:animEffect transition="in" filter="blinds(horizontal)">
                                      <p:cBhvr>
                                        <p:cTn id="32" dur="500"/>
                                        <p:tgtEl>
                                          <p:spTgt spid="41779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7794">
                                            <p:txEl>
                                              <p:pRg st="8" end="8"/>
                                            </p:txEl>
                                          </p:spTgt>
                                        </p:tgtEl>
                                        <p:attrNameLst>
                                          <p:attrName>style.visibility</p:attrName>
                                        </p:attrNameLst>
                                      </p:cBhvr>
                                      <p:to>
                                        <p:strVal val="visible"/>
                                      </p:to>
                                    </p:set>
                                    <p:animEffect transition="in" filter="blinds(horizontal)">
                                      <p:cBhvr>
                                        <p:cTn id="37" dur="500"/>
                                        <p:tgtEl>
                                          <p:spTgt spid="41779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7794">
                                            <p:txEl>
                                              <p:pRg st="9" end="9"/>
                                            </p:txEl>
                                          </p:spTgt>
                                        </p:tgtEl>
                                        <p:attrNameLst>
                                          <p:attrName>style.visibility</p:attrName>
                                        </p:attrNameLst>
                                      </p:cBhvr>
                                      <p:to>
                                        <p:strVal val="visible"/>
                                      </p:to>
                                    </p:set>
                                    <p:animEffect transition="in" filter="blinds(horizontal)">
                                      <p:cBhvr>
                                        <p:cTn id="42" dur="500"/>
                                        <p:tgtEl>
                                          <p:spTgt spid="417794">
                                            <p:txEl>
                                              <p:pRg st="9" end="9"/>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417794">
                                            <p:txEl>
                                              <p:pRg st="10" end="10"/>
                                            </p:txEl>
                                          </p:spTgt>
                                        </p:tgtEl>
                                        <p:attrNameLst>
                                          <p:attrName>style.visibility</p:attrName>
                                        </p:attrNameLst>
                                      </p:cBhvr>
                                      <p:to>
                                        <p:strVal val="visible"/>
                                      </p:to>
                                    </p:set>
                                    <p:animEffect transition="in" filter="blinds(horizontal)">
                                      <p:cBhvr>
                                        <p:cTn id="45" dur="500"/>
                                        <p:tgtEl>
                                          <p:spTgt spid="417794">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417794">
                                            <p:txEl>
                                              <p:pRg st="11" end="11"/>
                                            </p:txEl>
                                          </p:spTgt>
                                        </p:tgtEl>
                                        <p:attrNameLst>
                                          <p:attrName>style.visibility</p:attrName>
                                        </p:attrNameLst>
                                      </p:cBhvr>
                                      <p:to>
                                        <p:strVal val="visible"/>
                                      </p:to>
                                    </p:set>
                                    <p:animEffect transition="in" filter="blinds(horizontal)">
                                      <p:cBhvr>
                                        <p:cTn id="48" dur="500"/>
                                        <p:tgtEl>
                                          <p:spTgt spid="41779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31540" y="188640"/>
            <a:ext cx="8153400" cy="442913"/>
          </a:xfrm>
        </p:spPr>
        <p:txBody>
          <a:bodyPr/>
          <a:lstStyle/>
          <a:p>
            <a:pPr eaLnBrk="1" hangingPunct="1"/>
            <a:r>
              <a:rPr lang="zh-CN" altLang="en-US" b="0" dirty="0" smtClean="0">
                <a:latin typeface="微软雅黑" pitchFamily="34" charset="-122"/>
                <a:ea typeface="微软雅黑" pitchFamily="34" charset="-122"/>
              </a:rPr>
              <a:t>点阵字体</a:t>
            </a:r>
          </a:p>
        </p:txBody>
      </p:sp>
      <p:pic>
        <p:nvPicPr>
          <p:cNvPr id="532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05" y="1232170"/>
            <a:ext cx="333375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818" y="3435620"/>
            <a:ext cx="52959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5"/>
          <p:cNvSpPr txBox="1">
            <a:spLocks noChangeArrowheads="1"/>
          </p:cNvSpPr>
          <p:nvPr/>
        </p:nvSpPr>
        <p:spPr bwMode="auto">
          <a:xfrm>
            <a:off x="6115655" y="1133745"/>
            <a:ext cx="2149475"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50000"/>
              </a:spcBef>
            </a:pPr>
            <a:r>
              <a:rPr lang="en-US" altLang="zh-CN">
                <a:latin typeface="Arial" charset="0"/>
                <a:ea typeface="宋体" charset="-122"/>
              </a:rPr>
              <a:t>HZK12</a:t>
            </a:r>
          </a:p>
          <a:p>
            <a:pPr algn="ctr">
              <a:spcBef>
                <a:spcPct val="50000"/>
              </a:spcBef>
            </a:pPr>
            <a:r>
              <a:rPr lang="en-US" altLang="zh-CN">
                <a:latin typeface="Arial" charset="0"/>
                <a:ea typeface="宋体" charset="-122"/>
              </a:rPr>
              <a:t>HZK16</a:t>
            </a:r>
          </a:p>
          <a:p>
            <a:pPr algn="ctr">
              <a:spcBef>
                <a:spcPct val="50000"/>
              </a:spcBef>
            </a:pPr>
            <a:r>
              <a:rPr lang="en-US" altLang="zh-CN">
                <a:latin typeface="Arial" charset="0"/>
                <a:ea typeface="宋体" charset="-122"/>
              </a:rPr>
              <a:t>HZK24s</a:t>
            </a:r>
          </a:p>
          <a:p>
            <a:pPr algn="ctr">
              <a:spcBef>
                <a:spcPct val="50000"/>
              </a:spcBef>
            </a:pPr>
            <a:r>
              <a:rPr lang="en-US" altLang="zh-CN">
                <a:latin typeface="Arial" charset="0"/>
                <a:ea typeface="宋体" charset="-122"/>
              </a:rPr>
              <a:t>HZK24k</a:t>
            </a:r>
          </a:p>
          <a:p>
            <a:pPr algn="ctr">
              <a:spcBef>
                <a:spcPct val="50000"/>
              </a:spcBef>
            </a:pPr>
            <a:r>
              <a:rPr lang="en-US" altLang="zh-CN">
                <a:latin typeface="Arial" charset="0"/>
                <a:ea typeface="宋体" charset="-122"/>
              </a:rPr>
              <a:t>HZK24H</a:t>
            </a:r>
          </a:p>
        </p:txBody>
      </p:sp>
    </p:spTree>
    <p:extLst>
      <p:ext uri="{BB962C8B-B14F-4D97-AF65-F5344CB8AC3E}">
        <p14:creationId xmlns:p14="http://schemas.microsoft.com/office/powerpoint/2010/main" val="34410345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31540" y="188640"/>
            <a:ext cx="8153400" cy="442913"/>
          </a:xfrm>
        </p:spPr>
        <p:txBody>
          <a:bodyPr/>
          <a:lstStyle/>
          <a:p>
            <a:pPr eaLnBrk="1" hangingPunct="1"/>
            <a:r>
              <a:rPr lang="zh-CN" altLang="en-US" dirty="0" smtClean="0">
                <a:latin typeface="微软雅黑" pitchFamily="34" charset="-122"/>
                <a:ea typeface="微软雅黑" pitchFamily="34" charset="-122"/>
              </a:rPr>
              <a:t>矢量字体</a:t>
            </a:r>
          </a:p>
        </p:txBody>
      </p:sp>
      <p:sp>
        <p:nvSpPr>
          <p:cNvPr id="55299" name="Rectangle 3"/>
          <p:cNvSpPr>
            <a:spLocks noGrp="1" noChangeArrowheads="1"/>
          </p:cNvSpPr>
          <p:nvPr>
            <p:ph idx="1"/>
          </p:nvPr>
        </p:nvSpPr>
        <p:spPr>
          <a:xfrm>
            <a:off x="533400" y="1600200"/>
            <a:ext cx="8077200" cy="4025900"/>
          </a:xfrm>
        </p:spPr>
        <p:txBody>
          <a:bodyPr/>
          <a:lstStyle/>
          <a:p>
            <a:pPr eaLnBrk="1" hangingPunct="1">
              <a:buClr>
                <a:schemeClr val="tx1"/>
              </a:buClr>
              <a:buFont typeface="Wingdings" pitchFamily="2" charset="2"/>
              <a:buChar char="Ø"/>
            </a:pPr>
            <a:r>
              <a:rPr lang="en-US" altLang="zh-CN" smtClean="0">
                <a:latin typeface="Comic Sans MS" pitchFamily="66" charset="0"/>
                <a:ea typeface="宋体" charset="-122"/>
              </a:rPr>
              <a:t>Postscript</a:t>
            </a:r>
          </a:p>
          <a:p>
            <a:pPr eaLnBrk="1" hangingPunct="1">
              <a:buClr>
                <a:schemeClr val="tx1"/>
              </a:buClr>
              <a:buFont typeface="Wingdings" pitchFamily="2" charset="2"/>
              <a:buChar char="Ø"/>
            </a:pPr>
            <a:r>
              <a:rPr lang="en-US" altLang="zh-CN" smtClean="0">
                <a:latin typeface="Comic Sans MS" pitchFamily="66" charset="0"/>
                <a:ea typeface="宋体" charset="-122"/>
              </a:rPr>
              <a:t>TrueType Font</a:t>
            </a:r>
          </a:p>
          <a:p>
            <a:pPr eaLnBrk="1" hangingPunct="1">
              <a:buClr>
                <a:schemeClr val="tx1"/>
              </a:buClr>
              <a:buFont typeface="Wingdings" pitchFamily="2" charset="2"/>
              <a:buChar char="Ø"/>
            </a:pPr>
            <a:endParaRPr lang="en-US" altLang="zh-CN" smtClean="0">
              <a:latin typeface="Comic Sans MS" pitchFamily="66" charset="0"/>
              <a:ea typeface="宋体" charset="-122"/>
            </a:endParaRPr>
          </a:p>
        </p:txBody>
      </p:sp>
      <p:pic>
        <p:nvPicPr>
          <p:cNvPr id="6215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2933700"/>
            <a:ext cx="3679825"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1713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1572"/>
                                        </p:tgtEl>
                                        <p:attrNameLst>
                                          <p:attrName>style.visibility</p:attrName>
                                        </p:attrNameLst>
                                      </p:cBhvr>
                                      <p:to>
                                        <p:strVal val="visible"/>
                                      </p:to>
                                    </p:set>
                                    <p:animEffect transition="in" filter="blinds(horizontal)">
                                      <p:cBhvr>
                                        <p:cTn id="7" dur="500"/>
                                        <p:tgtEl>
                                          <p:spTgt spid="621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spcBef>
                <a:spcPct val="75000"/>
              </a:spcBef>
            </a:pPr>
            <a:r>
              <a:rPr lang="en-US" altLang="zh-CN" dirty="0" smtClean="0"/>
              <a:t/>
            </a:r>
            <a:br>
              <a:rPr lang="en-US" altLang="zh-CN" dirty="0" smtClean="0"/>
            </a:br>
            <a:r>
              <a:rPr lang="zh-CN" altLang="en-US" dirty="0" smtClean="0">
                <a:solidFill>
                  <a:srgbClr val="FF0000"/>
                </a:solidFill>
              </a:rPr>
              <a:t/>
            </a:r>
            <a:br>
              <a:rPr lang="zh-CN" altLang="en-US" dirty="0" smtClean="0">
                <a:solidFill>
                  <a:srgbClr val="FF0000"/>
                </a:solidFill>
              </a:rPr>
            </a:br>
            <a:r>
              <a:rPr lang="en-US" altLang="zh-CN" dirty="0" smtClean="0">
                <a:solidFill>
                  <a:srgbClr val="FF0000"/>
                </a:solidFill>
              </a:rPr>
              <a:t>2</a:t>
            </a:r>
            <a:r>
              <a:rPr lang="en-US" altLang="zh-CN" dirty="0">
                <a:solidFill>
                  <a:srgbClr val="FF0000"/>
                </a:solidFill>
              </a:rPr>
              <a:t>.</a:t>
            </a:r>
            <a:r>
              <a:rPr lang="en-US" altLang="zh-CN" dirty="0" smtClean="0">
                <a:solidFill>
                  <a:srgbClr val="FF0000"/>
                </a:solidFill>
              </a:rPr>
              <a:t> </a:t>
            </a:r>
            <a:r>
              <a:rPr lang="zh-CN" altLang="en-US" dirty="0" smtClean="0">
                <a:solidFill>
                  <a:srgbClr val="FF0000"/>
                </a:solidFill>
              </a:rPr>
              <a:t>数据的宽度和存储</a:t>
            </a:r>
            <a:r>
              <a:rPr lang="en-US" altLang="zh-CN" dirty="0" smtClean="0">
                <a:solidFill>
                  <a:srgbClr val="FF0000"/>
                </a:solidFill>
              </a:rPr>
              <a:t/>
            </a:r>
            <a:br>
              <a:rPr lang="en-US" altLang="zh-CN" dirty="0" smtClean="0">
                <a:solidFill>
                  <a:srgbClr val="FF0000"/>
                </a:solidFill>
              </a:rPr>
            </a:br>
            <a:r>
              <a:rPr lang="en-US" altLang="zh-CN" dirty="0">
                <a:solidFill>
                  <a:srgbClr val="FF0000"/>
                </a:solidFill>
              </a:rPr>
              <a:t/>
            </a:r>
            <a:br>
              <a:rPr lang="en-US" altLang="zh-CN" dirty="0">
                <a:solidFill>
                  <a:srgbClr val="FF0000"/>
                </a:solidFill>
              </a:rPr>
            </a:br>
            <a:endParaRPr lang="en-US" altLang="zh-CN" sz="2800" dirty="0" smtClean="0">
              <a:solidFill>
                <a:srgbClr val="3333CC"/>
              </a:solidFill>
              <a:latin typeface="微软雅黑" pitchFamily="34" charset="-122"/>
              <a:ea typeface="微软雅黑" pitchFamily="34" charset="-122"/>
            </a:endParaRPr>
          </a:p>
        </p:txBody>
      </p:sp>
    </p:spTree>
    <p:extLst>
      <p:ext uri="{BB962C8B-B14F-4D97-AF65-F5344CB8AC3E}">
        <p14:creationId xmlns:p14="http://schemas.microsoft.com/office/powerpoint/2010/main" val="36461178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idx="4294967295"/>
          </p:nvPr>
        </p:nvSpPr>
        <p:spPr>
          <a:xfrm>
            <a:off x="457200" y="53975"/>
            <a:ext cx="8229600" cy="605294"/>
          </a:xfrm>
        </p:spPr>
        <p:txBody>
          <a:bodyPr lIns="63500" tIns="25400" rIns="63500" bIns="25400" anchor="t">
            <a:spAutoFit/>
          </a:bodyPr>
          <a:lstStyle/>
          <a:p>
            <a:r>
              <a:rPr lang="zh-CN" altLang="en-US" sz="3600" dirty="0" smtClean="0">
                <a:latin typeface="微软雅黑" panose="020B0503020204020204" pitchFamily="34" charset="-122"/>
                <a:ea typeface="微软雅黑" panose="020B0503020204020204" pitchFamily="34" charset="-122"/>
              </a:rPr>
              <a:t>数据的基本宽度</a:t>
            </a:r>
          </a:p>
        </p:txBody>
      </p:sp>
      <p:sp>
        <p:nvSpPr>
          <p:cNvPr id="421891" name="Rectangle 3"/>
          <p:cNvSpPr>
            <a:spLocks noGrp="1" noChangeArrowheads="1"/>
          </p:cNvSpPr>
          <p:nvPr>
            <p:ph type="body" idx="4294967295"/>
          </p:nvPr>
        </p:nvSpPr>
        <p:spPr>
          <a:xfrm>
            <a:off x="327025" y="936625"/>
            <a:ext cx="8591550" cy="5692071"/>
          </a:xfrm>
        </p:spPr>
        <p:txBody>
          <a:bodyPr lIns="63500" tIns="25400" rIns="63500" bIns="25400">
            <a:spAutoFit/>
          </a:bodyPr>
          <a:lstStyle/>
          <a:p>
            <a:pPr marL="203200" indent="-203200">
              <a:lnSpc>
                <a:spcPct val="100000"/>
              </a:lnSpc>
              <a:spcBef>
                <a:spcPct val="45000"/>
              </a:spcBef>
            </a:pPr>
            <a:r>
              <a:rPr lang="zh-CN" altLang="en-US" sz="2500" dirty="0" smtClean="0">
                <a:latin typeface="微软雅黑" panose="020B0503020204020204" pitchFamily="34" charset="-122"/>
                <a:ea typeface="微软雅黑" panose="020B0503020204020204" pitchFamily="34" charset="-122"/>
              </a:rPr>
              <a:t>比特（</a:t>
            </a:r>
            <a:r>
              <a:rPr lang="en-US" altLang="zh-CN" sz="2500" dirty="0" smtClean="0">
                <a:latin typeface="微软雅黑" panose="020B0503020204020204" pitchFamily="34" charset="-122"/>
                <a:ea typeface="微软雅黑" panose="020B0503020204020204" pitchFamily="34" charset="-122"/>
              </a:rPr>
              <a:t>bit</a:t>
            </a:r>
            <a:r>
              <a:rPr lang="zh-CN" altLang="en-US" sz="2500" dirty="0" smtClean="0">
                <a:latin typeface="微软雅黑" panose="020B0503020204020204" pitchFamily="34" charset="-122"/>
                <a:ea typeface="微软雅黑" panose="020B0503020204020204" pitchFamily="34" charset="-122"/>
              </a:rPr>
              <a:t>）是计算机中处理、存储、传输信息的最小单位</a:t>
            </a:r>
          </a:p>
          <a:p>
            <a:pPr marL="203200" indent="-203200">
              <a:lnSpc>
                <a:spcPct val="100000"/>
              </a:lnSpc>
              <a:spcBef>
                <a:spcPct val="45000"/>
              </a:spcBef>
            </a:pPr>
            <a:r>
              <a:rPr lang="zh-CN" altLang="en-US" sz="2500" dirty="0" smtClean="0">
                <a:latin typeface="微软雅黑" panose="020B0503020204020204" pitchFamily="34" charset="-122"/>
                <a:ea typeface="微软雅黑" panose="020B0503020204020204" pitchFamily="34" charset="-122"/>
              </a:rPr>
              <a:t>二进制信息的计量单位是“字节”(</a:t>
            </a:r>
            <a:r>
              <a:rPr lang="en-US" altLang="zh-CN" sz="2500" dirty="0" smtClean="0">
                <a:latin typeface="微软雅黑" panose="020B0503020204020204" pitchFamily="34" charset="-122"/>
                <a:ea typeface="微软雅黑" panose="020B0503020204020204" pitchFamily="34" charset="-122"/>
              </a:rPr>
              <a:t>Byte)，</a:t>
            </a:r>
            <a:r>
              <a:rPr lang="zh-CN" altLang="en-US" sz="2500" dirty="0" smtClean="0">
                <a:latin typeface="微软雅黑" panose="020B0503020204020204" pitchFamily="34" charset="-122"/>
                <a:ea typeface="微软雅黑" panose="020B0503020204020204" pitchFamily="34" charset="-122"/>
              </a:rPr>
              <a:t>也称“位组”</a:t>
            </a:r>
          </a:p>
          <a:p>
            <a:pPr marL="685800" lvl="1" indent="-190500">
              <a:lnSpc>
                <a:spcPct val="100000"/>
              </a:lnSpc>
              <a:spcBef>
                <a:spcPct val="45000"/>
              </a:spcBef>
            </a:pPr>
            <a:r>
              <a:rPr lang="zh-CN" altLang="en-US" sz="2400" dirty="0" smtClean="0">
                <a:latin typeface="微软雅黑" panose="020B0503020204020204" pitchFamily="34" charset="-122"/>
                <a:ea typeface="微软雅黑" panose="020B0503020204020204" pitchFamily="34" charset="-122"/>
              </a:rPr>
              <a:t>现代计算机中，存储器</a:t>
            </a:r>
            <a:r>
              <a:rPr lang="zh-CN" altLang="en-US" sz="2400" dirty="0" smtClean="0">
                <a:solidFill>
                  <a:srgbClr val="CC0000"/>
                </a:solidFill>
                <a:latin typeface="微软雅黑" panose="020B0503020204020204" pitchFamily="34" charset="-122"/>
                <a:ea typeface="微软雅黑" panose="020B0503020204020204" pitchFamily="34" charset="-122"/>
              </a:rPr>
              <a:t>按字节编址</a:t>
            </a:r>
          </a:p>
          <a:p>
            <a:pPr marL="685800" lvl="1" indent="-190500">
              <a:lnSpc>
                <a:spcPct val="100000"/>
              </a:lnSpc>
              <a:spcBef>
                <a:spcPct val="45000"/>
              </a:spcBef>
            </a:pPr>
            <a:r>
              <a:rPr lang="zh-CN" altLang="en-US" sz="2400" dirty="0" smtClean="0">
                <a:latin typeface="微软雅黑" panose="020B0503020204020204" pitchFamily="34" charset="-122"/>
                <a:ea typeface="微软雅黑" panose="020B0503020204020204" pitchFamily="34" charset="-122"/>
              </a:rPr>
              <a:t>字节是最小可寻址单位 </a:t>
            </a:r>
            <a:r>
              <a:rPr lang="en-US" altLang="zh-CN" sz="2400" i="1" dirty="0" smtClean="0">
                <a:latin typeface="微软雅黑" panose="020B0503020204020204" pitchFamily="34" charset="-122"/>
                <a:ea typeface="微软雅黑" panose="020B0503020204020204" pitchFamily="34" charset="-122"/>
              </a:rPr>
              <a:t>(addressable </a:t>
            </a:r>
            <a:r>
              <a:rPr lang="en-US" altLang="zh-CN" sz="2400" dirty="0" smtClean="0">
                <a:latin typeface="微软雅黑" panose="020B0503020204020204" pitchFamily="34" charset="-122"/>
                <a:ea typeface="微软雅黑" panose="020B0503020204020204" pitchFamily="34" charset="-122"/>
              </a:rPr>
              <a:t>unit </a:t>
            </a:r>
            <a:r>
              <a:rPr lang="en-US" altLang="zh-CN" sz="2400" i="1"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 </a:t>
            </a:r>
          </a:p>
          <a:p>
            <a:pPr marL="685800" lvl="1" indent="-190500">
              <a:lnSpc>
                <a:spcPct val="100000"/>
              </a:lnSpc>
              <a:spcBef>
                <a:spcPct val="45000"/>
              </a:spcBef>
            </a:pPr>
            <a:r>
              <a:rPr lang="zh-CN" altLang="en-US" sz="2400" dirty="0" smtClean="0">
                <a:latin typeface="微软雅黑" panose="020B0503020204020204" pitchFamily="34" charset="-122"/>
                <a:ea typeface="微软雅黑" panose="020B0503020204020204" pitchFamily="34" charset="-122"/>
              </a:rPr>
              <a:t>如果以字节为一个排列单位，则</a:t>
            </a:r>
            <a:r>
              <a:rPr lang="en-US" altLang="zh-CN" sz="2400" dirty="0" smtClean="0">
                <a:solidFill>
                  <a:srgbClr val="CC0000"/>
                </a:solidFill>
                <a:latin typeface="微软雅黑" panose="020B0503020204020204" pitchFamily="34" charset="-122"/>
                <a:ea typeface="微软雅黑" panose="020B0503020204020204" pitchFamily="34" charset="-122"/>
              </a:rPr>
              <a:t>LSB</a:t>
            </a:r>
            <a:r>
              <a:rPr lang="zh-CN" altLang="en-US" sz="2400" dirty="0" smtClean="0">
                <a:latin typeface="微软雅黑" panose="020B0503020204020204" pitchFamily="34" charset="-122"/>
                <a:ea typeface="微软雅黑" panose="020B0503020204020204" pitchFamily="34" charset="-122"/>
              </a:rPr>
              <a:t>表示最低有效字节，</a:t>
            </a:r>
            <a:r>
              <a:rPr lang="en-US" altLang="zh-CN" sz="2400" dirty="0" smtClean="0">
                <a:solidFill>
                  <a:srgbClr val="CC0000"/>
                </a:solidFill>
                <a:latin typeface="微软雅黑" panose="020B0503020204020204" pitchFamily="34" charset="-122"/>
                <a:ea typeface="微软雅黑" panose="020B0503020204020204" pitchFamily="34" charset="-122"/>
              </a:rPr>
              <a:t>MSB</a:t>
            </a:r>
            <a:r>
              <a:rPr lang="zh-CN" altLang="en-US" sz="2400" dirty="0" smtClean="0">
                <a:latin typeface="微软雅黑" panose="020B0503020204020204" pitchFamily="34" charset="-122"/>
                <a:ea typeface="微软雅黑" panose="020B0503020204020204" pitchFamily="34" charset="-122"/>
              </a:rPr>
              <a:t>表示最高有效字节</a:t>
            </a:r>
          </a:p>
          <a:p>
            <a:pPr marL="203200" indent="-203200">
              <a:lnSpc>
                <a:spcPct val="100000"/>
              </a:lnSpc>
              <a:spcBef>
                <a:spcPct val="45000"/>
              </a:spcBef>
            </a:pPr>
            <a:r>
              <a:rPr lang="zh-CN" altLang="en-US" sz="2500" dirty="0" smtClean="0">
                <a:latin typeface="微软雅黑" panose="020B0503020204020204" pitchFamily="34" charset="-122"/>
                <a:ea typeface="微软雅黑" panose="020B0503020204020204" pitchFamily="34" charset="-122"/>
              </a:rPr>
              <a:t>除比特和字节外，还经常使用“字”(</a:t>
            </a:r>
            <a:r>
              <a:rPr lang="en-US" altLang="zh-CN" sz="2500" dirty="0" smtClean="0">
                <a:latin typeface="微软雅黑" panose="020B0503020204020204" pitchFamily="34" charset="-122"/>
                <a:ea typeface="微软雅黑" panose="020B0503020204020204" pitchFamily="34" charset="-122"/>
              </a:rPr>
              <a:t>word)</a:t>
            </a:r>
            <a:r>
              <a:rPr lang="zh-CN" altLang="en-US" sz="2500" dirty="0" smtClean="0">
                <a:latin typeface="微软雅黑" panose="020B0503020204020204" pitchFamily="34" charset="-122"/>
                <a:ea typeface="微软雅黑" panose="020B0503020204020204" pitchFamily="34" charset="-122"/>
              </a:rPr>
              <a:t>作为单位</a:t>
            </a:r>
          </a:p>
          <a:p>
            <a:pPr marL="203200" indent="-203200">
              <a:lnSpc>
                <a:spcPct val="100000"/>
              </a:lnSpc>
              <a:spcBef>
                <a:spcPct val="45000"/>
              </a:spcBef>
            </a:pPr>
            <a:r>
              <a:rPr lang="zh-CN" altLang="en-US" sz="2500" dirty="0" smtClean="0">
                <a:latin typeface="微软雅黑" panose="020B0503020204020204" pitchFamily="34" charset="-122"/>
                <a:ea typeface="微软雅黑" panose="020B0503020204020204" pitchFamily="34" charset="-122"/>
              </a:rPr>
              <a:t>“字”和 “字长”的概念不同 </a:t>
            </a:r>
            <a:endParaRPr lang="en-US" altLang="zh-CN" sz="2500" dirty="0" smtClean="0">
              <a:latin typeface="微软雅黑" panose="020B0503020204020204" pitchFamily="34" charset="-122"/>
              <a:ea typeface="微软雅黑" panose="020B0503020204020204" pitchFamily="34" charset="-122"/>
            </a:endParaRPr>
          </a:p>
          <a:p>
            <a:pPr marL="685800" lvl="1" indent="-190500">
              <a:lnSpc>
                <a:spcPct val="100000"/>
              </a:lnSpc>
              <a:spcBef>
                <a:spcPct val="45000"/>
              </a:spcBef>
              <a:buFontTx/>
              <a:buNone/>
            </a:pPr>
            <a:r>
              <a:rPr lang="en-US" altLang="zh-CN" sz="2400" dirty="0" smtClean="0">
                <a:latin typeface="微软雅黑" panose="020B0503020204020204" pitchFamily="34" charset="-122"/>
                <a:ea typeface="微软雅黑" panose="020B0503020204020204" pitchFamily="34" charset="-122"/>
              </a:rPr>
              <a:t>IA-32</a:t>
            </a:r>
            <a:r>
              <a:rPr lang="zh-CN" altLang="en-US" sz="2400" dirty="0" smtClean="0">
                <a:latin typeface="微软雅黑" panose="020B0503020204020204" pitchFamily="34" charset="-122"/>
                <a:ea typeface="微软雅黑" panose="020B0503020204020204" pitchFamily="34" charset="-122"/>
              </a:rPr>
              <a:t>中的“字”有多少位？字长多少位呢？</a:t>
            </a:r>
            <a:endParaRPr lang="en-US" altLang="zh-CN" sz="2400" dirty="0" smtClean="0">
              <a:latin typeface="微软雅黑" panose="020B0503020204020204" pitchFamily="34" charset="-122"/>
              <a:ea typeface="微软雅黑" panose="020B0503020204020204" pitchFamily="34" charset="-122"/>
            </a:endParaRPr>
          </a:p>
          <a:p>
            <a:pPr marL="685800" lvl="1" indent="-190500">
              <a:lnSpc>
                <a:spcPct val="100000"/>
              </a:lnSpc>
              <a:spcBef>
                <a:spcPct val="45000"/>
              </a:spcBef>
              <a:buFontTx/>
              <a:buNone/>
            </a:pPr>
            <a:r>
              <a:rPr lang="en-US" altLang="zh-CN" sz="2400" dirty="0" smtClean="0">
                <a:latin typeface="微软雅黑" panose="020B0503020204020204" pitchFamily="34" charset="-122"/>
                <a:ea typeface="微软雅黑" panose="020B0503020204020204" pitchFamily="34" charset="-122"/>
              </a:rPr>
              <a:t>DWORD </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32</a:t>
            </a:r>
            <a:r>
              <a:rPr lang="zh-CN" altLang="en-US" sz="2400" dirty="0" smtClean="0">
                <a:latin typeface="微软雅黑" panose="020B0503020204020204" pitchFamily="34" charset="-122"/>
                <a:ea typeface="微软雅黑" panose="020B0503020204020204" pitchFamily="34" charset="-122"/>
              </a:rPr>
              <a:t>位</a:t>
            </a:r>
            <a:endParaRPr lang="en-US" altLang="zh-CN" sz="2400" dirty="0" smtClean="0">
              <a:latin typeface="微软雅黑" panose="020B0503020204020204" pitchFamily="34" charset="-122"/>
              <a:ea typeface="微软雅黑" panose="020B0503020204020204" pitchFamily="34" charset="-122"/>
            </a:endParaRPr>
          </a:p>
          <a:p>
            <a:pPr marL="685800" lvl="1" indent="-190500">
              <a:lnSpc>
                <a:spcPct val="100000"/>
              </a:lnSpc>
              <a:spcBef>
                <a:spcPct val="45000"/>
              </a:spcBef>
              <a:buFontTx/>
              <a:buNone/>
            </a:pPr>
            <a:r>
              <a:rPr lang="en-US" altLang="zh-CN" sz="2400" dirty="0" smtClean="0">
                <a:latin typeface="微软雅黑" panose="020B0503020204020204" pitchFamily="34" charset="-122"/>
                <a:ea typeface="微软雅黑" panose="020B0503020204020204" pitchFamily="34" charset="-122"/>
              </a:rPr>
              <a:t>QWORD</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64</a:t>
            </a:r>
            <a:r>
              <a:rPr lang="zh-CN" altLang="en-US" sz="2400" dirty="0" smtClean="0">
                <a:latin typeface="微软雅黑" panose="020B0503020204020204" pitchFamily="34" charset="-122"/>
                <a:ea typeface="微软雅黑" panose="020B0503020204020204" pitchFamily="34" charset="-122"/>
              </a:rPr>
              <a:t>位</a:t>
            </a:r>
          </a:p>
        </p:txBody>
      </p:sp>
      <p:sp>
        <p:nvSpPr>
          <p:cNvPr id="4" name="TextBox 3"/>
          <p:cNvSpPr txBox="1"/>
          <p:nvPr/>
        </p:nvSpPr>
        <p:spPr>
          <a:xfrm>
            <a:off x="3236913" y="5354638"/>
            <a:ext cx="973137" cy="457200"/>
          </a:xfrm>
          <a:prstGeom prst="rect">
            <a:avLst/>
          </a:prstGeom>
          <a:noFill/>
        </p:spPr>
        <p:txBody>
          <a:bodyPr>
            <a:spAutoFit/>
          </a:bodyPr>
          <a:lstStyle/>
          <a:p>
            <a:pPr eaLnBrk="0" hangingPunct="0">
              <a:defRPr/>
            </a:pPr>
            <a:r>
              <a:rPr lang="en-US" altLang="zh-CN" sz="2400" b="1" dirty="0">
                <a:solidFill>
                  <a:srgbClr val="FF0000"/>
                </a:solidFill>
                <a:latin typeface="+mn-lt"/>
              </a:rPr>
              <a:t>16</a:t>
            </a:r>
            <a:r>
              <a:rPr lang="zh-CN" altLang="en-US" sz="2400" b="1" dirty="0">
                <a:solidFill>
                  <a:srgbClr val="FF0000"/>
                </a:solidFill>
                <a:latin typeface="+mn-lt"/>
              </a:rPr>
              <a:t>位</a:t>
            </a:r>
          </a:p>
        </p:txBody>
      </p:sp>
      <p:sp>
        <p:nvSpPr>
          <p:cNvPr id="5" name="TextBox 4"/>
          <p:cNvSpPr txBox="1"/>
          <p:nvPr/>
        </p:nvSpPr>
        <p:spPr>
          <a:xfrm>
            <a:off x="5348288" y="5348288"/>
            <a:ext cx="971550" cy="457200"/>
          </a:xfrm>
          <a:prstGeom prst="rect">
            <a:avLst/>
          </a:prstGeom>
          <a:noFill/>
        </p:spPr>
        <p:txBody>
          <a:bodyPr>
            <a:spAutoFit/>
          </a:bodyPr>
          <a:lstStyle/>
          <a:p>
            <a:pPr eaLnBrk="0" hangingPunct="0">
              <a:defRPr/>
            </a:pPr>
            <a:r>
              <a:rPr lang="en-US" altLang="zh-CN" sz="2400" b="1" dirty="0">
                <a:solidFill>
                  <a:srgbClr val="FF0000"/>
                </a:solidFill>
                <a:latin typeface="+mn-lt"/>
              </a:rPr>
              <a:t>32</a:t>
            </a:r>
            <a:r>
              <a:rPr lang="zh-CN" altLang="en-US" sz="2400" b="1" dirty="0">
                <a:solidFill>
                  <a:srgbClr val="FF0000"/>
                </a:solidFill>
                <a:latin typeface="+mn-lt"/>
              </a:rPr>
              <a:t>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1891">
                                            <p:txEl>
                                              <p:pRg st="2" end="2"/>
                                            </p:txEl>
                                          </p:spTgt>
                                        </p:tgtEl>
                                        <p:attrNameLst>
                                          <p:attrName>style.visibility</p:attrName>
                                        </p:attrNameLst>
                                      </p:cBhvr>
                                      <p:to>
                                        <p:strVal val="visible"/>
                                      </p:to>
                                    </p:set>
                                    <p:animEffect transition="in" filter="blinds(horizontal)">
                                      <p:cBhvr>
                                        <p:cTn id="7" dur="500"/>
                                        <p:tgtEl>
                                          <p:spTgt spid="4218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21891">
                                            <p:txEl>
                                              <p:pRg st="3" end="3"/>
                                            </p:txEl>
                                          </p:spTgt>
                                        </p:tgtEl>
                                        <p:attrNameLst>
                                          <p:attrName>style.visibility</p:attrName>
                                        </p:attrNameLst>
                                      </p:cBhvr>
                                      <p:to>
                                        <p:strVal val="visible"/>
                                      </p:to>
                                    </p:set>
                                    <p:animEffect transition="in" filter="blinds(horizontal)">
                                      <p:cBhvr>
                                        <p:cTn id="10" dur="500"/>
                                        <p:tgtEl>
                                          <p:spTgt spid="42189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21891">
                                            <p:txEl>
                                              <p:pRg st="4" end="4"/>
                                            </p:txEl>
                                          </p:spTgt>
                                        </p:tgtEl>
                                        <p:attrNameLst>
                                          <p:attrName>style.visibility</p:attrName>
                                        </p:attrNameLst>
                                      </p:cBhvr>
                                      <p:to>
                                        <p:strVal val="visible"/>
                                      </p:to>
                                    </p:set>
                                    <p:animEffect transition="in" filter="blinds(horizontal)">
                                      <p:cBhvr>
                                        <p:cTn id="13" dur="500"/>
                                        <p:tgtEl>
                                          <p:spTgt spid="421891">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21891">
                                            <p:txEl>
                                              <p:pRg st="7" end="7"/>
                                            </p:txEl>
                                          </p:spTgt>
                                        </p:tgtEl>
                                        <p:attrNameLst>
                                          <p:attrName>style.visibility</p:attrName>
                                        </p:attrNameLst>
                                      </p:cBhvr>
                                      <p:to>
                                        <p:strVal val="visible"/>
                                      </p:to>
                                    </p:set>
                                    <p:animEffect transition="in" filter="blinds(horizontal)">
                                      <p:cBhvr>
                                        <p:cTn id="18" dur="500"/>
                                        <p:tgtEl>
                                          <p:spTgt spid="421891">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21891">
                                            <p:txEl>
                                              <p:pRg st="8" end="8"/>
                                            </p:txEl>
                                          </p:spTgt>
                                        </p:tgtEl>
                                        <p:attrNameLst>
                                          <p:attrName>style.visibility</p:attrName>
                                        </p:attrNameLst>
                                      </p:cBhvr>
                                      <p:to>
                                        <p:strVal val="visible"/>
                                      </p:to>
                                    </p:set>
                                    <p:animEffect transition="in" filter="blinds(horizontal)">
                                      <p:cBhvr>
                                        <p:cTn id="31" dur="500"/>
                                        <p:tgtEl>
                                          <p:spTgt spid="421891">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21891">
                                            <p:txEl>
                                              <p:pRg st="9" end="9"/>
                                            </p:txEl>
                                          </p:spTgt>
                                        </p:tgtEl>
                                        <p:attrNameLst>
                                          <p:attrName>style.visibility</p:attrName>
                                        </p:attrNameLst>
                                      </p:cBhvr>
                                      <p:to>
                                        <p:strVal val="visible"/>
                                      </p:to>
                                    </p:set>
                                    <p:animEffect transition="in" filter="blinds(horizontal)">
                                      <p:cBhvr>
                                        <p:cTn id="34" dur="500"/>
                                        <p:tgtEl>
                                          <p:spTgt spid="4218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idx="4294967295"/>
          </p:nvPr>
        </p:nvSpPr>
        <p:spPr>
          <a:xfrm>
            <a:off x="457200" y="53975"/>
            <a:ext cx="8229600" cy="605294"/>
          </a:xfrm>
        </p:spPr>
        <p:txBody>
          <a:bodyPr lIns="63500" tIns="25400" rIns="63500" bIns="25400" anchor="t">
            <a:spAutoFit/>
          </a:bodyPr>
          <a:lstStyle/>
          <a:p>
            <a:r>
              <a:rPr lang="zh-CN" altLang="en-US" sz="3600" dirty="0" smtClean="0">
                <a:latin typeface="微软雅黑" panose="020B0503020204020204" pitchFamily="34" charset="-122"/>
                <a:ea typeface="微软雅黑" panose="020B0503020204020204" pitchFamily="34" charset="-122"/>
              </a:rPr>
              <a:t>数据的基本宽度</a:t>
            </a:r>
          </a:p>
        </p:txBody>
      </p:sp>
      <p:sp>
        <p:nvSpPr>
          <p:cNvPr id="474115" name="Rectangle 3"/>
          <p:cNvSpPr>
            <a:spLocks noGrp="1" noChangeArrowheads="1"/>
          </p:cNvSpPr>
          <p:nvPr>
            <p:ph type="body" idx="4294967295"/>
          </p:nvPr>
        </p:nvSpPr>
        <p:spPr>
          <a:xfrm>
            <a:off x="209550" y="777875"/>
            <a:ext cx="8716963" cy="5686813"/>
          </a:xfrm>
        </p:spPr>
        <p:txBody>
          <a:bodyPr lIns="63500" tIns="25400" rIns="63500" bIns="25400">
            <a:spAutoFit/>
          </a:bodyPr>
          <a:lstStyle/>
          <a:p>
            <a:pPr marL="203200" indent="-203200">
              <a:spcBef>
                <a:spcPct val="30000"/>
              </a:spcBef>
            </a:pPr>
            <a:r>
              <a:rPr lang="zh-CN" altLang="en-US" sz="2500" dirty="0" smtClean="0">
                <a:latin typeface="微软雅黑" panose="020B0503020204020204" pitchFamily="34" charset="-122"/>
                <a:ea typeface="微软雅黑" panose="020B0503020204020204" pitchFamily="34" charset="-122"/>
              </a:rPr>
              <a:t>“字”和 “字长”的概念不同 </a:t>
            </a:r>
          </a:p>
          <a:p>
            <a:pPr marL="685800" lvl="1" indent="-190500">
              <a:spcBef>
                <a:spcPct val="30000"/>
              </a:spcBef>
            </a:pPr>
            <a:r>
              <a:rPr lang="zh-CN" altLang="en-US" sz="2400" dirty="0" smtClean="0">
                <a:latin typeface="微软雅黑" panose="020B0503020204020204" pitchFamily="34" charset="-122"/>
                <a:ea typeface="微软雅黑" panose="020B0503020204020204" pitchFamily="34" charset="-122"/>
              </a:rPr>
              <a:t>“字长”指数据通路的宽度。</a:t>
            </a:r>
          </a:p>
          <a:p>
            <a:pPr marL="685800" lvl="1" indent="-190500">
              <a:spcBef>
                <a:spcPct val="30000"/>
              </a:spcBef>
              <a:buFontTx/>
              <a:buNone/>
            </a:pPr>
            <a:r>
              <a:rPr lang="zh-CN" altLang="en-US" sz="2400" dirty="0" smtClean="0">
                <a:solidFill>
                  <a:srgbClr val="006600"/>
                </a:solidFill>
                <a:latin typeface="微软雅黑" panose="020B0503020204020204" pitchFamily="34" charset="-122"/>
                <a:ea typeface="微软雅黑" panose="020B0503020204020204" pitchFamily="34" charset="-122"/>
              </a:rPr>
              <a:t>（数据通路指</a:t>
            </a:r>
            <a:r>
              <a:rPr lang="en-US" altLang="zh-CN" sz="2400" dirty="0" smtClean="0">
                <a:solidFill>
                  <a:srgbClr val="006600"/>
                </a:solidFill>
                <a:latin typeface="微软雅黑" panose="020B0503020204020204" pitchFamily="34" charset="-122"/>
                <a:ea typeface="微软雅黑" panose="020B0503020204020204" pitchFamily="34" charset="-122"/>
              </a:rPr>
              <a:t>CPU</a:t>
            </a:r>
            <a:r>
              <a:rPr lang="zh-CN" altLang="en-US" sz="2400" dirty="0" smtClean="0">
                <a:solidFill>
                  <a:srgbClr val="006600"/>
                </a:solidFill>
                <a:latin typeface="微软雅黑" panose="020B0503020204020204" pitchFamily="34" charset="-122"/>
                <a:ea typeface="微软雅黑" panose="020B0503020204020204" pitchFamily="34" charset="-122"/>
              </a:rPr>
              <a:t>内部数据流经的路径以及路径上的部件，主要是</a:t>
            </a:r>
            <a:r>
              <a:rPr lang="en-US" altLang="zh-CN" sz="2400" dirty="0" smtClean="0">
                <a:solidFill>
                  <a:srgbClr val="006600"/>
                </a:solidFill>
                <a:latin typeface="微软雅黑" panose="020B0503020204020204" pitchFamily="34" charset="-122"/>
                <a:ea typeface="微软雅黑" panose="020B0503020204020204" pitchFamily="34" charset="-122"/>
              </a:rPr>
              <a:t>CPU</a:t>
            </a:r>
            <a:r>
              <a:rPr lang="zh-CN" altLang="en-US" sz="2400" dirty="0" smtClean="0">
                <a:solidFill>
                  <a:srgbClr val="006600"/>
                </a:solidFill>
                <a:latin typeface="微软雅黑" panose="020B0503020204020204" pitchFamily="34" charset="-122"/>
                <a:ea typeface="微软雅黑" panose="020B0503020204020204" pitchFamily="34" charset="-122"/>
              </a:rPr>
              <a:t>内部进行数据运算、存储和传送的部件，这些部件的宽度基本上要一致，才能相互匹配。因此，</a:t>
            </a:r>
            <a:r>
              <a:rPr lang="en-US" altLang="zh-CN" sz="2400" dirty="0" smtClean="0">
                <a:solidFill>
                  <a:srgbClr val="FF0000"/>
                </a:solidFill>
                <a:latin typeface="微软雅黑" panose="020B0503020204020204" pitchFamily="34" charset="-122"/>
                <a:ea typeface="微软雅黑" panose="020B0503020204020204" pitchFamily="34" charset="-122"/>
              </a:rPr>
              <a:t>”</a:t>
            </a:r>
            <a:r>
              <a:rPr lang="zh-CN" altLang="en-US" sz="2400" dirty="0" smtClean="0">
                <a:solidFill>
                  <a:srgbClr val="FF0000"/>
                </a:solidFill>
                <a:latin typeface="微软雅黑" panose="020B0503020204020204" pitchFamily="34" charset="-122"/>
                <a:ea typeface="微软雅黑" panose="020B0503020204020204" pitchFamily="34" charset="-122"/>
              </a:rPr>
              <a:t>字</a:t>
            </a:r>
            <a:r>
              <a:rPr lang="zh-CN" altLang="en-US" sz="2400" dirty="0" smtClean="0">
                <a:solidFill>
                  <a:srgbClr val="FF0066"/>
                </a:solidFill>
                <a:latin typeface="微软雅黑" panose="020B0503020204020204" pitchFamily="34" charset="-122"/>
                <a:ea typeface="微软雅黑" panose="020B0503020204020204" pitchFamily="34" charset="-122"/>
              </a:rPr>
              <a:t>长</a:t>
            </a:r>
            <a:r>
              <a:rPr lang="en-US" altLang="zh-CN" sz="2400" dirty="0" smtClean="0">
                <a:solidFill>
                  <a:srgbClr val="FF0066"/>
                </a:solidFill>
                <a:latin typeface="微软雅黑" panose="020B0503020204020204" pitchFamily="34" charset="-122"/>
                <a:ea typeface="微软雅黑" panose="020B0503020204020204" pitchFamily="34" charset="-122"/>
              </a:rPr>
              <a:t>”</a:t>
            </a:r>
            <a:r>
              <a:rPr lang="zh-CN" altLang="en-US" sz="2400" dirty="0" smtClean="0">
                <a:solidFill>
                  <a:srgbClr val="FF0066"/>
                </a:solidFill>
                <a:latin typeface="微软雅黑" panose="020B0503020204020204" pitchFamily="34" charset="-122"/>
                <a:ea typeface="微软雅黑" panose="020B0503020204020204" pitchFamily="34" charset="-122"/>
              </a:rPr>
              <a:t>等于</a:t>
            </a:r>
            <a:r>
              <a:rPr lang="en-US" altLang="zh-CN" sz="2400" dirty="0" smtClean="0">
                <a:solidFill>
                  <a:srgbClr val="FF0066"/>
                </a:solidFill>
                <a:latin typeface="微软雅黑" panose="020B0503020204020204" pitchFamily="34" charset="-122"/>
                <a:ea typeface="微软雅黑" panose="020B0503020204020204" pitchFamily="34" charset="-122"/>
              </a:rPr>
              <a:t>CPU</a:t>
            </a:r>
            <a:r>
              <a:rPr lang="zh-CN" altLang="en-US" sz="2400" dirty="0" smtClean="0">
                <a:solidFill>
                  <a:srgbClr val="FF0066"/>
                </a:solidFill>
                <a:latin typeface="微软雅黑" panose="020B0503020204020204" pitchFamily="34" charset="-122"/>
                <a:ea typeface="微软雅黑" panose="020B0503020204020204" pitchFamily="34" charset="-122"/>
              </a:rPr>
              <a:t>内部总线的宽度、运算器的位数、通用寄存器的宽度等</a:t>
            </a:r>
            <a:r>
              <a:rPr lang="zh-CN" altLang="en-US" sz="2400" dirty="0" smtClean="0">
                <a:solidFill>
                  <a:srgbClr val="006600"/>
                </a:solidFill>
                <a:latin typeface="微软雅黑" panose="020B0503020204020204" pitchFamily="34" charset="-122"/>
                <a:ea typeface="微软雅黑" panose="020B0503020204020204" pitchFamily="34" charset="-122"/>
              </a:rPr>
              <a:t>。 ）</a:t>
            </a:r>
          </a:p>
          <a:p>
            <a:pPr marL="685800" lvl="1" indent="-190500">
              <a:spcBef>
                <a:spcPct val="30000"/>
              </a:spcBef>
            </a:pP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字”表示被处理信息的单位，用来度量数据类型的宽度。</a:t>
            </a:r>
          </a:p>
          <a:p>
            <a:pPr marL="685800" lvl="1" indent="-190500">
              <a:spcBef>
                <a:spcPct val="30000"/>
              </a:spcBef>
            </a:pPr>
            <a:r>
              <a:rPr lang="zh-CN" altLang="en-US" sz="2400" dirty="0" smtClean="0">
                <a:latin typeface="微软雅黑" panose="020B0503020204020204" pitchFamily="34" charset="-122"/>
                <a:ea typeface="微软雅黑" panose="020B0503020204020204" pitchFamily="34" charset="-122"/>
              </a:rPr>
              <a:t>字和字长的宽度可以一样，也可不同。</a:t>
            </a:r>
          </a:p>
          <a:p>
            <a:pPr marL="685800" lvl="1" indent="-190500">
              <a:spcBef>
                <a:spcPct val="30000"/>
              </a:spcBef>
              <a:buFontTx/>
              <a:buNone/>
            </a:pPr>
            <a:r>
              <a:rPr lang="zh-CN" altLang="en-US" sz="2400" dirty="0" smtClean="0">
                <a:solidFill>
                  <a:srgbClr val="CC0000"/>
                </a:solidFill>
                <a:latin typeface="微软雅黑" panose="020B0503020204020204" pitchFamily="34" charset="-122"/>
                <a:ea typeface="微软雅黑" panose="020B0503020204020204" pitchFamily="34" charset="-122"/>
              </a:rPr>
              <a:t>  例如，</a:t>
            </a:r>
            <a:r>
              <a:rPr lang="en-US" altLang="zh-CN" sz="2400" dirty="0" smtClean="0">
                <a:solidFill>
                  <a:srgbClr val="CC0000"/>
                </a:solidFill>
                <a:latin typeface="微软雅黑" panose="020B0503020204020204" pitchFamily="34" charset="-122"/>
                <a:ea typeface="微软雅黑" panose="020B0503020204020204" pitchFamily="34" charset="-122"/>
              </a:rPr>
              <a:t>x86</a:t>
            </a:r>
            <a:r>
              <a:rPr lang="zh-CN" altLang="en-US" sz="2400" dirty="0" smtClean="0">
                <a:solidFill>
                  <a:srgbClr val="CC0000"/>
                </a:solidFill>
                <a:latin typeface="微软雅黑" panose="020B0503020204020204" pitchFamily="34" charset="-122"/>
                <a:ea typeface="微软雅黑" panose="020B0503020204020204" pitchFamily="34" charset="-122"/>
              </a:rPr>
              <a:t>体系结构定义“字”的宽度为</a:t>
            </a:r>
            <a:r>
              <a:rPr lang="en-US" altLang="zh-CN" sz="2400" dirty="0" smtClean="0">
                <a:solidFill>
                  <a:srgbClr val="CC0000"/>
                </a:solidFill>
                <a:latin typeface="微软雅黑" panose="020B0503020204020204" pitchFamily="34" charset="-122"/>
                <a:ea typeface="微软雅黑" panose="020B0503020204020204" pitchFamily="34" charset="-122"/>
              </a:rPr>
              <a:t>16</a:t>
            </a:r>
            <a:r>
              <a:rPr lang="zh-CN" altLang="en-US" sz="2400" dirty="0" smtClean="0">
                <a:solidFill>
                  <a:srgbClr val="CC0000"/>
                </a:solidFill>
                <a:latin typeface="微软雅黑" panose="020B0503020204020204" pitchFamily="34" charset="-122"/>
                <a:ea typeface="微软雅黑" panose="020B0503020204020204" pitchFamily="34" charset="-122"/>
              </a:rPr>
              <a:t>位，但从</a:t>
            </a:r>
            <a:r>
              <a:rPr lang="en-US" altLang="zh-CN" sz="2400" dirty="0" smtClean="0">
                <a:solidFill>
                  <a:srgbClr val="CC0000"/>
                </a:solidFill>
                <a:latin typeface="微软雅黑" panose="020B0503020204020204" pitchFamily="34" charset="-122"/>
                <a:ea typeface="微软雅黑" panose="020B0503020204020204" pitchFamily="34" charset="-122"/>
              </a:rPr>
              <a:t>386</a:t>
            </a:r>
            <a:r>
              <a:rPr lang="zh-CN" altLang="en-US" sz="2400" dirty="0" smtClean="0">
                <a:solidFill>
                  <a:srgbClr val="CC0000"/>
                </a:solidFill>
                <a:latin typeface="微软雅黑" panose="020B0503020204020204" pitchFamily="34" charset="-122"/>
                <a:ea typeface="微软雅黑" panose="020B0503020204020204" pitchFamily="34" charset="-122"/>
              </a:rPr>
              <a:t>开始字长就是</a:t>
            </a:r>
            <a:r>
              <a:rPr lang="en-US" altLang="zh-CN" sz="2400" dirty="0" smtClean="0">
                <a:solidFill>
                  <a:srgbClr val="CC0000"/>
                </a:solidFill>
                <a:latin typeface="微软雅黑" panose="020B0503020204020204" pitchFamily="34" charset="-122"/>
                <a:ea typeface="微软雅黑" panose="020B0503020204020204" pitchFamily="34" charset="-122"/>
              </a:rPr>
              <a:t>32</a:t>
            </a:r>
            <a:r>
              <a:rPr lang="zh-CN" altLang="en-US" sz="2400" dirty="0" smtClean="0">
                <a:solidFill>
                  <a:srgbClr val="CC0000"/>
                </a:solidFill>
                <a:latin typeface="微软雅黑" panose="020B0503020204020204" pitchFamily="34" charset="-122"/>
                <a:ea typeface="微软雅黑" panose="020B0503020204020204" pitchFamily="34" charset="-122"/>
              </a:rPr>
              <a:t>位了。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4115">
                                            <p:txEl>
                                              <p:pRg st="1" end="1"/>
                                            </p:txEl>
                                          </p:spTgt>
                                        </p:tgtEl>
                                        <p:attrNameLst>
                                          <p:attrName>style.visibility</p:attrName>
                                        </p:attrNameLst>
                                      </p:cBhvr>
                                      <p:to>
                                        <p:strVal val="visible"/>
                                      </p:to>
                                    </p:set>
                                    <p:animEffect transition="in" filter="blinds(horizontal)">
                                      <p:cBhvr>
                                        <p:cTn id="7" dur="500"/>
                                        <p:tgtEl>
                                          <p:spTgt spid="4741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4115">
                                            <p:txEl>
                                              <p:pRg st="2" end="2"/>
                                            </p:txEl>
                                          </p:spTgt>
                                        </p:tgtEl>
                                        <p:attrNameLst>
                                          <p:attrName>style.visibility</p:attrName>
                                        </p:attrNameLst>
                                      </p:cBhvr>
                                      <p:to>
                                        <p:strVal val="visible"/>
                                      </p:to>
                                    </p:set>
                                    <p:animEffect transition="in" filter="blinds(horizontal)">
                                      <p:cBhvr>
                                        <p:cTn id="12" dur="500"/>
                                        <p:tgtEl>
                                          <p:spTgt spid="4741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4115">
                                            <p:txEl>
                                              <p:pRg st="3" end="3"/>
                                            </p:txEl>
                                          </p:spTgt>
                                        </p:tgtEl>
                                        <p:attrNameLst>
                                          <p:attrName>style.visibility</p:attrName>
                                        </p:attrNameLst>
                                      </p:cBhvr>
                                      <p:to>
                                        <p:strVal val="visible"/>
                                      </p:to>
                                    </p:set>
                                    <p:animEffect transition="in" filter="blinds(horizontal)">
                                      <p:cBhvr>
                                        <p:cTn id="17" dur="500"/>
                                        <p:tgtEl>
                                          <p:spTgt spid="4741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4115">
                                            <p:txEl>
                                              <p:pRg st="4" end="4"/>
                                            </p:txEl>
                                          </p:spTgt>
                                        </p:tgtEl>
                                        <p:attrNameLst>
                                          <p:attrName>style.visibility</p:attrName>
                                        </p:attrNameLst>
                                      </p:cBhvr>
                                      <p:to>
                                        <p:strVal val="visible"/>
                                      </p:to>
                                    </p:set>
                                    <p:animEffect transition="in" filter="blinds(horizontal)">
                                      <p:cBhvr>
                                        <p:cTn id="22" dur="500"/>
                                        <p:tgtEl>
                                          <p:spTgt spid="4741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4115">
                                            <p:txEl>
                                              <p:pRg st="5" end="5"/>
                                            </p:txEl>
                                          </p:spTgt>
                                        </p:tgtEl>
                                        <p:attrNameLst>
                                          <p:attrName>style.visibility</p:attrName>
                                        </p:attrNameLst>
                                      </p:cBhvr>
                                      <p:to>
                                        <p:strVal val="visible"/>
                                      </p:to>
                                    </p:set>
                                    <p:animEffect transition="in" filter="blinds(horizontal)">
                                      <p:cBhvr>
                                        <p:cTn id="27" dur="500"/>
                                        <p:tgtEl>
                                          <p:spTgt spid="474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idx="4294967295"/>
          </p:nvPr>
        </p:nvSpPr>
        <p:spPr>
          <a:xfrm>
            <a:off x="457200" y="53975"/>
            <a:ext cx="8229600" cy="605294"/>
          </a:xfrm>
        </p:spPr>
        <p:txBody>
          <a:bodyPr lIns="63500" tIns="25400" rIns="63500" bIns="25400" anchor="t">
            <a:spAutoFit/>
          </a:bodyPr>
          <a:lstStyle/>
          <a:p>
            <a:r>
              <a:rPr lang="zh-CN" altLang="en-US" sz="3600" dirty="0" smtClean="0">
                <a:latin typeface="微软雅黑" panose="020B0503020204020204" pitchFamily="34" charset="-122"/>
                <a:ea typeface="微软雅黑" panose="020B0503020204020204" pitchFamily="34" charset="-122"/>
              </a:rPr>
              <a:t>数据量的度量单位</a:t>
            </a:r>
          </a:p>
        </p:txBody>
      </p:sp>
      <p:sp>
        <p:nvSpPr>
          <p:cNvPr id="463875" name="Rectangle 3"/>
          <p:cNvSpPr>
            <a:spLocks noGrp="1" noChangeArrowheads="1"/>
          </p:cNvSpPr>
          <p:nvPr>
            <p:ph type="body" idx="4294967295"/>
          </p:nvPr>
        </p:nvSpPr>
        <p:spPr>
          <a:xfrm>
            <a:off x="455613" y="708025"/>
            <a:ext cx="8191500" cy="4769767"/>
          </a:xfrm>
        </p:spPr>
        <p:txBody>
          <a:bodyPr lIns="63500" tIns="25400" rIns="63500" bIns="25400">
            <a:spAutoFit/>
          </a:bodyPr>
          <a:lstStyle/>
          <a:p>
            <a:pPr marL="203200" indent="-203200"/>
            <a:r>
              <a:rPr lang="zh-CN" altLang="en-US" dirty="0" smtClean="0">
                <a:latin typeface="微软雅黑" panose="020B0503020204020204" pitchFamily="34" charset="-122"/>
                <a:ea typeface="微软雅黑" panose="020B0503020204020204" pitchFamily="34" charset="-122"/>
              </a:rPr>
              <a:t>存储二进制信息时的度量单位要比字节或字大得多</a:t>
            </a:r>
          </a:p>
          <a:p>
            <a:pPr marL="203200" indent="-203200"/>
            <a:r>
              <a:rPr lang="zh-CN" altLang="en-US" dirty="0" smtClean="0">
                <a:latin typeface="微软雅黑" panose="020B0503020204020204" pitchFamily="34" charset="-122"/>
                <a:ea typeface="微软雅黑" panose="020B0503020204020204" pitchFamily="34" charset="-122"/>
              </a:rPr>
              <a:t>容量经常使用的单位有：</a:t>
            </a:r>
          </a:p>
          <a:p>
            <a:pPr marL="685800" lvl="1" indent="-190500"/>
            <a:r>
              <a:rPr lang="zh-CN" altLang="en-US" dirty="0" smtClean="0">
                <a:latin typeface="微软雅黑" panose="020B0503020204020204" pitchFamily="34" charset="-122"/>
                <a:ea typeface="微软雅黑" panose="020B0503020204020204" pitchFamily="34" charset="-122"/>
              </a:rPr>
              <a:t>    “千字节”(</a:t>
            </a:r>
            <a:r>
              <a:rPr lang="en-US" altLang="zh-CN" dirty="0" smtClean="0">
                <a:solidFill>
                  <a:srgbClr val="CC0000"/>
                </a:solidFill>
                <a:latin typeface="微软雅黑" panose="020B0503020204020204" pitchFamily="34" charset="-122"/>
                <a:ea typeface="微软雅黑" panose="020B0503020204020204" pitchFamily="34" charset="-122"/>
              </a:rPr>
              <a:t>K</a:t>
            </a:r>
            <a:r>
              <a:rPr lang="en-US" altLang="zh-CN" dirty="0" smtClean="0">
                <a:latin typeface="微软雅黑" panose="020B0503020204020204" pitchFamily="34" charset="-122"/>
                <a:ea typeface="微软雅黑" panose="020B0503020204020204" pitchFamily="34" charset="-122"/>
              </a:rPr>
              <a:t>B)，1KB=2</a:t>
            </a:r>
            <a:r>
              <a:rPr lang="en-US" altLang="zh-CN" baseline="30000" dirty="0" smtClean="0">
                <a:latin typeface="微软雅黑" panose="020B0503020204020204" pitchFamily="34" charset="-122"/>
                <a:ea typeface="微软雅黑" panose="020B0503020204020204" pitchFamily="34" charset="-122"/>
              </a:rPr>
              <a:t>10</a:t>
            </a:r>
            <a:r>
              <a:rPr lang="zh-CN" altLang="en-US" dirty="0" smtClean="0">
                <a:latin typeface="微软雅黑" panose="020B0503020204020204" pitchFamily="34" charset="-122"/>
                <a:ea typeface="微软雅黑" panose="020B0503020204020204" pitchFamily="34" charset="-122"/>
              </a:rPr>
              <a:t>字节=1024</a:t>
            </a:r>
            <a:r>
              <a:rPr lang="en-US" altLang="zh-CN" dirty="0" smtClean="0">
                <a:latin typeface="微软雅黑" panose="020B0503020204020204" pitchFamily="34" charset="-122"/>
                <a:ea typeface="微软雅黑" panose="020B0503020204020204" pitchFamily="34" charset="-122"/>
              </a:rPr>
              <a:t>B</a:t>
            </a:r>
          </a:p>
          <a:p>
            <a:pPr marL="685800" lvl="1" indent="-190500"/>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兆字节”(</a:t>
            </a:r>
            <a:r>
              <a:rPr lang="en-US" altLang="zh-CN" dirty="0" smtClean="0">
                <a:latin typeface="微软雅黑" panose="020B0503020204020204" pitchFamily="34" charset="-122"/>
                <a:ea typeface="微软雅黑" panose="020B0503020204020204" pitchFamily="34" charset="-122"/>
              </a:rPr>
              <a:t>MB)，1MB=2</a:t>
            </a:r>
            <a:r>
              <a:rPr lang="en-US" altLang="zh-CN" baseline="30000" dirty="0" smtClean="0">
                <a:latin typeface="微软雅黑" panose="020B0503020204020204" pitchFamily="34" charset="-122"/>
                <a:ea typeface="微软雅黑" panose="020B0503020204020204" pitchFamily="34" charset="-122"/>
              </a:rPr>
              <a:t>20</a:t>
            </a:r>
            <a:r>
              <a:rPr lang="zh-CN" altLang="en-US" dirty="0" smtClean="0">
                <a:latin typeface="微软雅黑" panose="020B0503020204020204" pitchFamily="34" charset="-122"/>
                <a:ea typeface="微软雅黑" panose="020B0503020204020204" pitchFamily="34" charset="-122"/>
              </a:rPr>
              <a:t>字节=1024</a:t>
            </a:r>
            <a:r>
              <a:rPr lang="en-US" altLang="zh-CN" dirty="0" smtClean="0">
                <a:latin typeface="微软雅黑" panose="020B0503020204020204" pitchFamily="34" charset="-122"/>
                <a:ea typeface="微软雅黑" panose="020B0503020204020204" pitchFamily="34" charset="-122"/>
              </a:rPr>
              <a:t>KB</a:t>
            </a:r>
          </a:p>
          <a:p>
            <a:pPr marL="685800" lvl="1" indent="-190500"/>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千兆字节”(</a:t>
            </a:r>
            <a:r>
              <a:rPr lang="en-US" altLang="zh-CN" dirty="0" smtClean="0">
                <a:latin typeface="微软雅黑" panose="020B0503020204020204" pitchFamily="34" charset="-122"/>
                <a:ea typeface="微软雅黑" panose="020B0503020204020204" pitchFamily="34" charset="-122"/>
              </a:rPr>
              <a:t>GB)，1GB=2</a:t>
            </a:r>
            <a:r>
              <a:rPr lang="en-US" altLang="zh-CN" baseline="30000" dirty="0" smtClean="0">
                <a:latin typeface="微软雅黑" panose="020B0503020204020204" pitchFamily="34" charset="-122"/>
                <a:ea typeface="微软雅黑" panose="020B0503020204020204" pitchFamily="34" charset="-122"/>
              </a:rPr>
              <a:t>30</a:t>
            </a:r>
            <a:r>
              <a:rPr lang="zh-CN" altLang="en-US" dirty="0" smtClean="0">
                <a:latin typeface="微软雅黑" panose="020B0503020204020204" pitchFamily="34" charset="-122"/>
                <a:ea typeface="微软雅黑" panose="020B0503020204020204" pitchFamily="34" charset="-122"/>
              </a:rPr>
              <a:t>字节=1024</a:t>
            </a:r>
            <a:r>
              <a:rPr lang="en-US" altLang="zh-CN" dirty="0" smtClean="0">
                <a:latin typeface="微软雅黑" panose="020B0503020204020204" pitchFamily="34" charset="-122"/>
                <a:ea typeface="微软雅黑" panose="020B0503020204020204" pitchFamily="34" charset="-122"/>
              </a:rPr>
              <a:t>MB</a:t>
            </a:r>
          </a:p>
          <a:p>
            <a:pPr marL="685800" lvl="1" indent="-190500"/>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兆兆字节”(</a:t>
            </a:r>
            <a:r>
              <a:rPr lang="en-US" altLang="zh-CN" dirty="0" smtClean="0">
                <a:latin typeface="微软雅黑" panose="020B0503020204020204" pitchFamily="34" charset="-122"/>
                <a:ea typeface="微软雅黑" panose="020B0503020204020204" pitchFamily="34" charset="-122"/>
              </a:rPr>
              <a:t>TB)，1TB=2</a:t>
            </a:r>
            <a:r>
              <a:rPr lang="en-US" altLang="zh-CN" baseline="30000" dirty="0" smtClean="0">
                <a:latin typeface="微软雅黑" panose="020B0503020204020204" pitchFamily="34" charset="-122"/>
                <a:ea typeface="微软雅黑" panose="020B0503020204020204" pitchFamily="34" charset="-122"/>
              </a:rPr>
              <a:t>40</a:t>
            </a:r>
            <a:r>
              <a:rPr lang="zh-CN" altLang="en-US" dirty="0" smtClean="0">
                <a:latin typeface="微软雅黑" panose="020B0503020204020204" pitchFamily="34" charset="-122"/>
                <a:ea typeface="微软雅黑" panose="020B0503020204020204" pitchFamily="34" charset="-122"/>
              </a:rPr>
              <a:t>字节=1024</a:t>
            </a:r>
            <a:r>
              <a:rPr lang="en-US" altLang="zh-CN" dirty="0" smtClean="0">
                <a:latin typeface="微软雅黑" panose="020B0503020204020204" pitchFamily="34" charset="-122"/>
                <a:ea typeface="微软雅黑" panose="020B0503020204020204" pitchFamily="34" charset="-122"/>
              </a:rPr>
              <a:t>GB</a:t>
            </a:r>
          </a:p>
          <a:p>
            <a:pPr marL="203200" indent="-203200"/>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通信中的带宽使用的单位有：</a:t>
            </a:r>
          </a:p>
          <a:p>
            <a:pPr marL="685800" lvl="1" indent="-190500"/>
            <a:r>
              <a:rPr lang="zh-CN" altLang="en-US" dirty="0" smtClean="0">
                <a:latin typeface="微软雅黑" panose="020B0503020204020204" pitchFamily="34" charset="-122"/>
                <a:ea typeface="微软雅黑" panose="020B0503020204020204" pitchFamily="34" charset="-122"/>
              </a:rPr>
              <a:t>    “千比特</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秒”</a:t>
            </a:r>
            <a:r>
              <a:rPr lang="en-US" altLang="zh-CN" dirty="0" smtClean="0">
                <a:latin typeface="微软雅黑" panose="020B0503020204020204" pitchFamily="34" charset="-122"/>
                <a:ea typeface="微软雅黑" panose="020B0503020204020204" pitchFamily="34" charset="-122"/>
              </a:rPr>
              <a:t>(</a:t>
            </a:r>
            <a:r>
              <a:rPr lang="en-US" altLang="zh-CN" dirty="0" smtClean="0">
                <a:solidFill>
                  <a:srgbClr val="CC0000"/>
                </a:solidFill>
                <a:latin typeface="微软雅黑" panose="020B0503020204020204" pitchFamily="34" charset="-122"/>
                <a:ea typeface="微软雅黑" panose="020B0503020204020204" pitchFamily="34" charset="-122"/>
              </a:rPr>
              <a:t>k</a:t>
            </a:r>
            <a:r>
              <a:rPr lang="en-US" altLang="zh-CN" dirty="0" smtClean="0">
                <a:latin typeface="微软雅黑" panose="020B0503020204020204" pitchFamily="34" charset="-122"/>
                <a:ea typeface="微软雅黑" panose="020B0503020204020204" pitchFamily="34" charset="-122"/>
              </a:rPr>
              <a:t>b/s)，1kbps=10</a:t>
            </a:r>
            <a:r>
              <a:rPr lang="en-US" altLang="zh-CN" baseline="30000" dirty="0" smtClean="0">
                <a:latin typeface="微软雅黑" panose="020B0503020204020204" pitchFamily="34" charset="-122"/>
                <a:ea typeface="微软雅黑" panose="020B0503020204020204" pitchFamily="34" charset="-122"/>
              </a:rPr>
              <a:t>3 </a:t>
            </a:r>
            <a:r>
              <a:rPr lang="en-US" altLang="zh-CN" dirty="0" smtClean="0">
                <a:latin typeface="微软雅黑" panose="020B0503020204020204" pitchFamily="34" charset="-122"/>
                <a:ea typeface="微软雅黑" panose="020B0503020204020204" pitchFamily="34" charset="-122"/>
              </a:rPr>
              <a:t>b/s</a:t>
            </a:r>
            <a:r>
              <a:rPr lang="zh-CN" altLang="en-US" dirty="0" smtClean="0">
                <a:latin typeface="微软雅黑" panose="020B0503020204020204" pitchFamily="34" charset="-122"/>
                <a:ea typeface="微软雅黑" panose="020B0503020204020204" pitchFamily="34" charset="-122"/>
              </a:rPr>
              <a:t>=1000 </a:t>
            </a:r>
            <a:r>
              <a:rPr lang="en-US" altLang="zh-CN" dirty="0" smtClean="0">
                <a:latin typeface="微软雅黑" panose="020B0503020204020204" pitchFamily="34" charset="-122"/>
                <a:ea typeface="微软雅黑" panose="020B0503020204020204" pitchFamily="34" charset="-122"/>
              </a:rPr>
              <a:t>bps</a:t>
            </a:r>
          </a:p>
          <a:p>
            <a:pPr marL="685800" lvl="1" indent="-190500"/>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兆比特</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秒”(</a:t>
            </a:r>
            <a:r>
              <a:rPr lang="en-US" altLang="zh-CN" dirty="0" smtClean="0">
                <a:latin typeface="微软雅黑" panose="020B0503020204020204" pitchFamily="34" charset="-122"/>
                <a:ea typeface="微软雅黑" panose="020B0503020204020204" pitchFamily="34" charset="-122"/>
              </a:rPr>
              <a:t>Mb/s)，1Mbps=10</a:t>
            </a:r>
            <a:r>
              <a:rPr lang="en-US" altLang="zh-CN" baseline="30000" dirty="0" smtClean="0">
                <a:latin typeface="微软雅黑" panose="020B0503020204020204" pitchFamily="34" charset="-122"/>
                <a:ea typeface="微软雅黑" panose="020B0503020204020204" pitchFamily="34" charset="-122"/>
              </a:rPr>
              <a:t>6 </a:t>
            </a:r>
            <a:r>
              <a:rPr lang="en-US" altLang="zh-CN" dirty="0" smtClean="0">
                <a:latin typeface="微软雅黑" panose="020B0503020204020204" pitchFamily="34" charset="-122"/>
                <a:ea typeface="微软雅黑" panose="020B0503020204020204" pitchFamily="34" charset="-122"/>
              </a:rPr>
              <a:t>b/s</a:t>
            </a:r>
            <a:r>
              <a:rPr lang="en-US" altLang="zh-CN" baseline="30000"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=1000 </a:t>
            </a:r>
            <a:r>
              <a:rPr lang="en-US" altLang="zh-CN" dirty="0" smtClean="0">
                <a:latin typeface="微软雅黑" panose="020B0503020204020204" pitchFamily="34" charset="-122"/>
                <a:ea typeface="微软雅黑" panose="020B0503020204020204" pitchFamily="34" charset="-122"/>
              </a:rPr>
              <a:t>kbps</a:t>
            </a:r>
          </a:p>
          <a:p>
            <a:pPr marL="685800" lvl="1" indent="-190500"/>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千兆比特</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秒”(</a:t>
            </a:r>
            <a:r>
              <a:rPr lang="en-US" altLang="zh-CN" dirty="0" smtClean="0">
                <a:latin typeface="微软雅黑" panose="020B0503020204020204" pitchFamily="34" charset="-122"/>
                <a:ea typeface="微软雅黑" panose="020B0503020204020204" pitchFamily="34" charset="-122"/>
              </a:rPr>
              <a:t>Gb/s)，1Gbps=10</a:t>
            </a:r>
            <a:r>
              <a:rPr lang="en-US" altLang="zh-CN" baseline="30000" dirty="0" smtClean="0">
                <a:latin typeface="微软雅黑" panose="020B0503020204020204" pitchFamily="34" charset="-122"/>
                <a:ea typeface="微软雅黑" panose="020B0503020204020204" pitchFamily="34" charset="-122"/>
              </a:rPr>
              <a:t>9 </a:t>
            </a:r>
            <a:r>
              <a:rPr lang="en-US" altLang="zh-CN" dirty="0" smtClean="0">
                <a:latin typeface="微软雅黑" panose="020B0503020204020204" pitchFamily="34" charset="-122"/>
                <a:ea typeface="微软雅黑" panose="020B0503020204020204" pitchFamily="34" charset="-122"/>
              </a:rPr>
              <a:t>b/s</a:t>
            </a:r>
            <a:r>
              <a:rPr lang="zh-CN" altLang="en-US" dirty="0" smtClean="0">
                <a:latin typeface="微软雅黑" panose="020B0503020204020204" pitchFamily="34" charset="-122"/>
                <a:ea typeface="微软雅黑" panose="020B0503020204020204" pitchFamily="34" charset="-122"/>
              </a:rPr>
              <a:t> =1000 </a:t>
            </a:r>
            <a:r>
              <a:rPr lang="en-US" altLang="zh-CN" dirty="0" smtClean="0">
                <a:latin typeface="微软雅黑" panose="020B0503020204020204" pitchFamily="34" charset="-122"/>
                <a:ea typeface="微软雅黑" panose="020B0503020204020204" pitchFamily="34" charset="-122"/>
              </a:rPr>
              <a:t>Mbps</a:t>
            </a:r>
          </a:p>
          <a:p>
            <a:pPr marL="685800" lvl="1" indent="-190500"/>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兆兆比特</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秒”(</a:t>
            </a:r>
            <a:r>
              <a:rPr lang="en-US" altLang="zh-CN" dirty="0" smtClean="0">
                <a:latin typeface="微软雅黑" panose="020B0503020204020204" pitchFamily="34" charset="-122"/>
                <a:ea typeface="微软雅黑" panose="020B0503020204020204" pitchFamily="34" charset="-122"/>
              </a:rPr>
              <a:t>Tb/s)，1Tbps=10</a:t>
            </a:r>
            <a:r>
              <a:rPr lang="en-US" altLang="zh-CN" baseline="30000" dirty="0" smtClean="0">
                <a:latin typeface="微软雅黑" panose="020B0503020204020204" pitchFamily="34" charset="-122"/>
                <a:ea typeface="微软雅黑" panose="020B0503020204020204" pitchFamily="34" charset="-122"/>
              </a:rPr>
              <a:t>12 </a:t>
            </a:r>
            <a:r>
              <a:rPr lang="en-US" altLang="zh-CN" dirty="0" smtClean="0">
                <a:latin typeface="微软雅黑" panose="020B0503020204020204" pitchFamily="34" charset="-122"/>
                <a:ea typeface="微软雅黑" panose="020B0503020204020204" pitchFamily="34" charset="-122"/>
              </a:rPr>
              <a:t>b/s</a:t>
            </a:r>
            <a:r>
              <a:rPr lang="zh-CN" altLang="en-US" dirty="0" smtClean="0">
                <a:latin typeface="微软雅黑" panose="020B0503020204020204" pitchFamily="34" charset="-122"/>
                <a:ea typeface="微软雅黑" panose="020B0503020204020204" pitchFamily="34" charset="-122"/>
              </a:rPr>
              <a:t> =1000 </a:t>
            </a:r>
            <a:r>
              <a:rPr lang="en-US" altLang="zh-CN" dirty="0" err="1" smtClean="0">
                <a:latin typeface="微软雅黑" panose="020B0503020204020204" pitchFamily="34" charset="-122"/>
                <a:ea typeface="微软雅黑" panose="020B0503020204020204" pitchFamily="34" charset="-122"/>
              </a:rPr>
              <a:t>Gbps</a:t>
            </a:r>
            <a:endParaRPr lang="zh-CN" altLang="en-US" dirty="0" smtClean="0">
              <a:latin typeface="微软雅黑" panose="020B0503020204020204" pitchFamily="34" charset="-122"/>
              <a:ea typeface="微软雅黑" panose="020B0503020204020204" pitchFamily="34" charset="-122"/>
            </a:endParaRPr>
          </a:p>
        </p:txBody>
      </p:sp>
      <p:sp>
        <p:nvSpPr>
          <p:cNvPr id="618500" name="Text Box 4"/>
          <p:cNvSpPr txBox="1">
            <a:spLocks noChangeArrowheads="1"/>
          </p:cNvSpPr>
          <p:nvPr/>
        </p:nvSpPr>
        <p:spPr bwMode="auto">
          <a:xfrm>
            <a:off x="725488" y="5473677"/>
            <a:ext cx="6780212" cy="1015663"/>
          </a:xfrm>
          <a:prstGeom prst="rect">
            <a:avLst/>
          </a:prstGeom>
          <a:noFill/>
          <a:ln w="12700">
            <a:noFill/>
            <a:miter lim="800000"/>
            <a:headEnd/>
            <a:tailEnd/>
          </a:ln>
        </p:spPr>
        <p:txBody>
          <a:bodyPr>
            <a:spAutoFit/>
          </a:bodyPr>
          <a:lstStyle/>
          <a:p>
            <a:pPr eaLnBrk="0" hangingPunct="0">
              <a:spcBef>
                <a:spcPct val="50000"/>
              </a:spcBef>
            </a:pPr>
            <a:r>
              <a:rPr lang="zh-CN" altLang="en-US" sz="2400" b="1" dirty="0">
                <a:latin typeface="微软雅黑" panose="020B0503020204020204" pitchFamily="34" charset="-122"/>
                <a:ea typeface="微软雅黑" panose="020B0503020204020204" pitchFamily="34" charset="-122"/>
              </a:rPr>
              <a:t>如果把</a:t>
            </a:r>
            <a:r>
              <a:rPr lang="en-US" altLang="zh-CN" sz="2400" b="1" dirty="0">
                <a:latin typeface="微软雅黑" panose="020B0503020204020204" pitchFamily="34" charset="-122"/>
                <a:ea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rPr>
              <a:t>换成</a:t>
            </a:r>
            <a:r>
              <a:rPr lang="en-US" altLang="zh-CN" sz="2400" b="1" dirty="0">
                <a:latin typeface="微软雅黑" panose="020B0503020204020204" pitchFamily="34" charset="-122"/>
                <a:ea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rPr>
              <a:t>，则表示字节而不是比特（位）</a:t>
            </a:r>
          </a:p>
          <a:p>
            <a:pPr eaLnBrk="0" hangingPunct="0">
              <a:spcBef>
                <a:spcPct val="50000"/>
              </a:spcBef>
            </a:pPr>
            <a:r>
              <a:rPr lang="zh-CN" altLang="en-US" sz="2400" b="1" dirty="0">
                <a:latin typeface="微软雅黑" panose="020B0503020204020204" pitchFamily="34" charset="-122"/>
                <a:ea typeface="微软雅黑" panose="020B0503020204020204" pitchFamily="34" charset="-122"/>
              </a:rPr>
              <a:t>例如，</a:t>
            </a:r>
            <a:r>
              <a:rPr lang="en-US" altLang="zh-CN" sz="2400" b="1" dirty="0">
                <a:latin typeface="微软雅黑" panose="020B0503020204020204" pitchFamily="34" charset="-122"/>
                <a:ea typeface="微软雅黑" panose="020B0503020204020204" pitchFamily="34" charset="-122"/>
              </a:rPr>
              <a:t>10MBps</a:t>
            </a:r>
            <a:r>
              <a:rPr lang="zh-CN" altLang="en-US" sz="2400" b="1" dirty="0">
                <a:latin typeface="微软雅黑" panose="020B0503020204020204" pitchFamily="34" charset="-122"/>
                <a:ea typeface="微软雅黑" panose="020B0503020204020204" pitchFamily="34" charset="-122"/>
              </a:rPr>
              <a:t>表示 </a:t>
            </a: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兆字节</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3875">
                                            <p:txEl>
                                              <p:pRg st="2" end="2"/>
                                            </p:txEl>
                                          </p:spTgt>
                                        </p:tgtEl>
                                        <p:attrNameLst>
                                          <p:attrName>style.visibility</p:attrName>
                                        </p:attrNameLst>
                                      </p:cBhvr>
                                      <p:to>
                                        <p:strVal val="visible"/>
                                      </p:to>
                                    </p:set>
                                    <p:animEffect transition="in" filter="blinds(horizontal)">
                                      <p:cBhvr>
                                        <p:cTn id="7" dur="500"/>
                                        <p:tgtEl>
                                          <p:spTgt spid="46387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63875">
                                            <p:txEl>
                                              <p:pRg st="3" end="3"/>
                                            </p:txEl>
                                          </p:spTgt>
                                        </p:tgtEl>
                                        <p:attrNameLst>
                                          <p:attrName>style.visibility</p:attrName>
                                        </p:attrNameLst>
                                      </p:cBhvr>
                                      <p:to>
                                        <p:strVal val="visible"/>
                                      </p:to>
                                    </p:set>
                                    <p:animEffect transition="in" filter="blinds(horizontal)">
                                      <p:cBhvr>
                                        <p:cTn id="10" dur="500"/>
                                        <p:tgtEl>
                                          <p:spTgt spid="46387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63875">
                                            <p:txEl>
                                              <p:pRg st="4" end="4"/>
                                            </p:txEl>
                                          </p:spTgt>
                                        </p:tgtEl>
                                        <p:attrNameLst>
                                          <p:attrName>style.visibility</p:attrName>
                                        </p:attrNameLst>
                                      </p:cBhvr>
                                      <p:to>
                                        <p:strVal val="visible"/>
                                      </p:to>
                                    </p:set>
                                    <p:animEffect transition="in" filter="blinds(horizontal)">
                                      <p:cBhvr>
                                        <p:cTn id="13" dur="500"/>
                                        <p:tgtEl>
                                          <p:spTgt spid="46387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63875">
                                            <p:txEl>
                                              <p:pRg st="5" end="5"/>
                                            </p:txEl>
                                          </p:spTgt>
                                        </p:tgtEl>
                                        <p:attrNameLst>
                                          <p:attrName>style.visibility</p:attrName>
                                        </p:attrNameLst>
                                      </p:cBhvr>
                                      <p:to>
                                        <p:strVal val="visible"/>
                                      </p:to>
                                    </p:set>
                                    <p:animEffect transition="in" filter="blinds(horizontal)">
                                      <p:cBhvr>
                                        <p:cTn id="16" dur="500"/>
                                        <p:tgtEl>
                                          <p:spTgt spid="463875">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63875">
                                            <p:txEl>
                                              <p:pRg st="7" end="7"/>
                                            </p:txEl>
                                          </p:spTgt>
                                        </p:tgtEl>
                                        <p:attrNameLst>
                                          <p:attrName>style.visibility</p:attrName>
                                        </p:attrNameLst>
                                      </p:cBhvr>
                                      <p:to>
                                        <p:strVal val="visible"/>
                                      </p:to>
                                    </p:set>
                                    <p:animEffect transition="in" filter="blinds(horizontal)">
                                      <p:cBhvr>
                                        <p:cTn id="21" dur="500"/>
                                        <p:tgtEl>
                                          <p:spTgt spid="463875">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63875">
                                            <p:txEl>
                                              <p:pRg st="8" end="8"/>
                                            </p:txEl>
                                          </p:spTgt>
                                        </p:tgtEl>
                                        <p:attrNameLst>
                                          <p:attrName>style.visibility</p:attrName>
                                        </p:attrNameLst>
                                      </p:cBhvr>
                                      <p:to>
                                        <p:strVal val="visible"/>
                                      </p:to>
                                    </p:set>
                                    <p:animEffect transition="in" filter="blinds(horizontal)">
                                      <p:cBhvr>
                                        <p:cTn id="24" dur="500"/>
                                        <p:tgtEl>
                                          <p:spTgt spid="463875">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63875">
                                            <p:txEl>
                                              <p:pRg st="9" end="9"/>
                                            </p:txEl>
                                          </p:spTgt>
                                        </p:tgtEl>
                                        <p:attrNameLst>
                                          <p:attrName>style.visibility</p:attrName>
                                        </p:attrNameLst>
                                      </p:cBhvr>
                                      <p:to>
                                        <p:strVal val="visible"/>
                                      </p:to>
                                    </p:set>
                                    <p:animEffect transition="in" filter="blinds(horizontal)">
                                      <p:cBhvr>
                                        <p:cTn id="27" dur="500"/>
                                        <p:tgtEl>
                                          <p:spTgt spid="463875">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63875">
                                            <p:txEl>
                                              <p:pRg st="10" end="10"/>
                                            </p:txEl>
                                          </p:spTgt>
                                        </p:tgtEl>
                                        <p:attrNameLst>
                                          <p:attrName>style.visibility</p:attrName>
                                        </p:attrNameLst>
                                      </p:cBhvr>
                                      <p:to>
                                        <p:strVal val="visible"/>
                                      </p:to>
                                    </p:set>
                                    <p:animEffect transition="in" filter="blinds(horizontal)">
                                      <p:cBhvr>
                                        <p:cTn id="30" dur="500"/>
                                        <p:tgtEl>
                                          <p:spTgt spid="4638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idx="4294967295"/>
          </p:nvPr>
        </p:nvSpPr>
        <p:spPr>
          <a:xfrm>
            <a:off x="457200" y="53975"/>
            <a:ext cx="8229600" cy="605294"/>
          </a:xfrm>
        </p:spPr>
        <p:txBody>
          <a:bodyPr lIns="63500" tIns="25400" rIns="63500" bIns="25400" anchor="t">
            <a:spAutoFit/>
          </a:bodyPr>
          <a:lstStyle/>
          <a:p>
            <a:r>
              <a:rPr lang="zh-CN" altLang="en-US" sz="3600" dirty="0" smtClean="0">
                <a:latin typeface="微软雅黑" panose="020B0503020204020204" pitchFamily="34" charset="-122"/>
                <a:ea typeface="微软雅黑" panose="020B0503020204020204" pitchFamily="34" charset="-122"/>
              </a:rPr>
              <a:t>程序中数据类型的宽度</a:t>
            </a:r>
          </a:p>
        </p:txBody>
      </p:sp>
      <p:sp>
        <p:nvSpPr>
          <p:cNvPr id="423939" name="Rectangle 3"/>
          <p:cNvSpPr>
            <a:spLocks noGrp="1" noChangeArrowheads="1"/>
          </p:cNvSpPr>
          <p:nvPr>
            <p:ph type="body" idx="4294967295"/>
          </p:nvPr>
        </p:nvSpPr>
        <p:spPr>
          <a:xfrm>
            <a:off x="76200" y="825500"/>
            <a:ext cx="4192588" cy="4338638"/>
          </a:xfrm>
        </p:spPr>
        <p:txBody>
          <a:bodyPr lIns="63500" tIns="25400" rIns="63500" bIns="25400">
            <a:spAutoFit/>
          </a:bodyPr>
          <a:lstStyle/>
          <a:p>
            <a:pPr marL="203200" indent="-203200"/>
            <a:r>
              <a:rPr lang="zh-CN" altLang="en-US" sz="2200" dirty="0" smtClean="0">
                <a:latin typeface="微软雅黑" panose="020B0503020204020204" pitchFamily="34" charset="-122"/>
                <a:ea typeface="微软雅黑" panose="020B0503020204020204" pitchFamily="34" charset="-122"/>
              </a:rPr>
              <a:t>高级语言支持多种类型、多种长度的数据</a:t>
            </a:r>
          </a:p>
          <a:p>
            <a:pPr marL="685800" lvl="1" indent="-190500"/>
            <a:r>
              <a:rPr lang="zh-CN" altLang="en-US" dirty="0" smtClean="0">
                <a:latin typeface="微软雅黑" panose="020B0503020204020204" pitchFamily="34" charset="-122"/>
                <a:ea typeface="微软雅黑" panose="020B0503020204020204" pitchFamily="34" charset="-122"/>
              </a:rPr>
              <a:t>例如，</a:t>
            </a:r>
            <a:r>
              <a:rPr lang="en-US" altLang="zh-CN" dirty="0" smtClean="0">
                <a:latin typeface="微软雅黑" panose="020B0503020204020204" pitchFamily="34" charset="-122"/>
                <a:ea typeface="微软雅黑" panose="020B0503020204020204" pitchFamily="34" charset="-122"/>
              </a:rPr>
              <a:t>C</a:t>
            </a:r>
            <a:r>
              <a:rPr lang="zh-CN" altLang="en-US" dirty="0" smtClean="0">
                <a:latin typeface="微软雅黑" panose="020B0503020204020204" pitchFamily="34" charset="-122"/>
                <a:ea typeface="微软雅黑" panose="020B0503020204020204" pitchFamily="34" charset="-122"/>
              </a:rPr>
              <a:t>语言中</a:t>
            </a:r>
            <a:r>
              <a:rPr lang="en-US" altLang="zh-CN" dirty="0" smtClean="0">
                <a:latin typeface="微软雅黑" panose="020B0503020204020204" pitchFamily="34" charset="-122"/>
                <a:ea typeface="微软雅黑" panose="020B0503020204020204" pitchFamily="34" charset="-122"/>
              </a:rPr>
              <a:t>char</a:t>
            </a:r>
            <a:r>
              <a:rPr lang="zh-CN" altLang="en-US" dirty="0" smtClean="0">
                <a:latin typeface="微软雅黑" panose="020B0503020204020204" pitchFamily="34" charset="-122"/>
                <a:ea typeface="微软雅黑" panose="020B0503020204020204" pitchFamily="34" charset="-122"/>
              </a:rPr>
              <a:t>类型的宽度为</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个字节，可表示一个字符（非数值数据），也可表示一个</a:t>
            </a:r>
            <a:r>
              <a:rPr lang="en-US" altLang="zh-CN" dirty="0" smtClean="0">
                <a:latin typeface="微软雅黑" panose="020B0503020204020204" pitchFamily="34" charset="-122"/>
                <a:ea typeface="微软雅黑" panose="020B0503020204020204" pitchFamily="34" charset="-122"/>
              </a:rPr>
              <a:t>8</a:t>
            </a:r>
            <a:r>
              <a:rPr lang="zh-CN" altLang="en-US" dirty="0" smtClean="0">
                <a:latin typeface="微软雅黑" panose="020B0503020204020204" pitchFamily="34" charset="-122"/>
                <a:ea typeface="微软雅黑" panose="020B0503020204020204" pitchFamily="34" charset="-122"/>
              </a:rPr>
              <a:t>位的整数（数值数据）</a:t>
            </a:r>
          </a:p>
          <a:p>
            <a:pPr marL="685800" lvl="1" indent="-190500"/>
            <a:r>
              <a:rPr lang="zh-CN" altLang="en-US" dirty="0" smtClean="0">
                <a:solidFill>
                  <a:srgbClr val="009242"/>
                </a:solidFill>
                <a:latin typeface="微软雅黑" panose="020B0503020204020204" pitchFamily="34" charset="-122"/>
                <a:ea typeface="微软雅黑" panose="020B0503020204020204" pitchFamily="34" charset="-122"/>
              </a:rPr>
              <a:t>不同机器上表示的同一种类型的数据可能宽度不同</a:t>
            </a:r>
          </a:p>
          <a:p>
            <a:pPr marL="203200" indent="-203200"/>
            <a:r>
              <a:rPr lang="zh-CN" altLang="en-US" sz="2200" dirty="0" smtClean="0">
                <a:latin typeface="微软雅黑" panose="020B0503020204020204" pitchFamily="34" charset="-122"/>
                <a:ea typeface="微软雅黑" panose="020B0503020204020204" pitchFamily="34" charset="-122"/>
              </a:rPr>
              <a:t>必须确定相应的机器级数据表示方式和相应的处理指令</a:t>
            </a:r>
          </a:p>
          <a:p>
            <a:pPr marL="203200" indent="-203200">
              <a:buFontTx/>
              <a:buNone/>
            </a:pPr>
            <a:r>
              <a:rPr lang="zh-CN" altLang="en-US" sz="2200" dirty="0" smtClean="0">
                <a:latin typeface="微软雅黑" panose="020B0503020204020204" pitchFamily="34" charset="-122"/>
                <a:ea typeface="微软雅黑" panose="020B0503020204020204" pitchFamily="34" charset="-122"/>
              </a:rPr>
              <a:t>    </a:t>
            </a:r>
            <a:endParaRPr lang="en-US" altLang="zh-CN" sz="2200" dirty="0" smtClean="0">
              <a:solidFill>
                <a:srgbClr val="CC0000"/>
              </a:solidFill>
              <a:latin typeface="微软雅黑" panose="020B0503020204020204" pitchFamily="34" charset="-122"/>
              <a:ea typeface="微软雅黑" panose="020B0503020204020204" pitchFamily="34" charset="-122"/>
            </a:endParaRPr>
          </a:p>
        </p:txBody>
      </p:sp>
      <p:sp>
        <p:nvSpPr>
          <p:cNvPr id="619524" name="Rectangle 4"/>
          <p:cNvSpPr>
            <a:spLocks noChangeArrowheads="1"/>
          </p:cNvSpPr>
          <p:nvPr/>
        </p:nvSpPr>
        <p:spPr bwMode="auto">
          <a:xfrm>
            <a:off x="1296988" y="2409825"/>
            <a:ext cx="184150" cy="579438"/>
          </a:xfrm>
          <a:prstGeom prst="rect">
            <a:avLst/>
          </a:prstGeom>
          <a:noFill/>
          <a:ln w="12700">
            <a:noFill/>
            <a:miter lim="800000"/>
            <a:headEnd/>
            <a:tailEnd/>
          </a:ln>
        </p:spPr>
        <p:txBody>
          <a:bodyPr wrap="none" anchor="ctr">
            <a:spAutoFit/>
          </a:bodyPr>
          <a:lstStyle/>
          <a:p>
            <a:pPr eaLnBrk="0" hangingPunct="0"/>
            <a:endParaRPr lang="zh-CN" altLang="en-US" sz="800">
              <a:latin typeface="Times New Roman" pitchFamily="18" charset="0"/>
            </a:endParaRPr>
          </a:p>
          <a:p>
            <a:pPr eaLnBrk="0" hangingPunct="0"/>
            <a:endParaRPr lang="zh-CN" altLang="en-US" sz="2400">
              <a:latin typeface="Times New Roman" pitchFamily="18" charset="0"/>
            </a:endParaRPr>
          </a:p>
        </p:txBody>
      </p:sp>
      <p:graphicFrame>
        <p:nvGraphicFramePr>
          <p:cNvPr id="424055" name="Group 119"/>
          <p:cNvGraphicFramePr>
            <a:graphicFrameLocks noGrp="1"/>
          </p:cNvGraphicFramePr>
          <p:nvPr/>
        </p:nvGraphicFramePr>
        <p:xfrm>
          <a:off x="4279900" y="1573213"/>
          <a:ext cx="4721225" cy="3475991"/>
        </p:xfrm>
        <a:graphic>
          <a:graphicData uri="http://schemas.openxmlformats.org/drawingml/2006/table">
            <a:tbl>
              <a:tblPr/>
              <a:tblGrid>
                <a:gridCol w="1379538"/>
                <a:gridCol w="1490662"/>
                <a:gridCol w="1851025"/>
              </a:tblGrid>
              <a:tr h="1006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a:t>
                      </a:r>
                      <a:r>
                        <a:rPr kumimoji="0" lang="zh-CN" altLang="en-US" sz="2000" b="1" i="0" u="none" strike="noStrike" cap="none" normalizeH="0" baseline="0" smtClean="0">
                          <a:ln>
                            <a:noFill/>
                          </a:ln>
                          <a:solidFill>
                            <a:schemeClr val="tx1"/>
                          </a:solidFill>
                          <a:effectLst/>
                          <a:latin typeface="Arial" pitchFamily="34" charset="0"/>
                          <a:ea typeface="黑体" pitchFamily="49" charset="-122"/>
                        </a:rPr>
                        <a:t>声明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黑体" pitchFamily="49" charset="-122"/>
                        </a:rPr>
                        <a:t>典型</a:t>
                      </a:r>
                      <a:r>
                        <a:rPr kumimoji="0" lang="en-US" altLang="zh-CN" sz="2000" b="1" i="0" u="none" strike="noStrike" cap="none" normalizeH="0" baseline="0" smtClean="0">
                          <a:ln>
                            <a:noFill/>
                          </a:ln>
                          <a:solidFill>
                            <a:schemeClr val="tx1"/>
                          </a:solidFill>
                          <a:effectLst/>
                          <a:latin typeface="Arial" pitchFamily="34" charset="0"/>
                          <a:ea typeface="黑体" pitchFamily="49" charset="-122"/>
                        </a:rPr>
                        <a:t>32</a:t>
                      </a:r>
                      <a:r>
                        <a:rPr kumimoji="0" lang="zh-CN" altLang="en-US" sz="2000" b="1" i="0" u="none" strike="noStrike" cap="none" normalizeH="0" baseline="0" smtClean="0">
                          <a:ln>
                            <a:noFill/>
                          </a:ln>
                          <a:solidFill>
                            <a:schemeClr val="tx1"/>
                          </a:solidFill>
                          <a:effectLst/>
                          <a:latin typeface="Arial" pitchFamily="34" charset="0"/>
                          <a:ea typeface="黑体" pitchFamily="49" charset="-122"/>
                        </a:rPr>
                        <a:t>位</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黑体" pitchFamily="49" charset="-122"/>
                        </a:rPr>
                        <a:t>机器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Compaq Alpha</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黑体" pitchFamily="49" charset="-122"/>
                        </a:rPr>
                        <a:t>机器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6047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char</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short int</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int</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long 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1</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1</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0000"/>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char*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0000"/>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6438">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float</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double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24026" name="Rectangle 90"/>
          <p:cNvSpPr>
            <a:spLocks noChangeArrowheads="1"/>
          </p:cNvSpPr>
          <p:nvPr/>
        </p:nvSpPr>
        <p:spPr bwMode="auto">
          <a:xfrm>
            <a:off x="4362450" y="1073150"/>
            <a:ext cx="4508500" cy="366713"/>
          </a:xfrm>
          <a:prstGeom prst="rect">
            <a:avLst/>
          </a:prstGeom>
          <a:noFill/>
          <a:ln w="12700">
            <a:noFill/>
            <a:miter lim="800000"/>
            <a:headEnd/>
            <a:tailEnd/>
          </a:ln>
        </p:spPr>
        <p:txBody>
          <a:bodyPr>
            <a:spAutoFit/>
          </a:bodyPr>
          <a:lstStyle/>
          <a:p>
            <a:pPr eaLnBrk="0" hangingPunct="0"/>
            <a:r>
              <a:rPr lang="en-US" altLang="zh-CN" b="1">
                <a:solidFill>
                  <a:srgbClr val="FF0066"/>
                </a:solidFill>
                <a:ea typeface="黑体" pitchFamily="49" charset="-122"/>
              </a:rPr>
              <a:t>C</a:t>
            </a:r>
            <a:r>
              <a:rPr lang="zh-CN" altLang="en-US" b="1">
                <a:solidFill>
                  <a:srgbClr val="FF0066"/>
                </a:solidFill>
                <a:ea typeface="黑体" pitchFamily="49" charset="-122"/>
              </a:rPr>
              <a:t>语言中数值数据类型的宽度 </a:t>
            </a:r>
            <a:r>
              <a:rPr lang="en-US" altLang="zh-CN" b="1">
                <a:solidFill>
                  <a:srgbClr val="FF0066"/>
                </a:solidFill>
                <a:ea typeface="黑体" pitchFamily="49" charset="-122"/>
              </a:rPr>
              <a:t>(</a:t>
            </a:r>
            <a:r>
              <a:rPr lang="zh-CN" altLang="en-US" b="1">
                <a:solidFill>
                  <a:srgbClr val="FF0066"/>
                </a:solidFill>
                <a:ea typeface="黑体" pitchFamily="49" charset="-122"/>
              </a:rPr>
              <a:t>单位：字节</a:t>
            </a:r>
            <a:r>
              <a:rPr lang="en-US" altLang="zh-CN" b="1">
                <a:solidFill>
                  <a:srgbClr val="FF0066"/>
                </a:solidFill>
                <a:ea typeface="黑体" pitchFamily="49" charset="-122"/>
              </a:rPr>
              <a:t>)</a:t>
            </a:r>
          </a:p>
        </p:txBody>
      </p:sp>
      <p:sp>
        <p:nvSpPr>
          <p:cNvPr id="424027" name="Rectangle 91"/>
          <p:cNvSpPr>
            <a:spLocks noChangeArrowheads="1"/>
          </p:cNvSpPr>
          <p:nvPr/>
        </p:nvSpPr>
        <p:spPr bwMode="auto">
          <a:xfrm>
            <a:off x="251520" y="4802187"/>
            <a:ext cx="3814763" cy="1569660"/>
          </a:xfrm>
          <a:prstGeom prst="rect">
            <a:avLst/>
          </a:prstGeom>
          <a:noFill/>
          <a:ln w="12700">
            <a:noFill/>
            <a:miter lim="800000"/>
            <a:headEnd/>
            <a:tailEnd/>
          </a:ln>
        </p:spPr>
        <p:txBody>
          <a:bodyPr>
            <a:spAutoFit/>
          </a:bodyPr>
          <a:lstStyle/>
          <a:p>
            <a:pPr eaLnBrk="0" hangingPunct="0">
              <a:lnSpc>
                <a:spcPct val="120000"/>
              </a:lnSpc>
              <a:spcBef>
                <a:spcPct val="10000"/>
              </a:spcBef>
              <a:buClr>
                <a:schemeClr val="tx1"/>
              </a:buClr>
              <a:buSzPct val="100000"/>
              <a:buFont typeface="Wingdings" pitchFamily="2" charset="2"/>
              <a:buNone/>
            </a:pPr>
            <a:r>
              <a:rPr lang="zh-CN" altLang="en-US" sz="2000" b="1" dirty="0">
                <a:solidFill>
                  <a:schemeClr val="accent2"/>
                </a:solidFill>
                <a:latin typeface="微软雅黑" panose="020B0503020204020204" pitchFamily="34" charset="-122"/>
                <a:ea typeface="微软雅黑" panose="020B0503020204020204" pitchFamily="34" charset="-122"/>
              </a:rPr>
              <a:t>从表中看出：同类型数据并不是所有机器都采用相同的宽度，分配的字节数</a:t>
            </a:r>
            <a:r>
              <a:rPr lang="zh-CN" altLang="en-US" sz="2000" b="1" dirty="0">
                <a:solidFill>
                  <a:srgbClr val="FF0066"/>
                </a:solidFill>
                <a:latin typeface="微软雅黑" panose="020B0503020204020204" pitchFamily="34" charset="-122"/>
                <a:ea typeface="微软雅黑" panose="020B0503020204020204" pitchFamily="34" charset="-122"/>
              </a:rPr>
              <a:t>随机器字长和编译器</a:t>
            </a:r>
            <a:r>
              <a:rPr lang="zh-CN" altLang="en-US" sz="2000" b="1" dirty="0">
                <a:solidFill>
                  <a:schemeClr val="accent2"/>
                </a:solidFill>
                <a:latin typeface="微软雅黑" panose="020B0503020204020204" pitchFamily="34" charset="-122"/>
                <a:ea typeface="微软雅黑" panose="020B0503020204020204" pitchFamily="34" charset="-122"/>
              </a:rPr>
              <a:t>的不同而不同。</a:t>
            </a:r>
            <a:r>
              <a:rPr lang="zh-CN" altLang="en-US" sz="2000" b="1" dirty="0">
                <a:latin typeface="微软雅黑" panose="020B0503020204020204" pitchFamily="34" charset="-122"/>
                <a:ea typeface="微软雅黑" panose="020B0503020204020204" pitchFamily="34" charset="-122"/>
              </a:rPr>
              <a:t> </a:t>
            </a:r>
          </a:p>
        </p:txBody>
      </p:sp>
      <p:sp>
        <p:nvSpPr>
          <p:cNvPr id="424030" name="Rectangle 94"/>
          <p:cNvSpPr>
            <a:spLocks noChangeArrowheads="1"/>
          </p:cNvSpPr>
          <p:nvPr/>
        </p:nvSpPr>
        <p:spPr bwMode="auto">
          <a:xfrm>
            <a:off x="4624388" y="5130800"/>
            <a:ext cx="4376737" cy="895350"/>
          </a:xfrm>
          <a:prstGeom prst="rect">
            <a:avLst/>
          </a:prstGeom>
          <a:noFill/>
          <a:ln w="12700">
            <a:noFill/>
            <a:miter lim="800000"/>
            <a:headEnd/>
            <a:tailEnd/>
          </a:ln>
        </p:spPr>
        <p:txBody>
          <a:bodyPr>
            <a:spAutoFit/>
          </a:bodyPr>
          <a:lstStyle/>
          <a:p>
            <a:pPr eaLnBrk="0" hangingPunct="0">
              <a:lnSpc>
                <a:spcPct val="120000"/>
              </a:lnSpc>
              <a:spcBef>
                <a:spcPct val="10000"/>
              </a:spcBef>
              <a:buClr>
                <a:schemeClr val="tx1"/>
              </a:buClr>
              <a:buSzPct val="100000"/>
              <a:buFont typeface="Wingdings" pitchFamily="2" charset="2"/>
              <a:buNone/>
            </a:pPr>
            <a:r>
              <a:rPr lang="en-US" altLang="zh-CN" sz="2200" b="1">
                <a:ea typeface="黑体" pitchFamily="49" charset="-122"/>
              </a:rPr>
              <a:t>Compaq Alpha</a:t>
            </a:r>
            <a:r>
              <a:rPr lang="zh-CN" altLang="en-US" sz="2200" b="1">
                <a:ea typeface="黑体" pitchFamily="49" charset="-122"/>
              </a:rPr>
              <a:t>是一个针对高端应用的</a:t>
            </a:r>
            <a:r>
              <a:rPr lang="en-US" altLang="zh-CN" sz="2200" b="1">
                <a:ea typeface="黑体" pitchFamily="49" charset="-122"/>
              </a:rPr>
              <a:t>64</a:t>
            </a:r>
            <a:r>
              <a:rPr lang="zh-CN" altLang="en-US" sz="2200" b="1">
                <a:ea typeface="黑体" pitchFamily="49" charset="-122"/>
              </a:rPr>
              <a:t>位机器，即字长为</a:t>
            </a:r>
            <a:r>
              <a:rPr lang="en-US" altLang="zh-CN" sz="2200" b="1">
                <a:ea typeface="黑体" pitchFamily="49" charset="-122"/>
              </a:rPr>
              <a:t>64</a:t>
            </a:r>
            <a:r>
              <a:rPr lang="zh-CN" altLang="en-US" sz="2200" b="1">
                <a:ea typeface="黑体" pitchFamily="49" charset="-122"/>
              </a:rPr>
              <a:t>位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7" dur="500"/>
                                        <p:tgtEl>
                                          <p:spTgt spid="4239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12" dur="500"/>
                                        <p:tgtEl>
                                          <p:spTgt spid="4239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4026"/>
                                        </p:tgtEl>
                                        <p:attrNameLst>
                                          <p:attrName>style.visibility</p:attrName>
                                        </p:attrNameLst>
                                      </p:cBhvr>
                                      <p:to>
                                        <p:strVal val="visible"/>
                                      </p:to>
                                    </p:set>
                                    <p:animEffect transition="in" filter="blinds(horizontal)">
                                      <p:cBhvr>
                                        <p:cTn id="17" dur="500"/>
                                        <p:tgtEl>
                                          <p:spTgt spid="4240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4055"/>
                                        </p:tgtEl>
                                        <p:attrNameLst>
                                          <p:attrName>style.visibility</p:attrName>
                                        </p:attrNameLst>
                                      </p:cBhvr>
                                      <p:to>
                                        <p:strVal val="visible"/>
                                      </p:to>
                                    </p:set>
                                    <p:animEffect transition="in" filter="blinds(horizontal)">
                                      <p:cBhvr>
                                        <p:cTn id="22" dur="500"/>
                                        <p:tgtEl>
                                          <p:spTgt spid="4240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4030"/>
                                        </p:tgtEl>
                                        <p:attrNameLst>
                                          <p:attrName>style.visibility</p:attrName>
                                        </p:attrNameLst>
                                      </p:cBhvr>
                                      <p:to>
                                        <p:strVal val="visible"/>
                                      </p:to>
                                    </p:set>
                                    <p:animEffect transition="in" filter="blinds(horizontal)">
                                      <p:cBhvr>
                                        <p:cTn id="27" dur="500"/>
                                        <p:tgtEl>
                                          <p:spTgt spid="4240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3939">
                                            <p:txEl>
                                              <p:pRg st="3" end="3"/>
                                            </p:txEl>
                                          </p:spTgt>
                                        </p:tgtEl>
                                        <p:attrNameLst>
                                          <p:attrName>style.visibility</p:attrName>
                                        </p:attrNameLst>
                                      </p:cBhvr>
                                      <p:to>
                                        <p:strVal val="visible"/>
                                      </p:to>
                                    </p:set>
                                    <p:animEffect transition="in" filter="blinds(horizontal)">
                                      <p:cBhvr>
                                        <p:cTn id="32" dur="500"/>
                                        <p:tgtEl>
                                          <p:spTgt spid="423939">
                                            <p:txEl>
                                              <p:pRg st="3" end="3"/>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23939">
                                            <p:txEl>
                                              <p:pRg st="4" end="4"/>
                                            </p:txEl>
                                          </p:spTgt>
                                        </p:tgtEl>
                                        <p:attrNameLst>
                                          <p:attrName>style.visibility</p:attrName>
                                        </p:attrNameLst>
                                      </p:cBhvr>
                                      <p:to>
                                        <p:strVal val="visible"/>
                                      </p:to>
                                    </p:set>
                                    <p:animEffect transition="in" filter="blinds(horizontal)">
                                      <p:cBhvr>
                                        <p:cTn id="35" dur="500"/>
                                        <p:tgtEl>
                                          <p:spTgt spid="423939">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24027"/>
                                        </p:tgtEl>
                                        <p:attrNameLst>
                                          <p:attrName>style.visibility</p:attrName>
                                        </p:attrNameLst>
                                      </p:cBhvr>
                                      <p:to>
                                        <p:strVal val="visible"/>
                                      </p:to>
                                    </p:set>
                                    <p:animEffect transition="in" filter="blinds(horizontal)">
                                      <p:cBhvr>
                                        <p:cTn id="40" dur="500"/>
                                        <p:tgtEl>
                                          <p:spTgt spid="424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026" grpId="0"/>
      <p:bldP spid="424027" grpId="0"/>
      <p:bldP spid="4240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idx="4294967295"/>
          </p:nvPr>
        </p:nvSpPr>
        <p:spPr>
          <a:xfrm>
            <a:off x="711200" y="98425"/>
            <a:ext cx="7264400" cy="600075"/>
          </a:xfrm>
        </p:spPr>
        <p:txBody>
          <a:bodyPr lIns="63500" tIns="25400" rIns="63500" bIns="25400" anchor="t">
            <a:spAutoFit/>
          </a:bodyPr>
          <a:lstStyle/>
          <a:p>
            <a:r>
              <a:rPr lang="zh-CN" altLang="en-US" sz="3600" dirty="0" smtClean="0">
                <a:latin typeface="微软雅黑" panose="020B0503020204020204" pitchFamily="34" charset="-122"/>
                <a:ea typeface="微软雅黑" panose="020B0503020204020204" pitchFamily="34" charset="-122"/>
              </a:rPr>
              <a:t>数据的存储和排列顺序</a:t>
            </a:r>
            <a:endParaRPr lang="en-US" altLang="zh-CN" sz="3600" dirty="0" smtClean="0">
              <a:latin typeface="微软雅黑" panose="020B0503020204020204" pitchFamily="34" charset="-122"/>
              <a:ea typeface="微软雅黑" panose="020B0503020204020204" pitchFamily="34" charset="-122"/>
            </a:endParaRPr>
          </a:p>
        </p:txBody>
      </p:sp>
      <p:sp>
        <p:nvSpPr>
          <p:cNvPr id="425987" name="Rectangle 3"/>
          <p:cNvSpPr>
            <a:spLocks noGrp="1" noChangeArrowheads="1"/>
          </p:cNvSpPr>
          <p:nvPr>
            <p:ph type="body" idx="4294967295"/>
          </p:nvPr>
        </p:nvSpPr>
        <p:spPr>
          <a:xfrm>
            <a:off x="225425" y="763588"/>
            <a:ext cx="7772400" cy="1534779"/>
          </a:xfrm>
          <a:noFill/>
        </p:spPr>
        <p:txBody>
          <a:bodyPr lIns="63500" tIns="25400" rIns="63500" bIns="25400">
            <a:spAutoFit/>
          </a:bodyPr>
          <a:lstStyle/>
          <a:p>
            <a:pPr marL="203200" indent="-203200">
              <a:lnSpc>
                <a:spcPct val="100000"/>
              </a:lnSpc>
            </a:pPr>
            <a:r>
              <a:rPr lang="en-US" altLang="zh-CN" sz="2200" dirty="0" smtClean="0">
                <a:latin typeface="微软雅黑" panose="020B0503020204020204" pitchFamily="34" charset="-122"/>
                <a:ea typeface="微软雅黑" panose="020B0503020204020204" pitchFamily="34" charset="-122"/>
              </a:rPr>
              <a:t>80</a:t>
            </a:r>
            <a:r>
              <a:rPr lang="zh-CN" altLang="en-US" sz="2200" dirty="0" smtClean="0">
                <a:latin typeface="微软雅黑" panose="020B0503020204020204" pitchFamily="34" charset="-122"/>
                <a:ea typeface="微软雅黑" panose="020B0503020204020204" pitchFamily="34" charset="-122"/>
              </a:rPr>
              <a:t>年代开始，几乎所有机器都用</a:t>
            </a:r>
            <a:r>
              <a:rPr lang="zh-CN" altLang="en-US" sz="2200" dirty="0" smtClean="0">
                <a:solidFill>
                  <a:srgbClr val="CC0000"/>
                </a:solidFill>
                <a:latin typeface="微软雅黑" panose="020B0503020204020204" pitchFamily="34" charset="-122"/>
                <a:ea typeface="微软雅黑" panose="020B0503020204020204" pitchFamily="34" charset="-122"/>
              </a:rPr>
              <a:t>字节编址</a:t>
            </a:r>
            <a:endParaRPr lang="en-US" altLang="zh-CN" sz="2200" dirty="0" smtClean="0">
              <a:solidFill>
                <a:srgbClr val="CC0000"/>
              </a:solidFill>
              <a:latin typeface="微软雅黑" panose="020B0503020204020204" pitchFamily="34" charset="-122"/>
              <a:ea typeface="微软雅黑" panose="020B0503020204020204" pitchFamily="34" charset="-122"/>
            </a:endParaRPr>
          </a:p>
          <a:p>
            <a:pPr marL="203200" indent="-203200">
              <a:lnSpc>
                <a:spcPct val="100000"/>
              </a:lnSpc>
            </a:pPr>
            <a:r>
              <a:rPr lang="en-US" altLang="zh-CN" sz="2200" dirty="0" smtClean="0">
                <a:latin typeface="微软雅黑" panose="020B0503020204020204" pitchFamily="34" charset="-122"/>
                <a:ea typeface="微软雅黑" panose="020B0503020204020204" pitchFamily="34" charset="-122"/>
              </a:rPr>
              <a:t>ISA</a:t>
            </a:r>
            <a:r>
              <a:rPr lang="zh-CN" altLang="en-US" sz="2200" dirty="0" smtClean="0">
                <a:latin typeface="微软雅黑" panose="020B0503020204020204" pitchFamily="34" charset="-122"/>
                <a:ea typeface="微软雅黑" panose="020B0503020204020204" pitchFamily="34" charset="-122"/>
              </a:rPr>
              <a:t>设计时要考虑的两个问题：</a:t>
            </a:r>
          </a:p>
          <a:p>
            <a:pPr marL="685800" lvl="1" indent="-190500">
              <a:lnSpc>
                <a:spcPct val="100000"/>
              </a:lnSpc>
            </a:pPr>
            <a:r>
              <a:rPr lang="zh-CN" altLang="en-US" dirty="0" smtClean="0">
                <a:latin typeface="微软雅黑" panose="020B0503020204020204" pitchFamily="34" charset="-122"/>
                <a:ea typeface="微软雅黑" panose="020B0503020204020204" pitchFamily="34" charset="-122"/>
              </a:rPr>
              <a:t>如何根据一个字节地址取到一个</a:t>
            </a:r>
            <a:r>
              <a:rPr lang="en-US" altLang="zh-CN" dirty="0" smtClean="0">
                <a:latin typeface="微软雅黑" panose="020B0503020204020204" pitchFamily="34" charset="-122"/>
                <a:ea typeface="微软雅黑" panose="020B0503020204020204" pitchFamily="34" charset="-122"/>
              </a:rPr>
              <a:t>32</a:t>
            </a:r>
            <a:r>
              <a:rPr lang="zh-CN" altLang="en-US" dirty="0" smtClean="0">
                <a:latin typeface="微软雅黑" panose="020B0503020204020204" pitchFamily="34" charset="-122"/>
                <a:ea typeface="微软雅黑" panose="020B0503020204020204" pitchFamily="34" charset="-122"/>
              </a:rPr>
              <a:t>位的字？</a:t>
            </a:r>
            <a:r>
              <a:rPr lang="en-US" altLang="zh-CN" dirty="0" smtClean="0">
                <a:solidFill>
                  <a:srgbClr val="009900"/>
                </a:solidFill>
                <a:latin typeface="微软雅黑" panose="020B0503020204020204" pitchFamily="34" charset="-122"/>
                <a:ea typeface="微软雅黑" panose="020B0503020204020204" pitchFamily="34" charset="-122"/>
              </a:rPr>
              <a:t>- </a:t>
            </a:r>
            <a:r>
              <a:rPr lang="zh-CN" altLang="en-US" dirty="0" smtClean="0">
                <a:solidFill>
                  <a:srgbClr val="009900"/>
                </a:solidFill>
                <a:latin typeface="微软雅黑" panose="020B0503020204020204" pitchFamily="34" charset="-122"/>
                <a:ea typeface="微软雅黑" panose="020B0503020204020204" pitchFamily="34" charset="-122"/>
              </a:rPr>
              <a:t>字的存放问题</a:t>
            </a:r>
          </a:p>
          <a:p>
            <a:pPr marL="685800" lvl="1" indent="-190500">
              <a:lnSpc>
                <a:spcPct val="100000"/>
              </a:lnSpc>
            </a:pPr>
            <a:r>
              <a:rPr lang="zh-CN" altLang="en-US" dirty="0" smtClean="0">
                <a:solidFill>
                  <a:schemeClr val="accent2"/>
                </a:solidFill>
                <a:latin typeface="微软雅黑" panose="020B0503020204020204" pitchFamily="34" charset="-122"/>
                <a:ea typeface="微软雅黑" panose="020B0503020204020204" pitchFamily="34" charset="-122"/>
              </a:rPr>
              <a:t>一个字能否存放在任何字节边界？</a:t>
            </a:r>
            <a:r>
              <a:rPr lang="en-US" altLang="zh-CN" dirty="0" smtClean="0">
                <a:solidFill>
                  <a:srgbClr val="009900"/>
                </a:solidFill>
                <a:latin typeface="微软雅黑" panose="020B0503020204020204" pitchFamily="34" charset="-122"/>
                <a:ea typeface="微软雅黑" panose="020B0503020204020204" pitchFamily="34" charset="-122"/>
              </a:rPr>
              <a:t>- </a:t>
            </a:r>
            <a:r>
              <a:rPr lang="zh-CN" altLang="en-US" dirty="0" smtClean="0">
                <a:solidFill>
                  <a:srgbClr val="009900"/>
                </a:solidFill>
                <a:latin typeface="微软雅黑" panose="020B0503020204020204" pitchFamily="34" charset="-122"/>
                <a:ea typeface="微软雅黑" panose="020B0503020204020204" pitchFamily="34" charset="-122"/>
              </a:rPr>
              <a:t>字的边界对齐问题</a:t>
            </a:r>
          </a:p>
        </p:txBody>
      </p:sp>
      <p:sp>
        <p:nvSpPr>
          <p:cNvPr id="425988" name="Text Box 4"/>
          <p:cNvSpPr txBox="1">
            <a:spLocks noChangeArrowheads="1"/>
          </p:cNvSpPr>
          <p:nvPr/>
        </p:nvSpPr>
        <p:spPr bwMode="auto">
          <a:xfrm>
            <a:off x="249238" y="2320925"/>
            <a:ext cx="8234362" cy="600075"/>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zh-CN" altLang="en-US" b="1" dirty="0">
                <a:latin typeface="微软雅黑" pitchFamily="34" charset="-122"/>
                <a:ea typeface="微软雅黑" pitchFamily="34" charset="-122"/>
                <a:cs typeface="Times New Roman" pitchFamily="18" charset="0"/>
              </a:rPr>
              <a:t>例如，若 </a:t>
            </a:r>
            <a:r>
              <a:rPr lang="en-US" altLang="zh-CN" b="1" dirty="0" err="1">
                <a:latin typeface="微软雅黑" pitchFamily="34" charset="-122"/>
                <a:ea typeface="微软雅黑" pitchFamily="34" charset="-122"/>
                <a:cs typeface="Times New Roman" pitchFamily="18" charset="0"/>
              </a:rPr>
              <a:t>int</a:t>
            </a:r>
            <a:r>
              <a:rPr lang="en-US" altLang="zh-CN" b="1" dirty="0">
                <a:latin typeface="微软雅黑" pitchFamily="34" charset="-122"/>
                <a:ea typeface="微软雅黑" pitchFamily="34" charset="-122"/>
                <a:cs typeface="Times New Roman" pitchFamily="18" charset="0"/>
              </a:rPr>
              <a:t> </a:t>
            </a:r>
            <a:r>
              <a:rPr lang="en-US" altLang="zh-CN" b="1" dirty="0" err="1">
                <a:latin typeface="微软雅黑" pitchFamily="34" charset="-122"/>
                <a:ea typeface="微软雅黑" pitchFamily="34" charset="-122"/>
                <a:cs typeface="Times New Roman" pitchFamily="18" charset="0"/>
              </a:rPr>
              <a:t>i</a:t>
            </a:r>
            <a:r>
              <a:rPr lang="en-US" altLang="zh-CN" b="1" dirty="0">
                <a:latin typeface="微软雅黑" pitchFamily="34" charset="-122"/>
                <a:ea typeface="微软雅黑" pitchFamily="34" charset="-122"/>
                <a:cs typeface="Times New Roman" pitchFamily="18" charset="0"/>
              </a:rPr>
              <a:t> = -65535</a:t>
            </a:r>
            <a:r>
              <a:rPr lang="zh-CN" altLang="en-US" b="1" dirty="0">
                <a:latin typeface="微软雅黑" pitchFamily="34" charset="-122"/>
                <a:ea typeface="微软雅黑" pitchFamily="34" charset="-122"/>
                <a:cs typeface="Times New Roman" pitchFamily="18" charset="0"/>
              </a:rPr>
              <a:t>，存放在内存</a:t>
            </a:r>
            <a:r>
              <a:rPr lang="en-US" altLang="zh-CN" b="1" dirty="0">
                <a:latin typeface="微软雅黑" pitchFamily="34" charset="-122"/>
                <a:ea typeface="微软雅黑" pitchFamily="34" charset="-122"/>
                <a:cs typeface="Times New Roman" pitchFamily="18" charset="0"/>
              </a:rPr>
              <a:t>100</a:t>
            </a:r>
            <a:r>
              <a:rPr lang="zh-CN" altLang="en-US" b="1" dirty="0">
                <a:latin typeface="微软雅黑" pitchFamily="34" charset="-122"/>
                <a:ea typeface="微软雅黑" pitchFamily="34" charset="-122"/>
                <a:cs typeface="Times New Roman" pitchFamily="18" charset="0"/>
              </a:rPr>
              <a:t>号单元（即占</a:t>
            </a:r>
            <a:r>
              <a:rPr lang="en-US" altLang="zh-CN" b="1" dirty="0">
                <a:latin typeface="微软雅黑" pitchFamily="34" charset="-122"/>
                <a:ea typeface="微软雅黑" pitchFamily="34" charset="-122"/>
                <a:cs typeface="Times New Roman" pitchFamily="18" charset="0"/>
              </a:rPr>
              <a:t>100#</a:t>
            </a:r>
            <a:r>
              <a:rPr lang="zh-CN" altLang="en-US" b="1" dirty="0">
                <a:latin typeface="微软雅黑" pitchFamily="34" charset="-122"/>
                <a:ea typeface="微软雅黑" pitchFamily="34" charset="-122"/>
                <a:cs typeface="Times New Roman" pitchFamily="18" charset="0"/>
              </a:rPr>
              <a:t>～</a:t>
            </a:r>
            <a:r>
              <a:rPr lang="en-US" altLang="zh-CN" b="1" dirty="0">
                <a:latin typeface="微软雅黑" pitchFamily="34" charset="-122"/>
                <a:ea typeface="微软雅黑" pitchFamily="34" charset="-122"/>
                <a:cs typeface="Times New Roman" pitchFamily="18" charset="0"/>
              </a:rPr>
              <a:t>103#</a:t>
            </a:r>
            <a:r>
              <a:rPr lang="zh-CN" altLang="en-US" b="1" dirty="0">
                <a:latin typeface="微软雅黑" pitchFamily="34" charset="-122"/>
                <a:ea typeface="微软雅黑" pitchFamily="34" charset="-122"/>
                <a:cs typeface="Times New Roman" pitchFamily="18" charset="0"/>
              </a:rPr>
              <a:t>），则用“取数”指令访问</a:t>
            </a:r>
            <a:r>
              <a:rPr lang="en-US" altLang="zh-CN" b="1" dirty="0">
                <a:latin typeface="微软雅黑" pitchFamily="34" charset="-122"/>
                <a:ea typeface="微软雅黑" pitchFamily="34" charset="-122"/>
                <a:cs typeface="Times New Roman" pitchFamily="18" charset="0"/>
              </a:rPr>
              <a:t>100</a:t>
            </a:r>
            <a:r>
              <a:rPr lang="zh-CN" altLang="en-US" b="1" dirty="0">
                <a:latin typeface="微软雅黑" pitchFamily="34" charset="-122"/>
                <a:ea typeface="微软雅黑" pitchFamily="34" charset="-122"/>
                <a:cs typeface="Times New Roman" pitchFamily="18" charset="0"/>
              </a:rPr>
              <a:t>号单元取出 </a:t>
            </a:r>
            <a:r>
              <a:rPr lang="en-US" altLang="zh-CN" b="1" dirty="0" err="1">
                <a:latin typeface="微软雅黑" pitchFamily="34" charset="-122"/>
                <a:ea typeface="微软雅黑" pitchFamily="34" charset="-122"/>
                <a:cs typeface="Times New Roman" pitchFamily="18" charset="0"/>
              </a:rPr>
              <a:t>i</a:t>
            </a:r>
            <a:r>
              <a:rPr lang="en-US" altLang="zh-CN" b="1" dirty="0">
                <a:latin typeface="微软雅黑" pitchFamily="34" charset="-122"/>
                <a:ea typeface="微软雅黑" pitchFamily="34" charset="-122"/>
                <a:cs typeface="Times New Roman" pitchFamily="18" charset="0"/>
              </a:rPr>
              <a:t> </a:t>
            </a:r>
            <a:r>
              <a:rPr lang="zh-CN" altLang="en-US" b="1" dirty="0">
                <a:latin typeface="微软雅黑" pitchFamily="34" charset="-122"/>
                <a:ea typeface="微软雅黑" pitchFamily="34" charset="-122"/>
                <a:cs typeface="Times New Roman" pitchFamily="18" charset="0"/>
              </a:rPr>
              <a:t>时，必须清楚 </a:t>
            </a:r>
            <a:r>
              <a:rPr lang="en-US" altLang="zh-CN" b="1" dirty="0" err="1">
                <a:latin typeface="微软雅黑" pitchFamily="34" charset="-122"/>
                <a:ea typeface="微软雅黑" pitchFamily="34" charset="-122"/>
                <a:cs typeface="Times New Roman" pitchFamily="18" charset="0"/>
              </a:rPr>
              <a:t>i</a:t>
            </a:r>
            <a:r>
              <a:rPr lang="en-US" altLang="zh-CN" b="1" dirty="0">
                <a:latin typeface="微软雅黑" pitchFamily="34" charset="-122"/>
                <a:ea typeface="微软雅黑" pitchFamily="34" charset="-122"/>
                <a:cs typeface="Times New Roman" pitchFamily="18" charset="0"/>
              </a:rPr>
              <a:t> </a:t>
            </a:r>
            <a:r>
              <a:rPr lang="zh-CN" altLang="en-US" b="1" dirty="0">
                <a:latin typeface="微软雅黑" pitchFamily="34" charset="-122"/>
                <a:ea typeface="微软雅黑" pitchFamily="34" charset="-122"/>
                <a:cs typeface="Times New Roman" pitchFamily="18" charset="0"/>
              </a:rPr>
              <a:t>的</a:t>
            </a:r>
            <a:r>
              <a:rPr lang="en-US" altLang="zh-CN" b="1" dirty="0">
                <a:latin typeface="微软雅黑" pitchFamily="34" charset="-122"/>
                <a:ea typeface="微软雅黑" pitchFamily="34" charset="-122"/>
                <a:cs typeface="Times New Roman" pitchFamily="18" charset="0"/>
              </a:rPr>
              <a:t>4</a:t>
            </a:r>
            <a:r>
              <a:rPr lang="zh-CN" altLang="en-US" b="1" dirty="0">
                <a:latin typeface="微软雅黑" pitchFamily="34" charset="-122"/>
                <a:ea typeface="微软雅黑" pitchFamily="34" charset="-122"/>
                <a:cs typeface="Times New Roman" pitchFamily="18" charset="0"/>
              </a:rPr>
              <a:t>个字节是如何存放的。</a:t>
            </a:r>
          </a:p>
        </p:txBody>
      </p:sp>
      <p:grpSp>
        <p:nvGrpSpPr>
          <p:cNvPr id="2" name="Group 5"/>
          <p:cNvGrpSpPr>
            <a:grpSpLocks/>
          </p:cNvGrpSpPr>
          <p:nvPr/>
        </p:nvGrpSpPr>
        <p:grpSpPr bwMode="auto">
          <a:xfrm>
            <a:off x="984250" y="3116263"/>
            <a:ext cx="7431088" cy="1593850"/>
            <a:chOff x="620" y="2082"/>
            <a:chExt cx="4681" cy="1004"/>
          </a:xfrm>
        </p:grpSpPr>
        <p:grpSp>
          <p:nvGrpSpPr>
            <p:cNvPr id="519174" name="Group 6"/>
            <p:cNvGrpSpPr>
              <a:grpSpLocks/>
            </p:cNvGrpSpPr>
            <p:nvPr/>
          </p:nvGrpSpPr>
          <p:grpSpPr bwMode="auto">
            <a:xfrm>
              <a:off x="620" y="2082"/>
              <a:ext cx="4681" cy="1004"/>
              <a:chOff x="432" y="2136"/>
              <a:chExt cx="4681" cy="1004"/>
            </a:xfrm>
          </p:grpSpPr>
          <p:sp>
            <p:nvSpPr>
              <p:cNvPr id="519175" name="Rectangle 7"/>
              <p:cNvSpPr>
                <a:spLocks noChangeArrowheads="1"/>
              </p:cNvSpPr>
              <p:nvPr/>
            </p:nvSpPr>
            <p:spPr bwMode="auto">
              <a:xfrm>
                <a:off x="1252" y="2136"/>
                <a:ext cx="1960" cy="1004"/>
              </a:xfrm>
              <a:prstGeom prst="rect">
                <a:avLst/>
              </a:prstGeom>
              <a:noFill/>
              <a:ln w="127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19176" name="Rectangle 8"/>
              <p:cNvSpPr>
                <a:spLocks noChangeArrowheads="1"/>
              </p:cNvSpPr>
              <p:nvPr/>
            </p:nvSpPr>
            <p:spPr bwMode="auto">
              <a:xfrm>
                <a:off x="1252" y="2524"/>
                <a:ext cx="1960" cy="280"/>
              </a:xfrm>
              <a:prstGeom prst="rect">
                <a:avLst/>
              </a:prstGeom>
              <a:noFill/>
              <a:ln w="127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19177" name="Line 9"/>
              <p:cNvSpPr>
                <a:spLocks noChangeShapeType="1"/>
              </p:cNvSpPr>
              <p:nvPr/>
            </p:nvSpPr>
            <p:spPr bwMode="auto">
              <a:xfrm>
                <a:off x="2208" y="2524"/>
                <a:ext cx="0" cy="280"/>
              </a:xfrm>
              <a:prstGeom prst="line">
                <a:avLst/>
              </a:prstGeom>
              <a:noFill/>
              <a:ln w="12700">
                <a:solidFill>
                  <a:schemeClr val="tx1"/>
                </a:solidFill>
                <a:round/>
                <a:headEnd/>
                <a:tailEnd/>
              </a:ln>
            </p:spPr>
            <p:txBody>
              <a:bodyPr wrap="none" anchor="ctr"/>
              <a:lstStyle/>
              <a:p>
                <a:endParaRPr lang="zh-CN" altLang="en-US"/>
              </a:p>
            </p:txBody>
          </p:sp>
          <p:sp>
            <p:nvSpPr>
              <p:cNvPr id="519178" name="Line 10"/>
              <p:cNvSpPr>
                <a:spLocks noChangeShapeType="1"/>
              </p:cNvSpPr>
              <p:nvPr/>
            </p:nvSpPr>
            <p:spPr bwMode="auto">
              <a:xfrm>
                <a:off x="1728" y="2524"/>
                <a:ext cx="0" cy="280"/>
              </a:xfrm>
              <a:prstGeom prst="line">
                <a:avLst/>
              </a:prstGeom>
              <a:noFill/>
              <a:ln w="12700">
                <a:solidFill>
                  <a:schemeClr val="tx1"/>
                </a:solidFill>
                <a:round/>
                <a:headEnd/>
                <a:tailEnd/>
              </a:ln>
            </p:spPr>
            <p:txBody>
              <a:bodyPr wrap="none" anchor="ctr"/>
              <a:lstStyle/>
              <a:p>
                <a:endParaRPr lang="zh-CN" altLang="en-US"/>
              </a:p>
            </p:txBody>
          </p:sp>
          <p:sp>
            <p:nvSpPr>
              <p:cNvPr id="519179" name="Line 11"/>
              <p:cNvSpPr>
                <a:spLocks noChangeShapeType="1"/>
              </p:cNvSpPr>
              <p:nvPr/>
            </p:nvSpPr>
            <p:spPr bwMode="auto">
              <a:xfrm>
                <a:off x="2688" y="2524"/>
                <a:ext cx="0" cy="280"/>
              </a:xfrm>
              <a:prstGeom prst="line">
                <a:avLst/>
              </a:prstGeom>
              <a:noFill/>
              <a:ln w="12700">
                <a:solidFill>
                  <a:schemeClr val="tx1"/>
                </a:solidFill>
                <a:round/>
                <a:headEnd/>
                <a:tailEnd/>
              </a:ln>
            </p:spPr>
            <p:txBody>
              <a:bodyPr wrap="none" anchor="ctr"/>
              <a:lstStyle/>
              <a:p>
                <a:endParaRPr lang="zh-CN" altLang="en-US"/>
              </a:p>
            </p:txBody>
          </p:sp>
          <p:sp>
            <p:nvSpPr>
              <p:cNvPr id="519180" name="Rectangle 12"/>
              <p:cNvSpPr>
                <a:spLocks noChangeArrowheads="1"/>
              </p:cNvSpPr>
              <p:nvPr/>
            </p:nvSpPr>
            <p:spPr bwMode="auto">
              <a:xfrm>
                <a:off x="1296" y="2568"/>
                <a:ext cx="376" cy="179"/>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msb</a:t>
                </a:r>
              </a:p>
            </p:txBody>
          </p:sp>
          <p:sp>
            <p:nvSpPr>
              <p:cNvPr id="519181" name="Rectangle 13"/>
              <p:cNvSpPr>
                <a:spLocks noChangeArrowheads="1"/>
              </p:cNvSpPr>
              <p:nvPr/>
            </p:nvSpPr>
            <p:spPr bwMode="auto">
              <a:xfrm>
                <a:off x="2784" y="2568"/>
                <a:ext cx="288" cy="179"/>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lsb</a:t>
                </a:r>
              </a:p>
            </p:txBody>
          </p:sp>
          <p:sp>
            <p:nvSpPr>
              <p:cNvPr id="519182" name="Rectangle 14"/>
              <p:cNvSpPr>
                <a:spLocks noChangeArrowheads="1"/>
              </p:cNvSpPr>
              <p:nvPr/>
            </p:nvSpPr>
            <p:spPr bwMode="auto">
              <a:xfrm>
                <a:off x="1400" y="2344"/>
                <a:ext cx="1680" cy="179"/>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103     102     101      </a:t>
                </a:r>
                <a:r>
                  <a:rPr lang="en-US" altLang="zh-CN" b="1">
                    <a:solidFill>
                      <a:srgbClr val="CC0000"/>
                    </a:solidFill>
                  </a:rPr>
                  <a:t>100</a:t>
                </a:r>
              </a:p>
            </p:txBody>
          </p:sp>
          <p:sp>
            <p:nvSpPr>
              <p:cNvPr id="519183" name="Rectangle 15"/>
              <p:cNvSpPr>
                <a:spLocks noChangeArrowheads="1"/>
              </p:cNvSpPr>
              <p:nvPr/>
            </p:nvSpPr>
            <p:spPr bwMode="auto">
              <a:xfrm>
                <a:off x="3320" y="2344"/>
                <a:ext cx="1793" cy="195"/>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000" b="1"/>
                  <a:t>little endian word 100#</a:t>
                </a:r>
              </a:p>
            </p:txBody>
          </p:sp>
          <p:sp>
            <p:nvSpPr>
              <p:cNvPr id="519184" name="Rectangle 16"/>
              <p:cNvSpPr>
                <a:spLocks noChangeArrowheads="1"/>
              </p:cNvSpPr>
              <p:nvPr/>
            </p:nvSpPr>
            <p:spPr bwMode="auto">
              <a:xfrm>
                <a:off x="1400" y="2872"/>
                <a:ext cx="1680" cy="179"/>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solidFill>
                      <a:srgbClr val="CC0000"/>
                    </a:solidFill>
                  </a:rPr>
                  <a:t>100</a:t>
                </a:r>
                <a:r>
                  <a:rPr lang="en-US" altLang="zh-CN" b="1"/>
                  <a:t>     101     102      103</a:t>
                </a:r>
              </a:p>
            </p:txBody>
          </p:sp>
          <p:sp>
            <p:nvSpPr>
              <p:cNvPr id="519185" name="Rectangle 17"/>
              <p:cNvSpPr>
                <a:spLocks noChangeArrowheads="1"/>
              </p:cNvSpPr>
              <p:nvPr/>
            </p:nvSpPr>
            <p:spPr bwMode="auto">
              <a:xfrm>
                <a:off x="3320" y="2824"/>
                <a:ext cx="1706" cy="195"/>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000" b="1"/>
                  <a:t>big endian word 100#</a:t>
                </a:r>
              </a:p>
            </p:txBody>
          </p:sp>
          <p:sp>
            <p:nvSpPr>
              <p:cNvPr id="519186" name="Text Box 18"/>
              <p:cNvSpPr txBox="1">
                <a:spLocks noChangeArrowheads="1"/>
              </p:cNvSpPr>
              <p:nvPr/>
            </p:nvSpPr>
            <p:spPr bwMode="auto">
              <a:xfrm>
                <a:off x="432" y="2520"/>
                <a:ext cx="578" cy="231"/>
              </a:xfrm>
              <a:prstGeom prst="rect">
                <a:avLst/>
              </a:prstGeom>
              <a:noFill/>
              <a:ln w="12700">
                <a:noFill/>
                <a:miter lim="800000"/>
                <a:headEnd/>
                <a:tailEnd/>
              </a:ln>
            </p:spPr>
            <p:txBody>
              <a:bodyPr wrap="none">
                <a:spAutoFit/>
              </a:bodyPr>
              <a:lstStyle/>
              <a:p>
                <a:pPr eaLnBrk="0" hangingPunct="0">
                  <a:lnSpc>
                    <a:spcPct val="90000"/>
                  </a:lnSpc>
                </a:pPr>
                <a:r>
                  <a:rPr lang="en-US" altLang="zh-CN" sz="2000" b="1"/>
                  <a:t>Word:</a:t>
                </a:r>
              </a:p>
            </p:txBody>
          </p:sp>
        </p:grpSp>
        <p:sp>
          <p:nvSpPr>
            <p:cNvPr id="519187" name="Text Box 19"/>
            <p:cNvSpPr txBox="1">
              <a:spLocks noChangeArrowheads="1"/>
            </p:cNvSpPr>
            <p:nvPr/>
          </p:nvSpPr>
          <p:spPr bwMode="auto">
            <a:xfrm>
              <a:off x="1506" y="2096"/>
              <a:ext cx="1811" cy="205"/>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b="1">
                  <a:solidFill>
                    <a:schemeClr val="accent2"/>
                  </a:solidFill>
                </a:rPr>
                <a:t>    FF      FF       00        01</a:t>
              </a:r>
            </a:p>
          </p:txBody>
        </p:sp>
      </p:grpSp>
      <p:sp>
        <p:nvSpPr>
          <p:cNvPr id="426004" name="Rectangle 20"/>
          <p:cNvSpPr>
            <a:spLocks noChangeArrowheads="1"/>
          </p:cNvSpPr>
          <p:nvPr/>
        </p:nvSpPr>
        <p:spPr bwMode="auto">
          <a:xfrm>
            <a:off x="442913" y="4821238"/>
            <a:ext cx="8183562" cy="1500924"/>
          </a:xfrm>
          <a:prstGeom prst="rect">
            <a:avLst/>
          </a:prstGeom>
          <a:noFill/>
          <a:ln w="12700">
            <a:noFill/>
            <a:miter lim="800000"/>
            <a:headEnd/>
            <a:tailEnd/>
          </a:ln>
        </p:spPr>
        <p:txBody>
          <a:bodyPr lIns="63500" tIns="25400" rIns="63500" bIns="25400">
            <a:spAutoFit/>
          </a:bodyPr>
          <a:lstStyle/>
          <a:p>
            <a:pPr marL="342900" indent="-342900" eaLnBrk="0" hangingPunct="0">
              <a:lnSpc>
                <a:spcPct val="87000"/>
              </a:lnSpc>
              <a:spcBef>
                <a:spcPct val="41000"/>
              </a:spcBef>
              <a:buClr>
                <a:schemeClr val="tx1"/>
              </a:buClr>
              <a:buSzPct val="60000"/>
              <a:buFont typeface="Wingdings" pitchFamily="2" charset="2"/>
              <a:buNone/>
              <a:tabLst>
                <a:tab pos="1600200" algn="l"/>
              </a:tabLst>
            </a:pPr>
            <a:r>
              <a:rPr lang="zh-CN" altLang="en-US" sz="2000" b="1" dirty="0">
                <a:solidFill>
                  <a:schemeClr val="accent2"/>
                </a:solidFill>
                <a:latin typeface="微软雅黑" panose="020B0503020204020204" pitchFamily="34" charset="-122"/>
                <a:ea typeface="微软雅黑" panose="020B0503020204020204" pitchFamily="34" charset="-122"/>
              </a:rPr>
              <a:t>大端方式（</a:t>
            </a:r>
            <a:r>
              <a:rPr lang="en-US" altLang="zh-CN" sz="2000" b="1" dirty="0">
                <a:solidFill>
                  <a:schemeClr val="accent2"/>
                </a:solidFill>
                <a:latin typeface="微软雅黑" panose="020B0503020204020204" pitchFamily="34" charset="-122"/>
                <a:ea typeface="微软雅黑" panose="020B0503020204020204" pitchFamily="34" charset="-122"/>
              </a:rPr>
              <a:t>Big Endian</a:t>
            </a:r>
            <a:r>
              <a:rPr lang="zh-CN" altLang="en-US" sz="2000" b="1" dirty="0">
                <a:solidFill>
                  <a:schemeClr val="accent2"/>
                </a:solidFill>
                <a:latin typeface="微软雅黑" panose="020B0503020204020204" pitchFamily="34" charset="-122"/>
                <a:ea typeface="微软雅黑" panose="020B0503020204020204" pitchFamily="34" charset="-122"/>
              </a:rPr>
              <a:t>）</a:t>
            </a:r>
            <a:r>
              <a:rPr lang="en-US" altLang="zh-CN" sz="2000" b="1" dirty="0">
                <a:solidFill>
                  <a:schemeClr val="accent2"/>
                </a:solidFill>
                <a:latin typeface="微软雅黑" panose="020B0503020204020204" pitchFamily="34" charset="-122"/>
                <a:ea typeface="微软雅黑" panose="020B0503020204020204" pitchFamily="34" charset="-122"/>
              </a:rPr>
              <a:t>:  MSB</a:t>
            </a:r>
            <a:r>
              <a:rPr lang="zh-CN" altLang="en-US" sz="2000" b="1" dirty="0">
                <a:solidFill>
                  <a:schemeClr val="accent2"/>
                </a:solidFill>
                <a:latin typeface="微软雅黑" panose="020B0503020204020204" pitchFamily="34" charset="-122"/>
                <a:ea typeface="微软雅黑" panose="020B0503020204020204" pitchFamily="34" charset="-122"/>
              </a:rPr>
              <a:t>所在的地址是数的地址</a:t>
            </a:r>
            <a:endParaRPr lang="en-US" altLang="zh-CN" sz="2000" b="1" dirty="0">
              <a:solidFill>
                <a:schemeClr val="accent2"/>
              </a:solidFill>
              <a:latin typeface="微软雅黑" panose="020B0503020204020204" pitchFamily="34" charset="-122"/>
              <a:ea typeface="微软雅黑" panose="020B0503020204020204" pitchFamily="34" charset="-122"/>
            </a:endParaRPr>
          </a:p>
          <a:p>
            <a:pPr marL="342900" indent="-342900" eaLnBrk="0" hangingPunct="0">
              <a:lnSpc>
                <a:spcPct val="87000"/>
              </a:lnSpc>
              <a:spcBef>
                <a:spcPct val="41000"/>
              </a:spcBef>
              <a:buClr>
                <a:schemeClr val="tx1"/>
              </a:buClr>
              <a:buSzPct val="60000"/>
              <a:buFont typeface="Wingdings" pitchFamily="2" charset="2"/>
              <a:buNone/>
              <a:tabLst>
                <a:tab pos="1600200" algn="l"/>
              </a:tabLst>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solidFill>
                  <a:srgbClr val="A50021"/>
                </a:solidFill>
                <a:latin typeface="微软雅黑" panose="020B0503020204020204" pitchFamily="34" charset="-122"/>
                <a:ea typeface="微软雅黑" panose="020B0503020204020204" pitchFamily="34" charset="-122"/>
              </a:rPr>
              <a:t>e.g</a:t>
            </a:r>
            <a:r>
              <a:rPr lang="en-US" altLang="zh-CN" sz="2000" b="1" dirty="0">
                <a:solidFill>
                  <a:srgbClr val="A50021"/>
                </a:solidFill>
                <a:latin typeface="微软雅黑" panose="020B0503020204020204" pitchFamily="34" charset="-122"/>
                <a:ea typeface="微软雅黑" panose="020B0503020204020204" pitchFamily="34" charset="-122"/>
              </a:rPr>
              <a:t>. IBM 360/370, Motorola 68k, MIPS, </a:t>
            </a:r>
            <a:r>
              <a:rPr lang="en-US" altLang="zh-CN" sz="2000" b="1" dirty="0" err="1">
                <a:solidFill>
                  <a:srgbClr val="A50021"/>
                </a:solidFill>
                <a:latin typeface="微软雅黑" panose="020B0503020204020204" pitchFamily="34" charset="-122"/>
                <a:ea typeface="微软雅黑" panose="020B0503020204020204" pitchFamily="34" charset="-122"/>
              </a:rPr>
              <a:t>Sparc</a:t>
            </a:r>
            <a:r>
              <a:rPr lang="en-US" altLang="zh-CN" sz="2000" b="1" dirty="0">
                <a:solidFill>
                  <a:srgbClr val="A50021"/>
                </a:solidFill>
                <a:latin typeface="微软雅黑" panose="020B0503020204020204" pitchFamily="34" charset="-122"/>
                <a:ea typeface="微软雅黑" panose="020B0503020204020204" pitchFamily="34" charset="-122"/>
              </a:rPr>
              <a:t>, HP PA</a:t>
            </a:r>
          </a:p>
          <a:p>
            <a:pPr marL="342900" indent="-342900" eaLnBrk="0" hangingPunct="0">
              <a:lnSpc>
                <a:spcPct val="87000"/>
              </a:lnSpc>
              <a:spcBef>
                <a:spcPct val="41000"/>
              </a:spcBef>
              <a:buClr>
                <a:schemeClr val="tx1"/>
              </a:buClr>
              <a:buSzPct val="60000"/>
              <a:buFont typeface="Wingdings" pitchFamily="2" charset="2"/>
              <a:buNone/>
              <a:tabLst>
                <a:tab pos="1600200" algn="l"/>
              </a:tabLst>
            </a:pPr>
            <a:r>
              <a:rPr lang="zh-CN" altLang="en-US" sz="2000" b="1" dirty="0">
                <a:solidFill>
                  <a:schemeClr val="accent2"/>
                </a:solidFill>
                <a:latin typeface="微软雅黑" panose="020B0503020204020204" pitchFamily="34" charset="-122"/>
                <a:ea typeface="微软雅黑" panose="020B0503020204020204" pitchFamily="34" charset="-122"/>
              </a:rPr>
              <a:t>小端方式（</a:t>
            </a:r>
            <a:r>
              <a:rPr lang="en-US" altLang="zh-CN" sz="2000" b="1" dirty="0">
                <a:solidFill>
                  <a:schemeClr val="accent2"/>
                </a:solidFill>
                <a:latin typeface="微软雅黑" panose="020B0503020204020204" pitchFamily="34" charset="-122"/>
                <a:ea typeface="微软雅黑" panose="020B0503020204020204" pitchFamily="34" charset="-122"/>
              </a:rPr>
              <a:t> Little Endian</a:t>
            </a:r>
            <a:r>
              <a:rPr lang="zh-CN" altLang="en-US" sz="2000" b="1" dirty="0">
                <a:solidFill>
                  <a:schemeClr val="accent2"/>
                </a:solidFill>
                <a:latin typeface="微软雅黑" panose="020B0503020204020204" pitchFamily="34" charset="-122"/>
                <a:ea typeface="微软雅黑" panose="020B0503020204020204" pitchFamily="34" charset="-122"/>
              </a:rPr>
              <a:t>）</a:t>
            </a:r>
            <a:r>
              <a:rPr lang="en-US" altLang="zh-CN" sz="2000" b="1" dirty="0">
                <a:solidFill>
                  <a:schemeClr val="accent2"/>
                </a:solidFill>
                <a:latin typeface="微软雅黑" panose="020B0503020204020204" pitchFamily="34" charset="-122"/>
                <a:ea typeface="微软雅黑" panose="020B0503020204020204" pitchFamily="34" charset="-122"/>
              </a:rPr>
              <a:t>:  LSB</a:t>
            </a:r>
            <a:r>
              <a:rPr lang="zh-CN" altLang="en-US" sz="2000" b="1" dirty="0">
                <a:solidFill>
                  <a:schemeClr val="accent2"/>
                </a:solidFill>
                <a:latin typeface="微软雅黑" panose="020B0503020204020204" pitchFamily="34" charset="-122"/>
                <a:ea typeface="微软雅黑" panose="020B0503020204020204" pitchFamily="34" charset="-122"/>
              </a:rPr>
              <a:t>所在的地址是数的地址</a:t>
            </a:r>
          </a:p>
          <a:p>
            <a:pPr marL="342900" indent="-342900" eaLnBrk="0" hangingPunct="0">
              <a:lnSpc>
                <a:spcPct val="87000"/>
              </a:lnSpc>
              <a:spcBef>
                <a:spcPct val="41000"/>
              </a:spcBef>
              <a:buClr>
                <a:schemeClr val="tx1"/>
              </a:buClr>
              <a:buSzPct val="60000"/>
              <a:buFont typeface="Wingdings" pitchFamily="2" charset="2"/>
              <a:buNone/>
              <a:tabLst>
                <a:tab pos="1600200" algn="l"/>
              </a:tabLst>
            </a:pPr>
            <a:r>
              <a:rPr lang="en-US" altLang="zh-CN" sz="2000" b="1" dirty="0">
                <a:solidFill>
                  <a:schemeClr val="accent2"/>
                </a:solidFill>
                <a:latin typeface="微软雅黑" panose="020B0503020204020204" pitchFamily="34" charset="-122"/>
                <a:ea typeface="微软雅黑" panose="020B0503020204020204" pitchFamily="34" charset="-122"/>
              </a:rPr>
              <a:t>                      </a:t>
            </a:r>
            <a:r>
              <a:rPr lang="en-US" altLang="zh-CN" sz="2000" b="1" dirty="0">
                <a:solidFill>
                  <a:srgbClr val="A50021"/>
                </a:solidFill>
                <a:latin typeface="微软雅黑" panose="020B0503020204020204" pitchFamily="34" charset="-122"/>
                <a:ea typeface="微软雅黑" panose="020B0503020204020204" pitchFamily="34" charset="-122"/>
              </a:rPr>
              <a:t>e.g. Intel 80x86, DEC VAX</a:t>
            </a:r>
            <a:r>
              <a:rPr lang="en-US" altLang="zh-CN" sz="2000" b="1" dirty="0">
                <a:latin typeface="微软雅黑" panose="020B0503020204020204" pitchFamily="34" charset="-122"/>
                <a:ea typeface="微软雅黑" panose="020B0503020204020204" pitchFamily="34" charset="-122"/>
              </a:rPr>
              <a:t> </a:t>
            </a:r>
          </a:p>
        </p:txBody>
      </p:sp>
      <p:sp>
        <p:nvSpPr>
          <p:cNvPr id="426006" name="Text Box 22"/>
          <p:cNvSpPr txBox="1">
            <a:spLocks noChangeArrowheads="1"/>
          </p:cNvSpPr>
          <p:nvPr/>
        </p:nvSpPr>
        <p:spPr bwMode="auto">
          <a:xfrm>
            <a:off x="292100" y="6384925"/>
            <a:ext cx="8008938" cy="401638"/>
          </a:xfrm>
          <a:prstGeom prst="rect">
            <a:avLst/>
          </a:prstGeom>
          <a:noFill/>
          <a:ln w="12700">
            <a:noFill/>
            <a:miter lim="800000"/>
            <a:headEnd/>
            <a:tailEnd/>
          </a:ln>
        </p:spPr>
        <p:txBody>
          <a:bodyPr>
            <a:spAutoFit/>
          </a:bodyPr>
          <a:lstStyle/>
          <a:p>
            <a:pPr eaLnBrk="0" hangingPunct="0">
              <a:spcBef>
                <a:spcPct val="50000"/>
              </a:spcBef>
            </a:pPr>
            <a:r>
              <a:rPr lang="zh-CN" altLang="en-US" sz="2000" b="1">
                <a:latin typeface="微软雅黑" panose="020B0503020204020204" pitchFamily="34" charset="-122"/>
                <a:ea typeface="微软雅黑" panose="020B0503020204020204" pitchFamily="34" charset="-122"/>
              </a:rPr>
              <a:t>有些机器两种方式都支持，可通过特定控制位来设定采用哪种方式。</a:t>
            </a:r>
          </a:p>
        </p:txBody>
      </p:sp>
      <p:sp>
        <p:nvSpPr>
          <p:cNvPr id="519190" name="Text Box 22"/>
          <p:cNvSpPr txBox="1">
            <a:spLocks noChangeArrowheads="1"/>
          </p:cNvSpPr>
          <p:nvPr/>
        </p:nvSpPr>
        <p:spPr bwMode="auto">
          <a:xfrm>
            <a:off x="5876925" y="723900"/>
            <a:ext cx="2990850" cy="814388"/>
          </a:xfrm>
          <a:prstGeom prst="rect">
            <a:avLst/>
          </a:prstGeom>
          <a:solidFill>
            <a:schemeClr val="bg1"/>
          </a:solidFill>
          <a:ln w="12700">
            <a:noFill/>
            <a:miter lim="800000"/>
            <a:headEnd/>
            <a:tailEnd/>
          </a:ln>
          <a:effectLst/>
        </p:spPr>
        <p:txBody>
          <a:bodyPr>
            <a:spAutoFit/>
          </a:bodyPr>
          <a:lstStyle/>
          <a:p>
            <a:pPr eaLnBrk="0" hangingPunct="0">
              <a:spcBef>
                <a:spcPct val="50000"/>
              </a:spcBef>
            </a:pPr>
            <a:r>
              <a:rPr lang="en-US" altLang="zh-CN" sz="1900" b="1" dirty="0">
                <a:latin typeface="微软雅黑" pitchFamily="34" charset="-122"/>
                <a:ea typeface="微软雅黑" pitchFamily="34" charset="-122"/>
              </a:rPr>
              <a:t>65535=2</a:t>
            </a:r>
            <a:r>
              <a:rPr lang="en-US" altLang="zh-CN" sz="1900" b="1" baseline="30000" dirty="0">
                <a:latin typeface="微软雅黑" pitchFamily="34" charset="-122"/>
                <a:ea typeface="微软雅黑" pitchFamily="34" charset="-122"/>
              </a:rPr>
              <a:t>16</a:t>
            </a:r>
            <a:r>
              <a:rPr lang="en-US" altLang="zh-CN" sz="1900" b="1" dirty="0">
                <a:latin typeface="微软雅黑" pitchFamily="34" charset="-122"/>
                <a:ea typeface="微软雅黑" pitchFamily="34" charset="-122"/>
              </a:rPr>
              <a:t>-1</a:t>
            </a:r>
          </a:p>
          <a:p>
            <a:pPr eaLnBrk="0" hangingPunct="0">
              <a:spcBef>
                <a:spcPct val="50000"/>
              </a:spcBef>
            </a:pPr>
            <a:r>
              <a:rPr lang="en-US" altLang="zh-CN" sz="1900" b="1" dirty="0">
                <a:latin typeface="微软雅黑" pitchFamily="34" charset="-122"/>
                <a:ea typeface="微软雅黑" pitchFamily="34" charset="-122"/>
              </a:rPr>
              <a:t>[-65535]</a:t>
            </a:r>
            <a:r>
              <a:rPr lang="zh-CN" altLang="en-US" sz="1900" b="1" baseline="-25000" dirty="0">
                <a:latin typeface="微软雅黑" pitchFamily="34" charset="-122"/>
                <a:ea typeface="微软雅黑" pitchFamily="34" charset="-122"/>
              </a:rPr>
              <a:t>补</a:t>
            </a:r>
            <a:r>
              <a:rPr lang="en-US" altLang="zh-CN" sz="1900" b="1" dirty="0">
                <a:latin typeface="微软雅黑" pitchFamily="34" charset="-122"/>
                <a:ea typeface="微软雅黑" pitchFamily="34" charset="-122"/>
              </a:rPr>
              <a:t>=FFFF0001H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Effect transition="in" filter="blinds(horizontal)">
                                      <p:cBhvr>
                                        <p:cTn id="7" dur="500"/>
                                        <p:tgtEl>
                                          <p:spTgt spid="425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5987">
                                            <p:txEl>
                                              <p:pRg st="1" end="1"/>
                                            </p:txEl>
                                          </p:spTgt>
                                        </p:tgtEl>
                                        <p:attrNameLst>
                                          <p:attrName>style.visibility</p:attrName>
                                        </p:attrNameLst>
                                      </p:cBhvr>
                                      <p:to>
                                        <p:strVal val="visible"/>
                                      </p:to>
                                    </p:set>
                                    <p:animEffect transition="in" filter="blinds(horizontal)">
                                      <p:cBhvr>
                                        <p:cTn id="12" dur="500"/>
                                        <p:tgtEl>
                                          <p:spTgt spid="425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5987">
                                            <p:txEl>
                                              <p:pRg st="2" end="2"/>
                                            </p:txEl>
                                          </p:spTgt>
                                        </p:tgtEl>
                                        <p:attrNameLst>
                                          <p:attrName>style.visibility</p:attrName>
                                        </p:attrNameLst>
                                      </p:cBhvr>
                                      <p:to>
                                        <p:strVal val="visible"/>
                                      </p:to>
                                    </p:set>
                                    <p:animEffect transition="in" filter="blinds(horizontal)">
                                      <p:cBhvr>
                                        <p:cTn id="17" dur="500"/>
                                        <p:tgtEl>
                                          <p:spTgt spid="425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5987">
                                            <p:txEl>
                                              <p:pRg st="3" end="3"/>
                                            </p:txEl>
                                          </p:spTgt>
                                        </p:tgtEl>
                                        <p:attrNameLst>
                                          <p:attrName>style.visibility</p:attrName>
                                        </p:attrNameLst>
                                      </p:cBhvr>
                                      <p:to>
                                        <p:strVal val="visible"/>
                                      </p:to>
                                    </p:set>
                                    <p:animEffect transition="in" filter="blinds(horizontal)">
                                      <p:cBhvr>
                                        <p:cTn id="22" dur="500"/>
                                        <p:tgtEl>
                                          <p:spTgt spid="425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5988">
                                            <p:txEl>
                                              <p:pRg st="0" end="0"/>
                                            </p:txEl>
                                          </p:spTgt>
                                        </p:tgtEl>
                                        <p:attrNameLst>
                                          <p:attrName>style.visibility</p:attrName>
                                        </p:attrNameLst>
                                      </p:cBhvr>
                                      <p:to>
                                        <p:strVal val="visible"/>
                                      </p:to>
                                    </p:set>
                                    <p:animEffect transition="in" filter="blinds(horizontal)">
                                      <p:cBhvr>
                                        <p:cTn id="27" dur="500"/>
                                        <p:tgtEl>
                                          <p:spTgt spid="42598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9190"/>
                                        </p:tgtEl>
                                        <p:attrNameLst>
                                          <p:attrName>style.visibility</p:attrName>
                                        </p:attrNameLst>
                                      </p:cBhvr>
                                      <p:to>
                                        <p:strVal val="visible"/>
                                      </p:to>
                                    </p:set>
                                    <p:animEffect transition="in" filter="blinds(horizontal)">
                                      <p:cBhvr>
                                        <p:cTn id="32" dur="500"/>
                                        <p:tgtEl>
                                          <p:spTgt spid="51919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26004">
                                            <p:txEl>
                                              <p:pRg st="0" end="0"/>
                                            </p:txEl>
                                          </p:spTgt>
                                        </p:tgtEl>
                                        <p:attrNameLst>
                                          <p:attrName>style.visibility</p:attrName>
                                        </p:attrNameLst>
                                      </p:cBhvr>
                                      <p:to>
                                        <p:strVal val="visible"/>
                                      </p:to>
                                    </p:set>
                                    <p:animEffect transition="in" filter="blinds(horizontal)">
                                      <p:cBhvr>
                                        <p:cTn id="42" dur="500"/>
                                        <p:tgtEl>
                                          <p:spTgt spid="42600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26004">
                                            <p:txEl>
                                              <p:pRg st="1" end="1"/>
                                            </p:txEl>
                                          </p:spTgt>
                                        </p:tgtEl>
                                        <p:attrNameLst>
                                          <p:attrName>style.visibility</p:attrName>
                                        </p:attrNameLst>
                                      </p:cBhvr>
                                      <p:to>
                                        <p:strVal val="visible"/>
                                      </p:to>
                                    </p:set>
                                    <p:animEffect transition="in" filter="blinds(horizontal)">
                                      <p:cBhvr>
                                        <p:cTn id="47" dur="500"/>
                                        <p:tgtEl>
                                          <p:spTgt spid="42600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26004">
                                            <p:txEl>
                                              <p:pRg st="2" end="2"/>
                                            </p:txEl>
                                          </p:spTgt>
                                        </p:tgtEl>
                                        <p:attrNameLst>
                                          <p:attrName>style.visibility</p:attrName>
                                        </p:attrNameLst>
                                      </p:cBhvr>
                                      <p:to>
                                        <p:strVal val="visible"/>
                                      </p:to>
                                    </p:set>
                                    <p:animEffect transition="in" filter="blinds(horizontal)">
                                      <p:cBhvr>
                                        <p:cTn id="52" dur="500"/>
                                        <p:tgtEl>
                                          <p:spTgt spid="426004">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26004">
                                            <p:txEl>
                                              <p:pRg st="3" end="3"/>
                                            </p:txEl>
                                          </p:spTgt>
                                        </p:tgtEl>
                                        <p:attrNameLst>
                                          <p:attrName>style.visibility</p:attrName>
                                        </p:attrNameLst>
                                      </p:cBhvr>
                                      <p:to>
                                        <p:strVal val="visible"/>
                                      </p:to>
                                    </p:set>
                                    <p:animEffect transition="in" filter="blinds(horizontal)">
                                      <p:cBhvr>
                                        <p:cTn id="57" dur="500"/>
                                        <p:tgtEl>
                                          <p:spTgt spid="426004">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26006"/>
                                        </p:tgtEl>
                                        <p:attrNameLst>
                                          <p:attrName>style.visibility</p:attrName>
                                        </p:attrNameLst>
                                      </p:cBhvr>
                                      <p:to>
                                        <p:strVal val="visible"/>
                                      </p:to>
                                    </p:set>
                                    <p:animEffect transition="in" filter="blinds(horizontal)">
                                      <p:cBhvr>
                                        <p:cTn id="62" dur="500"/>
                                        <p:tgtEl>
                                          <p:spTgt spid="426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06" grpId="0"/>
      <p:bldP spid="519190"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spcBef>
                <a:spcPct val="75000"/>
              </a:spcBef>
            </a:pP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solidFill>
                  <a:srgbClr val="FF0000"/>
                </a:solidFill>
                <a:latin typeface="微软雅黑" panose="020B0503020204020204" pitchFamily="34" charset="-122"/>
                <a:ea typeface="微软雅黑" panose="020B0503020204020204" pitchFamily="34" charset="-122"/>
              </a:rPr>
              <a:t/>
            </a:r>
            <a:br>
              <a:rPr lang="zh-CN" altLang="en-US" dirty="0" smtClean="0">
                <a:solidFill>
                  <a:srgbClr val="FF0000"/>
                </a:solidFill>
                <a:latin typeface="微软雅黑" panose="020B0503020204020204" pitchFamily="34" charset="-122"/>
                <a:ea typeface="微软雅黑" panose="020B0503020204020204" pitchFamily="34" charset="-122"/>
              </a:rPr>
            </a:br>
            <a:r>
              <a:rPr lang="en-US" altLang="zh-CN" dirty="0" smtClean="0">
                <a:solidFill>
                  <a:srgbClr val="FF0000"/>
                </a:solidFill>
                <a:latin typeface="微软雅黑" panose="020B0503020204020204" pitchFamily="34" charset="-122"/>
                <a:ea typeface="微软雅黑" panose="020B0503020204020204" pitchFamily="34" charset="-122"/>
              </a:rPr>
              <a:t>1. </a:t>
            </a:r>
            <a:r>
              <a:rPr lang="zh-CN" altLang="en-US" dirty="0" smtClean="0">
                <a:solidFill>
                  <a:srgbClr val="FF0000"/>
                </a:solidFill>
                <a:latin typeface="微软雅黑" panose="020B0503020204020204" pitchFamily="34" charset="-122"/>
                <a:ea typeface="微软雅黑" panose="020B0503020204020204" pitchFamily="34" charset="-122"/>
              </a:rPr>
              <a:t>非数值数据的编码表示</a:t>
            </a:r>
            <a:r>
              <a:rPr lang="en-US" altLang="zh-CN" dirty="0" smtClean="0">
                <a:solidFill>
                  <a:srgbClr val="FF0000"/>
                </a:solidFill>
                <a:latin typeface="微软雅黑" panose="020B0503020204020204" pitchFamily="34" charset="-122"/>
                <a:ea typeface="微软雅黑" panose="020B0503020204020204" pitchFamily="34" charset="-122"/>
              </a:rPr>
              <a:t/>
            </a:r>
            <a:br>
              <a:rPr lang="en-US" altLang="zh-CN" dirty="0" smtClean="0">
                <a:solidFill>
                  <a:srgbClr val="FF0000"/>
                </a:solidFill>
                <a:latin typeface="微软雅黑" panose="020B0503020204020204" pitchFamily="34" charset="-122"/>
                <a:ea typeface="微软雅黑" panose="020B0503020204020204" pitchFamily="34" charset="-122"/>
              </a:rPr>
            </a:br>
            <a:r>
              <a:rPr lang="en-US" altLang="zh-CN" dirty="0">
                <a:solidFill>
                  <a:srgbClr val="FF0000"/>
                </a:solidFill>
                <a:latin typeface="微软雅黑" panose="020B0503020204020204" pitchFamily="34" charset="-122"/>
                <a:ea typeface="微软雅黑" panose="020B0503020204020204" pitchFamily="34" charset="-122"/>
              </a:rPr>
              <a:t/>
            </a:r>
            <a:br>
              <a:rPr lang="en-US" altLang="zh-CN" dirty="0">
                <a:solidFill>
                  <a:srgbClr val="FF0000"/>
                </a:solidFill>
                <a:latin typeface="微软雅黑" panose="020B0503020204020204" pitchFamily="34" charset="-122"/>
                <a:ea typeface="微软雅黑" panose="020B0503020204020204" pitchFamily="34" charset="-122"/>
              </a:rPr>
            </a:br>
            <a:endParaRPr lang="en-US" altLang="zh-CN" sz="2800" dirty="0" smtClean="0">
              <a:solidFill>
                <a:srgbClr val="3333CC"/>
              </a:solidFill>
              <a:latin typeface="微软雅黑" pitchFamily="34" charset="-122"/>
              <a:ea typeface="微软雅黑" pitchFamily="34" charset="-122"/>
            </a:endParaRPr>
          </a:p>
        </p:txBody>
      </p:sp>
    </p:spTree>
    <p:extLst>
      <p:ext uri="{BB962C8B-B14F-4D97-AF65-F5344CB8AC3E}">
        <p14:creationId xmlns:p14="http://schemas.microsoft.com/office/powerpoint/2010/main" val="36461178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idx="4294967295"/>
          </p:nvPr>
        </p:nvSpPr>
        <p:spPr>
          <a:xfrm>
            <a:off x="711200" y="53975"/>
            <a:ext cx="7048500" cy="660400"/>
          </a:xfrm>
        </p:spPr>
        <p:txBody>
          <a:bodyPr lIns="63500" tIns="25400" rIns="63500" bIns="25400" anchor="t">
            <a:spAutoFit/>
          </a:bodyPr>
          <a:lstStyle/>
          <a:p>
            <a:r>
              <a:rPr lang="en-US" altLang="zh-CN" sz="3200" dirty="0" smtClean="0">
                <a:latin typeface="微软雅黑" panose="020B0503020204020204" pitchFamily="34" charset="-122"/>
                <a:ea typeface="微软雅黑" panose="020B0503020204020204" pitchFamily="34" charset="-122"/>
              </a:rPr>
              <a:t>BIG Endian versus Little Endian</a:t>
            </a:r>
            <a:r>
              <a:rPr lang="en-US" altLang="zh-CN" dirty="0" smtClean="0">
                <a:latin typeface="微软雅黑" panose="020B0503020204020204" pitchFamily="34" charset="-122"/>
                <a:ea typeface="微软雅黑" panose="020B0503020204020204" pitchFamily="34" charset="-122"/>
              </a:rPr>
              <a:t> </a:t>
            </a:r>
            <a:endParaRPr lang="en-US" altLang="zh-CN" sz="2800" dirty="0" smtClean="0">
              <a:latin typeface="微软雅黑" panose="020B0503020204020204" pitchFamily="34" charset="-122"/>
              <a:ea typeface="微软雅黑" panose="020B0503020204020204" pitchFamily="34" charset="-122"/>
            </a:endParaRPr>
          </a:p>
        </p:txBody>
      </p:sp>
      <p:sp>
        <p:nvSpPr>
          <p:cNvPr id="473114" name="Text Box 26"/>
          <p:cNvSpPr txBox="1">
            <a:spLocks noChangeArrowheads="1"/>
          </p:cNvSpPr>
          <p:nvPr/>
        </p:nvSpPr>
        <p:spPr bwMode="auto">
          <a:xfrm>
            <a:off x="379413" y="1006475"/>
            <a:ext cx="8423057" cy="424732"/>
          </a:xfrm>
          <a:prstGeom prst="rect">
            <a:avLst/>
          </a:prstGeom>
          <a:noFill/>
          <a:ln w="12700">
            <a:noFill/>
            <a:miter lim="800000"/>
            <a:headEnd/>
            <a:tailEnd/>
          </a:ln>
        </p:spPr>
        <p:txBody>
          <a:bodyPr wrap="square">
            <a:spAutoFit/>
          </a:bodyPr>
          <a:lstStyle/>
          <a:p>
            <a:pPr eaLnBrk="0" hangingPunct="0">
              <a:lnSpc>
                <a:spcPct val="90000"/>
              </a:lnSpc>
            </a:pPr>
            <a:r>
              <a:rPr lang="en-US" altLang="zh-CN" sz="2400" b="1" dirty="0">
                <a:latin typeface="微软雅黑" panose="020B0503020204020204" pitchFamily="34" charset="-122"/>
                <a:ea typeface="微软雅黑" panose="020B0503020204020204" pitchFamily="34" charset="-122"/>
              </a:rPr>
              <a:t>Ex3: Memory layout of </a:t>
            </a:r>
            <a:r>
              <a:rPr lang="en-US" altLang="zh-CN" sz="2400" b="1" dirty="0" smtClean="0">
                <a:latin typeface="微软雅黑" panose="020B0503020204020204" pitchFamily="34" charset="-122"/>
                <a:ea typeface="微软雅黑" panose="020B0503020204020204" pitchFamily="34" charset="-122"/>
              </a:rPr>
              <a:t>an </a:t>
            </a:r>
            <a:r>
              <a:rPr lang="en-US" altLang="zh-CN" sz="2400" b="1" dirty="0">
                <a:latin typeface="微软雅黑" panose="020B0503020204020204" pitchFamily="34" charset="-122"/>
                <a:ea typeface="微软雅黑" panose="020B0503020204020204" pitchFamily="34" charset="-122"/>
              </a:rPr>
              <a:t>instruction  located in 1000</a:t>
            </a:r>
          </a:p>
        </p:txBody>
      </p:sp>
      <p:sp>
        <p:nvSpPr>
          <p:cNvPr id="521220" name="Text Box 27"/>
          <p:cNvSpPr txBox="1">
            <a:spLocks noChangeArrowheads="1"/>
          </p:cNvSpPr>
          <p:nvPr/>
        </p:nvSpPr>
        <p:spPr bwMode="auto">
          <a:xfrm>
            <a:off x="1155700" y="3438525"/>
            <a:ext cx="6226175" cy="173038"/>
          </a:xfrm>
          <a:prstGeom prst="rect">
            <a:avLst/>
          </a:prstGeom>
          <a:noFill/>
          <a:ln w="12700">
            <a:noFill/>
            <a:miter lim="800000"/>
            <a:headEnd/>
            <a:tailEnd/>
          </a:ln>
        </p:spPr>
        <p:txBody>
          <a:bodyPr lIns="63500" tIns="25400" rIns="63500" bIns="25400">
            <a:spAutoFit/>
          </a:bodyPr>
          <a:lstStyle/>
          <a:p>
            <a:pPr eaLnBrk="0" hangingPunct="0">
              <a:spcBef>
                <a:spcPct val="50000"/>
              </a:spcBef>
            </a:pPr>
            <a:endParaRPr lang="zh-CN" altLang="en-US" sz="800" b="1">
              <a:solidFill>
                <a:schemeClr val="accent2"/>
              </a:solidFill>
              <a:latin typeface="微软雅黑" panose="020B0503020204020204" pitchFamily="34" charset="-122"/>
              <a:ea typeface="微软雅黑" panose="020B0503020204020204" pitchFamily="34" charset="-122"/>
            </a:endParaRPr>
          </a:p>
        </p:txBody>
      </p:sp>
      <p:sp>
        <p:nvSpPr>
          <p:cNvPr id="473116" name="Text Box 28"/>
          <p:cNvSpPr txBox="1">
            <a:spLocks noChangeArrowheads="1"/>
          </p:cNvSpPr>
          <p:nvPr/>
        </p:nvSpPr>
        <p:spPr bwMode="auto">
          <a:xfrm>
            <a:off x="530225" y="1503363"/>
            <a:ext cx="8343900" cy="1388585"/>
          </a:xfrm>
          <a:prstGeom prst="rect">
            <a:avLst/>
          </a:prstGeom>
          <a:noFill/>
          <a:ln w="12700">
            <a:noFill/>
            <a:miter lim="800000"/>
            <a:headEnd/>
            <a:tailEnd/>
          </a:ln>
          <a:effectLst/>
        </p:spPr>
        <p:txBody>
          <a:bodyPr lIns="63500" tIns="25400" rIns="63500" bIns="25400">
            <a:spAutoFit/>
          </a:bodyPr>
          <a:lstStyle/>
          <a:p>
            <a:pPr eaLnBrk="0" hangingPunct="0">
              <a:lnSpc>
                <a:spcPct val="125000"/>
              </a:lnSpc>
              <a:spcBef>
                <a:spcPct val="20000"/>
              </a:spcBef>
            </a:pPr>
            <a:r>
              <a:rPr lang="zh-CN" altLang="en-US" sz="2200" b="1" dirty="0">
                <a:solidFill>
                  <a:schemeClr val="accent2"/>
                </a:solidFill>
                <a:latin typeface="微软雅黑" panose="020B0503020204020204" pitchFamily="34" charset="-122"/>
                <a:ea typeface="微软雅黑" panose="020B0503020204020204" pitchFamily="34" charset="-122"/>
              </a:rPr>
              <a:t>假定小端机器中指令：</a:t>
            </a:r>
            <a:r>
              <a:rPr lang="en-US" altLang="zh-CN" sz="2200" b="1" dirty="0" err="1">
                <a:solidFill>
                  <a:schemeClr val="accent2"/>
                </a:solidFill>
                <a:latin typeface="微软雅黑" panose="020B0503020204020204" pitchFamily="34" charset="-122"/>
                <a:ea typeface="微软雅黑" panose="020B0503020204020204" pitchFamily="34" charset="-122"/>
              </a:rPr>
              <a:t>mov</a:t>
            </a:r>
            <a:r>
              <a:rPr lang="en-US" altLang="zh-CN" sz="2200" b="1" dirty="0">
                <a:solidFill>
                  <a:schemeClr val="accent2"/>
                </a:solidFill>
                <a:latin typeface="微软雅黑" panose="020B0503020204020204" pitchFamily="34" charset="-122"/>
                <a:ea typeface="微软雅黑" panose="020B0503020204020204" pitchFamily="34" charset="-122"/>
              </a:rPr>
              <a:t> AX, 0x12345(BX)</a:t>
            </a:r>
          </a:p>
          <a:p>
            <a:pPr eaLnBrk="0" hangingPunct="0">
              <a:lnSpc>
                <a:spcPct val="125000"/>
              </a:lnSpc>
              <a:spcBef>
                <a:spcPct val="20000"/>
              </a:spcBef>
            </a:pPr>
            <a:r>
              <a:rPr lang="zh-CN" altLang="en-US" sz="2200" b="1" dirty="0">
                <a:solidFill>
                  <a:srgbClr val="FF0066"/>
                </a:solidFill>
                <a:latin typeface="微软雅黑" panose="020B0503020204020204" pitchFamily="34" charset="-122"/>
                <a:ea typeface="微软雅黑" panose="020B0503020204020204" pitchFamily="34" charset="-122"/>
              </a:rPr>
              <a:t>其中操作码</a:t>
            </a:r>
            <a:r>
              <a:rPr lang="en-US" altLang="zh-CN" sz="2200" b="1" dirty="0" err="1">
                <a:solidFill>
                  <a:srgbClr val="FF0066"/>
                </a:solidFill>
                <a:latin typeface="微软雅黑" panose="020B0503020204020204" pitchFamily="34" charset="-122"/>
                <a:ea typeface="微软雅黑" panose="020B0503020204020204" pitchFamily="34" charset="-122"/>
              </a:rPr>
              <a:t>mov</a:t>
            </a:r>
            <a:r>
              <a:rPr lang="zh-CN" altLang="en-US" sz="2200" b="1" dirty="0">
                <a:solidFill>
                  <a:srgbClr val="FF0066"/>
                </a:solidFill>
                <a:latin typeface="微软雅黑" panose="020B0503020204020204" pitchFamily="34" charset="-122"/>
                <a:ea typeface="微软雅黑" panose="020B0503020204020204" pitchFamily="34" charset="-122"/>
              </a:rPr>
              <a:t>为</a:t>
            </a:r>
            <a:r>
              <a:rPr lang="en-US" altLang="zh-CN" sz="2200" b="1" dirty="0">
                <a:solidFill>
                  <a:srgbClr val="FF0066"/>
                </a:solidFill>
                <a:latin typeface="微软雅黑" panose="020B0503020204020204" pitchFamily="34" charset="-122"/>
                <a:ea typeface="微软雅黑" panose="020B0503020204020204" pitchFamily="34" charset="-122"/>
              </a:rPr>
              <a:t>40H</a:t>
            </a:r>
            <a:r>
              <a:rPr lang="zh-CN" altLang="en-US" sz="2200" b="1" dirty="0">
                <a:solidFill>
                  <a:srgbClr val="FF0066"/>
                </a:solidFill>
                <a:latin typeface="微软雅黑" panose="020B0503020204020204" pitchFamily="34" charset="-122"/>
                <a:ea typeface="微软雅黑" panose="020B0503020204020204" pitchFamily="34" charset="-122"/>
              </a:rPr>
              <a:t>，寄存器</a:t>
            </a:r>
            <a:r>
              <a:rPr lang="en-US" altLang="zh-CN" sz="2200" b="1" dirty="0">
                <a:solidFill>
                  <a:srgbClr val="FF0066"/>
                </a:solidFill>
                <a:latin typeface="微软雅黑" panose="020B0503020204020204" pitchFamily="34" charset="-122"/>
                <a:ea typeface="微软雅黑" panose="020B0503020204020204" pitchFamily="34" charset="-122"/>
              </a:rPr>
              <a:t>AX</a:t>
            </a:r>
            <a:r>
              <a:rPr lang="zh-CN" altLang="en-US" sz="2200" b="1" dirty="0">
                <a:solidFill>
                  <a:srgbClr val="FF0066"/>
                </a:solidFill>
                <a:latin typeface="微软雅黑" panose="020B0503020204020204" pitchFamily="34" charset="-122"/>
                <a:ea typeface="微软雅黑" panose="020B0503020204020204" pitchFamily="34" charset="-122"/>
              </a:rPr>
              <a:t>和</a:t>
            </a:r>
            <a:r>
              <a:rPr lang="en-US" altLang="zh-CN" sz="2200" b="1" dirty="0">
                <a:solidFill>
                  <a:srgbClr val="FF0066"/>
                </a:solidFill>
                <a:latin typeface="微软雅黑" panose="020B0503020204020204" pitchFamily="34" charset="-122"/>
                <a:ea typeface="微软雅黑" panose="020B0503020204020204" pitchFamily="34" charset="-122"/>
              </a:rPr>
              <a:t>BX</a:t>
            </a:r>
            <a:r>
              <a:rPr lang="zh-CN" altLang="en-US" sz="2200" b="1" dirty="0">
                <a:solidFill>
                  <a:srgbClr val="FF0066"/>
                </a:solidFill>
                <a:latin typeface="微软雅黑" panose="020B0503020204020204" pitchFamily="34" charset="-122"/>
                <a:ea typeface="微软雅黑" panose="020B0503020204020204" pitchFamily="34" charset="-122"/>
              </a:rPr>
              <a:t>的编号分别为</a:t>
            </a:r>
            <a:r>
              <a:rPr lang="en-US" altLang="zh-CN" sz="2200" b="1" dirty="0">
                <a:solidFill>
                  <a:srgbClr val="FF0066"/>
                </a:solidFill>
                <a:latin typeface="微软雅黑" panose="020B0503020204020204" pitchFamily="34" charset="-122"/>
                <a:ea typeface="微软雅黑" panose="020B0503020204020204" pitchFamily="34" charset="-122"/>
              </a:rPr>
              <a:t>0001B</a:t>
            </a:r>
            <a:r>
              <a:rPr lang="zh-CN" altLang="en-US" sz="2200" b="1" dirty="0">
                <a:solidFill>
                  <a:srgbClr val="FF0066"/>
                </a:solidFill>
                <a:latin typeface="微软雅黑" panose="020B0503020204020204" pitchFamily="34" charset="-122"/>
                <a:ea typeface="微软雅黑" panose="020B0503020204020204" pitchFamily="34" charset="-122"/>
              </a:rPr>
              <a:t>和</a:t>
            </a:r>
            <a:r>
              <a:rPr lang="en-US" altLang="zh-CN" sz="2200" b="1" dirty="0">
                <a:solidFill>
                  <a:srgbClr val="FF0066"/>
                </a:solidFill>
                <a:latin typeface="微软雅黑" panose="020B0503020204020204" pitchFamily="34" charset="-122"/>
                <a:ea typeface="微软雅黑" panose="020B0503020204020204" pitchFamily="34" charset="-122"/>
              </a:rPr>
              <a:t>0010B</a:t>
            </a:r>
            <a:r>
              <a:rPr lang="zh-CN" altLang="en-US" sz="2200" b="1" dirty="0">
                <a:solidFill>
                  <a:srgbClr val="FF0066"/>
                </a:solidFill>
                <a:latin typeface="微软雅黑" panose="020B0503020204020204" pitchFamily="34" charset="-122"/>
                <a:ea typeface="微软雅黑" panose="020B0503020204020204" pitchFamily="34" charset="-122"/>
              </a:rPr>
              <a:t>，立即数占</a:t>
            </a:r>
            <a:r>
              <a:rPr lang="en-US" altLang="zh-CN" sz="2200" b="1" dirty="0">
                <a:solidFill>
                  <a:srgbClr val="FF0066"/>
                </a:solidFill>
                <a:latin typeface="微软雅黑" panose="020B0503020204020204" pitchFamily="34" charset="-122"/>
                <a:ea typeface="微软雅黑" panose="020B0503020204020204" pitchFamily="34" charset="-122"/>
              </a:rPr>
              <a:t>32</a:t>
            </a:r>
            <a:r>
              <a:rPr lang="zh-CN" altLang="en-US" sz="2200" b="1" dirty="0">
                <a:solidFill>
                  <a:srgbClr val="FF0066"/>
                </a:solidFill>
                <a:latin typeface="微软雅黑" panose="020B0503020204020204" pitchFamily="34" charset="-122"/>
                <a:ea typeface="微软雅黑" panose="020B0503020204020204" pitchFamily="34" charset="-122"/>
              </a:rPr>
              <a:t>位，则存放顺序为：</a:t>
            </a:r>
            <a:r>
              <a:rPr lang="zh-CN" altLang="en-US" sz="2200" b="1" dirty="0">
                <a:solidFill>
                  <a:schemeClr val="accent2"/>
                </a:solidFill>
                <a:latin typeface="微软雅黑" panose="020B0503020204020204" pitchFamily="34" charset="-122"/>
                <a:ea typeface="微软雅黑" panose="020B0503020204020204" pitchFamily="34" charset="-122"/>
              </a:rPr>
              <a:t> </a:t>
            </a:r>
          </a:p>
        </p:txBody>
      </p:sp>
      <p:sp>
        <p:nvSpPr>
          <p:cNvPr id="473127" name="Text Box 39"/>
          <p:cNvSpPr txBox="1">
            <a:spLocks noChangeArrowheads="1"/>
          </p:cNvSpPr>
          <p:nvPr/>
        </p:nvSpPr>
        <p:spPr bwMode="auto">
          <a:xfrm>
            <a:off x="379413" y="4054475"/>
            <a:ext cx="4919662" cy="389850"/>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zh-CN" altLang="en-US" sz="2200" b="1">
                <a:solidFill>
                  <a:srgbClr val="CC0000"/>
                </a:solidFill>
                <a:latin typeface="微软雅黑" panose="020B0503020204020204" pitchFamily="34" charset="-122"/>
                <a:ea typeface="微软雅黑" panose="020B0503020204020204" pitchFamily="34" charset="-122"/>
              </a:rPr>
              <a:t>若在大端机器上，则存放顺序如何？</a:t>
            </a:r>
          </a:p>
        </p:txBody>
      </p:sp>
      <p:grpSp>
        <p:nvGrpSpPr>
          <p:cNvPr id="2" name="Group 40"/>
          <p:cNvGrpSpPr>
            <a:grpSpLocks/>
          </p:cNvGrpSpPr>
          <p:nvPr/>
        </p:nvGrpSpPr>
        <p:grpSpPr bwMode="auto">
          <a:xfrm>
            <a:off x="946150" y="4621215"/>
            <a:ext cx="3744913" cy="462958"/>
            <a:chOff x="3270" y="2978"/>
            <a:chExt cx="2359" cy="333"/>
          </a:xfrm>
        </p:grpSpPr>
        <p:sp>
          <p:nvSpPr>
            <p:cNvPr id="521224" name="Rectangle 41"/>
            <p:cNvSpPr>
              <a:spLocks noChangeArrowheads="1"/>
            </p:cNvSpPr>
            <p:nvPr/>
          </p:nvSpPr>
          <p:spPr bwMode="auto">
            <a:xfrm>
              <a:off x="3270" y="3016"/>
              <a:ext cx="2359" cy="214"/>
            </a:xfrm>
            <a:prstGeom prst="rect">
              <a:avLst/>
            </a:prstGeom>
            <a:noFill/>
            <a:ln w="12700">
              <a:solidFill>
                <a:srgbClr val="0033CC"/>
              </a:solidFill>
              <a:miter lim="800000"/>
              <a:headEnd/>
              <a:tailEnd/>
            </a:ln>
          </p:spPr>
          <p:txBody>
            <a:bodyPr lIns="63500" tIns="25400" rIns="63500" bIns="25400" anchor="ctr">
              <a:spAutoFit/>
            </a:bodyPr>
            <a:lstStyle/>
            <a:p>
              <a:pPr eaLnBrk="0" hangingPunct="0"/>
              <a:endParaRPr lang="zh-CN" altLang="en-US" sz="1600" b="1">
                <a:latin typeface="微软雅黑" panose="020B0503020204020204" pitchFamily="34" charset="-122"/>
                <a:ea typeface="微软雅黑" panose="020B0503020204020204" pitchFamily="34" charset="-122"/>
              </a:endParaRPr>
            </a:p>
          </p:txBody>
        </p:sp>
        <p:sp>
          <p:nvSpPr>
            <p:cNvPr id="521225" name="Line 42"/>
            <p:cNvSpPr>
              <a:spLocks noChangeShapeType="1"/>
            </p:cNvSpPr>
            <p:nvPr/>
          </p:nvSpPr>
          <p:spPr bwMode="auto">
            <a:xfrm>
              <a:off x="3808" y="297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latin typeface="微软雅黑" panose="020B0503020204020204" pitchFamily="34" charset="-122"/>
                <a:ea typeface="微软雅黑" panose="020B0503020204020204" pitchFamily="34" charset="-122"/>
              </a:endParaRPr>
            </a:p>
          </p:txBody>
        </p:sp>
        <p:sp>
          <p:nvSpPr>
            <p:cNvPr id="521226" name="Text Box 43"/>
            <p:cNvSpPr txBox="1">
              <a:spLocks noChangeArrowheads="1"/>
            </p:cNvSpPr>
            <p:nvPr/>
          </p:nvSpPr>
          <p:spPr bwMode="auto">
            <a:xfrm>
              <a:off x="3325" y="3021"/>
              <a:ext cx="421" cy="278"/>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latin typeface="微软雅黑" panose="020B0503020204020204" pitchFamily="34" charset="-122"/>
                  <a:ea typeface="微软雅黑" panose="020B0503020204020204" pitchFamily="34" charset="-122"/>
                </a:rPr>
                <a:t>40</a:t>
              </a:r>
            </a:p>
          </p:txBody>
        </p:sp>
        <p:sp>
          <p:nvSpPr>
            <p:cNvPr id="521227" name="Line 44"/>
            <p:cNvSpPr>
              <a:spLocks noChangeShapeType="1"/>
            </p:cNvSpPr>
            <p:nvPr/>
          </p:nvSpPr>
          <p:spPr bwMode="auto">
            <a:xfrm>
              <a:off x="4070" y="298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latin typeface="微软雅黑" panose="020B0503020204020204" pitchFamily="34" charset="-122"/>
                <a:ea typeface="微软雅黑" panose="020B0503020204020204" pitchFamily="34" charset="-122"/>
              </a:endParaRPr>
            </a:p>
          </p:txBody>
        </p:sp>
        <p:sp>
          <p:nvSpPr>
            <p:cNvPr id="521228" name="Text Box 45"/>
            <p:cNvSpPr txBox="1">
              <a:spLocks noChangeArrowheads="1"/>
            </p:cNvSpPr>
            <p:nvPr/>
          </p:nvSpPr>
          <p:spPr bwMode="auto">
            <a:xfrm>
              <a:off x="3821" y="3023"/>
              <a:ext cx="329" cy="280"/>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latin typeface="微软雅黑" panose="020B0503020204020204" pitchFamily="34" charset="-122"/>
                  <a:ea typeface="微软雅黑" panose="020B0503020204020204" pitchFamily="34" charset="-122"/>
                </a:rPr>
                <a:t>1</a:t>
              </a:r>
            </a:p>
          </p:txBody>
        </p:sp>
        <p:sp>
          <p:nvSpPr>
            <p:cNvPr id="521229" name="Text Box 46"/>
            <p:cNvSpPr txBox="1">
              <a:spLocks noChangeArrowheads="1"/>
            </p:cNvSpPr>
            <p:nvPr/>
          </p:nvSpPr>
          <p:spPr bwMode="auto">
            <a:xfrm>
              <a:off x="4105" y="3031"/>
              <a:ext cx="329" cy="280"/>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latin typeface="微软雅黑" panose="020B0503020204020204" pitchFamily="34" charset="-122"/>
                  <a:ea typeface="微软雅黑" panose="020B0503020204020204" pitchFamily="34" charset="-122"/>
                </a:rPr>
                <a:t>2</a:t>
              </a:r>
            </a:p>
          </p:txBody>
        </p:sp>
        <p:sp>
          <p:nvSpPr>
            <p:cNvPr id="521230" name="Line 47"/>
            <p:cNvSpPr>
              <a:spLocks noChangeShapeType="1"/>
            </p:cNvSpPr>
            <p:nvPr/>
          </p:nvSpPr>
          <p:spPr bwMode="auto">
            <a:xfrm>
              <a:off x="4359" y="2989"/>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latin typeface="微软雅黑" panose="020B0503020204020204" pitchFamily="34" charset="-122"/>
                <a:ea typeface="微软雅黑" panose="020B0503020204020204" pitchFamily="34" charset="-122"/>
              </a:endParaRPr>
            </a:p>
          </p:txBody>
        </p:sp>
        <p:sp>
          <p:nvSpPr>
            <p:cNvPr id="521231" name="Text Box 48"/>
            <p:cNvSpPr txBox="1">
              <a:spLocks noChangeArrowheads="1"/>
            </p:cNvSpPr>
            <p:nvPr/>
          </p:nvSpPr>
          <p:spPr bwMode="auto">
            <a:xfrm>
              <a:off x="4466" y="2994"/>
              <a:ext cx="1139" cy="280"/>
            </a:xfrm>
            <a:prstGeom prst="rect">
              <a:avLst/>
            </a:prstGeom>
            <a:noFill/>
            <a:ln w="12700">
              <a:noFill/>
              <a:miter lim="800000"/>
              <a:headEnd/>
              <a:tailEnd/>
            </a:ln>
          </p:spPr>
          <p:txBody>
            <a:bodyPr wrap="square" lIns="63500" tIns="25400" rIns="63500" bIns="25400">
              <a:spAutoFit/>
            </a:bodyPr>
            <a:lstStyle/>
            <a:p>
              <a:pPr eaLnBrk="0" hangingPunct="0">
                <a:spcBef>
                  <a:spcPct val="50000"/>
                </a:spcBef>
              </a:pPr>
              <a:r>
                <a:rPr lang="en-US" altLang="zh-CN" sz="2200" b="1" dirty="0">
                  <a:solidFill>
                    <a:schemeClr val="accent2"/>
                  </a:solidFill>
                  <a:latin typeface="微软雅黑" panose="020B0503020204020204" pitchFamily="34" charset="-122"/>
                  <a:ea typeface="微软雅黑" panose="020B0503020204020204" pitchFamily="34" charset="-122"/>
                </a:rPr>
                <a:t>00 01 23 45</a:t>
              </a:r>
            </a:p>
          </p:txBody>
        </p:sp>
      </p:grpSp>
      <p:grpSp>
        <p:nvGrpSpPr>
          <p:cNvPr id="3" name="Group 49"/>
          <p:cNvGrpSpPr>
            <a:grpSpLocks/>
          </p:cNvGrpSpPr>
          <p:nvPr/>
        </p:nvGrpSpPr>
        <p:grpSpPr bwMode="auto">
          <a:xfrm>
            <a:off x="908050" y="3252790"/>
            <a:ext cx="3744913" cy="462958"/>
            <a:chOff x="3270" y="2978"/>
            <a:chExt cx="2359" cy="333"/>
          </a:xfrm>
        </p:grpSpPr>
        <p:sp>
          <p:nvSpPr>
            <p:cNvPr id="521233" name="Rectangle 50"/>
            <p:cNvSpPr>
              <a:spLocks noChangeArrowheads="1"/>
            </p:cNvSpPr>
            <p:nvPr/>
          </p:nvSpPr>
          <p:spPr bwMode="auto">
            <a:xfrm>
              <a:off x="3270" y="3016"/>
              <a:ext cx="2359" cy="214"/>
            </a:xfrm>
            <a:prstGeom prst="rect">
              <a:avLst/>
            </a:prstGeom>
            <a:noFill/>
            <a:ln w="12700">
              <a:solidFill>
                <a:srgbClr val="0033CC"/>
              </a:solidFill>
              <a:miter lim="800000"/>
              <a:headEnd/>
              <a:tailEnd/>
            </a:ln>
          </p:spPr>
          <p:txBody>
            <a:bodyPr lIns="63500" tIns="25400" rIns="63500" bIns="25400" anchor="ctr">
              <a:spAutoFit/>
            </a:bodyPr>
            <a:lstStyle/>
            <a:p>
              <a:pPr eaLnBrk="0" hangingPunct="0"/>
              <a:endParaRPr lang="zh-CN" altLang="en-US" sz="1600" b="1">
                <a:latin typeface="微软雅黑" panose="020B0503020204020204" pitchFamily="34" charset="-122"/>
                <a:ea typeface="微软雅黑" panose="020B0503020204020204" pitchFamily="34" charset="-122"/>
              </a:endParaRPr>
            </a:p>
          </p:txBody>
        </p:sp>
        <p:sp>
          <p:nvSpPr>
            <p:cNvPr id="521234" name="Line 51"/>
            <p:cNvSpPr>
              <a:spLocks noChangeShapeType="1"/>
            </p:cNvSpPr>
            <p:nvPr/>
          </p:nvSpPr>
          <p:spPr bwMode="auto">
            <a:xfrm>
              <a:off x="3808" y="297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latin typeface="微软雅黑" panose="020B0503020204020204" pitchFamily="34" charset="-122"/>
                <a:ea typeface="微软雅黑" panose="020B0503020204020204" pitchFamily="34" charset="-122"/>
              </a:endParaRPr>
            </a:p>
          </p:txBody>
        </p:sp>
        <p:sp>
          <p:nvSpPr>
            <p:cNvPr id="521235" name="Text Box 52"/>
            <p:cNvSpPr txBox="1">
              <a:spLocks noChangeArrowheads="1"/>
            </p:cNvSpPr>
            <p:nvPr/>
          </p:nvSpPr>
          <p:spPr bwMode="auto">
            <a:xfrm>
              <a:off x="3325" y="3021"/>
              <a:ext cx="421" cy="278"/>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latin typeface="微软雅黑" panose="020B0503020204020204" pitchFamily="34" charset="-122"/>
                  <a:ea typeface="微软雅黑" panose="020B0503020204020204" pitchFamily="34" charset="-122"/>
                </a:rPr>
                <a:t>40</a:t>
              </a:r>
            </a:p>
          </p:txBody>
        </p:sp>
        <p:sp>
          <p:nvSpPr>
            <p:cNvPr id="521236" name="Line 53"/>
            <p:cNvSpPr>
              <a:spLocks noChangeShapeType="1"/>
            </p:cNvSpPr>
            <p:nvPr/>
          </p:nvSpPr>
          <p:spPr bwMode="auto">
            <a:xfrm>
              <a:off x="4070" y="298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latin typeface="微软雅黑" panose="020B0503020204020204" pitchFamily="34" charset="-122"/>
                <a:ea typeface="微软雅黑" panose="020B0503020204020204" pitchFamily="34" charset="-122"/>
              </a:endParaRPr>
            </a:p>
          </p:txBody>
        </p:sp>
        <p:sp>
          <p:nvSpPr>
            <p:cNvPr id="521237" name="Text Box 54"/>
            <p:cNvSpPr txBox="1">
              <a:spLocks noChangeArrowheads="1"/>
            </p:cNvSpPr>
            <p:nvPr/>
          </p:nvSpPr>
          <p:spPr bwMode="auto">
            <a:xfrm>
              <a:off x="3821" y="3023"/>
              <a:ext cx="329" cy="280"/>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latin typeface="微软雅黑" panose="020B0503020204020204" pitchFamily="34" charset="-122"/>
                  <a:ea typeface="微软雅黑" panose="020B0503020204020204" pitchFamily="34" charset="-122"/>
                </a:rPr>
                <a:t>1</a:t>
              </a:r>
            </a:p>
          </p:txBody>
        </p:sp>
        <p:sp>
          <p:nvSpPr>
            <p:cNvPr id="521238" name="Text Box 55"/>
            <p:cNvSpPr txBox="1">
              <a:spLocks noChangeArrowheads="1"/>
            </p:cNvSpPr>
            <p:nvPr/>
          </p:nvSpPr>
          <p:spPr bwMode="auto">
            <a:xfrm>
              <a:off x="4105" y="3031"/>
              <a:ext cx="329" cy="280"/>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latin typeface="微软雅黑" panose="020B0503020204020204" pitchFamily="34" charset="-122"/>
                  <a:ea typeface="微软雅黑" panose="020B0503020204020204" pitchFamily="34" charset="-122"/>
                </a:rPr>
                <a:t>2</a:t>
              </a:r>
            </a:p>
          </p:txBody>
        </p:sp>
        <p:sp>
          <p:nvSpPr>
            <p:cNvPr id="521239" name="Line 56"/>
            <p:cNvSpPr>
              <a:spLocks noChangeShapeType="1"/>
            </p:cNvSpPr>
            <p:nvPr/>
          </p:nvSpPr>
          <p:spPr bwMode="auto">
            <a:xfrm>
              <a:off x="4359" y="2989"/>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latin typeface="微软雅黑" panose="020B0503020204020204" pitchFamily="34" charset="-122"/>
                <a:ea typeface="微软雅黑" panose="020B0503020204020204" pitchFamily="34" charset="-122"/>
              </a:endParaRPr>
            </a:p>
          </p:txBody>
        </p:sp>
        <p:sp>
          <p:nvSpPr>
            <p:cNvPr id="521240" name="Text Box 57"/>
            <p:cNvSpPr txBox="1">
              <a:spLocks noChangeArrowheads="1"/>
            </p:cNvSpPr>
            <p:nvPr/>
          </p:nvSpPr>
          <p:spPr bwMode="auto">
            <a:xfrm>
              <a:off x="4466" y="3008"/>
              <a:ext cx="1124" cy="280"/>
            </a:xfrm>
            <a:prstGeom prst="rect">
              <a:avLst/>
            </a:prstGeom>
            <a:noFill/>
            <a:ln w="12700">
              <a:noFill/>
              <a:miter lim="800000"/>
              <a:headEnd/>
              <a:tailEnd/>
            </a:ln>
          </p:spPr>
          <p:txBody>
            <a:bodyPr wrap="square" lIns="63500" tIns="25400" rIns="63500" bIns="25400">
              <a:spAutoFit/>
            </a:bodyPr>
            <a:lstStyle/>
            <a:p>
              <a:pPr eaLnBrk="0" hangingPunct="0">
                <a:spcBef>
                  <a:spcPct val="50000"/>
                </a:spcBef>
              </a:pPr>
              <a:r>
                <a:rPr lang="en-US" altLang="zh-CN" sz="2200" b="1" dirty="0">
                  <a:solidFill>
                    <a:schemeClr val="accent2"/>
                  </a:solidFill>
                  <a:latin typeface="微软雅黑" panose="020B0503020204020204" pitchFamily="34" charset="-122"/>
                  <a:ea typeface="微软雅黑" panose="020B0503020204020204" pitchFamily="34" charset="-122"/>
                </a:rPr>
                <a:t>45 23 01 00</a:t>
              </a:r>
            </a:p>
          </p:txBody>
        </p:sp>
      </p:grpSp>
      <p:grpSp>
        <p:nvGrpSpPr>
          <p:cNvPr id="4" name="Group 58"/>
          <p:cNvGrpSpPr>
            <a:grpSpLocks/>
          </p:cNvGrpSpPr>
          <p:nvPr/>
        </p:nvGrpSpPr>
        <p:grpSpPr bwMode="auto">
          <a:xfrm>
            <a:off x="4718050" y="3136900"/>
            <a:ext cx="1222375" cy="1920875"/>
            <a:chOff x="2947" y="3206"/>
            <a:chExt cx="770" cy="1210"/>
          </a:xfrm>
        </p:grpSpPr>
        <p:sp>
          <p:nvSpPr>
            <p:cNvPr id="521242" name="Rectangle 59"/>
            <p:cNvSpPr>
              <a:spLocks noChangeArrowheads="1"/>
            </p:cNvSpPr>
            <p:nvPr/>
          </p:nvSpPr>
          <p:spPr bwMode="auto">
            <a:xfrm>
              <a:off x="3381" y="3206"/>
              <a:ext cx="336" cy="1210"/>
            </a:xfrm>
            <a:prstGeom prst="rect">
              <a:avLst/>
            </a:prstGeom>
            <a:noFill/>
            <a:ln w="12700">
              <a:noFill/>
              <a:miter lim="800000"/>
              <a:headEnd/>
              <a:tailEnd/>
            </a:ln>
          </p:spPr>
          <p:txBody>
            <a:bodyPr wrap="none">
              <a:spAutoFit/>
            </a:bodyPr>
            <a:lstStyle/>
            <a:p>
              <a:pPr eaLnBrk="0" hangingPunct="0">
                <a:lnSpc>
                  <a:spcPct val="90000"/>
                </a:lnSpc>
              </a:pPr>
              <a:r>
                <a:rPr lang="en-US" altLang="zh-CN" sz="2200" b="1">
                  <a:latin typeface="微软雅黑" panose="020B0503020204020204" pitchFamily="34" charset="-122"/>
                  <a:ea typeface="微软雅黑" panose="020B0503020204020204" pitchFamily="34" charset="-122"/>
                </a:rPr>
                <a:t>00</a:t>
              </a:r>
            </a:p>
            <a:p>
              <a:pPr eaLnBrk="0" hangingPunct="0">
                <a:lnSpc>
                  <a:spcPct val="90000"/>
                </a:lnSpc>
              </a:pPr>
              <a:r>
                <a:rPr lang="en-US" altLang="zh-CN" sz="2200" b="1">
                  <a:latin typeface="微软雅黑" panose="020B0503020204020204" pitchFamily="34" charset="-122"/>
                  <a:ea typeface="微软雅黑" panose="020B0503020204020204" pitchFamily="34" charset="-122"/>
                </a:rPr>
                <a:t>01</a:t>
              </a:r>
            </a:p>
            <a:p>
              <a:pPr eaLnBrk="0" hangingPunct="0">
                <a:lnSpc>
                  <a:spcPct val="90000"/>
                </a:lnSpc>
              </a:pPr>
              <a:r>
                <a:rPr lang="en-US" altLang="zh-CN" sz="2200" b="1">
                  <a:latin typeface="微软雅黑" panose="020B0503020204020204" pitchFamily="34" charset="-122"/>
                  <a:ea typeface="微软雅黑" panose="020B0503020204020204" pitchFamily="34" charset="-122"/>
                </a:rPr>
                <a:t>23</a:t>
              </a:r>
            </a:p>
            <a:p>
              <a:pPr eaLnBrk="0" hangingPunct="0">
                <a:lnSpc>
                  <a:spcPct val="90000"/>
                </a:lnSpc>
              </a:pPr>
              <a:r>
                <a:rPr lang="en-US" altLang="zh-CN" sz="2200" b="1">
                  <a:latin typeface="微软雅黑" panose="020B0503020204020204" pitchFamily="34" charset="-122"/>
                  <a:ea typeface="微软雅黑" panose="020B0503020204020204" pitchFamily="34" charset="-122"/>
                </a:rPr>
                <a:t>45</a:t>
              </a:r>
            </a:p>
            <a:p>
              <a:pPr eaLnBrk="0" hangingPunct="0">
                <a:lnSpc>
                  <a:spcPct val="90000"/>
                </a:lnSpc>
              </a:pPr>
              <a:r>
                <a:rPr lang="en-US" altLang="zh-CN" sz="2200" b="1">
                  <a:latin typeface="微软雅黑" panose="020B0503020204020204" pitchFamily="34" charset="-122"/>
                  <a:ea typeface="微软雅黑" panose="020B0503020204020204" pitchFamily="34" charset="-122"/>
                </a:rPr>
                <a:t>12</a:t>
              </a:r>
            </a:p>
            <a:p>
              <a:pPr eaLnBrk="0" hangingPunct="0">
                <a:lnSpc>
                  <a:spcPct val="90000"/>
                </a:lnSpc>
              </a:pPr>
              <a:r>
                <a:rPr lang="en-US" altLang="zh-CN" sz="2200" b="1">
                  <a:latin typeface="微软雅黑" panose="020B0503020204020204" pitchFamily="34" charset="-122"/>
                  <a:ea typeface="微软雅黑" panose="020B0503020204020204" pitchFamily="34" charset="-122"/>
                </a:rPr>
                <a:t>40</a:t>
              </a:r>
            </a:p>
          </p:txBody>
        </p:sp>
        <p:sp>
          <p:nvSpPr>
            <p:cNvPr id="521243" name="Line 60"/>
            <p:cNvSpPr>
              <a:spLocks noChangeShapeType="1"/>
            </p:cNvSpPr>
            <p:nvPr/>
          </p:nvSpPr>
          <p:spPr bwMode="auto">
            <a:xfrm>
              <a:off x="2947" y="3597"/>
              <a:ext cx="449" cy="154"/>
            </a:xfrm>
            <a:prstGeom prst="line">
              <a:avLst/>
            </a:prstGeom>
            <a:noFill/>
            <a:ln w="19050">
              <a:solidFill>
                <a:srgbClr val="000000"/>
              </a:solidFill>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5" name="Group 61"/>
          <p:cNvGrpSpPr>
            <a:grpSpLocks/>
          </p:cNvGrpSpPr>
          <p:nvPr/>
        </p:nvGrpSpPr>
        <p:grpSpPr bwMode="auto">
          <a:xfrm>
            <a:off x="4781550" y="3135313"/>
            <a:ext cx="2490788" cy="1920875"/>
            <a:chOff x="2907" y="3211"/>
            <a:chExt cx="1569" cy="1210"/>
          </a:xfrm>
        </p:grpSpPr>
        <p:sp>
          <p:nvSpPr>
            <p:cNvPr id="521245" name="Rectangle 62"/>
            <p:cNvSpPr>
              <a:spLocks noChangeArrowheads="1"/>
            </p:cNvSpPr>
            <p:nvPr/>
          </p:nvSpPr>
          <p:spPr bwMode="auto">
            <a:xfrm>
              <a:off x="4140" y="3211"/>
              <a:ext cx="336" cy="1210"/>
            </a:xfrm>
            <a:prstGeom prst="rect">
              <a:avLst/>
            </a:prstGeom>
            <a:noFill/>
            <a:ln w="12700">
              <a:noFill/>
              <a:miter lim="800000"/>
              <a:headEnd/>
              <a:tailEnd/>
            </a:ln>
          </p:spPr>
          <p:txBody>
            <a:bodyPr wrap="none">
              <a:spAutoFit/>
            </a:bodyPr>
            <a:lstStyle/>
            <a:p>
              <a:pPr eaLnBrk="0" hangingPunct="0">
                <a:lnSpc>
                  <a:spcPct val="90000"/>
                </a:lnSpc>
              </a:pPr>
              <a:r>
                <a:rPr lang="en-US" altLang="zh-CN" sz="2200" b="1">
                  <a:latin typeface="微软雅黑" panose="020B0503020204020204" pitchFamily="34" charset="-122"/>
                  <a:ea typeface="微软雅黑" panose="020B0503020204020204" pitchFamily="34" charset="-122"/>
                </a:rPr>
                <a:t>45</a:t>
              </a:r>
            </a:p>
            <a:p>
              <a:pPr eaLnBrk="0" hangingPunct="0">
                <a:lnSpc>
                  <a:spcPct val="90000"/>
                </a:lnSpc>
              </a:pPr>
              <a:r>
                <a:rPr lang="en-US" altLang="zh-CN" sz="2200" b="1">
                  <a:latin typeface="微软雅黑" panose="020B0503020204020204" pitchFamily="34" charset="-122"/>
                  <a:ea typeface="微软雅黑" panose="020B0503020204020204" pitchFamily="34" charset="-122"/>
                </a:rPr>
                <a:t>23</a:t>
              </a:r>
            </a:p>
            <a:p>
              <a:pPr eaLnBrk="0" hangingPunct="0">
                <a:lnSpc>
                  <a:spcPct val="90000"/>
                </a:lnSpc>
              </a:pPr>
              <a:r>
                <a:rPr lang="en-US" altLang="zh-CN" sz="2200" b="1">
                  <a:latin typeface="微软雅黑" panose="020B0503020204020204" pitchFamily="34" charset="-122"/>
                  <a:ea typeface="微软雅黑" panose="020B0503020204020204" pitchFamily="34" charset="-122"/>
                </a:rPr>
                <a:t>01</a:t>
              </a:r>
            </a:p>
            <a:p>
              <a:pPr eaLnBrk="0" hangingPunct="0">
                <a:lnSpc>
                  <a:spcPct val="90000"/>
                </a:lnSpc>
              </a:pPr>
              <a:r>
                <a:rPr lang="en-US" altLang="zh-CN" sz="2200" b="1">
                  <a:latin typeface="微软雅黑" panose="020B0503020204020204" pitchFamily="34" charset="-122"/>
                  <a:ea typeface="微软雅黑" panose="020B0503020204020204" pitchFamily="34" charset="-122"/>
                </a:rPr>
                <a:t>00</a:t>
              </a:r>
            </a:p>
            <a:p>
              <a:pPr eaLnBrk="0" hangingPunct="0">
                <a:lnSpc>
                  <a:spcPct val="90000"/>
                </a:lnSpc>
              </a:pPr>
              <a:r>
                <a:rPr lang="en-US" altLang="zh-CN" sz="2200" b="1">
                  <a:latin typeface="微软雅黑" panose="020B0503020204020204" pitchFamily="34" charset="-122"/>
                  <a:ea typeface="微软雅黑" panose="020B0503020204020204" pitchFamily="34" charset="-122"/>
                </a:rPr>
                <a:t>12</a:t>
              </a:r>
            </a:p>
            <a:p>
              <a:pPr eaLnBrk="0" hangingPunct="0">
                <a:lnSpc>
                  <a:spcPct val="90000"/>
                </a:lnSpc>
              </a:pPr>
              <a:r>
                <a:rPr lang="en-US" altLang="zh-CN" sz="2200" b="1">
                  <a:latin typeface="微软雅黑" panose="020B0503020204020204" pitchFamily="34" charset="-122"/>
                  <a:ea typeface="微软雅黑" panose="020B0503020204020204" pitchFamily="34" charset="-122"/>
                </a:rPr>
                <a:t>40</a:t>
              </a:r>
            </a:p>
          </p:txBody>
        </p:sp>
        <p:sp>
          <p:nvSpPr>
            <p:cNvPr id="521246" name="Line 63"/>
            <p:cNvSpPr>
              <a:spLocks noChangeShapeType="1"/>
            </p:cNvSpPr>
            <p:nvPr/>
          </p:nvSpPr>
          <p:spPr bwMode="auto">
            <a:xfrm flipV="1">
              <a:off x="2907" y="3965"/>
              <a:ext cx="1266" cy="174"/>
            </a:xfrm>
            <a:prstGeom prst="line">
              <a:avLst/>
            </a:prstGeom>
            <a:noFill/>
            <a:ln w="19050">
              <a:solidFill>
                <a:srgbClr val="000000"/>
              </a:solidFill>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6" name="Group 65"/>
          <p:cNvGrpSpPr>
            <a:grpSpLocks/>
          </p:cNvGrpSpPr>
          <p:nvPr/>
        </p:nvGrpSpPr>
        <p:grpSpPr bwMode="auto">
          <a:xfrm>
            <a:off x="5922963" y="3127375"/>
            <a:ext cx="901700" cy="2344738"/>
            <a:chOff x="3731" y="2409"/>
            <a:chExt cx="521" cy="1477"/>
          </a:xfrm>
        </p:grpSpPr>
        <p:sp>
          <p:nvSpPr>
            <p:cNvPr id="521248" name="Rectangle 38"/>
            <p:cNvSpPr>
              <a:spLocks noChangeArrowheads="1"/>
            </p:cNvSpPr>
            <p:nvPr/>
          </p:nvSpPr>
          <p:spPr bwMode="auto">
            <a:xfrm>
              <a:off x="3731" y="2409"/>
              <a:ext cx="511" cy="1210"/>
            </a:xfrm>
            <a:prstGeom prst="rect">
              <a:avLst/>
            </a:prstGeom>
            <a:noFill/>
            <a:ln w="12700">
              <a:noFill/>
              <a:miter lim="800000"/>
              <a:headEnd/>
              <a:tailEnd/>
            </a:ln>
          </p:spPr>
          <p:txBody>
            <a:bodyPr wrap="none">
              <a:spAutoFit/>
            </a:bodyPr>
            <a:lstStyle/>
            <a:p>
              <a:pPr eaLnBrk="0" hangingPunct="0">
                <a:lnSpc>
                  <a:spcPct val="90000"/>
                </a:lnSpc>
              </a:pPr>
              <a:r>
                <a:rPr lang="en-US" altLang="zh-CN" sz="2200" b="1">
                  <a:solidFill>
                    <a:schemeClr val="accent2"/>
                  </a:solidFill>
                  <a:latin typeface="微软雅黑" panose="020B0503020204020204" pitchFamily="34" charset="-122"/>
                  <a:ea typeface="微软雅黑" panose="020B0503020204020204" pitchFamily="34" charset="-122"/>
                </a:rPr>
                <a:t>1005</a:t>
              </a:r>
            </a:p>
            <a:p>
              <a:pPr eaLnBrk="0" hangingPunct="0">
                <a:lnSpc>
                  <a:spcPct val="90000"/>
                </a:lnSpc>
              </a:pPr>
              <a:r>
                <a:rPr lang="en-US" altLang="zh-CN" sz="2200" b="1">
                  <a:solidFill>
                    <a:schemeClr val="accent2"/>
                  </a:solidFill>
                  <a:latin typeface="微软雅黑" panose="020B0503020204020204" pitchFamily="34" charset="-122"/>
                  <a:ea typeface="微软雅黑" panose="020B0503020204020204" pitchFamily="34" charset="-122"/>
                </a:rPr>
                <a:t>1004</a:t>
              </a:r>
            </a:p>
            <a:p>
              <a:pPr eaLnBrk="0" hangingPunct="0">
                <a:lnSpc>
                  <a:spcPct val="90000"/>
                </a:lnSpc>
              </a:pPr>
              <a:r>
                <a:rPr lang="en-US" altLang="zh-CN" sz="2200" b="1">
                  <a:solidFill>
                    <a:schemeClr val="accent2"/>
                  </a:solidFill>
                  <a:latin typeface="微软雅黑" panose="020B0503020204020204" pitchFamily="34" charset="-122"/>
                  <a:ea typeface="微软雅黑" panose="020B0503020204020204" pitchFamily="34" charset="-122"/>
                </a:rPr>
                <a:t>1003</a:t>
              </a:r>
            </a:p>
            <a:p>
              <a:pPr eaLnBrk="0" hangingPunct="0">
                <a:lnSpc>
                  <a:spcPct val="90000"/>
                </a:lnSpc>
              </a:pPr>
              <a:r>
                <a:rPr lang="zh-CN" altLang="en-US" sz="2200" b="1">
                  <a:solidFill>
                    <a:schemeClr val="accent2"/>
                  </a:solidFill>
                  <a:latin typeface="微软雅黑" panose="020B0503020204020204" pitchFamily="34" charset="-122"/>
                  <a:ea typeface="微软雅黑" panose="020B0503020204020204" pitchFamily="34" charset="-122"/>
                </a:rPr>
                <a:t>100</a:t>
              </a:r>
              <a:r>
                <a:rPr lang="en-US" altLang="zh-CN" sz="2200" b="1">
                  <a:solidFill>
                    <a:schemeClr val="accent2"/>
                  </a:solidFill>
                  <a:latin typeface="微软雅黑" panose="020B0503020204020204" pitchFamily="34" charset="-122"/>
                  <a:ea typeface="微软雅黑" panose="020B0503020204020204" pitchFamily="34" charset="-122"/>
                </a:rPr>
                <a:t>2</a:t>
              </a:r>
            </a:p>
            <a:p>
              <a:pPr eaLnBrk="0" hangingPunct="0">
                <a:lnSpc>
                  <a:spcPct val="90000"/>
                </a:lnSpc>
              </a:pPr>
              <a:r>
                <a:rPr lang="en-US" altLang="zh-CN" sz="2200" b="1">
                  <a:solidFill>
                    <a:schemeClr val="accent2"/>
                  </a:solidFill>
                  <a:latin typeface="微软雅黑" panose="020B0503020204020204" pitchFamily="34" charset="-122"/>
                  <a:ea typeface="微软雅黑" panose="020B0503020204020204" pitchFamily="34" charset="-122"/>
                </a:rPr>
                <a:t>1001</a:t>
              </a:r>
            </a:p>
            <a:p>
              <a:pPr eaLnBrk="0" hangingPunct="0">
                <a:lnSpc>
                  <a:spcPct val="90000"/>
                </a:lnSpc>
              </a:pPr>
              <a:r>
                <a:rPr lang="en-US" altLang="zh-CN" sz="2200" b="1">
                  <a:solidFill>
                    <a:schemeClr val="accent2"/>
                  </a:solidFill>
                  <a:latin typeface="微软雅黑" panose="020B0503020204020204" pitchFamily="34" charset="-122"/>
                  <a:ea typeface="微软雅黑" panose="020B0503020204020204" pitchFamily="34" charset="-122"/>
                </a:rPr>
                <a:t>1000</a:t>
              </a:r>
            </a:p>
          </p:txBody>
        </p:sp>
        <p:sp>
          <p:nvSpPr>
            <p:cNvPr id="521249" name="Text Box 64"/>
            <p:cNvSpPr txBox="1">
              <a:spLocks noChangeArrowheads="1"/>
            </p:cNvSpPr>
            <p:nvPr/>
          </p:nvSpPr>
          <p:spPr bwMode="auto">
            <a:xfrm>
              <a:off x="3783" y="3617"/>
              <a:ext cx="469" cy="269"/>
            </a:xfrm>
            <a:prstGeom prst="rect">
              <a:avLst/>
            </a:prstGeom>
            <a:noFill/>
            <a:ln w="12700">
              <a:noFill/>
              <a:miter lim="800000"/>
              <a:headEnd/>
              <a:tailEnd/>
            </a:ln>
          </p:spPr>
          <p:txBody>
            <a:bodyPr>
              <a:spAutoFit/>
            </a:bodyPr>
            <a:lstStyle/>
            <a:p>
              <a:pPr eaLnBrk="0" hangingPunct="0">
                <a:spcBef>
                  <a:spcPct val="50000"/>
                </a:spcBef>
              </a:pPr>
              <a:r>
                <a:rPr lang="zh-CN" altLang="en-US" sz="2200" b="1">
                  <a:latin typeface="微软雅黑" panose="020B0503020204020204" pitchFamily="34" charset="-122"/>
                  <a:ea typeface="微软雅黑" panose="020B0503020204020204" pitchFamily="34" charset="-122"/>
                </a:rPr>
                <a:t>地址</a:t>
              </a:r>
            </a:p>
          </p:txBody>
        </p:sp>
      </p:grpSp>
      <p:sp>
        <p:nvSpPr>
          <p:cNvPr id="43" name="TextBox 42"/>
          <p:cNvSpPr txBox="1">
            <a:spLocks noChangeArrowheads="1"/>
          </p:cNvSpPr>
          <p:nvPr/>
        </p:nvSpPr>
        <p:spPr bwMode="auto">
          <a:xfrm>
            <a:off x="231775" y="5457825"/>
            <a:ext cx="5429250" cy="461963"/>
          </a:xfrm>
          <a:prstGeom prst="rect">
            <a:avLst/>
          </a:prstGeom>
          <a:noFill/>
          <a:ln w="9525">
            <a:noFill/>
            <a:miter lim="800000"/>
            <a:headEnd/>
            <a:tailEnd/>
          </a:ln>
        </p:spPr>
        <p:txBody>
          <a:bodyPr>
            <a:spAutoFit/>
          </a:bodyPr>
          <a:lstStyle/>
          <a:p>
            <a:pPr eaLnBrk="0" hangingPunct="0"/>
            <a:r>
              <a:rPr lang="zh-CN" altLang="en-US" sz="2400" b="1">
                <a:latin typeface="微软雅黑" panose="020B0503020204020204" pitchFamily="34" charset="-122"/>
                <a:ea typeface="微软雅黑" panose="020B0503020204020204" pitchFamily="34" charset="-122"/>
              </a:rPr>
              <a:t>只需要考虑指令中立即数的顺序！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3114"/>
                                        </p:tgtEl>
                                        <p:attrNameLst>
                                          <p:attrName>style.visibility</p:attrName>
                                        </p:attrNameLst>
                                      </p:cBhvr>
                                      <p:to>
                                        <p:strVal val="visible"/>
                                      </p:to>
                                    </p:set>
                                    <p:animEffect transition="in" filter="blinds(horizontal)">
                                      <p:cBhvr>
                                        <p:cTn id="7" dur="500"/>
                                        <p:tgtEl>
                                          <p:spTgt spid="4731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3116">
                                            <p:txEl>
                                              <p:pRg st="0" end="0"/>
                                            </p:txEl>
                                          </p:spTgt>
                                        </p:tgtEl>
                                        <p:attrNameLst>
                                          <p:attrName>style.visibility</p:attrName>
                                        </p:attrNameLst>
                                      </p:cBhvr>
                                      <p:to>
                                        <p:strVal val="visible"/>
                                      </p:to>
                                    </p:set>
                                    <p:animEffect transition="in" filter="blinds(horizontal)">
                                      <p:cBhvr>
                                        <p:cTn id="12" dur="500"/>
                                        <p:tgtEl>
                                          <p:spTgt spid="4731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3116">
                                            <p:txEl>
                                              <p:pRg st="1" end="1"/>
                                            </p:txEl>
                                          </p:spTgt>
                                        </p:tgtEl>
                                        <p:attrNameLst>
                                          <p:attrName>style.visibility</p:attrName>
                                        </p:attrNameLst>
                                      </p:cBhvr>
                                      <p:to>
                                        <p:strVal val="visible"/>
                                      </p:to>
                                    </p:set>
                                    <p:animEffect transition="in" filter="blinds(horizontal)">
                                      <p:cBhvr>
                                        <p:cTn id="17" dur="500"/>
                                        <p:tgtEl>
                                          <p:spTgt spid="4731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3127"/>
                                        </p:tgtEl>
                                        <p:attrNameLst>
                                          <p:attrName>style.visibility</p:attrName>
                                        </p:attrNameLst>
                                      </p:cBhvr>
                                      <p:to>
                                        <p:strVal val="visible"/>
                                      </p:to>
                                    </p:set>
                                    <p:animEffect transition="in" filter="blinds(horizontal)">
                                      <p:cBhvr>
                                        <p:cTn id="37" dur="500"/>
                                        <p:tgtEl>
                                          <p:spTgt spid="47312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blinds(horizontal)">
                                      <p:cBhvr>
                                        <p:cTn id="5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14" grpId="0"/>
      <p:bldP spid="473127" grpId="0"/>
      <p:bldP spid="4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idx="4294967295"/>
          </p:nvPr>
        </p:nvSpPr>
        <p:spPr>
          <a:xfrm>
            <a:off x="711200" y="114300"/>
            <a:ext cx="7858125" cy="543739"/>
          </a:xfrm>
          <a:noFill/>
        </p:spPr>
        <p:txBody>
          <a:bodyPr lIns="63500" tIns="25400" rIns="63500" bIns="25400" anchor="t">
            <a:spAutoFit/>
          </a:bodyPr>
          <a:lstStyle/>
          <a:p>
            <a:r>
              <a:rPr lang="en-US" altLang="zh-CN" sz="3200" dirty="0" smtClean="0">
                <a:latin typeface="微软雅黑" panose="020B0503020204020204" pitchFamily="34" charset="-122"/>
                <a:ea typeface="微软雅黑" panose="020B0503020204020204" pitchFamily="34" charset="-122"/>
              </a:rPr>
              <a:t>Byte Swap Problem</a:t>
            </a:r>
            <a:r>
              <a:rPr lang="zh-CN" altLang="en-US" sz="3200" dirty="0" smtClean="0">
                <a:latin typeface="微软雅黑" panose="020B0503020204020204" pitchFamily="34" charset="-122"/>
                <a:ea typeface="微软雅黑" panose="020B0503020204020204" pitchFamily="34" charset="-122"/>
              </a:rPr>
              <a:t>（字节交换问题）</a:t>
            </a:r>
          </a:p>
        </p:txBody>
      </p:sp>
      <p:sp>
        <p:nvSpPr>
          <p:cNvPr id="522243" name="Rectangle 3"/>
          <p:cNvSpPr>
            <a:spLocks noChangeArrowheads="1"/>
          </p:cNvSpPr>
          <p:nvPr/>
        </p:nvSpPr>
        <p:spPr bwMode="auto">
          <a:xfrm>
            <a:off x="1606550" y="808038"/>
            <a:ext cx="520700" cy="1587500"/>
          </a:xfrm>
          <a:prstGeom prst="rect">
            <a:avLst/>
          </a:prstGeom>
          <a:noFill/>
          <a:ln w="127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22244" name="Line 4"/>
          <p:cNvSpPr>
            <a:spLocks noChangeShapeType="1"/>
          </p:cNvSpPr>
          <p:nvPr/>
        </p:nvSpPr>
        <p:spPr bwMode="auto">
          <a:xfrm>
            <a:off x="1606550" y="1563688"/>
            <a:ext cx="520700" cy="0"/>
          </a:xfrm>
          <a:prstGeom prst="line">
            <a:avLst/>
          </a:prstGeom>
          <a:noFill/>
          <a:ln w="12700">
            <a:solidFill>
              <a:schemeClr val="tx1"/>
            </a:solidFill>
            <a:round/>
            <a:headEnd/>
            <a:tailEnd/>
          </a:ln>
        </p:spPr>
        <p:txBody>
          <a:bodyPr wrap="none" anchor="ctr"/>
          <a:lstStyle/>
          <a:p>
            <a:endParaRPr lang="zh-CN" altLang="en-US"/>
          </a:p>
        </p:txBody>
      </p:sp>
      <p:sp>
        <p:nvSpPr>
          <p:cNvPr id="522245" name="Line 5"/>
          <p:cNvSpPr>
            <a:spLocks noChangeShapeType="1"/>
          </p:cNvSpPr>
          <p:nvPr/>
        </p:nvSpPr>
        <p:spPr bwMode="auto">
          <a:xfrm>
            <a:off x="1606550" y="1182688"/>
            <a:ext cx="520700" cy="0"/>
          </a:xfrm>
          <a:prstGeom prst="line">
            <a:avLst/>
          </a:prstGeom>
          <a:noFill/>
          <a:ln w="12700">
            <a:solidFill>
              <a:schemeClr val="tx1"/>
            </a:solidFill>
            <a:round/>
            <a:headEnd/>
            <a:tailEnd/>
          </a:ln>
        </p:spPr>
        <p:txBody>
          <a:bodyPr wrap="none" anchor="ctr"/>
          <a:lstStyle/>
          <a:p>
            <a:endParaRPr lang="zh-CN" altLang="en-US"/>
          </a:p>
        </p:txBody>
      </p:sp>
      <p:sp>
        <p:nvSpPr>
          <p:cNvPr id="522246" name="Line 6"/>
          <p:cNvSpPr>
            <a:spLocks noChangeShapeType="1"/>
          </p:cNvSpPr>
          <p:nvPr/>
        </p:nvSpPr>
        <p:spPr bwMode="auto">
          <a:xfrm>
            <a:off x="1606550" y="1944688"/>
            <a:ext cx="520700" cy="0"/>
          </a:xfrm>
          <a:prstGeom prst="line">
            <a:avLst/>
          </a:prstGeom>
          <a:noFill/>
          <a:ln w="12700">
            <a:solidFill>
              <a:schemeClr val="tx1"/>
            </a:solidFill>
            <a:round/>
            <a:headEnd/>
            <a:tailEnd/>
          </a:ln>
        </p:spPr>
        <p:txBody>
          <a:bodyPr wrap="none" anchor="ctr"/>
          <a:lstStyle/>
          <a:p>
            <a:endParaRPr lang="zh-CN" altLang="en-US"/>
          </a:p>
        </p:txBody>
      </p:sp>
      <p:sp>
        <p:nvSpPr>
          <p:cNvPr id="522247" name="Rectangle 7"/>
          <p:cNvSpPr>
            <a:spLocks noChangeArrowheads="1"/>
          </p:cNvSpPr>
          <p:nvPr/>
        </p:nvSpPr>
        <p:spPr bwMode="auto">
          <a:xfrm>
            <a:off x="1676400" y="865188"/>
            <a:ext cx="438150" cy="3349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78</a:t>
            </a:r>
          </a:p>
        </p:txBody>
      </p:sp>
      <p:sp>
        <p:nvSpPr>
          <p:cNvPr id="522248" name="Rectangle 8"/>
          <p:cNvSpPr>
            <a:spLocks noChangeArrowheads="1"/>
          </p:cNvSpPr>
          <p:nvPr/>
        </p:nvSpPr>
        <p:spPr bwMode="auto">
          <a:xfrm>
            <a:off x="1676400" y="1233488"/>
            <a:ext cx="438150" cy="3349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56</a:t>
            </a:r>
          </a:p>
        </p:txBody>
      </p:sp>
      <p:sp>
        <p:nvSpPr>
          <p:cNvPr id="522249" name="Rectangle 9"/>
          <p:cNvSpPr>
            <a:spLocks noChangeArrowheads="1"/>
          </p:cNvSpPr>
          <p:nvPr/>
        </p:nvSpPr>
        <p:spPr bwMode="auto">
          <a:xfrm>
            <a:off x="1676400" y="1614488"/>
            <a:ext cx="438150" cy="3349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34</a:t>
            </a:r>
          </a:p>
        </p:txBody>
      </p:sp>
      <p:sp>
        <p:nvSpPr>
          <p:cNvPr id="522250" name="Rectangle 10"/>
          <p:cNvSpPr>
            <a:spLocks noChangeArrowheads="1"/>
          </p:cNvSpPr>
          <p:nvPr/>
        </p:nvSpPr>
        <p:spPr bwMode="auto">
          <a:xfrm>
            <a:off x="1676400" y="2046288"/>
            <a:ext cx="438150" cy="3349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12</a:t>
            </a:r>
          </a:p>
        </p:txBody>
      </p:sp>
      <p:sp>
        <p:nvSpPr>
          <p:cNvPr id="522251" name="Rectangle 11"/>
          <p:cNvSpPr>
            <a:spLocks noChangeArrowheads="1"/>
          </p:cNvSpPr>
          <p:nvPr/>
        </p:nvSpPr>
        <p:spPr bwMode="auto">
          <a:xfrm>
            <a:off x="2311400" y="2058988"/>
            <a:ext cx="2540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0</a:t>
            </a:r>
          </a:p>
        </p:txBody>
      </p:sp>
      <p:sp>
        <p:nvSpPr>
          <p:cNvPr id="522252" name="Rectangle 12"/>
          <p:cNvSpPr>
            <a:spLocks noChangeArrowheads="1"/>
          </p:cNvSpPr>
          <p:nvPr/>
        </p:nvSpPr>
        <p:spPr bwMode="auto">
          <a:xfrm>
            <a:off x="2298700" y="1639888"/>
            <a:ext cx="2540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1</a:t>
            </a:r>
          </a:p>
        </p:txBody>
      </p:sp>
      <p:sp>
        <p:nvSpPr>
          <p:cNvPr id="522253" name="Rectangle 13"/>
          <p:cNvSpPr>
            <a:spLocks noChangeArrowheads="1"/>
          </p:cNvSpPr>
          <p:nvPr/>
        </p:nvSpPr>
        <p:spPr bwMode="auto">
          <a:xfrm>
            <a:off x="2298700" y="1258888"/>
            <a:ext cx="2540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2</a:t>
            </a:r>
          </a:p>
        </p:txBody>
      </p:sp>
      <p:sp>
        <p:nvSpPr>
          <p:cNvPr id="522254" name="Rectangle 14"/>
          <p:cNvSpPr>
            <a:spLocks noChangeArrowheads="1"/>
          </p:cNvSpPr>
          <p:nvPr/>
        </p:nvSpPr>
        <p:spPr bwMode="auto">
          <a:xfrm>
            <a:off x="2298700" y="877888"/>
            <a:ext cx="2540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3</a:t>
            </a:r>
          </a:p>
        </p:txBody>
      </p:sp>
      <p:sp>
        <p:nvSpPr>
          <p:cNvPr id="522255" name="Rectangle 15"/>
          <p:cNvSpPr>
            <a:spLocks noChangeArrowheads="1"/>
          </p:cNvSpPr>
          <p:nvPr/>
        </p:nvSpPr>
        <p:spPr bwMode="auto">
          <a:xfrm>
            <a:off x="3263900" y="1639888"/>
            <a:ext cx="1397000" cy="827087"/>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000" b="1"/>
              <a:t>increasing</a:t>
            </a:r>
          </a:p>
          <a:p>
            <a:pPr eaLnBrk="0" hangingPunct="0">
              <a:lnSpc>
                <a:spcPct val="85000"/>
              </a:lnSpc>
            </a:pPr>
            <a:r>
              <a:rPr lang="en-US" altLang="zh-CN" sz="2000" b="1"/>
              <a:t>byte</a:t>
            </a:r>
          </a:p>
          <a:p>
            <a:pPr eaLnBrk="0" hangingPunct="0">
              <a:lnSpc>
                <a:spcPct val="85000"/>
              </a:lnSpc>
            </a:pPr>
            <a:r>
              <a:rPr lang="en-US" altLang="zh-CN" sz="2000" b="1"/>
              <a:t>address</a:t>
            </a:r>
          </a:p>
        </p:txBody>
      </p:sp>
      <p:sp>
        <p:nvSpPr>
          <p:cNvPr id="522256" name="Line 16"/>
          <p:cNvSpPr>
            <a:spLocks noChangeShapeType="1"/>
          </p:cNvSpPr>
          <p:nvPr/>
        </p:nvSpPr>
        <p:spPr bwMode="auto">
          <a:xfrm flipV="1">
            <a:off x="3771900" y="1074738"/>
            <a:ext cx="0" cy="5461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257" name="Rectangle 17"/>
          <p:cNvSpPr>
            <a:spLocks noChangeArrowheads="1"/>
          </p:cNvSpPr>
          <p:nvPr/>
        </p:nvSpPr>
        <p:spPr bwMode="auto">
          <a:xfrm>
            <a:off x="1168400" y="2605088"/>
            <a:ext cx="1362552" cy="286745"/>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latin typeface="微软雅黑" panose="020B0503020204020204" pitchFamily="34" charset="-122"/>
                <a:ea typeface="微软雅黑" panose="020B0503020204020204" pitchFamily="34" charset="-122"/>
              </a:rPr>
              <a:t>Big Endian</a:t>
            </a:r>
          </a:p>
        </p:txBody>
      </p:sp>
      <p:sp>
        <p:nvSpPr>
          <p:cNvPr id="522258" name="Rectangle 18"/>
          <p:cNvSpPr>
            <a:spLocks noChangeArrowheads="1"/>
          </p:cNvSpPr>
          <p:nvPr/>
        </p:nvSpPr>
        <p:spPr bwMode="auto">
          <a:xfrm>
            <a:off x="5353050" y="815975"/>
            <a:ext cx="520700" cy="1587500"/>
          </a:xfrm>
          <a:prstGeom prst="rect">
            <a:avLst/>
          </a:prstGeom>
          <a:noFill/>
          <a:ln w="127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22259" name="Line 19"/>
          <p:cNvSpPr>
            <a:spLocks noChangeShapeType="1"/>
          </p:cNvSpPr>
          <p:nvPr/>
        </p:nvSpPr>
        <p:spPr bwMode="auto">
          <a:xfrm>
            <a:off x="5353050" y="1616075"/>
            <a:ext cx="520700" cy="0"/>
          </a:xfrm>
          <a:prstGeom prst="line">
            <a:avLst/>
          </a:prstGeom>
          <a:noFill/>
          <a:ln w="12700">
            <a:solidFill>
              <a:schemeClr val="tx1"/>
            </a:solidFill>
            <a:round/>
            <a:headEnd/>
            <a:tailEnd/>
          </a:ln>
        </p:spPr>
        <p:txBody>
          <a:bodyPr wrap="none" anchor="ctr"/>
          <a:lstStyle/>
          <a:p>
            <a:endParaRPr lang="zh-CN" altLang="en-US"/>
          </a:p>
        </p:txBody>
      </p:sp>
      <p:sp>
        <p:nvSpPr>
          <p:cNvPr id="522260" name="Line 20"/>
          <p:cNvSpPr>
            <a:spLocks noChangeShapeType="1"/>
          </p:cNvSpPr>
          <p:nvPr/>
        </p:nvSpPr>
        <p:spPr bwMode="auto">
          <a:xfrm>
            <a:off x="5353050" y="1235075"/>
            <a:ext cx="520700" cy="0"/>
          </a:xfrm>
          <a:prstGeom prst="line">
            <a:avLst/>
          </a:prstGeom>
          <a:noFill/>
          <a:ln w="12700">
            <a:solidFill>
              <a:schemeClr val="tx1"/>
            </a:solidFill>
            <a:round/>
            <a:headEnd/>
            <a:tailEnd/>
          </a:ln>
        </p:spPr>
        <p:txBody>
          <a:bodyPr wrap="none" anchor="ctr"/>
          <a:lstStyle/>
          <a:p>
            <a:endParaRPr lang="zh-CN" altLang="en-US"/>
          </a:p>
        </p:txBody>
      </p:sp>
      <p:sp>
        <p:nvSpPr>
          <p:cNvPr id="522261" name="Line 21"/>
          <p:cNvSpPr>
            <a:spLocks noChangeShapeType="1"/>
          </p:cNvSpPr>
          <p:nvPr/>
        </p:nvSpPr>
        <p:spPr bwMode="auto">
          <a:xfrm>
            <a:off x="5353050" y="1997075"/>
            <a:ext cx="520700" cy="0"/>
          </a:xfrm>
          <a:prstGeom prst="line">
            <a:avLst/>
          </a:prstGeom>
          <a:noFill/>
          <a:ln w="12700">
            <a:solidFill>
              <a:schemeClr val="tx1"/>
            </a:solidFill>
            <a:round/>
            <a:headEnd/>
            <a:tailEnd/>
          </a:ln>
        </p:spPr>
        <p:txBody>
          <a:bodyPr wrap="none" anchor="ctr"/>
          <a:lstStyle/>
          <a:p>
            <a:endParaRPr lang="zh-CN" altLang="en-US"/>
          </a:p>
        </p:txBody>
      </p:sp>
      <p:sp>
        <p:nvSpPr>
          <p:cNvPr id="522262" name="Rectangle 22"/>
          <p:cNvSpPr>
            <a:spLocks noChangeArrowheads="1"/>
          </p:cNvSpPr>
          <p:nvPr/>
        </p:nvSpPr>
        <p:spPr bwMode="auto">
          <a:xfrm>
            <a:off x="5410200" y="917575"/>
            <a:ext cx="438150"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12</a:t>
            </a:r>
          </a:p>
        </p:txBody>
      </p:sp>
      <p:sp>
        <p:nvSpPr>
          <p:cNvPr id="522263" name="Rectangle 23"/>
          <p:cNvSpPr>
            <a:spLocks noChangeArrowheads="1"/>
          </p:cNvSpPr>
          <p:nvPr/>
        </p:nvSpPr>
        <p:spPr bwMode="auto">
          <a:xfrm>
            <a:off x="5410200" y="1285875"/>
            <a:ext cx="438150"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34</a:t>
            </a:r>
          </a:p>
        </p:txBody>
      </p:sp>
      <p:sp>
        <p:nvSpPr>
          <p:cNvPr id="522264" name="Rectangle 24"/>
          <p:cNvSpPr>
            <a:spLocks noChangeArrowheads="1"/>
          </p:cNvSpPr>
          <p:nvPr/>
        </p:nvSpPr>
        <p:spPr bwMode="auto">
          <a:xfrm>
            <a:off x="5410200" y="1666875"/>
            <a:ext cx="438150"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56</a:t>
            </a:r>
          </a:p>
        </p:txBody>
      </p:sp>
      <p:sp>
        <p:nvSpPr>
          <p:cNvPr id="522265" name="Rectangle 25"/>
          <p:cNvSpPr>
            <a:spLocks noChangeArrowheads="1"/>
          </p:cNvSpPr>
          <p:nvPr/>
        </p:nvSpPr>
        <p:spPr bwMode="auto">
          <a:xfrm>
            <a:off x="5410200" y="2098675"/>
            <a:ext cx="438150"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78</a:t>
            </a:r>
          </a:p>
        </p:txBody>
      </p:sp>
      <p:sp>
        <p:nvSpPr>
          <p:cNvPr id="522266" name="Rectangle 26"/>
          <p:cNvSpPr>
            <a:spLocks noChangeArrowheads="1"/>
          </p:cNvSpPr>
          <p:nvPr/>
        </p:nvSpPr>
        <p:spPr bwMode="auto">
          <a:xfrm>
            <a:off x="6057900" y="2111375"/>
            <a:ext cx="282575"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0</a:t>
            </a:r>
          </a:p>
        </p:txBody>
      </p:sp>
      <p:sp>
        <p:nvSpPr>
          <p:cNvPr id="522267" name="Rectangle 27"/>
          <p:cNvSpPr>
            <a:spLocks noChangeArrowheads="1"/>
          </p:cNvSpPr>
          <p:nvPr/>
        </p:nvSpPr>
        <p:spPr bwMode="auto">
          <a:xfrm>
            <a:off x="6045200" y="1692275"/>
            <a:ext cx="282575"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1</a:t>
            </a:r>
          </a:p>
        </p:txBody>
      </p:sp>
      <p:sp>
        <p:nvSpPr>
          <p:cNvPr id="522268" name="Rectangle 28"/>
          <p:cNvSpPr>
            <a:spLocks noChangeArrowheads="1"/>
          </p:cNvSpPr>
          <p:nvPr/>
        </p:nvSpPr>
        <p:spPr bwMode="auto">
          <a:xfrm>
            <a:off x="6045200" y="1311275"/>
            <a:ext cx="282575"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2</a:t>
            </a:r>
          </a:p>
        </p:txBody>
      </p:sp>
      <p:sp>
        <p:nvSpPr>
          <p:cNvPr id="522269" name="Rectangle 29"/>
          <p:cNvSpPr>
            <a:spLocks noChangeArrowheads="1"/>
          </p:cNvSpPr>
          <p:nvPr/>
        </p:nvSpPr>
        <p:spPr bwMode="auto">
          <a:xfrm>
            <a:off x="6045200" y="930275"/>
            <a:ext cx="282575"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3</a:t>
            </a:r>
          </a:p>
        </p:txBody>
      </p:sp>
      <p:sp>
        <p:nvSpPr>
          <p:cNvPr id="522270" name="Rectangle 30"/>
          <p:cNvSpPr>
            <a:spLocks noChangeArrowheads="1"/>
          </p:cNvSpPr>
          <p:nvPr/>
        </p:nvSpPr>
        <p:spPr bwMode="auto">
          <a:xfrm>
            <a:off x="4914900" y="2611438"/>
            <a:ext cx="1574149" cy="286745"/>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latin typeface="微软雅黑" panose="020B0503020204020204" pitchFamily="34" charset="-122"/>
                <a:ea typeface="微软雅黑" panose="020B0503020204020204" pitchFamily="34" charset="-122"/>
              </a:rPr>
              <a:t>Little Endian</a:t>
            </a:r>
          </a:p>
        </p:txBody>
      </p:sp>
      <p:sp>
        <p:nvSpPr>
          <p:cNvPr id="428063" name="Rectangle 31"/>
          <p:cNvSpPr>
            <a:spLocks noChangeArrowheads="1"/>
          </p:cNvSpPr>
          <p:nvPr/>
        </p:nvSpPr>
        <p:spPr bwMode="auto">
          <a:xfrm>
            <a:off x="292100" y="3852863"/>
            <a:ext cx="8505825" cy="2619375"/>
          </a:xfrm>
          <a:prstGeom prst="rect">
            <a:avLst/>
          </a:prstGeom>
          <a:noFill/>
          <a:ln w="12700">
            <a:noFill/>
            <a:miter lim="800000"/>
            <a:headEnd/>
            <a:tailEnd/>
          </a:ln>
        </p:spPr>
        <p:txBody>
          <a:bodyPr lIns="63500" tIns="25400" rIns="63500" bIns="25400">
            <a:spAutoFit/>
          </a:bodyPr>
          <a:lstStyle/>
          <a:p>
            <a:pPr eaLnBrk="0" hangingPunct="0">
              <a:lnSpc>
                <a:spcPct val="115000"/>
              </a:lnSpc>
              <a:spcBef>
                <a:spcPct val="15000"/>
              </a:spcBef>
              <a:buClr>
                <a:schemeClr val="tx1"/>
              </a:buClr>
              <a:buSzPct val="60000"/>
              <a:buFont typeface="Wingdings" pitchFamily="2" charset="2"/>
              <a:buChar char="u"/>
            </a:pPr>
            <a:r>
              <a:rPr lang="zh-CN" altLang="en-US" b="1">
                <a:solidFill>
                  <a:schemeClr val="accent2"/>
                </a:solidFill>
                <a:latin typeface="微软雅黑" panose="020B0503020204020204" pitchFamily="34" charset="-122"/>
                <a:ea typeface="微软雅黑" panose="020B0503020204020204" pitchFamily="34" charset="-122"/>
              </a:rPr>
              <a:t> </a:t>
            </a:r>
            <a:r>
              <a:rPr lang="zh-CN" altLang="en-US" sz="2200" b="1">
                <a:solidFill>
                  <a:schemeClr val="accent2"/>
                </a:solidFill>
                <a:latin typeface="微软雅黑" panose="020B0503020204020204" pitchFamily="34" charset="-122"/>
                <a:ea typeface="微软雅黑" panose="020B0503020204020204" pitchFamily="34" charset="-122"/>
                <a:cs typeface="Arial" pitchFamily="34" charset="0"/>
              </a:rPr>
              <a:t>每个系统内部是一致的，但在系统间通信时可能会发生问题！</a:t>
            </a:r>
          </a:p>
          <a:p>
            <a:pPr eaLnBrk="0" hangingPunct="0">
              <a:lnSpc>
                <a:spcPct val="115000"/>
              </a:lnSpc>
              <a:spcBef>
                <a:spcPct val="15000"/>
              </a:spcBef>
              <a:buClr>
                <a:schemeClr val="tx1"/>
              </a:buClr>
              <a:buSzPct val="60000"/>
              <a:buFont typeface="Wingdings" pitchFamily="2" charset="2"/>
              <a:buChar char="u"/>
            </a:pPr>
            <a:r>
              <a:rPr lang="zh-CN" altLang="en-US" sz="2200" b="1">
                <a:solidFill>
                  <a:schemeClr val="accent2"/>
                </a:solidFill>
                <a:latin typeface="微软雅黑" panose="020B0503020204020204" pitchFamily="34" charset="-122"/>
                <a:ea typeface="微软雅黑" panose="020B0503020204020204" pitchFamily="34" charset="-122"/>
                <a:cs typeface="Arial" pitchFamily="34" charset="0"/>
              </a:rPr>
              <a:t> 因为顺序不同，需要进行顺序转换</a:t>
            </a:r>
            <a:endParaRPr lang="en-US" altLang="zh-CN" sz="2200" b="1">
              <a:solidFill>
                <a:schemeClr val="accent2"/>
              </a:solidFill>
              <a:latin typeface="微软雅黑" panose="020B0503020204020204" pitchFamily="34" charset="-122"/>
              <a:ea typeface="微软雅黑" panose="020B0503020204020204" pitchFamily="34" charset="-122"/>
              <a:cs typeface="Arial" pitchFamily="34" charset="0"/>
            </a:endParaRPr>
          </a:p>
          <a:p>
            <a:pPr eaLnBrk="0" hangingPunct="0">
              <a:lnSpc>
                <a:spcPct val="115000"/>
              </a:lnSpc>
              <a:spcBef>
                <a:spcPct val="15000"/>
              </a:spcBef>
              <a:buClr>
                <a:schemeClr val="tx1"/>
              </a:buClr>
              <a:buSzPct val="60000"/>
              <a:buFont typeface="Wingdings" pitchFamily="2" charset="2"/>
              <a:buNone/>
            </a:pPr>
            <a:r>
              <a:rPr lang="zh-CN" altLang="en-US" sz="2200" b="1">
                <a:latin typeface="微软雅黑" panose="020B0503020204020204" pitchFamily="34" charset="-122"/>
                <a:ea typeface="微软雅黑" panose="020B0503020204020204" pitchFamily="34" charset="-122"/>
                <a:cs typeface="Arial" pitchFamily="34" charset="0"/>
              </a:rPr>
              <a:t>音、视频和图像等文件格式或处理程序都涉及到字节顺序问题</a:t>
            </a:r>
            <a:endParaRPr lang="en-US" altLang="zh-CN" sz="2200" b="1">
              <a:latin typeface="微软雅黑" panose="020B0503020204020204" pitchFamily="34" charset="-122"/>
              <a:ea typeface="微软雅黑" panose="020B0503020204020204" pitchFamily="34" charset="-122"/>
              <a:cs typeface="Arial" pitchFamily="34" charset="0"/>
            </a:endParaRPr>
          </a:p>
          <a:p>
            <a:pPr eaLnBrk="0" hangingPunct="0">
              <a:lnSpc>
                <a:spcPct val="115000"/>
              </a:lnSpc>
              <a:spcBef>
                <a:spcPct val="15000"/>
              </a:spcBef>
              <a:buSzPct val="60000"/>
              <a:buFont typeface="Wingdings" pitchFamily="2" charset="2"/>
              <a:buNone/>
            </a:pPr>
            <a:r>
              <a:rPr lang="en-US" altLang="zh-CN" sz="2200" b="1">
                <a:solidFill>
                  <a:schemeClr val="accent2"/>
                </a:solidFill>
                <a:latin typeface="微软雅黑" panose="020B0503020204020204" pitchFamily="34" charset="-122"/>
                <a:ea typeface="微软雅黑" panose="020B0503020204020204" pitchFamily="34" charset="-122"/>
                <a:cs typeface="Arial" pitchFamily="34" charset="0"/>
              </a:rPr>
              <a:t>     </a:t>
            </a:r>
            <a:r>
              <a:rPr lang="en-US" altLang="zh-CN" sz="2200" b="1">
                <a:solidFill>
                  <a:srgbClr val="CC0000"/>
                </a:solidFill>
                <a:latin typeface="微软雅黑" panose="020B0503020204020204" pitchFamily="34" charset="-122"/>
                <a:ea typeface="微软雅黑" panose="020B0503020204020204" pitchFamily="34" charset="-122"/>
                <a:cs typeface="Arial" pitchFamily="34" charset="0"/>
              </a:rPr>
              <a:t>ex. Little endian: GIF, PC Paintbrush, Microsoft RTF,etc </a:t>
            </a:r>
            <a:endParaRPr lang="zh-CN" altLang="en-US" sz="2200" b="1">
              <a:solidFill>
                <a:srgbClr val="CC0000"/>
              </a:solidFill>
              <a:latin typeface="微软雅黑" panose="020B0503020204020204" pitchFamily="34" charset="-122"/>
              <a:ea typeface="微软雅黑" panose="020B0503020204020204" pitchFamily="34" charset="-122"/>
              <a:cs typeface="Arial" pitchFamily="34" charset="0"/>
            </a:endParaRPr>
          </a:p>
          <a:p>
            <a:pPr eaLnBrk="0" hangingPunct="0">
              <a:lnSpc>
                <a:spcPct val="115000"/>
              </a:lnSpc>
              <a:spcBef>
                <a:spcPct val="15000"/>
              </a:spcBef>
              <a:buSzPct val="60000"/>
              <a:buFont typeface="Wingdings" pitchFamily="2" charset="2"/>
              <a:buNone/>
            </a:pPr>
            <a:r>
              <a:rPr lang="zh-CN" altLang="en-US" sz="2200" b="1">
                <a:solidFill>
                  <a:srgbClr val="CC0000"/>
                </a:solidFill>
                <a:latin typeface="微软雅黑" panose="020B0503020204020204" pitchFamily="34" charset="-122"/>
                <a:ea typeface="微软雅黑" panose="020B0503020204020204" pitchFamily="34" charset="-122"/>
                <a:cs typeface="Arial" pitchFamily="34" charset="0"/>
              </a:rPr>
              <a:t>           </a:t>
            </a:r>
            <a:r>
              <a:rPr lang="en-US" altLang="zh-CN" sz="2200" b="1">
                <a:solidFill>
                  <a:srgbClr val="CC0000"/>
                </a:solidFill>
                <a:latin typeface="微软雅黑" panose="020B0503020204020204" pitchFamily="34" charset="-122"/>
                <a:ea typeface="微软雅黑" panose="020B0503020204020204" pitchFamily="34" charset="-122"/>
                <a:cs typeface="Arial" pitchFamily="34" charset="0"/>
              </a:rPr>
              <a:t>Big endian:  Adobe Photoshop, JPEG, MacPaint, etc</a:t>
            </a:r>
            <a:r>
              <a:rPr lang="en-US" altLang="zh-CN" sz="2200" b="1">
                <a:latin typeface="微软雅黑" panose="020B0503020204020204" pitchFamily="34" charset="-122"/>
                <a:ea typeface="微软雅黑" panose="020B0503020204020204" pitchFamily="34" charset="-122"/>
                <a:cs typeface="Arial" pitchFamily="34" charset="0"/>
              </a:rPr>
              <a:t>  </a:t>
            </a:r>
          </a:p>
          <a:p>
            <a:pPr eaLnBrk="0" hangingPunct="0">
              <a:lnSpc>
                <a:spcPct val="115000"/>
              </a:lnSpc>
              <a:spcBef>
                <a:spcPct val="15000"/>
              </a:spcBef>
            </a:pPr>
            <a:endParaRPr lang="zh-CN" altLang="en-US" sz="2200" b="1">
              <a:latin typeface="微软雅黑" panose="020B0503020204020204" pitchFamily="34" charset="-122"/>
              <a:ea typeface="微软雅黑" panose="020B0503020204020204" pitchFamily="34" charset="-122"/>
              <a:cs typeface="Arial" pitchFamily="34" charset="0"/>
            </a:endParaRPr>
          </a:p>
        </p:txBody>
      </p:sp>
      <p:sp>
        <p:nvSpPr>
          <p:cNvPr id="428064" name="Text Box 32"/>
          <p:cNvSpPr txBox="1">
            <a:spLocks noChangeArrowheads="1"/>
          </p:cNvSpPr>
          <p:nvPr/>
        </p:nvSpPr>
        <p:spPr bwMode="auto">
          <a:xfrm>
            <a:off x="203200" y="3021013"/>
            <a:ext cx="5502275" cy="393700"/>
          </a:xfrm>
          <a:prstGeom prst="rect">
            <a:avLst/>
          </a:prstGeom>
          <a:noFill/>
          <a:ln w="12700">
            <a:noFill/>
            <a:miter lim="800000"/>
            <a:headEnd/>
            <a:tailEnd/>
          </a:ln>
        </p:spPr>
        <p:txBody>
          <a:bodyPr>
            <a:spAutoFit/>
          </a:bodyPr>
          <a:lstStyle/>
          <a:p>
            <a:pPr eaLnBrk="0" hangingPunct="0">
              <a:lnSpc>
                <a:spcPct val="90000"/>
              </a:lnSpc>
            </a:pPr>
            <a:r>
              <a:rPr lang="zh-CN" altLang="en-US" sz="2200" b="1">
                <a:solidFill>
                  <a:schemeClr val="accent2"/>
                </a:solidFill>
                <a:latin typeface="微软雅黑" panose="020B0503020204020204" pitchFamily="34" charset="-122"/>
                <a:ea typeface="微软雅黑" panose="020B0503020204020204" pitchFamily="34" charset="-122"/>
                <a:cs typeface="Arial" pitchFamily="34" charset="0"/>
              </a:rPr>
              <a:t>上述存放在</a:t>
            </a:r>
            <a:r>
              <a:rPr lang="en-US" altLang="zh-CN" sz="2200" b="1">
                <a:solidFill>
                  <a:schemeClr val="accent2"/>
                </a:solidFill>
                <a:latin typeface="微软雅黑" panose="020B0503020204020204" pitchFamily="34" charset="-122"/>
                <a:ea typeface="微软雅黑" panose="020B0503020204020204" pitchFamily="34" charset="-122"/>
                <a:cs typeface="Arial" pitchFamily="34" charset="0"/>
              </a:rPr>
              <a:t>0</a:t>
            </a:r>
            <a:r>
              <a:rPr lang="zh-CN" altLang="en-US" sz="2200" b="1">
                <a:solidFill>
                  <a:schemeClr val="accent2"/>
                </a:solidFill>
                <a:latin typeface="微软雅黑" panose="020B0503020204020204" pitchFamily="34" charset="-122"/>
                <a:ea typeface="微软雅黑" panose="020B0503020204020204" pitchFamily="34" charset="-122"/>
                <a:cs typeface="Arial" pitchFamily="34" charset="0"/>
              </a:rPr>
              <a:t>号单元的数据（字）是什么？</a:t>
            </a:r>
          </a:p>
        </p:txBody>
      </p:sp>
      <p:sp>
        <p:nvSpPr>
          <p:cNvPr id="428065" name="Text Box 33"/>
          <p:cNvSpPr txBox="1">
            <a:spLocks noChangeArrowheads="1"/>
          </p:cNvSpPr>
          <p:nvPr/>
        </p:nvSpPr>
        <p:spPr bwMode="auto">
          <a:xfrm>
            <a:off x="5630955" y="2880615"/>
            <a:ext cx="3711575" cy="728405"/>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dirty="0">
                <a:solidFill>
                  <a:srgbClr val="FF0066"/>
                </a:solidFill>
                <a:latin typeface="微软雅黑" panose="020B0503020204020204" pitchFamily="34" charset="-122"/>
                <a:ea typeface="微软雅黑" panose="020B0503020204020204" pitchFamily="34" charset="-122"/>
              </a:rPr>
              <a:t>12345678H</a:t>
            </a:r>
            <a:r>
              <a:rPr lang="zh-CN" altLang="en-US" sz="2200" b="1" dirty="0">
                <a:solidFill>
                  <a:srgbClr val="FF0066"/>
                </a:solidFill>
                <a:latin typeface="微软雅黑" panose="020B0503020204020204" pitchFamily="34" charset="-122"/>
                <a:ea typeface="微软雅黑" panose="020B0503020204020204" pitchFamily="34" charset="-122"/>
              </a:rPr>
              <a:t>？ </a:t>
            </a:r>
            <a:r>
              <a:rPr lang="en-US" altLang="zh-CN" sz="2200" b="1" dirty="0">
                <a:solidFill>
                  <a:srgbClr val="FF0066"/>
                </a:solidFill>
                <a:latin typeface="微软雅黑" panose="020B0503020204020204" pitchFamily="34" charset="-122"/>
                <a:ea typeface="微软雅黑" panose="020B0503020204020204" pitchFamily="34" charset="-122"/>
              </a:rPr>
              <a:t>78563412H</a:t>
            </a:r>
            <a:r>
              <a:rPr lang="zh-CN" altLang="en-US" sz="2200" b="1" dirty="0">
                <a:solidFill>
                  <a:srgbClr val="FF0066"/>
                </a:solidFill>
                <a:latin typeface="微软雅黑" panose="020B0503020204020204" pitchFamily="34" charset="-122"/>
                <a:ea typeface="微软雅黑" panose="020B0503020204020204" pitchFamily="34" charset="-122"/>
              </a:rPr>
              <a:t>？</a:t>
            </a:r>
          </a:p>
        </p:txBody>
      </p:sp>
      <p:sp>
        <p:nvSpPr>
          <p:cNvPr id="428066" name="Text Box 34"/>
          <p:cNvSpPr txBox="1">
            <a:spLocks noChangeArrowheads="1"/>
          </p:cNvSpPr>
          <p:nvPr/>
        </p:nvSpPr>
        <p:spPr bwMode="auto">
          <a:xfrm>
            <a:off x="323850" y="3508375"/>
            <a:ext cx="8375650" cy="389850"/>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zh-CN" altLang="en-US" sz="2200" b="1">
                <a:latin typeface="微软雅黑" panose="020B0503020204020204" pitchFamily="34" charset="-122"/>
                <a:ea typeface="微软雅黑" panose="020B0503020204020204" pitchFamily="34" charset="-122"/>
                <a:cs typeface="Arial" pitchFamily="34" charset="0"/>
              </a:rPr>
              <a:t>存放方式不同的机器间程序移植或数据通信时，会发生什么问题？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8064"/>
                                        </p:tgtEl>
                                        <p:attrNameLst>
                                          <p:attrName>style.visibility</p:attrName>
                                        </p:attrNameLst>
                                      </p:cBhvr>
                                      <p:to>
                                        <p:strVal val="visible"/>
                                      </p:to>
                                    </p:set>
                                    <p:animEffect transition="in" filter="blinds(horizontal)">
                                      <p:cBhvr>
                                        <p:cTn id="7" dur="500"/>
                                        <p:tgtEl>
                                          <p:spTgt spid="4280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8065"/>
                                        </p:tgtEl>
                                        <p:attrNameLst>
                                          <p:attrName>style.visibility</p:attrName>
                                        </p:attrNameLst>
                                      </p:cBhvr>
                                      <p:to>
                                        <p:strVal val="visible"/>
                                      </p:to>
                                    </p:set>
                                    <p:animEffect transition="in" filter="blinds(horizontal)">
                                      <p:cBhvr>
                                        <p:cTn id="12" dur="500"/>
                                        <p:tgtEl>
                                          <p:spTgt spid="4280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8066"/>
                                        </p:tgtEl>
                                        <p:attrNameLst>
                                          <p:attrName>style.visibility</p:attrName>
                                        </p:attrNameLst>
                                      </p:cBhvr>
                                      <p:to>
                                        <p:strVal val="visible"/>
                                      </p:to>
                                    </p:set>
                                    <p:animEffect transition="in" filter="blinds(horizontal)">
                                      <p:cBhvr>
                                        <p:cTn id="17" dur="500"/>
                                        <p:tgtEl>
                                          <p:spTgt spid="4280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8063">
                                            <p:txEl>
                                              <p:pRg st="0" end="0"/>
                                            </p:txEl>
                                          </p:spTgt>
                                        </p:tgtEl>
                                        <p:attrNameLst>
                                          <p:attrName>style.visibility</p:attrName>
                                        </p:attrNameLst>
                                      </p:cBhvr>
                                      <p:to>
                                        <p:strVal val="visible"/>
                                      </p:to>
                                    </p:set>
                                    <p:animEffect transition="in" filter="blinds(horizontal)">
                                      <p:cBhvr>
                                        <p:cTn id="22" dur="500"/>
                                        <p:tgtEl>
                                          <p:spTgt spid="428063">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28063">
                                            <p:txEl>
                                              <p:pRg st="1" end="1"/>
                                            </p:txEl>
                                          </p:spTgt>
                                        </p:tgtEl>
                                        <p:attrNameLst>
                                          <p:attrName>style.visibility</p:attrName>
                                        </p:attrNameLst>
                                      </p:cBhvr>
                                      <p:to>
                                        <p:strVal val="visible"/>
                                      </p:to>
                                    </p:set>
                                    <p:animEffect transition="in" filter="blinds(horizontal)">
                                      <p:cBhvr>
                                        <p:cTn id="25" dur="500"/>
                                        <p:tgtEl>
                                          <p:spTgt spid="42806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28063">
                                            <p:txEl>
                                              <p:pRg st="2" end="2"/>
                                            </p:txEl>
                                          </p:spTgt>
                                        </p:tgtEl>
                                        <p:attrNameLst>
                                          <p:attrName>style.visibility</p:attrName>
                                        </p:attrNameLst>
                                      </p:cBhvr>
                                      <p:to>
                                        <p:strVal val="visible"/>
                                      </p:to>
                                    </p:set>
                                    <p:animEffect transition="in" filter="blinds(horizontal)">
                                      <p:cBhvr>
                                        <p:cTn id="30" dur="500"/>
                                        <p:tgtEl>
                                          <p:spTgt spid="42806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28063">
                                            <p:txEl>
                                              <p:pRg st="3" end="3"/>
                                            </p:txEl>
                                          </p:spTgt>
                                        </p:tgtEl>
                                        <p:attrNameLst>
                                          <p:attrName>style.visibility</p:attrName>
                                        </p:attrNameLst>
                                      </p:cBhvr>
                                      <p:to>
                                        <p:strVal val="visible"/>
                                      </p:to>
                                    </p:set>
                                    <p:animEffect transition="in" filter="blinds(horizontal)">
                                      <p:cBhvr>
                                        <p:cTn id="35" dur="500"/>
                                        <p:tgtEl>
                                          <p:spTgt spid="42806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28063">
                                            <p:txEl>
                                              <p:pRg st="4" end="4"/>
                                            </p:txEl>
                                          </p:spTgt>
                                        </p:tgtEl>
                                        <p:attrNameLst>
                                          <p:attrName>style.visibility</p:attrName>
                                        </p:attrNameLst>
                                      </p:cBhvr>
                                      <p:to>
                                        <p:strVal val="visible"/>
                                      </p:to>
                                    </p:set>
                                    <p:animEffect transition="in" filter="blinds(horizontal)">
                                      <p:cBhvr>
                                        <p:cTn id="40" dur="500"/>
                                        <p:tgtEl>
                                          <p:spTgt spid="4280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64" grpId="0"/>
      <p:bldP spid="428065" grpId="0"/>
      <p:bldP spid="42806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idx="4294967295"/>
          </p:nvPr>
        </p:nvSpPr>
        <p:spPr>
          <a:xfrm>
            <a:off x="457200" y="53975"/>
            <a:ext cx="8229600" cy="561975"/>
          </a:xfrm>
        </p:spPr>
        <p:txBody>
          <a:bodyPr/>
          <a:lstStyle/>
          <a:p>
            <a:r>
              <a:rPr lang="zh-CN" altLang="en-US" sz="3600" dirty="0" smtClean="0">
                <a:latin typeface="微软雅黑" panose="020B0503020204020204" pitchFamily="34" charset="-122"/>
                <a:ea typeface="微软雅黑" panose="020B0503020204020204" pitchFamily="34" charset="-122"/>
              </a:rPr>
              <a:t>检测系统的字节顺序</a:t>
            </a:r>
          </a:p>
        </p:txBody>
      </p:sp>
      <p:sp>
        <p:nvSpPr>
          <p:cNvPr id="31747" name="内容占位符 2"/>
          <p:cNvSpPr>
            <a:spLocks noGrp="1"/>
          </p:cNvSpPr>
          <p:nvPr>
            <p:ph idx="4294967295"/>
          </p:nvPr>
        </p:nvSpPr>
        <p:spPr>
          <a:xfrm>
            <a:off x="341313" y="773113"/>
            <a:ext cx="8229600" cy="5218112"/>
          </a:xfrm>
        </p:spPr>
        <p:txBody>
          <a:bodyPr/>
          <a:lstStyle/>
          <a:p>
            <a:r>
              <a:rPr lang="en-US" altLang="zh-CN" dirty="0" smtClean="0">
                <a:latin typeface="微软雅黑" pitchFamily="34" charset="-122"/>
                <a:ea typeface="微软雅黑" pitchFamily="34" charset="-122"/>
              </a:rPr>
              <a:t>union</a:t>
            </a:r>
            <a:r>
              <a:rPr lang="zh-CN" altLang="en-US" dirty="0" smtClean="0">
                <a:latin typeface="微软雅黑" pitchFamily="34" charset="-122"/>
                <a:ea typeface="微软雅黑" pitchFamily="34" charset="-122"/>
              </a:rPr>
              <a:t>的存放顺序是所有成员从低地址开始，利用该特性可测试</a:t>
            </a:r>
            <a:r>
              <a:rPr lang="en-US" altLang="zh-CN" dirty="0" smtClean="0">
                <a:latin typeface="微软雅黑" pitchFamily="34" charset="-122"/>
                <a:ea typeface="微软雅黑" pitchFamily="34" charset="-122"/>
              </a:rPr>
              <a:t>CPU</a:t>
            </a:r>
            <a:r>
              <a:rPr lang="zh-CN" altLang="en-US" dirty="0" smtClean="0">
                <a:latin typeface="微软雅黑" pitchFamily="34" charset="-122"/>
                <a:ea typeface="微软雅黑" pitchFamily="34" charset="-122"/>
              </a:rPr>
              <a:t>的大</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小端方式。</a:t>
            </a:r>
          </a:p>
        </p:txBody>
      </p:sp>
      <p:pic>
        <p:nvPicPr>
          <p:cNvPr id="69636" name="Picture 4"/>
          <p:cNvPicPr>
            <a:picLocks noChangeAspect="1" noChangeArrowheads="1"/>
          </p:cNvPicPr>
          <p:nvPr/>
        </p:nvPicPr>
        <p:blipFill>
          <a:blip r:embed="rId2"/>
          <a:srcRect/>
          <a:stretch>
            <a:fillRect/>
          </a:stretch>
        </p:blipFill>
        <p:spPr bwMode="auto">
          <a:xfrm>
            <a:off x="206375" y="1854200"/>
            <a:ext cx="5626100" cy="4364038"/>
          </a:xfrm>
          <a:prstGeom prst="rect">
            <a:avLst/>
          </a:prstGeom>
          <a:noFill/>
          <a:ln w="9525">
            <a:noFill/>
            <a:miter lim="800000"/>
            <a:headEnd/>
            <a:tailEnd/>
          </a:ln>
        </p:spPr>
      </p:pic>
      <p:sp>
        <p:nvSpPr>
          <p:cNvPr id="69637" name="Text Box 5"/>
          <p:cNvSpPr txBox="1">
            <a:spLocks noChangeArrowheads="1"/>
          </p:cNvSpPr>
          <p:nvPr/>
        </p:nvSpPr>
        <p:spPr bwMode="auto">
          <a:xfrm>
            <a:off x="1150938" y="6308725"/>
            <a:ext cx="58070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b="1">
                <a:solidFill>
                  <a:srgbClr val="FF3300"/>
                </a:solidFill>
                <a:latin typeface="微软雅黑" pitchFamily="34" charset="-122"/>
                <a:ea typeface="微软雅黑" pitchFamily="34" charset="-122"/>
              </a:rPr>
              <a:t>请猜测在</a:t>
            </a:r>
            <a:r>
              <a:rPr lang="en-US" altLang="zh-CN" sz="2000" b="1">
                <a:solidFill>
                  <a:srgbClr val="FF3300"/>
                </a:solidFill>
                <a:latin typeface="微软雅黑" pitchFamily="34" charset="-122"/>
                <a:ea typeface="微软雅黑" pitchFamily="34" charset="-122"/>
              </a:rPr>
              <a:t>IA-32</a:t>
            </a:r>
            <a:r>
              <a:rPr lang="zh-CN" altLang="en-US" sz="2000" b="1">
                <a:solidFill>
                  <a:srgbClr val="FF3300"/>
                </a:solidFill>
                <a:latin typeface="微软雅黑" pitchFamily="34" charset="-122"/>
                <a:ea typeface="微软雅黑" pitchFamily="34" charset="-122"/>
              </a:rPr>
              <a:t>上的打印结果。</a:t>
            </a:r>
          </a:p>
        </p:txBody>
      </p:sp>
      <p:pic>
        <p:nvPicPr>
          <p:cNvPr id="69638" name="Picture 6"/>
          <p:cNvPicPr>
            <a:picLocks noChangeAspect="1" noChangeArrowheads="1"/>
          </p:cNvPicPr>
          <p:nvPr/>
        </p:nvPicPr>
        <p:blipFill>
          <a:blip r:embed="rId3"/>
          <a:srcRect/>
          <a:stretch>
            <a:fillRect/>
          </a:stretch>
        </p:blipFill>
        <p:spPr bwMode="auto">
          <a:xfrm>
            <a:off x="6011863" y="3654425"/>
            <a:ext cx="2416175" cy="72072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728730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blinds(horizontal)">
                                      <p:cBhvr>
                                        <p:cTn id="7" dur="500"/>
                                        <p:tgtEl>
                                          <p:spTgt spid="69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37"/>
                                        </p:tgtEl>
                                        <p:attrNameLst>
                                          <p:attrName>style.visibility</p:attrName>
                                        </p:attrNameLst>
                                      </p:cBhvr>
                                      <p:to>
                                        <p:strVal val="visible"/>
                                      </p:to>
                                    </p:set>
                                    <p:animEffect transition="in" filter="blinds(horizontal)">
                                      <p:cBhvr>
                                        <p:cTn id="12" dur="500"/>
                                        <p:tgtEl>
                                          <p:spTgt spid="696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9638"/>
                                        </p:tgtEl>
                                        <p:attrNameLst>
                                          <p:attrName>style.visibility</p:attrName>
                                        </p:attrNameLst>
                                      </p:cBhvr>
                                      <p:to>
                                        <p:strVal val="visible"/>
                                      </p:to>
                                    </p:set>
                                    <p:animEffect transition="in" filter="blinds(horizontal)">
                                      <p:cBhvr>
                                        <p:cTn id="17" dur="500"/>
                                        <p:tgtEl>
                                          <p:spTgt spid="69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457200" y="98425"/>
            <a:ext cx="8229600" cy="561975"/>
          </a:xfrm>
        </p:spPr>
        <p:txBody>
          <a:bodyPr/>
          <a:lstStyle/>
          <a:p>
            <a:r>
              <a:rPr lang="zh-CN" altLang="en-US" sz="3200" dirty="0" smtClean="0">
                <a:latin typeface="微软雅黑" panose="020B0503020204020204" pitchFamily="34" charset="-122"/>
                <a:ea typeface="微软雅黑" panose="020B0503020204020204" pitchFamily="34" charset="-122"/>
              </a:rPr>
              <a:t>关于大端小端</a:t>
            </a:r>
          </a:p>
        </p:txBody>
      </p:sp>
      <p:sp>
        <p:nvSpPr>
          <p:cNvPr id="75779" name="Rectangle 3"/>
          <p:cNvSpPr>
            <a:spLocks noGrp="1" noChangeArrowheads="1"/>
          </p:cNvSpPr>
          <p:nvPr>
            <p:ph type="body" idx="4294967295"/>
          </p:nvPr>
        </p:nvSpPr>
        <p:spPr>
          <a:xfrm>
            <a:off x="109538" y="736600"/>
            <a:ext cx="8042275" cy="3997325"/>
          </a:xfrm>
        </p:spPr>
        <p:txBody>
          <a:bodyPr/>
          <a:lstStyle/>
          <a:p>
            <a:pPr marL="0" indent="0">
              <a:spcBef>
                <a:spcPts val="1200"/>
              </a:spcBef>
              <a:buFontTx/>
              <a:buNone/>
            </a:pPr>
            <a:r>
              <a:rPr lang="zh-CN" altLang="en-US" sz="2000" smtClean="0">
                <a:solidFill>
                  <a:srgbClr val="0000FF"/>
                </a:solidFill>
                <a:latin typeface="微软雅黑" pitchFamily="34" charset="-122"/>
                <a:ea typeface="微软雅黑" pitchFamily="34" charset="-122"/>
              </a:rPr>
              <a:t>有学生告诉我，他的同学写了一下程序，判断出他的</a:t>
            </a:r>
            <a:r>
              <a:rPr lang="en-US" altLang="zh-CN" sz="2000" smtClean="0">
                <a:solidFill>
                  <a:srgbClr val="0000FF"/>
                </a:solidFill>
                <a:latin typeface="微软雅黑" pitchFamily="34" charset="-122"/>
                <a:ea typeface="微软雅黑" pitchFamily="34" charset="-122"/>
              </a:rPr>
              <a:t>PC</a:t>
            </a:r>
            <a:r>
              <a:rPr lang="zh-CN" altLang="en-US" sz="2000" smtClean="0">
                <a:solidFill>
                  <a:srgbClr val="0000FF"/>
                </a:solidFill>
                <a:latin typeface="微软雅黑" pitchFamily="34" charset="-122"/>
                <a:ea typeface="微软雅黑" pitchFamily="34" charset="-122"/>
              </a:rPr>
              <a:t>是大端！</a:t>
            </a:r>
            <a:endParaRPr lang="zh-CN" altLang="zh-CN" sz="2000" smtClean="0">
              <a:solidFill>
                <a:srgbClr val="0000FF"/>
              </a:solidFill>
              <a:latin typeface="微软雅黑" pitchFamily="34" charset="-122"/>
              <a:ea typeface="微软雅黑" pitchFamily="34" charset="-122"/>
            </a:endParaRPr>
          </a:p>
          <a:p>
            <a:pPr marL="0" indent="0">
              <a:buFontTx/>
              <a:buNone/>
            </a:pPr>
            <a:r>
              <a:rPr lang="en-US" altLang="zh-CN" sz="2000" smtClean="0">
                <a:solidFill>
                  <a:srgbClr val="008000"/>
                </a:solidFill>
                <a:latin typeface="微软雅黑" pitchFamily="34" charset="-122"/>
                <a:ea typeface="微软雅黑" pitchFamily="34" charset="-122"/>
              </a:rPr>
              <a:t>union  test {</a:t>
            </a:r>
          </a:p>
          <a:p>
            <a:pPr marL="0" indent="0">
              <a:lnSpc>
                <a:spcPct val="100000"/>
              </a:lnSpc>
              <a:spcBef>
                <a:spcPct val="0"/>
              </a:spcBef>
              <a:buFontTx/>
              <a:buNone/>
            </a:pPr>
            <a:r>
              <a:rPr lang="en-US" altLang="zh-CN" sz="2000" smtClean="0">
                <a:solidFill>
                  <a:srgbClr val="008000"/>
                </a:solidFill>
                <a:latin typeface="微软雅黑" pitchFamily="34" charset="-122"/>
                <a:ea typeface="微软雅黑" pitchFamily="34" charset="-122"/>
              </a:rPr>
              <a:t>        int     a;</a:t>
            </a:r>
          </a:p>
          <a:p>
            <a:pPr marL="0" indent="0">
              <a:lnSpc>
                <a:spcPct val="100000"/>
              </a:lnSpc>
              <a:spcBef>
                <a:spcPct val="0"/>
              </a:spcBef>
              <a:buFontTx/>
              <a:buNone/>
            </a:pPr>
            <a:r>
              <a:rPr lang="en-US" altLang="zh-CN" sz="2000" smtClean="0">
                <a:solidFill>
                  <a:srgbClr val="008000"/>
                </a:solidFill>
                <a:latin typeface="微软雅黑" pitchFamily="34" charset="-122"/>
                <a:ea typeface="微软雅黑" pitchFamily="34" charset="-122"/>
              </a:rPr>
              <a:t>        </a:t>
            </a:r>
            <a:r>
              <a:rPr lang="en-US" altLang="zh-CN" sz="2000" smtClean="0">
                <a:solidFill>
                  <a:srgbClr val="FF0000"/>
                </a:solidFill>
                <a:latin typeface="微软雅黑" pitchFamily="34" charset="-122"/>
                <a:ea typeface="微软雅黑" pitchFamily="34" charset="-122"/>
              </a:rPr>
              <a:t>char  b;</a:t>
            </a:r>
          </a:p>
          <a:p>
            <a:pPr marL="0" indent="0">
              <a:lnSpc>
                <a:spcPct val="100000"/>
              </a:lnSpc>
              <a:spcBef>
                <a:spcPct val="0"/>
              </a:spcBef>
              <a:buFontTx/>
              <a:buNone/>
            </a:pPr>
            <a:r>
              <a:rPr lang="en-US" altLang="zh-CN" sz="2000" smtClean="0">
                <a:solidFill>
                  <a:srgbClr val="008000"/>
                </a:solidFill>
                <a:latin typeface="微软雅黑" pitchFamily="34" charset="-122"/>
                <a:ea typeface="微软雅黑" pitchFamily="34" charset="-122"/>
              </a:rPr>
              <a:t>}</a:t>
            </a:r>
          </a:p>
          <a:p>
            <a:pPr marL="0" indent="0">
              <a:lnSpc>
                <a:spcPct val="100000"/>
              </a:lnSpc>
              <a:spcBef>
                <a:spcPct val="0"/>
              </a:spcBef>
              <a:buFontTx/>
              <a:buNone/>
            </a:pPr>
            <a:r>
              <a:rPr lang="en-US" altLang="zh-CN" sz="2000" smtClean="0">
                <a:solidFill>
                  <a:srgbClr val="008000"/>
                </a:solidFill>
                <a:latin typeface="微软雅黑" pitchFamily="34" charset="-122"/>
                <a:ea typeface="微软雅黑" pitchFamily="34" charset="-122"/>
              </a:rPr>
              <a:t>main( ) {</a:t>
            </a:r>
          </a:p>
          <a:p>
            <a:pPr marL="0" indent="0">
              <a:lnSpc>
                <a:spcPct val="100000"/>
              </a:lnSpc>
              <a:spcBef>
                <a:spcPct val="0"/>
              </a:spcBef>
              <a:buFontTx/>
              <a:buNone/>
            </a:pPr>
            <a:r>
              <a:rPr lang="en-US" altLang="zh-CN" sz="2000" smtClean="0">
                <a:solidFill>
                  <a:srgbClr val="008000"/>
                </a:solidFill>
                <a:latin typeface="微软雅黑" pitchFamily="34" charset="-122"/>
                <a:ea typeface="微软雅黑" pitchFamily="34" charset="-122"/>
              </a:rPr>
              <a:t>   test.a=0xff;</a:t>
            </a:r>
          </a:p>
          <a:p>
            <a:pPr marL="0" indent="0">
              <a:lnSpc>
                <a:spcPct val="100000"/>
              </a:lnSpc>
              <a:spcBef>
                <a:spcPct val="0"/>
              </a:spcBef>
              <a:buFontTx/>
              <a:buNone/>
            </a:pPr>
            <a:r>
              <a:rPr lang="en-US" altLang="zh-CN" sz="2000" smtClean="0">
                <a:solidFill>
                  <a:srgbClr val="008000"/>
                </a:solidFill>
                <a:latin typeface="微软雅黑" pitchFamily="34" charset="-122"/>
                <a:ea typeface="微软雅黑" pitchFamily="34" charset="-122"/>
              </a:rPr>
              <a:t>   </a:t>
            </a:r>
            <a:r>
              <a:rPr lang="en-US" altLang="zh-CN" sz="2000" smtClean="0">
                <a:solidFill>
                  <a:srgbClr val="FF0000"/>
                </a:solidFill>
                <a:latin typeface="微软雅黑" pitchFamily="34" charset="-122"/>
                <a:ea typeface="微软雅黑" pitchFamily="34" charset="-122"/>
              </a:rPr>
              <a:t>if (test.b==0xff)  </a:t>
            </a:r>
          </a:p>
          <a:p>
            <a:pPr marL="0" indent="0">
              <a:lnSpc>
                <a:spcPct val="100000"/>
              </a:lnSpc>
              <a:spcBef>
                <a:spcPct val="0"/>
              </a:spcBef>
              <a:buFontTx/>
              <a:buNone/>
            </a:pPr>
            <a:r>
              <a:rPr lang="en-US" altLang="zh-CN" sz="2000" smtClean="0">
                <a:solidFill>
                  <a:srgbClr val="008000"/>
                </a:solidFill>
                <a:latin typeface="微软雅黑" pitchFamily="34" charset="-122"/>
                <a:ea typeface="微软雅黑" pitchFamily="34" charset="-122"/>
              </a:rPr>
              <a:t>      printf(</a:t>
            </a:r>
            <a:r>
              <a:rPr lang="en-US" altLang="zh-CN" sz="2000" smtClean="0">
                <a:solidFill>
                  <a:srgbClr val="008000"/>
                </a:solidFill>
                <a:latin typeface="Meiryo UI" pitchFamily="34" charset="-128"/>
                <a:ea typeface="微软雅黑" pitchFamily="34" charset="-122"/>
              </a:rPr>
              <a:t>“</a:t>
            </a:r>
            <a:r>
              <a:rPr lang="en-US" altLang="zh-CN" sz="2000" smtClean="0">
                <a:solidFill>
                  <a:srgbClr val="008000"/>
                </a:solidFill>
                <a:latin typeface="微软雅黑" pitchFamily="34" charset="-122"/>
                <a:ea typeface="微软雅黑" pitchFamily="34" charset="-122"/>
              </a:rPr>
              <a:t>Little endian</a:t>
            </a:r>
            <a:r>
              <a:rPr lang="en-US" altLang="zh-CN" sz="2000" smtClean="0">
                <a:solidFill>
                  <a:srgbClr val="008000"/>
                </a:solidFill>
                <a:latin typeface="Meiryo UI" pitchFamily="34" charset="-128"/>
                <a:ea typeface="微软雅黑" pitchFamily="34" charset="-122"/>
              </a:rPr>
              <a:t>“</a:t>
            </a:r>
            <a:r>
              <a:rPr lang="en-US" altLang="zh-CN" sz="2000" smtClean="0">
                <a:solidFill>
                  <a:srgbClr val="008000"/>
                </a:solidFill>
                <a:latin typeface="微软雅黑" pitchFamily="34" charset="-122"/>
                <a:ea typeface="微软雅黑" pitchFamily="34" charset="-122"/>
              </a:rPr>
              <a:t>);</a:t>
            </a:r>
          </a:p>
          <a:p>
            <a:pPr marL="0" indent="0">
              <a:lnSpc>
                <a:spcPct val="100000"/>
              </a:lnSpc>
              <a:spcBef>
                <a:spcPct val="0"/>
              </a:spcBef>
              <a:buFontTx/>
              <a:buNone/>
            </a:pPr>
            <a:r>
              <a:rPr lang="en-US" altLang="zh-CN" sz="2000" smtClean="0">
                <a:solidFill>
                  <a:srgbClr val="008000"/>
                </a:solidFill>
                <a:latin typeface="微软雅黑" pitchFamily="34" charset="-122"/>
                <a:ea typeface="微软雅黑" pitchFamily="34" charset="-122"/>
              </a:rPr>
              <a:t>   else </a:t>
            </a:r>
          </a:p>
          <a:p>
            <a:pPr marL="0" indent="0">
              <a:lnSpc>
                <a:spcPct val="100000"/>
              </a:lnSpc>
              <a:spcBef>
                <a:spcPct val="0"/>
              </a:spcBef>
              <a:buFontTx/>
              <a:buNone/>
            </a:pPr>
            <a:r>
              <a:rPr lang="en-US" altLang="zh-CN" sz="2000" smtClean="0">
                <a:solidFill>
                  <a:srgbClr val="008000"/>
                </a:solidFill>
                <a:latin typeface="微软雅黑" pitchFamily="34" charset="-122"/>
                <a:ea typeface="微软雅黑" pitchFamily="34" charset="-122"/>
              </a:rPr>
              <a:t>      printf(</a:t>
            </a:r>
            <a:r>
              <a:rPr lang="en-US" altLang="zh-CN" sz="2000" smtClean="0">
                <a:solidFill>
                  <a:srgbClr val="008000"/>
                </a:solidFill>
                <a:latin typeface="Meiryo UI" pitchFamily="34" charset="-128"/>
                <a:ea typeface="微软雅黑" pitchFamily="34" charset="-122"/>
              </a:rPr>
              <a:t>“</a:t>
            </a:r>
            <a:r>
              <a:rPr lang="en-US" altLang="zh-CN" sz="2000" smtClean="0">
                <a:solidFill>
                  <a:srgbClr val="008000"/>
                </a:solidFill>
                <a:latin typeface="微软雅黑" pitchFamily="34" charset="-122"/>
                <a:ea typeface="微软雅黑" pitchFamily="34" charset="-122"/>
              </a:rPr>
              <a:t>Big endian</a:t>
            </a:r>
            <a:r>
              <a:rPr lang="en-US" altLang="zh-CN" sz="2000" smtClean="0">
                <a:solidFill>
                  <a:srgbClr val="008000"/>
                </a:solidFill>
                <a:latin typeface="Meiryo UI" pitchFamily="34" charset="-128"/>
                <a:ea typeface="微软雅黑" pitchFamily="34" charset="-122"/>
              </a:rPr>
              <a:t>“</a:t>
            </a:r>
            <a:r>
              <a:rPr lang="en-US" altLang="zh-CN" sz="2000" smtClean="0">
                <a:solidFill>
                  <a:srgbClr val="008000"/>
                </a:solidFill>
                <a:latin typeface="微软雅黑" pitchFamily="34" charset="-122"/>
                <a:ea typeface="微软雅黑" pitchFamily="34" charset="-122"/>
              </a:rPr>
              <a:t>);</a:t>
            </a:r>
          </a:p>
          <a:p>
            <a:pPr marL="0" indent="0">
              <a:lnSpc>
                <a:spcPct val="100000"/>
              </a:lnSpc>
              <a:spcBef>
                <a:spcPct val="0"/>
              </a:spcBef>
              <a:buFontTx/>
              <a:buNone/>
            </a:pPr>
            <a:r>
              <a:rPr lang="en-US" altLang="zh-CN" sz="2000" smtClean="0">
                <a:solidFill>
                  <a:srgbClr val="008000"/>
                </a:solidFill>
                <a:latin typeface="微软雅黑" pitchFamily="34" charset="-122"/>
                <a:ea typeface="微软雅黑" pitchFamily="34" charset="-122"/>
              </a:rPr>
              <a:t>}</a:t>
            </a:r>
            <a:endParaRPr lang="en-US" altLang="zh-CN" sz="2200" smtClean="0">
              <a:latin typeface="微软雅黑" pitchFamily="34" charset="-122"/>
              <a:ea typeface="微软雅黑" pitchFamily="34" charset="-122"/>
            </a:endParaRPr>
          </a:p>
        </p:txBody>
      </p:sp>
      <p:grpSp>
        <p:nvGrpSpPr>
          <p:cNvPr id="75780" name="组合 7"/>
          <p:cNvGrpSpPr>
            <a:grpSpLocks/>
          </p:cNvGrpSpPr>
          <p:nvPr/>
        </p:nvGrpSpPr>
        <p:grpSpPr bwMode="auto">
          <a:xfrm>
            <a:off x="4984750" y="1546225"/>
            <a:ext cx="3441700" cy="585788"/>
            <a:chOff x="5472100" y="2798930"/>
            <a:chExt cx="3442423" cy="585065"/>
          </a:xfrm>
        </p:grpSpPr>
        <p:sp>
          <p:nvSpPr>
            <p:cNvPr id="4" name="矩形 3">
              <a:extLst>
                <a:ext uri="{FF2B5EF4-FFF2-40B4-BE49-F238E27FC236}">
                  <a16:creationId xmlns="" xmlns:a16="http://schemas.microsoft.com/office/drawing/2014/main" id="{58909556-1ED1-4EF7-B814-07C7728BAB84}"/>
                </a:ext>
              </a:extLst>
            </p:cNvPr>
            <p:cNvSpPr/>
            <p:nvPr/>
          </p:nvSpPr>
          <p:spPr>
            <a:xfrm>
              <a:off x="5472100" y="2798930"/>
              <a:ext cx="3442423" cy="5850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 name="直接连接符 5">
              <a:extLst>
                <a:ext uri="{FF2B5EF4-FFF2-40B4-BE49-F238E27FC236}">
                  <a16:creationId xmlns="" xmlns:a16="http://schemas.microsoft.com/office/drawing/2014/main" id="{E1D77B6D-2C17-4883-9F31-49F29D429B89}"/>
                </a:ext>
              </a:extLst>
            </p:cNvPr>
            <p:cNvCxnSpPr>
              <a:stCxn id="4" idx="0"/>
            </p:cNvCxnSpPr>
            <p:nvPr/>
          </p:nvCxnSpPr>
          <p:spPr>
            <a:xfrm flipH="1">
              <a:off x="7193312" y="2798930"/>
              <a:ext cx="0" cy="585065"/>
            </a:xfrm>
            <a:prstGeom prst="line">
              <a:avLst/>
            </a:prstGeom>
            <a:ln w="254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 xmlns:a16="http://schemas.microsoft.com/office/drawing/2014/main" id="{6207E9CC-21EB-4313-9C72-2E6DDB127717}"/>
                </a:ext>
              </a:extLst>
            </p:cNvPr>
            <p:cNvCxnSpPr/>
            <p:nvPr/>
          </p:nvCxnSpPr>
          <p:spPr>
            <a:xfrm flipH="1">
              <a:off x="8082498" y="2798930"/>
              <a:ext cx="0" cy="585065"/>
            </a:xfrm>
            <a:prstGeom prst="line">
              <a:avLst/>
            </a:prstGeom>
            <a:ln w="254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 xmlns:a16="http://schemas.microsoft.com/office/drawing/2014/main" id="{310153D4-E223-4279-A58C-AE8F75F8FEF0}"/>
                </a:ext>
              </a:extLst>
            </p:cNvPr>
            <p:cNvCxnSpPr/>
            <p:nvPr/>
          </p:nvCxnSpPr>
          <p:spPr>
            <a:xfrm flipH="1">
              <a:off x="6372402" y="2798930"/>
              <a:ext cx="0" cy="585065"/>
            </a:xfrm>
            <a:prstGeom prst="line">
              <a:avLst/>
            </a:prstGeom>
            <a:ln w="2540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75794" name="文本框 6"/>
            <p:cNvSpPr txBox="1">
              <a:spLocks noChangeArrowheads="1"/>
            </p:cNvSpPr>
            <p:nvPr/>
          </p:nvSpPr>
          <p:spPr bwMode="auto">
            <a:xfrm>
              <a:off x="8223586" y="2906796"/>
              <a:ext cx="5850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a:latin typeface="微软雅黑" pitchFamily="34" charset="-122"/>
                  <a:ea typeface="微软雅黑" pitchFamily="34" charset="-122"/>
                </a:rPr>
                <a:t>FF</a:t>
              </a:r>
              <a:endParaRPr lang="zh-CN" altLang="en-US" sz="1800">
                <a:latin typeface="微软雅黑" pitchFamily="34" charset="-122"/>
                <a:ea typeface="微软雅黑" pitchFamily="34" charset="-122"/>
              </a:endParaRPr>
            </a:p>
          </p:txBody>
        </p:sp>
        <p:sp>
          <p:nvSpPr>
            <p:cNvPr id="75795" name="文本框 11"/>
            <p:cNvSpPr txBox="1">
              <a:spLocks noChangeArrowheads="1"/>
            </p:cNvSpPr>
            <p:nvPr/>
          </p:nvSpPr>
          <p:spPr bwMode="auto">
            <a:xfrm>
              <a:off x="7376534" y="2919941"/>
              <a:ext cx="5850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a:latin typeface="微软雅黑" pitchFamily="34" charset="-122"/>
                  <a:ea typeface="微软雅黑" pitchFamily="34" charset="-122"/>
                </a:rPr>
                <a:t>00</a:t>
              </a:r>
              <a:endParaRPr lang="zh-CN" altLang="en-US" sz="1800">
                <a:latin typeface="微软雅黑" pitchFamily="34" charset="-122"/>
                <a:ea typeface="微软雅黑" pitchFamily="34" charset="-122"/>
              </a:endParaRPr>
            </a:p>
          </p:txBody>
        </p:sp>
        <p:sp>
          <p:nvSpPr>
            <p:cNvPr id="75796" name="文本框 12"/>
            <p:cNvSpPr txBox="1">
              <a:spLocks noChangeArrowheads="1"/>
            </p:cNvSpPr>
            <p:nvPr/>
          </p:nvSpPr>
          <p:spPr bwMode="auto">
            <a:xfrm>
              <a:off x="6518236" y="2934558"/>
              <a:ext cx="5850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a:latin typeface="微软雅黑" pitchFamily="34" charset="-122"/>
                  <a:ea typeface="微软雅黑" pitchFamily="34" charset="-122"/>
                </a:rPr>
                <a:t>00</a:t>
              </a:r>
              <a:endParaRPr lang="zh-CN" altLang="en-US" sz="1800">
                <a:latin typeface="微软雅黑" pitchFamily="34" charset="-122"/>
                <a:ea typeface="微软雅黑" pitchFamily="34" charset="-122"/>
              </a:endParaRPr>
            </a:p>
          </p:txBody>
        </p:sp>
        <p:sp>
          <p:nvSpPr>
            <p:cNvPr id="75797" name="文本框 13"/>
            <p:cNvSpPr txBox="1">
              <a:spLocks noChangeArrowheads="1"/>
            </p:cNvSpPr>
            <p:nvPr/>
          </p:nvSpPr>
          <p:spPr bwMode="auto">
            <a:xfrm>
              <a:off x="5681262" y="2918927"/>
              <a:ext cx="5850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a:latin typeface="微软雅黑" pitchFamily="34" charset="-122"/>
                  <a:ea typeface="微软雅黑" pitchFamily="34" charset="-122"/>
                </a:rPr>
                <a:t>00</a:t>
              </a:r>
              <a:endParaRPr lang="zh-CN" altLang="en-US" sz="1800">
                <a:latin typeface="微软雅黑" pitchFamily="34" charset="-122"/>
                <a:ea typeface="微软雅黑" pitchFamily="34" charset="-122"/>
              </a:endParaRPr>
            </a:p>
          </p:txBody>
        </p:sp>
      </p:grpSp>
      <p:sp>
        <p:nvSpPr>
          <p:cNvPr id="75781" name="文本框 25"/>
          <p:cNvSpPr txBox="1">
            <a:spLocks noChangeArrowheads="1"/>
          </p:cNvSpPr>
          <p:nvPr/>
        </p:nvSpPr>
        <p:spPr bwMode="auto">
          <a:xfrm>
            <a:off x="7532688" y="1146175"/>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2000">
                <a:latin typeface="微软雅黑" pitchFamily="34" charset="-122"/>
                <a:ea typeface="微软雅黑" pitchFamily="34" charset="-122"/>
              </a:rPr>
              <a:t>小地址</a:t>
            </a:r>
          </a:p>
        </p:txBody>
      </p:sp>
      <p:sp>
        <p:nvSpPr>
          <p:cNvPr id="75782" name="文本框 29"/>
          <p:cNvSpPr txBox="1">
            <a:spLocks noChangeArrowheads="1"/>
          </p:cNvSpPr>
          <p:nvPr/>
        </p:nvSpPr>
        <p:spPr bwMode="auto">
          <a:xfrm>
            <a:off x="4933950" y="1133475"/>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2000">
                <a:latin typeface="微软雅黑" pitchFamily="34" charset="-122"/>
                <a:ea typeface="微软雅黑" pitchFamily="34" charset="-122"/>
              </a:rPr>
              <a:t>大地址</a:t>
            </a:r>
          </a:p>
        </p:txBody>
      </p:sp>
      <p:sp>
        <p:nvSpPr>
          <p:cNvPr id="75783" name="文本框 31"/>
          <p:cNvSpPr txBox="1">
            <a:spLocks noChangeArrowheads="1"/>
          </p:cNvSpPr>
          <p:nvPr/>
        </p:nvSpPr>
        <p:spPr bwMode="auto">
          <a:xfrm>
            <a:off x="4211638" y="1689100"/>
            <a:ext cx="725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2000">
                <a:latin typeface="微软雅黑" pitchFamily="34" charset="-122"/>
                <a:ea typeface="微软雅黑" pitchFamily="34" charset="-122"/>
              </a:rPr>
              <a:t>小端</a:t>
            </a:r>
          </a:p>
        </p:txBody>
      </p:sp>
      <p:sp>
        <p:nvSpPr>
          <p:cNvPr id="37" name="矩形 36">
            <a:extLst>
              <a:ext uri="{FF2B5EF4-FFF2-40B4-BE49-F238E27FC236}">
                <a16:creationId xmlns="" xmlns:a16="http://schemas.microsoft.com/office/drawing/2014/main" id="{D07D6F43-B970-4454-981E-36028CE02B77}"/>
              </a:ext>
            </a:extLst>
          </p:cNvPr>
          <p:cNvSpPr/>
          <p:nvPr/>
        </p:nvSpPr>
        <p:spPr>
          <a:xfrm>
            <a:off x="7616825" y="1558925"/>
            <a:ext cx="809625" cy="585788"/>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a:spLocks noChangeArrowheads="1"/>
          </p:cNvSpPr>
          <p:nvPr/>
        </p:nvSpPr>
        <p:spPr bwMode="auto">
          <a:xfrm>
            <a:off x="73025" y="4986338"/>
            <a:ext cx="8667750"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ts val="600"/>
              </a:spcBef>
              <a:buFontTx/>
              <a:buNone/>
            </a:pPr>
            <a:r>
              <a:rPr lang="zh-CN" altLang="en-US" sz="2000">
                <a:solidFill>
                  <a:srgbClr val="0066FF"/>
                </a:solidFill>
                <a:latin typeface="微软雅黑" pitchFamily="34" charset="-122"/>
                <a:ea typeface="微软雅黑" pitchFamily="34" charset="-122"/>
              </a:rPr>
              <a:t>按照</a:t>
            </a:r>
            <a:r>
              <a:rPr lang="en-US" altLang="zh-CN" sz="2000">
                <a:solidFill>
                  <a:srgbClr val="0066FF"/>
                </a:solidFill>
                <a:latin typeface="微软雅黑" pitchFamily="34" charset="-122"/>
                <a:ea typeface="微软雅黑" pitchFamily="34" charset="-122"/>
              </a:rPr>
              <a:t>C</a:t>
            </a:r>
            <a:r>
              <a:rPr lang="zh-CN" altLang="en-US" sz="2000">
                <a:solidFill>
                  <a:srgbClr val="0066FF"/>
                </a:solidFill>
                <a:latin typeface="微软雅黑" pitchFamily="34" charset="-122"/>
                <a:ea typeface="微软雅黑" pitchFamily="34" charset="-122"/>
              </a:rPr>
              <a:t>语言标准，</a:t>
            </a:r>
            <a:r>
              <a:rPr lang="en-US" altLang="zh-CN" sz="2000">
                <a:solidFill>
                  <a:srgbClr val="0066FF"/>
                </a:solidFill>
                <a:latin typeface="微软雅黑" pitchFamily="34" charset="-122"/>
                <a:ea typeface="微软雅黑" pitchFamily="34" charset="-122"/>
              </a:rPr>
              <a:t>test.b</a:t>
            </a:r>
            <a:r>
              <a:rPr lang="zh-CN" altLang="en-US" sz="2000">
                <a:solidFill>
                  <a:srgbClr val="0066FF"/>
                </a:solidFill>
                <a:latin typeface="微软雅黑" pitchFamily="34" charset="-122"/>
                <a:ea typeface="微软雅黑" pitchFamily="34" charset="-122"/>
              </a:rPr>
              <a:t>从</a:t>
            </a:r>
            <a:r>
              <a:rPr lang="en-US" altLang="zh-CN" sz="2000">
                <a:solidFill>
                  <a:srgbClr val="0066FF"/>
                </a:solidFill>
                <a:latin typeface="微软雅黑" pitchFamily="34" charset="-122"/>
                <a:ea typeface="微软雅黑" pitchFamily="34" charset="-122"/>
              </a:rPr>
              <a:t>char</a:t>
            </a:r>
            <a:r>
              <a:rPr lang="zh-CN" altLang="en-US" sz="2000">
                <a:solidFill>
                  <a:srgbClr val="0066FF"/>
                </a:solidFill>
                <a:latin typeface="微软雅黑" pitchFamily="34" charset="-122"/>
                <a:ea typeface="微软雅黑" pitchFamily="34" charset="-122"/>
              </a:rPr>
              <a:t>型提升为</a:t>
            </a:r>
            <a:r>
              <a:rPr lang="en-US" altLang="zh-CN" sz="2000">
                <a:solidFill>
                  <a:srgbClr val="0066FF"/>
                </a:solidFill>
                <a:latin typeface="微软雅黑" pitchFamily="34" charset="-122"/>
                <a:ea typeface="微软雅黑" pitchFamily="34" charset="-122"/>
              </a:rPr>
              <a:t>int</a:t>
            </a:r>
            <a:r>
              <a:rPr lang="zh-CN" altLang="en-US" sz="2000">
                <a:solidFill>
                  <a:srgbClr val="0066FF"/>
                </a:solidFill>
                <a:latin typeface="微软雅黑" pitchFamily="34" charset="-122"/>
                <a:ea typeface="微软雅黑" pitchFamily="34" charset="-122"/>
              </a:rPr>
              <a:t>型，</a:t>
            </a:r>
            <a:r>
              <a:rPr lang="en-US" altLang="zh-CN" sz="2000">
                <a:solidFill>
                  <a:srgbClr val="0066FF"/>
                </a:solidFill>
                <a:latin typeface="微软雅黑" pitchFamily="34" charset="-122"/>
                <a:ea typeface="微软雅黑" pitchFamily="34" charset="-122"/>
              </a:rPr>
              <a:t>0xff</a:t>
            </a:r>
            <a:r>
              <a:rPr lang="zh-CN" altLang="en-US" sz="2000">
                <a:solidFill>
                  <a:srgbClr val="0066FF"/>
                </a:solidFill>
                <a:latin typeface="微软雅黑" pitchFamily="34" charset="-122"/>
                <a:ea typeface="微软雅黑" pitchFamily="34" charset="-122"/>
              </a:rPr>
              <a:t>为</a:t>
            </a:r>
            <a:r>
              <a:rPr lang="en-US" altLang="zh-CN" sz="2000">
                <a:solidFill>
                  <a:srgbClr val="0066FF"/>
                </a:solidFill>
                <a:latin typeface="微软雅黑" pitchFamily="34" charset="-122"/>
                <a:ea typeface="微软雅黑" pitchFamily="34" charset="-122"/>
              </a:rPr>
              <a:t>int</a:t>
            </a:r>
            <a:r>
              <a:rPr lang="zh-CN" altLang="en-US" sz="2000">
                <a:solidFill>
                  <a:srgbClr val="0066FF"/>
                </a:solidFill>
                <a:latin typeface="微软雅黑" pitchFamily="34" charset="-122"/>
                <a:ea typeface="微软雅黑" pitchFamily="34" charset="-122"/>
              </a:rPr>
              <a:t>型，故按</a:t>
            </a:r>
            <a:r>
              <a:rPr lang="en-US" altLang="zh-CN" sz="2000">
                <a:solidFill>
                  <a:srgbClr val="0066FF"/>
                </a:solidFill>
                <a:latin typeface="微软雅黑" pitchFamily="34" charset="-122"/>
                <a:ea typeface="微软雅黑" pitchFamily="34" charset="-122"/>
              </a:rPr>
              <a:t>int</a:t>
            </a:r>
            <a:r>
              <a:rPr lang="zh-CN" altLang="en-US" sz="2000">
                <a:solidFill>
                  <a:srgbClr val="0066FF"/>
                </a:solidFill>
                <a:latin typeface="微软雅黑" pitchFamily="34" charset="-122"/>
                <a:ea typeface="微软雅黑" pitchFamily="34" charset="-122"/>
              </a:rPr>
              <a:t>型比</a:t>
            </a:r>
            <a:endParaRPr lang="en-US" altLang="zh-CN" sz="2000">
              <a:solidFill>
                <a:srgbClr val="0066FF"/>
              </a:solidFill>
              <a:latin typeface="微软雅黑" pitchFamily="34" charset="-122"/>
              <a:ea typeface="微软雅黑" pitchFamily="34" charset="-122"/>
            </a:endParaRPr>
          </a:p>
          <a:p>
            <a:pPr>
              <a:lnSpc>
                <a:spcPct val="100000"/>
              </a:lnSpc>
              <a:spcBef>
                <a:spcPts val="600"/>
              </a:spcBef>
              <a:buFontTx/>
              <a:buNone/>
            </a:pPr>
            <a:r>
              <a:rPr lang="zh-CN" altLang="en-US" sz="2000">
                <a:solidFill>
                  <a:srgbClr val="FF0000"/>
                </a:solidFill>
                <a:latin typeface="微软雅黑" pitchFamily="34" charset="-122"/>
                <a:ea typeface="微软雅黑" pitchFamily="34" charset="-122"/>
              </a:rPr>
              <a:t>在</a:t>
            </a:r>
            <a:r>
              <a:rPr lang="en-US" altLang="zh-CN" sz="2000">
                <a:solidFill>
                  <a:srgbClr val="FF0000"/>
                </a:solidFill>
                <a:latin typeface="微软雅黑" pitchFamily="34" charset="-122"/>
                <a:ea typeface="微软雅黑" pitchFamily="34" charset="-122"/>
              </a:rPr>
              <a:t>IA-32</a:t>
            </a:r>
            <a:r>
              <a:rPr lang="zh-CN" altLang="en-US" sz="2000">
                <a:solidFill>
                  <a:srgbClr val="FF0000"/>
                </a:solidFill>
                <a:latin typeface="微软雅黑" pitchFamily="34" charset="-122"/>
                <a:ea typeface="微软雅黑" pitchFamily="34" charset="-122"/>
              </a:rPr>
              <a:t>中，</a:t>
            </a:r>
            <a:r>
              <a:rPr lang="en-US" altLang="zh-CN" sz="2000">
                <a:solidFill>
                  <a:srgbClr val="FF0000"/>
                </a:solidFill>
                <a:latin typeface="微软雅黑" pitchFamily="34" charset="-122"/>
                <a:ea typeface="微软雅黑" pitchFamily="34" charset="-122"/>
              </a:rPr>
              <a:t>char</a:t>
            </a:r>
            <a:r>
              <a:rPr lang="zh-CN" altLang="en-US" sz="2000">
                <a:solidFill>
                  <a:srgbClr val="FF0000"/>
                </a:solidFill>
                <a:latin typeface="微软雅黑" pitchFamily="34" charset="-122"/>
                <a:ea typeface="微软雅黑" pitchFamily="34" charset="-122"/>
              </a:rPr>
              <a:t>为</a:t>
            </a:r>
            <a:r>
              <a:rPr lang="en-US" altLang="zh-CN" sz="2000">
                <a:solidFill>
                  <a:srgbClr val="FF0000"/>
                </a:solidFill>
                <a:latin typeface="微软雅黑" pitchFamily="34" charset="-122"/>
                <a:ea typeface="微软雅黑" pitchFamily="34" charset="-122"/>
              </a:rPr>
              <a:t>signed char</a:t>
            </a:r>
            <a:r>
              <a:rPr lang="zh-CN" altLang="en-US" sz="2000">
                <a:solidFill>
                  <a:srgbClr val="FF0000"/>
                </a:solidFill>
                <a:latin typeface="微软雅黑" pitchFamily="34" charset="-122"/>
                <a:ea typeface="微软雅黑" pitchFamily="34" charset="-122"/>
              </a:rPr>
              <a:t>，</a:t>
            </a:r>
            <a:r>
              <a:rPr lang="zh-CN" altLang="en-US" sz="2000">
                <a:solidFill>
                  <a:srgbClr val="0066FF"/>
                </a:solidFill>
                <a:latin typeface="微软雅黑" pitchFamily="34" charset="-122"/>
                <a:ea typeface="微软雅黑" pitchFamily="34" charset="-122"/>
              </a:rPr>
              <a:t>扩展为</a:t>
            </a:r>
            <a:r>
              <a:rPr lang="en-US" altLang="zh-CN" sz="2000">
                <a:solidFill>
                  <a:srgbClr val="0066FF"/>
                </a:solidFill>
                <a:latin typeface="微软雅黑" pitchFamily="34" charset="-122"/>
                <a:ea typeface="微软雅黑" pitchFamily="34" charset="-122"/>
              </a:rPr>
              <a:t>32</a:t>
            </a:r>
            <a:r>
              <a:rPr lang="zh-CN" altLang="en-US" sz="2000">
                <a:solidFill>
                  <a:srgbClr val="0066FF"/>
                </a:solidFill>
                <a:latin typeface="微软雅黑" pitchFamily="34" charset="-122"/>
                <a:ea typeface="微软雅黑" pitchFamily="34" charset="-122"/>
              </a:rPr>
              <a:t>位后为全</a:t>
            </a:r>
            <a:r>
              <a:rPr lang="en-US" altLang="zh-CN" sz="2000">
                <a:solidFill>
                  <a:srgbClr val="0066FF"/>
                </a:solidFill>
                <a:latin typeface="微软雅黑" pitchFamily="34" charset="-122"/>
                <a:ea typeface="微软雅黑" pitchFamily="34" charset="-122"/>
              </a:rPr>
              <a:t>1</a:t>
            </a:r>
            <a:r>
              <a:rPr lang="zh-CN" altLang="en-US" sz="2000">
                <a:solidFill>
                  <a:srgbClr val="0066FF"/>
                </a:solidFill>
                <a:latin typeface="微软雅黑" pitchFamily="34" charset="-122"/>
                <a:ea typeface="微软雅黑" pitchFamily="34" charset="-122"/>
              </a:rPr>
              <a:t>，真值为</a:t>
            </a:r>
            <a:r>
              <a:rPr lang="en-US" altLang="zh-CN" sz="2000">
                <a:solidFill>
                  <a:srgbClr val="0066FF"/>
                </a:solidFill>
                <a:latin typeface="微软雅黑" pitchFamily="34" charset="-122"/>
                <a:ea typeface="微软雅黑" pitchFamily="34" charset="-122"/>
              </a:rPr>
              <a:t>-1</a:t>
            </a:r>
            <a:r>
              <a:rPr lang="zh-CN" altLang="en-US" sz="2000">
                <a:solidFill>
                  <a:srgbClr val="0066FF"/>
                </a:solidFill>
                <a:latin typeface="微软雅黑" pitchFamily="34" charset="-122"/>
                <a:ea typeface="微软雅黑" pitchFamily="34" charset="-122"/>
              </a:rPr>
              <a:t>；而</a:t>
            </a:r>
            <a:r>
              <a:rPr lang="en-US" altLang="zh-CN" sz="2000">
                <a:solidFill>
                  <a:srgbClr val="0066FF"/>
                </a:solidFill>
                <a:latin typeface="微软雅黑" pitchFamily="34" charset="-122"/>
                <a:ea typeface="微软雅黑" pitchFamily="34" charset="-122"/>
              </a:rPr>
              <a:t>0xff</a:t>
            </a:r>
            <a:r>
              <a:rPr lang="zh-CN" altLang="en-US" sz="2000">
                <a:solidFill>
                  <a:srgbClr val="0066FF"/>
                </a:solidFill>
                <a:latin typeface="微软雅黑" pitchFamily="34" charset="-122"/>
                <a:ea typeface="微软雅黑" pitchFamily="34" charset="-122"/>
              </a:rPr>
              <a:t>的真值是</a:t>
            </a:r>
            <a:r>
              <a:rPr lang="en-US" altLang="zh-CN" sz="2000">
                <a:solidFill>
                  <a:srgbClr val="0066FF"/>
                </a:solidFill>
                <a:latin typeface="微软雅黑" pitchFamily="34" charset="-122"/>
                <a:ea typeface="微软雅黑" pitchFamily="34" charset="-122"/>
              </a:rPr>
              <a:t>255</a:t>
            </a:r>
            <a:r>
              <a:rPr lang="zh-CN" altLang="en-US" sz="2000">
                <a:solidFill>
                  <a:srgbClr val="0066FF"/>
                </a:solidFill>
                <a:latin typeface="微软雅黑" pitchFamily="34" charset="-122"/>
                <a:ea typeface="微软雅黑" pitchFamily="34" charset="-122"/>
              </a:rPr>
              <a:t>；等式左右不等！</a:t>
            </a:r>
            <a:endParaRPr lang="en-US" altLang="zh-CN" sz="2000">
              <a:solidFill>
                <a:srgbClr val="0066FF"/>
              </a:solidFill>
              <a:latin typeface="微软雅黑" pitchFamily="34" charset="-122"/>
              <a:ea typeface="微软雅黑" pitchFamily="34" charset="-122"/>
            </a:endParaRPr>
          </a:p>
          <a:p>
            <a:pPr>
              <a:lnSpc>
                <a:spcPct val="100000"/>
              </a:lnSpc>
              <a:spcBef>
                <a:spcPts val="600"/>
              </a:spcBef>
              <a:buFontTx/>
              <a:buNone/>
            </a:pPr>
            <a:r>
              <a:rPr lang="zh-CN" altLang="en-US" sz="2000">
                <a:solidFill>
                  <a:srgbClr val="FF0000"/>
                </a:solidFill>
                <a:latin typeface="微软雅黑" pitchFamily="34" charset="-122"/>
                <a:ea typeface="微软雅黑" pitchFamily="34" charset="-122"/>
              </a:rPr>
              <a:t>在</a:t>
            </a:r>
            <a:r>
              <a:rPr lang="en-US" altLang="zh-CN" sz="2000">
                <a:solidFill>
                  <a:srgbClr val="FF0000"/>
                </a:solidFill>
                <a:latin typeface="微软雅黑" pitchFamily="34" charset="-122"/>
                <a:ea typeface="微软雅黑" pitchFamily="34" charset="-122"/>
              </a:rPr>
              <a:t>RISC-V</a:t>
            </a:r>
            <a:r>
              <a:rPr lang="zh-CN" altLang="en-US" sz="2000">
                <a:solidFill>
                  <a:srgbClr val="FF0000"/>
                </a:solidFill>
                <a:latin typeface="微软雅黑" pitchFamily="34" charset="-122"/>
                <a:ea typeface="微软雅黑" pitchFamily="34" charset="-122"/>
              </a:rPr>
              <a:t>中，</a:t>
            </a:r>
            <a:r>
              <a:rPr lang="en-US" altLang="zh-CN" sz="2000">
                <a:solidFill>
                  <a:srgbClr val="FF0000"/>
                </a:solidFill>
                <a:latin typeface="微软雅黑" pitchFamily="34" charset="-122"/>
                <a:ea typeface="微软雅黑" pitchFamily="34" charset="-122"/>
              </a:rPr>
              <a:t>char</a:t>
            </a:r>
            <a:r>
              <a:rPr lang="zh-CN" altLang="en-US" sz="2000">
                <a:solidFill>
                  <a:srgbClr val="FF0000"/>
                </a:solidFill>
                <a:latin typeface="微软雅黑" pitchFamily="34" charset="-122"/>
                <a:ea typeface="微软雅黑" pitchFamily="34" charset="-122"/>
              </a:rPr>
              <a:t>为</a:t>
            </a:r>
            <a:r>
              <a:rPr lang="en-US" altLang="zh-CN" sz="2000">
                <a:solidFill>
                  <a:srgbClr val="FF0000"/>
                </a:solidFill>
                <a:latin typeface="微软雅黑" pitchFamily="34" charset="-122"/>
                <a:ea typeface="微软雅黑" pitchFamily="34" charset="-122"/>
              </a:rPr>
              <a:t>unsigned char</a:t>
            </a:r>
            <a:r>
              <a:rPr lang="zh-CN" altLang="en-US" sz="2000">
                <a:solidFill>
                  <a:srgbClr val="FF0000"/>
                </a:solidFill>
                <a:latin typeface="微软雅黑" pitchFamily="34" charset="-122"/>
                <a:ea typeface="微软雅黑" pitchFamily="34" charset="-122"/>
              </a:rPr>
              <a:t>，</a:t>
            </a:r>
            <a:r>
              <a:rPr lang="zh-CN" altLang="en-US" sz="2000">
                <a:solidFill>
                  <a:srgbClr val="0066FF"/>
                </a:solidFill>
                <a:latin typeface="微软雅黑" pitchFamily="34" charset="-122"/>
                <a:ea typeface="微软雅黑" pitchFamily="34" charset="-122"/>
              </a:rPr>
              <a:t>扩展为</a:t>
            </a:r>
            <a:r>
              <a:rPr lang="en-US" altLang="zh-CN" sz="2000">
                <a:solidFill>
                  <a:srgbClr val="0066FF"/>
                </a:solidFill>
                <a:latin typeface="微软雅黑" pitchFamily="34" charset="-122"/>
                <a:ea typeface="微软雅黑" pitchFamily="34" charset="-122"/>
              </a:rPr>
              <a:t>32</a:t>
            </a:r>
            <a:r>
              <a:rPr lang="zh-CN" altLang="en-US" sz="2000">
                <a:solidFill>
                  <a:srgbClr val="0066FF"/>
                </a:solidFill>
                <a:latin typeface="微软雅黑" pitchFamily="34" charset="-122"/>
                <a:ea typeface="微软雅黑" pitchFamily="34" charset="-122"/>
              </a:rPr>
              <a:t>位后为</a:t>
            </a:r>
            <a:r>
              <a:rPr lang="en-US" altLang="zh-CN" sz="2000">
                <a:solidFill>
                  <a:srgbClr val="0066FF"/>
                </a:solidFill>
                <a:latin typeface="微软雅黑" pitchFamily="34" charset="-122"/>
                <a:ea typeface="微软雅黑" pitchFamily="34" charset="-122"/>
              </a:rPr>
              <a:t>0x0000 00ff</a:t>
            </a:r>
            <a:r>
              <a:rPr lang="zh-CN" altLang="en-US" sz="2000">
                <a:solidFill>
                  <a:srgbClr val="0066FF"/>
                </a:solidFill>
                <a:latin typeface="微软雅黑" pitchFamily="34" charset="-122"/>
                <a:ea typeface="微软雅黑" pitchFamily="34" charset="-122"/>
              </a:rPr>
              <a:t>，因而，等式左右都是</a:t>
            </a:r>
            <a:r>
              <a:rPr lang="en-US" altLang="zh-CN" sz="2000">
                <a:solidFill>
                  <a:srgbClr val="0066FF"/>
                </a:solidFill>
                <a:latin typeface="微软雅黑" pitchFamily="34" charset="-122"/>
                <a:ea typeface="微软雅黑" pitchFamily="34" charset="-122"/>
              </a:rPr>
              <a:t>255</a:t>
            </a:r>
            <a:r>
              <a:rPr lang="zh-CN" altLang="en-US" sz="2000">
                <a:solidFill>
                  <a:srgbClr val="0066FF"/>
                </a:solidFill>
                <a:latin typeface="微软雅黑" pitchFamily="34" charset="-122"/>
                <a:ea typeface="微软雅黑" pitchFamily="34" charset="-122"/>
              </a:rPr>
              <a:t>，相等！</a:t>
            </a:r>
            <a:endParaRPr lang="en-US" altLang="zh-CN" sz="2000">
              <a:solidFill>
                <a:srgbClr val="0066FF"/>
              </a:solidFill>
              <a:latin typeface="微软雅黑" pitchFamily="34" charset="-122"/>
              <a:ea typeface="微软雅黑" pitchFamily="34" charset="-122"/>
            </a:endParaRPr>
          </a:p>
        </p:txBody>
      </p:sp>
      <p:sp>
        <p:nvSpPr>
          <p:cNvPr id="38" name="矩形 37">
            <a:extLst>
              <a:ext uri="{FF2B5EF4-FFF2-40B4-BE49-F238E27FC236}">
                <a16:creationId xmlns="" xmlns:a16="http://schemas.microsoft.com/office/drawing/2014/main" id="{D18CB4BD-725D-470B-B7E1-B393CEC5CD35}"/>
              </a:ext>
            </a:extLst>
          </p:cNvPr>
          <p:cNvSpPr/>
          <p:nvPr/>
        </p:nvSpPr>
        <p:spPr>
          <a:xfrm>
            <a:off x="3808413" y="2514600"/>
            <a:ext cx="5226050" cy="2211388"/>
          </a:xfrm>
          <a:prstGeom prst="rect">
            <a:avLst/>
          </a:prstGeom>
          <a:ln>
            <a:solidFill>
              <a:schemeClr val="tx1"/>
            </a:solidFill>
          </a:ln>
        </p:spPr>
        <p:txBody>
          <a:bodyPr>
            <a:spAutoFit/>
          </a:bodyPr>
          <a:lstStyle/>
          <a:p>
            <a:pPr>
              <a:lnSpc>
                <a:spcPts val="2800"/>
              </a:lnSpc>
              <a:defRPr/>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语言标准</a:t>
            </a:r>
            <a:r>
              <a:rPr lang="zh-CN" altLang="zh-CN"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没有明确规定</a:t>
            </a:r>
            <a:r>
              <a:rPr lang="en-US" altLang="zh-CN"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char</a:t>
            </a:r>
            <a:r>
              <a:rPr lang="zh-CN" altLang="zh-CN"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为无符号还是带符号整型</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，当程序移植到另一个系统时，其行为可能发生变化，从而造成难以理解的结果。为避免这种情况，</a:t>
            </a:r>
            <a:r>
              <a:rPr lang="zh-CN" altLang="zh-CN"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程序员应尽量编写行为确定的程序</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对于一字节整数，应</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显式定义成</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signed char</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unsigned char</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作</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字符处理时，则可使用</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char</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型。</a:t>
            </a:r>
            <a:endParaRPr lang="zh-CN" altLang="en-US" b="1" dirty="0">
              <a:latin typeface="微软雅黑" panose="020B0503020204020204" pitchFamily="34" charset="-122"/>
              <a:ea typeface="微软雅黑" panose="020B0503020204020204" pitchFamily="34" charset="-122"/>
            </a:endParaRPr>
          </a:p>
        </p:txBody>
      </p:sp>
      <p:grpSp>
        <p:nvGrpSpPr>
          <p:cNvPr id="12" name="组合 11"/>
          <p:cNvGrpSpPr>
            <a:grpSpLocks/>
          </p:cNvGrpSpPr>
          <p:nvPr/>
        </p:nvGrpSpPr>
        <p:grpSpPr bwMode="auto">
          <a:xfrm>
            <a:off x="1949450" y="1584325"/>
            <a:ext cx="1914525" cy="1476375"/>
            <a:chOff x="1949810" y="1583932"/>
            <a:chExt cx="1914450" cy="1476350"/>
          </a:xfrm>
        </p:grpSpPr>
        <p:sp>
          <p:nvSpPr>
            <p:cNvPr id="75788" name="矩形 4"/>
            <p:cNvSpPr>
              <a:spLocks noChangeArrowheads="1"/>
            </p:cNvSpPr>
            <p:nvPr/>
          </p:nvSpPr>
          <p:spPr bwMode="auto">
            <a:xfrm>
              <a:off x="1949810" y="1583932"/>
              <a:ext cx="1914450" cy="923330"/>
            </a:xfrm>
            <a:prstGeom prst="rect">
              <a:avLst/>
            </a:prstGeom>
            <a:solidFill>
              <a:schemeClr val="accent1"/>
            </a:solidFill>
            <a:ln w="9525">
              <a:solidFill>
                <a:schemeClr val="tx1"/>
              </a:solidFill>
              <a:miter lim="800000"/>
              <a:headEnd/>
              <a:tailEnd/>
            </a:ln>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1800">
                  <a:solidFill>
                    <a:srgbClr val="FF0000"/>
                  </a:solidFill>
                  <a:latin typeface="微软雅黑" pitchFamily="34" charset="-122"/>
                  <a:ea typeface="微软雅黑" pitchFamily="34" charset="-122"/>
                </a:rPr>
                <a:t>未确定行为（</a:t>
              </a:r>
              <a:r>
                <a:rPr lang="en-US" altLang="zh-CN" sz="1800">
                  <a:solidFill>
                    <a:srgbClr val="FF0000"/>
                  </a:solidFill>
                  <a:latin typeface="微软雅黑" pitchFamily="34" charset="-122"/>
                  <a:ea typeface="微软雅黑" pitchFamily="34" charset="-122"/>
                </a:rPr>
                <a:t>unspecified behavior</a:t>
              </a:r>
              <a:r>
                <a:rPr lang="zh-CN" altLang="en-US" sz="1800">
                  <a:solidFill>
                    <a:srgbClr val="FF0000"/>
                  </a:solidFill>
                  <a:latin typeface="微软雅黑" pitchFamily="34" charset="-122"/>
                  <a:ea typeface="微软雅黑" pitchFamily="34" charset="-122"/>
                </a:rPr>
                <a:t>）</a:t>
              </a:r>
              <a:r>
                <a:rPr lang="zh-CN" altLang="en-US" sz="1800">
                  <a:latin typeface="微软雅黑" pitchFamily="34" charset="-122"/>
                  <a:ea typeface="微软雅黑" pitchFamily="34" charset="-122"/>
                </a:rPr>
                <a:t>语句</a:t>
              </a:r>
              <a:endParaRPr lang="zh-CN" altLang="en-US" sz="1800"/>
            </a:p>
          </p:txBody>
        </p:sp>
        <p:sp>
          <p:nvSpPr>
            <p:cNvPr id="11" name="箭头: 下 10">
              <a:extLst>
                <a:ext uri="{FF2B5EF4-FFF2-40B4-BE49-F238E27FC236}">
                  <a16:creationId xmlns="" xmlns:a16="http://schemas.microsoft.com/office/drawing/2014/main" id="{897D63CA-D1DF-4D10-A987-119298893CF3}"/>
                </a:ext>
              </a:extLst>
            </p:cNvPr>
            <p:cNvSpPr/>
            <p:nvPr/>
          </p:nvSpPr>
          <p:spPr>
            <a:xfrm>
              <a:off x="2186339" y="2460217"/>
              <a:ext cx="352411" cy="6000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469558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7" dur="500"/>
                                        <p:tgtEl>
                                          <p:spTgt spid="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2" dur="500"/>
                                        <p:tgtEl>
                                          <p:spTgt spid="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randombar(horizontal)">
                                      <p:cBhvr>
                                        <p:cTn id="27" dur="500"/>
                                        <p:tgtEl>
                                          <p:spTgt spid="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idx="4294967295"/>
          </p:nvPr>
        </p:nvSpPr>
        <p:spPr>
          <a:xfrm>
            <a:off x="1011238" y="53975"/>
            <a:ext cx="6686550" cy="605294"/>
          </a:xfrm>
        </p:spPr>
        <p:txBody>
          <a:bodyPr lIns="63500" tIns="25400" rIns="63500" bIns="25400" anchor="t">
            <a:spAutoFit/>
          </a:bodyPr>
          <a:lstStyle/>
          <a:p>
            <a:r>
              <a:rPr lang="zh-CN" altLang="en-US" sz="3600" dirty="0" smtClean="0">
                <a:latin typeface="微软雅黑" panose="020B0503020204020204" pitchFamily="34" charset="-122"/>
                <a:ea typeface="微软雅黑" panose="020B0503020204020204" pitchFamily="34" charset="-122"/>
              </a:rPr>
              <a:t>第二讲小结</a:t>
            </a:r>
          </a:p>
        </p:txBody>
      </p:sp>
      <p:sp>
        <p:nvSpPr>
          <p:cNvPr id="624643" name="Rectangle 3"/>
          <p:cNvSpPr>
            <a:spLocks noGrp="1" noChangeArrowheads="1"/>
          </p:cNvSpPr>
          <p:nvPr>
            <p:ph type="body" idx="4294967295"/>
          </p:nvPr>
        </p:nvSpPr>
        <p:spPr>
          <a:xfrm>
            <a:off x="122238" y="819150"/>
            <a:ext cx="8950325" cy="5686425"/>
          </a:xfrm>
        </p:spPr>
        <p:txBody>
          <a:bodyPr lIns="63500" tIns="25400" rIns="63500" bIns="25400">
            <a:spAutoFit/>
          </a:bodyPr>
          <a:lstStyle/>
          <a:p>
            <a:pPr marL="203200" indent="-203200"/>
            <a:r>
              <a:rPr lang="zh-CN" altLang="en-US" sz="2000" dirty="0" smtClean="0">
                <a:latin typeface="微软雅黑" pitchFamily="34" charset="-122"/>
                <a:ea typeface="微软雅黑" pitchFamily="34" charset="-122"/>
              </a:rPr>
              <a:t>非数值数据的表示</a:t>
            </a:r>
          </a:p>
          <a:p>
            <a:pPr marL="685800" lvl="1" indent="-190500"/>
            <a:r>
              <a:rPr lang="zh-CN" altLang="en-US" dirty="0" smtClean="0">
                <a:latin typeface="微软雅黑" pitchFamily="34" charset="-122"/>
                <a:ea typeface="微软雅黑" pitchFamily="34" charset="-122"/>
              </a:rPr>
              <a:t>逻辑数据用来表示真</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假或</a:t>
            </a:r>
            <a:r>
              <a:rPr lang="en-US" altLang="zh-CN" dirty="0" smtClean="0">
                <a:latin typeface="微软雅黑" pitchFamily="34" charset="-122"/>
                <a:ea typeface="微软雅黑" pitchFamily="34" charset="-122"/>
              </a:rPr>
              <a:t>N</a:t>
            </a:r>
            <a:r>
              <a:rPr lang="zh-CN" altLang="en-US" dirty="0" smtClean="0">
                <a:latin typeface="微软雅黑" pitchFamily="34" charset="-122"/>
                <a:ea typeface="微软雅黑" pitchFamily="34" charset="-122"/>
              </a:rPr>
              <a:t>位位串，按位运算</a:t>
            </a:r>
            <a:endParaRPr lang="en-US" altLang="zh-CN" dirty="0" smtClean="0">
              <a:latin typeface="微软雅黑" pitchFamily="34" charset="-122"/>
              <a:ea typeface="微软雅黑" pitchFamily="34" charset="-122"/>
            </a:endParaRPr>
          </a:p>
          <a:p>
            <a:pPr marL="685800" lvl="1" indent="-190500"/>
            <a:r>
              <a:rPr lang="zh-CN" altLang="en-US" dirty="0" smtClean="0">
                <a:latin typeface="微软雅黑" pitchFamily="34" charset="-122"/>
                <a:ea typeface="微软雅黑" pitchFamily="34" charset="-122"/>
              </a:rPr>
              <a:t>西文字符：用</a:t>
            </a:r>
            <a:r>
              <a:rPr lang="en-US" altLang="zh-CN" dirty="0" smtClean="0">
                <a:latin typeface="微软雅黑" pitchFamily="34" charset="-122"/>
                <a:ea typeface="微软雅黑" pitchFamily="34" charset="-122"/>
              </a:rPr>
              <a:t>ASCII</a:t>
            </a:r>
            <a:r>
              <a:rPr lang="zh-CN" altLang="en-US" dirty="0" smtClean="0">
                <a:latin typeface="微软雅黑" pitchFamily="34" charset="-122"/>
                <a:ea typeface="微软雅黑" pitchFamily="34" charset="-122"/>
              </a:rPr>
              <a:t>码表示</a:t>
            </a:r>
          </a:p>
          <a:p>
            <a:pPr marL="685800" lvl="1" indent="-190500"/>
            <a:r>
              <a:rPr lang="zh-CN" altLang="en-US" dirty="0" smtClean="0">
                <a:latin typeface="微软雅黑" pitchFamily="34" charset="-122"/>
                <a:ea typeface="微软雅黑" pitchFamily="34" charset="-122"/>
              </a:rPr>
              <a:t>汉字：汉字输入码、汉字内码、汉字字模码</a:t>
            </a:r>
          </a:p>
          <a:p>
            <a:pPr marL="203200" indent="-203200"/>
            <a:r>
              <a:rPr lang="zh-CN" altLang="en-US" sz="2000" dirty="0" smtClean="0">
                <a:latin typeface="微软雅黑" pitchFamily="34" charset="-122"/>
                <a:ea typeface="微软雅黑" pitchFamily="34" charset="-122"/>
              </a:rPr>
              <a:t>数据的宽度</a:t>
            </a:r>
          </a:p>
          <a:p>
            <a:pPr marL="685800" lvl="1" indent="-190500"/>
            <a:r>
              <a:rPr lang="zh-CN" altLang="en-US" dirty="0" smtClean="0">
                <a:latin typeface="微软雅黑" pitchFamily="34" charset="-122"/>
                <a:ea typeface="微软雅黑" pitchFamily="34" charset="-122"/>
              </a:rPr>
              <a:t>位、字节、字（不一定等于字长）</a:t>
            </a:r>
          </a:p>
          <a:p>
            <a:pPr marL="685800" lvl="1" indent="-190500"/>
            <a:r>
              <a:rPr lang="en-US" altLang="zh-CN" dirty="0" smtClean="0">
                <a:latin typeface="微软雅黑" pitchFamily="34" charset="-122"/>
                <a:ea typeface="微软雅黑" pitchFamily="34" charset="-122"/>
              </a:rPr>
              <a:t>k /K / M / G / T / P / E  / Z / Y </a:t>
            </a:r>
            <a:r>
              <a:rPr lang="zh-CN" altLang="en-US" dirty="0" smtClean="0">
                <a:latin typeface="微软雅黑" pitchFamily="34" charset="-122"/>
                <a:ea typeface="微软雅黑" pitchFamily="34" charset="-122"/>
              </a:rPr>
              <a:t>有不同的含义</a:t>
            </a:r>
          </a:p>
          <a:p>
            <a:pPr marL="203200" indent="-203200"/>
            <a:r>
              <a:rPr lang="zh-CN" altLang="en-US" sz="2000" dirty="0" smtClean="0">
                <a:latin typeface="微软雅黑" pitchFamily="34" charset="-122"/>
                <a:ea typeface="微软雅黑" pitchFamily="34" charset="-122"/>
              </a:rPr>
              <a:t>数据的存储排列</a:t>
            </a:r>
          </a:p>
          <a:p>
            <a:pPr marL="685800" lvl="1" indent="-190500"/>
            <a:r>
              <a:rPr lang="zh-CN" altLang="en-US" dirty="0" smtClean="0">
                <a:latin typeface="微软雅黑" pitchFamily="34" charset="-122"/>
                <a:ea typeface="微软雅黑" pitchFamily="34" charset="-122"/>
              </a:rPr>
              <a:t>数据的地址：连续若干单元中最小的地址，即：从小地址开始存放数据</a:t>
            </a:r>
          </a:p>
          <a:p>
            <a:pPr lvl="2"/>
            <a:r>
              <a:rPr lang="zh-CN" altLang="en-US" sz="2000" dirty="0" smtClean="0">
                <a:solidFill>
                  <a:srgbClr val="CC0000"/>
                </a:solidFill>
                <a:latin typeface="微软雅黑" pitchFamily="34" charset="-122"/>
                <a:ea typeface="微软雅黑" pitchFamily="34" charset="-122"/>
              </a:rPr>
              <a:t>问题：若一个</a:t>
            </a:r>
            <a:r>
              <a:rPr lang="en-US" altLang="zh-CN" sz="2000" dirty="0" smtClean="0">
                <a:solidFill>
                  <a:srgbClr val="CC0000"/>
                </a:solidFill>
                <a:latin typeface="微软雅黑" pitchFamily="34" charset="-122"/>
                <a:ea typeface="微软雅黑" pitchFamily="34" charset="-122"/>
              </a:rPr>
              <a:t>short</a:t>
            </a:r>
            <a:r>
              <a:rPr lang="zh-CN" altLang="en-US" sz="2000" dirty="0" smtClean="0">
                <a:solidFill>
                  <a:srgbClr val="CC0000"/>
                </a:solidFill>
                <a:latin typeface="微软雅黑" pitchFamily="34" charset="-122"/>
                <a:ea typeface="微软雅黑" pitchFamily="34" charset="-122"/>
              </a:rPr>
              <a:t>型数据</a:t>
            </a:r>
            <a:r>
              <a:rPr lang="en-US" altLang="zh-CN" sz="2000" dirty="0" err="1" smtClean="0">
                <a:solidFill>
                  <a:srgbClr val="CC0000"/>
                </a:solidFill>
                <a:latin typeface="微软雅黑" pitchFamily="34" charset="-122"/>
                <a:ea typeface="微软雅黑" pitchFamily="34" charset="-122"/>
              </a:rPr>
              <a:t>si</a:t>
            </a:r>
            <a:r>
              <a:rPr lang="zh-CN" altLang="en-US" sz="2000" dirty="0" smtClean="0">
                <a:solidFill>
                  <a:srgbClr val="CC0000"/>
                </a:solidFill>
                <a:latin typeface="微软雅黑" pitchFamily="34" charset="-122"/>
                <a:ea typeface="微软雅黑" pitchFamily="34" charset="-122"/>
              </a:rPr>
              <a:t>存放在单元</a:t>
            </a:r>
            <a:r>
              <a:rPr lang="en-US" altLang="zh-CN" sz="2000" dirty="0" smtClean="0">
                <a:solidFill>
                  <a:srgbClr val="CC0000"/>
                </a:solidFill>
                <a:latin typeface="微软雅黑" pitchFamily="34" charset="-122"/>
                <a:ea typeface="微软雅黑" pitchFamily="34" charset="-122"/>
              </a:rPr>
              <a:t>0x08000100</a:t>
            </a:r>
            <a:r>
              <a:rPr lang="zh-CN" altLang="en-US" sz="2000" dirty="0" smtClean="0">
                <a:solidFill>
                  <a:srgbClr val="CC0000"/>
                </a:solidFill>
                <a:latin typeface="微软雅黑" pitchFamily="34" charset="-122"/>
                <a:ea typeface="微软雅黑" pitchFamily="34" charset="-122"/>
              </a:rPr>
              <a:t>和</a:t>
            </a:r>
            <a:r>
              <a:rPr lang="en-US" altLang="zh-CN" sz="2000" dirty="0" smtClean="0">
                <a:solidFill>
                  <a:srgbClr val="CC0000"/>
                </a:solidFill>
                <a:latin typeface="微软雅黑" pitchFamily="34" charset="-122"/>
                <a:ea typeface="微软雅黑" pitchFamily="34" charset="-122"/>
              </a:rPr>
              <a:t>0x08000101</a:t>
            </a:r>
            <a:r>
              <a:rPr lang="zh-CN" altLang="en-US" sz="2000" dirty="0" smtClean="0">
                <a:solidFill>
                  <a:srgbClr val="CC0000"/>
                </a:solidFill>
                <a:latin typeface="微软雅黑" pitchFamily="34" charset="-122"/>
                <a:ea typeface="微软雅黑" pitchFamily="34" charset="-122"/>
              </a:rPr>
              <a:t>中，那么</a:t>
            </a:r>
            <a:r>
              <a:rPr lang="en-US" altLang="zh-CN" sz="2000" dirty="0" err="1" smtClean="0">
                <a:solidFill>
                  <a:srgbClr val="CC0000"/>
                </a:solidFill>
                <a:latin typeface="微软雅黑" pitchFamily="34" charset="-122"/>
                <a:ea typeface="微软雅黑" pitchFamily="34" charset="-122"/>
              </a:rPr>
              <a:t>si</a:t>
            </a:r>
            <a:r>
              <a:rPr lang="zh-CN" altLang="en-US" sz="2000" dirty="0" smtClean="0">
                <a:solidFill>
                  <a:srgbClr val="CC0000"/>
                </a:solidFill>
                <a:latin typeface="微软雅黑" pitchFamily="34" charset="-122"/>
                <a:ea typeface="微软雅黑" pitchFamily="34" charset="-122"/>
              </a:rPr>
              <a:t>的地址是什么？</a:t>
            </a:r>
            <a:endParaRPr lang="zh-CN" altLang="en-US" sz="2000" dirty="0" smtClean="0">
              <a:latin typeface="微软雅黑" pitchFamily="34" charset="-122"/>
              <a:ea typeface="微软雅黑" pitchFamily="34" charset="-122"/>
            </a:endParaRPr>
          </a:p>
          <a:p>
            <a:pPr marL="685800" lvl="1" indent="-190500"/>
            <a:r>
              <a:rPr lang="zh-CN" altLang="en-US" dirty="0" smtClean="0">
                <a:latin typeface="微软雅黑" pitchFamily="34" charset="-122"/>
                <a:ea typeface="微软雅黑" pitchFamily="34" charset="-122"/>
              </a:rPr>
              <a:t>大端方式：用</a:t>
            </a:r>
            <a:r>
              <a:rPr lang="en-US" altLang="zh-CN" dirty="0" smtClean="0">
                <a:latin typeface="微软雅黑" pitchFamily="34" charset="-122"/>
                <a:ea typeface="微软雅黑" pitchFamily="34" charset="-122"/>
              </a:rPr>
              <a:t>MSB</a:t>
            </a:r>
            <a:r>
              <a:rPr lang="zh-CN" altLang="en-US" dirty="0" smtClean="0">
                <a:latin typeface="微软雅黑" pitchFamily="34" charset="-122"/>
                <a:ea typeface="微软雅黑" pitchFamily="34" charset="-122"/>
              </a:rPr>
              <a:t>存放的地址表示数据的地址</a:t>
            </a:r>
            <a:endParaRPr lang="en-US" altLang="zh-CN" dirty="0" smtClean="0">
              <a:latin typeface="微软雅黑" pitchFamily="34" charset="-122"/>
              <a:ea typeface="微软雅黑" pitchFamily="34" charset="-122"/>
            </a:endParaRPr>
          </a:p>
          <a:p>
            <a:pPr marL="685800" lvl="1" indent="-190500"/>
            <a:r>
              <a:rPr lang="zh-CN" altLang="en-US" dirty="0" smtClean="0">
                <a:latin typeface="微软雅黑" pitchFamily="34" charset="-122"/>
                <a:ea typeface="微软雅黑" pitchFamily="34" charset="-122"/>
              </a:rPr>
              <a:t>小端方式：用</a:t>
            </a:r>
            <a:r>
              <a:rPr lang="en-US" altLang="zh-CN" dirty="0" smtClean="0">
                <a:latin typeface="微软雅黑" pitchFamily="34" charset="-122"/>
                <a:ea typeface="微软雅黑" pitchFamily="34" charset="-122"/>
              </a:rPr>
              <a:t>LSB</a:t>
            </a:r>
            <a:r>
              <a:rPr lang="zh-CN" altLang="en-US" dirty="0" smtClean="0">
                <a:latin typeface="微软雅黑" pitchFamily="34" charset="-122"/>
                <a:ea typeface="微软雅黑" pitchFamily="34" charset="-122"/>
              </a:rPr>
              <a:t>存放的地址表示数据的地址</a:t>
            </a:r>
          </a:p>
          <a:p>
            <a:pPr marL="685800" lvl="1" indent="-190500"/>
            <a:r>
              <a:rPr lang="zh-CN" altLang="en-US" dirty="0" smtClean="0">
                <a:latin typeface="微软雅黑" pitchFamily="34" charset="-122"/>
                <a:ea typeface="微软雅黑" pitchFamily="34" charset="-122"/>
              </a:rPr>
              <a:t>按边界对齐可减少访存次数</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body" idx="4294967295"/>
          </p:nvPr>
        </p:nvSpPr>
        <p:spPr>
          <a:xfrm>
            <a:off x="657225" y="773113"/>
            <a:ext cx="7716838" cy="5737468"/>
          </a:xfrm>
          <a:noFill/>
        </p:spPr>
        <p:txBody>
          <a:bodyPr lIns="63500" tIns="25400" rIns="63500" bIns="25400">
            <a:spAutoFit/>
          </a:bodyPr>
          <a:lstStyle/>
          <a:p>
            <a:pPr marL="203200" indent="-203200">
              <a:lnSpc>
                <a:spcPct val="100000"/>
              </a:lnSpc>
              <a:spcBef>
                <a:spcPct val="30000"/>
              </a:spcBef>
            </a:pPr>
            <a:r>
              <a:rPr lang="zh-CN" altLang="en-US" dirty="0" smtClean="0">
                <a:latin typeface="微软雅黑" panose="020B0503020204020204" pitchFamily="34" charset="-122"/>
                <a:ea typeface="微软雅黑" panose="020B0503020204020204" pitchFamily="34" charset="-122"/>
              </a:rPr>
              <a:t>表示</a:t>
            </a:r>
          </a:p>
          <a:p>
            <a:pPr marL="685800" lvl="1" indent="-190500">
              <a:lnSpc>
                <a:spcPct val="100000"/>
              </a:lnSpc>
              <a:spcBef>
                <a:spcPct val="30000"/>
              </a:spcBef>
              <a:buFont typeface="宋体" pitchFamily="2" charset="-122"/>
              <a:buChar char="•"/>
            </a:pPr>
            <a:r>
              <a:rPr lang="zh-CN" altLang="en-US" sz="2200" dirty="0" smtClean="0">
                <a:solidFill>
                  <a:srgbClr val="0033CC"/>
                </a:solidFill>
                <a:latin typeface="微软雅黑" panose="020B0503020204020204" pitchFamily="34" charset="-122"/>
                <a:ea typeface="微软雅黑" panose="020B0503020204020204" pitchFamily="34" charset="-122"/>
              </a:rPr>
              <a:t>用一位表示 。例如，真：1  /  假：0</a:t>
            </a:r>
          </a:p>
          <a:p>
            <a:pPr marL="685800" lvl="1" indent="-190500">
              <a:lnSpc>
                <a:spcPct val="100000"/>
              </a:lnSpc>
              <a:spcBef>
                <a:spcPct val="30000"/>
              </a:spcBef>
              <a:buFont typeface="宋体" pitchFamily="2" charset="-122"/>
              <a:buChar char="•"/>
            </a:pPr>
            <a:r>
              <a:rPr lang="en-US" altLang="zh-CN" sz="2200" dirty="0" smtClean="0">
                <a:solidFill>
                  <a:srgbClr val="0033CC"/>
                </a:solidFill>
                <a:latin typeface="微软雅黑" panose="020B0503020204020204" pitchFamily="34" charset="-122"/>
                <a:ea typeface="微软雅黑" panose="020B0503020204020204" pitchFamily="34" charset="-122"/>
              </a:rPr>
              <a:t>N</a:t>
            </a:r>
            <a:r>
              <a:rPr lang="zh-CN" altLang="en-US" sz="2200" dirty="0" smtClean="0">
                <a:solidFill>
                  <a:srgbClr val="0033CC"/>
                </a:solidFill>
                <a:latin typeface="微软雅黑" panose="020B0503020204020204" pitchFamily="34" charset="-122"/>
                <a:ea typeface="微软雅黑" panose="020B0503020204020204" pitchFamily="34" charset="-122"/>
              </a:rPr>
              <a:t>位二进制数可表示</a:t>
            </a:r>
            <a:r>
              <a:rPr lang="en-US" altLang="en-US" sz="2200" dirty="0" smtClean="0">
                <a:solidFill>
                  <a:srgbClr val="0033CC"/>
                </a:solidFill>
                <a:latin typeface="微软雅黑" panose="020B0503020204020204" pitchFamily="34" charset="-122"/>
                <a:ea typeface="微软雅黑" panose="020B0503020204020204" pitchFamily="34" charset="-122"/>
              </a:rPr>
              <a:t>N</a:t>
            </a:r>
            <a:r>
              <a:rPr lang="zh-CN" altLang="en-US" sz="2200" dirty="0" smtClean="0">
                <a:solidFill>
                  <a:srgbClr val="0033CC"/>
                </a:solidFill>
                <a:latin typeface="微软雅黑" panose="020B0503020204020204" pitchFamily="34" charset="-122"/>
                <a:ea typeface="微软雅黑" panose="020B0503020204020204" pitchFamily="34" charset="-122"/>
              </a:rPr>
              <a:t>个逻辑数据，或一个位串</a:t>
            </a:r>
          </a:p>
          <a:p>
            <a:pPr marL="203200" indent="-203200">
              <a:lnSpc>
                <a:spcPct val="100000"/>
              </a:lnSpc>
              <a:spcBef>
                <a:spcPct val="30000"/>
              </a:spcBef>
            </a:pPr>
            <a:r>
              <a:rPr lang="zh-CN" altLang="en-US" dirty="0" smtClean="0">
                <a:latin typeface="微软雅黑" panose="020B0503020204020204" pitchFamily="34" charset="-122"/>
                <a:ea typeface="微软雅黑" panose="020B0503020204020204" pitchFamily="34" charset="-122"/>
              </a:rPr>
              <a:t>运算</a:t>
            </a:r>
          </a:p>
          <a:p>
            <a:pPr marL="685800" lvl="1" indent="-190500">
              <a:lnSpc>
                <a:spcPct val="100000"/>
              </a:lnSpc>
              <a:spcBef>
                <a:spcPct val="30000"/>
              </a:spcBef>
            </a:pPr>
            <a:r>
              <a:rPr lang="zh-CN" altLang="en-US" sz="2200" dirty="0" smtClean="0">
                <a:solidFill>
                  <a:srgbClr val="0033CC"/>
                </a:solidFill>
                <a:latin typeface="微软雅黑" panose="020B0503020204020204" pitchFamily="34" charset="-122"/>
                <a:ea typeface="微软雅黑" panose="020B0503020204020204" pitchFamily="34" charset="-122"/>
              </a:rPr>
              <a:t>按位进行</a:t>
            </a:r>
          </a:p>
          <a:p>
            <a:pPr marL="685800" lvl="1" indent="-190500">
              <a:lnSpc>
                <a:spcPct val="100000"/>
              </a:lnSpc>
              <a:spcBef>
                <a:spcPct val="30000"/>
              </a:spcBef>
            </a:pPr>
            <a:r>
              <a:rPr lang="zh-CN" altLang="en-US" sz="2200" dirty="0" smtClean="0">
                <a:solidFill>
                  <a:srgbClr val="0033CC"/>
                </a:solidFill>
                <a:latin typeface="微软雅黑" panose="020B0503020204020204" pitchFamily="34" charset="-122"/>
                <a:ea typeface="微软雅黑" panose="020B0503020204020204" pitchFamily="34" charset="-122"/>
              </a:rPr>
              <a:t>如:按位与 / 按位或 / 逻辑左移 / 逻辑右移 等    </a:t>
            </a:r>
          </a:p>
          <a:p>
            <a:pPr marL="203200" indent="-203200">
              <a:lnSpc>
                <a:spcPct val="100000"/>
              </a:lnSpc>
              <a:spcBef>
                <a:spcPct val="30000"/>
              </a:spcBef>
            </a:pPr>
            <a:r>
              <a:rPr lang="zh-CN" altLang="en-US" dirty="0" smtClean="0">
                <a:latin typeface="微软雅黑" panose="020B0503020204020204" pitchFamily="34" charset="-122"/>
                <a:ea typeface="微软雅黑" panose="020B0503020204020204" pitchFamily="34" charset="-122"/>
              </a:rPr>
              <a:t>识别</a:t>
            </a:r>
          </a:p>
          <a:p>
            <a:pPr marL="685800" lvl="1" indent="-190500">
              <a:lnSpc>
                <a:spcPct val="100000"/>
              </a:lnSpc>
              <a:spcBef>
                <a:spcPct val="30000"/>
              </a:spcBef>
            </a:pPr>
            <a:r>
              <a:rPr lang="zh-CN" altLang="en-US" sz="2200" dirty="0" smtClean="0">
                <a:solidFill>
                  <a:srgbClr val="0033CC"/>
                </a:solidFill>
                <a:latin typeface="微软雅黑" panose="020B0503020204020204" pitchFamily="34" charset="-122"/>
                <a:ea typeface="微软雅黑" panose="020B0503020204020204" pitchFamily="34" charset="-122"/>
              </a:rPr>
              <a:t>逻辑数据和数值数据在形式上并无差别，也是一串0/1序列，机器靠指令来识别。</a:t>
            </a:r>
            <a:endParaRPr lang="en-US" altLang="zh-CN" sz="2200" dirty="0" smtClean="0">
              <a:solidFill>
                <a:srgbClr val="0033CC"/>
              </a:solidFill>
              <a:latin typeface="微软雅黑" panose="020B0503020204020204" pitchFamily="34" charset="-122"/>
              <a:ea typeface="微软雅黑" panose="020B0503020204020204" pitchFamily="34" charset="-122"/>
            </a:endParaRPr>
          </a:p>
          <a:p>
            <a:pPr marL="203200" indent="-203200">
              <a:lnSpc>
                <a:spcPct val="100000"/>
              </a:lnSpc>
              <a:spcBef>
                <a:spcPct val="30000"/>
              </a:spcBef>
            </a:pPr>
            <a:r>
              <a:rPr lang="zh-CN" altLang="en-US" dirty="0" smtClean="0">
                <a:latin typeface="微软雅黑" panose="020B0503020204020204" pitchFamily="34" charset="-122"/>
                <a:ea typeface="微软雅黑" panose="020B0503020204020204" pitchFamily="34" charset="-122"/>
              </a:rPr>
              <a:t>位串</a:t>
            </a:r>
            <a:endParaRPr lang="en-US" altLang="zh-CN" dirty="0" smtClean="0">
              <a:latin typeface="微软雅黑" panose="020B0503020204020204" pitchFamily="34" charset="-122"/>
              <a:ea typeface="微软雅黑" panose="020B0503020204020204" pitchFamily="34" charset="-122"/>
            </a:endParaRPr>
          </a:p>
          <a:p>
            <a:pPr marL="685800" lvl="1" indent="-190500">
              <a:lnSpc>
                <a:spcPct val="100000"/>
              </a:lnSpc>
              <a:spcBef>
                <a:spcPct val="30000"/>
              </a:spcBef>
            </a:pPr>
            <a:r>
              <a:rPr lang="zh-CN" altLang="en-US" sz="2200" dirty="0" smtClean="0">
                <a:solidFill>
                  <a:srgbClr val="0033CC"/>
                </a:solidFill>
                <a:latin typeface="微软雅黑" panose="020B0503020204020204" pitchFamily="34" charset="-122"/>
                <a:ea typeface="微软雅黑" panose="020B0503020204020204" pitchFamily="34" charset="-122"/>
              </a:rPr>
              <a:t>用来表示若干个状态位或控制位（</a:t>
            </a:r>
            <a:r>
              <a:rPr lang="en-US" altLang="zh-CN" sz="2200" dirty="0" smtClean="0">
                <a:solidFill>
                  <a:srgbClr val="0033CC"/>
                </a:solidFill>
                <a:latin typeface="微软雅黑" panose="020B0503020204020204" pitchFamily="34" charset="-122"/>
                <a:ea typeface="微软雅黑" panose="020B0503020204020204" pitchFamily="34" charset="-122"/>
              </a:rPr>
              <a:t>OS</a:t>
            </a:r>
            <a:r>
              <a:rPr lang="zh-CN" altLang="en-US" sz="2200" dirty="0" smtClean="0">
                <a:solidFill>
                  <a:srgbClr val="0033CC"/>
                </a:solidFill>
                <a:latin typeface="微软雅黑" panose="020B0503020204020204" pitchFamily="34" charset="-122"/>
                <a:ea typeface="微软雅黑" panose="020B0503020204020204" pitchFamily="34" charset="-122"/>
              </a:rPr>
              <a:t>中使用较多）</a:t>
            </a:r>
            <a:r>
              <a:rPr lang="zh-CN" altLang="en-US" sz="2200" dirty="0" smtClean="0">
                <a:latin typeface="微软雅黑" panose="020B0503020204020204" pitchFamily="34" charset="-122"/>
                <a:ea typeface="微软雅黑" panose="020B0503020204020204" pitchFamily="34" charset="-122"/>
              </a:rPr>
              <a:t> </a:t>
            </a:r>
            <a:endParaRPr lang="en-US" altLang="zh-CN" sz="2200" dirty="0" smtClean="0">
              <a:latin typeface="微软雅黑" panose="020B0503020204020204" pitchFamily="34" charset="-122"/>
              <a:ea typeface="微软雅黑" panose="020B0503020204020204" pitchFamily="34" charset="-122"/>
            </a:endParaRPr>
          </a:p>
          <a:p>
            <a:pPr marL="685800" lvl="1" indent="-190500">
              <a:spcBef>
                <a:spcPct val="30000"/>
              </a:spcBef>
              <a:buFontTx/>
              <a:buNone/>
            </a:pPr>
            <a:r>
              <a:rPr lang="zh-CN" altLang="en-US" sz="2200" dirty="0" smtClean="0">
                <a:solidFill>
                  <a:srgbClr val="FF0000"/>
                </a:solidFill>
                <a:latin typeface="微软雅黑" panose="020B0503020204020204" pitchFamily="34" charset="-122"/>
                <a:ea typeface="微软雅黑" panose="020B0503020204020204" pitchFamily="34" charset="-122"/>
              </a:rPr>
              <a:t>例如，</a:t>
            </a:r>
            <a:r>
              <a:rPr lang="en-US" altLang="zh-CN" sz="2200" dirty="0" smtClean="0">
                <a:solidFill>
                  <a:srgbClr val="FF0000"/>
                </a:solidFill>
                <a:latin typeface="微软雅黑" panose="020B0503020204020204" pitchFamily="34" charset="-122"/>
                <a:ea typeface="微软雅黑" panose="020B0503020204020204" pitchFamily="34" charset="-122"/>
              </a:rPr>
              <a:t>x86</a:t>
            </a:r>
            <a:r>
              <a:rPr lang="zh-CN" altLang="en-US" sz="2200" dirty="0" smtClean="0">
                <a:solidFill>
                  <a:srgbClr val="FF0000"/>
                </a:solidFill>
                <a:latin typeface="微软雅黑" panose="020B0503020204020204" pitchFamily="34" charset="-122"/>
                <a:ea typeface="微软雅黑" panose="020B0503020204020204" pitchFamily="34" charset="-122"/>
              </a:rPr>
              <a:t>的标志寄存器含义如下：</a:t>
            </a:r>
          </a:p>
          <a:p>
            <a:pPr marL="203200" indent="-203200">
              <a:lnSpc>
                <a:spcPct val="90000"/>
              </a:lnSpc>
              <a:buFontTx/>
              <a:buNone/>
            </a:pPr>
            <a:r>
              <a:rPr lang="zh-CN" altLang="en-US" dirty="0" smtClean="0">
                <a:latin typeface="微软雅黑" panose="020B0503020204020204" pitchFamily="34" charset="-122"/>
                <a:ea typeface="微软雅黑" panose="020B0503020204020204" pitchFamily="34" charset="-122"/>
              </a:rPr>
              <a:t> </a:t>
            </a:r>
          </a:p>
        </p:txBody>
      </p:sp>
      <p:sp>
        <p:nvSpPr>
          <p:cNvPr id="607235" name="Rectangle 3"/>
          <p:cNvSpPr>
            <a:spLocks noGrp="1" noChangeArrowheads="1"/>
          </p:cNvSpPr>
          <p:nvPr>
            <p:ph type="title" idx="4294967295"/>
          </p:nvPr>
        </p:nvSpPr>
        <p:spPr>
          <a:xfrm>
            <a:off x="476250" y="27672"/>
            <a:ext cx="8229600" cy="646331"/>
          </a:xfrm>
          <a:noFill/>
        </p:spPr>
        <p:txBody>
          <a:bodyPr>
            <a:spAutoFit/>
          </a:bodyPr>
          <a:lstStyle/>
          <a:p>
            <a:r>
              <a:rPr lang="zh-CN" altLang="en-US" sz="3600" dirty="0" smtClean="0">
                <a:latin typeface="微软雅黑" panose="020B0503020204020204" pitchFamily="34" charset="-122"/>
                <a:ea typeface="微软雅黑" panose="020B0503020204020204" pitchFamily="34" charset="-122"/>
              </a:rPr>
              <a:t>逻辑数据的编码表示</a:t>
            </a:r>
            <a:endParaRPr lang="en-US" altLang="zh-CN" sz="3600" dirty="0" smtClean="0">
              <a:latin typeface="微软雅黑" panose="020B0503020204020204" pitchFamily="34" charset="-122"/>
              <a:ea typeface="微软雅黑" panose="020B0503020204020204" pitchFamily="34" charset="-122"/>
            </a:endParaRPr>
          </a:p>
        </p:txBody>
      </p:sp>
      <p:grpSp>
        <p:nvGrpSpPr>
          <p:cNvPr id="607236" name="组合 30"/>
          <p:cNvGrpSpPr>
            <a:grpSpLocks/>
          </p:cNvGrpSpPr>
          <p:nvPr/>
        </p:nvGrpSpPr>
        <p:grpSpPr bwMode="auto">
          <a:xfrm>
            <a:off x="174625" y="6138863"/>
            <a:ext cx="8402638" cy="479425"/>
            <a:chOff x="493486" y="6139542"/>
            <a:chExt cx="7286172" cy="367583"/>
          </a:xfrm>
        </p:grpSpPr>
        <p:sp>
          <p:nvSpPr>
            <p:cNvPr id="5" name="TextBox 4"/>
            <p:cNvSpPr txBox="1"/>
            <p:nvPr/>
          </p:nvSpPr>
          <p:spPr>
            <a:xfrm>
              <a:off x="493486" y="6154148"/>
              <a:ext cx="7213213" cy="338371"/>
            </a:xfrm>
            <a:prstGeom prst="rect">
              <a:avLst/>
            </a:prstGeom>
            <a:noFill/>
            <a:ln w="25400">
              <a:solidFill>
                <a:srgbClr val="FF0066"/>
              </a:solidFill>
            </a:ln>
          </p:spPr>
          <p:txBody>
            <a:bodyPr>
              <a:spAutoFit/>
            </a:bodyPr>
            <a:lstStyle/>
            <a:p>
              <a:pPr eaLnBrk="0" hangingPunct="0">
                <a:defRPr/>
              </a:pPr>
              <a:endParaRPr lang="zh-CN" altLang="en-US" sz="1600" b="1" dirty="0">
                <a:latin typeface="+mn-lt"/>
              </a:endParaRPr>
            </a:p>
          </p:txBody>
        </p:sp>
        <p:cxnSp>
          <p:nvCxnSpPr>
            <p:cNvPr id="607238" name="直接连接符 6"/>
            <p:cNvCxnSpPr>
              <a:cxnSpLocks noChangeShapeType="1"/>
            </p:cNvCxnSpPr>
            <p:nvPr/>
          </p:nvCxnSpPr>
          <p:spPr bwMode="auto">
            <a:xfrm rot="16200000" flipH="1">
              <a:off x="3916495" y="6323334"/>
              <a:ext cx="338554" cy="0"/>
            </a:xfrm>
            <a:prstGeom prst="line">
              <a:avLst/>
            </a:prstGeom>
            <a:noFill/>
            <a:ln w="22225" algn="ctr">
              <a:solidFill>
                <a:srgbClr val="FF0066"/>
              </a:solidFill>
              <a:round/>
              <a:headEnd/>
              <a:tailEnd/>
            </a:ln>
          </p:spPr>
        </p:cxnSp>
        <p:cxnSp>
          <p:nvCxnSpPr>
            <p:cNvPr id="607239" name="直接连接符 7"/>
            <p:cNvCxnSpPr>
              <a:cxnSpLocks noChangeShapeType="1"/>
            </p:cNvCxnSpPr>
            <p:nvPr/>
          </p:nvCxnSpPr>
          <p:spPr bwMode="auto">
            <a:xfrm rot="16200000" flipH="1">
              <a:off x="2080458" y="6316077"/>
              <a:ext cx="338554" cy="0"/>
            </a:xfrm>
            <a:prstGeom prst="line">
              <a:avLst/>
            </a:prstGeom>
            <a:noFill/>
            <a:ln w="22225" algn="ctr">
              <a:solidFill>
                <a:srgbClr val="FF0066"/>
              </a:solidFill>
              <a:round/>
              <a:headEnd/>
              <a:tailEnd/>
            </a:ln>
          </p:spPr>
        </p:cxnSp>
        <p:cxnSp>
          <p:nvCxnSpPr>
            <p:cNvPr id="607240" name="直接连接符 8"/>
            <p:cNvCxnSpPr>
              <a:cxnSpLocks noChangeShapeType="1"/>
            </p:cNvCxnSpPr>
            <p:nvPr/>
          </p:nvCxnSpPr>
          <p:spPr bwMode="auto">
            <a:xfrm rot="16200000" flipH="1">
              <a:off x="5759829" y="6323334"/>
              <a:ext cx="338554" cy="0"/>
            </a:xfrm>
            <a:prstGeom prst="line">
              <a:avLst/>
            </a:prstGeom>
            <a:noFill/>
            <a:ln w="22225" algn="ctr">
              <a:solidFill>
                <a:srgbClr val="FF0066"/>
              </a:solidFill>
              <a:round/>
              <a:headEnd/>
              <a:tailEnd/>
            </a:ln>
          </p:spPr>
        </p:cxnSp>
        <p:cxnSp>
          <p:nvCxnSpPr>
            <p:cNvPr id="607241" name="直接连接符 9"/>
            <p:cNvCxnSpPr>
              <a:cxnSpLocks noChangeShapeType="1"/>
            </p:cNvCxnSpPr>
            <p:nvPr/>
          </p:nvCxnSpPr>
          <p:spPr bwMode="auto">
            <a:xfrm rot="16200000" flipH="1">
              <a:off x="2987601" y="6323335"/>
              <a:ext cx="338554" cy="0"/>
            </a:xfrm>
            <a:prstGeom prst="line">
              <a:avLst/>
            </a:prstGeom>
            <a:noFill/>
            <a:ln w="22225" algn="ctr">
              <a:solidFill>
                <a:srgbClr val="FF0066"/>
              </a:solidFill>
              <a:round/>
              <a:headEnd/>
              <a:tailEnd/>
            </a:ln>
          </p:spPr>
        </p:cxnSp>
        <p:cxnSp>
          <p:nvCxnSpPr>
            <p:cNvPr id="607242" name="直接连接符 10"/>
            <p:cNvCxnSpPr>
              <a:cxnSpLocks noChangeShapeType="1"/>
            </p:cNvCxnSpPr>
            <p:nvPr/>
          </p:nvCxnSpPr>
          <p:spPr bwMode="auto">
            <a:xfrm rot="16200000" flipH="1">
              <a:off x="1173315" y="6315571"/>
              <a:ext cx="338554" cy="0"/>
            </a:xfrm>
            <a:prstGeom prst="line">
              <a:avLst/>
            </a:prstGeom>
            <a:noFill/>
            <a:ln w="22225" algn="ctr">
              <a:solidFill>
                <a:srgbClr val="FF0066"/>
              </a:solidFill>
              <a:round/>
              <a:headEnd/>
              <a:tailEnd/>
            </a:ln>
          </p:spPr>
        </p:cxnSp>
        <p:cxnSp>
          <p:nvCxnSpPr>
            <p:cNvPr id="607243" name="直接连接符 11"/>
            <p:cNvCxnSpPr>
              <a:cxnSpLocks noChangeShapeType="1"/>
            </p:cNvCxnSpPr>
            <p:nvPr/>
          </p:nvCxnSpPr>
          <p:spPr bwMode="auto">
            <a:xfrm rot="16200000" flipH="1">
              <a:off x="4816404" y="6337848"/>
              <a:ext cx="338554" cy="0"/>
            </a:xfrm>
            <a:prstGeom prst="line">
              <a:avLst/>
            </a:prstGeom>
            <a:noFill/>
            <a:ln w="22225" algn="ctr">
              <a:solidFill>
                <a:srgbClr val="FF0066"/>
              </a:solidFill>
              <a:round/>
              <a:headEnd/>
              <a:tailEnd/>
            </a:ln>
          </p:spPr>
        </p:cxnSp>
        <p:cxnSp>
          <p:nvCxnSpPr>
            <p:cNvPr id="607244" name="直接连接符 12"/>
            <p:cNvCxnSpPr>
              <a:cxnSpLocks noChangeShapeType="1"/>
            </p:cNvCxnSpPr>
            <p:nvPr/>
          </p:nvCxnSpPr>
          <p:spPr bwMode="auto">
            <a:xfrm rot="16200000" flipH="1">
              <a:off x="6659718" y="6323334"/>
              <a:ext cx="338554" cy="0"/>
            </a:xfrm>
            <a:prstGeom prst="line">
              <a:avLst/>
            </a:prstGeom>
            <a:noFill/>
            <a:ln w="22225" algn="ctr">
              <a:solidFill>
                <a:srgbClr val="FF0066"/>
              </a:solidFill>
              <a:round/>
              <a:headEnd/>
              <a:tailEnd/>
            </a:ln>
          </p:spPr>
        </p:cxnSp>
        <p:cxnSp>
          <p:nvCxnSpPr>
            <p:cNvPr id="607245" name="直接连接符 13"/>
            <p:cNvCxnSpPr>
              <a:cxnSpLocks noChangeShapeType="1"/>
            </p:cNvCxnSpPr>
            <p:nvPr/>
          </p:nvCxnSpPr>
          <p:spPr bwMode="auto">
            <a:xfrm rot="16200000" flipH="1">
              <a:off x="752402" y="6323334"/>
              <a:ext cx="338554" cy="0"/>
            </a:xfrm>
            <a:prstGeom prst="line">
              <a:avLst/>
            </a:prstGeom>
            <a:noFill/>
            <a:ln w="22225" algn="ctr">
              <a:solidFill>
                <a:srgbClr val="FF0066"/>
              </a:solidFill>
              <a:round/>
              <a:headEnd/>
              <a:tailEnd/>
            </a:ln>
          </p:spPr>
        </p:cxnSp>
        <p:cxnSp>
          <p:nvCxnSpPr>
            <p:cNvPr id="607246" name="直接连接符 14"/>
            <p:cNvCxnSpPr>
              <a:cxnSpLocks noChangeShapeType="1"/>
            </p:cNvCxnSpPr>
            <p:nvPr/>
          </p:nvCxnSpPr>
          <p:spPr bwMode="auto">
            <a:xfrm rot="16200000" flipH="1">
              <a:off x="1608743" y="6323335"/>
              <a:ext cx="338554" cy="0"/>
            </a:xfrm>
            <a:prstGeom prst="line">
              <a:avLst/>
            </a:prstGeom>
            <a:noFill/>
            <a:ln w="22225" algn="ctr">
              <a:solidFill>
                <a:srgbClr val="FF0066"/>
              </a:solidFill>
              <a:round/>
              <a:headEnd/>
              <a:tailEnd/>
            </a:ln>
          </p:spPr>
        </p:cxnSp>
        <p:cxnSp>
          <p:nvCxnSpPr>
            <p:cNvPr id="607247" name="直接连接符 15"/>
            <p:cNvCxnSpPr>
              <a:cxnSpLocks noChangeShapeType="1"/>
            </p:cNvCxnSpPr>
            <p:nvPr/>
          </p:nvCxnSpPr>
          <p:spPr bwMode="auto">
            <a:xfrm rot="16200000" flipH="1">
              <a:off x="2523144" y="6337848"/>
              <a:ext cx="338554" cy="0"/>
            </a:xfrm>
            <a:prstGeom prst="line">
              <a:avLst/>
            </a:prstGeom>
            <a:noFill/>
            <a:ln w="22225" algn="ctr">
              <a:solidFill>
                <a:srgbClr val="FF0066"/>
              </a:solidFill>
              <a:round/>
              <a:headEnd/>
              <a:tailEnd/>
            </a:ln>
          </p:spPr>
        </p:cxnSp>
        <p:cxnSp>
          <p:nvCxnSpPr>
            <p:cNvPr id="607248" name="直接连接符 16"/>
            <p:cNvCxnSpPr>
              <a:cxnSpLocks noChangeShapeType="1"/>
            </p:cNvCxnSpPr>
            <p:nvPr/>
          </p:nvCxnSpPr>
          <p:spPr bwMode="auto">
            <a:xfrm rot="16200000" flipH="1">
              <a:off x="5317145" y="6308820"/>
              <a:ext cx="338554" cy="0"/>
            </a:xfrm>
            <a:prstGeom prst="line">
              <a:avLst/>
            </a:prstGeom>
            <a:noFill/>
            <a:ln w="22225" algn="ctr">
              <a:solidFill>
                <a:srgbClr val="FF0066"/>
              </a:solidFill>
              <a:round/>
              <a:headEnd/>
              <a:tailEnd/>
            </a:ln>
          </p:spPr>
        </p:cxnSp>
        <p:cxnSp>
          <p:nvCxnSpPr>
            <p:cNvPr id="607249" name="直接连接符 17"/>
            <p:cNvCxnSpPr>
              <a:cxnSpLocks noChangeShapeType="1"/>
            </p:cNvCxnSpPr>
            <p:nvPr/>
          </p:nvCxnSpPr>
          <p:spPr bwMode="auto">
            <a:xfrm rot="16200000" flipH="1">
              <a:off x="6209774" y="6316077"/>
              <a:ext cx="338554" cy="0"/>
            </a:xfrm>
            <a:prstGeom prst="line">
              <a:avLst/>
            </a:prstGeom>
            <a:noFill/>
            <a:ln w="22225" algn="ctr">
              <a:solidFill>
                <a:srgbClr val="FF0066"/>
              </a:solidFill>
              <a:round/>
              <a:headEnd/>
              <a:tailEnd/>
            </a:ln>
          </p:spPr>
        </p:cxnSp>
        <p:cxnSp>
          <p:nvCxnSpPr>
            <p:cNvPr id="607250" name="直接连接符 18"/>
            <p:cNvCxnSpPr>
              <a:cxnSpLocks noChangeShapeType="1"/>
            </p:cNvCxnSpPr>
            <p:nvPr/>
          </p:nvCxnSpPr>
          <p:spPr bwMode="auto">
            <a:xfrm rot="16200000" flipH="1">
              <a:off x="7116918" y="6323334"/>
              <a:ext cx="338554" cy="0"/>
            </a:xfrm>
            <a:prstGeom prst="line">
              <a:avLst/>
            </a:prstGeom>
            <a:noFill/>
            <a:ln w="22225" algn="ctr">
              <a:solidFill>
                <a:srgbClr val="FF0066"/>
              </a:solidFill>
              <a:round/>
              <a:headEnd/>
              <a:tailEnd/>
            </a:ln>
          </p:spPr>
        </p:cxnSp>
        <p:cxnSp>
          <p:nvCxnSpPr>
            <p:cNvPr id="607251" name="直接连接符 19"/>
            <p:cNvCxnSpPr>
              <a:cxnSpLocks noChangeShapeType="1"/>
            </p:cNvCxnSpPr>
            <p:nvPr/>
          </p:nvCxnSpPr>
          <p:spPr bwMode="auto">
            <a:xfrm rot="16200000" flipH="1">
              <a:off x="4395487" y="6323334"/>
              <a:ext cx="338554" cy="0"/>
            </a:xfrm>
            <a:prstGeom prst="line">
              <a:avLst/>
            </a:prstGeom>
            <a:noFill/>
            <a:ln w="22225" algn="ctr">
              <a:solidFill>
                <a:srgbClr val="FF0066"/>
              </a:solidFill>
              <a:round/>
              <a:headEnd/>
              <a:tailEnd/>
            </a:ln>
          </p:spPr>
        </p:cxnSp>
        <p:cxnSp>
          <p:nvCxnSpPr>
            <p:cNvPr id="607252" name="直接连接符 20"/>
            <p:cNvCxnSpPr>
              <a:cxnSpLocks noChangeShapeType="1"/>
            </p:cNvCxnSpPr>
            <p:nvPr/>
          </p:nvCxnSpPr>
          <p:spPr bwMode="auto">
            <a:xfrm rot="16200000" flipH="1">
              <a:off x="3444803" y="6316077"/>
              <a:ext cx="338554" cy="0"/>
            </a:xfrm>
            <a:prstGeom prst="line">
              <a:avLst/>
            </a:prstGeom>
            <a:noFill/>
            <a:ln w="22225" algn="ctr">
              <a:solidFill>
                <a:srgbClr val="FF0066"/>
              </a:solidFill>
              <a:round/>
              <a:headEnd/>
              <a:tailEnd/>
            </a:ln>
          </p:spPr>
        </p:cxnSp>
        <p:sp>
          <p:nvSpPr>
            <p:cNvPr id="22" name="TextBox 21"/>
            <p:cNvSpPr txBox="1"/>
            <p:nvPr/>
          </p:nvSpPr>
          <p:spPr>
            <a:xfrm>
              <a:off x="7300613" y="6139542"/>
              <a:ext cx="479045" cy="283598"/>
            </a:xfrm>
            <a:prstGeom prst="rect">
              <a:avLst/>
            </a:prstGeom>
            <a:noFill/>
          </p:spPr>
          <p:txBody>
            <a:bodyPr>
              <a:spAutoFit/>
            </a:bodyPr>
            <a:lstStyle/>
            <a:p>
              <a:pPr eaLnBrk="0" hangingPunct="0">
                <a:defRPr/>
              </a:pPr>
              <a:r>
                <a:rPr lang="en-US" altLang="zh-CN" b="1" dirty="0">
                  <a:latin typeface="+mn-lt"/>
                </a:rPr>
                <a:t>CF</a:t>
              </a:r>
              <a:endParaRPr lang="zh-CN" altLang="en-US" b="1" dirty="0">
                <a:latin typeface="+mn-lt"/>
              </a:endParaRPr>
            </a:p>
          </p:txBody>
        </p:sp>
        <p:sp>
          <p:nvSpPr>
            <p:cNvPr id="23" name="TextBox 22"/>
            <p:cNvSpPr txBox="1"/>
            <p:nvPr/>
          </p:nvSpPr>
          <p:spPr>
            <a:xfrm>
              <a:off x="6393454" y="6146845"/>
              <a:ext cx="479045" cy="283598"/>
            </a:xfrm>
            <a:prstGeom prst="rect">
              <a:avLst/>
            </a:prstGeom>
            <a:noFill/>
          </p:spPr>
          <p:txBody>
            <a:bodyPr>
              <a:spAutoFit/>
            </a:bodyPr>
            <a:lstStyle/>
            <a:p>
              <a:pPr eaLnBrk="0" hangingPunct="0">
                <a:defRPr/>
              </a:pPr>
              <a:r>
                <a:rPr lang="en-US" altLang="zh-CN" b="1" dirty="0">
                  <a:latin typeface="+mn-lt"/>
                </a:rPr>
                <a:t>PF</a:t>
              </a:r>
              <a:endParaRPr lang="zh-CN" altLang="en-US" b="1" dirty="0">
                <a:latin typeface="+mn-lt"/>
              </a:endParaRPr>
            </a:p>
          </p:txBody>
        </p:sp>
        <p:sp>
          <p:nvSpPr>
            <p:cNvPr id="24" name="TextBox 23"/>
            <p:cNvSpPr txBox="1"/>
            <p:nvPr/>
          </p:nvSpPr>
          <p:spPr>
            <a:xfrm>
              <a:off x="5479413" y="6161451"/>
              <a:ext cx="479045" cy="283598"/>
            </a:xfrm>
            <a:prstGeom prst="rect">
              <a:avLst/>
            </a:prstGeom>
            <a:noFill/>
          </p:spPr>
          <p:txBody>
            <a:bodyPr>
              <a:spAutoFit/>
            </a:bodyPr>
            <a:lstStyle/>
            <a:p>
              <a:pPr eaLnBrk="0" hangingPunct="0">
                <a:defRPr/>
              </a:pPr>
              <a:r>
                <a:rPr lang="en-US" altLang="zh-CN" b="1" dirty="0">
                  <a:latin typeface="+mn-lt"/>
                </a:rPr>
                <a:t>AF</a:t>
              </a:r>
              <a:endParaRPr lang="zh-CN" altLang="en-US" b="1" dirty="0">
                <a:latin typeface="+mn-lt"/>
              </a:endParaRPr>
            </a:p>
          </p:txBody>
        </p:sp>
        <p:sp>
          <p:nvSpPr>
            <p:cNvPr id="25" name="TextBox 24"/>
            <p:cNvSpPr txBox="1"/>
            <p:nvPr/>
          </p:nvSpPr>
          <p:spPr>
            <a:xfrm>
              <a:off x="4535088" y="6146845"/>
              <a:ext cx="479045" cy="283598"/>
            </a:xfrm>
            <a:prstGeom prst="rect">
              <a:avLst/>
            </a:prstGeom>
            <a:noFill/>
          </p:spPr>
          <p:txBody>
            <a:bodyPr>
              <a:spAutoFit/>
            </a:bodyPr>
            <a:lstStyle/>
            <a:p>
              <a:pPr eaLnBrk="0" hangingPunct="0">
                <a:defRPr/>
              </a:pPr>
              <a:r>
                <a:rPr lang="en-US" altLang="zh-CN" b="1" dirty="0">
                  <a:latin typeface="+mn-lt"/>
                </a:rPr>
                <a:t>ZF</a:t>
              </a:r>
              <a:endParaRPr lang="zh-CN" altLang="en-US" b="1" dirty="0">
                <a:latin typeface="+mn-lt"/>
              </a:endParaRPr>
            </a:p>
          </p:txBody>
        </p:sp>
        <p:sp>
          <p:nvSpPr>
            <p:cNvPr id="26" name="TextBox 25"/>
            <p:cNvSpPr txBox="1"/>
            <p:nvPr/>
          </p:nvSpPr>
          <p:spPr>
            <a:xfrm>
              <a:off x="4106976" y="6154148"/>
              <a:ext cx="479045" cy="283598"/>
            </a:xfrm>
            <a:prstGeom prst="rect">
              <a:avLst/>
            </a:prstGeom>
            <a:noFill/>
          </p:spPr>
          <p:txBody>
            <a:bodyPr>
              <a:spAutoFit/>
            </a:bodyPr>
            <a:lstStyle/>
            <a:p>
              <a:pPr eaLnBrk="0" hangingPunct="0">
                <a:defRPr/>
              </a:pPr>
              <a:r>
                <a:rPr lang="en-US" altLang="zh-CN" b="1" dirty="0">
                  <a:latin typeface="+mn-lt"/>
                </a:rPr>
                <a:t>SF</a:t>
              </a:r>
              <a:endParaRPr lang="zh-CN" altLang="en-US" b="1" dirty="0">
                <a:latin typeface="+mn-lt"/>
              </a:endParaRPr>
            </a:p>
          </p:txBody>
        </p:sp>
        <p:sp>
          <p:nvSpPr>
            <p:cNvPr id="27" name="TextBox 26"/>
            <p:cNvSpPr txBox="1"/>
            <p:nvPr/>
          </p:nvSpPr>
          <p:spPr>
            <a:xfrm>
              <a:off x="3627931" y="6154148"/>
              <a:ext cx="479045" cy="283598"/>
            </a:xfrm>
            <a:prstGeom prst="rect">
              <a:avLst/>
            </a:prstGeom>
            <a:noFill/>
          </p:spPr>
          <p:txBody>
            <a:bodyPr>
              <a:spAutoFit/>
            </a:bodyPr>
            <a:lstStyle/>
            <a:p>
              <a:pPr eaLnBrk="0" hangingPunct="0">
                <a:defRPr/>
              </a:pPr>
              <a:r>
                <a:rPr lang="en-US" altLang="zh-CN" b="1" dirty="0">
                  <a:latin typeface="+mn-lt"/>
                </a:rPr>
                <a:t>TF</a:t>
              </a:r>
              <a:endParaRPr lang="zh-CN" altLang="en-US" b="1" dirty="0">
                <a:latin typeface="+mn-lt"/>
              </a:endParaRPr>
            </a:p>
          </p:txBody>
        </p:sp>
        <p:sp>
          <p:nvSpPr>
            <p:cNvPr id="28" name="TextBox 27"/>
            <p:cNvSpPr txBox="1"/>
            <p:nvPr/>
          </p:nvSpPr>
          <p:spPr>
            <a:xfrm>
              <a:off x="3179170" y="6154148"/>
              <a:ext cx="479045" cy="283598"/>
            </a:xfrm>
            <a:prstGeom prst="rect">
              <a:avLst/>
            </a:prstGeom>
            <a:noFill/>
          </p:spPr>
          <p:txBody>
            <a:bodyPr>
              <a:spAutoFit/>
            </a:bodyPr>
            <a:lstStyle/>
            <a:p>
              <a:pPr eaLnBrk="0" hangingPunct="0">
                <a:defRPr/>
              </a:pPr>
              <a:r>
                <a:rPr lang="en-US" altLang="zh-CN" b="1" dirty="0">
                  <a:latin typeface="+mn-lt"/>
                </a:rPr>
                <a:t>IF</a:t>
              </a:r>
              <a:endParaRPr lang="zh-CN" altLang="en-US" b="1" dirty="0">
                <a:latin typeface="+mn-lt"/>
              </a:endParaRPr>
            </a:p>
          </p:txBody>
        </p:sp>
        <p:sp>
          <p:nvSpPr>
            <p:cNvPr id="29" name="TextBox 28"/>
            <p:cNvSpPr txBox="1"/>
            <p:nvPr/>
          </p:nvSpPr>
          <p:spPr>
            <a:xfrm>
              <a:off x="2707006" y="6161451"/>
              <a:ext cx="479045" cy="283598"/>
            </a:xfrm>
            <a:prstGeom prst="rect">
              <a:avLst/>
            </a:prstGeom>
            <a:noFill/>
          </p:spPr>
          <p:txBody>
            <a:bodyPr>
              <a:spAutoFit/>
            </a:bodyPr>
            <a:lstStyle/>
            <a:p>
              <a:pPr eaLnBrk="0" hangingPunct="0">
                <a:defRPr/>
              </a:pPr>
              <a:r>
                <a:rPr lang="en-US" altLang="zh-CN" b="1" dirty="0">
                  <a:latin typeface="+mn-lt"/>
                </a:rPr>
                <a:t>DF</a:t>
              </a:r>
              <a:endParaRPr lang="zh-CN" altLang="en-US" b="1" dirty="0">
                <a:latin typeface="+mn-lt"/>
              </a:endParaRPr>
            </a:p>
          </p:txBody>
        </p:sp>
        <p:sp>
          <p:nvSpPr>
            <p:cNvPr id="30" name="TextBox 29"/>
            <p:cNvSpPr txBox="1"/>
            <p:nvPr/>
          </p:nvSpPr>
          <p:spPr>
            <a:xfrm>
              <a:off x="2227961" y="6161451"/>
              <a:ext cx="479045" cy="283598"/>
            </a:xfrm>
            <a:prstGeom prst="rect">
              <a:avLst/>
            </a:prstGeom>
            <a:noFill/>
          </p:spPr>
          <p:txBody>
            <a:bodyPr>
              <a:spAutoFit/>
            </a:bodyPr>
            <a:lstStyle/>
            <a:p>
              <a:pPr eaLnBrk="0" hangingPunct="0">
                <a:defRPr/>
              </a:pPr>
              <a:r>
                <a:rPr lang="en-US" altLang="zh-CN" b="1" dirty="0">
                  <a:latin typeface="+mn-lt"/>
                </a:rPr>
                <a:t>OF</a:t>
              </a:r>
              <a:endParaRPr lang="zh-CN" altLang="en-US" b="1" dirty="0">
                <a:latin typeface="+mn-lt"/>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body" idx="4294967295"/>
          </p:nvPr>
        </p:nvSpPr>
        <p:spPr>
          <a:xfrm>
            <a:off x="457200" y="823913"/>
            <a:ext cx="8686800" cy="5086649"/>
          </a:xfrm>
          <a:noFill/>
          <a:ln/>
        </p:spPr>
        <p:txBody>
          <a:bodyPr lIns="63500" tIns="25400" rIns="63500" bIns="25400">
            <a:spAutoFit/>
          </a:bodyPr>
          <a:lstStyle/>
          <a:p>
            <a:pPr marL="203200" indent="-203200">
              <a:lnSpc>
                <a:spcPct val="105000"/>
              </a:lnSpc>
            </a:pPr>
            <a:r>
              <a:rPr lang="zh-CN" altLang="en-US" sz="2500" dirty="0" smtClean="0">
                <a:latin typeface="微软雅黑" panose="020B0503020204020204" pitchFamily="34" charset="-122"/>
                <a:ea typeface="微软雅黑" panose="020B0503020204020204" pitchFamily="34" charset="-122"/>
              </a:rPr>
              <a:t>特点</a:t>
            </a:r>
          </a:p>
          <a:p>
            <a:pPr marL="685800" lvl="1" indent="-190500">
              <a:lnSpc>
                <a:spcPct val="105000"/>
              </a:lnSpc>
            </a:pPr>
            <a:r>
              <a:rPr lang="zh-CN" altLang="en-US" sz="2400" dirty="0" smtClean="0">
                <a:solidFill>
                  <a:srgbClr val="0033CC"/>
                </a:solidFill>
                <a:latin typeface="微软雅黑" panose="020B0503020204020204" pitchFamily="34" charset="-122"/>
                <a:ea typeface="微软雅黑" panose="020B0503020204020204" pitchFamily="34" charset="-122"/>
              </a:rPr>
              <a:t>是一种拼音文字，用有限几个字母可拼写出所有单词</a:t>
            </a:r>
          </a:p>
          <a:p>
            <a:pPr marL="685800" lvl="1" indent="-190500">
              <a:lnSpc>
                <a:spcPct val="105000"/>
              </a:lnSpc>
            </a:pPr>
            <a:r>
              <a:rPr lang="zh-CN" altLang="en-US" sz="2400" dirty="0" smtClean="0">
                <a:solidFill>
                  <a:srgbClr val="0033CC"/>
                </a:solidFill>
                <a:latin typeface="微软雅黑" panose="020B0503020204020204" pitchFamily="34" charset="-122"/>
                <a:ea typeface="微软雅黑" panose="020B0503020204020204" pitchFamily="34" charset="-122"/>
              </a:rPr>
              <a:t>只对有限个字母和数学符号、标点符号等辅助字符编码</a:t>
            </a:r>
          </a:p>
          <a:p>
            <a:pPr marL="685800" lvl="1" indent="-190500">
              <a:lnSpc>
                <a:spcPct val="105000"/>
              </a:lnSpc>
            </a:pPr>
            <a:r>
              <a:rPr lang="zh-CN" altLang="en-US" sz="2400" dirty="0" smtClean="0">
                <a:solidFill>
                  <a:srgbClr val="0033CC"/>
                </a:solidFill>
                <a:latin typeface="微软雅黑" panose="020B0503020204020204" pitchFamily="34" charset="-122"/>
                <a:ea typeface="微软雅黑" panose="020B0503020204020204" pitchFamily="34" charset="-122"/>
              </a:rPr>
              <a:t>所有字符总数不超过256个，使用7或8个二进位可表示</a:t>
            </a:r>
          </a:p>
          <a:p>
            <a:pPr marL="203200" indent="-203200">
              <a:lnSpc>
                <a:spcPct val="105000"/>
              </a:lnSpc>
            </a:pPr>
            <a:r>
              <a:rPr lang="zh-CN" altLang="en-US" sz="2500" dirty="0" smtClean="0">
                <a:latin typeface="微软雅黑" panose="020B0503020204020204" pitchFamily="34" charset="-122"/>
                <a:ea typeface="微软雅黑" panose="020B0503020204020204" pitchFamily="34" charset="-122"/>
              </a:rPr>
              <a:t>表示（</a:t>
            </a:r>
            <a:r>
              <a:rPr lang="zh-CN" altLang="en-US" sz="2500" dirty="0" smtClean="0">
                <a:solidFill>
                  <a:srgbClr val="CC0000"/>
                </a:solidFill>
                <a:latin typeface="微软雅黑" panose="020B0503020204020204" pitchFamily="34" charset="-122"/>
                <a:ea typeface="微软雅黑" panose="020B0503020204020204" pitchFamily="34" charset="-122"/>
              </a:rPr>
              <a:t>常用编码为7位</a:t>
            </a:r>
            <a:r>
              <a:rPr lang="en-US" altLang="en-US" sz="2500" dirty="0" smtClean="0">
                <a:solidFill>
                  <a:srgbClr val="CC0000"/>
                </a:solidFill>
                <a:latin typeface="微软雅黑" panose="020B0503020204020204" pitchFamily="34" charset="-122"/>
                <a:ea typeface="微软雅黑" panose="020B0503020204020204" pitchFamily="34" charset="-122"/>
              </a:rPr>
              <a:t>ASCII</a:t>
            </a:r>
            <a:r>
              <a:rPr lang="zh-CN" altLang="en-US" sz="2500" dirty="0" smtClean="0">
                <a:solidFill>
                  <a:srgbClr val="CC0000"/>
                </a:solidFill>
                <a:latin typeface="微软雅黑" panose="020B0503020204020204" pitchFamily="34" charset="-122"/>
                <a:ea typeface="微软雅黑" panose="020B0503020204020204" pitchFamily="34" charset="-122"/>
              </a:rPr>
              <a:t>码）</a:t>
            </a:r>
          </a:p>
          <a:p>
            <a:pPr marL="685800" lvl="1" indent="-190500">
              <a:lnSpc>
                <a:spcPct val="105000"/>
              </a:lnSpc>
            </a:pPr>
            <a:r>
              <a:rPr lang="zh-CN" altLang="en-US" sz="2400" dirty="0" smtClean="0">
                <a:solidFill>
                  <a:schemeClr val="accent2"/>
                </a:solidFill>
                <a:latin typeface="微软雅黑" panose="020B0503020204020204" pitchFamily="34" charset="-122"/>
                <a:ea typeface="微软雅黑" panose="020B0503020204020204" pitchFamily="34" charset="-122"/>
              </a:rPr>
              <a:t>十进制数字：0/1/2…/9</a:t>
            </a:r>
          </a:p>
          <a:p>
            <a:pPr marL="685800" lvl="1" indent="-190500">
              <a:lnSpc>
                <a:spcPct val="105000"/>
              </a:lnSpc>
            </a:pPr>
            <a:r>
              <a:rPr lang="zh-CN" altLang="en-US" sz="2400" dirty="0" smtClean="0">
                <a:solidFill>
                  <a:schemeClr val="accent2"/>
                </a:solidFill>
                <a:latin typeface="微软雅黑" panose="020B0503020204020204" pitchFamily="34" charset="-122"/>
                <a:ea typeface="微软雅黑" panose="020B0503020204020204" pitchFamily="34" charset="-122"/>
              </a:rPr>
              <a:t>英文字母：</a:t>
            </a:r>
            <a:r>
              <a:rPr lang="en-US" altLang="en-US" sz="2400" dirty="0" smtClean="0">
                <a:solidFill>
                  <a:schemeClr val="accent2"/>
                </a:solidFill>
                <a:latin typeface="微软雅黑" panose="020B0503020204020204" pitchFamily="34" charset="-122"/>
                <a:ea typeface="微软雅黑" panose="020B0503020204020204" pitchFamily="34" charset="-122"/>
              </a:rPr>
              <a:t>A/B/…/Z/a/b/…/z</a:t>
            </a:r>
          </a:p>
          <a:p>
            <a:pPr marL="685800" lvl="1" indent="-190500">
              <a:lnSpc>
                <a:spcPct val="105000"/>
              </a:lnSpc>
            </a:pPr>
            <a:r>
              <a:rPr lang="zh-CN" altLang="en-US" sz="2400" dirty="0" smtClean="0">
                <a:solidFill>
                  <a:schemeClr val="accent2"/>
                </a:solidFill>
                <a:latin typeface="微软雅黑" panose="020B0503020204020204" pitchFamily="34" charset="-122"/>
                <a:ea typeface="微软雅黑" panose="020B0503020204020204" pitchFamily="34" charset="-122"/>
              </a:rPr>
              <a:t>专用符号：+/-/%/*/&amp;/…… </a:t>
            </a:r>
          </a:p>
          <a:p>
            <a:pPr marL="685800" lvl="1" indent="-190500">
              <a:lnSpc>
                <a:spcPct val="105000"/>
              </a:lnSpc>
            </a:pPr>
            <a:r>
              <a:rPr lang="zh-CN" altLang="en-US" sz="2400" dirty="0" smtClean="0">
                <a:solidFill>
                  <a:schemeClr val="accent2"/>
                </a:solidFill>
                <a:latin typeface="微软雅黑" panose="020B0503020204020204" pitchFamily="34" charset="-122"/>
                <a:ea typeface="微软雅黑" panose="020B0503020204020204" pitchFamily="34" charset="-122"/>
              </a:rPr>
              <a:t>控制字符（不可打印或显示）</a:t>
            </a:r>
            <a:endParaRPr lang="zh-CN" altLang="en-US" sz="2400" dirty="0" smtClean="0">
              <a:solidFill>
                <a:srgbClr val="CC0000"/>
              </a:solidFill>
              <a:latin typeface="微软雅黑" panose="020B0503020204020204" pitchFamily="34" charset="-122"/>
              <a:ea typeface="微软雅黑" panose="020B0503020204020204" pitchFamily="34" charset="-122"/>
            </a:endParaRPr>
          </a:p>
          <a:p>
            <a:pPr marL="203200" indent="-203200">
              <a:lnSpc>
                <a:spcPct val="105000"/>
              </a:lnSpc>
            </a:pPr>
            <a:r>
              <a:rPr lang="zh-CN" altLang="en-US" sz="2500" dirty="0" smtClean="0">
                <a:latin typeface="微软雅黑" panose="020B0503020204020204" pitchFamily="34" charset="-122"/>
                <a:ea typeface="微软雅黑" panose="020B0503020204020204" pitchFamily="34" charset="-122"/>
              </a:rPr>
              <a:t>操作</a:t>
            </a:r>
          </a:p>
          <a:p>
            <a:pPr marL="685800" lvl="1" indent="-190500">
              <a:lnSpc>
                <a:spcPct val="105000"/>
              </a:lnSpc>
            </a:pPr>
            <a:r>
              <a:rPr lang="zh-CN" altLang="en-US" sz="2400" dirty="0" smtClean="0">
                <a:solidFill>
                  <a:schemeClr val="accent2"/>
                </a:solidFill>
                <a:latin typeface="微软雅黑" panose="020B0503020204020204" pitchFamily="34" charset="-122"/>
                <a:ea typeface="微软雅黑" panose="020B0503020204020204" pitchFamily="34" charset="-122"/>
              </a:rPr>
              <a:t>字符串操作，如:传送/比较　等</a:t>
            </a:r>
            <a:r>
              <a:rPr lang="zh-CN" altLang="en-US" sz="2400" dirty="0" smtClean="0">
                <a:solidFill>
                  <a:srgbClr val="0033CC"/>
                </a:solidFill>
                <a:latin typeface="微软雅黑" panose="020B0503020204020204" pitchFamily="34" charset="-122"/>
                <a:ea typeface="微软雅黑" panose="020B0503020204020204" pitchFamily="34" charset="-122"/>
              </a:rPr>
              <a:t>      </a:t>
            </a:r>
          </a:p>
        </p:txBody>
      </p:sp>
      <p:sp>
        <p:nvSpPr>
          <p:cNvPr id="608259" name="Rectangle 3"/>
          <p:cNvSpPr>
            <a:spLocks noGrp="1" noChangeArrowheads="1"/>
          </p:cNvSpPr>
          <p:nvPr>
            <p:ph type="title" idx="4294967295"/>
          </p:nvPr>
        </p:nvSpPr>
        <p:spPr>
          <a:xfrm>
            <a:off x="457200" y="10209"/>
            <a:ext cx="8229600" cy="646331"/>
          </a:xfrm>
          <a:noFill/>
        </p:spPr>
        <p:txBody>
          <a:bodyPr>
            <a:spAutoFit/>
          </a:bodyPr>
          <a:lstStyle/>
          <a:p>
            <a:r>
              <a:rPr lang="zh-CN" altLang="en-US" sz="3600" dirty="0" smtClean="0">
                <a:latin typeface="微软雅黑" panose="020B0503020204020204" pitchFamily="34" charset="-122"/>
                <a:ea typeface="微软雅黑" panose="020B0503020204020204" pitchFamily="34" charset="-122"/>
              </a:rPr>
              <a:t>西文字符的编码表示</a:t>
            </a:r>
            <a:endParaRPr lang="en-US" altLang="zh-CN" sz="3600" dirty="0" smtClean="0">
              <a:latin typeface="微软雅黑" panose="020B0503020204020204" pitchFamily="34" charset="-122"/>
              <a:ea typeface="微软雅黑" panose="020B0503020204020204" pitchFamily="34" charset="-122"/>
            </a:endParaRPr>
          </a:p>
        </p:txBody>
      </p:sp>
      <p:grpSp>
        <p:nvGrpSpPr>
          <p:cNvPr id="2" name="组合 5"/>
          <p:cNvGrpSpPr>
            <a:grpSpLocks/>
          </p:cNvGrpSpPr>
          <p:nvPr/>
        </p:nvGrpSpPr>
        <p:grpSpPr bwMode="auto">
          <a:xfrm>
            <a:off x="5734555" y="3158970"/>
            <a:ext cx="2482850" cy="885825"/>
            <a:chOff x="5312229" y="3149601"/>
            <a:chExt cx="2481944" cy="885370"/>
          </a:xfrm>
        </p:grpSpPr>
        <p:sp>
          <p:nvSpPr>
            <p:cNvPr id="608261" name="右大括号 3"/>
            <p:cNvSpPr>
              <a:spLocks/>
            </p:cNvSpPr>
            <p:nvPr/>
          </p:nvSpPr>
          <p:spPr bwMode="auto">
            <a:xfrm>
              <a:off x="5312229" y="3178628"/>
              <a:ext cx="333829" cy="856343"/>
            </a:xfrm>
            <a:prstGeom prst="rightBrace">
              <a:avLst>
                <a:gd name="adj1" fmla="val 20830"/>
                <a:gd name="adj2" fmla="val 50000"/>
              </a:avLst>
            </a:prstGeom>
            <a:noFill/>
            <a:ln w="25400" algn="ctr">
              <a:solidFill>
                <a:srgbClr val="FF0066"/>
              </a:solidFill>
              <a:round/>
              <a:headEnd/>
              <a:tailEnd/>
            </a:ln>
          </p:spPr>
          <p:txBody>
            <a:bodyPr/>
            <a:lstStyle/>
            <a:p>
              <a:pPr eaLnBrk="0" hangingPunct="0"/>
              <a:endParaRPr lang="zh-CN" altLang="en-US" sz="1600" b="1">
                <a:latin typeface="Times New Roman" pitchFamily="18" charset="0"/>
              </a:endParaRPr>
            </a:p>
          </p:txBody>
        </p:sp>
        <p:sp>
          <p:nvSpPr>
            <p:cNvPr id="608262" name="TextBox 4"/>
            <p:cNvSpPr txBox="1">
              <a:spLocks noChangeArrowheads="1"/>
            </p:cNvSpPr>
            <p:nvPr/>
          </p:nvSpPr>
          <p:spPr bwMode="auto">
            <a:xfrm>
              <a:off x="5544457" y="3149601"/>
              <a:ext cx="2249716" cy="830997"/>
            </a:xfrm>
            <a:prstGeom prst="rect">
              <a:avLst/>
            </a:prstGeom>
            <a:noFill/>
            <a:ln w="9525">
              <a:noFill/>
              <a:miter lim="800000"/>
              <a:headEnd/>
              <a:tailEnd/>
            </a:ln>
          </p:spPr>
          <p:txBody>
            <a:bodyPr>
              <a:spAutoFit/>
            </a:bodyPr>
            <a:lstStyle/>
            <a:p>
              <a:pPr eaLnBrk="0" hangingPunct="0"/>
              <a:r>
                <a:rPr lang="zh-CN" altLang="en-US" sz="2400" b="1" dirty="0">
                  <a:solidFill>
                    <a:srgbClr val="FF0000"/>
                  </a:solidFill>
                  <a:latin typeface="Times New Roman" pitchFamily="18" charset="0"/>
                </a:rPr>
                <a:t>必须熟悉对应的</a:t>
              </a:r>
              <a:r>
                <a:rPr lang="en-US" altLang="zh-CN" sz="2400" b="1" dirty="0">
                  <a:solidFill>
                    <a:srgbClr val="FF0000"/>
                  </a:solidFill>
                  <a:latin typeface="Times New Roman" pitchFamily="18" charset="0"/>
                </a:rPr>
                <a:t>ASCII</a:t>
              </a:r>
              <a:r>
                <a:rPr lang="zh-CN" altLang="en-US" sz="2400" b="1" dirty="0">
                  <a:solidFill>
                    <a:srgbClr val="FF0000"/>
                  </a:solidFill>
                  <a:latin typeface="Times New Roman" pitchFamily="18" charset="0"/>
                </a:rPr>
                <a:t>码！</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02">
                                            <p:txEl>
                                              <p:pRg st="1" end="1"/>
                                            </p:txEl>
                                          </p:spTgt>
                                        </p:tgtEl>
                                        <p:attrNameLst>
                                          <p:attrName>style.visibility</p:attrName>
                                        </p:attrNameLst>
                                      </p:cBhvr>
                                      <p:to>
                                        <p:strVal val="visible"/>
                                      </p:to>
                                    </p:set>
                                    <p:animEffect transition="in" filter="blinds(horizontal)">
                                      <p:cBhvr>
                                        <p:cTn id="7" dur="500"/>
                                        <p:tgtEl>
                                          <p:spTgt spid="40960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02">
                                            <p:txEl>
                                              <p:pRg st="2" end="2"/>
                                            </p:txEl>
                                          </p:spTgt>
                                        </p:tgtEl>
                                        <p:attrNameLst>
                                          <p:attrName>style.visibility</p:attrName>
                                        </p:attrNameLst>
                                      </p:cBhvr>
                                      <p:to>
                                        <p:strVal val="visible"/>
                                      </p:to>
                                    </p:set>
                                    <p:animEffect transition="in" filter="blinds(horizontal)">
                                      <p:cBhvr>
                                        <p:cTn id="12" dur="500"/>
                                        <p:tgtEl>
                                          <p:spTgt spid="409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02">
                                            <p:txEl>
                                              <p:pRg st="3" end="3"/>
                                            </p:txEl>
                                          </p:spTgt>
                                        </p:tgtEl>
                                        <p:attrNameLst>
                                          <p:attrName>style.visibility</p:attrName>
                                        </p:attrNameLst>
                                      </p:cBhvr>
                                      <p:to>
                                        <p:strVal val="visible"/>
                                      </p:to>
                                    </p:set>
                                    <p:animEffect transition="in" filter="blinds(horizontal)">
                                      <p:cBhvr>
                                        <p:cTn id="17" dur="500"/>
                                        <p:tgtEl>
                                          <p:spTgt spid="40960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602">
                                            <p:txEl>
                                              <p:pRg st="5" end="5"/>
                                            </p:txEl>
                                          </p:spTgt>
                                        </p:tgtEl>
                                        <p:attrNameLst>
                                          <p:attrName>style.visibility</p:attrName>
                                        </p:attrNameLst>
                                      </p:cBhvr>
                                      <p:to>
                                        <p:strVal val="visible"/>
                                      </p:to>
                                    </p:set>
                                    <p:animEffect transition="in" filter="blinds(horizontal)">
                                      <p:cBhvr>
                                        <p:cTn id="22" dur="500"/>
                                        <p:tgtEl>
                                          <p:spTgt spid="40960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602">
                                            <p:txEl>
                                              <p:pRg st="6" end="6"/>
                                            </p:txEl>
                                          </p:spTgt>
                                        </p:tgtEl>
                                        <p:attrNameLst>
                                          <p:attrName>style.visibility</p:attrName>
                                        </p:attrNameLst>
                                      </p:cBhvr>
                                      <p:to>
                                        <p:strVal val="visible"/>
                                      </p:to>
                                    </p:set>
                                    <p:animEffect transition="in" filter="blinds(horizontal)">
                                      <p:cBhvr>
                                        <p:cTn id="27" dur="500"/>
                                        <p:tgtEl>
                                          <p:spTgt spid="40960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9602">
                                            <p:txEl>
                                              <p:pRg st="7" end="7"/>
                                            </p:txEl>
                                          </p:spTgt>
                                        </p:tgtEl>
                                        <p:attrNameLst>
                                          <p:attrName>style.visibility</p:attrName>
                                        </p:attrNameLst>
                                      </p:cBhvr>
                                      <p:to>
                                        <p:strVal val="visible"/>
                                      </p:to>
                                    </p:set>
                                    <p:animEffect transition="in" filter="blinds(horizontal)">
                                      <p:cBhvr>
                                        <p:cTn id="32" dur="500"/>
                                        <p:tgtEl>
                                          <p:spTgt spid="40960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9602">
                                            <p:txEl>
                                              <p:pRg st="8" end="8"/>
                                            </p:txEl>
                                          </p:spTgt>
                                        </p:tgtEl>
                                        <p:attrNameLst>
                                          <p:attrName>style.visibility</p:attrName>
                                        </p:attrNameLst>
                                      </p:cBhvr>
                                      <p:to>
                                        <p:strVal val="visible"/>
                                      </p:to>
                                    </p:set>
                                    <p:animEffect transition="in" filter="blinds(horizontal)">
                                      <p:cBhvr>
                                        <p:cTn id="37" dur="500"/>
                                        <p:tgtEl>
                                          <p:spTgt spid="40960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09602">
                                            <p:txEl>
                                              <p:pRg st="10" end="10"/>
                                            </p:txEl>
                                          </p:spTgt>
                                        </p:tgtEl>
                                        <p:attrNameLst>
                                          <p:attrName>style.visibility</p:attrName>
                                        </p:attrNameLst>
                                      </p:cBhvr>
                                      <p:to>
                                        <p:strVal val="visible"/>
                                      </p:to>
                                    </p:set>
                                    <p:animEffect transition="in" filter="blinds(horizontal)">
                                      <p:cBhvr>
                                        <p:cTn id="47" dur="500"/>
                                        <p:tgtEl>
                                          <p:spTgt spid="40960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363538" y="188640"/>
            <a:ext cx="8153400" cy="442913"/>
          </a:xfrm>
        </p:spPr>
        <p:txBody>
          <a:bodyPr/>
          <a:lstStyle/>
          <a:p>
            <a:pPr eaLnBrk="1" hangingPunct="1">
              <a:defRPr/>
            </a:pPr>
            <a:r>
              <a:rPr lang="en-US" altLang="zh-CN" sz="3600" dirty="0" smtClean="0">
                <a:latin typeface="微软雅黑" panose="020B0503020204020204" pitchFamily="34" charset="-122"/>
                <a:ea typeface="微软雅黑" panose="020B0503020204020204" pitchFamily="34" charset="-122"/>
              </a:rPr>
              <a:t>ASCII</a:t>
            </a:r>
            <a:r>
              <a:rPr lang="zh-CN" altLang="en-US" sz="3600" dirty="0" smtClean="0">
                <a:latin typeface="微软雅黑" panose="020B0503020204020204" pitchFamily="34" charset="-122"/>
                <a:ea typeface="微软雅黑" panose="020B0503020204020204" pitchFamily="34" charset="-122"/>
              </a:rPr>
              <a:t>码</a:t>
            </a:r>
            <a:r>
              <a:rPr lang="en-US" altLang="zh-CN" sz="3600" dirty="0" smtClean="0">
                <a:latin typeface="微软雅黑" panose="020B0503020204020204" pitchFamily="34" charset="-122"/>
                <a:ea typeface="微软雅黑" panose="020B0503020204020204" pitchFamily="34" charset="-122"/>
              </a:rPr>
              <a:t>/ ISO-646-US</a:t>
            </a:r>
            <a:r>
              <a:rPr lang="zh-CN" altLang="en-US" sz="3600" dirty="0" smtClean="0">
                <a:latin typeface="微软雅黑" panose="020B0503020204020204" pitchFamily="34" charset="-122"/>
                <a:ea typeface="微软雅黑" panose="020B0503020204020204" pitchFamily="34" charset="-122"/>
              </a:rPr>
              <a:t>标准</a:t>
            </a:r>
          </a:p>
        </p:txBody>
      </p:sp>
      <p:grpSp>
        <p:nvGrpSpPr>
          <p:cNvPr id="9219" name="Group 10"/>
          <p:cNvGrpSpPr>
            <a:grpSpLocks/>
          </p:cNvGrpSpPr>
          <p:nvPr/>
        </p:nvGrpSpPr>
        <p:grpSpPr bwMode="auto">
          <a:xfrm>
            <a:off x="198438" y="1654175"/>
            <a:ext cx="8466137" cy="4379913"/>
            <a:chOff x="97" y="1237"/>
            <a:chExt cx="5333" cy="2759"/>
          </a:xfrm>
        </p:grpSpPr>
        <p:pic>
          <p:nvPicPr>
            <p:cNvPr id="9223" name="Picture 4" descr="iso646-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 y="1530"/>
              <a:ext cx="4914" cy="2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Text Box 7"/>
            <p:cNvSpPr txBox="1">
              <a:spLocks noChangeArrowheads="1"/>
            </p:cNvSpPr>
            <p:nvPr/>
          </p:nvSpPr>
          <p:spPr bwMode="auto">
            <a:xfrm>
              <a:off x="97" y="1550"/>
              <a:ext cx="449" cy="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30000"/>
                </a:spcBef>
              </a:pPr>
              <a:r>
                <a:rPr kumimoji="1" lang="en-US" altLang="zh-CN">
                  <a:latin typeface="Comic Sans MS" pitchFamily="66" charset="0"/>
                  <a:ea typeface="微软雅黑" pitchFamily="34" charset="-122"/>
                </a:rPr>
                <a:t>0</a:t>
              </a:r>
            </a:p>
            <a:p>
              <a:pPr algn="ctr">
                <a:spcBef>
                  <a:spcPct val="30000"/>
                </a:spcBef>
              </a:pPr>
              <a:r>
                <a:rPr kumimoji="1" lang="en-US" altLang="zh-CN">
                  <a:latin typeface="Comic Sans MS" pitchFamily="66" charset="0"/>
                  <a:ea typeface="微软雅黑" pitchFamily="34" charset="-122"/>
                </a:rPr>
                <a:t>1</a:t>
              </a:r>
            </a:p>
            <a:p>
              <a:pPr algn="ctr">
                <a:spcBef>
                  <a:spcPct val="30000"/>
                </a:spcBef>
              </a:pPr>
              <a:r>
                <a:rPr kumimoji="1" lang="en-US" altLang="zh-CN">
                  <a:latin typeface="Comic Sans MS" pitchFamily="66" charset="0"/>
                  <a:ea typeface="微软雅黑" pitchFamily="34" charset="-122"/>
                </a:rPr>
                <a:t>2</a:t>
              </a:r>
            </a:p>
            <a:p>
              <a:pPr algn="ctr">
                <a:spcBef>
                  <a:spcPct val="30000"/>
                </a:spcBef>
              </a:pPr>
              <a:r>
                <a:rPr kumimoji="1" lang="en-US" altLang="zh-CN">
                  <a:latin typeface="Comic Sans MS" pitchFamily="66" charset="0"/>
                  <a:ea typeface="微软雅黑" pitchFamily="34" charset="-122"/>
                </a:rPr>
                <a:t>3</a:t>
              </a:r>
            </a:p>
            <a:p>
              <a:pPr algn="ctr">
                <a:spcBef>
                  <a:spcPct val="30000"/>
                </a:spcBef>
              </a:pPr>
              <a:r>
                <a:rPr kumimoji="1" lang="en-US" altLang="zh-CN">
                  <a:latin typeface="Comic Sans MS" pitchFamily="66" charset="0"/>
                  <a:ea typeface="微软雅黑" pitchFamily="34" charset="-122"/>
                </a:rPr>
                <a:t>4</a:t>
              </a:r>
            </a:p>
            <a:p>
              <a:pPr algn="ctr">
                <a:spcBef>
                  <a:spcPct val="30000"/>
                </a:spcBef>
              </a:pPr>
              <a:r>
                <a:rPr kumimoji="1" lang="en-US" altLang="zh-CN">
                  <a:latin typeface="Comic Sans MS" pitchFamily="66" charset="0"/>
                  <a:ea typeface="微软雅黑" pitchFamily="34" charset="-122"/>
                </a:rPr>
                <a:t>5</a:t>
              </a:r>
            </a:p>
            <a:p>
              <a:pPr algn="ctr">
                <a:spcBef>
                  <a:spcPct val="30000"/>
                </a:spcBef>
              </a:pPr>
              <a:r>
                <a:rPr kumimoji="1" lang="en-US" altLang="zh-CN">
                  <a:latin typeface="Comic Sans MS" pitchFamily="66" charset="0"/>
                  <a:ea typeface="微软雅黑" pitchFamily="34" charset="-122"/>
                </a:rPr>
                <a:t>6</a:t>
              </a:r>
            </a:p>
            <a:p>
              <a:pPr algn="ctr">
                <a:spcBef>
                  <a:spcPct val="30000"/>
                </a:spcBef>
              </a:pPr>
              <a:r>
                <a:rPr kumimoji="1" lang="en-US" altLang="zh-CN">
                  <a:latin typeface="Comic Sans MS" pitchFamily="66" charset="0"/>
                  <a:ea typeface="微软雅黑" pitchFamily="34" charset="-122"/>
                </a:rPr>
                <a:t>7</a:t>
              </a:r>
            </a:p>
          </p:txBody>
        </p:sp>
        <p:sp>
          <p:nvSpPr>
            <p:cNvPr id="9225" name="Text Box 9"/>
            <p:cNvSpPr txBox="1">
              <a:spLocks noChangeArrowheads="1"/>
            </p:cNvSpPr>
            <p:nvPr/>
          </p:nvSpPr>
          <p:spPr bwMode="auto">
            <a:xfrm>
              <a:off x="357" y="1237"/>
              <a:ext cx="50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spcBef>
                  <a:spcPct val="50000"/>
                </a:spcBef>
              </a:pPr>
              <a:r>
                <a:rPr kumimoji="1" lang="en-US" altLang="zh-CN" dirty="0" smtClean="0">
                  <a:latin typeface="Comic Sans MS" pitchFamily="66" charset="0"/>
                  <a:ea typeface="微软雅黑" pitchFamily="34" charset="-122"/>
                </a:rPr>
                <a:t>  0    1   2   3   4    5   6    7   8   9   A   B    C   D   E   F</a:t>
              </a:r>
              <a:endParaRPr kumimoji="1" lang="en-US" altLang="zh-CN" dirty="0">
                <a:latin typeface="Comic Sans MS" pitchFamily="66" charset="0"/>
                <a:ea typeface="微软雅黑" pitchFamily="34" charset="-122"/>
              </a:endParaRPr>
            </a:p>
          </p:txBody>
        </p:sp>
      </p:grpSp>
      <p:grpSp>
        <p:nvGrpSpPr>
          <p:cNvPr id="3" name="Group 14"/>
          <p:cNvGrpSpPr>
            <a:grpSpLocks/>
          </p:cNvGrpSpPr>
          <p:nvPr/>
        </p:nvGrpSpPr>
        <p:grpSpPr bwMode="auto">
          <a:xfrm>
            <a:off x="0" y="1196975"/>
            <a:ext cx="3105150" cy="2355850"/>
            <a:chOff x="0" y="0"/>
            <a:chExt cx="1927" cy="2358"/>
          </a:xfrm>
        </p:grpSpPr>
        <p:sp>
          <p:nvSpPr>
            <p:cNvPr id="9221" name="AutoShape 11"/>
            <p:cNvSpPr>
              <a:spLocks noChangeArrowheads="1"/>
            </p:cNvSpPr>
            <p:nvPr/>
          </p:nvSpPr>
          <p:spPr bwMode="auto">
            <a:xfrm>
              <a:off x="0" y="0"/>
              <a:ext cx="1899" cy="382"/>
            </a:xfrm>
            <a:prstGeom prst="wedgeRoundRectCallout">
              <a:avLst>
                <a:gd name="adj1" fmla="val 46273"/>
                <a:gd name="adj2" fmla="val 509630"/>
                <a:gd name="adj3" fmla="val 16667"/>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50000"/>
                </a:spcBef>
              </a:pPr>
              <a:r>
                <a:rPr kumimoji="1" lang="en-US" altLang="zh-CN" sz="1600" dirty="0">
                  <a:solidFill>
                    <a:srgbClr val="FF0033"/>
                  </a:solidFill>
                  <a:latin typeface="Comic Sans MS" pitchFamily="66" charset="0"/>
                  <a:ea typeface="微软雅黑" pitchFamily="34" charset="-122"/>
                </a:rPr>
                <a:t>GB 1988-80 (ISO 646-CN) </a:t>
              </a:r>
            </a:p>
            <a:p>
              <a:pPr algn="ctr">
                <a:spcBef>
                  <a:spcPct val="50000"/>
                </a:spcBef>
              </a:pPr>
              <a:endParaRPr kumimoji="1" lang="en-US" altLang="zh-CN" sz="1600" dirty="0">
                <a:solidFill>
                  <a:srgbClr val="FF0033"/>
                </a:solidFill>
                <a:latin typeface="Comic Sans MS" pitchFamily="66" charset="0"/>
                <a:ea typeface="微软雅黑" pitchFamily="34" charset="-122"/>
              </a:endParaRPr>
            </a:p>
          </p:txBody>
        </p:sp>
        <p:sp>
          <p:nvSpPr>
            <p:cNvPr id="9222" name="Text Box 12"/>
            <p:cNvSpPr txBox="1">
              <a:spLocks noChangeArrowheads="1"/>
            </p:cNvSpPr>
            <p:nvPr/>
          </p:nvSpPr>
          <p:spPr bwMode="auto">
            <a:xfrm>
              <a:off x="1690" y="1958"/>
              <a:ext cx="237" cy="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50000"/>
                </a:spcBef>
              </a:pPr>
              <a:r>
                <a:rPr kumimoji="1" lang="zh-CN" altLang="en-US" sz="2000">
                  <a:solidFill>
                    <a:srgbClr val="FF0033"/>
                  </a:solidFill>
                  <a:latin typeface="Comic Sans MS" pitchFamily="66" charset="0"/>
                  <a:ea typeface="微软雅黑" pitchFamily="34" charset="-122"/>
                </a:rPr>
                <a:t>￥</a:t>
              </a:r>
            </a:p>
          </p:txBody>
        </p:sp>
      </p:grpSp>
    </p:spTree>
    <p:extLst>
      <p:ext uri="{BB962C8B-B14F-4D97-AF65-F5344CB8AC3E}">
        <p14:creationId xmlns:p14="http://schemas.microsoft.com/office/powerpoint/2010/main" val="4224284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6535" y="143635"/>
            <a:ext cx="8153400" cy="442913"/>
          </a:xfrm>
        </p:spPr>
        <p:txBody>
          <a:bodyPr/>
          <a:lstStyle/>
          <a:p>
            <a:pPr eaLnBrk="1" hangingPunct="1"/>
            <a:r>
              <a:rPr lang="en-US" altLang="zh-CN" sz="3600" dirty="0" smtClean="0">
                <a:latin typeface="微软雅黑" panose="020B0503020204020204" pitchFamily="34" charset="-122"/>
                <a:ea typeface="微软雅黑" panose="020B0503020204020204" pitchFamily="34" charset="-122"/>
              </a:rPr>
              <a:t>ISO-646</a:t>
            </a:r>
            <a:r>
              <a:rPr lang="zh-CN" altLang="en-US" sz="3600" dirty="0" smtClean="0">
                <a:latin typeface="微软雅黑" panose="020B0503020204020204" pitchFamily="34" charset="-122"/>
                <a:ea typeface="微软雅黑" panose="020B0503020204020204" pitchFamily="34" charset="-122"/>
              </a:rPr>
              <a:t>的本地化</a:t>
            </a:r>
          </a:p>
        </p:txBody>
      </p:sp>
      <p:grpSp>
        <p:nvGrpSpPr>
          <p:cNvPr id="10243" name="Group 12"/>
          <p:cNvGrpSpPr>
            <a:grpSpLocks/>
          </p:cNvGrpSpPr>
          <p:nvPr/>
        </p:nvGrpSpPr>
        <p:grpSpPr bwMode="auto">
          <a:xfrm>
            <a:off x="695325" y="4038600"/>
            <a:ext cx="8134350" cy="2209800"/>
            <a:chOff x="652" y="2658"/>
            <a:chExt cx="5124" cy="1392"/>
          </a:xfrm>
        </p:grpSpPr>
        <p:pic>
          <p:nvPicPr>
            <p:cNvPr id="10247" name="Picture 8" descr="iso646-d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 y="2658"/>
              <a:ext cx="3998"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Text Box 9"/>
            <p:cNvSpPr txBox="1">
              <a:spLocks noChangeArrowheads="1"/>
            </p:cNvSpPr>
            <p:nvPr/>
          </p:nvSpPr>
          <p:spPr bwMode="auto">
            <a:xfrm>
              <a:off x="4607" y="3041"/>
              <a:ext cx="1169"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20000"/>
                </a:spcBef>
              </a:pPr>
              <a:r>
                <a:rPr kumimoji="1" lang="en-US" altLang="zh-CN" sz="2000">
                  <a:latin typeface="Comic Sans MS" pitchFamily="66" charset="0"/>
                  <a:ea typeface="微软雅黑" pitchFamily="34" charset="-122"/>
                </a:rPr>
                <a:t>ISO-646-DK</a:t>
              </a:r>
            </a:p>
            <a:p>
              <a:pPr algn="ctr">
                <a:spcBef>
                  <a:spcPct val="20000"/>
                </a:spcBef>
              </a:pPr>
              <a:r>
                <a:rPr kumimoji="1" lang="zh-CN" altLang="en-US" sz="2000">
                  <a:latin typeface="Comic Sans MS" pitchFamily="66" charset="0"/>
                  <a:ea typeface="微软雅黑" pitchFamily="34" charset="-122"/>
                </a:rPr>
                <a:t>（丹麦） </a:t>
              </a:r>
            </a:p>
          </p:txBody>
        </p:sp>
      </p:grpSp>
      <p:grpSp>
        <p:nvGrpSpPr>
          <p:cNvPr id="10244" name="Group 11"/>
          <p:cNvGrpSpPr>
            <a:grpSpLocks/>
          </p:cNvGrpSpPr>
          <p:nvPr/>
        </p:nvGrpSpPr>
        <p:grpSpPr bwMode="auto">
          <a:xfrm>
            <a:off x="684213" y="1412875"/>
            <a:ext cx="8108950" cy="2209800"/>
            <a:chOff x="652" y="1184"/>
            <a:chExt cx="5108" cy="1392"/>
          </a:xfrm>
        </p:grpSpPr>
        <p:pic>
          <p:nvPicPr>
            <p:cNvPr id="10245" name="Picture 6" descr="iso646-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 y="1184"/>
              <a:ext cx="3998"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10"/>
            <p:cNvSpPr txBox="1">
              <a:spLocks noChangeArrowheads="1"/>
            </p:cNvSpPr>
            <p:nvPr/>
          </p:nvSpPr>
          <p:spPr bwMode="auto">
            <a:xfrm>
              <a:off x="4659" y="1872"/>
              <a:ext cx="1101"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20000"/>
                </a:spcBef>
              </a:pPr>
              <a:r>
                <a:rPr kumimoji="1" lang="en-US" altLang="zh-CN" sz="2000">
                  <a:latin typeface="Comic Sans MS" pitchFamily="66" charset="0"/>
                  <a:ea typeface="微软雅黑" pitchFamily="34" charset="-122"/>
                </a:rPr>
                <a:t>ISO-646-DE</a:t>
              </a:r>
            </a:p>
            <a:p>
              <a:pPr algn="ctr">
                <a:spcBef>
                  <a:spcPct val="20000"/>
                </a:spcBef>
              </a:pPr>
              <a:r>
                <a:rPr kumimoji="1" lang="zh-CN" altLang="en-US" sz="2000">
                  <a:latin typeface="Comic Sans MS" pitchFamily="66" charset="0"/>
                  <a:ea typeface="微软雅黑" pitchFamily="34" charset="-122"/>
                </a:rPr>
                <a:t>（德国） </a:t>
              </a:r>
            </a:p>
          </p:txBody>
        </p:sp>
      </p:grpSp>
    </p:spTree>
    <p:extLst>
      <p:ext uri="{BB962C8B-B14F-4D97-AF65-F5344CB8AC3E}">
        <p14:creationId xmlns:p14="http://schemas.microsoft.com/office/powerpoint/2010/main" val="100819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31540" y="188640"/>
            <a:ext cx="7785865" cy="442912"/>
          </a:xfrm>
        </p:spPr>
        <p:txBody>
          <a:bodyPr/>
          <a:lstStyle/>
          <a:p>
            <a:pPr eaLnBrk="1" hangingPunct="1"/>
            <a:r>
              <a:rPr lang="zh-CN" altLang="en-US" dirty="0" smtClean="0">
                <a:latin typeface="微软雅黑" panose="020B0503020204020204" pitchFamily="34" charset="-122"/>
                <a:ea typeface="微软雅黑" panose="020B0503020204020204" pitchFamily="34" charset="-122"/>
              </a:rPr>
              <a:t>扩充</a:t>
            </a:r>
            <a:r>
              <a:rPr lang="en-US" altLang="zh-CN" dirty="0" smtClean="0">
                <a:latin typeface="微软雅黑" panose="020B0503020204020204" pitchFamily="34" charset="-122"/>
                <a:ea typeface="微软雅黑" panose="020B0503020204020204" pitchFamily="34" charset="-122"/>
              </a:rPr>
              <a:t>ASCII</a:t>
            </a:r>
            <a:r>
              <a:rPr lang="zh-CN" altLang="en-US" dirty="0" smtClean="0">
                <a:latin typeface="微软雅黑" panose="020B0503020204020204" pitchFamily="34" charset="-122"/>
                <a:ea typeface="微软雅黑" panose="020B0503020204020204" pitchFamily="34" charset="-122"/>
              </a:rPr>
              <a:t>字符集</a:t>
            </a:r>
            <a:r>
              <a:rPr lang="en-US" altLang="zh-CN" dirty="0" smtClean="0">
                <a:latin typeface="微软雅黑" panose="020B0503020204020204" pitchFamily="34" charset="-122"/>
                <a:ea typeface="微软雅黑" panose="020B0503020204020204" pitchFamily="34" charset="-122"/>
              </a:rPr>
              <a:t>——ISO8859</a:t>
            </a:r>
            <a:endParaRPr lang="zh-CN" altLang="en-US" dirty="0" smtClean="0">
              <a:latin typeface="微软雅黑" panose="020B0503020204020204" pitchFamily="34" charset="-122"/>
              <a:ea typeface="微软雅黑" panose="020B0503020204020204" pitchFamily="34" charset="-122"/>
            </a:endParaRPr>
          </a:p>
        </p:txBody>
      </p:sp>
      <p:grpSp>
        <p:nvGrpSpPr>
          <p:cNvPr id="12291" name="Group 12"/>
          <p:cNvGrpSpPr>
            <a:grpSpLocks/>
          </p:cNvGrpSpPr>
          <p:nvPr/>
        </p:nvGrpSpPr>
        <p:grpSpPr bwMode="auto">
          <a:xfrm>
            <a:off x="1047750" y="2046288"/>
            <a:ext cx="2824163" cy="2728912"/>
            <a:chOff x="1171" y="1228"/>
            <a:chExt cx="1779" cy="1508"/>
          </a:xfrm>
        </p:grpSpPr>
        <p:sp>
          <p:nvSpPr>
            <p:cNvPr id="12305" name="Rectangle 3"/>
            <p:cNvSpPr>
              <a:spLocks noChangeArrowheads="1"/>
            </p:cNvSpPr>
            <p:nvPr/>
          </p:nvSpPr>
          <p:spPr bwMode="auto">
            <a:xfrm>
              <a:off x="1171" y="1228"/>
              <a:ext cx="1779" cy="15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
          <p:nvSpPr>
            <p:cNvPr id="12306" name="Rectangle 4"/>
            <p:cNvSpPr>
              <a:spLocks noChangeArrowheads="1"/>
            </p:cNvSpPr>
            <p:nvPr/>
          </p:nvSpPr>
          <p:spPr bwMode="auto">
            <a:xfrm>
              <a:off x="1237" y="1317"/>
              <a:ext cx="127" cy="133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
          <p:nvSpPr>
            <p:cNvPr id="12307" name="Rectangle 5"/>
            <p:cNvSpPr>
              <a:spLocks noChangeArrowheads="1"/>
            </p:cNvSpPr>
            <p:nvPr/>
          </p:nvSpPr>
          <p:spPr bwMode="auto">
            <a:xfrm>
              <a:off x="2084" y="1317"/>
              <a:ext cx="127" cy="133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
          <p:nvSpPr>
            <p:cNvPr id="12308" name="Rectangle 6"/>
            <p:cNvSpPr>
              <a:spLocks noChangeArrowheads="1"/>
            </p:cNvSpPr>
            <p:nvPr/>
          </p:nvSpPr>
          <p:spPr bwMode="auto">
            <a:xfrm>
              <a:off x="1398" y="1317"/>
              <a:ext cx="643" cy="1330"/>
            </a:xfrm>
            <a:prstGeom prst="rect">
              <a:avLst/>
            </a:prstGeom>
            <a:solidFill>
              <a:schemeClr val="folHlink"/>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
          <p:nvSpPr>
            <p:cNvPr id="12309" name="Rectangle 7"/>
            <p:cNvSpPr>
              <a:spLocks noChangeArrowheads="1"/>
            </p:cNvSpPr>
            <p:nvPr/>
          </p:nvSpPr>
          <p:spPr bwMode="auto">
            <a:xfrm>
              <a:off x="2245" y="1317"/>
              <a:ext cx="643" cy="1330"/>
            </a:xfrm>
            <a:prstGeom prst="rect">
              <a:avLst/>
            </a:prstGeom>
            <a:solidFill>
              <a:srgbClr val="9F81E3"/>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
          <p:nvSpPr>
            <p:cNvPr id="12310" name="Text Box 8"/>
            <p:cNvSpPr txBox="1">
              <a:spLocks noChangeArrowheads="1"/>
            </p:cNvSpPr>
            <p:nvPr/>
          </p:nvSpPr>
          <p:spPr bwMode="auto">
            <a:xfrm>
              <a:off x="1178" y="1932"/>
              <a:ext cx="254"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50000"/>
                </a:spcBef>
              </a:pPr>
              <a:r>
                <a:rPr kumimoji="1" lang="en-US" altLang="zh-CN" sz="1400">
                  <a:latin typeface="Comic Sans MS" pitchFamily="66" charset="0"/>
                  <a:ea typeface="微软雅黑" pitchFamily="34" charset="-122"/>
                </a:rPr>
                <a:t>C0</a:t>
              </a:r>
            </a:p>
          </p:txBody>
        </p:sp>
        <p:sp>
          <p:nvSpPr>
            <p:cNvPr id="12311" name="Text Box 9"/>
            <p:cNvSpPr txBox="1">
              <a:spLocks noChangeArrowheads="1"/>
            </p:cNvSpPr>
            <p:nvPr/>
          </p:nvSpPr>
          <p:spPr bwMode="auto">
            <a:xfrm>
              <a:off x="2035" y="1936"/>
              <a:ext cx="254"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50000"/>
                </a:spcBef>
              </a:pPr>
              <a:r>
                <a:rPr kumimoji="1" lang="en-US" altLang="zh-CN" sz="1400">
                  <a:latin typeface="Comic Sans MS" pitchFamily="66" charset="0"/>
                  <a:ea typeface="微软雅黑" pitchFamily="34" charset="-122"/>
                </a:rPr>
                <a:t>C1</a:t>
              </a:r>
            </a:p>
          </p:txBody>
        </p:sp>
        <p:sp>
          <p:nvSpPr>
            <p:cNvPr id="12312" name="Text Box 10"/>
            <p:cNvSpPr txBox="1">
              <a:spLocks noChangeArrowheads="1"/>
            </p:cNvSpPr>
            <p:nvPr/>
          </p:nvSpPr>
          <p:spPr bwMode="auto">
            <a:xfrm>
              <a:off x="2304" y="1872"/>
              <a:ext cx="457"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50000"/>
                </a:spcBef>
              </a:pPr>
              <a:r>
                <a:rPr kumimoji="1" lang="en-US" altLang="zh-CN">
                  <a:solidFill>
                    <a:srgbClr val="000000"/>
                  </a:solidFill>
                  <a:latin typeface="Comic Sans MS" pitchFamily="66" charset="0"/>
                  <a:ea typeface="微软雅黑" pitchFamily="34" charset="-122"/>
                </a:rPr>
                <a:t>GR</a:t>
              </a:r>
            </a:p>
          </p:txBody>
        </p:sp>
        <p:sp>
          <p:nvSpPr>
            <p:cNvPr id="12313" name="Text Box 11"/>
            <p:cNvSpPr txBox="1">
              <a:spLocks noChangeArrowheads="1"/>
            </p:cNvSpPr>
            <p:nvPr/>
          </p:nvSpPr>
          <p:spPr bwMode="auto">
            <a:xfrm>
              <a:off x="1508" y="1872"/>
              <a:ext cx="457"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50000"/>
                </a:spcBef>
              </a:pPr>
              <a:r>
                <a:rPr kumimoji="1" lang="en-US" altLang="zh-CN">
                  <a:solidFill>
                    <a:srgbClr val="000000"/>
                  </a:solidFill>
                  <a:latin typeface="Comic Sans MS" pitchFamily="66" charset="0"/>
                  <a:ea typeface="微软雅黑" pitchFamily="34" charset="-122"/>
                </a:rPr>
                <a:t>GL</a:t>
              </a:r>
            </a:p>
          </p:txBody>
        </p:sp>
      </p:grpSp>
      <p:sp>
        <p:nvSpPr>
          <p:cNvPr id="12292" name="AutoShape 13"/>
          <p:cNvSpPr>
            <a:spLocks noChangeArrowheads="1"/>
          </p:cNvSpPr>
          <p:nvPr/>
        </p:nvSpPr>
        <p:spPr bwMode="auto">
          <a:xfrm>
            <a:off x="117475" y="1616075"/>
            <a:ext cx="779463" cy="1490663"/>
          </a:xfrm>
          <a:prstGeom prst="wedgeRoundRectCallout">
            <a:avLst>
              <a:gd name="adj1" fmla="val 71792"/>
              <a:gd name="adj2" fmla="val 78648"/>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50000"/>
              </a:spcBef>
            </a:pPr>
            <a:r>
              <a:rPr kumimoji="1" lang="zh-CN" altLang="en-US" sz="2000">
                <a:latin typeface="Comic Sans MS" pitchFamily="66" charset="0"/>
                <a:ea typeface="微软雅黑" pitchFamily="34" charset="-122"/>
              </a:rPr>
              <a:t>单</a:t>
            </a:r>
            <a:r>
              <a:rPr kumimoji="1" lang="en-US" altLang="zh-CN" sz="2000">
                <a:latin typeface="Comic Sans MS" pitchFamily="66" charset="0"/>
                <a:ea typeface="微软雅黑" pitchFamily="34" charset="-122"/>
              </a:rPr>
              <a:t>8</a:t>
            </a:r>
            <a:r>
              <a:rPr kumimoji="1" lang="zh-CN" altLang="en-US" sz="2000">
                <a:latin typeface="Comic Sans MS" pitchFamily="66" charset="0"/>
                <a:ea typeface="微软雅黑" pitchFamily="34" charset="-122"/>
              </a:rPr>
              <a:t>位代码空间</a:t>
            </a:r>
          </a:p>
        </p:txBody>
      </p:sp>
      <p:grpSp>
        <p:nvGrpSpPr>
          <p:cNvPr id="12293" name="Group 37"/>
          <p:cNvGrpSpPr>
            <a:grpSpLocks/>
          </p:cNvGrpSpPr>
          <p:nvPr/>
        </p:nvGrpSpPr>
        <p:grpSpPr bwMode="auto">
          <a:xfrm>
            <a:off x="4527550" y="1295400"/>
            <a:ext cx="4572000" cy="4876800"/>
            <a:chOff x="2852" y="960"/>
            <a:chExt cx="2880" cy="3072"/>
          </a:xfrm>
        </p:grpSpPr>
        <p:grpSp>
          <p:nvGrpSpPr>
            <p:cNvPr id="12295" name="Group 28"/>
            <p:cNvGrpSpPr>
              <a:grpSpLocks/>
            </p:cNvGrpSpPr>
            <p:nvPr/>
          </p:nvGrpSpPr>
          <p:grpSpPr bwMode="auto">
            <a:xfrm>
              <a:off x="2852" y="1718"/>
              <a:ext cx="1203" cy="2092"/>
              <a:chOff x="3091" y="2160"/>
              <a:chExt cx="1203" cy="2092"/>
            </a:xfrm>
          </p:grpSpPr>
          <p:sp>
            <p:nvSpPr>
              <p:cNvPr id="12298" name="Rectangle 14"/>
              <p:cNvSpPr>
                <a:spLocks noChangeArrowheads="1"/>
              </p:cNvSpPr>
              <p:nvPr/>
            </p:nvSpPr>
            <p:spPr bwMode="auto">
              <a:xfrm>
                <a:off x="3091" y="2160"/>
                <a:ext cx="627" cy="1516"/>
              </a:xfrm>
              <a:prstGeom prst="rect">
                <a:avLst/>
              </a:prstGeom>
              <a:solidFill>
                <a:srgbClr val="9F81E3"/>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
            <p:nvSpPr>
              <p:cNvPr id="12299" name="Rectangle 20"/>
              <p:cNvSpPr>
                <a:spLocks noChangeArrowheads="1"/>
              </p:cNvSpPr>
              <p:nvPr/>
            </p:nvSpPr>
            <p:spPr bwMode="auto">
              <a:xfrm>
                <a:off x="3187" y="2256"/>
                <a:ext cx="627" cy="1516"/>
              </a:xfrm>
              <a:prstGeom prst="rect">
                <a:avLst/>
              </a:prstGeom>
              <a:solidFill>
                <a:schemeClr val="hlink"/>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
            <p:nvSpPr>
              <p:cNvPr id="12300" name="Rectangle 21"/>
              <p:cNvSpPr>
                <a:spLocks noChangeArrowheads="1"/>
              </p:cNvSpPr>
              <p:nvPr/>
            </p:nvSpPr>
            <p:spPr bwMode="auto">
              <a:xfrm>
                <a:off x="3283" y="2352"/>
                <a:ext cx="627" cy="1516"/>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
            <p:nvSpPr>
              <p:cNvPr id="12301" name="Rectangle 22"/>
              <p:cNvSpPr>
                <a:spLocks noChangeArrowheads="1"/>
              </p:cNvSpPr>
              <p:nvPr/>
            </p:nvSpPr>
            <p:spPr bwMode="auto">
              <a:xfrm>
                <a:off x="3379" y="2448"/>
                <a:ext cx="627" cy="151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
            <p:nvSpPr>
              <p:cNvPr id="12302" name="Rectangle 23"/>
              <p:cNvSpPr>
                <a:spLocks noChangeArrowheads="1"/>
              </p:cNvSpPr>
              <p:nvPr/>
            </p:nvSpPr>
            <p:spPr bwMode="auto">
              <a:xfrm>
                <a:off x="3475" y="2544"/>
                <a:ext cx="627" cy="1516"/>
              </a:xfrm>
              <a:prstGeom prst="rect">
                <a:avLst/>
              </a:prstGeom>
              <a:solidFill>
                <a:schemeClr val="bg2"/>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
            <p:nvSpPr>
              <p:cNvPr id="12303" name="Rectangle 24"/>
              <p:cNvSpPr>
                <a:spLocks noChangeArrowheads="1"/>
              </p:cNvSpPr>
              <p:nvPr/>
            </p:nvSpPr>
            <p:spPr bwMode="auto">
              <a:xfrm>
                <a:off x="3571" y="2640"/>
                <a:ext cx="627" cy="1516"/>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
            <p:nvSpPr>
              <p:cNvPr id="12304" name="Rectangle 25"/>
              <p:cNvSpPr>
                <a:spLocks noChangeArrowheads="1"/>
              </p:cNvSpPr>
              <p:nvPr/>
            </p:nvSpPr>
            <p:spPr bwMode="auto">
              <a:xfrm>
                <a:off x="3667" y="2736"/>
                <a:ext cx="627" cy="1516"/>
              </a:xfrm>
              <a:prstGeom prst="rect">
                <a:avLst/>
              </a:prstGeom>
              <a:solidFill>
                <a:schemeClr val="folHlink"/>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grpSp>
        <p:sp>
          <p:nvSpPr>
            <p:cNvPr id="12296" name="AutoShape 26"/>
            <p:cNvSpPr>
              <a:spLocks noChangeArrowheads="1"/>
            </p:cNvSpPr>
            <p:nvPr/>
          </p:nvSpPr>
          <p:spPr bwMode="auto">
            <a:xfrm>
              <a:off x="4176" y="1248"/>
              <a:ext cx="1556" cy="2784"/>
            </a:xfrm>
            <a:prstGeom prst="wedgeRoundRectCallout">
              <a:avLst>
                <a:gd name="adj1" fmla="val -68171"/>
                <a:gd name="adj2" fmla="val 2986"/>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marL="457200" indent="-457200">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lnSpc>
                  <a:spcPct val="90000"/>
                </a:lnSpc>
                <a:spcBef>
                  <a:spcPct val="20000"/>
                </a:spcBef>
              </a:pPr>
              <a:r>
                <a:rPr kumimoji="1" lang="en-US" altLang="zh-CN" sz="1400">
                  <a:latin typeface="Comic Sans MS" pitchFamily="66" charset="0"/>
                  <a:ea typeface="微软雅黑" pitchFamily="34" charset="-122"/>
                </a:rPr>
                <a:t>1 Latin1 (West European) </a:t>
              </a:r>
            </a:p>
            <a:p>
              <a:pPr algn="ctr">
                <a:lnSpc>
                  <a:spcPct val="90000"/>
                </a:lnSpc>
                <a:spcBef>
                  <a:spcPct val="20000"/>
                </a:spcBef>
              </a:pPr>
              <a:r>
                <a:rPr kumimoji="1" lang="en-US" altLang="zh-CN" sz="1400">
                  <a:latin typeface="Comic Sans MS" pitchFamily="66" charset="0"/>
                  <a:ea typeface="微软雅黑" pitchFamily="34" charset="-122"/>
                </a:rPr>
                <a:t>2 Latin2 (East European) </a:t>
              </a:r>
            </a:p>
            <a:p>
              <a:pPr algn="ctr">
                <a:lnSpc>
                  <a:spcPct val="90000"/>
                </a:lnSpc>
                <a:spcBef>
                  <a:spcPct val="20000"/>
                </a:spcBef>
              </a:pPr>
              <a:r>
                <a:rPr kumimoji="1" lang="en-US" altLang="zh-CN" sz="1400">
                  <a:latin typeface="Comic Sans MS" pitchFamily="66" charset="0"/>
                  <a:ea typeface="微软雅黑" pitchFamily="34" charset="-122"/>
                </a:rPr>
                <a:t>3 Latin3 (South European) </a:t>
              </a:r>
            </a:p>
            <a:p>
              <a:pPr algn="ctr">
                <a:lnSpc>
                  <a:spcPct val="90000"/>
                </a:lnSpc>
                <a:spcBef>
                  <a:spcPct val="20000"/>
                </a:spcBef>
              </a:pPr>
              <a:r>
                <a:rPr kumimoji="1" lang="en-US" altLang="zh-CN" sz="1400">
                  <a:latin typeface="Comic Sans MS" pitchFamily="66" charset="0"/>
                  <a:ea typeface="微软雅黑" pitchFamily="34" charset="-122"/>
                </a:rPr>
                <a:t>4 Latin4 (North European) </a:t>
              </a:r>
            </a:p>
            <a:p>
              <a:pPr algn="ctr">
                <a:lnSpc>
                  <a:spcPct val="90000"/>
                </a:lnSpc>
                <a:spcBef>
                  <a:spcPct val="20000"/>
                </a:spcBef>
              </a:pPr>
              <a:r>
                <a:rPr kumimoji="1" lang="en-US" altLang="zh-CN" sz="1400">
                  <a:latin typeface="Comic Sans MS" pitchFamily="66" charset="0"/>
                  <a:ea typeface="微软雅黑" pitchFamily="34" charset="-122"/>
                </a:rPr>
                <a:t>5 Cyrillic </a:t>
              </a:r>
            </a:p>
            <a:p>
              <a:pPr algn="ctr">
                <a:lnSpc>
                  <a:spcPct val="90000"/>
                </a:lnSpc>
                <a:spcBef>
                  <a:spcPct val="20000"/>
                </a:spcBef>
              </a:pPr>
              <a:r>
                <a:rPr kumimoji="1" lang="en-US" altLang="zh-CN" sz="1400">
                  <a:latin typeface="Comic Sans MS" pitchFamily="66" charset="0"/>
                  <a:ea typeface="微软雅黑" pitchFamily="34" charset="-122"/>
                </a:rPr>
                <a:t>6 Arabic </a:t>
              </a:r>
            </a:p>
            <a:p>
              <a:pPr algn="ctr">
                <a:lnSpc>
                  <a:spcPct val="90000"/>
                </a:lnSpc>
                <a:spcBef>
                  <a:spcPct val="20000"/>
                </a:spcBef>
              </a:pPr>
              <a:r>
                <a:rPr kumimoji="1" lang="en-US" altLang="zh-CN" sz="1400">
                  <a:latin typeface="Comic Sans MS" pitchFamily="66" charset="0"/>
                  <a:ea typeface="微软雅黑" pitchFamily="34" charset="-122"/>
                </a:rPr>
                <a:t>7 Greek </a:t>
              </a:r>
            </a:p>
            <a:p>
              <a:pPr algn="ctr">
                <a:lnSpc>
                  <a:spcPct val="90000"/>
                </a:lnSpc>
                <a:spcBef>
                  <a:spcPct val="20000"/>
                </a:spcBef>
              </a:pPr>
              <a:r>
                <a:rPr kumimoji="1" lang="en-US" altLang="zh-CN" sz="1400">
                  <a:latin typeface="Comic Sans MS" pitchFamily="66" charset="0"/>
                  <a:ea typeface="微软雅黑" pitchFamily="34" charset="-122"/>
                </a:rPr>
                <a:t>8 Hebrew </a:t>
              </a:r>
            </a:p>
            <a:p>
              <a:pPr algn="ctr">
                <a:lnSpc>
                  <a:spcPct val="90000"/>
                </a:lnSpc>
                <a:spcBef>
                  <a:spcPct val="20000"/>
                </a:spcBef>
              </a:pPr>
              <a:r>
                <a:rPr kumimoji="1" lang="en-US" altLang="zh-CN" sz="1400">
                  <a:latin typeface="Comic Sans MS" pitchFamily="66" charset="0"/>
                  <a:ea typeface="微软雅黑" pitchFamily="34" charset="-122"/>
                </a:rPr>
                <a:t>9 Latin5 (Turkish) </a:t>
              </a:r>
            </a:p>
            <a:p>
              <a:pPr algn="ctr">
                <a:lnSpc>
                  <a:spcPct val="90000"/>
                </a:lnSpc>
                <a:spcBef>
                  <a:spcPct val="20000"/>
                </a:spcBef>
              </a:pPr>
              <a:r>
                <a:rPr kumimoji="1" lang="en-US" altLang="zh-CN" sz="1400">
                  <a:latin typeface="Comic Sans MS" pitchFamily="66" charset="0"/>
                  <a:ea typeface="微软雅黑" pitchFamily="34" charset="-122"/>
                </a:rPr>
                <a:t>10 Latin6 (Nordic) </a:t>
              </a:r>
            </a:p>
            <a:p>
              <a:pPr algn="ctr">
                <a:lnSpc>
                  <a:spcPct val="90000"/>
                </a:lnSpc>
                <a:spcBef>
                  <a:spcPct val="20000"/>
                </a:spcBef>
              </a:pPr>
              <a:r>
                <a:rPr kumimoji="1" lang="en-US" altLang="zh-CN" sz="1400">
                  <a:latin typeface="Comic Sans MS" pitchFamily="66" charset="0"/>
                  <a:ea typeface="微软雅黑" pitchFamily="34" charset="-122"/>
                </a:rPr>
                <a:t>11Latin/Thai</a:t>
              </a:r>
            </a:p>
            <a:p>
              <a:pPr algn="ctr">
                <a:lnSpc>
                  <a:spcPct val="90000"/>
                </a:lnSpc>
                <a:spcBef>
                  <a:spcPct val="20000"/>
                </a:spcBef>
              </a:pPr>
              <a:r>
                <a:rPr kumimoji="1" lang="en-US" altLang="zh-CN" sz="1400">
                  <a:latin typeface="Comic Sans MS" pitchFamily="66" charset="0"/>
                  <a:ea typeface="微软雅黑" pitchFamily="34" charset="-122"/>
                </a:rPr>
                <a:t>12</a:t>
              </a:r>
              <a:r>
                <a:rPr kumimoji="1" lang="zh-CN" altLang="en-US" sz="1400">
                  <a:latin typeface="Comic Sans MS" pitchFamily="66" charset="0"/>
                  <a:ea typeface="微软雅黑" pitchFamily="34" charset="-122"/>
                </a:rPr>
                <a:t> </a:t>
              </a:r>
              <a:r>
                <a:rPr kumimoji="1" lang="en-US" altLang="zh-CN" sz="1400">
                  <a:latin typeface="Comic Sans MS" pitchFamily="66" charset="0"/>
                  <a:ea typeface="微软雅黑" pitchFamily="34" charset="-122"/>
                </a:rPr>
                <a:t>non-existent</a:t>
              </a:r>
            </a:p>
            <a:p>
              <a:pPr algn="ctr">
                <a:lnSpc>
                  <a:spcPct val="90000"/>
                </a:lnSpc>
                <a:spcBef>
                  <a:spcPct val="20000"/>
                </a:spcBef>
              </a:pPr>
              <a:r>
                <a:rPr kumimoji="1" lang="en-US" altLang="zh-CN" sz="1400">
                  <a:latin typeface="Comic Sans MS" pitchFamily="66" charset="0"/>
                  <a:ea typeface="微软雅黑" pitchFamily="34" charset="-122"/>
                </a:rPr>
                <a:t>13</a:t>
              </a:r>
              <a:r>
                <a:rPr kumimoji="1" lang="zh-CN" altLang="en-US" sz="1400">
                  <a:latin typeface="Comic Sans MS" pitchFamily="66" charset="0"/>
                  <a:ea typeface="微软雅黑" pitchFamily="34" charset="-122"/>
                </a:rPr>
                <a:t> </a:t>
              </a:r>
              <a:r>
                <a:rPr kumimoji="1" lang="en-US" altLang="zh-CN" sz="1400">
                  <a:latin typeface="Comic Sans MS" pitchFamily="66" charset="0"/>
                  <a:ea typeface="微软雅黑" pitchFamily="34" charset="-122"/>
                </a:rPr>
                <a:t>Baltic</a:t>
              </a:r>
              <a:r>
                <a:rPr kumimoji="1" lang="zh-CN" altLang="en-US" sz="1400">
                  <a:latin typeface="Comic Sans MS" pitchFamily="66" charset="0"/>
                  <a:ea typeface="微软雅黑" pitchFamily="34" charset="-122"/>
                </a:rPr>
                <a:t> </a:t>
              </a:r>
              <a:r>
                <a:rPr kumimoji="1" lang="en-US" altLang="zh-CN" sz="1400">
                  <a:latin typeface="Comic Sans MS" pitchFamily="66" charset="0"/>
                  <a:ea typeface="微软雅黑" pitchFamily="34" charset="-122"/>
                </a:rPr>
                <a:t>Rim</a:t>
              </a:r>
            </a:p>
            <a:p>
              <a:pPr algn="ctr">
                <a:lnSpc>
                  <a:spcPct val="90000"/>
                </a:lnSpc>
                <a:spcBef>
                  <a:spcPct val="20000"/>
                </a:spcBef>
              </a:pPr>
              <a:r>
                <a:rPr kumimoji="1" lang="en-US" altLang="zh-CN" sz="1400">
                  <a:latin typeface="Comic Sans MS" pitchFamily="66" charset="0"/>
                  <a:ea typeface="微软雅黑" pitchFamily="34" charset="-122"/>
                </a:rPr>
                <a:t>14</a:t>
              </a:r>
              <a:r>
                <a:rPr kumimoji="1" lang="zh-CN" altLang="en-US" sz="1400">
                  <a:latin typeface="Comic Sans MS" pitchFamily="66" charset="0"/>
                  <a:ea typeface="微软雅黑" pitchFamily="34" charset="-122"/>
                </a:rPr>
                <a:t> </a:t>
              </a:r>
              <a:r>
                <a:rPr kumimoji="1" lang="en-US" altLang="zh-CN" sz="1400">
                  <a:latin typeface="Comic Sans MS" pitchFamily="66" charset="0"/>
                  <a:ea typeface="微软雅黑" pitchFamily="34" charset="-122"/>
                </a:rPr>
                <a:t>Celtic</a:t>
              </a:r>
            </a:p>
            <a:p>
              <a:pPr algn="ctr">
                <a:lnSpc>
                  <a:spcPct val="90000"/>
                </a:lnSpc>
                <a:spcBef>
                  <a:spcPct val="20000"/>
                </a:spcBef>
              </a:pPr>
              <a:r>
                <a:rPr kumimoji="1" lang="en-US" altLang="zh-CN" sz="1400">
                  <a:latin typeface="Comic Sans MS" pitchFamily="66" charset="0"/>
                  <a:ea typeface="微软雅黑" pitchFamily="34" charset="-122"/>
                </a:rPr>
                <a:t>15</a:t>
              </a:r>
              <a:r>
                <a:rPr kumimoji="1" lang="zh-CN" altLang="en-US" sz="1400">
                  <a:latin typeface="Comic Sans MS" pitchFamily="66" charset="0"/>
                  <a:ea typeface="微软雅黑" pitchFamily="34" charset="-122"/>
                </a:rPr>
                <a:t> </a:t>
              </a:r>
              <a:r>
                <a:rPr kumimoji="1" lang="en-US" altLang="zh-CN" sz="1400">
                  <a:latin typeface="Comic Sans MS" pitchFamily="66" charset="0"/>
                  <a:ea typeface="微软雅黑" pitchFamily="34" charset="-122"/>
                </a:rPr>
                <a:t>Latin-9</a:t>
              </a:r>
            </a:p>
            <a:p>
              <a:pPr algn="ctr">
                <a:lnSpc>
                  <a:spcPct val="90000"/>
                </a:lnSpc>
                <a:spcBef>
                  <a:spcPct val="20000"/>
                </a:spcBef>
              </a:pPr>
              <a:r>
                <a:rPr kumimoji="1" lang="en-US" altLang="zh-CN" sz="1400">
                  <a:latin typeface="Comic Sans MS" pitchFamily="66" charset="0"/>
                  <a:ea typeface="微软雅黑" pitchFamily="34" charset="-122"/>
                </a:rPr>
                <a:t>16</a:t>
              </a:r>
              <a:r>
                <a:rPr kumimoji="1" lang="zh-CN" altLang="en-US" sz="1400">
                  <a:latin typeface="Comic Sans MS" pitchFamily="66" charset="0"/>
                  <a:ea typeface="微软雅黑" pitchFamily="34" charset="-122"/>
                </a:rPr>
                <a:t> </a:t>
              </a:r>
              <a:r>
                <a:rPr kumimoji="1" lang="en-US" altLang="zh-CN" sz="1400">
                  <a:latin typeface="Comic Sans MS" pitchFamily="66" charset="0"/>
                  <a:ea typeface="微软雅黑" pitchFamily="34" charset="-122"/>
                </a:rPr>
                <a:t>South-Eastern</a:t>
              </a:r>
              <a:r>
                <a:rPr kumimoji="1" lang="zh-CN" altLang="en-US" sz="1400">
                  <a:latin typeface="Comic Sans MS" pitchFamily="66" charset="0"/>
                  <a:ea typeface="微软雅黑" pitchFamily="34" charset="-122"/>
                </a:rPr>
                <a:t> </a:t>
              </a:r>
              <a:r>
                <a:rPr kumimoji="1" lang="en-US" altLang="zh-CN" sz="1400">
                  <a:latin typeface="Comic Sans MS" pitchFamily="66" charset="0"/>
                  <a:ea typeface="微软雅黑" pitchFamily="34" charset="-122"/>
                </a:rPr>
                <a:t>Eruopean</a:t>
              </a:r>
            </a:p>
            <a:p>
              <a:pPr algn="ctr">
                <a:lnSpc>
                  <a:spcPct val="90000"/>
                </a:lnSpc>
                <a:spcBef>
                  <a:spcPct val="20000"/>
                </a:spcBef>
              </a:pPr>
              <a:r>
                <a:rPr kumimoji="1" lang="en-US" altLang="zh-CN" sz="1400">
                  <a:latin typeface="Comic Sans MS" pitchFamily="66" charset="0"/>
                  <a:ea typeface="微软雅黑" pitchFamily="34" charset="-122"/>
                </a:rPr>
                <a:t>     ………</a:t>
              </a:r>
            </a:p>
          </p:txBody>
        </p:sp>
        <p:sp>
          <p:nvSpPr>
            <p:cNvPr id="12297" name="Text Box 31"/>
            <p:cNvSpPr txBox="1">
              <a:spLocks noChangeArrowheads="1"/>
            </p:cNvSpPr>
            <p:nvPr/>
          </p:nvSpPr>
          <p:spPr bwMode="auto">
            <a:xfrm>
              <a:off x="4368" y="960"/>
              <a:ext cx="1008" cy="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50000"/>
                </a:spcBef>
              </a:pPr>
              <a:r>
                <a:rPr kumimoji="1" lang="en-US" altLang="zh-CN" sz="1600">
                  <a:solidFill>
                    <a:srgbClr val="FF0033"/>
                  </a:solidFill>
                  <a:latin typeface="Comic Sans MS" pitchFamily="66" charset="0"/>
                  <a:ea typeface="微软雅黑" pitchFamily="34" charset="-122"/>
                </a:rPr>
                <a:t>ISO8859</a:t>
              </a:r>
              <a:r>
                <a:rPr kumimoji="1" lang="en-US" altLang="zh-CN" sz="1600">
                  <a:latin typeface="Comic Sans MS" pitchFamily="66" charset="0"/>
                  <a:ea typeface="微软雅黑" pitchFamily="34" charset="-122"/>
                </a:rPr>
                <a:t>. </a:t>
              </a:r>
            </a:p>
          </p:txBody>
        </p:sp>
      </p:grpSp>
      <p:sp>
        <p:nvSpPr>
          <p:cNvPr id="12294" name="AutoShape 29"/>
          <p:cNvSpPr>
            <a:spLocks noChangeArrowheads="1"/>
          </p:cNvSpPr>
          <p:nvPr/>
        </p:nvSpPr>
        <p:spPr bwMode="auto">
          <a:xfrm rot="1232993">
            <a:off x="3028950" y="3241675"/>
            <a:ext cx="1477963" cy="369888"/>
          </a:xfrm>
          <a:prstGeom prst="leftArrow">
            <a:avLst>
              <a:gd name="adj1" fmla="val 50000"/>
              <a:gd name="adj2" fmla="val 99893"/>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Tree>
    <p:extLst>
      <p:ext uri="{BB962C8B-B14F-4D97-AF65-F5344CB8AC3E}">
        <p14:creationId xmlns:p14="http://schemas.microsoft.com/office/powerpoint/2010/main" val="1640022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31540" y="143635"/>
            <a:ext cx="8153400" cy="516493"/>
          </a:xfrm>
        </p:spPr>
        <p:txBody>
          <a:bodyPr/>
          <a:lstStyle/>
          <a:p>
            <a:pPr eaLnBrk="1" hangingPunct="1"/>
            <a:r>
              <a:rPr lang="en-US" altLang="zh-CN" sz="3600" dirty="0" smtClean="0">
                <a:latin typeface="微软雅黑" panose="020B0503020204020204" pitchFamily="34" charset="-122"/>
                <a:ea typeface="微软雅黑" panose="020B0503020204020204" pitchFamily="34" charset="-122"/>
              </a:rPr>
              <a:t>ISO 8859 </a:t>
            </a:r>
            <a:r>
              <a:rPr lang="zh-CN" altLang="en-US" sz="3600" dirty="0" smtClean="0">
                <a:latin typeface="微软雅黑" panose="020B0503020204020204" pitchFamily="34" charset="-122"/>
                <a:ea typeface="微软雅黑" panose="020B0503020204020204" pitchFamily="34" charset="-122"/>
              </a:rPr>
              <a:t>扩充</a:t>
            </a:r>
            <a:r>
              <a:rPr lang="en-US" altLang="zh-CN" sz="3600" dirty="0" smtClean="0">
                <a:latin typeface="微软雅黑" panose="020B0503020204020204" pitchFamily="34" charset="-122"/>
                <a:ea typeface="微软雅黑" panose="020B0503020204020204" pitchFamily="34" charset="-122"/>
              </a:rPr>
              <a:t>ASCII</a:t>
            </a:r>
            <a:r>
              <a:rPr lang="zh-CN" altLang="en-US" sz="3600" dirty="0" smtClean="0">
                <a:latin typeface="微软雅黑" panose="020B0503020204020204" pitchFamily="34" charset="-122"/>
                <a:ea typeface="微软雅黑" panose="020B0503020204020204" pitchFamily="34" charset="-122"/>
              </a:rPr>
              <a:t>字符集</a:t>
            </a:r>
            <a:endParaRPr lang="en-US" altLang="zh-CN" sz="3600" dirty="0" smtClean="0">
              <a:latin typeface="微软雅黑" panose="020B0503020204020204" pitchFamily="34" charset="-122"/>
              <a:ea typeface="微软雅黑" panose="020B0503020204020204" pitchFamily="34" charset="-122"/>
            </a:endParaRPr>
          </a:p>
        </p:txBody>
      </p:sp>
      <p:grpSp>
        <p:nvGrpSpPr>
          <p:cNvPr id="13315" name="Group 14"/>
          <p:cNvGrpSpPr>
            <a:grpSpLocks/>
          </p:cNvGrpSpPr>
          <p:nvPr/>
        </p:nvGrpSpPr>
        <p:grpSpPr bwMode="auto">
          <a:xfrm>
            <a:off x="200025" y="3841750"/>
            <a:ext cx="8013700" cy="2101850"/>
            <a:chOff x="0" y="2635"/>
            <a:chExt cx="5063" cy="1509"/>
          </a:xfrm>
        </p:grpSpPr>
        <p:pic>
          <p:nvPicPr>
            <p:cNvPr id="13319" name="Picture 7" descr="iso885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 y="2635"/>
              <a:ext cx="3855" cy="1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8"/>
            <p:cNvSpPr txBox="1">
              <a:spLocks noChangeArrowheads="1"/>
            </p:cNvSpPr>
            <p:nvPr/>
          </p:nvSpPr>
          <p:spPr bwMode="auto">
            <a:xfrm>
              <a:off x="0" y="3027"/>
              <a:ext cx="1170"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50000"/>
                </a:spcBef>
              </a:pPr>
              <a:r>
                <a:rPr kumimoji="1" lang="en-US" altLang="zh-CN" sz="1600">
                  <a:latin typeface="Comic Sans MS" pitchFamily="66" charset="0"/>
                  <a:ea typeface="微软雅黑" pitchFamily="34" charset="-122"/>
                </a:rPr>
                <a:t>ISO-8859-2</a:t>
              </a:r>
            </a:p>
            <a:p>
              <a:pPr algn="ctr">
                <a:spcBef>
                  <a:spcPct val="50000"/>
                </a:spcBef>
              </a:pPr>
              <a:r>
                <a:rPr kumimoji="1" lang="en-US" altLang="zh-CN" sz="1600">
                  <a:latin typeface="Comic Sans MS" pitchFamily="66" charset="0"/>
                  <a:ea typeface="微软雅黑" pitchFamily="34" charset="-122"/>
                </a:rPr>
                <a:t>(East European) </a:t>
              </a:r>
            </a:p>
          </p:txBody>
        </p:sp>
      </p:grpSp>
      <p:grpSp>
        <p:nvGrpSpPr>
          <p:cNvPr id="13316" name="Group 13"/>
          <p:cNvGrpSpPr>
            <a:grpSpLocks/>
          </p:cNvGrpSpPr>
          <p:nvPr/>
        </p:nvGrpSpPr>
        <p:grpSpPr bwMode="auto">
          <a:xfrm>
            <a:off x="179388" y="1484313"/>
            <a:ext cx="8031162" cy="2020887"/>
            <a:chOff x="0" y="1067"/>
            <a:chExt cx="5059" cy="1443"/>
          </a:xfrm>
        </p:grpSpPr>
        <p:pic>
          <p:nvPicPr>
            <p:cNvPr id="13317" name="Picture 5" descr="iso885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 y="1067"/>
              <a:ext cx="3857" cy="1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 Box 9"/>
            <p:cNvSpPr txBox="1">
              <a:spLocks noChangeArrowheads="1"/>
            </p:cNvSpPr>
            <p:nvPr/>
          </p:nvSpPr>
          <p:spPr bwMode="auto">
            <a:xfrm>
              <a:off x="0" y="1676"/>
              <a:ext cx="1193"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50000"/>
                </a:spcBef>
              </a:pPr>
              <a:r>
                <a:rPr kumimoji="1" lang="en-US" altLang="zh-CN" sz="1600">
                  <a:latin typeface="Comic Sans MS" pitchFamily="66" charset="0"/>
                  <a:ea typeface="微软雅黑" pitchFamily="34" charset="-122"/>
                </a:rPr>
                <a:t>ISO-8859-1</a:t>
              </a:r>
            </a:p>
            <a:p>
              <a:pPr algn="ctr">
                <a:spcBef>
                  <a:spcPct val="50000"/>
                </a:spcBef>
              </a:pPr>
              <a:r>
                <a:rPr kumimoji="1" lang="en-US" altLang="zh-CN" sz="1600">
                  <a:latin typeface="Comic Sans MS" pitchFamily="66" charset="0"/>
                  <a:ea typeface="微软雅黑" pitchFamily="34" charset="-122"/>
                </a:rPr>
                <a:t>(West European) </a:t>
              </a:r>
            </a:p>
          </p:txBody>
        </p:sp>
      </p:grpSp>
    </p:spTree>
    <p:extLst>
      <p:ext uri="{BB962C8B-B14F-4D97-AF65-F5344CB8AC3E}">
        <p14:creationId xmlns:p14="http://schemas.microsoft.com/office/powerpoint/2010/main" val="1233759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24201</TotalTime>
  <Words>3662</Words>
  <Application>Microsoft Office PowerPoint</Application>
  <PresentationFormat>全屏显示(4:3)</PresentationFormat>
  <Paragraphs>458</Paragraphs>
  <Slides>34</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36" baseType="lpstr">
      <vt:lpstr>默认设计模板</vt:lpstr>
      <vt:lpstr>Microsoft Word Picture</vt:lpstr>
      <vt:lpstr>  第二章 数据的机器级表示与处理               ——非数值数据的表示、数据的存储   </vt:lpstr>
      <vt:lpstr>数据的表示和运算</vt:lpstr>
      <vt:lpstr>  1. 非数值数据的编码表示  </vt:lpstr>
      <vt:lpstr>逻辑数据的编码表示</vt:lpstr>
      <vt:lpstr>西文字符的编码表示</vt:lpstr>
      <vt:lpstr>ASCII码/ ISO-646-US标准</vt:lpstr>
      <vt:lpstr>ISO-646的本地化</vt:lpstr>
      <vt:lpstr>扩充ASCII字符集——ISO8859</vt:lpstr>
      <vt:lpstr>ISO 8859 扩充ASCII字符集</vt:lpstr>
      <vt:lpstr>汉字及国际字符的编码表示</vt:lpstr>
      <vt:lpstr>汉字内码</vt:lpstr>
      <vt:lpstr>GB2312-1980</vt:lpstr>
      <vt:lpstr>CJK(中日韩)统一汉字字符集</vt:lpstr>
      <vt:lpstr>《汉字内码扩展规范》GBK</vt:lpstr>
      <vt:lpstr>ISO/IEC 10646 (UCS)</vt:lpstr>
      <vt:lpstr>PowerPoint 演示文稿</vt:lpstr>
      <vt:lpstr>PowerPoint 演示文稿</vt:lpstr>
      <vt:lpstr>UCS的变形显现形式之一UTF-8</vt:lpstr>
      <vt:lpstr>UCS的变形显现形式之一UTF-16</vt:lpstr>
      <vt:lpstr>GB18030-2000的编码</vt:lpstr>
      <vt:lpstr>汉字的字模点阵码和轮廓描述</vt:lpstr>
      <vt:lpstr>点阵字体</vt:lpstr>
      <vt:lpstr>矢量字体</vt:lpstr>
      <vt:lpstr>  2. 数据的宽度和存储  </vt:lpstr>
      <vt:lpstr>数据的基本宽度</vt:lpstr>
      <vt:lpstr>数据的基本宽度</vt:lpstr>
      <vt:lpstr>数据量的度量单位</vt:lpstr>
      <vt:lpstr>程序中数据类型的宽度</vt:lpstr>
      <vt:lpstr>数据的存储和排列顺序</vt:lpstr>
      <vt:lpstr>BIG Endian versus Little Endian </vt:lpstr>
      <vt:lpstr>Byte Swap Problem（字节交换问题）</vt:lpstr>
      <vt:lpstr>检测系统的字节顺序</vt:lpstr>
      <vt:lpstr>关于大端小端</vt:lpstr>
      <vt:lpstr>第二讲小结</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JieTang</cp:lastModifiedBy>
  <cp:revision>1892</cp:revision>
  <dcterms:created xsi:type="dcterms:W3CDTF">2008-04-26T09:05:28Z</dcterms:created>
  <dcterms:modified xsi:type="dcterms:W3CDTF">2020-09-18T06:12:05Z</dcterms:modified>
</cp:coreProperties>
</file>