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1011" r:id="rId3"/>
    <p:sldId id="893" r:id="rId4"/>
    <p:sldId id="1091" r:id="rId5"/>
    <p:sldId id="894" r:id="rId6"/>
    <p:sldId id="895" r:id="rId7"/>
    <p:sldId id="1081" r:id="rId8"/>
    <p:sldId id="896" r:id="rId9"/>
    <p:sldId id="1023" r:id="rId10"/>
    <p:sldId id="1052" r:id="rId11"/>
    <p:sldId id="1024" r:id="rId12"/>
    <p:sldId id="1025" r:id="rId13"/>
    <p:sldId id="1060" r:id="rId14"/>
    <p:sldId id="1028" r:id="rId15"/>
    <p:sldId id="1082" r:id="rId16"/>
    <p:sldId id="1029" r:id="rId17"/>
    <p:sldId id="1030" r:id="rId18"/>
    <p:sldId id="1031" r:id="rId19"/>
    <p:sldId id="1033" r:id="rId20"/>
    <p:sldId id="1034" r:id="rId21"/>
    <p:sldId id="1035" r:id="rId22"/>
    <p:sldId id="1036" r:id="rId23"/>
    <p:sldId id="1037" r:id="rId24"/>
    <p:sldId id="1038" r:id="rId25"/>
    <p:sldId id="1039" r:id="rId26"/>
    <p:sldId id="1071" r:id="rId27"/>
    <p:sldId id="1062" r:id="rId28"/>
    <p:sldId id="1072" r:id="rId29"/>
    <p:sldId id="1073" r:id="rId30"/>
    <p:sldId id="1083" r:id="rId31"/>
    <p:sldId id="1084" r:id="rId32"/>
    <p:sldId id="1074" r:id="rId33"/>
    <p:sldId id="1085" r:id="rId34"/>
    <p:sldId id="1086" r:id="rId35"/>
    <p:sldId id="1043" r:id="rId36"/>
    <p:sldId id="1076" r:id="rId37"/>
    <p:sldId id="1045" r:id="rId38"/>
    <p:sldId id="1077" r:id="rId39"/>
    <p:sldId id="1046" r:id="rId40"/>
    <p:sldId id="1078" r:id="rId41"/>
    <p:sldId id="1079" r:id="rId42"/>
    <p:sldId id="1047" r:id="rId43"/>
    <p:sldId id="1087" r:id="rId44"/>
    <p:sldId id="1088" r:id="rId45"/>
    <p:sldId id="1048" r:id="rId46"/>
    <p:sldId id="1049" r:id="rId47"/>
    <p:sldId id="1050" r:id="rId48"/>
    <p:sldId id="1051" r:id="rId49"/>
    <p:sldId id="1022" r:id="rId50"/>
    <p:sldId id="1054" r:id="rId51"/>
    <p:sldId id="985" r:id="rId52"/>
    <p:sldId id="989" r:id="rId53"/>
    <p:sldId id="990" r:id="rId54"/>
    <p:sldId id="1053" r:id="rId55"/>
    <p:sldId id="998" r:id="rId56"/>
    <p:sldId id="999" r:id="rId57"/>
    <p:sldId id="1003" r:id="rId58"/>
    <p:sldId id="1058" r:id="rId59"/>
    <p:sldId id="1080" r:id="rId60"/>
    <p:sldId id="1004" r:id="rId61"/>
    <p:sldId id="1002" r:id="rId62"/>
    <p:sldId id="1005" r:id="rId63"/>
    <p:sldId id="1006" r:id="rId64"/>
    <p:sldId id="1007" r:id="rId65"/>
    <p:sldId id="1089" r:id="rId66"/>
    <p:sldId id="1090" r:id="rId67"/>
    <p:sldId id="1020" r:id="rId68"/>
    <p:sldId id="1066" r:id="rId69"/>
    <p:sldId id="1001" r:id="rId7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66CC"/>
    <a:srgbClr val="CC3300"/>
    <a:srgbClr val="0066FF"/>
    <a:srgbClr val="009242"/>
    <a:srgbClr val="FF0000"/>
    <a:srgbClr val="3366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7822" autoAdjust="0"/>
    <p:restoredTop sz="98626" autoAdjust="0"/>
  </p:normalViewPr>
  <p:slideViewPr>
    <p:cSldViewPr>
      <p:cViewPr>
        <p:scale>
          <a:sx n="80" d="100"/>
          <a:sy n="80" d="100"/>
        </p:scale>
        <p:origin x="-608" y="-140"/>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7128"/>
    </p:cViewPr>
  </p:sorterViewPr>
  <p:notesViewPr>
    <p:cSldViewPr>
      <p:cViewPr varScale="1">
        <p:scale>
          <a:sx n="68" d="100"/>
          <a:sy n="68" d="100"/>
        </p:scale>
        <p:origin x="-3288"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3AB031EA-10E5-4739-BF41-853FF9521EE9}" type="slidenum">
              <a:rPr lang="en-US" altLang="zh-CN"/>
              <a:pPr>
                <a:defRPr/>
              </a:pPr>
              <a:t>‹#›</a:t>
            </a:fld>
            <a:endParaRPr lang="en-US" altLang="zh-CN"/>
          </a:p>
        </p:txBody>
      </p:sp>
    </p:spTree>
    <p:extLst>
      <p:ext uri="{BB962C8B-B14F-4D97-AF65-F5344CB8AC3E}">
        <p14:creationId xmlns:p14="http://schemas.microsoft.com/office/powerpoint/2010/main" val="27042679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下面，我们介绍一下原位交换两个变量的值的方法。如果我们有两个变量</a:t>
            </a:r>
            <a:r>
              <a:rPr lang="en-US" altLang="zh-CN" sz="1200" b="0" i="0" kern="1200" dirty="0" smtClean="0">
                <a:solidFill>
                  <a:schemeClr val="tx1"/>
                </a:solidFill>
                <a:effectLst/>
                <a:latin typeface="Arial" charset="0"/>
                <a:ea typeface="宋体" pitchFamily="2" charset="-122"/>
                <a:cs typeface="+mn-cs"/>
              </a:rPr>
              <a:t>a</a:t>
            </a:r>
            <a:r>
              <a:rPr lang="zh-CN" altLang="en-US" sz="1200" b="0" i="0" kern="1200" dirty="0" smtClean="0">
                <a:solidFill>
                  <a:schemeClr val="tx1"/>
                </a:solidFill>
                <a:effectLst/>
                <a:latin typeface="Arial" charset="0"/>
                <a:ea typeface="宋体" pitchFamily="2" charset="-122"/>
                <a:cs typeface="+mn-cs"/>
              </a:rPr>
              <a:t>和</a:t>
            </a:r>
            <a:r>
              <a:rPr lang="en-US" altLang="zh-CN" sz="1200" b="0" i="0" kern="1200" dirty="0" smtClean="0">
                <a:solidFill>
                  <a:schemeClr val="tx1"/>
                </a:solidFill>
                <a:effectLst/>
                <a:latin typeface="Arial" charset="0"/>
                <a:ea typeface="宋体" pitchFamily="2" charset="-122"/>
                <a:cs typeface="+mn-cs"/>
              </a:rPr>
              <a:t>b</a:t>
            </a:r>
            <a:r>
              <a:rPr lang="zh-CN" altLang="en-US" sz="1200" b="0" i="0" kern="1200" dirty="0" smtClean="0">
                <a:solidFill>
                  <a:schemeClr val="tx1"/>
                </a:solidFill>
                <a:effectLst/>
                <a:latin typeface="Arial" charset="0"/>
                <a:ea typeface="宋体" pitchFamily="2" charset="-122"/>
                <a:cs typeface="+mn-cs"/>
              </a:rPr>
              <a:t>，当我们希望交换他们的数值时，普通的方法需要新分配一个临时变量。此外，如果给定</a:t>
            </a:r>
            <a:r>
              <a:rPr lang="en-US" altLang="zh-CN" sz="1200" b="0" i="0" kern="1200" dirty="0" smtClean="0">
                <a:solidFill>
                  <a:schemeClr val="tx1"/>
                </a:solidFill>
                <a:effectLst/>
                <a:latin typeface="Arial" charset="0"/>
                <a:ea typeface="宋体" pitchFamily="2" charset="-122"/>
                <a:cs typeface="+mn-cs"/>
              </a:rPr>
              <a:t>1000</a:t>
            </a:r>
            <a:r>
              <a:rPr lang="zh-CN" altLang="en-US" sz="1200" b="0" i="0" kern="1200" dirty="0" smtClean="0">
                <a:solidFill>
                  <a:schemeClr val="tx1"/>
                </a:solidFill>
                <a:effectLst/>
                <a:latin typeface="Arial" charset="0"/>
                <a:ea typeface="宋体" pitchFamily="2" charset="-122"/>
                <a:cs typeface="+mn-cs"/>
              </a:rPr>
              <a:t>个变量的值，如果任意删除其中的一个值，你能快速的找出删除了值是多少吗？这个也可以用类似的方法完成，具体请同学们自己思考一下。</a:t>
            </a:r>
            <a:endParaRPr lang="zh-CN" altLang="en-US" sz="1200" b="0" i="0" kern="1200" dirty="0">
              <a:solidFill>
                <a:schemeClr val="tx1"/>
              </a:solidFill>
              <a:effectLst/>
              <a:latin typeface="Arial"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11FB917A-5B9E-4F48-B159-01685E5FB38B}" type="slidenum">
              <a:rPr lang="en-US" altLang="zh-CN" smtClean="0"/>
              <a:pPr>
                <a:defRPr/>
              </a:pPr>
              <a:t>7</a:t>
            </a:fld>
            <a:endParaRPr lang="en-US" altLang="zh-CN"/>
          </a:p>
        </p:txBody>
      </p:sp>
    </p:spTree>
    <p:extLst>
      <p:ext uri="{BB962C8B-B14F-4D97-AF65-F5344CB8AC3E}">
        <p14:creationId xmlns:p14="http://schemas.microsoft.com/office/powerpoint/2010/main" val="1090865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Rot="1" noChangeAspect="1" noChangeArrowheads="1" noTextEdit="1"/>
          </p:cNvSpPr>
          <p:nvPr>
            <p:ph type="sldImg"/>
          </p:nvPr>
        </p:nvSpPr>
        <p:spPr>
          <a:ln/>
        </p:spPr>
      </p:sp>
      <p:sp>
        <p:nvSpPr>
          <p:cNvPr id="72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Rot="1" noChangeAspect="1" noChangeArrowheads="1" noTextEdit="1"/>
          </p:cNvSpPr>
          <p:nvPr>
            <p:ph type="sldImg"/>
          </p:nvPr>
        </p:nvSpPr>
        <p:spPr>
          <a:ln/>
        </p:spPr>
      </p:sp>
      <p:sp>
        <p:nvSpPr>
          <p:cNvPr id="72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Rot="1" noChangeAspect="1" noChangeArrowheads="1" noTextEdit="1"/>
          </p:cNvSpPr>
          <p:nvPr>
            <p:ph type="sldImg"/>
          </p:nvPr>
        </p:nvSpPr>
        <p:spPr>
          <a:ln/>
        </p:spPr>
      </p:sp>
      <p:sp>
        <p:nvSpPr>
          <p:cNvPr id="73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Rot="1" noChangeAspect="1" noChangeArrowheads="1" noTextEdit="1"/>
          </p:cNvSpPr>
          <p:nvPr>
            <p:ph type="sldImg"/>
          </p:nvPr>
        </p:nvSpPr>
        <p:spPr>
          <a:ln/>
        </p:spPr>
      </p:sp>
      <p:sp>
        <p:nvSpPr>
          <p:cNvPr id="73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8" tIns="44234" rIns="90048" bIns="44234"/>
          <a:lstStyle/>
          <a:p>
            <a:r>
              <a:rPr lang="en-US" altLang="zh-CN" dirty="0" smtClean="0">
                <a:latin typeface="Arial" pitchFamily="34" charset="0"/>
              </a:rPr>
              <a:t>Besides detecting overflow, our ALU also needs to indicate if the result is zero.</a:t>
            </a:r>
          </a:p>
          <a:p>
            <a:r>
              <a:rPr lang="en-US" altLang="zh-CN" dirty="0" smtClean="0">
                <a:latin typeface="Arial" pitchFamily="34" charset="0"/>
              </a:rPr>
              <a:t>This is easy to do.  All we need is a BIG NOR gate.</a:t>
            </a:r>
          </a:p>
          <a:p>
            <a:r>
              <a:rPr lang="en-US" altLang="zh-CN" dirty="0" smtClean="0">
                <a:latin typeface="Arial" pitchFamily="34" charset="0"/>
              </a:rPr>
              <a:t>Then if any of the Result bit is not zero, then the output of the NOR gate will be low.</a:t>
            </a:r>
          </a:p>
          <a:p>
            <a:r>
              <a:rPr lang="en-US" altLang="zh-CN" dirty="0" smtClean="0">
                <a:latin typeface="Arial" pitchFamily="34" charset="0"/>
              </a:rPr>
              <a:t>The only time the output of the NOR gate is high is when all the result bits are zeroes.</a:t>
            </a:r>
          </a:p>
          <a:p>
            <a:endParaRPr lang="en-US" altLang="zh-CN" dirty="0" smtClean="0">
              <a:latin typeface="Arial" pitchFamily="34" charset="0"/>
            </a:endParaRPr>
          </a:p>
          <a:p>
            <a:r>
              <a:rPr lang="en-US" altLang="zh-CN" dirty="0" smtClean="0">
                <a:latin typeface="Arial" pitchFamily="34" charset="0"/>
              </a:rPr>
              <a:t>+1 = 43 min. (Y:23)</a:t>
            </a:r>
          </a:p>
          <a:p>
            <a:endParaRPr lang="en-US" altLang="zh-CN" b="1" dirty="0" smtClean="0">
              <a:latin typeface="Arial" pitchFamily="34" charset="0"/>
            </a:endParaRPr>
          </a:p>
          <a:p>
            <a:r>
              <a:rPr lang="en-US" altLang="zh-CN" b="1" dirty="0" smtClean="0">
                <a:latin typeface="Arial" pitchFamily="34" charset="0"/>
              </a:rPr>
              <a:t>Supplement: </a:t>
            </a:r>
            <a:r>
              <a:rPr lang="en-US" altLang="zh-CN" dirty="0" smtClean="0">
                <a:latin typeface="Arial" pitchFamily="34" charset="0"/>
              </a:rPr>
              <a:t>why do we need to check if the result is zero? For instructions such as </a:t>
            </a:r>
            <a:r>
              <a:rPr lang="en-US" altLang="zh-CN" dirty="0" err="1" smtClean="0">
                <a:latin typeface="Arial" pitchFamily="34" charset="0"/>
              </a:rPr>
              <a:t>bne</a:t>
            </a:r>
            <a:r>
              <a:rPr lang="en-US" altLang="zh-CN" dirty="0" smtClean="0">
                <a:latin typeface="Arial" pitchFamily="34" charset="0"/>
              </a:rPr>
              <a:t>, </a:t>
            </a:r>
            <a:r>
              <a:rPr lang="en-US" altLang="zh-CN" dirty="0" err="1" smtClean="0">
                <a:latin typeface="Arial" pitchFamily="34" charset="0"/>
              </a:rPr>
              <a:t>beq</a:t>
            </a:r>
            <a:r>
              <a:rPr lang="en-US" altLang="zh-CN" dirty="0" smtClean="0">
                <a:latin typeface="Arial" pitchFamily="34" charset="0"/>
              </a:rPr>
              <a:t>, </a:t>
            </a:r>
            <a:r>
              <a:rPr lang="en-US" altLang="zh-CN" dirty="0" err="1" smtClean="0">
                <a:latin typeface="Arial" pitchFamily="34" charset="0"/>
              </a:rPr>
              <a:t>slt</a:t>
            </a:r>
            <a:r>
              <a:rPr lang="en-US" altLang="zh-CN" dirty="0" smtClean="0">
                <a:latin typeface="Arial" pitchFamily="34" charset="0"/>
              </a:rPr>
              <a:t>, …</a:t>
            </a:r>
          </a:p>
        </p:txBody>
      </p:sp>
      <p:sp>
        <p:nvSpPr>
          <p:cNvPr id="695299" name="Rectangle 3"/>
          <p:cNvSpPr>
            <a:spLocks noGrp="1" noRot="1" noChangeAspect="1" noChangeArrowheads="1" noTextEdit="1"/>
          </p:cNvSpPr>
          <p:nvPr>
            <p:ph type="sldImg"/>
          </p:nvPr>
        </p:nvSpPr>
        <p:spPr>
          <a:xfrm>
            <a:off x="1141413" y="574675"/>
            <a:ext cx="4589462" cy="3441700"/>
          </a:xfr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Rot="1" noChangeAspect="1" noChangeArrowheads="1" noTextEdit="1"/>
          </p:cNvSpPr>
          <p:nvPr>
            <p:ph type="sldImg"/>
          </p:nvPr>
        </p:nvSpPr>
        <p:spPr>
          <a:xfrm>
            <a:off x="1143000" y="574675"/>
            <a:ext cx="4589463" cy="3441700"/>
          </a:xfrm>
          <a:solidFill>
            <a:srgbClr val="FFFFFF"/>
          </a:solidFill>
          <a:ln/>
        </p:spPr>
      </p:sp>
      <p:sp>
        <p:nvSpPr>
          <p:cNvPr id="667651" name="Rectangle 3"/>
          <p:cNvSpPr>
            <a:spLocks noGrp="1" noChangeArrowheads="1"/>
          </p:cNvSpPr>
          <p:nvPr>
            <p:ph type="body" idx="1"/>
          </p:nvPr>
        </p:nvSpPr>
        <p:spPr>
          <a:xfrm>
            <a:off x="515938" y="4343400"/>
            <a:ext cx="5910262" cy="4114800"/>
          </a:xfrm>
          <a:solidFill>
            <a:srgbClr val="FFFFFF"/>
          </a:solidFill>
          <a:ln>
            <a:solidFill>
              <a:srgbClr val="000000"/>
            </a:solidFill>
          </a:ln>
        </p:spPr>
        <p:txBody>
          <a:bodyPr lIns="90048" tIns="44234" rIns="90048" bIns="44234"/>
          <a:lstStyle/>
          <a:p>
            <a:r>
              <a:rPr lang="en-US" altLang="zh-CN" b="1" smtClean="0">
                <a:latin typeface="Arial" pitchFamily="34" charset="0"/>
              </a:rPr>
              <a:t>Supplement: ULP=units in the last place.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57" tIns="43328" rIns="86657" bIns="43328"/>
          <a:lstStyle/>
          <a:p>
            <a:pPr marL="228600" indent="-228600"/>
            <a:r>
              <a:rPr lang="en-US" altLang="zh-CN" smtClean="0">
                <a:latin typeface="Arial" pitchFamily="34" charset="0"/>
              </a:rPr>
              <a:t>Any questions so far? After this class, we should think of some important questions. Here are some examples:</a:t>
            </a:r>
          </a:p>
          <a:p>
            <a:pPr marL="228600" indent="-228600">
              <a:buFontTx/>
              <a:buAutoNum type="arabicPeriod"/>
            </a:pPr>
            <a:r>
              <a:rPr lang="en-US" altLang="zh-CN" smtClean="0">
                <a:latin typeface="Arial" pitchFamily="34" charset="0"/>
              </a:rPr>
              <a:t>We should know what’s the range of expressible value for single-precision and double-precision. We consider this question by finding the largest number form. For normalized form, we know the largest one is that the significand should be all ones, exponent should be 11111110, which is 254, the true value is 254-127=127, so the value of the largest number is …., which is about +1.99…99x2</a:t>
            </a:r>
            <a:r>
              <a:rPr lang="en-US" altLang="zh-CN" baseline="30000" smtClean="0">
                <a:latin typeface="Arial" pitchFamily="34" charset="0"/>
              </a:rPr>
              <a:t>7</a:t>
            </a:r>
            <a:r>
              <a:rPr lang="en-US" altLang="zh-CN" smtClean="0">
                <a:latin typeface="Arial" pitchFamily="34" charset="0"/>
              </a:rPr>
              <a:t>x2</a:t>
            </a:r>
            <a:r>
              <a:rPr lang="en-US" altLang="zh-CN" baseline="30000" smtClean="0">
                <a:latin typeface="Arial" pitchFamily="34" charset="0"/>
              </a:rPr>
              <a:t>120</a:t>
            </a:r>
            <a:r>
              <a:rPr lang="en-US" altLang="zh-CN" smtClean="0">
                <a:latin typeface="Arial" pitchFamily="34" charset="0"/>
              </a:rPr>
              <a:t> = +1.99…99x2</a:t>
            </a:r>
            <a:r>
              <a:rPr lang="en-US" altLang="zh-CN" baseline="30000" smtClean="0">
                <a:latin typeface="Arial" pitchFamily="34" charset="0"/>
              </a:rPr>
              <a:t>7</a:t>
            </a:r>
            <a:r>
              <a:rPr lang="en-US" altLang="zh-CN" smtClean="0">
                <a:latin typeface="Arial" pitchFamily="34" charset="0"/>
              </a:rPr>
              <a:t>x(2</a:t>
            </a:r>
            <a:r>
              <a:rPr lang="en-US" altLang="zh-CN" baseline="30000" smtClean="0">
                <a:latin typeface="Arial" pitchFamily="34" charset="0"/>
              </a:rPr>
              <a:t>10</a:t>
            </a:r>
            <a:r>
              <a:rPr lang="en-US" altLang="zh-CN" smtClean="0">
                <a:latin typeface="Arial" pitchFamily="34" charset="0"/>
              </a:rPr>
              <a:t>)</a:t>
            </a:r>
            <a:r>
              <a:rPr lang="en-US" altLang="zh-CN" baseline="30000" smtClean="0">
                <a:latin typeface="Arial" pitchFamily="34" charset="0"/>
              </a:rPr>
              <a:t>12</a:t>
            </a:r>
            <a:r>
              <a:rPr lang="en-US" altLang="zh-CN" smtClean="0">
                <a:latin typeface="Arial" pitchFamily="34" charset="0"/>
              </a:rPr>
              <a:t> ~ +1.99…99x1.28x10</a:t>
            </a:r>
            <a:r>
              <a:rPr lang="en-US" altLang="zh-CN" baseline="30000" smtClean="0">
                <a:latin typeface="Arial" pitchFamily="34" charset="0"/>
              </a:rPr>
              <a:t>2</a:t>
            </a:r>
            <a:r>
              <a:rPr lang="en-US" altLang="zh-CN" smtClean="0">
                <a:latin typeface="Arial" pitchFamily="34" charset="0"/>
              </a:rPr>
              <a:t>x(10</a:t>
            </a:r>
            <a:r>
              <a:rPr lang="en-US" altLang="zh-CN" baseline="30000" smtClean="0">
                <a:latin typeface="Arial" pitchFamily="34" charset="0"/>
              </a:rPr>
              <a:t>3</a:t>
            </a:r>
            <a:r>
              <a:rPr lang="en-US" altLang="zh-CN" smtClean="0">
                <a:latin typeface="Arial" pitchFamily="34" charset="0"/>
              </a:rPr>
              <a:t>)</a:t>
            </a:r>
            <a:r>
              <a:rPr lang="en-US" altLang="zh-CN" baseline="30000" smtClean="0">
                <a:latin typeface="Arial" pitchFamily="34" charset="0"/>
              </a:rPr>
              <a:t>12</a:t>
            </a:r>
            <a:r>
              <a:rPr lang="en-US" altLang="zh-CN" smtClean="0">
                <a:latin typeface="Arial" pitchFamily="34" charset="0"/>
              </a:rPr>
              <a:t> ~ +2.0x10</a:t>
            </a:r>
            <a:r>
              <a:rPr lang="en-US" altLang="zh-CN" baseline="30000" smtClean="0">
                <a:latin typeface="Arial" pitchFamily="34" charset="0"/>
              </a:rPr>
              <a:t>38</a:t>
            </a:r>
            <a:r>
              <a:rPr lang="en-US" altLang="zh-CN" smtClean="0">
                <a:latin typeface="Arial" pitchFamily="34" charset="0"/>
              </a:rPr>
              <a:t> </a:t>
            </a:r>
          </a:p>
          <a:p>
            <a:pPr marL="228600" indent="-228600">
              <a:buFontTx/>
              <a:buAutoNum type="arabicPeriod"/>
            </a:pPr>
            <a:r>
              <a:rPr lang="en-US" altLang="zh-CN" smtClean="0">
                <a:latin typeface="Arial" pitchFamily="34" charset="0"/>
              </a:rPr>
              <a:t>We should know why use biased exponent. Considering the addition operation for two scientific notation numbers, 3.12x10</a:t>
            </a:r>
            <a:r>
              <a:rPr lang="en-US" altLang="zh-CN" baseline="30000" smtClean="0">
                <a:latin typeface="Arial" pitchFamily="34" charset="0"/>
              </a:rPr>
              <a:t>3 </a:t>
            </a:r>
            <a:r>
              <a:rPr lang="en-US" altLang="zh-CN" smtClean="0">
                <a:latin typeface="Arial" pitchFamily="34" charset="0"/>
              </a:rPr>
              <a:t>4.28x10</a:t>
            </a:r>
            <a:r>
              <a:rPr lang="en-US" altLang="zh-CN" baseline="30000" smtClean="0">
                <a:latin typeface="Arial" pitchFamily="34" charset="0"/>
              </a:rPr>
              <a:t>-2</a:t>
            </a:r>
            <a:r>
              <a:rPr lang="en-US" altLang="zh-CN" smtClean="0">
                <a:latin typeface="Arial" pitchFamily="34" charset="0"/>
              </a:rPr>
              <a:t>, before adding the fractions, we must adjust the exponents to make them the same. We always convert the smaller one. Here 4.28x10</a:t>
            </a:r>
            <a:r>
              <a:rPr lang="en-US" altLang="zh-CN" baseline="30000" smtClean="0">
                <a:latin typeface="Arial" pitchFamily="34" charset="0"/>
              </a:rPr>
              <a:t>-2 </a:t>
            </a:r>
            <a:r>
              <a:rPr lang="en-US" altLang="zh-CN" smtClean="0">
                <a:latin typeface="Arial" pitchFamily="34" charset="0"/>
              </a:rPr>
              <a:t>should be convert to 0.0000428x10</a:t>
            </a:r>
            <a:r>
              <a:rPr lang="en-US" altLang="zh-CN" baseline="30000" smtClean="0">
                <a:latin typeface="Arial" pitchFamily="34" charset="0"/>
              </a:rPr>
              <a:t>3 </a:t>
            </a:r>
            <a:r>
              <a:rPr lang="en-US" altLang="zh-CN" smtClean="0">
                <a:latin typeface="Arial" pitchFamily="34" charset="0"/>
              </a:rPr>
              <a:t>. So we want to know which is larger and which is smaller. Inside the computer, we compare two numbers by seeing the digits from left to right. If we express the exponent using two’s complement form, the negative numbers will seem to be larger than positive numbers. For example(suppose N=4): –2=&gt;1110</a:t>
            </a:r>
            <a:r>
              <a:rPr lang="en-US" altLang="zh-CN" baseline="-25000" smtClean="0">
                <a:latin typeface="Arial" pitchFamily="34" charset="0"/>
              </a:rPr>
              <a:t>2</a:t>
            </a:r>
            <a:r>
              <a:rPr lang="en-US" altLang="zh-CN" smtClean="0">
                <a:latin typeface="Arial" pitchFamily="34" charset="0"/>
              </a:rPr>
              <a:t>, +3=&gt;0011</a:t>
            </a:r>
            <a:r>
              <a:rPr lang="en-US" altLang="zh-CN" baseline="-25000" smtClean="0">
                <a:latin typeface="Arial" pitchFamily="34" charset="0"/>
              </a:rPr>
              <a:t>2</a:t>
            </a:r>
            <a:r>
              <a:rPr lang="en-US" altLang="zh-CN" smtClean="0">
                <a:latin typeface="Arial" pitchFamily="34" charset="0"/>
              </a:rPr>
              <a:t>. If we use biased exponent which add certain excess(here say 8=1000</a:t>
            </a:r>
            <a:r>
              <a:rPr lang="en-US" altLang="zh-CN" baseline="-25000" smtClean="0">
                <a:latin typeface="Arial" pitchFamily="34" charset="0"/>
              </a:rPr>
              <a:t>2</a:t>
            </a:r>
            <a:r>
              <a:rPr lang="en-US" altLang="zh-CN" smtClean="0">
                <a:latin typeface="Arial" pitchFamily="34" charset="0"/>
              </a:rPr>
              <a:t>), we will have:  –2=&gt;0110</a:t>
            </a:r>
            <a:r>
              <a:rPr lang="en-US" altLang="zh-CN" baseline="-25000" smtClean="0">
                <a:latin typeface="Arial" pitchFamily="34" charset="0"/>
              </a:rPr>
              <a:t>2</a:t>
            </a:r>
            <a:r>
              <a:rPr lang="en-US" altLang="zh-CN" smtClean="0">
                <a:latin typeface="Arial" pitchFamily="34" charset="0"/>
              </a:rPr>
              <a:t>, +3=&gt;1011</a:t>
            </a:r>
            <a:r>
              <a:rPr lang="en-US" altLang="zh-CN" baseline="-25000" smtClean="0">
                <a:latin typeface="Arial" pitchFamily="34" charset="0"/>
              </a:rPr>
              <a:t>2</a:t>
            </a:r>
            <a:r>
              <a:rPr lang="en-US" altLang="zh-CN" smtClean="0">
                <a:latin typeface="Arial" pitchFamily="34" charset="0"/>
              </a:rPr>
              <a:t> It is obvious that 1011 is larger than 0110. Generally, we always choose 2</a:t>
            </a:r>
            <a:r>
              <a:rPr lang="en-US" altLang="zh-CN" baseline="30000" smtClean="0">
                <a:latin typeface="Arial" pitchFamily="34" charset="0"/>
              </a:rPr>
              <a:t>N-1 </a:t>
            </a:r>
            <a:r>
              <a:rPr lang="en-US" altLang="zh-CN" smtClean="0">
                <a:latin typeface="Arial" pitchFamily="34" charset="0"/>
              </a:rPr>
              <a:t>as the excess(or bias)  for N bits number. Before IEEE 754 standard, Almost all the computer did in this way. IEEE 754 chose 2</a:t>
            </a:r>
            <a:r>
              <a:rPr lang="en-US" altLang="zh-CN" baseline="30000" smtClean="0">
                <a:latin typeface="Arial" pitchFamily="34" charset="0"/>
              </a:rPr>
              <a:t>N-1</a:t>
            </a:r>
            <a:r>
              <a:rPr lang="en-US" altLang="zh-CN" smtClean="0">
                <a:latin typeface="Arial" pitchFamily="34" charset="0"/>
              </a:rPr>
              <a:t> –1, it’s a clever selection, because it can enlarge the range of the expressible value.  Say N=4, if we choose 1000 as bias, the largest number is +7 (=&gt;1111</a:t>
            </a:r>
            <a:r>
              <a:rPr lang="en-US" altLang="zh-CN" baseline="-25000" smtClean="0">
                <a:latin typeface="Arial" pitchFamily="34" charset="0"/>
              </a:rPr>
              <a:t>2</a:t>
            </a:r>
            <a:r>
              <a:rPr lang="en-US" altLang="zh-CN" smtClean="0">
                <a:latin typeface="Arial" pitchFamily="34" charset="0"/>
              </a:rPr>
              <a:t>), if we choose 0111 as bias, the largest number can be +8 (=&gt;1111</a:t>
            </a:r>
            <a:r>
              <a:rPr lang="en-US" altLang="zh-CN" baseline="-25000" smtClean="0">
                <a:latin typeface="Arial" pitchFamily="34" charset="0"/>
              </a:rPr>
              <a:t>2</a:t>
            </a:r>
            <a:r>
              <a:rPr lang="en-US" altLang="zh-CN" smtClean="0">
                <a:latin typeface="Arial" pitchFamily="34" charset="0"/>
              </a:rPr>
              <a:t>)</a:t>
            </a:r>
          </a:p>
          <a:p>
            <a:pPr marL="228600" indent="-228600">
              <a:buFontTx/>
              <a:buAutoNum type="arabicPeriod"/>
            </a:pPr>
            <a:r>
              <a:rPr lang="en-US" altLang="zh-CN" smtClean="0">
                <a:latin typeface="Arial" pitchFamily="34" charset="0"/>
              </a:rPr>
              <a:t>For the first case, we convert i from int to float and then to int. If i is a very large integer, it will lose some lower significant digits when converting to float (because 31&gt;24). So it will be not true. How about Double?  (it’s OK, because 31&lt;53). For the second case, we convert f from float to int and then to float. If f is a very small number (&lt;1), it will have no integer representation when converting to int. So it will be not always true. How about Double? The situation is the same, so it’s also not always true.</a:t>
            </a:r>
          </a:p>
          <a:p>
            <a:pPr marL="228600" indent="-228600">
              <a:buFontTx/>
              <a:buAutoNum type="arabicPeriod"/>
            </a:pPr>
            <a:r>
              <a:rPr lang="en-US" altLang="zh-CN" smtClean="0">
                <a:latin typeface="Arial" pitchFamily="34" charset="0"/>
              </a:rPr>
              <a:t>When we add a very small number to a very large number, we will get the result which is exact the larger number. Because we should adjust the exponents to make them the same, so for very small exponent, the significand will be lost after moving the point to left and truncating the lower significant digits.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8" tIns="44234" rIns="90048" bIns="44234"/>
          <a:lstStyle/>
          <a:p>
            <a:r>
              <a:rPr lang="en-US" altLang="zh-CN" smtClean="0">
                <a:latin typeface="Arial" pitchFamily="34" charset="0"/>
              </a:rPr>
              <a:t>Besides detecting overflow, our ALU also needs to indicate if the result is zero.</a:t>
            </a:r>
          </a:p>
          <a:p>
            <a:r>
              <a:rPr lang="en-US" altLang="zh-CN" smtClean="0">
                <a:latin typeface="Arial" pitchFamily="34" charset="0"/>
              </a:rPr>
              <a:t>This is easy to do.  All we need is a BIG NOR gate.</a:t>
            </a:r>
          </a:p>
          <a:p>
            <a:r>
              <a:rPr lang="en-US" altLang="zh-CN" smtClean="0">
                <a:latin typeface="Arial" pitchFamily="34" charset="0"/>
              </a:rPr>
              <a:t>Then if any of the Result bit is not zero, then the output of the NOR gate will be low.</a:t>
            </a:r>
          </a:p>
          <a:p>
            <a:r>
              <a:rPr lang="en-US" altLang="zh-CN" smtClean="0">
                <a:latin typeface="Arial" pitchFamily="34" charset="0"/>
              </a:rPr>
              <a:t>The only time the output of the NOR gate is high is when all the result bits are zeroes.</a:t>
            </a:r>
          </a:p>
          <a:p>
            <a:endParaRPr lang="en-US" altLang="zh-CN" smtClean="0">
              <a:latin typeface="Arial" pitchFamily="34" charset="0"/>
            </a:endParaRPr>
          </a:p>
          <a:p>
            <a:r>
              <a:rPr lang="en-US" altLang="zh-CN" smtClean="0">
                <a:latin typeface="Arial" pitchFamily="34" charset="0"/>
              </a:rPr>
              <a:t>+1 = 43 min. (Y:23)</a:t>
            </a:r>
          </a:p>
          <a:p>
            <a:endParaRPr lang="en-US" altLang="zh-CN" b="1" smtClean="0">
              <a:latin typeface="Arial" pitchFamily="34" charset="0"/>
            </a:endParaRPr>
          </a:p>
          <a:p>
            <a:r>
              <a:rPr lang="en-US" altLang="zh-CN" b="1" smtClean="0">
                <a:latin typeface="Arial" pitchFamily="34" charset="0"/>
              </a:rPr>
              <a:t>Supplement: </a:t>
            </a:r>
            <a:r>
              <a:rPr lang="en-US" altLang="zh-CN" smtClean="0">
                <a:latin typeface="Arial" pitchFamily="34" charset="0"/>
              </a:rPr>
              <a:t>why do we need to check if the result is zero? For instructions such as bne, beq, slt, …</a:t>
            </a:r>
          </a:p>
        </p:txBody>
      </p:sp>
      <p:sp>
        <p:nvSpPr>
          <p:cNvPr id="697347" name="Rectangle 3"/>
          <p:cNvSpPr>
            <a:spLocks noGrp="1" noRot="1" noChangeAspect="1" noChangeArrowheads="1" noTextEdit="1"/>
          </p:cNvSpPr>
          <p:nvPr>
            <p:ph type="sldImg"/>
          </p:nvPr>
        </p:nvSpPr>
        <p:spPr>
          <a:xfrm>
            <a:off x="1141413" y="574675"/>
            <a:ext cx="4589462" cy="3441700"/>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8" tIns="44234" rIns="90048" bIns="44234"/>
          <a:lstStyle/>
          <a:p>
            <a:r>
              <a:rPr lang="en-US" altLang="zh-CN" smtClean="0">
                <a:latin typeface="Arial" pitchFamily="34" charset="0"/>
              </a:rPr>
              <a:t>Besides detecting overflow, our ALU also needs to indicate if the result is zero.</a:t>
            </a:r>
          </a:p>
          <a:p>
            <a:r>
              <a:rPr lang="en-US" altLang="zh-CN" smtClean="0">
                <a:latin typeface="Arial" pitchFamily="34" charset="0"/>
              </a:rPr>
              <a:t>This is easy to do.  All we need is a BIG NOR gate.</a:t>
            </a:r>
          </a:p>
          <a:p>
            <a:r>
              <a:rPr lang="en-US" altLang="zh-CN" smtClean="0">
                <a:latin typeface="Arial" pitchFamily="34" charset="0"/>
              </a:rPr>
              <a:t>Then if any of the Result bit is not zero, then the output of the NOR gate will be low.</a:t>
            </a:r>
          </a:p>
          <a:p>
            <a:r>
              <a:rPr lang="en-US" altLang="zh-CN" smtClean="0">
                <a:latin typeface="Arial" pitchFamily="34" charset="0"/>
              </a:rPr>
              <a:t>The only time the output of the NOR gate is high is when all the result bits are zeroes.</a:t>
            </a:r>
          </a:p>
          <a:p>
            <a:endParaRPr lang="en-US" altLang="zh-CN" smtClean="0">
              <a:latin typeface="Arial" pitchFamily="34" charset="0"/>
            </a:endParaRPr>
          </a:p>
          <a:p>
            <a:r>
              <a:rPr lang="en-US" altLang="zh-CN" smtClean="0">
                <a:latin typeface="Arial" pitchFamily="34" charset="0"/>
              </a:rPr>
              <a:t>+1 = 43 min. (Y:23)</a:t>
            </a:r>
          </a:p>
          <a:p>
            <a:endParaRPr lang="en-US" altLang="zh-CN" b="1" smtClean="0">
              <a:latin typeface="Arial" pitchFamily="34" charset="0"/>
            </a:endParaRPr>
          </a:p>
          <a:p>
            <a:r>
              <a:rPr lang="en-US" altLang="zh-CN" b="1" smtClean="0">
                <a:latin typeface="Arial" pitchFamily="34" charset="0"/>
              </a:rPr>
              <a:t>Supplement: </a:t>
            </a:r>
            <a:r>
              <a:rPr lang="en-US" altLang="zh-CN" smtClean="0">
                <a:latin typeface="Arial" pitchFamily="34" charset="0"/>
              </a:rPr>
              <a:t>why do we need to check if the result is zero? For instructions such as bne, beq, slt, …</a:t>
            </a:r>
          </a:p>
        </p:txBody>
      </p:sp>
      <p:sp>
        <p:nvSpPr>
          <p:cNvPr id="705539" name="Rectangle 3"/>
          <p:cNvSpPr>
            <a:spLocks noGrp="1" noRot="1" noChangeAspect="1" noChangeArrowheads="1" noTextEdit="1"/>
          </p:cNvSpPr>
          <p:nvPr>
            <p:ph type="sldImg"/>
          </p:nvPr>
        </p:nvSpPr>
        <p:spPr>
          <a:xfrm>
            <a:off x="1141413" y="574675"/>
            <a:ext cx="4589462" cy="3441700"/>
          </a:xfr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8" tIns="44234" rIns="90048" bIns="44234"/>
          <a:lstStyle/>
          <a:p>
            <a:r>
              <a:rPr lang="en-US" altLang="zh-CN" smtClean="0">
                <a:latin typeface="Arial" pitchFamily="34" charset="0"/>
              </a:rPr>
              <a:t>Besides detecting overflow, our ALU also needs to indicate if the result is zero.</a:t>
            </a:r>
          </a:p>
          <a:p>
            <a:r>
              <a:rPr lang="en-US" altLang="zh-CN" smtClean="0">
                <a:latin typeface="Arial" pitchFamily="34" charset="0"/>
              </a:rPr>
              <a:t>This is easy to do.  All we need is a BIG NOR gate.</a:t>
            </a:r>
          </a:p>
          <a:p>
            <a:r>
              <a:rPr lang="en-US" altLang="zh-CN" smtClean="0">
                <a:latin typeface="Arial" pitchFamily="34" charset="0"/>
              </a:rPr>
              <a:t>Then if any of the Result bit is not zero, then the output of the NOR gate will be low.</a:t>
            </a:r>
          </a:p>
          <a:p>
            <a:r>
              <a:rPr lang="en-US" altLang="zh-CN" smtClean="0">
                <a:latin typeface="Arial" pitchFamily="34" charset="0"/>
              </a:rPr>
              <a:t>The only time the output of the NOR gate is high is when all the result bits are zeroes.</a:t>
            </a:r>
          </a:p>
          <a:p>
            <a:endParaRPr lang="en-US" altLang="zh-CN" smtClean="0">
              <a:latin typeface="Arial" pitchFamily="34" charset="0"/>
            </a:endParaRPr>
          </a:p>
          <a:p>
            <a:r>
              <a:rPr lang="en-US" altLang="zh-CN" smtClean="0">
                <a:latin typeface="Arial" pitchFamily="34" charset="0"/>
              </a:rPr>
              <a:t>+1 = 43 min. (Y:23)</a:t>
            </a:r>
          </a:p>
          <a:p>
            <a:endParaRPr lang="en-US" altLang="zh-CN" b="1" smtClean="0">
              <a:latin typeface="Arial" pitchFamily="34" charset="0"/>
            </a:endParaRPr>
          </a:p>
          <a:p>
            <a:r>
              <a:rPr lang="en-US" altLang="zh-CN" b="1" smtClean="0">
                <a:latin typeface="Arial" pitchFamily="34" charset="0"/>
              </a:rPr>
              <a:t>Supplement: </a:t>
            </a:r>
            <a:r>
              <a:rPr lang="en-US" altLang="zh-CN" smtClean="0">
                <a:latin typeface="Arial" pitchFamily="34" charset="0"/>
              </a:rPr>
              <a:t>why do we need to check if the result is zero? For instructions such as bne, beq, slt, …</a:t>
            </a:r>
          </a:p>
        </p:txBody>
      </p:sp>
      <p:sp>
        <p:nvSpPr>
          <p:cNvPr id="703491" name="Rectangle 3"/>
          <p:cNvSpPr>
            <a:spLocks noGrp="1" noRot="1" noChangeAspect="1" noChangeArrowheads="1" noTextEdit="1"/>
          </p:cNvSpPr>
          <p:nvPr>
            <p:ph type="sldImg"/>
          </p:nvPr>
        </p:nvSpPr>
        <p:spPr>
          <a:xfrm>
            <a:off x="1141413" y="574675"/>
            <a:ext cx="4589462" cy="3441700"/>
          </a:xfr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465" tIns="41982" rIns="85465" bIns="41982"/>
          <a:lstStyle/>
          <a:p>
            <a:r>
              <a:rPr lang="en-US" altLang="zh-CN" smtClean="0">
                <a:latin typeface="Arial" pitchFamily="34" charset="0"/>
              </a:rPr>
              <a:t>The best  thing about 2’s complement representation is that your adder does not have to know about negative number.</a:t>
            </a:r>
          </a:p>
          <a:p>
            <a:r>
              <a:rPr lang="en-US" altLang="zh-CN" smtClean="0">
                <a:latin typeface="Arial" pitchFamily="34" charset="0"/>
              </a:rPr>
              <a:t>You just add the two numbers together and the result will take care of itself.</a:t>
            </a:r>
          </a:p>
          <a:p>
            <a:r>
              <a:rPr lang="en-US" altLang="zh-CN" smtClean="0">
                <a:latin typeface="Arial" pitchFamily="34" charset="0"/>
              </a:rPr>
              <a:t>For example, for the operation 7 minus 6, we simply add negative 6 to positive 7 and ignore the Carry bit coming out of the most significant bit, you will have 0001, the correct result.</a:t>
            </a:r>
          </a:p>
          <a:p>
            <a:endParaRPr lang="en-US" altLang="zh-CN" smtClean="0">
              <a:latin typeface="Arial" pitchFamily="34" charset="0"/>
            </a:endParaRPr>
          </a:p>
          <a:p>
            <a:r>
              <a:rPr lang="en-US" altLang="zh-CN" smtClean="0">
                <a:latin typeface="Arial" pitchFamily="34" charset="0"/>
              </a:rPr>
              <a:t>+1 = 24 min. (Y:04)</a:t>
            </a:r>
          </a:p>
        </p:txBody>
      </p:sp>
      <p:sp>
        <p:nvSpPr>
          <p:cNvPr id="707587" name="Rectangle 3"/>
          <p:cNvSpPr>
            <a:spLocks noGrp="1" noRot="1" noChangeAspect="1" noChangeArrowheads="1" noTextEdit="1"/>
          </p:cNvSpPr>
          <p:nvPr>
            <p:ph type="sldImg"/>
          </p:nvPr>
        </p:nvSpPr>
        <p:spPr>
          <a:xfrm>
            <a:off x="1143000" y="574675"/>
            <a:ext cx="4589463" cy="3441700"/>
          </a:xfr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465" tIns="41982" rIns="85465" bIns="41982"/>
          <a:lstStyle/>
          <a:p>
            <a:r>
              <a:rPr lang="en-US" altLang="zh-CN" smtClean="0">
                <a:latin typeface="Arial" pitchFamily="34" charset="0"/>
              </a:rPr>
              <a:t>The best  thing about 2’s complement representation is that your adder does not have to know about negative number.</a:t>
            </a:r>
          </a:p>
          <a:p>
            <a:r>
              <a:rPr lang="en-US" altLang="zh-CN" smtClean="0">
                <a:latin typeface="Arial" pitchFamily="34" charset="0"/>
              </a:rPr>
              <a:t>You just add the two numbers together and the result will take care of itself.</a:t>
            </a:r>
          </a:p>
          <a:p>
            <a:r>
              <a:rPr lang="en-US" altLang="zh-CN" smtClean="0">
                <a:latin typeface="Arial" pitchFamily="34" charset="0"/>
              </a:rPr>
              <a:t>For example, for the operation 7 minus 6, we simply add negative 6 to positive 7 and ignore the Carry bit coming out of the most significant bit, you will have 0001, the correct result.</a:t>
            </a:r>
          </a:p>
          <a:p>
            <a:endParaRPr lang="en-US" altLang="zh-CN" smtClean="0">
              <a:latin typeface="Arial" pitchFamily="34" charset="0"/>
            </a:endParaRPr>
          </a:p>
          <a:p>
            <a:r>
              <a:rPr lang="en-US" altLang="zh-CN" smtClean="0">
                <a:latin typeface="Arial" pitchFamily="34" charset="0"/>
              </a:rPr>
              <a:t>+1 = 24 min. (Y:04)</a:t>
            </a:r>
          </a:p>
        </p:txBody>
      </p:sp>
      <p:sp>
        <p:nvSpPr>
          <p:cNvPr id="709635" name="Rectangle 3"/>
          <p:cNvSpPr>
            <a:spLocks noGrp="1" noRot="1" noChangeAspect="1" noChangeArrowheads="1" noTextEdit="1"/>
          </p:cNvSpPr>
          <p:nvPr>
            <p:ph type="sldImg"/>
          </p:nvPr>
        </p:nvSpPr>
        <p:spPr>
          <a:xfrm>
            <a:off x="1143000" y="574675"/>
            <a:ext cx="4589463" cy="3441700"/>
          </a:xfr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D11D9DE-2EE9-4200-9D45-50A64A8B70ED}"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5FE13D3-6897-4B99-A065-69D3325351B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7E510DF-B672-4C64-B257-52FDDEFF8BCB}"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37E3ADD-323F-4366-BEA5-5C15855C9E02}"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FE1C91E-3160-41F9-BE98-69881DB50697}"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D3C1F2D-6FA7-408B-8BDA-4D30CFFB13FD}"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F11B5E0-2BDC-49EA-9371-D7F9E74BA4EC}"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901916D-CD67-4D7C-BFCF-E6E03A0CD1CD}"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9BEA436-2573-4070-87D2-F92FDE5C7E2A}"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3CA841F-9F28-49B8-8DC1-6879574F07E2}"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9DA2C80-E59C-4345-9291-79736856E887}"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2888975D-37FE-4587-B34C-A4FE788D8C33}"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iming>
    <p:tnLst>
      <p:par>
        <p:cTn id="1" dur="indefinite" restart="never" nodeType="tmRoot"/>
      </p:par>
    </p:tnLst>
  </p:timing>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slide" Target="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23.png"/><Relationship Id="rId2" Type="http://schemas.openxmlformats.org/officeDocument/2006/relationships/hyperlink" Target="http://en.wikipedia.org/wiki/File:William_Kahan.jpg" TargetMode="Externa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lvl="1" eaLnBrk="1" hangingPunct="1">
              <a:lnSpc>
                <a:spcPct val="145000"/>
              </a:lnSpc>
              <a:spcBef>
                <a:spcPct val="75000"/>
              </a:spcBef>
            </a:pP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r>
              <a:rPr lang="zh-CN" altLang="en-US" dirty="0" smtClean="0">
                <a:solidFill>
                  <a:srgbClr val="FF0000"/>
                </a:solidFill>
                <a:latin typeface="微软雅黑" panose="020B0503020204020204" pitchFamily="34" charset="-122"/>
                <a:ea typeface="微软雅黑" panose="020B0503020204020204" pitchFamily="34" charset="-122"/>
              </a:rPr>
              <a:t/>
            </a:r>
            <a:br>
              <a:rPr lang="zh-CN" altLang="en-US" dirty="0" smtClean="0">
                <a:solidFill>
                  <a:srgbClr val="FF0000"/>
                </a:solidFill>
                <a:latin typeface="微软雅黑" panose="020B0503020204020204" pitchFamily="34" charset="-122"/>
                <a:ea typeface="微软雅黑" panose="020B0503020204020204" pitchFamily="34" charset="-122"/>
              </a:rPr>
            </a:br>
            <a:r>
              <a:rPr lang="zh-CN" altLang="en-US" dirty="0" smtClean="0">
                <a:solidFill>
                  <a:srgbClr val="FF0000"/>
                </a:solidFill>
                <a:latin typeface="微软雅黑" panose="020B0503020204020204" pitchFamily="34" charset="-122"/>
                <a:ea typeface="微软雅黑" panose="020B0503020204020204" pitchFamily="34" charset="-122"/>
              </a:rPr>
              <a:t>第二章 数据的机器级表示与处理</a:t>
            </a:r>
            <a:br>
              <a:rPr lang="zh-CN" altLang="en-US" dirty="0" smtClean="0">
                <a:solidFill>
                  <a:srgbClr val="FF0000"/>
                </a:solidFill>
                <a:latin typeface="微软雅黑" panose="020B0503020204020204" pitchFamily="34" charset="-122"/>
                <a:ea typeface="微软雅黑" panose="020B0503020204020204" pitchFamily="34" charset="-122"/>
              </a:rPr>
            </a:br>
            <a:r>
              <a:rPr lang="zh-CN" altLang="en-US" dirty="0" smtClean="0">
                <a:solidFill>
                  <a:srgbClr val="FF0000"/>
                </a:solidFill>
                <a:latin typeface="微软雅黑" panose="020B0503020204020204" pitchFamily="34" charset="-122"/>
                <a:ea typeface="微软雅黑" panose="020B0503020204020204" pitchFamily="34" charset="-122"/>
              </a:rPr>
              <a:t>                                  </a:t>
            </a:r>
            <a:r>
              <a:rPr lang="en-US" altLang="zh-CN" sz="2800" dirty="0" smtClean="0">
                <a:solidFill>
                  <a:srgbClr val="0066CC"/>
                </a:solidFill>
                <a:latin typeface="微软雅黑" panose="020B0503020204020204" pitchFamily="34" charset="-122"/>
                <a:ea typeface="微软雅黑" panose="020B0503020204020204" pitchFamily="34" charset="-122"/>
              </a:rPr>
              <a:t>——</a:t>
            </a:r>
            <a:r>
              <a:rPr lang="zh-CN" altLang="en-US" sz="2800" dirty="0" smtClean="0">
                <a:solidFill>
                  <a:srgbClr val="0066CC"/>
                </a:solidFill>
                <a:latin typeface="微软雅黑" pitchFamily="34" charset="-122"/>
                <a:ea typeface="微软雅黑" pitchFamily="34" charset="-122"/>
              </a:rPr>
              <a:t>数据</a:t>
            </a:r>
            <a:r>
              <a:rPr lang="zh-CN" altLang="en-US" sz="2800" dirty="0">
                <a:solidFill>
                  <a:srgbClr val="0066CC"/>
                </a:solidFill>
                <a:latin typeface="微软雅黑" pitchFamily="34" charset="-122"/>
                <a:ea typeface="微软雅黑" pitchFamily="34" charset="-122"/>
              </a:rPr>
              <a:t>的运算</a:t>
            </a:r>
            <a:br>
              <a:rPr lang="zh-CN" altLang="en-US" sz="2800" dirty="0">
                <a:solidFill>
                  <a:srgbClr val="0066CC"/>
                </a:solidFill>
                <a:latin typeface="微软雅黑" pitchFamily="34" charset="-122"/>
                <a:ea typeface="微软雅黑" pitchFamily="34" charset="-122"/>
              </a:rPr>
            </a:br>
            <a:r>
              <a:rPr lang="zh-CN" altLang="en-US" dirty="0" smtClean="0">
                <a:latin typeface="微软雅黑" panose="020B0503020204020204" pitchFamily="34" charset="-122"/>
                <a:ea typeface="微软雅黑" panose="020B0503020204020204" pitchFamily="34" charset="-122"/>
              </a:rPr>
              <a:t/>
            </a:r>
            <a:br>
              <a:rPr lang="zh-CN" altLang="en-US" dirty="0" smtClean="0">
                <a:latin typeface="微软雅黑" panose="020B0503020204020204" pitchFamily="34" charset="-122"/>
                <a:ea typeface="微软雅黑" panose="020B0503020204020204" pitchFamily="34" charset="-122"/>
              </a:rPr>
            </a:br>
            <a:r>
              <a:rPr lang="en-US" altLang="zh-CN" dirty="0" smtClean="0">
                <a:latin typeface="微软雅黑" panose="020B0503020204020204" pitchFamily="34" charset="-122"/>
                <a:ea typeface="微软雅黑" panose="020B0503020204020204" pitchFamily="34" charset="-122"/>
              </a:rPr>
              <a:t/>
            </a:r>
            <a:br>
              <a:rPr lang="en-US" altLang="zh-CN" dirty="0" smtClean="0">
                <a:latin typeface="微软雅黑" panose="020B0503020204020204" pitchFamily="34" charset="-122"/>
                <a:ea typeface="微软雅黑" panose="020B0503020204020204" pitchFamily="34" charset="-122"/>
              </a:rPr>
            </a:br>
            <a:endParaRPr lang="en-US" altLang="zh-CN" sz="2800" dirty="0" smtClean="0">
              <a:solidFill>
                <a:srgbClr val="3333CC"/>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lvl="1" eaLnBrk="1" hangingPunct="1">
              <a:lnSpc>
                <a:spcPct val="145000"/>
              </a:lnSpc>
              <a:spcBef>
                <a:spcPct val="75000"/>
              </a:spcBef>
            </a:pPr>
            <a:r>
              <a:rPr lang="en-US" altLang="zh-CN" dirty="0" smtClean="0"/>
              <a:t/>
            </a:r>
            <a:br>
              <a:rPr lang="en-US" altLang="zh-CN" dirty="0" smtClean="0"/>
            </a:br>
            <a:r>
              <a:rPr lang="zh-CN" altLang="en-US" dirty="0" smtClean="0">
                <a:solidFill>
                  <a:srgbClr val="FF0000"/>
                </a:solidFill>
              </a:rPr>
              <a:t/>
            </a:r>
            <a:br>
              <a:rPr lang="zh-CN" altLang="en-US" dirty="0" smtClean="0">
                <a:solidFill>
                  <a:srgbClr val="FF0000"/>
                </a:solidFill>
              </a:rPr>
            </a:br>
            <a:r>
              <a:rPr lang="en-US" altLang="zh-CN" dirty="0">
                <a:solidFill>
                  <a:srgbClr val="FF0000"/>
                </a:solidFill>
              </a:rPr>
              <a:t>2</a:t>
            </a:r>
            <a:r>
              <a:rPr lang="en-US" altLang="zh-CN" dirty="0" smtClean="0">
                <a:solidFill>
                  <a:srgbClr val="FF0000"/>
                </a:solidFill>
              </a:rPr>
              <a:t>. </a:t>
            </a:r>
            <a:r>
              <a:rPr lang="zh-CN" altLang="en-US" dirty="0" smtClean="0">
                <a:solidFill>
                  <a:srgbClr val="FF0000"/>
                </a:solidFill>
              </a:rPr>
              <a:t>整</a:t>
            </a:r>
            <a:r>
              <a:rPr lang="zh-CN" altLang="en-US" dirty="0" smtClean="0">
                <a:solidFill>
                  <a:srgbClr val="FF0000"/>
                </a:solidFill>
                <a:latin typeface="微软雅黑" panose="020B0503020204020204" pitchFamily="34" charset="-122"/>
                <a:ea typeface="微软雅黑" panose="020B0503020204020204" pitchFamily="34" charset="-122"/>
              </a:rPr>
              <a:t>数运算</a:t>
            </a:r>
            <a:r>
              <a:rPr lang="zh-CN" altLang="en-US" sz="2800" dirty="0">
                <a:solidFill>
                  <a:srgbClr val="0066CC"/>
                </a:solidFill>
                <a:latin typeface="微软雅黑" pitchFamily="34" charset="-122"/>
                <a:ea typeface="微软雅黑" pitchFamily="34" charset="-122"/>
              </a:rPr>
              <a:t/>
            </a:r>
            <a:br>
              <a:rPr lang="zh-CN" altLang="en-US" sz="2800" dirty="0">
                <a:solidFill>
                  <a:srgbClr val="0066CC"/>
                </a:solidFill>
                <a:latin typeface="微软雅黑" pitchFamily="34" charset="-122"/>
                <a:ea typeface="微软雅黑" pitchFamily="34" charset="-122"/>
              </a:rPr>
            </a:br>
            <a:r>
              <a:rPr lang="zh-CN" altLang="en-US" dirty="0" smtClean="0"/>
              <a:t/>
            </a:r>
            <a:br>
              <a:rPr lang="zh-CN" altLang="en-US" dirty="0" smtClean="0"/>
            </a:br>
            <a:r>
              <a:rPr lang="en-US" altLang="zh-CN" dirty="0" smtClean="0"/>
              <a:t/>
            </a:r>
            <a:br>
              <a:rPr lang="en-US" altLang="zh-CN" dirty="0" smtClean="0"/>
            </a:br>
            <a:endParaRPr lang="en-US" altLang="zh-CN" sz="2800" dirty="0" smtClean="0">
              <a:solidFill>
                <a:srgbClr val="3333CC"/>
              </a:solidFill>
              <a:latin typeface="微软雅黑" pitchFamily="34" charset="-122"/>
              <a:ea typeface="微软雅黑" pitchFamily="34" charset="-122"/>
            </a:endParaRPr>
          </a:p>
        </p:txBody>
      </p:sp>
    </p:spTree>
    <p:extLst>
      <p:ext uri="{BB962C8B-B14F-4D97-AF65-F5344CB8AC3E}">
        <p14:creationId xmlns:p14="http://schemas.microsoft.com/office/powerpoint/2010/main" val="3699530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a:xfrm>
            <a:off x="457200" y="150813"/>
            <a:ext cx="8229600" cy="561975"/>
          </a:xfrm>
        </p:spPr>
        <p:txBody>
          <a:bodyPr/>
          <a:lstStyle/>
          <a:p>
            <a:r>
              <a:rPr lang="en-US" altLang="zh-CN" sz="3600" dirty="0" smtClean="0">
                <a:latin typeface="微软雅黑" panose="020B0503020204020204" pitchFamily="34" charset="-122"/>
                <a:ea typeface="微软雅黑" panose="020B0503020204020204" pitchFamily="34" charset="-122"/>
              </a:rPr>
              <a:t>n</a:t>
            </a:r>
            <a:r>
              <a:rPr lang="zh-CN" altLang="en-US" sz="3600" dirty="0" smtClean="0">
                <a:latin typeface="微软雅黑" panose="020B0503020204020204" pitchFamily="34" charset="-122"/>
                <a:ea typeface="微软雅黑" panose="020B0503020204020204" pitchFamily="34" charset="-122"/>
              </a:rPr>
              <a:t>位整数加</a:t>
            </a:r>
            <a:r>
              <a:rPr lang="en-US" altLang="zh-CN" sz="3600" dirty="0" smtClean="0">
                <a:latin typeface="微软雅黑" panose="020B0503020204020204" pitchFamily="34" charset="-122"/>
                <a:ea typeface="微软雅黑" panose="020B0503020204020204" pitchFamily="34" charset="-122"/>
              </a:rPr>
              <a:t>/</a:t>
            </a:r>
            <a:r>
              <a:rPr lang="zh-CN" altLang="en-US" sz="3600" dirty="0" smtClean="0">
                <a:latin typeface="微软雅黑" panose="020B0503020204020204" pitchFamily="34" charset="-122"/>
                <a:ea typeface="微软雅黑" panose="020B0503020204020204" pitchFamily="34" charset="-122"/>
              </a:rPr>
              <a:t>减运算器</a:t>
            </a:r>
          </a:p>
        </p:txBody>
      </p:sp>
      <p:sp>
        <p:nvSpPr>
          <p:cNvPr id="693251" name="Rectangle 3"/>
          <p:cNvSpPr>
            <a:spLocks noGrp="1" noChangeArrowheads="1"/>
          </p:cNvSpPr>
          <p:nvPr>
            <p:ph type="body" idx="1"/>
          </p:nvPr>
        </p:nvSpPr>
        <p:spPr>
          <a:xfrm>
            <a:off x="325438" y="836613"/>
            <a:ext cx="8307387" cy="5862637"/>
          </a:xfrm>
        </p:spPr>
        <p:txBody>
          <a:bodyPr/>
          <a:lstStyle/>
          <a:p>
            <a:pPr>
              <a:spcBef>
                <a:spcPct val="5000"/>
              </a:spcBef>
              <a:buFontTx/>
              <a:buNone/>
            </a:pPr>
            <a:r>
              <a:rPr lang="zh-CN" altLang="en-US" sz="2200" dirty="0" smtClean="0">
                <a:latin typeface="微软雅黑" pitchFamily="34" charset="-122"/>
                <a:ea typeface="微软雅黑" pitchFamily="34" charset="-122"/>
              </a:rPr>
              <a:t>先看一个</a:t>
            </a:r>
            <a:r>
              <a:rPr lang="en-US" altLang="zh-CN" sz="2200" dirty="0" smtClean="0">
                <a:latin typeface="微软雅黑" pitchFamily="34" charset="-122"/>
                <a:ea typeface="微软雅黑" pitchFamily="34" charset="-122"/>
              </a:rPr>
              <a:t>C</a:t>
            </a:r>
            <a:r>
              <a:rPr lang="zh-CN" altLang="en-US" sz="2200" dirty="0" smtClean="0">
                <a:latin typeface="微软雅黑" pitchFamily="34" charset="-122"/>
                <a:ea typeface="微软雅黑" pitchFamily="34" charset="-122"/>
              </a:rPr>
              <a:t>程序段：</a:t>
            </a:r>
          </a:p>
          <a:p>
            <a:pPr>
              <a:spcBef>
                <a:spcPct val="5000"/>
              </a:spcBef>
              <a:buFontTx/>
              <a:buNone/>
            </a:pPr>
            <a:r>
              <a:rPr lang="en-US" altLang="zh-CN" sz="2200" dirty="0" smtClean="0">
                <a:latin typeface="微软雅黑" pitchFamily="34" charset="-122"/>
                <a:ea typeface="微软雅黑" pitchFamily="34" charset="-122"/>
              </a:rPr>
              <a:t>     </a:t>
            </a:r>
            <a:r>
              <a:rPr lang="en-US" altLang="zh-CN" sz="2200" dirty="0" err="1" smtClean="0">
                <a:solidFill>
                  <a:srgbClr val="0033CC"/>
                </a:solidFill>
                <a:latin typeface="微软雅黑" pitchFamily="34" charset="-122"/>
                <a:ea typeface="微软雅黑" pitchFamily="34" charset="-122"/>
              </a:rPr>
              <a:t>int</a:t>
            </a:r>
            <a:r>
              <a:rPr lang="en-US" altLang="zh-CN" sz="2200" dirty="0" smtClean="0">
                <a:solidFill>
                  <a:srgbClr val="0033CC"/>
                </a:solidFill>
                <a:latin typeface="微软雅黑" pitchFamily="34" charset="-122"/>
                <a:ea typeface="微软雅黑" pitchFamily="34" charset="-122"/>
              </a:rPr>
              <a:t> x=9, y=-6, z1, z2;</a:t>
            </a:r>
          </a:p>
          <a:p>
            <a:pPr>
              <a:spcBef>
                <a:spcPct val="5000"/>
              </a:spcBef>
              <a:buFontTx/>
              <a:buNone/>
            </a:pPr>
            <a:r>
              <a:rPr lang="en-US" altLang="zh-CN" sz="2200" dirty="0" smtClean="0">
                <a:solidFill>
                  <a:srgbClr val="0033CC"/>
                </a:solidFill>
                <a:latin typeface="微软雅黑" pitchFamily="34" charset="-122"/>
                <a:ea typeface="微软雅黑" pitchFamily="34" charset="-122"/>
              </a:rPr>
              <a:t>     z1=</a:t>
            </a:r>
            <a:r>
              <a:rPr lang="en-US" altLang="zh-CN" sz="2200" dirty="0" err="1" smtClean="0">
                <a:solidFill>
                  <a:srgbClr val="0033CC"/>
                </a:solidFill>
                <a:latin typeface="微软雅黑" pitchFamily="34" charset="-122"/>
                <a:ea typeface="微软雅黑" pitchFamily="34" charset="-122"/>
              </a:rPr>
              <a:t>x+y</a:t>
            </a:r>
            <a:r>
              <a:rPr lang="en-US" altLang="zh-CN" sz="2200" dirty="0" smtClean="0">
                <a:solidFill>
                  <a:srgbClr val="0033CC"/>
                </a:solidFill>
                <a:latin typeface="微软雅黑" pitchFamily="34" charset="-122"/>
                <a:ea typeface="微软雅黑" pitchFamily="34" charset="-122"/>
              </a:rPr>
              <a:t>;</a:t>
            </a:r>
          </a:p>
          <a:p>
            <a:pPr>
              <a:spcBef>
                <a:spcPct val="5000"/>
              </a:spcBef>
              <a:buFontTx/>
              <a:buNone/>
            </a:pPr>
            <a:r>
              <a:rPr lang="en-US" altLang="zh-CN" sz="2200" dirty="0" smtClean="0">
                <a:solidFill>
                  <a:srgbClr val="0033CC"/>
                </a:solidFill>
                <a:latin typeface="微软雅黑" pitchFamily="34" charset="-122"/>
                <a:ea typeface="微软雅黑" pitchFamily="34" charset="-122"/>
              </a:rPr>
              <a:t>     z2=x-y; </a:t>
            </a:r>
          </a:p>
          <a:p>
            <a:pPr>
              <a:spcBef>
                <a:spcPct val="5000"/>
              </a:spcBef>
              <a:buFontTx/>
              <a:buNone/>
            </a:pPr>
            <a:r>
              <a:rPr lang="zh-CN" altLang="en-US" sz="2200" dirty="0" smtClean="0">
                <a:latin typeface="微软雅黑" pitchFamily="34" charset="-122"/>
                <a:ea typeface="微软雅黑" pitchFamily="34" charset="-122"/>
              </a:rPr>
              <a:t>问题：上述程序段中，</a:t>
            </a:r>
            <a:r>
              <a:rPr lang="en-US" altLang="zh-CN" sz="2200" dirty="0" smtClean="0">
                <a:latin typeface="微软雅黑" pitchFamily="34" charset="-122"/>
                <a:ea typeface="微软雅黑" pitchFamily="34" charset="-122"/>
              </a:rPr>
              <a:t>x</a:t>
            </a:r>
            <a:r>
              <a:rPr lang="zh-CN" altLang="en-US" sz="2200" dirty="0" smtClean="0">
                <a:latin typeface="微软雅黑" pitchFamily="34" charset="-122"/>
                <a:ea typeface="微软雅黑" pitchFamily="34" charset="-122"/>
              </a:rPr>
              <a:t>和</a:t>
            </a:r>
            <a:r>
              <a:rPr lang="en-US" altLang="zh-CN" sz="2200" dirty="0" smtClean="0">
                <a:latin typeface="微软雅黑" pitchFamily="34" charset="-122"/>
                <a:ea typeface="微软雅黑" pitchFamily="34" charset="-122"/>
              </a:rPr>
              <a:t>y</a:t>
            </a:r>
            <a:r>
              <a:rPr lang="zh-CN" altLang="en-US" sz="2200" dirty="0" smtClean="0">
                <a:latin typeface="微软雅黑" pitchFamily="34" charset="-122"/>
                <a:ea typeface="微软雅黑" pitchFamily="34" charset="-122"/>
              </a:rPr>
              <a:t>的机器数是什么？</a:t>
            </a:r>
            <a:r>
              <a:rPr lang="en-US" altLang="zh-CN" sz="2200" dirty="0" smtClean="0">
                <a:latin typeface="微软雅黑" pitchFamily="34" charset="-122"/>
                <a:ea typeface="微软雅黑" pitchFamily="34" charset="-122"/>
              </a:rPr>
              <a:t>z1</a:t>
            </a:r>
            <a:r>
              <a:rPr lang="zh-CN" altLang="en-US" sz="2200" dirty="0" smtClean="0">
                <a:latin typeface="微软雅黑" pitchFamily="34" charset="-122"/>
                <a:ea typeface="微软雅黑" pitchFamily="34" charset="-122"/>
              </a:rPr>
              <a:t>和</a:t>
            </a:r>
            <a:r>
              <a:rPr lang="en-US" altLang="zh-CN" sz="2200" dirty="0" smtClean="0">
                <a:latin typeface="微软雅黑" pitchFamily="34" charset="-122"/>
                <a:ea typeface="微软雅黑" pitchFamily="34" charset="-122"/>
              </a:rPr>
              <a:t>z2</a:t>
            </a:r>
            <a:r>
              <a:rPr lang="zh-CN" altLang="en-US" sz="2200" dirty="0" smtClean="0">
                <a:latin typeface="微软雅黑" pitchFamily="34" charset="-122"/>
                <a:ea typeface="微软雅黑" pitchFamily="34" charset="-122"/>
              </a:rPr>
              <a:t>的机器数是  </a:t>
            </a:r>
          </a:p>
          <a:p>
            <a:pPr>
              <a:spcBef>
                <a:spcPct val="5000"/>
              </a:spcBef>
              <a:buFontTx/>
              <a:buNone/>
            </a:pPr>
            <a:r>
              <a:rPr lang="zh-CN" altLang="en-US" sz="2200" dirty="0" smtClean="0">
                <a:latin typeface="微软雅黑" pitchFamily="34" charset="-122"/>
                <a:ea typeface="微软雅黑" pitchFamily="34" charset="-122"/>
              </a:rPr>
              <a:t>          什么？</a:t>
            </a:r>
          </a:p>
          <a:p>
            <a:pPr>
              <a:spcBef>
                <a:spcPct val="5000"/>
              </a:spcBef>
              <a:buFontTx/>
              <a:buNone/>
            </a:pPr>
            <a:r>
              <a:rPr lang="zh-CN" altLang="en-US" sz="2200" dirty="0" smtClean="0">
                <a:latin typeface="微软雅黑" pitchFamily="34" charset="-122"/>
                <a:ea typeface="微软雅黑" pitchFamily="34" charset="-122"/>
              </a:rPr>
              <a:t>回答：</a:t>
            </a:r>
            <a:r>
              <a:rPr lang="en-US" altLang="zh-CN" sz="2200" dirty="0" smtClean="0">
                <a:solidFill>
                  <a:srgbClr val="CC3300"/>
                </a:solidFill>
                <a:latin typeface="微软雅黑" pitchFamily="34" charset="-122"/>
                <a:ea typeface="微软雅黑" pitchFamily="34" charset="-122"/>
              </a:rPr>
              <a:t>x</a:t>
            </a:r>
            <a:r>
              <a:rPr lang="zh-CN" altLang="en-US" sz="2200" dirty="0" smtClean="0">
                <a:solidFill>
                  <a:srgbClr val="CC3300"/>
                </a:solidFill>
                <a:latin typeface="微软雅黑" pitchFamily="34" charset="-122"/>
                <a:ea typeface="微软雅黑" pitchFamily="34" charset="-122"/>
              </a:rPr>
              <a:t>的机器数为</a:t>
            </a:r>
            <a:r>
              <a:rPr lang="en-US" altLang="zh-CN" sz="2200" dirty="0" smtClean="0">
                <a:solidFill>
                  <a:srgbClr val="CC3300"/>
                </a:solidFill>
                <a:latin typeface="微软雅黑" pitchFamily="34" charset="-122"/>
                <a:ea typeface="微软雅黑" pitchFamily="34" charset="-122"/>
              </a:rPr>
              <a:t>[x]</a:t>
            </a:r>
            <a:r>
              <a:rPr lang="zh-CN" altLang="en-US" sz="2200" baseline="-25000" dirty="0" smtClean="0">
                <a:solidFill>
                  <a:srgbClr val="CC3300"/>
                </a:solidFill>
                <a:latin typeface="微软雅黑" pitchFamily="34" charset="-122"/>
                <a:ea typeface="微软雅黑" pitchFamily="34" charset="-122"/>
              </a:rPr>
              <a:t>补</a:t>
            </a:r>
            <a:r>
              <a:rPr lang="zh-CN" altLang="en-US" sz="2200" dirty="0" smtClean="0">
                <a:solidFill>
                  <a:srgbClr val="CC3300"/>
                </a:solidFill>
                <a:latin typeface="微软雅黑" pitchFamily="34" charset="-122"/>
                <a:ea typeface="微软雅黑" pitchFamily="34" charset="-122"/>
              </a:rPr>
              <a:t>， </a:t>
            </a:r>
            <a:r>
              <a:rPr lang="en-US" altLang="zh-CN" sz="2200" dirty="0" smtClean="0">
                <a:solidFill>
                  <a:srgbClr val="CC3300"/>
                </a:solidFill>
                <a:latin typeface="微软雅黑" pitchFamily="34" charset="-122"/>
                <a:ea typeface="微软雅黑" pitchFamily="34" charset="-122"/>
              </a:rPr>
              <a:t>y</a:t>
            </a:r>
            <a:r>
              <a:rPr lang="zh-CN" altLang="en-US" sz="2200" dirty="0" smtClean="0">
                <a:solidFill>
                  <a:srgbClr val="CC3300"/>
                </a:solidFill>
                <a:latin typeface="微软雅黑" pitchFamily="34" charset="-122"/>
                <a:ea typeface="微软雅黑" pitchFamily="34" charset="-122"/>
              </a:rPr>
              <a:t>的机器数为</a:t>
            </a:r>
            <a:r>
              <a:rPr lang="en-US" altLang="zh-CN" sz="2200" dirty="0" smtClean="0">
                <a:solidFill>
                  <a:srgbClr val="CC3300"/>
                </a:solidFill>
                <a:latin typeface="微软雅黑" pitchFamily="34" charset="-122"/>
                <a:ea typeface="微软雅黑" pitchFamily="34" charset="-122"/>
              </a:rPr>
              <a:t>[y]</a:t>
            </a:r>
            <a:r>
              <a:rPr lang="zh-CN" altLang="en-US" sz="2200" baseline="-25000" dirty="0" smtClean="0">
                <a:solidFill>
                  <a:srgbClr val="CC3300"/>
                </a:solidFill>
                <a:latin typeface="微软雅黑" pitchFamily="34" charset="-122"/>
                <a:ea typeface="微软雅黑" pitchFamily="34" charset="-122"/>
              </a:rPr>
              <a:t>补 </a:t>
            </a:r>
            <a:r>
              <a:rPr lang="en-US" altLang="zh-CN" sz="2200" dirty="0" smtClean="0">
                <a:solidFill>
                  <a:srgbClr val="CC3300"/>
                </a:solidFill>
                <a:latin typeface="微软雅黑" pitchFamily="34" charset="-122"/>
                <a:ea typeface="微软雅黑" pitchFamily="34" charset="-122"/>
              </a:rPr>
              <a:t>;</a:t>
            </a:r>
            <a:endParaRPr lang="zh-CN" altLang="en-US" sz="2200" baseline="-25000" dirty="0" smtClean="0">
              <a:solidFill>
                <a:srgbClr val="CC3300"/>
              </a:solidFill>
              <a:latin typeface="微软雅黑" pitchFamily="34" charset="-122"/>
              <a:ea typeface="微软雅黑" pitchFamily="34" charset="-122"/>
            </a:endParaRPr>
          </a:p>
          <a:p>
            <a:pPr>
              <a:spcBef>
                <a:spcPct val="5000"/>
              </a:spcBef>
              <a:buFontTx/>
              <a:buNone/>
            </a:pPr>
            <a:r>
              <a:rPr lang="en-US" altLang="zh-CN" sz="2200" dirty="0" smtClean="0">
                <a:solidFill>
                  <a:srgbClr val="CC3300"/>
                </a:solidFill>
                <a:latin typeface="微软雅黑" pitchFamily="34" charset="-122"/>
                <a:ea typeface="微软雅黑" pitchFamily="34" charset="-122"/>
              </a:rPr>
              <a:t>          z1</a:t>
            </a:r>
            <a:r>
              <a:rPr lang="zh-CN" altLang="en-US" sz="2200" dirty="0" smtClean="0">
                <a:solidFill>
                  <a:srgbClr val="CC3300"/>
                </a:solidFill>
                <a:latin typeface="微软雅黑" pitchFamily="34" charset="-122"/>
                <a:ea typeface="微软雅黑" pitchFamily="34" charset="-122"/>
              </a:rPr>
              <a:t>的机器数为</a:t>
            </a:r>
            <a:r>
              <a:rPr lang="en-US" altLang="zh-CN" sz="2200" dirty="0" smtClean="0">
                <a:solidFill>
                  <a:srgbClr val="CC3300"/>
                </a:solidFill>
                <a:latin typeface="微软雅黑" pitchFamily="34" charset="-122"/>
                <a:ea typeface="微软雅黑" pitchFamily="34" charset="-122"/>
              </a:rPr>
              <a:t>[</a:t>
            </a:r>
            <a:r>
              <a:rPr lang="en-US" altLang="zh-CN" sz="2200" dirty="0" err="1" smtClean="0">
                <a:solidFill>
                  <a:srgbClr val="CC3300"/>
                </a:solidFill>
                <a:latin typeface="微软雅黑" pitchFamily="34" charset="-122"/>
                <a:ea typeface="微软雅黑" pitchFamily="34" charset="-122"/>
              </a:rPr>
              <a:t>x+y</a:t>
            </a:r>
            <a:r>
              <a:rPr lang="en-US" altLang="zh-CN" sz="2200" dirty="0" smtClean="0">
                <a:solidFill>
                  <a:srgbClr val="CC3300"/>
                </a:solidFill>
                <a:latin typeface="微软雅黑" pitchFamily="34" charset="-122"/>
                <a:ea typeface="微软雅黑" pitchFamily="34" charset="-122"/>
              </a:rPr>
              <a:t>]</a:t>
            </a:r>
            <a:r>
              <a:rPr lang="zh-CN" altLang="en-US" sz="2200" baseline="-25000" dirty="0" smtClean="0">
                <a:solidFill>
                  <a:srgbClr val="CC3300"/>
                </a:solidFill>
                <a:latin typeface="微软雅黑" pitchFamily="34" charset="-122"/>
                <a:ea typeface="微软雅黑" pitchFamily="34" charset="-122"/>
              </a:rPr>
              <a:t>补 </a:t>
            </a:r>
            <a:r>
              <a:rPr lang="en-US" altLang="zh-CN" sz="2200" dirty="0" smtClean="0">
                <a:solidFill>
                  <a:srgbClr val="CC3300"/>
                </a:solidFill>
                <a:latin typeface="微软雅黑" pitchFamily="34" charset="-122"/>
                <a:ea typeface="微软雅黑" pitchFamily="34" charset="-122"/>
              </a:rPr>
              <a:t>;</a:t>
            </a:r>
          </a:p>
          <a:p>
            <a:pPr>
              <a:spcBef>
                <a:spcPct val="5000"/>
              </a:spcBef>
              <a:buFontTx/>
              <a:buNone/>
            </a:pPr>
            <a:r>
              <a:rPr lang="zh-CN" altLang="en-US" sz="2200" dirty="0" smtClean="0">
                <a:solidFill>
                  <a:srgbClr val="CC3300"/>
                </a:solidFill>
                <a:latin typeface="微软雅黑" pitchFamily="34" charset="-122"/>
                <a:ea typeface="微软雅黑" pitchFamily="34" charset="-122"/>
              </a:rPr>
              <a:t>          </a:t>
            </a:r>
            <a:r>
              <a:rPr lang="en-US" altLang="zh-CN" sz="2200" dirty="0" smtClean="0">
                <a:solidFill>
                  <a:srgbClr val="CC3300"/>
                </a:solidFill>
                <a:latin typeface="微软雅黑" pitchFamily="34" charset="-122"/>
                <a:ea typeface="微软雅黑" pitchFamily="34" charset="-122"/>
              </a:rPr>
              <a:t>z2</a:t>
            </a:r>
            <a:r>
              <a:rPr lang="zh-CN" altLang="en-US" sz="2200" dirty="0" smtClean="0">
                <a:solidFill>
                  <a:srgbClr val="CC3300"/>
                </a:solidFill>
                <a:latin typeface="微软雅黑" pitchFamily="34" charset="-122"/>
                <a:ea typeface="微软雅黑" pitchFamily="34" charset="-122"/>
              </a:rPr>
              <a:t>的机器数为</a:t>
            </a:r>
            <a:r>
              <a:rPr lang="en-US" altLang="zh-CN" sz="2200" dirty="0" smtClean="0">
                <a:solidFill>
                  <a:srgbClr val="CC3300"/>
                </a:solidFill>
                <a:latin typeface="微软雅黑" pitchFamily="34" charset="-122"/>
                <a:ea typeface="微软雅黑" pitchFamily="34" charset="-122"/>
              </a:rPr>
              <a:t>[x-y]</a:t>
            </a:r>
            <a:r>
              <a:rPr lang="zh-CN" altLang="en-US" sz="2200" baseline="-25000" dirty="0" smtClean="0">
                <a:solidFill>
                  <a:srgbClr val="CC3300"/>
                </a:solidFill>
                <a:latin typeface="微软雅黑" pitchFamily="34" charset="-122"/>
                <a:ea typeface="微软雅黑" pitchFamily="34" charset="-122"/>
              </a:rPr>
              <a:t>补 </a:t>
            </a:r>
            <a:r>
              <a:rPr lang="zh-CN" altLang="en-US" sz="2200" dirty="0" smtClean="0">
                <a:solidFill>
                  <a:srgbClr val="CC3300"/>
                </a:solidFill>
                <a:latin typeface="微软雅黑" pitchFamily="34" charset="-122"/>
                <a:ea typeface="微软雅黑" pitchFamily="34" charset="-122"/>
              </a:rPr>
              <a:t>。</a:t>
            </a:r>
          </a:p>
          <a:p>
            <a:pPr>
              <a:spcBef>
                <a:spcPct val="5000"/>
              </a:spcBef>
              <a:buFontTx/>
              <a:buNone/>
            </a:pPr>
            <a:r>
              <a:rPr lang="zh-CN" altLang="en-US" sz="2200" dirty="0" smtClean="0">
                <a:solidFill>
                  <a:srgbClr val="009242"/>
                </a:solidFill>
                <a:latin typeface="微软雅黑" pitchFamily="34" charset="-122"/>
                <a:ea typeface="微软雅黑" pitchFamily="34" charset="-122"/>
              </a:rPr>
              <a:t>因此，计算机中需要有一个电路，能够实现以下功能：</a:t>
            </a:r>
          </a:p>
          <a:p>
            <a:pPr>
              <a:spcBef>
                <a:spcPct val="5000"/>
              </a:spcBef>
              <a:buFontTx/>
              <a:buNone/>
            </a:pPr>
            <a:r>
              <a:rPr lang="zh-CN" altLang="en-US" sz="2200" dirty="0" smtClean="0">
                <a:solidFill>
                  <a:srgbClr val="CC3300"/>
                </a:solidFill>
                <a:latin typeface="微软雅黑" pitchFamily="34" charset="-122"/>
                <a:ea typeface="微软雅黑" pitchFamily="34" charset="-122"/>
              </a:rPr>
              <a:t>已知 </a:t>
            </a:r>
            <a:r>
              <a:rPr lang="en-US" altLang="zh-CN" sz="2200" dirty="0" smtClean="0">
                <a:solidFill>
                  <a:srgbClr val="CC3300"/>
                </a:solidFill>
                <a:latin typeface="微软雅黑" pitchFamily="34" charset="-122"/>
                <a:ea typeface="微软雅黑" pitchFamily="34" charset="-122"/>
              </a:rPr>
              <a:t>[x]</a:t>
            </a:r>
            <a:r>
              <a:rPr lang="zh-CN" altLang="en-US" sz="2200" baseline="-25000" dirty="0" smtClean="0">
                <a:solidFill>
                  <a:srgbClr val="CC3300"/>
                </a:solidFill>
                <a:latin typeface="微软雅黑" pitchFamily="34" charset="-122"/>
                <a:ea typeface="微软雅黑" pitchFamily="34" charset="-122"/>
              </a:rPr>
              <a:t>补</a:t>
            </a:r>
            <a:r>
              <a:rPr lang="zh-CN" altLang="en-US" sz="2200" dirty="0" smtClean="0">
                <a:solidFill>
                  <a:srgbClr val="CC3300"/>
                </a:solidFill>
                <a:latin typeface="微软雅黑" pitchFamily="34" charset="-122"/>
                <a:ea typeface="微软雅黑" pitchFamily="34" charset="-122"/>
              </a:rPr>
              <a:t> 和 </a:t>
            </a:r>
            <a:r>
              <a:rPr lang="en-US" altLang="zh-CN" sz="2200" dirty="0" smtClean="0">
                <a:solidFill>
                  <a:srgbClr val="CC3300"/>
                </a:solidFill>
                <a:latin typeface="微软雅黑" pitchFamily="34" charset="-122"/>
                <a:ea typeface="微软雅黑" pitchFamily="34" charset="-122"/>
              </a:rPr>
              <a:t>[y]</a:t>
            </a:r>
            <a:r>
              <a:rPr lang="zh-CN" altLang="en-US" sz="2200" baseline="-25000" dirty="0" smtClean="0">
                <a:solidFill>
                  <a:srgbClr val="CC3300"/>
                </a:solidFill>
                <a:latin typeface="微软雅黑" pitchFamily="34" charset="-122"/>
                <a:ea typeface="微软雅黑" pitchFamily="34" charset="-122"/>
              </a:rPr>
              <a:t>补 </a:t>
            </a:r>
            <a:r>
              <a:rPr lang="zh-CN" altLang="en-US" sz="2200" dirty="0" smtClean="0">
                <a:solidFill>
                  <a:srgbClr val="CC3300"/>
                </a:solidFill>
                <a:latin typeface="微软雅黑" pitchFamily="34" charset="-122"/>
                <a:ea typeface="微软雅黑" pitchFamily="34" charset="-122"/>
              </a:rPr>
              <a:t>，计算</a:t>
            </a:r>
            <a:r>
              <a:rPr lang="en-US" altLang="zh-CN" sz="2200" dirty="0" smtClean="0">
                <a:solidFill>
                  <a:srgbClr val="CC3300"/>
                </a:solidFill>
                <a:latin typeface="微软雅黑" pitchFamily="34" charset="-122"/>
                <a:ea typeface="微软雅黑" pitchFamily="34" charset="-122"/>
              </a:rPr>
              <a:t>[</a:t>
            </a:r>
            <a:r>
              <a:rPr lang="en-US" altLang="zh-CN" sz="2200" dirty="0" err="1" smtClean="0">
                <a:solidFill>
                  <a:srgbClr val="CC3300"/>
                </a:solidFill>
                <a:latin typeface="微软雅黑" pitchFamily="34" charset="-122"/>
                <a:ea typeface="微软雅黑" pitchFamily="34" charset="-122"/>
              </a:rPr>
              <a:t>x+y</a:t>
            </a:r>
            <a:r>
              <a:rPr lang="en-US" altLang="zh-CN" sz="2200" dirty="0" smtClean="0">
                <a:solidFill>
                  <a:srgbClr val="CC3300"/>
                </a:solidFill>
                <a:latin typeface="微软雅黑" pitchFamily="34" charset="-122"/>
                <a:ea typeface="微软雅黑" pitchFamily="34" charset="-122"/>
              </a:rPr>
              <a:t>]</a:t>
            </a:r>
            <a:r>
              <a:rPr lang="zh-CN" altLang="en-US" sz="2200" baseline="-25000" dirty="0" smtClean="0">
                <a:solidFill>
                  <a:srgbClr val="CC3300"/>
                </a:solidFill>
                <a:latin typeface="微软雅黑" pitchFamily="34" charset="-122"/>
                <a:ea typeface="微软雅黑" pitchFamily="34" charset="-122"/>
              </a:rPr>
              <a:t>补 </a:t>
            </a:r>
            <a:r>
              <a:rPr lang="zh-CN" altLang="en-US" sz="2200" dirty="0" smtClean="0">
                <a:solidFill>
                  <a:srgbClr val="CC3300"/>
                </a:solidFill>
                <a:latin typeface="微软雅黑" pitchFamily="34" charset="-122"/>
                <a:ea typeface="微软雅黑" pitchFamily="34" charset="-122"/>
              </a:rPr>
              <a:t>和 </a:t>
            </a:r>
            <a:r>
              <a:rPr lang="en-US" altLang="zh-CN" sz="2200" dirty="0" smtClean="0">
                <a:solidFill>
                  <a:srgbClr val="CC3300"/>
                </a:solidFill>
                <a:latin typeface="微软雅黑" pitchFamily="34" charset="-122"/>
                <a:ea typeface="微软雅黑" pitchFamily="34" charset="-122"/>
              </a:rPr>
              <a:t>[x-y]</a:t>
            </a:r>
            <a:r>
              <a:rPr lang="zh-CN" altLang="en-US" sz="2200" baseline="-25000" dirty="0" smtClean="0">
                <a:solidFill>
                  <a:srgbClr val="CC3300"/>
                </a:solidFill>
                <a:latin typeface="微软雅黑" pitchFamily="34" charset="-122"/>
                <a:ea typeface="微软雅黑" pitchFamily="34" charset="-122"/>
              </a:rPr>
              <a:t>补 </a:t>
            </a:r>
            <a:r>
              <a:rPr lang="zh-CN" altLang="en-US" sz="2200" dirty="0" smtClean="0">
                <a:solidFill>
                  <a:srgbClr val="CC3300"/>
                </a:solidFill>
                <a:latin typeface="微软雅黑" pitchFamily="34" charset="-122"/>
                <a:ea typeface="微软雅黑" pitchFamily="34" charset="-122"/>
              </a:rPr>
              <a:t>。</a:t>
            </a:r>
          </a:p>
          <a:p>
            <a:pPr>
              <a:spcBef>
                <a:spcPct val="5000"/>
              </a:spcBef>
              <a:buFontTx/>
              <a:buNone/>
            </a:pPr>
            <a:r>
              <a:rPr lang="zh-CN" altLang="en-US" sz="2200" dirty="0" smtClean="0">
                <a:solidFill>
                  <a:srgbClr val="009242"/>
                </a:solidFill>
                <a:latin typeface="微软雅黑" pitchFamily="34" charset="-122"/>
                <a:ea typeface="微软雅黑" pitchFamily="34" charset="-122"/>
              </a:rPr>
              <a:t>根据补码定义，有如下公式：</a:t>
            </a:r>
          </a:p>
          <a:p>
            <a:pPr>
              <a:spcBef>
                <a:spcPct val="5000"/>
              </a:spcBef>
              <a:buFontTx/>
              <a:buNone/>
            </a:pPr>
            <a:r>
              <a:rPr lang="en-US" altLang="zh-CN" sz="2200" dirty="0" smtClean="0">
                <a:solidFill>
                  <a:srgbClr val="3366FF"/>
                </a:solidFill>
                <a:latin typeface="微软雅黑" pitchFamily="34" charset="-122"/>
                <a:ea typeface="微软雅黑" pitchFamily="34" charset="-122"/>
              </a:rPr>
              <a:t>[</a:t>
            </a:r>
            <a:r>
              <a:rPr lang="en-US" altLang="zh-CN" sz="2200" dirty="0" err="1" smtClean="0">
                <a:solidFill>
                  <a:srgbClr val="3366FF"/>
                </a:solidFill>
                <a:latin typeface="微软雅黑" pitchFamily="34" charset="-122"/>
                <a:ea typeface="微软雅黑" pitchFamily="34" charset="-122"/>
              </a:rPr>
              <a:t>x+y</a:t>
            </a:r>
            <a:r>
              <a:rPr lang="en-US" altLang="zh-CN" sz="2200" dirty="0" smtClean="0">
                <a:solidFill>
                  <a:srgbClr val="3366FF"/>
                </a:solidFill>
                <a:latin typeface="微软雅黑" pitchFamily="34" charset="-122"/>
                <a:ea typeface="微软雅黑" pitchFamily="34" charset="-122"/>
              </a:rPr>
              <a:t>]</a:t>
            </a:r>
            <a:r>
              <a:rPr lang="zh-CN" altLang="en-US" sz="2200" baseline="-25000" dirty="0" smtClean="0">
                <a:solidFill>
                  <a:srgbClr val="3366FF"/>
                </a:solidFill>
                <a:latin typeface="微软雅黑" pitchFamily="34" charset="-122"/>
                <a:ea typeface="微软雅黑" pitchFamily="34" charset="-122"/>
              </a:rPr>
              <a:t>补 </a:t>
            </a:r>
            <a:r>
              <a:rPr lang="en-US" altLang="zh-CN" dirty="0" smtClean="0">
                <a:latin typeface="微软雅黑" pitchFamily="34" charset="-122"/>
                <a:ea typeface="微软雅黑" pitchFamily="34" charset="-122"/>
              </a:rPr>
              <a:t>=2</a:t>
            </a:r>
            <a:r>
              <a:rPr lang="en-US" altLang="zh-CN" baseline="30000" dirty="0" smtClean="0">
                <a:latin typeface="微软雅黑" pitchFamily="34" charset="-122"/>
                <a:ea typeface="微软雅黑" pitchFamily="34" charset="-122"/>
              </a:rPr>
              <a:t>n</a:t>
            </a:r>
            <a:r>
              <a:rPr lang="en-US" altLang="zh-CN" dirty="0" smtClean="0">
                <a:latin typeface="微软雅黑" pitchFamily="34" charset="-122"/>
                <a:ea typeface="微软雅黑" pitchFamily="34" charset="-122"/>
              </a:rPr>
              <a:t>+x+y= 2</a:t>
            </a:r>
            <a:r>
              <a:rPr lang="en-US" altLang="zh-CN" baseline="30000" dirty="0" smtClean="0">
                <a:latin typeface="微软雅黑" pitchFamily="34" charset="-122"/>
                <a:ea typeface="微软雅黑" pitchFamily="34" charset="-122"/>
              </a:rPr>
              <a:t>n</a:t>
            </a:r>
            <a:r>
              <a:rPr lang="en-US" altLang="zh-CN" dirty="0" smtClean="0">
                <a:latin typeface="微软雅黑" pitchFamily="34" charset="-122"/>
                <a:ea typeface="微软雅黑" pitchFamily="34" charset="-122"/>
              </a:rPr>
              <a:t>+x+2</a:t>
            </a:r>
            <a:r>
              <a:rPr lang="en-US" altLang="zh-CN" baseline="30000" dirty="0" smtClean="0">
                <a:latin typeface="微软雅黑" pitchFamily="34" charset="-122"/>
                <a:ea typeface="微软雅黑" pitchFamily="34" charset="-122"/>
              </a:rPr>
              <a:t>n</a:t>
            </a:r>
            <a:r>
              <a:rPr lang="en-US" altLang="zh-CN" dirty="0" smtClean="0">
                <a:latin typeface="微软雅黑" pitchFamily="34" charset="-122"/>
                <a:ea typeface="微软雅黑" pitchFamily="34" charset="-122"/>
              </a:rPr>
              <a:t>+y= </a:t>
            </a:r>
            <a:r>
              <a:rPr lang="en-US" altLang="zh-CN" sz="2200" dirty="0" smtClean="0">
                <a:solidFill>
                  <a:srgbClr val="3366FF"/>
                </a:solidFill>
                <a:latin typeface="微软雅黑" pitchFamily="34" charset="-122"/>
                <a:ea typeface="微软雅黑" pitchFamily="34" charset="-122"/>
              </a:rPr>
              <a:t>[x]</a:t>
            </a:r>
            <a:r>
              <a:rPr lang="zh-CN" altLang="en-US" sz="2200" baseline="-25000" dirty="0" smtClean="0">
                <a:solidFill>
                  <a:srgbClr val="3366FF"/>
                </a:solidFill>
                <a:latin typeface="微软雅黑" pitchFamily="34" charset="-122"/>
                <a:ea typeface="微软雅黑" pitchFamily="34" charset="-122"/>
              </a:rPr>
              <a:t>补</a:t>
            </a:r>
            <a:r>
              <a:rPr lang="en-US" altLang="zh-CN" sz="2200" dirty="0" smtClean="0">
                <a:solidFill>
                  <a:srgbClr val="3366FF"/>
                </a:solidFill>
                <a:latin typeface="微软雅黑" pitchFamily="34" charset="-122"/>
                <a:ea typeface="微软雅黑" pitchFamily="34" charset="-122"/>
              </a:rPr>
              <a:t>+[y]</a:t>
            </a:r>
            <a:r>
              <a:rPr lang="zh-CN" altLang="en-US" sz="2200" baseline="-25000" dirty="0" smtClean="0">
                <a:solidFill>
                  <a:srgbClr val="3366FF"/>
                </a:solidFill>
                <a:latin typeface="微软雅黑" pitchFamily="34" charset="-122"/>
                <a:ea typeface="微软雅黑" pitchFamily="34" charset="-122"/>
              </a:rPr>
              <a:t>补 </a:t>
            </a:r>
            <a:r>
              <a:rPr lang="en-US" altLang="zh-CN" dirty="0" smtClean="0">
                <a:solidFill>
                  <a:srgbClr val="3366FF"/>
                </a:solidFill>
                <a:latin typeface="微软雅黑" pitchFamily="34" charset="-122"/>
                <a:ea typeface="微软雅黑" pitchFamily="34" charset="-122"/>
              </a:rPr>
              <a:t>(mod 2</a:t>
            </a:r>
            <a:r>
              <a:rPr lang="en-US" altLang="zh-CN" baseline="30000" dirty="0" smtClean="0">
                <a:solidFill>
                  <a:srgbClr val="3366FF"/>
                </a:solidFill>
                <a:latin typeface="微软雅黑" pitchFamily="34" charset="-122"/>
                <a:ea typeface="微软雅黑" pitchFamily="34" charset="-122"/>
              </a:rPr>
              <a:t>n </a:t>
            </a:r>
            <a:r>
              <a:rPr lang="en-US" altLang="zh-CN" dirty="0" smtClean="0">
                <a:solidFill>
                  <a:srgbClr val="3366FF"/>
                </a:solidFill>
                <a:latin typeface="微软雅黑" pitchFamily="34" charset="-122"/>
                <a:ea typeface="微软雅黑" pitchFamily="34" charset="-122"/>
              </a:rPr>
              <a:t>)</a:t>
            </a:r>
            <a:endParaRPr lang="zh-CN" altLang="en-US" sz="2200" dirty="0" smtClean="0">
              <a:solidFill>
                <a:srgbClr val="3366FF"/>
              </a:solidFill>
              <a:latin typeface="微软雅黑" pitchFamily="34" charset="-122"/>
              <a:ea typeface="微软雅黑" pitchFamily="34" charset="-122"/>
            </a:endParaRPr>
          </a:p>
          <a:p>
            <a:pPr>
              <a:spcBef>
                <a:spcPct val="5000"/>
              </a:spcBef>
              <a:buFontTx/>
              <a:buNone/>
            </a:pPr>
            <a:r>
              <a:rPr lang="en-US" altLang="zh-CN" sz="2200" dirty="0" smtClean="0">
                <a:solidFill>
                  <a:srgbClr val="3366FF"/>
                </a:solidFill>
                <a:latin typeface="微软雅黑" pitchFamily="34" charset="-122"/>
                <a:ea typeface="微软雅黑" pitchFamily="34" charset="-122"/>
              </a:rPr>
              <a:t>[x-y]</a:t>
            </a:r>
            <a:r>
              <a:rPr lang="zh-CN" altLang="en-US" sz="2200" baseline="-25000" dirty="0" smtClean="0">
                <a:solidFill>
                  <a:srgbClr val="3366FF"/>
                </a:solidFill>
                <a:latin typeface="微软雅黑" pitchFamily="34" charset="-122"/>
                <a:ea typeface="微软雅黑" pitchFamily="34" charset="-122"/>
              </a:rPr>
              <a:t>补</a:t>
            </a:r>
            <a:r>
              <a:rPr lang="en-US" altLang="zh-CN" dirty="0" smtClean="0">
                <a:latin typeface="微软雅黑" pitchFamily="34" charset="-122"/>
                <a:ea typeface="微软雅黑" pitchFamily="34" charset="-122"/>
              </a:rPr>
              <a:t>=2</a:t>
            </a:r>
            <a:r>
              <a:rPr lang="en-US" altLang="zh-CN" baseline="30000" dirty="0" smtClean="0">
                <a:latin typeface="微软雅黑" pitchFamily="34" charset="-122"/>
                <a:ea typeface="微软雅黑" pitchFamily="34" charset="-122"/>
              </a:rPr>
              <a:t>n</a:t>
            </a:r>
            <a:r>
              <a:rPr lang="en-US" altLang="zh-CN" dirty="0" smtClean="0">
                <a:latin typeface="微软雅黑" pitchFamily="34" charset="-122"/>
                <a:ea typeface="微软雅黑" pitchFamily="34" charset="-122"/>
              </a:rPr>
              <a:t>+x-y= 2</a:t>
            </a:r>
            <a:r>
              <a:rPr lang="en-US" altLang="zh-CN" baseline="30000" dirty="0" smtClean="0">
                <a:latin typeface="微软雅黑" pitchFamily="34" charset="-122"/>
                <a:ea typeface="微软雅黑" pitchFamily="34" charset="-122"/>
              </a:rPr>
              <a:t>n</a:t>
            </a:r>
            <a:r>
              <a:rPr lang="en-US" altLang="zh-CN" dirty="0" smtClean="0">
                <a:latin typeface="微软雅黑" pitchFamily="34" charset="-122"/>
                <a:ea typeface="微软雅黑" pitchFamily="34" charset="-122"/>
              </a:rPr>
              <a:t>+x+2</a:t>
            </a:r>
            <a:r>
              <a:rPr lang="en-US" altLang="zh-CN" baseline="30000" dirty="0" smtClean="0">
                <a:latin typeface="微软雅黑" pitchFamily="34" charset="-122"/>
                <a:ea typeface="微软雅黑" pitchFamily="34" charset="-122"/>
              </a:rPr>
              <a:t>n</a:t>
            </a:r>
            <a:r>
              <a:rPr lang="en-US" altLang="zh-CN" dirty="0" smtClean="0">
                <a:latin typeface="微软雅黑" pitchFamily="34" charset="-122"/>
                <a:ea typeface="微软雅黑" pitchFamily="34" charset="-122"/>
              </a:rPr>
              <a:t>-y= </a:t>
            </a:r>
            <a:r>
              <a:rPr lang="en-US" altLang="zh-CN" sz="2200" dirty="0" smtClean="0">
                <a:solidFill>
                  <a:srgbClr val="3366FF"/>
                </a:solidFill>
                <a:latin typeface="微软雅黑" pitchFamily="34" charset="-122"/>
                <a:ea typeface="微软雅黑" pitchFamily="34" charset="-122"/>
              </a:rPr>
              <a:t>[x]</a:t>
            </a:r>
            <a:r>
              <a:rPr lang="zh-CN" altLang="en-US" sz="2200" baseline="-25000" dirty="0" smtClean="0">
                <a:solidFill>
                  <a:srgbClr val="3366FF"/>
                </a:solidFill>
                <a:latin typeface="微软雅黑" pitchFamily="34" charset="-122"/>
                <a:ea typeface="微软雅黑" pitchFamily="34" charset="-122"/>
              </a:rPr>
              <a:t>补</a:t>
            </a:r>
            <a:r>
              <a:rPr lang="en-US" altLang="zh-CN" sz="2200" dirty="0" smtClean="0">
                <a:solidFill>
                  <a:srgbClr val="3366FF"/>
                </a:solidFill>
                <a:latin typeface="微软雅黑" pitchFamily="34" charset="-122"/>
                <a:ea typeface="微软雅黑" pitchFamily="34" charset="-122"/>
              </a:rPr>
              <a:t>+[-y]</a:t>
            </a:r>
            <a:r>
              <a:rPr lang="zh-CN" altLang="en-US" sz="2200" baseline="-25000" dirty="0" smtClean="0">
                <a:solidFill>
                  <a:srgbClr val="3366FF"/>
                </a:solidFill>
                <a:latin typeface="微软雅黑" pitchFamily="34" charset="-122"/>
                <a:ea typeface="微软雅黑" pitchFamily="34" charset="-122"/>
              </a:rPr>
              <a:t>补 </a:t>
            </a:r>
            <a:r>
              <a:rPr lang="en-US" altLang="zh-CN" dirty="0" smtClean="0">
                <a:solidFill>
                  <a:srgbClr val="3366FF"/>
                </a:solidFill>
                <a:latin typeface="微软雅黑" pitchFamily="34" charset="-122"/>
                <a:ea typeface="微软雅黑" pitchFamily="34" charset="-122"/>
              </a:rPr>
              <a:t>(mod 2</a:t>
            </a:r>
            <a:r>
              <a:rPr lang="en-US" altLang="zh-CN" baseline="30000" dirty="0" smtClean="0">
                <a:solidFill>
                  <a:srgbClr val="3366FF"/>
                </a:solidFill>
                <a:latin typeface="微软雅黑" pitchFamily="34" charset="-122"/>
                <a:ea typeface="微软雅黑" pitchFamily="34" charset="-122"/>
              </a:rPr>
              <a:t>n </a:t>
            </a:r>
            <a:r>
              <a:rPr lang="en-US" altLang="zh-CN" dirty="0" smtClean="0">
                <a:solidFill>
                  <a:srgbClr val="3366FF"/>
                </a:solidFill>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p:txBody>
      </p:sp>
      <p:sp>
        <p:nvSpPr>
          <p:cNvPr id="400484" name="Text Box 100"/>
          <p:cNvSpPr txBox="1">
            <a:spLocks noChangeArrowheads="1"/>
          </p:cNvSpPr>
          <p:nvPr/>
        </p:nvSpPr>
        <p:spPr bwMode="auto">
          <a:xfrm>
            <a:off x="4262438" y="1117600"/>
            <a:ext cx="4664075" cy="814388"/>
          </a:xfrm>
          <a:prstGeom prst="rect">
            <a:avLst/>
          </a:prstGeom>
          <a:solidFill>
            <a:srgbClr val="CC99FF">
              <a:alpha val="34000"/>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100" b="1">
                <a:latin typeface="微软雅黑" pitchFamily="34" charset="-122"/>
                <a:ea typeface="微软雅黑" pitchFamily="34" charset="-122"/>
              </a:rPr>
              <a:t>补码的定义    假定补码有</a:t>
            </a:r>
            <a:r>
              <a:rPr lang="en-US" altLang="zh-CN" sz="2100" b="1">
                <a:latin typeface="微软雅黑" pitchFamily="34" charset="-122"/>
                <a:ea typeface="微软雅黑" pitchFamily="34" charset="-122"/>
              </a:rPr>
              <a:t>n</a:t>
            </a:r>
            <a:r>
              <a:rPr lang="zh-CN" altLang="en-US" sz="2100" b="1">
                <a:latin typeface="微软雅黑" pitchFamily="34" charset="-122"/>
                <a:ea typeface="微软雅黑" pitchFamily="34" charset="-122"/>
              </a:rPr>
              <a:t>位，则：</a:t>
            </a:r>
          </a:p>
          <a:p>
            <a:pPr>
              <a:spcBef>
                <a:spcPct val="25000"/>
              </a:spcBef>
            </a:pPr>
            <a:r>
              <a:rPr lang="en-US" altLang="zh-CN" sz="2100" b="1">
                <a:solidFill>
                  <a:srgbClr val="CC0000"/>
                </a:solidFill>
                <a:latin typeface="微软雅黑" pitchFamily="34" charset="-122"/>
                <a:ea typeface="微软雅黑" pitchFamily="34" charset="-122"/>
              </a:rPr>
              <a:t>[X]</a:t>
            </a:r>
            <a:r>
              <a:rPr lang="zh-CN" altLang="en-US" sz="2100" b="1" baseline="-25000">
                <a:solidFill>
                  <a:srgbClr val="CC0000"/>
                </a:solidFill>
                <a:latin typeface="微软雅黑" pitchFamily="34" charset="-122"/>
                <a:ea typeface="微软雅黑" pitchFamily="34" charset="-122"/>
              </a:rPr>
              <a:t>补</a:t>
            </a:r>
            <a:r>
              <a:rPr lang="en-US" altLang="zh-CN" sz="2100" b="1">
                <a:solidFill>
                  <a:srgbClr val="CC0000"/>
                </a:solidFill>
                <a:latin typeface="微软雅黑" pitchFamily="34" charset="-122"/>
                <a:ea typeface="微软雅黑" pitchFamily="34" charset="-122"/>
              </a:rPr>
              <a:t>=2</a:t>
            </a:r>
            <a:r>
              <a:rPr lang="en-US" altLang="zh-CN" sz="2100" b="1" baseline="30000">
                <a:solidFill>
                  <a:srgbClr val="CC0000"/>
                </a:solidFill>
                <a:latin typeface="微软雅黑" pitchFamily="34" charset="-122"/>
                <a:ea typeface="微软雅黑" pitchFamily="34" charset="-122"/>
              </a:rPr>
              <a:t>n </a:t>
            </a:r>
            <a:r>
              <a:rPr lang="en-US" altLang="zh-CN" sz="2100" b="1">
                <a:solidFill>
                  <a:srgbClr val="CC0000"/>
                </a:solidFill>
                <a:latin typeface="微软雅黑" pitchFamily="34" charset="-122"/>
                <a:ea typeface="微软雅黑" pitchFamily="34" charset="-122"/>
              </a:rPr>
              <a:t>+X  </a:t>
            </a:r>
            <a:r>
              <a:rPr lang="zh-CN" altLang="en-US" sz="2100" b="1">
                <a:solidFill>
                  <a:srgbClr val="CC0000"/>
                </a:solidFill>
                <a:latin typeface="微软雅黑" pitchFamily="34" charset="-122"/>
                <a:ea typeface="微软雅黑" pitchFamily="34" charset="-122"/>
              </a:rPr>
              <a:t>（</a:t>
            </a:r>
            <a:r>
              <a:rPr lang="en-US" altLang="zh-CN" sz="2100" b="1">
                <a:solidFill>
                  <a:srgbClr val="CC0000"/>
                </a:solidFill>
                <a:latin typeface="微软雅黑" pitchFamily="34" charset="-122"/>
                <a:ea typeface="微软雅黑" pitchFamily="34" charset="-122"/>
              </a:rPr>
              <a:t>-2</a:t>
            </a:r>
            <a:r>
              <a:rPr lang="en-US" altLang="zh-CN" sz="2100" b="1" baseline="30000">
                <a:solidFill>
                  <a:srgbClr val="CC0000"/>
                </a:solidFill>
                <a:latin typeface="微软雅黑" pitchFamily="34" charset="-122"/>
                <a:ea typeface="微软雅黑" pitchFamily="34" charset="-122"/>
              </a:rPr>
              <a:t>n</a:t>
            </a:r>
            <a:r>
              <a:rPr lang="en-US" altLang="zh-CN" sz="2100" b="1">
                <a:solidFill>
                  <a:srgbClr val="CC0000"/>
                </a:solidFill>
                <a:latin typeface="微软雅黑" pitchFamily="34" charset="-122"/>
                <a:ea typeface="微软雅黑" pitchFamily="34" charset="-122"/>
                <a:cs typeface="Times New Roman" pitchFamily="18" charset="0"/>
              </a:rPr>
              <a:t>≤</a:t>
            </a:r>
            <a:r>
              <a:rPr lang="en-US" altLang="zh-CN" sz="2100" b="1">
                <a:solidFill>
                  <a:srgbClr val="CC0000"/>
                </a:solidFill>
                <a:latin typeface="微软雅黑" pitchFamily="34" charset="-122"/>
                <a:ea typeface="微软雅黑" pitchFamily="34" charset="-122"/>
              </a:rPr>
              <a:t>X</a:t>
            </a:r>
            <a:r>
              <a:rPr lang="zh-CN" altLang="en-US" sz="2100" b="1">
                <a:solidFill>
                  <a:srgbClr val="CC0000"/>
                </a:solidFill>
                <a:latin typeface="微软雅黑" pitchFamily="34" charset="-122"/>
                <a:ea typeface="微软雅黑" pitchFamily="34" charset="-122"/>
              </a:rPr>
              <a:t>＜</a:t>
            </a:r>
            <a:r>
              <a:rPr lang="en-US" altLang="zh-CN" sz="2100" b="1">
                <a:solidFill>
                  <a:srgbClr val="CC0000"/>
                </a:solidFill>
                <a:latin typeface="微软雅黑" pitchFamily="34" charset="-122"/>
                <a:ea typeface="微软雅黑" pitchFamily="34" charset="-122"/>
              </a:rPr>
              <a:t>2</a:t>
            </a:r>
            <a:r>
              <a:rPr lang="en-US" altLang="zh-CN" sz="2100" b="1" baseline="30000">
                <a:solidFill>
                  <a:srgbClr val="CC0000"/>
                </a:solidFill>
                <a:latin typeface="微软雅黑" pitchFamily="34" charset="-122"/>
                <a:ea typeface="微软雅黑" pitchFamily="34" charset="-122"/>
              </a:rPr>
              <a:t>n</a:t>
            </a:r>
            <a:r>
              <a:rPr lang="en-US" altLang="zh-CN" sz="2100" b="1">
                <a:solidFill>
                  <a:srgbClr val="CC0000"/>
                </a:solidFill>
                <a:latin typeface="微软雅黑" pitchFamily="34" charset="-122"/>
                <a:ea typeface="微软雅黑" pitchFamily="34" charset="-122"/>
              </a:rPr>
              <a:t> ,mod 2</a:t>
            </a:r>
            <a:r>
              <a:rPr lang="en-US" altLang="zh-CN" sz="2100" b="1" baseline="30000">
                <a:solidFill>
                  <a:srgbClr val="CC0000"/>
                </a:solidFill>
                <a:latin typeface="微软雅黑" pitchFamily="34" charset="-122"/>
                <a:ea typeface="微软雅黑" pitchFamily="34" charset="-122"/>
              </a:rPr>
              <a:t>n</a:t>
            </a:r>
            <a:r>
              <a:rPr lang="zh-CN" altLang="en-US" sz="2100" b="1">
                <a:solidFill>
                  <a:srgbClr val="CC0000"/>
                </a:solidFill>
                <a:latin typeface="微软雅黑" pitchFamily="34" charset="-122"/>
                <a:ea typeface="微软雅黑" pitchFamily="34" charset="-122"/>
              </a:rPr>
              <a:t>）</a:t>
            </a:r>
          </a:p>
        </p:txBody>
      </p:sp>
      <p:grpSp>
        <p:nvGrpSpPr>
          <p:cNvPr id="693253" name="Group 5"/>
          <p:cNvGrpSpPr>
            <a:grpSpLocks/>
          </p:cNvGrpSpPr>
          <p:nvPr/>
        </p:nvGrpSpPr>
        <p:grpSpPr bwMode="auto">
          <a:xfrm>
            <a:off x="6369050" y="5105400"/>
            <a:ext cx="2378075" cy="427038"/>
            <a:chOff x="3667" y="1087"/>
            <a:chExt cx="1498" cy="269"/>
          </a:xfrm>
        </p:grpSpPr>
        <p:sp>
          <p:nvSpPr>
            <p:cNvPr id="693254" name="Rectangle 6"/>
            <p:cNvSpPr>
              <a:spLocks noChangeArrowheads="1"/>
            </p:cNvSpPr>
            <p:nvPr/>
          </p:nvSpPr>
          <p:spPr bwMode="auto">
            <a:xfrm>
              <a:off x="3667" y="1087"/>
              <a:ext cx="149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200" b="1">
                  <a:solidFill>
                    <a:srgbClr val="3333FF"/>
                  </a:solidFill>
                  <a:latin typeface="微软雅黑" pitchFamily="34" charset="-122"/>
                  <a:ea typeface="微软雅黑" pitchFamily="34" charset="-122"/>
                </a:rPr>
                <a:t>[</a:t>
              </a:r>
              <a:r>
                <a:rPr lang="pt-BR" altLang="zh-CN" sz="2200" b="1">
                  <a:solidFill>
                    <a:srgbClr val="3333FF"/>
                  </a:solidFill>
                  <a:latin typeface="微软雅黑" pitchFamily="34" charset="-122"/>
                  <a:ea typeface="微软雅黑" pitchFamily="34" charset="-122"/>
                </a:rPr>
                <a:t>–</a:t>
              </a:r>
              <a:r>
                <a:rPr lang="en-US" altLang="zh-CN" sz="2200" b="1">
                  <a:solidFill>
                    <a:srgbClr val="3333FF"/>
                  </a:solidFill>
                  <a:latin typeface="微软雅黑" pitchFamily="34" charset="-122"/>
                  <a:ea typeface="微软雅黑" pitchFamily="34" charset="-122"/>
                </a:rPr>
                <a:t>y]</a:t>
              </a:r>
              <a:r>
                <a:rPr lang="zh-CN" altLang="en-US" sz="2200" b="1" baseline="-25000">
                  <a:solidFill>
                    <a:srgbClr val="3333FF"/>
                  </a:solidFill>
                  <a:latin typeface="微软雅黑" pitchFamily="34" charset="-122"/>
                  <a:ea typeface="微软雅黑" pitchFamily="34" charset="-122"/>
                </a:rPr>
                <a:t>补</a:t>
              </a:r>
              <a:r>
                <a:rPr lang="en-US" altLang="zh-CN" sz="2200" b="1">
                  <a:solidFill>
                    <a:srgbClr val="3333FF"/>
                  </a:solidFill>
                  <a:latin typeface="微软雅黑" pitchFamily="34" charset="-122"/>
                  <a:ea typeface="微软雅黑" pitchFamily="34" charset="-122"/>
                </a:rPr>
                <a:t>=[y]</a:t>
              </a:r>
              <a:r>
                <a:rPr lang="zh-CN" altLang="en-US" sz="2200" b="1" baseline="-25000">
                  <a:solidFill>
                    <a:srgbClr val="3333FF"/>
                  </a:solidFill>
                  <a:latin typeface="微软雅黑" pitchFamily="34" charset="-122"/>
                  <a:ea typeface="微软雅黑" pitchFamily="34" charset="-122"/>
                </a:rPr>
                <a:t>补</a:t>
              </a:r>
              <a:r>
                <a:rPr lang="en-US" altLang="zh-CN" sz="2200" b="1">
                  <a:solidFill>
                    <a:srgbClr val="3333FF"/>
                  </a:solidFill>
                  <a:latin typeface="微软雅黑" pitchFamily="34" charset="-122"/>
                  <a:ea typeface="微软雅黑" pitchFamily="34" charset="-122"/>
                </a:rPr>
                <a:t>+1</a:t>
              </a:r>
            </a:p>
          </p:txBody>
        </p:sp>
        <p:sp>
          <p:nvSpPr>
            <p:cNvPr id="693255" name="Line 7"/>
            <p:cNvSpPr>
              <a:spLocks noChangeShapeType="1"/>
            </p:cNvSpPr>
            <p:nvPr/>
          </p:nvSpPr>
          <p:spPr bwMode="auto">
            <a:xfrm>
              <a:off x="4363" y="1103"/>
              <a:ext cx="177" cy="1"/>
            </a:xfrm>
            <a:prstGeom prst="line">
              <a:avLst/>
            </a:prstGeom>
            <a:noFill/>
            <a:ln w="1905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4165190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3251">
                                            <p:txEl>
                                              <p:pRg st="0" end="0"/>
                                            </p:txEl>
                                          </p:spTgt>
                                        </p:tgtEl>
                                        <p:attrNameLst>
                                          <p:attrName>style.visibility</p:attrName>
                                        </p:attrNameLst>
                                      </p:cBhvr>
                                      <p:to>
                                        <p:strVal val="visible"/>
                                      </p:to>
                                    </p:set>
                                    <p:animEffect transition="in" filter="blinds(horizontal)">
                                      <p:cBhvr>
                                        <p:cTn id="7" dur="500"/>
                                        <p:tgtEl>
                                          <p:spTgt spid="69325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93251">
                                            <p:txEl>
                                              <p:pRg st="1" end="1"/>
                                            </p:txEl>
                                          </p:spTgt>
                                        </p:tgtEl>
                                        <p:attrNameLst>
                                          <p:attrName>style.visibility</p:attrName>
                                        </p:attrNameLst>
                                      </p:cBhvr>
                                      <p:to>
                                        <p:strVal val="visible"/>
                                      </p:to>
                                    </p:set>
                                    <p:animEffect transition="in" filter="blinds(horizontal)">
                                      <p:cBhvr>
                                        <p:cTn id="10" dur="500"/>
                                        <p:tgtEl>
                                          <p:spTgt spid="69325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93251">
                                            <p:txEl>
                                              <p:pRg st="2" end="2"/>
                                            </p:txEl>
                                          </p:spTgt>
                                        </p:tgtEl>
                                        <p:attrNameLst>
                                          <p:attrName>style.visibility</p:attrName>
                                        </p:attrNameLst>
                                      </p:cBhvr>
                                      <p:to>
                                        <p:strVal val="visible"/>
                                      </p:to>
                                    </p:set>
                                    <p:animEffect transition="in" filter="blinds(horizontal)">
                                      <p:cBhvr>
                                        <p:cTn id="13" dur="500"/>
                                        <p:tgtEl>
                                          <p:spTgt spid="69325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93251">
                                            <p:txEl>
                                              <p:pRg st="3" end="3"/>
                                            </p:txEl>
                                          </p:spTgt>
                                        </p:tgtEl>
                                        <p:attrNameLst>
                                          <p:attrName>style.visibility</p:attrName>
                                        </p:attrNameLst>
                                      </p:cBhvr>
                                      <p:to>
                                        <p:strVal val="visible"/>
                                      </p:to>
                                    </p:set>
                                    <p:animEffect transition="in" filter="blinds(horizontal)">
                                      <p:cBhvr>
                                        <p:cTn id="16" dur="500"/>
                                        <p:tgtEl>
                                          <p:spTgt spid="69325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693251">
                                            <p:txEl>
                                              <p:pRg st="4" end="4"/>
                                            </p:txEl>
                                          </p:spTgt>
                                        </p:tgtEl>
                                        <p:attrNameLst>
                                          <p:attrName>style.visibility</p:attrName>
                                        </p:attrNameLst>
                                      </p:cBhvr>
                                      <p:to>
                                        <p:strVal val="visible"/>
                                      </p:to>
                                    </p:set>
                                    <p:animEffect transition="in" filter="blinds(horizontal)">
                                      <p:cBhvr>
                                        <p:cTn id="21" dur="500"/>
                                        <p:tgtEl>
                                          <p:spTgt spid="69325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93251">
                                            <p:txEl>
                                              <p:pRg st="5" end="5"/>
                                            </p:txEl>
                                          </p:spTgt>
                                        </p:tgtEl>
                                        <p:attrNameLst>
                                          <p:attrName>style.visibility</p:attrName>
                                        </p:attrNameLst>
                                      </p:cBhvr>
                                      <p:to>
                                        <p:strVal val="visible"/>
                                      </p:to>
                                    </p:set>
                                    <p:animEffect transition="in" filter="blinds(horizontal)">
                                      <p:cBhvr>
                                        <p:cTn id="24" dur="500"/>
                                        <p:tgtEl>
                                          <p:spTgt spid="693251">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693251">
                                            <p:txEl>
                                              <p:pRg st="6" end="6"/>
                                            </p:txEl>
                                          </p:spTgt>
                                        </p:tgtEl>
                                        <p:attrNameLst>
                                          <p:attrName>style.visibility</p:attrName>
                                        </p:attrNameLst>
                                      </p:cBhvr>
                                      <p:to>
                                        <p:strVal val="visible"/>
                                      </p:to>
                                    </p:set>
                                    <p:animEffect transition="in" filter="blinds(horizontal)">
                                      <p:cBhvr>
                                        <p:cTn id="29" dur="500"/>
                                        <p:tgtEl>
                                          <p:spTgt spid="693251">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93251">
                                            <p:txEl>
                                              <p:pRg st="7" end="7"/>
                                            </p:txEl>
                                          </p:spTgt>
                                        </p:tgtEl>
                                        <p:attrNameLst>
                                          <p:attrName>style.visibility</p:attrName>
                                        </p:attrNameLst>
                                      </p:cBhvr>
                                      <p:to>
                                        <p:strVal val="visible"/>
                                      </p:to>
                                    </p:set>
                                    <p:animEffect transition="in" filter="blinds(horizontal)">
                                      <p:cBhvr>
                                        <p:cTn id="32" dur="500"/>
                                        <p:tgtEl>
                                          <p:spTgt spid="693251">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693251">
                                            <p:txEl>
                                              <p:pRg st="8" end="8"/>
                                            </p:txEl>
                                          </p:spTgt>
                                        </p:tgtEl>
                                        <p:attrNameLst>
                                          <p:attrName>style.visibility</p:attrName>
                                        </p:attrNameLst>
                                      </p:cBhvr>
                                      <p:to>
                                        <p:strVal val="visible"/>
                                      </p:to>
                                    </p:set>
                                    <p:animEffect transition="in" filter="blinds(horizontal)">
                                      <p:cBhvr>
                                        <p:cTn id="35" dur="500"/>
                                        <p:tgtEl>
                                          <p:spTgt spid="693251">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693251">
                                            <p:txEl>
                                              <p:pRg st="9" end="9"/>
                                            </p:txEl>
                                          </p:spTgt>
                                        </p:tgtEl>
                                        <p:attrNameLst>
                                          <p:attrName>style.visibility</p:attrName>
                                        </p:attrNameLst>
                                      </p:cBhvr>
                                      <p:to>
                                        <p:strVal val="visible"/>
                                      </p:to>
                                    </p:set>
                                    <p:animEffect transition="in" filter="blinds(horizontal)">
                                      <p:cBhvr>
                                        <p:cTn id="40" dur="500"/>
                                        <p:tgtEl>
                                          <p:spTgt spid="693251">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693251">
                                            <p:txEl>
                                              <p:pRg st="10" end="10"/>
                                            </p:txEl>
                                          </p:spTgt>
                                        </p:tgtEl>
                                        <p:attrNameLst>
                                          <p:attrName>style.visibility</p:attrName>
                                        </p:attrNameLst>
                                      </p:cBhvr>
                                      <p:to>
                                        <p:strVal val="visible"/>
                                      </p:to>
                                    </p:set>
                                    <p:animEffect transition="in" filter="blinds(horizontal)">
                                      <p:cBhvr>
                                        <p:cTn id="45" dur="500"/>
                                        <p:tgtEl>
                                          <p:spTgt spid="693251">
                                            <p:txEl>
                                              <p:pRg st="10" end="10"/>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693251">
                                            <p:txEl>
                                              <p:pRg st="11" end="11"/>
                                            </p:txEl>
                                          </p:spTgt>
                                        </p:tgtEl>
                                        <p:attrNameLst>
                                          <p:attrName>style.visibility</p:attrName>
                                        </p:attrNameLst>
                                      </p:cBhvr>
                                      <p:to>
                                        <p:strVal val="visible"/>
                                      </p:to>
                                    </p:set>
                                    <p:animEffect transition="in" filter="blinds(horizontal)">
                                      <p:cBhvr>
                                        <p:cTn id="50" dur="500"/>
                                        <p:tgtEl>
                                          <p:spTgt spid="693251">
                                            <p:txEl>
                                              <p:pRg st="11" end="11"/>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00484"/>
                                        </p:tgtEl>
                                        <p:attrNameLst>
                                          <p:attrName>style.visibility</p:attrName>
                                        </p:attrNameLst>
                                      </p:cBhvr>
                                      <p:to>
                                        <p:strVal val="visible"/>
                                      </p:to>
                                    </p:set>
                                    <p:animEffect transition="in" filter="blinds(horizontal)">
                                      <p:cBhvr>
                                        <p:cTn id="55" dur="500"/>
                                        <p:tgtEl>
                                          <p:spTgt spid="40048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693251">
                                            <p:txEl>
                                              <p:pRg st="12" end="12"/>
                                            </p:txEl>
                                          </p:spTgt>
                                        </p:tgtEl>
                                        <p:attrNameLst>
                                          <p:attrName>style.visibility</p:attrName>
                                        </p:attrNameLst>
                                      </p:cBhvr>
                                      <p:to>
                                        <p:strVal val="visible"/>
                                      </p:to>
                                    </p:set>
                                    <p:animEffect transition="in" filter="blinds(horizontal)">
                                      <p:cBhvr>
                                        <p:cTn id="60" dur="500"/>
                                        <p:tgtEl>
                                          <p:spTgt spid="693251">
                                            <p:txEl>
                                              <p:pRg st="12" end="12"/>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693251">
                                            <p:txEl>
                                              <p:pRg st="13" end="13"/>
                                            </p:txEl>
                                          </p:spTgt>
                                        </p:tgtEl>
                                        <p:attrNameLst>
                                          <p:attrName>style.visibility</p:attrName>
                                        </p:attrNameLst>
                                      </p:cBhvr>
                                      <p:to>
                                        <p:strVal val="visible"/>
                                      </p:to>
                                    </p:set>
                                    <p:animEffect transition="in" filter="blinds(horizontal)">
                                      <p:cBhvr>
                                        <p:cTn id="65" dur="500"/>
                                        <p:tgtEl>
                                          <p:spTgt spid="693251">
                                            <p:txEl>
                                              <p:pRg st="13" end="13"/>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693253"/>
                                        </p:tgtEl>
                                        <p:attrNameLst>
                                          <p:attrName>style.visibility</p:attrName>
                                        </p:attrNameLst>
                                      </p:cBhvr>
                                      <p:to>
                                        <p:strVal val="visible"/>
                                      </p:to>
                                    </p:set>
                                    <p:animEffect transition="in" filter="blinds(horizontal)">
                                      <p:cBhvr>
                                        <p:cTn id="70" dur="500"/>
                                        <p:tgtEl>
                                          <p:spTgt spid="693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8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idx="4294967295"/>
          </p:nvPr>
        </p:nvSpPr>
        <p:spPr>
          <a:xfrm>
            <a:off x="1062038" y="98425"/>
            <a:ext cx="7335837" cy="605294"/>
          </a:xfrm>
          <a:noFill/>
        </p:spPr>
        <p:txBody>
          <a:bodyPr lIns="63500" tIns="25400" rIns="63500" bIns="25400" anchor="t">
            <a:spAutoFit/>
          </a:bodyPr>
          <a:lstStyle/>
          <a:p>
            <a:r>
              <a:rPr lang="en-US" altLang="zh-CN" sz="3600" dirty="0" smtClean="0">
                <a:latin typeface="微软雅黑" panose="020B0503020204020204" pitchFamily="34" charset="-122"/>
                <a:ea typeface="微软雅黑" panose="020B0503020204020204" pitchFamily="34" charset="-122"/>
              </a:rPr>
              <a:t>n</a:t>
            </a:r>
            <a:r>
              <a:rPr lang="zh-CN" altLang="en-US" sz="3600" dirty="0" smtClean="0">
                <a:latin typeface="微软雅黑" panose="020B0503020204020204" pitchFamily="34" charset="-122"/>
                <a:ea typeface="微软雅黑" panose="020B0503020204020204" pitchFamily="34" charset="-122"/>
              </a:rPr>
              <a:t>位整数加</a:t>
            </a:r>
            <a:r>
              <a:rPr lang="en-US" altLang="zh-CN" sz="3600" dirty="0" smtClean="0">
                <a:latin typeface="微软雅黑" panose="020B0503020204020204" pitchFamily="34" charset="-122"/>
                <a:ea typeface="微软雅黑" panose="020B0503020204020204" pitchFamily="34" charset="-122"/>
              </a:rPr>
              <a:t>/</a:t>
            </a:r>
            <a:r>
              <a:rPr lang="zh-CN" altLang="en-US" sz="3600" dirty="0" smtClean="0">
                <a:latin typeface="微软雅黑" panose="020B0503020204020204" pitchFamily="34" charset="-122"/>
                <a:ea typeface="微软雅黑" panose="020B0503020204020204" pitchFamily="34" charset="-122"/>
              </a:rPr>
              <a:t>减运算器</a:t>
            </a:r>
          </a:p>
        </p:txBody>
      </p:sp>
      <p:sp>
        <p:nvSpPr>
          <p:cNvPr id="694275" name="Rectangle 3"/>
          <p:cNvSpPr>
            <a:spLocks noChangeArrowheads="1"/>
          </p:cNvSpPr>
          <p:nvPr/>
        </p:nvSpPr>
        <p:spPr bwMode="auto">
          <a:xfrm>
            <a:off x="190500" y="2751138"/>
            <a:ext cx="4962525"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20000"/>
              </a:lnSpc>
              <a:spcBef>
                <a:spcPct val="25000"/>
              </a:spcBef>
            </a:pPr>
            <a:r>
              <a:rPr lang="zh-CN" altLang="en-US" sz="2000" dirty="0">
                <a:latin typeface="微软雅黑" pitchFamily="34" charset="-122"/>
                <a:ea typeface="微软雅黑" pitchFamily="34" charset="-122"/>
              </a:rPr>
              <a:t>利用带标志加法器，可构造整数加</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减运算器，进行以下运算：</a:t>
            </a:r>
          </a:p>
          <a:p>
            <a:pPr lvl="1">
              <a:lnSpc>
                <a:spcPct val="120000"/>
              </a:lnSpc>
              <a:spcBef>
                <a:spcPct val="25000"/>
              </a:spcBef>
              <a:buFontTx/>
              <a:buNone/>
            </a:pPr>
            <a:r>
              <a:rPr lang="zh-CN" altLang="en-US" dirty="0">
                <a:latin typeface="微软雅黑" pitchFamily="34" charset="-122"/>
                <a:ea typeface="微软雅黑" pitchFamily="34" charset="-122"/>
              </a:rPr>
              <a:t>无符号整数加、无符号整数减</a:t>
            </a:r>
          </a:p>
          <a:p>
            <a:pPr lvl="1">
              <a:lnSpc>
                <a:spcPct val="120000"/>
              </a:lnSpc>
              <a:spcBef>
                <a:spcPct val="25000"/>
              </a:spcBef>
              <a:buFontTx/>
              <a:buNone/>
            </a:pPr>
            <a:r>
              <a:rPr lang="zh-CN" altLang="en-US" dirty="0">
                <a:latin typeface="微软雅黑" pitchFamily="34" charset="-122"/>
                <a:ea typeface="微软雅黑" pitchFamily="34" charset="-122"/>
              </a:rPr>
              <a:t>带符号整数加、带符号整数减</a:t>
            </a:r>
          </a:p>
        </p:txBody>
      </p:sp>
      <p:sp>
        <p:nvSpPr>
          <p:cNvPr id="419910" name="Rectangle 70"/>
          <p:cNvSpPr>
            <a:spLocks noChangeArrowheads="1"/>
          </p:cNvSpPr>
          <p:nvPr/>
        </p:nvSpPr>
        <p:spPr bwMode="auto">
          <a:xfrm>
            <a:off x="5573713" y="2697163"/>
            <a:ext cx="28559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000" b="1">
                <a:solidFill>
                  <a:srgbClr val="008000"/>
                </a:solidFill>
                <a:latin typeface="微软雅黑" pitchFamily="34" charset="-122"/>
                <a:ea typeface="微软雅黑" pitchFamily="34" charset="-122"/>
              </a:rPr>
              <a:t>当</a:t>
            </a:r>
            <a:r>
              <a:rPr lang="en-US" altLang="zh-CN" sz="2000" b="1">
                <a:solidFill>
                  <a:srgbClr val="008000"/>
                </a:solidFill>
                <a:latin typeface="微软雅黑" pitchFamily="34" charset="-122"/>
                <a:ea typeface="微软雅黑" pitchFamily="34" charset="-122"/>
              </a:rPr>
              <a:t>Sub</a:t>
            </a:r>
            <a:r>
              <a:rPr lang="zh-CN" altLang="en-US" sz="2000" b="1">
                <a:solidFill>
                  <a:srgbClr val="008000"/>
                </a:solidFill>
                <a:latin typeface="微软雅黑" pitchFamily="34" charset="-122"/>
                <a:ea typeface="微软雅黑" pitchFamily="34" charset="-122"/>
              </a:rPr>
              <a:t>为</a:t>
            </a:r>
            <a:r>
              <a:rPr lang="en-US" altLang="zh-CN" sz="2000" b="1">
                <a:solidFill>
                  <a:srgbClr val="008000"/>
                </a:solidFill>
                <a:latin typeface="微软雅黑" pitchFamily="34" charset="-122"/>
                <a:ea typeface="微软雅黑" pitchFamily="34" charset="-122"/>
              </a:rPr>
              <a:t>1</a:t>
            </a:r>
            <a:r>
              <a:rPr lang="zh-CN" altLang="en-US" sz="2000" b="1">
                <a:solidFill>
                  <a:srgbClr val="008000"/>
                </a:solidFill>
                <a:latin typeface="微软雅黑" pitchFamily="34" charset="-122"/>
                <a:ea typeface="微软雅黑" pitchFamily="34" charset="-122"/>
              </a:rPr>
              <a:t>时，做减法</a:t>
            </a:r>
          </a:p>
          <a:p>
            <a:r>
              <a:rPr lang="zh-CN" altLang="en-US" sz="2000" b="1">
                <a:solidFill>
                  <a:srgbClr val="008000"/>
                </a:solidFill>
                <a:latin typeface="微软雅黑" pitchFamily="34" charset="-122"/>
                <a:ea typeface="微软雅黑" pitchFamily="34" charset="-122"/>
              </a:rPr>
              <a:t>当</a:t>
            </a:r>
            <a:r>
              <a:rPr lang="en-US" altLang="zh-CN" sz="2000" b="1">
                <a:solidFill>
                  <a:srgbClr val="008000"/>
                </a:solidFill>
                <a:latin typeface="微软雅黑" pitchFamily="34" charset="-122"/>
                <a:ea typeface="微软雅黑" pitchFamily="34" charset="-122"/>
              </a:rPr>
              <a:t>Sub</a:t>
            </a:r>
            <a:r>
              <a:rPr lang="zh-CN" altLang="en-US" sz="2000" b="1">
                <a:solidFill>
                  <a:srgbClr val="008000"/>
                </a:solidFill>
                <a:latin typeface="微软雅黑" pitchFamily="34" charset="-122"/>
                <a:ea typeface="微软雅黑" pitchFamily="34" charset="-122"/>
              </a:rPr>
              <a:t>为</a:t>
            </a:r>
            <a:r>
              <a:rPr lang="en-US" altLang="zh-CN" sz="2000" b="1">
                <a:solidFill>
                  <a:srgbClr val="008000"/>
                </a:solidFill>
                <a:latin typeface="微软雅黑" pitchFamily="34" charset="-122"/>
                <a:ea typeface="微软雅黑" pitchFamily="34" charset="-122"/>
              </a:rPr>
              <a:t>0</a:t>
            </a:r>
            <a:r>
              <a:rPr lang="zh-CN" altLang="en-US" sz="2000" b="1">
                <a:solidFill>
                  <a:srgbClr val="008000"/>
                </a:solidFill>
                <a:latin typeface="微软雅黑" pitchFamily="34" charset="-122"/>
                <a:ea typeface="微软雅黑" pitchFamily="34" charset="-122"/>
              </a:rPr>
              <a:t>时，做加法</a:t>
            </a:r>
          </a:p>
        </p:txBody>
      </p:sp>
      <p:sp>
        <p:nvSpPr>
          <p:cNvPr id="419843" name="Rectangle 3"/>
          <p:cNvSpPr>
            <a:spLocks noChangeArrowheads="1"/>
          </p:cNvSpPr>
          <p:nvPr/>
        </p:nvSpPr>
        <p:spPr bwMode="auto">
          <a:xfrm>
            <a:off x="174625" y="879475"/>
            <a:ext cx="5913438"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03200" indent="-203200" eaLnBrk="0" hangingPunct="0">
              <a:lnSpc>
                <a:spcPct val="115000"/>
              </a:lnSpc>
              <a:spcBef>
                <a:spcPct val="20000"/>
              </a:spcBef>
              <a:buChar char="•"/>
              <a:defRPr sz="2400" b="1">
                <a:solidFill>
                  <a:schemeClr val="tx1"/>
                </a:solidFill>
                <a:latin typeface="Arial" pitchFamily="34" charset="0"/>
                <a:ea typeface="宋体" pitchFamily="2" charset="-122"/>
              </a:defRPr>
            </a:lvl1pPr>
            <a:lvl2pPr marL="685800" indent="-19050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r>
              <a:rPr lang="zh-CN" altLang="en-US" sz="2000">
                <a:latin typeface="微软雅黑" pitchFamily="34" charset="-122"/>
                <a:ea typeface="微软雅黑" pitchFamily="34" charset="-122"/>
              </a:rPr>
              <a:t>补码加减运算公式</a:t>
            </a:r>
          </a:p>
          <a:p>
            <a:pPr lvl="1">
              <a:buFontTx/>
              <a:buNone/>
            </a:pPr>
            <a:r>
              <a:rPr lang="en-US" altLang="zh-CN">
                <a:latin typeface="微软雅黑" pitchFamily="34" charset="-122"/>
                <a:ea typeface="微软雅黑" pitchFamily="34" charset="-122"/>
              </a:rPr>
              <a:t>[A+B]</a:t>
            </a:r>
            <a:r>
              <a:rPr lang="zh-CN" altLang="en-US" baseline="-25000">
                <a:solidFill>
                  <a:srgbClr val="3333FF"/>
                </a:solidFill>
                <a:latin typeface="微软雅黑" pitchFamily="34" charset="-122"/>
                <a:ea typeface="微软雅黑" pitchFamily="34" charset="-122"/>
              </a:rPr>
              <a:t>补</a:t>
            </a:r>
            <a:r>
              <a:rPr lang="zh-CN" altLang="en-US">
                <a:latin typeface="微软雅黑" pitchFamily="34" charset="-122"/>
                <a:ea typeface="微软雅黑" pitchFamily="34" charset="-122"/>
              </a:rPr>
              <a:t> </a:t>
            </a:r>
            <a:r>
              <a:rPr lang="en-US" altLang="zh-CN">
                <a:latin typeface="微软雅黑" pitchFamily="34" charset="-122"/>
                <a:ea typeface="微软雅黑" pitchFamily="34" charset="-122"/>
              </a:rPr>
              <a:t>= [A]</a:t>
            </a:r>
            <a:r>
              <a:rPr lang="zh-CN" altLang="en-US" baseline="-25000">
                <a:solidFill>
                  <a:srgbClr val="3333FF"/>
                </a:solidFill>
                <a:latin typeface="微软雅黑" pitchFamily="34" charset="-122"/>
                <a:ea typeface="微软雅黑" pitchFamily="34" charset="-122"/>
              </a:rPr>
              <a:t>补</a:t>
            </a:r>
            <a:r>
              <a:rPr lang="zh-CN" altLang="en-US">
                <a:latin typeface="微软雅黑" pitchFamily="34" charset="-122"/>
                <a:ea typeface="微软雅黑" pitchFamily="34" charset="-122"/>
              </a:rPr>
              <a:t> </a:t>
            </a:r>
            <a:r>
              <a:rPr lang="en-US" altLang="zh-CN">
                <a:latin typeface="微软雅黑" pitchFamily="34" charset="-122"/>
                <a:ea typeface="微软雅黑" pitchFamily="34" charset="-122"/>
              </a:rPr>
              <a:t>+ [B] </a:t>
            </a:r>
            <a:r>
              <a:rPr lang="zh-CN" altLang="en-US" baseline="-25000">
                <a:solidFill>
                  <a:srgbClr val="3333FF"/>
                </a:solidFill>
                <a:latin typeface="微软雅黑" pitchFamily="34" charset="-122"/>
                <a:ea typeface="微软雅黑" pitchFamily="34" charset="-122"/>
              </a:rPr>
              <a:t>补</a:t>
            </a:r>
            <a:r>
              <a:rPr lang="zh-CN" altLang="en-US">
                <a:latin typeface="微软雅黑" pitchFamily="34" charset="-122"/>
                <a:ea typeface="微软雅黑" pitchFamily="34" charset="-122"/>
              </a:rPr>
              <a:t>  </a:t>
            </a:r>
            <a:r>
              <a:rPr lang="en-US" altLang="zh-CN">
                <a:latin typeface="微软雅黑" pitchFamily="34" charset="-122"/>
                <a:ea typeface="微软雅黑" pitchFamily="34" charset="-122"/>
              </a:rPr>
              <a:t>( mod 2</a:t>
            </a:r>
            <a:r>
              <a:rPr lang="en-US" altLang="zh-CN" baseline="30000">
                <a:latin typeface="微软雅黑" pitchFamily="34" charset="-122"/>
                <a:ea typeface="微软雅黑" pitchFamily="34" charset="-122"/>
              </a:rPr>
              <a:t>n</a:t>
            </a:r>
            <a:r>
              <a:rPr lang="en-US" altLang="zh-CN">
                <a:latin typeface="微软雅黑" pitchFamily="34" charset="-122"/>
                <a:ea typeface="微软雅黑" pitchFamily="34" charset="-122"/>
              </a:rPr>
              <a:t> )</a:t>
            </a:r>
          </a:p>
          <a:p>
            <a:pPr lvl="1">
              <a:buFontTx/>
              <a:buNone/>
            </a:pPr>
            <a:r>
              <a:rPr lang="en-US" altLang="zh-CN">
                <a:latin typeface="微软雅黑" pitchFamily="34" charset="-122"/>
                <a:ea typeface="微软雅黑" pitchFamily="34" charset="-122"/>
              </a:rPr>
              <a:t>[A</a:t>
            </a:r>
            <a:r>
              <a:rPr lang="pt-BR" altLang="zh-CN">
                <a:latin typeface="微软雅黑" pitchFamily="34" charset="-122"/>
                <a:ea typeface="微软雅黑" pitchFamily="34" charset="-122"/>
              </a:rPr>
              <a:t>–</a:t>
            </a:r>
            <a:r>
              <a:rPr lang="en-US" altLang="zh-CN">
                <a:latin typeface="微软雅黑" pitchFamily="34" charset="-122"/>
                <a:ea typeface="微软雅黑" pitchFamily="34" charset="-122"/>
              </a:rPr>
              <a:t>B]</a:t>
            </a:r>
            <a:r>
              <a:rPr lang="zh-CN" altLang="en-US" baseline="-25000">
                <a:solidFill>
                  <a:srgbClr val="3333FF"/>
                </a:solidFill>
                <a:latin typeface="微软雅黑" pitchFamily="34" charset="-122"/>
                <a:ea typeface="微软雅黑" pitchFamily="34" charset="-122"/>
              </a:rPr>
              <a:t>补</a:t>
            </a:r>
            <a:r>
              <a:rPr lang="zh-CN" altLang="en-US">
                <a:latin typeface="微软雅黑" pitchFamily="34" charset="-122"/>
                <a:ea typeface="微软雅黑" pitchFamily="34" charset="-122"/>
              </a:rPr>
              <a:t> </a:t>
            </a:r>
            <a:r>
              <a:rPr lang="en-US" altLang="zh-CN">
                <a:latin typeface="微软雅黑" pitchFamily="34" charset="-122"/>
                <a:ea typeface="微软雅黑" pitchFamily="34" charset="-122"/>
              </a:rPr>
              <a:t>= [A]</a:t>
            </a:r>
            <a:r>
              <a:rPr lang="zh-CN" altLang="en-US" baseline="-25000">
                <a:solidFill>
                  <a:srgbClr val="3333FF"/>
                </a:solidFill>
                <a:latin typeface="微软雅黑" pitchFamily="34" charset="-122"/>
                <a:ea typeface="微软雅黑" pitchFamily="34" charset="-122"/>
              </a:rPr>
              <a:t>补</a:t>
            </a:r>
            <a:r>
              <a:rPr lang="zh-CN" altLang="en-US">
                <a:latin typeface="微软雅黑" pitchFamily="34" charset="-122"/>
                <a:ea typeface="微软雅黑" pitchFamily="34" charset="-122"/>
              </a:rPr>
              <a:t> </a:t>
            </a:r>
            <a:r>
              <a:rPr lang="en-US" altLang="zh-CN">
                <a:latin typeface="微软雅黑" pitchFamily="34" charset="-122"/>
                <a:ea typeface="微软雅黑" pitchFamily="34" charset="-122"/>
              </a:rPr>
              <a:t>+ [</a:t>
            </a:r>
            <a:r>
              <a:rPr lang="pt-BR" altLang="zh-CN">
                <a:latin typeface="微软雅黑" pitchFamily="34" charset="-122"/>
                <a:ea typeface="微软雅黑" pitchFamily="34" charset="-122"/>
              </a:rPr>
              <a:t>–</a:t>
            </a:r>
            <a:r>
              <a:rPr lang="en-US" altLang="zh-CN">
                <a:latin typeface="微软雅黑" pitchFamily="34" charset="-122"/>
                <a:ea typeface="微软雅黑" pitchFamily="34" charset="-122"/>
              </a:rPr>
              <a:t>B] </a:t>
            </a:r>
            <a:r>
              <a:rPr lang="zh-CN" altLang="en-US" baseline="-25000">
                <a:solidFill>
                  <a:srgbClr val="3333FF"/>
                </a:solidFill>
                <a:latin typeface="微软雅黑" pitchFamily="34" charset="-122"/>
                <a:ea typeface="微软雅黑" pitchFamily="34" charset="-122"/>
              </a:rPr>
              <a:t>补</a:t>
            </a:r>
            <a:r>
              <a:rPr lang="zh-CN" altLang="en-US">
                <a:latin typeface="微软雅黑" pitchFamily="34" charset="-122"/>
                <a:ea typeface="微软雅黑" pitchFamily="34" charset="-122"/>
              </a:rPr>
              <a:t>  </a:t>
            </a:r>
            <a:r>
              <a:rPr lang="en-US" altLang="zh-CN">
                <a:latin typeface="微软雅黑" pitchFamily="34" charset="-122"/>
                <a:ea typeface="微软雅黑" pitchFamily="34" charset="-122"/>
              </a:rPr>
              <a:t>( mod 2</a:t>
            </a:r>
            <a:r>
              <a:rPr lang="en-US" altLang="zh-CN" baseline="30000">
                <a:latin typeface="微软雅黑" pitchFamily="34" charset="-122"/>
                <a:ea typeface="微软雅黑" pitchFamily="34" charset="-122"/>
              </a:rPr>
              <a:t>n</a:t>
            </a:r>
            <a:r>
              <a:rPr lang="en-US" altLang="zh-CN">
                <a:latin typeface="微软雅黑" pitchFamily="34" charset="-122"/>
                <a:ea typeface="微软雅黑" pitchFamily="34" charset="-122"/>
              </a:rPr>
              <a:t> )</a:t>
            </a:r>
          </a:p>
          <a:p>
            <a:pPr lvl="1"/>
            <a:r>
              <a:rPr lang="zh-CN" altLang="en-US">
                <a:solidFill>
                  <a:srgbClr val="FF0000"/>
                </a:solidFill>
                <a:latin typeface="微软雅黑" pitchFamily="34" charset="-122"/>
                <a:ea typeface="微软雅黑" pitchFamily="34" charset="-122"/>
              </a:rPr>
              <a:t>实现减法的主要工作在于：求</a:t>
            </a:r>
            <a:r>
              <a:rPr lang="en-US" altLang="zh-CN">
                <a:solidFill>
                  <a:srgbClr val="FF0000"/>
                </a:solidFill>
                <a:latin typeface="微软雅黑" pitchFamily="34" charset="-122"/>
                <a:ea typeface="微软雅黑" pitchFamily="34" charset="-122"/>
              </a:rPr>
              <a:t>[</a:t>
            </a:r>
            <a:r>
              <a:rPr lang="pt-BR" altLang="zh-CN">
                <a:solidFill>
                  <a:srgbClr val="FF0000"/>
                </a:solidFill>
                <a:latin typeface="微软雅黑" pitchFamily="34" charset="-122"/>
                <a:ea typeface="微软雅黑" pitchFamily="34" charset="-122"/>
              </a:rPr>
              <a:t>–</a:t>
            </a:r>
            <a:r>
              <a:rPr lang="en-US" altLang="zh-CN">
                <a:solidFill>
                  <a:srgbClr val="FF0000"/>
                </a:solidFill>
                <a:latin typeface="微软雅黑" pitchFamily="34" charset="-122"/>
                <a:ea typeface="微软雅黑" pitchFamily="34" charset="-122"/>
              </a:rPr>
              <a:t>B] </a:t>
            </a:r>
            <a:r>
              <a:rPr lang="zh-CN" altLang="en-US" baseline="-25000">
                <a:solidFill>
                  <a:srgbClr val="FF0000"/>
                </a:solidFill>
                <a:latin typeface="微软雅黑" pitchFamily="34" charset="-122"/>
                <a:ea typeface="微软雅黑" pitchFamily="34" charset="-122"/>
              </a:rPr>
              <a:t>补</a:t>
            </a:r>
          </a:p>
        </p:txBody>
      </p:sp>
      <p:sp>
        <p:nvSpPr>
          <p:cNvPr id="419844" name="Text Box 4"/>
          <p:cNvSpPr txBox="1">
            <a:spLocks noChangeArrowheads="1"/>
          </p:cNvSpPr>
          <p:nvPr/>
        </p:nvSpPr>
        <p:spPr bwMode="auto">
          <a:xfrm>
            <a:off x="5746750" y="1160463"/>
            <a:ext cx="286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000" b="1">
                <a:solidFill>
                  <a:srgbClr val="CC0000"/>
                </a:solidFill>
                <a:latin typeface="微软雅黑" pitchFamily="34" charset="-122"/>
                <a:ea typeface="微软雅黑" pitchFamily="34" charset="-122"/>
              </a:rPr>
              <a:t>问题：如何求</a:t>
            </a:r>
            <a:r>
              <a:rPr lang="en-US" altLang="zh-CN" sz="2000" b="1">
                <a:solidFill>
                  <a:srgbClr val="CC0000"/>
                </a:solidFill>
                <a:latin typeface="微软雅黑" pitchFamily="34" charset="-122"/>
                <a:ea typeface="微软雅黑" pitchFamily="34" charset="-122"/>
              </a:rPr>
              <a:t>[</a:t>
            </a:r>
            <a:r>
              <a:rPr lang="pt-BR" altLang="zh-CN" sz="2000" b="1">
                <a:solidFill>
                  <a:srgbClr val="CC0000"/>
                </a:solidFill>
                <a:latin typeface="微软雅黑" pitchFamily="34" charset="-122"/>
                <a:ea typeface="微软雅黑" pitchFamily="34" charset="-122"/>
              </a:rPr>
              <a:t>–</a:t>
            </a:r>
            <a:r>
              <a:rPr lang="en-US" altLang="zh-CN" sz="2000" b="1">
                <a:solidFill>
                  <a:srgbClr val="CC0000"/>
                </a:solidFill>
                <a:latin typeface="微软雅黑" pitchFamily="34" charset="-122"/>
                <a:ea typeface="微软雅黑" pitchFamily="34" charset="-122"/>
              </a:rPr>
              <a:t>B]</a:t>
            </a:r>
            <a:r>
              <a:rPr lang="zh-CN" altLang="en-US" sz="2000" b="1" baseline="-25000">
                <a:solidFill>
                  <a:srgbClr val="CC0000"/>
                </a:solidFill>
                <a:latin typeface="微软雅黑" pitchFamily="34" charset="-122"/>
                <a:ea typeface="微软雅黑" pitchFamily="34" charset="-122"/>
              </a:rPr>
              <a:t>补</a:t>
            </a:r>
            <a:r>
              <a:rPr lang="zh-CN" altLang="en-US" sz="2000" b="1">
                <a:solidFill>
                  <a:srgbClr val="CC0000"/>
                </a:solidFill>
                <a:latin typeface="微软雅黑" pitchFamily="34" charset="-122"/>
                <a:ea typeface="微软雅黑" pitchFamily="34" charset="-122"/>
              </a:rPr>
              <a:t>？</a:t>
            </a:r>
          </a:p>
        </p:txBody>
      </p:sp>
      <p:grpSp>
        <p:nvGrpSpPr>
          <p:cNvPr id="694279" name="Group 7"/>
          <p:cNvGrpSpPr>
            <a:grpSpLocks/>
          </p:cNvGrpSpPr>
          <p:nvPr/>
        </p:nvGrpSpPr>
        <p:grpSpPr bwMode="auto">
          <a:xfrm>
            <a:off x="5821363" y="1716088"/>
            <a:ext cx="2378075" cy="427037"/>
            <a:chOff x="3667" y="1087"/>
            <a:chExt cx="1498" cy="269"/>
          </a:xfrm>
        </p:grpSpPr>
        <p:sp>
          <p:nvSpPr>
            <p:cNvPr id="694280" name="Rectangle 6"/>
            <p:cNvSpPr>
              <a:spLocks noChangeArrowheads="1"/>
            </p:cNvSpPr>
            <p:nvPr/>
          </p:nvSpPr>
          <p:spPr bwMode="auto">
            <a:xfrm>
              <a:off x="3667" y="1087"/>
              <a:ext cx="149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200" b="1">
                  <a:solidFill>
                    <a:srgbClr val="3333FF"/>
                  </a:solidFill>
                  <a:latin typeface="微软雅黑" pitchFamily="34" charset="-122"/>
                  <a:ea typeface="微软雅黑" pitchFamily="34" charset="-122"/>
                </a:rPr>
                <a:t>[</a:t>
              </a:r>
              <a:r>
                <a:rPr lang="pt-BR" altLang="zh-CN" sz="2200" b="1">
                  <a:solidFill>
                    <a:srgbClr val="3333FF"/>
                  </a:solidFill>
                  <a:latin typeface="微软雅黑" pitchFamily="34" charset="-122"/>
                  <a:ea typeface="微软雅黑" pitchFamily="34" charset="-122"/>
                </a:rPr>
                <a:t>–</a:t>
              </a:r>
              <a:r>
                <a:rPr lang="en-US" altLang="zh-CN" sz="2200" b="1">
                  <a:solidFill>
                    <a:srgbClr val="3333FF"/>
                  </a:solidFill>
                  <a:latin typeface="微软雅黑" pitchFamily="34" charset="-122"/>
                  <a:ea typeface="微软雅黑" pitchFamily="34" charset="-122"/>
                </a:rPr>
                <a:t>B]</a:t>
              </a:r>
              <a:r>
                <a:rPr lang="zh-CN" altLang="en-US" sz="2200" b="1" baseline="-25000">
                  <a:solidFill>
                    <a:srgbClr val="3333FF"/>
                  </a:solidFill>
                  <a:latin typeface="微软雅黑" pitchFamily="34" charset="-122"/>
                  <a:ea typeface="微软雅黑" pitchFamily="34" charset="-122"/>
                </a:rPr>
                <a:t>补</a:t>
              </a:r>
              <a:r>
                <a:rPr lang="en-US" altLang="zh-CN" sz="2200" b="1">
                  <a:solidFill>
                    <a:srgbClr val="3333FF"/>
                  </a:solidFill>
                  <a:latin typeface="微软雅黑" pitchFamily="34" charset="-122"/>
                  <a:ea typeface="微软雅黑" pitchFamily="34" charset="-122"/>
                </a:rPr>
                <a:t>=[B]</a:t>
              </a:r>
              <a:r>
                <a:rPr lang="zh-CN" altLang="en-US" sz="2200" b="1" baseline="-25000">
                  <a:solidFill>
                    <a:srgbClr val="3333FF"/>
                  </a:solidFill>
                  <a:latin typeface="微软雅黑" pitchFamily="34" charset="-122"/>
                  <a:ea typeface="微软雅黑" pitchFamily="34" charset="-122"/>
                </a:rPr>
                <a:t>补</a:t>
              </a:r>
              <a:r>
                <a:rPr lang="en-US" altLang="zh-CN" sz="2200" b="1">
                  <a:solidFill>
                    <a:srgbClr val="3333FF"/>
                  </a:solidFill>
                  <a:latin typeface="微软雅黑" pitchFamily="34" charset="-122"/>
                  <a:ea typeface="微软雅黑" pitchFamily="34" charset="-122"/>
                </a:rPr>
                <a:t>+1</a:t>
              </a:r>
            </a:p>
          </p:txBody>
        </p:sp>
        <p:sp>
          <p:nvSpPr>
            <p:cNvPr id="694281" name="Line 7"/>
            <p:cNvSpPr>
              <a:spLocks noChangeShapeType="1"/>
            </p:cNvSpPr>
            <p:nvPr/>
          </p:nvSpPr>
          <p:spPr bwMode="auto">
            <a:xfrm>
              <a:off x="4363" y="1103"/>
              <a:ext cx="177" cy="1"/>
            </a:xfrm>
            <a:prstGeom prst="line">
              <a:avLst/>
            </a:prstGeom>
            <a:noFill/>
            <a:ln w="19050">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4282" name="Text Box 10"/>
          <p:cNvSpPr txBox="1">
            <a:spLocks noChangeArrowheads="1"/>
          </p:cNvSpPr>
          <p:nvPr/>
        </p:nvSpPr>
        <p:spPr bwMode="auto">
          <a:xfrm>
            <a:off x="304800" y="4632325"/>
            <a:ext cx="2800350"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lang="zh-CN" altLang="en-US" sz="2000" b="1">
                <a:latin typeface="微软雅黑" pitchFamily="34" charset="-122"/>
                <a:ea typeface="微软雅黑" pitchFamily="34" charset="-122"/>
              </a:rPr>
              <a:t>在整数加</a:t>
            </a:r>
            <a:r>
              <a:rPr lang="en-US" altLang="zh-CN" sz="2000" b="1">
                <a:latin typeface="微软雅黑" pitchFamily="34" charset="-122"/>
                <a:ea typeface="微软雅黑" pitchFamily="34" charset="-122"/>
              </a:rPr>
              <a:t>/</a:t>
            </a:r>
            <a:r>
              <a:rPr lang="zh-CN" altLang="en-US" sz="2000" b="1">
                <a:latin typeface="微软雅黑" pitchFamily="34" charset="-122"/>
                <a:ea typeface="微软雅黑" pitchFamily="34" charset="-122"/>
              </a:rPr>
              <a:t>减运算部件基础上，加上寄存器、移位器以及控制逻辑，就可实现</a:t>
            </a:r>
            <a:r>
              <a:rPr lang="en-US" altLang="zh-CN" sz="2000" b="1">
                <a:solidFill>
                  <a:srgbClr val="FF0000"/>
                </a:solidFill>
                <a:latin typeface="微软雅黑" pitchFamily="34" charset="-122"/>
                <a:ea typeface="微软雅黑" pitchFamily="34" charset="-122"/>
              </a:rPr>
              <a:t>ALU</a:t>
            </a:r>
            <a:r>
              <a:rPr lang="zh-CN" altLang="en-US" sz="2000" b="1">
                <a:latin typeface="微软雅黑" pitchFamily="34" charset="-122"/>
                <a:ea typeface="微软雅黑" pitchFamily="34" charset="-122"/>
              </a:rPr>
              <a:t>、</a:t>
            </a:r>
            <a:r>
              <a:rPr lang="zh-CN" altLang="en-US" sz="2000" b="1">
                <a:solidFill>
                  <a:srgbClr val="FF0000"/>
                </a:solidFill>
                <a:latin typeface="微软雅黑" pitchFamily="34" charset="-122"/>
                <a:ea typeface="微软雅黑" pitchFamily="34" charset="-122"/>
              </a:rPr>
              <a:t>乘</a:t>
            </a:r>
            <a:r>
              <a:rPr lang="en-US" altLang="zh-CN" sz="2000" b="1">
                <a:solidFill>
                  <a:srgbClr val="FF0000"/>
                </a:solidFill>
                <a:latin typeface="微软雅黑" pitchFamily="34" charset="-122"/>
                <a:ea typeface="微软雅黑" pitchFamily="34" charset="-122"/>
              </a:rPr>
              <a:t>/</a:t>
            </a:r>
            <a:r>
              <a:rPr lang="zh-CN" altLang="en-US" sz="2000" b="1">
                <a:solidFill>
                  <a:srgbClr val="FF0000"/>
                </a:solidFill>
                <a:latin typeface="微软雅黑" pitchFamily="34" charset="-122"/>
                <a:ea typeface="微软雅黑" pitchFamily="34" charset="-122"/>
              </a:rPr>
              <a:t>除</a:t>
            </a:r>
            <a:r>
              <a:rPr lang="zh-CN" altLang="en-US" sz="2000" b="1">
                <a:latin typeface="微软雅黑" pitchFamily="34" charset="-122"/>
                <a:ea typeface="微软雅黑" pitchFamily="34" charset="-122"/>
              </a:rPr>
              <a:t>运算以及</a:t>
            </a:r>
            <a:r>
              <a:rPr lang="zh-CN" altLang="en-US" sz="2000" b="1">
                <a:solidFill>
                  <a:srgbClr val="FF0000"/>
                </a:solidFill>
                <a:latin typeface="微软雅黑" pitchFamily="34" charset="-122"/>
                <a:ea typeface="微软雅黑" pitchFamily="34" charset="-122"/>
              </a:rPr>
              <a:t>浮点</a:t>
            </a:r>
            <a:r>
              <a:rPr lang="zh-CN" altLang="en-US" sz="2000" b="1">
                <a:latin typeface="微软雅黑" pitchFamily="34" charset="-122"/>
                <a:ea typeface="微软雅黑" pitchFamily="34" charset="-122"/>
              </a:rPr>
              <a:t>运算电路</a:t>
            </a:r>
          </a:p>
        </p:txBody>
      </p:sp>
      <p:grpSp>
        <p:nvGrpSpPr>
          <p:cNvPr id="694283" name="Group 11"/>
          <p:cNvGrpSpPr>
            <a:grpSpLocks/>
          </p:cNvGrpSpPr>
          <p:nvPr/>
        </p:nvGrpSpPr>
        <p:grpSpPr bwMode="auto">
          <a:xfrm>
            <a:off x="3395663" y="3414713"/>
            <a:ext cx="5748337" cy="3024187"/>
            <a:chOff x="2139" y="2151"/>
            <a:chExt cx="3621" cy="1905"/>
          </a:xfrm>
        </p:grpSpPr>
        <p:sp>
          <p:nvSpPr>
            <p:cNvPr id="694284" name="Rectangle 33"/>
            <p:cNvSpPr>
              <a:spLocks noChangeArrowheads="1"/>
            </p:cNvSpPr>
            <p:nvPr/>
          </p:nvSpPr>
          <p:spPr bwMode="auto">
            <a:xfrm>
              <a:off x="5140" y="2890"/>
              <a:ext cx="39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Sum</a:t>
              </a:r>
            </a:p>
          </p:txBody>
        </p:sp>
        <p:sp>
          <p:nvSpPr>
            <p:cNvPr id="694285" name="Line 11"/>
            <p:cNvSpPr>
              <a:spLocks noChangeShapeType="1"/>
            </p:cNvSpPr>
            <p:nvPr/>
          </p:nvSpPr>
          <p:spPr bwMode="auto">
            <a:xfrm flipH="1">
              <a:off x="3670" y="2599"/>
              <a:ext cx="50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286" name="Line 12"/>
            <p:cNvSpPr>
              <a:spLocks noChangeShapeType="1"/>
            </p:cNvSpPr>
            <p:nvPr/>
          </p:nvSpPr>
          <p:spPr bwMode="auto">
            <a:xfrm flipH="1">
              <a:off x="4162" y="2482"/>
              <a:ext cx="6" cy="4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287" name="Line 13"/>
            <p:cNvSpPr>
              <a:spLocks noChangeShapeType="1"/>
            </p:cNvSpPr>
            <p:nvPr/>
          </p:nvSpPr>
          <p:spPr bwMode="auto">
            <a:xfrm>
              <a:off x="4175" y="2482"/>
              <a:ext cx="399"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288" name="Line 14"/>
            <p:cNvSpPr>
              <a:spLocks noChangeShapeType="1"/>
            </p:cNvSpPr>
            <p:nvPr/>
          </p:nvSpPr>
          <p:spPr bwMode="auto">
            <a:xfrm>
              <a:off x="4145" y="2913"/>
              <a:ext cx="151" cy="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289" name="Line 16"/>
            <p:cNvSpPr>
              <a:spLocks noChangeShapeType="1"/>
            </p:cNvSpPr>
            <p:nvPr/>
          </p:nvSpPr>
          <p:spPr bwMode="auto">
            <a:xfrm>
              <a:off x="4574" y="2676"/>
              <a:ext cx="7" cy="2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290" name="Line 18"/>
            <p:cNvSpPr>
              <a:spLocks noChangeShapeType="1"/>
            </p:cNvSpPr>
            <p:nvPr/>
          </p:nvSpPr>
          <p:spPr bwMode="auto">
            <a:xfrm flipV="1">
              <a:off x="4168" y="3064"/>
              <a:ext cx="0" cy="4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291" name="Line 19"/>
            <p:cNvSpPr>
              <a:spLocks noChangeShapeType="1"/>
            </p:cNvSpPr>
            <p:nvPr/>
          </p:nvSpPr>
          <p:spPr bwMode="auto">
            <a:xfrm flipV="1">
              <a:off x="4175" y="3257"/>
              <a:ext cx="399" cy="22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292" name="Line 20"/>
            <p:cNvSpPr>
              <a:spLocks noChangeShapeType="1"/>
            </p:cNvSpPr>
            <p:nvPr/>
          </p:nvSpPr>
          <p:spPr bwMode="auto">
            <a:xfrm flipV="1">
              <a:off x="4169" y="2981"/>
              <a:ext cx="121" cy="7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293" name="Line 22"/>
            <p:cNvSpPr>
              <a:spLocks noChangeShapeType="1"/>
            </p:cNvSpPr>
            <p:nvPr/>
          </p:nvSpPr>
          <p:spPr bwMode="auto">
            <a:xfrm flipV="1">
              <a:off x="4581" y="2966"/>
              <a:ext cx="0" cy="3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294" name="Line 23"/>
            <p:cNvSpPr>
              <a:spLocks noChangeShapeType="1"/>
            </p:cNvSpPr>
            <p:nvPr/>
          </p:nvSpPr>
          <p:spPr bwMode="auto">
            <a:xfrm>
              <a:off x="4584" y="2973"/>
              <a:ext cx="6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295" name="Line 24"/>
            <p:cNvSpPr>
              <a:spLocks noChangeShapeType="1"/>
            </p:cNvSpPr>
            <p:nvPr/>
          </p:nvSpPr>
          <p:spPr bwMode="auto">
            <a:xfrm flipH="1">
              <a:off x="3670" y="3346"/>
              <a:ext cx="50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296" name="Rectangle 25"/>
            <p:cNvSpPr>
              <a:spLocks noChangeArrowheads="1"/>
            </p:cNvSpPr>
            <p:nvPr/>
          </p:nvSpPr>
          <p:spPr bwMode="auto">
            <a:xfrm rot="5400000">
              <a:off x="4088" y="2919"/>
              <a:ext cx="61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ea typeface="微软雅黑" pitchFamily="34" charset="-122"/>
                  <a:cs typeface="Arial" pitchFamily="34" charset="0"/>
                </a:rPr>
                <a:t>加法器</a:t>
              </a:r>
            </a:p>
          </p:txBody>
        </p:sp>
        <p:sp>
          <p:nvSpPr>
            <p:cNvPr id="694297" name="Line 26"/>
            <p:cNvSpPr>
              <a:spLocks noChangeShapeType="1"/>
            </p:cNvSpPr>
            <p:nvPr/>
          </p:nvSpPr>
          <p:spPr bwMode="auto">
            <a:xfrm flipH="1">
              <a:off x="3834" y="3308"/>
              <a:ext cx="90" cy="7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298" name="Line 27"/>
            <p:cNvSpPr>
              <a:spLocks noChangeShapeType="1"/>
            </p:cNvSpPr>
            <p:nvPr/>
          </p:nvSpPr>
          <p:spPr bwMode="auto">
            <a:xfrm flipH="1">
              <a:off x="3834" y="2563"/>
              <a:ext cx="90" cy="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299" name="Line 28"/>
            <p:cNvSpPr>
              <a:spLocks noChangeShapeType="1"/>
            </p:cNvSpPr>
            <p:nvPr/>
          </p:nvSpPr>
          <p:spPr bwMode="auto">
            <a:xfrm flipH="1">
              <a:off x="4866" y="2935"/>
              <a:ext cx="90" cy="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300" name="Rectangle 29"/>
            <p:cNvSpPr>
              <a:spLocks noChangeArrowheads="1"/>
            </p:cNvSpPr>
            <p:nvPr/>
          </p:nvSpPr>
          <p:spPr bwMode="auto">
            <a:xfrm>
              <a:off x="3707" y="2599"/>
              <a:ext cx="18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600" b="1">
                  <a:cs typeface="Arial" pitchFamily="34" charset="0"/>
                </a:rPr>
                <a:t>4</a:t>
              </a:r>
            </a:p>
          </p:txBody>
        </p:sp>
        <p:sp>
          <p:nvSpPr>
            <p:cNvPr id="694301" name="Rectangle 30"/>
            <p:cNvSpPr>
              <a:spLocks noChangeArrowheads="1"/>
            </p:cNvSpPr>
            <p:nvPr/>
          </p:nvSpPr>
          <p:spPr bwMode="auto">
            <a:xfrm>
              <a:off x="3707" y="3346"/>
              <a:ext cx="18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600" b="1">
                  <a:cs typeface="Arial" pitchFamily="34" charset="0"/>
                </a:rPr>
                <a:t>4</a:t>
              </a:r>
            </a:p>
          </p:txBody>
        </p:sp>
        <p:sp>
          <p:nvSpPr>
            <p:cNvPr id="694302" name="Rectangle 31"/>
            <p:cNvSpPr>
              <a:spLocks noChangeArrowheads="1"/>
            </p:cNvSpPr>
            <p:nvPr/>
          </p:nvSpPr>
          <p:spPr bwMode="auto">
            <a:xfrm>
              <a:off x="4739" y="2973"/>
              <a:ext cx="18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75000"/>
                </a:lnSpc>
              </a:pPr>
              <a:r>
                <a:rPr lang="zh-CN" altLang="en-US" sz="1600" b="1">
                  <a:cs typeface="Arial" pitchFamily="34" charset="0"/>
                </a:rPr>
                <a:t>4</a:t>
              </a:r>
            </a:p>
          </p:txBody>
        </p:sp>
        <p:sp>
          <p:nvSpPr>
            <p:cNvPr id="694303" name="Rectangle 32"/>
            <p:cNvSpPr>
              <a:spLocks noChangeArrowheads="1"/>
            </p:cNvSpPr>
            <p:nvPr/>
          </p:nvSpPr>
          <p:spPr bwMode="auto">
            <a:xfrm>
              <a:off x="3624" y="2380"/>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A</a:t>
              </a:r>
            </a:p>
          </p:txBody>
        </p:sp>
        <p:sp>
          <p:nvSpPr>
            <p:cNvPr id="694304" name="Rectangle 34"/>
            <p:cNvSpPr>
              <a:spLocks noChangeArrowheads="1"/>
            </p:cNvSpPr>
            <p:nvPr/>
          </p:nvSpPr>
          <p:spPr bwMode="auto">
            <a:xfrm>
              <a:off x="4986" y="2653"/>
              <a:ext cx="2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ZF</a:t>
              </a:r>
            </a:p>
          </p:txBody>
        </p:sp>
        <p:sp>
          <p:nvSpPr>
            <p:cNvPr id="694305" name="Line 35"/>
            <p:cNvSpPr>
              <a:spLocks noChangeShapeType="1"/>
            </p:cNvSpPr>
            <p:nvPr/>
          </p:nvSpPr>
          <p:spPr bwMode="auto">
            <a:xfrm>
              <a:off x="4416" y="2354"/>
              <a:ext cx="0" cy="24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306" name="Rectangle 36"/>
            <p:cNvSpPr>
              <a:spLocks noChangeArrowheads="1"/>
            </p:cNvSpPr>
            <p:nvPr/>
          </p:nvSpPr>
          <p:spPr bwMode="auto">
            <a:xfrm>
              <a:off x="4449" y="2393"/>
              <a:ext cx="32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Cin</a:t>
              </a:r>
            </a:p>
          </p:txBody>
        </p:sp>
        <p:sp>
          <p:nvSpPr>
            <p:cNvPr id="694307" name="Line 37"/>
            <p:cNvSpPr>
              <a:spLocks noChangeShapeType="1"/>
            </p:cNvSpPr>
            <p:nvPr/>
          </p:nvSpPr>
          <p:spPr bwMode="auto">
            <a:xfrm>
              <a:off x="4416" y="3350"/>
              <a:ext cx="0" cy="32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308" name="Rectangle 38"/>
            <p:cNvSpPr>
              <a:spLocks noChangeArrowheads="1"/>
            </p:cNvSpPr>
            <p:nvPr/>
          </p:nvSpPr>
          <p:spPr bwMode="auto">
            <a:xfrm>
              <a:off x="4449" y="3514"/>
              <a:ext cx="40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Cout</a:t>
              </a:r>
            </a:p>
          </p:txBody>
        </p:sp>
        <p:sp>
          <p:nvSpPr>
            <p:cNvPr id="694309" name="Line 39"/>
            <p:cNvSpPr>
              <a:spLocks noChangeShapeType="1"/>
            </p:cNvSpPr>
            <p:nvPr/>
          </p:nvSpPr>
          <p:spPr bwMode="auto">
            <a:xfrm flipH="1">
              <a:off x="2308" y="3222"/>
              <a:ext cx="1039"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310" name="Line 40"/>
            <p:cNvSpPr>
              <a:spLocks noChangeShapeType="1"/>
            </p:cNvSpPr>
            <p:nvPr/>
          </p:nvSpPr>
          <p:spPr bwMode="auto">
            <a:xfrm flipH="1">
              <a:off x="2474" y="3184"/>
              <a:ext cx="89" cy="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311" name="Rectangle 41"/>
            <p:cNvSpPr>
              <a:spLocks noChangeArrowheads="1"/>
            </p:cNvSpPr>
            <p:nvPr/>
          </p:nvSpPr>
          <p:spPr bwMode="auto">
            <a:xfrm>
              <a:off x="2345" y="3222"/>
              <a:ext cx="18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600" b="1">
                  <a:cs typeface="Arial" pitchFamily="34" charset="0"/>
                </a:rPr>
                <a:t>4</a:t>
              </a:r>
            </a:p>
          </p:txBody>
        </p:sp>
        <p:sp>
          <p:nvSpPr>
            <p:cNvPr id="694312" name="Rectangle 42"/>
            <p:cNvSpPr>
              <a:spLocks noChangeArrowheads="1"/>
            </p:cNvSpPr>
            <p:nvPr/>
          </p:nvSpPr>
          <p:spPr bwMode="auto">
            <a:xfrm>
              <a:off x="2139" y="3139"/>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B</a:t>
              </a:r>
            </a:p>
          </p:txBody>
        </p:sp>
        <p:grpSp>
          <p:nvGrpSpPr>
            <p:cNvPr id="694313" name="Group 43"/>
            <p:cNvGrpSpPr>
              <a:grpSpLocks/>
            </p:cNvGrpSpPr>
            <p:nvPr/>
          </p:nvGrpSpPr>
          <p:grpSpPr bwMode="auto">
            <a:xfrm>
              <a:off x="2717" y="3340"/>
              <a:ext cx="290" cy="247"/>
              <a:chOff x="1816" y="3448"/>
              <a:chExt cx="336" cy="288"/>
            </a:xfrm>
          </p:grpSpPr>
          <p:sp>
            <p:nvSpPr>
              <p:cNvPr id="694314" name="Oval 44"/>
              <p:cNvSpPr>
                <a:spLocks noChangeArrowheads="1"/>
              </p:cNvSpPr>
              <p:nvPr/>
            </p:nvSpPr>
            <p:spPr bwMode="auto">
              <a:xfrm>
                <a:off x="2072" y="3560"/>
                <a:ext cx="80"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1600" b="1">
                  <a:latin typeface="Times New Roman" pitchFamily="18" charset="0"/>
                </a:endParaRPr>
              </a:p>
            </p:txBody>
          </p:sp>
          <p:sp>
            <p:nvSpPr>
              <p:cNvPr id="694315" name="Line 45"/>
              <p:cNvSpPr>
                <a:spLocks noChangeShapeType="1"/>
              </p:cNvSpPr>
              <p:nvPr/>
            </p:nvSpPr>
            <p:spPr bwMode="auto">
              <a:xfrm flipH="1" flipV="1">
                <a:off x="1816" y="3448"/>
                <a:ext cx="256" cy="1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316" name="Line 46"/>
              <p:cNvSpPr>
                <a:spLocks noChangeShapeType="1"/>
              </p:cNvSpPr>
              <p:nvPr/>
            </p:nvSpPr>
            <p:spPr bwMode="auto">
              <a:xfrm flipH="1">
                <a:off x="1816" y="3608"/>
                <a:ext cx="256" cy="1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317" name="Line 47"/>
              <p:cNvSpPr>
                <a:spLocks noChangeShapeType="1"/>
              </p:cNvSpPr>
              <p:nvPr/>
            </p:nvSpPr>
            <p:spPr bwMode="auto">
              <a:xfrm>
                <a:off x="1824" y="3464"/>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94318" name="Line 48"/>
            <p:cNvSpPr>
              <a:spLocks noChangeShapeType="1"/>
            </p:cNvSpPr>
            <p:nvPr/>
          </p:nvSpPr>
          <p:spPr bwMode="auto">
            <a:xfrm>
              <a:off x="2601" y="3225"/>
              <a:ext cx="0" cy="2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319" name="Line 49"/>
            <p:cNvSpPr>
              <a:spLocks noChangeShapeType="1"/>
            </p:cNvSpPr>
            <p:nvPr/>
          </p:nvSpPr>
          <p:spPr bwMode="auto">
            <a:xfrm>
              <a:off x="2604" y="3470"/>
              <a:ext cx="11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320" name="Line 50"/>
            <p:cNvSpPr>
              <a:spLocks noChangeShapeType="1"/>
            </p:cNvSpPr>
            <p:nvPr/>
          </p:nvSpPr>
          <p:spPr bwMode="auto">
            <a:xfrm flipH="1">
              <a:off x="3010" y="3470"/>
              <a:ext cx="337"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321" name="Line 51"/>
            <p:cNvSpPr>
              <a:spLocks noChangeShapeType="1"/>
            </p:cNvSpPr>
            <p:nvPr/>
          </p:nvSpPr>
          <p:spPr bwMode="auto">
            <a:xfrm flipH="1">
              <a:off x="3092" y="3433"/>
              <a:ext cx="89" cy="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322" name="Rectangle 52"/>
            <p:cNvSpPr>
              <a:spLocks noChangeArrowheads="1"/>
            </p:cNvSpPr>
            <p:nvPr/>
          </p:nvSpPr>
          <p:spPr bwMode="auto">
            <a:xfrm>
              <a:off x="2995" y="3481"/>
              <a:ext cx="18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600" b="1">
                  <a:cs typeface="Arial" pitchFamily="34" charset="0"/>
                </a:rPr>
                <a:t>4</a:t>
              </a:r>
            </a:p>
          </p:txBody>
        </p:sp>
        <p:sp>
          <p:nvSpPr>
            <p:cNvPr id="694323" name="Rectangle 54"/>
            <p:cNvSpPr>
              <a:spLocks noChangeArrowheads="1"/>
            </p:cNvSpPr>
            <p:nvPr/>
          </p:nvSpPr>
          <p:spPr bwMode="auto">
            <a:xfrm>
              <a:off x="3322" y="3108"/>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200" b="1">
                  <a:latin typeface="Times New Roman" pitchFamily="18" charset="0"/>
                </a:rPr>
                <a:t>0</a:t>
              </a:r>
            </a:p>
          </p:txBody>
        </p:sp>
        <p:sp>
          <p:nvSpPr>
            <p:cNvPr id="694324" name="Rectangle 55"/>
            <p:cNvSpPr>
              <a:spLocks noChangeArrowheads="1"/>
            </p:cNvSpPr>
            <p:nvPr/>
          </p:nvSpPr>
          <p:spPr bwMode="auto">
            <a:xfrm>
              <a:off x="3309" y="3355"/>
              <a:ext cx="16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200" b="1">
                  <a:latin typeface="Times New Roman" pitchFamily="18" charset="0"/>
                </a:rPr>
                <a:t>1</a:t>
              </a:r>
            </a:p>
          </p:txBody>
        </p:sp>
        <p:sp>
          <p:nvSpPr>
            <p:cNvPr id="694325" name="Rectangle 56"/>
            <p:cNvSpPr>
              <a:spLocks noChangeArrowheads="1"/>
            </p:cNvSpPr>
            <p:nvPr/>
          </p:nvSpPr>
          <p:spPr bwMode="auto">
            <a:xfrm rot="5400000">
              <a:off x="3321" y="3279"/>
              <a:ext cx="47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MUX</a:t>
              </a:r>
            </a:p>
          </p:txBody>
        </p:sp>
        <p:sp>
          <p:nvSpPr>
            <p:cNvPr id="694326" name="Line 57"/>
            <p:cNvSpPr>
              <a:spLocks noChangeShapeType="1"/>
            </p:cNvSpPr>
            <p:nvPr/>
          </p:nvSpPr>
          <p:spPr bwMode="auto">
            <a:xfrm flipV="1">
              <a:off x="3508" y="2205"/>
              <a:ext cx="0" cy="837"/>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327" name="Line 59"/>
            <p:cNvSpPr>
              <a:spLocks noChangeShapeType="1"/>
            </p:cNvSpPr>
            <p:nvPr/>
          </p:nvSpPr>
          <p:spPr bwMode="auto">
            <a:xfrm flipH="1">
              <a:off x="3505" y="2351"/>
              <a:ext cx="91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4328" name="Rectangle 60"/>
            <p:cNvSpPr>
              <a:spLocks noChangeArrowheads="1"/>
            </p:cNvSpPr>
            <p:nvPr/>
          </p:nvSpPr>
          <p:spPr bwMode="auto">
            <a:xfrm>
              <a:off x="3126" y="2151"/>
              <a:ext cx="35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Sub</a:t>
              </a:r>
            </a:p>
          </p:txBody>
        </p:sp>
        <p:sp>
          <p:nvSpPr>
            <p:cNvPr id="694329" name="Rectangle 62"/>
            <p:cNvSpPr>
              <a:spLocks noChangeArrowheads="1"/>
            </p:cNvSpPr>
            <p:nvPr/>
          </p:nvSpPr>
          <p:spPr bwMode="auto">
            <a:xfrm>
              <a:off x="2953" y="3266"/>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B</a:t>
              </a:r>
            </a:p>
          </p:txBody>
        </p:sp>
        <p:sp>
          <p:nvSpPr>
            <p:cNvPr id="694330" name="Line 63"/>
            <p:cNvSpPr>
              <a:spLocks noChangeShapeType="1"/>
            </p:cNvSpPr>
            <p:nvPr/>
          </p:nvSpPr>
          <p:spPr bwMode="auto">
            <a:xfrm>
              <a:off x="3004" y="3303"/>
              <a:ext cx="9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4331" name="Line 64"/>
            <p:cNvSpPr>
              <a:spLocks noChangeShapeType="1"/>
            </p:cNvSpPr>
            <p:nvPr/>
          </p:nvSpPr>
          <p:spPr bwMode="auto">
            <a:xfrm>
              <a:off x="4577" y="2787"/>
              <a:ext cx="401"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4332" name="Line 65"/>
            <p:cNvSpPr>
              <a:spLocks noChangeShapeType="1"/>
            </p:cNvSpPr>
            <p:nvPr/>
          </p:nvSpPr>
          <p:spPr bwMode="auto">
            <a:xfrm>
              <a:off x="4594" y="3206"/>
              <a:ext cx="40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4333" name="Rectangle 66"/>
            <p:cNvSpPr>
              <a:spLocks noChangeArrowheads="1"/>
            </p:cNvSpPr>
            <p:nvPr/>
          </p:nvSpPr>
          <p:spPr bwMode="auto">
            <a:xfrm>
              <a:off x="4977" y="3125"/>
              <a:ext cx="2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OF</a:t>
              </a:r>
            </a:p>
          </p:txBody>
        </p:sp>
        <p:sp>
          <p:nvSpPr>
            <p:cNvPr id="694334" name="Text Box 68"/>
            <p:cNvSpPr txBox="1">
              <a:spLocks noChangeArrowheads="1"/>
            </p:cNvSpPr>
            <p:nvPr/>
          </p:nvSpPr>
          <p:spPr bwMode="auto">
            <a:xfrm>
              <a:off x="3262" y="3806"/>
              <a:ext cx="15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000" b="1">
                  <a:solidFill>
                    <a:srgbClr val="C00000"/>
                  </a:solidFill>
                  <a:latin typeface="微软雅黑" pitchFamily="34" charset="-122"/>
                  <a:ea typeface="微软雅黑" pitchFamily="34" charset="-122"/>
                </a:rPr>
                <a:t>整数加</a:t>
              </a:r>
              <a:r>
                <a:rPr lang="en-US" altLang="zh-CN" sz="2000" b="1">
                  <a:solidFill>
                    <a:srgbClr val="C00000"/>
                  </a:solidFill>
                  <a:latin typeface="微软雅黑" pitchFamily="34" charset="-122"/>
                  <a:ea typeface="微软雅黑" pitchFamily="34" charset="-122"/>
                </a:rPr>
                <a:t>/</a:t>
              </a:r>
              <a:r>
                <a:rPr lang="zh-CN" altLang="en-US" sz="2000" b="1">
                  <a:solidFill>
                    <a:srgbClr val="C00000"/>
                  </a:solidFill>
                  <a:latin typeface="微软雅黑" pitchFamily="34" charset="-122"/>
                  <a:ea typeface="微软雅黑" pitchFamily="34" charset="-122"/>
                </a:rPr>
                <a:t>减运算部件</a:t>
              </a:r>
            </a:p>
          </p:txBody>
        </p:sp>
        <p:sp>
          <p:nvSpPr>
            <p:cNvPr id="694335" name="Line 63"/>
            <p:cNvSpPr>
              <a:spLocks noChangeShapeType="1"/>
            </p:cNvSpPr>
            <p:nvPr/>
          </p:nvSpPr>
          <p:spPr bwMode="auto">
            <a:xfrm>
              <a:off x="4594" y="2895"/>
              <a:ext cx="68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4336" name="Text Box 64"/>
            <p:cNvSpPr txBox="1">
              <a:spLocks noChangeArrowheads="1"/>
            </p:cNvSpPr>
            <p:nvPr/>
          </p:nvSpPr>
          <p:spPr bwMode="auto">
            <a:xfrm>
              <a:off x="5246" y="2777"/>
              <a:ext cx="3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600" b="1"/>
                <a:t>SF</a:t>
              </a:r>
            </a:p>
          </p:txBody>
        </p:sp>
        <p:sp>
          <p:nvSpPr>
            <p:cNvPr id="694337" name="Line 65"/>
            <p:cNvSpPr>
              <a:spLocks noChangeShapeType="1"/>
            </p:cNvSpPr>
            <p:nvPr/>
          </p:nvSpPr>
          <p:spPr bwMode="auto">
            <a:xfrm>
              <a:off x="4594" y="3133"/>
              <a:ext cx="8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4338" name="Text Box 66"/>
            <p:cNvSpPr txBox="1">
              <a:spLocks noChangeArrowheads="1"/>
            </p:cNvSpPr>
            <p:nvPr/>
          </p:nvSpPr>
          <p:spPr bwMode="auto">
            <a:xfrm>
              <a:off x="5416" y="3015"/>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600" b="1"/>
                <a:t>CF</a:t>
              </a:r>
            </a:p>
          </p:txBody>
        </p:sp>
        <p:sp>
          <p:nvSpPr>
            <p:cNvPr id="694339" name="Text Box 67"/>
            <p:cNvSpPr txBox="1">
              <a:spLocks noChangeArrowheads="1"/>
            </p:cNvSpPr>
            <p:nvPr/>
          </p:nvSpPr>
          <p:spPr bwMode="auto">
            <a:xfrm>
              <a:off x="3883" y="3094"/>
              <a:ext cx="3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600" b="1">
                  <a:latin typeface="Times New Roman" pitchFamily="18" charset="0"/>
                </a:rPr>
                <a:t>B</a:t>
              </a:r>
              <a:r>
                <a:rPr lang="zh-CN" altLang="en-US" sz="1600" b="1">
                  <a:latin typeface="Times New Roman" pitchFamily="18" charset="0"/>
                </a:rPr>
                <a:t>＇</a:t>
              </a:r>
              <a:endParaRPr lang="en-US" altLang="zh-CN" sz="1600" b="1">
                <a:latin typeface="Times New Roman" pitchFamily="18" charset="0"/>
              </a:endParaRPr>
            </a:p>
          </p:txBody>
        </p:sp>
        <p:sp>
          <p:nvSpPr>
            <p:cNvPr id="694340" name="AutoShape 68"/>
            <p:cNvSpPr>
              <a:spLocks noChangeArrowheads="1"/>
            </p:cNvSpPr>
            <p:nvPr/>
          </p:nvSpPr>
          <p:spPr bwMode="auto">
            <a:xfrm rot="-5400000">
              <a:off x="3136" y="3171"/>
              <a:ext cx="733" cy="309"/>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190928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9843">
                                            <p:txEl>
                                              <p:pRg st="1" end="1"/>
                                            </p:txEl>
                                          </p:spTgt>
                                        </p:tgtEl>
                                        <p:attrNameLst>
                                          <p:attrName>style.visibility</p:attrName>
                                        </p:attrNameLst>
                                      </p:cBhvr>
                                      <p:to>
                                        <p:strVal val="visible"/>
                                      </p:to>
                                    </p:set>
                                    <p:animEffect transition="in" filter="blinds(horizontal)">
                                      <p:cBhvr>
                                        <p:cTn id="7" dur="500"/>
                                        <p:tgtEl>
                                          <p:spTgt spid="41984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9843">
                                            <p:txEl>
                                              <p:pRg st="2" end="2"/>
                                            </p:txEl>
                                          </p:spTgt>
                                        </p:tgtEl>
                                        <p:attrNameLst>
                                          <p:attrName>style.visibility</p:attrName>
                                        </p:attrNameLst>
                                      </p:cBhvr>
                                      <p:to>
                                        <p:strVal val="visible"/>
                                      </p:to>
                                    </p:set>
                                    <p:animEffect transition="in" filter="blinds(horizontal)">
                                      <p:cBhvr>
                                        <p:cTn id="10" dur="500"/>
                                        <p:tgtEl>
                                          <p:spTgt spid="41984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19843">
                                            <p:txEl>
                                              <p:pRg st="3" end="3"/>
                                            </p:txEl>
                                          </p:spTgt>
                                        </p:tgtEl>
                                        <p:attrNameLst>
                                          <p:attrName>style.visibility</p:attrName>
                                        </p:attrNameLst>
                                      </p:cBhvr>
                                      <p:to>
                                        <p:strVal val="visible"/>
                                      </p:to>
                                    </p:set>
                                    <p:animEffect transition="in" filter="blinds(horizontal)">
                                      <p:cBhvr>
                                        <p:cTn id="15" dur="500"/>
                                        <p:tgtEl>
                                          <p:spTgt spid="41984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19844"/>
                                        </p:tgtEl>
                                        <p:attrNameLst>
                                          <p:attrName>style.visibility</p:attrName>
                                        </p:attrNameLst>
                                      </p:cBhvr>
                                      <p:to>
                                        <p:strVal val="visible"/>
                                      </p:to>
                                    </p:set>
                                    <p:animEffect transition="in" filter="blinds(horizontal)">
                                      <p:cBhvr>
                                        <p:cTn id="20" dur="500"/>
                                        <p:tgtEl>
                                          <p:spTgt spid="41984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694279"/>
                                        </p:tgtEl>
                                        <p:attrNameLst>
                                          <p:attrName>style.visibility</p:attrName>
                                        </p:attrNameLst>
                                      </p:cBhvr>
                                      <p:to>
                                        <p:strVal val="visible"/>
                                      </p:to>
                                    </p:set>
                                    <p:animEffect transition="in" filter="blinds(horizontal)">
                                      <p:cBhvr>
                                        <p:cTn id="25" dur="500"/>
                                        <p:tgtEl>
                                          <p:spTgt spid="69427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694283"/>
                                        </p:tgtEl>
                                        <p:attrNameLst>
                                          <p:attrName>style.visibility</p:attrName>
                                        </p:attrNameLst>
                                      </p:cBhvr>
                                      <p:to>
                                        <p:strVal val="visible"/>
                                      </p:to>
                                    </p:set>
                                    <p:animEffect transition="in" filter="blinds(horizontal)">
                                      <p:cBhvr>
                                        <p:cTn id="30" dur="500"/>
                                        <p:tgtEl>
                                          <p:spTgt spid="69428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19910"/>
                                        </p:tgtEl>
                                        <p:attrNameLst>
                                          <p:attrName>style.visibility</p:attrName>
                                        </p:attrNameLst>
                                      </p:cBhvr>
                                      <p:to>
                                        <p:strVal val="visible"/>
                                      </p:to>
                                    </p:set>
                                    <p:animEffect transition="in" filter="blinds(horizontal)">
                                      <p:cBhvr>
                                        <p:cTn id="35" dur="500"/>
                                        <p:tgtEl>
                                          <p:spTgt spid="41991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694275">
                                            <p:txEl>
                                              <p:pRg st="0" end="0"/>
                                            </p:txEl>
                                          </p:spTgt>
                                        </p:tgtEl>
                                        <p:attrNameLst>
                                          <p:attrName>style.visibility</p:attrName>
                                        </p:attrNameLst>
                                      </p:cBhvr>
                                      <p:to>
                                        <p:strVal val="visible"/>
                                      </p:to>
                                    </p:set>
                                    <p:animEffect transition="in" filter="blinds(horizontal)">
                                      <p:cBhvr>
                                        <p:cTn id="40" dur="500"/>
                                        <p:tgtEl>
                                          <p:spTgt spid="694275">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694275">
                                            <p:txEl>
                                              <p:pRg st="1" end="1"/>
                                            </p:txEl>
                                          </p:spTgt>
                                        </p:tgtEl>
                                        <p:attrNameLst>
                                          <p:attrName>style.visibility</p:attrName>
                                        </p:attrNameLst>
                                      </p:cBhvr>
                                      <p:to>
                                        <p:strVal val="visible"/>
                                      </p:to>
                                    </p:set>
                                    <p:animEffect transition="in" filter="blinds(horizontal)">
                                      <p:cBhvr>
                                        <p:cTn id="45" dur="500"/>
                                        <p:tgtEl>
                                          <p:spTgt spid="694275">
                                            <p:txEl>
                                              <p:pRg st="1" end="1"/>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694275">
                                            <p:txEl>
                                              <p:pRg st="2" end="2"/>
                                            </p:txEl>
                                          </p:spTgt>
                                        </p:tgtEl>
                                        <p:attrNameLst>
                                          <p:attrName>style.visibility</p:attrName>
                                        </p:attrNameLst>
                                      </p:cBhvr>
                                      <p:to>
                                        <p:strVal val="visible"/>
                                      </p:to>
                                    </p:set>
                                    <p:animEffect transition="in" filter="blinds(horizontal)">
                                      <p:cBhvr>
                                        <p:cTn id="50" dur="500"/>
                                        <p:tgtEl>
                                          <p:spTgt spid="694275">
                                            <p:txEl>
                                              <p:pRg st="2" end="2"/>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694282"/>
                                        </p:tgtEl>
                                        <p:attrNameLst>
                                          <p:attrName>style.visibility</p:attrName>
                                        </p:attrNameLst>
                                      </p:cBhvr>
                                      <p:to>
                                        <p:strVal val="visible"/>
                                      </p:to>
                                    </p:set>
                                    <p:animEffect transition="in" filter="blinds(horizontal)">
                                      <p:cBhvr>
                                        <p:cTn id="55" dur="500"/>
                                        <p:tgtEl>
                                          <p:spTgt spid="694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10" grpId="0"/>
      <p:bldP spid="419844" grpId="0"/>
      <p:bldP spid="69428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idx="4294967295"/>
          </p:nvPr>
        </p:nvSpPr>
        <p:spPr>
          <a:xfrm>
            <a:off x="1062038" y="98425"/>
            <a:ext cx="7335837" cy="600075"/>
          </a:xfrm>
          <a:noFill/>
        </p:spPr>
        <p:txBody>
          <a:bodyPr lIns="63500" tIns="25400" rIns="63500" bIns="25400" anchor="t">
            <a:spAutoFit/>
          </a:bodyPr>
          <a:lstStyle/>
          <a:p>
            <a:r>
              <a:rPr lang="zh-CN" altLang="en-US" smtClean="0"/>
              <a:t>算术逻辑部件（</a:t>
            </a:r>
            <a:r>
              <a:rPr lang="en-US" altLang="zh-CN" smtClean="0"/>
              <a:t>ALU</a:t>
            </a:r>
            <a:r>
              <a:rPr lang="zh-CN" altLang="en-US" smtClean="0"/>
              <a:t>）</a:t>
            </a:r>
          </a:p>
        </p:txBody>
      </p:sp>
      <p:sp>
        <p:nvSpPr>
          <p:cNvPr id="696323" name="Rectangle 3"/>
          <p:cNvSpPr>
            <a:spLocks noChangeArrowheads="1"/>
          </p:cNvSpPr>
          <p:nvPr/>
        </p:nvSpPr>
        <p:spPr bwMode="auto">
          <a:xfrm>
            <a:off x="100013" y="731838"/>
            <a:ext cx="4381500" cy="562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spcBef>
                <a:spcPct val="25000"/>
              </a:spcBef>
            </a:pPr>
            <a:r>
              <a:rPr lang="zh-CN" altLang="en-US" sz="2200">
                <a:latin typeface="微软雅黑" pitchFamily="34" charset="-122"/>
                <a:ea typeface="微软雅黑" pitchFamily="34" charset="-122"/>
              </a:rPr>
              <a:t>进行</a:t>
            </a:r>
            <a:r>
              <a:rPr lang="zh-CN" altLang="en-US" sz="2200">
                <a:solidFill>
                  <a:srgbClr val="FF0000"/>
                </a:solidFill>
                <a:latin typeface="微软雅黑" pitchFamily="34" charset="-122"/>
                <a:ea typeface="微软雅黑" pitchFamily="34" charset="-122"/>
              </a:rPr>
              <a:t>基本</a:t>
            </a:r>
            <a:r>
              <a:rPr lang="zh-CN" altLang="en-US" sz="2200">
                <a:latin typeface="微软雅黑" pitchFamily="34" charset="-122"/>
                <a:ea typeface="微软雅黑" pitchFamily="34" charset="-122"/>
              </a:rPr>
              <a:t>算术运算与逻辑运算</a:t>
            </a:r>
          </a:p>
          <a:p>
            <a:pPr lvl="1">
              <a:spcBef>
                <a:spcPct val="25000"/>
              </a:spcBef>
            </a:pPr>
            <a:r>
              <a:rPr lang="zh-CN" altLang="en-US">
                <a:latin typeface="微软雅黑" pitchFamily="34" charset="-122"/>
                <a:ea typeface="微软雅黑" pitchFamily="34" charset="-122"/>
              </a:rPr>
              <a:t>无符号整数加、减</a:t>
            </a:r>
          </a:p>
          <a:p>
            <a:pPr lvl="1">
              <a:spcBef>
                <a:spcPct val="25000"/>
              </a:spcBef>
            </a:pPr>
            <a:r>
              <a:rPr lang="zh-CN" altLang="en-US">
                <a:latin typeface="微软雅黑" pitchFamily="34" charset="-122"/>
                <a:ea typeface="微软雅黑" pitchFamily="34" charset="-122"/>
              </a:rPr>
              <a:t>带符号整数加、减</a:t>
            </a:r>
          </a:p>
          <a:p>
            <a:pPr lvl="1">
              <a:spcBef>
                <a:spcPct val="25000"/>
              </a:spcBef>
            </a:pPr>
            <a:r>
              <a:rPr lang="zh-CN" altLang="en-US">
                <a:latin typeface="微软雅黑" pitchFamily="34" charset="-122"/>
                <a:ea typeface="微软雅黑" pitchFamily="34" charset="-122"/>
              </a:rPr>
              <a:t>与、或、非、异或等逻辑运算</a:t>
            </a:r>
          </a:p>
          <a:p>
            <a:pPr>
              <a:spcBef>
                <a:spcPct val="25000"/>
              </a:spcBef>
            </a:pPr>
            <a:r>
              <a:rPr lang="zh-CN" altLang="en-US" sz="2200">
                <a:latin typeface="微软雅黑" pitchFamily="34" charset="-122"/>
                <a:ea typeface="微软雅黑" pitchFamily="34" charset="-122"/>
              </a:rPr>
              <a:t>核心电路是</a:t>
            </a:r>
            <a:r>
              <a:rPr lang="zh-CN" altLang="en-US" sz="2200">
                <a:solidFill>
                  <a:srgbClr val="FF0000"/>
                </a:solidFill>
                <a:latin typeface="微软雅黑" pitchFamily="34" charset="-122"/>
                <a:ea typeface="微软雅黑" pitchFamily="34" charset="-122"/>
              </a:rPr>
              <a:t>整数加</a:t>
            </a:r>
            <a:r>
              <a:rPr lang="en-US" altLang="zh-CN" sz="2200">
                <a:solidFill>
                  <a:srgbClr val="FF0000"/>
                </a:solidFill>
                <a:latin typeface="微软雅黑" pitchFamily="34" charset="-122"/>
                <a:ea typeface="微软雅黑" pitchFamily="34" charset="-122"/>
              </a:rPr>
              <a:t>/</a:t>
            </a:r>
            <a:r>
              <a:rPr lang="zh-CN" altLang="en-US" sz="2200">
                <a:solidFill>
                  <a:srgbClr val="FF0000"/>
                </a:solidFill>
                <a:latin typeface="微软雅黑" pitchFamily="34" charset="-122"/>
                <a:ea typeface="微软雅黑" pitchFamily="34" charset="-122"/>
              </a:rPr>
              <a:t>减运算部件</a:t>
            </a:r>
          </a:p>
          <a:p>
            <a:pPr>
              <a:spcBef>
                <a:spcPct val="25000"/>
              </a:spcBef>
            </a:pPr>
            <a:r>
              <a:rPr lang="zh-CN" altLang="en-US" sz="2000">
                <a:latin typeface="微软雅黑" pitchFamily="34" charset="-122"/>
                <a:ea typeface="微软雅黑" pitchFamily="34" charset="-122"/>
              </a:rPr>
              <a:t>输出除</a:t>
            </a:r>
            <a:r>
              <a:rPr lang="zh-CN" altLang="en-US" sz="2000">
                <a:solidFill>
                  <a:srgbClr val="FF0000"/>
                </a:solidFill>
                <a:latin typeface="微软雅黑" pitchFamily="34" charset="-122"/>
                <a:ea typeface="微软雅黑" pitchFamily="34" charset="-122"/>
              </a:rPr>
              <a:t>和</a:t>
            </a:r>
            <a:r>
              <a:rPr lang="en-US" altLang="zh-CN" sz="2000">
                <a:solidFill>
                  <a:srgbClr val="FF0000"/>
                </a:solidFill>
                <a:latin typeface="微软雅黑" pitchFamily="34" charset="-122"/>
                <a:ea typeface="微软雅黑" pitchFamily="34" charset="-122"/>
              </a:rPr>
              <a:t>/</a:t>
            </a:r>
            <a:r>
              <a:rPr lang="zh-CN" altLang="en-US" sz="2000">
                <a:solidFill>
                  <a:srgbClr val="FF0000"/>
                </a:solidFill>
                <a:latin typeface="微软雅黑" pitchFamily="34" charset="-122"/>
                <a:ea typeface="微软雅黑" pitchFamily="34" charset="-122"/>
              </a:rPr>
              <a:t>差等</a:t>
            </a:r>
            <a:r>
              <a:rPr lang="zh-CN" altLang="en-US" sz="2000">
                <a:latin typeface="微软雅黑" pitchFamily="34" charset="-122"/>
                <a:ea typeface="微软雅黑" pitchFamily="34" charset="-122"/>
              </a:rPr>
              <a:t>，还有</a:t>
            </a:r>
            <a:r>
              <a:rPr lang="zh-CN" altLang="en-US" sz="2000">
                <a:solidFill>
                  <a:srgbClr val="FF0000"/>
                </a:solidFill>
                <a:latin typeface="微软雅黑" pitchFamily="34" charset="-122"/>
                <a:ea typeface="微软雅黑" pitchFamily="34" charset="-122"/>
              </a:rPr>
              <a:t>标志信息</a:t>
            </a:r>
          </a:p>
          <a:p>
            <a:pPr>
              <a:spcBef>
                <a:spcPct val="25000"/>
              </a:spcBef>
            </a:pPr>
            <a:r>
              <a:rPr lang="zh-CN" altLang="en-US" sz="2000">
                <a:latin typeface="微软雅黑" pitchFamily="34" charset="-122"/>
                <a:ea typeface="微软雅黑" pitchFamily="34" charset="-122"/>
              </a:rPr>
              <a:t>有一个</a:t>
            </a:r>
            <a:r>
              <a:rPr lang="zh-CN" altLang="en-US" sz="2000">
                <a:solidFill>
                  <a:srgbClr val="FF0000"/>
                </a:solidFill>
                <a:latin typeface="微软雅黑" pitchFamily="34" charset="-122"/>
                <a:ea typeface="微软雅黑" pitchFamily="34" charset="-122"/>
              </a:rPr>
              <a:t>操作控制端</a:t>
            </a:r>
            <a:r>
              <a:rPr lang="zh-CN" altLang="en-US" sz="2000">
                <a:latin typeface="微软雅黑" pitchFamily="34" charset="-122"/>
                <a:ea typeface="微软雅黑" pitchFamily="34" charset="-122"/>
              </a:rPr>
              <a:t>（</a:t>
            </a:r>
            <a:r>
              <a:rPr lang="en-US" altLang="zh-CN" sz="2000">
                <a:latin typeface="微软雅黑" pitchFamily="34" charset="-122"/>
                <a:ea typeface="微软雅黑" pitchFamily="34" charset="-122"/>
              </a:rPr>
              <a:t>ALUop</a:t>
            </a:r>
            <a:r>
              <a:rPr lang="zh-CN" altLang="en-US" sz="2000">
                <a:latin typeface="微软雅黑" pitchFamily="34" charset="-122"/>
                <a:ea typeface="微软雅黑" pitchFamily="34" charset="-122"/>
              </a:rPr>
              <a:t>），用来决定</a:t>
            </a:r>
            <a:r>
              <a:rPr lang="en-US" altLang="zh-CN" sz="2000">
                <a:latin typeface="微软雅黑" pitchFamily="34" charset="-122"/>
                <a:ea typeface="微软雅黑" pitchFamily="34" charset="-122"/>
              </a:rPr>
              <a:t>ALU</a:t>
            </a:r>
            <a:r>
              <a:rPr lang="zh-CN" altLang="en-US" sz="2000">
                <a:latin typeface="微软雅黑" pitchFamily="34" charset="-122"/>
                <a:ea typeface="微软雅黑" pitchFamily="34" charset="-122"/>
              </a:rPr>
              <a:t>所执行的处理功能。</a:t>
            </a:r>
            <a:r>
              <a:rPr lang="en-US" altLang="zh-CN" sz="2000">
                <a:latin typeface="微软雅黑" pitchFamily="34" charset="-122"/>
                <a:ea typeface="微软雅黑" pitchFamily="34" charset="-122"/>
              </a:rPr>
              <a:t>ALUop</a:t>
            </a:r>
            <a:r>
              <a:rPr lang="zh-CN" altLang="en-US" sz="2000">
                <a:latin typeface="微软雅黑" pitchFamily="34" charset="-122"/>
                <a:ea typeface="微软雅黑" pitchFamily="34" charset="-122"/>
              </a:rPr>
              <a:t>的位数</a:t>
            </a:r>
            <a:r>
              <a:rPr lang="en-US" altLang="zh-CN" sz="2000">
                <a:latin typeface="微软雅黑" pitchFamily="34" charset="-122"/>
                <a:ea typeface="微软雅黑" pitchFamily="34" charset="-122"/>
              </a:rPr>
              <a:t>k</a:t>
            </a:r>
            <a:r>
              <a:rPr lang="zh-CN" altLang="en-US" sz="2000">
                <a:latin typeface="微软雅黑" pitchFamily="34" charset="-122"/>
                <a:ea typeface="微软雅黑" pitchFamily="34" charset="-122"/>
              </a:rPr>
              <a:t>决定了操作的种类，例如，当位数</a:t>
            </a:r>
            <a:r>
              <a:rPr lang="en-US" altLang="zh-CN" sz="2000">
                <a:latin typeface="微软雅黑" pitchFamily="34" charset="-122"/>
                <a:ea typeface="微软雅黑" pitchFamily="34" charset="-122"/>
              </a:rPr>
              <a:t>k</a:t>
            </a:r>
            <a:r>
              <a:rPr lang="zh-CN" altLang="en-US" sz="2000">
                <a:latin typeface="微软雅黑" pitchFamily="34" charset="-122"/>
                <a:ea typeface="微软雅黑" pitchFamily="34" charset="-122"/>
              </a:rPr>
              <a:t>为</a:t>
            </a:r>
            <a:r>
              <a:rPr lang="en-US" altLang="zh-CN" sz="2000">
                <a:latin typeface="微软雅黑" pitchFamily="34" charset="-122"/>
                <a:ea typeface="微软雅黑" pitchFamily="34" charset="-122"/>
              </a:rPr>
              <a:t>3</a:t>
            </a:r>
            <a:r>
              <a:rPr lang="zh-CN" altLang="en-US" sz="2000">
                <a:latin typeface="微软雅黑" pitchFamily="34" charset="-122"/>
                <a:ea typeface="微软雅黑" pitchFamily="34" charset="-122"/>
              </a:rPr>
              <a:t>时，</a:t>
            </a:r>
            <a:r>
              <a:rPr lang="en-US" altLang="zh-CN" sz="2000">
                <a:latin typeface="微软雅黑" pitchFamily="34" charset="-122"/>
                <a:ea typeface="微软雅黑" pitchFamily="34" charset="-122"/>
              </a:rPr>
              <a:t>ALU</a:t>
            </a:r>
            <a:r>
              <a:rPr lang="zh-CN" altLang="en-US" sz="2000">
                <a:latin typeface="微软雅黑" pitchFamily="34" charset="-122"/>
                <a:ea typeface="微软雅黑" pitchFamily="34" charset="-122"/>
              </a:rPr>
              <a:t>最多只有</a:t>
            </a:r>
            <a:r>
              <a:rPr lang="en-US" altLang="zh-CN" sz="2000">
                <a:latin typeface="微软雅黑" pitchFamily="34" charset="-122"/>
                <a:ea typeface="微软雅黑" pitchFamily="34" charset="-122"/>
              </a:rPr>
              <a:t>2</a:t>
            </a:r>
            <a:r>
              <a:rPr lang="en-US" altLang="zh-CN" sz="2000" baseline="30000">
                <a:latin typeface="微软雅黑" pitchFamily="34" charset="-122"/>
                <a:ea typeface="微软雅黑" pitchFamily="34" charset="-122"/>
              </a:rPr>
              <a:t>3</a:t>
            </a:r>
            <a:r>
              <a:rPr lang="en-US" altLang="zh-CN" sz="2000">
                <a:latin typeface="微软雅黑" pitchFamily="34" charset="-122"/>
                <a:ea typeface="微软雅黑" pitchFamily="34" charset="-122"/>
              </a:rPr>
              <a:t>=8</a:t>
            </a:r>
            <a:r>
              <a:rPr lang="zh-CN" altLang="en-US" sz="2000">
                <a:latin typeface="微软雅黑" pitchFamily="34" charset="-122"/>
                <a:ea typeface="微软雅黑" pitchFamily="34" charset="-122"/>
              </a:rPr>
              <a:t>种操作。</a:t>
            </a:r>
          </a:p>
        </p:txBody>
      </p:sp>
      <p:pic>
        <p:nvPicPr>
          <p:cNvPr id="6963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13" y="723900"/>
            <a:ext cx="4267200" cy="4506913"/>
          </a:xfrm>
          <a:prstGeom prst="rect">
            <a:avLst/>
          </a:prstGeom>
          <a:noFill/>
          <a:extLst>
            <a:ext uri="{909E8E84-426E-40DD-AFC4-6F175D3DCCD1}">
              <a14:hiddenFill xmlns:a14="http://schemas.microsoft.com/office/drawing/2010/main">
                <a:solidFill>
                  <a:srgbClr val="FFFFFF"/>
                </a:solidFill>
              </a14:hiddenFill>
            </a:ext>
          </a:extLst>
        </p:spPr>
      </p:pic>
      <p:grpSp>
        <p:nvGrpSpPr>
          <p:cNvPr id="696325" name="Group 5"/>
          <p:cNvGrpSpPr>
            <a:grpSpLocks/>
          </p:cNvGrpSpPr>
          <p:nvPr/>
        </p:nvGrpSpPr>
        <p:grpSpPr bwMode="auto">
          <a:xfrm>
            <a:off x="246063" y="5400675"/>
            <a:ext cx="8534400" cy="1168400"/>
            <a:chOff x="155" y="3438"/>
            <a:chExt cx="5376" cy="736"/>
          </a:xfrm>
        </p:grpSpPr>
        <p:sp>
          <p:nvSpPr>
            <p:cNvPr id="696326" name="Text Box 6"/>
            <p:cNvSpPr txBox="1">
              <a:spLocks noChangeArrowheads="1"/>
            </p:cNvSpPr>
            <p:nvPr/>
          </p:nvSpPr>
          <p:spPr bwMode="auto">
            <a:xfrm>
              <a:off x="192" y="3438"/>
              <a:ext cx="5339"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2000" b="1">
                  <a:solidFill>
                    <a:srgbClr val="0033CC"/>
                  </a:solidFill>
                  <a:latin typeface="微软雅黑" pitchFamily="34" charset="-122"/>
                  <a:ea typeface="微软雅黑" pitchFamily="34" charset="-122"/>
                </a:rPr>
                <a:t>ALUop   Result  ALUop   Result    ALUop    Result  ALUop   Result</a:t>
              </a:r>
            </a:p>
            <a:p>
              <a:pPr>
                <a:spcBef>
                  <a:spcPct val="20000"/>
                </a:spcBef>
              </a:pPr>
              <a:r>
                <a:rPr lang="en-US" altLang="zh-CN" sz="2000" b="1">
                  <a:latin typeface="微软雅黑" pitchFamily="34" charset="-122"/>
                  <a:ea typeface="微软雅黑" pitchFamily="34" charset="-122"/>
                </a:rPr>
                <a:t> 0 0 0      A</a:t>
              </a:r>
              <a:r>
                <a:rPr lang="zh-CN" altLang="en-US" sz="2000" b="1">
                  <a:latin typeface="微软雅黑" pitchFamily="34" charset="-122"/>
                  <a:ea typeface="微软雅黑" pitchFamily="34" charset="-122"/>
                </a:rPr>
                <a:t>加</a:t>
              </a:r>
              <a:r>
                <a:rPr lang="en-US" altLang="zh-CN" sz="2000" b="1">
                  <a:latin typeface="微软雅黑" pitchFamily="34" charset="-122"/>
                  <a:ea typeface="微软雅黑" pitchFamily="34" charset="-122"/>
                </a:rPr>
                <a:t>B     0 1 0      A</a:t>
              </a:r>
              <a:r>
                <a:rPr lang="zh-CN" altLang="en-US" sz="2000" b="1">
                  <a:latin typeface="微软雅黑" pitchFamily="34" charset="-122"/>
                  <a:ea typeface="微软雅黑" pitchFamily="34" charset="-122"/>
                </a:rPr>
                <a:t>与</a:t>
              </a:r>
              <a:r>
                <a:rPr lang="en-US" altLang="zh-CN" sz="2000" b="1">
                  <a:latin typeface="微软雅黑" pitchFamily="34" charset="-122"/>
                  <a:ea typeface="微软雅黑" pitchFamily="34" charset="-122"/>
                </a:rPr>
                <a:t>B       1 0 0      A</a:t>
              </a:r>
              <a:r>
                <a:rPr lang="zh-CN" altLang="en-US" sz="2000" b="1">
                  <a:latin typeface="微软雅黑" pitchFamily="34" charset="-122"/>
                  <a:ea typeface="微软雅黑" pitchFamily="34" charset="-122"/>
                </a:rPr>
                <a:t>取反    </a:t>
              </a:r>
              <a:r>
                <a:rPr lang="en-US" altLang="zh-CN" sz="2000" b="1">
                  <a:latin typeface="微软雅黑" pitchFamily="34" charset="-122"/>
                  <a:ea typeface="微软雅黑" pitchFamily="34" charset="-122"/>
                </a:rPr>
                <a:t>1 1 0        A</a:t>
              </a:r>
              <a:endParaRPr lang="zh-CN" altLang="en-US" sz="2000" b="1">
                <a:latin typeface="微软雅黑" pitchFamily="34" charset="-122"/>
                <a:ea typeface="微软雅黑" pitchFamily="34" charset="-122"/>
              </a:endParaRPr>
            </a:p>
            <a:p>
              <a:pPr>
                <a:spcBef>
                  <a:spcPct val="20000"/>
                </a:spcBef>
              </a:pPr>
              <a:r>
                <a:rPr lang="en-US" altLang="zh-CN" sz="2000" b="1">
                  <a:latin typeface="微软雅黑" pitchFamily="34" charset="-122"/>
                  <a:ea typeface="微软雅黑" pitchFamily="34" charset="-122"/>
                </a:rPr>
                <a:t> 0 0 1      A</a:t>
              </a:r>
              <a:r>
                <a:rPr lang="zh-CN" altLang="en-US" sz="2000" b="1">
                  <a:latin typeface="微软雅黑" pitchFamily="34" charset="-122"/>
                  <a:ea typeface="微软雅黑" pitchFamily="34" charset="-122"/>
                </a:rPr>
                <a:t>减</a:t>
              </a:r>
              <a:r>
                <a:rPr lang="en-US" altLang="zh-CN" sz="2000" b="1">
                  <a:latin typeface="微软雅黑" pitchFamily="34" charset="-122"/>
                  <a:ea typeface="微软雅黑" pitchFamily="34" charset="-122"/>
                </a:rPr>
                <a:t>B     0 1 1      A</a:t>
              </a:r>
              <a:r>
                <a:rPr lang="zh-CN" altLang="en-US" sz="2000" b="1">
                  <a:latin typeface="微软雅黑" pitchFamily="34" charset="-122"/>
                  <a:ea typeface="微软雅黑" pitchFamily="34" charset="-122"/>
                </a:rPr>
                <a:t>或</a:t>
              </a:r>
              <a:r>
                <a:rPr lang="en-US" altLang="zh-CN" sz="2000" b="1">
                  <a:latin typeface="微软雅黑" pitchFamily="34" charset="-122"/>
                  <a:ea typeface="微软雅黑" pitchFamily="34" charset="-122"/>
                </a:rPr>
                <a:t>B       1 0 1      A</a:t>
              </a:r>
              <a:r>
                <a:rPr lang="en-US" altLang="zh-CN" sz="2000" b="1">
                  <a:latin typeface="微软雅黑" pitchFamily="34" charset="-122"/>
                  <a:ea typeface="微软雅黑" pitchFamily="34" charset="-122"/>
                  <a:sym typeface="Symbol" pitchFamily="18" charset="2"/>
                </a:rPr>
                <a:t>B</a:t>
              </a:r>
              <a:r>
                <a:rPr lang="en-US" altLang="zh-CN" sz="2000" b="1">
                  <a:latin typeface="微软雅黑" pitchFamily="34" charset="-122"/>
                  <a:ea typeface="微软雅黑" pitchFamily="34" charset="-122"/>
                </a:rPr>
                <a:t>   	 1 1 1      </a:t>
              </a:r>
              <a:r>
                <a:rPr lang="zh-CN" altLang="en-US" sz="2000" b="1">
                  <a:latin typeface="微软雅黑" pitchFamily="34" charset="-122"/>
                  <a:ea typeface="微软雅黑" pitchFamily="34" charset="-122"/>
                </a:rPr>
                <a:t>未用</a:t>
              </a:r>
            </a:p>
          </p:txBody>
        </p:sp>
        <p:sp>
          <p:nvSpPr>
            <p:cNvPr id="696327" name="Line 7"/>
            <p:cNvSpPr>
              <a:spLocks noChangeShapeType="1"/>
            </p:cNvSpPr>
            <p:nvPr/>
          </p:nvSpPr>
          <p:spPr bwMode="auto">
            <a:xfrm flipV="1">
              <a:off x="155" y="3676"/>
              <a:ext cx="5285" cy="9"/>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328" name="Line 8"/>
            <p:cNvSpPr>
              <a:spLocks noChangeShapeType="1"/>
            </p:cNvSpPr>
            <p:nvPr/>
          </p:nvSpPr>
          <p:spPr bwMode="auto">
            <a:xfrm>
              <a:off x="1499" y="3483"/>
              <a:ext cx="0" cy="68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329" name="Line 9"/>
            <p:cNvSpPr>
              <a:spLocks noChangeShapeType="1"/>
            </p:cNvSpPr>
            <p:nvPr/>
          </p:nvSpPr>
          <p:spPr bwMode="auto">
            <a:xfrm>
              <a:off x="2845" y="3488"/>
              <a:ext cx="0" cy="68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330" name="Line 10"/>
            <p:cNvSpPr>
              <a:spLocks noChangeShapeType="1"/>
            </p:cNvSpPr>
            <p:nvPr/>
          </p:nvSpPr>
          <p:spPr bwMode="auto">
            <a:xfrm>
              <a:off x="4210" y="3477"/>
              <a:ext cx="0" cy="68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4426603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6324"/>
                                        </p:tgtEl>
                                        <p:attrNameLst>
                                          <p:attrName>style.visibility</p:attrName>
                                        </p:attrNameLst>
                                      </p:cBhvr>
                                      <p:to>
                                        <p:strVal val="visible"/>
                                      </p:to>
                                    </p:set>
                                    <p:animEffect transition="in" filter="blinds(horizontal)">
                                      <p:cBhvr>
                                        <p:cTn id="7" dur="500"/>
                                        <p:tgtEl>
                                          <p:spTgt spid="6963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96323">
                                            <p:txEl>
                                              <p:pRg st="0" end="0"/>
                                            </p:txEl>
                                          </p:spTgt>
                                        </p:tgtEl>
                                        <p:attrNameLst>
                                          <p:attrName>style.visibility</p:attrName>
                                        </p:attrNameLst>
                                      </p:cBhvr>
                                      <p:to>
                                        <p:strVal val="visible"/>
                                      </p:to>
                                    </p:set>
                                    <p:animEffect transition="in" filter="blinds(horizontal)">
                                      <p:cBhvr>
                                        <p:cTn id="12" dur="500"/>
                                        <p:tgtEl>
                                          <p:spTgt spid="69632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96323">
                                            <p:txEl>
                                              <p:pRg st="1" end="1"/>
                                            </p:txEl>
                                          </p:spTgt>
                                        </p:tgtEl>
                                        <p:attrNameLst>
                                          <p:attrName>style.visibility</p:attrName>
                                        </p:attrNameLst>
                                      </p:cBhvr>
                                      <p:to>
                                        <p:strVal val="visible"/>
                                      </p:to>
                                    </p:set>
                                    <p:animEffect transition="in" filter="blinds(horizontal)">
                                      <p:cBhvr>
                                        <p:cTn id="17" dur="500"/>
                                        <p:tgtEl>
                                          <p:spTgt spid="69632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96323">
                                            <p:txEl>
                                              <p:pRg st="2" end="2"/>
                                            </p:txEl>
                                          </p:spTgt>
                                        </p:tgtEl>
                                        <p:attrNameLst>
                                          <p:attrName>style.visibility</p:attrName>
                                        </p:attrNameLst>
                                      </p:cBhvr>
                                      <p:to>
                                        <p:strVal val="visible"/>
                                      </p:to>
                                    </p:set>
                                    <p:animEffect transition="in" filter="blinds(horizontal)">
                                      <p:cBhvr>
                                        <p:cTn id="22" dur="500"/>
                                        <p:tgtEl>
                                          <p:spTgt spid="69632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96323">
                                            <p:txEl>
                                              <p:pRg st="3" end="3"/>
                                            </p:txEl>
                                          </p:spTgt>
                                        </p:tgtEl>
                                        <p:attrNameLst>
                                          <p:attrName>style.visibility</p:attrName>
                                        </p:attrNameLst>
                                      </p:cBhvr>
                                      <p:to>
                                        <p:strVal val="visible"/>
                                      </p:to>
                                    </p:set>
                                    <p:animEffect transition="in" filter="blinds(horizontal)">
                                      <p:cBhvr>
                                        <p:cTn id="27" dur="500"/>
                                        <p:tgtEl>
                                          <p:spTgt spid="69632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96323">
                                            <p:txEl>
                                              <p:pRg st="4" end="4"/>
                                            </p:txEl>
                                          </p:spTgt>
                                        </p:tgtEl>
                                        <p:attrNameLst>
                                          <p:attrName>style.visibility</p:attrName>
                                        </p:attrNameLst>
                                      </p:cBhvr>
                                      <p:to>
                                        <p:strVal val="visible"/>
                                      </p:to>
                                    </p:set>
                                    <p:animEffect transition="in" filter="blinds(horizontal)">
                                      <p:cBhvr>
                                        <p:cTn id="32" dur="500"/>
                                        <p:tgtEl>
                                          <p:spTgt spid="69632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96323">
                                            <p:txEl>
                                              <p:pRg st="5" end="5"/>
                                            </p:txEl>
                                          </p:spTgt>
                                        </p:tgtEl>
                                        <p:attrNameLst>
                                          <p:attrName>style.visibility</p:attrName>
                                        </p:attrNameLst>
                                      </p:cBhvr>
                                      <p:to>
                                        <p:strVal val="visible"/>
                                      </p:to>
                                    </p:set>
                                    <p:animEffect transition="in" filter="blinds(horizontal)">
                                      <p:cBhvr>
                                        <p:cTn id="37" dur="500"/>
                                        <p:tgtEl>
                                          <p:spTgt spid="696323">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96323">
                                            <p:txEl>
                                              <p:pRg st="6" end="6"/>
                                            </p:txEl>
                                          </p:spTgt>
                                        </p:tgtEl>
                                        <p:attrNameLst>
                                          <p:attrName>style.visibility</p:attrName>
                                        </p:attrNameLst>
                                      </p:cBhvr>
                                      <p:to>
                                        <p:strVal val="visible"/>
                                      </p:to>
                                    </p:set>
                                    <p:animEffect transition="in" filter="blinds(horizontal)">
                                      <p:cBhvr>
                                        <p:cTn id="42" dur="500"/>
                                        <p:tgtEl>
                                          <p:spTgt spid="696323">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96325"/>
                                        </p:tgtEl>
                                        <p:attrNameLst>
                                          <p:attrName>style.visibility</p:attrName>
                                        </p:attrNameLst>
                                      </p:cBhvr>
                                      <p:to>
                                        <p:strVal val="visible"/>
                                      </p:to>
                                    </p:set>
                                    <p:animEffect transition="in" filter="blinds(horizontal)">
                                      <p:cBhvr>
                                        <p:cTn id="47" dur="500"/>
                                        <p:tgtEl>
                                          <p:spTgt spid="696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a:xfrm>
            <a:off x="457200" y="98425"/>
            <a:ext cx="8229600" cy="561975"/>
          </a:xfrm>
        </p:spPr>
        <p:txBody>
          <a:bodyPr/>
          <a:lstStyle/>
          <a:p>
            <a:r>
              <a:rPr lang="zh-CN" altLang="en-US" smtClean="0"/>
              <a:t>整数加、减运算</a:t>
            </a:r>
          </a:p>
        </p:txBody>
      </p:sp>
      <p:sp>
        <p:nvSpPr>
          <p:cNvPr id="699395" name="Rectangle 3"/>
          <p:cNvSpPr>
            <a:spLocks noGrp="1" noChangeArrowheads="1"/>
          </p:cNvSpPr>
          <p:nvPr>
            <p:ph type="body" idx="1"/>
          </p:nvPr>
        </p:nvSpPr>
        <p:spPr>
          <a:xfrm>
            <a:off x="250825" y="773113"/>
            <a:ext cx="8447088" cy="5218112"/>
          </a:xfrm>
        </p:spPr>
        <p:txBody>
          <a:bodyPr/>
          <a:lstStyle/>
          <a:p>
            <a:pPr>
              <a:lnSpc>
                <a:spcPct val="100000"/>
              </a:lnSpc>
              <a:spcBef>
                <a:spcPct val="25000"/>
              </a:spcBef>
            </a:pPr>
            <a:r>
              <a:rPr lang="en-US" altLang="zh-CN" sz="2200" smtClean="0">
                <a:latin typeface="微软雅黑" pitchFamily="34" charset="-122"/>
                <a:ea typeface="微软雅黑" pitchFamily="34" charset="-122"/>
              </a:rPr>
              <a:t>C</a:t>
            </a:r>
            <a:r>
              <a:rPr lang="zh-CN" altLang="en-US" sz="2200" smtClean="0">
                <a:latin typeface="微软雅黑" pitchFamily="34" charset="-122"/>
                <a:ea typeface="微软雅黑" pitchFamily="34" charset="-122"/>
              </a:rPr>
              <a:t>语言程序中的整数有</a:t>
            </a:r>
          </a:p>
          <a:p>
            <a:pPr lvl="1">
              <a:lnSpc>
                <a:spcPct val="100000"/>
              </a:lnSpc>
              <a:spcBef>
                <a:spcPct val="25000"/>
              </a:spcBef>
            </a:pPr>
            <a:r>
              <a:rPr lang="zh-CN" altLang="en-US" sz="2200" smtClean="0">
                <a:latin typeface="微软雅黑" pitchFamily="34" charset="-122"/>
                <a:ea typeface="微软雅黑" pitchFamily="34" charset="-122"/>
              </a:rPr>
              <a:t>带符号整数，如</a:t>
            </a:r>
            <a:r>
              <a:rPr lang="en-US" altLang="zh-CN" sz="2200" smtClean="0">
                <a:latin typeface="微软雅黑" pitchFamily="34" charset="-122"/>
                <a:ea typeface="微软雅黑" pitchFamily="34" charset="-122"/>
              </a:rPr>
              <a:t>char</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short</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int</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long</a:t>
            </a:r>
            <a:r>
              <a:rPr lang="zh-CN" altLang="en-US" sz="2200" smtClean="0">
                <a:latin typeface="微软雅黑" pitchFamily="34" charset="-122"/>
                <a:ea typeface="微软雅黑" pitchFamily="34" charset="-122"/>
              </a:rPr>
              <a:t>型等</a:t>
            </a:r>
          </a:p>
          <a:p>
            <a:pPr lvl="1">
              <a:lnSpc>
                <a:spcPct val="100000"/>
              </a:lnSpc>
              <a:spcBef>
                <a:spcPct val="25000"/>
              </a:spcBef>
            </a:pPr>
            <a:r>
              <a:rPr lang="zh-CN" altLang="en-US" sz="2200" smtClean="0">
                <a:latin typeface="微软雅黑" pitchFamily="34" charset="-122"/>
                <a:ea typeface="微软雅黑" pitchFamily="34" charset="-122"/>
              </a:rPr>
              <a:t>无符号整数，如</a:t>
            </a:r>
            <a:r>
              <a:rPr lang="en-US" altLang="zh-CN" sz="2200" smtClean="0">
                <a:latin typeface="微软雅黑" pitchFamily="34" charset="-122"/>
                <a:ea typeface="微软雅黑" pitchFamily="34" charset="-122"/>
              </a:rPr>
              <a:t>unsigned char</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unsigned short</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unsigned</a:t>
            </a:r>
            <a:r>
              <a:rPr lang="zh-CN" altLang="en-US" sz="2200" smtClean="0">
                <a:latin typeface="微软雅黑" pitchFamily="34" charset="-122"/>
                <a:ea typeface="微软雅黑" pitchFamily="34" charset="-122"/>
              </a:rPr>
              <a:t>等</a:t>
            </a:r>
          </a:p>
          <a:p>
            <a:pPr>
              <a:lnSpc>
                <a:spcPct val="100000"/>
              </a:lnSpc>
              <a:spcBef>
                <a:spcPct val="25000"/>
              </a:spcBef>
            </a:pPr>
            <a:r>
              <a:rPr lang="zh-CN" altLang="en-US" sz="2200" smtClean="0">
                <a:latin typeface="微软雅黑" pitchFamily="34" charset="-122"/>
                <a:ea typeface="微软雅黑" pitchFamily="34" charset="-122"/>
              </a:rPr>
              <a:t>指针、地址等通常被说明为无符号整数，因而在进行指针或地址运算时，需要进行无符号整数的加、减运算</a:t>
            </a:r>
          </a:p>
          <a:p>
            <a:pPr>
              <a:lnSpc>
                <a:spcPct val="100000"/>
              </a:lnSpc>
              <a:spcBef>
                <a:spcPct val="25000"/>
              </a:spcBef>
            </a:pPr>
            <a:r>
              <a:rPr lang="zh-CN" altLang="en-US" sz="2200" smtClean="0">
                <a:solidFill>
                  <a:srgbClr val="0033CC"/>
                </a:solidFill>
                <a:latin typeface="微软雅黑" pitchFamily="34" charset="-122"/>
                <a:ea typeface="微软雅黑" pitchFamily="34" charset="-122"/>
              </a:rPr>
              <a:t>无符号整数</a:t>
            </a:r>
            <a:r>
              <a:rPr lang="zh-CN" altLang="en-US" sz="2200" smtClean="0">
                <a:latin typeface="微软雅黑" pitchFamily="34" charset="-122"/>
                <a:ea typeface="微软雅黑" pitchFamily="34" charset="-122"/>
              </a:rPr>
              <a:t>和</a:t>
            </a:r>
            <a:r>
              <a:rPr lang="zh-CN" altLang="en-US" sz="2200" smtClean="0">
                <a:solidFill>
                  <a:srgbClr val="0033CC"/>
                </a:solidFill>
                <a:latin typeface="微软雅黑" pitchFamily="34" charset="-122"/>
                <a:ea typeface="微软雅黑" pitchFamily="34" charset="-122"/>
              </a:rPr>
              <a:t>带符号整数</a:t>
            </a:r>
            <a:r>
              <a:rPr lang="zh-CN" altLang="en-US" sz="2200" smtClean="0">
                <a:latin typeface="微软雅黑" pitchFamily="34" charset="-122"/>
                <a:ea typeface="微软雅黑" pitchFamily="34" charset="-122"/>
              </a:rPr>
              <a:t>的加、减运算电路完全一样，这个运算电路称为</a:t>
            </a:r>
            <a:r>
              <a:rPr lang="zh-CN" altLang="en-US" sz="2200" smtClean="0">
                <a:solidFill>
                  <a:srgbClr val="FF0000"/>
                </a:solidFill>
                <a:latin typeface="微软雅黑" pitchFamily="34" charset="-122"/>
                <a:ea typeface="微软雅黑" pitchFamily="34" charset="-122"/>
              </a:rPr>
              <a:t>整数加减运算部件，</a:t>
            </a:r>
            <a:r>
              <a:rPr lang="zh-CN" altLang="en-US" sz="2200" smtClean="0">
                <a:latin typeface="微软雅黑" pitchFamily="34" charset="-122"/>
                <a:ea typeface="微软雅黑" pitchFamily="34" charset="-122"/>
              </a:rPr>
              <a:t>基于</a:t>
            </a:r>
            <a:r>
              <a:rPr lang="zh-CN" altLang="en-US" sz="2200" smtClean="0">
                <a:solidFill>
                  <a:srgbClr val="FF0000"/>
                </a:solidFill>
                <a:latin typeface="微软雅黑" pitchFamily="34" charset="-122"/>
                <a:ea typeface="微软雅黑" pitchFamily="34" charset="-122"/>
                <a:hlinkClick r:id="rId2" action="ppaction://hlinksldjump"/>
              </a:rPr>
              <a:t>带标志加法器</a:t>
            </a:r>
            <a:r>
              <a:rPr lang="zh-CN" altLang="en-US" sz="2200" smtClean="0">
                <a:latin typeface="微软雅黑" pitchFamily="34" charset="-122"/>
                <a:ea typeface="微软雅黑" pitchFamily="34" charset="-122"/>
              </a:rPr>
              <a:t>实现</a:t>
            </a:r>
          </a:p>
          <a:p>
            <a:pPr>
              <a:lnSpc>
                <a:spcPct val="100000"/>
              </a:lnSpc>
              <a:spcBef>
                <a:spcPct val="25000"/>
              </a:spcBef>
            </a:pPr>
            <a:r>
              <a:rPr lang="zh-CN" altLang="en-US" sz="2200" smtClean="0">
                <a:solidFill>
                  <a:srgbClr val="FF0000"/>
                </a:solidFill>
                <a:latin typeface="微软雅黑" pitchFamily="34" charset="-122"/>
                <a:ea typeface="微软雅黑" pitchFamily="34" charset="-122"/>
              </a:rPr>
              <a:t>最基本的加法器</a:t>
            </a:r>
            <a:r>
              <a:rPr lang="zh-CN" altLang="en-US" sz="2200" smtClean="0">
                <a:latin typeface="微软雅黑" pitchFamily="34" charset="-122"/>
                <a:ea typeface="微软雅黑" pitchFamily="34" charset="-122"/>
              </a:rPr>
              <a:t>，因为只有</a:t>
            </a:r>
            <a:r>
              <a:rPr lang="en-US" altLang="zh-CN" sz="2200" smtClean="0">
                <a:latin typeface="微软雅黑" pitchFamily="34" charset="-122"/>
                <a:ea typeface="微软雅黑" pitchFamily="34" charset="-122"/>
              </a:rPr>
              <a:t>n</a:t>
            </a:r>
            <a:r>
              <a:rPr lang="zh-CN" altLang="en-US" sz="2200" smtClean="0">
                <a:latin typeface="微软雅黑" pitchFamily="34" charset="-122"/>
                <a:ea typeface="微软雅黑" pitchFamily="34" charset="-122"/>
              </a:rPr>
              <a:t>位，所以是一种</a:t>
            </a:r>
            <a:r>
              <a:rPr lang="zh-CN" altLang="en-US" sz="2200" smtClean="0">
                <a:solidFill>
                  <a:srgbClr val="FF0000"/>
                </a:solidFill>
                <a:latin typeface="微软雅黑" pitchFamily="34" charset="-122"/>
                <a:ea typeface="微软雅黑" pitchFamily="34" charset="-122"/>
              </a:rPr>
              <a:t>模</a:t>
            </a:r>
            <a:r>
              <a:rPr lang="en-US" altLang="zh-CN" sz="2200" smtClean="0">
                <a:solidFill>
                  <a:srgbClr val="FF0000"/>
                </a:solidFill>
                <a:latin typeface="微软雅黑" pitchFamily="34" charset="-122"/>
                <a:ea typeface="微软雅黑" pitchFamily="34" charset="-122"/>
              </a:rPr>
              <a:t>2</a:t>
            </a:r>
            <a:r>
              <a:rPr lang="en-US" altLang="zh-CN" sz="2200" baseline="30000" smtClean="0">
                <a:solidFill>
                  <a:srgbClr val="FF0000"/>
                </a:solidFill>
                <a:latin typeface="微软雅黑" pitchFamily="34" charset="-122"/>
                <a:ea typeface="微软雅黑" pitchFamily="34" charset="-122"/>
              </a:rPr>
              <a:t>n</a:t>
            </a:r>
            <a:r>
              <a:rPr lang="zh-CN" altLang="en-US" sz="2200" smtClean="0">
                <a:solidFill>
                  <a:srgbClr val="FF0000"/>
                </a:solidFill>
                <a:latin typeface="微软雅黑" pitchFamily="34" charset="-122"/>
                <a:ea typeface="微软雅黑" pitchFamily="34" charset="-122"/>
              </a:rPr>
              <a:t>运算系统</a:t>
            </a:r>
            <a:r>
              <a:rPr lang="zh-CN" altLang="en-US" sz="2200" smtClean="0">
                <a:latin typeface="微软雅黑" pitchFamily="34" charset="-122"/>
                <a:ea typeface="微软雅黑" pitchFamily="34" charset="-122"/>
              </a:rPr>
              <a:t>！</a:t>
            </a:r>
            <a:endParaRPr lang="en-US" altLang="zh-CN" sz="2200" smtClean="0">
              <a:latin typeface="微软雅黑" pitchFamily="34" charset="-122"/>
              <a:ea typeface="微软雅黑" pitchFamily="34" charset="-122"/>
            </a:endParaRPr>
          </a:p>
        </p:txBody>
      </p:sp>
      <p:sp>
        <p:nvSpPr>
          <p:cNvPr id="699396" name="Text Box 4"/>
          <p:cNvSpPr txBox="1">
            <a:spLocks noChangeArrowheads="1"/>
          </p:cNvSpPr>
          <p:nvPr/>
        </p:nvSpPr>
        <p:spPr bwMode="auto">
          <a:xfrm>
            <a:off x="4302125" y="5048250"/>
            <a:ext cx="4275138"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0033CC"/>
                </a:solidFill>
                <a:latin typeface="微软雅黑" pitchFamily="34" charset="-122"/>
                <a:ea typeface="微软雅黑" pitchFamily="34" charset="-122"/>
              </a:rPr>
              <a:t>例：</a:t>
            </a:r>
            <a:r>
              <a:rPr lang="en-US" altLang="zh-CN" sz="2000" b="1">
                <a:solidFill>
                  <a:srgbClr val="0033CC"/>
                </a:solidFill>
                <a:latin typeface="微软雅黑" pitchFamily="34" charset="-122"/>
                <a:ea typeface="微软雅黑" pitchFamily="34" charset="-122"/>
              </a:rPr>
              <a:t>n=4</a:t>
            </a:r>
            <a:r>
              <a:rPr lang="zh-CN" altLang="en-US" sz="2000" b="1">
                <a:solidFill>
                  <a:srgbClr val="0033CC"/>
                </a:solidFill>
                <a:latin typeface="微软雅黑" pitchFamily="34" charset="-122"/>
                <a:ea typeface="微软雅黑" pitchFamily="34" charset="-122"/>
              </a:rPr>
              <a:t>，</a:t>
            </a:r>
            <a:r>
              <a:rPr lang="en-US" altLang="zh-CN" sz="2000" b="1">
                <a:solidFill>
                  <a:srgbClr val="0033CC"/>
                </a:solidFill>
                <a:latin typeface="微软雅黑" pitchFamily="34" charset="-122"/>
                <a:ea typeface="微软雅黑" pitchFamily="34" charset="-122"/>
              </a:rPr>
              <a:t>A=1001</a:t>
            </a:r>
            <a:r>
              <a:rPr lang="zh-CN" altLang="en-US" sz="2000" b="1">
                <a:solidFill>
                  <a:srgbClr val="0033CC"/>
                </a:solidFill>
                <a:latin typeface="微软雅黑" pitchFamily="34" charset="-122"/>
                <a:ea typeface="微软雅黑" pitchFamily="34" charset="-122"/>
              </a:rPr>
              <a:t>，</a:t>
            </a:r>
            <a:r>
              <a:rPr lang="en-US" altLang="zh-CN" sz="2000" b="1">
                <a:solidFill>
                  <a:srgbClr val="0033CC"/>
                </a:solidFill>
                <a:latin typeface="微软雅黑" pitchFamily="34" charset="-122"/>
                <a:ea typeface="微软雅黑" pitchFamily="34" charset="-122"/>
              </a:rPr>
              <a:t>B=1100</a:t>
            </a:r>
          </a:p>
          <a:p>
            <a:pPr>
              <a:spcBef>
                <a:spcPct val="50000"/>
              </a:spcBef>
            </a:pPr>
            <a:r>
              <a:rPr lang="zh-CN" altLang="en-US" sz="2000" b="1">
                <a:solidFill>
                  <a:srgbClr val="0033CC"/>
                </a:solidFill>
                <a:latin typeface="微软雅黑" pitchFamily="34" charset="-122"/>
                <a:ea typeface="微软雅黑" pitchFamily="34" charset="-122"/>
              </a:rPr>
              <a:t>则：</a:t>
            </a:r>
            <a:r>
              <a:rPr lang="en-US" altLang="zh-CN" sz="2000" b="1">
                <a:solidFill>
                  <a:srgbClr val="0033CC"/>
                </a:solidFill>
                <a:latin typeface="微软雅黑" pitchFamily="34" charset="-122"/>
                <a:ea typeface="微软雅黑" pitchFamily="34" charset="-122"/>
              </a:rPr>
              <a:t>F=0101</a:t>
            </a:r>
            <a:r>
              <a:rPr lang="zh-CN" altLang="en-US" sz="2000" b="1">
                <a:solidFill>
                  <a:srgbClr val="0033CC"/>
                </a:solidFill>
                <a:latin typeface="微软雅黑" pitchFamily="34" charset="-122"/>
                <a:ea typeface="微软雅黑" pitchFamily="34" charset="-122"/>
              </a:rPr>
              <a:t>，</a:t>
            </a:r>
            <a:r>
              <a:rPr lang="en-US" altLang="zh-CN" sz="2000" b="1">
                <a:solidFill>
                  <a:srgbClr val="0033CC"/>
                </a:solidFill>
                <a:latin typeface="微软雅黑" pitchFamily="34" charset="-122"/>
                <a:ea typeface="微软雅黑" pitchFamily="34" charset="-122"/>
              </a:rPr>
              <a:t>Cout=1</a:t>
            </a:r>
          </a:p>
        </p:txBody>
      </p:sp>
      <p:grpSp>
        <p:nvGrpSpPr>
          <p:cNvPr id="699397" name="Group 5"/>
          <p:cNvGrpSpPr>
            <a:grpSpLocks/>
          </p:cNvGrpSpPr>
          <p:nvPr/>
        </p:nvGrpSpPr>
        <p:grpSpPr bwMode="auto">
          <a:xfrm>
            <a:off x="1016000" y="4508500"/>
            <a:ext cx="2833688" cy="1971675"/>
            <a:chOff x="640" y="2982"/>
            <a:chExt cx="1785" cy="1242"/>
          </a:xfrm>
        </p:grpSpPr>
        <p:grpSp>
          <p:nvGrpSpPr>
            <p:cNvPr id="699398" name="Group 6"/>
            <p:cNvGrpSpPr>
              <a:grpSpLocks/>
            </p:cNvGrpSpPr>
            <p:nvPr/>
          </p:nvGrpSpPr>
          <p:grpSpPr bwMode="auto">
            <a:xfrm>
              <a:off x="640" y="3152"/>
              <a:ext cx="1785" cy="935"/>
              <a:chOff x="2171" y="3152"/>
              <a:chExt cx="1785" cy="935"/>
            </a:xfrm>
          </p:grpSpPr>
          <p:grpSp>
            <p:nvGrpSpPr>
              <p:cNvPr id="699399" name="Group 7"/>
              <p:cNvGrpSpPr>
                <a:grpSpLocks/>
              </p:cNvGrpSpPr>
              <p:nvPr/>
            </p:nvGrpSpPr>
            <p:grpSpPr bwMode="auto">
              <a:xfrm>
                <a:off x="2823" y="3152"/>
                <a:ext cx="482" cy="935"/>
                <a:chOff x="2823" y="3152"/>
                <a:chExt cx="482" cy="935"/>
              </a:xfrm>
            </p:grpSpPr>
            <p:grpSp>
              <p:nvGrpSpPr>
                <p:cNvPr id="699400" name="Group 8"/>
                <p:cNvGrpSpPr>
                  <a:grpSpLocks/>
                </p:cNvGrpSpPr>
                <p:nvPr/>
              </p:nvGrpSpPr>
              <p:grpSpPr bwMode="auto">
                <a:xfrm>
                  <a:off x="2823" y="3152"/>
                  <a:ext cx="482" cy="935"/>
                  <a:chOff x="3078" y="2330"/>
                  <a:chExt cx="625" cy="1580"/>
                </a:xfrm>
              </p:grpSpPr>
              <p:sp>
                <p:nvSpPr>
                  <p:cNvPr id="699401" name="Line 12"/>
                  <p:cNvSpPr>
                    <a:spLocks noChangeShapeType="1"/>
                  </p:cNvSpPr>
                  <p:nvPr/>
                </p:nvSpPr>
                <p:spPr bwMode="auto">
                  <a:xfrm flipH="1">
                    <a:off x="3078" y="2330"/>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9402" name="Line 13"/>
                  <p:cNvSpPr>
                    <a:spLocks noChangeShapeType="1"/>
                  </p:cNvSpPr>
                  <p:nvPr/>
                </p:nvSpPr>
                <p:spPr bwMode="auto">
                  <a:xfrm>
                    <a:off x="3107" y="2330"/>
                    <a:ext cx="592"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9403" name="Line 14"/>
                  <p:cNvSpPr>
                    <a:spLocks noChangeShapeType="1"/>
                  </p:cNvSpPr>
                  <p:nvPr/>
                </p:nvSpPr>
                <p:spPr bwMode="auto">
                  <a:xfrm>
                    <a:off x="3087" y="3018"/>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9404" name="Line 16"/>
                  <p:cNvSpPr>
                    <a:spLocks noChangeShapeType="1"/>
                  </p:cNvSpPr>
                  <p:nvPr/>
                </p:nvSpPr>
                <p:spPr bwMode="auto">
                  <a:xfrm>
                    <a:off x="3693" y="2644"/>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9405" name="Line 18"/>
                  <p:cNvSpPr>
                    <a:spLocks noChangeShapeType="1"/>
                  </p:cNvSpPr>
                  <p:nvPr/>
                </p:nvSpPr>
                <p:spPr bwMode="auto">
                  <a:xfrm flipV="1">
                    <a:off x="3120" y="3256"/>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9406" name="Line 19"/>
                  <p:cNvSpPr>
                    <a:spLocks noChangeShapeType="1"/>
                  </p:cNvSpPr>
                  <p:nvPr/>
                </p:nvSpPr>
                <p:spPr bwMode="auto">
                  <a:xfrm flipV="1">
                    <a:off x="3135" y="3549"/>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9407" name="Line 20"/>
                  <p:cNvSpPr>
                    <a:spLocks noChangeShapeType="1"/>
                  </p:cNvSpPr>
                  <p:nvPr/>
                </p:nvSpPr>
                <p:spPr bwMode="auto">
                  <a:xfrm flipV="1">
                    <a:off x="3121" y="3125"/>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9408" name="Line 22"/>
                  <p:cNvSpPr>
                    <a:spLocks noChangeShapeType="1"/>
                  </p:cNvSpPr>
                  <p:nvPr/>
                </p:nvSpPr>
                <p:spPr bwMode="auto">
                  <a:xfrm flipV="1">
                    <a:off x="3702" y="3067"/>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99409" name="Rectangle 25"/>
                <p:cNvSpPr>
                  <a:spLocks noChangeArrowheads="1"/>
                </p:cNvSpPr>
                <p:nvPr/>
              </p:nvSpPr>
              <p:spPr bwMode="auto">
                <a:xfrm rot="5400000">
                  <a:off x="2794" y="3490"/>
                  <a:ext cx="62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90000"/>
                    </a:lnSpc>
                  </a:pPr>
                  <a:r>
                    <a:rPr lang="zh-CN" altLang="en-US" sz="2000" b="1">
                      <a:ea typeface="微软雅黑" pitchFamily="34" charset="-122"/>
                      <a:cs typeface="Arial" pitchFamily="34" charset="0"/>
                    </a:rPr>
                    <a:t>加法器</a:t>
                  </a:r>
                </a:p>
              </p:txBody>
            </p:sp>
          </p:grpSp>
          <p:sp>
            <p:nvSpPr>
              <p:cNvPr id="699410" name="Line 18"/>
              <p:cNvSpPr>
                <a:spLocks noChangeShapeType="1"/>
              </p:cNvSpPr>
              <p:nvPr/>
            </p:nvSpPr>
            <p:spPr bwMode="auto">
              <a:xfrm>
                <a:off x="2398" y="3379"/>
                <a:ext cx="4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9411" name="Line 19"/>
              <p:cNvSpPr>
                <a:spLocks noChangeShapeType="1"/>
              </p:cNvSpPr>
              <p:nvPr/>
            </p:nvSpPr>
            <p:spPr bwMode="auto">
              <a:xfrm>
                <a:off x="2427" y="3889"/>
                <a:ext cx="4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9412" name="Line 20"/>
              <p:cNvSpPr>
                <a:spLocks noChangeShapeType="1"/>
              </p:cNvSpPr>
              <p:nvPr/>
            </p:nvSpPr>
            <p:spPr bwMode="auto">
              <a:xfrm>
                <a:off x="3305" y="3577"/>
                <a:ext cx="4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9413" name="Line 21"/>
              <p:cNvSpPr>
                <a:spLocks noChangeShapeType="1"/>
              </p:cNvSpPr>
              <p:nvPr/>
            </p:nvSpPr>
            <p:spPr bwMode="auto">
              <a:xfrm>
                <a:off x="2511" y="3294"/>
                <a:ext cx="86" cy="1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9414" name="Line 22"/>
              <p:cNvSpPr>
                <a:spLocks noChangeShapeType="1"/>
              </p:cNvSpPr>
              <p:nvPr/>
            </p:nvSpPr>
            <p:spPr bwMode="auto">
              <a:xfrm>
                <a:off x="2511" y="3804"/>
                <a:ext cx="86" cy="1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9415" name="Line 23"/>
              <p:cNvSpPr>
                <a:spLocks noChangeShapeType="1"/>
              </p:cNvSpPr>
              <p:nvPr/>
            </p:nvSpPr>
            <p:spPr bwMode="auto">
              <a:xfrm>
                <a:off x="3474" y="3492"/>
                <a:ext cx="86" cy="1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9416" name="Text Box 24"/>
              <p:cNvSpPr txBox="1">
                <a:spLocks noChangeArrowheads="1"/>
              </p:cNvSpPr>
              <p:nvPr/>
            </p:nvSpPr>
            <p:spPr bwMode="auto">
              <a:xfrm>
                <a:off x="2511" y="3152"/>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微软雅黑" pitchFamily="34" charset="-122"/>
                    <a:ea typeface="微软雅黑" pitchFamily="34" charset="-122"/>
                  </a:rPr>
                  <a:t>n</a:t>
                </a:r>
              </a:p>
            </p:txBody>
          </p:sp>
          <p:sp>
            <p:nvSpPr>
              <p:cNvPr id="699417" name="Text Box 25"/>
              <p:cNvSpPr txBox="1">
                <a:spLocks noChangeArrowheads="1"/>
              </p:cNvSpPr>
              <p:nvPr/>
            </p:nvSpPr>
            <p:spPr bwMode="auto">
              <a:xfrm>
                <a:off x="2540" y="3639"/>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微软雅黑" pitchFamily="34" charset="-122"/>
                    <a:ea typeface="微软雅黑" pitchFamily="34" charset="-122"/>
                  </a:rPr>
                  <a:t>n</a:t>
                </a:r>
              </a:p>
            </p:txBody>
          </p:sp>
          <p:sp>
            <p:nvSpPr>
              <p:cNvPr id="699418" name="Text Box 26"/>
              <p:cNvSpPr txBox="1">
                <a:spLocks noChangeArrowheads="1"/>
              </p:cNvSpPr>
              <p:nvPr/>
            </p:nvSpPr>
            <p:spPr bwMode="auto">
              <a:xfrm>
                <a:off x="3475" y="3351"/>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微软雅黑" pitchFamily="34" charset="-122"/>
                    <a:ea typeface="微软雅黑" pitchFamily="34" charset="-122"/>
                  </a:rPr>
                  <a:t>n</a:t>
                </a:r>
              </a:p>
            </p:txBody>
          </p:sp>
          <p:sp>
            <p:nvSpPr>
              <p:cNvPr id="699419" name="Text Box 27"/>
              <p:cNvSpPr txBox="1">
                <a:spLocks noChangeArrowheads="1"/>
              </p:cNvSpPr>
              <p:nvPr/>
            </p:nvSpPr>
            <p:spPr bwMode="auto">
              <a:xfrm>
                <a:off x="2171" y="3237"/>
                <a:ext cx="2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微软雅黑" pitchFamily="34" charset="-122"/>
                    <a:ea typeface="微软雅黑" pitchFamily="34" charset="-122"/>
                  </a:rPr>
                  <a:t>A</a:t>
                </a:r>
              </a:p>
            </p:txBody>
          </p:sp>
          <p:sp>
            <p:nvSpPr>
              <p:cNvPr id="699420" name="Text Box 28"/>
              <p:cNvSpPr txBox="1">
                <a:spLocks noChangeArrowheads="1"/>
              </p:cNvSpPr>
              <p:nvPr/>
            </p:nvSpPr>
            <p:spPr bwMode="auto">
              <a:xfrm>
                <a:off x="2200" y="3753"/>
                <a:ext cx="2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微软雅黑" pitchFamily="34" charset="-122"/>
                    <a:ea typeface="微软雅黑" pitchFamily="34" charset="-122"/>
                  </a:rPr>
                  <a:t>B</a:t>
                </a:r>
              </a:p>
            </p:txBody>
          </p:sp>
          <p:sp>
            <p:nvSpPr>
              <p:cNvPr id="699421" name="Text Box 29"/>
              <p:cNvSpPr txBox="1">
                <a:spLocks noChangeArrowheads="1"/>
              </p:cNvSpPr>
              <p:nvPr/>
            </p:nvSpPr>
            <p:spPr bwMode="auto">
              <a:xfrm>
                <a:off x="3730" y="3464"/>
                <a:ext cx="2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微软雅黑" pitchFamily="34" charset="-122"/>
                    <a:ea typeface="微软雅黑" pitchFamily="34" charset="-122"/>
                  </a:rPr>
                  <a:t>F</a:t>
                </a:r>
              </a:p>
            </p:txBody>
          </p:sp>
        </p:grpSp>
        <p:sp>
          <p:nvSpPr>
            <p:cNvPr id="699422" name="Line 30"/>
            <p:cNvSpPr>
              <a:spLocks noChangeShapeType="1"/>
            </p:cNvSpPr>
            <p:nvPr/>
          </p:nvSpPr>
          <p:spPr bwMode="auto">
            <a:xfrm>
              <a:off x="1519" y="3010"/>
              <a:ext cx="0" cy="22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9423" name="Line 31"/>
            <p:cNvSpPr>
              <a:spLocks noChangeShapeType="1"/>
            </p:cNvSpPr>
            <p:nvPr/>
          </p:nvSpPr>
          <p:spPr bwMode="auto">
            <a:xfrm>
              <a:off x="1548" y="3998"/>
              <a:ext cx="0" cy="22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9424" name="Text Box 32"/>
            <p:cNvSpPr txBox="1">
              <a:spLocks noChangeArrowheads="1"/>
            </p:cNvSpPr>
            <p:nvPr/>
          </p:nvSpPr>
          <p:spPr bwMode="auto">
            <a:xfrm>
              <a:off x="1519" y="2982"/>
              <a:ext cx="5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微软雅黑" pitchFamily="34" charset="-122"/>
                  <a:ea typeface="微软雅黑" pitchFamily="34" charset="-122"/>
                </a:rPr>
                <a:t>Cin</a:t>
              </a:r>
            </a:p>
          </p:txBody>
        </p:sp>
        <p:sp>
          <p:nvSpPr>
            <p:cNvPr id="699425" name="Text Box 33"/>
            <p:cNvSpPr txBox="1">
              <a:spLocks noChangeArrowheads="1"/>
            </p:cNvSpPr>
            <p:nvPr/>
          </p:nvSpPr>
          <p:spPr bwMode="auto">
            <a:xfrm>
              <a:off x="1633" y="3974"/>
              <a:ext cx="5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微软雅黑" pitchFamily="34" charset="-122"/>
                  <a:ea typeface="微软雅黑" pitchFamily="34" charset="-122"/>
                </a:rPr>
                <a:t>Cout</a:t>
              </a:r>
            </a:p>
          </p:txBody>
        </p:sp>
      </p:grpSp>
      <p:sp>
        <p:nvSpPr>
          <p:cNvPr id="699426" name="Text Box 34"/>
          <p:cNvSpPr txBox="1">
            <a:spLocks noChangeArrowheads="1"/>
          </p:cNvSpPr>
          <p:nvPr/>
        </p:nvSpPr>
        <p:spPr bwMode="auto">
          <a:xfrm>
            <a:off x="4256088" y="6227763"/>
            <a:ext cx="4006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008000"/>
                </a:solidFill>
                <a:ea typeface="微软雅黑" pitchFamily="34" charset="-122"/>
              </a:rPr>
              <a:t>还记得这个加法器是如何实现的？</a:t>
            </a:r>
          </a:p>
        </p:txBody>
      </p:sp>
    </p:spTree>
    <p:extLst>
      <p:ext uri="{BB962C8B-B14F-4D97-AF65-F5344CB8AC3E}">
        <p14:creationId xmlns:p14="http://schemas.microsoft.com/office/powerpoint/2010/main" val="751736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9395">
                                            <p:txEl>
                                              <p:pRg st="0" end="0"/>
                                            </p:txEl>
                                          </p:spTgt>
                                        </p:tgtEl>
                                        <p:attrNameLst>
                                          <p:attrName>style.visibility</p:attrName>
                                        </p:attrNameLst>
                                      </p:cBhvr>
                                      <p:to>
                                        <p:strVal val="visible"/>
                                      </p:to>
                                    </p:set>
                                    <p:animEffect transition="in" filter="blinds(horizontal)">
                                      <p:cBhvr>
                                        <p:cTn id="7" dur="500"/>
                                        <p:tgtEl>
                                          <p:spTgt spid="699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99395">
                                            <p:txEl>
                                              <p:pRg st="1" end="1"/>
                                            </p:txEl>
                                          </p:spTgt>
                                        </p:tgtEl>
                                        <p:attrNameLst>
                                          <p:attrName>style.visibility</p:attrName>
                                        </p:attrNameLst>
                                      </p:cBhvr>
                                      <p:to>
                                        <p:strVal val="visible"/>
                                      </p:to>
                                    </p:set>
                                    <p:animEffect transition="in" filter="blinds(horizontal)">
                                      <p:cBhvr>
                                        <p:cTn id="12" dur="500"/>
                                        <p:tgtEl>
                                          <p:spTgt spid="6993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99395">
                                            <p:txEl>
                                              <p:pRg st="2" end="2"/>
                                            </p:txEl>
                                          </p:spTgt>
                                        </p:tgtEl>
                                        <p:attrNameLst>
                                          <p:attrName>style.visibility</p:attrName>
                                        </p:attrNameLst>
                                      </p:cBhvr>
                                      <p:to>
                                        <p:strVal val="visible"/>
                                      </p:to>
                                    </p:set>
                                    <p:animEffect transition="in" filter="blinds(horizontal)">
                                      <p:cBhvr>
                                        <p:cTn id="17" dur="500"/>
                                        <p:tgtEl>
                                          <p:spTgt spid="6993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99395">
                                            <p:txEl>
                                              <p:pRg st="3" end="3"/>
                                            </p:txEl>
                                          </p:spTgt>
                                        </p:tgtEl>
                                        <p:attrNameLst>
                                          <p:attrName>style.visibility</p:attrName>
                                        </p:attrNameLst>
                                      </p:cBhvr>
                                      <p:to>
                                        <p:strVal val="visible"/>
                                      </p:to>
                                    </p:set>
                                    <p:animEffect transition="in" filter="blinds(horizontal)">
                                      <p:cBhvr>
                                        <p:cTn id="22" dur="500"/>
                                        <p:tgtEl>
                                          <p:spTgt spid="6993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99395">
                                            <p:txEl>
                                              <p:pRg st="4" end="4"/>
                                            </p:txEl>
                                          </p:spTgt>
                                        </p:tgtEl>
                                        <p:attrNameLst>
                                          <p:attrName>style.visibility</p:attrName>
                                        </p:attrNameLst>
                                      </p:cBhvr>
                                      <p:to>
                                        <p:strVal val="visible"/>
                                      </p:to>
                                    </p:set>
                                    <p:animEffect transition="in" filter="blinds(horizontal)">
                                      <p:cBhvr>
                                        <p:cTn id="27" dur="500"/>
                                        <p:tgtEl>
                                          <p:spTgt spid="6993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99395">
                                            <p:txEl>
                                              <p:pRg st="5" end="5"/>
                                            </p:txEl>
                                          </p:spTgt>
                                        </p:tgtEl>
                                        <p:attrNameLst>
                                          <p:attrName>style.visibility</p:attrName>
                                        </p:attrNameLst>
                                      </p:cBhvr>
                                      <p:to>
                                        <p:strVal val="visible"/>
                                      </p:to>
                                    </p:set>
                                    <p:animEffect transition="in" filter="blinds(horizontal)">
                                      <p:cBhvr>
                                        <p:cTn id="32" dur="500"/>
                                        <p:tgtEl>
                                          <p:spTgt spid="6993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99397"/>
                                        </p:tgtEl>
                                        <p:attrNameLst>
                                          <p:attrName>style.visibility</p:attrName>
                                        </p:attrNameLst>
                                      </p:cBhvr>
                                      <p:to>
                                        <p:strVal val="visible"/>
                                      </p:to>
                                    </p:set>
                                    <p:animEffect transition="in" filter="blinds(horizontal)">
                                      <p:cBhvr>
                                        <p:cTn id="37" dur="500"/>
                                        <p:tgtEl>
                                          <p:spTgt spid="69939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99396"/>
                                        </p:tgtEl>
                                        <p:attrNameLst>
                                          <p:attrName>style.visibility</p:attrName>
                                        </p:attrNameLst>
                                      </p:cBhvr>
                                      <p:to>
                                        <p:strVal val="visible"/>
                                      </p:to>
                                    </p:set>
                                    <p:animEffect transition="in" filter="blinds(horizontal)">
                                      <p:cBhvr>
                                        <p:cTn id="42" dur="500"/>
                                        <p:tgtEl>
                                          <p:spTgt spid="69939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99426"/>
                                        </p:tgtEl>
                                        <p:attrNameLst>
                                          <p:attrName>style.visibility</p:attrName>
                                        </p:attrNameLst>
                                      </p:cBhvr>
                                      <p:to>
                                        <p:strVal val="visible"/>
                                      </p:to>
                                    </p:set>
                                    <p:animEffect transition="in" filter="blinds(horizontal)">
                                      <p:cBhvr>
                                        <p:cTn id="47" dur="500"/>
                                        <p:tgtEl>
                                          <p:spTgt spid="699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9396" grpId="0"/>
      <p:bldP spid="6994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串行进位加法器</a:t>
            </a:r>
            <a:endParaRPr lang="zh-CN" altLang="en-US" dirty="0"/>
          </a:p>
        </p:txBody>
      </p:sp>
      <p:sp>
        <p:nvSpPr>
          <p:cNvPr id="3" name="内容占位符 2"/>
          <p:cNvSpPr>
            <a:spLocks noGrp="1"/>
          </p:cNvSpPr>
          <p:nvPr>
            <p:ph idx="1"/>
          </p:nvPr>
        </p:nvSpPr>
        <p:spPr/>
        <p:txBody>
          <a:bodyPr/>
          <a:lstStyle/>
          <a:p>
            <a:r>
              <a:rPr lang="zh-CN" altLang="zh-CN" dirty="0">
                <a:latin typeface="微软雅黑" panose="020B0503020204020204" pitchFamily="34" charset="-122"/>
                <a:ea typeface="微软雅黑" panose="020B0503020204020204" pitchFamily="34" charset="-122"/>
              </a:rPr>
              <a:t>全加器用来实现两个本位数加上低位进位生成一位本位和以及一位向高位的进位</a:t>
            </a:r>
            <a:r>
              <a:rPr lang="zh-CN"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F</a:t>
            </a:r>
            <a:r>
              <a:rPr lang="en-US" altLang="zh-CN" baseline="-25000" dirty="0">
                <a:latin typeface="微软雅黑" panose="020B0503020204020204" pitchFamily="34" charset="-122"/>
                <a:ea typeface="微软雅黑" panose="020B0503020204020204" pitchFamily="34" charset="-122"/>
              </a:rPr>
              <a:t>i</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i</a:t>
            </a:r>
            <a:r>
              <a:rPr lang="zh-CN" altLang="zh-CN" dirty="0">
                <a:latin typeface="微软雅黑" panose="020B0503020204020204" pitchFamily="34" charset="-122"/>
                <a:ea typeface="微软雅黑" panose="020B0503020204020204" pitchFamily="34" charset="-122"/>
              </a:rPr>
              <a:t>被分别称为“全加和”和“全加进位”</a:t>
            </a:r>
            <a:r>
              <a:rPr lang="zh-CN"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0" indent="0">
              <a:buNone/>
            </a:pPr>
            <a:r>
              <a:rPr lang="en-US" altLang="zh-CN" dirty="0" smtClean="0">
                <a:latin typeface="微软雅黑" panose="020B0503020204020204" pitchFamily="34" charset="-122"/>
                <a:ea typeface="微软雅黑" panose="020B0503020204020204" pitchFamily="34" charset="-122"/>
              </a:rPr>
              <a:t>		F</a:t>
            </a:r>
            <a:r>
              <a:rPr lang="en-US" altLang="zh-CN" baseline="-25000" dirty="0" smtClean="0">
                <a:latin typeface="微软雅黑" panose="020B0503020204020204" pitchFamily="34" charset="-122"/>
                <a:ea typeface="微软雅黑" panose="020B0503020204020204" pitchFamily="34" charset="-122"/>
              </a:rPr>
              <a:t>i</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X</a:t>
            </a:r>
            <a:r>
              <a:rPr lang="en-US" altLang="zh-CN" baseline="-25000" dirty="0">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sym typeface="Symbol"/>
              </a:rPr>
              <a:t></a:t>
            </a:r>
            <a:r>
              <a:rPr lang="en-US" altLang="zh-CN" dirty="0">
                <a:latin typeface="微软雅黑" panose="020B0503020204020204" pitchFamily="34" charset="-122"/>
                <a:ea typeface="微软雅黑" panose="020B0503020204020204" pitchFamily="34" charset="-122"/>
              </a:rPr>
              <a:t>Y</a:t>
            </a:r>
            <a:r>
              <a:rPr lang="en-US" altLang="zh-CN" baseline="-25000" dirty="0">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sym typeface="Symbol"/>
              </a:rPr>
              <a:t></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i-1</a:t>
            </a:r>
            <a:endParaRPr lang="zh-CN" altLang="zh-CN" dirty="0">
              <a:latin typeface="微软雅黑" panose="020B0503020204020204" pitchFamily="34" charset="-122"/>
              <a:ea typeface="微软雅黑" panose="020B0503020204020204" pitchFamily="34" charset="-122"/>
            </a:endParaRPr>
          </a:p>
          <a:p>
            <a:pPr marL="0" indent="0">
              <a:buNone/>
            </a:pPr>
            <a:r>
              <a:rPr lang="en-US" altLang="zh-CN" dirty="0" smtClean="0">
                <a:latin typeface="微软雅黑" panose="020B0503020204020204" pitchFamily="34" charset="-122"/>
                <a:ea typeface="微软雅黑" panose="020B0503020204020204" pitchFamily="34" charset="-122"/>
              </a:rPr>
              <a:t>		C</a:t>
            </a:r>
            <a:r>
              <a:rPr lang="en-US" altLang="zh-CN" baseline="-25000" dirty="0" smtClean="0">
                <a:latin typeface="微软雅黑" panose="020B0503020204020204" pitchFamily="34" charset="-122"/>
                <a:ea typeface="微软雅黑" panose="020B0503020204020204" pitchFamily="34" charset="-122"/>
              </a:rPr>
              <a:t>i</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X</a:t>
            </a:r>
            <a:r>
              <a:rPr lang="en-US" altLang="zh-CN" baseline="-25000" dirty="0">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C</a:t>
            </a:r>
            <a:r>
              <a:rPr lang="en-US" altLang="zh-CN" baseline="-25000" dirty="0">
                <a:latin typeface="微软雅黑" panose="020B0503020204020204" pitchFamily="34" charset="-122"/>
                <a:ea typeface="微软雅黑" panose="020B0503020204020204" pitchFamily="34" charset="-122"/>
              </a:rPr>
              <a:t>i -1</a:t>
            </a:r>
            <a:r>
              <a:rPr lang="en-US" altLang="zh-CN" dirty="0">
                <a:latin typeface="微软雅黑" panose="020B0503020204020204" pitchFamily="34" charset="-122"/>
                <a:ea typeface="微软雅黑" panose="020B0503020204020204" pitchFamily="34" charset="-122"/>
              </a:rPr>
              <a:t>+Y</a:t>
            </a:r>
            <a:r>
              <a:rPr lang="en-US" altLang="zh-CN" baseline="-25000" dirty="0">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i -1</a:t>
            </a:r>
            <a:r>
              <a:rPr lang="en-US" altLang="zh-CN" dirty="0">
                <a:latin typeface="微软雅黑" panose="020B0503020204020204" pitchFamily="34" charset="-122"/>
                <a:ea typeface="微软雅黑" panose="020B0503020204020204" pitchFamily="34" charset="-122"/>
              </a:rPr>
              <a:t> + </a:t>
            </a:r>
            <a:r>
              <a:rPr lang="en-US" altLang="zh-CN" dirty="0" err="1">
                <a:latin typeface="微软雅黑" panose="020B0503020204020204" pitchFamily="34" charset="-122"/>
                <a:ea typeface="微软雅黑" panose="020B0503020204020204" pitchFamily="34" charset="-122"/>
              </a:rPr>
              <a:t>X</a:t>
            </a:r>
            <a:r>
              <a:rPr lang="en-US" altLang="zh-CN" baseline="-25000" dirty="0" err="1">
                <a:latin typeface="微软雅黑" panose="020B0503020204020204" pitchFamily="34" charset="-122"/>
                <a:ea typeface="微软雅黑" panose="020B0503020204020204" pitchFamily="34" charset="-122"/>
              </a:rPr>
              <a:t>i</a:t>
            </a:r>
            <a:r>
              <a:rPr lang="en-US" altLang="zh-CN" dirty="0" err="1">
                <a:latin typeface="微软雅黑" panose="020B0503020204020204" pitchFamily="34" charset="-122"/>
                <a:ea typeface="微软雅黑" panose="020B0503020204020204" pitchFamily="34" charset="-122"/>
              </a:rPr>
              <a:t>Y</a:t>
            </a:r>
            <a:r>
              <a:rPr lang="en-US" altLang="zh-CN" baseline="-25000" dirty="0" err="1">
                <a:latin typeface="微软雅黑" panose="020B0503020204020204" pitchFamily="34" charset="-122"/>
                <a:ea typeface="微软雅黑" panose="020B0503020204020204" pitchFamily="34" charset="-122"/>
              </a:rPr>
              <a:t>i</a:t>
            </a:r>
            <a:endParaRPr lang="zh-CN" altLang="en-US" dirty="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35" y="3683904"/>
            <a:ext cx="3395480" cy="1845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935" y="3683904"/>
            <a:ext cx="2430270" cy="16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926595" y="5529109"/>
            <a:ext cx="1762021" cy="369332"/>
          </a:xfrm>
          <a:prstGeom prst="rect">
            <a:avLst/>
          </a:prstGeom>
        </p:spPr>
        <p:txBody>
          <a:bodyPr wrap="none">
            <a:spAutoFit/>
          </a:bodyPr>
          <a:lstStyle/>
          <a:p>
            <a:r>
              <a:rPr lang="zh-CN" altLang="zh-CN" b="1" dirty="0">
                <a:latin typeface="微软雅黑" panose="020B0503020204020204" pitchFamily="34" charset="-122"/>
                <a:ea typeface="微软雅黑" panose="020B0503020204020204" pitchFamily="34" charset="-122"/>
              </a:rPr>
              <a:t>全加和</a:t>
            </a:r>
            <a:r>
              <a:rPr lang="en-US" altLang="zh-CN" b="1" dirty="0">
                <a:latin typeface="微软雅黑" panose="020B0503020204020204" pitchFamily="34" charset="-122"/>
                <a:ea typeface="微软雅黑" panose="020B0503020204020204" pitchFamily="34" charset="-122"/>
              </a:rPr>
              <a:t>Fi</a:t>
            </a:r>
            <a:r>
              <a:rPr lang="zh-CN" altLang="zh-CN" b="1" dirty="0">
                <a:latin typeface="微软雅黑" panose="020B0503020204020204" pitchFamily="34" charset="-122"/>
                <a:ea typeface="微软雅黑" panose="020B0503020204020204" pitchFamily="34" charset="-122"/>
              </a:rPr>
              <a:t>的生成</a:t>
            </a:r>
            <a:endParaRPr lang="zh-CN" altLang="en-US" b="1" dirty="0">
              <a:latin typeface="微软雅黑" panose="020B0503020204020204" pitchFamily="34" charset="-122"/>
              <a:ea typeface="微软雅黑" panose="020B0503020204020204" pitchFamily="34" charset="-122"/>
            </a:endParaRPr>
          </a:p>
        </p:txBody>
      </p:sp>
      <p:sp>
        <p:nvSpPr>
          <p:cNvPr id="5" name="矩形 4"/>
          <p:cNvSpPr/>
          <p:nvPr/>
        </p:nvSpPr>
        <p:spPr>
          <a:xfrm>
            <a:off x="4192819" y="5512786"/>
            <a:ext cx="2018501" cy="369332"/>
          </a:xfrm>
          <a:prstGeom prst="rect">
            <a:avLst/>
          </a:prstGeom>
        </p:spPr>
        <p:txBody>
          <a:bodyPr wrap="none">
            <a:spAutoFit/>
          </a:bodyPr>
          <a:lstStyle/>
          <a:p>
            <a:r>
              <a:rPr lang="zh-CN" altLang="zh-CN" b="1" dirty="0">
                <a:latin typeface="微软雅黑" panose="020B0503020204020204" pitchFamily="34" charset="-122"/>
                <a:ea typeface="微软雅黑" panose="020B0503020204020204" pitchFamily="34" charset="-122"/>
              </a:rPr>
              <a:t>全加进位</a:t>
            </a:r>
            <a:r>
              <a:rPr lang="en-US" altLang="zh-CN" b="1" dirty="0">
                <a:latin typeface="微软雅黑" panose="020B0503020204020204" pitchFamily="34" charset="-122"/>
                <a:ea typeface="微软雅黑" panose="020B0503020204020204" pitchFamily="34" charset="-122"/>
              </a:rPr>
              <a:t>Ci</a:t>
            </a:r>
            <a:r>
              <a:rPr lang="zh-CN" altLang="zh-CN" b="1" dirty="0">
                <a:latin typeface="微软雅黑" panose="020B0503020204020204" pitchFamily="34" charset="-122"/>
                <a:ea typeface="微软雅黑" panose="020B0503020204020204" pitchFamily="34" charset="-122"/>
              </a:rPr>
              <a:t>的生成</a:t>
            </a:r>
            <a:endParaRPr lang="zh-CN" altLang="en-US" b="1" dirty="0">
              <a:latin typeface="微软雅黑" panose="020B0503020204020204" pitchFamily="34" charset="-122"/>
              <a:ea typeface="微软雅黑" panose="020B0503020204020204" pitchFamily="34" charset="-122"/>
            </a:endParaRPr>
          </a:p>
        </p:txBody>
      </p:sp>
      <p:pic>
        <p:nvPicPr>
          <p:cNvPr id="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7235" y="3248980"/>
            <a:ext cx="2403832" cy="2243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7075438" y="5534943"/>
            <a:ext cx="1338828" cy="369332"/>
          </a:xfrm>
          <a:prstGeom prst="rect">
            <a:avLst/>
          </a:prstGeom>
        </p:spPr>
        <p:txBody>
          <a:bodyPr wrap="none">
            <a:spAutoFit/>
          </a:bodyPr>
          <a:lstStyle/>
          <a:p>
            <a:r>
              <a:rPr lang="zh-CN" altLang="zh-CN" b="1" dirty="0">
                <a:latin typeface="微软雅黑" panose="020B0503020204020204" pitchFamily="34" charset="-122"/>
                <a:ea typeface="微软雅黑" panose="020B0503020204020204" pitchFamily="34" charset="-122"/>
              </a:rPr>
              <a:t>全加器符号</a:t>
            </a:r>
            <a:endParaRPr lang="zh-CN" altLang="en-US" b="1" dirty="0">
              <a:latin typeface="微软雅黑" panose="020B0503020204020204" pitchFamily="34" charset="-122"/>
              <a:ea typeface="微软雅黑" panose="020B0503020204020204" pitchFamily="34" charset="-122"/>
            </a:endParaRPr>
          </a:p>
        </p:txBody>
      </p:sp>
      <p:sp>
        <p:nvSpPr>
          <p:cNvPr id="7" name="TextBox 6"/>
          <p:cNvSpPr txBox="1"/>
          <p:nvPr/>
        </p:nvSpPr>
        <p:spPr>
          <a:xfrm>
            <a:off x="1248456" y="6084295"/>
            <a:ext cx="1440160" cy="369332"/>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6</a:t>
            </a:r>
            <a:r>
              <a:rPr lang="zh-CN" altLang="en-US" b="1" dirty="0" smtClean="0">
                <a:solidFill>
                  <a:srgbClr val="C00000"/>
                </a:solidFill>
                <a:latin typeface="微软雅黑" panose="020B0503020204020204" pitchFamily="34" charset="-122"/>
                <a:ea typeface="微软雅黑" panose="020B0503020204020204" pitchFamily="34" charset="-122"/>
              </a:rPr>
              <a:t>级门延迟</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4481989" y="6084295"/>
            <a:ext cx="1440160" cy="369332"/>
          </a:xfrm>
          <a:prstGeom prst="rect">
            <a:avLst/>
          </a:prstGeom>
          <a:noFill/>
        </p:spPr>
        <p:txBody>
          <a:bodyPr wrap="square" rtlCol="0">
            <a:spAutoFit/>
          </a:bodyPr>
          <a:lstStyle/>
          <a:p>
            <a:r>
              <a:rPr lang="en-US" altLang="zh-CN" b="1" dirty="0" smtClean="0">
                <a:solidFill>
                  <a:srgbClr val="C00000"/>
                </a:solidFill>
                <a:latin typeface="微软雅黑" panose="020B0503020204020204" pitchFamily="34" charset="-122"/>
                <a:ea typeface="微软雅黑" panose="020B0503020204020204" pitchFamily="34" charset="-122"/>
              </a:rPr>
              <a:t>2</a:t>
            </a:r>
            <a:r>
              <a:rPr lang="zh-CN" altLang="en-US" b="1" dirty="0" smtClean="0">
                <a:solidFill>
                  <a:srgbClr val="C00000"/>
                </a:solidFill>
                <a:latin typeface="微软雅黑" panose="020B0503020204020204" pitchFamily="34" charset="-122"/>
                <a:ea typeface="微软雅黑" panose="020B0503020204020204" pitchFamily="34" charset="-122"/>
              </a:rPr>
              <a:t>级门延迟</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859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idx="4294967295"/>
          </p:nvPr>
        </p:nvSpPr>
        <p:spPr>
          <a:xfrm>
            <a:off x="976313" y="98425"/>
            <a:ext cx="7335837" cy="600075"/>
          </a:xfrm>
          <a:noFill/>
        </p:spPr>
        <p:txBody>
          <a:bodyPr lIns="63500" tIns="25400" rIns="63500" bIns="25400" anchor="t">
            <a:spAutoFit/>
          </a:bodyPr>
          <a:lstStyle/>
          <a:p>
            <a:pPr algn="l"/>
            <a:r>
              <a:rPr lang="en-US" altLang="zh-CN" dirty="0" smtClean="0"/>
              <a:t>n</a:t>
            </a:r>
            <a:r>
              <a:rPr lang="zh-CN" altLang="en-US" dirty="0" smtClean="0"/>
              <a:t>位带标志加法器</a:t>
            </a:r>
          </a:p>
        </p:txBody>
      </p:sp>
      <p:sp>
        <p:nvSpPr>
          <p:cNvPr id="704515" name="Rectangle 3"/>
          <p:cNvSpPr>
            <a:spLocks noChangeArrowheads="1"/>
          </p:cNvSpPr>
          <p:nvPr/>
        </p:nvSpPr>
        <p:spPr bwMode="auto">
          <a:xfrm>
            <a:off x="158750" y="879475"/>
            <a:ext cx="5394325" cy="182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15000"/>
              </a:lnSpc>
              <a:spcBef>
                <a:spcPct val="20000"/>
              </a:spcBef>
              <a:buChar char="•"/>
              <a:defRPr sz="2400" b="1">
                <a:solidFill>
                  <a:schemeClr val="tx1"/>
                </a:solidFill>
                <a:latin typeface="Arial" pitchFamily="34" charset="0"/>
                <a:ea typeface="宋体" pitchFamily="2" charset="-122"/>
              </a:defRPr>
            </a:lvl1pPr>
            <a:lvl2pPr marL="742950" indent="-28575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143000" indent="-2286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00200" indent="-2286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057400" indent="-22860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20000"/>
              </a:lnSpc>
              <a:spcBef>
                <a:spcPct val="25000"/>
              </a:spcBef>
            </a:pPr>
            <a:r>
              <a:rPr lang="en-US" altLang="zh-CN" sz="2200" dirty="0" smtClean="0">
                <a:latin typeface="微软雅黑" pitchFamily="34" charset="-122"/>
                <a:ea typeface="微软雅黑" pitchFamily="34" charset="-122"/>
              </a:rPr>
              <a:t>n</a:t>
            </a:r>
            <a:r>
              <a:rPr lang="zh-CN" altLang="en-US" sz="2200" dirty="0" smtClean="0">
                <a:latin typeface="微软雅黑" pitchFamily="34" charset="-122"/>
                <a:ea typeface="微软雅黑" pitchFamily="34" charset="-122"/>
              </a:rPr>
              <a:t>位加法器无法用于两个</a:t>
            </a:r>
            <a:r>
              <a:rPr lang="en-US" altLang="zh-CN" sz="2200" dirty="0" smtClean="0">
                <a:latin typeface="微软雅黑" pitchFamily="34" charset="-122"/>
                <a:ea typeface="微软雅黑" pitchFamily="34" charset="-122"/>
              </a:rPr>
              <a:t>n</a:t>
            </a:r>
            <a:r>
              <a:rPr lang="zh-CN" altLang="en-US" sz="2200" dirty="0" smtClean="0">
                <a:latin typeface="微软雅黑" pitchFamily="34" charset="-122"/>
                <a:ea typeface="微软雅黑" pitchFamily="34" charset="-122"/>
              </a:rPr>
              <a:t>位</a:t>
            </a:r>
            <a:r>
              <a:rPr lang="zh-CN" altLang="en-US" sz="2200" dirty="0" smtClean="0">
                <a:solidFill>
                  <a:srgbClr val="0033CC"/>
                </a:solidFill>
                <a:latin typeface="微软雅黑" pitchFamily="34" charset="-122"/>
                <a:ea typeface="微软雅黑" pitchFamily="34" charset="-122"/>
              </a:rPr>
              <a:t>带符号整数</a:t>
            </a:r>
            <a:r>
              <a:rPr lang="zh-CN" altLang="en-US" sz="2200" dirty="0" smtClean="0">
                <a:solidFill>
                  <a:srgbClr val="CC3300"/>
                </a:solidFill>
                <a:latin typeface="微软雅黑" pitchFamily="34" charset="-122"/>
                <a:ea typeface="微软雅黑" pitchFamily="34" charset="-122"/>
              </a:rPr>
              <a:t>（补码）</a:t>
            </a:r>
            <a:r>
              <a:rPr lang="zh-CN" altLang="en-US" sz="2200" dirty="0" smtClean="0">
                <a:latin typeface="微软雅黑" pitchFamily="34" charset="-122"/>
                <a:ea typeface="微软雅黑" pitchFamily="34" charset="-122"/>
              </a:rPr>
              <a:t>相加，无法</a:t>
            </a:r>
            <a:r>
              <a:rPr lang="zh-CN" altLang="en-US" sz="2200" dirty="0" smtClean="0">
                <a:solidFill>
                  <a:srgbClr val="FF0000"/>
                </a:solidFill>
                <a:latin typeface="微软雅黑" pitchFamily="34" charset="-122"/>
                <a:ea typeface="微软雅黑" pitchFamily="34" charset="-122"/>
              </a:rPr>
              <a:t>判断是否溢出</a:t>
            </a:r>
          </a:p>
          <a:p>
            <a:pPr>
              <a:lnSpc>
                <a:spcPct val="120000"/>
              </a:lnSpc>
              <a:spcBef>
                <a:spcPct val="25000"/>
              </a:spcBef>
            </a:pPr>
            <a:r>
              <a:rPr lang="zh-CN" altLang="en-US" sz="2200" dirty="0" smtClean="0">
                <a:latin typeface="微软雅黑" pitchFamily="34" charset="-122"/>
                <a:ea typeface="微软雅黑" pitchFamily="34" charset="-122"/>
              </a:rPr>
              <a:t>程序</a:t>
            </a:r>
            <a:r>
              <a:rPr lang="zh-CN" altLang="en-US" sz="2200" dirty="0">
                <a:latin typeface="微软雅黑" pitchFamily="34" charset="-122"/>
                <a:ea typeface="微软雅黑" pitchFamily="34" charset="-122"/>
              </a:rPr>
              <a:t>中经常需要</a:t>
            </a:r>
            <a:r>
              <a:rPr lang="zh-CN" altLang="en-US" sz="2200" dirty="0">
                <a:solidFill>
                  <a:srgbClr val="FF0000"/>
                </a:solidFill>
                <a:latin typeface="微软雅黑" pitchFamily="34" charset="-122"/>
                <a:ea typeface="微软雅黑" pitchFamily="34" charset="-122"/>
              </a:rPr>
              <a:t>比较大小</a:t>
            </a:r>
            <a:r>
              <a:rPr lang="zh-CN" altLang="en-US" sz="2200" dirty="0">
                <a:latin typeface="微软雅黑" pitchFamily="34" charset="-122"/>
                <a:ea typeface="微软雅黑" pitchFamily="34" charset="-122"/>
              </a:rPr>
              <a:t>，通过</a:t>
            </a:r>
            <a:r>
              <a:rPr lang="zh-CN" altLang="en-US" sz="2200" dirty="0">
                <a:solidFill>
                  <a:srgbClr val="0033CC"/>
                </a:solidFill>
                <a:latin typeface="微软雅黑" pitchFamily="34" charset="-122"/>
                <a:ea typeface="微软雅黑" pitchFamily="34" charset="-122"/>
              </a:rPr>
              <a:t>（在加法器中）</a:t>
            </a:r>
            <a:r>
              <a:rPr lang="zh-CN" altLang="en-US" sz="2200" dirty="0">
                <a:solidFill>
                  <a:srgbClr val="FF0000"/>
                </a:solidFill>
                <a:latin typeface="微软雅黑" pitchFamily="34" charset="-122"/>
                <a:ea typeface="微软雅黑" pitchFamily="34" charset="-122"/>
              </a:rPr>
              <a:t>做减法</a:t>
            </a:r>
            <a:r>
              <a:rPr lang="zh-CN" altLang="en-US" sz="2200" dirty="0">
                <a:latin typeface="微软雅黑" pitchFamily="34" charset="-122"/>
                <a:ea typeface="微软雅黑" pitchFamily="34" charset="-122"/>
              </a:rPr>
              <a:t>得到的</a:t>
            </a:r>
            <a:r>
              <a:rPr lang="zh-CN" altLang="en-US" sz="2200" dirty="0">
                <a:solidFill>
                  <a:srgbClr val="FF0000"/>
                </a:solidFill>
                <a:latin typeface="微软雅黑" pitchFamily="34" charset="-122"/>
                <a:ea typeface="微软雅黑" pitchFamily="34" charset="-122"/>
              </a:rPr>
              <a:t>标志信息</a:t>
            </a:r>
            <a:r>
              <a:rPr lang="zh-CN" altLang="en-US" sz="2200" dirty="0">
                <a:latin typeface="微软雅黑" pitchFamily="34" charset="-122"/>
                <a:ea typeface="微软雅黑" pitchFamily="34" charset="-122"/>
              </a:rPr>
              <a:t>来判断</a:t>
            </a:r>
          </a:p>
        </p:txBody>
      </p:sp>
      <p:pic>
        <p:nvPicPr>
          <p:cNvPr id="7045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5650" y="85725"/>
            <a:ext cx="3222625" cy="3135313"/>
          </a:xfrm>
          <a:prstGeom prst="rect">
            <a:avLst/>
          </a:prstGeom>
          <a:noFill/>
          <a:extLst>
            <a:ext uri="{909E8E84-426E-40DD-AFC4-6F175D3DCCD1}">
              <a14:hiddenFill xmlns:a14="http://schemas.microsoft.com/office/drawing/2010/main">
                <a:solidFill>
                  <a:srgbClr val="FFFFFF"/>
                </a:solidFill>
              </a14:hiddenFill>
            </a:ext>
          </a:extLst>
        </p:spPr>
      </p:pic>
      <p:pic>
        <p:nvPicPr>
          <p:cNvPr id="7045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75" y="2884488"/>
            <a:ext cx="6408738" cy="3973512"/>
          </a:xfrm>
          <a:prstGeom prst="rect">
            <a:avLst/>
          </a:prstGeom>
          <a:noFill/>
          <a:extLst>
            <a:ext uri="{909E8E84-426E-40DD-AFC4-6F175D3DCCD1}">
              <a14:hiddenFill xmlns:a14="http://schemas.microsoft.com/office/drawing/2010/main">
                <a:solidFill>
                  <a:srgbClr val="FFFFFF"/>
                </a:solidFill>
              </a14:hiddenFill>
            </a:ext>
          </a:extLst>
        </p:spPr>
      </p:pic>
      <p:sp>
        <p:nvSpPr>
          <p:cNvPr id="704518" name="Rectangle 6"/>
          <p:cNvSpPr>
            <a:spLocks noChangeArrowheads="1"/>
          </p:cNvSpPr>
          <p:nvPr/>
        </p:nvSpPr>
        <p:spPr bwMode="auto">
          <a:xfrm>
            <a:off x="6642100" y="3338513"/>
            <a:ext cx="2309813"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nchor="ctr">
            <a:spAutoFit/>
          </a:bodyPr>
          <a:lstStyle/>
          <a:p>
            <a:pPr eaLnBrk="0" hangingPunct="0">
              <a:lnSpc>
                <a:spcPct val="120000"/>
              </a:lnSpc>
            </a:pPr>
            <a:r>
              <a:rPr lang="zh-CN" altLang="en-US" sz="2000" b="1">
                <a:solidFill>
                  <a:srgbClr val="CC3300"/>
                </a:solidFill>
                <a:latin typeface="微软雅黑" pitchFamily="34" charset="-122"/>
                <a:ea typeface="微软雅黑" pitchFamily="34" charset="-122"/>
              </a:rPr>
              <a:t>溢出标志</a:t>
            </a:r>
            <a:r>
              <a:rPr lang="en-US" altLang="zh-CN" sz="2000" b="1">
                <a:solidFill>
                  <a:srgbClr val="CC3300"/>
                </a:solidFill>
                <a:latin typeface="微软雅黑" pitchFamily="34" charset="-122"/>
                <a:ea typeface="微软雅黑" pitchFamily="34" charset="-122"/>
              </a:rPr>
              <a:t>OF</a:t>
            </a:r>
            <a:r>
              <a:rPr lang="zh-CN" altLang="en-US" sz="2000" b="1">
                <a:solidFill>
                  <a:srgbClr val="CC3300"/>
                </a:solidFill>
                <a:latin typeface="微软雅黑" pitchFamily="34" charset="-122"/>
                <a:ea typeface="微软雅黑" pitchFamily="34" charset="-122"/>
              </a:rPr>
              <a:t>：</a:t>
            </a:r>
            <a:r>
              <a:rPr lang="en-US" altLang="zh-CN" sz="2000" b="1">
                <a:solidFill>
                  <a:srgbClr val="CC3300"/>
                </a:solidFill>
                <a:latin typeface="微软雅黑" pitchFamily="34" charset="-122"/>
                <a:ea typeface="微软雅黑" pitchFamily="34" charset="-122"/>
              </a:rPr>
              <a:t>OF=C</a:t>
            </a:r>
            <a:r>
              <a:rPr lang="en-US" altLang="zh-CN" sz="2000" b="1" baseline="-25000">
                <a:solidFill>
                  <a:srgbClr val="CC3300"/>
                </a:solidFill>
                <a:latin typeface="微软雅黑" pitchFamily="34" charset="-122"/>
                <a:ea typeface="微软雅黑" pitchFamily="34" charset="-122"/>
              </a:rPr>
              <a:t>n</a:t>
            </a:r>
            <a:r>
              <a:rPr lang="en-US" altLang="zh-CN" sz="2000" b="1">
                <a:solidFill>
                  <a:srgbClr val="CC3300"/>
                </a:solidFill>
                <a:latin typeface="微软雅黑" pitchFamily="34" charset="-122"/>
                <a:ea typeface="微软雅黑" pitchFamily="34" charset="-122"/>
                <a:sym typeface="Symbol" pitchFamily="18" charset="2"/>
              </a:rPr>
              <a:t></a:t>
            </a:r>
            <a:r>
              <a:rPr lang="en-US" altLang="zh-CN" sz="2000" b="1">
                <a:solidFill>
                  <a:srgbClr val="CC3300"/>
                </a:solidFill>
                <a:latin typeface="微软雅黑" pitchFamily="34" charset="-122"/>
                <a:ea typeface="微软雅黑" pitchFamily="34" charset="-122"/>
              </a:rPr>
              <a:t>C</a:t>
            </a:r>
            <a:r>
              <a:rPr lang="en-US" altLang="zh-CN" sz="2000" b="1" baseline="-25000">
                <a:solidFill>
                  <a:srgbClr val="CC3300"/>
                </a:solidFill>
                <a:latin typeface="微软雅黑" pitchFamily="34" charset="-122"/>
                <a:ea typeface="微软雅黑" pitchFamily="34" charset="-122"/>
                <a:sym typeface="Symbol" pitchFamily="18" charset="2"/>
              </a:rPr>
              <a:t>n-1</a:t>
            </a:r>
            <a:endParaRPr lang="zh-CN" altLang="en-US" sz="2000" b="1" baseline="-25000">
              <a:solidFill>
                <a:srgbClr val="CC3300"/>
              </a:solidFill>
              <a:latin typeface="微软雅黑" pitchFamily="34" charset="-122"/>
              <a:ea typeface="微软雅黑" pitchFamily="34" charset="-122"/>
              <a:sym typeface="Symbol" pitchFamily="18" charset="2"/>
            </a:endParaRPr>
          </a:p>
          <a:p>
            <a:pPr eaLnBrk="0" hangingPunct="0">
              <a:lnSpc>
                <a:spcPct val="120000"/>
              </a:lnSpc>
            </a:pPr>
            <a:r>
              <a:rPr lang="zh-CN" altLang="en-US" sz="2000" b="1">
                <a:solidFill>
                  <a:srgbClr val="0033CC"/>
                </a:solidFill>
                <a:latin typeface="微软雅黑" pitchFamily="34" charset="-122"/>
                <a:ea typeface="微软雅黑" pitchFamily="34" charset="-122"/>
                <a:sym typeface="Symbol" pitchFamily="18" charset="2"/>
              </a:rPr>
              <a:t>符号标志</a:t>
            </a:r>
            <a:r>
              <a:rPr lang="en-US" altLang="zh-CN" sz="2000" b="1">
                <a:solidFill>
                  <a:srgbClr val="0033CC"/>
                </a:solidFill>
                <a:latin typeface="微软雅黑" pitchFamily="34" charset="-122"/>
                <a:ea typeface="微软雅黑" pitchFamily="34" charset="-122"/>
                <a:sym typeface="Symbol" pitchFamily="18" charset="2"/>
              </a:rPr>
              <a:t>SF</a:t>
            </a:r>
            <a:r>
              <a:rPr lang="zh-CN" altLang="en-US" sz="2000" b="1">
                <a:solidFill>
                  <a:srgbClr val="0033CC"/>
                </a:solidFill>
                <a:latin typeface="微软雅黑" pitchFamily="34" charset="-122"/>
                <a:ea typeface="微软雅黑" pitchFamily="34" charset="-122"/>
                <a:sym typeface="Symbol" pitchFamily="18" charset="2"/>
              </a:rPr>
              <a:t>：</a:t>
            </a:r>
          </a:p>
          <a:p>
            <a:pPr eaLnBrk="0" hangingPunct="0">
              <a:lnSpc>
                <a:spcPct val="120000"/>
              </a:lnSpc>
            </a:pPr>
            <a:r>
              <a:rPr lang="en-US" altLang="zh-CN" sz="2000" b="1">
                <a:solidFill>
                  <a:srgbClr val="0033CC"/>
                </a:solidFill>
                <a:latin typeface="微软雅黑" pitchFamily="34" charset="-122"/>
                <a:ea typeface="微软雅黑" pitchFamily="34" charset="-122"/>
                <a:sym typeface="Symbol" pitchFamily="18" charset="2"/>
              </a:rPr>
              <a:t>SF=F</a:t>
            </a:r>
            <a:r>
              <a:rPr lang="en-US" altLang="zh-CN" sz="2000" b="1" baseline="-25000">
                <a:solidFill>
                  <a:srgbClr val="0033CC"/>
                </a:solidFill>
                <a:latin typeface="微软雅黑" pitchFamily="34" charset="-122"/>
                <a:ea typeface="微软雅黑" pitchFamily="34" charset="-122"/>
                <a:sym typeface="Symbol" pitchFamily="18" charset="2"/>
              </a:rPr>
              <a:t>n-1</a:t>
            </a:r>
          </a:p>
          <a:p>
            <a:pPr eaLnBrk="0" hangingPunct="0">
              <a:lnSpc>
                <a:spcPct val="120000"/>
              </a:lnSpc>
            </a:pPr>
            <a:r>
              <a:rPr lang="zh-CN" altLang="en-US" sz="2000" b="1">
                <a:solidFill>
                  <a:srgbClr val="CC3300"/>
                </a:solidFill>
                <a:latin typeface="微软雅黑" pitchFamily="34" charset="-122"/>
                <a:ea typeface="微软雅黑" pitchFamily="34" charset="-122"/>
                <a:sym typeface="Symbol" pitchFamily="18" charset="2"/>
              </a:rPr>
              <a:t>零标志</a:t>
            </a:r>
            <a:r>
              <a:rPr lang="en-US" altLang="zh-CN" sz="2000" b="1">
                <a:solidFill>
                  <a:srgbClr val="CC3300"/>
                </a:solidFill>
                <a:latin typeface="微软雅黑" pitchFamily="34" charset="-122"/>
                <a:ea typeface="微软雅黑" pitchFamily="34" charset="-122"/>
                <a:sym typeface="Symbol" pitchFamily="18" charset="2"/>
              </a:rPr>
              <a:t>ZF=1</a:t>
            </a:r>
            <a:r>
              <a:rPr lang="zh-CN" altLang="en-US" sz="2000" b="1">
                <a:solidFill>
                  <a:srgbClr val="CC3300"/>
                </a:solidFill>
                <a:latin typeface="微软雅黑" pitchFamily="34" charset="-122"/>
                <a:ea typeface="微软雅黑" pitchFamily="34" charset="-122"/>
                <a:sym typeface="Symbol" pitchFamily="18" charset="2"/>
              </a:rPr>
              <a:t>当且仅当</a:t>
            </a:r>
            <a:r>
              <a:rPr lang="en-US" altLang="zh-CN" sz="2000" b="1">
                <a:solidFill>
                  <a:srgbClr val="CC3300"/>
                </a:solidFill>
                <a:latin typeface="微软雅黑" pitchFamily="34" charset="-122"/>
                <a:ea typeface="微软雅黑" pitchFamily="34" charset="-122"/>
                <a:sym typeface="Symbol" pitchFamily="18" charset="2"/>
              </a:rPr>
              <a:t>F=0</a:t>
            </a:r>
            <a:r>
              <a:rPr lang="zh-CN" altLang="en-US" sz="2000" b="1">
                <a:solidFill>
                  <a:srgbClr val="CC3300"/>
                </a:solidFill>
                <a:latin typeface="微软雅黑" pitchFamily="34" charset="-122"/>
                <a:ea typeface="微软雅黑" pitchFamily="34" charset="-122"/>
                <a:sym typeface="Symbol" pitchFamily="18" charset="2"/>
              </a:rPr>
              <a:t>；</a:t>
            </a:r>
          </a:p>
          <a:p>
            <a:pPr eaLnBrk="0" hangingPunct="0">
              <a:lnSpc>
                <a:spcPct val="120000"/>
              </a:lnSpc>
            </a:pPr>
            <a:r>
              <a:rPr lang="zh-CN" altLang="en-US" sz="2000" b="1">
                <a:solidFill>
                  <a:srgbClr val="0033CC"/>
                </a:solidFill>
                <a:latin typeface="微软雅黑" pitchFamily="34" charset="-122"/>
                <a:ea typeface="微软雅黑" pitchFamily="34" charset="-122"/>
                <a:sym typeface="Symbol" pitchFamily="18" charset="2"/>
              </a:rPr>
              <a:t>进位</a:t>
            </a:r>
            <a:r>
              <a:rPr lang="en-US" altLang="zh-CN" sz="2000" b="1">
                <a:solidFill>
                  <a:srgbClr val="0033CC"/>
                </a:solidFill>
                <a:latin typeface="微软雅黑" pitchFamily="34" charset="-122"/>
                <a:ea typeface="微软雅黑" pitchFamily="34" charset="-122"/>
                <a:sym typeface="Symbol" pitchFamily="18" charset="2"/>
              </a:rPr>
              <a:t>/</a:t>
            </a:r>
            <a:r>
              <a:rPr lang="zh-CN" altLang="en-US" sz="2000" b="1">
                <a:solidFill>
                  <a:srgbClr val="0033CC"/>
                </a:solidFill>
                <a:latin typeface="微软雅黑" pitchFamily="34" charset="-122"/>
                <a:ea typeface="微软雅黑" pitchFamily="34" charset="-122"/>
                <a:sym typeface="Symbol" pitchFamily="18" charset="2"/>
              </a:rPr>
              <a:t>借位标志</a:t>
            </a:r>
            <a:r>
              <a:rPr lang="en-US" altLang="zh-CN" sz="2000" b="1">
                <a:solidFill>
                  <a:srgbClr val="0033CC"/>
                </a:solidFill>
                <a:latin typeface="微软雅黑" pitchFamily="34" charset="-122"/>
                <a:ea typeface="微软雅黑" pitchFamily="34" charset="-122"/>
                <a:sym typeface="Symbol" pitchFamily="18" charset="2"/>
              </a:rPr>
              <a:t>CF</a:t>
            </a:r>
            <a:r>
              <a:rPr lang="zh-CN" altLang="en-US" sz="2000" b="1">
                <a:solidFill>
                  <a:srgbClr val="0033CC"/>
                </a:solidFill>
                <a:latin typeface="微软雅黑" pitchFamily="34" charset="-122"/>
                <a:ea typeface="微软雅黑" pitchFamily="34" charset="-122"/>
                <a:sym typeface="Symbol" pitchFamily="18" charset="2"/>
              </a:rPr>
              <a:t>：</a:t>
            </a:r>
            <a:r>
              <a:rPr lang="en-US" altLang="zh-CN" sz="2000" b="1">
                <a:solidFill>
                  <a:srgbClr val="0033CC"/>
                </a:solidFill>
                <a:latin typeface="微软雅黑" pitchFamily="34" charset="-122"/>
                <a:ea typeface="微软雅黑" pitchFamily="34" charset="-122"/>
                <a:sym typeface="Symbol" pitchFamily="18" charset="2"/>
              </a:rPr>
              <a:t>CF=Cout</a:t>
            </a:r>
            <a:r>
              <a:rPr lang="en-US" altLang="zh-CN" sz="2000" b="1">
                <a:solidFill>
                  <a:srgbClr val="0033CC"/>
                </a:solidFill>
                <a:latin typeface="微软雅黑" pitchFamily="34" charset="-122"/>
                <a:ea typeface="微软雅黑" pitchFamily="34" charset="-122"/>
              </a:rPr>
              <a:t>Cin</a:t>
            </a:r>
            <a:endParaRPr lang="zh-CN" altLang="en-US" sz="2000" b="1">
              <a:solidFill>
                <a:srgbClr val="0033CC"/>
              </a:solidFill>
              <a:latin typeface="微软雅黑" pitchFamily="34" charset="-122"/>
              <a:ea typeface="微软雅黑" pitchFamily="34" charset="-122"/>
              <a:sym typeface="Symbol" pitchFamily="18" charset="2"/>
            </a:endParaRPr>
          </a:p>
        </p:txBody>
      </p:sp>
      <p:sp>
        <p:nvSpPr>
          <p:cNvPr id="704519" name="Line 7"/>
          <p:cNvSpPr>
            <a:spLocks noChangeShapeType="1"/>
          </p:cNvSpPr>
          <p:nvPr/>
        </p:nvSpPr>
        <p:spPr bwMode="auto">
          <a:xfrm flipV="1">
            <a:off x="1736725" y="3068638"/>
            <a:ext cx="0" cy="1709737"/>
          </a:xfrm>
          <a:prstGeom prst="line">
            <a:avLst/>
          </a:prstGeom>
          <a:noFill/>
          <a:ln w="28575">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4520" name="Line 8"/>
          <p:cNvSpPr>
            <a:spLocks noChangeShapeType="1"/>
          </p:cNvSpPr>
          <p:nvPr/>
        </p:nvSpPr>
        <p:spPr bwMode="auto">
          <a:xfrm flipV="1">
            <a:off x="4167188" y="3114675"/>
            <a:ext cx="0" cy="1663700"/>
          </a:xfrm>
          <a:prstGeom prst="line">
            <a:avLst/>
          </a:prstGeom>
          <a:noFill/>
          <a:ln w="28575">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4521" name="Line 9"/>
          <p:cNvSpPr>
            <a:spLocks noChangeShapeType="1"/>
          </p:cNvSpPr>
          <p:nvPr/>
        </p:nvSpPr>
        <p:spPr bwMode="auto">
          <a:xfrm flipV="1">
            <a:off x="5651500" y="3114675"/>
            <a:ext cx="0" cy="1663700"/>
          </a:xfrm>
          <a:prstGeom prst="line">
            <a:avLst/>
          </a:prstGeom>
          <a:noFill/>
          <a:ln w="28575">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376083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4515">
                                            <p:txEl>
                                              <p:pRg st="0" end="0"/>
                                            </p:txEl>
                                          </p:spTgt>
                                        </p:tgtEl>
                                        <p:attrNameLst>
                                          <p:attrName>style.visibility</p:attrName>
                                        </p:attrNameLst>
                                      </p:cBhvr>
                                      <p:to>
                                        <p:strVal val="visible"/>
                                      </p:to>
                                    </p:set>
                                    <p:animEffect transition="in" filter="blinds(horizontal)">
                                      <p:cBhvr>
                                        <p:cTn id="7" dur="500"/>
                                        <p:tgtEl>
                                          <p:spTgt spid="704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04515">
                                            <p:txEl>
                                              <p:pRg st="1" end="1"/>
                                            </p:txEl>
                                          </p:spTgt>
                                        </p:tgtEl>
                                        <p:attrNameLst>
                                          <p:attrName>style.visibility</p:attrName>
                                        </p:attrNameLst>
                                      </p:cBhvr>
                                      <p:to>
                                        <p:strVal val="visible"/>
                                      </p:to>
                                    </p:set>
                                    <p:animEffect transition="in" filter="blinds(horizontal)">
                                      <p:cBhvr>
                                        <p:cTn id="12" dur="500"/>
                                        <p:tgtEl>
                                          <p:spTgt spid="7045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04517"/>
                                        </p:tgtEl>
                                        <p:attrNameLst>
                                          <p:attrName>style.visibility</p:attrName>
                                        </p:attrNameLst>
                                      </p:cBhvr>
                                      <p:to>
                                        <p:strVal val="visible"/>
                                      </p:to>
                                    </p:set>
                                    <p:animEffect transition="in" filter="blinds(horizontal)">
                                      <p:cBhvr>
                                        <p:cTn id="17" dur="500"/>
                                        <p:tgtEl>
                                          <p:spTgt spid="7045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4521"/>
                                        </p:tgtEl>
                                        <p:attrNameLst>
                                          <p:attrName>style.visibility</p:attrName>
                                        </p:attrNameLst>
                                      </p:cBhvr>
                                      <p:to>
                                        <p:strVal val="visible"/>
                                      </p:to>
                                    </p:set>
                                    <p:animEffect transition="in" filter="blinds(horizontal)">
                                      <p:cBhvr>
                                        <p:cTn id="22" dur="500"/>
                                        <p:tgtEl>
                                          <p:spTgt spid="7045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4520"/>
                                        </p:tgtEl>
                                        <p:attrNameLst>
                                          <p:attrName>style.visibility</p:attrName>
                                        </p:attrNameLst>
                                      </p:cBhvr>
                                      <p:to>
                                        <p:strVal val="visible"/>
                                      </p:to>
                                    </p:set>
                                    <p:animEffect transition="in" filter="blinds(horizontal)">
                                      <p:cBhvr>
                                        <p:cTn id="27" dur="500"/>
                                        <p:tgtEl>
                                          <p:spTgt spid="7045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04519"/>
                                        </p:tgtEl>
                                        <p:attrNameLst>
                                          <p:attrName>style.visibility</p:attrName>
                                        </p:attrNameLst>
                                      </p:cBhvr>
                                      <p:to>
                                        <p:strVal val="visible"/>
                                      </p:to>
                                    </p:set>
                                    <p:animEffect transition="in" filter="blinds(horizontal)">
                                      <p:cBhvr>
                                        <p:cTn id="32" dur="500"/>
                                        <p:tgtEl>
                                          <p:spTgt spid="7045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04518"/>
                                        </p:tgtEl>
                                        <p:attrNameLst>
                                          <p:attrName>style.visibility</p:attrName>
                                        </p:attrNameLst>
                                      </p:cBhvr>
                                      <p:to>
                                        <p:strVal val="visible"/>
                                      </p:to>
                                    </p:set>
                                    <p:animEffect transition="in" filter="blinds(horizontal)">
                                      <p:cBhvr>
                                        <p:cTn id="37" dur="500"/>
                                        <p:tgtEl>
                                          <p:spTgt spid="704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18" grpId="0"/>
      <p:bldP spid="704519" grpId="0" animBg="1"/>
      <p:bldP spid="704520" grpId="0" animBg="1"/>
      <p:bldP spid="7045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a:xfrm>
            <a:off x="1381125" y="109538"/>
            <a:ext cx="6611938" cy="528637"/>
          </a:xfrm>
        </p:spPr>
        <p:txBody>
          <a:bodyPr/>
          <a:lstStyle/>
          <a:p>
            <a:r>
              <a:rPr lang="zh-CN" altLang="en-US" smtClean="0"/>
              <a:t>所有运算电路的核心</a:t>
            </a:r>
          </a:p>
        </p:txBody>
      </p:sp>
      <p:grpSp>
        <p:nvGrpSpPr>
          <p:cNvPr id="701443" name="Group 3"/>
          <p:cNvGrpSpPr>
            <a:grpSpLocks/>
          </p:cNvGrpSpPr>
          <p:nvPr/>
        </p:nvGrpSpPr>
        <p:grpSpPr bwMode="auto">
          <a:xfrm>
            <a:off x="215900" y="2719388"/>
            <a:ext cx="8766175" cy="4138612"/>
            <a:chOff x="0" y="1517"/>
            <a:chExt cx="5522" cy="2607"/>
          </a:xfrm>
        </p:grpSpPr>
        <p:sp>
          <p:nvSpPr>
            <p:cNvPr id="701444" name="Rectangle 33"/>
            <p:cNvSpPr>
              <a:spLocks noChangeArrowheads="1"/>
            </p:cNvSpPr>
            <p:nvPr/>
          </p:nvSpPr>
          <p:spPr bwMode="auto">
            <a:xfrm>
              <a:off x="4403" y="2741"/>
              <a:ext cx="53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cs typeface="Arial" pitchFamily="34" charset="0"/>
                </a:rPr>
                <a:t>Sum</a:t>
              </a:r>
            </a:p>
          </p:txBody>
        </p:sp>
        <p:sp>
          <p:nvSpPr>
            <p:cNvPr id="701445" name="Line 11"/>
            <p:cNvSpPr>
              <a:spLocks noChangeShapeType="1"/>
            </p:cNvSpPr>
            <p:nvPr/>
          </p:nvSpPr>
          <p:spPr bwMode="auto">
            <a:xfrm flipH="1">
              <a:off x="507" y="2327"/>
              <a:ext cx="2619" cy="1"/>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46" name="Line 12"/>
            <p:cNvSpPr>
              <a:spLocks noChangeShapeType="1"/>
            </p:cNvSpPr>
            <p:nvPr/>
          </p:nvSpPr>
          <p:spPr bwMode="auto">
            <a:xfrm flipH="1">
              <a:off x="3111" y="2141"/>
              <a:ext cx="9" cy="69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47" name="Line 13"/>
            <p:cNvSpPr>
              <a:spLocks noChangeShapeType="1"/>
            </p:cNvSpPr>
            <p:nvPr/>
          </p:nvSpPr>
          <p:spPr bwMode="auto">
            <a:xfrm>
              <a:off x="3129" y="2141"/>
              <a:ext cx="564" cy="30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48" name="Line 14"/>
            <p:cNvSpPr>
              <a:spLocks noChangeShapeType="1"/>
            </p:cNvSpPr>
            <p:nvPr/>
          </p:nvSpPr>
          <p:spPr bwMode="auto">
            <a:xfrm>
              <a:off x="3087" y="2822"/>
              <a:ext cx="21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49" name="Line 16"/>
            <p:cNvSpPr>
              <a:spLocks noChangeShapeType="1"/>
            </p:cNvSpPr>
            <p:nvPr/>
          </p:nvSpPr>
          <p:spPr bwMode="auto">
            <a:xfrm>
              <a:off x="3693" y="2448"/>
              <a:ext cx="10" cy="45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50" name="Line 18"/>
            <p:cNvSpPr>
              <a:spLocks noChangeShapeType="1"/>
            </p:cNvSpPr>
            <p:nvPr/>
          </p:nvSpPr>
          <p:spPr bwMode="auto">
            <a:xfrm flipV="1">
              <a:off x="3120" y="3060"/>
              <a:ext cx="0" cy="6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51" name="Line 19"/>
            <p:cNvSpPr>
              <a:spLocks noChangeShapeType="1"/>
            </p:cNvSpPr>
            <p:nvPr/>
          </p:nvSpPr>
          <p:spPr bwMode="auto">
            <a:xfrm flipV="1">
              <a:off x="3129" y="3365"/>
              <a:ext cx="564" cy="34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52" name="Line 20"/>
            <p:cNvSpPr>
              <a:spLocks noChangeShapeType="1"/>
            </p:cNvSpPr>
            <p:nvPr/>
          </p:nvSpPr>
          <p:spPr bwMode="auto">
            <a:xfrm flipV="1">
              <a:off x="3121" y="2929"/>
              <a:ext cx="171" cy="12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53" name="Line 22"/>
            <p:cNvSpPr>
              <a:spLocks noChangeShapeType="1"/>
            </p:cNvSpPr>
            <p:nvPr/>
          </p:nvSpPr>
          <p:spPr bwMode="auto">
            <a:xfrm flipV="1">
              <a:off x="3703" y="2905"/>
              <a:ext cx="0" cy="4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54" name="Line 23"/>
            <p:cNvSpPr>
              <a:spLocks noChangeShapeType="1"/>
            </p:cNvSpPr>
            <p:nvPr/>
          </p:nvSpPr>
          <p:spPr bwMode="auto">
            <a:xfrm flipV="1">
              <a:off x="3707" y="2917"/>
              <a:ext cx="749"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55" name="Line 24"/>
            <p:cNvSpPr>
              <a:spLocks noChangeShapeType="1"/>
            </p:cNvSpPr>
            <p:nvPr/>
          </p:nvSpPr>
          <p:spPr bwMode="auto">
            <a:xfrm flipH="1">
              <a:off x="2416" y="3505"/>
              <a:ext cx="709"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56" name="Rectangle 25"/>
            <p:cNvSpPr>
              <a:spLocks noChangeArrowheads="1"/>
            </p:cNvSpPr>
            <p:nvPr/>
          </p:nvSpPr>
          <p:spPr bwMode="auto">
            <a:xfrm rot="5400000">
              <a:off x="2984" y="2879"/>
              <a:ext cx="97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200" b="1">
                  <a:ea typeface="微软雅黑" pitchFamily="34" charset="-122"/>
                  <a:cs typeface="Arial" pitchFamily="34" charset="0"/>
                </a:rPr>
                <a:t>加法器</a:t>
              </a:r>
            </a:p>
          </p:txBody>
        </p:sp>
        <p:sp>
          <p:nvSpPr>
            <p:cNvPr id="701457" name="Line 26"/>
            <p:cNvSpPr>
              <a:spLocks noChangeShapeType="1"/>
            </p:cNvSpPr>
            <p:nvPr/>
          </p:nvSpPr>
          <p:spPr bwMode="auto">
            <a:xfrm flipH="1">
              <a:off x="2648" y="3446"/>
              <a:ext cx="127"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58" name="Line 27"/>
            <p:cNvSpPr>
              <a:spLocks noChangeShapeType="1"/>
            </p:cNvSpPr>
            <p:nvPr/>
          </p:nvSpPr>
          <p:spPr bwMode="auto">
            <a:xfrm flipH="1">
              <a:off x="776" y="2269"/>
              <a:ext cx="127" cy="1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59" name="Line 28"/>
            <p:cNvSpPr>
              <a:spLocks noChangeShapeType="1"/>
            </p:cNvSpPr>
            <p:nvPr/>
          </p:nvSpPr>
          <p:spPr bwMode="auto">
            <a:xfrm flipH="1">
              <a:off x="4105" y="2857"/>
              <a:ext cx="127" cy="1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60" name="Rectangle 29"/>
            <p:cNvSpPr>
              <a:spLocks noChangeArrowheads="1"/>
            </p:cNvSpPr>
            <p:nvPr/>
          </p:nvSpPr>
          <p:spPr bwMode="auto">
            <a:xfrm>
              <a:off x="890" y="2081"/>
              <a:ext cx="23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cs typeface="Arial" pitchFamily="34" charset="0"/>
                </a:rPr>
                <a:t>n</a:t>
              </a:r>
            </a:p>
          </p:txBody>
        </p:sp>
        <p:sp>
          <p:nvSpPr>
            <p:cNvPr id="701461" name="Rectangle 30"/>
            <p:cNvSpPr>
              <a:spLocks noChangeArrowheads="1"/>
            </p:cNvSpPr>
            <p:nvPr/>
          </p:nvSpPr>
          <p:spPr bwMode="auto">
            <a:xfrm>
              <a:off x="2468" y="3505"/>
              <a:ext cx="23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cs typeface="Arial" pitchFamily="34" charset="0"/>
                </a:rPr>
                <a:t>n</a:t>
              </a:r>
            </a:p>
          </p:txBody>
        </p:sp>
        <p:sp>
          <p:nvSpPr>
            <p:cNvPr id="701462" name="Rectangle 31"/>
            <p:cNvSpPr>
              <a:spLocks noChangeArrowheads="1"/>
            </p:cNvSpPr>
            <p:nvPr/>
          </p:nvSpPr>
          <p:spPr bwMode="auto">
            <a:xfrm>
              <a:off x="3954" y="2691"/>
              <a:ext cx="23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cs typeface="Arial" pitchFamily="34" charset="0"/>
                </a:rPr>
                <a:t>n</a:t>
              </a:r>
            </a:p>
          </p:txBody>
        </p:sp>
        <p:sp>
          <p:nvSpPr>
            <p:cNvPr id="701463" name="Rectangle 32"/>
            <p:cNvSpPr>
              <a:spLocks noChangeArrowheads="1"/>
            </p:cNvSpPr>
            <p:nvPr/>
          </p:nvSpPr>
          <p:spPr bwMode="auto">
            <a:xfrm>
              <a:off x="256" y="2171"/>
              <a:ext cx="25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cs typeface="Arial" pitchFamily="34" charset="0"/>
                </a:rPr>
                <a:t>A</a:t>
              </a:r>
            </a:p>
          </p:txBody>
        </p:sp>
        <p:sp>
          <p:nvSpPr>
            <p:cNvPr id="701464" name="Rectangle 34"/>
            <p:cNvSpPr>
              <a:spLocks noChangeArrowheads="1"/>
            </p:cNvSpPr>
            <p:nvPr/>
          </p:nvSpPr>
          <p:spPr bwMode="auto">
            <a:xfrm>
              <a:off x="4275" y="2337"/>
              <a:ext cx="34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cs typeface="Arial" pitchFamily="34" charset="0"/>
                </a:rPr>
                <a:t>ZF</a:t>
              </a:r>
            </a:p>
          </p:txBody>
        </p:sp>
        <p:sp>
          <p:nvSpPr>
            <p:cNvPr id="701465" name="Line 35"/>
            <p:cNvSpPr>
              <a:spLocks noChangeShapeType="1"/>
            </p:cNvSpPr>
            <p:nvPr/>
          </p:nvSpPr>
          <p:spPr bwMode="auto">
            <a:xfrm>
              <a:off x="3470" y="1994"/>
              <a:ext cx="0" cy="32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66" name="Rectangle 36"/>
            <p:cNvSpPr>
              <a:spLocks noChangeArrowheads="1"/>
            </p:cNvSpPr>
            <p:nvPr/>
          </p:nvSpPr>
          <p:spPr bwMode="auto">
            <a:xfrm>
              <a:off x="3516" y="2000"/>
              <a:ext cx="42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cs typeface="Arial" pitchFamily="34" charset="0"/>
                </a:rPr>
                <a:t>Cin</a:t>
              </a:r>
            </a:p>
          </p:txBody>
        </p:sp>
        <p:sp>
          <p:nvSpPr>
            <p:cNvPr id="701467" name="Line 37"/>
            <p:cNvSpPr>
              <a:spLocks noChangeShapeType="1"/>
            </p:cNvSpPr>
            <p:nvPr/>
          </p:nvSpPr>
          <p:spPr bwMode="auto">
            <a:xfrm>
              <a:off x="3470" y="3512"/>
              <a:ext cx="0" cy="5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68" name="Rectangle 38"/>
            <p:cNvSpPr>
              <a:spLocks noChangeArrowheads="1"/>
            </p:cNvSpPr>
            <p:nvPr/>
          </p:nvSpPr>
          <p:spPr bwMode="auto">
            <a:xfrm>
              <a:off x="3516" y="3771"/>
              <a:ext cx="55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cs typeface="Arial" pitchFamily="34" charset="0"/>
                </a:rPr>
                <a:t>Cout</a:t>
              </a:r>
            </a:p>
          </p:txBody>
        </p:sp>
        <p:sp>
          <p:nvSpPr>
            <p:cNvPr id="701469" name="Line 39"/>
            <p:cNvSpPr>
              <a:spLocks noChangeShapeType="1"/>
            </p:cNvSpPr>
            <p:nvPr/>
          </p:nvSpPr>
          <p:spPr bwMode="auto">
            <a:xfrm flipH="1">
              <a:off x="493" y="3364"/>
              <a:ext cx="1467"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70" name="Line 40"/>
            <p:cNvSpPr>
              <a:spLocks noChangeShapeType="1"/>
            </p:cNvSpPr>
            <p:nvPr/>
          </p:nvSpPr>
          <p:spPr bwMode="auto">
            <a:xfrm flipH="1">
              <a:off x="727" y="3304"/>
              <a:ext cx="126" cy="1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71" name="Rectangle 41"/>
            <p:cNvSpPr>
              <a:spLocks noChangeArrowheads="1"/>
            </p:cNvSpPr>
            <p:nvPr/>
          </p:nvSpPr>
          <p:spPr bwMode="auto">
            <a:xfrm>
              <a:off x="856" y="3127"/>
              <a:ext cx="23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cs typeface="Arial" pitchFamily="34" charset="0"/>
                </a:rPr>
                <a:t>n</a:t>
              </a:r>
            </a:p>
          </p:txBody>
        </p:sp>
        <p:sp>
          <p:nvSpPr>
            <p:cNvPr id="701472" name="Rectangle 42"/>
            <p:cNvSpPr>
              <a:spLocks noChangeArrowheads="1"/>
            </p:cNvSpPr>
            <p:nvPr/>
          </p:nvSpPr>
          <p:spPr bwMode="auto">
            <a:xfrm>
              <a:off x="254" y="3233"/>
              <a:ext cx="25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cs typeface="Arial" pitchFamily="34" charset="0"/>
                </a:rPr>
                <a:t>B</a:t>
              </a:r>
            </a:p>
          </p:txBody>
        </p:sp>
        <p:grpSp>
          <p:nvGrpSpPr>
            <p:cNvPr id="701473" name="Group 43"/>
            <p:cNvGrpSpPr>
              <a:grpSpLocks/>
            </p:cNvGrpSpPr>
            <p:nvPr/>
          </p:nvGrpSpPr>
          <p:grpSpPr bwMode="auto">
            <a:xfrm>
              <a:off x="1070" y="3550"/>
              <a:ext cx="410" cy="391"/>
              <a:chOff x="1816" y="3448"/>
              <a:chExt cx="336" cy="288"/>
            </a:xfrm>
          </p:grpSpPr>
          <p:sp>
            <p:nvSpPr>
              <p:cNvPr id="701474" name="Oval 44"/>
              <p:cNvSpPr>
                <a:spLocks noChangeArrowheads="1"/>
              </p:cNvSpPr>
              <p:nvPr/>
            </p:nvSpPr>
            <p:spPr bwMode="auto">
              <a:xfrm>
                <a:off x="2072" y="3560"/>
                <a:ext cx="80"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1600" b="1">
                  <a:latin typeface="Times New Roman" pitchFamily="18" charset="0"/>
                </a:endParaRPr>
              </a:p>
            </p:txBody>
          </p:sp>
          <p:sp>
            <p:nvSpPr>
              <p:cNvPr id="701475" name="Line 45"/>
              <p:cNvSpPr>
                <a:spLocks noChangeShapeType="1"/>
              </p:cNvSpPr>
              <p:nvPr/>
            </p:nvSpPr>
            <p:spPr bwMode="auto">
              <a:xfrm flipH="1" flipV="1">
                <a:off x="1816" y="3448"/>
                <a:ext cx="256" cy="1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76" name="Line 46"/>
              <p:cNvSpPr>
                <a:spLocks noChangeShapeType="1"/>
              </p:cNvSpPr>
              <p:nvPr/>
            </p:nvSpPr>
            <p:spPr bwMode="auto">
              <a:xfrm flipH="1">
                <a:off x="1816" y="3608"/>
                <a:ext cx="256" cy="1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77" name="Line 47"/>
              <p:cNvSpPr>
                <a:spLocks noChangeShapeType="1"/>
              </p:cNvSpPr>
              <p:nvPr/>
            </p:nvSpPr>
            <p:spPr bwMode="auto">
              <a:xfrm>
                <a:off x="1824" y="3464"/>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01478" name="Line 48"/>
            <p:cNvSpPr>
              <a:spLocks noChangeShapeType="1"/>
            </p:cNvSpPr>
            <p:nvPr/>
          </p:nvSpPr>
          <p:spPr bwMode="auto">
            <a:xfrm>
              <a:off x="906" y="3369"/>
              <a:ext cx="0" cy="38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79" name="Line 49"/>
            <p:cNvSpPr>
              <a:spLocks noChangeShapeType="1"/>
            </p:cNvSpPr>
            <p:nvPr/>
          </p:nvSpPr>
          <p:spPr bwMode="auto">
            <a:xfrm>
              <a:off x="911" y="3755"/>
              <a:ext cx="16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80" name="Line 50"/>
            <p:cNvSpPr>
              <a:spLocks noChangeShapeType="1"/>
            </p:cNvSpPr>
            <p:nvPr/>
          </p:nvSpPr>
          <p:spPr bwMode="auto">
            <a:xfrm flipH="1">
              <a:off x="1484" y="3755"/>
              <a:ext cx="476"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81" name="Line 51"/>
            <p:cNvSpPr>
              <a:spLocks noChangeShapeType="1"/>
            </p:cNvSpPr>
            <p:nvPr/>
          </p:nvSpPr>
          <p:spPr bwMode="auto">
            <a:xfrm flipH="1">
              <a:off x="1600" y="3697"/>
              <a:ext cx="126" cy="1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82" name="Rectangle 52"/>
            <p:cNvSpPr>
              <a:spLocks noChangeArrowheads="1"/>
            </p:cNvSpPr>
            <p:nvPr/>
          </p:nvSpPr>
          <p:spPr bwMode="auto">
            <a:xfrm>
              <a:off x="1620" y="3709"/>
              <a:ext cx="23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cs typeface="Arial" pitchFamily="34" charset="0"/>
                </a:rPr>
                <a:t>n</a:t>
              </a:r>
            </a:p>
          </p:txBody>
        </p:sp>
        <p:sp>
          <p:nvSpPr>
            <p:cNvPr id="701483" name="Rectangle 53"/>
            <p:cNvSpPr>
              <a:spLocks noChangeArrowheads="1"/>
            </p:cNvSpPr>
            <p:nvPr/>
          </p:nvSpPr>
          <p:spPr bwMode="auto">
            <a:xfrm>
              <a:off x="1964" y="2993"/>
              <a:ext cx="447" cy="109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1600" b="1">
                <a:latin typeface="Times New Roman" pitchFamily="18" charset="0"/>
              </a:endParaRPr>
            </a:p>
          </p:txBody>
        </p:sp>
        <p:sp>
          <p:nvSpPr>
            <p:cNvPr id="701484" name="Rectangle 54"/>
            <p:cNvSpPr>
              <a:spLocks noChangeArrowheads="1"/>
            </p:cNvSpPr>
            <p:nvPr/>
          </p:nvSpPr>
          <p:spPr bwMode="auto">
            <a:xfrm>
              <a:off x="1925" y="3183"/>
              <a:ext cx="21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b="1">
                  <a:latin typeface="Times New Roman" pitchFamily="18" charset="0"/>
                </a:rPr>
                <a:t>0</a:t>
              </a:r>
            </a:p>
          </p:txBody>
        </p:sp>
        <p:sp>
          <p:nvSpPr>
            <p:cNvPr id="701485" name="Rectangle 55"/>
            <p:cNvSpPr>
              <a:spLocks noChangeArrowheads="1"/>
            </p:cNvSpPr>
            <p:nvPr/>
          </p:nvSpPr>
          <p:spPr bwMode="auto">
            <a:xfrm>
              <a:off x="1915" y="3648"/>
              <a:ext cx="21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b="1">
                  <a:latin typeface="Times New Roman" pitchFamily="18" charset="0"/>
                </a:rPr>
                <a:t>1</a:t>
              </a:r>
            </a:p>
          </p:txBody>
        </p:sp>
        <p:sp>
          <p:nvSpPr>
            <p:cNvPr id="701486" name="Rectangle 56"/>
            <p:cNvSpPr>
              <a:spLocks noChangeArrowheads="1"/>
            </p:cNvSpPr>
            <p:nvPr/>
          </p:nvSpPr>
          <p:spPr bwMode="auto">
            <a:xfrm rot="5400000">
              <a:off x="1701" y="3475"/>
              <a:ext cx="105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000" b="1">
                  <a:ea typeface="微软雅黑" pitchFamily="34" charset="-122"/>
                  <a:cs typeface="Arial" pitchFamily="34" charset="0"/>
                </a:rPr>
                <a:t>多路选择器</a:t>
              </a:r>
            </a:p>
          </p:txBody>
        </p:sp>
        <p:sp>
          <p:nvSpPr>
            <p:cNvPr id="701487" name="Line 57"/>
            <p:cNvSpPr>
              <a:spLocks noChangeShapeType="1"/>
            </p:cNvSpPr>
            <p:nvPr/>
          </p:nvSpPr>
          <p:spPr bwMode="auto">
            <a:xfrm flipV="1">
              <a:off x="2187" y="1667"/>
              <a:ext cx="0" cy="1321"/>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88" name="Line 59"/>
            <p:cNvSpPr>
              <a:spLocks noChangeShapeType="1"/>
            </p:cNvSpPr>
            <p:nvPr/>
          </p:nvSpPr>
          <p:spPr bwMode="auto">
            <a:xfrm flipH="1">
              <a:off x="2183" y="2006"/>
              <a:ext cx="129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1489" name="Rectangle 60"/>
            <p:cNvSpPr>
              <a:spLocks noChangeArrowheads="1"/>
            </p:cNvSpPr>
            <p:nvPr/>
          </p:nvSpPr>
          <p:spPr bwMode="auto">
            <a:xfrm>
              <a:off x="1648" y="1619"/>
              <a:ext cx="47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cs typeface="Arial" pitchFamily="34" charset="0"/>
                </a:rPr>
                <a:t>Sub</a:t>
              </a:r>
            </a:p>
          </p:txBody>
        </p:sp>
        <p:sp>
          <p:nvSpPr>
            <p:cNvPr id="701490" name="Rectangle 62"/>
            <p:cNvSpPr>
              <a:spLocks noChangeArrowheads="1"/>
            </p:cNvSpPr>
            <p:nvPr/>
          </p:nvSpPr>
          <p:spPr bwMode="auto">
            <a:xfrm>
              <a:off x="1503" y="3487"/>
              <a:ext cx="25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cs typeface="Arial" pitchFamily="34" charset="0"/>
                </a:rPr>
                <a:t>B</a:t>
              </a:r>
            </a:p>
          </p:txBody>
        </p:sp>
        <p:sp>
          <p:nvSpPr>
            <p:cNvPr id="701491" name="Line 63"/>
            <p:cNvSpPr>
              <a:spLocks noChangeShapeType="1"/>
            </p:cNvSpPr>
            <p:nvPr/>
          </p:nvSpPr>
          <p:spPr bwMode="auto">
            <a:xfrm>
              <a:off x="1557" y="3509"/>
              <a:ext cx="13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1492" name="Line 64"/>
            <p:cNvSpPr>
              <a:spLocks noChangeShapeType="1"/>
            </p:cNvSpPr>
            <p:nvPr/>
          </p:nvSpPr>
          <p:spPr bwMode="auto">
            <a:xfrm>
              <a:off x="3697" y="2549"/>
              <a:ext cx="56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1493" name="Line 65"/>
            <p:cNvSpPr>
              <a:spLocks noChangeShapeType="1"/>
            </p:cNvSpPr>
            <p:nvPr/>
          </p:nvSpPr>
          <p:spPr bwMode="auto">
            <a:xfrm>
              <a:off x="3709" y="3315"/>
              <a:ext cx="567"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1494" name="Rectangle 66"/>
            <p:cNvSpPr>
              <a:spLocks noChangeArrowheads="1"/>
            </p:cNvSpPr>
            <p:nvPr/>
          </p:nvSpPr>
          <p:spPr bwMode="auto">
            <a:xfrm>
              <a:off x="4237" y="2977"/>
              <a:ext cx="38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cs typeface="Arial" pitchFamily="34" charset="0"/>
                </a:rPr>
                <a:t>OF</a:t>
              </a:r>
            </a:p>
          </p:txBody>
        </p:sp>
        <p:sp>
          <p:nvSpPr>
            <p:cNvPr id="701495" name="Text Box 68"/>
            <p:cNvSpPr txBox="1">
              <a:spLocks noChangeArrowheads="1"/>
            </p:cNvSpPr>
            <p:nvPr/>
          </p:nvSpPr>
          <p:spPr bwMode="auto">
            <a:xfrm>
              <a:off x="241" y="2710"/>
              <a:ext cx="16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800" b="1">
                  <a:solidFill>
                    <a:srgbClr val="C00000"/>
                  </a:solidFill>
                  <a:latin typeface="黑体" pitchFamily="49" charset="-122"/>
                  <a:ea typeface="黑体" pitchFamily="49" charset="-122"/>
                </a:rPr>
                <a:t>加</a:t>
              </a:r>
              <a:r>
                <a:rPr lang="en-US" altLang="zh-CN" sz="2800" b="1">
                  <a:solidFill>
                    <a:srgbClr val="C00000"/>
                  </a:solidFill>
                  <a:latin typeface="黑体" pitchFamily="49" charset="-122"/>
                  <a:ea typeface="黑体" pitchFamily="49" charset="-122"/>
                </a:rPr>
                <a:t>/</a:t>
              </a:r>
              <a:r>
                <a:rPr lang="zh-CN" altLang="en-US" sz="2800" b="1">
                  <a:solidFill>
                    <a:srgbClr val="C00000"/>
                  </a:solidFill>
                  <a:latin typeface="黑体" pitchFamily="49" charset="-122"/>
                  <a:ea typeface="黑体" pitchFamily="49" charset="-122"/>
                </a:rPr>
                <a:t>减运算部件</a:t>
              </a:r>
            </a:p>
          </p:txBody>
        </p:sp>
        <p:sp>
          <p:nvSpPr>
            <p:cNvPr id="701496" name="Line 56"/>
            <p:cNvSpPr>
              <a:spLocks noChangeShapeType="1"/>
            </p:cNvSpPr>
            <p:nvPr/>
          </p:nvSpPr>
          <p:spPr bwMode="auto">
            <a:xfrm>
              <a:off x="3706" y="3131"/>
              <a:ext cx="556"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1497" name="Rectangle 66"/>
            <p:cNvSpPr>
              <a:spLocks noChangeArrowheads="1"/>
            </p:cNvSpPr>
            <p:nvPr/>
          </p:nvSpPr>
          <p:spPr bwMode="auto">
            <a:xfrm>
              <a:off x="4238" y="3187"/>
              <a:ext cx="128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cs typeface="Arial" pitchFamily="34" charset="0"/>
                </a:rPr>
                <a:t>CF=Co</a:t>
              </a:r>
              <a:r>
                <a:rPr lang="en-US" altLang="zh-CN" sz="2400" b="1">
                  <a:cs typeface="Arial" pitchFamily="34" charset="0"/>
                  <a:sym typeface="Symbol" pitchFamily="18" charset="2"/>
                </a:rPr>
                <a:t>Sub</a:t>
              </a:r>
            </a:p>
          </p:txBody>
        </p:sp>
        <p:sp>
          <p:nvSpPr>
            <p:cNvPr id="701498" name="Line 64"/>
            <p:cNvSpPr>
              <a:spLocks noChangeShapeType="1"/>
            </p:cNvSpPr>
            <p:nvPr/>
          </p:nvSpPr>
          <p:spPr bwMode="auto">
            <a:xfrm>
              <a:off x="3699" y="2700"/>
              <a:ext cx="56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1499" name="Rectangle 34"/>
            <p:cNvSpPr>
              <a:spLocks noChangeArrowheads="1"/>
            </p:cNvSpPr>
            <p:nvPr/>
          </p:nvSpPr>
          <p:spPr bwMode="auto">
            <a:xfrm>
              <a:off x="4264" y="2547"/>
              <a:ext cx="35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b="1">
                  <a:cs typeface="Arial" pitchFamily="34" charset="0"/>
                </a:rPr>
                <a:t>SF</a:t>
              </a:r>
            </a:p>
          </p:txBody>
        </p:sp>
        <p:sp>
          <p:nvSpPr>
            <p:cNvPr id="419910" name="Rectangle 70"/>
            <p:cNvSpPr>
              <a:spLocks noChangeArrowheads="1"/>
            </p:cNvSpPr>
            <p:nvPr/>
          </p:nvSpPr>
          <p:spPr bwMode="auto">
            <a:xfrm>
              <a:off x="0" y="1517"/>
              <a:ext cx="178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000" b="1">
                  <a:solidFill>
                    <a:schemeClr val="accent2"/>
                  </a:solidFill>
                  <a:latin typeface="微软雅黑" pitchFamily="34" charset="-122"/>
                  <a:ea typeface="微软雅黑" pitchFamily="34" charset="-122"/>
                </a:rPr>
                <a:t>当</a:t>
              </a:r>
              <a:r>
                <a:rPr lang="en-US" altLang="zh-CN" sz="2000" b="1">
                  <a:solidFill>
                    <a:schemeClr val="accent2"/>
                  </a:solidFill>
                  <a:latin typeface="微软雅黑" pitchFamily="34" charset="-122"/>
                  <a:ea typeface="微软雅黑" pitchFamily="34" charset="-122"/>
                </a:rPr>
                <a:t>Sub</a:t>
              </a:r>
              <a:r>
                <a:rPr lang="zh-CN" altLang="en-US" sz="2000" b="1">
                  <a:solidFill>
                    <a:schemeClr val="accent2"/>
                  </a:solidFill>
                  <a:latin typeface="微软雅黑" pitchFamily="34" charset="-122"/>
                  <a:ea typeface="微软雅黑" pitchFamily="34" charset="-122"/>
                </a:rPr>
                <a:t>为</a:t>
              </a:r>
              <a:r>
                <a:rPr lang="en-US" altLang="zh-CN" sz="2000" b="1">
                  <a:solidFill>
                    <a:schemeClr val="accent2"/>
                  </a:solidFill>
                  <a:latin typeface="微软雅黑" pitchFamily="34" charset="-122"/>
                  <a:ea typeface="微软雅黑" pitchFamily="34" charset="-122"/>
                </a:rPr>
                <a:t>1</a:t>
              </a:r>
              <a:r>
                <a:rPr lang="zh-CN" altLang="en-US" sz="2000" b="1">
                  <a:solidFill>
                    <a:schemeClr val="accent2"/>
                  </a:solidFill>
                  <a:latin typeface="微软雅黑" pitchFamily="34" charset="-122"/>
                  <a:ea typeface="微软雅黑" pitchFamily="34" charset="-122"/>
                </a:rPr>
                <a:t>时，做减法</a:t>
              </a:r>
            </a:p>
            <a:p>
              <a:r>
                <a:rPr lang="zh-CN" altLang="en-US" sz="2000" b="1">
                  <a:solidFill>
                    <a:schemeClr val="accent2"/>
                  </a:solidFill>
                  <a:latin typeface="微软雅黑" pitchFamily="34" charset="-122"/>
                  <a:ea typeface="微软雅黑" pitchFamily="34" charset="-122"/>
                </a:rPr>
                <a:t>当</a:t>
              </a:r>
              <a:r>
                <a:rPr lang="en-US" altLang="zh-CN" sz="2000" b="1">
                  <a:solidFill>
                    <a:schemeClr val="accent2"/>
                  </a:solidFill>
                  <a:latin typeface="微软雅黑" pitchFamily="34" charset="-122"/>
                  <a:ea typeface="微软雅黑" pitchFamily="34" charset="-122"/>
                </a:rPr>
                <a:t>Sub</a:t>
              </a:r>
              <a:r>
                <a:rPr lang="zh-CN" altLang="en-US" sz="2000" b="1">
                  <a:solidFill>
                    <a:schemeClr val="accent2"/>
                  </a:solidFill>
                  <a:latin typeface="微软雅黑" pitchFamily="34" charset="-122"/>
                  <a:ea typeface="微软雅黑" pitchFamily="34" charset="-122"/>
                </a:rPr>
                <a:t>为</a:t>
              </a:r>
              <a:r>
                <a:rPr lang="en-US" altLang="zh-CN" sz="2000" b="1">
                  <a:solidFill>
                    <a:schemeClr val="accent2"/>
                  </a:solidFill>
                  <a:latin typeface="微软雅黑" pitchFamily="34" charset="-122"/>
                  <a:ea typeface="微软雅黑" pitchFamily="34" charset="-122"/>
                </a:rPr>
                <a:t>0</a:t>
              </a:r>
              <a:r>
                <a:rPr lang="zh-CN" altLang="en-US" sz="2000" b="1">
                  <a:solidFill>
                    <a:schemeClr val="accent2"/>
                  </a:solidFill>
                  <a:latin typeface="微软雅黑" pitchFamily="34" charset="-122"/>
                  <a:ea typeface="微软雅黑" pitchFamily="34" charset="-122"/>
                </a:rPr>
                <a:t>时，做加法</a:t>
              </a:r>
            </a:p>
          </p:txBody>
        </p:sp>
      </p:grpSp>
      <p:sp>
        <p:nvSpPr>
          <p:cNvPr id="701501" name="Text Box 61"/>
          <p:cNvSpPr txBox="1">
            <a:spLocks noChangeArrowheads="1"/>
          </p:cNvSpPr>
          <p:nvPr/>
        </p:nvSpPr>
        <p:spPr bwMode="auto">
          <a:xfrm>
            <a:off x="179388" y="1000125"/>
            <a:ext cx="35544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b="1">
                <a:solidFill>
                  <a:srgbClr val="FF3300"/>
                </a:solidFill>
                <a:latin typeface="Times New Roman" pitchFamily="18" charset="0"/>
                <a:ea typeface="微软雅黑" pitchFamily="34" charset="-122"/>
              </a:rPr>
              <a:t>重要认识</a:t>
            </a:r>
            <a:r>
              <a:rPr lang="en-US" altLang="zh-CN" sz="2000" b="1">
                <a:solidFill>
                  <a:srgbClr val="FF3300"/>
                </a:solidFill>
                <a:latin typeface="Times New Roman" pitchFamily="18" charset="0"/>
                <a:ea typeface="微软雅黑" pitchFamily="34" charset="-122"/>
              </a:rPr>
              <a:t>1</a:t>
            </a:r>
            <a:r>
              <a:rPr lang="zh-CN" altLang="en-US" sz="2000" b="1">
                <a:solidFill>
                  <a:srgbClr val="FF3300"/>
                </a:solidFill>
                <a:latin typeface="Times New Roman" pitchFamily="18" charset="0"/>
                <a:ea typeface="微软雅黑" pitchFamily="34" charset="-122"/>
              </a:rPr>
              <a:t>：</a:t>
            </a:r>
            <a:r>
              <a:rPr lang="zh-CN" altLang="en-US" sz="2000" b="1">
                <a:solidFill>
                  <a:srgbClr val="008000"/>
                </a:solidFill>
                <a:latin typeface="Times New Roman" pitchFamily="18" charset="0"/>
                <a:ea typeface="微软雅黑" pitchFamily="34" charset="-122"/>
              </a:rPr>
              <a:t>计算机中所有算术运算都基于加法器实现！</a:t>
            </a:r>
          </a:p>
        </p:txBody>
      </p:sp>
      <p:sp>
        <p:nvSpPr>
          <p:cNvPr id="282768" name="Rectangle 144"/>
          <p:cNvSpPr>
            <a:spLocks noChangeArrowheads="1"/>
          </p:cNvSpPr>
          <p:nvPr/>
        </p:nvSpPr>
        <p:spPr bwMode="auto">
          <a:xfrm>
            <a:off x="4167188" y="915988"/>
            <a:ext cx="4621212" cy="163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15000"/>
              </a:lnSpc>
            </a:pPr>
            <a:r>
              <a:rPr kumimoji="1" lang="zh-CN" altLang="en-US" sz="2000" b="1">
                <a:solidFill>
                  <a:srgbClr val="FF3300"/>
                </a:solidFill>
                <a:latin typeface="微软雅黑" pitchFamily="34" charset="-122"/>
                <a:ea typeface="微软雅黑" pitchFamily="34" charset="-122"/>
              </a:rPr>
              <a:t>重要认识</a:t>
            </a:r>
            <a:r>
              <a:rPr kumimoji="1" lang="en-US" altLang="zh-CN" sz="2000" b="1">
                <a:solidFill>
                  <a:srgbClr val="FF3300"/>
                </a:solidFill>
                <a:latin typeface="微软雅黑" pitchFamily="34" charset="-122"/>
                <a:ea typeface="微软雅黑" pitchFamily="34" charset="-122"/>
              </a:rPr>
              <a:t>2</a:t>
            </a:r>
            <a:r>
              <a:rPr kumimoji="1" lang="zh-CN" altLang="en-US" sz="2000" b="1">
                <a:solidFill>
                  <a:srgbClr val="FF3300"/>
                </a:solidFill>
                <a:latin typeface="微软雅黑" pitchFamily="34" charset="-122"/>
                <a:ea typeface="微软雅黑" pitchFamily="34" charset="-122"/>
              </a:rPr>
              <a:t>：</a:t>
            </a:r>
            <a:r>
              <a:rPr kumimoji="1" lang="zh-CN" altLang="en-US" sz="2000" b="1">
                <a:solidFill>
                  <a:srgbClr val="008000"/>
                </a:solidFill>
                <a:latin typeface="微软雅黑" pitchFamily="34" charset="-122"/>
                <a:ea typeface="微软雅黑" pitchFamily="34" charset="-122"/>
              </a:rPr>
              <a:t>加法器不知道所运算的是带符号数还是无符号数。</a:t>
            </a:r>
          </a:p>
          <a:p>
            <a:pPr>
              <a:lnSpc>
                <a:spcPct val="115000"/>
              </a:lnSpc>
            </a:pPr>
            <a:endParaRPr kumimoji="1" lang="zh-CN" altLang="en-US" sz="800" b="1">
              <a:solidFill>
                <a:srgbClr val="008000"/>
              </a:solidFill>
              <a:latin typeface="微软雅黑" pitchFamily="34" charset="-122"/>
              <a:ea typeface="微软雅黑" pitchFamily="34" charset="-122"/>
            </a:endParaRPr>
          </a:p>
          <a:p>
            <a:pPr>
              <a:lnSpc>
                <a:spcPct val="115000"/>
              </a:lnSpc>
            </a:pPr>
            <a:r>
              <a:rPr kumimoji="1" lang="zh-CN" altLang="en-US" sz="2000" b="1">
                <a:solidFill>
                  <a:srgbClr val="FF3300"/>
                </a:solidFill>
                <a:latin typeface="微软雅黑" pitchFamily="34" charset="-122"/>
                <a:ea typeface="微软雅黑" pitchFamily="34" charset="-122"/>
              </a:rPr>
              <a:t>重要认识</a:t>
            </a:r>
            <a:r>
              <a:rPr kumimoji="1" lang="en-US" altLang="zh-CN" sz="2000" b="1">
                <a:solidFill>
                  <a:srgbClr val="FF3300"/>
                </a:solidFill>
                <a:latin typeface="微软雅黑" pitchFamily="34" charset="-122"/>
                <a:ea typeface="微软雅黑" pitchFamily="34" charset="-122"/>
              </a:rPr>
              <a:t>3</a:t>
            </a:r>
            <a:r>
              <a:rPr kumimoji="1" lang="zh-CN" altLang="en-US" sz="2000" b="1">
                <a:solidFill>
                  <a:srgbClr val="FF3300"/>
                </a:solidFill>
                <a:latin typeface="微软雅黑" pitchFamily="34" charset="-122"/>
                <a:ea typeface="微软雅黑" pitchFamily="34" charset="-122"/>
              </a:rPr>
              <a:t>：</a:t>
            </a:r>
            <a:r>
              <a:rPr kumimoji="1" lang="zh-CN" altLang="en-US" sz="2000" b="1">
                <a:solidFill>
                  <a:srgbClr val="008000"/>
                </a:solidFill>
                <a:latin typeface="微软雅黑" pitchFamily="34" charset="-122"/>
                <a:ea typeface="微软雅黑" pitchFamily="34" charset="-122"/>
              </a:rPr>
              <a:t>加法器不判定对错，总是取低</a:t>
            </a:r>
            <a:r>
              <a:rPr kumimoji="1" lang="en-US" altLang="zh-CN" sz="2000" b="1">
                <a:solidFill>
                  <a:srgbClr val="008000"/>
                </a:solidFill>
                <a:latin typeface="微软雅黑" pitchFamily="34" charset="-122"/>
                <a:ea typeface="微软雅黑" pitchFamily="34" charset="-122"/>
              </a:rPr>
              <a:t>n</a:t>
            </a:r>
            <a:r>
              <a:rPr kumimoji="1" lang="zh-CN" altLang="en-US" sz="2000" b="1">
                <a:solidFill>
                  <a:srgbClr val="008000"/>
                </a:solidFill>
                <a:latin typeface="微软雅黑" pitchFamily="34" charset="-122"/>
                <a:ea typeface="微软雅黑" pitchFamily="34" charset="-122"/>
              </a:rPr>
              <a:t>位作为结果，并生成标志信息。</a:t>
            </a:r>
          </a:p>
        </p:txBody>
      </p:sp>
      <p:sp>
        <p:nvSpPr>
          <p:cNvPr id="701503" name="Text Box 63"/>
          <p:cNvSpPr txBox="1">
            <a:spLocks noChangeArrowheads="1"/>
          </p:cNvSpPr>
          <p:nvPr/>
        </p:nvSpPr>
        <p:spPr bwMode="auto">
          <a:xfrm>
            <a:off x="7586663" y="5094288"/>
            <a:ext cx="13208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15000"/>
              </a:spcBef>
            </a:pPr>
            <a:r>
              <a:rPr lang="zh-CN" altLang="en-US" sz="2000" b="1">
                <a:solidFill>
                  <a:srgbClr val="FF3300"/>
                </a:solidFill>
                <a:latin typeface="微软雅黑" pitchFamily="34" charset="-122"/>
                <a:ea typeface="微软雅黑" pitchFamily="34" charset="-122"/>
              </a:rPr>
              <a:t>溢出标志</a:t>
            </a:r>
            <a:endParaRPr lang="en-US" altLang="zh-CN" sz="2000" b="1">
              <a:latin typeface="微软雅黑" pitchFamily="34" charset="-122"/>
              <a:ea typeface="微软雅黑" pitchFamily="34" charset="-122"/>
            </a:endParaRPr>
          </a:p>
        </p:txBody>
      </p:sp>
      <p:sp>
        <p:nvSpPr>
          <p:cNvPr id="701504" name="Text Box 64"/>
          <p:cNvSpPr txBox="1">
            <a:spLocks noChangeArrowheads="1"/>
          </p:cNvSpPr>
          <p:nvPr/>
        </p:nvSpPr>
        <p:spPr bwMode="auto">
          <a:xfrm>
            <a:off x="7632700" y="3968750"/>
            <a:ext cx="10318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15000"/>
              </a:spcBef>
            </a:pPr>
            <a:r>
              <a:rPr lang="zh-CN" altLang="en-US" sz="2000" b="1">
                <a:solidFill>
                  <a:srgbClr val="FF3300"/>
                </a:solidFill>
                <a:latin typeface="微软雅黑" pitchFamily="34" charset="-122"/>
                <a:ea typeface="微软雅黑" pitchFamily="34" charset="-122"/>
              </a:rPr>
              <a:t>零标志</a:t>
            </a:r>
            <a:endParaRPr lang="en-US" altLang="zh-CN" sz="2000" b="1">
              <a:latin typeface="微软雅黑" pitchFamily="34" charset="-122"/>
              <a:ea typeface="微软雅黑" pitchFamily="34" charset="-122"/>
            </a:endParaRPr>
          </a:p>
        </p:txBody>
      </p:sp>
      <p:sp>
        <p:nvSpPr>
          <p:cNvPr id="701505" name="Text Box 65"/>
          <p:cNvSpPr txBox="1">
            <a:spLocks noChangeArrowheads="1"/>
          </p:cNvSpPr>
          <p:nvPr/>
        </p:nvSpPr>
        <p:spPr bwMode="auto">
          <a:xfrm>
            <a:off x="7586663" y="4329113"/>
            <a:ext cx="12636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15000"/>
              </a:spcBef>
            </a:pPr>
            <a:r>
              <a:rPr lang="zh-CN" altLang="en-US" sz="2000" b="1">
                <a:solidFill>
                  <a:srgbClr val="FF3300"/>
                </a:solidFill>
                <a:latin typeface="微软雅黑" pitchFamily="34" charset="-122"/>
                <a:ea typeface="微软雅黑" pitchFamily="34" charset="-122"/>
              </a:rPr>
              <a:t>符号标志</a:t>
            </a:r>
            <a:endParaRPr lang="en-US" altLang="zh-CN" sz="2000" b="1">
              <a:latin typeface="微软雅黑" pitchFamily="34" charset="-122"/>
              <a:ea typeface="微软雅黑" pitchFamily="34" charset="-122"/>
            </a:endParaRPr>
          </a:p>
        </p:txBody>
      </p:sp>
      <p:sp>
        <p:nvSpPr>
          <p:cNvPr id="701506" name="Text Box 66"/>
          <p:cNvSpPr txBox="1">
            <a:spLocks noChangeArrowheads="1"/>
          </p:cNvSpPr>
          <p:nvPr/>
        </p:nvSpPr>
        <p:spPr bwMode="auto">
          <a:xfrm>
            <a:off x="7181850" y="5815013"/>
            <a:ext cx="1639888"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15000"/>
              </a:spcBef>
            </a:pPr>
            <a:r>
              <a:rPr lang="zh-CN" altLang="en-US" sz="2000" b="1">
                <a:solidFill>
                  <a:srgbClr val="FF3300"/>
                </a:solidFill>
                <a:latin typeface="微软雅黑" pitchFamily="34" charset="-122"/>
                <a:ea typeface="微软雅黑" pitchFamily="34" charset="-122"/>
              </a:rPr>
              <a:t>进</a:t>
            </a:r>
            <a:r>
              <a:rPr lang="en-US" altLang="zh-CN" sz="2000" b="1">
                <a:solidFill>
                  <a:srgbClr val="FF3300"/>
                </a:solidFill>
                <a:latin typeface="微软雅黑" pitchFamily="34" charset="-122"/>
                <a:ea typeface="微软雅黑" pitchFamily="34" charset="-122"/>
              </a:rPr>
              <a:t>/</a:t>
            </a:r>
            <a:r>
              <a:rPr lang="zh-CN" altLang="en-US" sz="2000" b="1">
                <a:solidFill>
                  <a:srgbClr val="FF3300"/>
                </a:solidFill>
                <a:latin typeface="微软雅黑" pitchFamily="34" charset="-122"/>
                <a:ea typeface="微软雅黑" pitchFamily="34" charset="-122"/>
              </a:rPr>
              <a:t>借位标志</a:t>
            </a:r>
            <a:endParaRPr lang="en-US" altLang="zh-CN" sz="2000" b="1">
              <a:latin typeface="微软雅黑" pitchFamily="34" charset="-122"/>
              <a:ea typeface="微软雅黑" pitchFamily="34" charset="-122"/>
            </a:endParaRPr>
          </a:p>
        </p:txBody>
      </p:sp>
    </p:spTree>
    <p:extLst>
      <p:ext uri="{BB962C8B-B14F-4D97-AF65-F5344CB8AC3E}">
        <p14:creationId xmlns:p14="http://schemas.microsoft.com/office/powerpoint/2010/main" val="18772422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1501">
                                            <p:txEl>
                                              <p:pRg st="0" end="0"/>
                                            </p:txEl>
                                          </p:spTgt>
                                        </p:tgtEl>
                                        <p:attrNameLst>
                                          <p:attrName>style.visibility</p:attrName>
                                        </p:attrNameLst>
                                      </p:cBhvr>
                                      <p:to>
                                        <p:strVal val="visible"/>
                                      </p:to>
                                    </p:set>
                                    <p:animEffect transition="in" filter="blinds(horizontal)">
                                      <p:cBhvr>
                                        <p:cTn id="7" dur="500"/>
                                        <p:tgtEl>
                                          <p:spTgt spid="70150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2768">
                                            <p:txEl>
                                              <p:pRg st="0" end="0"/>
                                            </p:txEl>
                                          </p:spTgt>
                                        </p:tgtEl>
                                        <p:attrNameLst>
                                          <p:attrName>style.visibility</p:attrName>
                                        </p:attrNameLst>
                                      </p:cBhvr>
                                      <p:to>
                                        <p:strVal val="visible"/>
                                      </p:to>
                                    </p:set>
                                    <p:animEffect transition="in" filter="blinds(horizontal)">
                                      <p:cBhvr>
                                        <p:cTn id="12" dur="500"/>
                                        <p:tgtEl>
                                          <p:spTgt spid="28276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82768">
                                            <p:txEl>
                                              <p:pRg st="2" end="2"/>
                                            </p:txEl>
                                          </p:spTgt>
                                        </p:tgtEl>
                                        <p:attrNameLst>
                                          <p:attrName>style.visibility</p:attrName>
                                        </p:attrNameLst>
                                      </p:cBhvr>
                                      <p:to>
                                        <p:strVal val="visible"/>
                                      </p:to>
                                    </p:set>
                                    <p:animEffect transition="in" filter="blinds(horizontal)">
                                      <p:cBhvr>
                                        <p:cTn id="17" dur="500"/>
                                        <p:tgtEl>
                                          <p:spTgt spid="28276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idx="4294967295"/>
          </p:nvPr>
        </p:nvSpPr>
        <p:spPr>
          <a:xfrm>
            <a:off x="1062038" y="98425"/>
            <a:ext cx="7335837" cy="600075"/>
          </a:xfrm>
          <a:noFill/>
        </p:spPr>
        <p:txBody>
          <a:bodyPr lIns="63500" tIns="25400" rIns="63500" bIns="25400" anchor="t">
            <a:spAutoFit/>
          </a:bodyPr>
          <a:lstStyle/>
          <a:p>
            <a:r>
              <a:rPr lang="zh-CN" altLang="en-US" dirty="0" smtClean="0"/>
              <a:t>条件标志位（条件码</a:t>
            </a:r>
            <a:r>
              <a:rPr lang="en-US" altLang="zh-CN" dirty="0" smtClean="0"/>
              <a:t>CC</a:t>
            </a:r>
            <a:r>
              <a:rPr lang="zh-CN" altLang="en-US" dirty="0" smtClean="0"/>
              <a:t>）</a:t>
            </a:r>
          </a:p>
        </p:txBody>
      </p:sp>
      <p:sp>
        <p:nvSpPr>
          <p:cNvPr id="57463" name="Rectangle 119"/>
          <p:cNvSpPr>
            <a:spLocks noChangeArrowheads="1"/>
          </p:cNvSpPr>
          <p:nvPr/>
        </p:nvSpPr>
        <p:spPr bwMode="auto">
          <a:xfrm>
            <a:off x="238125" y="5191125"/>
            <a:ext cx="8685213"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35000"/>
              </a:spcBef>
              <a:buSzPct val="70000"/>
              <a:buFont typeface="Wingdings" pitchFamily="2" charset="2"/>
              <a:buChar char="l"/>
            </a:pPr>
            <a:r>
              <a:rPr lang="zh-CN" altLang="en-US" sz="1600" b="1" dirty="0">
                <a:latin typeface="Times New Roman" pitchFamily="18" charset="0"/>
              </a:rPr>
              <a:t> </a:t>
            </a:r>
            <a:r>
              <a:rPr lang="zh-CN" altLang="en-US" sz="2000" b="1" dirty="0">
                <a:latin typeface="微软雅黑" pitchFamily="34" charset="-122"/>
                <a:ea typeface="微软雅黑" pitchFamily="34" charset="-122"/>
              </a:rPr>
              <a:t>零标志</a:t>
            </a:r>
            <a:r>
              <a:rPr lang="en-US" altLang="zh-CN" sz="2000" b="1" dirty="0">
                <a:solidFill>
                  <a:srgbClr val="FF0000"/>
                </a:solidFill>
                <a:latin typeface="微软雅黑" pitchFamily="34" charset="-122"/>
                <a:ea typeface="微软雅黑" pitchFamily="34" charset="-122"/>
              </a:rPr>
              <a:t>ZF</a:t>
            </a:r>
            <a:r>
              <a:rPr lang="zh-CN" altLang="en-US" sz="2000" b="1" dirty="0">
                <a:latin typeface="微软雅黑" pitchFamily="34" charset="-122"/>
                <a:ea typeface="微软雅黑" pitchFamily="34" charset="-122"/>
              </a:rPr>
              <a:t>、溢出标志</a:t>
            </a:r>
            <a:r>
              <a:rPr lang="en-US" altLang="zh-CN" sz="2000" b="1" dirty="0">
                <a:solidFill>
                  <a:srgbClr val="FF0000"/>
                </a:solidFill>
                <a:latin typeface="微软雅黑" pitchFamily="34" charset="-122"/>
                <a:ea typeface="微软雅黑" pitchFamily="34" charset="-122"/>
              </a:rPr>
              <a:t>OF</a:t>
            </a:r>
            <a:r>
              <a:rPr lang="zh-CN" altLang="en-US" sz="2000" b="1" dirty="0">
                <a:latin typeface="微软雅黑" pitchFamily="34" charset="-122"/>
                <a:ea typeface="微软雅黑" pitchFamily="34" charset="-122"/>
              </a:rPr>
              <a:t>、进</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借位标志</a:t>
            </a:r>
            <a:r>
              <a:rPr lang="en-US" altLang="zh-CN" sz="2000" b="1" dirty="0">
                <a:solidFill>
                  <a:srgbClr val="FF0000"/>
                </a:solidFill>
                <a:latin typeface="微软雅黑" pitchFamily="34" charset="-122"/>
                <a:ea typeface="微软雅黑" pitchFamily="34" charset="-122"/>
              </a:rPr>
              <a:t>CF</a:t>
            </a:r>
            <a:r>
              <a:rPr lang="zh-CN" altLang="en-US" sz="2000" b="1" dirty="0">
                <a:latin typeface="微软雅黑" pitchFamily="34" charset="-122"/>
                <a:ea typeface="微软雅黑" pitchFamily="34" charset="-122"/>
              </a:rPr>
              <a:t>、符号标志</a:t>
            </a:r>
            <a:r>
              <a:rPr lang="en-US" altLang="zh-CN" sz="2000" b="1" dirty="0">
                <a:solidFill>
                  <a:srgbClr val="FF0000"/>
                </a:solidFill>
                <a:latin typeface="微软雅黑" pitchFamily="34" charset="-122"/>
                <a:ea typeface="微软雅黑" pitchFamily="34" charset="-122"/>
              </a:rPr>
              <a:t>SF</a:t>
            </a:r>
            <a:r>
              <a:rPr lang="zh-CN" altLang="en-US" sz="2000" b="1" dirty="0">
                <a:latin typeface="微软雅黑" pitchFamily="34" charset="-122"/>
                <a:ea typeface="微软雅黑" pitchFamily="34" charset="-122"/>
              </a:rPr>
              <a:t>称为条件标志。</a:t>
            </a:r>
          </a:p>
          <a:p>
            <a:pPr>
              <a:spcBef>
                <a:spcPct val="35000"/>
              </a:spcBef>
              <a:buFontTx/>
              <a:buChar char="•"/>
            </a:pPr>
            <a:r>
              <a:rPr lang="zh-CN" altLang="en-US" sz="2000" b="1" dirty="0">
                <a:latin typeface="微软雅黑" pitchFamily="34" charset="-122"/>
                <a:ea typeface="微软雅黑" pitchFamily="34" charset="-122"/>
              </a:rPr>
              <a:t> </a:t>
            </a:r>
            <a:r>
              <a:rPr lang="zh-CN" altLang="en-US" sz="2000" b="1" dirty="0">
                <a:solidFill>
                  <a:srgbClr val="FF0000"/>
                </a:solidFill>
                <a:latin typeface="微软雅黑" pitchFamily="34" charset="-122"/>
                <a:ea typeface="微软雅黑" pitchFamily="34" charset="-122"/>
              </a:rPr>
              <a:t>条件标志（</a:t>
            </a:r>
            <a:r>
              <a:rPr lang="en-US" altLang="zh-CN" sz="2000" b="1" dirty="0">
                <a:solidFill>
                  <a:srgbClr val="FF0000"/>
                </a:solidFill>
                <a:latin typeface="微软雅黑" pitchFamily="34" charset="-122"/>
                <a:ea typeface="微软雅黑" pitchFamily="34" charset="-122"/>
              </a:rPr>
              <a:t>Flag</a:t>
            </a:r>
            <a:r>
              <a:rPr lang="zh-CN" altLang="en-US" sz="2000" b="1" dirty="0">
                <a:solidFill>
                  <a:srgbClr val="FF0000"/>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在运算电路中产生，被记录到专门的寄存器中</a:t>
            </a:r>
          </a:p>
          <a:p>
            <a:pPr>
              <a:spcBef>
                <a:spcPct val="35000"/>
              </a:spcBef>
              <a:buFontTx/>
              <a:buChar char="•"/>
            </a:pPr>
            <a:r>
              <a:rPr lang="zh-CN" altLang="en-US" sz="2000" b="1" dirty="0">
                <a:latin typeface="微软雅黑" pitchFamily="34" charset="-122"/>
                <a:ea typeface="微软雅黑" pitchFamily="34" charset="-122"/>
              </a:rPr>
              <a:t> 存放标志的寄存器通常称为</a:t>
            </a:r>
            <a:r>
              <a:rPr lang="zh-CN" altLang="en-US" sz="2000" b="1" dirty="0">
                <a:solidFill>
                  <a:srgbClr val="CC3300"/>
                </a:solidFill>
                <a:latin typeface="微软雅黑" pitchFamily="34" charset="-122"/>
                <a:ea typeface="微软雅黑" pitchFamily="34" charset="-122"/>
              </a:rPr>
              <a:t>程序</a:t>
            </a:r>
            <a:r>
              <a:rPr lang="en-US" altLang="zh-CN" sz="2000" b="1" dirty="0">
                <a:solidFill>
                  <a:srgbClr val="CC3300"/>
                </a:solidFill>
                <a:latin typeface="微软雅黑" pitchFamily="34" charset="-122"/>
                <a:ea typeface="微软雅黑" pitchFamily="34" charset="-122"/>
              </a:rPr>
              <a:t>/</a:t>
            </a:r>
            <a:r>
              <a:rPr lang="zh-CN" altLang="en-US" sz="2000" b="1" dirty="0">
                <a:solidFill>
                  <a:srgbClr val="CC3300"/>
                </a:solidFill>
                <a:latin typeface="微软雅黑" pitchFamily="34" charset="-122"/>
                <a:ea typeface="微软雅黑" pitchFamily="34" charset="-122"/>
              </a:rPr>
              <a:t>状态字寄存器</a:t>
            </a:r>
            <a:r>
              <a:rPr lang="zh-CN" altLang="en-US" sz="2000" b="1" dirty="0">
                <a:latin typeface="微软雅黑" pitchFamily="34" charset="-122"/>
                <a:ea typeface="微软雅黑" pitchFamily="34" charset="-122"/>
              </a:rPr>
              <a:t>或</a:t>
            </a:r>
            <a:r>
              <a:rPr lang="zh-CN" altLang="en-US" sz="2000" b="1" dirty="0">
                <a:solidFill>
                  <a:srgbClr val="CC3300"/>
                </a:solidFill>
                <a:latin typeface="微软雅黑" pitchFamily="34" charset="-122"/>
                <a:ea typeface="微软雅黑" pitchFamily="34" charset="-122"/>
              </a:rPr>
              <a:t>标志寄存器。</a:t>
            </a:r>
            <a:r>
              <a:rPr lang="zh-CN" altLang="en-US" sz="2000" b="1" dirty="0">
                <a:latin typeface="微软雅黑" pitchFamily="34" charset="-122"/>
                <a:ea typeface="微软雅黑" pitchFamily="34" charset="-122"/>
              </a:rPr>
              <a:t>每个标志对应标志寄存器中的一个标志位。 </a:t>
            </a:r>
            <a:r>
              <a:rPr lang="zh-CN" altLang="en-US" sz="2000" b="1" dirty="0">
                <a:solidFill>
                  <a:srgbClr val="990000"/>
                </a:solidFill>
                <a:latin typeface="微软雅黑" pitchFamily="34" charset="-122"/>
                <a:ea typeface="微软雅黑" pitchFamily="34" charset="-122"/>
              </a:rPr>
              <a:t> 如，</a:t>
            </a:r>
            <a:r>
              <a:rPr lang="en-US" altLang="zh-CN" sz="2000" b="1" dirty="0">
                <a:solidFill>
                  <a:srgbClr val="990000"/>
                </a:solidFill>
                <a:latin typeface="微软雅黑" pitchFamily="34" charset="-122"/>
                <a:ea typeface="微软雅黑" pitchFamily="34" charset="-122"/>
              </a:rPr>
              <a:t>IA-32</a:t>
            </a:r>
            <a:r>
              <a:rPr lang="zh-CN" altLang="en-US" sz="2000" b="1" dirty="0">
                <a:solidFill>
                  <a:srgbClr val="990000"/>
                </a:solidFill>
                <a:latin typeface="微软雅黑" pitchFamily="34" charset="-122"/>
                <a:ea typeface="微软雅黑" pitchFamily="34" charset="-122"/>
              </a:rPr>
              <a:t>中的</a:t>
            </a:r>
            <a:r>
              <a:rPr lang="en-US" altLang="zh-CN" sz="2000" b="1" dirty="0">
                <a:solidFill>
                  <a:srgbClr val="990000"/>
                </a:solidFill>
                <a:latin typeface="微软雅黑" pitchFamily="34" charset="-122"/>
                <a:ea typeface="微软雅黑" pitchFamily="34" charset="-122"/>
              </a:rPr>
              <a:t>EFLAGS</a:t>
            </a:r>
            <a:r>
              <a:rPr lang="zh-CN" altLang="en-US" sz="2000" b="1" dirty="0">
                <a:solidFill>
                  <a:srgbClr val="990000"/>
                </a:solidFill>
                <a:latin typeface="微软雅黑" pitchFamily="34" charset="-122"/>
                <a:ea typeface="微软雅黑" pitchFamily="34" charset="-122"/>
              </a:rPr>
              <a:t>寄存器</a:t>
            </a:r>
          </a:p>
        </p:txBody>
      </p:sp>
      <p:sp>
        <p:nvSpPr>
          <p:cNvPr id="702468" name="Text Box 4"/>
          <p:cNvSpPr txBox="1">
            <a:spLocks noChangeArrowheads="1"/>
          </p:cNvSpPr>
          <p:nvPr/>
        </p:nvSpPr>
        <p:spPr bwMode="auto">
          <a:xfrm>
            <a:off x="4481513" y="3203575"/>
            <a:ext cx="2655887"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25000"/>
              </a:spcBef>
            </a:pPr>
            <a:r>
              <a:rPr lang="zh-CN" altLang="en-US" sz="2000" b="1">
                <a:solidFill>
                  <a:srgbClr val="990000"/>
                </a:solidFill>
                <a:latin typeface="微软雅黑" pitchFamily="34" charset="-122"/>
                <a:ea typeface="微软雅黑" pitchFamily="34" charset="-122"/>
              </a:rPr>
              <a:t>问题：</a:t>
            </a:r>
            <a:r>
              <a:rPr lang="en-US" altLang="zh-CN" sz="2000" b="1">
                <a:solidFill>
                  <a:srgbClr val="990000"/>
                </a:solidFill>
                <a:latin typeface="微软雅黑" pitchFamily="34" charset="-122"/>
                <a:ea typeface="微软雅黑" pitchFamily="34" charset="-122"/>
              </a:rPr>
              <a:t>OF=</a:t>
            </a:r>
            <a:r>
              <a:rPr lang="zh-CN" altLang="en-US" sz="2000" b="1">
                <a:solidFill>
                  <a:srgbClr val="990000"/>
                </a:solidFill>
                <a:latin typeface="微软雅黑" pitchFamily="34" charset="-122"/>
                <a:ea typeface="微软雅黑" pitchFamily="34" charset="-122"/>
              </a:rPr>
              <a:t>？</a:t>
            </a:r>
            <a:r>
              <a:rPr lang="en-US" altLang="zh-CN" sz="2000" b="1">
                <a:solidFill>
                  <a:srgbClr val="990000"/>
                </a:solidFill>
                <a:latin typeface="微软雅黑" pitchFamily="34" charset="-122"/>
                <a:ea typeface="微软雅黑" pitchFamily="34" charset="-122"/>
              </a:rPr>
              <a:t>ZF=</a:t>
            </a:r>
            <a:r>
              <a:rPr lang="zh-CN" altLang="en-US" sz="2000" b="1">
                <a:solidFill>
                  <a:srgbClr val="990000"/>
                </a:solidFill>
                <a:latin typeface="微软雅黑" pitchFamily="34" charset="-122"/>
                <a:ea typeface="微软雅黑" pitchFamily="34" charset="-122"/>
              </a:rPr>
              <a:t>？   </a:t>
            </a:r>
          </a:p>
          <a:p>
            <a:pPr eaLnBrk="0" hangingPunct="0">
              <a:spcBef>
                <a:spcPct val="25000"/>
              </a:spcBef>
            </a:pPr>
            <a:r>
              <a:rPr lang="en-US" altLang="zh-CN" sz="2000" b="1">
                <a:solidFill>
                  <a:srgbClr val="990000"/>
                </a:solidFill>
                <a:latin typeface="微软雅黑" pitchFamily="34" charset="-122"/>
                <a:ea typeface="微软雅黑" pitchFamily="34" charset="-122"/>
              </a:rPr>
              <a:t>          SF=</a:t>
            </a:r>
            <a:r>
              <a:rPr lang="zh-CN" altLang="en-US" sz="2000" b="1">
                <a:solidFill>
                  <a:srgbClr val="990000"/>
                </a:solidFill>
                <a:latin typeface="微软雅黑" pitchFamily="34" charset="-122"/>
                <a:ea typeface="微软雅黑" pitchFamily="34" charset="-122"/>
              </a:rPr>
              <a:t>？</a:t>
            </a:r>
            <a:r>
              <a:rPr lang="en-US" altLang="zh-CN" sz="2000" b="1">
                <a:solidFill>
                  <a:srgbClr val="990000"/>
                </a:solidFill>
                <a:latin typeface="微软雅黑" pitchFamily="34" charset="-122"/>
                <a:ea typeface="微软雅黑" pitchFamily="34" charset="-122"/>
              </a:rPr>
              <a:t>CF=</a:t>
            </a:r>
            <a:r>
              <a:rPr lang="zh-CN" altLang="en-US" sz="2000" b="1">
                <a:solidFill>
                  <a:srgbClr val="990000"/>
                </a:solidFill>
                <a:latin typeface="微软雅黑" pitchFamily="34" charset="-122"/>
                <a:ea typeface="微软雅黑" pitchFamily="34" charset="-122"/>
              </a:rPr>
              <a:t>？</a:t>
            </a:r>
          </a:p>
        </p:txBody>
      </p:sp>
      <p:sp>
        <p:nvSpPr>
          <p:cNvPr id="702469" name="Text Box 5"/>
          <p:cNvSpPr txBox="1">
            <a:spLocks noChangeArrowheads="1"/>
          </p:cNvSpPr>
          <p:nvPr/>
        </p:nvSpPr>
        <p:spPr bwMode="auto">
          <a:xfrm>
            <a:off x="161925" y="4014788"/>
            <a:ext cx="86788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000" b="1">
                <a:solidFill>
                  <a:srgbClr val="990000"/>
                </a:solidFill>
                <a:latin typeface="微软雅黑" pitchFamily="34" charset="-122"/>
                <a:ea typeface="微软雅黑" pitchFamily="34" charset="-122"/>
                <a:hlinkClick r:id="" action="ppaction://hlinkshowjump?jump=nextslide"/>
              </a:rPr>
              <a:t>还记得如何得到各个标志位吗？</a:t>
            </a:r>
            <a:endParaRPr lang="zh-CN" altLang="en-US" sz="2000" b="1">
              <a:solidFill>
                <a:srgbClr val="990000"/>
              </a:solidFill>
              <a:latin typeface="微软雅黑" pitchFamily="34" charset="-122"/>
              <a:ea typeface="微软雅黑" pitchFamily="34" charset="-122"/>
            </a:endParaRPr>
          </a:p>
          <a:p>
            <a:pPr eaLnBrk="0" hangingPunct="0"/>
            <a:r>
              <a:rPr lang="en-US" altLang="zh-CN" sz="2000" b="1">
                <a:solidFill>
                  <a:srgbClr val="990000"/>
                </a:solidFill>
                <a:latin typeface="微软雅黑" pitchFamily="34" charset="-122"/>
                <a:ea typeface="微软雅黑" pitchFamily="34" charset="-122"/>
              </a:rPr>
              <a:t>OF</a:t>
            </a:r>
            <a:r>
              <a:rPr lang="zh-CN" altLang="en-US" sz="2000" b="1">
                <a:solidFill>
                  <a:srgbClr val="990000"/>
                </a:solidFill>
                <a:latin typeface="微软雅黑" pitchFamily="34" charset="-122"/>
                <a:ea typeface="微软雅黑" pitchFamily="34" charset="-122"/>
              </a:rPr>
              <a:t>：</a:t>
            </a:r>
            <a:r>
              <a:rPr lang="zh-CN" altLang="en-US" sz="2000" b="1">
                <a:solidFill>
                  <a:schemeClr val="accent2"/>
                </a:solidFill>
                <a:latin typeface="微软雅黑" pitchFamily="34" charset="-122"/>
                <a:ea typeface="微软雅黑" pitchFamily="34" charset="-122"/>
              </a:rPr>
              <a:t>若</a:t>
            </a:r>
            <a:r>
              <a:rPr lang="en-US" altLang="zh-CN" sz="2000" b="1">
                <a:solidFill>
                  <a:schemeClr val="accent2"/>
                </a:solidFill>
                <a:latin typeface="微软雅黑" pitchFamily="34" charset="-122"/>
                <a:ea typeface="微软雅黑" pitchFamily="34" charset="-122"/>
              </a:rPr>
              <a:t>A</a:t>
            </a:r>
            <a:r>
              <a:rPr lang="zh-CN" altLang="en-US" sz="2000" b="1">
                <a:solidFill>
                  <a:schemeClr val="accent2"/>
                </a:solidFill>
                <a:latin typeface="微软雅黑" pitchFamily="34" charset="-122"/>
                <a:ea typeface="微软雅黑" pitchFamily="34" charset="-122"/>
              </a:rPr>
              <a:t>与</a:t>
            </a:r>
            <a:r>
              <a:rPr lang="en-US" altLang="zh-CN" sz="2000" b="1">
                <a:solidFill>
                  <a:schemeClr val="accent2"/>
                </a:solidFill>
                <a:latin typeface="微软雅黑" pitchFamily="34" charset="-122"/>
                <a:ea typeface="微软雅黑" pitchFamily="34" charset="-122"/>
              </a:rPr>
              <a:t>B’</a:t>
            </a:r>
            <a:r>
              <a:rPr lang="zh-CN" altLang="en-US" sz="2000" b="1">
                <a:solidFill>
                  <a:schemeClr val="accent2"/>
                </a:solidFill>
                <a:latin typeface="微软雅黑" pitchFamily="34" charset="-122"/>
                <a:ea typeface="微软雅黑" pitchFamily="34" charset="-122"/>
              </a:rPr>
              <a:t>同号但与</a:t>
            </a:r>
            <a:r>
              <a:rPr lang="en-US" altLang="zh-CN" sz="2000" b="1">
                <a:solidFill>
                  <a:schemeClr val="accent2"/>
                </a:solidFill>
                <a:latin typeface="微软雅黑" pitchFamily="34" charset="-122"/>
                <a:ea typeface="微软雅黑" pitchFamily="34" charset="-122"/>
              </a:rPr>
              <a:t>Sum</a:t>
            </a:r>
            <a:r>
              <a:rPr lang="zh-CN" altLang="en-US" sz="2000" b="1">
                <a:solidFill>
                  <a:schemeClr val="accent2"/>
                </a:solidFill>
                <a:latin typeface="微软雅黑" pitchFamily="34" charset="-122"/>
                <a:ea typeface="微软雅黑" pitchFamily="34" charset="-122"/>
              </a:rPr>
              <a:t>不同号，则</a:t>
            </a:r>
            <a:r>
              <a:rPr lang="en-US" altLang="zh-CN" sz="2000" b="1">
                <a:solidFill>
                  <a:schemeClr val="accent2"/>
                </a:solidFill>
                <a:latin typeface="微软雅黑" pitchFamily="34" charset="-122"/>
                <a:ea typeface="微软雅黑" pitchFamily="34" charset="-122"/>
              </a:rPr>
              <a:t>1</a:t>
            </a:r>
            <a:r>
              <a:rPr lang="zh-CN" altLang="en-US" sz="2000" b="1">
                <a:solidFill>
                  <a:schemeClr val="accent2"/>
                </a:solidFill>
                <a:latin typeface="微软雅黑" pitchFamily="34" charset="-122"/>
                <a:ea typeface="微软雅黑" pitchFamily="34" charset="-122"/>
              </a:rPr>
              <a:t>；否则</a:t>
            </a:r>
            <a:r>
              <a:rPr lang="en-US" altLang="zh-CN" sz="2000" b="1">
                <a:solidFill>
                  <a:schemeClr val="accent2"/>
                </a:solidFill>
                <a:latin typeface="微软雅黑" pitchFamily="34" charset="-122"/>
                <a:ea typeface="微软雅黑" pitchFamily="34" charset="-122"/>
              </a:rPr>
              <a:t>0</a:t>
            </a:r>
            <a:r>
              <a:rPr lang="zh-CN" altLang="en-US" sz="2000" b="1">
                <a:solidFill>
                  <a:schemeClr val="accent2"/>
                </a:solidFill>
                <a:latin typeface="微软雅黑" pitchFamily="34" charset="-122"/>
                <a:ea typeface="微软雅黑" pitchFamily="34" charset="-122"/>
              </a:rPr>
              <a:t>。</a:t>
            </a:r>
            <a:r>
              <a:rPr lang="en-US" altLang="zh-CN" sz="2000" b="1">
                <a:solidFill>
                  <a:srgbClr val="990000"/>
                </a:solidFill>
                <a:latin typeface="微软雅黑" pitchFamily="34" charset="-122"/>
                <a:ea typeface="微软雅黑" pitchFamily="34" charset="-122"/>
              </a:rPr>
              <a:t>SF</a:t>
            </a:r>
            <a:r>
              <a:rPr lang="zh-CN" altLang="en-US" sz="2000" b="1">
                <a:solidFill>
                  <a:srgbClr val="990000"/>
                </a:solidFill>
                <a:latin typeface="微软雅黑" pitchFamily="34" charset="-122"/>
                <a:ea typeface="微软雅黑" pitchFamily="34" charset="-122"/>
              </a:rPr>
              <a:t>：</a:t>
            </a:r>
            <a:r>
              <a:rPr lang="en-US" altLang="zh-CN" sz="2000" b="1">
                <a:solidFill>
                  <a:schemeClr val="accent2"/>
                </a:solidFill>
                <a:latin typeface="微软雅黑" pitchFamily="34" charset="-122"/>
                <a:ea typeface="微软雅黑" pitchFamily="34" charset="-122"/>
              </a:rPr>
              <a:t>sum</a:t>
            </a:r>
            <a:r>
              <a:rPr lang="zh-CN" altLang="en-US" sz="2000" b="1">
                <a:solidFill>
                  <a:schemeClr val="accent2"/>
                </a:solidFill>
                <a:latin typeface="微软雅黑" pitchFamily="34" charset="-122"/>
                <a:ea typeface="微软雅黑" pitchFamily="34" charset="-122"/>
              </a:rPr>
              <a:t>符号</a:t>
            </a:r>
          </a:p>
          <a:p>
            <a:pPr eaLnBrk="0" hangingPunct="0"/>
            <a:r>
              <a:rPr lang="en-US" altLang="zh-CN" sz="2000" b="1">
                <a:solidFill>
                  <a:srgbClr val="990000"/>
                </a:solidFill>
                <a:latin typeface="微软雅黑" pitchFamily="34" charset="-122"/>
                <a:ea typeface="微软雅黑" pitchFamily="34" charset="-122"/>
              </a:rPr>
              <a:t>ZF</a:t>
            </a:r>
            <a:r>
              <a:rPr lang="zh-CN" altLang="en-US" sz="2000" b="1">
                <a:solidFill>
                  <a:srgbClr val="990000"/>
                </a:solidFill>
                <a:latin typeface="微软雅黑" pitchFamily="34" charset="-122"/>
                <a:ea typeface="微软雅黑" pitchFamily="34" charset="-122"/>
              </a:rPr>
              <a:t>：</a:t>
            </a:r>
            <a:r>
              <a:rPr lang="zh-CN" altLang="en-US" sz="2000" b="1">
                <a:solidFill>
                  <a:schemeClr val="accent2"/>
                </a:solidFill>
                <a:latin typeface="微软雅黑" pitchFamily="34" charset="-122"/>
                <a:ea typeface="微软雅黑" pitchFamily="34" charset="-122"/>
              </a:rPr>
              <a:t>如</a:t>
            </a:r>
            <a:r>
              <a:rPr lang="en-US" altLang="zh-CN" sz="2000" b="1">
                <a:solidFill>
                  <a:schemeClr val="accent2"/>
                </a:solidFill>
                <a:latin typeface="微软雅黑" pitchFamily="34" charset="-122"/>
                <a:ea typeface="微软雅黑" pitchFamily="34" charset="-122"/>
              </a:rPr>
              <a:t>Sum</a:t>
            </a:r>
            <a:r>
              <a:rPr lang="zh-CN" altLang="en-US" sz="2000" b="1">
                <a:solidFill>
                  <a:schemeClr val="accent2"/>
                </a:solidFill>
                <a:latin typeface="微软雅黑" pitchFamily="34" charset="-122"/>
                <a:ea typeface="微软雅黑" pitchFamily="34" charset="-122"/>
              </a:rPr>
              <a:t>为</a:t>
            </a:r>
            <a:r>
              <a:rPr lang="en-US" altLang="zh-CN" sz="2000" b="1">
                <a:solidFill>
                  <a:schemeClr val="accent2"/>
                </a:solidFill>
                <a:latin typeface="微软雅黑" pitchFamily="34" charset="-122"/>
                <a:ea typeface="微软雅黑" pitchFamily="34" charset="-122"/>
              </a:rPr>
              <a:t>0</a:t>
            </a:r>
            <a:r>
              <a:rPr lang="zh-CN" altLang="en-US" sz="2000" b="1">
                <a:solidFill>
                  <a:schemeClr val="accent2"/>
                </a:solidFill>
                <a:latin typeface="微软雅黑" pitchFamily="34" charset="-122"/>
                <a:ea typeface="微软雅黑" pitchFamily="34" charset="-122"/>
              </a:rPr>
              <a:t>，则</a:t>
            </a:r>
            <a:r>
              <a:rPr lang="en-US" altLang="zh-CN" sz="2000" b="1">
                <a:solidFill>
                  <a:schemeClr val="accent2"/>
                </a:solidFill>
                <a:latin typeface="微软雅黑" pitchFamily="34" charset="-122"/>
                <a:ea typeface="微软雅黑" pitchFamily="34" charset="-122"/>
              </a:rPr>
              <a:t>1</a:t>
            </a:r>
            <a:r>
              <a:rPr lang="zh-CN" altLang="en-US" sz="2000" b="1">
                <a:solidFill>
                  <a:schemeClr val="accent2"/>
                </a:solidFill>
                <a:latin typeface="微软雅黑" pitchFamily="34" charset="-122"/>
                <a:ea typeface="微软雅黑" pitchFamily="34" charset="-122"/>
              </a:rPr>
              <a:t>，否则</a:t>
            </a:r>
            <a:r>
              <a:rPr lang="en-US" altLang="zh-CN" sz="2000" b="1">
                <a:solidFill>
                  <a:schemeClr val="accent2"/>
                </a:solidFill>
                <a:latin typeface="微软雅黑" pitchFamily="34" charset="-122"/>
                <a:ea typeface="微软雅黑" pitchFamily="34" charset="-122"/>
              </a:rPr>
              <a:t>0</a:t>
            </a:r>
            <a:r>
              <a:rPr lang="zh-CN" altLang="en-US" sz="2000" b="1">
                <a:solidFill>
                  <a:schemeClr val="accent2"/>
                </a:solidFill>
                <a:latin typeface="微软雅黑" pitchFamily="34" charset="-122"/>
                <a:ea typeface="微软雅黑" pitchFamily="34" charset="-122"/>
              </a:rPr>
              <a:t>。</a:t>
            </a:r>
            <a:r>
              <a:rPr lang="en-US" altLang="zh-CN" sz="2000" b="1">
                <a:solidFill>
                  <a:srgbClr val="990000"/>
                </a:solidFill>
                <a:latin typeface="微软雅黑" pitchFamily="34" charset="-122"/>
                <a:ea typeface="微软雅黑" pitchFamily="34" charset="-122"/>
              </a:rPr>
              <a:t>CF</a:t>
            </a:r>
            <a:r>
              <a:rPr lang="zh-CN" altLang="en-US" sz="2000" b="1">
                <a:solidFill>
                  <a:srgbClr val="990000"/>
                </a:solidFill>
                <a:latin typeface="微软雅黑" pitchFamily="34" charset="-122"/>
                <a:ea typeface="微软雅黑" pitchFamily="34" charset="-122"/>
              </a:rPr>
              <a:t>：</a:t>
            </a:r>
            <a:r>
              <a:rPr lang="en-US" altLang="zh-CN" sz="2000" b="1">
                <a:solidFill>
                  <a:schemeClr val="accent2"/>
                </a:solidFill>
                <a:latin typeface="微软雅黑" pitchFamily="34" charset="-122"/>
                <a:ea typeface="微软雅黑" pitchFamily="34" charset="-122"/>
              </a:rPr>
              <a:t>Cout </a:t>
            </a:r>
            <a:r>
              <a:rPr lang="en-US" altLang="zh-CN" sz="2000" b="1">
                <a:solidFill>
                  <a:schemeClr val="accent2"/>
                </a:solidFill>
                <a:latin typeface="微软雅黑" pitchFamily="34" charset="-122"/>
                <a:ea typeface="微软雅黑" pitchFamily="34" charset="-122"/>
                <a:sym typeface="Symbol" pitchFamily="18" charset="2"/>
              </a:rPr>
              <a:t> sub</a:t>
            </a:r>
          </a:p>
        </p:txBody>
      </p:sp>
      <p:grpSp>
        <p:nvGrpSpPr>
          <p:cNvPr id="702470" name="Group 6"/>
          <p:cNvGrpSpPr>
            <a:grpSpLocks/>
          </p:cNvGrpSpPr>
          <p:nvPr/>
        </p:nvGrpSpPr>
        <p:grpSpPr bwMode="auto">
          <a:xfrm>
            <a:off x="0" y="908050"/>
            <a:ext cx="5748338" cy="2898775"/>
            <a:chOff x="0" y="572"/>
            <a:chExt cx="3621" cy="1826"/>
          </a:xfrm>
        </p:grpSpPr>
        <p:grpSp>
          <p:nvGrpSpPr>
            <p:cNvPr id="702471" name="Group 7"/>
            <p:cNvGrpSpPr>
              <a:grpSpLocks/>
            </p:cNvGrpSpPr>
            <p:nvPr/>
          </p:nvGrpSpPr>
          <p:grpSpPr bwMode="auto">
            <a:xfrm>
              <a:off x="0" y="572"/>
              <a:ext cx="3621" cy="1826"/>
              <a:chOff x="0" y="572"/>
              <a:chExt cx="3621" cy="1826"/>
            </a:xfrm>
          </p:grpSpPr>
          <p:grpSp>
            <p:nvGrpSpPr>
              <p:cNvPr id="3" name="组合 63"/>
              <p:cNvGrpSpPr>
                <a:grpSpLocks/>
              </p:cNvGrpSpPr>
              <p:nvPr/>
            </p:nvGrpSpPr>
            <p:grpSpPr bwMode="auto">
              <a:xfrm>
                <a:off x="0" y="572"/>
                <a:ext cx="3392" cy="1826"/>
                <a:chOff x="3495675" y="3876675"/>
                <a:chExt cx="5384800" cy="2898775"/>
              </a:xfrm>
            </p:grpSpPr>
            <p:sp>
              <p:nvSpPr>
                <p:cNvPr id="702473" name="Rectangle 33"/>
                <p:cNvSpPr>
                  <a:spLocks noChangeArrowheads="1"/>
                </p:cNvSpPr>
                <p:nvPr/>
              </p:nvSpPr>
              <p:spPr bwMode="auto">
                <a:xfrm>
                  <a:off x="8259763" y="4994275"/>
                  <a:ext cx="6207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Sum</a:t>
                  </a:r>
                </a:p>
              </p:txBody>
            </p:sp>
            <p:grpSp>
              <p:nvGrpSpPr>
                <p:cNvPr id="702474" name="Group 73"/>
                <p:cNvGrpSpPr>
                  <a:grpSpLocks/>
                </p:cNvGrpSpPr>
                <p:nvPr/>
              </p:nvGrpSpPr>
              <p:grpSpPr bwMode="auto">
                <a:xfrm>
                  <a:off x="3495675" y="3876675"/>
                  <a:ext cx="4968876" cy="2393950"/>
                  <a:chOff x="2202" y="2442"/>
                  <a:chExt cx="3130" cy="1508"/>
                </a:xfrm>
              </p:grpSpPr>
              <p:sp>
                <p:nvSpPr>
                  <p:cNvPr id="702475" name="Line 11"/>
                  <p:cNvSpPr>
                    <a:spLocks noChangeShapeType="1"/>
                  </p:cNvSpPr>
                  <p:nvPr/>
                </p:nvSpPr>
                <p:spPr bwMode="auto">
                  <a:xfrm flipH="1">
                    <a:off x="3733" y="2869"/>
                    <a:ext cx="50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476" name="Line 12"/>
                  <p:cNvSpPr>
                    <a:spLocks noChangeShapeType="1"/>
                  </p:cNvSpPr>
                  <p:nvPr/>
                </p:nvSpPr>
                <p:spPr bwMode="auto">
                  <a:xfrm flipH="1">
                    <a:off x="4225" y="2757"/>
                    <a:ext cx="6" cy="41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477" name="Line 13"/>
                  <p:cNvSpPr>
                    <a:spLocks noChangeShapeType="1"/>
                  </p:cNvSpPr>
                  <p:nvPr/>
                </p:nvSpPr>
                <p:spPr bwMode="auto">
                  <a:xfrm>
                    <a:off x="4238" y="2757"/>
                    <a:ext cx="399" cy="18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478" name="Line 14"/>
                  <p:cNvSpPr>
                    <a:spLocks noChangeShapeType="1"/>
                  </p:cNvSpPr>
                  <p:nvPr/>
                </p:nvSpPr>
                <p:spPr bwMode="auto">
                  <a:xfrm>
                    <a:off x="4208" y="3168"/>
                    <a:ext cx="151" cy="6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479" name="Line 16"/>
                  <p:cNvSpPr>
                    <a:spLocks noChangeShapeType="1"/>
                  </p:cNvSpPr>
                  <p:nvPr/>
                </p:nvSpPr>
                <p:spPr bwMode="auto">
                  <a:xfrm>
                    <a:off x="4637" y="2942"/>
                    <a:ext cx="7" cy="2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480" name="Line 18"/>
                  <p:cNvSpPr>
                    <a:spLocks noChangeShapeType="1"/>
                  </p:cNvSpPr>
                  <p:nvPr/>
                </p:nvSpPr>
                <p:spPr bwMode="auto">
                  <a:xfrm flipV="1">
                    <a:off x="4231" y="3311"/>
                    <a:ext cx="0" cy="39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481" name="Line 19"/>
                  <p:cNvSpPr>
                    <a:spLocks noChangeShapeType="1"/>
                  </p:cNvSpPr>
                  <p:nvPr/>
                </p:nvSpPr>
                <p:spPr bwMode="auto">
                  <a:xfrm flipV="1">
                    <a:off x="4238" y="3495"/>
                    <a:ext cx="399" cy="2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482" name="Line 20"/>
                  <p:cNvSpPr>
                    <a:spLocks noChangeShapeType="1"/>
                  </p:cNvSpPr>
                  <p:nvPr/>
                </p:nvSpPr>
                <p:spPr bwMode="auto">
                  <a:xfrm flipV="1">
                    <a:off x="4232" y="3232"/>
                    <a:ext cx="121" cy="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483" name="Line 22"/>
                  <p:cNvSpPr>
                    <a:spLocks noChangeShapeType="1"/>
                  </p:cNvSpPr>
                  <p:nvPr/>
                </p:nvSpPr>
                <p:spPr bwMode="auto">
                  <a:xfrm flipV="1">
                    <a:off x="4644" y="3218"/>
                    <a:ext cx="0" cy="2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484" name="Line 23"/>
                  <p:cNvSpPr>
                    <a:spLocks noChangeShapeType="1"/>
                  </p:cNvSpPr>
                  <p:nvPr/>
                </p:nvSpPr>
                <p:spPr bwMode="auto">
                  <a:xfrm>
                    <a:off x="4647" y="3225"/>
                    <a:ext cx="6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485" name="Line 24"/>
                  <p:cNvSpPr>
                    <a:spLocks noChangeShapeType="1"/>
                  </p:cNvSpPr>
                  <p:nvPr/>
                </p:nvSpPr>
                <p:spPr bwMode="auto">
                  <a:xfrm flipH="1">
                    <a:off x="3733" y="3580"/>
                    <a:ext cx="50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486" name="Rectangle 25"/>
                  <p:cNvSpPr>
                    <a:spLocks noChangeArrowheads="1"/>
                  </p:cNvSpPr>
                  <p:nvPr/>
                </p:nvSpPr>
                <p:spPr bwMode="auto">
                  <a:xfrm rot="5400000">
                    <a:off x="4180" y="3182"/>
                    <a:ext cx="58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b="1">
                        <a:cs typeface="Arial" pitchFamily="34" charset="0"/>
                      </a:rPr>
                      <a:t>加法器</a:t>
                    </a:r>
                  </a:p>
                </p:txBody>
              </p:sp>
              <p:sp>
                <p:nvSpPr>
                  <p:cNvPr id="702487" name="Line 26"/>
                  <p:cNvSpPr>
                    <a:spLocks noChangeShapeType="1"/>
                  </p:cNvSpPr>
                  <p:nvPr/>
                </p:nvSpPr>
                <p:spPr bwMode="auto">
                  <a:xfrm flipH="1">
                    <a:off x="3897" y="3544"/>
                    <a:ext cx="90" cy="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488" name="Line 27"/>
                  <p:cNvSpPr>
                    <a:spLocks noChangeShapeType="1"/>
                  </p:cNvSpPr>
                  <p:nvPr/>
                </p:nvSpPr>
                <p:spPr bwMode="auto">
                  <a:xfrm flipH="1">
                    <a:off x="3897" y="2834"/>
                    <a:ext cx="90" cy="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489" name="Line 28"/>
                  <p:cNvSpPr>
                    <a:spLocks noChangeShapeType="1"/>
                  </p:cNvSpPr>
                  <p:nvPr/>
                </p:nvSpPr>
                <p:spPr bwMode="auto">
                  <a:xfrm flipH="1">
                    <a:off x="4929" y="3189"/>
                    <a:ext cx="90" cy="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490" name="Rectangle 29"/>
                  <p:cNvSpPr>
                    <a:spLocks noChangeArrowheads="1"/>
                  </p:cNvSpPr>
                  <p:nvPr/>
                </p:nvSpPr>
                <p:spPr bwMode="auto">
                  <a:xfrm>
                    <a:off x="3770" y="2869"/>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n</a:t>
                    </a:r>
                  </a:p>
                </p:txBody>
              </p:sp>
              <p:sp>
                <p:nvSpPr>
                  <p:cNvPr id="702491" name="Rectangle 30"/>
                  <p:cNvSpPr>
                    <a:spLocks noChangeArrowheads="1"/>
                  </p:cNvSpPr>
                  <p:nvPr/>
                </p:nvSpPr>
                <p:spPr bwMode="auto">
                  <a:xfrm>
                    <a:off x="3770" y="3580"/>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n</a:t>
                    </a:r>
                  </a:p>
                </p:txBody>
              </p:sp>
              <p:sp>
                <p:nvSpPr>
                  <p:cNvPr id="702492" name="Rectangle 31"/>
                  <p:cNvSpPr>
                    <a:spLocks noChangeArrowheads="1"/>
                  </p:cNvSpPr>
                  <p:nvPr/>
                </p:nvSpPr>
                <p:spPr bwMode="auto">
                  <a:xfrm>
                    <a:off x="4802" y="3225"/>
                    <a:ext cx="19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75000"/>
                      </a:lnSpc>
                    </a:pPr>
                    <a:r>
                      <a:rPr lang="en-US" altLang="zh-CN" sz="1600" b="1">
                        <a:cs typeface="Arial" pitchFamily="34" charset="0"/>
                      </a:rPr>
                      <a:t>n</a:t>
                    </a:r>
                  </a:p>
                </p:txBody>
              </p:sp>
              <p:sp>
                <p:nvSpPr>
                  <p:cNvPr id="702493" name="Rectangle 32"/>
                  <p:cNvSpPr>
                    <a:spLocks noChangeArrowheads="1"/>
                  </p:cNvSpPr>
                  <p:nvPr/>
                </p:nvSpPr>
                <p:spPr bwMode="auto">
                  <a:xfrm>
                    <a:off x="3687" y="2660"/>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A</a:t>
                    </a:r>
                  </a:p>
                </p:txBody>
              </p:sp>
              <p:sp>
                <p:nvSpPr>
                  <p:cNvPr id="702494" name="Rectangle 34"/>
                  <p:cNvSpPr>
                    <a:spLocks noChangeArrowheads="1"/>
                  </p:cNvSpPr>
                  <p:nvPr/>
                </p:nvSpPr>
                <p:spPr bwMode="auto">
                  <a:xfrm>
                    <a:off x="5049" y="2920"/>
                    <a:ext cx="2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ZF</a:t>
                    </a:r>
                  </a:p>
                </p:txBody>
              </p:sp>
              <p:sp>
                <p:nvSpPr>
                  <p:cNvPr id="702495" name="Line 35"/>
                  <p:cNvSpPr>
                    <a:spLocks noChangeShapeType="1"/>
                  </p:cNvSpPr>
                  <p:nvPr/>
                </p:nvSpPr>
                <p:spPr bwMode="auto">
                  <a:xfrm>
                    <a:off x="4479" y="2635"/>
                    <a:ext cx="0" cy="23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496" name="Rectangle 36"/>
                  <p:cNvSpPr>
                    <a:spLocks noChangeArrowheads="1"/>
                  </p:cNvSpPr>
                  <p:nvPr/>
                </p:nvSpPr>
                <p:spPr bwMode="auto">
                  <a:xfrm>
                    <a:off x="4512" y="2672"/>
                    <a:ext cx="32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Cin</a:t>
                    </a:r>
                  </a:p>
                </p:txBody>
              </p:sp>
              <p:sp>
                <p:nvSpPr>
                  <p:cNvPr id="702497" name="Line 37"/>
                  <p:cNvSpPr>
                    <a:spLocks noChangeShapeType="1"/>
                  </p:cNvSpPr>
                  <p:nvPr/>
                </p:nvSpPr>
                <p:spPr bwMode="auto">
                  <a:xfrm>
                    <a:off x="4479" y="3584"/>
                    <a:ext cx="0" cy="30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498" name="Rectangle 38"/>
                  <p:cNvSpPr>
                    <a:spLocks noChangeArrowheads="1"/>
                  </p:cNvSpPr>
                  <p:nvPr/>
                </p:nvSpPr>
                <p:spPr bwMode="auto">
                  <a:xfrm>
                    <a:off x="4512" y="3740"/>
                    <a:ext cx="40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Cout</a:t>
                    </a:r>
                  </a:p>
                </p:txBody>
              </p:sp>
              <p:sp>
                <p:nvSpPr>
                  <p:cNvPr id="702499" name="Line 39"/>
                  <p:cNvSpPr>
                    <a:spLocks noChangeShapeType="1"/>
                  </p:cNvSpPr>
                  <p:nvPr/>
                </p:nvSpPr>
                <p:spPr bwMode="auto">
                  <a:xfrm flipH="1">
                    <a:off x="2371" y="3462"/>
                    <a:ext cx="1039"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500" name="Line 40"/>
                  <p:cNvSpPr>
                    <a:spLocks noChangeShapeType="1"/>
                  </p:cNvSpPr>
                  <p:nvPr/>
                </p:nvSpPr>
                <p:spPr bwMode="auto">
                  <a:xfrm flipH="1">
                    <a:off x="2537" y="3426"/>
                    <a:ext cx="89" cy="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501" name="Rectangle 41"/>
                  <p:cNvSpPr>
                    <a:spLocks noChangeArrowheads="1"/>
                  </p:cNvSpPr>
                  <p:nvPr/>
                </p:nvSpPr>
                <p:spPr bwMode="auto">
                  <a:xfrm>
                    <a:off x="2408" y="3462"/>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n</a:t>
                    </a:r>
                  </a:p>
                </p:txBody>
              </p:sp>
              <p:sp>
                <p:nvSpPr>
                  <p:cNvPr id="702502" name="Rectangle 42"/>
                  <p:cNvSpPr>
                    <a:spLocks noChangeArrowheads="1"/>
                  </p:cNvSpPr>
                  <p:nvPr/>
                </p:nvSpPr>
                <p:spPr bwMode="auto">
                  <a:xfrm>
                    <a:off x="2202" y="3383"/>
                    <a:ext cx="20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B</a:t>
                    </a:r>
                  </a:p>
                </p:txBody>
              </p:sp>
              <p:grpSp>
                <p:nvGrpSpPr>
                  <p:cNvPr id="702503" name="Group 43"/>
                  <p:cNvGrpSpPr>
                    <a:grpSpLocks/>
                  </p:cNvGrpSpPr>
                  <p:nvPr/>
                </p:nvGrpSpPr>
                <p:grpSpPr bwMode="auto">
                  <a:xfrm>
                    <a:off x="2780" y="3574"/>
                    <a:ext cx="290" cy="236"/>
                    <a:chOff x="1816" y="3448"/>
                    <a:chExt cx="336" cy="288"/>
                  </a:xfrm>
                </p:grpSpPr>
                <p:sp>
                  <p:nvSpPr>
                    <p:cNvPr id="702504" name="Oval 44"/>
                    <p:cNvSpPr>
                      <a:spLocks noChangeArrowheads="1"/>
                    </p:cNvSpPr>
                    <p:nvPr/>
                  </p:nvSpPr>
                  <p:spPr bwMode="auto">
                    <a:xfrm>
                      <a:off x="2072" y="3560"/>
                      <a:ext cx="80"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1600" b="1">
                        <a:latin typeface="Times New Roman" pitchFamily="18" charset="0"/>
                      </a:endParaRPr>
                    </a:p>
                  </p:txBody>
                </p:sp>
                <p:sp>
                  <p:nvSpPr>
                    <p:cNvPr id="702505" name="Line 45"/>
                    <p:cNvSpPr>
                      <a:spLocks noChangeShapeType="1"/>
                    </p:cNvSpPr>
                    <p:nvPr/>
                  </p:nvSpPr>
                  <p:spPr bwMode="auto">
                    <a:xfrm flipH="1" flipV="1">
                      <a:off x="1816" y="3448"/>
                      <a:ext cx="256" cy="1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506" name="Line 46"/>
                    <p:cNvSpPr>
                      <a:spLocks noChangeShapeType="1"/>
                    </p:cNvSpPr>
                    <p:nvPr/>
                  </p:nvSpPr>
                  <p:spPr bwMode="auto">
                    <a:xfrm flipH="1">
                      <a:off x="1816" y="3608"/>
                      <a:ext cx="256" cy="1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507" name="Line 47"/>
                    <p:cNvSpPr>
                      <a:spLocks noChangeShapeType="1"/>
                    </p:cNvSpPr>
                    <p:nvPr/>
                  </p:nvSpPr>
                  <p:spPr bwMode="auto">
                    <a:xfrm>
                      <a:off x="1824" y="3464"/>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02508" name="Line 48"/>
                  <p:cNvSpPr>
                    <a:spLocks noChangeShapeType="1"/>
                  </p:cNvSpPr>
                  <p:nvPr/>
                </p:nvSpPr>
                <p:spPr bwMode="auto">
                  <a:xfrm>
                    <a:off x="2664" y="3465"/>
                    <a:ext cx="0" cy="2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509" name="Line 49"/>
                  <p:cNvSpPr>
                    <a:spLocks noChangeShapeType="1"/>
                  </p:cNvSpPr>
                  <p:nvPr/>
                </p:nvSpPr>
                <p:spPr bwMode="auto">
                  <a:xfrm>
                    <a:off x="2667" y="3698"/>
                    <a:ext cx="11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510" name="Line 50"/>
                  <p:cNvSpPr>
                    <a:spLocks noChangeShapeType="1"/>
                  </p:cNvSpPr>
                  <p:nvPr/>
                </p:nvSpPr>
                <p:spPr bwMode="auto">
                  <a:xfrm flipH="1">
                    <a:off x="3073" y="3698"/>
                    <a:ext cx="337"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511" name="Line 51"/>
                  <p:cNvSpPr>
                    <a:spLocks noChangeShapeType="1"/>
                  </p:cNvSpPr>
                  <p:nvPr/>
                </p:nvSpPr>
                <p:spPr bwMode="auto">
                  <a:xfrm flipH="1">
                    <a:off x="3155" y="3663"/>
                    <a:ext cx="89" cy="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512" name="Rectangle 52"/>
                  <p:cNvSpPr>
                    <a:spLocks noChangeArrowheads="1"/>
                  </p:cNvSpPr>
                  <p:nvPr/>
                </p:nvSpPr>
                <p:spPr bwMode="auto">
                  <a:xfrm>
                    <a:off x="3058" y="3709"/>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n</a:t>
                    </a:r>
                  </a:p>
                </p:txBody>
              </p:sp>
              <p:sp>
                <p:nvSpPr>
                  <p:cNvPr id="702513" name="Rectangle 53"/>
                  <p:cNvSpPr>
                    <a:spLocks noChangeArrowheads="1"/>
                  </p:cNvSpPr>
                  <p:nvPr/>
                </p:nvSpPr>
                <p:spPr bwMode="auto">
                  <a:xfrm>
                    <a:off x="3413" y="3271"/>
                    <a:ext cx="316" cy="65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1600" b="1">
                      <a:latin typeface="Times New Roman" pitchFamily="18" charset="0"/>
                    </a:endParaRPr>
                  </a:p>
                </p:txBody>
              </p:sp>
              <p:sp>
                <p:nvSpPr>
                  <p:cNvPr id="702514" name="Rectangle 54"/>
                  <p:cNvSpPr>
                    <a:spLocks noChangeArrowheads="1"/>
                  </p:cNvSpPr>
                  <p:nvPr/>
                </p:nvSpPr>
                <p:spPr bwMode="auto">
                  <a:xfrm>
                    <a:off x="3385" y="3353"/>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200" b="1">
                        <a:latin typeface="Times New Roman" pitchFamily="18" charset="0"/>
                      </a:rPr>
                      <a:t>0</a:t>
                    </a:r>
                  </a:p>
                </p:txBody>
              </p:sp>
              <p:sp>
                <p:nvSpPr>
                  <p:cNvPr id="702515" name="Rectangle 55"/>
                  <p:cNvSpPr>
                    <a:spLocks noChangeArrowheads="1"/>
                  </p:cNvSpPr>
                  <p:nvPr/>
                </p:nvSpPr>
                <p:spPr bwMode="auto">
                  <a:xfrm>
                    <a:off x="3372" y="3589"/>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200" b="1">
                        <a:latin typeface="Times New Roman" pitchFamily="18" charset="0"/>
                      </a:rPr>
                      <a:t>1</a:t>
                    </a:r>
                  </a:p>
                </p:txBody>
              </p:sp>
              <p:sp>
                <p:nvSpPr>
                  <p:cNvPr id="702516" name="Rectangle 56"/>
                  <p:cNvSpPr>
                    <a:spLocks noChangeArrowheads="1"/>
                  </p:cNvSpPr>
                  <p:nvPr/>
                </p:nvSpPr>
                <p:spPr bwMode="auto">
                  <a:xfrm rot="5400000">
                    <a:off x="3395" y="3511"/>
                    <a:ext cx="45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Mux</a:t>
                    </a:r>
                  </a:p>
                </p:txBody>
              </p:sp>
              <p:sp>
                <p:nvSpPr>
                  <p:cNvPr id="702517" name="Line 57"/>
                  <p:cNvSpPr>
                    <a:spLocks noChangeShapeType="1"/>
                  </p:cNvSpPr>
                  <p:nvPr/>
                </p:nvSpPr>
                <p:spPr bwMode="auto">
                  <a:xfrm flipV="1">
                    <a:off x="3571" y="2471"/>
                    <a:ext cx="0" cy="797"/>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518" name="Rectangle 58"/>
                  <p:cNvSpPr>
                    <a:spLocks noChangeArrowheads="1"/>
                  </p:cNvSpPr>
                  <p:nvPr/>
                </p:nvSpPr>
                <p:spPr bwMode="auto">
                  <a:xfrm>
                    <a:off x="3467" y="3259"/>
                    <a:ext cx="237"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200" b="1">
                        <a:latin typeface="Times New Roman" pitchFamily="18" charset="0"/>
                      </a:rPr>
                      <a:t>Sel</a:t>
                    </a:r>
                  </a:p>
                </p:txBody>
              </p:sp>
              <p:sp>
                <p:nvSpPr>
                  <p:cNvPr id="702519" name="Line 59"/>
                  <p:cNvSpPr>
                    <a:spLocks noChangeShapeType="1"/>
                  </p:cNvSpPr>
                  <p:nvPr/>
                </p:nvSpPr>
                <p:spPr bwMode="auto">
                  <a:xfrm flipH="1">
                    <a:off x="3568" y="2632"/>
                    <a:ext cx="91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2520" name="Rectangle 60"/>
                  <p:cNvSpPr>
                    <a:spLocks noChangeArrowheads="1"/>
                  </p:cNvSpPr>
                  <p:nvPr/>
                </p:nvSpPr>
                <p:spPr bwMode="auto">
                  <a:xfrm>
                    <a:off x="3189" y="2442"/>
                    <a:ext cx="35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Sub</a:t>
                    </a:r>
                  </a:p>
                </p:txBody>
              </p:sp>
              <p:sp>
                <p:nvSpPr>
                  <p:cNvPr id="702521" name="Rectangle 62"/>
                  <p:cNvSpPr>
                    <a:spLocks noChangeArrowheads="1"/>
                  </p:cNvSpPr>
                  <p:nvPr/>
                </p:nvSpPr>
                <p:spPr bwMode="auto">
                  <a:xfrm>
                    <a:off x="3016" y="3504"/>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B</a:t>
                    </a:r>
                  </a:p>
                </p:txBody>
              </p:sp>
              <p:sp>
                <p:nvSpPr>
                  <p:cNvPr id="702522" name="Line 63"/>
                  <p:cNvSpPr>
                    <a:spLocks noChangeShapeType="1"/>
                  </p:cNvSpPr>
                  <p:nvPr/>
                </p:nvSpPr>
                <p:spPr bwMode="auto">
                  <a:xfrm>
                    <a:off x="3067" y="3539"/>
                    <a:ext cx="9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2523" name="Line 64"/>
                  <p:cNvSpPr>
                    <a:spLocks noChangeShapeType="1"/>
                  </p:cNvSpPr>
                  <p:nvPr/>
                </p:nvSpPr>
                <p:spPr bwMode="auto">
                  <a:xfrm>
                    <a:off x="4640" y="3048"/>
                    <a:ext cx="401"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2524" name="Line 65"/>
                  <p:cNvSpPr>
                    <a:spLocks noChangeShapeType="1"/>
                  </p:cNvSpPr>
                  <p:nvPr/>
                </p:nvSpPr>
                <p:spPr bwMode="auto">
                  <a:xfrm>
                    <a:off x="4657" y="3447"/>
                    <a:ext cx="40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2525" name="Rectangle 66"/>
                  <p:cNvSpPr>
                    <a:spLocks noChangeArrowheads="1"/>
                  </p:cNvSpPr>
                  <p:nvPr/>
                </p:nvSpPr>
                <p:spPr bwMode="auto">
                  <a:xfrm>
                    <a:off x="5040" y="3370"/>
                    <a:ext cx="2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OF</a:t>
                    </a:r>
                  </a:p>
                </p:txBody>
              </p:sp>
            </p:grpSp>
            <p:sp>
              <p:nvSpPr>
                <p:cNvPr id="702526" name="Text Box 68"/>
                <p:cNvSpPr txBox="1">
                  <a:spLocks noChangeArrowheads="1"/>
                </p:cNvSpPr>
                <p:nvPr/>
              </p:nvSpPr>
              <p:spPr bwMode="auto">
                <a:xfrm>
                  <a:off x="5278438" y="6378575"/>
                  <a:ext cx="2386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000" b="1">
                      <a:solidFill>
                        <a:srgbClr val="C00000"/>
                      </a:solidFill>
                      <a:latin typeface="微软雅黑" pitchFamily="34" charset="-122"/>
                      <a:ea typeface="微软雅黑" pitchFamily="34" charset="-122"/>
                    </a:rPr>
                    <a:t>整数加</a:t>
                  </a:r>
                  <a:r>
                    <a:rPr lang="en-US" altLang="zh-CN" sz="2000" b="1">
                      <a:solidFill>
                        <a:srgbClr val="C00000"/>
                      </a:solidFill>
                      <a:latin typeface="微软雅黑" pitchFamily="34" charset="-122"/>
                      <a:ea typeface="微软雅黑" pitchFamily="34" charset="-122"/>
                    </a:rPr>
                    <a:t>/</a:t>
                  </a:r>
                  <a:r>
                    <a:rPr lang="zh-CN" altLang="en-US" sz="2000" b="1">
                      <a:solidFill>
                        <a:srgbClr val="C00000"/>
                      </a:solidFill>
                      <a:latin typeface="微软雅黑" pitchFamily="34" charset="-122"/>
                      <a:ea typeface="微软雅黑" pitchFamily="34" charset="-122"/>
                    </a:rPr>
                    <a:t>减运算部件</a:t>
                  </a:r>
                </a:p>
              </p:txBody>
            </p:sp>
          </p:grpSp>
          <p:sp>
            <p:nvSpPr>
              <p:cNvPr id="702527" name="Line 63"/>
              <p:cNvSpPr>
                <a:spLocks noChangeShapeType="1"/>
              </p:cNvSpPr>
              <p:nvPr/>
            </p:nvSpPr>
            <p:spPr bwMode="auto">
              <a:xfrm>
                <a:off x="2455" y="1281"/>
                <a:ext cx="68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2528" name="Text Box 64"/>
              <p:cNvSpPr txBox="1">
                <a:spLocks noChangeArrowheads="1"/>
              </p:cNvSpPr>
              <p:nvPr/>
            </p:nvSpPr>
            <p:spPr bwMode="auto">
              <a:xfrm>
                <a:off x="3107" y="1168"/>
                <a:ext cx="34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600" b="1"/>
                  <a:t>SF</a:t>
                </a:r>
              </a:p>
            </p:txBody>
          </p:sp>
          <p:sp>
            <p:nvSpPr>
              <p:cNvPr id="702529" name="Line 65"/>
              <p:cNvSpPr>
                <a:spLocks noChangeShapeType="1"/>
              </p:cNvSpPr>
              <p:nvPr/>
            </p:nvSpPr>
            <p:spPr bwMode="auto">
              <a:xfrm>
                <a:off x="2455" y="1508"/>
                <a:ext cx="8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2530" name="Text Box 66"/>
              <p:cNvSpPr txBox="1">
                <a:spLocks noChangeArrowheads="1"/>
              </p:cNvSpPr>
              <p:nvPr/>
            </p:nvSpPr>
            <p:spPr bwMode="auto">
              <a:xfrm>
                <a:off x="3277" y="1395"/>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600" b="1"/>
                  <a:t>CF</a:t>
                </a:r>
              </a:p>
            </p:txBody>
          </p:sp>
        </p:grpSp>
        <p:sp>
          <p:nvSpPr>
            <p:cNvPr id="702531" name="Text Box 67"/>
            <p:cNvSpPr txBox="1">
              <a:spLocks noChangeArrowheads="1"/>
            </p:cNvSpPr>
            <p:nvPr/>
          </p:nvSpPr>
          <p:spPr bwMode="auto">
            <a:xfrm>
              <a:off x="1753" y="1470"/>
              <a:ext cx="3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600" b="1">
                  <a:latin typeface="Times New Roman" pitchFamily="18" charset="0"/>
                </a:rPr>
                <a:t>B</a:t>
              </a:r>
              <a:r>
                <a:rPr lang="zh-CN" altLang="en-US" sz="1600" b="1">
                  <a:latin typeface="Times New Roman" pitchFamily="18" charset="0"/>
                </a:rPr>
                <a:t>＇</a:t>
              </a:r>
              <a:endParaRPr lang="en-US" altLang="zh-CN" sz="1600" b="1">
                <a:latin typeface="Times New Roman" pitchFamily="18" charset="0"/>
              </a:endParaRPr>
            </a:p>
          </p:txBody>
        </p:sp>
      </p:grpSp>
      <p:sp>
        <p:nvSpPr>
          <p:cNvPr id="702532" name="Text Box 68"/>
          <p:cNvSpPr txBox="1">
            <a:spLocks noChangeArrowheads="1"/>
          </p:cNvSpPr>
          <p:nvPr/>
        </p:nvSpPr>
        <p:spPr bwMode="auto">
          <a:xfrm>
            <a:off x="6148388" y="895350"/>
            <a:ext cx="2744787"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ea typeface="微软雅黑" pitchFamily="34" charset="-122"/>
              </a:rPr>
              <a:t>问题：为什么要生成并保存条件标志？</a:t>
            </a:r>
          </a:p>
          <a:p>
            <a:pPr>
              <a:spcBef>
                <a:spcPct val="50000"/>
              </a:spcBef>
            </a:pPr>
            <a:r>
              <a:rPr lang="zh-CN" altLang="en-US" sz="2000" b="1">
                <a:solidFill>
                  <a:srgbClr val="0033CC"/>
                </a:solidFill>
                <a:ea typeface="微软雅黑" pitchFamily="34" charset="-122"/>
              </a:rPr>
              <a:t>为了在</a:t>
            </a:r>
            <a:r>
              <a:rPr lang="zh-CN" altLang="en-US" sz="2000" b="1">
                <a:solidFill>
                  <a:srgbClr val="FF0000"/>
                </a:solidFill>
                <a:ea typeface="微软雅黑" pitchFamily="34" charset="-122"/>
              </a:rPr>
              <a:t>分支指令（条件转移指令）</a:t>
            </a:r>
            <a:r>
              <a:rPr lang="zh-CN" altLang="en-US" sz="2000" b="1">
                <a:solidFill>
                  <a:srgbClr val="0033CC"/>
                </a:solidFill>
                <a:ea typeface="微软雅黑" pitchFamily="34" charset="-122"/>
              </a:rPr>
              <a:t>中被用作是否转移执行的条件！</a:t>
            </a:r>
            <a:endParaRPr lang="en-US" altLang="zh-CN" sz="2000" b="1">
              <a:solidFill>
                <a:srgbClr val="0033CC"/>
              </a:solidFill>
              <a:ea typeface="微软雅黑" pitchFamily="34" charset="-122"/>
            </a:endParaRPr>
          </a:p>
        </p:txBody>
      </p:sp>
      <p:sp>
        <p:nvSpPr>
          <p:cNvPr id="702533" name="Text Box 69"/>
          <p:cNvSpPr txBox="1">
            <a:spLocks noChangeArrowheads="1"/>
          </p:cNvSpPr>
          <p:nvPr/>
        </p:nvSpPr>
        <p:spPr bwMode="auto">
          <a:xfrm>
            <a:off x="7586663" y="2798763"/>
            <a:ext cx="1349375" cy="1320800"/>
          </a:xfrm>
          <a:prstGeom prst="rect">
            <a:avLst/>
          </a:prstGeom>
          <a:solidFill>
            <a:srgbClr val="FFCC00">
              <a:alpha val="14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solidFill>
                  <a:srgbClr val="FF0000"/>
                </a:solidFill>
                <a:latin typeface="微软雅黑" pitchFamily="34" charset="-122"/>
                <a:ea typeface="微软雅黑" pitchFamily="34" charset="-122"/>
              </a:rPr>
              <a:t>if (</a:t>
            </a:r>
            <a:r>
              <a:rPr lang="en-US" altLang="zh-CN" sz="2000" b="1" dirty="0" err="1">
                <a:solidFill>
                  <a:srgbClr val="FF0000"/>
                </a:solidFill>
                <a:latin typeface="微软雅黑" pitchFamily="34" charset="-122"/>
                <a:ea typeface="微软雅黑" pitchFamily="34" charset="-122"/>
              </a:rPr>
              <a:t>i</a:t>
            </a:r>
            <a:r>
              <a:rPr lang="en-US" altLang="zh-CN" sz="2000" b="1" dirty="0">
                <a:solidFill>
                  <a:srgbClr val="FF0000"/>
                </a:solidFill>
                <a:latin typeface="微软雅黑" pitchFamily="34" charset="-122"/>
                <a:ea typeface="微软雅黑" pitchFamily="34" charset="-122"/>
              </a:rPr>
              <a:t>&gt;j)</a:t>
            </a:r>
            <a:r>
              <a:rPr lang="en-US" altLang="zh-CN" sz="2000" b="1" dirty="0">
                <a:latin typeface="微软雅黑" pitchFamily="34" charset="-122"/>
                <a:ea typeface="微软雅黑" pitchFamily="34" charset="-122"/>
              </a:rPr>
              <a:t> {</a:t>
            </a:r>
          </a:p>
          <a:p>
            <a:pPr>
              <a:spcBef>
                <a:spcPct val="50000"/>
              </a:spcBef>
            </a:pPr>
            <a:r>
              <a:rPr lang="en-US" altLang="zh-CN" sz="2000" b="1" dirty="0">
                <a:latin typeface="微软雅黑" pitchFamily="34" charset="-122"/>
                <a:ea typeface="微软雅黑" pitchFamily="34" charset="-122"/>
              </a:rPr>
              <a:t> …</a:t>
            </a:r>
          </a:p>
          <a:p>
            <a:pPr>
              <a:spcBef>
                <a:spcPct val="50000"/>
              </a:spcBef>
            </a:pPr>
            <a:r>
              <a:rPr lang="en-US" altLang="zh-CN" sz="2000" b="1" dirty="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38986427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463">
                                            <p:txEl>
                                              <p:pRg st="0" end="0"/>
                                            </p:txEl>
                                          </p:spTgt>
                                        </p:tgtEl>
                                        <p:attrNameLst>
                                          <p:attrName>style.visibility</p:attrName>
                                        </p:attrNameLst>
                                      </p:cBhvr>
                                      <p:to>
                                        <p:strVal val="visible"/>
                                      </p:to>
                                    </p:set>
                                    <p:animEffect transition="in" filter="blinds(horizontal)">
                                      <p:cBhvr>
                                        <p:cTn id="7" dur="500"/>
                                        <p:tgtEl>
                                          <p:spTgt spid="574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463">
                                            <p:txEl>
                                              <p:pRg st="1" end="1"/>
                                            </p:txEl>
                                          </p:spTgt>
                                        </p:tgtEl>
                                        <p:attrNameLst>
                                          <p:attrName>style.visibility</p:attrName>
                                        </p:attrNameLst>
                                      </p:cBhvr>
                                      <p:to>
                                        <p:strVal val="visible"/>
                                      </p:to>
                                    </p:set>
                                    <p:animEffect transition="in" filter="blinds(horizontal)">
                                      <p:cBhvr>
                                        <p:cTn id="12" dur="500"/>
                                        <p:tgtEl>
                                          <p:spTgt spid="574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463">
                                            <p:txEl>
                                              <p:pRg st="2" end="2"/>
                                            </p:txEl>
                                          </p:spTgt>
                                        </p:tgtEl>
                                        <p:attrNameLst>
                                          <p:attrName>style.visibility</p:attrName>
                                        </p:attrNameLst>
                                      </p:cBhvr>
                                      <p:to>
                                        <p:strVal val="visible"/>
                                      </p:to>
                                    </p:set>
                                    <p:animEffect transition="in" filter="blinds(horizontal)">
                                      <p:cBhvr>
                                        <p:cTn id="17" dur="500"/>
                                        <p:tgtEl>
                                          <p:spTgt spid="574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02532">
                                            <p:txEl>
                                              <p:pRg st="0" end="0"/>
                                            </p:txEl>
                                          </p:spTgt>
                                        </p:tgtEl>
                                        <p:attrNameLst>
                                          <p:attrName>style.visibility</p:attrName>
                                        </p:attrNameLst>
                                      </p:cBhvr>
                                      <p:to>
                                        <p:strVal val="visible"/>
                                      </p:to>
                                    </p:set>
                                    <p:animEffect transition="in" filter="blinds(horizontal)">
                                      <p:cBhvr>
                                        <p:cTn id="22" dur="500"/>
                                        <p:tgtEl>
                                          <p:spTgt spid="702532">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2533"/>
                                        </p:tgtEl>
                                        <p:attrNameLst>
                                          <p:attrName>style.visibility</p:attrName>
                                        </p:attrNameLst>
                                      </p:cBhvr>
                                      <p:to>
                                        <p:strVal val="visible"/>
                                      </p:to>
                                    </p:set>
                                    <p:animEffect transition="in" filter="blinds(horizontal)">
                                      <p:cBhvr>
                                        <p:cTn id="27" dur="500"/>
                                        <p:tgtEl>
                                          <p:spTgt spid="7025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02532">
                                            <p:txEl>
                                              <p:pRg st="1" end="1"/>
                                            </p:txEl>
                                          </p:spTgt>
                                        </p:tgtEl>
                                        <p:attrNameLst>
                                          <p:attrName>style.visibility</p:attrName>
                                        </p:attrNameLst>
                                      </p:cBhvr>
                                      <p:to>
                                        <p:strVal val="visible"/>
                                      </p:to>
                                    </p:set>
                                    <p:animEffect transition="in" filter="blinds(horizontal)">
                                      <p:cBhvr>
                                        <p:cTn id="32" dur="500"/>
                                        <p:tgtEl>
                                          <p:spTgt spid="702532">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02468"/>
                                        </p:tgtEl>
                                        <p:attrNameLst>
                                          <p:attrName>style.visibility</p:attrName>
                                        </p:attrNameLst>
                                      </p:cBhvr>
                                      <p:to>
                                        <p:strVal val="visible"/>
                                      </p:to>
                                    </p:set>
                                    <p:animEffect transition="in" filter="blinds(horizontal)">
                                      <p:cBhvr>
                                        <p:cTn id="37" dur="500"/>
                                        <p:tgtEl>
                                          <p:spTgt spid="70246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02469"/>
                                        </p:tgtEl>
                                        <p:attrNameLst>
                                          <p:attrName>style.visibility</p:attrName>
                                        </p:attrNameLst>
                                      </p:cBhvr>
                                      <p:to>
                                        <p:strVal val="visible"/>
                                      </p:to>
                                    </p:set>
                                    <p:animEffect transition="in" filter="blinds(horizontal)">
                                      <p:cBhvr>
                                        <p:cTn id="42" dur="500"/>
                                        <p:tgtEl>
                                          <p:spTgt spid="702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68" grpId="0"/>
      <p:bldP spid="702469" grpId="0"/>
      <p:bldP spid="7025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idx="4294967295"/>
          </p:nvPr>
        </p:nvSpPr>
        <p:spPr>
          <a:xfrm>
            <a:off x="522288" y="53975"/>
            <a:ext cx="8156575" cy="600075"/>
          </a:xfrm>
          <a:noFill/>
        </p:spPr>
        <p:txBody>
          <a:bodyPr lIns="63500" tIns="25400" rIns="63500" bIns="25400" anchor="t">
            <a:spAutoFit/>
          </a:bodyPr>
          <a:lstStyle/>
          <a:p>
            <a:r>
              <a:rPr lang="zh-CN" altLang="en-US" smtClean="0"/>
              <a:t>整数加法举例</a:t>
            </a:r>
          </a:p>
        </p:txBody>
      </p:sp>
      <p:sp>
        <p:nvSpPr>
          <p:cNvPr id="282744" name="Rectangle 120"/>
          <p:cNvSpPr>
            <a:spLocks noChangeArrowheads="1"/>
          </p:cNvSpPr>
          <p:nvPr/>
        </p:nvSpPr>
        <p:spPr bwMode="auto">
          <a:xfrm>
            <a:off x="250825" y="3114675"/>
            <a:ext cx="4598988"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15000"/>
              </a:lnSpc>
              <a:spcBef>
                <a:spcPct val="25000"/>
              </a:spcBef>
              <a:buClr>
                <a:schemeClr val="accent1"/>
              </a:buClr>
              <a:buFont typeface="Wingdings" pitchFamily="2" charset="2"/>
              <a:buNone/>
            </a:pPr>
            <a:r>
              <a:rPr kumimoji="1" lang="zh-CN" altLang="en-US" sz="2200" b="1">
                <a:solidFill>
                  <a:srgbClr val="3D2EFC"/>
                </a:solidFill>
                <a:latin typeface="微软雅黑" pitchFamily="34" charset="-122"/>
                <a:ea typeface="微软雅黑" pitchFamily="34" charset="-122"/>
                <a:cs typeface="Arial" pitchFamily="34" charset="0"/>
              </a:rPr>
              <a:t>若</a:t>
            </a:r>
            <a:r>
              <a:rPr kumimoji="1" lang="en-US" altLang="zh-CN" sz="2200" b="1">
                <a:solidFill>
                  <a:srgbClr val="3D2EFC"/>
                </a:solidFill>
                <a:latin typeface="微软雅黑" pitchFamily="34" charset="-122"/>
                <a:ea typeface="微软雅黑" pitchFamily="34" charset="-122"/>
                <a:cs typeface="Arial" pitchFamily="34" charset="0"/>
              </a:rPr>
              <a:t>n=8</a:t>
            </a:r>
            <a:r>
              <a:rPr kumimoji="1" lang="zh-CN" altLang="en-US" sz="2200" b="1">
                <a:solidFill>
                  <a:srgbClr val="3D2EFC"/>
                </a:solidFill>
                <a:latin typeface="微软雅黑" pitchFamily="34" charset="-122"/>
                <a:ea typeface="微软雅黑" pitchFamily="34" charset="-122"/>
                <a:cs typeface="Arial" pitchFamily="34" charset="0"/>
              </a:rPr>
              <a:t>，计算</a:t>
            </a:r>
            <a:r>
              <a:rPr kumimoji="1" lang="en-US" altLang="zh-CN" sz="2200" b="1">
                <a:solidFill>
                  <a:srgbClr val="3D2EFC"/>
                </a:solidFill>
                <a:latin typeface="微软雅黑" pitchFamily="34" charset="-122"/>
                <a:ea typeface="微软雅黑" pitchFamily="34" charset="-122"/>
                <a:cs typeface="Arial" pitchFamily="34" charset="0"/>
              </a:rPr>
              <a:t>107+46=</a:t>
            </a:r>
            <a:r>
              <a:rPr kumimoji="1" lang="zh-CN" altLang="en-US" sz="2200" b="1">
                <a:solidFill>
                  <a:srgbClr val="3D2EFC"/>
                </a:solidFill>
                <a:latin typeface="微软雅黑" pitchFamily="34" charset="-122"/>
                <a:ea typeface="微软雅黑" pitchFamily="34" charset="-122"/>
                <a:cs typeface="Arial" pitchFamily="34" charset="0"/>
              </a:rPr>
              <a:t>？</a:t>
            </a:r>
            <a:endParaRPr kumimoji="1" lang="zh-CN" altLang="en-US" sz="2200" b="1">
              <a:latin typeface="微软雅黑" pitchFamily="34" charset="-122"/>
              <a:ea typeface="微软雅黑" pitchFamily="34" charset="-122"/>
              <a:cs typeface="Arial" pitchFamily="34" charset="0"/>
            </a:endParaRPr>
          </a:p>
        </p:txBody>
      </p:sp>
      <p:grpSp>
        <p:nvGrpSpPr>
          <p:cNvPr id="3" name="Group 130"/>
          <p:cNvGrpSpPr>
            <a:grpSpLocks/>
          </p:cNvGrpSpPr>
          <p:nvPr/>
        </p:nvGrpSpPr>
        <p:grpSpPr bwMode="auto">
          <a:xfrm>
            <a:off x="657225" y="4643438"/>
            <a:ext cx="3889375" cy="904875"/>
            <a:chOff x="3081" y="3008"/>
            <a:chExt cx="2679" cy="668"/>
          </a:xfrm>
        </p:grpSpPr>
        <p:sp>
          <p:nvSpPr>
            <p:cNvPr id="706565" name="Rectangle 127"/>
            <p:cNvSpPr>
              <a:spLocks noChangeArrowheads="1"/>
            </p:cNvSpPr>
            <p:nvPr/>
          </p:nvSpPr>
          <p:spPr bwMode="auto">
            <a:xfrm>
              <a:off x="3675" y="3008"/>
              <a:ext cx="183" cy="210"/>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1600" b="1">
                <a:latin typeface="Times New Roman" pitchFamily="18" charset="0"/>
              </a:endParaRPr>
            </a:p>
          </p:txBody>
        </p:sp>
        <p:sp>
          <p:nvSpPr>
            <p:cNvPr id="706566" name="Text Box 128"/>
            <p:cNvSpPr txBox="1">
              <a:spLocks noChangeArrowheads="1"/>
            </p:cNvSpPr>
            <p:nvPr/>
          </p:nvSpPr>
          <p:spPr bwMode="auto">
            <a:xfrm>
              <a:off x="3081" y="3383"/>
              <a:ext cx="2679"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000" b="1">
                  <a:solidFill>
                    <a:srgbClr val="3333FF"/>
                  </a:solidFill>
                  <a:latin typeface="微软雅黑" pitchFamily="34" charset="-122"/>
                  <a:ea typeface="微软雅黑" pitchFamily="34" charset="-122"/>
                  <a:cs typeface="Arial" pitchFamily="34" charset="0"/>
                </a:rPr>
                <a:t>进位是真正的符号：</a:t>
              </a:r>
              <a:r>
                <a:rPr lang="en-US" altLang="zh-CN" sz="2000" b="1">
                  <a:solidFill>
                    <a:srgbClr val="3333FF"/>
                  </a:solidFill>
                  <a:latin typeface="微软雅黑" pitchFamily="34" charset="-122"/>
                  <a:ea typeface="微软雅黑" pitchFamily="34" charset="-122"/>
                  <a:cs typeface="Arial" pitchFamily="34" charset="0"/>
                </a:rPr>
                <a:t>+153</a:t>
              </a:r>
            </a:p>
          </p:txBody>
        </p:sp>
        <p:sp>
          <p:nvSpPr>
            <p:cNvPr id="706567" name="Line 129"/>
            <p:cNvSpPr>
              <a:spLocks noChangeShapeType="1"/>
            </p:cNvSpPr>
            <p:nvPr/>
          </p:nvSpPr>
          <p:spPr bwMode="auto">
            <a:xfrm flipH="1" flipV="1">
              <a:off x="3859" y="3246"/>
              <a:ext cx="328" cy="15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06568" name="Group 8"/>
          <p:cNvGrpSpPr>
            <a:grpSpLocks/>
          </p:cNvGrpSpPr>
          <p:nvPr/>
        </p:nvGrpSpPr>
        <p:grpSpPr bwMode="auto">
          <a:xfrm>
            <a:off x="295275" y="3738563"/>
            <a:ext cx="3524250" cy="1260475"/>
            <a:chOff x="3030" y="2427"/>
            <a:chExt cx="2220" cy="794"/>
          </a:xfrm>
        </p:grpSpPr>
        <p:sp>
          <p:nvSpPr>
            <p:cNvPr id="706569" name="Text Box 121"/>
            <p:cNvSpPr txBox="1">
              <a:spLocks noChangeArrowheads="1"/>
            </p:cNvSpPr>
            <p:nvPr/>
          </p:nvSpPr>
          <p:spPr bwMode="auto">
            <a:xfrm>
              <a:off x="3301" y="2427"/>
              <a:ext cx="1893"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2200" b="1">
                  <a:cs typeface="Arial" pitchFamily="34" charset="0"/>
                </a:rPr>
                <a:t>107</a:t>
              </a:r>
              <a:r>
                <a:rPr lang="en-US" altLang="zh-CN" sz="2200" b="1" baseline="-25000">
                  <a:cs typeface="Arial" pitchFamily="34" charset="0"/>
                </a:rPr>
                <a:t>10</a:t>
              </a:r>
              <a:r>
                <a:rPr lang="en-US" altLang="zh-CN" sz="2200" b="1">
                  <a:cs typeface="Arial" pitchFamily="34" charset="0"/>
                </a:rPr>
                <a:t>= 0110 1011</a:t>
              </a:r>
              <a:r>
                <a:rPr lang="en-US" altLang="zh-CN" sz="2200" b="1" baseline="-25000">
                  <a:cs typeface="Arial" pitchFamily="34" charset="0"/>
                </a:rPr>
                <a:t>2</a:t>
              </a:r>
            </a:p>
            <a:p>
              <a:pPr>
                <a:spcBef>
                  <a:spcPct val="15000"/>
                </a:spcBef>
              </a:pPr>
              <a:r>
                <a:rPr lang="en-US" altLang="zh-CN" sz="2200" b="1">
                  <a:cs typeface="Arial" pitchFamily="34" charset="0"/>
                </a:rPr>
                <a:t> 46</a:t>
              </a:r>
              <a:r>
                <a:rPr lang="en-US" altLang="zh-CN" sz="2200" b="1" baseline="-25000">
                  <a:cs typeface="Arial" pitchFamily="34" charset="0"/>
                </a:rPr>
                <a:t>10  </a:t>
              </a:r>
              <a:r>
                <a:rPr lang="en-US" altLang="zh-CN" sz="2200" b="1">
                  <a:cs typeface="Arial" pitchFamily="34" charset="0"/>
                </a:rPr>
                <a:t>= 0010 1110</a:t>
              </a:r>
              <a:r>
                <a:rPr lang="en-US" altLang="zh-CN" sz="2200" b="1" baseline="-25000">
                  <a:cs typeface="Arial" pitchFamily="34" charset="0"/>
                </a:rPr>
                <a:t>2</a:t>
              </a:r>
            </a:p>
            <a:p>
              <a:pPr>
                <a:spcBef>
                  <a:spcPct val="50000"/>
                </a:spcBef>
              </a:pPr>
              <a:endParaRPr lang="en-US" altLang="zh-CN" sz="1600" b="1" baseline="-25000">
                <a:latin typeface="Times New Roman" pitchFamily="18" charset="0"/>
                <a:cs typeface="Arial" pitchFamily="34" charset="0"/>
              </a:endParaRPr>
            </a:p>
          </p:txBody>
        </p:sp>
        <p:sp>
          <p:nvSpPr>
            <p:cNvPr id="706570" name="Text Box 123"/>
            <p:cNvSpPr txBox="1">
              <a:spLocks noChangeArrowheads="1"/>
            </p:cNvSpPr>
            <p:nvPr/>
          </p:nvSpPr>
          <p:spPr bwMode="auto">
            <a:xfrm>
              <a:off x="3451" y="2952"/>
              <a:ext cx="148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b="1">
                  <a:cs typeface="Arial" pitchFamily="34" charset="0"/>
                </a:rPr>
                <a:t>        </a:t>
              </a:r>
              <a:r>
                <a:rPr lang="en-US" altLang="zh-CN" sz="2200" b="1">
                  <a:cs typeface="Arial" pitchFamily="34" charset="0"/>
                </a:rPr>
                <a:t>0</a:t>
              </a:r>
              <a:r>
                <a:rPr lang="en-US" altLang="zh-CN" sz="2200" b="1">
                  <a:latin typeface="Times New Roman" pitchFamily="18" charset="0"/>
                  <a:cs typeface="Arial" pitchFamily="34" charset="0"/>
                </a:rPr>
                <a:t> </a:t>
              </a:r>
              <a:r>
                <a:rPr lang="en-US" altLang="zh-CN" sz="2200" b="1">
                  <a:cs typeface="Arial" pitchFamily="34" charset="0"/>
                </a:rPr>
                <a:t>1001 1001</a:t>
              </a:r>
            </a:p>
          </p:txBody>
        </p:sp>
        <p:sp>
          <p:nvSpPr>
            <p:cNvPr id="706571" name="Line 155"/>
            <p:cNvSpPr>
              <a:spLocks noChangeShapeType="1"/>
            </p:cNvSpPr>
            <p:nvPr/>
          </p:nvSpPr>
          <p:spPr bwMode="auto">
            <a:xfrm>
              <a:off x="3030" y="2943"/>
              <a:ext cx="222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06572" name="Text Box 12"/>
          <p:cNvSpPr txBox="1">
            <a:spLocks noChangeArrowheads="1"/>
          </p:cNvSpPr>
          <p:nvPr/>
        </p:nvSpPr>
        <p:spPr bwMode="auto">
          <a:xfrm>
            <a:off x="4616450" y="4914900"/>
            <a:ext cx="3976688" cy="747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15000"/>
              </a:spcBef>
            </a:pPr>
            <a:r>
              <a:rPr lang="zh-CN" altLang="en-US" sz="2000" b="1">
                <a:solidFill>
                  <a:srgbClr val="FF3300"/>
                </a:solidFill>
                <a:latin typeface="微软雅黑" pitchFamily="34" charset="-122"/>
                <a:ea typeface="微软雅黑" pitchFamily="34" charset="-122"/>
              </a:rPr>
              <a:t>溢出标志</a:t>
            </a:r>
            <a:r>
              <a:rPr lang="en-US" altLang="zh-CN" sz="2000" b="1">
                <a:solidFill>
                  <a:srgbClr val="FF3300"/>
                </a:solidFill>
                <a:latin typeface="微软雅黑" pitchFamily="34" charset="-122"/>
                <a:ea typeface="微软雅黑" pitchFamily="34" charset="-122"/>
              </a:rPr>
              <a:t>OF=1</a:t>
            </a:r>
            <a:r>
              <a:rPr lang="zh-CN" altLang="en-US" sz="2000" b="1">
                <a:solidFill>
                  <a:srgbClr val="FF3300"/>
                </a:solidFill>
                <a:latin typeface="微软雅黑" pitchFamily="34" charset="-122"/>
                <a:ea typeface="微软雅黑" pitchFamily="34" charset="-122"/>
              </a:rPr>
              <a:t>、零标志</a:t>
            </a:r>
            <a:r>
              <a:rPr lang="en-US" altLang="zh-CN" sz="2000" b="1">
                <a:solidFill>
                  <a:srgbClr val="FF3300"/>
                </a:solidFill>
                <a:latin typeface="微软雅黑" pitchFamily="34" charset="-122"/>
                <a:ea typeface="微软雅黑" pitchFamily="34" charset="-122"/>
              </a:rPr>
              <a:t>ZF=0</a:t>
            </a:r>
            <a:r>
              <a:rPr lang="zh-CN" altLang="en-US" sz="2000" b="1">
                <a:solidFill>
                  <a:srgbClr val="FF3300"/>
                </a:solidFill>
                <a:latin typeface="微软雅黑" pitchFamily="34" charset="-122"/>
                <a:ea typeface="微软雅黑" pitchFamily="34" charset="-122"/>
              </a:rPr>
              <a:t>、</a:t>
            </a:r>
          </a:p>
          <a:p>
            <a:pPr eaLnBrk="0" hangingPunct="0">
              <a:spcBef>
                <a:spcPct val="15000"/>
              </a:spcBef>
            </a:pPr>
            <a:r>
              <a:rPr lang="zh-CN" altLang="en-US" sz="2000" b="1">
                <a:solidFill>
                  <a:srgbClr val="FF3300"/>
                </a:solidFill>
                <a:latin typeface="微软雅黑" pitchFamily="34" charset="-122"/>
                <a:ea typeface="微软雅黑" pitchFamily="34" charset="-122"/>
              </a:rPr>
              <a:t>符号标志</a:t>
            </a:r>
            <a:r>
              <a:rPr lang="en-US" altLang="zh-CN" sz="2000" b="1">
                <a:solidFill>
                  <a:srgbClr val="FF3300"/>
                </a:solidFill>
                <a:latin typeface="微软雅黑" pitchFamily="34" charset="-122"/>
                <a:ea typeface="微软雅黑" pitchFamily="34" charset="-122"/>
              </a:rPr>
              <a:t>SF=1</a:t>
            </a:r>
            <a:r>
              <a:rPr lang="zh-CN" altLang="en-US" sz="2000" b="1">
                <a:solidFill>
                  <a:srgbClr val="FF3300"/>
                </a:solidFill>
                <a:latin typeface="微软雅黑" pitchFamily="34" charset="-122"/>
                <a:ea typeface="微软雅黑" pitchFamily="34" charset="-122"/>
              </a:rPr>
              <a:t>、进位标志</a:t>
            </a:r>
            <a:r>
              <a:rPr lang="en-US" altLang="zh-CN" sz="2000" b="1">
                <a:solidFill>
                  <a:srgbClr val="FF3300"/>
                </a:solidFill>
                <a:latin typeface="微软雅黑" pitchFamily="34" charset="-122"/>
                <a:ea typeface="微软雅黑" pitchFamily="34" charset="-122"/>
              </a:rPr>
              <a:t>CF=0</a:t>
            </a:r>
          </a:p>
        </p:txBody>
      </p:sp>
      <p:grpSp>
        <p:nvGrpSpPr>
          <p:cNvPr id="706573" name="Group 13"/>
          <p:cNvGrpSpPr>
            <a:grpSpLocks/>
          </p:cNvGrpSpPr>
          <p:nvPr/>
        </p:nvGrpSpPr>
        <p:grpSpPr bwMode="auto">
          <a:xfrm>
            <a:off x="3222625" y="908050"/>
            <a:ext cx="5748338" cy="2898775"/>
            <a:chOff x="0" y="572"/>
            <a:chExt cx="3621" cy="1826"/>
          </a:xfrm>
        </p:grpSpPr>
        <p:grpSp>
          <p:nvGrpSpPr>
            <p:cNvPr id="706574" name="Group 14"/>
            <p:cNvGrpSpPr>
              <a:grpSpLocks/>
            </p:cNvGrpSpPr>
            <p:nvPr/>
          </p:nvGrpSpPr>
          <p:grpSpPr bwMode="auto">
            <a:xfrm>
              <a:off x="0" y="572"/>
              <a:ext cx="3621" cy="1826"/>
              <a:chOff x="0" y="572"/>
              <a:chExt cx="3621" cy="1826"/>
            </a:xfrm>
          </p:grpSpPr>
          <p:grpSp>
            <p:nvGrpSpPr>
              <p:cNvPr id="2" name="组合 63"/>
              <p:cNvGrpSpPr>
                <a:grpSpLocks/>
              </p:cNvGrpSpPr>
              <p:nvPr/>
            </p:nvGrpSpPr>
            <p:grpSpPr bwMode="auto">
              <a:xfrm>
                <a:off x="0" y="572"/>
                <a:ext cx="3392" cy="1826"/>
                <a:chOff x="3495675" y="3876675"/>
                <a:chExt cx="5384800" cy="2898775"/>
              </a:xfrm>
            </p:grpSpPr>
            <p:sp>
              <p:nvSpPr>
                <p:cNvPr id="706576" name="Rectangle 33"/>
                <p:cNvSpPr>
                  <a:spLocks noChangeArrowheads="1"/>
                </p:cNvSpPr>
                <p:nvPr/>
              </p:nvSpPr>
              <p:spPr bwMode="auto">
                <a:xfrm>
                  <a:off x="8259763" y="4994275"/>
                  <a:ext cx="6207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Sum</a:t>
                  </a:r>
                </a:p>
              </p:txBody>
            </p:sp>
            <p:grpSp>
              <p:nvGrpSpPr>
                <p:cNvPr id="706577" name="Group 73"/>
                <p:cNvGrpSpPr>
                  <a:grpSpLocks/>
                </p:cNvGrpSpPr>
                <p:nvPr/>
              </p:nvGrpSpPr>
              <p:grpSpPr bwMode="auto">
                <a:xfrm>
                  <a:off x="3495675" y="3876675"/>
                  <a:ext cx="4968876" cy="2393950"/>
                  <a:chOff x="2202" y="2442"/>
                  <a:chExt cx="3130" cy="1508"/>
                </a:xfrm>
              </p:grpSpPr>
              <p:sp>
                <p:nvSpPr>
                  <p:cNvPr id="706578" name="Line 11"/>
                  <p:cNvSpPr>
                    <a:spLocks noChangeShapeType="1"/>
                  </p:cNvSpPr>
                  <p:nvPr/>
                </p:nvSpPr>
                <p:spPr bwMode="auto">
                  <a:xfrm flipH="1">
                    <a:off x="3733" y="2869"/>
                    <a:ext cx="50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579" name="Line 12"/>
                  <p:cNvSpPr>
                    <a:spLocks noChangeShapeType="1"/>
                  </p:cNvSpPr>
                  <p:nvPr/>
                </p:nvSpPr>
                <p:spPr bwMode="auto">
                  <a:xfrm flipH="1">
                    <a:off x="4225" y="2757"/>
                    <a:ext cx="6" cy="41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580" name="Line 13"/>
                  <p:cNvSpPr>
                    <a:spLocks noChangeShapeType="1"/>
                  </p:cNvSpPr>
                  <p:nvPr/>
                </p:nvSpPr>
                <p:spPr bwMode="auto">
                  <a:xfrm>
                    <a:off x="4238" y="2757"/>
                    <a:ext cx="399" cy="18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581" name="Line 14"/>
                  <p:cNvSpPr>
                    <a:spLocks noChangeShapeType="1"/>
                  </p:cNvSpPr>
                  <p:nvPr/>
                </p:nvSpPr>
                <p:spPr bwMode="auto">
                  <a:xfrm>
                    <a:off x="4208" y="3168"/>
                    <a:ext cx="151" cy="6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582" name="Line 16"/>
                  <p:cNvSpPr>
                    <a:spLocks noChangeShapeType="1"/>
                  </p:cNvSpPr>
                  <p:nvPr/>
                </p:nvSpPr>
                <p:spPr bwMode="auto">
                  <a:xfrm>
                    <a:off x="4637" y="2942"/>
                    <a:ext cx="7" cy="2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583" name="Line 18"/>
                  <p:cNvSpPr>
                    <a:spLocks noChangeShapeType="1"/>
                  </p:cNvSpPr>
                  <p:nvPr/>
                </p:nvSpPr>
                <p:spPr bwMode="auto">
                  <a:xfrm flipV="1">
                    <a:off x="4231" y="3311"/>
                    <a:ext cx="0" cy="39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584" name="Line 19"/>
                  <p:cNvSpPr>
                    <a:spLocks noChangeShapeType="1"/>
                  </p:cNvSpPr>
                  <p:nvPr/>
                </p:nvSpPr>
                <p:spPr bwMode="auto">
                  <a:xfrm flipV="1">
                    <a:off x="4238" y="3495"/>
                    <a:ext cx="399" cy="2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585" name="Line 20"/>
                  <p:cNvSpPr>
                    <a:spLocks noChangeShapeType="1"/>
                  </p:cNvSpPr>
                  <p:nvPr/>
                </p:nvSpPr>
                <p:spPr bwMode="auto">
                  <a:xfrm flipV="1">
                    <a:off x="4232" y="3232"/>
                    <a:ext cx="121" cy="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586" name="Line 22"/>
                  <p:cNvSpPr>
                    <a:spLocks noChangeShapeType="1"/>
                  </p:cNvSpPr>
                  <p:nvPr/>
                </p:nvSpPr>
                <p:spPr bwMode="auto">
                  <a:xfrm flipV="1">
                    <a:off x="4644" y="3218"/>
                    <a:ext cx="0" cy="2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587" name="Line 23"/>
                  <p:cNvSpPr>
                    <a:spLocks noChangeShapeType="1"/>
                  </p:cNvSpPr>
                  <p:nvPr/>
                </p:nvSpPr>
                <p:spPr bwMode="auto">
                  <a:xfrm>
                    <a:off x="4647" y="3225"/>
                    <a:ext cx="6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588" name="Line 24"/>
                  <p:cNvSpPr>
                    <a:spLocks noChangeShapeType="1"/>
                  </p:cNvSpPr>
                  <p:nvPr/>
                </p:nvSpPr>
                <p:spPr bwMode="auto">
                  <a:xfrm flipH="1">
                    <a:off x="3733" y="3580"/>
                    <a:ext cx="50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589" name="Rectangle 25"/>
                  <p:cNvSpPr>
                    <a:spLocks noChangeArrowheads="1"/>
                  </p:cNvSpPr>
                  <p:nvPr/>
                </p:nvSpPr>
                <p:spPr bwMode="auto">
                  <a:xfrm rot="5400000">
                    <a:off x="4180" y="3182"/>
                    <a:ext cx="58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500" b="1">
                        <a:cs typeface="Arial" pitchFamily="34" charset="0"/>
                      </a:rPr>
                      <a:t>Adder</a:t>
                    </a:r>
                  </a:p>
                </p:txBody>
              </p:sp>
              <p:sp>
                <p:nvSpPr>
                  <p:cNvPr id="706590" name="Line 26"/>
                  <p:cNvSpPr>
                    <a:spLocks noChangeShapeType="1"/>
                  </p:cNvSpPr>
                  <p:nvPr/>
                </p:nvSpPr>
                <p:spPr bwMode="auto">
                  <a:xfrm flipH="1">
                    <a:off x="3897" y="3544"/>
                    <a:ext cx="90" cy="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591" name="Line 27"/>
                  <p:cNvSpPr>
                    <a:spLocks noChangeShapeType="1"/>
                  </p:cNvSpPr>
                  <p:nvPr/>
                </p:nvSpPr>
                <p:spPr bwMode="auto">
                  <a:xfrm flipH="1">
                    <a:off x="3897" y="2834"/>
                    <a:ext cx="90" cy="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592" name="Line 28"/>
                  <p:cNvSpPr>
                    <a:spLocks noChangeShapeType="1"/>
                  </p:cNvSpPr>
                  <p:nvPr/>
                </p:nvSpPr>
                <p:spPr bwMode="auto">
                  <a:xfrm flipH="1">
                    <a:off x="4929" y="3189"/>
                    <a:ext cx="90" cy="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593" name="Rectangle 29"/>
                  <p:cNvSpPr>
                    <a:spLocks noChangeArrowheads="1"/>
                  </p:cNvSpPr>
                  <p:nvPr/>
                </p:nvSpPr>
                <p:spPr bwMode="auto">
                  <a:xfrm>
                    <a:off x="3770" y="2869"/>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n</a:t>
                    </a:r>
                  </a:p>
                </p:txBody>
              </p:sp>
              <p:sp>
                <p:nvSpPr>
                  <p:cNvPr id="706594" name="Rectangle 30"/>
                  <p:cNvSpPr>
                    <a:spLocks noChangeArrowheads="1"/>
                  </p:cNvSpPr>
                  <p:nvPr/>
                </p:nvSpPr>
                <p:spPr bwMode="auto">
                  <a:xfrm>
                    <a:off x="3770" y="3580"/>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n</a:t>
                    </a:r>
                  </a:p>
                </p:txBody>
              </p:sp>
              <p:sp>
                <p:nvSpPr>
                  <p:cNvPr id="706595" name="Rectangle 31"/>
                  <p:cNvSpPr>
                    <a:spLocks noChangeArrowheads="1"/>
                  </p:cNvSpPr>
                  <p:nvPr/>
                </p:nvSpPr>
                <p:spPr bwMode="auto">
                  <a:xfrm>
                    <a:off x="4802" y="3225"/>
                    <a:ext cx="19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75000"/>
                      </a:lnSpc>
                    </a:pPr>
                    <a:r>
                      <a:rPr lang="en-US" altLang="zh-CN" sz="1600" b="1">
                        <a:cs typeface="Arial" pitchFamily="34" charset="0"/>
                      </a:rPr>
                      <a:t>n</a:t>
                    </a:r>
                  </a:p>
                </p:txBody>
              </p:sp>
              <p:sp>
                <p:nvSpPr>
                  <p:cNvPr id="706596" name="Rectangle 32"/>
                  <p:cNvSpPr>
                    <a:spLocks noChangeArrowheads="1"/>
                  </p:cNvSpPr>
                  <p:nvPr/>
                </p:nvSpPr>
                <p:spPr bwMode="auto">
                  <a:xfrm>
                    <a:off x="3687" y="2660"/>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A</a:t>
                    </a:r>
                  </a:p>
                </p:txBody>
              </p:sp>
              <p:sp>
                <p:nvSpPr>
                  <p:cNvPr id="706597" name="Rectangle 34"/>
                  <p:cNvSpPr>
                    <a:spLocks noChangeArrowheads="1"/>
                  </p:cNvSpPr>
                  <p:nvPr/>
                </p:nvSpPr>
                <p:spPr bwMode="auto">
                  <a:xfrm>
                    <a:off x="5049" y="2920"/>
                    <a:ext cx="2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ZF</a:t>
                    </a:r>
                  </a:p>
                </p:txBody>
              </p:sp>
              <p:sp>
                <p:nvSpPr>
                  <p:cNvPr id="706598" name="Line 35"/>
                  <p:cNvSpPr>
                    <a:spLocks noChangeShapeType="1"/>
                  </p:cNvSpPr>
                  <p:nvPr/>
                </p:nvSpPr>
                <p:spPr bwMode="auto">
                  <a:xfrm>
                    <a:off x="4479" y="2635"/>
                    <a:ext cx="0" cy="23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599" name="Rectangle 36"/>
                  <p:cNvSpPr>
                    <a:spLocks noChangeArrowheads="1"/>
                  </p:cNvSpPr>
                  <p:nvPr/>
                </p:nvSpPr>
                <p:spPr bwMode="auto">
                  <a:xfrm>
                    <a:off x="4512" y="2672"/>
                    <a:ext cx="32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Cin</a:t>
                    </a:r>
                  </a:p>
                </p:txBody>
              </p:sp>
              <p:sp>
                <p:nvSpPr>
                  <p:cNvPr id="706600" name="Line 37"/>
                  <p:cNvSpPr>
                    <a:spLocks noChangeShapeType="1"/>
                  </p:cNvSpPr>
                  <p:nvPr/>
                </p:nvSpPr>
                <p:spPr bwMode="auto">
                  <a:xfrm>
                    <a:off x="4479" y="3584"/>
                    <a:ext cx="0" cy="30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601" name="Rectangle 38"/>
                  <p:cNvSpPr>
                    <a:spLocks noChangeArrowheads="1"/>
                  </p:cNvSpPr>
                  <p:nvPr/>
                </p:nvSpPr>
                <p:spPr bwMode="auto">
                  <a:xfrm>
                    <a:off x="4512" y="3740"/>
                    <a:ext cx="40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Cout</a:t>
                    </a:r>
                  </a:p>
                </p:txBody>
              </p:sp>
              <p:sp>
                <p:nvSpPr>
                  <p:cNvPr id="706602" name="Line 39"/>
                  <p:cNvSpPr>
                    <a:spLocks noChangeShapeType="1"/>
                  </p:cNvSpPr>
                  <p:nvPr/>
                </p:nvSpPr>
                <p:spPr bwMode="auto">
                  <a:xfrm flipH="1">
                    <a:off x="2371" y="3462"/>
                    <a:ext cx="1039"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603" name="Line 40"/>
                  <p:cNvSpPr>
                    <a:spLocks noChangeShapeType="1"/>
                  </p:cNvSpPr>
                  <p:nvPr/>
                </p:nvSpPr>
                <p:spPr bwMode="auto">
                  <a:xfrm flipH="1">
                    <a:off x="2537" y="3426"/>
                    <a:ext cx="89" cy="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604" name="Rectangle 41"/>
                  <p:cNvSpPr>
                    <a:spLocks noChangeArrowheads="1"/>
                  </p:cNvSpPr>
                  <p:nvPr/>
                </p:nvSpPr>
                <p:spPr bwMode="auto">
                  <a:xfrm>
                    <a:off x="2408" y="3462"/>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n</a:t>
                    </a:r>
                  </a:p>
                </p:txBody>
              </p:sp>
              <p:sp>
                <p:nvSpPr>
                  <p:cNvPr id="706605" name="Rectangle 42"/>
                  <p:cNvSpPr>
                    <a:spLocks noChangeArrowheads="1"/>
                  </p:cNvSpPr>
                  <p:nvPr/>
                </p:nvSpPr>
                <p:spPr bwMode="auto">
                  <a:xfrm>
                    <a:off x="2202" y="3383"/>
                    <a:ext cx="20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B</a:t>
                    </a:r>
                  </a:p>
                </p:txBody>
              </p:sp>
              <p:grpSp>
                <p:nvGrpSpPr>
                  <p:cNvPr id="706606" name="Group 43"/>
                  <p:cNvGrpSpPr>
                    <a:grpSpLocks/>
                  </p:cNvGrpSpPr>
                  <p:nvPr/>
                </p:nvGrpSpPr>
                <p:grpSpPr bwMode="auto">
                  <a:xfrm>
                    <a:off x="2780" y="3574"/>
                    <a:ext cx="290" cy="236"/>
                    <a:chOff x="1816" y="3448"/>
                    <a:chExt cx="336" cy="288"/>
                  </a:xfrm>
                </p:grpSpPr>
                <p:sp>
                  <p:nvSpPr>
                    <p:cNvPr id="706607" name="Oval 44"/>
                    <p:cNvSpPr>
                      <a:spLocks noChangeArrowheads="1"/>
                    </p:cNvSpPr>
                    <p:nvPr/>
                  </p:nvSpPr>
                  <p:spPr bwMode="auto">
                    <a:xfrm>
                      <a:off x="2072" y="3560"/>
                      <a:ext cx="80"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1600" b="1">
                        <a:latin typeface="Times New Roman" pitchFamily="18" charset="0"/>
                      </a:endParaRPr>
                    </a:p>
                  </p:txBody>
                </p:sp>
                <p:sp>
                  <p:nvSpPr>
                    <p:cNvPr id="706608" name="Line 45"/>
                    <p:cNvSpPr>
                      <a:spLocks noChangeShapeType="1"/>
                    </p:cNvSpPr>
                    <p:nvPr/>
                  </p:nvSpPr>
                  <p:spPr bwMode="auto">
                    <a:xfrm flipH="1" flipV="1">
                      <a:off x="1816" y="3448"/>
                      <a:ext cx="256" cy="1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609" name="Line 46"/>
                    <p:cNvSpPr>
                      <a:spLocks noChangeShapeType="1"/>
                    </p:cNvSpPr>
                    <p:nvPr/>
                  </p:nvSpPr>
                  <p:spPr bwMode="auto">
                    <a:xfrm flipH="1">
                      <a:off x="1816" y="3608"/>
                      <a:ext cx="256" cy="1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610" name="Line 47"/>
                    <p:cNvSpPr>
                      <a:spLocks noChangeShapeType="1"/>
                    </p:cNvSpPr>
                    <p:nvPr/>
                  </p:nvSpPr>
                  <p:spPr bwMode="auto">
                    <a:xfrm>
                      <a:off x="1824" y="3464"/>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06611" name="Line 48"/>
                  <p:cNvSpPr>
                    <a:spLocks noChangeShapeType="1"/>
                  </p:cNvSpPr>
                  <p:nvPr/>
                </p:nvSpPr>
                <p:spPr bwMode="auto">
                  <a:xfrm>
                    <a:off x="2664" y="3465"/>
                    <a:ext cx="0" cy="2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612" name="Line 49"/>
                  <p:cNvSpPr>
                    <a:spLocks noChangeShapeType="1"/>
                  </p:cNvSpPr>
                  <p:nvPr/>
                </p:nvSpPr>
                <p:spPr bwMode="auto">
                  <a:xfrm>
                    <a:off x="2667" y="3698"/>
                    <a:ext cx="11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613" name="Line 50"/>
                  <p:cNvSpPr>
                    <a:spLocks noChangeShapeType="1"/>
                  </p:cNvSpPr>
                  <p:nvPr/>
                </p:nvSpPr>
                <p:spPr bwMode="auto">
                  <a:xfrm flipH="1">
                    <a:off x="3073" y="3698"/>
                    <a:ext cx="337"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614" name="Line 51"/>
                  <p:cNvSpPr>
                    <a:spLocks noChangeShapeType="1"/>
                  </p:cNvSpPr>
                  <p:nvPr/>
                </p:nvSpPr>
                <p:spPr bwMode="auto">
                  <a:xfrm flipH="1">
                    <a:off x="3155" y="3663"/>
                    <a:ext cx="89" cy="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615" name="Rectangle 52"/>
                  <p:cNvSpPr>
                    <a:spLocks noChangeArrowheads="1"/>
                  </p:cNvSpPr>
                  <p:nvPr/>
                </p:nvSpPr>
                <p:spPr bwMode="auto">
                  <a:xfrm>
                    <a:off x="3058" y="3709"/>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n</a:t>
                    </a:r>
                  </a:p>
                </p:txBody>
              </p:sp>
              <p:sp>
                <p:nvSpPr>
                  <p:cNvPr id="706616" name="Rectangle 53"/>
                  <p:cNvSpPr>
                    <a:spLocks noChangeArrowheads="1"/>
                  </p:cNvSpPr>
                  <p:nvPr/>
                </p:nvSpPr>
                <p:spPr bwMode="auto">
                  <a:xfrm>
                    <a:off x="3413" y="3271"/>
                    <a:ext cx="316" cy="65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1600" b="1">
                      <a:latin typeface="Times New Roman" pitchFamily="18" charset="0"/>
                    </a:endParaRPr>
                  </a:p>
                </p:txBody>
              </p:sp>
              <p:sp>
                <p:nvSpPr>
                  <p:cNvPr id="706617" name="Rectangle 54"/>
                  <p:cNvSpPr>
                    <a:spLocks noChangeArrowheads="1"/>
                  </p:cNvSpPr>
                  <p:nvPr/>
                </p:nvSpPr>
                <p:spPr bwMode="auto">
                  <a:xfrm>
                    <a:off x="3385" y="3353"/>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200" b="1">
                        <a:latin typeface="Times New Roman" pitchFamily="18" charset="0"/>
                      </a:rPr>
                      <a:t>0</a:t>
                    </a:r>
                  </a:p>
                </p:txBody>
              </p:sp>
              <p:sp>
                <p:nvSpPr>
                  <p:cNvPr id="706618" name="Rectangle 55"/>
                  <p:cNvSpPr>
                    <a:spLocks noChangeArrowheads="1"/>
                  </p:cNvSpPr>
                  <p:nvPr/>
                </p:nvSpPr>
                <p:spPr bwMode="auto">
                  <a:xfrm>
                    <a:off x="3372" y="3589"/>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200" b="1">
                        <a:latin typeface="Times New Roman" pitchFamily="18" charset="0"/>
                      </a:rPr>
                      <a:t>1</a:t>
                    </a:r>
                  </a:p>
                </p:txBody>
              </p:sp>
              <p:sp>
                <p:nvSpPr>
                  <p:cNvPr id="706619" name="Rectangle 56"/>
                  <p:cNvSpPr>
                    <a:spLocks noChangeArrowheads="1"/>
                  </p:cNvSpPr>
                  <p:nvPr/>
                </p:nvSpPr>
                <p:spPr bwMode="auto">
                  <a:xfrm rot="5400000">
                    <a:off x="3395" y="3511"/>
                    <a:ext cx="45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Mux</a:t>
                    </a:r>
                  </a:p>
                </p:txBody>
              </p:sp>
              <p:sp>
                <p:nvSpPr>
                  <p:cNvPr id="706620" name="Line 57"/>
                  <p:cNvSpPr>
                    <a:spLocks noChangeShapeType="1"/>
                  </p:cNvSpPr>
                  <p:nvPr/>
                </p:nvSpPr>
                <p:spPr bwMode="auto">
                  <a:xfrm flipV="1">
                    <a:off x="3571" y="2471"/>
                    <a:ext cx="0" cy="797"/>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621" name="Rectangle 58"/>
                  <p:cNvSpPr>
                    <a:spLocks noChangeArrowheads="1"/>
                  </p:cNvSpPr>
                  <p:nvPr/>
                </p:nvSpPr>
                <p:spPr bwMode="auto">
                  <a:xfrm>
                    <a:off x="3467" y="3259"/>
                    <a:ext cx="237"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200" b="1">
                        <a:latin typeface="Times New Roman" pitchFamily="18" charset="0"/>
                      </a:rPr>
                      <a:t>Sel</a:t>
                    </a:r>
                  </a:p>
                </p:txBody>
              </p:sp>
              <p:sp>
                <p:nvSpPr>
                  <p:cNvPr id="706622" name="Line 59"/>
                  <p:cNvSpPr>
                    <a:spLocks noChangeShapeType="1"/>
                  </p:cNvSpPr>
                  <p:nvPr/>
                </p:nvSpPr>
                <p:spPr bwMode="auto">
                  <a:xfrm flipH="1">
                    <a:off x="3568" y="2632"/>
                    <a:ext cx="91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623" name="Rectangle 60"/>
                  <p:cNvSpPr>
                    <a:spLocks noChangeArrowheads="1"/>
                  </p:cNvSpPr>
                  <p:nvPr/>
                </p:nvSpPr>
                <p:spPr bwMode="auto">
                  <a:xfrm>
                    <a:off x="3189" y="2442"/>
                    <a:ext cx="35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Sub</a:t>
                    </a:r>
                  </a:p>
                </p:txBody>
              </p:sp>
              <p:sp>
                <p:nvSpPr>
                  <p:cNvPr id="706624" name="Rectangle 62"/>
                  <p:cNvSpPr>
                    <a:spLocks noChangeArrowheads="1"/>
                  </p:cNvSpPr>
                  <p:nvPr/>
                </p:nvSpPr>
                <p:spPr bwMode="auto">
                  <a:xfrm>
                    <a:off x="3016" y="3504"/>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B</a:t>
                    </a:r>
                  </a:p>
                </p:txBody>
              </p:sp>
              <p:sp>
                <p:nvSpPr>
                  <p:cNvPr id="706625" name="Line 63"/>
                  <p:cNvSpPr>
                    <a:spLocks noChangeShapeType="1"/>
                  </p:cNvSpPr>
                  <p:nvPr/>
                </p:nvSpPr>
                <p:spPr bwMode="auto">
                  <a:xfrm>
                    <a:off x="3067" y="3539"/>
                    <a:ext cx="9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626" name="Line 64"/>
                  <p:cNvSpPr>
                    <a:spLocks noChangeShapeType="1"/>
                  </p:cNvSpPr>
                  <p:nvPr/>
                </p:nvSpPr>
                <p:spPr bwMode="auto">
                  <a:xfrm>
                    <a:off x="4640" y="3048"/>
                    <a:ext cx="401"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627" name="Line 65"/>
                  <p:cNvSpPr>
                    <a:spLocks noChangeShapeType="1"/>
                  </p:cNvSpPr>
                  <p:nvPr/>
                </p:nvSpPr>
                <p:spPr bwMode="auto">
                  <a:xfrm>
                    <a:off x="4657" y="3447"/>
                    <a:ext cx="40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628" name="Rectangle 66"/>
                  <p:cNvSpPr>
                    <a:spLocks noChangeArrowheads="1"/>
                  </p:cNvSpPr>
                  <p:nvPr/>
                </p:nvSpPr>
                <p:spPr bwMode="auto">
                  <a:xfrm>
                    <a:off x="5040" y="3370"/>
                    <a:ext cx="2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OF</a:t>
                    </a:r>
                  </a:p>
                </p:txBody>
              </p:sp>
            </p:grpSp>
            <p:sp>
              <p:nvSpPr>
                <p:cNvPr id="706629" name="Text Box 68"/>
                <p:cNvSpPr txBox="1">
                  <a:spLocks noChangeArrowheads="1"/>
                </p:cNvSpPr>
                <p:nvPr/>
              </p:nvSpPr>
              <p:spPr bwMode="auto">
                <a:xfrm>
                  <a:off x="5278438" y="6378575"/>
                  <a:ext cx="2386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000" b="1">
                      <a:solidFill>
                        <a:srgbClr val="C00000"/>
                      </a:solidFill>
                      <a:latin typeface="微软雅黑" pitchFamily="34" charset="-122"/>
                      <a:ea typeface="微软雅黑" pitchFamily="34" charset="-122"/>
                    </a:rPr>
                    <a:t>整数加</a:t>
                  </a:r>
                  <a:r>
                    <a:rPr lang="en-US" altLang="zh-CN" sz="2000" b="1">
                      <a:solidFill>
                        <a:srgbClr val="C00000"/>
                      </a:solidFill>
                      <a:latin typeface="微软雅黑" pitchFamily="34" charset="-122"/>
                      <a:ea typeface="微软雅黑" pitchFamily="34" charset="-122"/>
                    </a:rPr>
                    <a:t>/</a:t>
                  </a:r>
                  <a:r>
                    <a:rPr lang="zh-CN" altLang="en-US" sz="2000" b="1">
                      <a:solidFill>
                        <a:srgbClr val="C00000"/>
                      </a:solidFill>
                      <a:latin typeface="微软雅黑" pitchFamily="34" charset="-122"/>
                      <a:ea typeface="微软雅黑" pitchFamily="34" charset="-122"/>
                    </a:rPr>
                    <a:t>减运算部件</a:t>
                  </a:r>
                </a:p>
              </p:txBody>
            </p:sp>
          </p:grpSp>
          <p:sp>
            <p:nvSpPr>
              <p:cNvPr id="706630" name="Line 70"/>
              <p:cNvSpPr>
                <a:spLocks noChangeShapeType="1"/>
              </p:cNvSpPr>
              <p:nvPr/>
            </p:nvSpPr>
            <p:spPr bwMode="auto">
              <a:xfrm>
                <a:off x="2455" y="1281"/>
                <a:ext cx="68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631" name="Text Box 71"/>
              <p:cNvSpPr txBox="1">
                <a:spLocks noChangeArrowheads="1"/>
              </p:cNvSpPr>
              <p:nvPr/>
            </p:nvSpPr>
            <p:spPr bwMode="auto">
              <a:xfrm>
                <a:off x="3107" y="1168"/>
                <a:ext cx="34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600" b="1"/>
                  <a:t>SF</a:t>
                </a:r>
              </a:p>
            </p:txBody>
          </p:sp>
          <p:sp>
            <p:nvSpPr>
              <p:cNvPr id="706632" name="Line 72"/>
              <p:cNvSpPr>
                <a:spLocks noChangeShapeType="1"/>
              </p:cNvSpPr>
              <p:nvPr/>
            </p:nvSpPr>
            <p:spPr bwMode="auto">
              <a:xfrm>
                <a:off x="2455" y="1508"/>
                <a:ext cx="8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633" name="Text Box 73"/>
              <p:cNvSpPr txBox="1">
                <a:spLocks noChangeArrowheads="1"/>
              </p:cNvSpPr>
              <p:nvPr/>
            </p:nvSpPr>
            <p:spPr bwMode="auto">
              <a:xfrm>
                <a:off x="3277" y="1395"/>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600" b="1"/>
                  <a:t>CF</a:t>
                </a:r>
              </a:p>
            </p:txBody>
          </p:sp>
        </p:grpSp>
        <p:sp>
          <p:nvSpPr>
            <p:cNvPr id="706634" name="Text Box 74"/>
            <p:cNvSpPr txBox="1">
              <a:spLocks noChangeArrowheads="1"/>
            </p:cNvSpPr>
            <p:nvPr/>
          </p:nvSpPr>
          <p:spPr bwMode="auto">
            <a:xfrm>
              <a:off x="1753" y="1470"/>
              <a:ext cx="3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600" b="1">
                  <a:latin typeface="Times New Roman" pitchFamily="18" charset="0"/>
                </a:rPr>
                <a:t>B</a:t>
              </a:r>
              <a:r>
                <a:rPr lang="zh-CN" altLang="en-US" sz="1600" b="1">
                  <a:latin typeface="Times New Roman" pitchFamily="18" charset="0"/>
                </a:rPr>
                <a:t>＇</a:t>
              </a:r>
              <a:endParaRPr lang="en-US" altLang="zh-CN" sz="1600" b="1">
                <a:latin typeface="Times New Roman" pitchFamily="18" charset="0"/>
              </a:endParaRPr>
            </a:p>
          </p:txBody>
        </p:sp>
      </p:grpSp>
      <p:sp>
        <p:nvSpPr>
          <p:cNvPr id="706636" name="Text Box 76"/>
          <p:cNvSpPr txBox="1">
            <a:spLocks noChangeArrowheads="1"/>
          </p:cNvSpPr>
          <p:nvPr/>
        </p:nvSpPr>
        <p:spPr bwMode="auto">
          <a:xfrm>
            <a:off x="250825" y="954088"/>
            <a:ext cx="36004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ea typeface="微软雅黑" pitchFamily="34" charset="-122"/>
              </a:rPr>
              <a:t>做加法时，主要判断是否溢出</a:t>
            </a:r>
          </a:p>
          <a:p>
            <a:pPr>
              <a:spcBef>
                <a:spcPct val="50000"/>
              </a:spcBef>
            </a:pPr>
            <a:r>
              <a:rPr lang="zh-CN" altLang="en-US" sz="2000" b="1" dirty="0">
                <a:solidFill>
                  <a:srgbClr val="0033CC"/>
                </a:solidFill>
                <a:ea typeface="微软雅黑" pitchFamily="34" charset="-122"/>
              </a:rPr>
              <a:t>无符号加溢出条件：</a:t>
            </a:r>
            <a:r>
              <a:rPr lang="en-US" altLang="zh-CN" sz="2000" b="1" dirty="0">
                <a:solidFill>
                  <a:srgbClr val="0033CC"/>
                </a:solidFill>
                <a:ea typeface="微软雅黑" pitchFamily="34" charset="-122"/>
              </a:rPr>
              <a:t>CF=1</a:t>
            </a:r>
          </a:p>
          <a:p>
            <a:pPr>
              <a:spcBef>
                <a:spcPct val="50000"/>
              </a:spcBef>
            </a:pPr>
            <a:r>
              <a:rPr lang="zh-CN" altLang="en-US" sz="2000" b="1" dirty="0">
                <a:solidFill>
                  <a:srgbClr val="0033CC"/>
                </a:solidFill>
                <a:ea typeface="微软雅黑" pitchFamily="34" charset="-122"/>
              </a:rPr>
              <a:t>带符号加溢出条件：</a:t>
            </a:r>
            <a:r>
              <a:rPr lang="en-US" altLang="zh-CN" sz="2000" b="1" dirty="0">
                <a:solidFill>
                  <a:srgbClr val="0033CC"/>
                </a:solidFill>
                <a:ea typeface="微软雅黑" pitchFamily="34" charset="-122"/>
              </a:rPr>
              <a:t>OF=1</a:t>
            </a:r>
          </a:p>
        </p:txBody>
      </p:sp>
      <p:sp>
        <p:nvSpPr>
          <p:cNvPr id="4" name="Rectangle 120"/>
          <p:cNvSpPr>
            <a:spLocks noChangeArrowheads="1"/>
          </p:cNvSpPr>
          <p:nvPr/>
        </p:nvSpPr>
        <p:spPr bwMode="auto">
          <a:xfrm>
            <a:off x="476250" y="5768975"/>
            <a:ext cx="7380288"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15000"/>
              </a:lnSpc>
              <a:spcBef>
                <a:spcPct val="25000"/>
              </a:spcBef>
            </a:pPr>
            <a:r>
              <a:rPr kumimoji="1" lang="zh-CN" altLang="en-US" sz="2000" b="1">
                <a:latin typeface="微软雅黑" pitchFamily="34" charset="-122"/>
                <a:ea typeface="微软雅黑" pitchFamily="34" charset="-122"/>
                <a:cs typeface="Arial" pitchFamily="34" charset="0"/>
              </a:rPr>
              <a:t>无符号：</a:t>
            </a:r>
            <a:r>
              <a:rPr kumimoji="1" lang="en-US" altLang="zh-CN" sz="2000" b="1">
                <a:latin typeface="微软雅黑" pitchFamily="34" charset="-122"/>
                <a:ea typeface="微软雅黑" pitchFamily="34" charset="-122"/>
                <a:cs typeface="Arial" pitchFamily="34" charset="0"/>
              </a:rPr>
              <a:t>sum=153</a:t>
            </a:r>
            <a:r>
              <a:rPr kumimoji="1" lang="zh-CN" altLang="en-US" sz="2000" b="1">
                <a:latin typeface="微软雅黑" pitchFamily="34" charset="-122"/>
                <a:ea typeface="微软雅黑" pitchFamily="34" charset="-122"/>
                <a:cs typeface="Arial" pitchFamily="34" charset="0"/>
              </a:rPr>
              <a:t>，因为</a:t>
            </a:r>
            <a:r>
              <a:rPr kumimoji="1" lang="en-US" altLang="zh-CN" sz="2000" b="1">
                <a:latin typeface="微软雅黑" pitchFamily="34" charset="-122"/>
                <a:ea typeface="微软雅黑" pitchFamily="34" charset="-122"/>
                <a:cs typeface="Arial" pitchFamily="34" charset="0"/>
              </a:rPr>
              <a:t>CF=0</a:t>
            </a:r>
            <a:r>
              <a:rPr kumimoji="1" lang="zh-CN" altLang="en-US" sz="2000" b="1">
                <a:latin typeface="微软雅黑" pitchFamily="34" charset="-122"/>
                <a:ea typeface="微软雅黑" pitchFamily="34" charset="-122"/>
                <a:cs typeface="Arial" pitchFamily="34" charset="0"/>
              </a:rPr>
              <a:t>，故未发生溢出，结果正确！     </a:t>
            </a:r>
          </a:p>
          <a:p>
            <a:pPr>
              <a:lnSpc>
                <a:spcPct val="115000"/>
              </a:lnSpc>
              <a:spcBef>
                <a:spcPct val="25000"/>
              </a:spcBef>
            </a:pPr>
            <a:r>
              <a:rPr kumimoji="1" lang="zh-CN" altLang="en-US" sz="2000" b="1">
                <a:latin typeface="微软雅黑" pitchFamily="34" charset="-122"/>
                <a:ea typeface="微软雅黑" pitchFamily="34" charset="-122"/>
                <a:cs typeface="Arial" pitchFamily="34" charset="0"/>
              </a:rPr>
              <a:t>带符号：</a:t>
            </a:r>
            <a:r>
              <a:rPr kumimoji="1" lang="en-US" altLang="zh-CN" sz="2000" b="1">
                <a:latin typeface="微软雅黑" pitchFamily="34" charset="-122"/>
                <a:ea typeface="微软雅黑" pitchFamily="34" charset="-122"/>
                <a:cs typeface="Arial" pitchFamily="34" charset="0"/>
              </a:rPr>
              <a:t>sum= -103</a:t>
            </a:r>
            <a:r>
              <a:rPr kumimoji="1" lang="zh-CN" altLang="en-US" sz="2000" b="1">
                <a:latin typeface="微软雅黑" pitchFamily="34" charset="-122"/>
                <a:ea typeface="微软雅黑" pitchFamily="34" charset="-122"/>
                <a:cs typeface="Arial" pitchFamily="34" charset="0"/>
              </a:rPr>
              <a:t>，因为</a:t>
            </a:r>
            <a:r>
              <a:rPr kumimoji="1" lang="en-US" altLang="zh-CN" sz="2000" b="1">
                <a:latin typeface="微软雅黑" pitchFamily="34" charset="-122"/>
                <a:ea typeface="微软雅黑" pitchFamily="34" charset="-122"/>
                <a:cs typeface="Arial" pitchFamily="34" charset="0"/>
              </a:rPr>
              <a:t>OF=1</a:t>
            </a:r>
            <a:r>
              <a:rPr kumimoji="1" lang="zh-CN" altLang="en-US" sz="2000" b="1">
                <a:latin typeface="微软雅黑" pitchFamily="34" charset="-122"/>
                <a:ea typeface="微软雅黑" pitchFamily="34" charset="-122"/>
                <a:cs typeface="Arial" pitchFamily="34" charset="0"/>
              </a:rPr>
              <a:t>，故发生溢出，结果错误！</a:t>
            </a:r>
          </a:p>
        </p:txBody>
      </p:sp>
    </p:spTree>
    <p:extLst>
      <p:ext uri="{BB962C8B-B14F-4D97-AF65-F5344CB8AC3E}">
        <p14:creationId xmlns:p14="http://schemas.microsoft.com/office/powerpoint/2010/main" val="10283701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6636"/>
                                        </p:tgtEl>
                                        <p:attrNameLst>
                                          <p:attrName>style.visibility</p:attrName>
                                        </p:attrNameLst>
                                      </p:cBhvr>
                                      <p:to>
                                        <p:strVal val="visible"/>
                                      </p:to>
                                    </p:set>
                                    <p:animEffect transition="in" filter="blinds(horizontal)">
                                      <p:cBhvr>
                                        <p:cTn id="7" dur="500"/>
                                        <p:tgtEl>
                                          <p:spTgt spid="7066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2744">
                                            <p:txEl>
                                              <p:pRg st="0" end="0"/>
                                            </p:txEl>
                                          </p:spTgt>
                                        </p:tgtEl>
                                        <p:attrNameLst>
                                          <p:attrName>style.visibility</p:attrName>
                                        </p:attrNameLst>
                                      </p:cBhvr>
                                      <p:to>
                                        <p:strVal val="visible"/>
                                      </p:to>
                                    </p:set>
                                    <p:animEffect transition="in" filter="blinds(horizontal)">
                                      <p:cBhvr>
                                        <p:cTn id="12" dur="500"/>
                                        <p:tgtEl>
                                          <p:spTgt spid="28274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06568"/>
                                        </p:tgtEl>
                                        <p:attrNameLst>
                                          <p:attrName>style.visibility</p:attrName>
                                        </p:attrNameLst>
                                      </p:cBhvr>
                                      <p:to>
                                        <p:strVal val="visible"/>
                                      </p:to>
                                    </p:set>
                                    <p:animEffect transition="in" filter="blinds(horizontal)">
                                      <p:cBhvr>
                                        <p:cTn id="17" dur="500"/>
                                        <p:tgtEl>
                                          <p:spTgt spid="7065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6572"/>
                                        </p:tgtEl>
                                        <p:attrNameLst>
                                          <p:attrName>style.visibility</p:attrName>
                                        </p:attrNameLst>
                                      </p:cBhvr>
                                      <p:to>
                                        <p:strVal val="visible"/>
                                      </p:to>
                                    </p:set>
                                    <p:animEffect transition="in" filter="blinds(horizontal)">
                                      <p:cBhvr>
                                        <p:cTn id="22" dur="500"/>
                                        <p:tgtEl>
                                          <p:spTgt spid="7065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blinds(horizontal)">
                                      <p:cBhvr>
                                        <p:cTn id="27" dur="500"/>
                                        <p:tgtEl>
                                          <p:spTgt spid="4">
                                            <p:txEl>
                                              <p:pRg st="0" end="0"/>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blinds(horizontal)">
                                      <p:cBhvr>
                                        <p:cTn id="30" dur="500"/>
                                        <p:tgtEl>
                                          <p:spTgt spid="4">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linds(horizontal)">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744" grpId="0" build="allAtOnce"/>
      <p:bldP spid="706572" grpId="0" animBg="1"/>
      <p:bldP spid="706636" grpId="0"/>
      <p:bldP spid="4"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a:xfrm>
            <a:off x="457200" y="98425"/>
            <a:ext cx="8229600" cy="561975"/>
          </a:xfrm>
        </p:spPr>
        <p:txBody>
          <a:bodyPr/>
          <a:lstStyle/>
          <a:p>
            <a:r>
              <a:rPr lang="zh-CN" altLang="en-US" sz="3200" dirty="0" smtClean="0"/>
              <a:t>数据的表示和运算</a:t>
            </a:r>
          </a:p>
        </p:txBody>
      </p:sp>
      <p:sp>
        <p:nvSpPr>
          <p:cNvPr id="692227" name="Rectangle 3"/>
          <p:cNvSpPr>
            <a:spLocks noGrp="1" noChangeArrowheads="1"/>
          </p:cNvSpPr>
          <p:nvPr>
            <p:ph type="body" idx="1"/>
          </p:nvPr>
        </p:nvSpPr>
        <p:spPr>
          <a:xfrm>
            <a:off x="476250" y="836613"/>
            <a:ext cx="8378825" cy="5607050"/>
          </a:xfrm>
        </p:spPr>
        <p:txBody>
          <a:bodyPr/>
          <a:lstStyle/>
          <a:p>
            <a:pPr>
              <a:lnSpc>
                <a:spcPct val="95000"/>
              </a:lnSpc>
            </a:pPr>
            <a:r>
              <a:rPr lang="zh-CN" altLang="en-US" sz="2000" dirty="0" smtClean="0">
                <a:latin typeface="微软雅黑" pitchFamily="34" charset="-122"/>
                <a:ea typeface="微软雅黑" pitchFamily="34" charset="-122"/>
              </a:rPr>
              <a:t>分以下三个部分介绍</a:t>
            </a:r>
          </a:p>
          <a:p>
            <a:pPr lvl="1">
              <a:lnSpc>
                <a:spcPct val="95000"/>
              </a:lnSpc>
            </a:pPr>
            <a:r>
              <a:rPr lang="zh-CN" altLang="en-US" dirty="0" smtClean="0">
                <a:solidFill>
                  <a:srgbClr val="0033CC"/>
                </a:solidFill>
                <a:latin typeface="微软雅黑" pitchFamily="34" charset="-122"/>
                <a:ea typeface="微软雅黑" pitchFamily="34" charset="-122"/>
              </a:rPr>
              <a:t>第一讲：数值数据的表示</a:t>
            </a:r>
          </a:p>
          <a:p>
            <a:pPr lvl="2">
              <a:lnSpc>
                <a:spcPct val="95000"/>
              </a:lnSpc>
            </a:pPr>
            <a:r>
              <a:rPr lang="zh-CN" altLang="en-US" sz="2000" dirty="0" smtClean="0">
                <a:latin typeface="微软雅黑" pitchFamily="34" charset="-122"/>
                <a:ea typeface="微软雅黑" pitchFamily="34" charset="-122"/>
              </a:rPr>
              <a:t>定点数的编码表示、整数的表示、</a:t>
            </a:r>
            <a:r>
              <a:rPr lang="zh-CN" altLang="en-US" sz="2000" dirty="0" smtClean="0">
                <a:solidFill>
                  <a:srgbClr val="008000"/>
                </a:solidFill>
                <a:latin typeface="微软雅黑" pitchFamily="34" charset="-122"/>
                <a:ea typeface="微软雅黑" pitchFamily="34" charset="-122"/>
              </a:rPr>
              <a:t>无符号整数、带符号整数、</a:t>
            </a:r>
            <a:r>
              <a:rPr lang="zh-CN" altLang="en-US" sz="2000" dirty="0" smtClean="0">
                <a:latin typeface="微软雅黑" pitchFamily="34" charset="-122"/>
                <a:ea typeface="微软雅黑" pitchFamily="34" charset="-122"/>
              </a:rPr>
              <a:t>浮点数的表示</a:t>
            </a:r>
          </a:p>
          <a:p>
            <a:pPr lvl="2">
              <a:lnSpc>
                <a:spcPct val="95000"/>
              </a:lnSpc>
            </a:pPr>
            <a:r>
              <a:rPr lang="en-US" altLang="zh-CN" sz="2000" dirty="0" smtClean="0">
                <a:latin typeface="微软雅黑" pitchFamily="34" charset="-122"/>
                <a:ea typeface="微软雅黑" pitchFamily="34" charset="-122"/>
              </a:rPr>
              <a:t>C</a:t>
            </a:r>
            <a:r>
              <a:rPr lang="zh-CN" altLang="en-US" sz="2000" dirty="0" smtClean="0">
                <a:latin typeface="微软雅黑" pitchFamily="34" charset="-122"/>
                <a:ea typeface="微软雅黑" pitchFamily="34" charset="-122"/>
              </a:rPr>
              <a:t>语言程序的整数类型和浮点数类型</a:t>
            </a:r>
          </a:p>
          <a:p>
            <a:pPr lvl="1">
              <a:lnSpc>
                <a:spcPct val="95000"/>
              </a:lnSpc>
            </a:pPr>
            <a:r>
              <a:rPr lang="zh-CN" altLang="en-US" dirty="0" smtClean="0">
                <a:latin typeface="微软雅黑" pitchFamily="34" charset="-122"/>
                <a:ea typeface="微软雅黑" pitchFamily="34" charset="-122"/>
              </a:rPr>
              <a:t>第二讲：非数值数据的表示、数据的存储</a:t>
            </a:r>
          </a:p>
          <a:p>
            <a:pPr lvl="2">
              <a:lnSpc>
                <a:spcPct val="95000"/>
              </a:lnSpc>
            </a:pPr>
            <a:r>
              <a:rPr lang="zh-CN" altLang="en-US" sz="2000" dirty="0" smtClean="0">
                <a:latin typeface="微软雅黑" pitchFamily="34" charset="-122"/>
                <a:ea typeface="微软雅黑" pitchFamily="34" charset="-122"/>
              </a:rPr>
              <a:t>逻辑值、西文字符、汉字字符</a:t>
            </a:r>
          </a:p>
          <a:p>
            <a:pPr lvl="2">
              <a:lnSpc>
                <a:spcPct val="95000"/>
              </a:lnSpc>
            </a:pPr>
            <a:r>
              <a:rPr lang="zh-CN" altLang="en-US" sz="2000" dirty="0" smtClean="0">
                <a:latin typeface="微软雅黑" pitchFamily="34" charset="-122"/>
                <a:ea typeface="微软雅黑" pitchFamily="34" charset="-122"/>
              </a:rPr>
              <a:t>数据宽度单位、大端</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小端、对齐存放</a:t>
            </a:r>
          </a:p>
          <a:p>
            <a:pPr lvl="1">
              <a:lnSpc>
                <a:spcPct val="95000"/>
              </a:lnSpc>
            </a:pPr>
            <a:r>
              <a:rPr lang="zh-CN" altLang="en-US" dirty="0" smtClean="0">
                <a:solidFill>
                  <a:srgbClr val="FF0000"/>
                </a:solidFill>
                <a:latin typeface="微软雅黑" pitchFamily="34" charset="-122"/>
                <a:ea typeface="微软雅黑" pitchFamily="34" charset="-122"/>
              </a:rPr>
              <a:t>第三讲：数据的运算</a:t>
            </a:r>
          </a:p>
          <a:p>
            <a:pPr lvl="2">
              <a:lnSpc>
                <a:spcPct val="95000"/>
              </a:lnSpc>
            </a:pPr>
            <a:r>
              <a:rPr lang="zh-CN" altLang="en-US" sz="2000" dirty="0" smtClean="0">
                <a:latin typeface="微软雅黑" pitchFamily="34" charset="-122"/>
                <a:ea typeface="微软雅黑" pitchFamily="34" charset="-122"/>
              </a:rPr>
              <a:t>按位运算</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逻辑运算</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移位运算</a:t>
            </a:r>
          </a:p>
          <a:p>
            <a:pPr lvl="2">
              <a:lnSpc>
                <a:spcPct val="95000"/>
              </a:lnSpc>
            </a:pPr>
            <a:r>
              <a:rPr lang="zh-CN" altLang="en-US" sz="2000" dirty="0" smtClean="0">
                <a:latin typeface="微软雅黑" pitchFamily="34" charset="-122"/>
                <a:ea typeface="微软雅黑" pitchFamily="34" charset="-122"/>
              </a:rPr>
              <a:t>位扩展和位截断运算 </a:t>
            </a:r>
          </a:p>
          <a:p>
            <a:pPr lvl="2">
              <a:lnSpc>
                <a:spcPct val="95000"/>
              </a:lnSpc>
            </a:pPr>
            <a:r>
              <a:rPr lang="zh-CN" altLang="en-US" sz="2000" dirty="0" smtClean="0">
                <a:latin typeface="微软雅黑" pitchFamily="34" charset="-122"/>
                <a:ea typeface="微软雅黑" pitchFamily="34" charset="-122"/>
              </a:rPr>
              <a:t>无符号和带符号整数的加减运算 </a:t>
            </a:r>
          </a:p>
          <a:p>
            <a:pPr lvl="2">
              <a:lnSpc>
                <a:spcPct val="95000"/>
              </a:lnSpc>
            </a:pPr>
            <a:r>
              <a:rPr lang="zh-CN" altLang="en-US" sz="2000" dirty="0" smtClean="0">
                <a:latin typeface="微软雅黑" pitchFamily="34" charset="-122"/>
                <a:ea typeface="微软雅黑" pitchFamily="34" charset="-122"/>
              </a:rPr>
              <a:t>无符号和带符号整数的乘除运算 </a:t>
            </a:r>
          </a:p>
          <a:p>
            <a:pPr lvl="2">
              <a:lnSpc>
                <a:spcPct val="95000"/>
              </a:lnSpc>
            </a:pPr>
            <a:r>
              <a:rPr lang="zh-CN" altLang="en-US" sz="2000" dirty="0" smtClean="0">
                <a:latin typeface="微软雅黑" pitchFamily="34" charset="-122"/>
                <a:ea typeface="微软雅黑" pitchFamily="34" charset="-122"/>
              </a:rPr>
              <a:t>变量与常数之间的乘除运算 </a:t>
            </a:r>
          </a:p>
          <a:p>
            <a:pPr lvl="2">
              <a:lnSpc>
                <a:spcPct val="95000"/>
              </a:lnSpc>
            </a:pPr>
            <a:r>
              <a:rPr lang="zh-CN" altLang="en-US" sz="2000" dirty="0" smtClean="0">
                <a:latin typeface="微软雅黑" pitchFamily="34" charset="-122"/>
                <a:ea typeface="微软雅黑" pitchFamily="34" charset="-122"/>
              </a:rPr>
              <a:t>浮点数的加减乘除运算</a:t>
            </a:r>
          </a:p>
        </p:txBody>
      </p:sp>
      <p:grpSp>
        <p:nvGrpSpPr>
          <p:cNvPr id="692228" name="Group 4"/>
          <p:cNvGrpSpPr>
            <a:grpSpLocks/>
          </p:cNvGrpSpPr>
          <p:nvPr/>
        </p:nvGrpSpPr>
        <p:grpSpPr bwMode="auto">
          <a:xfrm>
            <a:off x="5381625" y="3968750"/>
            <a:ext cx="3060700" cy="1933575"/>
            <a:chOff x="3390" y="2500"/>
            <a:chExt cx="1928" cy="1218"/>
          </a:xfrm>
        </p:grpSpPr>
        <p:sp>
          <p:nvSpPr>
            <p:cNvPr id="692229" name="AutoShape 5"/>
            <p:cNvSpPr>
              <a:spLocks/>
            </p:cNvSpPr>
            <p:nvPr/>
          </p:nvSpPr>
          <p:spPr bwMode="auto">
            <a:xfrm>
              <a:off x="3390" y="2500"/>
              <a:ext cx="283" cy="1218"/>
            </a:xfrm>
            <a:prstGeom prst="rightBrace">
              <a:avLst>
                <a:gd name="adj1" fmla="val 35866"/>
                <a:gd name="adj2" fmla="val 50000"/>
              </a:avLst>
            </a:prstGeom>
            <a:noFill/>
            <a:ln w="28575">
              <a:solidFill>
                <a:schemeClr val="tx1"/>
              </a:solidFill>
              <a:round/>
              <a:headEnd/>
              <a:tailEnd/>
            </a:ln>
            <a:effectLst/>
          </p:spPr>
          <p:txBody>
            <a:bodyPr wrap="none" anchor="ctr"/>
            <a:lstStyle/>
            <a:p>
              <a:endParaRPr lang="zh-CN" altLang="en-US"/>
            </a:p>
          </p:txBody>
        </p:sp>
        <p:sp>
          <p:nvSpPr>
            <p:cNvPr id="692230" name="Text Box 6"/>
            <p:cNvSpPr txBox="1">
              <a:spLocks noChangeArrowheads="1"/>
            </p:cNvSpPr>
            <p:nvPr/>
          </p:nvSpPr>
          <p:spPr bwMode="auto">
            <a:xfrm>
              <a:off x="3674" y="2614"/>
              <a:ext cx="1644" cy="955"/>
            </a:xfrm>
            <a:prstGeom prst="rect">
              <a:avLst/>
            </a:prstGeom>
            <a:noFill/>
            <a:ln w="9525">
              <a:noFill/>
              <a:miter lim="800000"/>
              <a:headEnd/>
              <a:tailEnd/>
            </a:ln>
            <a:effectLst/>
          </p:spPr>
          <p:txBody>
            <a:bodyPr>
              <a:spAutoFit/>
            </a:bodyPr>
            <a:lstStyle/>
            <a:p>
              <a:pPr>
                <a:lnSpc>
                  <a:spcPct val="130000"/>
                </a:lnSpc>
                <a:spcBef>
                  <a:spcPct val="50000"/>
                </a:spcBef>
              </a:pPr>
              <a:r>
                <a:rPr lang="zh-CN" altLang="en-US" sz="2400" b="1">
                  <a:latin typeface="微软雅黑" pitchFamily="34" charset="-122"/>
                  <a:ea typeface="微软雅黑" pitchFamily="34" charset="-122"/>
                </a:rPr>
                <a:t>围绕</a:t>
              </a:r>
              <a:r>
                <a:rPr lang="en-US" altLang="zh-CN" sz="2400" b="1">
                  <a:latin typeface="微软雅黑" pitchFamily="34" charset="-122"/>
                  <a:ea typeface="微软雅黑" pitchFamily="34" charset="-122"/>
                </a:rPr>
                <a:t>C</a:t>
              </a:r>
              <a:r>
                <a:rPr lang="zh-CN" altLang="en-US" sz="2400" b="1">
                  <a:latin typeface="微软雅黑" pitchFamily="34" charset="-122"/>
                  <a:ea typeface="微软雅黑" pitchFamily="34" charset="-122"/>
                </a:rPr>
                <a:t>语言中的运算，解释其在底层机器级的实现</a:t>
              </a:r>
            </a:p>
          </p:txBody>
        </p:sp>
      </p:grpSp>
      <p:sp>
        <p:nvSpPr>
          <p:cNvPr id="692231" name="Text Box 7"/>
          <p:cNvSpPr txBox="1">
            <a:spLocks noChangeArrowheads="1"/>
          </p:cNvSpPr>
          <p:nvPr/>
        </p:nvSpPr>
        <p:spPr bwMode="auto">
          <a:xfrm>
            <a:off x="250825" y="6084295"/>
            <a:ext cx="8551863" cy="830997"/>
          </a:xfrm>
          <a:prstGeom prst="rect">
            <a:avLst/>
          </a:prstGeom>
          <a:noFill/>
          <a:ln w="9525">
            <a:noFill/>
            <a:miter lim="800000"/>
            <a:headEnd/>
            <a:tailEnd/>
          </a:ln>
          <a:effectLst/>
        </p:spPr>
        <p:txBody>
          <a:bodyPr>
            <a:spAutoFit/>
          </a:bodyPr>
          <a:lstStyle/>
          <a:p>
            <a:pPr>
              <a:lnSpc>
                <a:spcPct val="120000"/>
              </a:lnSpc>
              <a:spcBef>
                <a:spcPct val="50000"/>
              </a:spcBef>
            </a:pPr>
            <a:r>
              <a:rPr lang="zh-CN" altLang="en-US" sz="2000" b="1" dirty="0" smtClean="0">
                <a:solidFill>
                  <a:srgbClr val="FF0000"/>
                </a:solidFill>
                <a:ea typeface="微软雅黑" pitchFamily="34" charset="-122"/>
              </a:rPr>
              <a:t>从高级语言程序</a:t>
            </a:r>
            <a:r>
              <a:rPr lang="zh-CN" altLang="en-US" sz="2000" b="1" dirty="0">
                <a:solidFill>
                  <a:srgbClr val="FF0000"/>
                </a:solidFill>
                <a:ea typeface="微软雅黑" pitchFamily="34" charset="-122"/>
              </a:rPr>
              <a:t>的表达式出发，用机器数在电路中的执行来解释表达式的执行结果</a:t>
            </a:r>
            <a:endParaRPr lang="en-US" altLang="zh-CN" sz="2000" b="1" dirty="0">
              <a:solidFill>
                <a:srgbClr val="FF0000"/>
              </a:solidFill>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2228"/>
                                        </p:tgtEl>
                                        <p:attrNameLst>
                                          <p:attrName>style.visibility</p:attrName>
                                        </p:attrNameLst>
                                      </p:cBhvr>
                                      <p:to>
                                        <p:strVal val="visible"/>
                                      </p:to>
                                    </p:set>
                                    <p:animEffect transition="in" filter="blinds(horizontal)">
                                      <p:cBhvr>
                                        <p:cTn id="7" dur="500"/>
                                        <p:tgtEl>
                                          <p:spTgt spid="6922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2231"/>
                                        </p:tgtEl>
                                        <p:attrNameLst>
                                          <p:attrName>style.visibility</p:attrName>
                                        </p:attrNameLst>
                                      </p:cBhvr>
                                      <p:to>
                                        <p:strVal val="visible"/>
                                      </p:to>
                                    </p:set>
                                    <p:animEffect transition="in" filter="blinds(horizontal)">
                                      <p:cBhvr>
                                        <p:cTn id="12" dur="500"/>
                                        <p:tgtEl>
                                          <p:spTgt spid="692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idx="4294967295"/>
          </p:nvPr>
        </p:nvSpPr>
        <p:spPr>
          <a:xfrm>
            <a:off x="522288" y="53975"/>
            <a:ext cx="8156575" cy="600075"/>
          </a:xfrm>
          <a:noFill/>
        </p:spPr>
        <p:txBody>
          <a:bodyPr lIns="63500" tIns="25400" rIns="63500" bIns="25400" anchor="t">
            <a:spAutoFit/>
          </a:bodyPr>
          <a:lstStyle/>
          <a:p>
            <a:r>
              <a:rPr lang="zh-CN" altLang="en-US" smtClean="0"/>
              <a:t>整数减法举例</a:t>
            </a:r>
          </a:p>
        </p:txBody>
      </p:sp>
      <p:sp>
        <p:nvSpPr>
          <p:cNvPr id="708611" name="Rectangle 3"/>
          <p:cNvSpPr>
            <a:spLocks noGrp="1" noChangeArrowheads="1"/>
          </p:cNvSpPr>
          <p:nvPr>
            <p:ph type="body" idx="4294967295"/>
          </p:nvPr>
        </p:nvSpPr>
        <p:spPr>
          <a:xfrm>
            <a:off x="382588" y="931863"/>
            <a:ext cx="8574087" cy="636587"/>
          </a:xfrm>
          <a:noFill/>
        </p:spPr>
        <p:txBody>
          <a:bodyPr lIns="63500" tIns="25400" rIns="63500" bIns="25400">
            <a:spAutoFit/>
          </a:bodyPr>
          <a:lstStyle/>
          <a:p>
            <a:pPr>
              <a:lnSpc>
                <a:spcPct val="95000"/>
              </a:lnSpc>
              <a:spcBef>
                <a:spcPct val="0"/>
              </a:spcBef>
              <a:buFontTx/>
              <a:buNone/>
            </a:pPr>
            <a:r>
              <a:rPr lang="en-US" altLang="zh-CN" sz="2200" dirty="0" smtClean="0">
                <a:latin typeface="微软雅黑" pitchFamily="34" charset="-122"/>
                <a:ea typeface="微软雅黑" pitchFamily="34" charset="-122"/>
              </a:rPr>
              <a:t>         -7- 6 = -7 + (-6) = +3          -3 - 5 = - 3  +  (- 5)  = - 8</a:t>
            </a:r>
          </a:p>
          <a:p>
            <a:pPr>
              <a:lnSpc>
                <a:spcPct val="80000"/>
              </a:lnSpc>
              <a:spcBef>
                <a:spcPct val="0"/>
              </a:spcBef>
              <a:buFontTx/>
              <a:buNone/>
            </a:pPr>
            <a:r>
              <a:rPr lang="en-US" altLang="zh-CN" sz="2200" dirty="0" smtClean="0">
                <a:latin typeface="微软雅黑" pitchFamily="34" charset="-122"/>
                <a:ea typeface="微软雅黑" pitchFamily="34" charset="-122"/>
              </a:rPr>
              <a:t>          9 - 6 = 3 </a:t>
            </a:r>
            <a:r>
              <a:rPr lang="en-US" altLang="zh-CN" sz="2200" dirty="0" smtClean="0">
                <a:latin typeface="微软雅黑" pitchFamily="34" charset="-122"/>
                <a:ea typeface="微软雅黑" pitchFamily="34" charset="-122"/>
                <a:cs typeface="Arial" pitchFamily="34" charset="0"/>
              </a:rPr>
              <a:t>	</a:t>
            </a:r>
            <a:r>
              <a:rPr lang="en-US" altLang="zh-CN" sz="2200" dirty="0" smtClean="0">
                <a:latin typeface="微软雅黑" pitchFamily="34" charset="-122"/>
                <a:ea typeface="微软雅黑" pitchFamily="34" charset="-122"/>
              </a:rPr>
              <a:t>		13 - 5 =  8</a:t>
            </a:r>
          </a:p>
        </p:txBody>
      </p:sp>
      <p:sp>
        <p:nvSpPr>
          <p:cNvPr id="708612" name="Rectangle 4"/>
          <p:cNvSpPr>
            <a:spLocks noChangeArrowheads="1"/>
          </p:cNvSpPr>
          <p:nvPr/>
        </p:nvSpPr>
        <p:spPr bwMode="auto">
          <a:xfrm>
            <a:off x="1935163" y="21542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cs typeface="Arial" pitchFamily="34" charset="0"/>
              </a:rPr>
              <a:t>1</a:t>
            </a:r>
          </a:p>
        </p:txBody>
      </p:sp>
      <p:sp>
        <p:nvSpPr>
          <p:cNvPr id="708613" name="Rectangle 8"/>
          <p:cNvSpPr>
            <a:spLocks noChangeArrowheads="1"/>
          </p:cNvSpPr>
          <p:nvPr/>
        </p:nvSpPr>
        <p:spPr bwMode="auto">
          <a:xfrm>
            <a:off x="1935163" y="25352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1</a:t>
            </a:r>
          </a:p>
        </p:txBody>
      </p:sp>
      <p:sp>
        <p:nvSpPr>
          <p:cNvPr id="708614" name="Rectangle 12"/>
          <p:cNvSpPr>
            <a:spLocks noChangeArrowheads="1"/>
          </p:cNvSpPr>
          <p:nvPr/>
        </p:nvSpPr>
        <p:spPr bwMode="auto">
          <a:xfrm>
            <a:off x="1173163" y="2535238"/>
            <a:ext cx="3286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000" b="1">
                <a:cs typeface="Arial" pitchFamily="34" charset="0"/>
              </a:rPr>
              <a:t>+</a:t>
            </a:r>
          </a:p>
        </p:txBody>
      </p:sp>
      <p:sp>
        <p:nvSpPr>
          <p:cNvPr id="708615" name="Line 13"/>
          <p:cNvSpPr>
            <a:spLocks noChangeShapeType="1"/>
          </p:cNvSpPr>
          <p:nvPr/>
        </p:nvSpPr>
        <p:spPr bwMode="auto">
          <a:xfrm>
            <a:off x="1193800" y="2840038"/>
            <a:ext cx="28067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8616" name="Rectangle 28"/>
          <p:cNvSpPr>
            <a:spLocks noChangeArrowheads="1"/>
          </p:cNvSpPr>
          <p:nvPr/>
        </p:nvSpPr>
        <p:spPr bwMode="auto">
          <a:xfrm>
            <a:off x="5211763" y="2535238"/>
            <a:ext cx="3286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000" b="1">
                <a:cs typeface="Arial" pitchFamily="34" charset="0"/>
              </a:rPr>
              <a:t>+</a:t>
            </a:r>
          </a:p>
        </p:txBody>
      </p:sp>
      <p:sp>
        <p:nvSpPr>
          <p:cNvPr id="708617" name="Line 29"/>
          <p:cNvSpPr>
            <a:spLocks noChangeShapeType="1"/>
          </p:cNvSpPr>
          <p:nvPr/>
        </p:nvSpPr>
        <p:spPr bwMode="auto">
          <a:xfrm>
            <a:off x="5232400" y="2840038"/>
            <a:ext cx="27305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8618" name="Rectangle 38"/>
          <p:cNvSpPr>
            <a:spLocks noChangeArrowheads="1"/>
          </p:cNvSpPr>
          <p:nvPr/>
        </p:nvSpPr>
        <p:spPr bwMode="auto">
          <a:xfrm>
            <a:off x="1935163" y="17732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cs typeface="Arial" pitchFamily="34" charset="0"/>
              </a:rPr>
              <a:t>0</a:t>
            </a:r>
          </a:p>
        </p:txBody>
      </p:sp>
      <p:sp>
        <p:nvSpPr>
          <p:cNvPr id="708619" name="Line 39"/>
          <p:cNvSpPr>
            <a:spLocks noChangeShapeType="1"/>
          </p:cNvSpPr>
          <p:nvPr/>
        </p:nvSpPr>
        <p:spPr bwMode="auto">
          <a:xfrm flipH="1" flipV="1">
            <a:off x="2171700" y="1995488"/>
            <a:ext cx="393700" cy="698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8620" name="Line 41"/>
          <p:cNvSpPr>
            <a:spLocks noChangeShapeType="1"/>
          </p:cNvSpPr>
          <p:nvPr/>
        </p:nvSpPr>
        <p:spPr bwMode="auto">
          <a:xfrm flipH="1" flipV="1">
            <a:off x="1562100" y="1995488"/>
            <a:ext cx="393700" cy="698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8621" name="Rectangle 87"/>
          <p:cNvSpPr>
            <a:spLocks noChangeArrowheads="1"/>
          </p:cNvSpPr>
          <p:nvPr/>
        </p:nvSpPr>
        <p:spPr bwMode="auto">
          <a:xfrm>
            <a:off x="2527300" y="2170113"/>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cs typeface="Arial" pitchFamily="34" charset="0"/>
              </a:rPr>
              <a:t>0</a:t>
            </a:r>
          </a:p>
        </p:txBody>
      </p:sp>
      <p:sp>
        <p:nvSpPr>
          <p:cNvPr id="708622" name="Rectangle 88"/>
          <p:cNvSpPr>
            <a:spLocks noChangeArrowheads="1"/>
          </p:cNvSpPr>
          <p:nvPr/>
        </p:nvSpPr>
        <p:spPr bwMode="auto">
          <a:xfrm>
            <a:off x="3119438" y="218122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cs typeface="Arial" pitchFamily="34" charset="0"/>
              </a:rPr>
              <a:t>0</a:t>
            </a:r>
          </a:p>
        </p:txBody>
      </p:sp>
      <p:sp>
        <p:nvSpPr>
          <p:cNvPr id="708623" name="Rectangle 89"/>
          <p:cNvSpPr>
            <a:spLocks noChangeArrowheads="1"/>
          </p:cNvSpPr>
          <p:nvPr/>
        </p:nvSpPr>
        <p:spPr bwMode="auto">
          <a:xfrm>
            <a:off x="3114675" y="252888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1</a:t>
            </a:r>
          </a:p>
        </p:txBody>
      </p:sp>
      <p:sp>
        <p:nvSpPr>
          <p:cNvPr id="708624" name="Rectangle 90"/>
          <p:cNvSpPr>
            <a:spLocks noChangeArrowheads="1"/>
          </p:cNvSpPr>
          <p:nvPr/>
        </p:nvSpPr>
        <p:spPr bwMode="auto">
          <a:xfrm>
            <a:off x="3743325" y="21717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1</a:t>
            </a:r>
          </a:p>
        </p:txBody>
      </p:sp>
      <p:sp>
        <p:nvSpPr>
          <p:cNvPr id="708625" name="Rectangle 91"/>
          <p:cNvSpPr>
            <a:spLocks noChangeArrowheads="1"/>
          </p:cNvSpPr>
          <p:nvPr/>
        </p:nvSpPr>
        <p:spPr bwMode="auto">
          <a:xfrm>
            <a:off x="3743325" y="29289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1</a:t>
            </a:r>
          </a:p>
        </p:txBody>
      </p:sp>
      <p:sp>
        <p:nvSpPr>
          <p:cNvPr id="708626" name="Rectangle 92"/>
          <p:cNvSpPr>
            <a:spLocks noChangeArrowheads="1"/>
          </p:cNvSpPr>
          <p:nvPr/>
        </p:nvSpPr>
        <p:spPr bwMode="auto">
          <a:xfrm>
            <a:off x="5929313" y="291465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1</a:t>
            </a:r>
          </a:p>
        </p:txBody>
      </p:sp>
      <p:sp>
        <p:nvSpPr>
          <p:cNvPr id="708627" name="Rectangle 93"/>
          <p:cNvSpPr>
            <a:spLocks noChangeArrowheads="1"/>
          </p:cNvSpPr>
          <p:nvPr/>
        </p:nvSpPr>
        <p:spPr bwMode="auto">
          <a:xfrm>
            <a:off x="6516688" y="293052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cs typeface="Arial" pitchFamily="34" charset="0"/>
              </a:rPr>
              <a:t>0</a:t>
            </a:r>
          </a:p>
        </p:txBody>
      </p:sp>
      <p:sp>
        <p:nvSpPr>
          <p:cNvPr id="708628" name="Rectangle 94"/>
          <p:cNvSpPr>
            <a:spLocks noChangeArrowheads="1"/>
          </p:cNvSpPr>
          <p:nvPr/>
        </p:nvSpPr>
        <p:spPr bwMode="auto">
          <a:xfrm>
            <a:off x="7089775" y="29464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cs typeface="Arial" pitchFamily="34" charset="0"/>
              </a:rPr>
              <a:t>0</a:t>
            </a:r>
          </a:p>
        </p:txBody>
      </p:sp>
      <p:sp>
        <p:nvSpPr>
          <p:cNvPr id="708629" name="Rectangle 95"/>
          <p:cNvSpPr>
            <a:spLocks noChangeArrowheads="1"/>
          </p:cNvSpPr>
          <p:nvPr/>
        </p:nvSpPr>
        <p:spPr bwMode="auto">
          <a:xfrm>
            <a:off x="7091363" y="249078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1</a:t>
            </a:r>
          </a:p>
        </p:txBody>
      </p:sp>
      <p:sp>
        <p:nvSpPr>
          <p:cNvPr id="708630" name="Rectangle 96"/>
          <p:cNvSpPr>
            <a:spLocks noChangeArrowheads="1"/>
          </p:cNvSpPr>
          <p:nvPr/>
        </p:nvSpPr>
        <p:spPr bwMode="auto">
          <a:xfrm>
            <a:off x="7721600" y="252095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1</a:t>
            </a:r>
          </a:p>
        </p:txBody>
      </p:sp>
      <p:sp>
        <p:nvSpPr>
          <p:cNvPr id="708631" name="Rectangle 97"/>
          <p:cNvSpPr>
            <a:spLocks noChangeArrowheads="1"/>
          </p:cNvSpPr>
          <p:nvPr/>
        </p:nvSpPr>
        <p:spPr bwMode="auto">
          <a:xfrm>
            <a:off x="7723188" y="21796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1</a:t>
            </a:r>
          </a:p>
        </p:txBody>
      </p:sp>
      <p:sp>
        <p:nvSpPr>
          <p:cNvPr id="708632" name="Rectangle 98"/>
          <p:cNvSpPr>
            <a:spLocks noChangeArrowheads="1"/>
          </p:cNvSpPr>
          <p:nvPr/>
        </p:nvSpPr>
        <p:spPr bwMode="auto">
          <a:xfrm>
            <a:off x="7081838" y="218122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cs typeface="Arial" pitchFamily="34" charset="0"/>
              </a:rPr>
              <a:t>0</a:t>
            </a:r>
          </a:p>
        </p:txBody>
      </p:sp>
      <p:sp>
        <p:nvSpPr>
          <p:cNvPr id="708633" name="Rectangle 99"/>
          <p:cNvSpPr>
            <a:spLocks noChangeArrowheads="1"/>
          </p:cNvSpPr>
          <p:nvPr/>
        </p:nvSpPr>
        <p:spPr bwMode="auto">
          <a:xfrm>
            <a:off x="5930900" y="249078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1</a:t>
            </a:r>
          </a:p>
        </p:txBody>
      </p:sp>
      <p:grpSp>
        <p:nvGrpSpPr>
          <p:cNvPr id="708634" name="Group 137"/>
          <p:cNvGrpSpPr>
            <a:grpSpLocks/>
          </p:cNvGrpSpPr>
          <p:nvPr/>
        </p:nvGrpSpPr>
        <p:grpSpPr bwMode="auto">
          <a:xfrm>
            <a:off x="6469063" y="1844675"/>
            <a:ext cx="1277937" cy="849313"/>
            <a:chOff x="4075" y="797"/>
            <a:chExt cx="805" cy="535"/>
          </a:xfrm>
        </p:grpSpPr>
        <p:sp>
          <p:nvSpPr>
            <p:cNvPr id="708635" name="Line 34"/>
            <p:cNvSpPr>
              <a:spLocks noChangeShapeType="1"/>
            </p:cNvSpPr>
            <p:nvPr/>
          </p:nvSpPr>
          <p:spPr bwMode="auto">
            <a:xfrm flipH="1" flipV="1">
              <a:off x="4248" y="892"/>
              <a:ext cx="248" cy="4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8636" name="Line 37"/>
            <p:cNvSpPr>
              <a:spLocks noChangeShapeType="1"/>
            </p:cNvSpPr>
            <p:nvPr/>
          </p:nvSpPr>
          <p:spPr bwMode="auto">
            <a:xfrm flipH="1" flipV="1">
              <a:off x="4632" y="892"/>
              <a:ext cx="248" cy="4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8637" name="Rectangle 100"/>
            <p:cNvSpPr>
              <a:spLocks noChangeArrowheads="1"/>
            </p:cNvSpPr>
            <p:nvPr/>
          </p:nvSpPr>
          <p:spPr bwMode="auto">
            <a:xfrm>
              <a:off x="4470" y="797"/>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1</a:t>
              </a:r>
            </a:p>
          </p:txBody>
        </p:sp>
        <p:sp>
          <p:nvSpPr>
            <p:cNvPr id="708638" name="Rectangle 101"/>
            <p:cNvSpPr>
              <a:spLocks noChangeArrowheads="1"/>
            </p:cNvSpPr>
            <p:nvPr/>
          </p:nvSpPr>
          <p:spPr bwMode="auto">
            <a:xfrm>
              <a:off x="4075" y="798"/>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1</a:t>
              </a:r>
            </a:p>
          </p:txBody>
        </p:sp>
      </p:grpSp>
      <p:sp>
        <p:nvSpPr>
          <p:cNvPr id="708639" name="Rectangle 103"/>
          <p:cNvSpPr>
            <a:spLocks noChangeArrowheads="1"/>
          </p:cNvSpPr>
          <p:nvPr/>
        </p:nvSpPr>
        <p:spPr bwMode="auto">
          <a:xfrm>
            <a:off x="1354138" y="177165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1</a:t>
            </a:r>
          </a:p>
        </p:txBody>
      </p:sp>
      <p:sp>
        <p:nvSpPr>
          <p:cNvPr id="708640" name="Rectangle 104"/>
          <p:cNvSpPr>
            <a:spLocks noChangeArrowheads="1"/>
          </p:cNvSpPr>
          <p:nvPr/>
        </p:nvSpPr>
        <p:spPr bwMode="auto">
          <a:xfrm>
            <a:off x="1936750" y="289877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cs typeface="Arial" pitchFamily="34" charset="0"/>
              </a:rPr>
              <a:t>0</a:t>
            </a:r>
          </a:p>
        </p:txBody>
      </p:sp>
      <p:sp>
        <p:nvSpPr>
          <p:cNvPr id="708641" name="Rectangle 105"/>
          <p:cNvSpPr>
            <a:spLocks noChangeArrowheads="1"/>
          </p:cNvSpPr>
          <p:nvPr/>
        </p:nvSpPr>
        <p:spPr bwMode="auto">
          <a:xfrm>
            <a:off x="2524125" y="291465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0</a:t>
            </a:r>
          </a:p>
        </p:txBody>
      </p:sp>
      <p:sp>
        <p:nvSpPr>
          <p:cNvPr id="708642" name="Rectangle 106"/>
          <p:cNvSpPr>
            <a:spLocks noChangeArrowheads="1"/>
          </p:cNvSpPr>
          <p:nvPr/>
        </p:nvSpPr>
        <p:spPr bwMode="auto">
          <a:xfrm>
            <a:off x="2525713" y="2544763"/>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0</a:t>
            </a:r>
          </a:p>
        </p:txBody>
      </p:sp>
      <p:sp>
        <p:nvSpPr>
          <p:cNvPr id="708643" name="Rectangle 107"/>
          <p:cNvSpPr>
            <a:spLocks noChangeArrowheads="1"/>
          </p:cNvSpPr>
          <p:nvPr/>
        </p:nvSpPr>
        <p:spPr bwMode="auto">
          <a:xfrm>
            <a:off x="3125788" y="29162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cs typeface="Arial" pitchFamily="34" charset="0"/>
              </a:rPr>
              <a:t>1</a:t>
            </a:r>
          </a:p>
        </p:txBody>
      </p:sp>
      <p:sp>
        <p:nvSpPr>
          <p:cNvPr id="708644" name="Rectangle 108"/>
          <p:cNvSpPr>
            <a:spLocks noChangeArrowheads="1"/>
          </p:cNvSpPr>
          <p:nvPr/>
        </p:nvSpPr>
        <p:spPr bwMode="auto">
          <a:xfrm>
            <a:off x="3741738" y="251777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0</a:t>
            </a:r>
          </a:p>
        </p:txBody>
      </p:sp>
      <p:sp>
        <p:nvSpPr>
          <p:cNvPr id="708645" name="Rectangle 109"/>
          <p:cNvSpPr>
            <a:spLocks noChangeArrowheads="1"/>
          </p:cNvSpPr>
          <p:nvPr/>
        </p:nvSpPr>
        <p:spPr bwMode="auto">
          <a:xfrm>
            <a:off x="7716838" y="29591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0</a:t>
            </a:r>
          </a:p>
        </p:txBody>
      </p:sp>
      <p:sp>
        <p:nvSpPr>
          <p:cNvPr id="708646" name="Rectangle 110"/>
          <p:cNvSpPr>
            <a:spLocks noChangeArrowheads="1"/>
          </p:cNvSpPr>
          <p:nvPr/>
        </p:nvSpPr>
        <p:spPr bwMode="auto">
          <a:xfrm>
            <a:off x="6518275" y="24892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0</a:t>
            </a:r>
          </a:p>
        </p:txBody>
      </p:sp>
      <p:sp>
        <p:nvSpPr>
          <p:cNvPr id="708647" name="Rectangle 111"/>
          <p:cNvSpPr>
            <a:spLocks noChangeArrowheads="1"/>
          </p:cNvSpPr>
          <p:nvPr/>
        </p:nvSpPr>
        <p:spPr bwMode="auto">
          <a:xfrm>
            <a:off x="6519863" y="2176463"/>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cs typeface="Arial" pitchFamily="34" charset="0"/>
              </a:rPr>
              <a:t>1</a:t>
            </a:r>
          </a:p>
        </p:txBody>
      </p:sp>
      <p:sp>
        <p:nvSpPr>
          <p:cNvPr id="708648" name="Rectangle 112"/>
          <p:cNvSpPr>
            <a:spLocks noChangeArrowheads="1"/>
          </p:cNvSpPr>
          <p:nvPr/>
        </p:nvSpPr>
        <p:spPr bwMode="auto">
          <a:xfrm>
            <a:off x="5949950" y="217805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cs typeface="Arial" pitchFamily="34" charset="0"/>
              </a:rPr>
              <a:t>1</a:t>
            </a:r>
          </a:p>
        </p:txBody>
      </p:sp>
      <p:sp>
        <p:nvSpPr>
          <p:cNvPr id="282756" name="Text Box 132"/>
          <p:cNvSpPr txBox="1">
            <a:spLocks noChangeArrowheads="1"/>
          </p:cNvSpPr>
          <p:nvPr/>
        </p:nvSpPr>
        <p:spPr bwMode="auto">
          <a:xfrm>
            <a:off x="1349375" y="1784350"/>
            <a:ext cx="944563" cy="36512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endParaRPr lang="zh-CN" altLang="en-US" sz="1600" b="1">
              <a:latin typeface="Times New Roman" pitchFamily="18" charset="0"/>
            </a:endParaRPr>
          </a:p>
        </p:txBody>
      </p:sp>
      <p:grpSp>
        <p:nvGrpSpPr>
          <p:cNvPr id="708650" name="Group 138"/>
          <p:cNvGrpSpPr>
            <a:grpSpLocks/>
          </p:cNvGrpSpPr>
          <p:nvPr/>
        </p:nvGrpSpPr>
        <p:grpSpPr bwMode="auto">
          <a:xfrm>
            <a:off x="5256213" y="1831975"/>
            <a:ext cx="1277937" cy="849313"/>
            <a:chOff x="4075" y="797"/>
            <a:chExt cx="805" cy="535"/>
          </a:xfrm>
        </p:grpSpPr>
        <p:sp>
          <p:nvSpPr>
            <p:cNvPr id="708651" name="Line 139"/>
            <p:cNvSpPr>
              <a:spLocks noChangeShapeType="1"/>
            </p:cNvSpPr>
            <p:nvPr/>
          </p:nvSpPr>
          <p:spPr bwMode="auto">
            <a:xfrm flipH="1" flipV="1">
              <a:off x="4248" y="892"/>
              <a:ext cx="248" cy="4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8652" name="Line 140"/>
            <p:cNvSpPr>
              <a:spLocks noChangeShapeType="1"/>
            </p:cNvSpPr>
            <p:nvPr/>
          </p:nvSpPr>
          <p:spPr bwMode="auto">
            <a:xfrm flipH="1" flipV="1">
              <a:off x="4632" y="892"/>
              <a:ext cx="248" cy="4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8653" name="Rectangle 141"/>
            <p:cNvSpPr>
              <a:spLocks noChangeArrowheads="1"/>
            </p:cNvSpPr>
            <p:nvPr/>
          </p:nvSpPr>
          <p:spPr bwMode="auto">
            <a:xfrm>
              <a:off x="4470" y="797"/>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1</a:t>
              </a:r>
            </a:p>
          </p:txBody>
        </p:sp>
        <p:sp>
          <p:nvSpPr>
            <p:cNvPr id="708654" name="Rectangle 142"/>
            <p:cNvSpPr>
              <a:spLocks noChangeArrowheads="1"/>
            </p:cNvSpPr>
            <p:nvPr/>
          </p:nvSpPr>
          <p:spPr bwMode="auto">
            <a:xfrm>
              <a:off x="4075" y="798"/>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1">
                  <a:cs typeface="Arial" pitchFamily="34" charset="0"/>
                </a:rPr>
                <a:t>1</a:t>
              </a:r>
            </a:p>
          </p:txBody>
        </p:sp>
      </p:grpSp>
      <p:sp>
        <p:nvSpPr>
          <p:cNvPr id="282768" name="Rectangle 144"/>
          <p:cNvSpPr>
            <a:spLocks noChangeArrowheads="1"/>
          </p:cNvSpPr>
          <p:nvPr/>
        </p:nvSpPr>
        <p:spPr bwMode="auto">
          <a:xfrm>
            <a:off x="250825" y="4284663"/>
            <a:ext cx="57086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15000"/>
              </a:lnSpc>
            </a:pPr>
            <a:r>
              <a:rPr kumimoji="1" lang="zh-CN" altLang="en-US" sz="2000" b="1" dirty="0">
                <a:latin typeface="微软雅黑" pitchFamily="34" charset="-122"/>
                <a:ea typeface="微软雅黑" pitchFamily="34" charset="-122"/>
              </a:rPr>
              <a:t>带符号 </a:t>
            </a:r>
            <a:r>
              <a:rPr kumimoji="1" lang="en-US" altLang="zh-CN" sz="2000" b="1" dirty="0">
                <a:solidFill>
                  <a:srgbClr val="3333FF"/>
                </a:solidFill>
                <a:latin typeface="微软雅黑" pitchFamily="34" charset="-122"/>
                <a:ea typeface="微软雅黑" pitchFamily="34" charset="-122"/>
              </a:rPr>
              <a:t>(1) </a:t>
            </a:r>
            <a:r>
              <a:rPr kumimoji="1" lang="zh-CN" altLang="en-US" sz="2000" b="1" dirty="0">
                <a:solidFill>
                  <a:srgbClr val="3333FF"/>
                </a:solidFill>
                <a:latin typeface="微软雅黑" pitchFamily="34" charset="-122"/>
                <a:ea typeface="微软雅黑" pitchFamily="34" charset="-122"/>
              </a:rPr>
              <a:t>最高位和次高位的进位不同</a:t>
            </a:r>
            <a:endParaRPr kumimoji="1" lang="en-US" altLang="zh-CN" sz="2000" b="1" dirty="0">
              <a:solidFill>
                <a:srgbClr val="3333FF"/>
              </a:solidFill>
              <a:latin typeface="微软雅黑" pitchFamily="34" charset="-122"/>
              <a:ea typeface="微软雅黑" pitchFamily="34" charset="-122"/>
            </a:endParaRPr>
          </a:p>
          <a:p>
            <a:pPr>
              <a:lnSpc>
                <a:spcPct val="115000"/>
              </a:lnSpc>
            </a:pPr>
            <a:r>
              <a:rPr kumimoji="1" lang="zh-CN" altLang="en-US" sz="2000" b="1" dirty="0">
                <a:latin typeface="微软雅黑" pitchFamily="34" charset="-122"/>
                <a:ea typeface="微软雅黑" pitchFamily="34" charset="-122"/>
              </a:rPr>
              <a:t>溢出：</a:t>
            </a:r>
            <a:r>
              <a:rPr kumimoji="1" lang="en-US" altLang="zh-CN" sz="2000" b="1" dirty="0">
                <a:solidFill>
                  <a:srgbClr val="3333FF"/>
                </a:solidFill>
                <a:latin typeface="微软雅黑" pitchFamily="34" charset="-122"/>
                <a:ea typeface="微软雅黑" pitchFamily="34" charset="-122"/>
              </a:rPr>
              <a:t> (2) </a:t>
            </a:r>
            <a:r>
              <a:rPr lang="zh-CN" altLang="en-US" sz="2000" b="1" dirty="0">
                <a:solidFill>
                  <a:srgbClr val="3333FF"/>
                </a:solidFill>
                <a:latin typeface="微软雅黑" pitchFamily="34" charset="-122"/>
                <a:ea typeface="微软雅黑" pitchFamily="34" charset="-122"/>
              </a:rPr>
              <a:t>和的符号位和加数的符号位不同</a:t>
            </a:r>
          </a:p>
        </p:txBody>
      </p:sp>
      <p:sp>
        <p:nvSpPr>
          <p:cNvPr id="282769" name="Rectangle 145"/>
          <p:cNvSpPr>
            <a:spLocks noChangeArrowheads="1"/>
          </p:cNvSpPr>
          <p:nvPr/>
        </p:nvSpPr>
        <p:spPr bwMode="auto">
          <a:xfrm>
            <a:off x="1930400" y="2133600"/>
            <a:ext cx="377825" cy="1089025"/>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1600" b="1">
              <a:latin typeface="Times New Roman" pitchFamily="18" charset="0"/>
            </a:endParaRPr>
          </a:p>
        </p:txBody>
      </p:sp>
      <p:sp>
        <p:nvSpPr>
          <p:cNvPr id="282771" name="Text Box 147"/>
          <p:cNvSpPr txBox="1">
            <a:spLocks noChangeArrowheads="1"/>
          </p:cNvSpPr>
          <p:nvPr/>
        </p:nvSpPr>
        <p:spPr bwMode="auto">
          <a:xfrm>
            <a:off x="4100513" y="931863"/>
            <a:ext cx="493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2400" b="1">
                <a:solidFill>
                  <a:srgbClr val="CC0000"/>
                </a:solidFill>
                <a:cs typeface="Arial" pitchFamily="34" charset="0"/>
              </a:rPr>
              <a:t>X</a:t>
            </a:r>
          </a:p>
        </p:txBody>
      </p:sp>
      <p:sp>
        <p:nvSpPr>
          <p:cNvPr id="282772" name="Text Box 148"/>
          <p:cNvSpPr txBox="1">
            <a:spLocks noChangeArrowheads="1"/>
          </p:cNvSpPr>
          <p:nvPr/>
        </p:nvSpPr>
        <p:spPr bwMode="auto">
          <a:xfrm>
            <a:off x="8351838" y="954088"/>
            <a:ext cx="493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2800" b="1">
                <a:solidFill>
                  <a:srgbClr val="CC0000"/>
                </a:solidFill>
                <a:ea typeface="黑体" pitchFamily="49" charset="-122"/>
                <a:cs typeface="Arial" pitchFamily="34" charset="0"/>
              </a:rPr>
              <a:t>√</a:t>
            </a:r>
          </a:p>
        </p:txBody>
      </p:sp>
      <p:sp>
        <p:nvSpPr>
          <p:cNvPr id="708659" name="Text Box 51"/>
          <p:cNvSpPr txBox="1">
            <a:spLocks noChangeArrowheads="1"/>
          </p:cNvSpPr>
          <p:nvPr/>
        </p:nvSpPr>
        <p:spPr bwMode="auto">
          <a:xfrm>
            <a:off x="250825" y="5364163"/>
            <a:ext cx="3825875"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15000"/>
              </a:spcBef>
            </a:pPr>
            <a:r>
              <a:rPr lang="zh-CN" altLang="en-US" sz="2000" b="1" dirty="0">
                <a:solidFill>
                  <a:srgbClr val="008000"/>
                </a:solidFill>
                <a:latin typeface="微软雅黑" pitchFamily="34" charset="-122"/>
                <a:ea typeface="微软雅黑" pitchFamily="34" charset="-122"/>
              </a:rPr>
              <a:t>做减法以比较大小，规则：</a:t>
            </a:r>
          </a:p>
          <a:p>
            <a:pPr eaLnBrk="0" hangingPunct="0">
              <a:spcBef>
                <a:spcPct val="15000"/>
              </a:spcBef>
            </a:pPr>
            <a:r>
              <a:rPr lang="en-US" altLang="zh-CN" sz="2000" b="1" dirty="0">
                <a:solidFill>
                  <a:srgbClr val="008000"/>
                </a:solidFill>
                <a:latin typeface="微软雅黑" pitchFamily="34" charset="-122"/>
                <a:ea typeface="微软雅黑" pitchFamily="34" charset="-122"/>
              </a:rPr>
              <a:t>Unsigned: CF=0</a:t>
            </a:r>
            <a:r>
              <a:rPr lang="zh-CN" altLang="en-US" sz="2000" b="1" dirty="0">
                <a:solidFill>
                  <a:srgbClr val="008000"/>
                </a:solidFill>
                <a:latin typeface="微软雅黑" pitchFamily="34" charset="-122"/>
                <a:ea typeface="微软雅黑" pitchFamily="34" charset="-122"/>
              </a:rPr>
              <a:t>时，大于 </a:t>
            </a:r>
          </a:p>
          <a:p>
            <a:pPr eaLnBrk="0" hangingPunct="0">
              <a:spcBef>
                <a:spcPct val="15000"/>
              </a:spcBef>
            </a:pPr>
            <a:r>
              <a:rPr lang="en-US" altLang="zh-CN" sz="2000" b="1" dirty="0">
                <a:solidFill>
                  <a:srgbClr val="008000"/>
                </a:solidFill>
                <a:latin typeface="微软雅黑" pitchFamily="34" charset="-122"/>
                <a:ea typeface="微软雅黑" pitchFamily="34" charset="-122"/>
              </a:rPr>
              <a:t>Signed</a:t>
            </a:r>
            <a:r>
              <a:rPr lang="zh-CN" altLang="en-US" sz="2000" b="1" dirty="0">
                <a:solidFill>
                  <a:srgbClr val="008000"/>
                </a:solidFill>
                <a:latin typeface="微软雅黑" pitchFamily="34" charset="-122"/>
                <a:ea typeface="微软雅黑" pitchFamily="34" charset="-122"/>
              </a:rPr>
              <a:t>：</a:t>
            </a:r>
            <a:r>
              <a:rPr lang="en-US" altLang="zh-CN" sz="2000" b="1" dirty="0">
                <a:solidFill>
                  <a:srgbClr val="008000"/>
                </a:solidFill>
                <a:latin typeface="微软雅黑" pitchFamily="34" charset="-122"/>
                <a:ea typeface="微软雅黑" pitchFamily="34" charset="-122"/>
              </a:rPr>
              <a:t>OF</a:t>
            </a:r>
            <a:r>
              <a:rPr lang="en-US" altLang="zh-CN" sz="2000" b="1" dirty="0">
                <a:solidFill>
                  <a:srgbClr val="008000"/>
                </a:solidFill>
                <a:latin typeface="微软雅黑" pitchFamily="34" charset="-122"/>
                <a:ea typeface="微软雅黑" pitchFamily="34" charset="-122"/>
                <a:sym typeface="Symbol" pitchFamily="18" charset="2"/>
              </a:rPr>
              <a:t>=</a:t>
            </a:r>
            <a:r>
              <a:rPr lang="en-US" altLang="zh-CN" sz="2000" b="1" dirty="0">
                <a:solidFill>
                  <a:srgbClr val="008000"/>
                </a:solidFill>
                <a:latin typeface="微软雅黑" pitchFamily="34" charset="-122"/>
                <a:ea typeface="微软雅黑" pitchFamily="34" charset="-122"/>
              </a:rPr>
              <a:t>SF</a:t>
            </a:r>
            <a:r>
              <a:rPr lang="zh-CN" altLang="en-US" sz="2000" b="1" dirty="0">
                <a:solidFill>
                  <a:srgbClr val="008000"/>
                </a:solidFill>
                <a:latin typeface="微软雅黑" pitchFamily="34" charset="-122"/>
                <a:ea typeface="微软雅黑" pitchFamily="34" charset="-122"/>
              </a:rPr>
              <a:t>时，大于</a:t>
            </a:r>
          </a:p>
        </p:txBody>
      </p:sp>
      <p:sp>
        <p:nvSpPr>
          <p:cNvPr id="708660" name="Text Box 52"/>
          <p:cNvSpPr txBox="1">
            <a:spLocks noChangeArrowheads="1"/>
          </p:cNvSpPr>
          <p:nvPr/>
        </p:nvSpPr>
        <p:spPr bwMode="auto">
          <a:xfrm>
            <a:off x="5607050" y="3402013"/>
            <a:ext cx="3006725" cy="74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15000"/>
              </a:spcBef>
            </a:pPr>
            <a:r>
              <a:rPr kumimoji="1" lang="en-US" altLang="zh-CN" sz="2000" b="1">
                <a:solidFill>
                  <a:srgbClr val="FF0000"/>
                </a:solidFill>
                <a:latin typeface="微软雅黑" pitchFamily="34" charset="-122"/>
                <a:ea typeface="微软雅黑" pitchFamily="34" charset="-122"/>
              </a:rPr>
              <a:t>OF=0</a:t>
            </a:r>
            <a:r>
              <a:rPr kumimoji="1" lang="zh-CN" altLang="en-US" sz="2000" b="1">
                <a:solidFill>
                  <a:srgbClr val="FF0000"/>
                </a:solidFill>
                <a:latin typeface="微软雅黑" pitchFamily="34" charset="-122"/>
                <a:ea typeface="微软雅黑" pitchFamily="34" charset="-122"/>
              </a:rPr>
              <a:t>、</a:t>
            </a:r>
            <a:r>
              <a:rPr kumimoji="1" lang="en-US" altLang="zh-CN" sz="2000" b="1">
                <a:solidFill>
                  <a:srgbClr val="FF0000"/>
                </a:solidFill>
                <a:latin typeface="微软雅黑" pitchFamily="34" charset="-122"/>
                <a:ea typeface="微软雅黑" pitchFamily="34" charset="-122"/>
              </a:rPr>
              <a:t>ZF=0</a:t>
            </a:r>
            <a:r>
              <a:rPr kumimoji="1" lang="zh-CN" altLang="en-US" sz="2000" b="1">
                <a:solidFill>
                  <a:srgbClr val="FF0000"/>
                </a:solidFill>
                <a:latin typeface="微软雅黑" pitchFamily="34" charset="-122"/>
                <a:ea typeface="微软雅黑" pitchFamily="34" charset="-122"/>
              </a:rPr>
              <a:t>、</a:t>
            </a:r>
          </a:p>
          <a:p>
            <a:pPr eaLnBrk="0" hangingPunct="0">
              <a:spcBef>
                <a:spcPct val="15000"/>
              </a:spcBef>
            </a:pPr>
            <a:r>
              <a:rPr kumimoji="1" lang="en-US" altLang="zh-CN" sz="2000" b="1">
                <a:solidFill>
                  <a:srgbClr val="FF0000"/>
                </a:solidFill>
                <a:latin typeface="微软雅黑" pitchFamily="34" charset="-122"/>
                <a:ea typeface="微软雅黑" pitchFamily="34" charset="-122"/>
              </a:rPr>
              <a:t>SF=1</a:t>
            </a:r>
            <a:r>
              <a:rPr lang="zh-CN" altLang="en-US" sz="2000" b="1">
                <a:solidFill>
                  <a:srgbClr val="FF0000"/>
                </a:solidFill>
                <a:latin typeface="微软雅黑" pitchFamily="34" charset="-122"/>
                <a:ea typeface="微软雅黑" pitchFamily="34" charset="-122"/>
              </a:rPr>
              <a:t>、借位</a:t>
            </a:r>
            <a:r>
              <a:rPr lang="en-US" altLang="zh-CN" sz="2000" b="1">
                <a:solidFill>
                  <a:srgbClr val="FF0000"/>
                </a:solidFill>
                <a:latin typeface="微软雅黑" pitchFamily="34" charset="-122"/>
                <a:ea typeface="微软雅黑" pitchFamily="34" charset="-122"/>
              </a:rPr>
              <a:t>CF=0</a:t>
            </a:r>
          </a:p>
        </p:txBody>
      </p:sp>
      <p:sp>
        <p:nvSpPr>
          <p:cNvPr id="708661" name="Text Box 53"/>
          <p:cNvSpPr txBox="1">
            <a:spLocks noChangeArrowheads="1"/>
          </p:cNvSpPr>
          <p:nvPr/>
        </p:nvSpPr>
        <p:spPr bwMode="auto">
          <a:xfrm>
            <a:off x="1376363" y="3429000"/>
            <a:ext cx="2879725"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15000"/>
              </a:spcBef>
            </a:pPr>
            <a:r>
              <a:rPr lang="en-US" altLang="zh-CN" sz="2000" b="1">
                <a:solidFill>
                  <a:srgbClr val="FF3300"/>
                </a:solidFill>
                <a:latin typeface="微软雅黑" pitchFamily="34" charset="-122"/>
                <a:ea typeface="微软雅黑" pitchFamily="34" charset="-122"/>
              </a:rPr>
              <a:t>OF=1</a:t>
            </a:r>
            <a:r>
              <a:rPr lang="zh-CN" altLang="en-US" sz="2000" b="1">
                <a:solidFill>
                  <a:srgbClr val="FF3300"/>
                </a:solidFill>
                <a:latin typeface="微软雅黑" pitchFamily="34" charset="-122"/>
                <a:ea typeface="微软雅黑" pitchFamily="34" charset="-122"/>
              </a:rPr>
              <a:t>、</a:t>
            </a:r>
            <a:r>
              <a:rPr lang="en-US" altLang="zh-CN" sz="2000" b="1">
                <a:solidFill>
                  <a:srgbClr val="FF3300"/>
                </a:solidFill>
                <a:latin typeface="微软雅黑" pitchFamily="34" charset="-122"/>
                <a:ea typeface="微软雅黑" pitchFamily="34" charset="-122"/>
              </a:rPr>
              <a:t>ZF=0</a:t>
            </a:r>
          </a:p>
          <a:p>
            <a:pPr eaLnBrk="0" hangingPunct="0">
              <a:spcBef>
                <a:spcPct val="15000"/>
              </a:spcBef>
            </a:pPr>
            <a:r>
              <a:rPr lang="en-US" altLang="zh-CN" sz="2000" b="1">
                <a:solidFill>
                  <a:srgbClr val="FF3300"/>
                </a:solidFill>
                <a:latin typeface="微软雅黑" pitchFamily="34" charset="-122"/>
                <a:ea typeface="微软雅黑" pitchFamily="34" charset="-122"/>
              </a:rPr>
              <a:t>SF=0</a:t>
            </a:r>
            <a:r>
              <a:rPr lang="zh-CN" altLang="en-US" sz="2000" b="1">
                <a:solidFill>
                  <a:srgbClr val="FF3300"/>
                </a:solidFill>
                <a:latin typeface="微软雅黑" pitchFamily="34" charset="-122"/>
                <a:ea typeface="微软雅黑" pitchFamily="34" charset="-122"/>
              </a:rPr>
              <a:t>、借位</a:t>
            </a:r>
            <a:r>
              <a:rPr lang="en-US" altLang="zh-CN" sz="2000" b="1">
                <a:solidFill>
                  <a:srgbClr val="FF3300"/>
                </a:solidFill>
                <a:latin typeface="微软雅黑" pitchFamily="34" charset="-122"/>
                <a:ea typeface="微软雅黑" pitchFamily="34" charset="-122"/>
              </a:rPr>
              <a:t>CF=0</a:t>
            </a:r>
          </a:p>
        </p:txBody>
      </p:sp>
      <p:sp>
        <p:nvSpPr>
          <p:cNvPr id="2" name="Text Box 148"/>
          <p:cNvSpPr txBox="1">
            <a:spLocks noChangeArrowheads="1"/>
          </p:cNvSpPr>
          <p:nvPr/>
        </p:nvSpPr>
        <p:spPr bwMode="auto">
          <a:xfrm>
            <a:off x="6397625" y="1219200"/>
            <a:ext cx="493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2800" b="1">
                <a:solidFill>
                  <a:srgbClr val="CC0000"/>
                </a:solidFill>
                <a:ea typeface="黑体" pitchFamily="49" charset="-122"/>
                <a:cs typeface="Arial" pitchFamily="34" charset="0"/>
              </a:rPr>
              <a:t>√</a:t>
            </a:r>
          </a:p>
        </p:txBody>
      </p:sp>
      <p:sp>
        <p:nvSpPr>
          <p:cNvPr id="3" name="Text Box 148"/>
          <p:cNvSpPr txBox="1">
            <a:spLocks noChangeArrowheads="1"/>
          </p:cNvSpPr>
          <p:nvPr/>
        </p:nvSpPr>
        <p:spPr bwMode="auto">
          <a:xfrm>
            <a:off x="2520950" y="1233488"/>
            <a:ext cx="493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2800" b="1">
                <a:solidFill>
                  <a:srgbClr val="CC0000"/>
                </a:solidFill>
                <a:ea typeface="黑体" pitchFamily="49" charset="-122"/>
                <a:cs typeface="Arial" pitchFamily="34" charset="0"/>
              </a:rPr>
              <a:t>√</a:t>
            </a:r>
          </a:p>
        </p:txBody>
      </p:sp>
      <p:sp>
        <p:nvSpPr>
          <p:cNvPr id="708664" name="Text Box 56"/>
          <p:cNvSpPr txBox="1">
            <a:spLocks noChangeArrowheads="1"/>
          </p:cNvSpPr>
          <p:nvPr/>
        </p:nvSpPr>
        <p:spPr bwMode="auto">
          <a:xfrm>
            <a:off x="3806825" y="5408613"/>
            <a:ext cx="4770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微软雅黑" pitchFamily="34" charset="-122"/>
                <a:ea typeface="微软雅黑" pitchFamily="34" charset="-122"/>
              </a:rPr>
              <a:t>验证：</a:t>
            </a:r>
            <a:r>
              <a:rPr lang="en-US" altLang="zh-CN" sz="2000" b="1">
                <a:latin typeface="微软雅黑" pitchFamily="34" charset="-122"/>
                <a:ea typeface="微软雅黑" pitchFamily="34" charset="-122"/>
              </a:rPr>
              <a:t>9&gt;6</a:t>
            </a:r>
            <a:r>
              <a:rPr lang="zh-CN" altLang="en-US" sz="2000" b="1">
                <a:latin typeface="微软雅黑" pitchFamily="34" charset="-122"/>
                <a:ea typeface="微软雅黑" pitchFamily="34" charset="-122"/>
              </a:rPr>
              <a:t>，故</a:t>
            </a:r>
            <a:r>
              <a:rPr lang="en-US" altLang="zh-CN" sz="2000" b="1">
                <a:latin typeface="微软雅黑" pitchFamily="34" charset="-122"/>
                <a:ea typeface="微软雅黑" pitchFamily="34" charset="-122"/>
              </a:rPr>
              <a:t>CF=0</a:t>
            </a:r>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13&gt;5</a:t>
            </a:r>
            <a:r>
              <a:rPr lang="zh-CN" altLang="en-US" sz="2000" b="1">
                <a:latin typeface="微软雅黑" pitchFamily="34" charset="-122"/>
                <a:ea typeface="微软雅黑" pitchFamily="34" charset="-122"/>
              </a:rPr>
              <a:t>，故</a:t>
            </a:r>
            <a:r>
              <a:rPr lang="en-US" altLang="zh-CN" sz="2000" b="1">
                <a:latin typeface="微软雅黑" pitchFamily="34" charset="-122"/>
                <a:ea typeface="微软雅黑" pitchFamily="34" charset="-122"/>
              </a:rPr>
              <a:t>CF=0</a:t>
            </a:r>
          </a:p>
        </p:txBody>
      </p:sp>
      <p:sp>
        <p:nvSpPr>
          <p:cNvPr id="708665" name="Text Box 57"/>
          <p:cNvSpPr txBox="1">
            <a:spLocks noChangeArrowheads="1"/>
          </p:cNvSpPr>
          <p:nvPr/>
        </p:nvSpPr>
        <p:spPr bwMode="auto">
          <a:xfrm>
            <a:off x="3851275" y="5878513"/>
            <a:ext cx="41862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latin typeface="微软雅黑" pitchFamily="34" charset="-122"/>
                <a:ea typeface="微软雅黑" pitchFamily="34" charset="-122"/>
              </a:rPr>
              <a:t>验证：</a:t>
            </a:r>
            <a:r>
              <a:rPr lang="en-US" altLang="zh-CN" sz="2000" b="1">
                <a:latin typeface="微软雅黑" pitchFamily="34" charset="-122"/>
                <a:ea typeface="微软雅黑" pitchFamily="34" charset="-122"/>
              </a:rPr>
              <a:t>-7&lt;6</a:t>
            </a:r>
            <a:r>
              <a:rPr lang="zh-CN" altLang="en-US" sz="2000" b="1">
                <a:latin typeface="微软雅黑" pitchFamily="34" charset="-122"/>
                <a:ea typeface="微软雅黑" pitchFamily="34" charset="-122"/>
              </a:rPr>
              <a:t>，故</a:t>
            </a:r>
            <a:r>
              <a:rPr lang="en-US" altLang="zh-CN" sz="2000" b="1">
                <a:latin typeface="微软雅黑" pitchFamily="34" charset="-122"/>
                <a:ea typeface="微软雅黑" pitchFamily="34" charset="-122"/>
              </a:rPr>
              <a:t>OF≠SF</a:t>
            </a:r>
          </a:p>
          <a:p>
            <a:r>
              <a:rPr lang="en-US" altLang="zh-CN" sz="2000" b="1">
                <a:latin typeface="微软雅黑" pitchFamily="34" charset="-122"/>
                <a:ea typeface="微软雅黑" pitchFamily="34" charset="-122"/>
              </a:rPr>
              <a:t>          -3&lt;5</a:t>
            </a:r>
            <a:r>
              <a:rPr lang="zh-CN" altLang="en-US" sz="2000" b="1">
                <a:latin typeface="微软雅黑" pitchFamily="34" charset="-122"/>
                <a:ea typeface="微软雅黑" pitchFamily="34" charset="-122"/>
              </a:rPr>
              <a:t>，故</a:t>
            </a:r>
            <a:r>
              <a:rPr lang="en-US" altLang="zh-CN" sz="2000" b="1">
                <a:latin typeface="微软雅黑" pitchFamily="34" charset="-122"/>
                <a:ea typeface="微软雅黑" pitchFamily="34" charset="-122"/>
              </a:rPr>
              <a:t>OF≠SF</a:t>
            </a:r>
          </a:p>
        </p:txBody>
      </p:sp>
      <p:sp>
        <p:nvSpPr>
          <p:cNvPr id="708666" name="Text Box 58"/>
          <p:cNvSpPr txBox="1">
            <a:spLocks noChangeArrowheads="1"/>
          </p:cNvSpPr>
          <p:nvPr/>
        </p:nvSpPr>
        <p:spPr bwMode="auto">
          <a:xfrm>
            <a:off x="5876925" y="4284663"/>
            <a:ext cx="2744788"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latin typeface="微软雅黑" pitchFamily="34" charset="-122"/>
                <a:ea typeface="微软雅黑" pitchFamily="34" charset="-122"/>
              </a:rPr>
              <a:t>无符号减溢出：</a:t>
            </a:r>
            <a:r>
              <a:rPr kumimoji="1" lang="zh-CN" altLang="en-US" b="1">
                <a:solidFill>
                  <a:srgbClr val="3333FF"/>
                </a:solidFill>
                <a:ea typeface="微软雅黑" pitchFamily="34" charset="-122"/>
              </a:rPr>
              <a:t>差为负数，即借位</a:t>
            </a:r>
            <a:r>
              <a:rPr kumimoji="1" lang="en-US" altLang="zh-CN" b="1">
                <a:solidFill>
                  <a:srgbClr val="3333FF"/>
                </a:solidFill>
                <a:ea typeface="微软雅黑" pitchFamily="34" charset="-122"/>
              </a:rPr>
              <a:t>CF=1</a:t>
            </a:r>
            <a:endParaRPr kumimoji="1" lang="en-US" altLang="zh-CN" sz="2000" b="1">
              <a:latin typeface="微软雅黑" pitchFamily="34" charset="-122"/>
              <a:ea typeface="微软雅黑" pitchFamily="34" charset="-122"/>
            </a:endParaRPr>
          </a:p>
        </p:txBody>
      </p:sp>
    </p:spTree>
    <p:extLst>
      <p:ext uri="{BB962C8B-B14F-4D97-AF65-F5344CB8AC3E}">
        <p14:creationId xmlns:p14="http://schemas.microsoft.com/office/powerpoint/2010/main" val="31804137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2771"/>
                                        </p:tgtEl>
                                        <p:attrNameLst>
                                          <p:attrName>style.visibility</p:attrName>
                                        </p:attrNameLst>
                                      </p:cBhvr>
                                      <p:to>
                                        <p:strVal val="visible"/>
                                      </p:to>
                                    </p:set>
                                    <p:animEffect transition="in" filter="blinds(horizontal)">
                                      <p:cBhvr>
                                        <p:cTn id="7" dur="500"/>
                                        <p:tgtEl>
                                          <p:spTgt spid="2827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2772"/>
                                        </p:tgtEl>
                                        <p:attrNameLst>
                                          <p:attrName>style.visibility</p:attrName>
                                        </p:attrNameLst>
                                      </p:cBhvr>
                                      <p:to>
                                        <p:strVal val="visible"/>
                                      </p:to>
                                    </p:set>
                                    <p:animEffect transition="in" filter="blinds(horizontal)">
                                      <p:cBhvr>
                                        <p:cTn id="12" dur="500"/>
                                        <p:tgtEl>
                                          <p:spTgt spid="2827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2756"/>
                                        </p:tgtEl>
                                        <p:attrNameLst>
                                          <p:attrName>style.visibility</p:attrName>
                                        </p:attrNameLst>
                                      </p:cBhvr>
                                      <p:to>
                                        <p:strVal val="visible"/>
                                      </p:to>
                                    </p:set>
                                    <p:animEffect transition="in" filter="blinds(horizontal)">
                                      <p:cBhvr>
                                        <p:cTn id="27" dur="500"/>
                                        <p:tgtEl>
                                          <p:spTgt spid="2827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82769"/>
                                        </p:tgtEl>
                                        <p:attrNameLst>
                                          <p:attrName>style.visibility</p:attrName>
                                        </p:attrNameLst>
                                      </p:cBhvr>
                                      <p:to>
                                        <p:strVal val="visible"/>
                                      </p:to>
                                    </p:set>
                                    <p:animEffect transition="in" filter="blinds(horizontal)">
                                      <p:cBhvr>
                                        <p:cTn id="32" dur="500"/>
                                        <p:tgtEl>
                                          <p:spTgt spid="2827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08661"/>
                                        </p:tgtEl>
                                        <p:attrNameLst>
                                          <p:attrName>style.visibility</p:attrName>
                                        </p:attrNameLst>
                                      </p:cBhvr>
                                      <p:to>
                                        <p:strVal val="visible"/>
                                      </p:to>
                                    </p:set>
                                    <p:animEffect transition="in" filter="blinds(horizontal)">
                                      <p:cBhvr>
                                        <p:cTn id="37" dur="500"/>
                                        <p:tgtEl>
                                          <p:spTgt spid="70866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08660"/>
                                        </p:tgtEl>
                                        <p:attrNameLst>
                                          <p:attrName>style.visibility</p:attrName>
                                        </p:attrNameLst>
                                      </p:cBhvr>
                                      <p:to>
                                        <p:strVal val="visible"/>
                                      </p:to>
                                    </p:set>
                                    <p:animEffect transition="in" filter="blinds(horizontal)">
                                      <p:cBhvr>
                                        <p:cTn id="42" dur="500"/>
                                        <p:tgtEl>
                                          <p:spTgt spid="70866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82768"/>
                                        </p:tgtEl>
                                        <p:attrNameLst>
                                          <p:attrName>style.visibility</p:attrName>
                                        </p:attrNameLst>
                                      </p:cBhvr>
                                      <p:to>
                                        <p:strVal val="visible"/>
                                      </p:to>
                                    </p:set>
                                    <p:animEffect transition="in" filter="blinds(horizontal)">
                                      <p:cBhvr>
                                        <p:cTn id="47" dur="500"/>
                                        <p:tgtEl>
                                          <p:spTgt spid="28276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08666"/>
                                        </p:tgtEl>
                                        <p:attrNameLst>
                                          <p:attrName>style.visibility</p:attrName>
                                        </p:attrNameLst>
                                      </p:cBhvr>
                                      <p:to>
                                        <p:strVal val="visible"/>
                                      </p:to>
                                    </p:set>
                                    <p:animEffect transition="in" filter="blinds(horizontal)">
                                      <p:cBhvr>
                                        <p:cTn id="52" dur="500"/>
                                        <p:tgtEl>
                                          <p:spTgt spid="70866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08659"/>
                                        </p:tgtEl>
                                        <p:attrNameLst>
                                          <p:attrName>style.visibility</p:attrName>
                                        </p:attrNameLst>
                                      </p:cBhvr>
                                      <p:to>
                                        <p:strVal val="visible"/>
                                      </p:to>
                                    </p:set>
                                    <p:animEffect transition="in" filter="blinds(horizontal)">
                                      <p:cBhvr>
                                        <p:cTn id="57" dur="500"/>
                                        <p:tgtEl>
                                          <p:spTgt spid="70865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08664"/>
                                        </p:tgtEl>
                                        <p:attrNameLst>
                                          <p:attrName>style.visibility</p:attrName>
                                        </p:attrNameLst>
                                      </p:cBhvr>
                                      <p:to>
                                        <p:strVal val="visible"/>
                                      </p:to>
                                    </p:set>
                                    <p:animEffect transition="in" filter="blinds(horizontal)">
                                      <p:cBhvr>
                                        <p:cTn id="62" dur="500"/>
                                        <p:tgtEl>
                                          <p:spTgt spid="70866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08665"/>
                                        </p:tgtEl>
                                        <p:attrNameLst>
                                          <p:attrName>style.visibility</p:attrName>
                                        </p:attrNameLst>
                                      </p:cBhvr>
                                      <p:to>
                                        <p:strVal val="visible"/>
                                      </p:to>
                                    </p:set>
                                    <p:animEffect transition="in" filter="blinds(horizontal)">
                                      <p:cBhvr>
                                        <p:cTn id="67" dur="500"/>
                                        <p:tgtEl>
                                          <p:spTgt spid="708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756" grpId="0" animBg="1"/>
      <p:bldP spid="282768" grpId="0"/>
      <p:bldP spid="282769" grpId="0" animBg="1"/>
      <p:bldP spid="282771" grpId="0"/>
      <p:bldP spid="282772" grpId="0"/>
      <p:bldP spid="708659" grpId="0"/>
      <p:bldP spid="708660" grpId="0"/>
      <p:bldP spid="708661" grpId="0"/>
      <p:bldP spid="2" grpId="0"/>
      <p:bldP spid="3" grpId="0"/>
      <p:bldP spid="708664" grpId="0"/>
      <p:bldP spid="708665" grpId="0"/>
      <p:bldP spid="70866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idx="4294967295"/>
          </p:nvPr>
        </p:nvSpPr>
        <p:spPr>
          <a:xfrm>
            <a:off x="296863" y="53975"/>
            <a:ext cx="8229600" cy="660400"/>
          </a:xfrm>
        </p:spPr>
        <p:txBody>
          <a:bodyPr lIns="63500" tIns="25400" rIns="63500" bIns="25400" anchor="t">
            <a:spAutoFit/>
          </a:bodyPr>
          <a:lstStyle/>
          <a:p>
            <a:r>
              <a:rPr lang="zh-CN" altLang="en-US" smtClean="0"/>
              <a:t>整数减法举例</a:t>
            </a:r>
          </a:p>
        </p:txBody>
      </p:sp>
      <p:sp>
        <p:nvSpPr>
          <p:cNvPr id="710659" name="Text Box 3"/>
          <p:cNvSpPr txBox="1">
            <a:spLocks noChangeArrowheads="1"/>
          </p:cNvSpPr>
          <p:nvPr/>
        </p:nvSpPr>
        <p:spPr bwMode="auto">
          <a:xfrm>
            <a:off x="3627438" y="782638"/>
            <a:ext cx="4816475" cy="396875"/>
          </a:xfrm>
          <a:prstGeom prst="rect">
            <a:avLst/>
          </a:prstGeom>
          <a:solidFill>
            <a:schemeClr val="bg1"/>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b="1">
                <a:solidFill>
                  <a:srgbClr val="009242"/>
                </a:solidFill>
                <a:ea typeface="微软雅黑" pitchFamily="34" charset="-122"/>
              </a:rPr>
              <a:t>无符号和带符号加减运算都用该部件执行</a:t>
            </a:r>
            <a:endParaRPr lang="zh-CN" altLang="en-US" sz="2000" b="1">
              <a:solidFill>
                <a:srgbClr val="996600"/>
              </a:solidFill>
              <a:ea typeface="微软雅黑" pitchFamily="34" charset="-122"/>
            </a:endParaRPr>
          </a:p>
        </p:txBody>
      </p:sp>
      <p:sp>
        <p:nvSpPr>
          <p:cNvPr id="710660" name="Text Box 4"/>
          <p:cNvSpPr txBox="1">
            <a:spLocks noChangeArrowheads="1"/>
          </p:cNvSpPr>
          <p:nvPr/>
        </p:nvSpPr>
        <p:spPr bwMode="auto">
          <a:xfrm>
            <a:off x="250825" y="728663"/>
            <a:ext cx="3916363"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25000"/>
              </a:spcBef>
            </a:pPr>
            <a:r>
              <a:rPr lang="en-US" altLang="zh-CN" sz="2000" b="1" dirty="0"/>
              <a:t>unsigned </a:t>
            </a:r>
            <a:r>
              <a:rPr lang="en-US" altLang="zh-CN" sz="2000" b="1" dirty="0" err="1"/>
              <a:t>int</a:t>
            </a:r>
            <a:r>
              <a:rPr lang="en-US" altLang="zh-CN" sz="2000" b="1" dirty="0"/>
              <a:t> x=134;</a:t>
            </a:r>
            <a:endParaRPr lang="zh-CN" altLang="en-US" sz="2000" b="1" dirty="0"/>
          </a:p>
          <a:p>
            <a:pPr>
              <a:lnSpc>
                <a:spcPct val="110000"/>
              </a:lnSpc>
              <a:spcBef>
                <a:spcPct val="25000"/>
              </a:spcBef>
            </a:pPr>
            <a:r>
              <a:rPr lang="en-US" altLang="zh-CN" sz="2000" b="1" dirty="0"/>
              <a:t>unsigned </a:t>
            </a:r>
            <a:r>
              <a:rPr lang="en-US" altLang="zh-CN" sz="2000" b="1" dirty="0" err="1"/>
              <a:t>int</a:t>
            </a:r>
            <a:r>
              <a:rPr lang="en-US" altLang="zh-CN" sz="2000" b="1" dirty="0"/>
              <a:t> y=246;</a:t>
            </a:r>
          </a:p>
          <a:p>
            <a:pPr>
              <a:lnSpc>
                <a:spcPct val="110000"/>
              </a:lnSpc>
              <a:spcBef>
                <a:spcPct val="25000"/>
              </a:spcBef>
            </a:pPr>
            <a:r>
              <a:rPr lang="en-US" altLang="zh-CN" sz="2000" b="1" dirty="0" err="1"/>
              <a:t>int</a:t>
            </a:r>
            <a:r>
              <a:rPr lang="en-US" altLang="zh-CN" sz="2000" b="1" dirty="0"/>
              <a:t> m=x;</a:t>
            </a:r>
          </a:p>
          <a:p>
            <a:pPr>
              <a:lnSpc>
                <a:spcPct val="110000"/>
              </a:lnSpc>
              <a:spcBef>
                <a:spcPct val="25000"/>
              </a:spcBef>
            </a:pPr>
            <a:r>
              <a:rPr lang="en-US" altLang="zh-CN" sz="2000" b="1" dirty="0" err="1"/>
              <a:t>int</a:t>
            </a:r>
            <a:r>
              <a:rPr lang="en-US" altLang="zh-CN" sz="2000" b="1" dirty="0"/>
              <a:t> n=y;</a:t>
            </a:r>
          </a:p>
          <a:p>
            <a:pPr>
              <a:lnSpc>
                <a:spcPct val="110000"/>
              </a:lnSpc>
            </a:pPr>
            <a:r>
              <a:rPr lang="en-US" altLang="zh-CN" sz="2000" b="1" dirty="0"/>
              <a:t>unsigned </a:t>
            </a:r>
            <a:r>
              <a:rPr lang="en-US" altLang="zh-CN" sz="2000" b="1" dirty="0" err="1"/>
              <a:t>int</a:t>
            </a:r>
            <a:r>
              <a:rPr lang="en-US" altLang="zh-CN" sz="2000" b="1" dirty="0"/>
              <a:t> </a:t>
            </a:r>
            <a:r>
              <a:rPr lang="en-US" altLang="zh-CN" sz="2000" b="1" dirty="0">
                <a:solidFill>
                  <a:srgbClr val="FF0000"/>
                </a:solidFill>
              </a:rPr>
              <a:t>z1=x-y</a:t>
            </a:r>
            <a:r>
              <a:rPr lang="en-US" altLang="zh-CN" sz="2000" b="1" dirty="0"/>
              <a:t>;</a:t>
            </a:r>
            <a:endParaRPr lang="zh-CN" altLang="en-US" sz="2000" b="1" dirty="0"/>
          </a:p>
          <a:p>
            <a:pPr>
              <a:lnSpc>
                <a:spcPct val="110000"/>
              </a:lnSpc>
            </a:pPr>
            <a:r>
              <a:rPr lang="en-US" altLang="zh-CN" sz="2000" b="1" dirty="0"/>
              <a:t>unsigned </a:t>
            </a:r>
            <a:r>
              <a:rPr lang="en-US" altLang="zh-CN" sz="2000" b="1" dirty="0" err="1"/>
              <a:t>int</a:t>
            </a:r>
            <a:r>
              <a:rPr lang="en-US" altLang="zh-CN" sz="2000" b="1" dirty="0">
                <a:solidFill>
                  <a:srgbClr val="FF0000"/>
                </a:solidFill>
              </a:rPr>
              <a:t> z2=</a:t>
            </a:r>
            <a:r>
              <a:rPr lang="en-US" altLang="zh-CN" sz="2000" b="1" dirty="0" err="1">
                <a:solidFill>
                  <a:srgbClr val="FF0000"/>
                </a:solidFill>
              </a:rPr>
              <a:t>x+y</a:t>
            </a:r>
            <a:r>
              <a:rPr lang="en-US" altLang="zh-CN" sz="2000" b="1" dirty="0"/>
              <a:t>;</a:t>
            </a:r>
          </a:p>
          <a:p>
            <a:pPr>
              <a:lnSpc>
                <a:spcPct val="110000"/>
              </a:lnSpc>
            </a:pPr>
            <a:r>
              <a:rPr lang="en-US" altLang="zh-CN" sz="2000" b="1" dirty="0" err="1"/>
              <a:t>int</a:t>
            </a:r>
            <a:r>
              <a:rPr lang="en-US" altLang="zh-CN" sz="2000" b="1" dirty="0"/>
              <a:t> </a:t>
            </a:r>
            <a:r>
              <a:rPr lang="en-US" altLang="zh-CN" sz="2000" b="1" dirty="0">
                <a:solidFill>
                  <a:srgbClr val="FF0000"/>
                </a:solidFill>
              </a:rPr>
              <a:t>k1=m-n</a:t>
            </a:r>
            <a:r>
              <a:rPr lang="en-US" altLang="zh-CN" sz="2000" b="1" dirty="0"/>
              <a:t>;</a:t>
            </a:r>
          </a:p>
          <a:p>
            <a:pPr>
              <a:lnSpc>
                <a:spcPct val="110000"/>
              </a:lnSpc>
            </a:pPr>
            <a:r>
              <a:rPr lang="en-US" altLang="zh-CN" sz="2000" b="1" dirty="0" err="1"/>
              <a:t>int</a:t>
            </a:r>
            <a:r>
              <a:rPr lang="en-US" altLang="zh-CN" sz="2000" b="1" dirty="0">
                <a:solidFill>
                  <a:srgbClr val="FF0000"/>
                </a:solidFill>
              </a:rPr>
              <a:t> k2=</a:t>
            </a:r>
            <a:r>
              <a:rPr lang="en-US" altLang="zh-CN" sz="2000" b="1" dirty="0" err="1">
                <a:solidFill>
                  <a:srgbClr val="FF0000"/>
                </a:solidFill>
              </a:rPr>
              <a:t>m+n</a:t>
            </a:r>
            <a:r>
              <a:rPr lang="en-US" altLang="zh-CN" sz="2000" b="1" dirty="0"/>
              <a:t>;</a:t>
            </a:r>
          </a:p>
        </p:txBody>
      </p:sp>
      <p:sp>
        <p:nvSpPr>
          <p:cNvPr id="710661" name="Text Box 5"/>
          <p:cNvSpPr txBox="1">
            <a:spLocks noChangeArrowheads="1"/>
          </p:cNvSpPr>
          <p:nvPr/>
        </p:nvSpPr>
        <p:spPr bwMode="auto">
          <a:xfrm>
            <a:off x="250825" y="3832225"/>
            <a:ext cx="828040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sz="2000" b="1" dirty="0">
                <a:solidFill>
                  <a:srgbClr val="0000FF"/>
                </a:solidFill>
                <a:latin typeface="微软雅黑" pitchFamily="34" charset="-122"/>
                <a:ea typeface="微软雅黑" pitchFamily="34" charset="-122"/>
              </a:rPr>
              <a:t>x</a:t>
            </a:r>
            <a:r>
              <a:rPr lang="zh-CN" altLang="en-US" sz="2000" b="1" dirty="0">
                <a:solidFill>
                  <a:srgbClr val="0000FF"/>
                </a:solidFill>
                <a:latin typeface="微软雅黑" pitchFamily="34" charset="-122"/>
                <a:ea typeface="微软雅黑" pitchFamily="34" charset="-122"/>
              </a:rPr>
              <a:t>和</a:t>
            </a:r>
            <a:r>
              <a:rPr lang="en-US" altLang="zh-CN" sz="2000" b="1" dirty="0">
                <a:solidFill>
                  <a:srgbClr val="0000FF"/>
                </a:solidFill>
                <a:latin typeface="微软雅黑" pitchFamily="34" charset="-122"/>
                <a:ea typeface="微软雅黑" pitchFamily="34" charset="-122"/>
              </a:rPr>
              <a:t>m</a:t>
            </a:r>
            <a:r>
              <a:rPr lang="zh-CN" altLang="en-US" sz="2000" b="1" dirty="0">
                <a:solidFill>
                  <a:srgbClr val="0000FF"/>
                </a:solidFill>
                <a:latin typeface="微软雅黑" pitchFamily="34" charset="-122"/>
                <a:ea typeface="微软雅黑" pitchFamily="34" charset="-122"/>
              </a:rPr>
              <a:t>的机器数一样：</a:t>
            </a:r>
            <a:r>
              <a:rPr lang="en-US" altLang="zh-CN" sz="2000" b="1" dirty="0">
                <a:solidFill>
                  <a:srgbClr val="0000FF"/>
                </a:solidFill>
                <a:latin typeface="微软雅黑" pitchFamily="34" charset="-122"/>
                <a:ea typeface="微软雅黑" pitchFamily="34" charset="-122"/>
              </a:rPr>
              <a:t>1000 0110</a:t>
            </a:r>
            <a:r>
              <a:rPr lang="zh-CN" altLang="en-US" sz="2000" b="1" dirty="0">
                <a:solidFill>
                  <a:srgbClr val="0000FF"/>
                </a:solidFill>
                <a:latin typeface="微软雅黑" pitchFamily="34" charset="-122"/>
                <a:ea typeface="微软雅黑" pitchFamily="34" charset="-122"/>
              </a:rPr>
              <a:t>，</a:t>
            </a:r>
            <a:r>
              <a:rPr lang="en-US" altLang="zh-CN" sz="2000" b="1" dirty="0">
                <a:solidFill>
                  <a:srgbClr val="0000FF"/>
                </a:solidFill>
                <a:latin typeface="微软雅黑" pitchFamily="34" charset="-122"/>
                <a:ea typeface="微软雅黑" pitchFamily="34" charset="-122"/>
              </a:rPr>
              <a:t>y</a:t>
            </a:r>
            <a:r>
              <a:rPr lang="zh-CN" altLang="en-US" sz="2000" b="1" dirty="0">
                <a:solidFill>
                  <a:srgbClr val="0000FF"/>
                </a:solidFill>
                <a:latin typeface="微软雅黑" pitchFamily="34" charset="-122"/>
                <a:ea typeface="微软雅黑" pitchFamily="34" charset="-122"/>
              </a:rPr>
              <a:t>和</a:t>
            </a:r>
            <a:r>
              <a:rPr lang="en-US" altLang="zh-CN" sz="2000" b="1" dirty="0">
                <a:solidFill>
                  <a:srgbClr val="0000FF"/>
                </a:solidFill>
                <a:latin typeface="微软雅黑" pitchFamily="34" charset="-122"/>
                <a:ea typeface="微软雅黑" pitchFamily="34" charset="-122"/>
              </a:rPr>
              <a:t>n</a:t>
            </a:r>
            <a:r>
              <a:rPr lang="zh-CN" altLang="en-US" sz="2000" b="1" dirty="0">
                <a:solidFill>
                  <a:srgbClr val="0000FF"/>
                </a:solidFill>
                <a:latin typeface="微软雅黑" pitchFamily="34" charset="-122"/>
                <a:ea typeface="微软雅黑" pitchFamily="34" charset="-122"/>
              </a:rPr>
              <a:t>的机器数一样：</a:t>
            </a:r>
            <a:r>
              <a:rPr lang="en-US" altLang="zh-CN" sz="2000" b="1" dirty="0">
                <a:solidFill>
                  <a:srgbClr val="0000FF"/>
                </a:solidFill>
                <a:latin typeface="微软雅黑" pitchFamily="34" charset="-122"/>
                <a:ea typeface="微软雅黑" pitchFamily="34" charset="-122"/>
              </a:rPr>
              <a:t>1111 0110</a:t>
            </a:r>
          </a:p>
          <a:p>
            <a:pPr>
              <a:spcBef>
                <a:spcPct val="20000"/>
              </a:spcBef>
            </a:pPr>
            <a:r>
              <a:rPr lang="en-US" altLang="zh-CN" sz="2000" b="1" dirty="0">
                <a:solidFill>
                  <a:srgbClr val="0000FF"/>
                </a:solidFill>
                <a:latin typeface="微软雅黑" pitchFamily="34" charset="-122"/>
                <a:ea typeface="微软雅黑" pitchFamily="34" charset="-122"/>
              </a:rPr>
              <a:t>z1</a:t>
            </a:r>
            <a:r>
              <a:rPr lang="zh-CN" altLang="en-US" sz="2000" b="1" dirty="0">
                <a:solidFill>
                  <a:srgbClr val="0000FF"/>
                </a:solidFill>
                <a:latin typeface="微软雅黑" pitchFamily="34" charset="-122"/>
                <a:ea typeface="微软雅黑" pitchFamily="34" charset="-122"/>
              </a:rPr>
              <a:t>和</a:t>
            </a:r>
            <a:r>
              <a:rPr lang="en-US" altLang="zh-CN" sz="2000" b="1" dirty="0">
                <a:solidFill>
                  <a:srgbClr val="0000FF"/>
                </a:solidFill>
                <a:latin typeface="微软雅黑" pitchFamily="34" charset="-122"/>
                <a:ea typeface="微软雅黑" pitchFamily="34" charset="-122"/>
              </a:rPr>
              <a:t>k1</a:t>
            </a:r>
            <a:r>
              <a:rPr lang="zh-CN" altLang="en-US" sz="2000" b="1" dirty="0">
                <a:solidFill>
                  <a:srgbClr val="0000FF"/>
                </a:solidFill>
                <a:latin typeface="微软雅黑" pitchFamily="34" charset="-122"/>
                <a:ea typeface="微软雅黑" pitchFamily="34" charset="-122"/>
              </a:rPr>
              <a:t>的机器数一样：</a:t>
            </a:r>
            <a:r>
              <a:rPr lang="en-US" altLang="zh-CN" sz="2000" b="1" dirty="0">
                <a:solidFill>
                  <a:srgbClr val="0000FF"/>
                </a:solidFill>
                <a:latin typeface="微软雅黑" pitchFamily="34" charset="-122"/>
                <a:ea typeface="微软雅黑" pitchFamily="34" charset="-122"/>
              </a:rPr>
              <a:t>1001 0000</a:t>
            </a:r>
            <a:r>
              <a:rPr lang="zh-CN" altLang="en-US" sz="2000" b="1" dirty="0">
                <a:solidFill>
                  <a:srgbClr val="0000FF"/>
                </a:solidFill>
                <a:latin typeface="微软雅黑" pitchFamily="34" charset="-122"/>
                <a:ea typeface="微软雅黑" pitchFamily="34" charset="-122"/>
              </a:rPr>
              <a:t>，</a:t>
            </a:r>
            <a:r>
              <a:rPr lang="en-US" altLang="zh-CN" sz="2000" b="1" dirty="0">
                <a:solidFill>
                  <a:srgbClr val="FF0000"/>
                </a:solidFill>
                <a:latin typeface="微软雅黑" pitchFamily="34" charset="-122"/>
                <a:ea typeface="微软雅黑" pitchFamily="34" charset="-122"/>
              </a:rPr>
              <a:t>CF=1</a:t>
            </a:r>
            <a:r>
              <a:rPr lang="zh-CN" altLang="en-US" sz="2000" b="1" dirty="0">
                <a:solidFill>
                  <a:srgbClr val="0000FF"/>
                </a:solidFill>
                <a:latin typeface="微软雅黑" pitchFamily="34" charset="-122"/>
                <a:ea typeface="微软雅黑" pitchFamily="34" charset="-122"/>
              </a:rPr>
              <a:t>，</a:t>
            </a:r>
            <a:r>
              <a:rPr lang="en-US" altLang="zh-CN" sz="2000" b="1" dirty="0">
                <a:solidFill>
                  <a:srgbClr val="008000"/>
                </a:solidFill>
                <a:latin typeface="微软雅黑" pitchFamily="34" charset="-122"/>
                <a:ea typeface="微软雅黑" pitchFamily="34" charset="-122"/>
              </a:rPr>
              <a:t>OF=0</a:t>
            </a:r>
            <a:r>
              <a:rPr lang="zh-CN" altLang="en-US" sz="2000" b="1" dirty="0">
                <a:solidFill>
                  <a:srgbClr val="0000FF"/>
                </a:solidFill>
                <a:latin typeface="微软雅黑" pitchFamily="34" charset="-122"/>
                <a:ea typeface="微软雅黑" pitchFamily="34" charset="-122"/>
              </a:rPr>
              <a:t>，</a:t>
            </a:r>
            <a:r>
              <a:rPr lang="en-US" altLang="zh-CN" sz="2000" b="1" dirty="0">
                <a:solidFill>
                  <a:srgbClr val="0000FF"/>
                </a:solidFill>
                <a:latin typeface="微软雅黑" pitchFamily="34" charset="-122"/>
                <a:ea typeface="微软雅黑" pitchFamily="34" charset="-122"/>
              </a:rPr>
              <a:t>SF=1</a:t>
            </a:r>
          </a:p>
          <a:p>
            <a:pPr>
              <a:spcBef>
                <a:spcPct val="20000"/>
              </a:spcBef>
            </a:pPr>
            <a:r>
              <a:rPr lang="en-US" altLang="zh-CN" sz="2000" b="1" dirty="0">
                <a:solidFill>
                  <a:srgbClr val="0000FF"/>
                </a:solidFill>
                <a:latin typeface="微软雅黑" pitchFamily="34" charset="-122"/>
                <a:ea typeface="微软雅黑" pitchFamily="34" charset="-122"/>
              </a:rPr>
              <a:t>z1</a:t>
            </a:r>
            <a:r>
              <a:rPr lang="zh-CN" altLang="en-US" sz="2000" b="1" dirty="0">
                <a:solidFill>
                  <a:srgbClr val="0000FF"/>
                </a:solidFill>
                <a:latin typeface="微软雅黑" pitchFamily="34" charset="-122"/>
                <a:ea typeface="微软雅黑" pitchFamily="34" charset="-122"/>
              </a:rPr>
              <a:t>的值为</a:t>
            </a:r>
            <a:r>
              <a:rPr lang="en-US" altLang="zh-CN" sz="2000" b="1" dirty="0">
                <a:solidFill>
                  <a:srgbClr val="0000FF"/>
                </a:solidFill>
                <a:latin typeface="微软雅黑" pitchFamily="34" charset="-122"/>
                <a:ea typeface="微软雅黑" pitchFamily="34" charset="-122"/>
              </a:rPr>
              <a:t>144</a:t>
            </a:r>
            <a:r>
              <a:rPr lang="zh-CN" altLang="en-US" sz="2000" b="1" dirty="0">
                <a:solidFill>
                  <a:srgbClr val="FF0000"/>
                </a:solidFill>
                <a:latin typeface="微软雅黑" pitchFamily="34" charset="-122"/>
                <a:ea typeface="微软雅黑" pitchFamily="34" charset="-122"/>
              </a:rPr>
              <a:t>（</a:t>
            </a:r>
            <a:r>
              <a:rPr lang="en-US" altLang="zh-CN" sz="2000" b="1" dirty="0">
                <a:solidFill>
                  <a:srgbClr val="FF0000"/>
                </a:solidFill>
                <a:latin typeface="微软雅黑" pitchFamily="34" charset="-122"/>
                <a:ea typeface="微软雅黑" pitchFamily="34" charset="-122"/>
              </a:rPr>
              <a:t>=134-246+256</a:t>
            </a:r>
            <a:r>
              <a:rPr lang="zh-CN" altLang="en-US" sz="2000" b="1" dirty="0">
                <a:solidFill>
                  <a:srgbClr val="FF0000"/>
                </a:solidFill>
                <a:latin typeface="微软雅黑" pitchFamily="34" charset="-122"/>
                <a:ea typeface="微软雅黑" pitchFamily="34" charset="-122"/>
              </a:rPr>
              <a:t>，</a:t>
            </a:r>
            <a:r>
              <a:rPr lang="en-US" altLang="zh-CN" sz="2000" b="1" dirty="0">
                <a:solidFill>
                  <a:srgbClr val="FF0000"/>
                </a:solidFill>
                <a:latin typeface="微软雅黑" pitchFamily="34" charset="-122"/>
                <a:ea typeface="微软雅黑" pitchFamily="34" charset="-122"/>
              </a:rPr>
              <a:t>x-y&lt;0</a:t>
            </a:r>
            <a:r>
              <a:rPr lang="zh-CN" altLang="en-US" sz="2000" b="1" dirty="0">
                <a:solidFill>
                  <a:srgbClr val="FF0000"/>
                </a:solidFill>
                <a:latin typeface="微软雅黑" pitchFamily="34" charset="-122"/>
                <a:ea typeface="微软雅黑" pitchFamily="34" charset="-122"/>
              </a:rPr>
              <a:t>），</a:t>
            </a:r>
            <a:r>
              <a:rPr lang="en-US" altLang="zh-CN" sz="2000" b="1" dirty="0">
                <a:solidFill>
                  <a:srgbClr val="008000"/>
                </a:solidFill>
                <a:latin typeface="微软雅黑" pitchFamily="34" charset="-122"/>
                <a:ea typeface="微软雅黑" pitchFamily="34" charset="-122"/>
              </a:rPr>
              <a:t>k1</a:t>
            </a:r>
            <a:r>
              <a:rPr lang="zh-CN" altLang="en-US" sz="2000" b="1" dirty="0">
                <a:solidFill>
                  <a:srgbClr val="008000"/>
                </a:solidFill>
                <a:latin typeface="微软雅黑" pitchFamily="34" charset="-122"/>
                <a:ea typeface="微软雅黑" pitchFamily="34" charset="-122"/>
              </a:rPr>
              <a:t>的值为</a:t>
            </a:r>
            <a:r>
              <a:rPr lang="en-US" altLang="zh-CN" sz="2000" b="1" dirty="0">
                <a:solidFill>
                  <a:srgbClr val="008000"/>
                </a:solidFill>
                <a:latin typeface="微软雅黑" pitchFamily="34" charset="-122"/>
                <a:ea typeface="微软雅黑" pitchFamily="34" charset="-122"/>
              </a:rPr>
              <a:t>-112</a:t>
            </a:r>
            <a:r>
              <a:rPr lang="zh-CN" altLang="en-US" sz="2000" b="1" dirty="0">
                <a:solidFill>
                  <a:srgbClr val="008000"/>
                </a:solidFill>
                <a:latin typeface="微软雅黑" pitchFamily="34" charset="-122"/>
                <a:ea typeface="微软雅黑" pitchFamily="34" charset="-122"/>
              </a:rPr>
              <a:t>。</a:t>
            </a:r>
          </a:p>
        </p:txBody>
      </p:sp>
      <p:sp>
        <p:nvSpPr>
          <p:cNvPr id="710662" name="Text Box 6"/>
          <p:cNvSpPr txBox="1">
            <a:spLocks noChangeArrowheads="1"/>
          </p:cNvSpPr>
          <p:nvPr/>
        </p:nvSpPr>
        <p:spPr bwMode="auto">
          <a:xfrm>
            <a:off x="3176588" y="1854200"/>
            <a:ext cx="1439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微软雅黑" pitchFamily="34" charset="-122"/>
                <a:ea typeface="微软雅黑" pitchFamily="34" charset="-122"/>
              </a:rPr>
              <a:t>假定 </a:t>
            </a:r>
            <a:r>
              <a:rPr lang="en-US" altLang="zh-CN" sz="2000" b="1">
                <a:latin typeface="微软雅黑" pitchFamily="34" charset="-122"/>
                <a:ea typeface="微软雅黑" pitchFamily="34" charset="-122"/>
              </a:rPr>
              <a:t>n=8</a:t>
            </a:r>
            <a:endParaRPr lang="zh-CN" altLang="en-US" sz="2000" b="1">
              <a:latin typeface="微软雅黑" pitchFamily="34" charset="-122"/>
              <a:ea typeface="微软雅黑" pitchFamily="34" charset="-122"/>
            </a:endParaRPr>
          </a:p>
        </p:txBody>
      </p:sp>
      <p:grpSp>
        <p:nvGrpSpPr>
          <p:cNvPr id="710663" name="Group 7"/>
          <p:cNvGrpSpPr>
            <a:grpSpLocks/>
          </p:cNvGrpSpPr>
          <p:nvPr/>
        </p:nvGrpSpPr>
        <p:grpSpPr bwMode="auto">
          <a:xfrm>
            <a:off x="3395663" y="1223963"/>
            <a:ext cx="5748337" cy="2898775"/>
            <a:chOff x="0" y="572"/>
            <a:chExt cx="3621" cy="1826"/>
          </a:xfrm>
        </p:grpSpPr>
        <p:grpSp>
          <p:nvGrpSpPr>
            <p:cNvPr id="3" name="组合 63"/>
            <p:cNvGrpSpPr>
              <a:grpSpLocks/>
            </p:cNvGrpSpPr>
            <p:nvPr/>
          </p:nvGrpSpPr>
          <p:grpSpPr bwMode="auto">
            <a:xfrm>
              <a:off x="0" y="572"/>
              <a:ext cx="3392" cy="1826"/>
              <a:chOff x="3495675" y="3876675"/>
              <a:chExt cx="5384800" cy="2898775"/>
            </a:xfrm>
          </p:grpSpPr>
          <p:sp>
            <p:nvSpPr>
              <p:cNvPr id="710665" name="Rectangle 33"/>
              <p:cNvSpPr>
                <a:spLocks noChangeArrowheads="1"/>
              </p:cNvSpPr>
              <p:nvPr/>
            </p:nvSpPr>
            <p:spPr bwMode="auto">
              <a:xfrm>
                <a:off x="8259763" y="4994275"/>
                <a:ext cx="6207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Sum</a:t>
                </a:r>
              </a:p>
            </p:txBody>
          </p:sp>
          <p:grpSp>
            <p:nvGrpSpPr>
              <p:cNvPr id="710666" name="Group 73"/>
              <p:cNvGrpSpPr>
                <a:grpSpLocks/>
              </p:cNvGrpSpPr>
              <p:nvPr/>
            </p:nvGrpSpPr>
            <p:grpSpPr bwMode="auto">
              <a:xfrm>
                <a:off x="3495675" y="3876675"/>
                <a:ext cx="4968876" cy="2393950"/>
                <a:chOff x="2202" y="2442"/>
                <a:chExt cx="3130" cy="1508"/>
              </a:xfrm>
            </p:grpSpPr>
            <p:sp>
              <p:nvSpPr>
                <p:cNvPr id="710667" name="Line 11"/>
                <p:cNvSpPr>
                  <a:spLocks noChangeShapeType="1"/>
                </p:cNvSpPr>
                <p:nvPr/>
              </p:nvSpPr>
              <p:spPr bwMode="auto">
                <a:xfrm flipH="1">
                  <a:off x="3733" y="2869"/>
                  <a:ext cx="50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68" name="Line 12"/>
                <p:cNvSpPr>
                  <a:spLocks noChangeShapeType="1"/>
                </p:cNvSpPr>
                <p:nvPr/>
              </p:nvSpPr>
              <p:spPr bwMode="auto">
                <a:xfrm flipH="1">
                  <a:off x="4225" y="2757"/>
                  <a:ext cx="6" cy="41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69" name="Line 13"/>
                <p:cNvSpPr>
                  <a:spLocks noChangeShapeType="1"/>
                </p:cNvSpPr>
                <p:nvPr/>
              </p:nvSpPr>
              <p:spPr bwMode="auto">
                <a:xfrm>
                  <a:off x="4238" y="2757"/>
                  <a:ext cx="399" cy="18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70" name="Line 14"/>
                <p:cNvSpPr>
                  <a:spLocks noChangeShapeType="1"/>
                </p:cNvSpPr>
                <p:nvPr/>
              </p:nvSpPr>
              <p:spPr bwMode="auto">
                <a:xfrm>
                  <a:off x="4208" y="3168"/>
                  <a:ext cx="151" cy="6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71" name="Line 16"/>
                <p:cNvSpPr>
                  <a:spLocks noChangeShapeType="1"/>
                </p:cNvSpPr>
                <p:nvPr/>
              </p:nvSpPr>
              <p:spPr bwMode="auto">
                <a:xfrm>
                  <a:off x="4637" y="2942"/>
                  <a:ext cx="7" cy="2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72" name="Line 18"/>
                <p:cNvSpPr>
                  <a:spLocks noChangeShapeType="1"/>
                </p:cNvSpPr>
                <p:nvPr/>
              </p:nvSpPr>
              <p:spPr bwMode="auto">
                <a:xfrm flipV="1">
                  <a:off x="4231" y="3311"/>
                  <a:ext cx="0" cy="39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73" name="Line 19"/>
                <p:cNvSpPr>
                  <a:spLocks noChangeShapeType="1"/>
                </p:cNvSpPr>
                <p:nvPr/>
              </p:nvSpPr>
              <p:spPr bwMode="auto">
                <a:xfrm flipV="1">
                  <a:off x="4238" y="3495"/>
                  <a:ext cx="399" cy="2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74" name="Line 20"/>
                <p:cNvSpPr>
                  <a:spLocks noChangeShapeType="1"/>
                </p:cNvSpPr>
                <p:nvPr/>
              </p:nvSpPr>
              <p:spPr bwMode="auto">
                <a:xfrm flipV="1">
                  <a:off x="4232" y="3232"/>
                  <a:ext cx="121" cy="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75" name="Line 22"/>
                <p:cNvSpPr>
                  <a:spLocks noChangeShapeType="1"/>
                </p:cNvSpPr>
                <p:nvPr/>
              </p:nvSpPr>
              <p:spPr bwMode="auto">
                <a:xfrm flipV="1">
                  <a:off x="4644" y="3218"/>
                  <a:ext cx="0" cy="2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76" name="Line 23"/>
                <p:cNvSpPr>
                  <a:spLocks noChangeShapeType="1"/>
                </p:cNvSpPr>
                <p:nvPr/>
              </p:nvSpPr>
              <p:spPr bwMode="auto">
                <a:xfrm>
                  <a:off x="4647" y="3225"/>
                  <a:ext cx="6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77" name="Line 24"/>
                <p:cNvSpPr>
                  <a:spLocks noChangeShapeType="1"/>
                </p:cNvSpPr>
                <p:nvPr/>
              </p:nvSpPr>
              <p:spPr bwMode="auto">
                <a:xfrm flipH="1">
                  <a:off x="3733" y="3580"/>
                  <a:ext cx="50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78" name="Rectangle 25"/>
                <p:cNvSpPr>
                  <a:spLocks noChangeArrowheads="1"/>
                </p:cNvSpPr>
                <p:nvPr/>
              </p:nvSpPr>
              <p:spPr bwMode="auto">
                <a:xfrm rot="5400000">
                  <a:off x="4180" y="3182"/>
                  <a:ext cx="58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500" b="1">
                      <a:cs typeface="Arial" pitchFamily="34" charset="0"/>
                    </a:rPr>
                    <a:t>Adder</a:t>
                  </a:r>
                </a:p>
              </p:txBody>
            </p:sp>
            <p:sp>
              <p:nvSpPr>
                <p:cNvPr id="710679" name="Line 26"/>
                <p:cNvSpPr>
                  <a:spLocks noChangeShapeType="1"/>
                </p:cNvSpPr>
                <p:nvPr/>
              </p:nvSpPr>
              <p:spPr bwMode="auto">
                <a:xfrm flipH="1">
                  <a:off x="3897" y="3544"/>
                  <a:ext cx="90" cy="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80" name="Line 27"/>
                <p:cNvSpPr>
                  <a:spLocks noChangeShapeType="1"/>
                </p:cNvSpPr>
                <p:nvPr/>
              </p:nvSpPr>
              <p:spPr bwMode="auto">
                <a:xfrm flipH="1">
                  <a:off x="3897" y="2834"/>
                  <a:ext cx="90" cy="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81" name="Line 28"/>
                <p:cNvSpPr>
                  <a:spLocks noChangeShapeType="1"/>
                </p:cNvSpPr>
                <p:nvPr/>
              </p:nvSpPr>
              <p:spPr bwMode="auto">
                <a:xfrm flipH="1">
                  <a:off x="4929" y="3189"/>
                  <a:ext cx="90" cy="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82" name="Rectangle 29"/>
                <p:cNvSpPr>
                  <a:spLocks noChangeArrowheads="1"/>
                </p:cNvSpPr>
                <p:nvPr/>
              </p:nvSpPr>
              <p:spPr bwMode="auto">
                <a:xfrm>
                  <a:off x="3770" y="2869"/>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n</a:t>
                  </a:r>
                </a:p>
              </p:txBody>
            </p:sp>
            <p:sp>
              <p:nvSpPr>
                <p:cNvPr id="710683" name="Rectangle 30"/>
                <p:cNvSpPr>
                  <a:spLocks noChangeArrowheads="1"/>
                </p:cNvSpPr>
                <p:nvPr/>
              </p:nvSpPr>
              <p:spPr bwMode="auto">
                <a:xfrm>
                  <a:off x="3770" y="3580"/>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n</a:t>
                  </a:r>
                </a:p>
              </p:txBody>
            </p:sp>
            <p:sp>
              <p:nvSpPr>
                <p:cNvPr id="710684" name="Rectangle 31"/>
                <p:cNvSpPr>
                  <a:spLocks noChangeArrowheads="1"/>
                </p:cNvSpPr>
                <p:nvPr/>
              </p:nvSpPr>
              <p:spPr bwMode="auto">
                <a:xfrm>
                  <a:off x="4802" y="3225"/>
                  <a:ext cx="19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80000"/>
                    </a:lnSpc>
                  </a:pPr>
                  <a:r>
                    <a:rPr lang="en-US" altLang="zh-CN" sz="1600" b="1">
                      <a:cs typeface="Arial" pitchFamily="34" charset="0"/>
                    </a:rPr>
                    <a:t>n</a:t>
                  </a:r>
                </a:p>
              </p:txBody>
            </p:sp>
            <p:sp>
              <p:nvSpPr>
                <p:cNvPr id="710685" name="Rectangle 32"/>
                <p:cNvSpPr>
                  <a:spLocks noChangeArrowheads="1"/>
                </p:cNvSpPr>
                <p:nvPr/>
              </p:nvSpPr>
              <p:spPr bwMode="auto">
                <a:xfrm>
                  <a:off x="3687" y="2660"/>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A</a:t>
                  </a:r>
                </a:p>
              </p:txBody>
            </p:sp>
            <p:sp>
              <p:nvSpPr>
                <p:cNvPr id="710686" name="Rectangle 34"/>
                <p:cNvSpPr>
                  <a:spLocks noChangeArrowheads="1"/>
                </p:cNvSpPr>
                <p:nvPr/>
              </p:nvSpPr>
              <p:spPr bwMode="auto">
                <a:xfrm>
                  <a:off x="5049" y="2920"/>
                  <a:ext cx="2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ZF</a:t>
                  </a:r>
                </a:p>
              </p:txBody>
            </p:sp>
            <p:sp>
              <p:nvSpPr>
                <p:cNvPr id="710687" name="Line 35"/>
                <p:cNvSpPr>
                  <a:spLocks noChangeShapeType="1"/>
                </p:cNvSpPr>
                <p:nvPr/>
              </p:nvSpPr>
              <p:spPr bwMode="auto">
                <a:xfrm>
                  <a:off x="4479" y="2635"/>
                  <a:ext cx="0" cy="23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88" name="Rectangle 36"/>
                <p:cNvSpPr>
                  <a:spLocks noChangeArrowheads="1"/>
                </p:cNvSpPr>
                <p:nvPr/>
              </p:nvSpPr>
              <p:spPr bwMode="auto">
                <a:xfrm>
                  <a:off x="4512" y="2672"/>
                  <a:ext cx="32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Cin</a:t>
                  </a:r>
                </a:p>
              </p:txBody>
            </p:sp>
            <p:sp>
              <p:nvSpPr>
                <p:cNvPr id="710689" name="Line 37"/>
                <p:cNvSpPr>
                  <a:spLocks noChangeShapeType="1"/>
                </p:cNvSpPr>
                <p:nvPr/>
              </p:nvSpPr>
              <p:spPr bwMode="auto">
                <a:xfrm>
                  <a:off x="4479" y="3584"/>
                  <a:ext cx="0" cy="30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90" name="Rectangle 38"/>
                <p:cNvSpPr>
                  <a:spLocks noChangeArrowheads="1"/>
                </p:cNvSpPr>
                <p:nvPr/>
              </p:nvSpPr>
              <p:spPr bwMode="auto">
                <a:xfrm>
                  <a:off x="4512" y="3740"/>
                  <a:ext cx="40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Cout</a:t>
                  </a:r>
                </a:p>
              </p:txBody>
            </p:sp>
            <p:sp>
              <p:nvSpPr>
                <p:cNvPr id="710691" name="Line 39"/>
                <p:cNvSpPr>
                  <a:spLocks noChangeShapeType="1"/>
                </p:cNvSpPr>
                <p:nvPr/>
              </p:nvSpPr>
              <p:spPr bwMode="auto">
                <a:xfrm flipH="1">
                  <a:off x="2371" y="3462"/>
                  <a:ext cx="1039"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92" name="Line 40"/>
                <p:cNvSpPr>
                  <a:spLocks noChangeShapeType="1"/>
                </p:cNvSpPr>
                <p:nvPr/>
              </p:nvSpPr>
              <p:spPr bwMode="auto">
                <a:xfrm flipH="1">
                  <a:off x="2537" y="3426"/>
                  <a:ext cx="89" cy="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93" name="Rectangle 41"/>
                <p:cNvSpPr>
                  <a:spLocks noChangeArrowheads="1"/>
                </p:cNvSpPr>
                <p:nvPr/>
              </p:nvSpPr>
              <p:spPr bwMode="auto">
                <a:xfrm>
                  <a:off x="2408" y="3462"/>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n</a:t>
                  </a:r>
                </a:p>
              </p:txBody>
            </p:sp>
            <p:sp>
              <p:nvSpPr>
                <p:cNvPr id="710694" name="Rectangle 42"/>
                <p:cNvSpPr>
                  <a:spLocks noChangeArrowheads="1"/>
                </p:cNvSpPr>
                <p:nvPr/>
              </p:nvSpPr>
              <p:spPr bwMode="auto">
                <a:xfrm>
                  <a:off x="2202" y="3383"/>
                  <a:ext cx="20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B</a:t>
                  </a:r>
                </a:p>
              </p:txBody>
            </p:sp>
            <p:grpSp>
              <p:nvGrpSpPr>
                <p:cNvPr id="710695" name="Group 43"/>
                <p:cNvGrpSpPr>
                  <a:grpSpLocks/>
                </p:cNvGrpSpPr>
                <p:nvPr/>
              </p:nvGrpSpPr>
              <p:grpSpPr bwMode="auto">
                <a:xfrm>
                  <a:off x="2780" y="3574"/>
                  <a:ext cx="290" cy="236"/>
                  <a:chOff x="1816" y="3448"/>
                  <a:chExt cx="336" cy="288"/>
                </a:xfrm>
              </p:grpSpPr>
              <p:sp>
                <p:nvSpPr>
                  <p:cNvPr id="710696" name="Oval 44"/>
                  <p:cNvSpPr>
                    <a:spLocks noChangeArrowheads="1"/>
                  </p:cNvSpPr>
                  <p:nvPr/>
                </p:nvSpPr>
                <p:spPr bwMode="auto">
                  <a:xfrm>
                    <a:off x="2072" y="3560"/>
                    <a:ext cx="80"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1600" b="1">
                      <a:latin typeface="Times New Roman" pitchFamily="18" charset="0"/>
                    </a:endParaRPr>
                  </a:p>
                </p:txBody>
              </p:sp>
              <p:sp>
                <p:nvSpPr>
                  <p:cNvPr id="710697" name="Line 45"/>
                  <p:cNvSpPr>
                    <a:spLocks noChangeShapeType="1"/>
                  </p:cNvSpPr>
                  <p:nvPr/>
                </p:nvSpPr>
                <p:spPr bwMode="auto">
                  <a:xfrm flipH="1" flipV="1">
                    <a:off x="1816" y="3448"/>
                    <a:ext cx="256" cy="1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98" name="Line 46"/>
                  <p:cNvSpPr>
                    <a:spLocks noChangeShapeType="1"/>
                  </p:cNvSpPr>
                  <p:nvPr/>
                </p:nvSpPr>
                <p:spPr bwMode="auto">
                  <a:xfrm flipH="1">
                    <a:off x="1816" y="3608"/>
                    <a:ext cx="256" cy="1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699" name="Line 47"/>
                  <p:cNvSpPr>
                    <a:spLocks noChangeShapeType="1"/>
                  </p:cNvSpPr>
                  <p:nvPr/>
                </p:nvSpPr>
                <p:spPr bwMode="auto">
                  <a:xfrm>
                    <a:off x="1824" y="3464"/>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10700" name="Line 48"/>
                <p:cNvSpPr>
                  <a:spLocks noChangeShapeType="1"/>
                </p:cNvSpPr>
                <p:nvPr/>
              </p:nvSpPr>
              <p:spPr bwMode="auto">
                <a:xfrm>
                  <a:off x="2664" y="3465"/>
                  <a:ext cx="0" cy="2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701" name="Line 49"/>
                <p:cNvSpPr>
                  <a:spLocks noChangeShapeType="1"/>
                </p:cNvSpPr>
                <p:nvPr/>
              </p:nvSpPr>
              <p:spPr bwMode="auto">
                <a:xfrm>
                  <a:off x="2667" y="3698"/>
                  <a:ext cx="11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702" name="Line 50"/>
                <p:cNvSpPr>
                  <a:spLocks noChangeShapeType="1"/>
                </p:cNvSpPr>
                <p:nvPr/>
              </p:nvSpPr>
              <p:spPr bwMode="auto">
                <a:xfrm flipH="1">
                  <a:off x="3073" y="3698"/>
                  <a:ext cx="337"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703" name="Line 51"/>
                <p:cNvSpPr>
                  <a:spLocks noChangeShapeType="1"/>
                </p:cNvSpPr>
                <p:nvPr/>
              </p:nvSpPr>
              <p:spPr bwMode="auto">
                <a:xfrm flipH="1">
                  <a:off x="3155" y="3663"/>
                  <a:ext cx="89" cy="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704" name="Rectangle 52"/>
                <p:cNvSpPr>
                  <a:spLocks noChangeArrowheads="1"/>
                </p:cNvSpPr>
                <p:nvPr/>
              </p:nvSpPr>
              <p:spPr bwMode="auto">
                <a:xfrm>
                  <a:off x="3058" y="3709"/>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n</a:t>
                  </a:r>
                </a:p>
              </p:txBody>
            </p:sp>
            <p:sp>
              <p:nvSpPr>
                <p:cNvPr id="710705" name="Rectangle 53"/>
                <p:cNvSpPr>
                  <a:spLocks noChangeArrowheads="1"/>
                </p:cNvSpPr>
                <p:nvPr/>
              </p:nvSpPr>
              <p:spPr bwMode="auto">
                <a:xfrm>
                  <a:off x="3413" y="3271"/>
                  <a:ext cx="316" cy="65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1600" b="1">
                    <a:latin typeface="Times New Roman" pitchFamily="18" charset="0"/>
                  </a:endParaRPr>
                </a:p>
              </p:txBody>
            </p:sp>
            <p:sp>
              <p:nvSpPr>
                <p:cNvPr id="710706" name="Rectangle 54"/>
                <p:cNvSpPr>
                  <a:spLocks noChangeArrowheads="1"/>
                </p:cNvSpPr>
                <p:nvPr/>
              </p:nvSpPr>
              <p:spPr bwMode="auto">
                <a:xfrm>
                  <a:off x="3385" y="3353"/>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200" b="1">
                      <a:latin typeface="Times New Roman" pitchFamily="18" charset="0"/>
                    </a:rPr>
                    <a:t>0</a:t>
                  </a:r>
                </a:p>
              </p:txBody>
            </p:sp>
            <p:sp>
              <p:nvSpPr>
                <p:cNvPr id="710707" name="Rectangle 55"/>
                <p:cNvSpPr>
                  <a:spLocks noChangeArrowheads="1"/>
                </p:cNvSpPr>
                <p:nvPr/>
              </p:nvSpPr>
              <p:spPr bwMode="auto">
                <a:xfrm>
                  <a:off x="3372" y="3589"/>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200" b="1">
                      <a:latin typeface="Times New Roman" pitchFamily="18" charset="0"/>
                    </a:rPr>
                    <a:t>1</a:t>
                  </a:r>
                </a:p>
              </p:txBody>
            </p:sp>
            <p:sp>
              <p:nvSpPr>
                <p:cNvPr id="710708" name="Rectangle 56"/>
                <p:cNvSpPr>
                  <a:spLocks noChangeArrowheads="1"/>
                </p:cNvSpPr>
                <p:nvPr/>
              </p:nvSpPr>
              <p:spPr bwMode="auto">
                <a:xfrm rot="5400000">
                  <a:off x="3395" y="3511"/>
                  <a:ext cx="45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Mux</a:t>
                  </a:r>
                </a:p>
              </p:txBody>
            </p:sp>
            <p:sp>
              <p:nvSpPr>
                <p:cNvPr id="710709" name="Line 57"/>
                <p:cNvSpPr>
                  <a:spLocks noChangeShapeType="1"/>
                </p:cNvSpPr>
                <p:nvPr/>
              </p:nvSpPr>
              <p:spPr bwMode="auto">
                <a:xfrm flipV="1">
                  <a:off x="3571" y="2471"/>
                  <a:ext cx="0" cy="797"/>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710" name="Rectangle 58"/>
                <p:cNvSpPr>
                  <a:spLocks noChangeArrowheads="1"/>
                </p:cNvSpPr>
                <p:nvPr/>
              </p:nvSpPr>
              <p:spPr bwMode="auto">
                <a:xfrm>
                  <a:off x="3467" y="3259"/>
                  <a:ext cx="237"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200" b="1">
                      <a:latin typeface="Times New Roman" pitchFamily="18" charset="0"/>
                    </a:rPr>
                    <a:t>Sel</a:t>
                  </a:r>
                </a:p>
              </p:txBody>
            </p:sp>
            <p:sp>
              <p:nvSpPr>
                <p:cNvPr id="710711" name="Line 59"/>
                <p:cNvSpPr>
                  <a:spLocks noChangeShapeType="1"/>
                </p:cNvSpPr>
                <p:nvPr/>
              </p:nvSpPr>
              <p:spPr bwMode="auto">
                <a:xfrm flipH="1">
                  <a:off x="3568" y="2632"/>
                  <a:ext cx="91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0712" name="Rectangle 60"/>
                <p:cNvSpPr>
                  <a:spLocks noChangeArrowheads="1"/>
                </p:cNvSpPr>
                <p:nvPr/>
              </p:nvSpPr>
              <p:spPr bwMode="auto">
                <a:xfrm>
                  <a:off x="3189" y="2442"/>
                  <a:ext cx="35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Sub</a:t>
                  </a:r>
                </a:p>
              </p:txBody>
            </p:sp>
            <p:sp>
              <p:nvSpPr>
                <p:cNvPr id="710713" name="Rectangle 62"/>
                <p:cNvSpPr>
                  <a:spLocks noChangeArrowheads="1"/>
                </p:cNvSpPr>
                <p:nvPr/>
              </p:nvSpPr>
              <p:spPr bwMode="auto">
                <a:xfrm>
                  <a:off x="3016" y="3504"/>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B</a:t>
                  </a:r>
                </a:p>
              </p:txBody>
            </p:sp>
            <p:sp>
              <p:nvSpPr>
                <p:cNvPr id="710714" name="Line 63"/>
                <p:cNvSpPr>
                  <a:spLocks noChangeShapeType="1"/>
                </p:cNvSpPr>
                <p:nvPr/>
              </p:nvSpPr>
              <p:spPr bwMode="auto">
                <a:xfrm>
                  <a:off x="3067" y="3539"/>
                  <a:ext cx="9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0715" name="Line 64"/>
                <p:cNvSpPr>
                  <a:spLocks noChangeShapeType="1"/>
                </p:cNvSpPr>
                <p:nvPr/>
              </p:nvSpPr>
              <p:spPr bwMode="auto">
                <a:xfrm>
                  <a:off x="4640" y="3048"/>
                  <a:ext cx="401"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0716" name="Line 65"/>
                <p:cNvSpPr>
                  <a:spLocks noChangeShapeType="1"/>
                </p:cNvSpPr>
                <p:nvPr/>
              </p:nvSpPr>
              <p:spPr bwMode="auto">
                <a:xfrm>
                  <a:off x="4657" y="3447"/>
                  <a:ext cx="40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0717" name="Rectangle 66"/>
                <p:cNvSpPr>
                  <a:spLocks noChangeArrowheads="1"/>
                </p:cNvSpPr>
                <p:nvPr/>
              </p:nvSpPr>
              <p:spPr bwMode="auto">
                <a:xfrm>
                  <a:off x="5040" y="3370"/>
                  <a:ext cx="2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OF</a:t>
                  </a:r>
                </a:p>
              </p:txBody>
            </p:sp>
          </p:grpSp>
          <p:sp>
            <p:nvSpPr>
              <p:cNvPr id="710718" name="Text Box 68"/>
              <p:cNvSpPr txBox="1">
                <a:spLocks noChangeArrowheads="1"/>
              </p:cNvSpPr>
              <p:nvPr/>
            </p:nvSpPr>
            <p:spPr bwMode="auto">
              <a:xfrm>
                <a:off x="5278438" y="6378575"/>
                <a:ext cx="2386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endParaRPr lang="zh-CN" altLang="en-US" sz="2000" b="1">
                  <a:solidFill>
                    <a:srgbClr val="C00000"/>
                  </a:solidFill>
                  <a:latin typeface="黑体" pitchFamily="49" charset="-122"/>
                  <a:ea typeface="黑体" pitchFamily="49" charset="-122"/>
                </a:endParaRPr>
              </a:p>
            </p:txBody>
          </p:sp>
        </p:grpSp>
        <p:sp>
          <p:nvSpPr>
            <p:cNvPr id="710719" name="Line 63"/>
            <p:cNvSpPr>
              <a:spLocks noChangeShapeType="1"/>
            </p:cNvSpPr>
            <p:nvPr/>
          </p:nvSpPr>
          <p:spPr bwMode="auto">
            <a:xfrm>
              <a:off x="2455" y="1281"/>
              <a:ext cx="68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0720" name="Text Box 64"/>
            <p:cNvSpPr txBox="1">
              <a:spLocks noChangeArrowheads="1"/>
            </p:cNvSpPr>
            <p:nvPr/>
          </p:nvSpPr>
          <p:spPr bwMode="auto">
            <a:xfrm>
              <a:off x="3107" y="1168"/>
              <a:ext cx="34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600" b="1"/>
                <a:t>SF</a:t>
              </a:r>
            </a:p>
          </p:txBody>
        </p:sp>
        <p:sp>
          <p:nvSpPr>
            <p:cNvPr id="710721" name="Line 65"/>
            <p:cNvSpPr>
              <a:spLocks noChangeShapeType="1"/>
            </p:cNvSpPr>
            <p:nvPr/>
          </p:nvSpPr>
          <p:spPr bwMode="auto">
            <a:xfrm>
              <a:off x="2455" y="1508"/>
              <a:ext cx="8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0722" name="Text Box 66"/>
            <p:cNvSpPr txBox="1">
              <a:spLocks noChangeArrowheads="1"/>
            </p:cNvSpPr>
            <p:nvPr/>
          </p:nvSpPr>
          <p:spPr bwMode="auto">
            <a:xfrm>
              <a:off x="3277" y="1395"/>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600" b="1"/>
                <a:t>CF</a:t>
              </a:r>
            </a:p>
          </p:txBody>
        </p:sp>
      </p:grpSp>
      <p:grpSp>
        <p:nvGrpSpPr>
          <p:cNvPr id="710723" name="Group 67"/>
          <p:cNvGrpSpPr>
            <a:grpSpLocks/>
          </p:cNvGrpSpPr>
          <p:nvPr/>
        </p:nvGrpSpPr>
        <p:grpSpPr bwMode="auto">
          <a:xfrm>
            <a:off x="206375" y="5049838"/>
            <a:ext cx="2970213" cy="1439862"/>
            <a:chOff x="73" y="3237"/>
            <a:chExt cx="1871" cy="907"/>
          </a:xfrm>
        </p:grpSpPr>
        <p:pic>
          <p:nvPicPr>
            <p:cNvPr id="710724" name="Picture 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 y="3549"/>
              <a:ext cx="1871" cy="595"/>
            </a:xfrm>
            <a:prstGeom prst="rect">
              <a:avLst/>
            </a:prstGeom>
            <a:noFill/>
            <a:extLst>
              <a:ext uri="{909E8E84-426E-40DD-AFC4-6F175D3DCCD1}">
                <a14:hiddenFill xmlns:a14="http://schemas.microsoft.com/office/drawing/2010/main">
                  <a:solidFill>
                    <a:srgbClr val="FFFFFF"/>
                  </a:solidFill>
                </a14:hiddenFill>
              </a:ext>
            </a:extLst>
          </p:spPr>
        </p:pic>
        <p:sp>
          <p:nvSpPr>
            <p:cNvPr id="710725" name="Text Box 69"/>
            <p:cNvSpPr txBox="1">
              <a:spLocks noChangeArrowheads="1"/>
            </p:cNvSpPr>
            <p:nvPr/>
          </p:nvSpPr>
          <p:spPr bwMode="auto">
            <a:xfrm>
              <a:off x="130" y="3237"/>
              <a:ext cx="13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CC3300"/>
                  </a:solidFill>
                  <a:ea typeface="微软雅黑" pitchFamily="34" charset="-122"/>
                </a:rPr>
                <a:t>无符号减公式：</a:t>
              </a:r>
            </a:p>
          </p:txBody>
        </p:sp>
      </p:grpSp>
      <p:sp>
        <p:nvSpPr>
          <p:cNvPr id="710726" name="Rectangle 70"/>
          <p:cNvSpPr>
            <a:spLocks noChangeArrowheads="1"/>
          </p:cNvSpPr>
          <p:nvPr/>
        </p:nvSpPr>
        <p:spPr bwMode="auto">
          <a:xfrm>
            <a:off x="296863" y="2393950"/>
            <a:ext cx="2609850" cy="314325"/>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0727" name="Rectangle 71"/>
          <p:cNvSpPr>
            <a:spLocks noChangeArrowheads="1"/>
          </p:cNvSpPr>
          <p:nvPr/>
        </p:nvSpPr>
        <p:spPr bwMode="auto">
          <a:xfrm>
            <a:off x="250825" y="3068638"/>
            <a:ext cx="1665288" cy="314325"/>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0728" name="Rectangle 72"/>
          <p:cNvSpPr>
            <a:spLocks noChangeArrowheads="1"/>
          </p:cNvSpPr>
          <p:nvPr/>
        </p:nvSpPr>
        <p:spPr bwMode="auto">
          <a:xfrm>
            <a:off x="1285875" y="6038850"/>
            <a:ext cx="1935163" cy="539750"/>
          </a:xfrm>
          <a:prstGeom prst="rect">
            <a:avLst/>
          </a:prstGeom>
          <a:solidFill>
            <a:srgbClr val="FF0000">
              <a:alpha val="25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0729" name="Group 73"/>
          <p:cNvGrpSpPr>
            <a:grpSpLocks/>
          </p:cNvGrpSpPr>
          <p:nvPr/>
        </p:nvGrpSpPr>
        <p:grpSpPr bwMode="auto">
          <a:xfrm>
            <a:off x="3806825" y="5003800"/>
            <a:ext cx="5084763" cy="1709738"/>
            <a:chOff x="2398" y="3181"/>
            <a:chExt cx="3203" cy="1077"/>
          </a:xfrm>
        </p:grpSpPr>
        <p:sp>
          <p:nvSpPr>
            <p:cNvPr id="710730" name="Text Box 74"/>
            <p:cNvSpPr txBox="1">
              <a:spLocks noChangeArrowheads="1"/>
            </p:cNvSpPr>
            <p:nvPr/>
          </p:nvSpPr>
          <p:spPr bwMode="auto">
            <a:xfrm>
              <a:off x="2937" y="3181"/>
              <a:ext cx="13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CC3300"/>
                  </a:solidFill>
                  <a:ea typeface="微软雅黑" pitchFamily="34" charset="-122"/>
                </a:rPr>
                <a:t>带符号减公式：</a:t>
              </a:r>
            </a:p>
          </p:txBody>
        </p:sp>
        <p:pic>
          <p:nvPicPr>
            <p:cNvPr id="710731" name="Picture 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8" y="3459"/>
              <a:ext cx="3203" cy="799"/>
            </a:xfrm>
            <a:prstGeom prst="rect">
              <a:avLst/>
            </a:prstGeom>
            <a:noFill/>
            <a:extLst>
              <a:ext uri="{909E8E84-426E-40DD-AFC4-6F175D3DCCD1}">
                <a14:hiddenFill xmlns:a14="http://schemas.microsoft.com/office/drawing/2010/main">
                  <a:solidFill>
                    <a:srgbClr val="FFFFFF"/>
                  </a:solidFill>
                </a14:hiddenFill>
              </a:ext>
            </a:extLst>
          </p:spPr>
        </p:pic>
      </p:grpSp>
      <p:sp>
        <p:nvSpPr>
          <p:cNvPr id="710732" name="Rectangle 76"/>
          <p:cNvSpPr>
            <a:spLocks noChangeArrowheads="1"/>
          </p:cNvSpPr>
          <p:nvPr/>
        </p:nvSpPr>
        <p:spPr bwMode="auto">
          <a:xfrm>
            <a:off x="4797425" y="5859463"/>
            <a:ext cx="3914775" cy="404812"/>
          </a:xfrm>
          <a:prstGeom prst="rect">
            <a:avLst/>
          </a:prstGeom>
          <a:solidFill>
            <a:srgbClr val="008000">
              <a:alpha val="31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TextBox 1"/>
          <p:cNvSpPr txBox="1"/>
          <p:nvPr/>
        </p:nvSpPr>
        <p:spPr>
          <a:xfrm>
            <a:off x="7642812" y="4405080"/>
            <a:ext cx="1459326" cy="830997"/>
          </a:xfrm>
          <a:prstGeom prst="rect">
            <a:avLst/>
          </a:prstGeom>
          <a:noFill/>
        </p:spPr>
        <p:txBody>
          <a:bodyPr wrap="square" rtlCol="0">
            <a:spAutoFit/>
          </a:bodyPr>
          <a:lstStyle/>
          <a:p>
            <a:r>
              <a:rPr lang="en-US" altLang="zh-CN" sz="2400" b="1" dirty="0" smtClean="0">
                <a:solidFill>
                  <a:srgbClr val="FF0000"/>
                </a:solidFill>
              </a:rPr>
              <a:t>x&gt;y ?</a:t>
            </a:r>
          </a:p>
          <a:p>
            <a:r>
              <a:rPr lang="en-US" altLang="zh-CN" sz="2400" b="1" dirty="0" smtClean="0">
                <a:solidFill>
                  <a:srgbClr val="FF0000"/>
                </a:solidFill>
              </a:rPr>
              <a:t>m &gt; n ?</a:t>
            </a:r>
            <a:endParaRPr lang="zh-CN" altLang="en-US" sz="2400" b="1" dirty="0">
              <a:solidFill>
                <a:srgbClr val="FF0000"/>
              </a:solidFill>
            </a:endParaRPr>
          </a:p>
        </p:txBody>
      </p:sp>
    </p:spTree>
    <p:extLst>
      <p:ext uri="{BB962C8B-B14F-4D97-AF65-F5344CB8AC3E}">
        <p14:creationId xmlns:p14="http://schemas.microsoft.com/office/powerpoint/2010/main" val="206389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0659">
                                            <p:txEl>
                                              <p:pRg st="0" end="0"/>
                                            </p:txEl>
                                          </p:spTgt>
                                        </p:tgtEl>
                                        <p:attrNameLst>
                                          <p:attrName>style.visibility</p:attrName>
                                        </p:attrNameLst>
                                      </p:cBhvr>
                                      <p:to>
                                        <p:strVal val="visible"/>
                                      </p:to>
                                    </p:set>
                                    <p:animEffect transition="in" filter="blinds(horizontal)">
                                      <p:cBhvr>
                                        <p:cTn id="7" dur="500"/>
                                        <p:tgtEl>
                                          <p:spTgt spid="710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0662"/>
                                        </p:tgtEl>
                                        <p:attrNameLst>
                                          <p:attrName>style.visibility</p:attrName>
                                        </p:attrNameLst>
                                      </p:cBhvr>
                                      <p:to>
                                        <p:strVal val="visible"/>
                                      </p:to>
                                    </p:set>
                                    <p:animEffect transition="in" filter="blinds(horizontal)">
                                      <p:cBhvr>
                                        <p:cTn id="12" dur="500"/>
                                        <p:tgtEl>
                                          <p:spTgt spid="7106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10661">
                                            <p:txEl>
                                              <p:pRg st="0" end="0"/>
                                            </p:txEl>
                                          </p:spTgt>
                                        </p:tgtEl>
                                        <p:attrNameLst>
                                          <p:attrName>style.visibility</p:attrName>
                                        </p:attrNameLst>
                                      </p:cBhvr>
                                      <p:to>
                                        <p:strVal val="visible"/>
                                      </p:to>
                                    </p:set>
                                    <p:animEffect transition="in" filter="blinds(horizontal)">
                                      <p:cBhvr>
                                        <p:cTn id="17" dur="500"/>
                                        <p:tgtEl>
                                          <p:spTgt spid="71066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10661">
                                            <p:txEl>
                                              <p:pRg st="1" end="1"/>
                                            </p:txEl>
                                          </p:spTgt>
                                        </p:tgtEl>
                                        <p:attrNameLst>
                                          <p:attrName>style.visibility</p:attrName>
                                        </p:attrNameLst>
                                      </p:cBhvr>
                                      <p:to>
                                        <p:strVal val="visible"/>
                                      </p:to>
                                    </p:set>
                                    <p:animEffect transition="in" filter="blinds(horizontal)">
                                      <p:cBhvr>
                                        <p:cTn id="22" dur="500"/>
                                        <p:tgtEl>
                                          <p:spTgt spid="710661">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10661">
                                            <p:txEl>
                                              <p:pRg st="2" end="2"/>
                                            </p:txEl>
                                          </p:spTgt>
                                        </p:tgtEl>
                                        <p:attrNameLst>
                                          <p:attrName>style.visibility</p:attrName>
                                        </p:attrNameLst>
                                      </p:cBhvr>
                                      <p:to>
                                        <p:strVal val="visible"/>
                                      </p:to>
                                    </p:set>
                                    <p:animEffect transition="in" filter="blinds(horizontal)">
                                      <p:cBhvr>
                                        <p:cTn id="27" dur="500"/>
                                        <p:tgtEl>
                                          <p:spTgt spid="710661">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10723"/>
                                        </p:tgtEl>
                                        <p:attrNameLst>
                                          <p:attrName>style.visibility</p:attrName>
                                        </p:attrNameLst>
                                      </p:cBhvr>
                                      <p:to>
                                        <p:strVal val="visible"/>
                                      </p:to>
                                    </p:set>
                                    <p:animEffect transition="in" filter="blinds(horizontal)">
                                      <p:cBhvr>
                                        <p:cTn id="32" dur="500"/>
                                        <p:tgtEl>
                                          <p:spTgt spid="7107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10728"/>
                                        </p:tgtEl>
                                        <p:attrNameLst>
                                          <p:attrName>style.visibility</p:attrName>
                                        </p:attrNameLst>
                                      </p:cBhvr>
                                      <p:to>
                                        <p:strVal val="visible"/>
                                      </p:to>
                                    </p:set>
                                    <p:animEffect transition="in" filter="blinds(horizontal)">
                                      <p:cBhvr>
                                        <p:cTn id="37" dur="500"/>
                                        <p:tgtEl>
                                          <p:spTgt spid="71072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10729"/>
                                        </p:tgtEl>
                                        <p:attrNameLst>
                                          <p:attrName>style.visibility</p:attrName>
                                        </p:attrNameLst>
                                      </p:cBhvr>
                                      <p:to>
                                        <p:strVal val="visible"/>
                                      </p:to>
                                    </p:set>
                                    <p:animEffect transition="in" filter="blinds(horizontal)">
                                      <p:cBhvr>
                                        <p:cTn id="42" dur="500"/>
                                        <p:tgtEl>
                                          <p:spTgt spid="7107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10732"/>
                                        </p:tgtEl>
                                        <p:attrNameLst>
                                          <p:attrName>style.visibility</p:attrName>
                                        </p:attrNameLst>
                                      </p:cBhvr>
                                      <p:to>
                                        <p:strVal val="visible"/>
                                      </p:to>
                                    </p:set>
                                    <p:animEffect transition="in" filter="blinds(horizontal)">
                                      <p:cBhvr>
                                        <p:cTn id="47" dur="500"/>
                                        <p:tgtEl>
                                          <p:spTgt spid="710732"/>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62" grpId="0"/>
      <p:bldP spid="710728" grpId="0" animBg="1"/>
      <p:bldP spid="710732" grpId="0" animBg="1"/>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idx="4294967295"/>
          </p:nvPr>
        </p:nvSpPr>
        <p:spPr>
          <a:xfrm>
            <a:off x="296863" y="84138"/>
            <a:ext cx="8229600" cy="600075"/>
          </a:xfrm>
        </p:spPr>
        <p:txBody>
          <a:bodyPr lIns="63500" tIns="25400" rIns="63500" bIns="25400" anchor="t">
            <a:spAutoFit/>
          </a:bodyPr>
          <a:lstStyle/>
          <a:p>
            <a:r>
              <a:rPr lang="zh-CN" altLang="en-US" smtClean="0"/>
              <a:t>整数加法举例</a:t>
            </a:r>
          </a:p>
        </p:txBody>
      </p:sp>
      <p:sp>
        <p:nvSpPr>
          <p:cNvPr id="712707" name="Text Box 3"/>
          <p:cNvSpPr txBox="1">
            <a:spLocks noChangeArrowheads="1"/>
          </p:cNvSpPr>
          <p:nvPr/>
        </p:nvSpPr>
        <p:spPr bwMode="auto">
          <a:xfrm>
            <a:off x="3627438" y="782638"/>
            <a:ext cx="4816475" cy="396875"/>
          </a:xfrm>
          <a:prstGeom prst="rect">
            <a:avLst/>
          </a:prstGeom>
          <a:solidFill>
            <a:schemeClr val="bg1"/>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b="1">
                <a:solidFill>
                  <a:srgbClr val="009242"/>
                </a:solidFill>
                <a:ea typeface="微软雅黑" pitchFamily="34" charset="-122"/>
              </a:rPr>
              <a:t>无符号和带符号加减运算都用该部件执行</a:t>
            </a:r>
            <a:endParaRPr lang="zh-CN" altLang="en-US" sz="2000" b="1">
              <a:solidFill>
                <a:srgbClr val="996600"/>
              </a:solidFill>
              <a:ea typeface="微软雅黑" pitchFamily="34" charset="-122"/>
            </a:endParaRPr>
          </a:p>
        </p:txBody>
      </p:sp>
      <p:sp>
        <p:nvSpPr>
          <p:cNvPr id="712708" name="Text Box 4"/>
          <p:cNvSpPr txBox="1">
            <a:spLocks noChangeArrowheads="1"/>
          </p:cNvSpPr>
          <p:nvPr/>
        </p:nvSpPr>
        <p:spPr bwMode="auto">
          <a:xfrm>
            <a:off x="250825" y="638175"/>
            <a:ext cx="3916363"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25000"/>
              </a:spcBef>
            </a:pPr>
            <a:r>
              <a:rPr lang="en-US" altLang="zh-CN" sz="2000" b="1"/>
              <a:t>unsigned int x=134;</a:t>
            </a:r>
            <a:endParaRPr lang="zh-CN" altLang="en-US" sz="2000" b="1"/>
          </a:p>
          <a:p>
            <a:pPr>
              <a:lnSpc>
                <a:spcPct val="110000"/>
              </a:lnSpc>
              <a:spcBef>
                <a:spcPct val="25000"/>
              </a:spcBef>
            </a:pPr>
            <a:r>
              <a:rPr lang="en-US" altLang="zh-CN" sz="2000" b="1"/>
              <a:t>unsigned int y=246;</a:t>
            </a:r>
          </a:p>
          <a:p>
            <a:pPr>
              <a:lnSpc>
                <a:spcPct val="110000"/>
              </a:lnSpc>
              <a:spcBef>
                <a:spcPct val="25000"/>
              </a:spcBef>
            </a:pPr>
            <a:r>
              <a:rPr lang="en-US" altLang="zh-CN" sz="2000" b="1"/>
              <a:t>int m=x;</a:t>
            </a:r>
          </a:p>
          <a:p>
            <a:pPr>
              <a:lnSpc>
                <a:spcPct val="110000"/>
              </a:lnSpc>
              <a:spcBef>
                <a:spcPct val="25000"/>
              </a:spcBef>
            </a:pPr>
            <a:r>
              <a:rPr lang="en-US" altLang="zh-CN" sz="2000" b="1"/>
              <a:t>int n=y;</a:t>
            </a:r>
          </a:p>
          <a:p>
            <a:pPr>
              <a:lnSpc>
                <a:spcPct val="110000"/>
              </a:lnSpc>
            </a:pPr>
            <a:r>
              <a:rPr lang="en-US" altLang="zh-CN" sz="2000" b="1"/>
              <a:t>unsigned int </a:t>
            </a:r>
            <a:r>
              <a:rPr lang="en-US" altLang="zh-CN" sz="2000" b="1">
                <a:solidFill>
                  <a:srgbClr val="FF0000"/>
                </a:solidFill>
              </a:rPr>
              <a:t>z1=x-y</a:t>
            </a:r>
            <a:r>
              <a:rPr lang="en-US" altLang="zh-CN" sz="2000" b="1"/>
              <a:t>;</a:t>
            </a:r>
            <a:endParaRPr lang="zh-CN" altLang="en-US" sz="2000" b="1"/>
          </a:p>
          <a:p>
            <a:pPr>
              <a:lnSpc>
                <a:spcPct val="110000"/>
              </a:lnSpc>
            </a:pPr>
            <a:r>
              <a:rPr lang="en-US" altLang="zh-CN" sz="2000" b="1"/>
              <a:t>unsigned int</a:t>
            </a:r>
            <a:r>
              <a:rPr lang="en-US" altLang="zh-CN" sz="2000" b="1">
                <a:solidFill>
                  <a:srgbClr val="FF0000"/>
                </a:solidFill>
              </a:rPr>
              <a:t> z2=x+y</a:t>
            </a:r>
            <a:r>
              <a:rPr lang="en-US" altLang="zh-CN" sz="2000" b="1"/>
              <a:t>;</a:t>
            </a:r>
          </a:p>
          <a:p>
            <a:pPr>
              <a:lnSpc>
                <a:spcPct val="110000"/>
              </a:lnSpc>
            </a:pPr>
            <a:r>
              <a:rPr lang="en-US" altLang="zh-CN" sz="2000" b="1"/>
              <a:t>int </a:t>
            </a:r>
            <a:r>
              <a:rPr lang="en-US" altLang="zh-CN" sz="2000" b="1">
                <a:solidFill>
                  <a:srgbClr val="FF0000"/>
                </a:solidFill>
              </a:rPr>
              <a:t>k1=m-n</a:t>
            </a:r>
            <a:r>
              <a:rPr lang="en-US" altLang="zh-CN" sz="2000" b="1"/>
              <a:t>;</a:t>
            </a:r>
          </a:p>
          <a:p>
            <a:pPr>
              <a:lnSpc>
                <a:spcPct val="110000"/>
              </a:lnSpc>
            </a:pPr>
            <a:r>
              <a:rPr lang="en-US" altLang="zh-CN" sz="2000" b="1"/>
              <a:t>int</a:t>
            </a:r>
            <a:r>
              <a:rPr lang="en-US" altLang="zh-CN" sz="2000" b="1">
                <a:solidFill>
                  <a:srgbClr val="FF0000"/>
                </a:solidFill>
              </a:rPr>
              <a:t> k2=m+n</a:t>
            </a:r>
            <a:r>
              <a:rPr lang="en-US" altLang="zh-CN" sz="2000" b="1"/>
              <a:t>;</a:t>
            </a:r>
          </a:p>
        </p:txBody>
      </p:sp>
      <p:sp>
        <p:nvSpPr>
          <p:cNvPr id="712709" name="Text Box 5"/>
          <p:cNvSpPr txBox="1">
            <a:spLocks noChangeArrowheads="1"/>
          </p:cNvSpPr>
          <p:nvPr/>
        </p:nvSpPr>
        <p:spPr bwMode="auto">
          <a:xfrm>
            <a:off x="250825" y="3778250"/>
            <a:ext cx="82804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en-US" altLang="zh-CN" sz="1900" b="1" dirty="0">
                <a:solidFill>
                  <a:srgbClr val="0000FF"/>
                </a:solidFill>
                <a:latin typeface="微软雅黑" pitchFamily="34" charset="-122"/>
                <a:ea typeface="微软雅黑" pitchFamily="34" charset="-122"/>
              </a:rPr>
              <a:t>x</a:t>
            </a:r>
            <a:r>
              <a:rPr lang="zh-CN" altLang="en-US" sz="1900" b="1" dirty="0">
                <a:solidFill>
                  <a:srgbClr val="0000FF"/>
                </a:solidFill>
                <a:latin typeface="微软雅黑" pitchFamily="34" charset="-122"/>
                <a:ea typeface="微软雅黑" pitchFamily="34" charset="-122"/>
              </a:rPr>
              <a:t>和</a:t>
            </a:r>
            <a:r>
              <a:rPr lang="en-US" altLang="zh-CN" sz="1900" b="1" dirty="0">
                <a:solidFill>
                  <a:srgbClr val="0000FF"/>
                </a:solidFill>
                <a:latin typeface="微软雅黑" pitchFamily="34" charset="-122"/>
                <a:ea typeface="微软雅黑" pitchFamily="34" charset="-122"/>
              </a:rPr>
              <a:t>m</a:t>
            </a:r>
            <a:r>
              <a:rPr lang="zh-CN" altLang="en-US" sz="1900" b="1" dirty="0">
                <a:solidFill>
                  <a:srgbClr val="0000FF"/>
                </a:solidFill>
                <a:latin typeface="微软雅黑" pitchFamily="34" charset="-122"/>
                <a:ea typeface="微软雅黑" pitchFamily="34" charset="-122"/>
              </a:rPr>
              <a:t>的机器数一样：</a:t>
            </a:r>
            <a:r>
              <a:rPr lang="en-US" altLang="zh-CN" sz="1900" b="1" dirty="0">
                <a:solidFill>
                  <a:srgbClr val="0000FF"/>
                </a:solidFill>
                <a:latin typeface="微软雅黑" pitchFamily="34" charset="-122"/>
                <a:ea typeface="微软雅黑" pitchFamily="34" charset="-122"/>
              </a:rPr>
              <a:t>1000 0110</a:t>
            </a:r>
            <a:r>
              <a:rPr lang="zh-CN" altLang="en-US" sz="1900" b="1" dirty="0">
                <a:solidFill>
                  <a:srgbClr val="0000FF"/>
                </a:solidFill>
                <a:latin typeface="微软雅黑" pitchFamily="34" charset="-122"/>
                <a:ea typeface="微软雅黑" pitchFamily="34" charset="-122"/>
              </a:rPr>
              <a:t>，</a:t>
            </a:r>
            <a:r>
              <a:rPr lang="en-US" altLang="zh-CN" sz="1900" b="1" dirty="0">
                <a:solidFill>
                  <a:srgbClr val="0000FF"/>
                </a:solidFill>
                <a:latin typeface="微软雅黑" pitchFamily="34" charset="-122"/>
                <a:ea typeface="微软雅黑" pitchFamily="34" charset="-122"/>
              </a:rPr>
              <a:t>y</a:t>
            </a:r>
            <a:r>
              <a:rPr lang="zh-CN" altLang="en-US" sz="1900" b="1" dirty="0">
                <a:solidFill>
                  <a:srgbClr val="0000FF"/>
                </a:solidFill>
                <a:latin typeface="微软雅黑" pitchFamily="34" charset="-122"/>
                <a:ea typeface="微软雅黑" pitchFamily="34" charset="-122"/>
              </a:rPr>
              <a:t>和</a:t>
            </a:r>
            <a:r>
              <a:rPr lang="en-US" altLang="zh-CN" sz="1900" b="1" dirty="0">
                <a:solidFill>
                  <a:srgbClr val="0000FF"/>
                </a:solidFill>
                <a:latin typeface="微软雅黑" pitchFamily="34" charset="-122"/>
                <a:ea typeface="微软雅黑" pitchFamily="34" charset="-122"/>
              </a:rPr>
              <a:t>n</a:t>
            </a:r>
            <a:r>
              <a:rPr lang="zh-CN" altLang="en-US" sz="1900" b="1" dirty="0">
                <a:solidFill>
                  <a:srgbClr val="0000FF"/>
                </a:solidFill>
                <a:latin typeface="微软雅黑" pitchFamily="34" charset="-122"/>
                <a:ea typeface="微软雅黑" pitchFamily="34" charset="-122"/>
              </a:rPr>
              <a:t>的机器数一样：</a:t>
            </a:r>
            <a:r>
              <a:rPr lang="en-US" altLang="zh-CN" sz="1900" b="1" dirty="0">
                <a:solidFill>
                  <a:srgbClr val="0000FF"/>
                </a:solidFill>
                <a:latin typeface="微软雅黑" pitchFamily="34" charset="-122"/>
                <a:ea typeface="微软雅黑" pitchFamily="34" charset="-122"/>
              </a:rPr>
              <a:t>1111 0110</a:t>
            </a:r>
          </a:p>
          <a:p>
            <a:pPr>
              <a:spcBef>
                <a:spcPct val="10000"/>
              </a:spcBef>
            </a:pPr>
            <a:r>
              <a:rPr lang="en-US" altLang="zh-CN" sz="1900" b="1" dirty="0">
                <a:solidFill>
                  <a:srgbClr val="0000FF"/>
                </a:solidFill>
                <a:latin typeface="微软雅黑" pitchFamily="34" charset="-122"/>
                <a:ea typeface="微软雅黑" pitchFamily="34" charset="-122"/>
              </a:rPr>
              <a:t>z2</a:t>
            </a:r>
            <a:r>
              <a:rPr lang="zh-CN" altLang="en-US" sz="1900" b="1" dirty="0">
                <a:solidFill>
                  <a:srgbClr val="0000FF"/>
                </a:solidFill>
                <a:latin typeface="微软雅黑" pitchFamily="34" charset="-122"/>
                <a:ea typeface="微软雅黑" pitchFamily="34" charset="-122"/>
              </a:rPr>
              <a:t>和</a:t>
            </a:r>
            <a:r>
              <a:rPr lang="en-US" altLang="zh-CN" sz="1900" b="1" dirty="0">
                <a:solidFill>
                  <a:srgbClr val="0000FF"/>
                </a:solidFill>
                <a:latin typeface="微软雅黑" pitchFamily="34" charset="-122"/>
                <a:ea typeface="微软雅黑" pitchFamily="34" charset="-122"/>
              </a:rPr>
              <a:t>k2</a:t>
            </a:r>
            <a:r>
              <a:rPr lang="zh-CN" altLang="en-US" sz="1900" b="1" dirty="0">
                <a:solidFill>
                  <a:srgbClr val="0000FF"/>
                </a:solidFill>
                <a:latin typeface="微软雅黑" pitchFamily="34" charset="-122"/>
                <a:ea typeface="微软雅黑" pitchFamily="34" charset="-122"/>
              </a:rPr>
              <a:t>的机器数一样：</a:t>
            </a:r>
            <a:r>
              <a:rPr lang="en-US" altLang="zh-CN" sz="1900" b="1" dirty="0">
                <a:solidFill>
                  <a:srgbClr val="0000FF"/>
                </a:solidFill>
                <a:latin typeface="微软雅黑" pitchFamily="34" charset="-122"/>
                <a:ea typeface="微软雅黑" pitchFamily="34" charset="-122"/>
              </a:rPr>
              <a:t>0111 1100</a:t>
            </a:r>
            <a:r>
              <a:rPr lang="zh-CN" altLang="en-US" sz="1900" b="1" dirty="0">
                <a:solidFill>
                  <a:srgbClr val="0000FF"/>
                </a:solidFill>
                <a:latin typeface="微软雅黑" pitchFamily="34" charset="-122"/>
                <a:ea typeface="微软雅黑" pitchFamily="34" charset="-122"/>
              </a:rPr>
              <a:t>，</a:t>
            </a:r>
            <a:r>
              <a:rPr lang="en-US" altLang="zh-CN" sz="1900" b="1" dirty="0">
                <a:solidFill>
                  <a:srgbClr val="FF0000"/>
                </a:solidFill>
                <a:latin typeface="微软雅黑" pitchFamily="34" charset="-122"/>
                <a:ea typeface="微软雅黑" pitchFamily="34" charset="-122"/>
              </a:rPr>
              <a:t>CF=1</a:t>
            </a:r>
            <a:r>
              <a:rPr lang="zh-CN" altLang="en-US" sz="1900" b="1" dirty="0">
                <a:solidFill>
                  <a:srgbClr val="0000FF"/>
                </a:solidFill>
                <a:latin typeface="微软雅黑" pitchFamily="34" charset="-122"/>
                <a:ea typeface="微软雅黑" pitchFamily="34" charset="-122"/>
              </a:rPr>
              <a:t>，</a:t>
            </a:r>
            <a:r>
              <a:rPr lang="en-US" altLang="zh-CN" sz="1900" b="1" dirty="0">
                <a:solidFill>
                  <a:srgbClr val="008000"/>
                </a:solidFill>
                <a:latin typeface="微软雅黑" pitchFamily="34" charset="-122"/>
                <a:ea typeface="微软雅黑" pitchFamily="34" charset="-122"/>
              </a:rPr>
              <a:t>OF=1</a:t>
            </a:r>
            <a:r>
              <a:rPr lang="zh-CN" altLang="en-US" sz="1900" b="1" dirty="0">
                <a:solidFill>
                  <a:srgbClr val="0000FF"/>
                </a:solidFill>
                <a:latin typeface="微软雅黑" pitchFamily="34" charset="-122"/>
                <a:ea typeface="微软雅黑" pitchFamily="34" charset="-122"/>
              </a:rPr>
              <a:t>，</a:t>
            </a:r>
            <a:r>
              <a:rPr lang="en-US" altLang="zh-CN" sz="1900" b="1" dirty="0">
                <a:solidFill>
                  <a:srgbClr val="0000FF"/>
                </a:solidFill>
                <a:latin typeface="微软雅黑" pitchFamily="34" charset="-122"/>
                <a:ea typeface="微软雅黑" pitchFamily="34" charset="-122"/>
              </a:rPr>
              <a:t>SF=0</a:t>
            </a:r>
          </a:p>
          <a:p>
            <a:pPr>
              <a:spcBef>
                <a:spcPct val="10000"/>
              </a:spcBef>
            </a:pPr>
            <a:r>
              <a:rPr lang="en-US" altLang="zh-CN" sz="1900" b="1" dirty="0">
                <a:solidFill>
                  <a:srgbClr val="0000FF"/>
                </a:solidFill>
                <a:latin typeface="微软雅黑" pitchFamily="34" charset="-122"/>
                <a:ea typeface="微软雅黑" pitchFamily="34" charset="-122"/>
              </a:rPr>
              <a:t>z2</a:t>
            </a:r>
            <a:r>
              <a:rPr lang="zh-CN" altLang="en-US" sz="1900" b="1" dirty="0">
                <a:solidFill>
                  <a:srgbClr val="0000FF"/>
                </a:solidFill>
                <a:latin typeface="微软雅黑" pitchFamily="34" charset="-122"/>
                <a:ea typeface="微软雅黑" pitchFamily="34" charset="-122"/>
              </a:rPr>
              <a:t>的值为</a:t>
            </a:r>
            <a:r>
              <a:rPr lang="en-US" altLang="zh-CN" sz="1900" b="1" dirty="0">
                <a:solidFill>
                  <a:srgbClr val="0000FF"/>
                </a:solidFill>
                <a:latin typeface="微软雅黑" pitchFamily="34" charset="-122"/>
                <a:ea typeface="微软雅黑" pitchFamily="34" charset="-122"/>
              </a:rPr>
              <a:t>124</a:t>
            </a:r>
            <a:r>
              <a:rPr lang="zh-CN" altLang="en-US" sz="1900" b="1" dirty="0">
                <a:solidFill>
                  <a:srgbClr val="FF0000"/>
                </a:solidFill>
                <a:latin typeface="微软雅黑" pitchFamily="34" charset="-122"/>
                <a:ea typeface="微软雅黑" pitchFamily="34" charset="-122"/>
              </a:rPr>
              <a:t>（</a:t>
            </a:r>
            <a:r>
              <a:rPr lang="en-US" altLang="zh-CN" sz="1900" b="1" dirty="0">
                <a:solidFill>
                  <a:srgbClr val="FF0000"/>
                </a:solidFill>
                <a:latin typeface="微软雅黑" pitchFamily="34" charset="-122"/>
                <a:ea typeface="微软雅黑" pitchFamily="34" charset="-122"/>
              </a:rPr>
              <a:t>=134+246-256</a:t>
            </a:r>
            <a:r>
              <a:rPr lang="zh-CN" altLang="en-US" sz="1900" b="1" dirty="0">
                <a:solidFill>
                  <a:srgbClr val="FF0000"/>
                </a:solidFill>
                <a:latin typeface="微软雅黑" pitchFamily="34" charset="-122"/>
                <a:ea typeface="微软雅黑" pitchFamily="34" charset="-122"/>
              </a:rPr>
              <a:t>，</a:t>
            </a:r>
            <a:r>
              <a:rPr lang="en-US" altLang="zh-CN" sz="1900" b="1" dirty="0" err="1">
                <a:solidFill>
                  <a:srgbClr val="FF0000"/>
                </a:solidFill>
                <a:latin typeface="微软雅黑" pitchFamily="34" charset="-122"/>
                <a:ea typeface="微软雅黑" pitchFamily="34" charset="-122"/>
              </a:rPr>
              <a:t>x+y</a:t>
            </a:r>
            <a:r>
              <a:rPr lang="en-US" altLang="zh-CN" sz="1900" b="1" dirty="0">
                <a:solidFill>
                  <a:srgbClr val="FF0000"/>
                </a:solidFill>
                <a:latin typeface="微软雅黑" pitchFamily="34" charset="-122"/>
                <a:ea typeface="微软雅黑" pitchFamily="34" charset="-122"/>
              </a:rPr>
              <a:t>&gt;256</a:t>
            </a:r>
            <a:r>
              <a:rPr lang="zh-CN" altLang="en-US" sz="1900" b="1" dirty="0">
                <a:solidFill>
                  <a:srgbClr val="FF0000"/>
                </a:solidFill>
                <a:latin typeface="微软雅黑" pitchFamily="34" charset="-122"/>
                <a:ea typeface="微软雅黑" pitchFamily="34" charset="-122"/>
              </a:rPr>
              <a:t>）</a:t>
            </a:r>
          </a:p>
          <a:p>
            <a:pPr>
              <a:spcBef>
                <a:spcPct val="10000"/>
              </a:spcBef>
            </a:pPr>
            <a:r>
              <a:rPr lang="en-US" altLang="zh-CN" sz="1900" b="1" dirty="0">
                <a:solidFill>
                  <a:srgbClr val="0033CC"/>
                </a:solidFill>
                <a:latin typeface="微软雅黑" pitchFamily="34" charset="-122"/>
                <a:ea typeface="微软雅黑" pitchFamily="34" charset="-122"/>
              </a:rPr>
              <a:t>k2</a:t>
            </a:r>
            <a:r>
              <a:rPr lang="zh-CN" altLang="en-US" sz="1900" b="1" dirty="0">
                <a:solidFill>
                  <a:srgbClr val="0033CC"/>
                </a:solidFill>
                <a:latin typeface="微软雅黑" pitchFamily="34" charset="-122"/>
                <a:ea typeface="微软雅黑" pitchFamily="34" charset="-122"/>
              </a:rPr>
              <a:t>的值为</a:t>
            </a:r>
            <a:r>
              <a:rPr lang="en-US" altLang="zh-CN" sz="1900" b="1" dirty="0">
                <a:solidFill>
                  <a:srgbClr val="0033CC"/>
                </a:solidFill>
                <a:latin typeface="微软雅黑" pitchFamily="34" charset="-122"/>
                <a:ea typeface="微软雅黑" pitchFamily="34" charset="-122"/>
              </a:rPr>
              <a:t>124</a:t>
            </a:r>
            <a:r>
              <a:rPr lang="zh-CN" altLang="en-US" sz="1900" b="1" dirty="0">
                <a:solidFill>
                  <a:srgbClr val="008000"/>
                </a:solidFill>
                <a:latin typeface="微软雅黑" pitchFamily="34" charset="-122"/>
                <a:ea typeface="微软雅黑" pitchFamily="34" charset="-122"/>
              </a:rPr>
              <a:t>（</a:t>
            </a:r>
            <a:r>
              <a:rPr lang="en-US" altLang="zh-CN" sz="1900" b="1" dirty="0">
                <a:solidFill>
                  <a:srgbClr val="008000"/>
                </a:solidFill>
                <a:latin typeface="微软雅黑" pitchFamily="34" charset="-122"/>
                <a:ea typeface="微软雅黑" pitchFamily="34" charset="-122"/>
              </a:rPr>
              <a:t>=134+246-256</a:t>
            </a:r>
            <a:r>
              <a:rPr lang="zh-CN" altLang="en-US" sz="1900" b="1" dirty="0">
                <a:solidFill>
                  <a:srgbClr val="008000"/>
                </a:solidFill>
                <a:latin typeface="微软雅黑" pitchFamily="34" charset="-122"/>
                <a:ea typeface="微软雅黑" pitchFamily="34" charset="-122"/>
              </a:rPr>
              <a:t>，</a:t>
            </a:r>
            <a:r>
              <a:rPr lang="en-US" altLang="zh-CN" sz="1900" b="1" dirty="0" err="1">
                <a:solidFill>
                  <a:srgbClr val="008000"/>
                </a:solidFill>
                <a:latin typeface="微软雅黑" pitchFamily="34" charset="-122"/>
                <a:ea typeface="微软雅黑" pitchFamily="34" charset="-122"/>
              </a:rPr>
              <a:t>m+n</a:t>
            </a:r>
            <a:r>
              <a:rPr lang="en-US" altLang="zh-CN" sz="1900" b="1" dirty="0">
                <a:solidFill>
                  <a:srgbClr val="008000"/>
                </a:solidFill>
                <a:latin typeface="微软雅黑" pitchFamily="34" charset="-122"/>
                <a:ea typeface="微软雅黑" pitchFamily="34" charset="-122"/>
              </a:rPr>
              <a:t>&gt;128</a:t>
            </a:r>
            <a:r>
              <a:rPr lang="zh-CN" altLang="en-US" sz="1900" b="1" dirty="0">
                <a:solidFill>
                  <a:srgbClr val="008000"/>
                </a:solidFill>
                <a:latin typeface="微软雅黑" pitchFamily="34" charset="-122"/>
                <a:ea typeface="微软雅黑" pitchFamily="34" charset="-122"/>
              </a:rPr>
              <a:t>，即正溢出）</a:t>
            </a:r>
            <a:endParaRPr lang="en-US" altLang="zh-CN" sz="1900" b="1" dirty="0">
              <a:solidFill>
                <a:srgbClr val="008000"/>
              </a:solidFill>
              <a:latin typeface="微软雅黑" pitchFamily="34" charset="-122"/>
              <a:ea typeface="微软雅黑" pitchFamily="34" charset="-122"/>
            </a:endParaRPr>
          </a:p>
        </p:txBody>
      </p:sp>
      <p:sp>
        <p:nvSpPr>
          <p:cNvPr id="712710" name="Text Box 6"/>
          <p:cNvSpPr txBox="1">
            <a:spLocks noChangeArrowheads="1"/>
          </p:cNvSpPr>
          <p:nvPr/>
        </p:nvSpPr>
        <p:spPr bwMode="auto">
          <a:xfrm>
            <a:off x="3176588" y="1854200"/>
            <a:ext cx="1439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latin typeface="微软雅黑" pitchFamily="34" charset="-122"/>
                <a:ea typeface="微软雅黑" pitchFamily="34" charset="-122"/>
              </a:rPr>
              <a:t>假定 </a:t>
            </a:r>
            <a:r>
              <a:rPr lang="en-US" altLang="zh-CN" sz="2000" b="1">
                <a:latin typeface="微软雅黑" pitchFamily="34" charset="-122"/>
                <a:ea typeface="微软雅黑" pitchFamily="34" charset="-122"/>
              </a:rPr>
              <a:t>n=8</a:t>
            </a:r>
            <a:endParaRPr lang="zh-CN" altLang="en-US" sz="2000" b="1">
              <a:latin typeface="微软雅黑" pitchFamily="34" charset="-122"/>
              <a:ea typeface="微软雅黑" pitchFamily="34" charset="-122"/>
            </a:endParaRPr>
          </a:p>
        </p:txBody>
      </p:sp>
      <p:grpSp>
        <p:nvGrpSpPr>
          <p:cNvPr id="712711" name="Group 7"/>
          <p:cNvGrpSpPr>
            <a:grpSpLocks/>
          </p:cNvGrpSpPr>
          <p:nvPr/>
        </p:nvGrpSpPr>
        <p:grpSpPr bwMode="auto">
          <a:xfrm>
            <a:off x="3395663" y="1223963"/>
            <a:ext cx="5748337" cy="2898775"/>
            <a:chOff x="0" y="572"/>
            <a:chExt cx="3621" cy="1826"/>
          </a:xfrm>
        </p:grpSpPr>
        <p:grpSp>
          <p:nvGrpSpPr>
            <p:cNvPr id="3" name="组合 63"/>
            <p:cNvGrpSpPr>
              <a:grpSpLocks/>
            </p:cNvGrpSpPr>
            <p:nvPr/>
          </p:nvGrpSpPr>
          <p:grpSpPr bwMode="auto">
            <a:xfrm>
              <a:off x="0" y="572"/>
              <a:ext cx="3392" cy="1826"/>
              <a:chOff x="3495675" y="3876675"/>
              <a:chExt cx="5384800" cy="2898775"/>
            </a:xfrm>
          </p:grpSpPr>
          <p:sp>
            <p:nvSpPr>
              <p:cNvPr id="712713" name="Rectangle 33"/>
              <p:cNvSpPr>
                <a:spLocks noChangeArrowheads="1"/>
              </p:cNvSpPr>
              <p:nvPr/>
            </p:nvSpPr>
            <p:spPr bwMode="auto">
              <a:xfrm>
                <a:off x="8259763" y="4994275"/>
                <a:ext cx="6207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Sum</a:t>
                </a:r>
              </a:p>
            </p:txBody>
          </p:sp>
          <p:grpSp>
            <p:nvGrpSpPr>
              <p:cNvPr id="712714" name="Group 73"/>
              <p:cNvGrpSpPr>
                <a:grpSpLocks/>
              </p:cNvGrpSpPr>
              <p:nvPr/>
            </p:nvGrpSpPr>
            <p:grpSpPr bwMode="auto">
              <a:xfrm>
                <a:off x="3495675" y="3876675"/>
                <a:ext cx="4968876" cy="2393950"/>
                <a:chOff x="2202" y="2442"/>
                <a:chExt cx="3130" cy="1508"/>
              </a:xfrm>
            </p:grpSpPr>
            <p:sp>
              <p:nvSpPr>
                <p:cNvPr id="712715" name="Line 11"/>
                <p:cNvSpPr>
                  <a:spLocks noChangeShapeType="1"/>
                </p:cNvSpPr>
                <p:nvPr/>
              </p:nvSpPr>
              <p:spPr bwMode="auto">
                <a:xfrm flipH="1">
                  <a:off x="3733" y="2869"/>
                  <a:ext cx="50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16" name="Line 12"/>
                <p:cNvSpPr>
                  <a:spLocks noChangeShapeType="1"/>
                </p:cNvSpPr>
                <p:nvPr/>
              </p:nvSpPr>
              <p:spPr bwMode="auto">
                <a:xfrm flipH="1">
                  <a:off x="4225" y="2757"/>
                  <a:ext cx="6" cy="41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17" name="Line 13"/>
                <p:cNvSpPr>
                  <a:spLocks noChangeShapeType="1"/>
                </p:cNvSpPr>
                <p:nvPr/>
              </p:nvSpPr>
              <p:spPr bwMode="auto">
                <a:xfrm>
                  <a:off x="4238" y="2757"/>
                  <a:ext cx="399" cy="18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18" name="Line 14"/>
                <p:cNvSpPr>
                  <a:spLocks noChangeShapeType="1"/>
                </p:cNvSpPr>
                <p:nvPr/>
              </p:nvSpPr>
              <p:spPr bwMode="auto">
                <a:xfrm>
                  <a:off x="4208" y="3168"/>
                  <a:ext cx="151" cy="6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19" name="Line 16"/>
                <p:cNvSpPr>
                  <a:spLocks noChangeShapeType="1"/>
                </p:cNvSpPr>
                <p:nvPr/>
              </p:nvSpPr>
              <p:spPr bwMode="auto">
                <a:xfrm>
                  <a:off x="4637" y="2942"/>
                  <a:ext cx="7" cy="2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20" name="Line 18"/>
                <p:cNvSpPr>
                  <a:spLocks noChangeShapeType="1"/>
                </p:cNvSpPr>
                <p:nvPr/>
              </p:nvSpPr>
              <p:spPr bwMode="auto">
                <a:xfrm flipV="1">
                  <a:off x="4231" y="3311"/>
                  <a:ext cx="0" cy="39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21" name="Line 19"/>
                <p:cNvSpPr>
                  <a:spLocks noChangeShapeType="1"/>
                </p:cNvSpPr>
                <p:nvPr/>
              </p:nvSpPr>
              <p:spPr bwMode="auto">
                <a:xfrm flipV="1">
                  <a:off x="4238" y="3495"/>
                  <a:ext cx="399" cy="2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22" name="Line 20"/>
                <p:cNvSpPr>
                  <a:spLocks noChangeShapeType="1"/>
                </p:cNvSpPr>
                <p:nvPr/>
              </p:nvSpPr>
              <p:spPr bwMode="auto">
                <a:xfrm flipV="1">
                  <a:off x="4232" y="3232"/>
                  <a:ext cx="121" cy="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23" name="Line 22"/>
                <p:cNvSpPr>
                  <a:spLocks noChangeShapeType="1"/>
                </p:cNvSpPr>
                <p:nvPr/>
              </p:nvSpPr>
              <p:spPr bwMode="auto">
                <a:xfrm flipV="1">
                  <a:off x="4644" y="3218"/>
                  <a:ext cx="0" cy="2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24" name="Line 23"/>
                <p:cNvSpPr>
                  <a:spLocks noChangeShapeType="1"/>
                </p:cNvSpPr>
                <p:nvPr/>
              </p:nvSpPr>
              <p:spPr bwMode="auto">
                <a:xfrm>
                  <a:off x="4647" y="3225"/>
                  <a:ext cx="6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25" name="Line 24"/>
                <p:cNvSpPr>
                  <a:spLocks noChangeShapeType="1"/>
                </p:cNvSpPr>
                <p:nvPr/>
              </p:nvSpPr>
              <p:spPr bwMode="auto">
                <a:xfrm flipH="1">
                  <a:off x="3733" y="3580"/>
                  <a:ext cx="50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26" name="Rectangle 25"/>
                <p:cNvSpPr>
                  <a:spLocks noChangeArrowheads="1"/>
                </p:cNvSpPr>
                <p:nvPr/>
              </p:nvSpPr>
              <p:spPr bwMode="auto">
                <a:xfrm rot="5400000">
                  <a:off x="4180" y="3182"/>
                  <a:ext cx="58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500" b="1">
                      <a:cs typeface="Arial" pitchFamily="34" charset="0"/>
                    </a:rPr>
                    <a:t>Adder</a:t>
                  </a:r>
                </a:p>
              </p:txBody>
            </p:sp>
            <p:sp>
              <p:nvSpPr>
                <p:cNvPr id="712727" name="Line 26"/>
                <p:cNvSpPr>
                  <a:spLocks noChangeShapeType="1"/>
                </p:cNvSpPr>
                <p:nvPr/>
              </p:nvSpPr>
              <p:spPr bwMode="auto">
                <a:xfrm flipH="1">
                  <a:off x="3897" y="3544"/>
                  <a:ext cx="90" cy="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28" name="Line 27"/>
                <p:cNvSpPr>
                  <a:spLocks noChangeShapeType="1"/>
                </p:cNvSpPr>
                <p:nvPr/>
              </p:nvSpPr>
              <p:spPr bwMode="auto">
                <a:xfrm flipH="1">
                  <a:off x="3897" y="2834"/>
                  <a:ext cx="90" cy="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29" name="Line 28"/>
                <p:cNvSpPr>
                  <a:spLocks noChangeShapeType="1"/>
                </p:cNvSpPr>
                <p:nvPr/>
              </p:nvSpPr>
              <p:spPr bwMode="auto">
                <a:xfrm flipH="1">
                  <a:off x="4929" y="3189"/>
                  <a:ext cx="90" cy="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30" name="Rectangle 29"/>
                <p:cNvSpPr>
                  <a:spLocks noChangeArrowheads="1"/>
                </p:cNvSpPr>
                <p:nvPr/>
              </p:nvSpPr>
              <p:spPr bwMode="auto">
                <a:xfrm>
                  <a:off x="3770" y="2869"/>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n</a:t>
                  </a:r>
                </a:p>
              </p:txBody>
            </p:sp>
            <p:sp>
              <p:nvSpPr>
                <p:cNvPr id="712731" name="Rectangle 30"/>
                <p:cNvSpPr>
                  <a:spLocks noChangeArrowheads="1"/>
                </p:cNvSpPr>
                <p:nvPr/>
              </p:nvSpPr>
              <p:spPr bwMode="auto">
                <a:xfrm>
                  <a:off x="3770" y="3580"/>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n</a:t>
                  </a:r>
                </a:p>
              </p:txBody>
            </p:sp>
            <p:sp>
              <p:nvSpPr>
                <p:cNvPr id="712732" name="Rectangle 31"/>
                <p:cNvSpPr>
                  <a:spLocks noChangeArrowheads="1"/>
                </p:cNvSpPr>
                <p:nvPr/>
              </p:nvSpPr>
              <p:spPr bwMode="auto">
                <a:xfrm>
                  <a:off x="4802" y="3225"/>
                  <a:ext cx="19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80000"/>
                    </a:lnSpc>
                  </a:pPr>
                  <a:r>
                    <a:rPr lang="en-US" altLang="zh-CN" sz="1600" b="1">
                      <a:cs typeface="Arial" pitchFamily="34" charset="0"/>
                    </a:rPr>
                    <a:t>n</a:t>
                  </a:r>
                </a:p>
              </p:txBody>
            </p:sp>
            <p:sp>
              <p:nvSpPr>
                <p:cNvPr id="712733" name="Rectangle 32"/>
                <p:cNvSpPr>
                  <a:spLocks noChangeArrowheads="1"/>
                </p:cNvSpPr>
                <p:nvPr/>
              </p:nvSpPr>
              <p:spPr bwMode="auto">
                <a:xfrm>
                  <a:off x="3687" y="2660"/>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A</a:t>
                  </a:r>
                </a:p>
              </p:txBody>
            </p:sp>
            <p:sp>
              <p:nvSpPr>
                <p:cNvPr id="712734" name="Rectangle 34"/>
                <p:cNvSpPr>
                  <a:spLocks noChangeArrowheads="1"/>
                </p:cNvSpPr>
                <p:nvPr/>
              </p:nvSpPr>
              <p:spPr bwMode="auto">
                <a:xfrm>
                  <a:off x="5049" y="2920"/>
                  <a:ext cx="2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ZF</a:t>
                  </a:r>
                </a:p>
              </p:txBody>
            </p:sp>
            <p:sp>
              <p:nvSpPr>
                <p:cNvPr id="712735" name="Line 35"/>
                <p:cNvSpPr>
                  <a:spLocks noChangeShapeType="1"/>
                </p:cNvSpPr>
                <p:nvPr/>
              </p:nvSpPr>
              <p:spPr bwMode="auto">
                <a:xfrm>
                  <a:off x="4479" y="2635"/>
                  <a:ext cx="0" cy="23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36" name="Rectangle 36"/>
                <p:cNvSpPr>
                  <a:spLocks noChangeArrowheads="1"/>
                </p:cNvSpPr>
                <p:nvPr/>
              </p:nvSpPr>
              <p:spPr bwMode="auto">
                <a:xfrm>
                  <a:off x="4512" y="2672"/>
                  <a:ext cx="32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Cin</a:t>
                  </a:r>
                </a:p>
              </p:txBody>
            </p:sp>
            <p:sp>
              <p:nvSpPr>
                <p:cNvPr id="712737" name="Line 37"/>
                <p:cNvSpPr>
                  <a:spLocks noChangeShapeType="1"/>
                </p:cNvSpPr>
                <p:nvPr/>
              </p:nvSpPr>
              <p:spPr bwMode="auto">
                <a:xfrm>
                  <a:off x="4479" y="3584"/>
                  <a:ext cx="0" cy="30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38" name="Rectangle 38"/>
                <p:cNvSpPr>
                  <a:spLocks noChangeArrowheads="1"/>
                </p:cNvSpPr>
                <p:nvPr/>
              </p:nvSpPr>
              <p:spPr bwMode="auto">
                <a:xfrm>
                  <a:off x="4512" y="3740"/>
                  <a:ext cx="40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Cout</a:t>
                  </a:r>
                </a:p>
              </p:txBody>
            </p:sp>
            <p:sp>
              <p:nvSpPr>
                <p:cNvPr id="712739" name="Line 39"/>
                <p:cNvSpPr>
                  <a:spLocks noChangeShapeType="1"/>
                </p:cNvSpPr>
                <p:nvPr/>
              </p:nvSpPr>
              <p:spPr bwMode="auto">
                <a:xfrm flipH="1">
                  <a:off x="2371" y="3462"/>
                  <a:ext cx="1039"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40" name="Line 40"/>
                <p:cNvSpPr>
                  <a:spLocks noChangeShapeType="1"/>
                </p:cNvSpPr>
                <p:nvPr/>
              </p:nvSpPr>
              <p:spPr bwMode="auto">
                <a:xfrm flipH="1">
                  <a:off x="2537" y="3426"/>
                  <a:ext cx="89" cy="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41" name="Rectangle 41"/>
                <p:cNvSpPr>
                  <a:spLocks noChangeArrowheads="1"/>
                </p:cNvSpPr>
                <p:nvPr/>
              </p:nvSpPr>
              <p:spPr bwMode="auto">
                <a:xfrm>
                  <a:off x="2408" y="3462"/>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n</a:t>
                  </a:r>
                </a:p>
              </p:txBody>
            </p:sp>
            <p:sp>
              <p:nvSpPr>
                <p:cNvPr id="712742" name="Rectangle 42"/>
                <p:cNvSpPr>
                  <a:spLocks noChangeArrowheads="1"/>
                </p:cNvSpPr>
                <p:nvPr/>
              </p:nvSpPr>
              <p:spPr bwMode="auto">
                <a:xfrm>
                  <a:off x="2202" y="3383"/>
                  <a:ext cx="20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B</a:t>
                  </a:r>
                </a:p>
              </p:txBody>
            </p:sp>
            <p:grpSp>
              <p:nvGrpSpPr>
                <p:cNvPr id="712743" name="Group 43"/>
                <p:cNvGrpSpPr>
                  <a:grpSpLocks/>
                </p:cNvGrpSpPr>
                <p:nvPr/>
              </p:nvGrpSpPr>
              <p:grpSpPr bwMode="auto">
                <a:xfrm>
                  <a:off x="2780" y="3574"/>
                  <a:ext cx="290" cy="236"/>
                  <a:chOff x="1816" y="3448"/>
                  <a:chExt cx="336" cy="288"/>
                </a:xfrm>
              </p:grpSpPr>
              <p:sp>
                <p:nvSpPr>
                  <p:cNvPr id="712744" name="Oval 44"/>
                  <p:cNvSpPr>
                    <a:spLocks noChangeArrowheads="1"/>
                  </p:cNvSpPr>
                  <p:nvPr/>
                </p:nvSpPr>
                <p:spPr bwMode="auto">
                  <a:xfrm>
                    <a:off x="2072" y="3560"/>
                    <a:ext cx="80"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1600" b="1">
                      <a:latin typeface="Times New Roman" pitchFamily="18" charset="0"/>
                    </a:endParaRPr>
                  </a:p>
                </p:txBody>
              </p:sp>
              <p:sp>
                <p:nvSpPr>
                  <p:cNvPr id="712745" name="Line 45"/>
                  <p:cNvSpPr>
                    <a:spLocks noChangeShapeType="1"/>
                  </p:cNvSpPr>
                  <p:nvPr/>
                </p:nvSpPr>
                <p:spPr bwMode="auto">
                  <a:xfrm flipH="1" flipV="1">
                    <a:off x="1816" y="3448"/>
                    <a:ext cx="256" cy="1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46" name="Line 46"/>
                  <p:cNvSpPr>
                    <a:spLocks noChangeShapeType="1"/>
                  </p:cNvSpPr>
                  <p:nvPr/>
                </p:nvSpPr>
                <p:spPr bwMode="auto">
                  <a:xfrm flipH="1">
                    <a:off x="1816" y="3608"/>
                    <a:ext cx="256" cy="1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47" name="Line 47"/>
                  <p:cNvSpPr>
                    <a:spLocks noChangeShapeType="1"/>
                  </p:cNvSpPr>
                  <p:nvPr/>
                </p:nvSpPr>
                <p:spPr bwMode="auto">
                  <a:xfrm>
                    <a:off x="1824" y="3464"/>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12748" name="Line 48"/>
                <p:cNvSpPr>
                  <a:spLocks noChangeShapeType="1"/>
                </p:cNvSpPr>
                <p:nvPr/>
              </p:nvSpPr>
              <p:spPr bwMode="auto">
                <a:xfrm>
                  <a:off x="2664" y="3465"/>
                  <a:ext cx="0" cy="2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49" name="Line 49"/>
                <p:cNvSpPr>
                  <a:spLocks noChangeShapeType="1"/>
                </p:cNvSpPr>
                <p:nvPr/>
              </p:nvSpPr>
              <p:spPr bwMode="auto">
                <a:xfrm>
                  <a:off x="2667" y="3698"/>
                  <a:ext cx="11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50" name="Line 50"/>
                <p:cNvSpPr>
                  <a:spLocks noChangeShapeType="1"/>
                </p:cNvSpPr>
                <p:nvPr/>
              </p:nvSpPr>
              <p:spPr bwMode="auto">
                <a:xfrm flipH="1">
                  <a:off x="3073" y="3698"/>
                  <a:ext cx="337"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51" name="Line 51"/>
                <p:cNvSpPr>
                  <a:spLocks noChangeShapeType="1"/>
                </p:cNvSpPr>
                <p:nvPr/>
              </p:nvSpPr>
              <p:spPr bwMode="auto">
                <a:xfrm flipH="1">
                  <a:off x="3155" y="3663"/>
                  <a:ext cx="89" cy="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52" name="Rectangle 52"/>
                <p:cNvSpPr>
                  <a:spLocks noChangeArrowheads="1"/>
                </p:cNvSpPr>
                <p:nvPr/>
              </p:nvSpPr>
              <p:spPr bwMode="auto">
                <a:xfrm>
                  <a:off x="3058" y="3709"/>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n</a:t>
                  </a:r>
                </a:p>
              </p:txBody>
            </p:sp>
            <p:sp>
              <p:nvSpPr>
                <p:cNvPr id="712753" name="Rectangle 53"/>
                <p:cNvSpPr>
                  <a:spLocks noChangeArrowheads="1"/>
                </p:cNvSpPr>
                <p:nvPr/>
              </p:nvSpPr>
              <p:spPr bwMode="auto">
                <a:xfrm>
                  <a:off x="3413" y="3271"/>
                  <a:ext cx="316" cy="65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1600" b="1">
                    <a:latin typeface="Times New Roman" pitchFamily="18" charset="0"/>
                  </a:endParaRPr>
                </a:p>
              </p:txBody>
            </p:sp>
            <p:sp>
              <p:nvSpPr>
                <p:cNvPr id="712754" name="Rectangle 54"/>
                <p:cNvSpPr>
                  <a:spLocks noChangeArrowheads="1"/>
                </p:cNvSpPr>
                <p:nvPr/>
              </p:nvSpPr>
              <p:spPr bwMode="auto">
                <a:xfrm>
                  <a:off x="3385" y="3353"/>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200" b="1">
                      <a:latin typeface="Times New Roman" pitchFamily="18" charset="0"/>
                    </a:rPr>
                    <a:t>0</a:t>
                  </a:r>
                </a:p>
              </p:txBody>
            </p:sp>
            <p:sp>
              <p:nvSpPr>
                <p:cNvPr id="712755" name="Rectangle 55"/>
                <p:cNvSpPr>
                  <a:spLocks noChangeArrowheads="1"/>
                </p:cNvSpPr>
                <p:nvPr/>
              </p:nvSpPr>
              <p:spPr bwMode="auto">
                <a:xfrm>
                  <a:off x="3372" y="3589"/>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200" b="1">
                      <a:latin typeface="Times New Roman" pitchFamily="18" charset="0"/>
                    </a:rPr>
                    <a:t>1</a:t>
                  </a:r>
                </a:p>
              </p:txBody>
            </p:sp>
            <p:sp>
              <p:nvSpPr>
                <p:cNvPr id="712756" name="Rectangle 56"/>
                <p:cNvSpPr>
                  <a:spLocks noChangeArrowheads="1"/>
                </p:cNvSpPr>
                <p:nvPr/>
              </p:nvSpPr>
              <p:spPr bwMode="auto">
                <a:xfrm rot="5400000">
                  <a:off x="3395" y="3511"/>
                  <a:ext cx="45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Mux</a:t>
                  </a:r>
                </a:p>
              </p:txBody>
            </p:sp>
            <p:sp>
              <p:nvSpPr>
                <p:cNvPr id="712757" name="Line 57"/>
                <p:cNvSpPr>
                  <a:spLocks noChangeShapeType="1"/>
                </p:cNvSpPr>
                <p:nvPr/>
              </p:nvSpPr>
              <p:spPr bwMode="auto">
                <a:xfrm flipV="1">
                  <a:off x="3571" y="2471"/>
                  <a:ext cx="0" cy="797"/>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58" name="Rectangle 58"/>
                <p:cNvSpPr>
                  <a:spLocks noChangeArrowheads="1"/>
                </p:cNvSpPr>
                <p:nvPr/>
              </p:nvSpPr>
              <p:spPr bwMode="auto">
                <a:xfrm>
                  <a:off x="3467" y="3259"/>
                  <a:ext cx="237"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200" b="1">
                      <a:latin typeface="Times New Roman" pitchFamily="18" charset="0"/>
                    </a:rPr>
                    <a:t>Sel</a:t>
                  </a:r>
                </a:p>
              </p:txBody>
            </p:sp>
            <p:sp>
              <p:nvSpPr>
                <p:cNvPr id="712759" name="Line 59"/>
                <p:cNvSpPr>
                  <a:spLocks noChangeShapeType="1"/>
                </p:cNvSpPr>
                <p:nvPr/>
              </p:nvSpPr>
              <p:spPr bwMode="auto">
                <a:xfrm flipH="1">
                  <a:off x="3568" y="2632"/>
                  <a:ext cx="91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2760" name="Rectangle 60"/>
                <p:cNvSpPr>
                  <a:spLocks noChangeArrowheads="1"/>
                </p:cNvSpPr>
                <p:nvPr/>
              </p:nvSpPr>
              <p:spPr bwMode="auto">
                <a:xfrm>
                  <a:off x="3189" y="2442"/>
                  <a:ext cx="35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Sub</a:t>
                  </a:r>
                </a:p>
              </p:txBody>
            </p:sp>
            <p:sp>
              <p:nvSpPr>
                <p:cNvPr id="712761" name="Rectangle 62"/>
                <p:cNvSpPr>
                  <a:spLocks noChangeArrowheads="1"/>
                </p:cNvSpPr>
                <p:nvPr/>
              </p:nvSpPr>
              <p:spPr bwMode="auto">
                <a:xfrm>
                  <a:off x="3016" y="3504"/>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B</a:t>
                  </a:r>
                </a:p>
              </p:txBody>
            </p:sp>
            <p:sp>
              <p:nvSpPr>
                <p:cNvPr id="712762" name="Line 63"/>
                <p:cNvSpPr>
                  <a:spLocks noChangeShapeType="1"/>
                </p:cNvSpPr>
                <p:nvPr/>
              </p:nvSpPr>
              <p:spPr bwMode="auto">
                <a:xfrm>
                  <a:off x="3067" y="3539"/>
                  <a:ext cx="9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2763" name="Line 64"/>
                <p:cNvSpPr>
                  <a:spLocks noChangeShapeType="1"/>
                </p:cNvSpPr>
                <p:nvPr/>
              </p:nvSpPr>
              <p:spPr bwMode="auto">
                <a:xfrm>
                  <a:off x="4640" y="3048"/>
                  <a:ext cx="401"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2764" name="Line 65"/>
                <p:cNvSpPr>
                  <a:spLocks noChangeShapeType="1"/>
                </p:cNvSpPr>
                <p:nvPr/>
              </p:nvSpPr>
              <p:spPr bwMode="auto">
                <a:xfrm>
                  <a:off x="4657" y="3447"/>
                  <a:ext cx="40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2765" name="Rectangle 66"/>
                <p:cNvSpPr>
                  <a:spLocks noChangeArrowheads="1"/>
                </p:cNvSpPr>
                <p:nvPr/>
              </p:nvSpPr>
              <p:spPr bwMode="auto">
                <a:xfrm>
                  <a:off x="5040" y="3370"/>
                  <a:ext cx="2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1600" b="1">
                      <a:cs typeface="Arial" pitchFamily="34" charset="0"/>
                    </a:rPr>
                    <a:t>OF</a:t>
                  </a:r>
                </a:p>
              </p:txBody>
            </p:sp>
          </p:grpSp>
          <p:sp>
            <p:nvSpPr>
              <p:cNvPr id="712766" name="Text Box 68"/>
              <p:cNvSpPr txBox="1">
                <a:spLocks noChangeArrowheads="1"/>
              </p:cNvSpPr>
              <p:nvPr/>
            </p:nvSpPr>
            <p:spPr bwMode="auto">
              <a:xfrm>
                <a:off x="5278438" y="6378575"/>
                <a:ext cx="2386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endParaRPr lang="zh-CN" altLang="en-US" sz="2000" b="1">
                  <a:solidFill>
                    <a:srgbClr val="C00000"/>
                  </a:solidFill>
                  <a:latin typeface="黑体" pitchFamily="49" charset="-122"/>
                  <a:ea typeface="黑体" pitchFamily="49" charset="-122"/>
                </a:endParaRPr>
              </a:p>
            </p:txBody>
          </p:sp>
        </p:grpSp>
        <p:sp>
          <p:nvSpPr>
            <p:cNvPr id="712767" name="Line 63"/>
            <p:cNvSpPr>
              <a:spLocks noChangeShapeType="1"/>
            </p:cNvSpPr>
            <p:nvPr/>
          </p:nvSpPr>
          <p:spPr bwMode="auto">
            <a:xfrm>
              <a:off x="2455" y="1281"/>
              <a:ext cx="68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2768" name="Text Box 64"/>
            <p:cNvSpPr txBox="1">
              <a:spLocks noChangeArrowheads="1"/>
            </p:cNvSpPr>
            <p:nvPr/>
          </p:nvSpPr>
          <p:spPr bwMode="auto">
            <a:xfrm>
              <a:off x="3107" y="1168"/>
              <a:ext cx="34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600" b="1"/>
                <a:t>SF</a:t>
              </a:r>
            </a:p>
          </p:txBody>
        </p:sp>
        <p:sp>
          <p:nvSpPr>
            <p:cNvPr id="712769" name="Line 65"/>
            <p:cNvSpPr>
              <a:spLocks noChangeShapeType="1"/>
            </p:cNvSpPr>
            <p:nvPr/>
          </p:nvSpPr>
          <p:spPr bwMode="auto">
            <a:xfrm>
              <a:off x="2455" y="1508"/>
              <a:ext cx="8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2770" name="Text Box 66"/>
            <p:cNvSpPr txBox="1">
              <a:spLocks noChangeArrowheads="1"/>
            </p:cNvSpPr>
            <p:nvPr/>
          </p:nvSpPr>
          <p:spPr bwMode="auto">
            <a:xfrm>
              <a:off x="3277" y="1395"/>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600" b="1"/>
                <a:t>CF</a:t>
              </a:r>
            </a:p>
          </p:txBody>
        </p:sp>
      </p:grpSp>
      <p:sp>
        <p:nvSpPr>
          <p:cNvPr id="712771" name="Rectangle 67"/>
          <p:cNvSpPr>
            <a:spLocks noChangeArrowheads="1"/>
          </p:cNvSpPr>
          <p:nvPr/>
        </p:nvSpPr>
        <p:spPr bwMode="auto">
          <a:xfrm>
            <a:off x="296863" y="2617788"/>
            <a:ext cx="2609850" cy="314325"/>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2772" name="Rectangle 68"/>
          <p:cNvSpPr>
            <a:spLocks noChangeArrowheads="1"/>
          </p:cNvSpPr>
          <p:nvPr/>
        </p:nvSpPr>
        <p:spPr bwMode="auto">
          <a:xfrm>
            <a:off x="296863" y="3294063"/>
            <a:ext cx="1665287" cy="314325"/>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12773" name="Group 69"/>
          <p:cNvGrpSpPr>
            <a:grpSpLocks/>
          </p:cNvGrpSpPr>
          <p:nvPr/>
        </p:nvGrpSpPr>
        <p:grpSpPr bwMode="auto">
          <a:xfrm>
            <a:off x="0" y="5408613"/>
            <a:ext cx="4140200" cy="1449387"/>
            <a:chOff x="130" y="3407"/>
            <a:chExt cx="2608" cy="913"/>
          </a:xfrm>
        </p:grpSpPr>
        <p:pic>
          <p:nvPicPr>
            <p:cNvPr id="712774" name="Picture 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 y="3583"/>
              <a:ext cx="2608" cy="737"/>
            </a:xfrm>
            <a:prstGeom prst="rect">
              <a:avLst/>
            </a:prstGeom>
            <a:noFill/>
            <a:extLst>
              <a:ext uri="{909E8E84-426E-40DD-AFC4-6F175D3DCCD1}">
                <a14:hiddenFill xmlns:a14="http://schemas.microsoft.com/office/drawing/2010/main">
                  <a:solidFill>
                    <a:srgbClr val="FFFFFF"/>
                  </a:solidFill>
                </a14:hiddenFill>
              </a:ext>
            </a:extLst>
          </p:spPr>
        </p:pic>
        <p:sp>
          <p:nvSpPr>
            <p:cNvPr id="712775" name="Text Box 71"/>
            <p:cNvSpPr txBox="1">
              <a:spLocks noChangeArrowheads="1"/>
            </p:cNvSpPr>
            <p:nvPr/>
          </p:nvSpPr>
          <p:spPr bwMode="auto">
            <a:xfrm>
              <a:off x="187" y="3407"/>
              <a:ext cx="13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CC3300"/>
                  </a:solidFill>
                  <a:ea typeface="微软雅黑" pitchFamily="34" charset="-122"/>
                </a:rPr>
                <a:t>无符号加公式：</a:t>
              </a:r>
            </a:p>
          </p:txBody>
        </p:sp>
      </p:grpSp>
      <p:grpSp>
        <p:nvGrpSpPr>
          <p:cNvPr id="712776" name="Group 72"/>
          <p:cNvGrpSpPr>
            <a:grpSpLocks/>
          </p:cNvGrpSpPr>
          <p:nvPr/>
        </p:nvGrpSpPr>
        <p:grpSpPr bwMode="auto">
          <a:xfrm>
            <a:off x="4302125" y="5094288"/>
            <a:ext cx="4797425" cy="1665287"/>
            <a:chOff x="2738" y="3271"/>
            <a:chExt cx="3022" cy="1049"/>
          </a:xfrm>
        </p:grpSpPr>
        <p:pic>
          <p:nvPicPr>
            <p:cNvPr id="712777" name="Picture 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8" y="3464"/>
              <a:ext cx="3022" cy="856"/>
            </a:xfrm>
            <a:prstGeom prst="rect">
              <a:avLst/>
            </a:prstGeom>
            <a:noFill/>
            <a:extLst>
              <a:ext uri="{909E8E84-426E-40DD-AFC4-6F175D3DCCD1}">
                <a14:hiddenFill xmlns:a14="http://schemas.microsoft.com/office/drawing/2010/main">
                  <a:solidFill>
                    <a:srgbClr val="FFFFFF"/>
                  </a:solidFill>
                </a14:hiddenFill>
              </a:ext>
            </a:extLst>
          </p:spPr>
        </p:pic>
        <p:sp>
          <p:nvSpPr>
            <p:cNvPr id="712778" name="Text Box 74"/>
            <p:cNvSpPr txBox="1">
              <a:spLocks noChangeArrowheads="1"/>
            </p:cNvSpPr>
            <p:nvPr/>
          </p:nvSpPr>
          <p:spPr bwMode="auto">
            <a:xfrm>
              <a:off x="2823" y="3271"/>
              <a:ext cx="18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CC3300"/>
                  </a:solidFill>
                  <a:ea typeface="微软雅黑" pitchFamily="34" charset="-122"/>
                </a:rPr>
                <a:t>带符号加公式：</a:t>
              </a:r>
            </a:p>
          </p:txBody>
        </p:sp>
      </p:grpSp>
      <p:sp>
        <p:nvSpPr>
          <p:cNvPr id="712779" name="Rectangle 75"/>
          <p:cNvSpPr>
            <a:spLocks noChangeArrowheads="1"/>
          </p:cNvSpPr>
          <p:nvPr/>
        </p:nvSpPr>
        <p:spPr bwMode="auto">
          <a:xfrm>
            <a:off x="1106488" y="6219825"/>
            <a:ext cx="2971800" cy="539750"/>
          </a:xfrm>
          <a:prstGeom prst="rect">
            <a:avLst/>
          </a:prstGeom>
          <a:solidFill>
            <a:srgbClr val="FF0000">
              <a:alpha val="25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2780" name="Rectangle 76"/>
          <p:cNvSpPr>
            <a:spLocks noChangeArrowheads="1"/>
          </p:cNvSpPr>
          <p:nvPr/>
        </p:nvSpPr>
        <p:spPr bwMode="auto">
          <a:xfrm>
            <a:off x="5246688" y="5545138"/>
            <a:ext cx="3779837" cy="404812"/>
          </a:xfrm>
          <a:prstGeom prst="rect">
            <a:avLst/>
          </a:prstGeom>
          <a:solidFill>
            <a:srgbClr val="008000">
              <a:alpha val="31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280950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2707">
                                            <p:txEl>
                                              <p:pRg st="0" end="0"/>
                                            </p:txEl>
                                          </p:spTgt>
                                        </p:tgtEl>
                                        <p:attrNameLst>
                                          <p:attrName>style.visibility</p:attrName>
                                        </p:attrNameLst>
                                      </p:cBhvr>
                                      <p:to>
                                        <p:strVal val="visible"/>
                                      </p:to>
                                    </p:set>
                                    <p:animEffect transition="in" filter="blinds(horizontal)">
                                      <p:cBhvr>
                                        <p:cTn id="7" dur="500"/>
                                        <p:tgtEl>
                                          <p:spTgt spid="712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2710"/>
                                        </p:tgtEl>
                                        <p:attrNameLst>
                                          <p:attrName>style.visibility</p:attrName>
                                        </p:attrNameLst>
                                      </p:cBhvr>
                                      <p:to>
                                        <p:strVal val="visible"/>
                                      </p:to>
                                    </p:set>
                                    <p:animEffect transition="in" filter="blinds(horizontal)">
                                      <p:cBhvr>
                                        <p:cTn id="12" dur="500"/>
                                        <p:tgtEl>
                                          <p:spTgt spid="7127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12709">
                                            <p:txEl>
                                              <p:pRg st="0" end="0"/>
                                            </p:txEl>
                                          </p:spTgt>
                                        </p:tgtEl>
                                        <p:attrNameLst>
                                          <p:attrName>style.visibility</p:attrName>
                                        </p:attrNameLst>
                                      </p:cBhvr>
                                      <p:to>
                                        <p:strVal val="visible"/>
                                      </p:to>
                                    </p:set>
                                    <p:animEffect transition="in" filter="blinds(horizontal)">
                                      <p:cBhvr>
                                        <p:cTn id="17" dur="500"/>
                                        <p:tgtEl>
                                          <p:spTgt spid="71270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12709">
                                            <p:txEl>
                                              <p:pRg st="1" end="1"/>
                                            </p:txEl>
                                          </p:spTgt>
                                        </p:tgtEl>
                                        <p:attrNameLst>
                                          <p:attrName>style.visibility</p:attrName>
                                        </p:attrNameLst>
                                      </p:cBhvr>
                                      <p:to>
                                        <p:strVal val="visible"/>
                                      </p:to>
                                    </p:set>
                                    <p:animEffect transition="in" filter="blinds(horizontal)">
                                      <p:cBhvr>
                                        <p:cTn id="22" dur="500"/>
                                        <p:tgtEl>
                                          <p:spTgt spid="71270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12709">
                                            <p:txEl>
                                              <p:pRg st="2" end="2"/>
                                            </p:txEl>
                                          </p:spTgt>
                                        </p:tgtEl>
                                        <p:attrNameLst>
                                          <p:attrName>style.visibility</p:attrName>
                                        </p:attrNameLst>
                                      </p:cBhvr>
                                      <p:to>
                                        <p:strVal val="visible"/>
                                      </p:to>
                                    </p:set>
                                    <p:animEffect transition="in" filter="blinds(horizontal)">
                                      <p:cBhvr>
                                        <p:cTn id="27" dur="500"/>
                                        <p:tgtEl>
                                          <p:spTgt spid="712709">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12709">
                                            <p:txEl>
                                              <p:pRg st="3" end="3"/>
                                            </p:txEl>
                                          </p:spTgt>
                                        </p:tgtEl>
                                        <p:attrNameLst>
                                          <p:attrName>style.visibility</p:attrName>
                                        </p:attrNameLst>
                                      </p:cBhvr>
                                      <p:to>
                                        <p:strVal val="visible"/>
                                      </p:to>
                                    </p:set>
                                    <p:animEffect transition="in" filter="blinds(horizontal)">
                                      <p:cBhvr>
                                        <p:cTn id="32" dur="500"/>
                                        <p:tgtEl>
                                          <p:spTgt spid="712709">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12773"/>
                                        </p:tgtEl>
                                        <p:attrNameLst>
                                          <p:attrName>style.visibility</p:attrName>
                                        </p:attrNameLst>
                                      </p:cBhvr>
                                      <p:to>
                                        <p:strVal val="visible"/>
                                      </p:to>
                                    </p:set>
                                    <p:animEffect transition="in" filter="blinds(horizontal)">
                                      <p:cBhvr>
                                        <p:cTn id="37" dur="500"/>
                                        <p:tgtEl>
                                          <p:spTgt spid="71277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12776"/>
                                        </p:tgtEl>
                                        <p:attrNameLst>
                                          <p:attrName>style.visibility</p:attrName>
                                        </p:attrNameLst>
                                      </p:cBhvr>
                                      <p:to>
                                        <p:strVal val="visible"/>
                                      </p:to>
                                    </p:set>
                                    <p:animEffect transition="in" filter="blinds(horizontal)">
                                      <p:cBhvr>
                                        <p:cTn id="42" dur="500"/>
                                        <p:tgtEl>
                                          <p:spTgt spid="7127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12779"/>
                                        </p:tgtEl>
                                        <p:attrNameLst>
                                          <p:attrName>style.visibility</p:attrName>
                                        </p:attrNameLst>
                                      </p:cBhvr>
                                      <p:to>
                                        <p:strVal val="visible"/>
                                      </p:to>
                                    </p:set>
                                    <p:animEffect transition="in" filter="blinds(horizontal)">
                                      <p:cBhvr>
                                        <p:cTn id="47" dur="500"/>
                                        <p:tgtEl>
                                          <p:spTgt spid="71277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12780"/>
                                        </p:tgtEl>
                                        <p:attrNameLst>
                                          <p:attrName>style.visibility</p:attrName>
                                        </p:attrNameLst>
                                      </p:cBhvr>
                                      <p:to>
                                        <p:strVal val="visible"/>
                                      </p:to>
                                    </p:set>
                                    <p:animEffect transition="in" filter="blinds(horizontal)">
                                      <p:cBhvr>
                                        <p:cTn id="52" dur="500"/>
                                        <p:tgtEl>
                                          <p:spTgt spid="712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10" grpId="0"/>
      <p:bldP spid="712779" grpId="0" animBg="1"/>
      <p:bldP spid="71278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341313" y="819150"/>
            <a:ext cx="8505825" cy="593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b="1">
                <a:ea typeface="微软雅黑" pitchFamily="34" charset="-122"/>
              </a:rPr>
              <a:t>如何用程序判断一个</a:t>
            </a:r>
            <a:r>
              <a:rPr lang="zh-CN" altLang="en-US" sz="2400" b="1">
                <a:solidFill>
                  <a:srgbClr val="FF0000"/>
                </a:solidFill>
                <a:ea typeface="微软雅黑" pitchFamily="34" charset="-122"/>
              </a:rPr>
              <a:t>无符号数相加</a:t>
            </a:r>
            <a:r>
              <a:rPr lang="zh-CN" altLang="en-US" sz="2400" b="1">
                <a:ea typeface="微软雅黑" pitchFamily="34" charset="-122"/>
              </a:rPr>
              <a:t>没有发生溢出</a:t>
            </a:r>
            <a:endParaRPr lang="en-US" altLang="zh-CN" sz="2400" b="1">
              <a:ea typeface="微软雅黑" pitchFamily="34" charset="-122"/>
            </a:endParaRPr>
          </a:p>
          <a:p>
            <a:pPr eaLnBrk="1" hangingPunct="1"/>
            <a:endParaRPr lang="en-US" altLang="zh-CN" sz="2400" b="1">
              <a:ea typeface="微软雅黑" pitchFamily="34" charset="-122"/>
            </a:endParaRPr>
          </a:p>
          <a:p>
            <a:pPr eaLnBrk="1" hangingPunct="1"/>
            <a:endParaRPr lang="en-US" altLang="zh-CN" sz="2400"/>
          </a:p>
          <a:p>
            <a:pPr eaLnBrk="1" hangingPunct="1"/>
            <a:endParaRPr lang="en-US" altLang="zh-CN" sz="2400"/>
          </a:p>
          <a:p>
            <a:pPr eaLnBrk="1" hangingPunct="1"/>
            <a:endParaRPr lang="en-US" altLang="zh-CN" sz="2400"/>
          </a:p>
          <a:p>
            <a:pPr eaLnBrk="1" hangingPunct="1"/>
            <a:endParaRPr lang="en-US" altLang="zh-CN" sz="2400"/>
          </a:p>
          <a:p>
            <a:pPr eaLnBrk="1" hangingPunct="1"/>
            <a:endParaRPr lang="en-US" altLang="zh-CN" sz="2400"/>
          </a:p>
          <a:p>
            <a:pPr eaLnBrk="1" hangingPunct="1"/>
            <a:endParaRPr lang="en-US" altLang="zh-CN" sz="2400"/>
          </a:p>
          <a:p>
            <a:pPr eaLnBrk="1" hangingPunct="1"/>
            <a:r>
              <a:rPr lang="en-US" altLang="zh-CN" sz="2400" b="1">
                <a:solidFill>
                  <a:srgbClr val="008000"/>
                </a:solidFill>
                <a:latin typeface="微软雅黑" pitchFamily="34" charset="-122"/>
                <a:ea typeface="微软雅黑" pitchFamily="34" charset="-122"/>
              </a:rPr>
              <a:t>/* Determine whether arguments can be added without overflow */</a:t>
            </a:r>
          </a:p>
          <a:p>
            <a:pPr eaLnBrk="1" hangingPunct="1"/>
            <a:endParaRPr lang="en-US" altLang="zh-CN" sz="2400" b="1">
              <a:solidFill>
                <a:srgbClr val="008000"/>
              </a:solidFill>
              <a:latin typeface="微软雅黑" pitchFamily="34" charset="-122"/>
              <a:ea typeface="微软雅黑" pitchFamily="34" charset="-122"/>
            </a:endParaRPr>
          </a:p>
          <a:p>
            <a:pPr eaLnBrk="1" hangingPunct="1"/>
            <a:r>
              <a:rPr lang="en-US" altLang="zh-CN" sz="2400" b="1">
                <a:solidFill>
                  <a:srgbClr val="0033CC"/>
                </a:solidFill>
                <a:latin typeface="微软雅黑" pitchFamily="34" charset="-122"/>
                <a:ea typeface="微软雅黑" pitchFamily="34" charset="-122"/>
              </a:rPr>
              <a:t>int uadd_ok(unsigned x, unsigned y)</a:t>
            </a:r>
          </a:p>
          <a:p>
            <a:pPr eaLnBrk="1" hangingPunct="1"/>
            <a:r>
              <a:rPr lang="en-US" altLang="zh-CN" sz="2400" b="1">
                <a:solidFill>
                  <a:srgbClr val="0033CC"/>
                </a:solidFill>
                <a:latin typeface="微软雅黑" pitchFamily="34" charset="-122"/>
                <a:ea typeface="微软雅黑" pitchFamily="34" charset="-122"/>
              </a:rPr>
              <a:t>{</a:t>
            </a:r>
          </a:p>
          <a:p>
            <a:pPr eaLnBrk="1" hangingPunct="1"/>
            <a:r>
              <a:rPr lang="en-US" altLang="zh-CN" sz="2400" b="1">
                <a:solidFill>
                  <a:srgbClr val="0033CC"/>
                </a:solidFill>
                <a:latin typeface="微软雅黑" pitchFamily="34" charset="-122"/>
                <a:ea typeface="微软雅黑" pitchFamily="34" charset="-122"/>
              </a:rPr>
              <a:t>     unsigned sum = x+y;</a:t>
            </a:r>
          </a:p>
          <a:p>
            <a:pPr eaLnBrk="1" hangingPunct="1"/>
            <a:r>
              <a:rPr lang="en-US" altLang="zh-CN" sz="2400" b="1">
                <a:solidFill>
                  <a:srgbClr val="0033CC"/>
                </a:solidFill>
                <a:latin typeface="微软雅黑" pitchFamily="34" charset="-122"/>
                <a:ea typeface="微软雅黑" pitchFamily="34" charset="-122"/>
              </a:rPr>
              <a:t>     return sum &gt;= x;</a:t>
            </a:r>
          </a:p>
          <a:p>
            <a:pPr eaLnBrk="1" hangingPunct="1"/>
            <a:r>
              <a:rPr lang="en-US" altLang="zh-CN" sz="2400" b="1">
                <a:solidFill>
                  <a:srgbClr val="0033CC"/>
                </a:solidFill>
                <a:latin typeface="微软雅黑" pitchFamily="34" charset="-122"/>
                <a:ea typeface="微软雅黑" pitchFamily="34" charset="-122"/>
              </a:rPr>
              <a:t>}</a:t>
            </a:r>
          </a:p>
        </p:txBody>
      </p:sp>
      <p:sp>
        <p:nvSpPr>
          <p:cNvPr id="714755" name="标题 2"/>
          <p:cNvSpPr>
            <a:spLocks noGrp="1"/>
          </p:cNvSpPr>
          <p:nvPr>
            <p:ph type="title" idx="4294967295"/>
          </p:nvPr>
        </p:nvSpPr>
        <p:spPr>
          <a:xfrm>
            <a:off x="457200" y="98425"/>
            <a:ext cx="8229600" cy="561975"/>
          </a:xfrm>
        </p:spPr>
        <p:txBody>
          <a:bodyPr/>
          <a:lstStyle/>
          <a:p>
            <a:r>
              <a:rPr lang="zh-CN" altLang="en-US" smtClean="0"/>
              <a:t>无符号整数加法溢出判断程序</a:t>
            </a:r>
          </a:p>
        </p:txBody>
      </p:sp>
      <p:pic>
        <p:nvPicPr>
          <p:cNvPr id="7147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1268413"/>
            <a:ext cx="675005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4757" name="Rectangle 5"/>
          <p:cNvSpPr>
            <a:spLocks noChangeArrowheads="1"/>
          </p:cNvSpPr>
          <p:nvPr/>
        </p:nvSpPr>
        <p:spPr bwMode="auto">
          <a:xfrm>
            <a:off x="2636838" y="1989138"/>
            <a:ext cx="3960812" cy="584200"/>
          </a:xfrm>
          <a:prstGeom prst="rect">
            <a:avLst/>
          </a:prstGeom>
          <a:solidFill>
            <a:srgbClr val="FF0000">
              <a:alpha val="25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4758" name="Text Box 6"/>
          <p:cNvSpPr txBox="1">
            <a:spLocks noChangeArrowheads="1"/>
          </p:cNvSpPr>
          <p:nvPr/>
        </p:nvSpPr>
        <p:spPr bwMode="auto">
          <a:xfrm>
            <a:off x="566738" y="2798763"/>
            <a:ext cx="724535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200" b="1">
                <a:solidFill>
                  <a:srgbClr val="FF0000"/>
                </a:solidFill>
                <a:latin typeface="微软雅黑" pitchFamily="34" charset="-122"/>
                <a:ea typeface="微软雅黑" pitchFamily="34" charset="-122"/>
              </a:rPr>
              <a:t>发生溢出时，一定满足 </a:t>
            </a:r>
            <a:r>
              <a:rPr lang="en-US" altLang="zh-CN" sz="2200" b="1">
                <a:solidFill>
                  <a:srgbClr val="FF0000"/>
                </a:solidFill>
                <a:latin typeface="微软雅黑" pitchFamily="34" charset="-122"/>
                <a:ea typeface="微软雅黑" pitchFamily="34" charset="-122"/>
              </a:rPr>
              <a:t>result&lt;x and result&lt;y</a:t>
            </a:r>
          </a:p>
          <a:p>
            <a:pPr>
              <a:spcBef>
                <a:spcPct val="20000"/>
              </a:spcBef>
            </a:pPr>
            <a:r>
              <a:rPr lang="zh-CN" altLang="en-US" sz="2200" b="1">
                <a:solidFill>
                  <a:srgbClr val="FF0000"/>
                </a:solidFill>
                <a:latin typeface="微软雅黑" pitchFamily="34" charset="-122"/>
                <a:ea typeface="微软雅黑" pitchFamily="34" charset="-122"/>
              </a:rPr>
              <a:t>否则，若</a:t>
            </a:r>
            <a:r>
              <a:rPr lang="en-US" altLang="zh-CN" sz="2200" b="1">
                <a:solidFill>
                  <a:srgbClr val="FF0000"/>
                </a:solidFill>
                <a:latin typeface="微软雅黑" pitchFamily="34" charset="-122"/>
                <a:ea typeface="微软雅黑" pitchFamily="34" charset="-122"/>
              </a:rPr>
              <a:t>x+y-2</a:t>
            </a:r>
            <a:r>
              <a:rPr lang="en-US" altLang="zh-CN" sz="2200" b="1" baseline="30000">
                <a:solidFill>
                  <a:srgbClr val="FF0000"/>
                </a:solidFill>
                <a:latin typeface="微软雅黑" pitchFamily="34" charset="-122"/>
                <a:ea typeface="微软雅黑" pitchFamily="34" charset="-122"/>
              </a:rPr>
              <a:t>n</a:t>
            </a:r>
            <a:r>
              <a:rPr lang="en-US" altLang="zh-CN" sz="2200" b="1">
                <a:solidFill>
                  <a:srgbClr val="FF0000"/>
                </a:solidFill>
                <a:latin typeface="微软雅黑" pitchFamily="34" charset="-122"/>
                <a:ea typeface="微软雅黑" pitchFamily="34" charset="-122"/>
                <a:sym typeface="Symbol" pitchFamily="18" charset="2"/>
              </a:rPr>
              <a:t>x</a:t>
            </a:r>
            <a:r>
              <a:rPr lang="zh-CN" altLang="en-US" sz="2200" b="1">
                <a:solidFill>
                  <a:srgbClr val="FF0000"/>
                </a:solidFill>
                <a:latin typeface="微软雅黑" pitchFamily="34" charset="-122"/>
                <a:ea typeface="微软雅黑" pitchFamily="34" charset="-122"/>
                <a:sym typeface="Symbol" pitchFamily="18" charset="2"/>
              </a:rPr>
              <a:t>，则 </a:t>
            </a:r>
            <a:r>
              <a:rPr lang="en-US" altLang="zh-CN" sz="2200" b="1">
                <a:solidFill>
                  <a:srgbClr val="FF0000"/>
                </a:solidFill>
                <a:latin typeface="微软雅黑" pitchFamily="34" charset="-122"/>
                <a:ea typeface="微软雅黑" pitchFamily="34" charset="-122"/>
                <a:sym typeface="Symbol" pitchFamily="18" charset="2"/>
              </a:rPr>
              <a:t>y</a:t>
            </a:r>
            <a:r>
              <a:rPr lang="en-US" altLang="zh-CN" b="1">
                <a:solidFill>
                  <a:srgbClr val="FF0000"/>
                </a:solidFill>
                <a:sym typeface="Symbol" pitchFamily="18" charset="2"/>
              </a:rPr>
              <a:t></a:t>
            </a:r>
            <a:r>
              <a:rPr lang="en-US" altLang="zh-CN" sz="2200" b="1">
                <a:solidFill>
                  <a:srgbClr val="FF0000"/>
                </a:solidFill>
                <a:latin typeface="微软雅黑" pitchFamily="34" charset="-122"/>
                <a:ea typeface="微软雅黑" pitchFamily="34" charset="-122"/>
              </a:rPr>
              <a:t>2</a:t>
            </a:r>
            <a:r>
              <a:rPr lang="en-US" altLang="zh-CN" sz="2200" b="1" baseline="30000">
                <a:solidFill>
                  <a:srgbClr val="FF0000"/>
                </a:solidFill>
                <a:latin typeface="微软雅黑" pitchFamily="34" charset="-122"/>
                <a:ea typeface="微软雅黑" pitchFamily="34" charset="-122"/>
              </a:rPr>
              <a:t>n </a:t>
            </a:r>
            <a:r>
              <a:rPr lang="zh-CN" altLang="en-US" sz="2000" b="1">
                <a:solidFill>
                  <a:srgbClr val="FF0000"/>
                </a:solidFill>
                <a:ea typeface="微软雅黑" pitchFamily="34" charset="-122"/>
              </a:rPr>
              <a:t>，</a:t>
            </a:r>
            <a:r>
              <a:rPr lang="zh-CN" altLang="en-US" sz="2200" b="1">
                <a:solidFill>
                  <a:srgbClr val="FF0000"/>
                </a:solidFill>
                <a:ea typeface="微软雅黑" pitchFamily="34" charset="-122"/>
              </a:rPr>
              <a:t>这是不可能的！</a:t>
            </a:r>
            <a:endParaRPr lang="en-US" altLang="zh-CN" sz="2200" b="1">
              <a:solidFill>
                <a:srgbClr val="FF0000"/>
              </a:solidFill>
              <a:ea typeface="微软雅黑" pitchFamily="34" charset="-122"/>
            </a:endParaRPr>
          </a:p>
        </p:txBody>
      </p:sp>
      <p:sp>
        <p:nvSpPr>
          <p:cNvPr id="714759" name="Text Box 7"/>
          <p:cNvSpPr txBox="1">
            <a:spLocks noChangeArrowheads="1"/>
          </p:cNvSpPr>
          <p:nvPr/>
        </p:nvSpPr>
        <p:spPr bwMode="auto">
          <a:xfrm>
            <a:off x="6462713" y="5003800"/>
            <a:ext cx="18446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000" b="1">
                <a:latin typeface="微软雅黑" pitchFamily="34" charset="-122"/>
                <a:ea typeface="微软雅黑" pitchFamily="34" charset="-122"/>
              </a:rPr>
              <a:t>做模拟器实验时，模拟</a:t>
            </a:r>
            <a:r>
              <a:rPr lang="en-US" altLang="zh-CN" sz="2000" b="1">
                <a:latin typeface="微软雅黑" pitchFamily="34" charset="-122"/>
                <a:ea typeface="微软雅黑" pitchFamily="34" charset="-122"/>
              </a:rPr>
              <a:t>Add</a:t>
            </a:r>
            <a:r>
              <a:rPr lang="zh-CN" altLang="en-US" sz="2000" b="1">
                <a:latin typeface="微软雅黑" pitchFamily="34" charset="-122"/>
                <a:ea typeface="微软雅黑" pitchFamily="34" charset="-122"/>
              </a:rPr>
              <a:t>指令需要用！</a:t>
            </a:r>
          </a:p>
        </p:txBody>
      </p:sp>
    </p:spTree>
    <p:extLst>
      <p:ext uri="{BB962C8B-B14F-4D97-AF65-F5344CB8AC3E}">
        <p14:creationId xmlns:p14="http://schemas.microsoft.com/office/powerpoint/2010/main" val="402727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4756"/>
                                        </p:tgtEl>
                                        <p:attrNameLst>
                                          <p:attrName>style.visibility</p:attrName>
                                        </p:attrNameLst>
                                      </p:cBhvr>
                                      <p:to>
                                        <p:strVal val="visible"/>
                                      </p:to>
                                    </p:set>
                                    <p:animEffect transition="in" filter="blinds(horizontal)">
                                      <p:cBhvr>
                                        <p:cTn id="7" dur="500"/>
                                        <p:tgtEl>
                                          <p:spTgt spid="7147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4757"/>
                                        </p:tgtEl>
                                        <p:attrNameLst>
                                          <p:attrName>style.visibility</p:attrName>
                                        </p:attrNameLst>
                                      </p:cBhvr>
                                      <p:to>
                                        <p:strVal val="visible"/>
                                      </p:to>
                                    </p:set>
                                    <p:animEffect transition="in" filter="blinds(horizontal)">
                                      <p:cBhvr>
                                        <p:cTn id="12" dur="500"/>
                                        <p:tgtEl>
                                          <p:spTgt spid="7147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4758"/>
                                        </p:tgtEl>
                                        <p:attrNameLst>
                                          <p:attrName>style.visibility</p:attrName>
                                        </p:attrNameLst>
                                      </p:cBhvr>
                                      <p:to>
                                        <p:strVal val="visible"/>
                                      </p:to>
                                    </p:set>
                                    <p:animEffect transition="in" filter="blinds(horizontal)">
                                      <p:cBhvr>
                                        <p:cTn id="17" dur="500"/>
                                        <p:tgtEl>
                                          <p:spTgt spid="7147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
                                            <p:txEl>
                                              <p:pRg st="10" end="10"/>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
                                            <p:txEl>
                                              <p:pRg st="11" end="11"/>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
                                            <p:txEl>
                                              <p:pRg st="12" end="12"/>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
                                            <p:txEl>
                                              <p:pRg st="13" end="13"/>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714759"/>
                                        </p:tgtEl>
                                        <p:attrNameLst>
                                          <p:attrName>style.visibility</p:attrName>
                                        </p:attrNameLst>
                                      </p:cBhvr>
                                      <p:to>
                                        <p:strVal val="visible"/>
                                      </p:to>
                                    </p:set>
                                    <p:animEffect transition="in" filter="blinds(horizontal)">
                                      <p:cBhvr>
                                        <p:cTn id="36" dur="500"/>
                                        <p:tgtEl>
                                          <p:spTgt spid="714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7" grpId="0" animBg="1"/>
      <p:bldP spid="714758" grpId="0"/>
      <p:bldP spid="71475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288" y="1584325"/>
            <a:ext cx="6751637" cy="1358900"/>
          </a:xfrm>
          <a:prstGeom prst="rect">
            <a:avLst/>
          </a:prstGeom>
          <a:noFill/>
          <a:extLst>
            <a:ext uri="{909E8E84-426E-40DD-AFC4-6F175D3DCCD1}">
              <a14:hiddenFill xmlns:a14="http://schemas.microsoft.com/office/drawing/2010/main">
                <a:solidFill>
                  <a:srgbClr val="FFFFFF"/>
                </a:solidFill>
              </a14:hiddenFill>
            </a:ext>
          </a:extLst>
        </p:spPr>
      </p:pic>
      <p:sp>
        <p:nvSpPr>
          <p:cNvPr id="716803" name="标题 1"/>
          <p:cNvSpPr>
            <a:spLocks noGrp="1"/>
          </p:cNvSpPr>
          <p:nvPr>
            <p:ph type="title" idx="4294967295"/>
          </p:nvPr>
        </p:nvSpPr>
        <p:spPr>
          <a:xfrm>
            <a:off x="457200" y="98425"/>
            <a:ext cx="8229600" cy="561975"/>
          </a:xfrm>
        </p:spPr>
        <p:txBody>
          <a:bodyPr/>
          <a:lstStyle/>
          <a:p>
            <a:r>
              <a:rPr lang="zh-CN" altLang="en-US" smtClean="0"/>
              <a:t>带符号整数加法溢出判断程序</a:t>
            </a:r>
          </a:p>
        </p:txBody>
      </p:sp>
      <p:sp>
        <p:nvSpPr>
          <p:cNvPr id="3" name="内容占位符 2"/>
          <p:cNvSpPr>
            <a:spLocks noGrp="1"/>
          </p:cNvSpPr>
          <p:nvPr>
            <p:ph idx="4294967295"/>
          </p:nvPr>
        </p:nvSpPr>
        <p:spPr/>
        <p:txBody>
          <a:bodyPr/>
          <a:lstStyle/>
          <a:p>
            <a:pPr>
              <a:buFontTx/>
              <a:buNone/>
            </a:pPr>
            <a:r>
              <a:rPr lang="zh-CN" altLang="en-US" smtClean="0">
                <a:ea typeface="微软雅黑" pitchFamily="34" charset="-122"/>
              </a:rPr>
              <a:t>如何用程序判断一个</a:t>
            </a:r>
            <a:r>
              <a:rPr lang="zh-CN" altLang="en-US" smtClean="0">
                <a:solidFill>
                  <a:srgbClr val="FF0000"/>
                </a:solidFill>
                <a:ea typeface="微软雅黑" pitchFamily="34" charset="-122"/>
              </a:rPr>
              <a:t>带符号整数相加</a:t>
            </a:r>
            <a:r>
              <a:rPr lang="zh-CN" altLang="en-US" smtClean="0">
                <a:ea typeface="微软雅黑" pitchFamily="34" charset="-122"/>
              </a:rPr>
              <a:t>没有发生溢出</a:t>
            </a:r>
          </a:p>
          <a:p>
            <a:endParaRPr lang="en-US" altLang="zh-CN" smtClean="0">
              <a:ea typeface="微软雅黑" pitchFamily="34" charset="-122"/>
            </a:endParaRPr>
          </a:p>
          <a:p>
            <a:endParaRPr lang="en-US" altLang="zh-CN" b="0" smtClean="0"/>
          </a:p>
          <a:p>
            <a:endParaRPr lang="en-US" altLang="zh-CN" b="0" smtClean="0"/>
          </a:p>
          <a:p>
            <a:endParaRPr lang="en-US" altLang="zh-CN" b="0" smtClean="0"/>
          </a:p>
          <a:p>
            <a:pPr>
              <a:buFontTx/>
              <a:buNone/>
            </a:pPr>
            <a:r>
              <a:rPr lang="en-US" altLang="zh-CN" sz="2200" smtClean="0">
                <a:solidFill>
                  <a:srgbClr val="008000"/>
                </a:solidFill>
                <a:latin typeface="微软雅黑" pitchFamily="34" charset="-122"/>
                <a:ea typeface="微软雅黑" pitchFamily="34" charset="-122"/>
              </a:rPr>
              <a:t>/* Determine whether arguments can be added without overflow */</a:t>
            </a:r>
          </a:p>
          <a:p>
            <a:pPr>
              <a:buFontTx/>
              <a:buNone/>
            </a:pPr>
            <a:endParaRPr lang="en-US" altLang="zh-CN" sz="900" smtClean="0">
              <a:solidFill>
                <a:srgbClr val="008000"/>
              </a:solidFill>
              <a:latin typeface="微软雅黑" pitchFamily="34" charset="-122"/>
              <a:ea typeface="微软雅黑" pitchFamily="34" charset="-122"/>
            </a:endParaRPr>
          </a:p>
          <a:p>
            <a:pPr>
              <a:lnSpc>
                <a:spcPct val="110000"/>
              </a:lnSpc>
              <a:spcBef>
                <a:spcPct val="0"/>
              </a:spcBef>
              <a:buFontTx/>
              <a:buNone/>
            </a:pPr>
            <a:r>
              <a:rPr lang="en-US" altLang="zh-CN" sz="2200" smtClean="0">
                <a:solidFill>
                  <a:srgbClr val="0033CC"/>
                </a:solidFill>
                <a:latin typeface="微软雅黑" pitchFamily="34" charset="-122"/>
                <a:ea typeface="微软雅黑" pitchFamily="34" charset="-122"/>
              </a:rPr>
              <a:t>int tadd_ok(int x, int y) {</a:t>
            </a:r>
          </a:p>
          <a:p>
            <a:pPr>
              <a:lnSpc>
                <a:spcPct val="110000"/>
              </a:lnSpc>
              <a:spcBef>
                <a:spcPct val="0"/>
              </a:spcBef>
              <a:buFontTx/>
              <a:buNone/>
            </a:pPr>
            <a:r>
              <a:rPr lang="en-US" altLang="zh-CN" sz="2200" smtClean="0">
                <a:solidFill>
                  <a:srgbClr val="0033CC"/>
                </a:solidFill>
                <a:latin typeface="微软雅黑" pitchFamily="34" charset="-122"/>
                <a:ea typeface="微软雅黑" pitchFamily="34" charset="-122"/>
              </a:rPr>
              <a:t>	  int sum = x+y;</a:t>
            </a:r>
          </a:p>
          <a:p>
            <a:pPr>
              <a:lnSpc>
                <a:spcPct val="110000"/>
              </a:lnSpc>
              <a:spcBef>
                <a:spcPct val="0"/>
              </a:spcBef>
              <a:buFontTx/>
              <a:buNone/>
            </a:pPr>
            <a:r>
              <a:rPr lang="nn-NO" altLang="zh-CN" sz="2200" smtClean="0">
                <a:solidFill>
                  <a:srgbClr val="0033CC"/>
                </a:solidFill>
                <a:latin typeface="微软雅黑" pitchFamily="34" charset="-122"/>
                <a:ea typeface="微软雅黑" pitchFamily="34" charset="-122"/>
              </a:rPr>
              <a:t>	  int neg_over = x &lt; 0 &amp;&amp; y &lt; 0 &amp;&amp; sum &gt;= 0;</a:t>
            </a:r>
          </a:p>
          <a:p>
            <a:pPr>
              <a:lnSpc>
                <a:spcPct val="110000"/>
              </a:lnSpc>
              <a:spcBef>
                <a:spcPct val="0"/>
              </a:spcBef>
              <a:buFontTx/>
              <a:buNone/>
            </a:pPr>
            <a:r>
              <a:rPr lang="en-US" altLang="zh-CN" sz="2200" smtClean="0">
                <a:solidFill>
                  <a:srgbClr val="0033CC"/>
                </a:solidFill>
                <a:latin typeface="微软雅黑" pitchFamily="34" charset="-122"/>
                <a:ea typeface="微软雅黑" pitchFamily="34" charset="-122"/>
              </a:rPr>
              <a:t>	  int pos_over = x &gt;= 0 &amp;&amp; y &gt;= 0 &amp;&amp; sum &lt; 0;</a:t>
            </a:r>
          </a:p>
          <a:p>
            <a:pPr>
              <a:lnSpc>
                <a:spcPct val="110000"/>
              </a:lnSpc>
              <a:spcBef>
                <a:spcPct val="0"/>
              </a:spcBef>
              <a:buFontTx/>
              <a:buNone/>
            </a:pPr>
            <a:r>
              <a:rPr lang="en-US" altLang="zh-CN" sz="2200" smtClean="0">
                <a:solidFill>
                  <a:srgbClr val="0033CC"/>
                </a:solidFill>
                <a:latin typeface="微软雅黑" pitchFamily="34" charset="-122"/>
                <a:ea typeface="微软雅黑" pitchFamily="34" charset="-122"/>
              </a:rPr>
              <a:t>	  return !neg_over &amp;&amp; !pos_over;</a:t>
            </a:r>
          </a:p>
          <a:p>
            <a:pPr>
              <a:lnSpc>
                <a:spcPct val="110000"/>
              </a:lnSpc>
              <a:spcBef>
                <a:spcPct val="0"/>
              </a:spcBef>
              <a:buFontTx/>
              <a:buNone/>
            </a:pPr>
            <a:r>
              <a:rPr lang="en-US" altLang="zh-CN" sz="2200" smtClean="0">
                <a:solidFill>
                  <a:srgbClr val="0033CC"/>
                </a:solidFill>
                <a:latin typeface="微软雅黑" pitchFamily="34" charset="-122"/>
                <a:ea typeface="微软雅黑" pitchFamily="34" charset="-122"/>
              </a:rPr>
              <a:t>} </a:t>
            </a:r>
            <a:endParaRPr lang="zh-CN" altLang="en-US" sz="2200" smtClean="0">
              <a:solidFill>
                <a:srgbClr val="0033CC"/>
              </a:solidFill>
              <a:latin typeface="微软雅黑" pitchFamily="34" charset="-122"/>
              <a:ea typeface="微软雅黑" pitchFamily="34" charset="-122"/>
            </a:endParaRPr>
          </a:p>
        </p:txBody>
      </p:sp>
      <p:sp>
        <p:nvSpPr>
          <p:cNvPr id="716805" name="Rectangle 5"/>
          <p:cNvSpPr>
            <a:spLocks noChangeArrowheads="1"/>
          </p:cNvSpPr>
          <p:nvPr/>
        </p:nvSpPr>
        <p:spPr bwMode="auto">
          <a:xfrm>
            <a:off x="1962150" y="1673225"/>
            <a:ext cx="5356225" cy="450850"/>
          </a:xfrm>
          <a:prstGeom prst="rect">
            <a:avLst/>
          </a:prstGeom>
          <a:solidFill>
            <a:srgbClr val="FF0000">
              <a:alpha val="25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806" name="Rectangle 6"/>
          <p:cNvSpPr>
            <a:spLocks noChangeArrowheads="1"/>
          </p:cNvSpPr>
          <p:nvPr/>
        </p:nvSpPr>
        <p:spPr bwMode="auto">
          <a:xfrm>
            <a:off x="1916113" y="2528888"/>
            <a:ext cx="5356225" cy="450850"/>
          </a:xfrm>
          <a:prstGeom prst="rect">
            <a:avLst/>
          </a:prstGeom>
          <a:solidFill>
            <a:srgbClr val="FF0000">
              <a:alpha val="25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807" name="Text Box 7"/>
          <p:cNvSpPr txBox="1">
            <a:spLocks noChangeArrowheads="1"/>
          </p:cNvSpPr>
          <p:nvPr/>
        </p:nvSpPr>
        <p:spPr bwMode="auto">
          <a:xfrm>
            <a:off x="5427663" y="3968750"/>
            <a:ext cx="28352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000" b="1">
                <a:latin typeface="微软雅黑" pitchFamily="34" charset="-122"/>
                <a:ea typeface="微软雅黑" pitchFamily="34" charset="-122"/>
              </a:rPr>
              <a:t>做模拟器实验时，模拟</a:t>
            </a:r>
            <a:r>
              <a:rPr lang="en-US" altLang="zh-CN" sz="2000" b="1">
                <a:latin typeface="微软雅黑" pitchFamily="34" charset="-122"/>
                <a:ea typeface="微软雅黑" pitchFamily="34" charset="-122"/>
              </a:rPr>
              <a:t>Add</a:t>
            </a:r>
            <a:r>
              <a:rPr lang="zh-CN" altLang="en-US" sz="2000" b="1">
                <a:latin typeface="微软雅黑" pitchFamily="34" charset="-122"/>
                <a:ea typeface="微软雅黑" pitchFamily="34" charset="-122"/>
              </a:rPr>
              <a:t>指令需要用！</a:t>
            </a:r>
          </a:p>
        </p:txBody>
      </p:sp>
    </p:spTree>
    <p:extLst>
      <p:ext uri="{BB962C8B-B14F-4D97-AF65-F5344CB8AC3E}">
        <p14:creationId xmlns:p14="http://schemas.microsoft.com/office/powerpoint/2010/main" val="34896153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6802"/>
                                        </p:tgtEl>
                                        <p:attrNameLst>
                                          <p:attrName>style.visibility</p:attrName>
                                        </p:attrNameLst>
                                      </p:cBhvr>
                                      <p:to>
                                        <p:strVal val="visible"/>
                                      </p:to>
                                    </p:set>
                                    <p:animEffect transition="in" filter="blinds(horizontal)">
                                      <p:cBhvr>
                                        <p:cTn id="7" dur="500"/>
                                        <p:tgtEl>
                                          <p:spTgt spid="7168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6805"/>
                                        </p:tgtEl>
                                        <p:attrNameLst>
                                          <p:attrName>style.visibility</p:attrName>
                                        </p:attrNameLst>
                                      </p:cBhvr>
                                      <p:to>
                                        <p:strVal val="visible"/>
                                      </p:to>
                                    </p:set>
                                    <p:animEffect transition="in" filter="blinds(horizontal)">
                                      <p:cBhvr>
                                        <p:cTn id="12" dur="500"/>
                                        <p:tgtEl>
                                          <p:spTgt spid="7168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6806"/>
                                        </p:tgtEl>
                                        <p:attrNameLst>
                                          <p:attrName>style.visibility</p:attrName>
                                        </p:attrNameLst>
                                      </p:cBhvr>
                                      <p:to>
                                        <p:strVal val="visible"/>
                                      </p:to>
                                    </p:set>
                                    <p:animEffect transition="in" filter="blinds(horizontal)">
                                      <p:cBhvr>
                                        <p:cTn id="17" dur="500"/>
                                        <p:tgtEl>
                                          <p:spTgt spid="7168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716807"/>
                                        </p:tgtEl>
                                        <p:attrNameLst>
                                          <p:attrName>style.visibility</p:attrName>
                                        </p:attrNameLst>
                                      </p:cBhvr>
                                      <p:to>
                                        <p:strVal val="visible"/>
                                      </p:to>
                                    </p:set>
                                    <p:animEffect transition="in" filter="blinds(horizontal)">
                                      <p:cBhvr>
                                        <p:cTn id="38" dur="500"/>
                                        <p:tgtEl>
                                          <p:spTgt spid="716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05" grpId="0" animBg="1"/>
      <p:bldP spid="716806" grpId="0" animBg="1"/>
      <p:bldP spid="71680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标题 1"/>
          <p:cNvSpPr>
            <a:spLocks noGrp="1"/>
          </p:cNvSpPr>
          <p:nvPr>
            <p:ph type="title" idx="4294967295"/>
          </p:nvPr>
        </p:nvSpPr>
        <p:spPr>
          <a:xfrm>
            <a:off x="457200" y="98425"/>
            <a:ext cx="8229600" cy="561975"/>
          </a:xfrm>
        </p:spPr>
        <p:txBody>
          <a:bodyPr/>
          <a:lstStyle/>
          <a:p>
            <a:r>
              <a:rPr lang="zh-CN" altLang="en-US" smtClean="0"/>
              <a:t>带符号整数减法溢出判断程序</a:t>
            </a:r>
          </a:p>
        </p:txBody>
      </p:sp>
      <p:sp>
        <p:nvSpPr>
          <p:cNvPr id="19459" name="内容占位符 2"/>
          <p:cNvSpPr>
            <a:spLocks noGrp="1"/>
          </p:cNvSpPr>
          <p:nvPr>
            <p:ph idx="4294967295"/>
          </p:nvPr>
        </p:nvSpPr>
        <p:spPr>
          <a:xfrm>
            <a:off x="476250" y="819150"/>
            <a:ext cx="8229600" cy="5715000"/>
          </a:xfrm>
        </p:spPr>
        <p:txBody>
          <a:bodyPr/>
          <a:lstStyle/>
          <a:p>
            <a:pPr marL="0" indent="0">
              <a:buFontTx/>
              <a:buNone/>
            </a:pPr>
            <a:r>
              <a:rPr lang="zh-CN" altLang="en-US" sz="2200" dirty="0" smtClean="0">
                <a:ea typeface="微软雅黑" pitchFamily="34" charset="-122"/>
              </a:rPr>
              <a:t>以下程序检查</a:t>
            </a:r>
            <a:r>
              <a:rPr lang="zh-CN" altLang="en-US" sz="2200" dirty="0" smtClean="0">
                <a:solidFill>
                  <a:srgbClr val="FF0000"/>
                </a:solidFill>
                <a:ea typeface="微软雅黑" pitchFamily="34" charset="-122"/>
              </a:rPr>
              <a:t>带符号整数相减</a:t>
            </a:r>
            <a:r>
              <a:rPr lang="zh-CN" altLang="en-US" sz="2200" dirty="0" smtClean="0">
                <a:ea typeface="微软雅黑" pitchFamily="34" charset="-122"/>
              </a:rPr>
              <a:t>是否溢出有没有问题？</a:t>
            </a:r>
            <a:endParaRPr lang="en-US" altLang="zh-CN" sz="2200" dirty="0" smtClean="0">
              <a:ea typeface="微软雅黑" pitchFamily="34" charset="-122"/>
            </a:endParaRPr>
          </a:p>
          <a:p>
            <a:pPr marL="0" indent="0">
              <a:buFontTx/>
              <a:buNone/>
            </a:pPr>
            <a:endParaRPr lang="en-US" altLang="zh-CN" sz="2200" dirty="0" smtClean="0">
              <a:ea typeface="微软雅黑" pitchFamily="34" charset="-122"/>
            </a:endParaRPr>
          </a:p>
          <a:p>
            <a:pPr marL="0" indent="0">
              <a:buFontTx/>
              <a:buNone/>
            </a:pPr>
            <a:endParaRPr lang="en-US" altLang="zh-CN" b="0" dirty="0" smtClean="0"/>
          </a:p>
          <a:p>
            <a:pPr marL="0" indent="0">
              <a:buFontTx/>
              <a:buNone/>
            </a:pPr>
            <a:endParaRPr lang="en-US" altLang="zh-CN" b="0" dirty="0" smtClean="0"/>
          </a:p>
          <a:p>
            <a:pPr marL="0" indent="0">
              <a:buFontTx/>
              <a:buNone/>
            </a:pPr>
            <a:endParaRPr lang="en-US" altLang="zh-CN" b="0" dirty="0" smtClean="0"/>
          </a:p>
          <a:p>
            <a:pPr marL="0" indent="0">
              <a:buFontTx/>
              <a:buNone/>
            </a:pPr>
            <a:endParaRPr lang="en-US" altLang="zh-CN" b="0" dirty="0" smtClean="0"/>
          </a:p>
          <a:p>
            <a:pPr marL="0" indent="0">
              <a:buFontTx/>
              <a:buNone/>
            </a:pPr>
            <a:endParaRPr lang="en-US" altLang="zh-CN" b="0" dirty="0" smtClean="0"/>
          </a:p>
          <a:p>
            <a:pPr marL="0" indent="0">
              <a:lnSpc>
                <a:spcPct val="100000"/>
              </a:lnSpc>
              <a:spcBef>
                <a:spcPct val="10000"/>
              </a:spcBef>
              <a:buFontTx/>
              <a:buNone/>
            </a:pPr>
            <a:r>
              <a:rPr lang="en-US" altLang="zh-CN" sz="2200" dirty="0" smtClean="0">
                <a:solidFill>
                  <a:srgbClr val="008000"/>
                </a:solidFill>
                <a:latin typeface="微软雅黑" pitchFamily="34" charset="-122"/>
                <a:ea typeface="微软雅黑" pitchFamily="34" charset="-122"/>
              </a:rPr>
              <a:t>/* Determine whether arguments can be subtracted without overflow */</a:t>
            </a:r>
          </a:p>
          <a:p>
            <a:pPr marL="0" indent="0">
              <a:lnSpc>
                <a:spcPct val="100000"/>
              </a:lnSpc>
              <a:spcBef>
                <a:spcPct val="10000"/>
              </a:spcBef>
              <a:buFontTx/>
              <a:buNone/>
            </a:pPr>
            <a:endParaRPr lang="en-US" altLang="zh-CN" sz="1000" dirty="0" smtClean="0">
              <a:latin typeface="微软雅黑" pitchFamily="34" charset="-122"/>
              <a:ea typeface="微软雅黑" pitchFamily="34" charset="-122"/>
            </a:endParaRPr>
          </a:p>
          <a:p>
            <a:pPr marL="0" indent="0">
              <a:lnSpc>
                <a:spcPct val="100000"/>
              </a:lnSpc>
              <a:spcBef>
                <a:spcPct val="10000"/>
              </a:spcBef>
              <a:buFontTx/>
              <a:buNone/>
            </a:pPr>
            <a:r>
              <a:rPr lang="en-US" altLang="zh-CN" sz="2200" dirty="0" smtClean="0">
                <a:solidFill>
                  <a:srgbClr val="0033CC"/>
                </a:solidFill>
                <a:latin typeface="微软雅黑" pitchFamily="34" charset="-122"/>
                <a:ea typeface="微软雅黑" pitchFamily="34" charset="-122"/>
              </a:rPr>
              <a:t>/* WARNING: This code is buggy. */</a:t>
            </a:r>
          </a:p>
          <a:p>
            <a:pPr marL="0" indent="0">
              <a:lnSpc>
                <a:spcPct val="100000"/>
              </a:lnSpc>
              <a:spcBef>
                <a:spcPct val="10000"/>
              </a:spcBef>
              <a:buFontTx/>
              <a:buNone/>
            </a:pPr>
            <a:r>
              <a:rPr lang="en-US" altLang="zh-CN" sz="2200" dirty="0" err="1" smtClean="0">
                <a:solidFill>
                  <a:srgbClr val="0033CC"/>
                </a:solidFill>
                <a:latin typeface="微软雅黑" pitchFamily="34" charset="-122"/>
                <a:ea typeface="微软雅黑" pitchFamily="34" charset="-122"/>
              </a:rPr>
              <a:t>int</a:t>
            </a:r>
            <a:r>
              <a:rPr lang="en-US" altLang="zh-CN" sz="2200" dirty="0" smtClean="0">
                <a:solidFill>
                  <a:srgbClr val="0033CC"/>
                </a:solidFill>
                <a:latin typeface="微软雅黑" pitchFamily="34" charset="-122"/>
                <a:ea typeface="微软雅黑" pitchFamily="34" charset="-122"/>
              </a:rPr>
              <a:t> </a:t>
            </a:r>
            <a:r>
              <a:rPr lang="en-US" altLang="zh-CN" sz="2200" dirty="0" err="1" smtClean="0">
                <a:solidFill>
                  <a:srgbClr val="0033CC"/>
                </a:solidFill>
                <a:latin typeface="微软雅黑" pitchFamily="34" charset="-122"/>
                <a:ea typeface="微软雅黑" pitchFamily="34" charset="-122"/>
              </a:rPr>
              <a:t>tsub_ok</a:t>
            </a:r>
            <a:r>
              <a:rPr lang="en-US" altLang="zh-CN" sz="2200" dirty="0" smtClean="0">
                <a:solidFill>
                  <a:srgbClr val="0033CC"/>
                </a:solidFill>
                <a:latin typeface="微软雅黑" pitchFamily="34" charset="-122"/>
                <a:ea typeface="微软雅黑" pitchFamily="34" charset="-122"/>
              </a:rPr>
              <a:t>(</a:t>
            </a:r>
            <a:r>
              <a:rPr lang="en-US" altLang="zh-CN" sz="2200" dirty="0" err="1" smtClean="0">
                <a:solidFill>
                  <a:srgbClr val="0033CC"/>
                </a:solidFill>
                <a:latin typeface="微软雅黑" pitchFamily="34" charset="-122"/>
                <a:ea typeface="微软雅黑" pitchFamily="34" charset="-122"/>
              </a:rPr>
              <a:t>int</a:t>
            </a:r>
            <a:r>
              <a:rPr lang="en-US" altLang="zh-CN" sz="2200" dirty="0" smtClean="0">
                <a:solidFill>
                  <a:srgbClr val="0033CC"/>
                </a:solidFill>
                <a:latin typeface="微软雅黑" pitchFamily="34" charset="-122"/>
                <a:ea typeface="微软雅黑" pitchFamily="34" charset="-122"/>
              </a:rPr>
              <a:t> x, </a:t>
            </a:r>
            <a:r>
              <a:rPr lang="en-US" altLang="zh-CN" sz="2200" dirty="0" err="1" smtClean="0">
                <a:solidFill>
                  <a:srgbClr val="0033CC"/>
                </a:solidFill>
                <a:latin typeface="微软雅黑" pitchFamily="34" charset="-122"/>
                <a:ea typeface="微软雅黑" pitchFamily="34" charset="-122"/>
              </a:rPr>
              <a:t>int</a:t>
            </a:r>
            <a:r>
              <a:rPr lang="en-US" altLang="zh-CN" sz="2200" dirty="0" smtClean="0">
                <a:solidFill>
                  <a:srgbClr val="0033CC"/>
                </a:solidFill>
                <a:latin typeface="微软雅黑" pitchFamily="34" charset="-122"/>
                <a:ea typeface="微软雅黑" pitchFamily="34" charset="-122"/>
              </a:rPr>
              <a:t> y) {</a:t>
            </a:r>
          </a:p>
          <a:p>
            <a:pPr marL="0" indent="0">
              <a:lnSpc>
                <a:spcPct val="100000"/>
              </a:lnSpc>
              <a:spcBef>
                <a:spcPct val="10000"/>
              </a:spcBef>
              <a:buFontTx/>
              <a:buNone/>
            </a:pPr>
            <a:r>
              <a:rPr lang="en-US" altLang="zh-CN" sz="2200" dirty="0" smtClean="0">
                <a:solidFill>
                  <a:srgbClr val="0033CC"/>
                </a:solidFill>
                <a:latin typeface="微软雅黑" pitchFamily="34" charset="-122"/>
                <a:ea typeface="微软雅黑" pitchFamily="34" charset="-122"/>
              </a:rPr>
              <a:t>       return </a:t>
            </a:r>
            <a:r>
              <a:rPr lang="en-US" altLang="zh-CN" sz="2200" dirty="0" err="1" smtClean="0">
                <a:solidFill>
                  <a:srgbClr val="FF0000"/>
                </a:solidFill>
                <a:latin typeface="微软雅黑" pitchFamily="34" charset="-122"/>
                <a:ea typeface="微软雅黑" pitchFamily="34" charset="-122"/>
              </a:rPr>
              <a:t>tadd_ok</a:t>
            </a:r>
            <a:r>
              <a:rPr lang="en-US" altLang="zh-CN" sz="2200" dirty="0" smtClean="0">
                <a:solidFill>
                  <a:srgbClr val="FF0000"/>
                </a:solidFill>
                <a:latin typeface="微软雅黑" pitchFamily="34" charset="-122"/>
                <a:ea typeface="微软雅黑" pitchFamily="34" charset="-122"/>
              </a:rPr>
              <a:t>(x, -y)</a:t>
            </a:r>
            <a:r>
              <a:rPr lang="en-US" altLang="zh-CN" sz="2200" dirty="0" smtClean="0">
                <a:solidFill>
                  <a:srgbClr val="0033CC"/>
                </a:solidFill>
                <a:latin typeface="微软雅黑" pitchFamily="34" charset="-122"/>
                <a:ea typeface="微软雅黑" pitchFamily="34" charset="-122"/>
              </a:rPr>
              <a:t>;</a:t>
            </a:r>
          </a:p>
          <a:p>
            <a:pPr marL="0" indent="0">
              <a:lnSpc>
                <a:spcPct val="100000"/>
              </a:lnSpc>
              <a:spcBef>
                <a:spcPct val="10000"/>
              </a:spcBef>
              <a:buFontTx/>
              <a:buNone/>
            </a:pPr>
            <a:r>
              <a:rPr lang="en-US" altLang="zh-CN" sz="2200" dirty="0" smtClean="0">
                <a:solidFill>
                  <a:srgbClr val="0033CC"/>
                </a:solidFill>
                <a:latin typeface="微软雅黑" pitchFamily="34" charset="-122"/>
                <a:ea typeface="微软雅黑" pitchFamily="34" charset="-122"/>
              </a:rPr>
              <a:t>}</a:t>
            </a:r>
            <a:endParaRPr lang="zh-CN" altLang="en-US" dirty="0" smtClean="0">
              <a:solidFill>
                <a:srgbClr val="0033CC"/>
              </a:solidFill>
              <a:latin typeface="微软雅黑" pitchFamily="34" charset="-122"/>
              <a:ea typeface="微软雅黑" pitchFamily="34" charset="-122"/>
            </a:endParaRPr>
          </a:p>
        </p:txBody>
      </p:sp>
      <p:sp>
        <p:nvSpPr>
          <p:cNvPr id="718852" name="Rectangle 4"/>
          <p:cNvSpPr>
            <a:spLocks noChangeArrowheads="1"/>
          </p:cNvSpPr>
          <p:nvPr/>
        </p:nvSpPr>
        <p:spPr bwMode="auto">
          <a:xfrm>
            <a:off x="971550" y="6264275"/>
            <a:ext cx="5957080" cy="451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15000"/>
              </a:lnSpc>
              <a:spcBef>
                <a:spcPct val="20000"/>
              </a:spcBef>
            </a:pPr>
            <a:r>
              <a:rPr lang="zh-CN" altLang="en-US" sz="2200" b="1" dirty="0">
                <a:solidFill>
                  <a:srgbClr val="C00000"/>
                </a:solidFill>
                <a:latin typeface="微软雅黑" pitchFamily="34" charset="-122"/>
                <a:ea typeface="微软雅黑" pitchFamily="34" charset="-122"/>
              </a:rPr>
              <a:t>当</a:t>
            </a:r>
            <a:r>
              <a:rPr lang="en-US" altLang="zh-CN" sz="2200" b="1" dirty="0" smtClean="0">
                <a:solidFill>
                  <a:srgbClr val="C00000"/>
                </a:solidFill>
                <a:latin typeface="微软雅黑" pitchFamily="34" charset="-122"/>
                <a:ea typeface="微软雅黑" pitchFamily="34" charset="-122"/>
              </a:rPr>
              <a:t>x&lt;0</a:t>
            </a:r>
            <a:r>
              <a:rPr lang="zh-CN" altLang="en-US" sz="2200" b="1" dirty="0">
                <a:solidFill>
                  <a:srgbClr val="C00000"/>
                </a:solidFill>
                <a:latin typeface="微软雅黑" pitchFamily="34" charset="-122"/>
                <a:ea typeface="微软雅黑" pitchFamily="34" charset="-122"/>
              </a:rPr>
              <a:t>，</a:t>
            </a:r>
            <a:r>
              <a:rPr lang="en-US" altLang="zh-CN" sz="2200" b="1" dirty="0">
                <a:solidFill>
                  <a:srgbClr val="C00000"/>
                </a:solidFill>
                <a:latin typeface="微软雅黑" pitchFamily="34" charset="-122"/>
                <a:ea typeface="微软雅黑" pitchFamily="34" charset="-122"/>
              </a:rPr>
              <a:t>y=0x80000000</a:t>
            </a:r>
            <a:r>
              <a:rPr lang="zh-CN" altLang="en-US" sz="2200" b="1" dirty="0">
                <a:solidFill>
                  <a:srgbClr val="C00000"/>
                </a:solidFill>
                <a:latin typeface="微软雅黑" pitchFamily="34" charset="-122"/>
                <a:ea typeface="微软雅黑" pitchFamily="34" charset="-122"/>
              </a:rPr>
              <a:t>时，该函数判断错误</a:t>
            </a:r>
          </a:p>
        </p:txBody>
      </p:sp>
      <p:grpSp>
        <p:nvGrpSpPr>
          <p:cNvPr id="718853" name="Group 5"/>
          <p:cNvGrpSpPr>
            <a:grpSpLocks/>
          </p:cNvGrpSpPr>
          <p:nvPr/>
        </p:nvGrpSpPr>
        <p:grpSpPr bwMode="auto">
          <a:xfrm>
            <a:off x="296863" y="1403350"/>
            <a:ext cx="8235950" cy="1139825"/>
            <a:chOff x="187" y="884"/>
            <a:chExt cx="5188" cy="718"/>
          </a:xfrm>
        </p:grpSpPr>
        <p:pic>
          <p:nvPicPr>
            <p:cNvPr id="7188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 y="884"/>
              <a:ext cx="3940" cy="718"/>
            </a:xfrm>
            <a:prstGeom prst="rect">
              <a:avLst/>
            </a:prstGeom>
            <a:noFill/>
            <a:extLst>
              <a:ext uri="{909E8E84-426E-40DD-AFC4-6F175D3DCCD1}">
                <a14:hiddenFill xmlns:a14="http://schemas.microsoft.com/office/drawing/2010/main">
                  <a:solidFill>
                    <a:srgbClr val="FFFFFF"/>
                  </a:solidFill>
                </a14:hiddenFill>
              </a:ext>
            </a:extLst>
          </p:spPr>
        </p:pic>
        <p:sp>
          <p:nvSpPr>
            <p:cNvPr id="718855" name="Text Box 7"/>
            <p:cNvSpPr txBox="1">
              <a:spLocks noChangeArrowheads="1"/>
            </p:cNvSpPr>
            <p:nvPr/>
          </p:nvSpPr>
          <p:spPr bwMode="auto">
            <a:xfrm>
              <a:off x="4241" y="1139"/>
              <a:ext cx="113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ea typeface="微软雅黑" pitchFamily="34" charset="-122"/>
                </a:rPr>
                <a:t>带符号整数加</a:t>
              </a:r>
            </a:p>
          </p:txBody>
        </p:sp>
      </p:grpSp>
      <p:grpSp>
        <p:nvGrpSpPr>
          <p:cNvPr id="718856" name="Group 8"/>
          <p:cNvGrpSpPr>
            <a:grpSpLocks/>
          </p:cNvGrpSpPr>
          <p:nvPr/>
        </p:nvGrpSpPr>
        <p:grpSpPr bwMode="auto">
          <a:xfrm>
            <a:off x="296863" y="2754313"/>
            <a:ext cx="8189912" cy="1263650"/>
            <a:chOff x="187" y="1791"/>
            <a:chExt cx="5159" cy="796"/>
          </a:xfrm>
        </p:grpSpPr>
        <p:pic>
          <p:nvPicPr>
            <p:cNvPr id="71885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 y="1791"/>
              <a:ext cx="3940" cy="796"/>
            </a:xfrm>
            <a:prstGeom prst="rect">
              <a:avLst/>
            </a:prstGeom>
            <a:noFill/>
            <a:extLst>
              <a:ext uri="{909E8E84-426E-40DD-AFC4-6F175D3DCCD1}">
                <a14:hiddenFill xmlns:a14="http://schemas.microsoft.com/office/drawing/2010/main">
                  <a:solidFill>
                    <a:srgbClr val="FFFFFF"/>
                  </a:solidFill>
                </a14:hiddenFill>
              </a:ext>
            </a:extLst>
          </p:spPr>
        </p:pic>
        <p:sp>
          <p:nvSpPr>
            <p:cNvPr id="718858" name="Text Box 10"/>
            <p:cNvSpPr txBox="1">
              <a:spLocks noChangeArrowheads="1"/>
            </p:cNvSpPr>
            <p:nvPr/>
          </p:nvSpPr>
          <p:spPr bwMode="auto">
            <a:xfrm>
              <a:off x="4212" y="2018"/>
              <a:ext cx="113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ea typeface="微软雅黑" pitchFamily="34" charset="-122"/>
                </a:rPr>
                <a:t>带符号整数减</a:t>
              </a:r>
            </a:p>
          </p:txBody>
        </p:sp>
      </p:grpSp>
      <p:sp>
        <p:nvSpPr>
          <p:cNvPr id="718859" name="Text Box 11"/>
          <p:cNvSpPr txBox="1">
            <a:spLocks noChangeArrowheads="1"/>
          </p:cNvSpPr>
          <p:nvPr/>
        </p:nvSpPr>
        <p:spPr bwMode="auto">
          <a:xfrm>
            <a:off x="6102350" y="4778375"/>
            <a:ext cx="25654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ea typeface="微软雅黑" pitchFamily="34" charset="-122"/>
              </a:rPr>
              <a:t>带符号减的溢出判断函数如何实现呢？</a:t>
            </a:r>
          </a:p>
          <a:p>
            <a:pPr>
              <a:spcBef>
                <a:spcPct val="50000"/>
              </a:spcBef>
            </a:pPr>
            <a:r>
              <a:rPr lang="zh-CN" altLang="en-US" sz="2000" b="1">
                <a:ea typeface="微软雅黑" pitchFamily="34" charset="-122"/>
              </a:rPr>
              <a:t>无符号减的溢出判断函数又如何实现呢？</a:t>
            </a:r>
          </a:p>
        </p:txBody>
      </p:sp>
      <p:sp>
        <p:nvSpPr>
          <p:cNvPr id="718860" name="Text Box 12"/>
          <p:cNvSpPr txBox="1">
            <a:spLocks noChangeArrowheads="1"/>
          </p:cNvSpPr>
          <p:nvPr/>
        </p:nvSpPr>
        <p:spPr bwMode="auto">
          <a:xfrm>
            <a:off x="6686550" y="3692525"/>
            <a:ext cx="2295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nSpc>
                <a:spcPct val="120000"/>
              </a:lnSpc>
              <a:spcBef>
                <a:spcPct val="50000"/>
              </a:spcBef>
            </a:pPr>
            <a:r>
              <a:rPr lang="zh-CN" altLang="en-US" sz="2000" b="1">
                <a:latin typeface="微软雅黑" pitchFamily="34" charset="-122"/>
                <a:ea typeface="微软雅黑" pitchFamily="34" charset="-122"/>
              </a:rPr>
              <a:t>模拟</a:t>
            </a:r>
            <a:r>
              <a:rPr lang="en-US" altLang="zh-CN" sz="2000" b="1">
                <a:latin typeface="微软雅黑" pitchFamily="34" charset="-122"/>
                <a:ea typeface="微软雅黑" pitchFamily="34" charset="-122"/>
              </a:rPr>
              <a:t>Sub</a:t>
            </a:r>
            <a:r>
              <a:rPr lang="zh-CN" altLang="en-US" sz="2000" b="1">
                <a:latin typeface="微软雅黑" pitchFamily="34" charset="-122"/>
                <a:ea typeface="微软雅黑" pitchFamily="34" charset="-122"/>
              </a:rPr>
              <a:t>指令需要！</a:t>
            </a:r>
          </a:p>
        </p:txBody>
      </p:sp>
    </p:spTree>
    <p:extLst>
      <p:ext uri="{BB962C8B-B14F-4D97-AF65-F5344CB8AC3E}">
        <p14:creationId xmlns:p14="http://schemas.microsoft.com/office/powerpoint/2010/main" val="1036089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8853"/>
                                        </p:tgtEl>
                                        <p:attrNameLst>
                                          <p:attrName>style.visibility</p:attrName>
                                        </p:attrNameLst>
                                      </p:cBhvr>
                                      <p:to>
                                        <p:strVal val="visible"/>
                                      </p:to>
                                    </p:set>
                                    <p:animEffect transition="in" filter="blinds(horizontal)">
                                      <p:cBhvr>
                                        <p:cTn id="7" dur="500"/>
                                        <p:tgtEl>
                                          <p:spTgt spid="7188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8856"/>
                                        </p:tgtEl>
                                        <p:attrNameLst>
                                          <p:attrName>style.visibility</p:attrName>
                                        </p:attrNameLst>
                                      </p:cBhvr>
                                      <p:to>
                                        <p:strVal val="visible"/>
                                      </p:to>
                                    </p:set>
                                    <p:animEffect transition="in" filter="blinds(horizontal)">
                                      <p:cBhvr>
                                        <p:cTn id="12" dur="500"/>
                                        <p:tgtEl>
                                          <p:spTgt spid="7188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459">
                                            <p:txEl>
                                              <p:pRg st="7" end="7"/>
                                            </p:txEl>
                                          </p:spTgt>
                                        </p:tgtEl>
                                        <p:attrNameLst>
                                          <p:attrName>style.visibility</p:attrName>
                                        </p:attrNameLst>
                                      </p:cBhvr>
                                      <p:to>
                                        <p:strVal val="visible"/>
                                      </p:to>
                                    </p:set>
                                    <p:animEffect transition="in" filter="blinds(horizontal)">
                                      <p:cBhvr>
                                        <p:cTn id="17" dur="500"/>
                                        <p:tgtEl>
                                          <p:spTgt spid="19459">
                                            <p:txEl>
                                              <p:pRg st="7" end="7"/>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9459">
                                            <p:txEl>
                                              <p:pRg st="9" end="9"/>
                                            </p:txEl>
                                          </p:spTgt>
                                        </p:tgtEl>
                                        <p:attrNameLst>
                                          <p:attrName>style.visibility</p:attrName>
                                        </p:attrNameLst>
                                      </p:cBhvr>
                                      <p:to>
                                        <p:strVal val="visible"/>
                                      </p:to>
                                    </p:set>
                                    <p:animEffect transition="in" filter="blinds(horizontal)">
                                      <p:cBhvr>
                                        <p:cTn id="20" dur="500"/>
                                        <p:tgtEl>
                                          <p:spTgt spid="19459">
                                            <p:txEl>
                                              <p:pRg st="9" end="9"/>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9459">
                                            <p:txEl>
                                              <p:pRg st="10" end="10"/>
                                            </p:txEl>
                                          </p:spTgt>
                                        </p:tgtEl>
                                        <p:attrNameLst>
                                          <p:attrName>style.visibility</p:attrName>
                                        </p:attrNameLst>
                                      </p:cBhvr>
                                      <p:to>
                                        <p:strVal val="visible"/>
                                      </p:to>
                                    </p:set>
                                    <p:animEffect transition="in" filter="blinds(horizontal)">
                                      <p:cBhvr>
                                        <p:cTn id="23" dur="500"/>
                                        <p:tgtEl>
                                          <p:spTgt spid="19459">
                                            <p:txEl>
                                              <p:pRg st="10" end="10"/>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9459">
                                            <p:txEl>
                                              <p:pRg st="11" end="11"/>
                                            </p:txEl>
                                          </p:spTgt>
                                        </p:tgtEl>
                                        <p:attrNameLst>
                                          <p:attrName>style.visibility</p:attrName>
                                        </p:attrNameLst>
                                      </p:cBhvr>
                                      <p:to>
                                        <p:strVal val="visible"/>
                                      </p:to>
                                    </p:set>
                                    <p:animEffect transition="in" filter="blinds(horizontal)">
                                      <p:cBhvr>
                                        <p:cTn id="26" dur="500"/>
                                        <p:tgtEl>
                                          <p:spTgt spid="19459">
                                            <p:txEl>
                                              <p:pRg st="11" end="11"/>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9459">
                                            <p:txEl>
                                              <p:pRg st="12" end="12"/>
                                            </p:txEl>
                                          </p:spTgt>
                                        </p:tgtEl>
                                        <p:attrNameLst>
                                          <p:attrName>style.visibility</p:attrName>
                                        </p:attrNameLst>
                                      </p:cBhvr>
                                      <p:to>
                                        <p:strVal val="visible"/>
                                      </p:to>
                                    </p:set>
                                    <p:animEffect transition="in" filter="blinds(horizontal)">
                                      <p:cBhvr>
                                        <p:cTn id="29" dur="500"/>
                                        <p:tgtEl>
                                          <p:spTgt spid="19459">
                                            <p:txEl>
                                              <p:pRg st="12" end="12"/>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718852"/>
                                        </p:tgtEl>
                                        <p:attrNameLst>
                                          <p:attrName>style.visibility</p:attrName>
                                        </p:attrNameLst>
                                      </p:cBhvr>
                                      <p:to>
                                        <p:strVal val="visible"/>
                                      </p:to>
                                    </p:set>
                                    <p:animEffect transition="in" filter="blinds(horizontal)">
                                      <p:cBhvr>
                                        <p:cTn id="34" dur="500"/>
                                        <p:tgtEl>
                                          <p:spTgt spid="71885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718859"/>
                                        </p:tgtEl>
                                        <p:attrNameLst>
                                          <p:attrName>style.visibility</p:attrName>
                                        </p:attrNameLst>
                                      </p:cBhvr>
                                      <p:to>
                                        <p:strVal val="visible"/>
                                      </p:to>
                                    </p:set>
                                    <p:animEffect transition="in" filter="blinds(horizontal)">
                                      <p:cBhvr>
                                        <p:cTn id="39" dur="500"/>
                                        <p:tgtEl>
                                          <p:spTgt spid="71885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718860"/>
                                        </p:tgtEl>
                                        <p:attrNameLst>
                                          <p:attrName>style.visibility</p:attrName>
                                        </p:attrNameLst>
                                      </p:cBhvr>
                                      <p:to>
                                        <p:strVal val="visible"/>
                                      </p:to>
                                    </p:set>
                                    <p:animEffect transition="in" filter="blinds(horizontal)">
                                      <p:cBhvr>
                                        <p:cTn id="44" dur="500"/>
                                        <p:tgtEl>
                                          <p:spTgt spid="718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2" grpId="0"/>
      <p:bldP spid="718859" grpId="0"/>
      <p:bldP spid="71886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57200" y="98425"/>
            <a:ext cx="8229600" cy="561975"/>
          </a:xfrm>
        </p:spPr>
        <p:txBody>
          <a:bodyPr/>
          <a:lstStyle/>
          <a:p>
            <a:r>
              <a:rPr lang="zh-CN" altLang="en-US" sz="3600" smtClean="0"/>
              <a:t>带符号整数减法溢出判断程序</a:t>
            </a:r>
          </a:p>
        </p:txBody>
      </p:sp>
      <p:sp>
        <p:nvSpPr>
          <p:cNvPr id="114691" name="Rectangle 3"/>
          <p:cNvSpPr>
            <a:spLocks noGrp="1" noChangeArrowheads="1"/>
          </p:cNvSpPr>
          <p:nvPr>
            <p:ph type="body" idx="1"/>
          </p:nvPr>
        </p:nvSpPr>
        <p:spPr>
          <a:xfrm>
            <a:off x="206375" y="836613"/>
            <a:ext cx="8640763" cy="5788025"/>
          </a:xfrm>
        </p:spPr>
        <p:txBody>
          <a:bodyPr/>
          <a:lstStyle/>
          <a:p>
            <a:pPr>
              <a:lnSpc>
                <a:spcPct val="120000"/>
              </a:lnSpc>
            </a:pPr>
            <a:r>
              <a:rPr lang="en-US" altLang="zh-CN" sz="1800" smtClean="0">
                <a:solidFill>
                  <a:srgbClr val="0066FF"/>
                </a:solidFill>
                <a:latin typeface="微软雅黑" pitchFamily="34" charset="-122"/>
                <a:ea typeface="微软雅黑" pitchFamily="34" charset="-122"/>
              </a:rPr>
              <a:t>/*</a:t>
            </a:r>
            <a:br>
              <a:rPr lang="en-US" altLang="zh-CN" sz="1800" smtClean="0">
                <a:solidFill>
                  <a:srgbClr val="0066FF"/>
                </a:solidFill>
                <a:latin typeface="微软雅黑" pitchFamily="34" charset="-122"/>
                <a:ea typeface="微软雅黑" pitchFamily="34" charset="-122"/>
              </a:rPr>
            </a:br>
            <a:r>
              <a:rPr lang="en-US" altLang="zh-CN" sz="1800" smtClean="0">
                <a:solidFill>
                  <a:srgbClr val="0066FF"/>
                </a:solidFill>
                <a:latin typeface="微软雅黑" pitchFamily="34" charset="-122"/>
                <a:ea typeface="微软雅黑" pitchFamily="34" charset="-122"/>
              </a:rPr>
              <a:t>  * subOK - Determine if can compute x-y without overflow</a:t>
            </a:r>
            <a:br>
              <a:rPr lang="en-US" altLang="zh-CN" sz="1800" smtClean="0">
                <a:solidFill>
                  <a:srgbClr val="0066FF"/>
                </a:solidFill>
                <a:latin typeface="微软雅黑" pitchFamily="34" charset="-122"/>
                <a:ea typeface="微软雅黑" pitchFamily="34" charset="-122"/>
              </a:rPr>
            </a:br>
            <a:r>
              <a:rPr lang="en-US" altLang="zh-CN" sz="1800" smtClean="0">
                <a:solidFill>
                  <a:srgbClr val="0066FF"/>
                </a:solidFill>
                <a:latin typeface="微软雅黑" pitchFamily="34" charset="-122"/>
                <a:ea typeface="微软雅黑" pitchFamily="34" charset="-122"/>
              </a:rPr>
              <a:t>  *   Example: subOK(0x80000000,0x80000000) = 1,</a:t>
            </a:r>
            <a:br>
              <a:rPr lang="en-US" altLang="zh-CN" sz="1800" smtClean="0">
                <a:solidFill>
                  <a:srgbClr val="0066FF"/>
                </a:solidFill>
                <a:latin typeface="微软雅黑" pitchFamily="34" charset="-122"/>
                <a:ea typeface="微软雅黑" pitchFamily="34" charset="-122"/>
              </a:rPr>
            </a:br>
            <a:r>
              <a:rPr lang="en-US" altLang="zh-CN" sz="1800" smtClean="0">
                <a:solidFill>
                  <a:srgbClr val="0066FF"/>
                </a:solidFill>
                <a:latin typeface="微软雅黑" pitchFamily="34" charset="-122"/>
                <a:ea typeface="微软雅黑" pitchFamily="34" charset="-122"/>
              </a:rPr>
              <a:t>  *                   subOK(0x80000000,0x70000000) = 0,</a:t>
            </a:r>
            <a:br>
              <a:rPr lang="en-US" altLang="zh-CN" sz="1800" smtClean="0">
                <a:solidFill>
                  <a:srgbClr val="0066FF"/>
                </a:solidFill>
                <a:latin typeface="微软雅黑" pitchFamily="34" charset="-122"/>
                <a:ea typeface="微软雅黑" pitchFamily="34" charset="-122"/>
              </a:rPr>
            </a:br>
            <a:r>
              <a:rPr lang="en-US" altLang="zh-CN" sz="1800" smtClean="0">
                <a:solidFill>
                  <a:srgbClr val="0066FF"/>
                </a:solidFill>
                <a:latin typeface="微软雅黑" pitchFamily="34" charset="-122"/>
                <a:ea typeface="微软雅黑" pitchFamily="34" charset="-122"/>
              </a:rPr>
              <a:t>  *   Legal ops: ! ~ &amp; ^ | + &lt;&lt; &gt;&gt;</a:t>
            </a:r>
            <a:br>
              <a:rPr lang="en-US" altLang="zh-CN" sz="1800" smtClean="0">
                <a:solidFill>
                  <a:srgbClr val="0066FF"/>
                </a:solidFill>
                <a:latin typeface="微软雅黑" pitchFamily="34" charset="-122"/>
                <a:ea typeface="微软雅黑" pitchFamily="34" charset="-122"/>
              </a:rPr>
            </a:br>
            <a:r>
              <a:rPr lang="en-US" altLang="zh-CN" sz="1800" smtClean="0">
                <a:solidFill>
                  <a:srgbClr val="0066FF"/>
                </a:solidFill>
                <a:latin typeface="微软雅黑" pitchFamily="34" charset="-122"/>
                <a:ea typeface="微软雅黑" pitchFamily="34" charset="-122"/>
              </a:rPr>
              <a:t>  *   Max ops: 20</a:t>
            </a:r>
            <a:br>
              <a:rPr lang="en-US" altLang="zh-CN" sz="1800" smtClean="0">
                <a:solidFill>
                  <a:srgbClr val="0066FF"/>
                </a:solidFill>
                <a:latin typeface="微软雅黑" pitchFamily="34" charset="-122"/>
                <a:ea typeface="微软雅黑" pitchFamily="34" charset="-122"/>
              </a:rPr>
            </a:br>
            <a:r>
              <a:rPr lang="en-US" altLang="zh-CN" sz="1800" smtClean="0">
                <a:solidFill>
                  <a:srgbClr val="0066FF"/>
                </a:solidFill>
                <a:latin typeface="微软雅黑" pitchFamily="34" charset="-122"/>
                <a:ea typeface="微软雅黑" pitchFamily="34" charset="-122"/>
              </a:rPr>
              <a:t>  *   Rating: 3</a:t>
            </a:r>
            <a:br>
              <a:rPr lang="en-US" altLang="zh-CN" sz="1800" smtClean="0">
                <a:solidFill>
                  <a:srgbClr val="0066FF"/>
                </a:solidFill>
                <a:latin typeface="微软雅黑" pitchFamily="34" charset="-122"/>
                <a:ea typeface="微软雅黑" pitchFamily="34" charset="-122"/>
              </a:rPr>
            </a:br>
            <a:r>
              <a:rPr lang="en-US" altLang="zh-CN" sz="1800" smtClean="0">
                <a:solidFill>
                  <a:srgbClr val="0066FF"/>
                </a:solidFill>
                <a:latin typeface="微软雅黑" pitchFamily="34" charset="-122"/>
                <a:ea typeface="微软雅黑" pitchFamily="34" charset="-122"/>
              </a:rPr>
              <a:t>  */</a:t>
            </a:r>
            <a:br>
              <a:rPr lang="en-US" altLang="zh-CN" sz="1800" smtClean="0">
                <a:solidFill>
                  <a:srgbClr val="0066FF"/>
                </a:solidFill>
                <a:latin typeface="微软雅黑" pitchFamily="34" charset="-122"/>
                <a:ea typeface="微软雅黑" pitchFamily="34" charset="-122"/>
              </a:rPr>
            </a:br>
            <a:r>
              <a:rPr lang="en-US" altLang="zh-CN" sz="1800" smtClean="0">
                <a:solidFill>
                  <a:srgbClr val="0066FF"/>
                </a:solidFill>
                <a:latin typeface="微软雅黑" pitchFamily="34" charset="-122"/>
                <a:ea typeface="微软雅黑" pitchFamily="34" charset="-122"/>
              </a:rPr>
              <a:t>int subOK(int x, int y) {</a:t>
            </a:r>
            <a:br>
              <a:rPr lang="en-US" altLang="zh-CN" sz="1800" smtClean="0">
                <a:solidFill>
                  <a:srgbClr val="0066FF"/>
                </a:solidFill>
                <a:latin typeface="微软雅黑" pitchFamily="34" charset="-122"/>
                <a:ea typeface="微软雅黑" pitchFamily="34" charset="-122"/>
              </a:rPr>
            </a:br>
            <a:r>
              <a:rPr lang="en-US" altLang="zh-CN" sz="1800" smtClean="0">
                <a:solidFill>
                  <a:srgbClr val="0066FF"/>
                </a:solidFill>
                <a:latin typeface="微软雅黑" pitchFamily="34" charset="-122"/>
                <a:ea typeface="微软雅黑" pitchFamily="34" charset="-122"/>
              </a:rPr>
              <a:t>   int diff = x+~y+1;</a:t>
            </a:r>
            <a:br>
              <a:rPr lang="en-US" altLang="zh-CN" sz="1800" smtClean="0">
                <a:solidFill>
                  <a:srgbClr val="0066FF"/>
                </a:solidFill>
                <a:latin typeface="微软雅黑" pitchFamily="34" charset="-122"/>
                <a:ea typeface="微软雅黑" pitchFamily="34" charset="-122"/>
              </a:rPr>
            </a:br>
            <a:r>
              <a:rPr lang="en-US" altLang="zh-CN" sz="1800" smtClean="0">
                <a:solidFill>
                  <a:srgbClr val="0066FF"/>
                </a:solidFill>
                <a:latin typeface="微软雅黑" pitchFamily="34" charset="-122"/>
                <a:ea typeface="微软雅黑" pitchFamily="34" charset="-122"/>
              </a:rPr>
              <a:t>   int x_neg = x&gt;&gt;31;</a:t>
            </a:r>
            <a:br>
              <a:rPr lang="en-US" altLang="zh-CN" sz="1800" smtClean="0">
                <a:solidFill>
                  <a:srgbClr val="0066FF"/>
                </a:solidFill>
                <a:latin typeface="微软雅黑" pitchFamily="34" charset="-122"/>
                <a:ea typeface="微软雅黑" pitchFamily="34" charset="-122"/>
              </a:rPr>
            </a:br>
            <a:r>
              <a:rPr lang="en-US" altLang="zh-CN" sz="1800" smtClean="0">
                <a:solidFill>
                  <a:srgbClr val="0066FF"/>
                </a:solidFill>
                <a:latin typeface="微软雅黑" pitchFamily="34" charset="-122"/>
                <a:ea typeface="微软雅黑" pitchFamily="34" charset="-122"/>
              </a:rPr>
              <a:t>   int y_neg = y&gt;&gt;31;</a:t>
            </a:r>
            <a:br>
              <a:rPr lang="en-US" altLang="zh-CN" sz="1800" smtClean="0">
                <a:solidFill>
                  <a:srgbClr val="0066FF"/>
                </a:solidFill>
                <a:latin typeface="微软雅黑" pitchFamily="34" charset="-122"/>
                <a:ea typeface="微软雅黑" pitchFamily="34" charset="-122"/>
              </a:rPr>
            </a:br>
            <a:r>
              <a:rPr lang="en-US" altLang="zh-CN" sz="1800" smtClean="0">
                <a:solidFill>
                  <a:srgbClr val="0066FF"/>
                </a:solidFill>
                <a:latin typeface="微软雅黑" pitchFamily="34" charset="-122"/>
                <a:ea typeface="微软雅黑" pitchFamily="34" charset="-122"/>
              </a:rPr>
              <a:t>   int d_neg = diff&gt;&gt;31;</a:t>
            </a:r>
            <a:br>
              <a:rPr lang="en-US" altLang="zh-CN" sz="1800" smtClean="0">
                <a:solidFill>
                  <a:srgbClr val="0066FF"/>
                </a:solidFill>
                <a:latin typeface="微软雅黑" pitchFamily="34" charset="-122"/>
                <a:ea typeface="微软雅黑" pitchFamily="34" charset="-122"/>
              </a:rPr>
            </a:br>
            <a:r>
              <a:rPr lang="en-US" altLang="zh-CN" sz="1800" smtClean="0">
                <a:solidFill>
                  <a:srgbClr val="0066FF"/>
                </a:solidFill>
                <a:latin typeface="微软雅黑" pitchFamily="34" charset="-122"/>
                <a:ea typeface="微软雅黑" pitchFamily="34" charset="-122"/>
              </a:rPr>
              <a:t>   /* Overflow when x and y have opposite sign, and d different from x */</a:t>
            </a:r>
            <a:br>
              <a:rPr lang="en-US" altLang="zh-CN" sz="1800" smtClean="0">
                <a:solidFill>
                  <a:srgbClr val="0066FF"/>
                </a:solidFill>
                <a:latin typeface="微软雅黑" pitchFamily="34" charset="-122"/>
                <a:ea typeface="微软雅黑" pitchFamily="34" charset="-122"/>
              </a:rPr>
            </a:br>
            <a:r>
              <a:rPr lang="en-US" altLang="zh-CN" sz="1800" smtClean="0">
                <a:solidFill>
                  <a:srgbClr val="0066FF"/>
                </a:solidFill>
                <a:latin typeface="微软雅黑" pitchFamily="34" charset="-122"/>
                <a:ea typeface="微软雅黑" pitchFamily="34" charset="-122"/>
              </a:rPr>
              <a:t>   return !(~(x_neg ^ ~y_neg) &amp; (x_neg ^ d_neg));</a:t>
            </a:r>
            <a:br>
              <a:rPr lang="en-US" altLang="zh-CN" sz="1800" smtClean="0">
                <a:solidFill>
                  <a:srgbClr val="0066FF"/>
                </a:solidFill>
                <a:latin typeface="微软雅黑" pitchFamily="34" charset="-122"/>
                <a:ea typeface="微软雅黑" pitchFamily="34" charset="-122"/>
              </a:rPr>
            </a:br>
            <a:r>
              <a:rPr lang="en-US" altLang="zh-CN" sz="1800" smtClean="0">
                <a:solidFill>
                  <a:srgbClr val="0066FF"/>
                </a:solidFill>
                <a:latin typeface="微软雅黑" pitchFamily="34" charset="-122"/>
                <a:ea typeface="微软雅黑" pitchFamily="34" charset="-122"/>
              </a:rPr>
              <a:t>}</a:t>
            </a:r>
            <a:endParaRPr lang="zh-CN" altLang="en-US" sz="1400" smtClean="0">
              <a:solidFill>
                <a:srgbClr val="0066FF"/>
              </a:solidFill>
              <a:latin typeface="微软雅黑" pitchFamily="34" charset="-122"/>
              <a:ea typeface="微软雅黑" pitchFamily="34" charset="-122"/>
            </a:endParaRPr>
          </a:p>
        </p:txBody>
      </p:sp>
      <p:sp>
        <p:nvSpPr>
          <p:cNvPr id="114692" name="文本框 1"/>
          <p:cNvSpPr txBox="1">
            <a:spLocks noChangeArrowheads="1"/>
          </p:cNvSpPr>
          <p:nvPr/>
        </p:nvSpPr>
        <p:spPr bwMode="auto">
          <a:xfrm>
            <a:off x="2417763" y="6313488"/>
            <a:ext cx="5529262"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2000">
                <a:solidFill>
                  <a:srgbClr val="FF0000"/>
                </a:solidFill>
                <a:latin typeface="微软雅黑" pitchFamily="34" charset="-122"/>
                <a:ea typeface="微软雅黑" pitchFamily="34" charset="-122"/>
              </a:rPr>
              <a:t>当</a:t>
            </a:r>
            <a:r>
              <a:rPr lang="en-US" altLang="zh-CN" sz="2000">
                <a:solidFill>
                  <a:srgbClr val="FF0000"/>
                </a:solidFill>
                <a:latin typeface="微软雅黑" pitchFamily="34" charset="-122"/>
                <a:ea typeface="微软雅黑" pitchFamily="34" charset="-122"/>
              </a:rPr>
              <a:t>x</a:t>
            </a:r>
            <a:r>
              <a:rPr lang="zh-CN" altLang="en-US" sz="2000">
                <a:solidFill>
                  <a:srgbClr val="FF0000"/>
                </a:solidFill>
                <a:latin typeface="微软雅黑" pitchFamily="34" charset="-122"/>
                <a:ea typeface="微软雅黑" pitchFamily="34" charset="-122"/>
              </a:rPr>
              <a:t>和</a:t>
            </a:r>
            <a:r>
              <a:rPr lang="en-US" altLang="zh-CN" sz="2000">
                <a:solidFill>
                  <a:srgbClr val="FF0000"/>
                </a:solidFill>
                <a:latin typeface="微软雅黑" pitchFamily="34" charset="-122"/>
                <a:ea typeface="微软雅黑" pitchFamily="34" charset="-122"/>
              </a:rPr>
              <a:t>~y</a:t>
            </a:r>
            <a:r>
              <a:rPr lang="zh-CN" altLang="en-US" sz="2000">
                <a:solidFill>
                  <a:srgbClr val="FF0000"/>
                </a:solidFill>
                <a:latin typeface="微软雅黑" pitchFamily="34" charset="-122"/>
                <a:ea typeface="微软雅黑" pitchFamily="34" charset="-122"/>
              </a:rPr>
              <a:t>同号，且和</a:t>
            </a:r>
            <a:r>
              <a:rPr lang="en-US" altLang="zh-CN" sz="2000">
                <a:solidFill>
                  <a:srgbClr val="FF0000"/>
                </a:solidFill>
                <a:latin typeface="微软雅黑" pitchFamily="34" charset="-122"/>
                <a:ea typeface="微软雅黑" pitchFamily="34" charset="-122"/>
              </a:rPr>
              <a:t>diff</a:t>
            </a:r>
            <a:r>
              <a:rPr lang="zh-CN" altLang="en-US" sz="2000">
                <a:solidFill>
                  <a:srgbClr val="FF0000"/>
                </a:solidFill>
                <a:latin typeface="微软雅黑" pitchFamily="34" charset="-122"/>
                <a:ea typeface="微软雅黑" pitchFamily="34" charset="-122"/>
              </a:rPr>
              <a:t>不同号，则发生溢出！</a:t>
            </a:r>
          </a:p>
        </p:txBody>
      </p:sp>
      <p:grpSp>
        <p:nvGrpSpPr>
          <p:cNvPr id="114693" name="Group 7"/>
          <p:cNvGrpSpPr>
            <a:grpSpLocks/>
          </p:cNvGrpSpPr>
          <p:nvPr/>
        </p:nvGrpSpPr>
        <p:grpSpPr bwMode="auto">
          <a:xfrm>
            <a:off x="3267075" y="2509838"/>
            <a:ext cx="5748338" cy="2898775"/>
            <a:chOff x="0" y="572"/>
            <a:chExt cx="3621" cy="1826"/>
          </a:xfrm>
        </p:grpSpPr>
        <p:grpSp>
          <p:nvGrpSpPr>
            <p:cNvPr id="114694" name="组合 63"/>
            <p:cNvGrpSpPr>
              <a:grpSpLocks/>
            </p:cNvGrpSpPr>
            <p:nvPr/>
          </p:nvGrpSpPr>
          <p:grpSpPr bwMode="auto">
            <a:xfrm>
              <a:off x="0" y="572"/>
              <a:ext cx="3392" cy="1826"/>
              <a:chOff x="3495675" y="3876675"/>
              <a:chExt cx="5384800" cy="2898775"/>
            </a:xfrm>
          </p:grpSpPr>
          <p:sp>
            <p:nvSpPr>
              <p:cNvPr id="114699" name="Rectangle 33"/>
              <p:cNvSpPr>
                <a:spLocks noChangeArrowheads="1"/>
              </p:cNvSpPr>
              <p:nvPr/>
            </p:nvSpPr>
            <p:spPr bwMode="auto">
              <a:xfrm>
                <a:off x="8259763" y="4994275"/>
                <a:ext cx="6207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600">
                    <a:cs typeface="Arial" pitchFamily="34" charset="0"/>
                  </a:rPr>
                  <a:t>Sum</a:t>
                </a:r>
              </a:p>
            </p:txBody>
          </p:sp>
          <p:grpSp>
            <p:nvGrpSpPr>
              <p:cNvPr id="114700" name="Group 73"/>
              <p:cNvGrpSpPr>
                <a:grpSpLocks/>
              </p:cNvGrpSpPr>
              <p:nvPr/>
            </p:nvGrpSpPr>
            <p:grpSpPr bwMode="auto">
              <a:xfrm>
                <a:off x="3495675" y="3876675"/>
                <a:ext cx="4968876" cy="2393950"/>
                <a:chOff x="2202" y="2442"/>
                <a:chExt cx="3130" cy="1508"/>
              </a:xfrm>
            </p:grpSpPr>
            <p:sp>
              <p:nvSpPr>
                <p:cNvPr id="114702" name="Line 11"/>
                <p:cNvSpPr>
                  <a:spLocks noChangeShapeType="1"/>
                </p:cNvSpPr>
                <p:nvPr/>
              </p:nvSpPr>
              <p:spPr bwMode="auto">
                <a:xfrm flipH="1">
                  <a:off x="3733" y="2869"/>
                  <a:ext cx="50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03" name="Line 12"/>
                <p:cNvSpPr>
                  <a:spLocks noChangeShapeType="1"/>
                </p:cNvSpPr>
                <p:nvPr/>
              </p:nvSpPr>
              <p:spPr bwMode="auto">
                <a:xfrm flipH="1">
                  <a:off x="4225" y="2757"/>
                  <a:ext cx="6" cy="41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04" name="Line 13"/>
                <p:cNvSpPr>
                  <a:spLocks noChangeShapeType="1"/>
                </p:cNvSpPr>
                <p:nvPr/>
              </p:nvSpPr>
              <p:spPr bwMode="auto">
                <a:xfrm>
                  <a:off x="4238" y="2757"/>
                  <a:ext cx="399" cy="18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05" name="Line 14"/>
                <p:cNvSpPr>
                  <a:spLocks noChangeShapeType="1"/>
                </p:cNvSpPr>
                <p:nvPr/>
              </p:nvSpPr>
              <p:spPr bwMode="auto">
                <a:xfrm>
                  <a:off x="4208" y="3168"/>
                  <a:ext cx="151" cy="6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06" name="Line 16"/>
                <p:cNvSpPr>
                  <a:spLocks noChangeShapeType="1"/>
                </p:cNvSpPr>
                <p:nvPr/>
              </p:nvSpPr>
              <p:spPr bwMode="auto">
                <a:xfrm>
                  <a:off x="4637" y="2942"/>
                  <a:ext cx="7" cy="2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07" name="Line 18"/>
                <p:cNvSpPr>
                  <a:spLocks noChangeShapeType="1"/>
                </p:cNvSpPr>
                <p:nvPr/>
              </p:nvSpPr>
              <p:spPr bwMode="auto">
                <a:xfrm flipV="1">
                  <a:off x="4231" y="3311"/>
                  <a:ext cx="0" cy="39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08" name="Line 19"/>
                <p:cNvSpPr>
                  <a:spLocks noChangeShapeType="1"/>
                </p:cNvSpPr>
                <p:nvPr/>
              </p:nvSpPr>
              <p:spPr bwMode="auto">
                <a:xfrm flipV="1">
                  <a:off x="4238" y="3495"/>
                  <a:ext cx="399" cy="2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09" name="Line 20"/>
                <p:cNvSpPr>
                  <a:spLocks noChangeShapeType="1"/>
                </p:cNvSpPr>
                <p:nvPr/>
              </p:nvSpPr>
              <p:spPr bwMode="auto">
                <a:xfrm flipV="1">
                  <a:off x="4232" y="3232"/>
                  <a:ext cx="121" cy="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10" name="Line 22"/>
                <p:cNvSpPr>
                  <a:spLocks noChangeShapeType="1"/>
                </p:cNvSpPr>
                <p:nvPr/>
              </p:nvSpPr>
              <p:spPr bwMode="auto">
                <a:xfrm flipV="1">
                  <a:off x="4644" y="3218"/>
                  <a:ext cx="0" cy="29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11" name="Line 23"/>
                <p:cNvSpPr>
                  <a:spLocks noChangeShapeType="1"/>
                </p:cNvSpPr>
                <p:nvPr/>
              </p:nvSpPr>
              <p:spPr bwMode="auto">
                <a:xfrm>
                  <a:off x="4647" y="3225"/>
                  <a:ext cx="6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12" name="Line 24"/>
                <p:cNvSpPr>
                  <a:spLocks noChangeShapeType="1"/>
                </p:cNvSpPr>
                <p:nvPr/>
              </p:nvSpPr>
              <p:spPr bwMode="auto">
                <a:xfrm flipH="1">
                  <a:off x="3733" y="3580"/>
                  <a:ext cx="50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13" name="Rectangle 25"/>
                <p:cNvSpPr>
                  <a:spLocks noChangeArrowheads="1"/>
                </p:cNvSpPr>
                <p:nvPr/>
              </p:nvSpPr>
              <p:spPr bwMode="auto">
                <a:xfrm rot="5400000">
                  <a:off x="4180" y="3182"/>
                  <a:ext cx="58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500">
                      <a:cs typeface="Arial" pitchFamily="34" charset="0"/>
                    </a:rPr>
                    <a:t>Adder</a:t>
                  </a:r>
                </a:p>
              </p:txBody>
            </p:sp>
            <p:sp>
              <p:nvSpPr>
                <p:cNvPr id="114714" name="Line 26"/>
                <p:cNvSpPr>
                  <a:spLocks noChangeShapeType="1"/>
                </p:cNvSpPr>
                <p:nvPr/>
              </p:nvSpPr>
              <p:spPr bwMode="auto">
                <a:xfrm flipH="1">
                  <a:off x="3897" y="3544"/>
                  <a:ext cx="90" cy="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15" name="Line 27"/>
                <p:cNvSpPr>
                  <a:spLocks noChangeShapeType="1"/>
                </p:cNvSpPr>
                <p:nvPr/>
              </p:nvSpPr>
              <p:spPr bwMode="auto">
                <a:xfrm flipH="1">
                  <a:off x="3897" y="2834"/>
                  <a:ext cx="90" cy="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16" name="Line 28"/>
                <p:cNvSpPr>
                  <a:spLocks noChangeShapeType="1"/>
                </p:cNvSpPr>
                <p:nvPr/>
              </p:nvSpPr>
              <p:spPr bwMode="auto">
                <a:xfrm flipH="1">
                  <a:off x="4929" y="3189"/>
                  <a:ext cx="90" cy="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17" name="Rectangle 29"/>
                <p:cNvSpPr>
                  <a:spLocks noChangeArrowheads="1"/>
                </p:cNvSpPr>
                <p:nvPr/>
              </p:nvSpPr>
              <p:spPr bwMode="auto">
                <a:xfrm>
                  <a:off x="3770" y="2869"/>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600">
                      <a:cs typeface="Arial" pitchFamily="34" charset="0"/>
                    </a:rPr>
                    <a:t>n</a:t>
                  </a:r>
                </a:p>
              </p:txBody>
            </p:sp>
            <p:sp>
              <p:nvSpPr>
                <p:cNvPr id="114718" name="Rectangle 30"/>
                <p:cNvSpPr>
                  <a:spLocks noChangeArrowheads="1"/>
                </p:cNvSpPr>
                <p:nvPr/>
              </p:nvSpPr>
              <p:spPr bwMode="auto">
                <a:xfrm>
                  <a:off x="3770" y="3580"/>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600">
                      <a:cs typeface="Arial" pitchFamily="34" charset="0"/>
                    </a:rPr>
                    <a:t>n</a:t>
                  </a:r>
                </a:p>
              </p:txBody>
            </p:sp>
            <p:sp>
              <p:nvSpPr>
                <p:cNvPr id="114719" name="Rectangle 31"/>
                <p:cNvSpPr>
                  <a:spLocks noChangeArrowheads="1"/>
                </p:cNvSpPr>
                <p:nvPr/>
              </p:nvSpPr>
              <p:spPr bwMode="auto">
                <a:xfrm>
                  <a:off x="4802" y="3225"/>
                  <a:ext cx="19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80000"/>
                    </a:lnSpc>
                    <a:spcBef>
                      <a:spcPct val="0"/>
                    </a:spcBef>
                    <a:buFontTx/>
                    <a:buNone/>
                  </a:pPr>
                  <a:r>
                    <a:rPr lang="en-US" altLang="zh-CN" sz="1600">
                      <a:cs typeface="Arial" pitchFamily="34" charset="0"/>
                    </a:rPr>
                    <a:t>n</a:t>
                  </a:r>
                </a:p>
              </p:txBody>
            </p:sp>
            <p:sp>
              <p:nvSpPr>
                <p:cNvPr id="114720" name="Rectangle 32"/>
                <p:cNvSpPr>
                  <a:spLocks noChangeArrowheads="1"/>
                </p:cNvSpPr>
                <p:nvPr/>
              </p:nvSpPr>
              <p:spPr bwMode="auto">
                <a:xfrm>
                  <a:off x="3687" y="2660"/>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600">
                      <a:cs typeface="Arial" pitchFamily="34" charset="0"/>
                    </a:rPr>
                    <a:t>A</a:t>
                  </a:r>
                </a:p>
              </p:txBody>
            </p:sp>
            <p:sp>
              <p:nvSpPr>
                <p:cNvPr id="114721" name="Rectangle 34"/>
                <p:cNvSpPr>
                  <a:spLocks noChangeArrowheads="1"/>
                </p:cNvSpPr>
                <p:nvPr/>
              </p:nvSpPr>
              <p:spPr bwMode="auto">
                <a:xfrm>
                  <a:off x="5049" y="2920"/>
                  <a:ext cx="2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600">
                      <a:cs typeface="Arial" pitchFamily="34" charset="0"/>
                    </a:rPr>
                    <a:t>ZF</a:t>
                  </a:r>
                </a:p>
              </p:txBody>
            </p:sp>
            <p:sp>
              <p:nvSpPr>
                <p:cNvPr id="114722" name="Line 35"/>
                <p:cNvSpPr>
                  <a:spLocks noChangeShapeType="1"/>
                </p:cNvSpPr>
                <p:nvPr/>
              </p:nvSpPr>
              <p:spPr bwMode="auto">
                <a:xfrm>
                  <a:off x="4479" y="2635"/>
                  <a:ext cx="0" cy="23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23" name="Rectangle 36"/>
                <p:cNvSpPr>
                  <a:spLocks noChangeArrowheads="1"/>
                </p:cNvSpPr>
                <p:nvPr/>
              </p:nvSpPr>
              <p:spPr bwMode="auto">
                <a:xfrm>
                  <a:off x="4512" y="2672"/>
                  <a:ext cx="32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600">
                      <a:cs typeface="Arial" pitchFamily="34" charset="0"/>
                    </a:rPr>
                    <a:t>Cin</a:t>
                  </a:r>
                </a:p>
              </p:txBody>
            </p:sp>
            <p:sp>
              <p:nvSpPr>
                <p:cNvPr id="114724" name="Line 37"/>
                <p:cNvSpPr>
                  <a:spLocks noChangeShapeType="1"/>
                </p:cNvSpPr>
                <p:nvPr/>
              </p:nvSpPr>
              <p:spPr bwMode="auto">
                <a:xfrm>
                  <a:off x="4479" y="3584"/>
                  <a:ext cx="0" cy="30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25" name="Rectangle 38"/>
                <p:cNvSpPr>
                  <a:spLocks noChangeArrowheads="1"/>
                </p:cNvSpPr>
                <p:nvPr/>
              </p:nvSpPr>
              <p:spPr bwMode="auto">
                <a:xfrm>
                  <a:off x="4512" y="3740"/>
                  <a:ext cx="40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600">
                      <a:cs typeface="Arial" pitchFamily="34" charset="0"/>
                    </a:rPr>
                    <a:t>Cout</a:t>
                  </a:r>
                </a:p>
              </p:txBody>
            </p:sp>
            <p:sp>
              <p:nvSpPr>
                <p:cNvPr id="114726" name="Line 39"/>
                <p:cNvSpPr>
                  <a:spLocks noChangeShapeType="1"/>
                </p:cNvSpPr>
                <p:nvPr/>
              </p:nvSpPr>
              <p:spPr bwMode="auto">
                <a:xfrm flipH="1">
                  <a:off x="2371" y="3462"/>
                  <a:ext cx="1039"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27" name="Line 40"/>
                <p:cNvSpPr>
                  <a:spLocks noChangeShapeType="1"/>
                </p:cNvSpPr>
                <p:nvPr/>
              </p:nvSpPr>
              <p:spPr bwMode="auto">
                <a:xfrm flipH="1">
                  <a:off x="2537" y="3426"/>
                  <a:ext cx="89" cy="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28" name="Rectangle 41"/>
                <p:cNvSpPr>
                  <a:spLocks noChangeArrowheads="1"/>
                </p:cNvSpPr>
                <p:nvPr/>
              </p:nvSpPr>
              <p:spPr bwMode="auto">
                <a:xfrm>
                  <a:off x="2408" y="3462"/>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600">
                      <a:cs typeface="Arial" pitchFamily="34" charset="0"/>
                    </a:rPr>
                    <a:t>n</a:t>
                  </a:r>
                </a:p>
              </p:txBody>
            </p:sp>
            <p:sp>
              <p:nvSpPr>
                <p:cNvPr id="114729" name="Rectangle 42"/>
                <p:cNvSpPr>
                  <a:spLocks noChangeArrowheads="1"/>
                </p:cNvSpPr>
                <p:nvPr/>
              </p:nvSpPr>
              <p:spPr bwMode="auto">
                <a:xfrm>
                  <a:off x="2202" y="3383"/>
                  <a:ext cx="20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600">
                      <a:cs typeface="Arial" pitchFamily="34" charset="0"/>
                    </a:rPr>
                    <a:t>B</a:t>
                  </a:r>
                </a:p>
              </p:txBody>
            </p:sp>
            <p:grpSp>
              <p:nvGrpSpPr>
                <p:cNvPr id="114730" name="Group 43"/>
                <p:cNvGrpSpPr>
                  <a:grpSpLocks/>
                </p:cNvGrpSpPr>
                <p:nvPr/>
              </p:nvGrpSpPr>
              <p:grpSpPr bwMode="auto">
                <a:xfrm>
                  <a:off x="2780" y="3574"/>
                  <a:ext cx="290" cy="236"/>
                  <a:chOff x="1816" y="3448"/>
                  <a:chExt cx="336" cy="288"/>
                </a:xfrm>
              </p:grpSpPr>
              <p:sp>
                <p:nvSpPr>
                  <p:cNvPr id="114749" name="Oval 44"/>
                  <p:cNvSpPr>
                    <a:spLocks noChangeArrowheads="1"/>
                  </p:cNvSpPr>
                  <p:nvPr/>
                </p:nvSpPr>
                <p:spPr bwMode="auto">
                  <a:xfrm>
                    <a:off x="2072" y="3560"/>
                    <a:ext cx="80" cy="8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endParaRPr lang="zh-CN" altLang="en-US" sz="1600">
                      <a:latin typeface="Times New Roman" pitchFamily="18" charset="0"/>
                    </a:endParaRPr>
                  </a:p>
                </p:txBody>
              </p:sp>
              <p:sp>
                <p:nvSpPr>
                  <p:cNvPr id="114750" name="Line 45"/>
                  <p:cNvSpPr>
                    <a:spLocks noChangeShapeType="1"/>
                  </p:cNvSpPr>
                  <p:nvPr/>
                </p:nvSpPr>
                <p:spPr bwMode="auto">
                  <a:xfrm flipH="1" flipV="1">
                    <a:off x="1816" y="3448"/>
                    <a:ext cx="256" cy="1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51" name="Line 46"/>
                  <p:cNvSpPr>
                    <a:spLocks noChangeShapeType="1"/>
                  </p:cNvSpPr>
                  <p:nvPr/>
                </p:nvSpPr>
                <p:spPr bwMode="auto">
                  <a:xfrm flipH="1">
                    <a:off x="1816" y="3608"/>
                    <a:ext cx="256" cy="1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52" name="Line 47"/>
                  <p:cNvSpPr>
                    <a:spLocks noChangeShapeType="1"/>
                  </p:cNvSpPr>
                  <p:nvPr/>
                </p:nvSpPr>
                <p:spPr bwMode="auto">
                  <a:xfrm>
                    <a:off x="1824" y="3464"/>
                    <a:ext cx="0"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4731" name="Line 48"/>
                <p:cNvSpPr>
                  <a:spLocks noChangeShapeType="1"/>
                </p:cNvSpPr>
                <p:nvPr/>
              </p:nvSpPr>
              <p:spPr bwMode="auto">
                <a:xfrm>
                  <a:off x="2664" y="3465"/>
                  <a:ext cx="0" cy="2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32" name="Line 49"/>
                <p:cNvSpPr>
                  <a:spLocks noChangeShapeType="1"/>
                </p:cNvSpPr>
                <p:nvPr/>
              </p:nvSpPr>
              <p:spPr bwMode="auto">
                <a:xfrm>
                  <a:off x="2667" y="3698"/>
                  <a:ext cx="11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33" name="Line 50"/>
                <p:cNvSpPr>
                  <a:spLocks noChangeShapeType="1"/>
                </p:cNvSpPr>
                <p:nvPr/>
              </p:nvSpPr>
              <p:spPr bwMode="auto">
                <a:xfrm flipH="1">
                  <a:off x="3073" y="3698"/>
                  <a:ext cx="337"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34" name="Line 51"/>
                <p:cNvSpPr>
                  <a:spLocks noChangeShapeType="1"/>
                </p:cNvSpPr>
                <p:nvPr/>
              </p:nvSpPr>
              <p:spPr bwMode="auto">
                <a:xfrm flipH="1">
                  <a:off x="3155" y="3663"/>
                  <a:ext cx="89" cy="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35" name="Rectangle 52"/>
                <p:cNvSpPr>
                  <a:spLocks noChangeArrowheads="1"/>
                </p:cNvSpPr>
                <p:nvPr/>
              </p:nvSpPr>
              <p:spPr bwMode="auto">
                <a:xfrm>
                  <a:off x="3058" y="3709"/>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600">
                      <a:cs typeface="Arial" pitchFamily="34" charset="0"/>
                    </a:rPr>
                    <a:t>n</a:t>
                  </a:r>
                </a:p>
              </p:txBody>
            </p:sp>
            <p:sp>
              <p:nvSpPr>
                <p:cNvPr id="114736" name="Rectangle 53"/>
                <p:cNvSpPr>
                  <a:spLocks noChangeArrowheads="1"/>
                </p:cNvSpPr>
                <p:nvPr/>
              </p:nvSpPr>
              <p:spPr bwMode="auto">
                <a:xfrm>
                  <a:off x="3413" y="3271"/>
                  <a:ext cx="316" cy="65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endParaRPr lang="zh-CN" altLang="en-US" sz="1600">
                    <a:latin typeface="Times New Roman" pitchFamily="18" charset="0"/>
                  </a:endParaRPr>
                </a:p>
              </p:txBody>
            </p:sp>
            <p:sp>
              <p:nvSpPr>
                <p:cNvPr id="114737" name="Rectangle 54"/>
                <p:cNvSpPr>
                  <a:spLocks noChangeArrowheads="1"/>
                </p:cNvSpPr>
                <p:nvPr/>
              </p:nvSpPr>
              <p:spPr bwMode="auto">
                <a:xfrm>
                  <a:off x="3385" y="3353"/>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1200">
                      <a:latin typeface="Times New Roman" pitchFamily="18" charset="0"/>
                    </a:rPr>
                    <a:t>0</a:t>
                  </a:r>
                </a:p>
              </p:txBody>
            </p:sp>
            <p:sp>
              <p:nvSpPr>
                <p:cNvPr id="114738" name="Rectangle 55"/>
                <p:cNvSpPr>
                  <a:spLocks noChangeArrowheads="1"/>
                </p:cNvSpPr>
                <p:nvPr/>
              </p:nvSpPr>
              <p:spPr bwMode="auto">
                <a:xfrm>
                  <a:off x="3372" y="3589"/>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1200">
                      <a:latin typeface="Times New Roman" pitchFamily="18" charset="0"/>
                    </a:rPr>
                    <a:t>1</a:t>
                  </a:r>
                </a:p>
              </p:txBody>
            </p:sp>
            <p:sp>
              <p:nvSpPr>
                <p:cNvPr id="114739" name="Rectangle 56"/>
                <p:cNvSpPr>
                  <a:spLocks noChangeArrowheads="1"/>
                </p:cNvSpPr>
                <p:nvPr/>
              </p:nvSpPr>
              <p:spPr bwMode="auto">
                <a:xfrm rot="5400000">
                  <a:off x="3395" y="3511"/>
                  <a:ext cx="45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600">
                      <a:cs typeface="Arial" pitchFamily="34" charset="0"/>
                    </a:rPr>
                    <a:t>Mux</a:t>
                  </a:r>
                </a:p>
              </p:txBody>
            </p:sp>
            <p:sp>
              <p:nvSpPr>
                <p:cNvPr id="114740" name="Line 57"/>
                <p:cNvSpPr>
                  <a:spLocks noChangeShapeType="1"/>
                </p:cNvSpPr>
                <p:nvPr/>
              </p:nvSpPr>
              <p:spPr bwMode="auto">
                <a:xfrm flipV="1">
                  <a:off x="3571" y="2471"/>
                  <a:ext cx="0" cy="797"/>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41" name="Rectangle 58"/>
                <p:cNvSpPr>
                  <a:spLocks noChangeArrowheads="1"/>
                </p:cNvSpPr>
                <p:nvPr/>
              </p:nvSpPr>
              <p:spPr bwMode="auto">
                <a:xfrm>
                  <a:off x="3467" y="3259"/>
                  <a:ext cx="237"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200">
                      <a:latin typeface="Times New Roman" pitchFamily="18" charset="0"/>
                    </a:rPr>
                    <a:t>Sel</a:t>
                  </a:r>
                </a:p>
              </p:txBody>
            </p:sp>
            <p:sp>
              <p:nvSpPr>
                <p:cNvPr id="114742" name="Line 59"/>
                <p:cNvSpPr>
                  <a:spLocks noChangeShapeType="1"/>
                </p:cNvSpPr>
                <p:nvPr/>
              </p:nvSpPr>
              <p:spPr bwMode="auto">
                <a:xfrm flipH="1">
                  <a:off x="3568" y="2632"/>
                  <a:ext cx="91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743" name="Rectangle 60"/>
                <p:cNvSpPr>
                  <a:spLocks noChangeArrowheads="1"/>
                </p:cNvSpPr>
                <p:nvPr/>
              </p:nvSpPr>
              <p:spPr bwMode="auto">
                <a:xfrm>
                  <a:off x="3189" y="2442"/>
                  <a:ext cx="35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600">
                      <a:cs typeface="Arial" pitchFamily="34" charset="0"/>
                    </a:rPr>
                    <a:t>Sub</a:t>
                  </a:r>
                </a:p>
              </p:txBody>
            </p:sp>
            <p:sp>
              <p:nvSpPr>
                <p:cNvPr id="114744" name="Rectangle 62"/>
                <p:cNvSpPr>
                  <a:spLocks noChangeArrowheads="1"/>
                </p:cNvSpPr>
                <p:nvPr/>
              </p:nvSpPr>
              <p:spPr bwMode="auto">
                <a:xfrm>
                  <a:off x="3016" y="3504"/>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600">
                      <a:cs typeface="Arial" pitchFamily="34" charset="0"/>
                    </a:rPr>
                    <a:t>B</a:t>
                  </a:r>
                </a:p>
              </p:txBody>
            </p:sp>
            <p:sp>
              <p:nvSpPr>
                <p:cNvPr id="114745" name="Line 63"/>
                <p:cNvSpPr>
                  <a:spLocks noChangeShapeType="1"/>
                </p:cNvSpPr>
                <p:nvPr/>
              </p:nvSpPr>
              <p:spPr bwMode="auto">
                <a:xfrm>
                  <a:off x="3067" y="3539"/>
                  <a:ext cx="9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46" name="Line 64"/>
                <p:cNvSpPr>
                  <a:spLocks noChangeShapeType="1"/>
                </p:cNvSpPr>
                <p:nvPr/>
              </p:nvSpPr>
              <p:spPr bwMode="auto">
                <a:xfrm>
                  <a:off x="4640" y="3048"/>
                  <a:ext cx="401"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4747" name="Line 65"/>
                <p:cNvSpPr>
                  <a:spLocks noChangeShapeType="1"/>
                </p:cNvSpPr>
                <p:nvPr/>
              </p:nvSpPr>
              <p:spPr bwMode="auto">
                <a:xfrm>
                  <a:off x="4657" y="3447"/>
                  <a:ext cx="40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4748" name="Rectangle 66"/>
                <p:cNvSpPr>
                  <a:spLocks noChangeArrowheads="1"/>
                </p:cNvSpPr>
                <p:nvPr/>
              </p:nvSpPr>
              <p:spPr bwMode="auto">
                <a:xfrm>
                  <a:off x="5040" y="3370"/>
                  <a:ext cx="2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600">
                      <a:cs typeface="Arial" pitchFamily="34" charset="0"/>
                    </a:rPr>
                    <a:t>OF</a:t>
                  </a:r>
                </a:p>
              </p:txBody>
            </p:sp>
          </p:grpSp>
          <p:sp>
            <p:nvSpPr>
              <p:cNvPr id="114701" name="Text Box 68"/>
              <p:cNvSpPr txBox="1">
                <a:spLocks noChangeArrowheads="1"/>
              </p:cNvSpPr>
              <p:nvPr/>
            </p:nvSpPr>
            <p:spPr bwMode="auto">
              <a:xfrm>
                <a:off x="5278438" y="6378575"/>
                <a:ext cx="2386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endParaRPr lang="zh-CN" altLang="en-US" sz="2000">
                  <a:solidFill>
                    <a:srgbClr val="C00000"/>
                  </a:solidFill>
                  <a:latin typeface="黑体" pitchFamily="49" charset="-122"/>
                  <a:ea typeface="黑体" pitchFamily="49" charset="-122"/>
                </a:endParaRPr>
              </a:p>
            </p:txBody>
          </p:sp>
        </p:grpSp>
        <p:sp>
          <p:nvSpPr>
            <p:cNvPr id="114695" name="Line 63"/>
            <p:cNvSpPr>
              <a:spLocks noChangeShapeType="1"/>
            </p:cNvSpPr>
            <p:nvPr/>
          </p:nvSpPr>
          <p:spPr bwMode="auto">
            <a:xfrm>
              <a:off x="2455" y="1281"/>
              <a:ext cx="68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696" name="Text Box 64"/>
            <p:cNvSpPr txBox="1">
              <a:spLocks noChangeArrowheads="1"/>
            </p:cNvSpPr>
            <p:nvPr/>
          </p:nvSpPr>
          <p:spPr bwMode="auto">
            <a:xfrm>
              <a:off x="3107" y="1168"/>
              <a:ext cx="34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600"/>
                <a:t>SF</a:t>
              </a:r>
            </a:p>
          </p:txBody>
        </p:sp>
        <p:sp>
          <p:nvSpPr>
            <p:cNvPr id="114697" name="Line 65"/>
            <p:cNvSpPr>
              <a:spLocks noChangeShapeType="1"/>
            </p:cNvSpPr>
            <p:nvPr/>
          </p:nvSpPr>
          <p:spPr bwMode="auto">
            <a:xfrm>
              <a:off x="2455" y="1508"/>
              <a:ext cx="85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698" name="Text Box 66"/>
            <p:cNvSpPr txBox="1">
              <a:spLocks noChangeArrowheads="1"/>
            </p:cNvSpPr>
            <p:nvPr/>
          </p:nvSpPr>
          <p:spPr bwMode="auto">
            <a:xfrm>
              <a:off x="3277" y="1395"/>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1600"/>
                <a:t>CF</a:t>
              </a:r>
            </a:p>
          </p:txBody>
        </p:sp>
      </p:grpSp>
    </p:spTree>
    <p:extLst>
      <p:ext uri="{BB962C8B-B14F-4D97-AF65-F5344CB8AC3E}">
        <p14:creationId xmlns:p14="http://schemas.microsoft.com/office/powerpoint/2010/main" val="31659642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a:xfrm>
            <a:off x="457200" y="142875"/>
            <a:ext cx="8229600" cy="561975"/>
          </a:xfrm>
        </p:spPr>
        <p:txBody>
          <a:bodyPr/>
          <a:lstStyle/>
          <a:p>
            <a:r>
              <a:rPr lang="zh-CN" altLang="en-US" smtClean="0"/>
              <a:t>整数的乘运算</a:t>
            </a:r>
            <a:r>
              <a:rPr lang="zh-CN" altLang="en-US" sz="3600" smtClean="0"/>
              <a:t> </a:t>
            </a:r>
          </a:p>
        </p:txBody>
      </p:sp>
      <p:sp>
        <p:nvSpPr>
          <p:cNvPr id="720899" name="Rectangle 3"/>
          <p:cNvSpPr>
            <a:spLocks noGrp="1" noChangeArrowheads="1"/>
          </p:cNvSpPr>
          <p:nvPr>
            <p:ph type="body" idx="1"/>
          </p:nvPr>
        </p:nvSpPr>
        <p:spPr>
          <a:xfrm>
            <a:off x="385763" y="954088"/>
            <a:ext cx="8229600" cy="2519362"/>
          </a:xfrm>
        </p:spPr>
        <p:txBody>
          <a:bodyPr/>
          <a:lstStyle/>
          <a:p>
            <a:r>
              <a:rPr lang="zh-CN" altLang="en-US" smtClean="0">
                <a:latin typeface="微软雅黑" pitchFamily="34" charset="-122"/>
                <a:ea typeface="微软雅黑" pitchFamily="34" charset="-122"/>
              </a:rPr>
              <a:t>通常，高级语言中两个</a:t>
            </a:r>
            <a:r>
              <a:rPr lang="en-US" altLang="zh-CN" smtClean="0">
                <a:latin typeface="微软雅黑" pitchFamily="34" charset="-122"/>
                <a:ea typeface="微软雅黑" pitchFamily="34" charset="-122"/>
              </a:rPr>
              <a:t>n</a:t>
            </a:r>
            <a:r>
              <a:rPr lang="zh-CN" altLang="en-US" smtClean="0">
                <a:latin typeface="微软雅黑" pitchFamily="34" charset="-122"/>
                <a:ea typeface="微软雅黑" pitchFamily="34" charset="-122"/>
              </a:rPr>
              <a:t>位整数相乘得到的结果通常也是一个</a:t>
            </a:r>
            <a:r>
              <a:rPr lang="en-US" altLang="zh-CN" smtClean="0">
                <a:latin typeface="微软雅黑" pitchFamily="34" charset="-122"/>
                <a:ea typeface="微软雅黑" pitchFamily="34" charset="-122"/>
              </a:rPr>
              <a:t>n</a:t>
            </a:r>
            <a:r>
              <a:rPr lang="zh-CN" altLang="en-US" smtClean="0">
                <a:latin typeface="微软雅黑" pitchFamily="34" charset="-122"/>
                <a:ea typeface="微软雅黑" pitchFamily="34" charset="-122"/>
              </a:rPr>
              <a:t>位整数，也即，结果只取</a:t>
            </a:r>
            <a:r>
              <a:rPr lang="en-US" altLang="zh-CN" smtClean="0">
                <a:latin typeface="微软雅黑" pitchFamily="34" charset="-122"/>
                <a:ea typeface="微软雅黑" pitchFamily="34" charset="-122"/>
              </a:rPr>
              <a:t>2n</a:t>
            </a:r>
            <a:r>
              <a:rPr lang="zh-CN" altLang="en-US" smtClean="0">
                <a:latin typeface="微软雅黑" pitchFamily="34" charset="-122"/>
                <a:ea typeface="微软雅黑" pitchFamily="34" charset="-122"/>
              </a:rPr>
              <a:t>位乘积中的低</a:t>
            </a:r>
            <a:r>
              <a:rPr lang="en-US" altLang="zh-CN" smtClean="0">
                <a:latin typeface="微软雅黑" pitchFamily="34" charset="-122"/>
                <a:ea typeface="微软雅黑" pitchFamily="34" charset="-122"/>
              </a:rPr>
              <a:t>n</a:t>
            </a:r>
            <a:r>
              <a:rPr lang="zh-CN" altLang="en-US" smtClean="0">
                <a:latin typeface="微软雅黑" pitchFamily="34" charset="-122"/>
                <a:ea typeface="微软雅黑" pitchFamily="34" charset="-122"/>
              </a:rPr>
              <a:t>位。</a:t>
            </a:r>
          </a:p>
          <a:p>
            <a:pPr lvl="1"/>
            <a:r>
              <a:rPr lang="zh-CN" altLang="en-US" sz="2400" smtClean="0">
                <a:latin typeface="微软雅黑" pitchFamily="34" charset="-122"/>
                <a:ea typeface="微软雅黑" pitchFamily="34" charset="-122"/>
              </a:rPr>
              <a:t>例如，在</a:t>
            </a:r>
            <a:r>
              <a:rPr lang="en-US" altLang="zh-CN" sz="2400" smtClean="0">
                <a:latin typeface="微软雅黑" pitchFamily="34" charset="-122"/>
                <a:ea typeface="微软雅黑" pitchFamily="34" charset="-122"/>
              </a:rPr>
              <a:t>C</a:t>
            </a:r>
            <a:r>
              <a:rPr lang="zh-CN" altLang="en-US" sz="2400" smtClean="0">
                <a:latin typeface="微软雅黑" pitchFamily="34" charset="-122"/>
                <a:ea typeface="微软雅黑" pitchFamily="34" charset="-122"/>
              </a:rPr>
              <a:t>语言中，参加运算的两个操作数的类型和结果的类型必须一致，如果不一致则会先转换为一致的数据类型再进行计算。</a:t>
            </a:r>
          </a:p>
        </p:txBody>
      </p:sp>
      <p:sp>
        <p:nvSpPr>
          <p:cNvPr id="720900" name="Rectangle 4"/>
          <p:cNvSpPr>
            <a:spLocks noChangeArrowheads="1"/>
          </p:cNvSpPr>
          <p:nvPr/>
        </p:nvSpPr>
        <p:spPr bwMode="auto">
          <a:xfrm>
            <a:off x="657225" y="3384550"/>
            <a:ext cx="4932363" cy="243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spcBef>
                <a:spcPct val="35000"/>
              </a:spcBef>
            </a:pPr>
            <a:r>
              <a:rPr lang="en-US" altLang="zh-CN" sz="2400" b="1">
                <a:solidFill>
                  <a:srgbClr val="008000"/>
                </a:solidFill>
                <a:latin typeface="微软雅黑" pitchFamily="34" charset="-122"/>
                <a:ea typeface="微软雅黑" pitchFamily="34" charset="-122"/>
              </a:rPr>
              <a:t>int mul(int x, int y)</a:t>
            </a:r>
          </a:p>
          <a:p>
            <a:pPr lvl="1">
              <a:spcBef>
                <a:spcPct val="35000"/>
              </a:spcBef>
            </a:pPr>
            <a:r>
              <a:rPr lang="en-US" altLang="zh-CN" sz="2400" b="1">
                <a:solidFill>
                  <a:srgbClr val="008000"/>
                </a:solidFill>
                <a:latin typeface="微软雅黑" pitchFamily="34" charset="-122"/>
                <a:ea typeface="微软雅黑" pitchFamily="34" charset="-122"/>
              </a:rPr>
              <a:t>{ </a:t>
            </a:r>
          </a:p>
          <a:p>
            <a:pPr lvl="1">
              <a:spcBef>
                <a:spcPct val="35000"/>
              </a:spcBef>
            </a:pPr>
            <a:r>
              <a:rPr lang="en-US" altLang="zh-CN" sz="2400" b="1">
                <a:solidFill>
                  <a:srgbClr val="008000"/>
                </a:solidFill>
                <a:latin typeface="微软雅黑" pitchFamily="34" charset="-122"/>
                <a:ea typeface="微软雅黑" pitchFamily="34" charset="-122"/>
              </a:rPr>
              <a:t>	int z=x*y;</a:t>
            </a:r>
          </a:p>
          <a:p>
            <a:pPr lvl="1">
              <a:spcBef>
                <a:spcPct val="35000"/>
              </a:spcBef>
            </a:pPr>
            <a:r>
              <a:rPr lang="en-US" altLang="zh-CN" sz="2400" b="1">
                <a:solidFill>
                  <a:srgbClr val="008000"/>
                </a:solidFill>
                <a:latin typeface="微软雅黑" pitchFamily="34" charset="-122"/>
                <a:ea typeface="微软雅黑" pitchFamily="34" charset="-122"/>
              </a:rPr>
              <a:t>  	return z;</a:t>
            </a:r>
          </a:p>
          <a:p>
            <a:pPr lvl="1">
              <a:spcBef>
                <a:spcPct val="35000"/>
              </a:spcBef>
            </a:pPr>
            <a:r>
              <a:rPr lang="en-US" altLang="zh-CN" sz="2400" b="1">
                <a:solidFill>
                  <a:srgbClr val="008000"/>
                </a:solidFill>
                <a:latin typeface="微软雅黑" pitchFamily="34" charset="-122"/>
                <a:ea typeface="微软雅黑" pitchFamily="34" charset="-122"/>
              </a:rPr>
              <a:t>}</a:t>
            </a:r>
          </a:p>
        </p:txBody>
      </p:sp>
      <p:sp>
        <p:nvSpPr>
          <p:cNvPr id="720901" name="Text Box 5"/>
          <p:cNvSpPr txBox="1">
            <a:spLocks noChangeArrowheads="1"/>
          </p:cNvSpPr>
          <p:nvPr/>
        </p:nvSpPr>
        <p:spPr bwMode="auto">
          <a:xfrm>
            <a:off x="4122738" y="4059238"/>
            <a:ext cx="4589462"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lang="en-US" altLang="zh-CN" sz="2400" b="1" dirty="0">
                <a:latin typeface="微软雅黑" pitchFamily="34" charset="-122"/>
                <a:ea typeface="微软雅黑" pitchFamily="34" charset="-122"/>
              </a:rPr>
              <a:t>x*y </a:t>
            </a:r>
            <a:r>
              <a:rPr lang="zh-CN" altLang="en-US" sz="2400" b="1" dirty="0">
                <a:latin typeface="微软雅黑" pitchFamily="34" charset="-122"/>
                <a:ea typeface="微软雅黑" pitchFamily="34" charset="-122"/>
              </a:rPr>
              <a:t>被转换为乘法指令，在乘法运算电路中得到的乘积是</a:t>
            </a:r>
            <a:r>
              <a:rPr lang="en-US" altLang="zh-CN" sz="2400" b="1" dirty="0">
                <a:latin typeface="微软雅黑" pitchFamily="34" charset="-122"/>
                <a:ea typeface="微软雅黑" pitchFamily="34" charset="-122"/>
              </a:rPr>
              <a:t>64</a:t>
            </a:r>
            <a:r>
              <a:rPr lang="zh-CN" altLang="en-US" sz="2400" b="1" dirty="0">
                <a:latin typeface="微软雅黑" pitchFamily="34" charset="-122"/>
                <a:ea typeface="微软雅黑" pitchFamily="34" charset="-122"/>
              </a:rPr>
              <a:t>位，但是，只取其低</a:t>
            </a:r>
            <a:r>
              <a:rPr lang="en-US" altLang="zh-CN" sz="2400" b="1" dirty="0">
                <a:latin typeface="微软雅黑" pitchFamily="34" charset="-122"/>
                <a:ea typeface="微软雅黑" pitchFamily="34" charset="-122"/>
              </a:rPr>
              <a:t>32</a:t>
            </a:r>
            <a:r>
              <a:rPr lang="zh-CN" altLang="en-US" sz="2400" b="1" dirty="0">
                <a:latin typeface="微软雅黑" pitchFamily="34" charset="-122"/>
                <a:ea typeface="微软雅黑" pitchFamily="34" charset="-122"/>
              </a:rPr>
              <a:t>位赋给</a:t>
            </a:r>
            <a:r>
              <a:rPr lang="en-US" altLang="zh-CN" sz="2400" b="1" dirty="0">
                <a:latin typeface="微软雅黑" pitchFamily="34" charset="-122"/>
                <a:ea typeface="微软雅黑" pitchFamily="34" charset="-122"/>
              </a:rPr>
              <a:t>z</a:t>
            </a:r>
            <a:r>
              <a:rPr lang="zh-CN" altLang="en-US" sz="2400" b="1" dirty="0">
                <a:latin typeface="微软雅黑" pitchFamily="34" charset="-122"/>
                <a:ea typeface="微软雅黑" pitchFamily="34" charset="-122"/>
              </a:rPr>
              <a:t>。</a:t>
            </a:r>
          </a:p>
        </p:txBody>
      </p:sp>
    </p:spTree>
    <p:extLst>
      <p:ext uri="{BB962C8B-B14F-4D97-AF65-F5344CB8AC3E}">
        <p14:creationId xmlns:p14="http://schemas.microsoft.com/office/powerpoint/2010/main" val="42245709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20899">
                                            <p:txEl>
                                              <p:pRg st="1" end="1"/>
                                            </p:txEl>
                                          </p:spTgt>
                                        </p:tgtEl>
                                        <p:attrNameLst>
                                          <p:attrName>style.visibility</p:attrName>
                                        </p:attrNameLst>
                                      </p:cBhvr>
                                      <p:to>
                                        <p:strVal val="visible"/>
                                      </p:to>
                                    </p:set>
                                    <p:animEffect transition="in" filter="blinds(horizontal)">
                                      <p:cBhvr>
                                        <p:cTn id="7" dur="500"/>
                                        <p:tgtEl>
                                          <p:spTgt spid="7208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0900"/>
                                        </p:tgtEl>
                                        <p:attrNameLst>
                                          <p:attrName>style.visibility</p:attrName>
                                        </p:attrNameLst>
                                      </p:cBhvr>
                                      <p:to>
                                        <p:strVal val="visible"/>
                                      </p:to>
                                    </p:set>
                                    <p:animEffect transition="in" filter="blinds(horizontal)">
                                      <p:cBhvr>
                                        <p:cTn id="12" dur="500"/>
                                        <p:tgtEl>
                                          <p:spTgt spid="7209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0901"/>
                                        </p:tgtEl>
                                        <p:attrNameLst>
                                          <p:attrName>style.visibility</p:attrName>
                                        </p:attrNameLst>
                                      </p:cBhvr>
                                      <p:to>
                                        <p:strVal val="visible"/>
                                      </p:to>
                                    </p:set>
                                    <p:animEffect transition="in" filter="blinds(horizontal)">
                                      <p:cBhvr>
                                        <p:cTn id="17" dur="500"/>
                                        <p:tgtEl>
                                          <p:spTgt spid="720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00" grpId="0"/>
      <p:bldP spid="72090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457200" y="98425"/>
            <a:ext cx="8229600" cy="561975"/>
          </a:xfrm>
        </p:spPr>
        <p:txBody>
          <a:bodyPr/>
          <a:lstStyle/>
          <a:p>
            <a:r>
              <a:rPr lang="zh-CN" altLang="en-US" smtClean="0"/>
              <a:t>整数的乘运算</a:t>
            </a:r>
            <a:r>
              <a:rPr lang="zh-CN" altLang="en-US" sz="3600" smtClean="0"/>
              <a:t> </a:t>
            </a:r>
          </a:p>
        </p:txBody>
      </p:sp>
      <p:sp>
        <p:nvSpPr>
          <p:cNvPr id="724995" name="Rectangle 3"/>
          <p:cNvSpPr>
            <a:spLocks noChangeArrowheads="1"/>
          </p:cNvSpPr>
          <p:nvPr/>
        </p:nvSpPr>
        <p:spPr bwMode="auto">
          <a:xfrm>
            <a:off x="206375" y="773113"/>
            <a:ext cx="823595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30000"/>
              </a:lnSpc>
              <a:spcBef>
                <a:spcPct val="30000"/>
              </a:spcBef>
              <a:buFontTx/>
              <a:buNone/>
            </a:pPr>
            <a:r>
              <a:rPr lang="zh-CN" altLang="en-US" sz="2200">
                <a:latin typeface="微软雅黑" pitchFamily="34" charset="-122"/>
                <a:ea typeface="微软雅黑" pitchFamily="34" charset="-122"/>
              </a:rPr>
              <a:t>结论：假定</a:t>
            </a:r>
            <a:r>
              <a:rPr lang="zh-CN" altLang="en-US" sz="2200">
                <a:solidFill>
                  <a:srgbClr val="FF0000"/>
                </a:solidFill>
                <a:latin typeface="微软雅黑" pitchFamily="34" charset="-122"/>
                <a:ea typeface="微软雅黑" pitchFamily="34" charset="-122"/>
              </a:rPr>
              <a:t>两个</a:t>
            </a:r>
            <a:r>
              <a:rPr lang="en-US" altLang="zh-CN" sz="2200">
                <a:solidFill>
                  <a:srgbClr val="FF0000"/>
                </a:solidFill>
                <a:latin typeface="微软雅黑" pitchFamily="34" charset="-122"/>
                <a:ea typeface="微软雅黑" pitchFamily="34" charset="-122"/>
              </a:rPr>
              <a:t>n</a:t>
            </a:r>
            <a:r>
              <a:rPr lang="zh-CN" altLang="en-US" sz="2200">
                <a:solidFill>
                  <a:srgbClr val="FF0000"/>
                </a:solidFill>
                <a:latin typeface="微软雅黑" pitchFamily="34" charset="-122"/>
                <a:ea typeface="微软雅黑" pitchFamily="34" charset="-122"/>
              </a:rPr>
              <a:t>位无符号</a:t>
            </a:r>
            <a:r>
              <a:rPr lang="zh-CN" altLang="en-US" sz="2200">
                <a:latin typeface="微软雅黑" pitchFamily="34" charset="-122"/>
                <a:ea typeface="微软雅黑" pitchFamily="34" charset="-122"/>
              </a:rPr>
              <a:t>整数</a:t>
            </a:r>
            <a:r>
              <a:rPr lang="en-US" altLang="zh-CN" sz="2200">
                <a:latin typeface="微软雅黑" pitchFamily="34" charset="-122"/>
                <a:ea typeface="微软雅黑" pitchFamily="34" charset="-122"/>
              </a:rPr>
              <a:t>x</a:t>
            </a:r>
            <a:r>
              <a:rPr lang="en-US" altLang="zh-CN" sz="2200" baseline="-25000">
                <a:latin typeface="微软雅黑" pitchFamily="34" charset="-122"/>
                <a:ea typeface="微软雅黑" pitchFamily="34" charset="-122"/>
              </a:rPr>
              <a:t>u</a:t>
            </a:r>
            <a:r>
              <a:rPr lang="zh-CN" altLang="en-US" sz="2200">
                <a:latin typeface="微软雅黑" pitchFamily="34" charset="-122"/>
                <a:ea typeface="微软雅黑" pitchFamily="34" charset="-122"/>
              </a:rPr>
              <a:t>和</a:t>
            </a:r>
            <a:r>
              <a:rPr lang="en-US" altLang="zh-CN" sz="2200">
                <a:latin typeface="微软雅黑" pitchFamily="34" charset="-122"/>
                <a:ea typeface="微软雅黑" pitchFamily="34" charset="-122"/>
              </a:rPr>
              <a:t>y</a:t>
            </a:r>
            <a:r>
              <a:rPr lang="en-US" altLang="zh-CN" sz="2200" baseline="-25000">
                <a:latin typeface="微软雅黑" pitchFamily="34" charset="-122"/>
                <a:ea typeface="微软雅黑" pitchFamily="34" charset="-122"/>
              </a:rPr>
              <a:t>u</a:t>
            </a:r>
            <a:r>
              <a:rPr lang="zh-CN" altLang="en-US" sz="2200">
                <a:latin typeface="微软雅黑" pitchFamily="34" charset="-122"/>
                <a:ea typeface="微软雅黑" pitchFamily="34" charset="-122"/>
              </a:rPr>
              <a:t>对应的机器数为</a:t>
            </a:r>
            <a:r>
              <a:rPr lang="en-US" altLang="zh-CN" sz="2200">
                <a:latin typeface="微软雅黑" pitchFamily="34" charset="-122"/>
                <a:ea typeface="微软雅黑" pitchFamily="34" charset="-122"/>
              </a:rPr>
              <a:t>X</a:t>
            </a:r>
            <a:r>
              <a:rPr lang="en-US" altLang="zh-CN" sz="2200" baseline="-25000">
                <a:latin typeface="微软雅黑" pitchFamily="34" charset="-122"/>
                <a:ea typeface="微软雅黑" pitchFamily="34" charset="-122"/>
              </a:rPr>
              <a:t>u</a:t>
            </a:r>
            <a:r>
              <a:rPr lang="zh-CN" altLang="en-US" sz="2200">
                <a:latin typeface="微软雅黑" pitchFamily="34" charset="-122"/>
                <a:ea typeface="微软雅黑" pitchFamily="34" charset="-122"/>
              </a:rPr>
              <a:t>和</a:t>
            </a:r>
            <a:r>
              <a:rPr lang="en-US" altLang="zh-CN" sz="2200">
                <a:latin typeface="微软雅黑" pitchFamily="34" charset="-122"/>
                <a:ea typeface="微软雅黑" pitchFamily="34" charset="-122"/>
              </a:rPr>
              <a:t>Y</a:t>
            </a:r>
            <a:r>
              <a:rPr lang="en-US" altLang="zh-CN" sz="2200" baseline="-25000">
                <a:latin typeface="微软雅黑" pitchFamily="34" charset="-122"/>
                <a:ea typeface="微软雅黑" pitchFamily="34" charset="-122"/>
              </a:rPr>
              <a:t>u</a:t>
            </a: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p</a:t>
            </a:r>
            <a:r>
              <a:rPr lang="en-US" altLang="zh-CN" sz="2200" baseline="-25000">
                <a:latin typeface="微软雅黑" pitchFamily="34" charset="-122"/>
                <a:ea typeface="微软雅黑" pitchFamily="34" charset="-122"/>
              </a:rPr>
              <a:t>u</a:t>
            </a:r>
            <a:r>
              <a:rPr lang="en-US" altLang="zh-CN" sz="2200">
                <a:latin typeface="微软雅黑" pitchFamily="34" charset="-122"/>
                <a:ea typeface="微软雅黑" pitchFamily="34" charset="-122"/>
              </a:rPr>
              <a:t>=x</a:t>
            </a:r>
            <a:r>
              <a:rPr lang="en-US" altLang="zh-CN" sz="2200" baseline="-25000">
                <a:latin typeface="微软雅黑" pitchFamily="34" charset="-122"/>
                <a:ea typeface="微软雅黑" pitchFamily="34" charset="-122"/>
              </a:rPr>
              <a:t>u</a:t>
            </a:r>
            <a:r>
              <a:rPr lang="pt-BR" altLang="zh-CN" sz="2200">
                <a:latin typeface="微软雅黑" pitchFamily="34" charset="-122"/>
                <a:ea typeface="微软雅黑" pitchFamily="34" charset="-122"/>
              </a:rPr>
              <a:t>×</a:t>
            </a:r>
            <a:r>
              <a:rPr lang="en-US" altLang="zh-CN" sz="2200">
                <a:latin typeface="微软雅黑" pitchFamily="34" charset="-122"/>
                <a:ea typeface="微软雅黑" pitchFamily="34" charset="-122"/>
              </a:rPr>
              <a:t>y</a:t>
            </a:r>
            <a:r>
              <a:rPr lang="en-US" altLang="zh-CN" sz="2200" baseline="-25000">
                <a:latin typeface="微软雅黑" pitchFamily="34" charset="-122"/>
                <a:ea typeface="微软雅黑" pitchFamily="34" charset="-122"/>
              </a:rPr>
              <a:t>u</a:t>
            </a: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p</a:t>
            </a:r>
            <a:r>
              <a:rPr lang="en-US" altLang="zh-CN" sz="2200" baseline="-25000">
                <a:latin typeface="微软雅黑" pitchFamily="34" charset="-122"/>
                <a:ea typeface="微软雅黑" pitchFamily="34" charset="-122"/>
              </a:rPr>
              <a:t>u</a:t>
            </a:r>
            <a:r>
              <a:rPr lang="zh-CN" altLang="en-US" sz="2200">
                <a:latin typeface="微软雅黑" pitchFamily="34" charset="-122"/>
                <a:ea typeface="微软雅黑" pitchFamily="34" charset="-122"/>
              </a:rPr>
              <a:t>为</a:t>
            </a:r>
            <a:r>
              <a:rPr lang="en-US" altLang="zh-CN" sz="2200">
                <a:solidFill>
                  <a:srgbClr val="FF0000"/>
                </a:solidFill>
                <a:latin typeface="微软雅黑" pitchFamily="34" charset="-122"/>
                <a:ea typeface="微软雅黑" pitchFamily="34" charset="-122"/>
              </a:rPr>
              <a:t>n</a:t>
            </a:r>
            <a:r>
              <a:rPr lang="zh-CN" altLang="en-US" sz="2200">
                <a:solidFill>
                  <a:srgbClr val="FF0000"/>
                </a:solidFill>
                <a:latin typeface="微软雅黑" pitchFamily="34" charset="-122"/>
                <a:ea typeface="微软雅黑" pitchFamily="34" charset="-122"/>
              </a:rPr>
              <a:t>位无符号整数</a:t>
            </a:r>
            <a:r>
              <a:rPr lang="zh-CN" altLang="en-US" sz="2200">
                <a:latin typeface="微软雅黑" pitchFamily="34" charset="-122"/>
                <a:ea typeface="微软雅黑" pitchFamily="34" charset="-122"/>
              </a:rPr>
              <a:t>且对应的机器数为</a:t>
            </a:r>
            <a:r>
              <a:rPr lang="en-US" altLang="zh-CN" sz="2200">
                <a:latin typeface="微软雅黑" pitchFamily="34" charset="-122"/>
                <a:ea typeface="微软雅黑" pitchFamily="34" charset="-122"/>
              </a:rPr>
              <a:t>P</a:t>
            </a:r>
            <a:r>
              <a:rPr lang="en-US" altLang="zh-CN" sz="2200" baseline="-25000">
                <a:latin typeface="微软雅黑" pitchFamily="34" charset="-122"/>
                <a:ea typeface="微软雅黑" pitchFamily="34" charset="-122"/>
              </a:rPr>
              <a:t>u</a:t>
            </a:r>
            <a:r>
              <a:rPr lang="zh-CN" altLang="en-US" sz="2200">
                <a:latin typeface="微软雅黑" pitchFamily="34" charset="-122"/>
                <a:ea typeface="微软雅黑" pitchFamily="34" charset="-122"/>
              </a:rPr>
              <a:t>；</a:t>
            </a:r>
          </a:p>
          <a:p>
            <a:pPr>
              <a:lnSpc>
                <a:spcPct val="130000"/>
              </a:lnSpc>
              <a:spcBef>
                <a:spcPct val="30000"/>
              </a:spcBef>
              <a:buFontTx/>
              <a:buNone/>
            </a:pPr>
            <a:r>
              <a:rPr lang="zh-CN" altLang="en-US" sz="2200">
                <a:solidFill>
                  <a:srgbClr val="FF0000"/>
                </a:solidFill>
                <a:latin typeface="微软雅黑" pitchFamily="34" charset="-122"/>
                <a:ea typeface="微软雅黑" pitchFamily="34" charset="-122"/>
              </a:rPr>
              <a:t>两个</a:t>
            </a:r>
            <a:r>
              <a:rPr lang="en-US" altLang="zh-CN" sz="2200">
                <a:solidFill>
                  <a:srgbClr val="FF0000"/>
                </a:solidFill>
                <a:latin typeface="微软雅黑" pitchFamily="34" charset="-122"/>
                <a:ea typeface="微软雅黑" pitchFamily="34" charset="-122"/>
              </a:rPr>
              <a:t>n</a:t>
            </a:r>
            <a:r>
              <a:rPr lang="zh-CN" altLang="en-US" sz="2200">
                <a:solidFill>
                  <a:srgbClr val="FF0000"/>
                </a:solidFill>
                <a:latin typeface="微软雅黑" pitchFamily="34" charset="-122"/>
                <a:ea typeface="微软雅黑" pitchFamily="34" charset="-122"/>
              </a:rPr>
              <a:t>位带符号</a:t>
            </a:r>
            <a:r>
              <a:rPr lang="zh-CN" altLang="en-US" sz="2200">
                <a:latin typeface="微软雅黑" pitchFamily="34" charset="-122"/>
                <a:ea typeface="微软雅黑" pitchFamily="34" charset="-122"/>
              </a:rPr>
              <a:t>整数</a:t>
            </a:r>
            <a:r>
              <a:rPr lang="en-US" altLang="zh-CN" sz="2200">
                <a:latin typeface="微软雅黑" pitchFamily="34" charset="-122"/>
                <a:ea typeface="微软雅黑" pitchFamily="34" charset="-122"/>
              </a:rPr>
              <a:t>x</a:t>
            </a:r>
            <a:r>
              <a:rPr lang="en-US" altLang="zh-CN" sz="2200" baseline="-25000">
                <a:latin typeface="微软雅黑" pitchFamily="34" charset="-122"/>
                <a:ea typeface="微软雅黑" pitchFamily="34" charset="-122"/>
              </a:rPr>
              <a:t>s</a:t>
            </a:r>
            <a:r>
              <a:rPr lang="zh-CN" altLang="en-US" sz="2200">
                <a:latin typeface="微软雅黑" pitchFamily="34" charset="-122"/>
                <a:ea typeface="微软雅黑" pitchFamily="34" charset="-122"/>
              </a:rPr>
              <a:t>和</a:t>
            </a:r>
            <a:r>
              <a:rPr lang="en-US" altLang="zh-CN" sz="2200">
                <a:latin typeface="微软雅黑" pitchFamily="34" charset="-122"/>
                <a:ea typeface="微软雅黑" pitchFamily="34" charset="-122"/>
              </a:rPr>
              <a:t>y</a:t>
            </a:r>
            <a:r>
              <a:rPr lang="en-US" altLang="zh-CN" sz="2200" baseline="-25000">
                <a:latin typeface="微软雅黑" pitchFamily="34" charset="-122"/>
                <a:ea typeface="微软雅黑" pitchFamily="34" charset="-122"/>
              </a:rPr>
              <a:t>s</a:t>
            </a:r>
            <a:r>
              <a:rPr lang="zh-CN" altLang="en-US" sz="2200">
                <a:latin typeface="微软雅黑" pitchFamily="34" charset="-122"/>
                <a:ea typeface="微软雅黑" pitchFamily="34" charset="-122"/>
              </a:rPr>
              <a:t>对应的机器数为</a:t>
            </a:r>
            <a:r>
              <a:rPr lang="en-US" altLang="zh-CN" sz="2200">
                <a:latin typeface="微软雅黑" pitchFamily="34" charset="-122"/>
                <a:ea typeface="微软雅黑" pitchFamily="34" charset="-122"/>
              </a:rPr>
              <a:t>X</a:t>
            </a:r>
            <a:r>
              <a:rPr lang="en-US" altLang="zh-CN" sz="2200" baseline="-25000">
                <a:latin typeface="微软雅黑" pitchFamily="34" charset="-122"/>
                <a:ea typeface="微软雅黑" pitchFamily="34" charset="-122"/>
              </a:rPr>
              <a:t>s</a:t>
            </a:r>
            <a:r>
              <a:rPr lang="zh-CN" altLang="en-US" sz="2200">
                <a:latin typeface="微软雅黑" pitchFamily="34" charset="-122"/>
                <a:ea typeface="微软雅黑" pitchFamily="34" charset="-122"/>
              </a:rPr>
              <a:t>和</a:t>
            </a:r>
            <a:r>
              <a:rPr lang="en-US" altLang="zh-CN" sz="2200">
                <a:latin typeface="微软雅黑" pitchFamily="34" charset="-122"/>
                <a:ea typeface="微软雅黑" pitchFamily="34" charset="-122"/>
              </a:rPr>
              <a:t>Y</a:t>
            </a:r>
            <a:r>
              <a:rPr lang="en-US" altLang="zh-CN" sz="2200" baseline="-25000">
                <a:latin typeface="微软雅黑" pitchFamily="34" charset="-122"/>
                <a:ea typeface="微软雅黑" pitchFamily="34" charset="-122"/>
              </a:rPr>
              <a:t>s</a:t>
            </a: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p</a:t>
            </a:r>
            <a:r>
              <a:rPr lang="en-US" altLang="zh-CN" sz="2200" baseline="-25000">
                <a:latin typeface="微软雅黑" pitchFamily="34" charset="-122"/>
                <a:ea typeface="微软雅黑" pitchFamily="34" charset="-122"/>
              </a:rPr>
              <a:t>s</a:t>
            </a:r>
            <a:r>
              <a:rPr lang="en-US" altLang="zh-CN" sz="2200">
                <a:latin typeface="微软雅黑" pitchFamily="34" charset="-122"/>
                <a:ea typeface="微软雅黑" pitchFamily="34" charset="-122"/>
              </a:rPr>
              <a:t>=x</a:t>
            </a:r>
            <a:r>
              <a:rPr lang="en-US" altLang="zh-CN" sz="2200" baseline="-25000">
                <a:latin typeface="微软雅黑" pitchFamily="34" charset="-122"/>
                <a:ea typeface="微软雅黑" pitchFamily="34" charset="-122"/>
              </a:rPr>
              <a:t>s</a:t>
            </a:r>
            <a:r>
              <a:rPr lang="pt-BR" altLang="zh-CN" sz="2200">
                <a:latin typeface="微软雅黑" pitchFamily="34" charset="-122"/>
                <a:ea typeface="微软雅黑" pitchFamily="34" charset="-122"/>
              </a:rPr>
              <a:t>×</a:t>
            </a:r>
            <a:r>
              <a:rPr lang="en-US" altLang="zh-CN" sz="2200">
                <a:latin typeface="微软雅黑" pitchFamily="34" charset="-122"/>
                <a:ea typeface="微软雅黑" pitchFamily="34" charset="-122"/>
              </a:rPr>
              <a:t>y</a:t>
            </a:r>
            <a:r>
              <a:rPr lang="en-US" altLang="zh-CN" sz="2200" baseline="-25000">
                <a:latin typeface="微软雅黑" pitchFamily="34" charset="-122"/>
                <a:ea typeface="微软雅黑" pitchFamily="34" charset="-122"/>
              </a:rPr>
              <a:t>s</a:t>
            </a:r>
            <a:r>
              <a:rPr lang="zh-CN" altLang="en-US" sz="2200">
                <a:latin typeface="微软雅黑" pitchFamily="34" charset="-122"/>
                <a:ea typeface="微软雅黑" pitchFamily="34" charset="-122"/>
              </a:rPr>
              <a:t>，</a:t>
            </a:r>
            <a:r>
              <a:rPr lang="en-US" altLang="zh-CN" sz="2200">
                <a:latin typeface="微软雅黑" pitchFamily="34" charset="-122"/>
                <a:ea typeface="微软雅黑" pitchFamily="34" charset="-122"/>
              </a:rPr>
              <a:t>p</a:t>
            </a:r>
            <a:r>
              <a:rPr lang="en-US" altLang="zh-CN" sz="2200" baseline="-25000">
                <a:latin typeface="微软雅黑" pitchFamily="34" charset="-122"/>
                <a:ea typeface="微软雅黑" pitchFamily="34" charset="-122"/>
              </a:rPr>
              <a:t>s</a:t>
            </a:r>
            <a:r>
              <a:rPr lang="zh-CN" altLang="en-US" sz="2200">
                <a:latin typeface="微软雅黑" pitchFamily="34" charset="-122"/>
                <a:ea typeface="微软雅黑" pitchFamily="34" charset="-122"/>
              </a:rPr>
              <a:t>为</a:t>
            </a:r>
            <a:r>
              <a:rPr lang="en-US" altLang="zh-CN" sz="2200">
                <a:solidFill>
                  <a:srgbClr val="FF0000"/>
                </a:solidFill>
                <a:latin typeface="微软雅黑" pitchFamily="34" charset="-122"/>
                <a:ea typeface="微软雅黑" pitchFamily="34" charset="-122"/>
              </a:rPr>
              <a:t>n</a:t>
            </a:r>
            <a:r>
              <a:rPr lang="zh-CN" altLang="en-US" sz="2200">
                <a:solidFill>
                  <a:srgbClr val="FF0000"/>
                </a:solidFill>
                <a:latin typeface="微软雅黑" pitchFamily="34" charset="-122"/>
                <a:ea typeface="微软雅黑" pitchFamily="34" charset="-122"/>
              </a:rPr>
              <a:t>位带符号整数</a:t>
            </a:r>
            <a:r>
              <a:rPr lang="zh-CN" altLang="en-US" sz="2200">
                <a:latin typeface="微软雅黑" pitchFamily="34" charset="-122"/>
                <a:ea typeface="微软雅黑" pitchFamily="34" charset="-122"/>
              </a:rPr>
              <a:t>且对应的机器数为</a:t>
            </a:r>
            <a:r>
              <a:rPr lang="en-US" altLang="zh-CN" sz="2200">
                <a:latin typeface="微软雅黑" pitchFamily="34" charset="-122"/>
                <a:ea typeface="微软雅黑" pitchFamily="34" charset="-122"/>
              </a:rPr>
              <a:t>P</a:t>
            </a:r>
            <a:r>
              <a:rPr lang="en-US" altLang="zh-CN" sz="2200" baseline="-25000">
                <a:latin typeface="微软雅黑" pitchFamily="34" charset="-122"/>
                <a:ea typeface="微软雅黑" pitchFamily="34" charset="-122"/>
              </a:rPr>
              <a:t>s</a:t>
            </a:r>
            <a:r>
              <a:rPr lang="zh-CN" altLang="en-US" sz="2200">
                <a:latin typeface="微软雅黑" pitchFamily="34" charset="-122"/>
                <a:ea typeface="微软雅黑" pitchFamily="34" charset="-122"/>
              </a:rPr>
              <a:t>。</a:t>
            </a:r>
          </a:p>
          <a:p>
            <a:pPr>
              <a:lnSpc>
                <a:spcPct val="130000"/>
              </a:lnSpc>
              <a:spcBef>
                <a:spcPct val="30000"/>
              </a:spcBef>
              <a:buFontTx/>
              <a:buNone/>
            </a:pPr>
            <a:r>
              <a:rPr lang="zh-CN" altLang="en-US" sz="2200">
                <a:latin typeface="微软雅黑" pitchFamily="34" charset="-122"/>
                <a:ea typeface="微软雅黑" pitchFamily="34" charset="-122"/>
              </a:rPr>
              <a:t>若</a:t>
            </a:r>
            <a:r>
              <a:rPr lang="en-US" altLang="zh-CN" sz="2200">
                <a:latin typeface="微软雅黑" pitchFamily="34" charset="-122"/>
                <a:ea typeface="微软雅黑" pitchFamily="34" charset="-122"/>
              </a:rPr>
              <a:t>X</a:t>
            </a:r>
            <a:r>
              <a:rPr lang="en-US" altLang="zh-CN" sz="2200" baseline="-25000">
                <a:latin typeface="微软雅黑" pitchFamily="34" charset="-122"/>
                <a:ea typeface="微软雅黑" pitchFamily="34" charset="-122"/>
              </a:rPr>
              <a:t>u</a:t>
            </a:r>
            <a:r>
              <a:rPr lang="en-US" altLang="zh-CN" sz="2200">
                <a:latin typeface="微软雅黑" pitchFamily="34" charset="-122"/>
                <a:ea typeface="微软雅黑" pitchFamily="34" charset="-122"/>
              </a:rPr>
              <a:t>=X</a:t>
            </a:r>
            <a:r>
              <a:rPr lang="en-US" altLang="zh-CN" sz="2200" baseline="-25000">
                <a:latin typeface="微软雅黑" pitchFamily="34" charset="-122"/>
                <a:ea typeface="微软雅黑" pitchFamily="34" charset="-122"/>
              </a:rPr>
              <a:t>s</a:t>
            </a:r>
            <a:r>
              <a:rPr lang="zh-CN" altLang="en-US" sz="2200">
                <a:latin typeface="微软雅黑" pitchFamily="34" charset="-122"/>
                <a:ea typeface="微软雅黑" pitchFamily="34" charset="-122"/>
              </a:rPr>
              <a:t>且</a:t>
            </a:r>
            <a:r>
              <a:rPr lang="en-US" altLang="zh-CN" sz="2200">
                <a:latin typeface="微软雅黑" pitchFamily="34" charset="-122"/>
                <a:ea typeface="微软雅黑" pitchFamily="34" charset="-122"/>
              </a:rPr>
              <a:t>Y</a:t>
            </a:r>
            <a:r>
              <a:rPr lang="en-US" altLang="zh-CN" sz="2200" baseline="-25000">
                <a:latin typeface="微软雅黑" pitchFamily="34" charset="-122"/>
                <a:ea typeface="微软雅黑" pitchFamily="34" charset="-122"/>
              </a:rPr>
              <a:t>u</a:t>
            </a:r>
            <a:r>
              <a:rPr lang="en-US" altLang="zh-CN" sz="2200">
                <a:latin typeface="微软雅黑" pitchFamily="34" charset="-122"/>
                <a:ea typeface="微软雅黑" pitchFamily="34" charset="-122"/>
              </a:rPr>
              <a:t>=Y</a:t>
            </a:r>
            <a:r>
              <a:rPr lang="en-US" altLang="zh-CN" sz="2200" baseline="-25000">
                <a:latin typeface="微软雅黑" pitchFamily="34" charset="-122"/>
                <a:ea typeface="微软雅黑" pitchFamily="34" charset="-122"/>
              </a:rPr>
              <a:t>s</a:t>
            </a:r>
            <a:r>
              <a:rPr lang="zh-CN" altLang="en-US" sz="2200">
                <a:latin typeface="微软雅黑" pitchFamily="34" charset="-122"/>
                <a:ea typeface="微软雅黑" pitchFamily="34" charset="-122"/>
              </a:rPr>
              <a:t>，则</a:t>
            </a:r>
            <a:r>
              <a:rPr lang="en-US" altLang="zh-CN" sz="2200">
                <a:latin typeface="微软雅黑" pitchFamily="34" charset="-122"/>
                <a:ea typeface="微软雅黑" pitchFamily="34" charset="-122"/>
              </a:rPr>
              <a:t>P</a:t>
            </a:r>
            <a:r>
              <a:rPr lang="en-US" altLang="zh-CN" sz="2200" baseline="-25000">
                <a:latin typeface="微软雅黑" pitchFamily="34" charset="-122"/>
                <a:ea typeface="微软雅黑" pitchFamily="34" charset="-122"/>
              </a:rPr>
              <a:t>u</a:t>
            </a:r>
            <a:r>
              <a:rPr lang="en-US" altLang="zh-CN" sz="2200">
                <a:latin typeface="微软雅黑" pitchFamily="34" charset="-122"/>
                <a:ea typeface="微软雅黑" pitchFamily="34" charset="-122"/>
              </a:rPr>
              <a:t>=P</a:t>
            </a:r>
            <a:r>
              <a:rPr lang="en-US" altLang="zh-CN" sz="2200" baseline="-25000">
                <a:latin typeface="微软雅黑" pitchFamily="34" charset="-122"/>
                <a:ea typeface="微软雅黑" pitchFamily="34" charset="-122"/>
              </a:rPr>
              <a:t>s</a:t>
            </a:r>
            <a:r>
              <a:rPr lang="zh-CN" altLang="en-US" sz="2200">
                <a:latin typeface="微软雅黑" pitchFamily="34" charset="-122"/>
                <a:ea typeface="微软雅黑" pitchFamily="34" charset="-122"/>
              </a:rPr>
              <a:t>。 </a:t>
            </a:r>
          </a:p>
        </p:txBody>
      </p:sp>
      <p:sp>
        <p:nvSpPr>
          <p:cNvPr id="724996" name="Text Box 4"/>
          <p:cNvSpPr txBox="1">
            <a:spLocks noChangeArrowheads="1"/>
          </p:cNvSpPr>
          <p:nvPr/>
        </p:nvSpPr>
        <p:spPr bwMode="auto">
          <a:xfrm>
            <a:off x="250825" y="3429000"/>
            <a:ext cx="44561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lang="zh-CN" altLang="en-US" sz="2200">
                <a:solidFill>
                  <a:srgbClr val="0000FF"/>
                </a:solidFill>
                <a:latin typeface="微软雅黑" pitchFamily="34" charset="-122"/>
                <a:ea typeface="微软雅黑" pitchFamily="34" charset="-122"/>
              </a:rPr>
              <a:t>可用无符号乘来实现带符号乘，但高</a:t>
            </a:r>
            <a:r>
              <a:rPr lang="en-US" altLang="zh-CN" sz="2200">
                <a:solidFill>
                  <a:srgbClr val="0000FF"/>
                </a:solidFill>
                <a:latin typeface="微软雅黑" pitchFamily="34" charset="-122"/>
                <a:ea typeface="微软雅黑" pitchFamily="34" charset="-122"/>
              </a:rPr>
              <a:t>n</a:t>
            </a:r>
            <a:r>
              <a:rPr lang="zh-CN" altLang="en-US" sz="2200">
                <a:solidFill>
                  <a:srgbClr val="0000FF"/>
                </a:solidFill>
                <a:latin typeface="微软雅黑" pitchFamily="34" charset="-122"/>
                <a:ea typeface="微软雅黑" pitchFamily="34" charset="-122"/>
              </a:rPr>
              <a:t>位无法得到，故不能判断溢出。</a:t>
            </a:r>
          </a:p>
        </p:txBody>
      </p:sp>
      <p:sp>
        <p:nvSpPr>
          <p:cNvPr id="117765" name="Text Box 5"/>
          <p:cNvSpPr txBox="1">
            <a:spLocks noChangeArrowheads="1"/>
          </p:cNvSpPr>
          <p:nvPr/>
        </p:nvSpPr>
        <p:spPr bwMode="auto">
          <a:xfrm>
            <a:off x="1422400" y="5313363"/>
            <a:ext cx="2116138"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eaLnBrk="1" hangingPunct="1">
              <a:lnSpc>
                <a:spcPct val="100000"/>
              </a:lnSpc>
              <a:spcBef>
                <a:spcPct val="50000"/>
              </a:spcBef>
              <a:buFontTx/>
              <a:buNone/>
            </a:pPr>
            <a:r>
              <a:rPr lang="zh-CN" altLang="en-US">
                <a:solidFill>
                  <a:srgbClr val="0033CC"/>
                </a:solidFill>
                <a:ea typeface="微软雅黑" pitchFamily="34" charset="-122"/>
                <a:hlinkClick r:id="" action="ppaction://hlinkshowjump?jump=nextslide"/>
              </a:rPr>
              <a:t>无符号</a:t>
            </a:r>
            <a:r>
              <a:rPr lang="zh-CN" altLang="en-US">
                <a:ea typeface="微软雅黑" pitchFamily="34" charset="-122"/>
                <a:hlinkClick r:id="" action="ppaction://hlinkshowjump?jump=nextslide"/>
              </a:rPr>
              <a:t>乘法器</a:t>
            </a:r>
            <a:r>
              <a:rPr lang="zh-CN" altLang="en-US" sz="1800" b="0">
                <a:hlinkClick r:id="" action="ppaction://hlinkshowjump?jump=nextslide"/>
              </a:rPr>
              <a:t> </a:t>
            </a:r>
            <a:endParaRPr lang="zh-CN" altLang="en-US" sz="1800" b="0"/>
          </a:p>
        </p:txBody>
      </p:sp>
      <p:sp>
        <p:nvSpPr>
          <p:cNvPr id="117766" name="Line 6"/>
          <p:cNvSpPr>
            <a:spLocks noChangeShapeType="1"/>
          </p:cNvSpPr>
          <p:nvPr/>
        </p:nvSpPr>
        <p:spPr bwMode="auto">
          <a:xfrm flipV="1">
            <a:off x="1827213" y="5762625"/>
            <a:ext cx="0" cy="5857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67" name="Line 7"/>
          <p:cNvSpPr>
            <a:spLocks noChangeShapeType="1"/>
          </p:cNvSpPr>
          <p:nvPr/>
        </p:nvSpPr>
        <p:spPr bwMode="auto">
          <a:xfrm flipV="1">
            <a:off x="3087688" y="5762625"/>
            <a:ext cx="0" cy="5857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68" name="Line 8"/>
          <p:cNvSpPr>
            <a:spLocks noChangeShapeType="1"/>
          </p:cNvSpPr>
          <p:nvPr/>
        </p:nvSpPr>
        <p:spPr bwMode="auto">
          <a:xfrm flipV="1">
            <a:off x="2143125" y="4727575"/>
            <a:ext cx="0" cy="5857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69" name="Line 9"/>
          <p:cNvSpPr>
            <a:spLocks noChangeShapeType="1"/>
          </p:cNvSpPr>
          <p:nvPr/>
        </p:nvSpPr>
        <p:spPr bwMode="auto">
          <a:xfrm flipV="1">
            <a:off x="2727325" y="4727575"/>
            <a:ext cx="0" cy="5857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70" name="Line 10"/>
          <p:cNvSpPr>
            <a:spLocks noChangeShapeType="1"/>
          </p:cNvSpPr>
          <p:nvPr/>
        </p:nvSpPr>
        <p:spPr bwMode="auto">
          <a:xfrm>
            <a:off x="1738313" y="6032500"/>
            <a:ext cx="179387" cy="904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71" name="Line 11"/>
          <p:cNvSpPr>
            <a:spLocks noChangeShapeType="1"/>
          </p:cNvSpPr>
          <p:nvPr/>
        </p:nvSpPr>
        <p:spPr bwMode="auto">
          <a:xfrm>
            <a:off x="2998788" y="6032500"/>
            <a:ext cx="179387" cy="904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72" name="Line 12"/>
          <p:cNvSpPr>
            <a:spLocks noChangeShapeType="1"/>
          </p:cNvSpPr>
          <p:nvPr/>
        </p:nvSpPr>
        <p:spPr bwMode="auto">
          <a:xfrm>
            <a:off x="2052638" y="4997450"/>
            <a:ext cx="179387" cy="904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73" name="Line 13"/>
          <p:cNvSpPr>
            <a:spLocks noChangeShapeType="1"/>
          </p:cNvSpPr>
          <p:nvPr/>
        </p:nvSpPr>
        <p:spPr bwMode="auto">
          <a:xfrm>
            <a:off x="2638425" y="5041900"/>
            <a:ext cx="179388" cy="904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74" name="Text Box 14"/>
          <p:cNvSpPr txBox="1">
            <a:spLocks noChangeArrowheads="1"/>
          </p:cNvSpPr>
          <p:nvPr/>
        </p:nvSpPr>
        <p:spPr bwMode="auto">
          <a:xfrm>
            <a:off x="1603375" y="6296025"/>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lang="en-US" altLang="zh-CN">
                <a:latin typeface="微软雅黑" pitchFamily="34" charset="-122"/>
                <a:ea typeface="微软雅黑" pitchFamily="34" charset="-122"/>
              </a:rPr>
              <a:t>X</a:t>
            </a:r>
            <a:r>
              <a:rPr lang="en-US" altLang="zh-CN" baseline="-25000">
                <a:latin typeface="微软雅黑" pitchFamily="34" charset="-122"/>
                <a:ea typeface="微软雅黑" pitchFamily="34" charset="-122"/>
              </a:rPr>
              <a:t>u</a:t>
            </a:r>
          </a:p>
        </p:txBody>
      </p:sp>
      <p:sp>
        <p:nvSpPr>
          <p:cNvPr id="117775" name="Text Box 15"/>
          <p:cNvSpPr txBox="1">
            <a:spLocks noChangeArrowheads="1"/>
          </p:cNvSpPr>
          <p:nvPr/>
        </p:nvSpPr>
        <p:spPr bwMode="auto">
          <a:xfrm>
            <a:off x="2862263" y="6302375"/>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lang="en-US" altLang="zh-CN">
                <a:latin typeface="微软雅黑" pitchFamily="34" charset="-122"/>
                <a:ea typeface="微软雅黑" pitchFamily="34" charset="-122"/>
              </a:rPr>
              <a:t>Y</a:t>
            </a:r>
            <a:r>
              <a:rPr lang="en-US" altLang="zh-CN" baseline="-25000">
                <a:latin typeface="微软雅黑" pitchFamily="34" charset="-122"/>
                <a:ea typeface="微软雅黑" pitchFamily="34" charset="-122"/>
              </a:rPr>
              <a:t>u</a:t>
            </a:r>
          </a:p>
        </p:txBody>
      </p:sp>
      <p:sp>
        <p:nvSpPr>
          <p:cNvPr id="117776" name="Text Box 16"/>
          <p:cNvSpPr txBox="1">
            <a:spLocks noChangeArrowheads="1"/>
          </p:cNvSpPr>
          <p:nvPr/>
        </p:nvSpPr>
        <p:spPr bwMode="auto">
          <a:xfrm>
            <a:off x="2547938" y="4322763"/>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lang="en-US" altLang="zh-CN">
                <a:latin typeface="微软雅黑" pitchFamily="34" charset="-122"/>
                <a:ea typeface="微软雅黑" pitchFamily="34" charset="-122"/>
              </a:rPr>
              <a:t>P</a:t>
            </a:r>
            <a:r>
              <a:rPr lang="en-US" altLang="zh-CN" baseline="-25000">
                <a:latin typeface="微软雅黑" pitchFamily="34" charset="-122"/>
                <a:ea typeface="微软雅黑" pitchFamily="34" charset="-122"/>
              </a:rPr>
              <a:t>u</a:t>
            </a:r>
          </a:p>
        </p:txBody>
      </p:sp>
      <p:sp>
        <p:nvSpPr>
          <p:cNvPr id="117777" name="Text Box 17"/>
          <p:cNvSpPr txBox="1">
            <a:spLocks noChangeArrowheads="1"/>
          </p:cNvSpPr>
          <p:nvPr/>
        </p:nvSpPr>
        <p:spPr bwMode="auto">
          <a:xfrm>
            <a:off x="1692275" y="4772025"/>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lang="en-US" altLang="zh-CN">
                <a:latin typeface="微软雅黑" pitchFamily="34" charset="-122"/>
                <a:ea typeface="微软雅黑" pitchFamily="34" charset="-122"/>
              </a:rPr>
              <a:t>n</a:t>
            </a:r>
            <a:endParaRPr lang="en-US" altLang="zh-CN" baseline="-25000">
              <a:latin typeface="微软雅黑" pitchFamily="34" charset="-122"/>
              <a:ea typeface="微软雅黑" pitchFamily="34" charset="-122"/>
            </a:endParaRPr>
          </a:p>
        </p:txBody>
      </p:sp>
      <p:sp>
        <p:nvSpPr>
          <p:cNvPr id="117778" name="Text Box 18"/>
          <p:cNvSpPr txBox="1">
            <a:spLocks noChangeArrowheads="1"/>
          </p:cNvSpPr>
          <p:nvPr/>
        </p:nvSpPr>
        <p:spPr bwMode="auto">
          <a:xfrm>
            <a:off x="2773363" y="4824413"/>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lang="en-US" altLang="zh-CN">
                <a:latin typeface="微软雅黑" pitchFamily="34" charset="-122"/>
                <a:ea typeface="微软雅黑" pitchFamily="34" charset="-122"/>
              </a:rPr>
              <a:t>n</a:t>
            </a:r>
            <a:endParaRPr lang="en-US" altLang="zh-CN" baseline="-25000">
              <a:latin typeface="微软雅黑" pitchFamily="34" charset="-122"/>
              <a:ea typeface="微软雅黑" pitchFamily="34" charset="-122"/>
            </a:endParaRPr>
          </a:p>
        </p:txBody>
      </p:sp>
      <p:sp>
        <p:nvSpPr>
          <p:cNvPr id="117779" name="Text Box 19"/>
          <p:cNvSpPr txBox="1">
            <a:spLocks noChangeArrowheads="1"/>
          </p:cNvSpPr>
          <p:nvPr/>
        </p:nvSpPr>
        <p:spPr bwMode="auto">
          <a:xfrm>
            <a:off x="1873250" y="5853113"/>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lang="en-US" altLang="zh-CN">
                <a:latin typeface="微软雅黑" pitchFamily="34" charset="-122"/>
                <a:ea typeface="微软雅黑" pitchFamily="34" charset="-122"/>
              </a:rPr>
              <a:t>n</a:t>
            </a:r>
            <a:endParaRPr lang="en-US" altLang="zh-CN" baseline="-25000">
              <a:latin typeface="微软雅黑" pitchFamily="34" charset="-122"/>
              <a:ea typeface="微软雅黑" pitchFamily="34" charset="-122"/>
            </a:endParaRPr>
          </a:p>
        </p:txBody>
      </p:sp>
      <p:sp>
        <p:nvSpPr>
          <p:cNvPr id="117780" name="Text Box 20"/>
          <p:cNvSpPr txBox="1">
            <a:spLocks noChangeArrowheads="1"/>
          </p:cNvSpPr>
          <p:nvPr/>
        </p:nvSpPr>
        <p:spPr bwMode="auto">
          <a:xfrm>
            <a:off x="3132138" y="5853113"/>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lang="en-US" altLang="zh-CN">
                <a:latin typeface="微软雅黑" pitchFamily="34" charset="-122"/>
                <a:ea typeface="微软雅黑" pitchFamily="34" charset="-122"/>
              </a:rPr>
              <a:t>n</a:t>
            </a:r>
            <a:endParaRPr lang="en-US" altLang="zh-CN" baseline="-25000">
              <a:latin typeface="微软雅黑" pitchFamily="34" charset="-122"/>
              <a:ea typeface="微软雅黑" pitchFamily="34" charset="-122"/>
            </a:endParaRPr>
          </a:p>
        </p:txBody>
      </p:sp>
      <p:sp>
        <p:nvSpPr>
          <p:cNvPr id="117781" name="Rectangle 21"/>
          <p:cNvSpPr>
            <a:spLocks noChangeArrowheads="1"/>
          </p:cNvSpPr>
          <p:nvPr/>
        </p:nvSpPr>
        <p:spPr bwMode="auto">
          <a:xfrm>
            <a:off x="273050" y="4302125"/>
            <a:ext cx="13906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r>
              <a:rPr lang="en-US" altLang="zh-CN">
                <a:solidFill>
                  <a:srgbClr val="FF0000"/>
                </a:solidFill>
              </a:rPr>
              <a:t>p</a:t>
            </a:r>
            <a:r>
              <a:rPr lang="en-US" altLang="zh-CN" baseline="-25000">
                <a:solidFill>
                  <a:srgbClr val="FF0000"/>
                </a:solidFill>
              </a:rPr>
              <a:t>u</a:t>
            </a:r>
            <a:r>
              <a:rPr lang="en-US" altLang="zh-CN">
                <a:solidFill>
                  <a:srgbClr val="FF0000"/>
                </a:solidFill>
              </a:rPr>
              <a:t>=x</a:t>
            </a:r>
            <a:r>
              <a:rPr lang="en-US" altLang="zh-CN" baseline="-25000">
                <a:solidFill>
                  <a:srgbClr val="FF0000"/>
                </a:solidFill>
              </a:rPr>
              <a:t>u</a:t>
            </a:r>
            <a:r>
              <a:rPr lang="pt-BR" altLang="zh-CN">
                <a:solidFill>
                  <a:srgbClr val="FF0000"/>
                </a:solidFill>
              </a:rPr>
              <a:t>*</a:t>
            </a:r>
            <a:r>
              <a:rPr lang="en-US" altLang="zh-CN">
                <a:solidFill>
                  <a:srgbClr val="FF0000"/>
                </a:solidFill>
              </a:rPr>
              <a:t>y</a:t>
            </a:r>
            <a:r>
              <a:rPr lang="en-US" altLang="zh-CN" baseline="-25000">
                <a:solidFill>
                  <a:srgbClr val="FF0000"/>
                </a:solidFill>
              </a:rPr>
              <a:t>u</a:t>
            </a:r>
            <a:endParaRPr lang="zh-CN" altLang="en-US">
              <a:solidFill>
                <a:srgbClr val="FF0000"/>
              </a:solidFill>
            </a:endParaRPr>
          </a:p>
        </p:txBody>
      </p:sp>
      <p:sp>
        <p:nvSpPr>
          <p:cNvPr id="117782" name="Text Box 22"/>
          <p:cNvSpPr txBox="1">
            <a:spLocks noChangeArrowheads="1"/>
          </p:cNvSpPr>
          <p:nvPr/>
        </p:nvSpPr>
        <p:spPr bwMode="auto">
          <a:xfrm>
            <a:off x="6418263" y="5321300"/>
            <a:ext cx="2116137"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eaLnBrk="1" hangingPunct="1">
              <a:lnSpc>
                <a:spcPct val="100000"/>
              </a:lnSpc>
              <a:spcBef>
                <a:spcPct val="50000"/>
              </a:spcBef>
              <a:buFontTx/>
              <a:buNone/>
            </a:pPr>
            <a:r>
              <a:rPr lang="zh-CN" altLang="en-US">
                <a:solidFill>
                  <a:srgbClr val="0033CC"/>
                </a:solidFill>
                <a:ea typeface="微软雅黑" pitchFamily="34" charset="-122"/>
                <a:hlinkClick r:id="rId3" action="ppaction://hlinksldjump"/>
              </a:rPr>
              <a:t>带符号</a:t>
            </a:r>
            <a:r>
              <a:rPr lang="zh-CN" altLang="en-US">
                <a:ea typeface="微软雅黑" pitchFamily="34" charset="-122"/>
                <a:hlinkClick r:id="rId3" action="ppaction://hlinksldjump"/>
              </a:rPr>
              <a:t>乘法器</a:t>
            </a:r>
            <a:r>
              <a:rPr lang="zh-CN" altLang="en-US" sz="1800" b="0">
                <a:hlinkClick r:id="rId3" action="ppaction://hlinksldjump"/>
              </a:rPr>
              <a:t> </a:t>
            </a:r>
            <a:endParaRPr lang="zh-CN" altLang="en-US" sz="1800" b="0"/>
          </a:p>
        </p:txBody>
      </p:sp>
      <p:sp>
        <p:nvSpPr>
          <p:cNvPr id="117783" name="Line 23"/>
          <p:cNvSpPr>
            <a:spLocks noChangeShapeType="1"/>
          </p:cNvSpPr>
          <p:nvPr/>
        </p:nvSpPr>
        <p:spPr bwMode="auto">
          <a:xfrm flipV="1">
            <a:off x="6823075" y="5770563"/>
            <a:ext cx="0" cy="5857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84" name="Line 24"/>
          <p:cNvSpPr>
            <a:spLocks noChangeShapeType="1"/>
          </p:cNvSpPr>
          <p:nvPr/>
        </p:nvSpPr>
        <p:spPr bwMode="auto">
          <a:xfrm flipV="1">
            <a:off x="8083550" y="5770563"/>
            <a:ext cx="0" cy="5857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85" name="Line 25"/>
          <p:cNvSpPr>
            <a:spLocks noChangeShapeType="1"/>
          </p:cNvSpPr>
          <p:nvPr/>
        </p:nvSpPr>
        <p:spPr bwMode="auto">
          <a:xfrm flipV="1">
            <a:off x="7138988" y="4735513"/>
            <a:ext cx="0" cy="5857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86" name="Line 26"/>
          <p:cNvSpPr>
            <a:spLocks noChangeShapeType="1"/>
          </p:cNvSpPr>
          <p:nvPr/>
        </p:nvSpPr>
        <p:spPr bwMode="auto">
          <a:xfrm flipV="1">
            <a:off x="7723188" y="4735513"/>
            <a:ext cx="0" cy="5857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87" name="Line 27"/>
          <p:cNvSpPr>
            <a:spLocks noChangeShapeType="1"/>
          </p:cNvSpPr>
          <p:nvPr/>
        </p:nvSpPr>
        <p:spPr bwMode="auto">
          <a:xfrm>
            <a:off x="6734175" y="6040438"/>
            <a:ext cx="179388" cy="904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88" name="Line 28"/>
          <p:cNvSpPr>
            <a:spLocks noChangeShapeType="1"/>
          </p:cNvSpPr>
          <p:nvPr/>
        </p:nvSpPr>
        <p:spPr bwMode="auto">
          <a:xfrm>
            <a:off x="7994650" y="6040438"/>
            <a:ext cx="179388" cy="904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89" name="Line 29"/>
          <p:cNvSpPr>
            <a:spLocks noChangeShapeType="1"/>
          </p:cNvSpPr>
          <p:nvPr/>
        </p:nvSpPr>
        <p:spPr bwMode="auto">
          <a:xfrm>
            <a:off x="7048500" y="5005388"/>
            <a:ext cx="179388" cy="904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90" name="Line 30"/>
          <p:cNvSpPr>
            <a:spLocks noChangeShapeType="1"/>
          </p:cNvSpPr>
          <p:nvPr/>
        </p:nvSpPr>
        <p:spPr bwMode="auto">
          <a:xfrm>
            <a:off x="7634288" y="5049838"/>
            <a:ext cx="179387" cy="904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791" name="Text Box 31"/>
          <p:cNvSpPr txBox="1">
            <a:spLocks noChangeArrowheads="1"/>
          </p:cNvSpPr>
          <p:nvPr/>
        </p:nvSpPr>
        <p:spPr bwMode="auto">
          <a:xfrm>
            <a:off x="6599238" y="6303963"/>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lang="en-US" altLang="zh-CN">
                <a:latin typeface="微软雅黑" pitchFamily="34" charset="-122"/>
                <a:ea typeface="微软雅黑" pitchFamily="34" charset="-122"/>
              </a:rPr>
              <a:t>X</a:t>
            </a:r>
            <a:r>
              <a:rPr lang="en-US" altLang="zh-CN" baseline="-25000">
                <a:latin typeface="微软雅黑" pitchFamily="34" charset="-122"/>
                <a:ea typeface="微软雅黑" pitchFamily="34" charset="-122"/>
              </a:rPr>
              <a:t>s</a:t>
            </a:r>
          </a:p>
        </p:txBody>
      </p:sp>
      <p:sp>
        <p:nvSpPr>
          <p:cNvPr id="117792" name="Text Box 32"/>
          <p:cNvSpPr txBox="1">
            <a:spLocks noChangeArrowheads="1"/>
          </p:cNvSpPr>
          <p:nvPr/>
        </p:nvSpPr>
        <p:spPr bwMode="auto">
          <a:xfrm>
            <a:off x="7858125" y="6310313"/>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lang="en-US" altLang="zh-CN">
                <a:latin typeface="微软雅黑" pitchFamily="34" charset="-122"/>
                <a:ea typeface="微软雅黑" pitchFamily="34" charset="-122"/>
              </a:rPr>
              <a:t>Y</a:t>
            </a:r>
            <a:r>
              <a:rPr lang="en-US" altLang="zh-CN" baseline="-25000">
                <a:latin typeface="微软雅黑" pitchFamily="34" charset="-122"/>
                <a:ea typeface="微软雅黑" pitchFamily="34" charset="-122"/>
              </a:rPr>
              <a:t>s</a:t>
            </a:r>
          </a:p>
        </p:txBody>
      </p:sp>
      <p:sp>
        <p:nvSpPr>
          <p:cNvPr id="117793" name="Text Box 33"/>
          <p:cNvSpPr txBox="1">
            <a:spLocks noChangeArrowheads="1"/>
          </p:cNvSpPr>
          <p:nvPr/>
        </p:nvSpPr>
        <p:spPr bwMode="auto">
          <a:xfrm>
            <a:off x="7543800" y="433070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lang="en-US" altLang="zh-CN">
                <a:latin typeface="微软雅黑" pitchFamily="34" charset="-122"/>
                <a:ea typeface="微软雅黑" pitchFamily="34" charset="-122"/>
              </a:rPr>
              <a:t>P</a:t>
            </a:r>
            <a:r>
              <a:rPr lang="en-US" altLang="zh-CN" baseline="-25000">
                <a:latin typeface="微软雅黑" pitchFamily="34" charset="-122"/>
                <a:ea typeface="微软雅黑" pitchFamily="34" charset="-122"/>
              </a:rPr>
              <a:t>s</a:t>
            </a:r>
          </a:p>
        </p:txBody>
      </p:sp>
      <p:sp>
        <p:nvSpPr>
          <p:cNvPr id="117794" name="Text Box 34"/>
          <p:cNvSpPr txBox="1">
            <a:spLocks noChangeArrowheads="1"/>
          </p:cNvSpPr>
          <p:nvPr/>
        </p:nvSpPr>
        <p:spPr bwMode="auto">
          <a:xfrm>
            <a:off x="6688138" y="4779963"/>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lang="en-US" altLang="zh-CN">
                <a:latin typeface="微软雅黑" pitchFamily="34" charset="-122"/>
                <a:ea typeface="微软雅黑" pitchFamily="34" charset="-122"/>
              </a:rPr>
              <a:t>n</a:t>
            </a:r>
            <a:endParaRPr lang="en-US" altLang="zh-CN" baseline="-25000">
              <a:latin typeface="微软雅黑" pitchFamily="34" charset="-122"/>
              <a:ea typeface="微软雅黑" pitchFamily="34" charset="-122"/>
            </a:endParaRPr>
          </a:p>
        </p:txBody>
      </p:sp>
      <p:sp>
        <p:nvSpPr>
          <p:cNvPr id="117795" name="Text Box 35"/>
          <p:cNvSpPr txBox="1">
            <a:spLocks noChangeArrowheads="1"/>
          </p:cNvSpPr>
          <p:nvPr/>
        </p:nvSpPr>
        <p:spPr bwMode="auto">
          <a:xfrm>
            <a:off x="7769225" y="482600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lang="en-US" altLang="zh-CN">
                <a:latin typeface="微软雅黑" pitchFamily="34" charset="-122"/>
                <a:ea typeface="微软雅黑" pitchFamily="34" charset="-122"/>
              </a:rPr>
              <a:t>n</a:t>
            </a:r>
            <a:endParaRPr lang="en-US" altLang="zh-CN" baseline="-25000">
              <a:latin typeface="微软雅黑" pitchFamily="34" charset="-122"/>
              <a:ea typeface="微软雅黑" pitchFamily="34" charset="-122"/>
            </a:endParaRPr>
          </a:p>
        </p:txBody>
      </p:sp>
      <p:sp>
        <p:nvSpPr>
          <p:cNvPr id="117796" name="Text Box 36"/>
          <p:cNvSpPr txBox="1">
            <a:spLocks noChangeArrowheads="1"/>
          </p:cNvSpPr>
          <p:nvPr/>
        </p:nvSpPr>
        <p:spPr bwMode="auto">
          <a:xfrm>
            <a:off x="6869113" y="586105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lang="en-US" altLang="zh-CN">
                <a:latin typeface="微软雅黑" pitchFamily="34" charset="-122"/>
                <a:ea typeface="微软雅黑" pitchFamily="34" charset="-122"/>
              </a:rPr>
              <a:t>n</a:t>
            </a:r>
            <a:endParaRPr lang="en-US" altLang="zh-CN" baseline="-25000">
              <a:latin typeface="微软雅黑" pitchFamily="34" charset="-122"/>
              <a:ea typeface="微软雅黑" pitchFamily="34" charset="-122"/>
            </a:endParaRPr>
          </a:p>
        </p:txBody>
      </p:sp>
      <p:sp>
        <p:nvSpPr>
          <p:cNvPr id="117797" name="Text Box 37"/>
          <p:cNvSpPr txBox="1">
            <a:spLocks noChangeArrowheads="1"/>
          </p:cNvSpPr>
          <p:nvPr/>
        </p:nvSpPr>
        <p:spPr bwMode="auto">
          <a:xfrm>
            <a:off x="8128000" y="586105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lang="en-US" altLang="zh-CN">
                <a:latin typeface="微软雅黑" pitchFamily="34" charset="-122"/>
                <a:ea typeface="微软雅黑" pitchFamily="34" charset="-122"/>
              </a:rPr>
              <a:t>n</a:t>
            </a:r>
            <a:endParaRPr lang="en-US" altLang="zh-CN" baseline="-25000">
              <a:latin typeface="微软雅黑" pitchFamily="34" charset="-122"/>
              <a:ea typeface="微软雅黑" pitchFamily="34" charset="-122"/>
            </a:endParaRPr>
          </a:p>
        </p:txBody>
      </p:sp>
      <p:sp>
        <p:nvSpPr>
          <p:cNvPr id="117798" name="Rectangle 38"/>
          <p:cNvSpPr>
            <a:spLocks noChangeArrowheads="1"/>
          </p:cNvSpPr>
          <p:nvPr/>
        </p:nvSpPr>
        <p:spPr bwMode="auto">
          <a:xfrm>
            <a:off x="5202238" y="4373563"/>
            <a:ext cx="13557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r>
              <a:rPr lang="en-US" altLang="zh-CN">
                <a:solidFill>
                  <a:srgbClr val="FF0000"/>
                </a:solidFill>
              </a:rPr>
              <a:t>p</a:t>
            </a:r>
            <a:r>
              <a:rPr lang="en-US" altLang="zh-CN" baseline="-25000">
                <a:solidFill>
                  <a:srgbClr val="FF0000"/>
                </a:solidFill>
              </a:rPr>
              <a:t>s</a:t>
            </a:r>
            <a:r>
              <a:rPr lang="en-US" altLang="zh-CN">
                <a:solidFill>
                  <a:srgbClr val="FF0000"/>
                </a:solidFill>
              </a:rPr>
              <a:t>=x</a:t>
            </a:r>
            <a:r>
              <a:rPr lang="en-US" altLang="zh-CN" baseline="-25000">
                <a:solidFill>
                  <a:srgbClr val="FF0000"/>
                </a:solidFill>
              </a:rPr>
              <a:t>s</a:t>
            </a:r>
            <a:r>
              <a:rPr lang="pt-BR" altLang="zh-CN">
                <a:solidFill>
                  <a:srgbClr val="FF0000"/>
                </a:solidFill>
              </a:rPr>
              <a:t>*</a:t>
            </a:r>
            <a:r>
              <a:rPr lang="en-US" altLang="zh-CN">
                <a:solidFill>
                  <a:srgbClr val="FF0000"/>
                </a:solidFill>
              </a:rPr>
              <a:t>y</a:t>
            </a:r>
            <a:r>
              <a:rPr lang="en-US" altLang="zh-CN" baseline="-25000">
                <a:solidFill>
                  <a:srgbClr val="FF0000"/>
                </a:solidFill>
              </a:rPr>
              <a:t>s</a:t>
            </a:r>
            <a:endParaRPr lang="zh-CN" altLang="en-US">
              <a:solidFill>
                <a:srgbClr val="FF0000"/>
              </a:solidFill>
            </a:endParaRPr>
          </a:p>
        </p:txBody>
      </p:sp>
      <p:sp>
        <p:nvSpPr>
          <p:cNvPr id="117799" name="Text Box 39"/>
          <p:cNvSpPr txBox="1">
            <a:spLocks noChangeArrowheads="1"/>
          </p:cNvSpPr>
          <p:nvPr/>
        </p:nvSpPr>
        <p:spPr bwMode="auto">
          <a:xfrm>
            <a:off x="1871663" y="4321175"/>
            <a:ext cx="674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lang="en-US" altLang="zh-CN">
                <a:latin typeface="微软雅黑" pitchFamily="34" charset="-122"/>
                <a:ea typeface="微软雅黑" pitchFamily="34" charset="-122"/>
              </a:rPr>
              <a:t>P</a:t>
            </a:r>
            <a:r>
              <a:rPr lang="en-US" altLang="zh-CN" baseline="-25000">
                <a:latin typeface="微软雅黑" pitchFamily="34" charset="-122"/>
                <a:ea typeface="微软雅黑" pitchFamily="34" charset="-122"/>
              </a:rPr>
              <a:t>uh</a:t>
            </a:r>
          </a:p>
        </p:txBody>
      </p:sp>
      <p:sp>
        <p:nvSpPr>
          <p:cNvPr id="117800" name="Text Box 40"/>
          <p:cNvSpPr txBox="1">
            <a:spLocks noChangeArrowheads="1"/>
          </p:cNvSpPr>
          <p:nvPr/>
        </p:nvSpPr>
        <p:spPr bwMode="auto">
          <a:xfrm>
            <a:off x="6777038" y="4284663"/>
            <a:ext cx="630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lang="en-US" altLang="zh-CN">
                <a:latin typeface="微软雅黑" pitchFamily="34" charset="-122"/>
                <a:ea typeface="微软雅黑" pitchFamily="34" charset="-122"/>
              </a:rPr>
              <a:t>P</a:t>
            </a:r>
            <a:r>
              <a:rPr lang="en-US" altLang="zh-CN" baseline="-25000">
                <a:latin typeface="微软雅黑" pitchFamily="34" charset="-122"/>
                <a:ea typeface="微软雅黑" pitchFamily="34" charset="-122"/>
              </a:rPr>
              <a:t>sh</a:t>
            </a:r>
          </a:p>
        </p:txBody>
      </p:sp>
      <p:grpSp>
        <p:nvGrpSpPr>
          <p:cNvPr id="725033" name="Group 41"/>
          <p:cNvGrpSpPr>
            <a:grpSpLocks/>
          </p:cNvGrpSpPr>
          <p:nvPr/>
        </p:nvGrpSpPr>
        <p:grpSpPr bwMode="auto">
          <a:xfrm>
            <a:off x="4167188" y="5138738"/>
            <a:ext cx="1574800" cy="463550"/>
            <a:chOff x="2540" y="3233"/>
            <a:chExt cx="992" cy="292"/>
          </a:xfrm>
        </p:grpSpPr>
        <p:sp>
          <p:nvSpPr>
            <p:cNvPr id="117805" name="Text Box 42"/>
            <p:cNvSpPr txBox="1">
              <a:spLocks noChangeArrowheads="1"/>
            </p:cNvSpPr>
            <p:nvPr/>
          </p:nvSpPr>
          <p:spPr bwMode="auto">
            <a:xfrm>
              <a:off x="2540" y="3237"/>
              <a:ext cx="4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lang="en-US" altLang="zh-CN">
                  <a:latin typeface="微软雅黑" pitchFamily="34" charset="-122"/>
                  <a:ea typeface="微软雅黑" pitchFamily="34" charset="-122"/>
                </a:rPr>
                <a:t>P</a:t>
              </a:r>
              <a:r>
                <a:rPr lang="en-US" altLang="zh-CN" baseline="-25000">
                  <a:latin typeface="微软雅黑" pitchFamily="34" charset="-122"/>
                  <a:ea typeface="微软雅黑" pitchFamily="34" charset="-122"/>
                </a:rPr>
                <a:t>uh</a:t>
              </a:r>
            </a:p>
          </p:txBody>
        </p:sp>
        <p:sp>
          <p:nvSpPr>
            <p:cNvPr id="117806" name="Text Box 43"/>
            <p:cNvSpPr txBox="1">
              <a:spLocks noChangeArrowheads="1"/>
            </p:cNvSpPr>
            <p:nvPr/>
          </p:nvSpPr>
          <p:spPr bwMode="auto">
            <a:xfrm>
              <a:off x="3135" y="3233"/>
              <a:ext cx="3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lang="en-US" altLang="zh-CN">
                  <a:latin typeface="微软雅黑" pitchFamily="34" charset="-122"/>
                  <a:ea typeface="微软雅黑" pitchFamily="34" charset="-122"/>
                </a:rPr>
                <a:t>P</a:t>
              </a:r>
              <a:r>
                <a:rPr lang="en-US" altLang="zh-CN" baseline="-25000">
                  <a:latin typeface="微软雅黑" pitchFamily="34" charset="-122"/>
                  <a:ea typeface="微软雅黑" pitchFamily="34" charset="-122"/>
                </a:rPr>
                <a:t>sh</a:t>
              </a:r>
            </a:p>
          </p:txBody>
        </p:sp>
        <p:sp>
          <p:nvSpPr>
            <p:cNvPr id="117807" name="Text Box 44"/>
            <p:cNvSpPr txBox="1">
              <a:spLocks noChangeArrowheads="1"/>
            </p:cNvSpPr>
            <p:nvPr/>
          </p:nvSpPr>
          <p:spPr bwMode="auto">
            <a:xfrm>
              <a:off x="2908" y="3237"/>
              <a:ext cx="2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lang="zh-CN" altLang="en-US">
                  <a:ea typeface="微软雅黑" pitchFamily="34" charset="-122"/>
                  <a:cs typeface="Arial" pitchFamily="34" charset="0"/>
                </a:rPr>
                <a:t>≠</a:t>
              </a:r>
            </a:p>
          </p:txBody>
        </p:sp>
      </p:grpSp>
      <p:sp>
        <p:nvSpPr>
          <p:cNvPr id="725037" name="Text Box 45"/>
          <p:cNvSpPr txBox="1">
            <a:spLocks noChangeArrowheads="1"/>
          </p:cNvSpPr>
          <p:nvPr/>
        </p:nvSpPr>
        <p:spPr bwMode="auto">
          <a:xfrm>
            <a:off x="4978400" y="3011488"/>
            <a:ext cx="368935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lang="zh-CN" altLang="en-US" sz="2000">
                <a:solidFill>
                  <a:srgbClr val="FF0000"/>
                </a:solidFill>
                <a:latin typeface="微软雅黑" pitchFamily="34" charset="-122"/>
                <a:ea typeface="微软雅黑" pitchFamily="34" charset="-122"/>
              </a:rPr>
              <a:t>无符号：若</a:t>
            </a:r>
            <a:r>
              <a:rPr lang="en-US" altLang="zh-CN" sz="2000">
                <a:solidFill>
                  <a:srgbClr val="FF0000"/>
                </a:solidFill>
                <a:latin typeface="微软雅黑" pitchFamily="34" charset="-122"/>
                <a:ea typeface="微软雅黑" pitchFamily="34" charset="-122"/>
              </a:rPr>
              <a:t>P</a:t>
            </a:r>
            <a:r>
              <a:rPr lang="en-US" altLang="zh-CN" sz="2000" baseline="-25000">
                <a:solidFill>
                  <a:srgbClr val="FF0000"/>
                </a:solidFill>
                <a:latin typeface="微软雅黑" pitchFamily="34" charset="-122"/>
                <a:ea typeface="微软雅黑" pitchFamily="34" charset="-122"/>
              </a:rPr>
              <a:t>uh</a:t>
            </a:r>
            <a:r>
              <a:rPr lang="en-US" altLang="zh-CN" sz="2000">
                <a:solidFill>
                  <a:srgbClr val="FF0000"/>
                </a:solidFill>
                <a:latin typeface="微软雅黑" pitchFamily="34" charset="-122"/>
                <a:ea typeface="微软雅黑" pitchFamily="34" charset="-122"/>
              </a:rPr>
              <a:t>=0</a:t>
            </a:r>
            <a:r>
              <a:rPr lang="zh-CN" altLang="en-US" sz="2000">
                <a:solidFill>
                  <a:srgbClr val="FF0000"/>
                </a:solidFill>
                <a:latin typeface="微软雅黑" pitchFamily="34" charset="-122"/>
                <a:ea typeface="微软雅黑" pitchFamily="34" charset="-122"/>
              </a:rPr>
              <a:t>，则不溢出</a:t>
            </a:r>
          </a:p>
          <a:p>
            <a:pPr eaLnBrk="1" hangingPunct="1">
              <a:lnSpc>
                <a:spcPct val="100000"/>
              </a:lnSpc>
              <a:spcBef>
                <a:spcPct val="50000"/>
              </a:spcBef>
              <a:buFontTx/>
              <a:buNone/>
            </a:pPr>
            <a:r>
              <a:rPr lang="zh-CN" altLang="en-US" sz="2000">
                <a:solidFill>
                  <a:srgbClr val="FF0000"/>
                </a:solidFill>
                <a:latin typeface="微软雅黑" pitchFamily="34" charset="-122"/>
                <a:ea typeface="微软雅黑" pitchFamily="34" charset="-122"/>
              </a:rPr>
              <a:t>带符号：若</a:t>
            </a:r>
            <a:r>
              <a:rPr lang="en-US" altLang="zh-CN" sz="2000">
                <a:solidFill>
                  <a:srgbClr val="FF0000"/>
                </a:solidFill>
                <a:latin typeface="微软雅黑" pitchFamily="34" charset="-122"/>
                <a:ea typeface="微软雅黑" pitchFamily="34" charset="-122"/>
              </a:rPr>
              <a:t>P</a:t>
            </a:r>
            <a:r>
              <a:rPr lang="en-US" altLang="zh-CN" sz="2000" baseline="-25000">
                <a:solidFill>
                  <a:srgbClr val="FF0000"/>
                </a:solidFill>
                <a:latin typeface="微软雅黑" pitchFamily="34" charset="-122"/>
                <a:ea typeface="微软雅黑" pitchFamily="34" charset="-122"/>
              </a:rPr>
              <a:t>sh</a:t>
            </a:r>
            <a:r>
              <a:rPr lang="zh-CN" altLang="en-US" sz="2000">
                <a:solidFill>
                  <a:srgbClr val="FF0000"/>
                </a:solidFill>
                <a:latin typeface="微软雅黑" pitchFamily="34" charset="-122"/>
                <a:ea typeface="微软雅黑" pitchFamily="34" charset="-122"/>
              </a:rPr>
              <a:t>每位都等于</a:t>
            </a:r>
            <a:r>
              <a:rPr lang="en-US" altLang="zh-CN" sz="2000">
                <a:solidFill>
                  <a:srgbClr val="FF0000"/>
                </a:solidFill>
                <a:latin typeface="微软雅黑" pitchFamily="34" charset="-122"/>
                <a:ea typeface="微软雅黑" pitchFamily="34" charset="-122"/>
              </a:rPr>
              <a:t>P</a:t>
            </a:r>
            <a:r>
              <a:rPr lang="en-US" altLang="zh-CN" sz="2000" baseline="-25000">
                <a:solidFill>
                  <a:srgbClr val="FF0000"/>
                </a:solidFill>
                <a:latin typeface="微软雅黑" pitchFamily="34" charset="-122"/>
                <a:ea typeface="微软雅黑" pitchFamily="34" charset="-122"/>
              </a:rPr>
              <a:t>s</a:t>
            </a:r>
            <a:r>
              <a:rPr lang="zh-CN" altLang="en-US" sz="2000">
                <a:solidFill>
                  <a:srgbClr val="FF0000"/>
                </a:solidFill>
                <a:latin typeface="微软雅黑" pitchFamily="34" charset="-122"/>
                <a:ea typeface="微软雅黑" pitchFamily="34" charset="-122"/>
              </a:rPr>
              <a:t>的最高位，则不溢出</a:t>
            </a:r>
          </a:p>
        </p:txBody>
      </p:sp>
      <p:sp>
        <p:nvSpPr>
          <p:cNvPr id="2" name="文本框 1"/>
          <p:cNvSpPr txBox="1">
            <a:spLocks noChangeArrowheads="1"/>
          </p:cNvSpPr>
          <p:nvPr/>
        </p:nvSpPr>
        <p:spPr bwMode="auto">
          <a:xfrm>
            <a:off x="5202238" y="2457450"/>
            <a:ext cx="36909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2200">
                <a:solidFill>
                  <a:srgbClr val="CC3300"/>
                </a:solidFill>
                <a:latin typeface="微软雅黑" pitchFamily="34" charset="-122"/>
                <a:ea typeface="微软雅黑" pitchFamily="34" charset="-122"/>
              </a:rPr>
              <a:t>例：</a:t>
            </a:r>
            <a:r>
              <a:rPr lang="en-US" altLang="zh-CN" sz="2200">
                <a:solidFill>
                  <a:srgbClr val="CC3300"/>
                </a:solidFill>
                <a:latin typeface="微软雅黑" pitchFamily="34" charset="-122"/>
                <a:ea typeface="微软雅黑" pitchFamily="34" charset="-122"/>
              </a:rPr>
              <a:t>X</a:t>
            </a:r>
            <a:r>
              <a:rPr lang="en-US" altLang="zh-CN" sz="2200" baseline="-25000">
                <a:solidFill>
                  <a:srgbClr val="CC3300"/>
                </a:solidFill>
                <a:latin typeface="微软雅黑" pitchFamily="34" charset="-122"/>
                <a:ea typeface="微软雅黑" pitchFamily="34" charset="-122"/>
              </a:rPr>
              <a:t>u</a:t>
            </a:r>
            <a:r>
              <a:rPr lang="en-US" altLang="zh-CN" sz="2200">
                <a:solidFill>
                  <a:srgbClr val="CC3300"/>
                </a:solidFill>
                <a:latin typeface="微软雅黑" pitchFamily="34" charset="-122"/>
                <a:ea typeface="微软雅黑" pitchFamily="34" charset="-122"/>
              </a:rPr>
              <a:t>=X</a:t>
            </a:r>
            <a:r>
              <a:rPr lang="en-US" altLang="zh-CN" sz="2200" baseline="-25000">
                <a:solidFill>
                  <a:srgbClr val="CC3300"/>
                </a:solidFill>
                <a:latin typeface="微软雅黑" pitchFamily="34" charset="-122"/>
                <a:ea typeface="微软雅黑" pitchFamily="34" charset="-122"/>
              </a:rPr>
              <a:t>s</a:t>
            </a:r>
            <a:r>
              <a:rPr lang="en-US" altLang="zh-CN" sz="2200">
                <a:solidFill>
                  <a:srgbClr val="CC3300"/>
                </a:solidFill>
                <a:latin typeface="微软雅黑" pitchFamily="34" charset="-122"/>
                <a:ea typeface="微软雅黑" pitchFamily="34" charset="-122"/>
              </a:rPr>
              <a:t>=</a:t>
            </a:r>
            <a:r>
              <a:rPr lang="zh-CN" altLang="en-US" sz="2200">
                <a:solidFill>
                  <a:srgbClr val="CC3300"/>
                </a:solidFill>
                <a:latin typeface="微软雅黑" pitchFamily="34" charset="-122"/>
                <a:ea typeface="微软雅黑" pitchFamily="34" charset="-122"/>
              </a:rPr>
              <a:t>？，</a:t>
            </a:r>
            <a:r>
              <a:rPr lang="en-US" altLang="zh-CN" sz="2200">
                <a:solidFill>
                  <a:srgbClr val="CC3300"/>
                </a:solidFill>
                <a:latin typeface="微软雅黑" pitchFamily="34" charset="-122"/>
                <a:ea typeface="微软雅黑" pitchFamily="34" charset="-122"/>
              </a:rPr>
              <a:t>Y</a:t>
            </a:r>
            <a:r>
              <a:rPr lang="en-US" altLang="zh-CN" sz="2200" baseline="-25000">
                <a:solidFill>
                  <a:srgbClr val="CC3300"/>
                </a:solidFill>
                <a:latin typeface="微软雅黑" pitchFamily="34" charset="-122"/>
                <a:ea typeface="微软雅黑" pitchFamily="34" charset="-122"/>
              </a:rPr>
              <a:t>u</a:t>
            </a:r>
            <a:r>
              <a:rPr lang="en-US" altLang="zh-CN" sz="2200">
                <a:solidFill>
                  <a:srgbClr val="CC3300"/>
                </a:solidFill>
                <a:latin typeface="微软雅黑" pitchFamily="34" charset="-122"/>
                <a:ea typeface="微软雅黑" pitchFamily="34" charset="-122"/>
              </a:rPr>
              <a:t>=Y</a:t>
            </a:r>
            <a:r>
              <a:rPr lang="en-US" altLang="zh-CN" sz="2200" baseline="-25000">
                <a:solidFill>
                  <a:srgbClr val="CC3300"/>
                </a:solidFill>
                <a:latin typeface="微软雅黑" pitchFamily="34" charset="-122"/>
                <a:ea typeface="微软雅黑" pitchFamily="34" charset="-122"/>
              </a:rPr>
              <a:t>s</a:t>
            </a:r>
            <a:r>
              <a:rPr lang="en-US" altLang="zh-CN" sz="2200">
                <a:solidFill>
                  <a:srgbClr val="CC3300"/>
                </a:solidFill>
                <a:latin typeface="微软雅黑" pitchFamily="34" charset="-122"/>
                <a:ea typeface="微软雅黑" pitchFamily="34" charset="-122"/>
              </a:rPr>
              <a:t>=</a:t>
            </a:r>
            <a:r>
              <a:rPr lang="zh-CN" altLang="en-US" sz="2200">
                <a:solidFill>
                  <a:srgbClr val="CC3300"/>
                </a:solidFill>
                <a:latin typeface="微软雅黑" pitchFamily="34" charset="-122"/>
                <a:ea typeface="微软雅黑" pitchFamily="34" charset="-122"/>
              </a:rPr>
              <a:t>？</a:t>
            </a:r>
          </a:p>
        </p:txBody>
      </p:sp>
      <p:sp>
        <p:nvSpPr>
          <p:cNvPr id="117804" name="文本框 2"/>
          <p:cNvSpPr txBox="1">
            <a:spLocks noChangeArrowheads="1"/>
          </p:cNvSpPr>
          <p:nvPr/>
        </p:nvSpPr>
        <p:spPr bwMode="auto">
          <a:xfrm>
            <a:off x="4506913" y="6053138"/>
            <a:ext cx="9017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2200">
                <a:latin typeface="微软雅黑" pitchFamily="34" charset="-122"/>
                <a:ea typeface="微软雅黑" pitchFamily="34" charset="-122"/>
                <a:hlinkClick r:id="rId4" action="ppaction://hlinksldjump"/>
              </a:rPr>
              <a:t>SKIP</a:t>
            </a:r>
            <a:endParaRPr lang="zh-CN" altLang="en-US" sz="2200">
              <a:latin typeface="微软雅黑" pitchFamily="34" charset="-122"/>
              <a:ea typeface="微软雅黑" pitchFamily="34" charset="-122"/>
            </a:endParaRPr>
          </a:p>
        </p:txBody>
      </p:sp>
    </p:spTree>
    <p:extLst>
      <p:ext uri="{BB962C8B-B14F-4D97-AF65-F5344CB8AC3E}">
        <p14:creationId xmlns:p14="http://schemas.microsoft.com/office/powerpoint/2010/main" val="29906502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4995"/>
                                        </p:tgtEl>
                                        <p:attrNameLst>
                                          <p:attrName>style.visibility</p:attrName>
                                        </p:attrNameLst>
                                      </p:cBhvr>
                                      <p:to>
                                        <p:strVal val="visible"/>
                                      </p:to>
                                    </p:set>
                                    <p:animEffect transition="in" filter="blinds(horizontal)">
                                      <p:cBhvr>
                                        <p:cTn id="7" dur="500"/>
                                        <p:tgtEl>
                                          <p:spTgt spid="7249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25033"/>
                                        </p:tgtEl>
                                        <p:attrNameLst>
                                          <p:attrName>style.visibility</p:attrName>
                                        </p:attrNameLst>
                                      </p:cBhvr>
                                      <p:to>
                                        <p:strVal val="visible"/>
                                      </p:to>
                                    </p:set>
                                    <p:animEffect transition="in" filter="blinds(horizontal)">
                                      <p:cBhvr>
                                        <p:cTn id="12" dur="500"/>
                                        <p:tgtEl>
                                          <p:spTgt spid="7250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25037"/>
                                        </p:tgtEl>
                                        <p:attrNameLst>
                                          <p:attrName>style.visibility</p:attrName>
                                        </p:attrNameLst>
                                      </p:cBhvr>
                                      <p:to>
                                        <p:strVal val="visible"/>
                                      </p:to>
                                    </p:set>
                                    <p:animEffect transition="in" filter="blinds(horizontal)">
                                      <p:cBhvr>
                                        <p:cTn id="22" dur="500"/>
                                        <p:tgtEl>
                                          <p:spTgt spid="7250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24996"/>
                                        </p:tgtEl>
                                        <p:attrNameLst>
                                          <p:attrName>style.visibility</p:attrName>
                                        </p:attrNameLst>
                                      </p:cBhvr>
                                      <p:to>
                                        <p:strVal val="visible"/>
                                      </p:to>
                                    </p:set>
                                    <p:animEffect transition="in" filter="blinds(horizontal)">
                                      <p:cBhvr>
                                        <p:cTn id="27" dur="500"/>
                                        <p:tgtEl>
                                          <p:spTgt spid="724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995" grpId="0"/>
      <p:bldP spid="724996" grpId="0"/>
      <p:bldP spid="725037"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206375" y="76200"/>
            <a:ext cx="8686800" cy="561975"/>
          </a:xfrm>
        </p:spPr>
        <p:txBody>
          <a:bodyPr/>
          <a:lstStyle/>
          <a:p>
            <a:r>
              <a:rPr lang="en-US" altLang="zh-CN" smtClean="0">
                <a:solidFill>
                  <a:srgbClr val="FF0000"/>
                </a:solidFill>
                <a:ea typeface="宋体" pitchFamily="2" charset="-122"/>
              </a:rPr>
              <a:t>CE/</a:t>
            </a:r>
            <a:r>
              <a:rPr lang="zh-CN" altLang="en-US" smtClean="0">
                <a:solidFill>
                  <a:srgbClr val="FF0000"/>
                </a:solidFill>
                <a:ea typeface="宋体" pitchFamily="2" charset="-122"/>
              </a:rPr>
              <a:t>可选：</a:t>
            </a:r>
            <a:r>
              <a:rPr lang="zh-CN" altLang="en-US" smtClean="0">
                <a:ea typeface="宋体" pitchFamily="2" charset="-122"/>
              </a:rPr>
              <a:t>无符号乘法运算的算法推导</a:t>
            </a:r>
          </a:p>
        </p:txBody>
      </p:sp>
      <p:sp>
        <p:nvSpPr>
          <p:cNvPr id="119811" name="Rectangle 3"/>
          <p:cNvSpPr>
            <a:spLocks noGrp="1" noChangeArrowheads="1"/>
          </p:cNvSpPr>
          <p:nvPr>
            <p:ph type="body" idx="1"/>
          </p:nvPr>
        </p:nvSpPr>
        <p:spPr>
          <a:xfrm>
            <a:off x="0" y="812800"/>
            <a:ext cx="9144000" cy="5464175"/>
          </a:xfrm>
        </p:spPr>
        <p:txBody>
          <a:bodyPr/>
          <a:lstStyle/>
          <a:p>
            <a:r>
              <a:rPr lang="zh-CN" altLang="en-US" sz="2000" smtClean="0"/>
              <a:t>上述思想可写成如下数学推导过程：</a:t>
            </a:r>
          </a:p>
          <a:p>
            <a:pPr>
              <a:buFont typeface="Wingdings" pitchFamily="2" charset="2"/>
              <a:buNone/>
            </a:pPr>
            <a:r>
              <a:rPr lang="en-US" altLang="zh-CN" sz="2000" smtClean="0"/>
              <a:t>	X×Y = X × ( 0.y</a:t>
            </a:r>
            <a:r>
              <a:rPr lang="en-US" altLang="zh-CN" sz="2000" baseline="-25000" smtClean="0"/>
              <a:t>1 </a:t>
            </a:r>
            <a:r>
              <a:rPr lang="en-US" altLang="zh-CN" sz="2000" smtClean="0"/>
              <a:t>y</a:t>
            </a:r>
            <a:r>
              <a:rPr lang="en-US" altLang="zh-CN" sz="2000" baseline="-25000" smtClean="0"/>
              <a:t>2</a:t>
            </a:r>
            <a:r>
              <a:rPr lang="en-US" altLang="zh-CN" sz="2000" smtClean="0"/>
              <a:t>… y</a:t>
            </a:r>
            <a:r>
              <a:rPr lang="en-US" altLang="zh-CN" sz="2000" baseline="-25000" smtClean="0"/>
              <a:t>n</a:t>
            </a:r>
            <a:r>
              <a:rPr lang="en-US" altLang="zh-CN" sz="2000" smtClean="0"/>
              <a:t> )</a:t>
            </a:r>
          </a:p>
          <a:p>
            <a:pPr>
              <a:buFont typeface="Wingdings" pitchFamily="2" charset="2"/>
              <a:buNone/>
            </a:pPr>
            <a:r>
              <a:rPr lang="en-US" altLang="zh-CN" sz="2000" smtClean="0"/>
              <a:t>	         = X×y</a:t>
            </a:r>
            <a:r>
              <a:rPr lang="en-US" altLang="zh-CN" sz="2000" baseline="-25000" smtClean="0"/>
              <a:t>1</a:t>
            </a:r>
            <a:r>
              <a:rPr lang="en-US" altLang="zh-CN" sz="2000" smtClean="0"/>
              <a:t>×2</a:t>
            </a:r>
            <a:r>
              <a:rPr lang="en-US" altLang="zh-CN" sz="2000" baseline="30000" smtClean="0"/>
              <a:t>-1</a:t>
            </a:r>
            <a:r>
              <a:rPr lang="en-US" altLang="zh-CN" sz="2000" smtClean="0"/>
              <a:t> +X×y</a:t>
            </a:r>
            <a:r>
              <a:rPr lang="en-US" altLang="zh-CN" sz="2000" baseline="-25000" smtClean="0"/>
              <a:t>2</a:t>
            </a:r>
            <a:r>
              <a:rPr lang="en-US" altLang="zh-CN" sz="2000" smtClean="0"/>
              <a:t>×2</a:t>
            </a:r>
            <a:r>
              <a:rPr lang="en-US" altLang="zh-CN" sz="2000" baseline="30000" smtClean="0"/>
              <a:t>-2</a:t>
            </a:r>
            <a:r>
              <a:rPr lang="en-US" altLang="zh-CN" sz="2000" smtClean="0"/>
              <a:t> +…… +X×y</a:t>
            </a:r>
            <a:r>
              <a:rPr lang="en-US" altLang="zh-CN" sz="2000" baseline="-25000" smtClean="0"/>
              <a:t>n-1</a:t>
            </a:r>
            <a:r>
              <a:rPr lang="en-US" altLang="zh-CN" sz="2000" smtClean="0"/>
              <a:t>×2</a:t>
            </a:r>
            <a:r>
              <a:rPr lang="en-US" altLang="zh-CN" sz="2000" baseline="30000" smtClean="0"/>
              <a:t>-(n-1)</a:t>
            </a:r>
            <a:r>
              <a:rPr lang="en-US" altLang="zh-CN" sz="2000" smtClean="0"/>
              <a:t> +X×y</a:t>
            </a:r>
            <a:r>
              <a:rPr lang="en-US" altLang="zh-CN" sz="2000" baseline="-25000" smtClean="0"/>
              <a:t>n</a:t>
            </a:r>
            <a:r>
              <a:rPr lang="en-US" altLang="zh-CN" sz="2000" smtClean="0"/>
              <a:t>×2</a:t>
            </a:r>
            <a:r>
              <a:rPr lang="en-US" altLang="zh-CN" sz="2000" baseline="30000" smtClean="0"/>
              <a:t>-n</a:t>
            </a:r>
            <a:r>
              <a:rPr lang="en-US" altLang="zh-CN" sz="2000" smtClean="0"/>
              <a:t>  </a:t>
            </a:r>
          </a:p>
          <a:p>
            <a:pPr>
              <a:buFont typeface="Wingdings" pitchFamily="2" charset="2"/>
              <a:buNone/>
            </a:pPr>
            <a:r>
              <a:rPr lang="en-US" altLang="zh-CN" sz="2000" smtClean="0"/>
              <a:t>            = 2</a:t>
            </a:r>
            <a:r>
              <a:rPr lang="en-US" altLang="zh-CN" sz="2000" baseline="30000" smtClean="0"/>
              <a:t>-n</a:t>
            </a:r>
            <a:r>
              <a:rPr lang="en-US" altLang="zh-CN" sz="2000" smtClean="0"/>
              <a:t> ×X×y</a:t>
            </a:r>
            <a:r>
              <a:rPr lang="en-US" altLang="zh-CN" sz="2000" baseline="-25000" smtClean="0"/>
              <a:t>n</a:t>
            </a:r>
            <a:r>
              <a:rPr lang="en-US" altLang="zh-CN" sz="2000" smtClean="0"/>
              <a:t>+ 2</a:t>
            </a:r>
            <a:r>
              <a:rPr lang="en-US" altLang="zh-CN" sz="2000" baseline="30000" smtClean="0"/>
              <a:t>-(n-1) </a:t>
            </a:r>
            <a:r>
              <a:rPr lang="en-US" altLang="zh-CN" sz="2000" smtClean="0"/>
              <a:t>×</a:t>
            </a:r>
            <a:r>
              <a:rPr lang="en-US" altLang="zh-CN" sz="2000" baseline="30000" smtClean="0"/>
              <a:t> </a:t>
            </a:r>
            <a:r>
              <a:rPr lang="en-US" altLang="zh-CN" sz="2000" smtClean="0"/>
              <a:t>X×y</a:t>
            </a:r>
            <a:r>
              <a:rPr lang="en-US" altLang="zh-CN" sz="2000" baseline="-25000" smtClean="0"/>
              <a:t>n-1</a:t>
            </a:r>
            <a:r>
              <a:rPr lang="en-US" altLang="zh-CN" sz="2000" smtClean="0"/>
              <a:t> +…… +  2</a:t>
            </a:r>
            <a:r>
              <a:rPr lang="en-US" altLang="zh-CN" sz="2000" baseline="30000" smtClean="0"/>
              <a:t>-2</a:t>
            </a:r>
            <a:r>
              <a:rPr lang="en-US" altLang="zh-CN" sz="2000" smtClean="0"/>
              <a:t>×X×y</a:t>
            </a:r>
            <a:r>
              <a:rPr lang="en-US" altLang="zh-CN" sz="2000" baseline="-25000" smtClean="0"/>
              <a:t>2</a:t>
            </a:r>
            <a:r>
              <a:rPr lang="en-US" altLang="zh-CN" sz="2000" smtClean="0"/>
              <a:t> + 2</a:t>
            </a:r>
            <a:r>
              <a:rPr lang="en-US" altLang="zh-CN" sz="2000" baseline="30000" smtClean="0"/>
              <a:t>-1</a:t>
            </a:r>
            <a:r>
              <a:rPr lang="en-US" altLang="zh-CN" sz="2000" smtClean="0"/>
              <a:t>×X×y</a:t>
            </a:r>
            <a:r>
              <a:rPr lang="en-US" altLang="zh-CN" sz="2000" baseline="-25000" smtClean="0"/>
              <a:t>1</a:t>
            </a:r>
            <a:endParaRPr lang="en-US" altLang="zh-CN" sz="2000" smtClean="0"/>
          </a:p>
          <a:p>
            <a:pPr>
              <a:buFont typeface="Wingdings" pitchFamily="2" charset="2"/>
              <a:buNone/>
            </a:pPr>
            <a:r>
              <a:rPr lang="en-US" altLang="zh-CN" sz="2000" smtClean="0"/>
              <a:t>            =2</a:t>
            </a:r>
            <a:r>
              <a:rPr lang="en-US" altLang="zh-CN" sz="2000" baseline="30000" smtClean="0"/>
              <a:t>-1</a:t>
            </a:r>
            <a:r>
              <a:rPr lang="en-US" altLang="zh-CN" sz="2000" smtClean="0"/>
              <a:t> ( 2</a:t>
            </a:r>
            <a:r>
              <a:rPr lang="en-US" altLang="zh-CN" sz="2000" baseline="30000" smtClean="0"/>
              <a:t>-1</a:t>
            </a:r>
            <a:r>
              <a:rPr lang="en-US" altLang="zh-CN" sz="2000" smtClean="0"/>
              <a:t> (2</a:t>
            </a:r>
            <a:r>
              <a:rPr lang="en-US" altLang="zh-CN" sz="2000" baseline="30000" smtClean="0"/>
              <a:t>-1</a:t>
            </a:r>
            <a:r>
              <a:rPr lang="en-US" altLang="zh-CN" sz="2000" smtClean="0"/>
              <a:t>…2</a:t>
            </a:r>
            <a:r>
              <a:rPr lang="en-US" altLang="zh-CN" sz="2000" baseline="30000" smtClean="0"/>
              <a:t>-1</a:t>
            </a:r>
            <a:r>
              <a:rPr lang="en-US" altLang="zh-CN" sz="2000" smtClean="0"/>
              <a:t> (2</a:t>
            </a:r>
            <a:r>
              <a:rPr lang="en-US" altLang="zh-CN" sz="2000" baseline="30000" smtClean="0"/>
              <a:t>-1</a:t>
            </a:r>
            <a:r>
              <a:rPr lang="en-US" altLang="zh-CN" sz="2000" smtClean="0"/>
              <a:t> (</a:t>
            </a:r>
            <a:r>
              <a:rPr lang="en-US" altLang="zh-CN" sz="2000" smtClean="0">
                <a:solidFill>
                  <a:schemeClr val="accent2"/>
                </a:solidFill>
              </a:rPr>
              <a:t>0</a:t>
            </a:r>
            <a:r>
              <a:rPr lang="en-US" altLang="zh-CN" sz="2000" smtClean="0"/>
              <a:t> + X×y</a:t>
            </a:r>
            <a:r>
              <a:rPr lang="en-US" altLang="zh-CN" sz="2000" baseline="-25000" smtClean="0"/>
              <a:t>n</a:t>
            </a:r>
            <a:r>
              <a:rPr lang="en-US" altLang="zh-CN" sz="2000" smtClean="0"/>
              <a:t>) + X×y</a:t>
            </a:r>
            <a:r>
              <a:rPr lang="en-US" altLang="zh-CN" sz="2000" baseline="-25000" smtClean="0"/>
              <a:t>n-1</a:t>
            </a:r>
            <a:r>
              <a:rPr lang="en-US" altLang="zh-CN" sz="2000" smtClean="0"/>
              <a:t>) +…… + X×y</a:t>
            </a:r>
            <a:r>
              <a:rPr lang="en-US" altLang="zh-CN" sz="2000" baseline="-25000" smtClean="0"/>
              <a:t>2</a:t>
            </a:r>
            <a:r>
              <a:rPr lang="en-US" altLang="zh-CN" sz="2000" smtClean="0"/>
              <a:t> ) + X×y</a:t>
            </a:r>
            <a:r>
              <a:rPr lang="en-US" altLang="zh-CN" sz="2000" baseline="-25000" smtClean="0"/>
              <a:t>1</a:t>
            </a:r>
            <a:r>
              <a:rPr lang="en-US" altLang="zh-CN" sz="2000" smtClean="0"/>
              <a:t>)</a:t>
            </a:r>
          </a:p>
          <a:p>
            <a:pPr>
              <a:buFont typeface="Wingdings" pitchFamily="2" charset="2"/>
              <a:buNone/>
            </a:pPr>
            <a:r>
              <a:rPr lang="en-US" altLang="zh-CN" sz="2000" smtClean="0"/>
              <a:t>                        n</a:t>
            </a:r>
            <a:r>
              <a:rPr lang="zh-CN" altLang="en-US" sz="2000" smtClean="0"/>
              <a:t>个</a:t>
            </a:r>
            <a:r>
              <a:rPr lang="en-US" altLang="zh-CN" sz="2000" smtClean="0"/>
              <a:t>2</a:t>
            </a:r>
            <a:r>
              <a:rPr lang="en-US" altLang="zh-CN" sz="2000" baseline="30000" smtClean="0"/>
              <a:t>-1</a:t>
            </a:r>
            <a:endParaRPr lang="en-US" altLang="zh-CN" sz="2000" smtClean="0"/>
          </a:p>
          <a:p>
            <a:r>
              <a:rPr lang="zh-CN" altLang="en-US" sz="2000" smtClean="0">
                <a:ea typeface="黑体" pitchFamily="49" charset="-122"/>
              </a:rPr>
              <a:t>上述推导过程具有明显的递归性质，因此，无符号数乘法过程可归结为循环计算下列算式的过程：设</a:t>
            </a:r>
            <a:r>
              <a:rPr lang="en-US" altLang="zh-CN" sz="2000" smtClean="0">
                <a:ea typeface="黑体" pitchFamily="49" charset="-122"/>
              </a:rPr>
              <a:t>P</a:t>
            </a:r>
            <a:r>
              <a:rPr lang="en-US" altLang="zh-CN" sz="2000" baseline="-25000" smtClean="0">
                <a:ea typeface="黑体" pitchFamily="49" charset="-122"/>
              </a:rPr>
              <a:t>0</a:t>
            </a:r>
            <a:r>
              <a:rPr lang="en-US" altLang="zh-CN" sz="2000" smtClean="0">
                <a:ea typeface="黑体" pitchFamily="49" charset="-122"/>
              </a:rPr>
              <a:t> = </a:t>
            </a:r>
            <a:r>
              <a:rPr lang="en-US" altLang="zh-CN" sz="2000" smtClean="0">
                <a:solidFill>
                  <a:schemeClr val="accent2"/>
                </a:solidFill>
                <a:ea typeface="黑体" pitchFamily="49" charset="-122"/>
              </a:rPr>
              <a:t>0</a:t>
            </a:r>
            <a:r>
              <a:rPr lang="zh-CN" altLang="en-US" sz="2000" smtClean="0">
                <a:ea typeface="黑体" pitchFamily="49" charset="-122"/>
              </a:rPr>
              <a:t>，每步的乘积为：</a:t>
            </a:r>
          </a:p>
          <a:p>
            <a:pPr lvl="1">
              <a:buFontTx/>
              <a:buNone/>
            </a:pPr>
            <a:r>
              <a:rPr lang="zh-CN" altLang="en-US" smtClean="0">
                <a:ea typeface="黑体" pitchFamily="49" charset="-122"/>
              </a:rPr>
              <a:t>  </a:t>
            </a:r>
            <a:r>
              <a:rPr lang="en-US" altLang="zh-CN" smtClean="0">
                <a:ea typeface="黑体" pitchFamily="49" charset="-122"/>
              </a:rPr>
              <a:t>P</a:t>
            </a:r>
            <a:r>
              <a:rPr lang="en-US" altLang="zh-CN" baseline="-25000" smtClean="0">
                <a:ea typeface="黑体" pitchFamily="49" charset="-122"/>
              </a:rPr>
              <a:t>1</a:t>
            </a:r>
            <a:r>
              <a:rPr lang="en-US" altLang="zh-CN" smtClean="0">
                <a:ea typeface="黑体" pitchFamily="49" charset="-122"/>
              </a:rPr>
              <a:t> = 2</a:t>
            </a:r>
            <a:r>
              <a:rPr lang="en-US" altLang="zh-CN" baseline="30000" smtClean="0">
                <a:ea typeface="黑体" pitchFamily="49" charset="-122"/>
              </a:rPr>
              <a:t>-1</a:t>
            </a:r>
            <a:r>
              <a:rPr lang="en-US" altLang="zh-CN" smtClean="0">
                <a:ea typeface="黑体" pitchFamily="49" charset="-122"/>
              </a:rPr>
              <a:t> (P</a:t>
            </a:r>
            <a:r>
              <a:rPr lang="en-US" altLang="zh-CN" baseline="-25000" smtClean="0">
                <a:ea typeface="黑体" pitchFamily="49" charset="-122"/>
              </a:rPr>
              <a:t>0</a:t>
            </a:r>
            <a:r>
              <a:rPr lang="en-US" altLang="zh-CN" smtClean="0">
                <a:ea typeface="黑体" pitchFamily="49" charset="-122"/>
              </a:rPr>
              <a:t>+ X × y</a:t>
            </a:r>
            <a:r>
              <a:rPr lang="en-US" altLang="zh-CN" baseline="-25000" smtClean="0">
                <a:ea typeface="黑体" pitchFamily="49" charset="-122"/>
              </a:rPr>
              <a:t>n</a:t>
            </a:r>
            <a:r>
              <a:rPr lang="en-US" altLang="zh-CN" smtClean="0">
                <a:ea typeface="黑体" pitchFamily="49" charset="-122"/>
              </a:rPr>
              <a:t>)</a:t>
            </a:r>
          </a:p>
          <a:p>
            <a:pPr lvl="1">
              <a:buFontTx/>
              <a:buNone/>
            </a:pPr>
            <a:r>
              <a:rPr lang="en-US" altLang="zh-CN" smtClean="0">
                <a:ea typeface="黑体" pitchFamily="49" charset="-122"/>
              </a:rPr>
              <a:t>  P</a:t>
            </a:r>
            <a:r>
              <a:rPr lang="en-US" altLang="zh-CN" baseline="-25000" smtClean="0">
                <a:ea typeface="黑体" pitchFamily="49" charset="-122"/>
              </a:rPr>
              <a:t>2</a:t>
            </a:r>
            <a:r>
              <a:rPr lang="en-US" altLang="zh-CN" smtClean="0">
                <a:ea typeface="黑体" pitchFamily="49" charset="-122"/>
              </a:rPr>
              <a:t> = 2</a:t>
            </a:r>
            <a:r>
              <a:rPr lang="en-US" altLang="zh-CN" baseline="30000" smtClean="0">
                <a:ea typeface="黑体" pitchFamily="49" charset="-122"/>
              </a:rPr>
              <a:t>-1</a:t>
            </a:r>
            <a:r>
              <a:rPr lang="en-US" altLang="zh-CN" smtClean="0">
                <a:ea typeface="黑体" pitchFamily="49" charset="-122"/>
              </a:rPr>
              <a:t> (P</a:t>
            </a:r>
            <a:r>
              <a:rPr lang="en-US" altLang="zh-CN" baseline="-25000" smtClean="0">
                <a:ea typeface="黑体" pitchFamily="49" charset="-122"/>
              </a:rPr>
              <a:t>1</a:t>
            </a:r>
            <a:r>
              <a:rPr lang="en-US" altLang="zh-CN" smtClean="0">
                <a:ea typeface="黑体" pitchFamily="49" charset="-122"/>
              </a:rPr>
              <a:t>+ X × y</a:t>
            </a:r>
            <a:r>
              <a:rPr lang="en-US" altLang="zh-CN" baseline="-25000" smtClean="0">
                <a:ea typeface="黑体" pitchFamily="49" charset="-122"/>
              </a:rPr>
              <a:t>n-1</a:t>
            </a:r>
            <a:r>
              <a:rPr lang="en-US" altLang="zh-CN" smtClean="0">
                <a:ea typeface="黑体" pitchFamily="49" charset="-122"/>
              </a:rPr>
              <a:t>)</a:t>
            </a:r>
          </a:p>
          <a:p>
            <a:pPr lvl="1">
              <a:buFontTx/>
              <a:buNone/>
            </a:pPr>
            <a:r>
              <a:rPr lang="en-US" altLang="zh-CN" smtClean="0">
                <a:ea typeface="黑体" pitchFamily="49" charset="-122"/>
              </a:rPr>
              <a:t>  …… ……</a:t>
            </a:r>
          </a:p>
          <a:p>
            <a:pPr lvl="1">
              <a:buFontTx/>
              <a:buNone/>
            </a:pPr>
            <a:r>
              <a:rPr lang="en-US" altLang="zh-CN" smtClean="0">
                <a:ea typeface="黑体" pitchFamily="49" charset="-122"/>
              </a:rPr>
              <a:t>  P</a:t>
            </a:r>
            <a:r>
              <a:rPr lang="en-US" altLang="zh-CN" baseline="-25000" smtClean="0">
                <a:ea typeface="黑体" pitchFamily="49" charset="-122"/>
              </a:rPr>
              <a:t>n</a:t>
            </a:r>
            <a:r>
              <a:rPr lang="en-US" altLang="zh-CN" smtClean="0">
                <a:ea typeface="黑体" pitchFamily="49" charset="-122"/>
              </a:rPr>
              <a:t> = 2</a:t>
            </a:r>
            <a:r>
              <a:rPr lang="en-US" altLang="zh-CN" baseline="30000" smtClean="0">
                <a:ea typeface="黑体" pitchFamily="49" charset="-122"/>
              </a:rPr>
              <a:t>-1</a:t>
            </a:r>
            <a:r>
              <a:rPr lang="en-US" altLang="zh-CN" smtClean="0">
                <a:ea typeface="黑体" pitchFamily="49" charset="-122"/>
              </a:rPr>
              <a:t> (P</a:t>
            </a:r>
            <a:r>
              <a:rPr lang="en-US" altLang="zh-CN" baseline="-25000" smtClean="0">
                <a:ea typeface="黑体" pitchFamily="49" charset="-122"/>
              </a:rPr>
              <a:t>n-1</a:t>
            </a:r>
            <a:r>
              <a:rPr lang="en-US" altLang="zh-CN" smtClean="0">
                <a:ea typeface="黑体" pitchFamily="49" charset="-122"/>
              </a:rPr>
              <a:t>+ X × y</a:t>
            </a:r>
            <a:r>
              <a:rPr lang="en-US" altLang="zh-CN" baseline="-25000" smtClean="0">
                <a:ea typeface="黑体" pitchFamily="49" charset="-122"/>
              </a:rPr>
              <a:t>1</a:t>
            </a:r>
            <a:r>
              <a:rPr lang="en-US" altLang="zh-CN" smtClean="0">
                <a:ea typeface="黑体" pitchFamily="49" charset="-122"/>
              </a:rPr>
              <a:t>)</a:t>
            </a:r>
          </a:p>
          <a:p>
            <a:r>
              <a:rPr lang="zh-CN" altLang="en-US" sz="2000" smtClean="0">
                <a:ea typeface="黑体" pitchFamily="49" charset="-122"/>
              </a:rPr>
              <a:t> 其递推公式为：</a:t>
            </a:r>
            <a:r>
              <a:rPr lang="en-US" altLang="zh-CN" sz="2000" smtClean="0">
                <a:ea typeface="黑体" pitchFamily="49" charset="-122"/>
              </a:rPr>
              <a:t>P</a:t>
            </a:r>
            <a:r>
              <a:rPr lang="en-US" altLang="zh-CN" sz="2000" baseline="-25000" smtClean="0">
                <a:ea typeface="黑体" pitchFamily="49" charset="-122"/>
              </a:rPr>
              <a:t>i+1</a:t>
            </a:r>
            <a:r>
              <a:rPr lang="en-US" altLang="zh-CN" sz="2000" smtClean="0">
                <a:ea typeface="黑体" pitchFamily="49" charset="-122"/>
              </a:rPr>
              <a:t> = 2</a:t>
            </a:r>
            <a:r>
              <a:rPr lang="en-US" altLang="zh-CN" sz="2000" baseline="30000" smtClean="0">
                <a:ea typeface="黑体" pitchFamily="49" charset="-122"/>
              </a:rPr>
              <a:t>-1</a:t>
            </a:r>
            <a:r>
              <a:rPr lang="en-US" altLang="zh-CN" sz="2000" smtClean="0">
                <a:ea typeface="黑体" pitchFamily="49" charset="-122"/>
              </a:rPr>
              <a:t> (P</a:t>
            </a:r>
            <a:r>
              <a:rPr lang="en-US" altLang="zh-CN" sz="2000" baseline="-25000" smtClean="0">
                <a:ea typeface="黑体" pitchFamily="49" charset="-122"/>
              </a:rPr>
              <a:t>i</a:t>
            </a:r>
            <a:r>
              <a:rPr lang="en-US" altLang="zh-CN" sz="2000" smtClean="0">
                <a:ea typeface="黑体" pitchFamily="49" charset="-122"/>
              </a:rPr>
              <a:t> + X×y</a:t>
            </a:r>
            <a:r>
              <a:rPr lang="en-US" altLang="zh-CN" sz="2000" baseline="-25000" smtClean="0">
                <a:ea typeface="黑体" pitchFamily="49" charset="-122"/>
              </a:rPr>
              <a:t>n-i</a:t>
            </a:r>
            <a:r>
              <a:rPr lang="en-US" altLang="zh-CN" sz="2000" smtClean="0">
                <a:ea typeface="黑体" pitchFamily="49" charset="-122"/>
              </a:rPr>
              <a:t>)     ( i = 0, 1, 2, 3, … , n-1 )                </a:t>
            </a:r>
          </a:p>
          <a:p>
            <a:r>
              <a:rPr lang="zh-CN" altLang="en-US" sz="2000" smtClean="0">
                <a:ea typeface="黑体" pitchFamily="49" charset="-122"/>
              </a:rPr>
              <a:t> 最终乘积</a:t>
            </a:r>
            <a:r>
              <a:rPr lang="en-US" altLang="zh-CN" sz="2000" smtClean="0">
                <a:ea typeface="黑体" pitchFamily="49" charset="-122"/>
              </a:rPr>
              <a:t>P</a:t>
            </a:r>
            <a:r>
              <a:rPr lang="en-US" altLang="zh-CN" sz="2000" baseline="-25000" smtClean="0">
                <a:ea typeface="黑体" pitchFamily="49" charset="-122"/>
              </a:rPr>
              <a:t>n</a:t>
            </a:r>
            <a:r>
              <a:rPr lang="en-US" altLang="zh-CN" sz="2000" smtClean="0">
                <a:ea typeface="黑体" pitchFamily="49" charset="-122"/>
              </a:rPr>
              <a:t> = X×Y</a:t>
            </a:r>
            <a:endParaRPr lang="zh-CN" altLang="en-US" sz="2000" smtClean="0">
              <a:ea typeface="黑体" pitchFamily="49" charset="-122"/>
            </a:endParaRPr>
          </a:p>
        </p:txBody>
      </p:sp>
      <p:sp>
        <p:nvSpPr>
          <p:cNvPr id="119812" name="AutoShape 4"/>
          <p:cNvSpPr>
            <a:spLocks/>
          </p:cNvSpPr>
          <p:nvPr/>
        </p:nvSpPr>
        <p:spPr bwMode="auto">
          <a:xfrm rot="-5400000">
            <a:off x="2111375" y="2041526"/>
            <a:ext cx="142875" cy="1733550"/>
          </a:xfrm>
          <a:prstGeom prst="leftBrace">
            <a:avLst>
              <a:gd name="adj1" fmla="val 101111"/>
              <a:gd name="adj2" fmla="val 50000"/>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endParaRPr lang="zh-CN" altLang="en-US" sz="1600">
              <a:latin typeface="Times New Roman" pitchFamily="18" charset="0"/>
            </a:endParaRPr>
          </a:p>
        </p:txBody>
      </p:sp>
      <p:sp>
        <p:nvSpPr>
          <p:cNvPr id="119813" name="Rectangle 5"/>
          <p:cNvSpPr>
            <a:spLocks noChangeArrowheads="1"/>
          </p:cNvSpPr>
          <p:nvPr/>
        </p:nvSpPr>
        <p:spPr bwMode="auto">
          <a:xfrm>
            <a:off x="3535363" y="4349750"/>
            <a:ext cx="52784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2000">
                <a:solidFill>
                  <a:srgbClr val="CC0000"/>
                </a:solidFill>
                <a:latin typeface="黑体" pitchFamily="49" charset="-122"/>
                <a:ea typeface="黑体" pitchFamily="49" charset="-122"/>
              </a:rPr>
              <a:t>迭代过程从乘数</a:t>
            </a:r>
            <a:r>
              <a:rPr lang="zh-CN" altLang="en-US" sz="2000">
                <a:solidFill>
                  <a:srgbClr val="CC0000"/>
                </a:solidFill>
                <a:ea typeface="黑体" pitchFamily="49" charset="-122"/>
              </a:rPr>
              <a:t>最低位</a:t>
            </a:r>
            <a:r>
              <a:rPr lang="en-US" altLang="zh-CN" sz="2000">
                <a:solidFill>
                  <a:srgbClr val="CC0000"/>
                </a:solidFill>
                <a:ea typeface="黑体" pitchFamily="49" charset="-122"/>
              </a:rPr>
              <a:t>y</a:t>
            </a:r>
            <a:r>
              <a:rPr lang="en-US" altLang="zh-CN" sz="2000" baseline="-25000">
                <a:solidFill>
                  <a:srgbClr val="CC0000"/>
                </a:solidFill>
                <a:ea typeface="黑体" pitchFamily="49" charset="-122"/>
              </a:rPr>
              <a:t>n</a:t>
            </a:r>
            <a:r>
              <a:rPr lang="zh-CN" altLang="en-US" sz="2000">
                <a:solidFill>
                  <a:srgbClr val="CC0000"/>
                </a:solidFill>
                <a:ea typeface="黑体" pitchFamily="49" charset="-122"/>
              </a:rPr>
              <a:t>和</a:t>
            </a:r>
            <a:r>
              <a:rPr lang="en-US" altLang="zh-CN" sz="2000">
                <a:solidFill>
                  <a:srgbClr val="CC0000"/>
                </a:solidFill>
                <a:ea typeface="黑体" pitchFamily="49" charset="-122"/>
              </a:rPr>
              <a:t>P</a:t>
            </a:r>
            <a:r>
              <a:rPr lang="en-US" altLang="zh-CN" sz="2000" baseline="-25000">
                <a:solidFill>
                  <a:srgbClr val="CC0000"/>
                </a:solidFill>
                <a:ea typeface="黑体" pitchFamily="49" charset="-122"/>
              </a:rPr>
              <a:t>0</a:t>
            </a:r>
            <a:r>
              <a:rPr lang="en-US" altLang="zh-CN" sz="2000">
                <a:solidFill>
                  <a:srgbClr val="CC0000"/>
                </a:solidFill>
                <a:ea typeface="黑体" pitchFamily="49" charset="-122"/>
              </a:rPr>
              <a:t>=0</a:t>
            </a:r>
            <a:r>
              <a:rPr lang="zh-CN" altLang="en-US" sz="2000">
                <a:solidFill>
                  <a:srgbClr val="CC0000"/>
                </a:solidFill>
                <a:ea typeface="黑体" pitchFamily="49" charset="-122"/>
              </a:rPr>
              <a:t>开始，经</a:t>
            </a:r>
            <a:r>
              <a:rPr lang="en-US" altLang="zh-CN" sz="2000">
                <a:solidFill>
                  <a:srgbClr val="CC0000"/>
                </a:solidFill>
                <a:ea typeface="黑体" pitchFamily="49" charset="-122"/>
              </a:rPr>
              <a:t>n</a:t>
            </a:r>
            <a:r>
              <a:rPr lang="zh-CN" altLang="en-US" sz="2000">
                <a:solidFill>
                  <a:srgbClr val="CC0000"/>
                </a:solidFill>
                <a:ea typeface="黑体" pitchFamily="49" charset="-122"/>
              </a:rPr>
              <a:t>次“判断</a:t>
            </a:r>
            <a:r>
              <a:rPr lang="en-US" altLang="zh-CN" sz="2000">
                <a:solidFill>
                  <a:srgbClr val="CC0000"/>
                </a:solidFill>
                <a:ea typeface="黑体" pitchFamily="49" charset="-122"/>
              </a:rPr>
              <a:t>–</a:t>
            </a:r>
            <a:r>
              <a:rPr lang="zh-CN" altLang="en-US" sz="2000">
                <a:solidFill>
                  <a:srgbClr val="CC0000"/>
                </a:solidFill>
                <a:ea typeface="黑体" pitchFamily="49" charset="-122"/>
              </a:rPr>
              <a:t>加法</a:t>
            </a:r>
            <a:r>
              <a:rPr lang="en-US" altLang="zh-CN" sz="2000">
                <a:solidFill>
                  <a:srgbClr val="CC0000"/>
                </a:solidFill>
                <a:ea typeface="黑体" pitchFamily="49" charset="-122"/>
              </a:rPr>
              <a:t>–</a:t>
            </a:r>
            <a:r>
              <a:rPr lang="zh-CN" altLang="en-US" sz="2000">
                <a:solidFill>
                  <a:srgbClr val="CC0000"/>
                </a:solidFill>
                <a:ea typeface="黑体" pitchFamily="49" charset="-122"/>
              </a:rPr>
              <a:t>右移”循环，直到求出</a:t>
            </a:r>
            <a:r>
              <a:rPr lang="en-US" altLang="zh-CN" sz="2000">
                <a:solidFill>
                  <a:srgbClr val="CC0000"/>
                </a:solidFill>
                <a:ea typeface="黑体" pitchFamily="49" charset="-122"/>
              </a:rPr>
              <a:t>P</a:t>
            </a:r>
            <a:r>
              <a:rPr lang="en-US" altLang="zh-CN" sz="1600">
                <a:solidFill>
                  <a:srgbClr val="CC0000"/>
                </a:solidFill>
                <a:latin typeface="Times New Roman" pitchFamily="18" charset="0"/>
              </a:rPr>
              <a:t>n</a:t>
            </a:r>
            <a:r>
              <a:rPr lang="zh-CN" altLang="en-US" sz="2000">
                <a:solidFill>
                  <a:srgbClr val="CC0000"/>
                </a:solidFill>
                <a:ea typeface="黑体" pitchFamily="49" charset="-122"/>
              </a:rPr>
              <a:t>为止</a:t>
            </a:r>
          </a:p>
        </p:txBody>
      </p:sp>
      <p:sp>
        <p:nvSpPr>
          <p:cNvPr id="119814" name="文本框 1"/>
          <p:cNvSpPr txBox="1">
            <a:spLocks noChangeArrowheads="1"/>
          </p:cNvSpPr>
          <p:nvPr/>
        </p:nvSpPr>
        <p:spPr bwMode="auto">
          <a:xfrm>
            <a:off x="7586663" y="6267450"/>
            <a:ext cx="900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1800">
                <a:latin typeface="微软雅黑" pitchFamily="34" charset="-122"/>
                <a:ea typeface="微软雅黑" pitchFamily="34" charset="-122"/>
                <a:hlinkClick r:id="" action="ppaction://hlinkshowjump?jump=previousslide"/>
              </a:rPr>
              <a:t>BACK</a:t>
            </a:r>
            <a:endParaRPr lang="zh-CN" altLang="en-US" sz="1800">
              <a:latin typeface="微软雅黑" pitchFamily="34" charset="-122"/>
              <a:ea typeface="微软雅黑" pitchFamily="34" charset="-122"/>
            </a:endParaRPr>
          </a:p>
        </p:txBody>
      </p:sp>
    </p:spTree>
    <p:extLst>
      <p:ext uri="{BB962C8B-B14F-4D97-AF65-F5344CB8AC3E}">
        <p14:creationId xmlns:p14="http://schemas.microsoft.com/office/powerpoint/2010/main" val="2141739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idx="4294967295"/>
          </p:nvPr>
        </p:nvSpPr>
        <p:spPr>
          <a:xfrm>
            <a:off x="800100" y="53975"/>
            <a:ext cx="7961313" cy="600075"/>
          </a:xfrm>
        </p:spPr>
        <p:txBody>
          <a:bodyPr lIns="63500" tIns="25400" rIns="63500" bIns="25400" anchor="t">
            <a:spAutoFit/>
          </a:bodyPr>
          <a:lstStyle/>
          <a:p>
            <a:r>
              <a:rPr lang="zh-CN" altLang="en-US" sz="3600" dirty="0" smtClean="0">
                <a:latin typeface="微软雅黑" panose="020B0503020204020204" pitchFamily="34" charset="-122"/>
                <a:ea typeface="微软雅黑" panose="020B0503020204020204" pitchFamily="34" charset="-122"/>
                <a:cs typeface="Arial" pitchFamily="34" charset="0"/>
              </a:rPr>
              <a:t>数据的运算</a:t>
            </a:r>
          </a:p>
        </p:txBody>
      </p:sp>
      <p:sp>
        <p:nvSpPr>
          <p:cNvPr id="265219" name="Rectangle 3"/>
          <p:cNvSpPr>
            <a:spLocks noGrp="1" noChangeArrowheads="1"/>
          </p:cNvSpPr>
          <p:nvPr>
            <p:ph type="body" idx="4294967295"/>
          </p:nvPr>
        </p:nvSpPr>
        <p:spPr>
          <a:xfrm>
            <a:off x="61913" y="746125"/>
            <a:ext cx="8713787" cy="5640775"/>
          </a:xfrm>
        </p:spPr>
        <p:txBody>
          <a:bodyPr lIns="63500" tIns="25400" rIns="63500" bIns="25400">
            <a:spAutoFit/>
          </a:bodyPr>
          <a:lstStyle/>
          <a:p>
            <a:r>
              <a:rPr lang="zh-CN" altLang="en-US" sz="2000" dirty="0" smtClean="0">
                <a:latin typeface="微软雅黑" panose="020B0503020204020204" pitchFamily="34" charset="-122"/>
                <a:ea typeface="微软雅黑" panose="020B0503020204020204" pitchFamily="34" charset="-122"/>
              </a:rPr>
              <a:t>高级语言程序中涉及的运算（以</a:t>
            </a:r>
            <a:r>
              <a:rPr lang="en-US" altLang="zh-CN" sz="2000" dirty="0" smtClean="0">
                <a:latin typeface="微软雅黑" panose="020B0503020204020204" pitchFamily="34" charset="-122"/>
                <a:ea typeface="微软雅黑" panose="020B0503020204020204" pitchFamily="34" charset="-122"/>
              </a:rPr>
              <a:t>C</a:t>
            </a:r>
            <a:r>
              <a:rPr lang="zh-CN" altLang="en-US" sz="2000" dirty="0" smtClean="0">
                <a:latin typeface="微软雅黑" panose="020B0503020204020204" pitchFamily="34" charset="-122"/>
                <a:ea typeface="微软雅黑" panose="020B0503020204020204" pitchFamily="34" charset="-122"/>
              </a:rPr>
              <a:t>语言为例）</a:t>
            </a:r>
          </a:p>
          <a:p>
            <a:pPr lvl="1">
              <a:buClr>
                <a:srgbClr val="3333FF"/>
              </a:buClr>
            </a:pPr>
            <a:r>
              <a:rPr lang="zh-CN" altLang="en-US" dirty="0" smtClean="0">
                <a:latin typeface="微软雅黑" panose="020B0503020204020204" pitchFamily="34" charset="-122"/>
                <a:ea typeface="微软雅黑" panose="020B0503020204020204" pitchFamily="34" charset="-122"/>
              </a:rPr>
              <a:t>整数算术运算、浮点数算术运算</a:t>
            </a:r>
          </a:p>
          <a:p>
            <a:pPr lvl="1">
              <a:buClr>
                <a:srgbClr val="3333FF"/>
              </a:buClr>
            </a:pPr>
            <a:r>
              <a:rPr lang="zh-CN" altLang="en-US" dirty="0" smtClean="0">
                <a:latin typeface="微软雅黑" panose="020B0503020204020204" pitchFamily="34" charset="-122"/>
                <a:ea typeface="微软雅黑" panose="020B0503020204020204" pitchFamily="34" charset="-122"/>
              </a:rPr>
              <a:t>按位、逻辑、移位、位扩展和位截断</a:t>
            </a:r>
          </a:p>
          <a:p>
            <a:r>
              <a:rPr lang="zh-CN" altLang="en-US" sz="2000" dirty="0" smtClean="0">
                <a:latin typeface="微软雅黑" panose="020B0503020204020204" pitchFamily="34" charset="-122"/>
                <a:ea typeface="微软雅黑" panose="020B0503020204020204" pitchFamily="34" charset="-122"/>
              </a:rPr>
              <a:t>指令集中涉及到的运算</a:t>
            </a:r>
          </a:p>
          <a:p>
            <a:pPr lvl="1"/>
            <a:r>
              <a:rPr lang="zh-CN" altLang="en-US" dirty="0" smtClean="0">
                <a:latin typeface="微软雅黑" panose="020B0503020204020204" pitchFamily="34" charset="-122"/>
                <a:ea typeface="微软雅黑" panose="020B0503020204020204" pitchFamily="34" charset="-122"/>
              </a:rPr>
              <a:t>涉及到的定点数运算</a:t>
            </a:r>
          </a:p>
          <a:p>
            <a:pPr lvl="2"/>
            <a:r>
              <a:rPr lang="zh-CN" altLang="en-US" sz="2000" dirty="0" smtClean="0">
                <a:latin typeface="微软雅黑" panose="020B0503020204020204" pitchFamily="34" charset="-122"/>
                <a:ea typeface="微软雅黑" panose="020B0503020204020204" pitchFamily="34" charset="-122"/>
              </a:rPr>
              <a:t>算术运算</a:t>
            </a:r>
          </a:p>
          <a:p>
            <a:pPr lvl="3">
              <a:lnSpc>
                <a:spcPct val="110000"/>
              </a:lnSpc>
              <a:buFontTx/>
              <a:buChar char="•"/>
            </a:pPr>
            <a:r>
              <a:rPr lang="zh-CN" altLang="en-US" sz="2000" dirty="0" smtClean="0">
                <a:solidFill>
                  <a:srgbClr val="006600"/>
                </a:solidFill>
                <a:latin typeface="微软雅黑" panose="020B0503020204020204" pitchFamily="34" charset="-122"/>
                <a:ea typeface="微软雅黑" panose="020B0503020204020204" pitchFamily="34" charset="-122"/>
              </a:rPr>
              <a:t>带符号整数运算：</a:t>
            </a:r>
            <a:r>
              <a:rPr lang="zh-CN" altLang="en-US" sz="2000" dirty="0" smtClean="0">
                <a:solidFill>
                  <a:srgbClr val="CC0000"/>
                </a:solidFill>
                <a:latin typeface="微软雅黑" panose="020B0503020204020204" pitchFamily="34" charset="-122"/>
                <a:ea typeface="微软雅黑" panose="020B0503020204020204" pitchFamily="34" charset="-122"/>
              </a:rPr>
              <a:t>取负 </a:t>
            </a:r>
            <a:r>
              <a:rPr lang="en-US" altLang="zh-CN" sz="2000" dirty="0" smtClean="0">
                <a:solidFill>
                  <a:srgbClr val="CC0000"/>
                </a:solidFill>
                <a:latin typeface="微软雅黑" panose="020B0503020204020204" pitchFamily="34" charset="-122"/>
                <a:ea typeface="微软雅黑" panose="020B0503020204020204" pitchFamily="34" charset="-122"/>
              </a:rPr>
              <a:t>/ </a:t>
            </a:r>
            <a:r>
              <a:rPr lang="zh-CN" altLang="en-US" sz="2000" dirty="0" smtClean="0">
                <a:solidFill>
                  <a:srgbClr val="CC0000"/>
                </a:solidFill>
                <a:latin typeface="微软雅黑" panose="020B0503020204020204" pitchFamily="34" charset="-122"/>
                <a:ea typeface="微软雅黑" panose="020B0503020204020204" pitchFamily="34" charset="-122"/>
              </a:rPr>
              <a:t>符号扩展 </a:t>
            </a:r>
            <a:r>
              <a:rPr lang="en-US" altLang="zh-CN" sz="2000" dirty="0" smtClean="0">
                <a:solidFill>
                  <a:srgbClr val="CC0000"/>
                </a:solidFill>
                <a:latin typeface="微软雅黑" panose="020B0503020204020204" pitchFamily="34" charset="-122"/>
                <a:ea typeface="微软雅黑" panose="020B0503020204020204" pitchFamily="34" charset="-122"/>
              </a:rPr>
              <a:t>/ </a:t>
            </a:r>
            <a:r>
              <a:rPr lang="zh-CN" altLang="en-US" sz="2000" dirty="0" smtClean="0">
                <a:solidFill>
                  <a:srgbClr val="CC0000"/>
                </a:solidFill>
                <a:latin typeface="微软雅黑" panose="020B0503020204020204" pitchFamily="34" charset="-122"/>
                <a:ea typeface="微软雅黑" panose="020B0503020204020204" pitchFamily="34" charset="-122"/>
              </a:rPr>
              <a:t>加 </a:t>
            </a:r>
            <a:r>
              <a:rPr lang="en-US" altLang="zh-CN" sz="2000" dirty="0" smtClean="0">
                <a:solidFill>
                  <a:srgbClr val="CC0000"/>
                </a:solidFill>
                <a:latin typeface="微软雅黑" panose="020B0503020204020204" pitchFamily="34" charset="-122"/>
                <a:ea typeface="微软雅黑" panose="020B0503020204020204" pitchFamily="34" charset="-122"/>
              </a:rPr>
              <a:t>/ </a:t>
            </a:r>
            <a:r>
              <a:rPr lang="zh-CN" altLang="en-US" sz="2000" dirty="0" smtClean="0">
                <a:solidFill>
                  <a:srgbClr val="CC0000"/>
                </a:solidFill>
                <a:latin typeface="微软雅黑" panose="020B0503020204020204" pitchFamily="34" charset="-122"/>
                <a:ea typeface="微软雅黑" panose="020B0503020204020204" pitchFamily="34" charset="-122"/>
              </a:rPr>
              <a:t>减 </a:t>
            </a:r>
            <a:r>
              <a:rPr lang="en-US" altLang="zh-CN" sz="2000" dirty="0" smtClean="0">
                <a:solidFill>
                  <a:srgbClr val="CC0000"/>
                </a:solidFill>
                <a:latin typeface="微软雅黑" panose="020B0503020204020204" pitchFamily="34" charset="-122"/>
                <a:ea typeface="微软雅黑" panose="020B0503020204020204" pitchFamily="34" charset="-122"/>
              </a:rPr>
              <a:t>/ </a:t>
            </a:r>
            <a:r>
              <a:rPr lang="zh-CN" altLang="en-US" sz="2000" dirty="0" smtClean="0">
                <a:solidFill>
                  <a:srgbClr val="CC0000"/>
                </a:solidFill>
                <a:latin typeface="微软雅黑" panose="020B0503020204020204" pitchFamily="34" charset="-122"/>
                <a:ea typeface="微软雅黑" panose="020B0503020204020204" pitchFamily="34" charset="-122"/>
              </a:rPr>
              <a:t>乘 </a:t>
            </a:r>
            <a:r>
              <a:rPr lang="en-US" altLang="zh-CN" sz="2000" dirty="0" smtClean="0">
                <a:solidFill>
                  <a:srgbClr val="CC0000"/>
                </a:solidFill>
                <a:latin typeface="微软雅黑" panose="020B0503020204020204" pitchFamily="34" charset="-122"/>
                <a:ea typeface="微软雅黑" panose="020B0503020204020204" pitchFamily="34" charset="-122"/>
              </a:rPr>
              <a:t>/ </a:t>
            </a:r>
            <a:r>
              <a:rPr lang="zh-CN" altLang="en-US" sz="2000" dirty="0" smtClean="0">
                <a:solidFill>
                  <a:srgbClr val="CC0000"/>
                </a:solidFill>
                <a:latin typeface="微软雅黑" panose="020B0503020204020204" pitchFamily="34" charset="-122"/>
                <a:ea typeface="微软雅黑" panose="020B0503020204020204" pitchFamily="34" charset="-122"/>
              </a:rPr>
              <a:t>除 </a:t>
            </a:r>
            <a:r>
              <a:rPr lang="en-US" altLang="zh-CN" sz="2000" dirty="0" smtClean="0">
                <a:solidFill>
                  <a:srgbClr val="CC0000"/>
                </a:solidFill>
                <a:latin typeface="微软雅黑" panose="020B0503020204020204" pitchFamily="34" charset="-122"/>
                <a:ea typeface="微软雅黑" panose="020B0503020204020204" pitchFamily="34" charset="-122"/>
              </a:rPr>
              <a:t> / </a:t>
            </a:r>
            <a:r>
              <a:rPr lang="zh-CN" altLang="en-US" sz="2000" dirty="0" smtClean="0">
                <a:solidFill>
                  <a:srgbClr val="CC0000"/>
                </a:solidFill>
                <a:latin typeface="微软雅黑" panose="020B0503020204020204" pitchFamily="34" charset="-122"/>
                <a:ea typeface="微软雅黑" panose="020B0503020204020204" pitchFamily="34" charset="-122"/>
              </a:rPr>
              <a:t>算术移位</a:t>
            </a:r>
          </a:p>
          <a:p>
            <a:pPr lvl="3">
              <a:lnSpc>
                <a:spcPct val="110000"/>
              </a:lnSpc>
              <a:buFontTx/>
              <a:buChar char="•"/>
            </a:pPr>
            <a:r>
              <a:rPr lang="zh-CN" altLang="en-US" sz="2000" dirty="0" smtClean="0">
                <a:solidFill>
                  <a:srgbClr val="006600"/>
                </a:solidFill>
                <a:latin typeface="微软雅黑" panose="020B0503020204020204" pitchFamily="34" charset="-122"/>
                <a:ea typeface="微软雅黑" panose="020B0503020204020204" pitchFamily="34" charset="-122"/>
              </a:rPr>
              <a:t>无符号整数运算：</a:t>
            </a:r>
            <a:r>
              <a:rPr lang="en-US" altLang="zh-CN" sz="2000" dirty="0" smtClean="0">
                <a:solidFill>
                  <a:srgbClr val="CC0000"/>
                </a:solidFill>
                <a:latin typeface="微软雅黑" panose="020B0503020204020204" pitchFamily="34" charset="-122"/>
                <a:ea typeface="微软雅黑" panose="020B0503020204020204" pitchFamily="34" charset="-122"/>
              </a:rPr>
              <a:t>0</a:t>
            </a:r>
            <a:r>
              <a:rPr lang="zh-CN" altLang="en-US" sz="2000" dirty="0" smtClean="0">
                <a:solidFill>
                  <a:srgbClr val="CC0000"/>
                </a:solidFill>
                <a:latin typeface="微软雅黑" panose="020B0503020204020204" pitchFamily="34" charset="-122"/>
                <a:ea typeface="微软雅黑" panose="020B0503020204020204" pitchFamily="34" charset="-122"/>
              </a:rPr>
              <a:t>扩展 </a:t>
            </a:r>
            <a:r>
              <a:rPr lang="en-US" altLang="zh-CN" sz="2000" dirty="0" smtClean="0">
                <a:solidFill>
                  <a:srgbClr val="CC0000"/>
                </a:solidFill>
                <a:latin typeface="微软雅黑" panose="020B0503020204020204" pitchFamily="34" charset="-122"/>
                <a:ea typeface="微软雅黑" panose="020B0503020204020204" pitchFamily="34" charset="-122"/>
              </a:rPr>
              <a:t>/ </a:t>
            </a:r>
            <a:r>
              <a:rPr lang="zh-CN" altLang="en-US" sz="2000" dirty="0" smtClean="0">
                <a:solidFill>
                  <a:srgbClr val="CC0000"/>
                </a:solidFill>
                <a:latin typeface="微软雅黑" panose="020B0503020204020204" pitchFamily="34" charset="-122"/>
                <a:ea typeface="微软雅黑" panose="020B0503020204020204" pitchFamily="34" charset="-122"/>
              </a:rPr>
              <a:t>加 </a:t>
            </a:r>
            <a:r>
              <a:rPr lang="en-US" altLang="zh-CN" sz="2000" dirty="0" smtClean="0">
                <a:solidFill>
                  <a:srgbClr val="CC0000"/>
                </a:solidFill>
                <a:latin typeface="微软雅黑" panose="020B0503020204020204" pitchFamily="34" charset="-122"/>
                <a:ea typeface="微软雅黑" panose="020B0503020204020204" pitchFamily="34" charset="-122"/>
              </a:rPr>
              <a:t>/ </a:t>
            </a:r>
            <a:r>
              <a:rPr lang="zh-CN" altLang="en-US" sz="2000" dirty="0" smtClean="0">
                <a:solidFill>
                  <a:srgbClr val="CC0000"/>
                </a:solidFill>
                <a:latin typeface="微软雅黑" panose="020B0503020204020204" pitchFamily="34" charset="-122"/>
                <a:ea typeface="微软雅黑" panose="020B0503020204020204" pitchFamily="34" charset="-122"/>
              </a:rPr>
              <a:t>减 </a:t>
            </a:r>
            <a:r>
              <a:rPr lang="en-US" altLang="zh-CN" sz="2000" dirty="0" smtClean="0">
                <a:solidFill>
                  <a:srgbClr val="CC0000"/>
                </a:solidFill>
                <a:latin typeface="微软雅黑" panose="020B0503020204020204" pitchFamily="34" charset="-122"/>
                <a:ea typeface="微软雅黑" panose="020B0503020204020204" pitchFamily="34" charset="-122"/>
              </a:rPr>
              <a:t>/ </a:t>
            </a:r>
            <a:r>
              <a:rPr lang="zh-CN" altLang="en-US" sz="2000" dirty="0" smtClean="0">
                <a:solidFill>
                  <a:srgbClr val="CC0000"/>
                </a:solidFill>
                <a:latin typeface="微软雅黑" panose="020B0503020204020204" pitchFamily="34" charset="-122"/>
                <a:ea typeface="微软雅黑" panose="020B0503020204020204" pitchFamily="34" charset="-122"/>
              </a:rPr>
              <a:t>乘 </a:t>
            </a:r>
            <a:r>
              <a:rPr lang="en-US" altLang="zh-CN" sz="2000" dirty="0" smtClean="0">
                <a:solidFill>
                  <a:srgbClr val="CC0000"/>
                </a:solidFill>
                <a:latin typeface="微软雅黑" panose="020B0503020204020204" pitchFamily="34" charset="-122"/>
                <a:ea typeface="微软雅黑" panose="020B0503020204020204" pitchFamily="34" charset="-122"/>
              </a:rPr>
              <a:t>/ </a:t>
            </a:r>
            <a:r>
              <a:rPr lang="zh-CN" altLang="en-US" sz="2000" dirty="0" smtClean="0">
                <a:solidFill>
                  <a:srgbClr val="CC0000"/>
                </a:solidFill>
                <a:latin typeface="微软雅黑" panose="020B0503020204020204" pitchFamily="34" charset="-122"/>
                <a:ea typeface="微软雅黑" panose="020B0503020204020204" pitchFamily="34" charset="-122"/>
              </a:rPr>
              <a:t>除 </a:t>
            </a:r>
          </a:p>
          <a:p>
            <a:pPr lvl="2"/>
            <a:r>
              <a:rPr lang="zh-CN" altLang="en-US" sz="2000" dirty="0" smtClean="0">
                <a:latin typeface="微软雅黑" panose="020B0503020204020204" pitchFamily="34" charset="-122"/>
                <a:ea typeface="微软雅黑" panose="020B0503020204020204" pitchFamily="34" charset="-122"/>
              </a:rPr>
              <a:t>逻辑运算</a:t>
            </a:r>
          </a:p>
          <a:p>
            <a:pPr lvl="3">
              <a:lnSpc>
                <a:spcPct val="110000"/>
              </a:lnSpc>
              <a:buFontTx/>
              <a:buChar char="•"/>
            </a:pPr>
            <a:r>
              <a:rPr lang="zh-CN" altLang="en-US" sz="2000" dirty="0" smtClean="0">
                <a:solidFill>
                  <a:srgbClr val="006600"/>
                </a:solidFill>
                <a:latin typeface="微软雅黑" panose="020B0503020204020204" pitchFamily="34" charset="-122"/>
                <a:ea typeface="微软雅黑" panose="020B0503020204020204" pitchFamily="34" charset="-122"/>
              </a:rPr>
              <a:t>逻辑操作：</a:t>
            </a:r>
            <a:r>
              <a:rPr lang="zh-CN" altLang="en-US" sz="2000" dirty="0" smtClean="0">
                <a:solidFill>
                  <a:srgbClr val="CC0000"/>
                </a:solidFill>
                <a:latin typeface="微软雅黑" panose="020B0503020204020204" pitchFamily="34" charset="-122"/>
                <a:ea typeface="微软雅黑" panose="020B0503020204020204" pitchFamily="34" charset="-122"/>
              </a:rPr>
              <a:t>与 </a:t>
            </a:r>
            <a:r>
              <a:rPr lang="en-US" altLang="zh-CN" sz="2000" dirty="0" smtClean="0">
                <a:solidFill>
                  <a:srgbClr val="CC0000"/>
                </a:solidFill>
                <a:latin typeface="微软雅黑" panose="020B0503020204020204" pitchFamily="34" charset="-122"/>
                <a:ea typeface="微软雅黑" panose="020B0503020204020204" pitchFamily="34" charset="-122"/>
              </a:rPr>
              <a:t>/ </a:t>
            </a:r>
            <a:r>
              <a:rPr lang="zh-CN" altLang="en-US" sz="2000" dirty="0" smtClean="0">
                <a:solidFill>
                  <a:srgbClr val="CC0000"/>
                </a:solidFill>
                <a:latin typeface="微软雅黑" panose="020B0503020204020204" pitchFamily="34" charset="-122"/>
                <a:ea typeface="微软雅黑" panose="020B0503020204020204" pitchFamily="34" charset="-122"/>
              </a:rPr>
              <a:t>或 </a:t>
            </a:r>
            <a:r>
              <a:rPr lang="en-US" altLang="zh-CN" sz="2000" dirty="0" smtClean="0">
                <a:solidFill>
                  <a:srgbClr val="CC0000"/>
                </a:solidFill>
                <a:latin typeface="微软雅黑" panose="020B0503020204020204" pitchFamily="34" charset="-122"/>
                <a:ea typeface="微软雅黑" panose="020B0503020204020204" pitchFamily="34" charset="-122"/>
              </a:rPr>
              <a:t>/ </a:t>
            </a:r>
            <a:r>
              <a:rPr lang="zh-CN" altLang="en-US" sz="2000" dirty="0" smtClean="0">
                <a:solidFill>
                  <a:srgbClr val="CC0000"/>
                </a:solidFill>
                <a:latin typeface="微软雅黑" panose="020B0503020204020204" pitchFamily="34" charset="-122"/>
                <a:ea typeface="微软雅黑" panose="020B0503020204020204" pitchFamily="34" charset="-122"/>
              </a:rPr>
              <a:t>非 </a:t>
            </a:r>
            <a:r>
              <a:rPr lang="en-US" altLang="zh-CN" sz="2000" dirty="0" smtClean="0">
                <a:solidFill>
                  <a:srgbClr val="CC0000"/>
                </a:solidFill>
                <a:latin typeface="微软雅黑" panose="020B0503020204020204" pitchFamily="34" charset="-122"/>
                <a:ea typeface="微软雅黑" panose="020B0503020204020204" pitchFamily="34" charset="-122"/>
              </a:rPr>
              <a:t>/ …</a:t>
            </a:r>
            <a:endParaRPr lang="zh-CN" altLang="en-US" sz="2000" dirty="0" smtClean="0">
              <a:solidFill>
                <a:srgbClr val="CC0000"/>
              </a:solidFill>
              <a:latin typeface="微软雅黑" panose="020B0503020204020204" pitchFamily="34" charset="-122"/>
              <a:ea typeface="微软雅黑" panose="020B0503020204020204" pitchFamily="34" charset="-122"/>
            </a:endParaRPr>
          </a:p>
          <a:p>
            <a:pPr lvl="3">
              <a:lnSpc>
                <a:spcPct val="110000"/>
              </a:lnSpc>
              <a:buFontTx/>
              <a:buChar char="•"/>
            </a:pPr>
            <a:r>
              <a:rPr lang="zh-CN" altLang="en-US" sz="2000" dirty="0" smtClean="0">
                <a:solidFill>
                  <a:srgbClr val="006600"/>
                </a:solidFill>
                <a:latin typeface="微软雅黑" panose="020B0503020204020204" pitchFamily="34" charset="-122"/>
                <a:ea typeface="微软雅黑" panose="020B0503020204020204" pitchFamily="34" charset="-122"/>
              </a:rPr>
              <a:t>移位操作：</a:t>
            </a:r>
            <a:r>
              <a:rPr lang="zh-CN" altLang="en-US" sz="2000" dirty="0" smtClean="0">
                <a:solidFill>
                  <a:srgbClr val="CC0000"/>
                </a:solidFill>
                <a:latin typeface="微软雅黑" panose="020B0503020204020204" pitchFamily="34" charset="-122"/>
                <a:ea typeface="微软雅黑" panose="020B0503020204020204" pitchFamily="34" charset="-122"/>
              </a:rPr>
              <a:t>逻辑左移 </a:t>
            </a:r>
            <a:r>
              <a:rPr lang="en-US" altLang="zh-CN" sz="2000" dirty="0" smtClean="0">
                <a:solidFill>
                  <a:srgbClr val="CC0000"/>
                </a:solidFill>
                <a:latin typeface="微软雅黑" panose="020B0503020204020204" pitchFamily="34" charset="-122"/>
                <a:ea typeface="微软雅黑" panose="020B0503020204020204" pitchFamily="34" charset="-122"/>
              </a:rPr>
              <a:t>/ </a:t>
            </a:r>
            <a:r>
              <a:rPr lang="zh-CN" altLang="en-US" sz="2000" dirty="0" smtClean="0">
                <a:solidFill>
                  <a:srgbClr val="CC0000"/>
                </a:solidFill>
                <a:latin typeface="微软雅黑" panose="020B0503020204020204" pitchFamily="34" charset="-122"/>
                <a:ea typeface="微软雅黑" panose="020B0503020204020204" pitchFamily="34" charset="-122"/>
              </a:rPr>
              <a:t>逻辑右移</a:t>
            </a:r>
          </a:p>
          <a:p>
            <a:pPr lvl="1"/>
            <a:r>
              <a:rPr lang="zh-CN" altLang="en-US" dirty="0" smtClean="0">
                <a:latin typeface="微软雅黑" panose="020B0503020204020204" pitchFamily="34" charset="-122"/>
                <a:ea typeface="微软雅黑" panose="020B0503020204020204" pitchFamily="34" charset="-122"/>
              </a:rPr>
              <a:t>涉及到的浮点数运算：加、减、乘、除</a:t>
            </a:r>
            <a:endParaRPr lang="zh-CN" altLang="en-US" b="0" dirty="0" smtClean="0">
              <a:solidFill>
                <a:srgbClr val="CC0000"/>
              </a:solidFill>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基本运算部件</a:t>
            </a:r>
            <a:r>
              <a:rPr lang="en-US" altLang="zh-CN" sz="2000" dirty="0" smtClean="0">
                <a:latin typeface="微软雅黑" panose="020B0503020204020204" pitchFamily="34" charset="-122"/>
                <a:ea typeface="微软雅黑" panose="020B0503020204020204" pitchFamily="34" charset="-122"/>
              </a:rPr>
              <a:t>ALU</a:t>
            </a:r>
            <a:r>
              <a:rPr lang="zh-CN" altLang="en-US" sz="2000" dirty="0" smtClean="0">
                <a:latin typeface="微软雅黑" panose="020B0503020204020204" pitchFamily="34" charset="-122"/>
                <a:ea typeface="微软雅黑" panose="020B0503020204020204" pitchFamily="34" charset="-122"/>
              </a:rPr>
              <a:t>的设计</a:t>
            </a:r>
          </a:p>
        </p:txBody>
      </p:sp>
      <p:sp>
        <p:nvSpPr>
          <p:cNvPr id="6" name="AutoShape 6"/>
          <p:cNvSpPr>
            <a:spLocks noChangeArrowheads="1"/>
          </p:cNvSpPr>
          <p:nvPr/>
        </p:nvSpPr>
        <p:spPr bwMode="auto">
          <a:xfrm>
            <a:off x="5295900" y="5172075"/>
            <a:ext cx="3575050" cy="982663"/>
          </a:xfrm>
          <a:prstGeom prst="cloudCallout">
            <a:avLst>
              <a:gd name="adj1" fmla="val -21565"/>
              <a:gd name="adj2" fmla="val 51722"/>
            </a:avLst>
          </a:prstGeom>
          <a:noFill/>
          <a:ln w="12700">
            <a:solidFill>
              <a:srgbClr val="000000"/>
            </a:solidFill>
            <a:round/>
            <a:headEnd/>
            <a:tailEnd/>
          </a:ln>
        </p:spPr>
        <p:txBody>
          <a:bodyPr lIns="0" tIns="0" rIns="0" bIns="0"/>
          <a:lstStyle/>
          <a:p>
            <a:pPr algn="ctr" eaLnBrk="0" hangingPunct="0"/>
            <a:r>
              <a:rPr lang="zh-CN" altLang="en-US" b="1" dirty="0">
                <a:solidFill>
                  <a:srgbClr val="FF0066"/>
                </a:solidFill>
                <a:latin typeface="黑体" pitchFamily="49" charset="-122"/>
                <a:ea typeface="黑体" pitchFamily="49" charset="-122"/>
              </a:rPr>
              <a:t>浮点数有没有移位操作和扩展操作？为什么？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Effect transition="in" filter="blinds(horizontal)">
                                      <p:cBhvr>
                                        <p:cTn id="7" dur="500"/>
                                        <p:tgtEl>
                                          <p:spTgt spid="26521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5219">
                                            <p:txEl>
                                              <p:pRg st="1" end="1"/>
                                            </p:txEl>
                                          </p:spTgt>
                                        </p:tgtEl>
                                        <p:attrNameLst>
                                          <p:attrName>style.visibility</p:attrName>
                                        </p:attrNameLst>
                                      </p:cBhvr>
                                      <p:to>
                                        <p:strVal val="visible"/>
                                      </p:to>
                                    </p:set>
                                    <p:animEffect transition="in" filter="blinds(horizontal)">
                                      <p:cBhvr>
                                        <p:cTn id="10" dur="500"/>
                                        <p:tgtEl>
                                          <p:spTgt spid="26521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65219">
                                            <p:txEl>
                                              <p:pRg st="2" end="2"/>
                                            </p:txEl>
                                          </p:spTgt>
                                        </p:tgtEl>
                                        <p:attrNameLst>
                                          <p:attrName>style.visibility</p:attrName>
                                        </p:attrNameLst>
                                      </p:cBhvr>
                                      <p:to>
                                        <p:strVal val="visible"/>
                                      </p:to>
                                    </p:set>
                                    <p:animEffect transition="in" filter="blinds(horizontal)">
                                      <p:cBhvr>
                                        <p:cTn id="13" dur="500"/>
                                        <p:tgtEl>
                                          <p:spTgt spid="2652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65219">
                                            <p:txEl>
                                              <p:pRg st="3" end="3"/>
                                            </p:txEl>
                                          </p:spTgt>
                                        </p:tgtEl>
                                        <p:attrNameLst>
                                          <p:attrName>style.visibility</p:attrName>
                                        </p:attrNameLst>
                                      </p:cBhvr>
                                      <p:to>
                                        <p:strVal val="visible"/>
                                      </p:to>
                                    </p:set>
                                    <p:animEffect transition="in" filter="blinds(horizontal)">
                                      <p:cBhvr>
                                        <p:cTn id="18" dur="500"/>
                                        <p:tgtEl>
                                          <p:spTgt spid="265219">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65219">
                                            <p:txEl>
                                              <p:pRg st="4" end="4"/>
                                            </p:txEl>
                                          </p:spTgt>
                                        </p:tgtEl>
                                        <p:attrNameLst>
                                          <p:attrName>style.visibility</p:attrName>
                                        </p:attrNameLst>
                                      </p:cBhvr>
                                      <p:to>
                                        <p:strVal val="visible"/>
                                      </p:to>
                                    </p:set>
                                    <p:animEffect transition="in" filter="blinds(horizontal)">
                                      <p:cBhvr>
                                        <p:cTn id="21" dur="500"/>
                                        <p:tgtEl>
                                          <p:spTgt spid="265219">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65219">
                                            <p:txEl>
                                              <p:pRg st="5" end="5"/>
                                            </p:txEl>
                                          </p:spTgt>
                                        </p:tgtEl>
                                        <p:attrNameLst>
                                          <p:attrName>style.visibility</p:attrName>
                                        </p:attrNameLst>
                                      </p:cBhvr>
                                      <p:to>
                                        <p:strVal val="visible"/>
                                      </p:to>
                                    </p:set>
                                    <p:animEffect transition="in" filter="blinds(horizontal)">
                                      <p:cBhvr>
                                        <p:cTn id="24" dur="500"/>
                                        <p:tgtEl>
                                          <p:spTgt spid="265219">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65219">
                                            <p:txEl>
                                              <p:pRg st="6" end="6"/>
                                            </p:txEl>
                                          </p:spTgt>
                                        </p:tgtEl>
                                        <p:attrNameLst>
                                          <p:attrName>style.visibility</p:attrName>
                                        </p:attrNameLst>
                                      </p:cBhvr>
                                      <p:to>
                                        <p:strVal val="visible"/>
                                      </p:to>
                                    </p:set>
                                    <p:animEffect transition="in" filter="blinds(horizontal)">
                                      <p:cBhvr>
                                        <p:cTn id="27" dur="500"/>
                                        <p:tgtEl>
                                          <p:spTgt spid="265219">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65219">
                                            <p:txEl>
                                              <p:pRg st="7" end="7"/>
                                            </p:txEl>
                                          </p:spTgt>
                                        </p:tgtEl>
                                        <p:attrNameLst>
                                          <p:attrName>style.visibility</p:attrName>
                                        </p:attrNameLst>
                                      </p:cBhvr>
                                      <p:to>
                                        <p:strVal val="visible"/>
                                      </p:to>
                                    </p:set>
                                    <p:animEffect transition="in" filter="blinds(horizontal)">
                                      <p:cBhvr>
                                        <p:cTn id="30" dur="500"/>
                                        <p:tgtEl>
                                          <p:spTgt spid="265219">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65219">
                                            <p:txEl>
                                              <p:pRg st="8" end="8"/>
                                            </p:txEl>
                                          </p:spTgt>
                                        </p:tgtEl>
                                        <p:attrNameLst>
                                          <p:attrName>style.visibility</p:attrName>
                                        </p:attrNameLst>
                                      </p:cBhvr>
                                      <p:to>
                                        <p:strVal val="visible"/>
                                      </p:to>
                                    </p:set>
                                    <p:animEffect transition="in" filter="blinds(horizontal)">
                                      <p:cBhvr>
                                        <p:cTn id="33" dur="500"/>
                                        <p:tgtEl>
                                          <p:spTgt spid="265219">
                                            <p:txEl>
                                              <p:pRg st="8" end="8"/>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65219">
                                            <p:txEl>
                                              <p:pRg st="9" end="9"/>
                                            </p:txEl>
                                          </p:spTgt>
                                        </p:tgtEl>
                                        <p:attrNameLst>
                                          <p:attrName>style.visibility</p:attrName>
                                        </p:attrNameLst>
                                      </p:cBhvr>
                                      <p:to>
                                        <p:strVal val="visible"/>
                                      </p:to>
                                    </p:set>
                                    <p:animEffect transition="in" filter="blinds(horizontal)">
                                      <p:cBhvr>
                                        <p:cTn id="36" dur="500"/>
                                        <p:tgtEl>
                                          <p:spTgt spid="265219">
                                            <p:txEl>
                                              <p:pRg st="9" end="9"/>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65219">
                                            <p:txEl>
                                              <p:pRg st="10" end="10"/>
                                            </p:txEl>
                                          </p:spTgt>
                                        </p:tgtEl>
                                        <p:attrNameLst>
                                          <p:attrName>style.visibility</p:attrName>
                                        </p:attrNameLst>
                                      </p:cBhvr>
                                      <p:to>
                                        <p:strVal val="visible"/>
                                      </p:to>
                                    </p:set>
                                    <p:animEffect transition="in" filter="blinds(horizontal)">
                                      <p:cBhvr>
                                        <p:cTn id="39" dur="500"/>
                                        <p:tgtEl>
                                          <p:spTgt spid="265219">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blinds(horizontal)">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265219">
                                            <p:txEl>
                                              <p:pRg st="11" end="11"/>
                                            </p:txEl>
                                          </p:spTgt>
                                        </p:tgtEl>
                                        <p:attrNameLst>
                                          <p:attrName>style.visibility</p:attrName>
                                        </p:attrNameLst>
                                      </p:cBhvr>
                                      <p:to>
                                        <p:strVal val="visible"/>
                                      </p:to>
                                    </p:set>
                                    <p:animEffect transition="in" filter="blinds(horizontal)">
                                      <p:cBhvr>
                                        <p:cTn id="49" dur="500"/>
                                        <p:tgtEl>
                                          <p:spTgt spid="265219">
                                            <p:txEl>
                                              <p:pRg st="11" end="1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65219">
                                            <p:txEl>
                                              <p:pRg st="12" end="12"/>
                                            </p:txEl>
                                          </p:spTgt>
                                        </p:tgtEl>
                                        <p:attrNameLst>
                                          <p:attrName>style.visibility</p:attrName>
                                        </p:attrNameLst>
                                      </p:cBhvr>
                                      <p:to>
                                        <p:strVal val="visible"/>
                                      </p:to>
                                    </p:set>
                                    <p:animEffect transition="in" filter="blinds(horizontal)">
                                      <p:cBhvr>
                                        <p:cTn id="54" dur="500"/>
                                        <p:tgtEl>
                                          <p:spTgt spid="26521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6545" y="98630"/>
            <a:ext cx="8229600" cy="561975"/>
          </a:xfrm>
        </p:spPr>
        <p:txBody>
          <a:bodyPr/>
          <a:lstStyle/>
          <a:p>
            <a:r>
              <a:rPr lang="zh-CN" altLang="en-US" dirty="0"/>
              <a:t>原码乘法</a:t>
            </a:r>
            <a:r>
              <a:rPr lang="zh-CN" altLang="en-US" dirty="0" smtClean="0"/>
              <a:t>运算</a:t>
            </a:r>
            <a:endParaRPr lang="zh-CN" altLang="en-US" dirty="0"/>
          </a:p>
        </p:txBody>
      </p:sp>
      <p:sp>
        <p:nvSpPr>
          <p:cNvPr id="3" name="内容占位符 2"/>
          <p:cNvSpPr>
            <a:spLocks noGrp="1"/>
          </p:cNvSpPr>
          <p:nvPr>
            <p:ph idx="1"/>
          </p:nvPr>
        </p:nvSpPr>
        <p:spPr>
          <a:xfrm>
            <a:off x="341530" y="836613"/>
            <a:ext cx="8415935" cy="5218112"/>
          </a:xfrm>
        </p:spPr>
        <p:txBody>
          <a:bodyPr/>
          <a:lstStyle/>
          <a:p>
            <a:pPr lvl="0" algn="just"/>
            <a:r>
              <a:rPr lang="zh-CN" altLang="zh-CN" sz="2200" dirty="0" smtClean="0">
                <a:latin typeface="微软雅黑" panose="020B0503020204020204" pitchFamily="34" charset="-122"/>
                <a:ea typeface="微软雅黑" panose="020B0503020204020204" pitchFamily="34" charset="-122"/>
              </a:rPr>
              <a:t>每</a:t>
            </a:r>
            <a:r>
              <a:rPr lang="zh-CN" altLang="en-US" sz="2200" dirty="0">
                <a:latin typeface="微软雅黑" panose="020B0503020204020204" pitchFamily="34" charset="-122"/>
                <a:ea typeface="微软雅黑" panose="020B0503020204020204" pitchFamily="34" charset="-122"/>
              </a:rPr>
              <a:t>次</a:t>
            </a:r>
            <a:r>
              <a:rPr lang="zh-CN" altLang="zh-CN" sz="2200" dirty="0" smtClean="0">
                <a:latin typeface="微软雅黑" panose="020B0503020204020204" pitchFamily="34" charset="-122"/>
                <a:ea typeface="微软雅黑" panose="020B0503020204020204" pitchFamily="34" charset="-122"/>
              </a:rPr>
              <a:t>将</a:t>
            </a:r>
            <a:r>
              <a:rPr lang="zh-CN" altLang="zh-CN" sz="2200" dirty="0">
                <a:latin typeface="微软雅黑" panose="020B0503020204020204" pitchFamily="34" charset="-122"/>
                <a:ea typeface="微软雅黑" panose="020B0503020204020204" pitchFamily="34" charset="-122"/>
              </a:rPr>
              <a:t>乘数</a:t>
            </a:r>
            <a:r>
              <a:rPr lang="en-US" altLang="zh-CN" sz="2200" dirty="0">
                <a:latin typeface="微软雅黑" panose="020B0503020204020204" pitchFamily="34" charset="-122"/>
                <a:ea typeface="微软雅黑" panose="020B0503020204020204" pitchFamily="34" charset="-122"/>
              </a:rPr>
              <a:t>Y </a:t>
            </a:r>
            <a:r>
              <a:rPr lang="zh-CN" altLang="zh-CN" sz="2200" dirty="0">
                <a:latin typeface="微软雅黑" panose="020B0503020204020204" pitchFamily="34" charset="-122"/>
                <a:ea typeface="微软雅黑" panose="020B0503020204020204" pitchFamily="34" charset="-122"/>
              </a:rPr>
              <a:t>的一位乘以被乘数得</a:t>
            </a:r>
            <a:r>
              <a:rPr lang="en-US" altLang="zh-CN" sz="2200" dirty="0">
                <a:latin typeface="微软雅黑" panose="020B0503020204020204" pitchFamily="34" charset="-122"/>
                <a:ea typeface="微软雅黑" panose="020B0503020204020204" pitchFamily="34" charset="-122"/>
              </a:rPr>
              <a:t>X × </a:t>
            </a:r>
            <a:r>
              <a:rPr lang="en-US" altLang="zh-CN" sz="2200" dirty="0" err="1">
                <a:latin typeface="微软雅黑" panose="020B0503020204020204" pitchFamily="34" charset="-122"/>
                <a:ea typeface="微软雅黑" panose="020B0503020204020204" pitchFamily="34" charset="-122"/>
              </a:rPr>
              <a:t>y</a:t>
            </a:r>
            <a:r>
              <a:rPr lang="en-US" altLang="zh-CN" sz="2200" baseline="-25000" dirty="0" err="1">
                <a:latin typeface="微软雅黑" panose="020B0503020204020204" pitchFamily="34" charset="-122"/>
                <a:ea typeface="微软雅黑" panose="020B0503020204020204" pitchFamily="34" charset="-122"/>
              </a:rPr>
              <a:t>i</a:t>
            </a:r>
            <a:r>
              <a:rPr lang="zh-CN" altLang="zh-CN" sz="2200" dirty="0">
                <a:latin typeface="微软雅黑" panose="020B0503020204020204" pitchFamily="34" charset="-122"/>
                <a:ea typeface="微软雅黑" panose="020B0503020204020204" pitchFamily="34" charset="-122"/>
              </a:rPr>
              <a:t>后，就将该结果与前面所得的结果累加，得到</a:t>
            </a:r>
            <a:r>
              <a:rPr lang="en-US" altLang="zh-CN" sz="2200" dirty="0">
                <a:latin typeface="微软雅黑" panose="020B0503020204020204" pitchFamily="34" charset="-122"/>
                <a:ea typeface="微软雅黑" panose="020B0503020204020204" pitchFamily="34" charset="-122"/>
              </a:rPr>
              <a:t>P</a:t>
            </a:r>
            <a:r>
              <a:rPr lang="en-US" altLang="zh-CN" sz="2200" baseline="30000" dirty="0">
                <a:latin typeface="微软雅黑" panose="020B0503020204020204" pitchFamily="34" charset="-122"/>
                <a:ea typeface="微软雅黑" panose="020B0503020204020204" pitchFamily="34" charset="-122"/>
              </a:rPr>
              <a:t> </a:t>
            </a:r>
            <a:r>
              <a:rPr lang="en-US" altLang="zh-CN" sz="2200" baseline="-25000" dirty="0" err="1">
                <a:latin typeface="微软雅黑" panose="020B0503020204020204" pitchFamily="34" charset="-122"/>
                <a:ea typeface="微软雅黑" panose="020B0503020204020204" pitchFamily="34" charset="-122"/>
              </a:rPr>
              <a:t>i</a:t>
            </a:r>
            <a:r>
              <a:rPr lang="zh-CN" altLang="zh-CN" sz="2200" dirty="0">
                <a:latin typeface="微软雅黑" panose="020B0503020204020204" pitchFamily="34" charset="-122"/>
                <a:ea typeface="微软雅黑" panose="020B0503020204020204" pitchFamily="34" charset="-122"/>
              </a:rPr>
              <a:t>，称之为</a:t>
            </a:r>
            <a:r>
              <a:rPr lang="zh-CN" altLang="zh-CN" sz="2200" dirty="0">
                <a:solidFill>
                  <a:srgbClr val="C00000"/>
                </a:solidFill>
                <a:latin typeface="微软雅黑" panose="020B0503020204020204" pitchFamily="34" charset="-122"/>
                <a:ea typeface="微软雅黑" panose="020B0503020204020204" pitchFamily="34" charset="-122"/>
              </a:rPr>
              <a:t>部分积</a:t>
            </a:r>
            <a:r>
              <a:rPr lang="zh-CN" altLang="zh-CN" sz="2200" dirty="0">
                <a:latin typeface="微软雅黑" panose="020B0503020204020204" pitchFamily="34" charset="-122"/>
                <a:ea typeface="微软雅黑" panose="020B0503020204020204" pitchFamily="34" charset="-122"/>
              </a:rPr>
              <a:t>。因为没有等到全部计算后一次求和，所以减少了保存每次相乘结果</a:t>
            </a:r>
            <a:r>
              <a:rPr lang="en-US" altLang="zh-CN" sz="2200" dirty="0">
                <a:latin typeface="微软雅黑" panose="020B0503020204020204" pitchFamily="34" charset="-122"/>
                <a:ea typeface="微软雅黑" panose="020B0503020204020204" pitchFamily="34" charset="-122"/>
              </a:rPr>
              <a:t>X × </a:t>
            </a:r>
            <a:r>
              <a:rPr lang="en-US" altLang="zh-CN" sz="2200" dirty="0" err="1">
                <a:latin typeface="微软雅黑" panose="020B0503020204020204" pitchFamily="34" charset="-122"/>
                <a:ea typeface="微软雅黑" panose="020B0503020204020204" pitchFamily="34" charset="-122"/>
              </a:rPr>
              <a:t>y</a:t>
            </a:r>
            <a:r>
              <a:rPr lang="en-US" altLang="zh-CN" sz="2200" baseline="-25000" dirty="0" err="1">
                <a:latin typeface="微软雅黑" panose="020B0503020204020204" pitchFamily="34" charset="-122"/>
                <a:ea typeface="微软雅黑" panose="020B0503020204020204" pitchFamily="34" charset="-122"/>
              </a:rPr>
              <a:t>i</a:t>
            </a:r>
            <a:r>
              <a:rPr lang="zh-CN" altLang="zh-CN" sz="2200" dirty="0">
                <a:latin typeface="微软雅黑" panose="020B0503020204020204" pitchFamily="34" charset="-122"/>
                <a:ea typeface="微软雅黑" panose="020B0503020204020204" pitchFamily="34" charset="-122"/>
              </a:rPr>
              <a:t>的开销。</a:t>
            </a:r>
          </a:p>
          <a:p>
            <a:pPr lvl="0" algn="just"/>
            <a:r>
              <a:rPr lang="zh-CN" altLang="zh-CN" sz="2200" dirty="0">
                <a:latin typeface="微软雅黑" panose="020B0503020204020204" pitchFamily="34" charset="-122"/>
                <a:ea typeface="微软雅黑" panose="020B0503020204020204" pitchFamily="34" charset="-122"/>
              </a:rPr>
              <a:t>在每次求得</a:t>
            </a:r>
            <a:r>
              <a:rPr lang="en-US" altLang="zh-CN" sz="2200" dirty="0">
                <a:latin typeface="微软雅黑" panose="020B0503020204020204" pitchFamily="34" charset="-122"/>
                <a:ea typeface="微软雅黑" panose="020B0503020204020204" pitchFamily="34" charset="-122"/>
              </a:rPr>
              <a:t>X × </a:t>
            </a:r>
            <a:r>
              <a:rPr lang="en-US" altLang="zh-CN" sz="2200" dirty="0" err="1">
                <a:latin typeface="微软雅黑" panose="020B0503020204020204" pitchFamily="34" charset="-122"/>
                <a:ea typeface="微软雅黑" panose="020B0503020204020204" pitchFamily="34" charset="-122"/>
              </a:rPr>
              <a:t>y</a:t>
            </a:r>
            <a:r>
              <a:rPr lang="en-US" altLang="zh-CN" sz="2200" baseline="-25000" dirty="0" err="1">
                <a:latin typeface="微软雅黑" panose="020B0503020204020204" pitchFamily="34" charset="-122"/>
                <a:ea typeface="微软雅黑" panose="020B0503020204020204" pitchFamily="34" charset="-122"/>
              </a:rPr>
              <a:t>i</a:t>
            </a:r>
            <a:r>
              <a:rPr lang="zh-CN" altLang="zh-CN" sz="2200" dirty="0">
                <a:latin typeface="微软雅黑" panose="020B0503020204020204" pitchFamily="34" charset="-122"/>
                <a:ea typeface="微软雅黑" panose="020B0503020204020204" pitchFamily="34" charset="-122"/>
              </a:rPr>
              <a:t>后，不是将它</a:t>
            </a:r>
            <a:r>
              <a:rPr lang="zh-CN" altLang="zh-CN" sz="2200" dirty="0">
                <a:solidFill>
                  <a:srgbClr val="C00000"/>
                </a:solidFill>
                <a:latin typeface="微软雅黑" panose="020B0503020204020204" pitchFamily="34" charset="-122"/>
                <a:ea typeface="微软雅黑" panose="020B0503020204020204" pitchFamily="34" charset="-122"/>
              </a:rPr>
              <a:t>左移</a:t>
            </a:r>
            <a:r>
              <a:rPr lang="zh-CN" altLang="zh-CN" sz="2200" dirty="0">
                <a:latin typeface="微软雅黑" panose="020B0503020204020204" pitchFamily="34" charset="-122"/>
                <a:ea typeface="微软雅黑" panose="020B0503020204020204" pitchFamily="34" charset="-122"/>
              </a:rPr>
              <a:t>与前次部分积</a:t>
            </a:r>
            <a:r>
              <a:rPr lang="en-US" altLang="zh-CN" sz="2200" dirty="0">
                <a:latin typeface="微软雅黑" panose="020B0503020204020204" pitchFamily="34" charset="-122"/>
                <a:ea typeface="微软雅黑" panose="020B0503020204020204" pitchFamily="34" charset="-122"/>
              </a:rPr>
              <a:t>P</a:t>
            </a:r>
            <a:r>
              <a:rPr lang="en-US" altLang="zh-CN" sz="2200" baseline="30000" dirty="0">
                <a:latin typeface="微软雅黑" panose="020B0503020204020204" pitchFamily="34" charset="-122"/>
                <a:ea typeface="微软雅黑" panose="020B0503020204020204" pitchFamily="34" charset="-122"/>
              </a:rPr>
              <a:t> </a:t>
            </a:r>
            <a:r>
              <a:rPr lang="en-US" altLang="zh-CN" sz="2200" baseline="-25000" dirty="0" err="1">
                <a:latin typeface="微软雅黑" panose="020B0503020204020204" pitchFamily="34" charset="-122"/>
                <a:ea typeface="微软雅黑" panose="020B0503020204020204" pitchFamily="34" charset="-122"/>
              </a:rPr>
              <a:t>i</a:t>
            </a:r>
            <a:r>
              <a:rPr lang="zh-CN" altLang="zh-CN" sz="2200" dirty="0">
                <a:latin typeface="微软雅黑" panose="020B0503020204020204" pitchFamily="34" charset="-122"/>
                <a:ea typeface="微软雅黑" panose="020B0503020204020204" pitchFamily="34" charset="-122"/>
              </a:rPr>
              <a:t>相加，而是将</a:t>
            </a:r>
            <a:r>
              <a:rPr lang="zh-CN" altLang="zh-CN" sz="2200" dirty="0">
                <a:solidFill>
                  <a:srgbClr val="C00000"/>
                </a:solidFill>
                <a:latin typeface="微软雅黑" panose="020B0503020204020204" pitchFamily="34" charset="-122"/>
                <a:ea typeface="微软雅黑" panose="020B0503020204020204" pitchFamily="34" charset="-122"/>
              </a:rPr>
              <a:t>部分积</a:t>
            </a:r>
            <a:r>
              <a:rPr lang="en-US" altLang="zh-CN" sz="2200" dirty="0">
                <a:solidFill>
                  <a:srgbClr val="C00000"/>
                </a:solidFill>
                <a:latin typeface="微软雅黑" panose="020B0503020204020204" pitchFamily="34" charset="-122"/>
                <a:ea typeface="微软雅黑" panose="020B0503020204020204" pitchFamily="34" charset="-122"/>
              </a:rPr>
              <a:t>P</a:t>
            </a:r>
            <a:r>
              <a:rPr lang="en-US" altLang="zh-CN" sz="2200" baseline="30000" dirty="0">
                <a:solidFill>
                  <a:srgbClr val="C00000"/>
                </a:solidFill>
                <a:latin typeface="微软雅黑" panose="020B0503020204020204" pitchFamily="34" charset="-122"/>
                <a:ea typeface="微软雅黑" panose="020B0503020204020204" pitchFamily="34" charset="-122"/>
              </a:rPr>
              <a:t> </a:t>
            </a:r>
            <a:r>
              <a:rPr lang="en-US" altLang="zh-CN" sz="2200" baseline="-25000" dirty="0" err="1">
                <a:solidFill>
                  <a:srgbClr val="C00000"/>
                </a:solidFill>
                <a:latin typeface="微软雅黑" panose="020B0503020204020204" pitchFamily="34" charset="-122"/>
                <a:ea typeface="微软雅黑" panose="020B0503020204020204" pitchFamily="34" charset="-122"/>
              </a:rPr>
              <a:t>i</a:t>
            </a:r>
            <a:r>
              <a:rPr lang="zh-CN" altLang="zh-CN" sz="2200" dirty="0">
                <a:solidFill>
                  <a:srgbClr val="C00000"/>
                </a:solidFill>
                <a:latin typeface="微软雅黑" panose="020B0503020204020204" pitchFamily="34" charset="-122"/>
                <a:ea typeface="微软雅黑" panose="020B0503020204020204" pitchFamily="34" charset="-122"/>
              </a:rPr>
              <a:t>右移</a:t>
            </a:r>
            <a:r>
              <a:rPr lang="zh-CN" altLang="zh-CN" sz="2200" dirty="0">
                <a:latin typeface="微软雅黑" panose="020B0503020204020204" pitchFamily="34" charset="-122"/>
                <a:ea typeface="微软雅黑" panose="020B0503020204020204" pitchFamily="34" charset="-122"/>
              </a:rPr>
              <a:t>一位与</a:t>
            </a:r>
            <a:r>
              <a:rPr lang="en-US" altLang="zh-CN" sz="2200" dirty="0">
                <a:latin typeface="微软雅黑" panose="020B0503020204020204" pitchFamily="34" charset="-122"/>
                <a:ea typeface="微软雅黑" panose="020B0503020204020204" pitchFamily="34" charset="-122"/>
              </a:rPr>
              <a:t>X × </a:t>
            </a:r>
            <a:r>
              <a:rPr lang="en-US" altLang="zh-CN" sz="2200" dirty="0" err="1">
                <a:latin typeface="微软雅黑" panose="020B0503020204020204" pitchFamily="34" charset="-122"/>
                <a:ea typeface="微软雅黑" panose="020B0503020204020204" pitchFamily="34" charset="-122"/>
              </a:rPr>
              <a:t>y</a:t>
            </a:r>
            <a:r>
              <a:rPr lang="en-US" altLang="zh-CN" sz="2200" baseline="-25000" dirty="0" err="1">
                <a:latin typeface="微软雅黑" panose="020B0503020204020204" pitchFamily="34" charset="-122"/>
                <a:ea typeface="微软雅黑" panose="020B0503020204020204" pitchFamily="34" charset="-122"/>
              </a:rPr>
              <a:t>i</a:t>
            </a:r>
            <a:r>
              <a:rPr lang="zh-CN" altLang="zh-CN" sz="2200" dirty="0">
                <a:latin typeface="微软雅黑" panose="020B0503020204020204" pitchFamily="34" charset="-122"/>
                <a:ea typeface="微软雅黑" panose="020B0503020204020204" pitchFamily="34" charset="-122"/>
              </a:rPr>
              <a:t>相加。</a:t>
            </a:r>
          </a:p>
          <a:p>
            <a:pPr algn="just"/>
            <a:r>
              <a:rPr lang="zh-CN" altLang="zh-CN" sz="2200" dirty="0">
                <a:latin typeface="微软雅黑" panose="020B0503020204020204" pitchFamily="34" charset="-122"/>
                <a:ea typeface="微软雅黑" panose="020B0503020204020204" pitchFamily="34" charset="-122"/>
              </a:rPr>
              <a:t>对乘数中为</a:t>
            </a:r>
            <a:r>
              <a:rPr lang="en-US" altLang="zh-CN" sz="2200" dirty="0">
                <a:latin typeface="微软雅黑" panose="020B0503020204020204" pitchFamily="34" charset="-122"/>
                <a:ea typeface="微软雅黑" panose="020B0503020204020204" pitchFamily="34" charset="-122"/>
              </a:rPr>
              <a:t>“1”</a:t>
            </a:r>
            <a:r>
              <a:rPr lang="zh-CN" altLang="zh-CN" sz="2200" dirty="0">
                <a:latin typeface="微软雅黑" panose="020B0503020204020204" pitchFamily="34" charset="-122"/>
                <a:ea typeface="微软雅黑" panose="020B0503020204020204" pitchFamily="34" charset="-122"/>
              </a:rPr>
              <a:t>的位执行加法和右移运算，对为</a:t>
            </a:r>
            <a:r>
              <a:rPr lang="en-US" altLang="zh-CN" sz="2200" dirty="0">
                <a:latin typeface="微软雅黑" panose="020B0503020204020204" pitchFamily="34" charset="-122"/>
                <a:ea typeface="微软雅黑" panose="020B0503020204020204" pitchFamily="34" charset="-122"/>
              </a:rPr>
              <a:t>“0”</a:t>
            </a:r>
            <a:r>
              <a:rPr lang="zh-CN" altLang="zh-CN" sz="2200" dirty="0">
                <a:latin typeface="微软雅黑" panose="020B0503020204020204" pitchFamily="34" charset="-122"/>
                <a:ea typeface="微软雅黑" panose="020B0503020204020204" pitchFamily="34" charset="-122"/>
              </a:rPr>
              <a:t>的位只执行右移运算，而不需执行加法运算。</a:t>
            </a:r>
            <a:endParaRPr lang="zh-CN" altLang="en-US" sz="2200" dirty="0">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155" y="3879050"/>
            <a:ext cx="7166092" cy="2911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22299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6545" y="98630"/>
            <a:ext cx="8229600" cy="561975"/>
          </a:xfrm>
        </p:spPr>
        <p:txBody>
          <a:bodyPr/>
          <a:lstStyle/>
          <a:p>
            <a:r>
              <a:rPr lang="zh-CN" altLang="en-US" dirty="0" smtClean="0"/>
              <a:t>例</a:t>
            </a:r>
            <a:endParaRPr lang="zh-CN" altLang="en-US" dirty="0"/>
          </a:p>
        </p:txBody>
      </p:sp>
      <p:sp>
        <p:nvSpPr>
          <p:cNvPr id="3" name="内容占位符 2"/>
          <p:cNvSpPr>
            <a:spLocks noGrp="1"/>
          </p:cNvSpPr>
          <p:nvPr>
            <p:ph idx="1"/>
          </p:nvPr>
        </p:nvSpPr>
        <p:spPr>
          <a:xfrm>
            <a:off x="468313" y="836613"/>
            <a:ext cx="8379162" cy="5218112"/>
          </a:xfrm>
        </p:spPr>
        <p:txBody>
          <a:bodyPr/>
          <a:lstStyle/>
          <a:p>
            <a:pPr marL="0" indent="0">
              <a:buNone/>
            </a:pPr>
            <a:r>
              <a:rPr lang="zh-CN" altLang="zh-CN" sz="2000" dirty="0" smtClean="0">
                <a:latin typeface="微软雅黑" panose="020B0503020204020204" pitchFamily="34" charset="-122"/>
                <a:ea typeface="微软雅黑" panose="020B0503020204020204" pitchFamily="34" charset="-122"/>
              </a:rPr>
              <a:t>例</a:t>
            </a:r>
            <a:r>
              <a:rPr lang="zh-CN" altLang="en-US" sz="2000" dirty="0" smtClean="0">
                <a:latin typeface="微软雅黑" panose="020B0503020204020204" pitchFamily="34" charset="-122"/>
                <a:ea typeface="微软雅黑" panose="020B0503020204020204" pitchFamily="34" charset="-122"/>
              </a:rPr>
              <a:t>：</a:t>
            </a:r>
            <a:r>
              <a:rPr lang="zh-CN" altLang="zh-CN" sz="2000" dirty="0" smtClean="0">
                <a:latin typeface="微软雅黑" panose="020B0503020204020204" pitchFamily="34" charset="-122"/>
                <a:ea typeface="微软雅黑" panose="020B0503020204020204" pitchFamily="34" charset="-122"/>
              </a:rPr>
              <a:t>已知</a:t>
            </a:r>
            <a:r>
              <a:rPr lang="en-US" altLang="zh-CN" sz="2000" dirty="0" smtClean="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[X]</a:t>
            </a:r>
            <a:r>
              <a:rPr lang="zh-CN" altLang="zh-CN" sz="2000" baseline="-25000" dirty="0">
                <a:latin typeface="微软雅黑" panose="020B0503020204020204" pitchFamily="34" charset="-122"/>
                <a:ea typeface="微软雅黑" panose="020B0503020204020204" pitchFamily="34" charset="-122"/>
              </a:rPr>
              <a:t>原 </a:t>
            </a: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1101</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[Y]</a:t>
            </a:r>
            <a:r>
              <a:rPr lang="zh-CN" altLang="zh-CN" sz="2000" baseline="-25000" dirty="0">
                <a:latin typeface="微软雅黑" panose="020B0503020204020204" pitchFamily="34" charset="-122"/>
                <a:ea typeface="微软雅黑" panose="020B0503020204020204" pitchFamily="34" charset="-122"/>
              </a:rPr>
              <a:t>原 </a:t>
            </a: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1011</a:t>
            </a:r>
            <a:r>
              <a:rPr lang="zh-CN" altLang="zh-CN" sz="2000" dirty="0">
                <a:latin typeface="微软雅黑" panose="020B0503020204020204" pitchFamily="34" charset="-122"/>
                <a:ea typeface="微软雅黑" panose="020B0503020204020204" pitchFamily="34" charset="-122"/>
              </a:rPr>
              <a:t>，用原码一位乘法计算 </a:t>
            </a:r>
            <a:r>
              <a:rPr lang="en-US" altLang="zh-CN" sz="2000" dirty="0">
                <a:latin typeface="微软雅黑" panose="020B0503020204020204" pitchFamily="34" charset="-122"/>
                <a:ea typeface="微软雅黑" panose="020B0503020204020204" pitchFamily="34" charset="-122"/>
              </a:rPr>
              <a:t>[X×Y]</a:t>
            </a:r>
            <a:r>
              <a:rPr lang="zh-CN" altLang="zh-CN" sz="2000" baseline="-25000" dirty="0">
                <a:latin typeface="微软雅黑" panose="020B0503020204020204" pitchFamily="34" charset="-122"/>
                <a:ea typeface="微软雅黑" panose="020B0503020204020204" pitchFamily="34" charset="-122"/>
              </a:rPr>
              <a:t>原</a:t>
            </a:r>
            <a:r>
              <a:rPr lang="zh-CN" altLang="zh-CN" sz="2000" dirty="0">
                <a:latin typeface="微软雅黑" panose="020B0503020204020204" pitchFamily="34" charset="-122"/>
                <a:ea typeface="微软雅黑" panose="020B0503020204020204" pitchFamily="34" charset="-122"/>
              </a:rPr>
              <a:t>。</a:t>
            </a:r>
          </a:p>
          <a:p>
            <a:pPr marL="0" indent="0">
              <a:buNone/>
            </a:pPr>
            <a:r>
              <a:rPr lang="zh-CN" altLang="zh-CN" sz="2000" dirty="0">
                <a:latin typeface="微软雅黑" panose="020B0503020204020204" pitchFamily="34" charset="-122"/>
                <a:ea typeface="微软雅黑" panose="020B0503020204020204" pitchFamily="34" charset="-122"/>
              </a:rPr>
              <a:t>解</a:t>
            </a:r>
            <a:r>
              <a:rPr lang="zh-CN" altLang="zh-CN" sz="2000" dirty="0" smtClean="0">
                <a:latin typeface="微软雅黑" panose="020B0503020204020204" pitchFamily="34" charset="-122"/>
                <a:ea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1376645" y="2033845"/>
            <a:ext cx="6255695" cy="4311259"/>
            <a:chOff x="1376645" y="2351878"/>
            <a:chExt cx="6255695" cy="4311259"/>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645" y="2351878"/>
              <a:ext cx="6255695" cy="4311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5112060" y="6354325"/>
              <a:ext cx="180020" cy="263807"/>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024050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457200" y="53975"/>
            <a:ext cx="8229600" cy="561975"/>
          </a:xfrm>
        </p:spPr>
        <p:txBody>
          <a:bodyPr/>
          <a:lstStyle/>
          <a:p>
            <a:r>
              <a:rPr lang="en-US" altLang="zh-CN" smtClean="0">
                <a:solidFill>
                  <a:srgbClr val="FF0000"/>
                </a:solidFill>
                <a:ea typeface="宋体" pitchFamily="2" charset="-122"/>
              </a:rPr>
              <a:t>CE/</a:t>
            </a:r>
            <a:r>
              <a:rPr lang="zh-CN" altLang="en-US" smtClean="0">
                <a:solidFill>
                  <a:srgbClr val="FF0000"/>
                </a:solidFill>
                <a:ea typeface="宋体" pitchFamily="2" charset="-122"/>
              </a:rPr>
              <a:t>可选：</a:t>
            </a:r>
            <a:r>
              <a:rPr lang="zh-CN" altLang="en-US" smtClean="0">
                <a:ea typeface="宋体" pitchFamily="2" charset="-122"/>
              </a:rPr>
              <a:t>补码乘法运算</a:t>
            </a:r>
          </a:p>
        </p:txBody>
      </p:sp>
      <p:sp>
        <p:nvSpPr>
          <p:cNvPr id="120835" name="Rectangle 3"/>
          <p:cNvSpPr>
            <a:spLocks noGrp="1" noChangeArrowheads="1"/>
          </p:cNvSpPr>
          <p:nvPr>
            <p:ph type="body" idx="1"/>
          </p:nvPr>
        </p:nvSpPr>
        <p:spPr>
          <a:xfrm>
            <a:off x="349250" y="698500"/>
            <a:ext cx="3513138" cy="728663"/>
          </a:xfrm>
        </p:spPr>
        <p:txBody>
          <a:bodyPr/>
          <a:lstStyle/>
          <a:p>
            <a:pPr>
              <a:spcBef>
                <a:spcPct val="0"/>
              </a:spcBef>
              <a:buFont typeface="Wingdings" pitchFamily="2" charset="2"/>
              <a:buNone/>
            </a:pPr>
            <a:r>
              <a:rPr lang="zh-CN" altLang="en-US" sz="2000" smtClean="0">
                <a:latin typeface="微软雅黑" pitchFamily="34" charset="-122"/>
                <a:ea typeface="微软雅黑" pitchFamily="34" charset="-122"/>
              </a:rPr>
              <a:t>用于对什么类型数据计算？</a:t>
            </a:r>
            <a:endParaRPr lang="en-US" altLang="zh-CN" sz="2000" smtClean="0">
              <a:latin typeface="微软雅黑" pitchFamily="34" charset="-122"/>
              <a:ea typeface="微软雅黑" pitchFamily="34" charset="-122"/>
            </a:endParaRPr>
          </a:p>
          <a:p>
            <a:pPr>
              <a:spcBef>
                <a:spcPct val="0"/>
              </a:spcBef>
              <a:buFont typeface="Wingdings" pitchFamily="2" charset="2"/>
              <a:buNone/>
            </a:pPr>
            <a:r>
              <a:rPr lang="zh-CN" altLang="en-US" sz="2000" smtClean="0">
                <a:solidFill>
                  <a:srgbClr val="FF0066"/>
                </a:solidFill>
                <a:latin typeface="微软雅黑" pitchFamily="34" charset="-122"/>
                <a:ea typeface="微软雅黑" pitchFamily="34" charset="-122"/>
              </a:rPr>
              <a:t>带符号整数！如</a:t>
            </a:r>
            <a:r>
              <a:rPr lang="en-US" altLang="zh-CN" sz="2000" smtClean="0">
                <a:solidFill>
                  <a:srgbClr val="FF0066"/>
                </a:solidFill>
                <a:latin typeface="微软雅黑" pitchFamily="34" charset="-122"/>
                <a:ea typeface="微软雅黑" pitchFamily="34" charset="-122"/>
              </a:rPr>
              <a:t>int</a:t>
            </a:r>
            <a:r>
              <a:rPr lang="zh-CN" altLang="en-US" sz="2000" smtClean="0">
                <a:solidFill>
                  <a:srgbClr val="FF0066"/>
                </a:solidFill>
                <a:latin typeface="微软雅黑" pitchFamily="34" charset="-122"/>
                <a:ea typeface="微软雅黑" pitchFamily="34" charset="-122"/>
              </a:rPr>
              <a:t>型</a:t>
            </a:r>
            <a:endParaRPr lang="en-US" altLang="zh-CN" sz="2000" smtClean="0">
              <a:solidFill>
                <a:srgbClr val="FF0066"/>
              </a:solidFill>
              <a:latin typeface="微软雅黑" pitchFamily="34" charset="-122"/>
              <a:ea typeface="微软雅黑" pitchFamily="34" charset="-122"/>
            </a:endParaRPr>
          </a:p>
        </p:txBody>
      </p:sp>
      <p:sp>
        <p:nvSpPr>
          <p:cNvPr id="120836" name="Rectangle 4"/>
          <p:cNvSpPr>
            <a:spLocks noChangeArrowheads="1"/>
          </p:cNvSpPr>
          <p:nvPr/>
        </p:nvSpPr>
        <p:spPr bwMode="auto">
          <a:xfrm>
            <a:off x="282575" y="1520825"/>
            <a:ext cx="8861425" cy="236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203200" indent="-2032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10000"/>
              </a:lnSpc>
              <a:spcBef>
                <a:spcPct val="10000"/>
              </a:spcBef>
              <a:buClr>
                <a:schemeClr val="tx1"/>
              </a:buClr>
              <a:buSzPct val="60000"/>
              <a:buFont typeface="Wingdings" pitchFamily="2" charset="2"/>
              <a:buNone/>
            </a:pPr>
            <a:r>
              <a:rPr lang="zh-CN" altLang="en-US" sz="2200">
                <a:solidFill>
                  <a:srgbClr val="0000FF"/>
                </a:solidFill>
                <a:ea typeface="黑体" pitchFamily="49" charset="-122"/>
              </a:rPr>
              <a:t>假定：[</a:t>
            </a:r>
            <a:r>
              <a:rPr lang="en-US" altLang="zh-CN" sz="2200">
                <a:solidFill>
                  <a:srgbClr val="0000FF"/>
                </a:solidFill>
                <a:ea typeface="黑体" pitchFamily="49" charset="-122"/>
              </a:rPr>
              <a:t>X]</a:t>
            </a:r>
            <a:r>
              <a:rPr lang="zh-CN" altLang="en-US" sz="2200" baseline="-16000">
                <a:solidFill>
                  <a:srgbClr val="0000FF"/>
                </a:solidFill>
                <a:ea typeface="黑体" pitchFamily="49" charset="-122"/>
              </a:rPr>
              <a:t>补</a:t>
            </a:r>
            <a:r>
              <a:rPr lang="zh-CN" altLang="en-US" sz="2200">
                <a:solidFill>
                  <a:srgbClr val="0000FF"/>
                </a:solidFill>
                <a:ea typeface="黑体" pitchFamily="49" charset="-122"/>
              </a:rPr>
              <a:t>=</a:t>
            </a:r>
            <a:r>
              <a:rPr lang="en-US" altLang="zh-CN" sz="2200">
                <a:solidFill>
                  <a:srgbClr val="0000FF"/>
                </a:solidFill>
                <a:ea typeface="黑体" pitchFamily="49" charset="-122"/>
              </a:rPr>
              <a:t>x</a:t>
            </a:r>
            <a:r>
              <a:rPr lang="en-US" altLang="zh-CN" sz="2200" baseline="-10000">
                <a:solidFill>
                  <a:srgbClr val="0000FF"/>
                </a:solidFill>
                <a:ea typeface="黑体" pitchFamily="49" charset="-122"/>
              </a:rPr>
              <a:t>n-1</a:t>
            </a:r>
            <a:r>
              <a:rPr lang="en-US" altLang="zh-CN" sz="2200">
                <a:solidFill>
                  <a:srgbClr val="0000FF"/>
                </a:solidFill>
                <a:ea typeface="黑体" pitchFamily="49" charset="-122"/>
              </a:rPr>
              <a:t>x</a:t>
            </a:r>
            <a:r>
              <a:rPr lang="en-US" altLang="zh-CN" sz="2200" baseline="-10000">
                <a:solidFill>
                  <a:srgbClr val="0000FF"/>
                </a:solidFill>
                <a:ea typeface="黑体" pitchFamily="49" charset="-122"/>
              </a:rPr>
              <a:t>n-2</a:t>
            </a:r>
            <a:r>
              <a:rPr lang="en-US" altLang="zh-CN" sz="2200" baseline="30000">
                <a:solidFill>
                  <a:srgbClr val="0000FF"/>
                </a:solidFill>
                <a:ea typeface="黑体" pitchFamily="49" charset="-122"/>
              </a:rPr>
              <a:t>……</a:t>
            </a:r>
            <a:r>
              <a:rPr lang="en-US" altLang="zh-CN" sz="2200" baseline="-10000">
                <a:solidFill>
                  <a:srgbClr val="0000FF"/>
                </a:solidFill>
                <a:ea typeface="黑体" pitchFamily="49" charset="-122"/>
              </a:rPr>
              <a:t> </a:t>
            </a:r>
            <a:r>
              <a:rPr lang="en-US" altLang="zh-CN" sz="2200">
                <a:solidFill>
                  <a:srgbClr val="0000FF"/>
                </a:solidFill>
                <a:ea typeface="黑体" pitchFamily="49" charset="-122"/>
              </a:rPr>
              <a:t>x</a:t>
            </a:r>
            <a:r>
              <a:rPr lang="en-US" altLang="zh-CN" sz="2200" baseline="-10000">
                <a:solidFill>
                  <a:srgbClr val="0000FF"/>
                </a:solidFill>
                <a:ea typeface="黑体" pitchFamily="49" charset="-122"/>
              </a:rPr>
              <a:t>1</a:t>
            </a:r>
            <a:r>
              <a:rPr lang="en-US" altLang="zh-CN" sz="2200">
                <a:solidFill>
                  <a:srgbClr val="0000FF"/>
                </a:solidFill>
                <a:ea typeface="黑体" pitchFamily="49" charset="-122"/>
              </a:rPr>
              <a:t>x</a:t>
            </a:r>
            <a:r>
              <a:rPr lang="en-US" altLang="zh-CN" sz="2200" baseline="-10000">
                <a:solidFill>
                  <a:srgbClr val="0000FF"/>
                </a:solidFill>
                <a:ea typeface="黑体" pitchFamily="49" charset="-122"/>
              </a:rPr>
              <a:t>0 </a:t>
            </a:r>
            <a:r>
              <a:rPr lang="zh-CN" altLang="en-US" sz="2200" baseline="-10000">
                <a:solidFill>
                  <a:srgbClr val="0000FF"/>
                </a:solidFill>
                <a:ea typeface="黑体" pitchFamily="49" charset="-122"/>
              </a:rPr>
              <a:t>，</a:t>
            </a:r>
            <a:r>
              <a:rPr lang="en-US" altLang="zh-CN" sz="2200" b="0" baseline="30000">
                <a:solidFill>
                  <a:srgbClr val="0000FF"/>
                </a:solidFill>
                <a:ea typeface="黑体" pitchFamily="49" charset="-122"/>
              </a:rPr>
              <a:t> </a:t>
            </a:r>
            <a:r>
              <a:rPr lang="zh-CN" altLang="en-US" sz="2200">
                <a:solidFill>
                  <a:srgbClr val="0000FF"/>
                </a:solidFill>
                <a:ea typeface="黑体" pitchFamily="49" charset="-122"/>
              </a:rPr>
              <a:t>[</a:t>
            </a:r>
            <a:r>
              <a:rPr lang="en-US" altLang="zh-CN" sz="2200">
                <a:solidFill>
                  <a:srgbClr val="0000FF"/>
                </a:solidFill>
                <a:ea typeface="黑体" pitchFamily="49" charset="-122"/>
              </a:rPr>
              <a:t>Y]</a:t>
            </a:r>
            <a:r>
              <a:rPr lang="zh-CN" altLang="en-US" sz="2200" baseline="-16000">
                <a:solidFill>
                  <a:srgbClr val="0000FF"/>
                </a:solidFill>
                <a:ea typeface="黑体" pitchFamily="49" charset="-122"/>
              </a:rPr>
              <a:t>补</a:t>
            </a:r>
            <a:r>
              <a:rPr lang="en-US" altLang="zh-CN" sz="2200">
                <a:solidFill>
                  <a:srgbClr val="0000FF"/>
                </a:solidFill>
                <a:ea typeface="黑体" pitchFamily="49" charset="-122"/>
              </a:rPr>
              <a:t>=y</a:t>
            </a:r>
            <a:r>
              <a:rPr lang="en-US" altLang="zh-CN" sz="2200" baseline="-10000">
                <a:solidFill>
                  <a:srgbClr val="0000FF"/>
                </a:solidFill>
                <a:ea typeface="黑体" pitchFamily="49" charset="-122"/>
              </a:rPr>
              <a:t>n-1</a:t>
            </a:r>
            <a:r>
              <a:rPr lang="en-US" altLang="zh-CN" sz="2200">
                <a:solidFill>
                  <a:srgbClr val="0000FF"/>
                </a:solidFill>
                <a:ea typeface="黑体" pitchFamily="49" charset="-122"/>
              </a:rPr>
              <a:t>y</a:t>
            </a:r>
            <a:r>
              <a:rPr lang="en-US" altLang="zh-CN" sz="2200" baseline="-10000">
                <a:solidFill>
                  <a:srgbClr val="0000FF"/>
                </a:solidFill>
                <a:ea typeface="黑体" pitchFamily="49" charset="-122"/>
              </a:rPr>
              <a:t>n-2</a:t>
            </a:r>
            <a:r>
              <a:rPr lang="en-US" altLang="zh-CN" sz="2200" baseline="30000">
                <a:solidFill>
                  <a:srgbClr val="0000FF"/>
                </a:solidFill>
                <a:ea typeface="黑体" pitchFamily="49" charset="-122"/>
              </a:rPr>
              <a:t>……</a:t>
            </a:r>
            <a:r>
              <a:rPr lang="en-US" altLang="zh-CN" sz="2200" baseline="-10000">
                <a:solidFill>
                  <a:srgbClr val="0000FF"/>
                </a:solidFill>
                <a:ea typeface="黑体" pitchFamily="49" charset="-122"/>
              </a:rPr>
              <a:t> </a:t>
            </a:r>
            <a:r>
              <a:rPr lang="en-US" altLang="zh-CN" sz="2200">
                <a:solidFill>
                  <a:srgbClr val="0000FF"/>
                </a:solidFill>
                <a:ea typeface="黑体" pitchFamily="49" charset="-122"/>
              </a:rPr>
              <a:t>y</a:t>
            </a:r>
            <a:r>
              <a:rPr lang="en-US" altLang="zh-CN" sz="2200" baseline="-10000">
                <a:solidFill>
                  <a:srgbClr val="0000FF"/>
                </a:solidFill>
                <a:ea typeface="黑体" pitchFamily="49" charset="-122"/>
              </a:rPr>
              <a:t>1</a:t>
            </a:r>
            <a:r>
              <a:rPr lang="en-US" altLang="zh-CN" sz="2200">
                <a:solidFill>
                  <a:srgbClr val="0000FF"/>
                </a:solidFill>
                <a:ea typeface="黑体" pitchFamily="49" charset="-122"/>
              </a:rPr>
              <a:t>y</a:t>
            </a:r>
            <a:r>
              <a:rPr lang="en-US" altLang="zh-CN" sz="2200" baseline="-10000">
                <a:solidFill>
                  <a:srgbClr val="0000FF"/>
                </a:solidFill>
                <a:ea typeface="黑体" pitchFamily="49" charset="-122"/>
              </a:rPr>
              <a:t>0 </a:t>
            </a:r>
            <a:r>
              <a:rPr lang="zh-CN" altLang="en-US" sz="2200" baseline="-10000">
                <a:solidFill>
                  <a:srgbClr val="0000FF"/>
                </a:solidFill>
                <a:ea typeface="黑体" pitchFamily="49" charset="-122"/>
              </a:rPr>
              <a:t>，</a:t>
            </a:r>
            <a:r>
              <a:rPr lang="zh-CN" altLang="en-US" sz="2200">
                <a:solidFill>
                  <a:srgbClr val="0000FF"/>
                </a:solidFill>
                <a:ea typeface="黑体" pitchFamily="49" charset="-122"/>
              </a:rPr>
              <a:t>求：[</a:t>
            </a:r>
            <a:r>
              <a:rPr lang="en-US" altLang="zh-CN" sz="2200">
                <a:solidFill>
                  <a:srgbClr val="0000FF"/>
                </a:solidFill>
                <a:ea typeface="黑体" pitchFamily="49" charset="-122"/>
              </a:rPr>
              <a:t>X</a:t>
            </a:r>
            <a:r>
              <a:rPr lang="en-US" altLang="zh-CN" sz="2200" b="0">
                <a:solidFill>
                  <a:srgbClr val="0000FF"/>
                </a:solidFill>
              </a:rPr>
              <a:t>x</a:t>
            </a:r>
            <a:r>
              <a:rPr lang="en-US" altLang="zh-CN" sz="2200">
                <a:solidFill>
                  <a:srgbClr val="0000FF"/>
                </a:solidFill>
                <a:ea typeface="黑体" pitchFamily="49" charset="-122"/>
              </a:rPr>
              <a:t>Y]</a:t>
            </a:r>
            <a:r>
              <a:rPr lang="zh-CN" altLang="en-US" sz="2200" baseline="-16000">
                <a:solidFill>
                  <a:srgbClr val="0000FF"/>
                </a:solidFill>
                <a:ea typeface="黑体" pitchFamily="49" charset="-122"/>
              </a:rPr>
              <a:t>补</a:t>
            </a:r>
            <a:r>
              <a:rPr lang="zh-CN" altLang="en-US" sz="2200">
                <a:solidFill>
                  <a:srgbClr val="0000FF"/>
                </a:solidFill>
                <a:ea typeface="黑体" pitchFamily="49" charset="-122"/>
              </a:rPr>
              <a:t>=？</a:t>
            </a:r>
          </a:p>
          <a:p>
            <a:pPr>
              <a:lnSpc>
                <a:spcPct val="110000"/>
              </a:lnSpc>
              <a:spcBef>
                <a:spcPct val="10000"/>
              </a:spcBef>
              <a:buClr>
                <a:schemeClr val="tx1"/>
              </a:buClr>
              <a:buSzPct val="60000"/>
              <a:buFont typeface="Wingdings" pitchFamily="2" charset="2"/>
              <a:buNone/>
            </a:pPr>
            <a:r>
              <a:rPr lang="zh-CN" altLang="en-US" sz="2200">
                <a:solidFill>
                  <a:srgbClr val="660066"/>
                </a:solidFill>
                <a:ea typeface="黑体" pitchFamily="49" charset="-122"/>
              </a:rPr>
              <a:t>基于</a:t>
            </a:r>
            <a:r>
              <a:rPr lang="zh-CN" altLang="en-US" sz="2200">
                <a:solidFill>
                  <a:srgbClr val="660066"/>
                </a:solidFill>
                <a:ea typeface="黑体" pitchFamily="49" charset="-122"/>
                <a:hlinkClick r:id="" action="ppaction://hlinkshowjump?jump=nextslide"/>
              </a:rPr>
              <a:t>以下补码性质</a:t>
            </a:r>
            <a:r>
              <a:rPr lang="zh-CN" altLang="en-US" sz="2200">
                <a:solidFill>
                  <a:srgbClr val="660066"/>
                </a:solidFill>
                <a:ea typeface="黑体" pitchFamily="49" charset="-122"/>
              </a:rPr>
              <a:t>：</a:t>
            </a:r>
          </a:p>
          <a:p>
            <a:pPr>
              <a:lnSpc>
                <a:spcPct val="110000"/>
              </a:lnSpc>
              <a:spcBef>
                <a:spcPct val="10000"/>
              </a:spcBef>
              <a:buClr>
                <a:schemeClr val="tx1"/>
              </a:buClr>
              <a:buSzPct val="60000"/>
              <a:buFont typeface="Wingdings" pitchFamily="2" charset="2"/>
              <a:buNone/>
            </a:pPr>
            <a:r>
              <a:rPr lang="zh-CN" altLang="en-US" sz="2200">
                <a:solidFill>
                  <a:srgbClr val="0000FF"/>
                </a:solidFill>
                <a:ea typeface="黑体" pitchFamily="49" charset="-122"/>
              </a:rPr>
              <a:t>    </a:t>
            </a:r>
            <a:r>
              <a:rPr lang="en-US" altLang="zh-CN" sz="2200">
                <a:solidFill>
                  <a:srgbClr val="0000FF"/>
                </a:solidFill>
                <a:ea typeface="黑体" pitchFamily="49" charset="-122"/>
              </a:rPr>
              <a:t>Y</a:t>
            </a:r>
            <a:r>
              <a:rPr lang="zh-CN" altLang="en-US" sz="2200">
                <a:solidFill>
                  <a:srgbClr val="0000FF"/>
                </a:solidFill>
                <a:ea typeface="黑体" pitchFamily="49" charset="-122"/>
              </a:rPr>
              <a:t>=-</a:t>
            </a:r>
            <a:r>
              <a:rPr lang="en-US" altLang="zh-CN" sz="2200">
                <a:solidFill>
                  <a:srgbClr val="0000FF"/>
                </a:solidFill>
                <a:ea typeface="黑体" pitchFamily="49" charset="-122"/>
              </a:rPr>
              <a:t>y</a:t>
            </a:r>
            <a:r>
              <a:rPr lang="en-US" altLang="zh-CN" sz="2200" baseline="-10000">
                <a:solidFill>
                  <a:srgbClr val="0000FF"/>
                </a:solidFill>
                <a:ea typeface="黑体" pitchFamily="49" charset="-122"/>
              </a:rPr>
              <a:t>n-1</a:t>
            </a:r>
            <a:r>
              <a:rPr lang="en-US" altLang="zh-CN" sz="2200" baseline="30000">
                <a:solidFill>
                  <a:srgbClr val="0000FF"/>
                </a:solidFill>
                <a:ea typeface="黑体" pitchFamily="49" charset="-122"/>
              </a:rPr>
              <a:t>.</a:t>
            </a:r>
            <a:r>
              <a:rPr lang="en-US" altLang="zh-CN" sz="2200">
                <a:solidFill>
                  <a:srgbClr val="0000FF"/>
                </a:solidFill>
                <a:ea typeface="黑体" pitchFamily="49" charset="-122"/>
              </a:rPr>
              <a:t>2</a:t>
            </a:r>
            <a:r>
              <a:rPr lang="en-US" altLang="zh-CN" sz="2200" baseline="30000">
                <a:solidFill>
                  <a:srgbClr val="0000FF"/>
                </a:solidFill>
                <a:ea typeface="黑体" pitchFamily="49" charset="-122"/>
              </a:rPr>
              <a:t>n-1</a:t>
            </a:r>
            <a:r>
              <a:rPr lang="en-US" altLang="zh-CN" sz="2200">
                <a:solidFill>
                  <a:srgbClr val="0000FF"/>
                </a:solidFill>
                <a:ea typeface="黑体" pitchFamily="49" charset="-122"/>
              </a:rPr>
              <a:t>+y</a:t>
            </a:r>
            <a:r>
              <a:rPr lang="en-US" altLang="zh-CN" sz="2200" baseline="-10000">
                <a:solidFill>
                  <a:srgbClr val="0000FF"/>
                </a:solidFill>
                <a:ea typeface="黑体" pitchFamily="49" charset="-122"/>
              </a:rPr>
              <a:t>n-2 </a:t>
            </a:r>
            <a:r>
              <a:rPr lang="en-US" altLang="zh-CN" sz="2200" baseline="30000">
                <a:solidFill>
                  <a:srgbClr val="0000FF"/>
                </a:solidFill>
                <a:ea typeface="黑体" pitchFamily="49" charset="-122"/>
              </a:rPr>
              <a:t>.</a:t>
            </a:r>
            <a:r>
              <a:rPr lang="en-US" altLang="zh-CN" sz="2200">
                <a:solidFill>
                  <a:srgbClr val="0000FF"/>
                </a:solidFill>
                <a:ea typeface="黑体" pitchFamily="49" charset="-122"/>
              </a:rPr>
              <a:t>2</a:t>
            </a:r>
            <a:r>
              <a:rPr lang="en-US" altLang="zh-CN" sz="2200" baseline="30000">
                <a:solidFill>
                  <a:srgbClr val="0000FF"/>
                </a:solidFill>
                <a:ea typeface="黑体" pitchFamily="49" charset="-122"/>
              </a:rPr>
              <a:t>n-2</a:t>
            </a:r>
            <a:r>
              <a:rPr lang="en-US" altLang="zh-CN" sz="2200">
                <a:solidFill>
                  <a:srgbClr val="0000FF"/>
                </a:solidFill>
                <a:ea typeface="黑体" pitchFamily="49" charset="-122"/>
              </a:rPr>
              <a:t>+</a:t>
            </a:r>
            <a:r>
              <a:rPr lang="en-US" altLang="zh-CN" sz="2200" baseline="-10000">
                <a:solidFill>
                  <a:srgbClr val="0000FF"/>
                </a:solidFill>
                <a:ea typeface="黑体" pitchFamily="49" charset="-122"/>
              </a:rPr>
              <a:t> </a:t>
            </a:r>
            <a:r>
              <a:rPr lang="en-US" altLang="zh-CN" sz="2200" baseline="30000">
                <a:solidFill>
                  <a:srgbClr val="0000FF"/>
                </a:solidFill>
                <a:ea typeface="黑体" pitchFamily="49" charset="-122"/>
              </a:rPr>
              <a:t>……</a:t>
            </a:r>
            <a:r>
              <a:rPr lang="en-US" altLang="zh-CN" sz="2200" baseline="-10000">
                <a:solidFill>
                  <a:srgbClr val="0000FF"/>
                </a:solidFill>
                <a:ea typeface="黑体" pitchFamily="49" charset="-122"/>
              </a:rPr>
              <a:t> </a:t>
            </a:r>
            <a:r>
              <a:rPr lang="en-US" altLang="zh-CN" sz="2200">
                <a:solidFill>
                  <a:srgbClr val="0000FF"/>
                </a:solidFill>
                <a:ea typeface="黑体" pitchFamily="49" charset="-122"/>
              </a:rPr>
              <a:t>y</a:t>
            </a:r>
            <a:r>
              <a:rPr lang="en-US" altLang="zh-CN" sz="2200" baseline="-10000">
                <a:solidFill>
                  <a:srgbClr val="0000FF"/>
                </a:solidFill>
                <a:ea typeface="黑体" pitchFamily="49" charset="-122"/>
              </a:rPr>
              <a:t>1 </a:t>
            </a:r>
            <a:r>
              <a:rPr lang="en-US" altLang="zh-CN" sz="2200" baseline="30000">
                <a:solidFill>
                  <a:srgbClr val="0000FF"/>
                </a:solidFill>
                <a:ea typeface="黑体" pitchFamily="49" charset="-122"/>
              </a:rPr>
              <a:t>.</a:t>
            </a:r>
            <a:r>
              <a:rPr lang="en-US" altLang="zh-CN" sz="2200">
                <a:solidFill>
                  <a:srgbClr val="0000FF"/>
                </a:solidFill>
                <a:ea typeface="黑体" pitchFamily="49" charset="-122"/>
              </a:rPr>
              <a:t>2</a:t>
            </a:r>
            <a:r>
              <a:rPr lang="en-US" altLang="zh-CN" sz="2200" baseline="30000">
                <a:solidFill>
                  <a:srgbClr val="0000FF"/>
                </a:solidFill>
                <a:ea typeface="黑体" pitchFamily="49" charset="-122"/>
              </a:rPr>
              <a:t>1</a:t>
            </a:r>
            <a:r>
              <a:rPr lang="en-US" altLang="zh-CN" sz="2200">
                <a:solidFill>
                  <a:srgbClr val="0000FF"/>
                </a:solidFill>
                <a:ea typeface="黑体" pitchFamily="49" charset="-122"/>
              </a:rPr>
              <a:t>+</a:t>
            </a:r>
            <a:r>
              <a:rPr lang="en-US" altLang="zh-CN" sz="2200" baseline="-10000">
                <a:solidFill>
                  <a:srgbClr val="0000FF"/>
                </a:solidFill>
                <a:ea typeface="黑体" pitchFamily="49" charset="-122"/>
              </a:rPr>
              <a:t> </a:t>
            </a:r>
            <a:r>
              <a:rPr lang="en-US" altLang="zh-CN" sz="2200">
                <a:solidFill>
                  <a:srgbClr val="0000FF"/>
                </a:solidFill>
                <a:ea typeface="黑体" pitchFamily="49" charset="-122"/>
              </a:rPr>
              <a:t>y</a:t>
            </a:r>
            <a:r>
              <a:rPr lang="en-US" altLang="zh-CN" sz="2200" baseline="-10000">
                <a:solidFill>
                  <a:srgbClr val="0000FF"/>
                </a:solidFill>
                <a:ea typeface="黑体" pitchFamily="49" charset="-122"/>
              </a:rPr>
              <a:t>0 </a:t>
            </a:r>
            <a:r>
              <a:rPr lang="en-US" altLang="zh-CN" sz="2200" baseline="30000">
                <a:solidFill>
                  <a:srgbClr val="0000FF"/>
                </a:solidFill>
                <a:ea typeface="黑体" pitchFamily="49" charset="-122"/>
              </a:rPr>
              <a:t>.</a:t>
            </a:r>
            <a:r>
              <a:rPr lang="en-US" altLang="zh-CN" sz="2200">
                <a:solidFill>
                  <a:srgbClr val="0000FF"/>
                </a:solidFill>
                <a:ea typeface="黑体" pitchFamily="49" charset="-122"/>
              </a:rPr>
              <a:t>2</a:t>
            </a:r>
            <a:r>
              <a:rPr lang="en-US" altLang="zh-CN" sz="2200" baseline="30000">
                <a:solidFill>
                  <a:srgbClr val="0000FF"/>
                </a:solidFill>
                <a:ea typeface="黑体" pitchFamily="49" charset="-122"/>
              </a:rPr>
              <a:t>0</a:t>
            </a:r>
          </a:p>
          <a:p>
            <a:pPr>
              <a:lnSpc>
                <a:spcPct val="110000"/>
              </a:lnSpc>
              <a:spcBef>
                <a:spcPct val="0"/>
              </a:spcBef>
              <a:buClr>
                <a:schemeClr val="tx1"/>
              </a:buClr>
              <a:buSzPct val="60000"/>
              <a:buFont typeface="Wingdings" pitchFamily="2" charset="2"/>
              <a:buNone/>
            </a:pPr>
            <a:r>
              <a:rPr lang="zh-CN" altLang="en-US" sz="2200">
                <a:ea typeface="黑体" pitchFamily="49" charset="-122"/>
              </a:rPr>
              <a:t>令：</a:t>
            </a:r>
            <a:r>
              <a:rPr lang="en-US" altLang="zh-CN" sz="2200">
                <a:ea typeface="黑体" pitchFamily="49" charset="-122"/>
              </a:rPr>
              <a:t>y</a:t>
            </a:r>
            <a:r>
              <a:rPr lang="en-US" altLang="zh-CN" sz="2200" baseline="-25000">
                <a:ea typeface="黑体" pitchFamily="49" charset="-122"/>
              </a:rPr>
              <a:t>-1</a:t>
            </a:r>
            <a:r>
              <a:rPr lang="en-US" altLang="zh-CN" sz="2200">
                <a:ea typeface="黑体" pitchFamily="49" charset="-122"/>
              </a:rPr>
              <a:t> </a:t>
            </a:r>
            <a:r>
              <a:rPr lang="zh-CN" altLang="en-US" sz="2200">
                <a:ea typeface="黑体" pitchFamily="49" charset="-122"/>
              </a:rPr>
              <a:t>=0，则：</a:t>
            </a:r>
            <a:endParaRPr lang="en-US" altLang="zh-CN" sz="2200" baseline="30000">
              <a:solidFill>
                <a:srgbClr val="0000FF"/>
              </a:solidFill>
              <a:ea typeface="黑体" pitchFamily="49" charset="-122"/>
            </a:endParaRPr>
          </a:p>
          <a:p>
            <a:pPr>
              <a:lnSpc>
                <a:spcPct val="110000"/>
              </a:lnSpc>
              <a:spcBef>
                <a:spcPct val="0"/>
              </a:spcBef>
              <a:buClr>
                <a:schemeClr val="tx1"/>
              </a:buClr>
              <a:buSzPct val="60000"/>
              <a:buFont typeface="Wingdings" pitchFamily="2" charset="2"/>
              <a:buNone/>
            </a:pPr>
            <a:r>
              <a:rPr lang="zh-CN" altLang="en-US" sz="2200">
                <a:solidFill>
                  <a:srgbClr val="0000FF"/>
                </a:solidFill>
                <a:ea typeface="黑体" pitchFamily="49" charset="-122"/>
              </a:rPr>
              <a:t>当</a:t>
            </a:r>
            <a:r>
              <a:rPr lang="en-US" altLang="zh-CN" sz="2200">
                <a:solidFill>
                  <a:srgbClr val="0000FF"/>
                </a:solidFill>
                <a:ea typeface="黑体" pitchFamily="49" charset="-122"/>
              </a:rPr>
              <a:t>n=32</a:t>
            </a:r>
            <a:r>
              <a:rPr lang="zh-CN" altLang="en-US" sz="2200">
                <a:solidFill>
                  <a:srgbClr val="0000FF"/>
                </a:solidFill>
                <a:ea typeface="黑体" pitchFamily="49" charset="-122"/>
              </a:rPr>
              <a:t>时，</a:t>
            </a:r>
            <a:r>
              <a:rPr lang="en-US" altLang="zh-CN" sz="2200">
                <a:solidFill>
                  <a:srgbClr val="0000FF"/>
                </a:solidFill>
                <a:ea typeface="黑体" pitchFamily="49" charset="-122"/>
              </a:rPr>
              <a:t>Y=-y</a:t>
            </a:r>
            <a:r>
              <a:rPr lang="en-US" altLang="zh-CN" sz="2200" baseline="-10000">
                <a:solidFill>
                  <a:srgbClr val="0000FF"/>
                </a:solidFill>
                <a:ea typeface="黑体" pitchFamily="49" charset="-122"/>
              </a:rPr>
              <a:t>31</a:t>
            </a:r>
            <a:r>
              <a:rPr lang="en-US" altLang="zh-CN" sz="2200" baseline="30000">
                <a:solidFill>
                  <a:srgbClr val="0000FF"/>
                </a:solidFill>
                <a:ea typeface="黑体" pitchFamily="49" charset="-122"/>
              </a:rPr>
              <a:t>.</a:t>
            </a:r>
            <a:r>
              <a:rPr lang="en-US" altLang="zh-CN" sz="2200">
                <a:solidFill>
                  <a:srgbClr val="0000FF"/>
                </a:solidFill>
                <a:ea typeface="黑体" pitchFamily="49" charset="-122"/>
              </a:rPr>
              <a:t>2</a:t>
            </a:r>
            <a:r>
              <a:rPr lang="en-US" altLang="zh-CN" sz="2200" baseline="30000">
                <a:solidFill>
                  <a:srgbClr val="0000FF"/>
                </a:solidFill>
                <a:ea typeface="黑体" pitchFamily="49" charset="-122"/>
              </a:rPr>
              <a:t>31</a:t>
            </a:r>
            <a:r>
              <a:rPr lang="en-US" altLang="zh-CN" sz="2200">
                <a:solidFill>
                  <a:srgbClr val="0000FF"/>
                </a:solidFill>
                <a:ea typeface="黑体" pitchFamily="49" charset="-122"/>
              </a:rPr>
              <a:t>+</a:t>
            </a:r>
            <a:r>
              <a:rPr lang="en-US" altLang="zh-CN" sz="2200">
                <a:solidFill>
                  <a:srgbClr val="CC0000"/>
                </a:solidFill>
                <a:ea typeface="黑体" pitchFamily="49" charset="-122"/>
              </a:rPr>
              <a:t>y</a:t>
            </a:r>
            <a:r>
              <a:rPr lang="en-US" altLang="zh-CN" sz="2200" baseline="-10000">
                <a:solidFill>
                  <a:srgbClr val="CC0000"/>
                </a:solidFill>
                <a:ea typeface="黑体" pitchFamily="49" charset="-122"/>
              </a:rPr>
              <a:t>30 </a:t>
            </a:r>
            <a:r>
              <a:rPr lang="en-US" altLang="zh-CN" sz="2200" baseline="30000">
                <a:solidFill>
                  <a:srgbClr val="CC0000"/>
                </a:solidFill>
                <a:ea typeface="黑体" pitchFamily="49" charset="-122"/>
              </a:rPr>
              <a:t>.</a:t>
            </a:r>
            <a:r>
              <a:rPr lang="en-US" altLang="zh-CN" sz="2200">
                <a:solidFill>
                  <a:srgbClr val="CC0000"/>
                </a:solidFill>
                <a:ea typeface="黑体" pitchFamily="49" charset="-122"/>
              </a:rPr>
              <a:t>2</a:t>
            </a:r>
            <a:r>
              <a:rPr lang="en-US" altLang="zh-CN" sz="2200" baseline="30000">
                <a:solidFill>
                  <a:srgbClr val="CC0000"/>
                </a:solidFill>
                <a:ea typeface="黑体" pitchFamily="49" charset="-122"/>
              </a:rPr>
              <a:t>30</a:t>
            </a:r>
            <a:r>
              <a:rPr lang="en-US" altLang="zh-CN" sz="2200">
                <a:solidFill>
                  <a:srgbClr val="0000FF"/>
                </a:solidFill>
                <a:ea typeface="黑体" pitchFamily="49" charset="-122"/>
              </a:rPr>
              <a:t>+</a:t>
            </a:r>
            <a:r>
              <a:rPr lang="en-US" altLang="zh-CN" sz="2200" baseline="-10000">
                <a:solidFill>
                  <a:srgbClr val="0000FF"/>
                </a:solidFill>
                <a:ea typeface="黑体" pitchFamily="49" charset="-122"/>
              </a:rPr>
              <a:t> </a:t>
            </a:r>
            <a:r>
              <a:rPr lang="en-US" altLang="zh-CN" sz="2200" baseline="30000">
                <a:solidFill>
                  <a:srgbClr val="0000FF"/>
                </a:solidFill>
                <a:ea typeface="黑体" pitchFamily="49" charset="-122"/>
              </a:rPr>
              <a:t>……</a:t>
            </a:r>
            <a:r>
              <a:rPr lang="en-US" altLang="zh-CN" sz="2200" baseline="-10000">
                <a:solidFill>
                  <a:srgbClr val="0000FF"/>
                </a:solidFill>
                <a:ea typeface="黑体" pitchFamily="49" charset="-122"/>
              </a:rPr>
              <a:t> </a:t>
            </a:r>
            <a:r>
              <a:rPr lang="en-US" altLang="zh-CN" sz="2200">
                <a:solidFill>
                  <a:srgbClr val="0000FF"/>
                </a:solidFill>
                <a:ea typeface="黑体" pitchFamily="49" charset="-122"/>
              </a:rPr>
              <a:t>y</a:t>
            </a:r>
            <a:r>
              <a:rPr lang="en-US" altLang="zh-CN" sz="2200" baseline="-10000">
                <a:solidFill>
                  <a:srgbClr val="0000FF"/>
                </a:solidFill>
                <a:ea typeface="黑体" pitchFamily="49" charset="-122"/>
              </a:rPr>
              <a:t>1 </a:t>
            </a:r>
            <a:r>
              <a:rPr lang="en-US" altLang="zh-CN" sz="2200" baseline="30000">
                <a:solidFill>
                  <a:srgbClr val="0000FF"/>
                </a:solidFill>
                <a:ea typeface="黑体" pitchFamily="49" charset="-122"/>
              </a:rPr>
              <a:t>.</a:t>
            </a:r>
            <a:r>
              <a:rPr lang="en-US" altLang="zh-CN" sz="2200">
                <a:solidFill>
                  <a:srgbClr val="0000FF"/>
                </a:solidFill>
                <a:ea typeface="黑体" pitchFamily="49" charset="-122"/>
              </a:rPr>
              <a:t>2</a:t>
            </a:r>
            <a:r>
              <a:rPr lang="en-US" altLang="zh-CN" sz="2200" baseline="30000">
                <a:solidFill>
                  <a:srgbClr val="0000FF"/>
                </a:solidFill>
                <a:ea typeface="黑体" pitchFamily="49" charset="-122"/>
              </a:rPr>
              <a:t>1</a:t>
            </a:r>
            <a:r>
              <a:rPr lang="en-US" altLang="zh-CN" sz="2200">
                <a:solidFill>
                  <a:srgbClr val="0000FF"/>
                </a:solidFill>
                <a:ea typeface="黑体" pitchFamily="49" charset="-122"/>
              </a:rPr>
              <a:t>+</a:t>
            </a:r>
            <a:r>
              <a:rPr lang="en-US" altLang="zh-CN" sz="2200" baseline="-10000">
                <a:solidFill>
                  <a:srgbClr val="0000FF"/>
                </a:solidFill>
                <a:ea typeface="黑体" pitchFamily="49" charset="-122"/>
              </a:rPr>
              <a:t> </a:t>
            </a:r>
            <a:r>
              <a:rPr lang="en-US" altLang="zh-CN" sz="2200">
                <a:solidFill>
                  <a:srgbClr val="CC0000"/>
                </a:solidFill>
                <a:ea typeface="黑体" pitchFamily="49" charset="-122"/>
              </a:rPr>
              <a:t>y</a:t>
            </a:r>
            <a:r>
              <a:rPr lang="en-US" altLang="zh-CN" sz="2200" baseline="-10000">
                <a:solidFill>
                  <a:srgbClr val="CC0000"/>
                </a:solidFill>
                <a:ea typeface="黑体" pitchFamily="49" charset="-122"/>
              </a:rPr>
              <a:t>0</a:t>
            </a:r>
            <a:r>
              <a:rPr lang="en-US" altLang="zh-CN" sz="2200" baseline="30000">
                <a:solidFill>
                  <a:srgbClr val="CC0000"/>
                </a:solidFill>
                <a:ea typeface="黑体" pitchFamily="49" charset="-122"/>
              </a:rPr>
              <a:t>.</a:t>
            </a:r>
            <a:r>
              <a:rPr lang="en-US" altLang="zh-CN" sz="2200">
                <a:solidFill>
                  <a:srgbClr val="CC0000"/>
                </a:solidFill>
                <a:ea typeface="黑体" pitchFamily="49" charset="-122"/>
              </a:rPr>
              <a:t>2</a:t>
            </a:r>
            <a:r>
              <a:rPr lang="en-US" altLang="zh-CN" sz="2200" baseline="30000">
                <a:solidFill>
                  <a:srgbClr val="CC0000"/>
                </a:solidFill>
                <a:ea typeface="黑体" pitchFamily="49" charset="-122"/>
              </a:rPr>
              <a:t>0</a:t>
            </a:r>
            <a:r>
              <a:rPr lang="en-US" altLang="zh-CN" sz="2200" baseline="30000">
                <a:solidFill>
                  <a:srgbClr val="0000FF"/>
                </a:solidFill>
                <a:ea typeface="黑体" pitchFamily="49" charset="-122"/>
              </a:rPr>
              <a:t> </a:t>
            </a:r>
            <a:r>
              <a:rPr lang="en-US" altLang="zh-CN" sz="2200">
                <a:solidFill>
                  <a:srgbClr val="0000FF"/>
                </a:solidFill>
                <a:ea typeface="黑体" pitchFamily="49" charset="-122"/>
              </a:rPr>
              <a:t>+</a:t>
            </a:r>
            <a:r>
              <a:rPr lang="en-US" altLang="zh-CN" sz="2200" baseline="-10000">
                <a:solidFill>
                  <a:srgbClr val="0000FF"/>
                </a:solidFill>
                <a:ea typeface="黑体" pitchFamily="49" charset="-122"/>
              </a:rPr>
              <a:t>  </a:t>
            </a:r>
            <a:r>
              <a:rPr lang="en-US" altLang="zh-CN" sz="2200">
                <a:solidFill>
                  <a:srgbClr val="0000FF"/>
                </a:solidFill>
                <a:ea typeface="黑体" pitchFamily="49" charset="-122"/>
              </a:rPr>
              <a:t>y</a:t>
            </a:r>
            <a:r>
              <a:rPr lang="en-US" altLang="zh-CN" sz="2200" baseline="-10000">
                <a:solidFill>
                  <a:srgbClr val="0000FF"/>
                </a:solidFill>
                <a:ea typeface="黑体" pitchFamily="49" charset="-122"/>
              </a:rPr>
              <a:t>-1 </a:t>
            </a:r>
            <a:r>
              <a:rPr lang="en-US" altLang="zh-CN" sz="2200" baseline="30000">
                <a:solidFill>
                  <a:srgbClr val="0000FF"/>
                </a:solidFill>
                <a:ea typeface="黑体" pitchFamily="49" charset="-122"/>
              </a:rPr>
              <a:t>.</a:t>
            </a:r>
            <a:r>
              <a:rPr lang="en-US" altLang="zh-CN" sz="2200">
                <a:solidFill>
                  <a:srgbClr val="0000FF"/>
                </a:solidFill>
                <a:ea typeface="黑体" pitchFamily="49" charset="-122"/>
              </a:rPr>
              <a:t>2</a:t>
            </a:r>
            <a:r>
              <a:rPr lang="en-US" altLang="zh-CN" sz="2200" baseline="30000">
                <a:solidFill>
                  <a:srgbClr val="0000FF"/>
                </a:solidFill>
                <a:ea typeface="黑体" pitchFamily="49" charset="-122"/>
              </a:rPr>
              <a:t>0</a:t>
            </a:r>
            <a:endParaRPr lang="zh-CN" altLang="en-US" sz="2200">
              <a:solidFill>
                <a:schemeClr val="accent2"/>
              </a:solidFill>
              <a:ea typeface="黑体" pitchFamily="49" charset="-122"/>
            </a:endParaRPr>
          </a:p>
          <a:p>
            <a:pPr>
              <a:lnSpc>
                <a:spcPct val="110000"/>
              </a:lnSpc>
              <a:spcBef>
                <a:spcPct val="10000"/>
              </a:spcBef>
              <a:buClr>
                <a:schemeClr val="tx1"/>
              </a:buClr>
              <a:buSzPct val="60000"/>
              <a:buFont typeface="Wingdings" pitchFamily="2" charset="2"/>
              <a:buNone/>
            </a:pPr>
            <a:r>
              <a:rPr lang="zh-CN" altLang="en-US" sz="2200">
                <a:solidFill>
                  <a:schemeClr val="accent2"/>
                </a:solidFill>
              </a:rPr>
              <a:t>    </a:t>
            </a:r>
          </a:p>
        </p:txBody>
      </p:sp>
      <p:grpSp>
        <p:nvGrpSpPr>
          <p:cNvPr id="120837" name="Group 14"/>
          <p:cNvGrpSpPr>
            <a:grpSpLocks/>
          </p:cNvGrpSpPr>
          <p:nvPr/>
        </p:nvGrpSpPr>
        <p:grpSpPr bwMode="auto">
          <a:xfrm>
            <a:off x="1928813" y="3540125"/>
            <a:ext cx="5961062" cy="639763"/>
            <a:chOff x="1515" y="2722"/>
            <a:chExt cx="3755" cy="403"/>
          </a:xfrm>
        </p:grpSpPr>
        <p:sp>
          <p:nvSpPr>
            <p:cNvPr id="120849" name="Line 6"/>
            <p:cNvSpPr>
              <a:spLocks noChangeShapeType="1"/>
            </p:cNvSpPr>
            <p:nvPr/>
          </p:nvSpPr>
          <p:spPr bwMode="auto">
            <a:xfrm>
              <a:off x="2692" y="2722"/>
              <a:ext cx="4" cy="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50" name="Text Box 7"/>
            <p:cNvSpPr txBox="1">
              <a:spLocks noChangeArrowheads="1"/>
            </p:cNvSpPr>
            <p:nvPr/>
          </p:nvSpPr>
          <p:spPr bwMode="auto">
            <a:xfrm>
              <a:off x="1515" y="2875"/>
              <a:ext cx="37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000">
                  <a:solidFill>
                    <a:srgbClr val="0000FF"/>
                  </a:solidFill>
                </a:rPr>
                <a:t>-</a:t>
              </a:r>
              <a:r>
                <a:rPr lang="en-US" altLang="zh-CN" sz="2000">
                  <a:solidFill>
                    <a:srgbClr val="0000FF"/>
                  </a:solidFill>
                </a:rPr>
                <a:t>y</a:t>
              </a:r>
              <a:r>
                <a:rPr lang="en-US" altLang="zh-CN" sz="2000" baseline="-10000">
                  <a:solidFill>
                    <a:srgbClr val="0000FF"/>
                  </a:solidFill>
                </a:rPr>
                <a:t>31</a:t>
              </a:r>
              <a:r>
                <a:rPr lang="en-US" altLang="zh-CN" sz="2000" baseline="30000">
                  <a:solidFill>
                    <a:srgbClr val="0000FF"/>
                  </a:solidFill>
                </a:rPr>
                <a:t>.</a:t>
              </a:r>
              <a:r>
                <a:rPr lang="en-US" altLang="zh-CN" sz="2000">
                  <a:solidFill>
                    <a:srgbClr val="0000FF"/>
                  </a:solidFill>
                </a:rPr>
                <a:t>2</a:t>
              </a:r>
              <a:r>
                <a:rPr lang="en-US" altLang="zh-CN" sz="2000" baseline="30000">
                  <a:solidFill>
                    <a:srgbClr val="0000FF"/>
                  </a:solidFill>
                </a:rPr>
                <a:t>31</a:t>
              </a:r>
              <a:r>
                <a:rPr lang="en-US" altLang="zh-CN" sz="2000">
                  <a:solidFill>
                    <a:srgbClr val="0000FF"/>
                  </a:solidFill>
                </a:rPr>
                <a:t>+</a:t>
              </a:r>
              <a:r>
                <a:rPr kumimoji="1" lang="en-US" altLang="zh-CN" sz="2000">
                  <a:solidFill>
                    <a:srgbClr val="CC0000"/>
                  </a:solidFill>
                  <a:ea typeface="华文新魏" pitchFamily="2" charset="-122"/>
                </a:rPr>
                <a:t>(y</a:t>
              </a:r>
              <a:r>
                <a:rPr kumimoji="1" lang="en-US" altLang="zh-CN" sz="2000" baseline="-10000">
                  <a:solidFill>
                    <a:srgbClr val="CC0000"/>
                  </a:solidFill>
                  <a:ea typeface="华文新魏" pitchFamily="2" charset="-122"/>
                </a:rPr>
                <a:t>30</a:t>
              </a:r>
              <a:r>
                <a:rPr kumimoji="1" lang="en-US" altLang="zh-CN" sz="2000" baseline="30000">
                  <a:solidFill>
                    <a:srgbClr val="CC0000"/>
                  </a:solidFill>
                  <a:ea typeface="华文新魏" pitchFamily="2" charset="-122"/>
                </a:rPr>
                <a:t>.</a:t>
              </a:r>
              <a:r>
                <a:rPr kumimoji="1" lang="en-US" altLang="zh-CN" sz="2000">
                  <a:solidFill>
                    <a:srgbClr val="CC0000"/>
                  </a:solidFill>
                  <a:ea typeface="华文新魏" pitchFamily="2" charset="-122"/>
                </a:rPr>
                <a:t>2</a:t>
              </a:r>
              <a:r>
                <a:rPr kumimoji="1" lang="en-US" altLang="zh-CN" sz="2000" baseline="30000">
                  <a:solidFill>
                    <a:srgbClr val="CC0000"/>
                  </a:solidFill>
                  <a:ea typeface="华文新魏" pitchFamily="2" charset="-122"/>
                </a:rPr>
                <a:t>31</a:t>
              </a:r>
              <a:r>
                <a:rPr kumimoji="1" lang="en-US" altLang="zh-CN" sz="2000">
                  <a:solidFill>
                    <a:srgbClr val="CC0000"/>
                  </a:solidFill>
                  <a:ea typeface="华文新魏" pitchFamily="2" charset="-122"/>
                </a:rPr>
                <a:t>-y</a:t>
              </a:r>
              <a:r>
                <a:rPr kumimoji="1" lang="en-US" altLang="zh-CN" sz="2000" baseline="-10000">
                  <a:solidFill>
                    <a:srgbClr val="CC0000"/>
                  </a:solidFill>
                  <a:ea typeface="华文新魏" pitchFamily="2" charset="-122"/>
                </a:rPr>
                <a:t>30</a:t>
              </a:r>
              <a:r>
                <a:rPr kumimoji="1" lang="en-US" altLang="zh-CN" sz="2000" baseline="30000">
                  <a:solidFill>
                    <a:srgbClr val="CC0000"/>
                  </a:solidFill>
                  <a:ea typeface="华文新魏" pitchFamily="2" charset="-122"/>
                </a:rPr>
                <a:t>.</a:t>
              </a:r>
              <a:r>
                <a:rPr kumimoji="1" lang="en-US" altLang="zh-CN" sz="2000">
                  <a:solidFill>
                    <a:srgbClr val="CC0000"/>
                  </a:solidFill>
                  <a:ea typeface="华文新魏" pitchFamily="2" charset="-122"/>
                </a:rPr>
                <a:t>2</a:t>
              </a:r>
              <a:r>
                <a:rPr kumimoji="1" lang="en-US" altLang="zh-CN" sz="2000" baseline="30000">
                  <a:solidFill>
                    <a:srgbClr val="CC0000"/>
                  </a:solidFill>
                  <a:ea typeface="华文新魏" pitchFamily="2" charset="-122"/>
                </a:rPr>
                <a:t>30</a:t>
              </a:r>
              <a:r>
                <a:rPr kumimoji="1" lang="en-US" altLang="zh-CN" sz="2000">
                  <a:solidFill>
                    <a:srgbClr val="CC0000"/>
                  </a:solidFill>
                  <a:ea typeface="华文新魏" pitchFamily="2" charset="-122"/>
                </a:rPr>
                <a:t>)</a:t>
              </a:r>
              <a:r>
                <a:rPr kumimoji="1" lang="en-US" altLang="zh-CN" sz="2000">
                  <a:solidFill>
                    <a:srgbClr val="0000FF"/>
                  </a:solidFill>
                  <a:ea typeface="华文新魏" pitchFamily="2" charset="-122"/>
                </a:rPr>
                <a:t>+</a:t>
              </a:r>
              <a:r>
                <a:rPr lang="en-US" altLang="zh-CN" sz="2000" baseline="30000">
                  <a:solidFill>
                    <a:srgbClr val="0000FF"/>
                  </a:solidFill>
                </a:rPr>
                <a:t>…… </a:t>
              </a:r>
              <a:r>
                <a:rPr lang="en-US" altLang="zh-CN" sz="2000">
                  <a:solidFill>
                    <a:srgbClr val="0000FF"/>
                  </a:solidFill>
                </a:rPr>
                <a:t>+</a:t>
              </a:r>
              <a:r>
                <a:rPr kumimoji="1" lang="en-US" altLang="zh-CN" sz="2000">
                  <a:solidFill>
                    <a:srgbClr val="CC0000"/>
                  </a:solidFill>
                  <a:ea typeface="华文新魏" pitchFamily="2" charset="-122"/>
                </a:rPr>
                <a:t>(</a:t>
              </a:r>
              <a:r>
                <a:rPr lang="en-US" altLang="zh-CN" sz="2000">
                  <a:solidFill>
                    <a:srgbClr val="CC0000"/>
                  </a:solidFill>
                </a:rPr>
                <a:t>y</a:t>
              </a:r>
              <a:r>
                <a:rPr lang="en-US" altLang="zh-CN" sz="2000" baseline="-10000">
                  <a:solidFill>
                    <a:srgbClr val="CC0000"/>
                  </a:solidFill>
                </a:rPr>
                <a:t>0</a:t>
              </a:r>
              <a:r>
                <a:rPr lang="en-US" altLang="zh-CN" sz="2000" baseline="30000">
                  <a:solidFill>
                    <a:srgbClr val="CC0000"/>
                  </a:solidFill>
                </a:rPr>
                <a:t>.</a:t>
              </a:r>
              <a:r>
                <a:rPr lang="en-US" altLang="zh-CN" sz="2000">
                  <a:solidFill>
                    <a:srgbClr val="CC0000"/>
                  </a:solidFill>
                </a:rPr>
                <a:t>2</a:t>
              </a:r>
              <a:r>
                <a:rPr lang="en-US" altLang="zh-CN" sz="2000" baseline="30000">
                  <a:solidFill>
                    <a:srgbClr val="CC0000"/>
                  </a:solidFill>
                </a:rPr>
                <a:t>1</a:t>
              </a:r>
              <a:r>
                <a:rPr kumimoji="1" lang="en-US" altLang="zh-CN" sz="2000">
                  <a:solidFill>
                    <a:srgbClr val="CC0000"/>
                  </a:solidFill>
                  <a:ea typeface="华文新魏" pitchFamily="2" charset="-122"/>
                </a:rPr>
                <a:t>-y</a:t>
              </a:r>
              <a:r>
                <a:rPr kumimoji="1" lang="en-US" altLang="zh-CN" sz="2000" baseline="-10000">
                  <a:solidFill>
                    <a:srgbClr val="CC0000"/>
                  </a:solidFill>
                  <a:ea typeface="华文新魏" pitchFamily="2" charset="-122"/>
                </a:rPr>
                <a:t>0</a:t>
              </a:r>
              <a:r>
                <a:rPr kumimoji="1" lang="en-US" altLang="zh-CN" sz="2000" baseline="30000">
                  <a:solidFill>
                    <a:srgbClr val="CC0000"/>
                  </a:solidFill>
                  <a:ea typeface="华文新魏" pitchFamily="2" charset="-122"/>
                </a:rPr>
                <a:t>.</a:t>
              </a:r>
              <a:r>
                <a:rPr kumimoji="1" lang="en-US" altLang="zh-CN" sz="2000">
                  <a:solidFill>
                    <a:srgbClr val="CC0000"/>
                  </a:solidFill>
                  <a:ea typeface="华文新魏" pitchFamily="2" charset="-122"/>
                </a:rPr>
                <a:t>2</a:t>
              </a:r>
              <a:r>
                <a:rPr kumimoji="1" lang="en-US" altLang="zh-CN" sz="2000" baseline="30000">
                  <a:solidFill>
                    <a:srgbClr val="CC0000"/>
                  </a:solidFill>
                  <a:ea typeface="华文新魏" pitchFamily="2" charset="-122"/>
                </a:rPr>
                <a:t>0</a:t>
              </a:r>
              <a:r>
                <a:rPr kumimoji="1" lang="en-US" altLang="zh-CN" sz="2000">
                  <a:solidFill>
                    <a:srgbClr val="CC0000"/>
                  </a:solidFill>
                  <a:ea typeface="华文新魏" pitchFamily="2" charset="-122"/>
                </a:rPr>
                <a:t>)</a:t>
              </a:r>
              <a:r>
                <a:rPr kumimoji="1" lang="en-US" altLang="zh-CN" sz="2000">
                  <a:solidFill>
                    <a:srgbClr val="0000FF"/>
                  </a:solidFill>
                  <a:ea typeface="华文新魏" pitchFamily="2" charset="-122"/>
                </a:rPr>
                <a:t>+ </a:t>
              </a:r>
              <a:r>
                <a:rPr lang="en-US" altLang="zh-CN" sz="2000">
                  <a:solidFill>
                    <a:srgbClr val="0000FF"/>
                  </a:solidFill>
                </a:rPr>
                <a:t>y</a:t>
              </a:r>
              <a:r>
                <a:rPr lang="en-US" altLang="zh-CN" sz="2000" baseline="-10000">
                  <a:solidFill>
                    <a:srgbClr val="0000FF"/>
                  </a:solidFill>
                </a:rPr>
                <a:t>-1</a:t>
              </a:r>
              <a:r>
                <a:rPr lang="en-US" altLang="zh-CN" sz="2000" baseline="30000">
                  <a:solidFill>
                    <a:srgbClr val="0000FF"/>
                  </a:solidFill>
                </a:rPr>
                <a:t>.</a:t>
              </a:r>
              <a:r>
                <a:rPr lang="en-US" altLang="zh-CN" sz="2000">
                  <a:solidFill>
                    <a:srgbClr val="0000FF"/>
                  </a:solidFill>
                </a:rPr>
                <a:t>2</a:t>
              </a:r>
              <a:r>
                <a:rPr lang="en-US" altLang="zh-CN" sz="2000" baseline="30000">
                  <a:solidFill>
                    <a:srgbClr val="0000FF"/>
                  </a:solidFill>
                </a:rPr>
                <a:t>0</a:t>
              </a:r>
              <a:r>
                <a:rPr kumimoji="1" lang="en-US" altLang="zh-CN" sz="2000">
                  <a:solidFill>
                    <a:srgbClr val="0000FF"/>
                  </a:solidFill>
                  <a:ea typeface="华文新魏" pitchFamily="2" charset="-122"/>
                </a:rPr>
                <a:t> </a:t>
              </a:r>
            </a:p>
          </p:txBody>
        </p:sp>
      </p:grpSp>
      <p:grpSp>
        <p:nvGrpSpPr>
          <p:cNvPr id="120838" name="Group 8"/>
          <p:cNvGrpSpPr>
            <a:grpSpLocks/>
          </p:cNvGrpSpPr>
          <p:nvPr/>
        </p:nvGrpSpPr>
        <p:grpSpPr bwMode="auto">
          <a:xfrm>
            <a:off x="779463" y="4108450"/>
            <a:ext cx="7689850" cy="674688"/>
            <a:chOff x="791" y="3302"/>
            <a:chExt cx="4844" cy="425"/>
          </a:xfrm>
        </p:grpSpPr>
        <p:sp>
          <p:nvSpPr>
            <p:cNvPr id="120847" name="Text Box 9"/>
            <p:cNvSpPr txBox="1">
              <a:spLocks noChangeArrowheads="1"/>
            </p:cNvSpPr>
            <p:nvPr/>
          </p:nvSpPr>
          <p:spPr bwMode="auto">
            <a:xfrm>
              <a:off x="791" y="3477"/>
              <a:ext cx="48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kumimoji="1" lang="en-US" altLang="zh-CN" sz="2000">
                  <a:solidFill>
                    <a:srgbClr val="0000FF"/>
                  </a:solidFill>
                  <a:ea typeface="华文新魏" pitchFamily="2" charset="-122"/>
                </a:rPr>
                <a:t>(y</a:t>
              </a:r>
              <a:r>
                <a:rPr kumimoji="1" lang="en-US" altLang="zh-CN" sz="2000" baseline="-10000">
                  <a:solidFill>
                    <a:srgbClr val="0000FF"/>
                  </a:solidFill>
                  <a:ea typeface="华文新魏" pitchFamily="2" charset="-122"/>
                </a:rPr>
                <a:t>30 </a:t>
              </a:r>
              <a:r>
                <a:rPr lang="zh-CN" altLang="en-US" sz="2000">
                  <a:solidFill>
                    <a:srgbClr val="0000FF"/>
                  </a:solidFill>
                </a:rPr>
                <a:t>-</a:t>
              </a:r>
              <a:r>
                <a:rPr lang="en-US" altLang="zh-CN" sz="2000">
                  <a:solidFill>
                    <a:srgbClr val="0000FF"/>
                  </a:solidFill>
                </a:rPr>
                <a:t>y</a:t>
              </a:r>
              <a:r>
                <a:rPr lang="en-US" altLang="zh-CN" sz="2000" baseline="-10000">
                  <a:solidFill>
                    <a:srgbClr val="0000FF"/>
                  </a:solidFill>
                </a:rPr>
                <a:t>31 </a:t>
              </a:r>
              <a:r>
                <a:rPr kumimoji="1" lang="en-US" altLang="zh-CN" sz="2000">
                  <a:solidFill>
                    <a:srgbClr val="0000FF"/>
                  </a:solidFill>
                  <a:ea typeface="华文新魏" pitchFamily="2" charset="-122"/>
                </a:rPr>
                <a:t>)</a:t>
              </a:r>
              <a:r>
                <a:rPr kumimoji="1" lang="en-US" altLang="zh-CN" sz="2000" baseline="30000">
                  <a:solidFill>
                    <a:srgbClr val="0000FF"/>
                  </a:solidFill>
                  <a:ea typeface="华文新魏" pitchFamily="2" charset="-122"/>
                </a:rPr>
                <a:t>.</a:t>
              </a:r>
              <a:r>
                <a:rPr kumimoji="1" lang="en-US" altLang="zh-CN" sz="2000">
                  <a:solidFill>
                    <a:srgbClr val="0000FF"/>
                  </a:solidFill>
                  <a:ea typeface="华文新魏" pitchFamily="2" charset="-122"/>
                </a:rPr>
                <a:t>2</a:t>
              </a:r>
              <a:r>
                <a:rPr kumimoji="1" lang="en-US" altLang="zh-CN" sz="2000" baseline="30000">
                  <a:solidFill>
                    <a:srgbClr val="0000FF"/>
                  </a:solidFill>
                  <a:ea typeface="华文新魏" pitchFamily="2" charset="-122"/>
                </a:rPr>
                <a:t>31</a:t>
              </a:r>
              <a:r>
                <a:rPr kumimoji="1" lang="en-US" altLang="zh-CN" sz="2000">
                  <a:solidFill>
                    <a:srgbClr val="0000FF"/>
                  </a:solidFill>
                  <a:ea typeface="华文新魏" pitchFamily="2" charset="-122"/>
                </a:rPr>
                <a:t>+(y</a:t>
              </a:r>
              <a:r>
                <a:rPr kumimoji="1" lang="en-US" altLang="zh-CN" sz="2000" baseline="-10000">
                  <a:solidFill>
                    <a:srgbClr val="0000FF"/>
                  </a:solidFill>
                  <a:ea typeface="华文新魏" pitchFamily="2" charset="-122"/>
                </a:rPr>
                <a:t>29</a:t>
              </a:r>
              <a:r>
                <a:rPr kumimoji="1" lang="en-US" altLang="zh-CN" sz="2000">
                  <a:solidFill>
                    <a:srgbClr val="0000FF"/>
                  </a:solidFill>
                  <a:ea typeface="华文新魏" pitchFamily="2" charset="-122"/>
                </a:rPr>
                <a:t>-y</a:t>
              </a:r>
              <a:r>
                <a:rPr kumimoji="1" lang="en-US" altLang="zh-CN" sz="2000" baseline="-10000">
                  <a:solidFill>
                    <a:srgbClr val="0000FF"/>
                  </a:solidFill>
                  <a:ea typeface="华文新魏" pitchFamily="2" charset="-122"/>
                </a:rPr>
                <a:t>30</a:t>
              </a:r>
              <a:r>
                <a:rPr kumimoji="1" lang="en-US" altLang="zh-CN" sz="2000">
                  <a:solidFill>
                    <a:srgbClr val="0000FF"/>
                  </a:solidFill>
                  <a:ea typeface="华文新魏" pitchFamily="2" charset="-122"/>
                </a:rPr>
                <a:t>)</a:t>
              </a:r>
              <a:r>
                <a:rPr kumimoji="1" lang="en-US" altLang="zh-CN" sz="2000" baseline="30000">
                  <a:solidFill>
                    <a:srgbClr val="0000FF"/>
                  </a:solidFill>
                  <a:ea typeface="华文新魏" pitchFamily="2" charset="-122"/>
                </a:rPr>
                <a:t>.</a:t>
              </a:r>
              <a:r>
                <a:rPr kumimoji="1" lang="en-US" altLang="zh-CN" sz="2000">
                  <a:solidFill>
                    <a:srgbClr val="0000FF"/>
                  </a:solidFill>
                  <a:ea typeface="华文新魏" pitchFamily="2" charset="-122"/>
                </a:rPr>
                <a:t>2</a:t>
              </a:r>
              <a:r>
                <a:rPr kumimoji="1" lang="en-US" altLang="zh-CN" sz="2000" baseline="30000">
                  <a:solidFill>
                    <a:srgbClr val="0000FF"/>
                  </a:solidFill>
                  <a:ea typeface="华文新魏" pitchFamily="2" charset="-122"/>
                </a:rPr>
                <a:t>30</a:t>
              </a:r>
              <a:r>
                <a:rPr kumimoji="1" lang="en-US" altLang="zh-CN" sz="2000">
                  <a:solidFill>
                    <a:srgbClr val="0000FF"/>
                  </a:solidFill>
                  <a:ea typeface="华文新魏" pitchFamily="2" charset="-122"/>
                </a:rPr>
                <a:t>+ </a:t>
              </a:r>
              <a:r>
                <a:rPr lang="en-US" altLang="zh-CN" sz="2000" baseline="30000">
                  <a:solidFill>
                    <a:srgbClr val="0000FF"/>
                  </a:solidFill>
                </a:rPr>
                <a:t>…… </a:t>
              </a:r>
              <a:r>
                <a:rPr kumimoji="1" lang="en-US" altLang="zh-CN" sz="2000">
                  <a:solidFill>
                    <a:srgbClr val="0000FF"/>
                  </a:solidFill>
                  <a:ea typeface="华文新魏" pitchFamily="2" charset="-122"/>
                </a:rPr>
                <a:t>+ (</a:t>
              </a:r>
              <a:r>
                <a:rPr lang="en-US" altLang="zh-CN" sz="2000">
                  <a:solidFill>
                    <a:srgbClr val="0000FF"/>
                  </a:solidFill>
                </a:rPr>
                <a:t>y</a:t>
              </a:r>
              <a:r>
                <a:rPr lang="en-US" altLang="zh-CN" sz="2000" baseline="-10000">
                  <a:solidFill>
                    <a:srgbClr val="0000FF"/>
                  </a:solidFill>
                </a:rPr>
                <a:t>0</a:t>
              </a:r>
              <a:r>
                <a:rPr kumimoji="1" lang="en-US" altLang="zh-CN" sz="2000">
                  <a:solidFill>
                    <a:srgbClr val="0000FF"/>
                  </a:solidFill>
                  <a:ea typeface="华文新魏" pitchFamily="2" charset="-122"/>
                </a:rPr>
                <a:t>–y</a:t>
              </a:r>
              <a:r>
                <a:rPr kumimoji="1" lang="en-US" altLang="zh-CN" sz="2000" baseline="-10000">
                  <a:solidFill>
                    <a:srgbClr val="0000FF"/>
                  </a:solidFill>
                  <a:ea typeface="华文新魏" pitchFamily="2" charset="-122"/>
                </a:rPr>
                <a:t>1</a:t>
              </a:r>
              <a:r>
                <a:rPr kumimoji="1" lang="en-US" altLang="zh-CN" sz="2000">
                  <a:solidFill>
                    <a:srgbClr val="0000FF"/>
                  </a:solidFill>
                  <a:ea typeface="华文新魏" pitchFamily="2" charset="-122"/>
                </a:rPr>
                <a:t>)</a:t>
              </a:r>
              <a:r>
                <a:rPr lang="en-US" altLang="zh-CN" sz="2000" baseline="30000">
                  <a:solidFill>
                    <a:srgbClr val="0000FF"/>
                  </a:solidFill>
                </a:rPr>
                <a:t>.</a:t>
              </a:r>
              <a:r>
                <a:rPr lang="en-US" altLang="zh-CN" sz="2000">
                  <a:solidFill>
                    <a:srgbClr val="0000FF"/>
                  </a:solidFill>
                </a:rPr>
                <a:t>2</a:t>
              </a:r>
              <a:r>
                <a:rPr lang="en-US" altLang="zh-CN" sz="2000" baseline="30000">
                  <a:solidFill>
                    <a:srgbClr val="0000FF"/>
                  </a:solidFill>
                </a:rPr>
                <a:t>1 </a:t>
              </a:r>
              <a:r>
                <a:rPr kumimoji="1" lang="en-US" altLang="zh-CN" sz="2000">
                  <a:solidFill>
                    <a:srgbClr val="0000FF"/>
                  </a:solidFill>
                  <a:ea typeface="华文新魏" pitchFamily="2" charset="-122"/>
                </a:rPr>
                <a:t>+(y</a:t>
              </a:r>
              <a:r>
                <a:rPr kumimoji="1" lang="en-US" altLang="zh-CN" sz="2000" baseline="-10000">
                  <a:solidFill>
                    <a:srgbClr val="0000FF"/>
                  </a:solidFill>
                  <a:ea typeface="华文新魏" pitchFamily="2" charset="-122"/>
                </a:rPr>
                <a:t>-1</a:t>
              </a:r>
              <a:r>
                <a:rPr kumimoji="1" lang="en-US" altLang="zh-CN" sz="2000">
                  <a:solidFill>
                    <a:srgbClr val="0000FF"/>
                  </a:solidFill>
                  <a:ea typeface="华文新魏" pitchFamily="2" charset="-122"/>
                </a:rPr>
                <a:t>-</a:t>
              </a:r>
              <a:r>
                <a:rPr lang="en-US" altLang="zh-CN" sz="2000">
                  <a:solidFill>
                    <a:srgbClr val="0000FF"/>
                  </a:solidFill>
                </a:rPr>
                <a:t>y</a:t>
              </a:r>
              <a:r>
                <a:rPr lang="en-US" altLang="zh-CN" sz="2000" baseline="-10000">
                  <a:solidFill>
                    <a:srgbClr val="0000FF"/>
                  </a:solidFill>
                </a:rPr>
                <a:t>0</a:t>
              </a:r>
              <a:r>
                <a:rPr kumimoji="1" lang="en-US" altLang="zh-CN" sz="2000">
                  <a:solidFill>
                    <a:srgbClr val="0000FF"/>
                  </a:solidFill>
                  <a:ea typeface="华文新魏" pitchFamily="2" charset="-122"/>
                </a:rPr>
                <a:t>)</a:t>
              </a:r>
              <a:r>
                <a:rPr lang="en-US" altLang="zh-CN" sz="2000" baseline="30000">
                  <a:solidFill>
                    <a:srgbClr val="0000FF"/>
                  </a:solidFill>
                </a:rPr>
                <a:t>.</a:t>
              </a:r>
              <a:r>
                <a:rPr lang="en-US" altLang="zh-CN" sz="2000">
                  <a:solidFill>
                    <a:srgbClr val="0000FF"/>
                  </a:solidFill>
                </a:rPr>
                <a:t>2</a:t>
              </a:r>
              <a:r>
                <a:rPr lang="en-US" altLang="zh-CN" sz="2000" baseline="30000">
                  <a:solidFill>
                    <a:srgbClr val="0000FF"/>
                  </a:solidFill>
                </a:rPr>
                <a:t>0</a:t>
              </a:r>
              <a:r>
                <a:rPr kumimoji="1" lang="en-US" altLang="zh-CN" sz="2000">
                  <a:solidFill>
                    <a:srgbClr val="0000FF"/>
                  </a:solidFill>
                  <a:ea typeface="华文新魏" pitchFamily="2" charset="-122"/>
                </a:rPr>
                <a:t> </a:t>
              </a:r>
            </a:p>
          </p:txBody>
        </p:sp>
        <p:sp>
          <p:nvSpPr>
            <p:cNvPr id="120848" name="Line 10"/>
            <p:cNvSpPr>
              <a:spLocks noChangeShapeType="1"/>
            </p:cNvSpPr>
            <p:nvPr/>
          </p:nvSpPr>
          <p:spPr bwMode="auto">
            <a:xfrm>
              <a:off x="2702" y="3302"/>
              <a:ext cx="4" cy="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0839" name="Text Box 11"/>
          <p:cNvSpPr txBox="1">
            <a:spLocks noChangeArrowheads="1"/>
          </p:cNvSpPr>
          <p:nvPr/>
        </p:nvSpPr>
        <p:spPr bwMode="auto">
          <a:xfrm>
            <a:off x="781050" y="6027738"/>
            <a:ext cx="61880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200">
                <a:ea typeface="黑体" pitchFamily="49" charset="-122"/>
                <a:cs typeface="Arial" pitchFamily="34" charset="0"/>
              </a:rPr>
              <a:t>部分积公式：</a:t>
            </a:r>
            <a:r>
              <a:rPr lang="en-US" altLang="zh-CN" sz="2200">
                <a:ea typeface="黑体" pitchFamily="49" charset="-122"/>
                <a:cs typeface="Arial" pitchFamily="34" charset="0"/>
              </a:rPr>
              <a:t>P</a:t>
            </a:r>
            <a:r>
              <a:rPr lang="en-US" altLang="zh-CN" sz="2200" baseline="-8000">
                <a:ea typeface="黑体" pitchFamily="49" charset="-122"/>
                <a:cs typeface="Arial" pitchFamily="34" charset="0"/>
              </a:rPr>
              <a:t>i</a:t>
            </a:r>
            <a:r>
              <a:rPr lang="en-US" altLang="zh-CN" sz="2200">
                <a:ea typeface="黑体" pitchFamily="49" charset="-122"/>
                <a:cs typeface="Arial" pitchFamily="34" charset="0"/>
              </a:rPr>
              <a:t>=2</a:t>
            </a:r>
            <a:r>
              <a:rPr lang="en-US" altLang="zh-CN" sz="2200" baseline="30000">
                <a:ea typeface="黑体" pitchFamily="49" charset="-122"/>
                <a:cs typeface="Arial" pitchFamily="34" charset="0"/>
              </a:rPr>
              <a:t>-1</a:t>
            </a:r>
            <a:r>
              <a:rPr lang="en-US" altLang="zh-CN" sz="2200">
                <a:ea typeface="黑体" pitchFamily="49" charset="-122"/>
                <a:cs typeface="Arial" pitchFamily="34" charset="0"/>
              </a:rPr>
              <a:t>(P</a:t>
            </a:r>
            <a:r>
              <a:rPr lang="en-US" altLang="zh-CN" sz="2200" baseline="-8000">
                <a:ea typeface="黑体" pitchFamily="49" charset="-122"/>
                <a:cs typeface="Arial" pitchFamily="34" charset="0"/>
              </a:rPr>
              <a:t>i-1</a:t>
            </a:r>
            <a:r>
              <a:rPr lang="en-US" altLang="zh-CN" sz="2200">
                <a:ea typeface="黑体" pitchFamily="49" charset="-122"/>
                <a:cs typeface="Arial" pitchFamily="34" charset="0"/>
              </a:rPr>
              <a:t>+</a:t>
            </a:r>
            <a:r>
              <a:rPr lang="en-US" altLang="zh-CN" sz="2200" baseline="-8000">
                <a:ea typeface="黑体" pitchFamily="49" charset="-122"/>
                <a:cs typeface="Arial" pitchFamily="34" charset="0"/>
              </a:rPr>
              <a:t> </a:t>
            </a:r>
            <a:r>
              <a:rPr lang="en-US" altLang="zh-CN" sz="2200">
                <a:ea typeface="黑体" pitchFamily="49" charset="-122"/>
                <a:cs typeface="Arial" pitchFamily="34" charset="0"/>
              </a:rPr>
              <a:t>(y</a:t>
            </a:r>
            <a:r>
              <a:rPr lang="en-US" altLang="zh-CN" sz="2200" baseline="-8000">
                <a:ea typeface="黑体" pitchFamily="49" charset="-122"/>
                <a:cs typeface="Arial" pitchFamily="34" charset="0"/>
              </a:rPr>
              <a:t>i-1</a:t>
            </a:r>
            <a:r>
              <a:rPr lang="en-US" altLang="zh-CN" sz="2200">
                <a:ea typeface="黑体" pitchFamily="49" charset="-122"/>
                <a:cs typeface="Arial" pitchFamily="34" charset="0"/>
              </a:rPr>
              <a:t>-y</a:t>
            </a:r>
            <a:r>
              <a:rPr lang="en-US" altLang="zh-CN" sz="2200" baseline="-8000">
                <a:ea typeface="黑体" pitchFamily="49" charset="-122"/>
                <a:cs typeface="Arial" pitchFamily="34" charset="0"/>
              </a:rPr>
              <a:t>i</a:t>
            </a:r>
            <a:r>
              <a:rPr lang="en-US" altLang="zh-CN" sz="2200">
                <a:ea typeface="黑体" pitchFamily="49" charset="-122"/>
                <a:cs typeface="Arial" pitchFamily="34" charset="0"/>
              </a:rPr>
              <a:t>)X)</a:t>
            </a:r>
          </a:p>
        </p:txBody>
      </p:sp>
      <p:sp>
        <p:nvSpPr>
          <p:cNvPr id="120840" name="Rectangle 12"/>
          <p:cNvSpPr>
            <a:spLocks noChangeArrowheads="1"/>
          </p:cNvSpPr>
          <p:nvPr/>
        </p:nvSpPr>
        <p:spPr bwMode="auto">
          <a:xfrm>
            <a:off x="3351213" y="1150938"/>
            <a:ext cx="43878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2200">
                <a:solidFill>
                  <a:srgbClr val="CC0000"/>
                </a:solidFill>
              </a:rPr>
              <a:t>Booth’s Algorithm</a:t>
            </a:r>
            <a:r>
              <a:rPr lang="zh-CN" altLang="en-US" sz="2200">
                <a:solidFill>
                  <a:srgbClr val="CC0000"/>
                </a:solidFill>
              </a:rPr>
              <a:t>推导如下：</a:t>
            </a:r>
          </a:p>
        </p:txBody>
      </p:sp>
      <p:sp>
        <p:nvSpPr>
          <p:cNvPr id="120841" name="Rectangle 13"/>
          <p:cNvSpPr>
            <a:spLocks noChangeArrowheads="1"/>
          </p:cNvSpPr>
          <p:nvPr/>
        </p:nvSpPr>
        <p:spPr bwMode="auto">
          <a:xfrm>
            <a:off x="3960813" y="398463"/>
            <a:ext cx="4999037" cy="7016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2000">
                <a:solidFill>
                  <a:srgbClr val="0000FF"/>
                </a:solidFill>
                <a:ea typeface="黑体" pitchFamily="49" charset="-122"/>
              </a:rPr>
              <a:t>因为</a:t>
            </a:r>
            <a:r>
              <a:rPr lang="en-US" altLang="zh-CN" sz="2000">
                <a:solidFill>
                  <a:srgbClr val="0000FF"/>
                </a:solidFill>
                <a:ea typeface="黑体" pitchFamily="49" charset="-122"/>
              </a:rPr>
              <a:t>[X</a:t>
            </a:r>
            <a:r>
              <a:rPr lang="en-US" altLang="zh-CN" sz="2000" b="0">
                <a:solidFill>
                  <a:srgbClr val="0000FF"/>
                </a:solidFill>
                <a:ea typeface="黑体" pitchFamily="49" charset="-122"/>
              </a:rPr>
              <a:t>x</a:t>
            </a:r>
            <a:r>
              <a:rPr lang="en-US" altLang="zh-CN" sz="2000">
                <a:solidFill>
                  <a:srgbClr val="0000FF"/>
                </a:solidFill>
                <a:ea typeface="黑体" pitchFamily="49" charset="-122"/>
              </a:rPr>
              <a:t>Y]</a:t>
            </a:r>
            <a:r>
              <a:rPr lang="zh-CN" altLang="en-US" sz="2000" baseline="-25000">
                <a:solidFill>
                  <a:srgbClr val="0000FF"/>
                </a:solidFill>
                <a:ea typeface="黑体" pitchFamily="49" charset="-122"/>
              </a:rPr>
              <a:t>补</a:t>
            </a:r>
            <a:r>
              <a:rPr lang="zh-CN" altLang="en-US" sz="2000">
                <a:solidFill>
                  <a:schemeClr val="accent2"/>
                </a:solidFill>
                <a:ea typeface="黑体" pitchFamily="49" charset="-122"/>
                <a:sym typeface="Symbol" pitchFamily="18" charset="2"/>
              </a:rPr>
              <a:t></a:t>
            </a:r>
            <a:r>
              <a:rPr lang="zh-CN" altLang="en-US" sz="2000">
                <a:solidFill>
                  <a:schemeClr val="accent2"/>
                </a:solidFill>
                <a:ea typeface="黑体" pitchFamily="49" charset="-122"/>
              </a:rPr>
              <a:t> </a:t>
            </a:r>
            <a:r>
              <a:rPr lang="zh-CN" altLang="en-US" sz="2000">
                <a:solidFill>
                  <a:srgbClr val="0000FF"/>
                </a:solidFill>
                <a:ea typeface="黑体" pitchFamily="49" charset="-122"/>
              </a:rPr>
              <a:t>[</a:t>
            </a:r>
            <a:r>
              <a:rPr lang="en-US" altLang="zh-CN" sz="2000">
                <a:solidFill>
                  <a:srgbClr val="0000FF"/>
                </a:solidFill>
                <a:ea typeface="黑体" pitchFamily="49" charset="-122"/>
              </a:rPr>
              <a:t>X]</a:t>
            </a:r>
            <a:r>
              <a:rPr lang="zh-CN" altLang="en-US" sz="2000" baseline="-25000">
                <a:solidFill>
                  <a:srgbClr val="0000FF"/>
                </a:solidFill>
                <a:ea typeface="黑体" pitchFamily="49" charset="-122"/>
              </a:rPr>
              <a:t>补</a:t>
            </a:r>
            <a:r>
              <a:rPr lang="en-US" altLang="zh-CN" sz="2000" b="0">
                <a:solidFill>
                  <a:srgbClr val="0000FF"/>
                </a:solidFill>
                <a:ea typeface="黑体" pitchFamily="49" charset="-122"/>
              </a:rPr>
              <a:t>x</a:t>
            </a:r>
            <a:r>
              <a:rPr lang="en-US" altLang="zh-CN" sz="2000">
                <a:solidFill>
                  <a:srgbClr val="0000FF"/>
                </a:solidFill>
                <a:ea typeface="黑体" pitchFamily="49" charset="-122"/>
              </a:rPr>
              <a:t>[Y]</a:t>
            </a:r>
            <a:r>
              <a:rPr lang="zh-CN" altLang="en-US" sz="2000" baseline="-25000">
                <a:solidFill>
                  <a:srgbClr val="0000FF"/>
                </a:solidFill>
                <a:ea typeface="黑体" pitchFamily="49" charset="-122"/>
              </a:rPr>
              <a:t>补 </a:t>
            </a:r>
            <a:r>
              <a:rPr lang="zh-CN" altLang="en-US" sz="2000">
                <a:solidFill>
                  <a:srgbClr val="0000FF"/>
                </a:solidFill>
                <a:ea typeface="黑体" pitchFamily="49" charset="-122"/>
              </a:rPr>
              <a:t>，故不能直接用无符号数乘法计算。例如，若</a:t>
            </a:r>
            <a:r>
              <a:rPr lang="en-US" altLang="zh-CN" sz="2000">
                <a:solidFill>
                  <a:srgbClr val="0000FF"/>
                </a:solidFill>
                <a:ea typeface="黑体" pitchFamily="49" charset="-122"/>
              </a:rPr>
              <a:t>x=-5,</a:t>
            </a:r>
            <a:r>
              <a:rPr lang="zh-CN" altLang="en-US" sz="2000">
                <a:solidFill>
                  <a:srgbClr val="0000FF"/>
                </a:solidFill>
                <a:ea typeface="黑体" pitchFamily="49" charset="-122"/>
              </a:rPr>
              <a:t>求</a:t>
            </a:r>
            <a:r>
              <a:rPr lang="en-US" altLang="zh-CN" sz="2000">
                <a:solidFill>
                  <a:srgbClr val="0000FF"/>
                </a:solidFill>
                <a:ea typeface="黑体" pitchFamily="49" charset="-122"/>
              </a:rPr>
              <a:t>x*x=</a:t>
            </a:r>
            <a:r>
              <a:rPr lang="zh-CN" altLang="en-US" sz="2000">
                <a:solidFill>
                  <a:srgbClr val="0000FF"/>
                </a:solidFill>
                <a:ea typeface="黑体" pitchFamily="49" charset="-122"/>
              </a:rPr>
              <a:t>？</a:t>
            </a:r>
          </a:p>
        </p:txBody>
      </p:sp>
      <p:sp>
        <p:nvSpPr>
          <p:cNvPr id="120842" name="Text Box 16"/>
          <p:cNvSpPr txBox="1">
            <a:spLocks noChangeArrowheads="1"/>
          </p:cNvSpPr>
          <p:nvPr/>
        </p:nvSpPr>
        <p:spPr bwMode="auto">
          <a:xfrm>
            <a:off x="287338" y="4945063"/>
            <a:ext cx="86788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kumimoji="1" lang="en-US" altLang="zh-CN" sz="2000">
                <a:solidFill>
                  <a:srgbClr val="FF0066"/>
                </a:solidFill>
                <a:ea typeface="华文新魏" pitchFamily="2" charset="-122"/>
              </a:rPr>
              <a:t>2</a:t>
            </a:r>
            <a:r>
              <a:rPr kumimoji="1" lang="en-US" altLang="zh-CN" sz="2000" baseline="30000">
                <a:solidFill>
                  <a:srgbClr val="FF0066"/>
                </a:solidFill>
                <a:ea typeface="华文新魏" pitchFamily="2" charset="-122"/>
              </a:rPr>
              <a:t>-32</a:t>
            </a:r>
            <a:r>
              <a:rPr kumimoji="1" lang="en-US" altLang="zh-CN" sz="1600" baseline="30000">
                <a:solidFill>
                  <a:srgbClr val="0000FF"/>
                </a:solidFill>
                <a:latin typeface="Times New Roman" pitchFamily="18" charset="0"/>
              </a:rPr>
              <a:t>.</a:t>
            </a:r>
            <a:r>
              <a:rPr kumimoji="1" lang="en-US" altLang="zh-CN" sz="2000">
                <a:solidFill>
                  <a:srgbClr val="0000FF"/>
                </a:solidFill>
                <a:ea typeface="华文新魏" pitchFamily="2" charset="-122"/>
              </a:rPr>
              <a:t>[XxY]</a:t>
            </a:r>
            <a:r>
              <a:rPr lang="zh-CN" altLang="en-US" sz="2200" baseline="-16000">
                <a:solidFill>
                  <a:srgbClr val="0000FF"/>
                </a:solidFill>
                <a:ea typeface="黑体" pitchFamily="49" charset="-122"/>
              </a:rPr>
              <a:t>补</a:t>
            </a:r>
            <a:r>
              <a:rPr lang="zh-CN" altLang="en-US" sz="2200">
                <a:solidFill>
                  <a:srgbClr val="0000FF"/>
                </a:solidFill>
                <a:ea typeface="黑体" pitchFamily="49" charset="-122"/>
              </a:rPr>
              <a:t>=</a:t>
            </a:r>
            <a:r>
              <a:rPr lang="en-US" altLang="zh-CN" sz="2200">
                <a:solidFill>
                  <a:srgbClr val="0000FF"/>
                </a:solidFill>
                <a:ea typeface="黑体" pitchFamily="49" charset="-122"/>
              </a:rPr>
              <a:t> </a:t>
            </a:r>
            <a:r>
              <a:rPr kumimoji="1" lang="en-US" altLang="zh-CN" sz="2000">
                <a:solidFill>
                  <a:srgbClr val="0000FF"/>
                </a:solidFill>
                <a:ea typeface="华文新魏" pitchFamily="2" charset="-122"/>
              </a:rPr>
              <a:t>(y</a:t>
            </a:r>
            <a:r>
              <a:rPr kumimoji="1" lang="en-US" altLang="zh-CN" sz="2000" baseline="-10000">
                <a:solidFill>
                  <a:srgbClr val="0000FF"/>
                </a:solidFill>
                <a:ea typeface="华文新魏" pitchFamily="2" charset="-122"/>
              </a:rPr>
              <a:t>30 </a:t>
            </a:r>
            <a:r>
              <a:rPr lang="zh-CN" altLang="en-US" sz="2000">
                <a:solidFill>
                  <a:srgbClr val="0000FF"/>
                </a:solidFill>
              </a:rPr>
              <a:t>-</a:t>
            </a:r>
            <a:r>
              <a:rPr lang="en-US" altLang="zh-CN" sz="2000">
                <a:solidFill>
                  <a:srgbClr val="0000FF"/>
                </a:solidFill>
              </a:rPr>
              <a:t>y</a:t>
            </a:r>
            <a:r>
              <a:rPr lang="en-US" altLang="zh-CN" sz="2000" baseline="-10000">
                <a:solidFill>
                  <a:srgbClr val="0000FF"/>
                </a:solidFill>
              </a:rPr>
              <a:t>31 </a:t>
            </a:r>
            <a:r>
              <a:rPr kumimoji="1" lang="en-US" altLang="zh-CN" sz="2000">
                <a:solidFill>
                  <a:srgbClr val="0000FF"/>
                </a:solidFill>
                <a:ea typeface="华文新魏" pitchFamily="2" charset="-122"/>
              </a:rPr>
              <a:t>)</a:t>
            </a:r>
            <a:r>
              <a:rPr lang="en-US" altLang="zh-CN" sz="2200">
                <a:solidFill>
                  <a:srgbClr val="0000FF"/>
                </a:solidFill>
                <a:ea typeface="黑体" pitchFamily="49" charset="-122"/>
              </a:rPr>
              <a:t>X</a:t>
            </a:r>
            <a:r>
              <a:rPr kumimoji="1" lang="en-US" altLang="zh-CN" sz="2000" baseline="30000">
                <a:solidFill>
                  <a:srgbClr val="0000FF"/>
                </a:solidFill>
                <a:ea typeface="华文新魏" pitchFamily="2" charset="-122"/>
              </a:rPr>
              <a:t>.</a:t>
            </a:r>
            <a:r>
              <a:rPr kumimoji="1" lang="en-US" altLang="zh-CN" sz="2000">
                <a:solidFill>
                  <a:srgbClr val="0000FF"/>
                </a:solidFill>
                <a:ea typeface="华文新魏" pitchFamily="2" charset="-122"/>
              </a:rPr>
              <a:t>2</a:t>
            </a:r>
            <a:r>
              <a:rPr kumimoji="1" lang="en-US" altLang="zh-CN" sz="2000" baseline="30000">
                <a:solidFill>
                  <a:srgbClr val="0000FF"/>
                </a:solidFill>
                <a:ea typeface="华文新魏" pitchFamily="2" charset="-122"/>
              </a:rPr>
              <a:t>-1</a:t>
            </a:r>
            <a:r>
              <a:rPr kumimoji="1" lang="en-US" altLang="zh-CN" sz="2000">
                <a:solidFill>
                  <a:srgbClr val="0000FF"/>
                </a:solidFill>
                <a:ea typeface="华文新魏" pitchFamily="2" charset="-122"/>
              </a:rPr>
              <a:t>+(y</a:t>
            </a:r>
            <a:r>
              <a:rPr kumimoji="1" lang="en-US" altLang="zh-CN" sz="2000" baseline="-10000">
                <a:solidFill>
                  <a:srgbClr val="0000FF"/>
                </a:solidFill>
                <a:ea typeface="华文新魏" pitchFamily="2" charset="-122"/>
              </a:rPr>
              <a:t>29</a:t>
            </a:r>
            <a:r>
              <a:rPr kumimoji="1" lang="en-US" altLang="zh-CN" sz="2000">
                <a:solidFill>
                  <a:srgbClr val="0000FF"/>
                </a:solidFill>
                <a:ea typeface="华文新魏" pitchFamily="2" charset="-122"/>
              </a:rPr>
              <a:t>-y</a:t>
            </a:r>
            <a:r>
              <a:rPr kumimoji="1" lang="en-US" altLang="zh-CN" sz="2000" baseline="-10000">
                <a:solidFill>
                  <a:srgbClr val="0000FF"/>
                </a:solidFill>
                <a:ea typeface="华文新魏" pitchFamily="2" charset="-122"/>
              </a:rPr>
              <a:t>30</a:t>
            </a:r>
            <a:r>
              <a:rPr kumimoji="1" lang="en-US" altLang="zh-CN" sz="2000">
                <a:solidFill>
                  <a:srgbClr val="0000FF"/>
                </a:solidFill>
                <a:ea typeface="华文新魏" pitchFamily="2" charset="-122"/>
              </a:rPr>
              <a:t>)</a:t>
            </a:r>
            <a:r>
              <a:rPr lang="en-US" altLang="zh-CN" sz="2200">
                <a:solidFill>
                  <a:srgbClr val="0000FF"/>
                </a:solidFill>
                <a:ea typeface="黑体" pitchFamily="49" charset="-122"/>
              </a:rPr>
              <a:t>X</a:t>
            </a:r>
            <a:r>
              <a:rPr kumimoji="1" lang="en-US" altLang="zh-CN" sz="2000" baseline="30000">
                <a:solidFill>
                  <a:srgbClr val="0000FF"/>
                </a:solidFill>
                <a:ea typeface="华文新魏" pitchFamily="2" charset="-122"/>
              </a:rPr>
              <a:t>.</a:t>
            </a:r>
            <a:r>
              <a:rPr kumimoji="1" lang="en-US" altLang="zh-CN" sz="2000">
                <a:solidFill>
                  <a:srgbClr val="0000FF"/>
                </a:solidFill>
                <a:ea typeface="华文新魏" pitchFamily="2" charset="-122"/>
              </a:rPr>
              <a:t>2</a:t>
            </a:r>
            <a:r>
              <a:rPr kumimoji="1" lang="en-US" altLang="zh-CN" sz="2000" baseline="30000">
                <a:solidFill>
                  <a:srgbClr val="0000FF"/>
                </a:solidFill>
                <a:ea typeface="华文新魏" pitchFamily="2" charset="-122"/>
              </a:rPr>
              <a:t>-2</a:t>
            </a:r>
            <a:r>
              <a:rPr kumimoji="1" lang="en-US" altLang="zh-CN" sz="2000">
                <a:solidFill>
                  <a:srgbClr val="0000FF"/>
                </a:solidFill>
                <a:ea typeface="华文新魏" pitchFamily="2" charset="-122"/>
              </a:rPr>
              <a:t>+ </a:t>
            </a:r>
            <a:r>
              <a:rPr lang="en-US" altLang="zh-CN" sz="2000" baseline="30000">
                <a:solidFill>
                  <a:srgbClr val="0000FF"/>
                </a:solidFill>
              </a:rPr>
              <a:t>…… </a:t>
            </a:r>
            <a:r>
              <a:rPr kumimoji="1" lang="en-US" altLang="zh-CN" sz="2000">
                <a:solidFill>
                  <a:srgbClr val="0000FF"/>
                </a:solidFill>
                <a:ea typeface="华文新魏" pitchFamily="2" charset="-122"/>
              </a:rPr>
              <a:t>+ (</a:t>
            </a:r>
            <a:r>
              <a:rPr lang="en-US" altLang="zh-CN" sz="2000">
                <a:solidFill>
                  <a:srgbClr val="0000FF"/>
                </a:solidFill>
              </a:rPr>
              <a:t>y</a:t>
            </a:r>
            <a:r>
              <a:rPr lang="en-US" altLang="zh-CN" sz="2000" baseline="-10000">
                <a:solidFill>
                  <a:srgbClr val="0000FF"/>
                </a:solidFill>
              </a:rPr>
              <a:t>0</a:t>
            </a:r>
            <a:r>
              <a:rPr kumimoji="1" lang="en-US" altLang="zh-CN" sz="2000">
                <a:solidFill>
                  <a:srgbClr val="0000FF"/>
                </a:solidFill>
                <a:ea typeface="华文新魏" pitchFamily="2" charset="-122"/>
              </a:rPr>
              <a:t>–y</a:t>
            </a:r>
            <a:r>
              <a:rPr kumimoji="1" lang="en-US" altLang="zh-CN" sz="2000" baseline="-10000">
                <a:solidFill>
                  <a:srgbClr val="0000FF"/>
                </a:solidFill>
                <a:ea typeface="华文新魏" pitchFamily="2" charset="-122"/>
              </a:rPr>
              <a:t>1</a:t>
            </a:r>
            <a:r>
              <a:rPr kumimoji="1" lang="en-US" altLang="zh-CN" sz="2000">
                <a:solidFill>
                  <a:srgbClr val="0000FF"/>
                </a:solidFill>
                <a:ea typeface="华文新魏" pitchFamily="2" charset="-122"/>
              </a:rPr>
              <a:t>)</a:t>
            </a:r>
            <a:r>
              <a:rPr lang="en-US" altLang="zh-CN" sz="2000">
                <a:solidFill>
                  <a:srgbClr val="0000FF"/>
                </a:solidFill>
                <a:ea typeface="黑体" pitchFamily="49" charset="-122"/>
              </a:rPr>
              <a:t>X</a:t>
            </a:r>
            <a:r>
              <a:rPr lang="en-US" altLang="zh-CN" sz="2000" baseline="30000">
                <a:solidFill>
                  <a:srgbClr val="0000FF"/>
                </a:solidFill>
              </a:rPr>
              <a:t>.</a:t>
            </a:r>
            <a:r>
              <a:rPr lang="en-US" altLang="zh-CN" sz="2000">
                <a:solidFill>
                  <a:srgbClr val="0000FF"/>
                </a:solidFill>
              </a:rPr>
              <a:t>2</a:t>
            </a:r>
            <a:r>
              <a:rPr lang="en-US" altLang="zh-CN" sz="2000" baseline="30000">
                <a:solidFill>
                  <a:srgbClr val="0000FF"/>
                </a:solidFill>
              </a:rPr>
              <a:t>-31 </a:t>
            </a:r>
            <a:r>
              <a:rPr kumimoji="1" lang="en-US" altLang="zh-CN" sz="2000">
                <a:solidFill>
                  <a:srgbClr val="0000FF"/>
                </a:solidFill>
                <a:ea typeface="华文新魏" pitchFamily="2" charset="-122"/>
              </a:rPr>
              <a:t>+(y</a:t>
            </a:r>
            <a:r>
              <a:rPr kumimoji="1" lang="en-US" altLang="zh-CN" sz="2000" baseline="-10000">
                <a:solidFill>
                  <a:srgbClr val="0000FF"/>
                </a:solidFill>
                <a:ea typeface="华文新魏" pitchFamily="2" charset="-122"/>
              </a:rPr>
              <a:t>-1</a:t>
            </a:r>
            <a:r>
              <a:rPr kumimoji="1" lang="en-US" altLang="zh-CN" sz="2000">
                <a:solidFill>
                  <a:srgbClr val="0000FF"/>
                </a:solidFill>
                <a:ea typeface="华文新魏" pitchFamily="2" charset="-122"/>
              </a:rPr>
              <a:t>-</a:t>
            </a:r>
            <a:r>
              <a:rPr lang="en-US" altLang="zh-CN" sz="2000">
                <a:solidFill>
                  <a:srgbClr val="0000FF"/>
                </a:solidFill>
              </a:rPr>
              <a:t>y</a:t>
            </a:r>
            <a:r>
              <a:rPr lang="en-US" altLang="zh-CN" sz="2000" baseline="-10000">
                <a:solidFill>
                  <a:srgbClr val="0000FF"/>
                </a:solidFill>
              </a:rPr>
              <a:t>0</a:t>
            </a:r>
            <a:r>
              <a:rPr kumimoji="1" lang="en-US" altLang="zh-CN" sz="2000">
                <a:solidFill>
                  <a:srgbClr val="0000FF"/>
                </a:solidFill>
                <a:ea typeface="华文新魏" pitchFamily="2" charset="-122"/>
              </a:rPr>
              <a:t>)</a:t>
            </a:r>
            <a:r>
              <a:rPr lang="en-US" altLang="zh-CN" sz="2000">
                <a:solidFill>
                  <a:srgbClr val="0000FF"/>
                </a:solidFill>
                <a:ea typeface="黑体" pitchFamily="49" charset="-122"/>
              </a:rPr>
              <a:t> X</a:t>
            </a:r>
            <a:r>
              <a:rPr lang="en-US" altLang="zh-CN" sz="2000" baseline="30000">
                <a:solidFill>
                  <a:srgbClr val="0000FF"/>
                </a:solidFill>
              </a:rPr>
              <a:t>.</a:t>
            </a:r>
            <a:r>
              <a:rPr lang="en-US" altLang="zh-CN" sz="2000">
                <a:solidFill>
                  <a:srgbClr val="0000FF"/>
                </a:solidFill>
              </a:rPr>
              <a:t>2</a:t>
            </a:r>
            <a:r>
              <a:rPr lang="en-US" altLang="zh-CN" sz="2000" baseline="30000">
                <a:solidFill>
                  <a:srgbClr val="0000FF"/>
                </a:solidFill>
              </a:rPr>
              <a:t>-32</a:t>
            </a:r>
          </a:p>
        </p:txBody>
      </p:sp>
      <p:sp>
        <p:nvSpPr>
          <p:cNvPr id="120843" name="Text Box 18"/>
          <p:cNvSpPr txBox="1">
            <a:spLocks noChangeArrowheads="1"/>
          </p:cNvSpPr>
          <p:nvPr/>
        </p:nvSpPr>
        <p:spPr bwMode="auto">
          <a:xfrm>
            <a:off x="1571625" y="5427663"/>
            <a:ext cx="60801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200">
                <a:solidFill>
                  <a:srgbClr val="0000FF"/>
                </a:solidFill>
                <a:ea typeface="黑体" pitchFamily="49" charset="-122"/>
              </a:rPr>
              <a:t>=</a:t>
            </a:r>
            <a:r>
              <a:rPr lang="en-US" altLang="zh-CN" sz="2200">
                <a:solidFill>
                  <a:srgbClr val="0000FF"/>
                </a:solidFill>
                <a:ea typeface="黑体" pitchFamily="49" charset="-122"/>
              </a:rPr>
              <a:t> </a:t>
            </a:r>
            <a:r>
              <a:rPr kumimoji="1" lang="en-US" altLang="zh-CN" sz="2000">
                <a:solidFill>
                  <a:srgbClr val="0000FF"/>
                </a:solidFill>
                <a:ea typeface="华文新魏" pitchFamily="2" charset="-122"/>
              </a:rPr>
              <a:t>2</a:t>
            </a:r>
            <a:r>
              <a:rPr kumimoji="1" lang="en-US" altLang="zh-CN" sz="2000" baseline="30000">
                <a:solidFill>
                  <a:srgbClr val="0000FF"/>
                </a:solidFill>
                <a:ea typeface="华文新魏" pitchFamily="2" charset="-122"/>
              </a:rPr>
              <a:t>-1</a:t>
            </a:r>
            <a:r>
              <a:rPr kumimoji="1" lang="en-US" altLang="zh-CN" sz="2000">
                <a:solidFill>
                  <a:srgbClr val="0000FF"/>
                </a:solidFill>
                <a:ea typeface="华文新魏" pitchFamily="2" charset="-122"/>
              </a:rPr>
              <a:t>(2</a:t>
            </a:r>
            <a:r>
              <a:rPr kumimoji="1" lang="en-US" altLang="zh-CN" sz="2000" baseline="30000">
                <a:solidFill>
                  <a:srgbClr val="0000FF"/>
                </a:solidFill>
                <a:ea typeface="华文新魏" pitchFamily="2" charset="-122"/>
              </a:rPr>
              <a:t>-1</a:t>
            </a:r>
            <a:r>
              <a:rPr kumimoji="1" lang="en-US" altLang="zh-CN" sz="2000">
                <a:solidFill>
                  <a:srgbClr val="0000FF"/>
                </a:solidFill>
                <a:ea typeface="华文新魏" pitchFamily="2" charset="-122"/>
              </a:rPr>
              <a:t>…(2</a:t>
            </a:r>
            <a:r>
              <a:rPr kumimoji="1" lang="en-US" altLang="zh-CN" sz="2000" baseline="30000">
                <a:solidFill>
                  <a:srgbClr val="0000FF"/>
                </a:solidFill>
                <a:ea typeface="华文新魏" pitchFamily="2" charset="-122"/>
              </a:rPr>
              <a:t>-1</a:t>
            </a:r>
            <a:r>
              <a:rPr kumimoji="1" lang="en-US" altLang="zh-CN" sz="2000">
                <a:solidFill>
                  <a:srgbClr val="0000FF"/>
                </a:solidFill>
                <a:ea typeface="华文新魏" pitchFamily="2" charset="-122"/>
              </a:rPr>
              <a:t>(y</a:t>
            </a:r>
            <a:r>
              <a:rPr kumimoji="1" lang="en-US" altLang="zh-CN" sz="2000" baseline="-10000">
                <a:solidFill>
                  <a:srgbClr val="0000FF"/>
                </a:solidFill>
                <a:ea typeface="华文新魏" pitchFamily="2" charset="-122"/>
              </a:rPr>
              <a:t>-1</a:t>
            </a:r>
            <a:r>
              <a:rPr kumimoji="1" lang="en-US" altLang="zh-CN" sz="2000">
                <a:solidFill>
                  <a:srgbClr val="0000FF"/>
                </a:solidFill>
                <a:ea typeface="华文新魏" pitchFamily="2" charset="-122"/>
              </a:rPr>
              <a:t>-</a:t>
            </a:r>
            <a:r>
              <a:rPr lang="en-US" altLang="zh-CN" sz="2000">
                <a:solidFill>
                  <a:srgbClr val="0000FF"/>
                </a:solidFill>
              </a:rPr>
              <a:t>y</a:t>
            </a:r>
            <a:r>
              <a:rPr lang="en-US" altLang="zh-CN" sz="2000" baseline="-10000">
                <a:solidFill>
                  <a:srgbClr val="0000FF"/>
                </a:solidFill>
              </a:rPr>
              <a:t>0</a:t>
            </a:r>
            <a:r>
              <a:rPr kumimoji="1" lang="en-US" altLang="zh-CN" sz="2000">
                <a:solidFill>
                  <a:srgbClr val="0000FF"/>
                </a:solidFill>
                <a:ea typeface="华文新魏" pitchFamily="2" charset="-122"/>
              </a:rPr>
              <a:t>)X) +</a:t>
            </a:r>
            <a:r>
              <a:rPr lang="en-US" altLang="zh-CN" sz="2000" baseline="30000">
                <a:solidFill>
                  <a:srgbClr val="0000FF"/>
                </a:solidFill>
              </a:rPr>
              <a:t> </a:t>
            </a:r>
            <a:r>
              <a:rPr kumimoji="1" lang="en-US" altLang="zh-CN" sz="2000">
                <a:solidFill>
                  <a:srgbClr val="0000FF"/>
                </a:solidFill>
                <a:ea typeface="华文新魏" pitchFamily="2" charset="-122"/>
              </a:rPr>
              <a:t>(y</a:t>
            </a:r>
            <a:r>
              <a:rPr kumimoji="1" lang="en-US" altLang="zh-CN" sz="2000" baseline="-25000">
                <a:solidFill>
                  <a:srgbClr val="0000FF"/>
                </a:solidFill>
                <a:ea typeface="华文新魏" pitchFamily="2" charset="-122"/>
              </a:rPr>
              <a:t>0</a:t>
            </a:r>
            <a:r>
              <a:rPr kumimoji="1" lang="en-US" altLang="zh-CN" sz="2000">
                <a:solidFill>
                  <a:srgbClr val="0000FF"/>
                </a:solidFill>
                <a:ea typeface="华文新魏" pitchFamily="2" charset="-122"/>
              </a:rPr>
              <a:t>–y</a:t>
            </a:r>
            <a:r>
              <a:rPr kumimoji="1" lang="en-US" altLang="zh-CN" sz="2000" baseline="-25000">
                <a:solidFill>
                  <a:srgbClr val="0000FF"/>
                </a:solidFill>
                <a:ea typeface="华文新魏" pitchFamily="2" charset="-122"/>
              </a:rPr>
              <a:t>1</a:t>
            </a:r>
            <a:r>
              <a:rPr kumimoji="1" lang="en-US" altLang="zh-CN" sz="2000">
                <a:solidFill>
                  <a:srgbClr val="0000FF"/>
                </a:solidFill>
                <a:ea typeface="华文新魏" pitchFamily="2" charset="-122"/>
              </a:rPr>
              <a:t>)X) +… +</a:t>
            </a:r>
            <a:r>
              <a:rPr lang="en-US" altLang="zh-CN" sz="1600">
                <a:latin typeface="Times New Roman" pitchFamily="18" charset="0"/>
              </a:rPr>
              <a:t> </a:t>
            </a:r>
            <a:r>
              <a:rPr kumimoji="1" lang="en-US" altLang="zh-CN" sz="2000">
                <a:solidFill>
                  <a:srgbClr val="0000FF"/>
                </a:solidFill>
                <a:ea typeface="华文新魏" pitchFamily="2" charset="-122"/>
              </a:rPr>
              <a:t>(y</a:t>
            </a:r>
            <a:r>
              <a:rPr kumimoji="1" lang="en-US" altLang="zh-CN" sz="2000" baseline="-10000">
                <a:solidFill>
                  <a:srgbClr val="0000FF"/>
                </a:solidFill>
                <a:ea typeface="华文新魏" pitchFamily="2" charset="-122"/>
              </a:rPr>
              <a:t>30 </a:t>
            </a:r>
            <a:r>
              <a:rPr lang="zh-CN" altLang="en-US" sz="2000">
                <a:solidFill>
                  <a:srgbClr val="0000FF"/>
                </a:solidFill>
              </a:rPr>
              <a:t>-</a:t>
            </a:r>
            <a:r>
              <a:rPr lang="en-US" altLang="zh-CN" sz="2000">
                <a:solidFill>
                  <a:srgbClr val="0000FF"/>
                </a:solidFill>
              </a:rPr>
              <a:t>y</a:t>
            </a:r>
            <a:r>
              <a:rPr lang="en-US" altLang="zh-CN" sz="2000" baseline="-10000">
                <a:solidFill>
                  <a:srgbClr val="0000FF"/>
                </a:solidFill>
              </a:rPr>
              <a:t>31</a:t>
            </a:r>
            <a:r>
              <a:rPr kumimoji="1" lang="en-US" altLang="zh-CN" sz="2000">
                <a:solidFill>
                  <a:srgbClr val="0000FF"/>
                </a:solidFill>
                <a:ea typeface="华文新魏" pitchFamily="2" charset="-122"/>
              </a:rPr>
              <a:t>)X</a:t>
            </a:r>
            <a:r>
              <a:rPr kumimoji="1" lang="en-US" altLang="zh-CN" sz="2000">
                <a:solidFill>
                  <a:srgbClr val="0000FF"/>
                </a:solidFill>
              </a:rPr>
              <a:t>)</a:t>
            </a:r>
          </a:p>
        </p:txBody>
      </p:sp>
      <p:sp>
        <p:nvSpPr>
          <p:cNvPr id="120844" name="Rectangle 3"/>
          <p:cNvSpPr txBox="1">
            <a:spLocks noChangeArrowheads="1"/>
          </p:cNvSpPr>
          <p:nvPr/>
        </p:nvSpPr>
        <p:spPr bwMode="auto">
          <a:xfrm>
            <a:off x="5729288" y="6105525"/>
            <a:ext cx="30003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203200" indent="-2032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10000"/>
              </a:lnSpc>
              <a:buClr>
                <a:schemeClr val="tx1"/>
              </a:buClr>
              <a:buSzPct val="60000"/>
              <a:buFontTx/>
              <a:buNone/>
            </a:pPr>
            <a:r>
              <a:rPr lang="zh-CN" altLang="en-US" sz="2000">
                <a:solidFill>
                  <a:srgbClr val="FF0066"/>
                </a:solidFill>
                <a:ea typeface="黑体" pitchFamily="49" charset="-122"/>
              </a:rPr>
              <a:t>符号与数值统一处理</a:t>
            </a:r>
          </a:p>
        </p:txBody>
      </p:sp>
      <p:cxnSp>
        <p:nvCxnSpPr>
          <p:cNvPr id="120845" name="直接连接符 17"/>
          <p:cNvCxnSpPr>
            <a:cxnSpLocks noChangeShapeType="1"/>
          </p:cNvCxnSpPr>
          <p:nvPr/>
        </p:nvCxnSpPr>
        <p:spPr bwMode="auto">
          <a:xfrm flipV="1">
            <a:off x="2019300" y="4176713"/>
            <a:ext cx="1692275" cy="0"/>
          </a:xfrm>
          <a:prstGeom prst="line">
            <a:avLst/>
          </a:prstGeom>
          <a:noFill/>
          <a:ln w="25400" algn="ctr">
            <a:solidFill>
              <a:srgbClr val="000000"/>
            </a:solidFill>
            <a:round/>
            <a:headEnd/>
            <a:tailEnd/>
          </a:ln>
          <a:extLst>
            <a:ext uri="{909E8E84-426E-40DD-AFC4-6F175D3DCCD1}">
              <a14:hiddenFill xmlns:a14="http://schemas.microsoft.com/office/drawing/2010/main">
                <a:noFill/>
              </a14:hiddenFill>
            </a:ext>
          </a:extLst>
        </p:spPr>
      </p:cxnSp>
      <p:cxnSp>
        <p:nvCxnSpPr>
          <p:cNvPr id="120846" name="直接连接符 20"/>
          <p:cNvCxnSpPr>
            <a:cxnSpLocks noChangeShapeType="1"/>
          </p:cNvCxnSpPr>
          <p:nvPr/>
        </p:nvCxnSpPr>
        <p:spPr bwMode="auto">
          <a:xfrm>
            <a:off x="5949950" y="4203700"/>
            <a:ext cx="1544638" cy="1588"/>
          </a:xfrm>
          <a:prstGeom prst="line">
            <a:avLst/>
          </a:prstGeom>
          <a:noFill/>
          <a:ln w="25400" algn="ctr">
            <a:solidFill>
              <a:srgbClr val="0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842111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6535" y="98630"/>
            <a:ext cx="8229600" cy="561975"/>
          </a:xfrm>
        </p:spPr>
        <p:txBody>
          <a:bodyPr/>
          <a:lstStyle/>
          <a:p>
            <a:r>
              <a:rPr lang="zh-CN" altLang="zh-CN" dirty="0"/>
              <a:t>补码乘法运算</a:t>
            </a:r>
            <a:endParaRPr lang="zh-CN" altLang="en-US" dirty="0"/>
          </a:p>
        </p:txBody>
      </p:sp>
      <p:sp>
        <p:nvSpPr>
          <p:cNvPr id="3" name="内容占位符 2"/>
          <p:cNvSpPr>
            <a:spLocks noGrp="1"/>
          </p:cNvSpPr>
          <p:nvPr>
            <p:ph idx="1"/>
          </p:nvPr>
        </p:nvSpPr>
        <p:spPr/>
        <p:txBody>
          <a:bodyPr/>
          <a:lstStyle/>
          <a:p>
            <a:pPr marL="0" indent="0">
              <a:buNone/>
            </a:pPr>
            <a:r>
              <a:rPr lang="en-US" altLang="zh-CN" dirty="0">
                <a:latin typeface="微软雅黑" panose="020B0503020204020204" pitchFamily="34" charset="-122"/>
                <a:ea typeface="微软雅黑" panose="020B0503020204020204" pitchFamily="34" charset="-122"/>
              </a:rPr>
              <a:t>① </a:t>
            </a:r>
            <a:r>
              <a:rPr lang="zh-CN" altLang="zh-CN" dirty="0">
                <a:latin typeface="微软雅黑" panose="020B0503020204020204" pitchFamily="34" charset="-122"/>
                <a:ea typeface="微软雅黑" panose="020B0503020204020204" pitchFamily="34" charset="-122"/>
              </a:rPr>
              <a:t>乘数最低位增加一位辅助位</a:t>
            </a:r>
            <a:r>
              <a:rPr lang="en-US" altLang="zh-CN" dirty="0">
                <a:latin typeface="微软雅黑" panose="020B0503020204020204" pitchFamily="34" charset="-122"/>
                <a:ea typeface="微软雅黑" panose="020B0503020204020204" pitchFamily="34" charset="-122"/>
              </a:rPr>
              <a:t>y</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 0</a:t>
            </a:r>
            <a:r>
              <a:rPr lang="zh-CN" altLang="zh-CN" dirty="0">
                <a:latin typeface="微软雅黑" panose="020B0503020204020204" pitchFamily="34" charset="-122"/>
                <a:ea typeface="微软雅黑" panose="020B0503020204020204" pitchFamily="34" charset="-122"/>
              </a:rPr>
              <a:t>。</a:t>
            </a:r>
          </a:p>
          <a:p>
            <a:pPr marL="0" indent="0">
              <a:buNone/>
            </a:pPr>
            <a:r>
              <a:rPr lang="en-US" altLang="zh-CN" dirty="0">
                <a:latin typeface="微软雅黑" panose="020B0503020204020204" pitchFamily="34" charset="-122"/>
                <a:ea typeface="微软雅黑" panose="020B0503020204020204" pitchFamily="34" charset="-122"/>
              </a:rPr>
              <a:t>② </a:t>
            </a:r>
            <a:r>
              <a:rPr lang="zh-CN" altLang="zh-CN" dirty="0">
                <a:latin typeface="微软雅黑" panose="020B0503020204020204" pitchFamily="34" charset="-122"/>
                <a:ea typeface="微软雅黑" panose="020B0503020204020204" pitchFamily="34" charset="-122"/>
              </a:rPr>
              <a:t>根据</a:t>
            </a:r>
            <a:r>
              <a:rPr lang="en-US" altLang="zh-CN" dirty="0" err="1">
                <a:latin typeface="微软雅黑" panose="020B0503020204020204" pitchFamily="34" charset="-122"/>
                <a:ea typeface="微软雅黑" panose="020B0503020204020204" pitchFamily="34" charset="-122"/>
              </a:rPr>
              <a:t>y</a:t>
            </a:r>
            <a:r>
              <a:rPr lang="en-US" altLang="zh-CN" baseline="-25000"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y</a:t>
            </a:r>
            <a:r>
              <a:rPr lang="en-US" altLang="zh-CN" baseline="-25000" dirty="0">
                <a:latin typeface="微软雅黑" panose="020B0503020204020204" pitchFamily="34" charset="-122"/>
                <a:ea typeface="微软雅黑" panose="020B0503020204020204" pitchFamily="34" charset="-122"/>
              </a:rPr>
              <a:t>i-1</a:t>
            </a:r>
            <a:r>
              <a:rPr lang="zh-CN" altLang="zh-CN" dirty="0">
                <a:latin typeface="微软雅黑" panose="020B0503020204020204" pitchFamily="34" charset="-122"/>
                <a:ea typeface="微软雅黑" panose="020B0503020204020204" pitchFamily="34" charset="-122"/>
              </a:rPr>
              <a:t>的值，决定是 </a:t>
            </a:r>
            <a:r>
              <a:rPr lang="en-US" altLang="zh-CN" dirty="0">
                <a:latin typeface="微软雅黑" panose="020B0503020204020204" pitchFamily="34" charset="-122"/>
                <a:ea typeface="微软雅黑" panose="020B0503020204020204" pitchFamily="34" charset="-122"/>
              </a:rPr>
              <a:t>“+X” </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X”</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a:t>
            </a:r>
          </a:p>
          <a:p>
            <a:pPr marL="0" indent="0">
              <a:buNone/>
            </a:pPr>
            <a:r>
              <a:rPr lang="en-US" altLang="zh-CN" dirty="0">
                <a:latin typeface="微软雅黑" panose="020B0503020204020204" pitchFamily="34" charset="-122"/>
                <a:ea typeface="微软雅黑" panose="020B0503020204020204" pitchFamily="34" charset="-122"/>
              </a:rPr>
              <a:t>③ </a:t>
            </a:r>
            <a:r>
              <a:rPr lang="zh-CN" altLang="zh-CN" dirty="0">
                <a:latin typeface="微软雅黑" panose="020B0503020204020204" pitchFamily="34" charset="-122"/>
                <a:ea typeface="微软雅黑" panose="020B0503020204020204" pitchFamily="34" charset="-122"/>
              </a:rPr>
              <a:t>每次加减后，算术右移一位，得到部分积。</a:t>
            </a:r>
          </a:p>
          <a:p>
            <a:pPr marL="0" indent="0">
              <a:buNone/>
            </a:pPr>
            <a:r>
              <a:rPr lang="zh-CN" altLang="zh-CN" dirty="0">
                <a:latin typeface="微软雅黑" panose="020B0503020204020204" pitchFamily="34" charset="-122"/>
                <a:ea typeface="微软雅黑" panose="020B0503020204020204" pitchFamily="34" charset="-122"/>
              </a:rPr>
              <a:t>④</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重复第</a:t>
            </a:r>
            <a:r>
              <a:rPr lang="en-US" altLang="zh-CN" dirty="0">
                <a:latin typeface="微软雅黑" panose="020B0503020204020204" pitchFamily="34" charset="-122"/>
                <a:ea typeface="微软雅黑" panose="020B0503020204020204" pitchFamily="34" charset="-122"/>
              </a:rPr>
              <a:t>②</a:t>
            </a:r>
            <a:r>
              <a:rPr lang="zh-CN" altLang="zh-CN" dirty="0">
                <a:latin typeface="微软雅黑" panose="020B0503020204020204" pitchFamily="34" charset="-122"/>
                <a:ea typeface="微软雅黑" panose="020B0503020204020204" pitchFamily="34" charset="-122"/>
              </a:rPr>
              <a:t>和第</a:t>
            </a:r>
            <a:r>
              <a:rPr lang="en-US" altLang="zh-CN" dirty="0">
                <a:latin typeface="微软雅黑" panose="020B0503020204020204" pitchFamily="34" charset="-122"/>
                <a:ea typeface="微软雅黑" panose="020B0503020204020204" pitchFamily="34" charset="-122"/>
              </a:rPr>
              <a:t>③</a:t>
            </a:r>
            <a:r>
              <a:rPr lang="zh-CN" altLang="zh-CN" dirty="0">
                <a:latin typeface="微软雅黑" panose="020B0503020204020204" pitchFamily="34" charset="-122"/>
                <a:ea typeface="微软雅黑" panose="020B0503020204020204" pitchFamily="34" charset="-122"/>
              </a:rPr>
              <a:t>步</a:t>
            </a:r>
            <a:r>
              <a:rPr lang="en-US" altLang="zh-CN" dirty="0">
                <a:latin typeface="微软雅黑" panose="020B0503020204020204" pitchFamily="34" charset="-122"/>
                <a:ea typeface="微软雅黑" panose="020B0503020204020204" pitchFamily="34" charset="-122"/>
              </a:rPr>
              <a:t>n</a:t>
            </a:r>
            <a:r>
              <a:rPr lang="zh-CN" altLang="zh-CN" dirty="0">
                <a:latin typeface="微软雅黑" panose="020B0503020204020204" pitchFamily="34" charset="-122"/>
                <a:ea typeface="微软雅黑" panose="020B0503020204020204" pitchFamily="34" charset="-122"/>
              </a:rPr>
              <a:t>次，结果得</a:t>
            </a:r>
            <a:r>
              <a:rPr lang="en-US" altLang="zh-CN" dirty="0">
                <a:latin typeface="微软雅黑" panose="020B0503020204020204" pitchFamily="34" charset="-122"/>
                <a:ea typeface="微软雅黑" panose="020B0503020204020204" pitchFamily="34" charset="-122"/>
              </a:rPr>
              <a:t>[X×Y]</a:t>
            </a:r>
            <a:r>
              <a:rPr lang="zh-CN" altLang="zh-CN" baseline="-25000" dirty="0">
                <a:latin typeface="微软雅黑" panose="020B0503020204020204" pitchFamily="34" charset="-122"/>
                <a:ea typeface="微软雅黑" panose="020B0503020204020204" pitchFamily="34" charset="-122"/>
              </a:rPr>
              <a:t>补</a:t>
            </a:r>
            <a:r>
              <a:rPr lang="zh-CN" altLang="zh-CN" dirty="0">
                <a:latin typeface="微软雅黑" panose="020B0503020204020204" pitchFamily="34" charset="-122"/>
                <a:ea typeface="微软雅黑" panose="020B0503020204020204" pitchFamily="34" charset="-122"/>
              </a:rPr>
              <a:t>。</a:t>
            </a:r>
          </a:p>
          <a:p>
            <a:pPr marL="0" indent="0">
              <a:buNone/>
            </a:pPr>
            <a:endParaRPr lang="zh-CN" altLang="en-US" dirty="0">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585" y="2888940"/>
            <a:ext cx="7658100" cy="390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90959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endParaRPr lang="zh-CN" altLang="en-US" dirty="0"/>
          </a:p>
        </p:txBody>
      </p:sp>
      <p:sp>
        <p:nvSpPr>
          <p:cNvPr id="3" name="内容占位符 2"/>
          <p:cNvSpPr>
            <a:spLocks noGrp="1"/>
          </p:cNvSpPr>
          <p:nvPr>
            <p:ph idx="1"/>
          </p:nvPr>
        </p:nvSpPr>
        <p:spPr/>
        <p:txBody>
          <a:bodyPr/>
          <a:lstStyle/>
          <a:p>
            <a:pPr marL="0" indent="0" algn="just">
              <a:buNone/>
            </a:pPr>
            <a:r>
              <a:rPr lang="zh-CN" altLang="zh-CN"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3.4 </a:t>
            </a:r>
            <a:r>
              <a:rPr lang="zh-CN" altLang="zh-CN" dirty="0">
                <a:latin typeface="微软雅黑" panose="020B0503020204020204" pitchFamily="34" charset="-122"/>
                <a:ea typeface="微软雅黑" panose="020B0503020204020204" pitchFamily="34" charset="-122"/>
              </a:rPr>
              <a:t>已知</a:t>
            </a:r>
            <a:r>
              <a:rPr lang="en-US" altLang="zh-CN" dirty="0">
                <a:latin typeface="微软雅黑" panose="020B0503020204020204" pitchFamily="34" charset="-122"/>
                <a:ea typeface="微软雅黑" panose="020B0503020204020204" pitchFamily="34" charset="-122"/>
              </a:rPr>
              <a:t> [X]</a:t>
            </a:r>
            <a:r>
              <a:rPr lang="zh-CN" altLang="zh-CN" baseline="-25000" dirty="0">
                <a:latin typeface="微软雅黑" panose="020B0503020204020204" pitchFamily="34" charset="-122"/>
                <a:ea typeface="微软雅黑" panose="020B0503020204020204" pitchFamily="34" charset="-122"/>
              </a:rPr>
              <a:t>补 </a:t>
            </a:r>
            <a:r>
              <a:rPr lang="en-US" altLang="zh-CN" dirty="0">
                <a:latin typeface="微软雅黑" panose="020B0503020204020204" pitchFamily="34" charset="-122"/>
                <a:ea typeface="微软雅黑" panose="020B0503020204020204" pitchFamily="34" charset="-122"/>
              </a:rPr>
              <a:t>= 1 101</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[Y]</a:t>
            </a:r>
            <a:r>
              <a:rPr lang="zh-CN" altLang="zh-CN" baseline="-25000" dirty="0">
                <a:latin typeface="微软雅黑" panose="020B0503020204020204" pitchFamily="34" charset="-122"/>
                <a:ea typeface="微软雅黑" panose="020B0503020204020204" pitchFamily="34" charset="-122"/>
              </a:rPr>
              <a:t>补 </a:t>
            </a:r>
            <a:r>
              <a:rPr lang="en-US" altLang="zh-CN" dirty="0">
                <a:latin typeface="微软雅黑" panose="020B0503020204020204" pitchFamily="34" charset="-122"/>
                <a:ea typeface="微软雅黑" panose="020B0503020204020204" pitchFamily="34" charset="-122"/>
              </a:rPr>
              <a:t>= 0 110</a:t>
            </a:r>
            <a:r>
              <a:rPr lang="zh-CN" altLang="zh-CN" dirty="0">
                <a:latin typeface="微软雅黑" panose="020B0503020204020204" pitchFamily="34" charset="-122"/>
                <a:ea typeface="微软雅黑" panose="020B0503020204020204" pitchFamily="34" charset="-122"/>
              </a:rPr>
              <a:t>，要求用布斯乘法计算</a:t>
            </a:r>
            <a:r>
              <a:rPr lang="en-US" altLang="zh-CN" dirty="0">
                <a:latin typeface="微软雅黑" panose="020B0503020204020204" pitchFamily="34" charset="-122"/>
                <a:ea typeface="微软雅黑" panose="020B0503020204020204" pitchFamily="34" charset="-122"/>
              </a:rPr>
              <a:t>[X×Y]</a:t>
            </a:r>
            <a:r>
              <a:rPr lang="zh-CN" altLang="zh-CN" baseline="-25000" dirty="0">
                <a:latin typeface="微软雅黑" panose="020B0503020204020204" pitchFamily="34" charset="-122"/>
                <a:ea typeface="微软雅黑" panose="020B0503020204020204" pitchFamily="34" charset="-122"/>
              </a:rPr>
              <a:t>补</a:t>
            </a:r>
            <a:r>
              <a:rPr lang="zh-CN" altLang="zh-CN" dirty="0">
                <a:latin typeface="微软雅黑" panose="020B0503020204020204" pitchFamily="34" charset="-122"/>
                <a:ea typeface="微软雅黑" panose="020B0503020204020204" pitchFamily="34" charset="-122"/>
              </a:rPr>
              <a:t>。</a:t>
            </a:r>
          </a:p>
          <a:p>
            <a:pPr marL="0" indent="0" algn="just">
              <a:buNone/>
            </a:pPr>
            <a:r>
              <a:rPr lang="zh-CN" altLang="zh-CN" dirty="0">
                <a:latin typeface="微软雅黑" panose="020B0503020204020204" pitchFamily="34" charset="-122"/>
                <a:ea typeface="微软雅黑" panose="020B0503020204020204" pitchFamily="34" charset="-122"/>
              </a:rPr>
              <a:t>解：</a:t>
            </a:r>
            <a:r>
              <a:rPr lang="en-US" altLang="zh-CN" dirty="0">
                <a:latin typeface="微软雅黑" panose="020B0503020204020204" pitchFamily="34" charset="-122"/>
                <a:ea typeface="微软雅黑" panose="020B0503020204020204" pitchFamily="34" charset="-122"/>
              </a:rPr>
              <a:t> [–X]</a:t>
            </a:r>
            <a:r>
              <a:rPr lang="zh-CN" altLang="zh-CN" baseline="-25000" dirty="0">
                <a:latin typeface="微软雅黑" panose="020B0503020204020204" pitchFamily="34" charset="-122"/>
                <a:ea typeface="微软雅黑" panose="020B0503020204020204" pitchFamily="34" charset="-122"/>
              </a:rPr>
              <a:t>补 </a:t>
            </a:r>
            <a:r>
              <a:rPr lang="en-US" altLang="zh-CN" dirty="0">
                <a:latin typeface="微软雅黑" panose="020B0503020204020204" pitchFamily="34" charset="-122"/>
                <a:ea typeface="微软雅黑" panose="020B0503020204020204" pitchFamily="34" charset="-122"/>
              </a:rPr>
              <a:t>= 0 011</a:t>
            </a:r>
            <a:r>
              <a:rPr lang="zh-CN" altLang="zh-CN" dirty="0">
                <a:latin typeface="微软雅黑" panose="020B0503020204020204" pitchFamily="34" charset="-122"/>
                <a:ea typeface="微软雅黑" panose="020B0503020204020204" pitchFamily="34" charset="-122"/>
              </a:rPr>
              <a:t>，布斯乘法过程如下：</a:t>
            </a:r>
          </a:p>
          <a:p>
            <a:pPr marL="0" indent="0">
              <a:buNone/>
            </a:pPr>
            <a:endParaRPr lang="zh-CN" altLang="en-US" dirty="0">
              <a:latin typeface="微软雅黑" panose="020B0503020204020204" pitchFamily="34" charset="-122"/>
              <a:ea typeface="微软雅黑" panose="020B0503020204020204"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35" y="2303875"/>
            <a:ext cx="8352420" cy="427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38405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457200" y="98425"/>
            <a:ext cx="8229600" cy="561975"/>
          </a:xfrm>
        </p:spPr>
        <p:txBody>
          <a:bodyPr/>
          <a:lstStyle/>
          <a:p>
            <a:r>
              <a:rPr lang="zh-CN" altLang="en-US" smtClean="0"/>
              <a:t>整数的乘运算</a:t>
            </a:r>
          </a:p>
        </p:txBody>
      </p:sp>
      <p:sp>
        <p:nvSpPr>
          <p:cNvPr id="727043" name="Rectangle 3"/>
          <p:cNvSpPr>
            <a:spLocks noGrp="1" noChangeArrowheads="1"/>
          </p:cNvSpPr>
          <p:nvPr>
            <p:ph type="body" idx="1"/>
          </p:nvPr>
        </p:nvSpPr>
        <p:spPr>
          <a:xfrm>
            <a:off x="250825" y="746125"/>
            <a:ext cx="8229600" cy="1196975"/>
          </a:xfrm>
        </p:spPr>
        <p:txBody>
          <a:bodyPr/>
          <a:lstStyle/>
          <a:p>
            <a:pPr>
              <a:lnSpc>
                <a:spcPct val="100000"/>
              </a:lnSpc>
              <a:spcBef>
                <a:spcPct val="10000"/>
              </a:spcBef>
            </a:pPr>
            <a:r>
              <a:rPr lang="en-US" altLang="zh-CN" sz="2000" smtClean="0">
                <a:latin typeface="微软雅黑" pitchFamily="34" charset="-122"/>
                <a:ea typeface="微软雅黑" pitchFamily="34" charset="-122"/>
              </a:rPr>
              <a:t>X</a:t>
            </a:r>
            <a:r>
              <a:rPr lang="pt-BR" altLang="zh-CN" smtClean="0">
                <a:ea typeface="微软雅黑" pitchFamily="34" charset="-122"/>
              </a:rPr>
              <a:t>*</a:t>
            </a:r>
            <a:r>
              <a:rPr lang="en-US" altLang="zh-CN" sz="2000" smtClean="0">
                <a:latin typeface="微软雅黑" pitchFamily="34" charset="-122"/>
                <a:ea typeface="微软雅黑" pitchFamily="34" charset="-122"/>
              </a:rPr>
              <a:t>Y</a:t>
            </a:r>
            <a:r>
              <a:rPr lang="zh-CN" altLang="en-US" sz="2000" smtClean="0">
                <a:latin typeface="微软雅黑" pitchFamily="34" charset="-122"/>
                <a:ea typeface="微软雅黑" pitchFamily="34" charset="-122"/>
              </a:rPr>
              <a:t>的高</a:t>
            </a:r>
            <a:r>
              <a:rPr lang="en-US" altLang="zh-CN" sz="2000" smtClean="0">
                <a:latin typeface="微软雅黑" pitchFamily="34" charset="-122"/>
                <a:ea typeface="微软雅黑" pitchFamily="34" charset="-122"/>
              </a:rPr>
              <a:t>n</a:t>
            </a:r>
            <a:r>
              <a:rPr lang="zh-CN" altLang="en-US" sz="2000" smtClean="0">
                <a:latin typeface="微软雅黑" pitchFamily="34" charset="-122"/>
                <a:ea typeface="微软雅黑" pitchFamily="34" charset="-122"/>
              </a:rPr>
              <a:t>位可以用来判断溢出，规则如下：</a:t>
            </a:r>
          </a:p>
          <a:p>
            <a:pPr lvl="1">
              <a:lnSpc>
                <a:spcPct val="100000"/>
              </a:lnSpc>
              <a:spcBef>
                <a:spcPct val="10000"/>
              </a:spcBef>
            </a:pPr>
            <a:r>
              <a:rPr lang="zh-CN" altLang="en-US" smtClean="0">
                <a:latin typeface="微软雅黑" pitchFamily="34" charset="-122"/>
                <a:ea typeface="微软雅黑" pitchFamily="34" charset="-122"/>
              </a:rPr>
              <a:t>无符号：若高</a:t>
            </a:r>
            <a:r>
              <a:rPr lang="en-US" altLang="zh-CN" smtClean="0">
                <a:latin typeface="微软雅黑" pitchFamily="34" charset="-122"/>
                <a:ea typeface="微软雅黑" pitchFamily="34" charset="-122"/>
              </a:rPr>
              <a:t>n</a:t>
            </a:r>
            <a:r>
              <a:rPr lang="zh-CN" altLang="en-US" smtClean="0">
                <a:latin typeface="微软雅黑" pitchFamily="34" charset="-122"/>
                <a:ea typeface="微软雅黑" pitchFamily="34" charset="-122"/>
              </a:rPr>
              <a:t>位全</a:t>
            </a:r>
            <a:r>
              <a:rPr lang="en-US" altLang="zh-CN" smtClean="0">
                <a:latin typeface="微软雅黑" pitchFamily="34" charset="-122"/>
                <a:ea typeface="微软雅黑" pitchFamily="34" charset="-122"/>
              </a:rPr>
              <a:t>0</a:t>
            </a:r>
            <a:r>
              <a:rPr lang="zh-CN" altLang="en-US" smtClean="0">
                <a:latin typeface="微软雅黑" pitchFamily="34" charset="-122"/>
                <a:ea typeface="微软雅黑" pitchFamily="34" charset="-122"/>
              </a:rPr>
              <a:t>，则不溢出，否则溢出</a:t>
            </a:r>
          </a:p>
          <a:p>
            <a:pPr lvl="1">
              <a:lnSpc>
                <a:spcPct val="100000"/>
              </a:lnSpc>
              <a:spcBef>
                <a:spcPct val="10000"/>
              </a:spcBef>
            </a:pPr>
            <a:r>
              <a:rPr lang="zh-CN" altLang="en-US" smtClean="0">
                <a:latin typeface="微软雅黑" pitchFamily="34" charset="-122"/>
                <a:ea typeface="微软雅黑" pitchFamily="34" charset="-122"/>
              </a:rPr>
              <a:t>带符号：若高</a:t>
            </a:r>
            <a:r>
              <a:rPr lang="en-US" altLang="zh-CN" smtClean="0">
                <a:latin typeface="微软雅黑" pitchFamily="34" charset="-122"/>
                <a:ea typeface="微软雅黑" pitchFamily="34" charset="-122"/>
              </a:rPr>
              <a:t>n</a:t>
            </a:r>
            <a:r>
              <a:rPr lang="zh-CN" altLang="en-US" smtClean="0">
                <a:latin typeface="微软雅黑" pitchFamily="34" charset="-122"/>
                <a:ea typeface="微软雅黑" pitchFamily="34" charset="-122"/>
              </a:rPr>
              <a:t>位全</a:t>
            </a:r>
            <a:r>
              <a:rPr lang="en-US" altLang="zh-CN" smtClean="0">
                <a:latin typeface="微软雅黑" pitchFamily="34" charset="-122"/>
                <a:ea typeface="微软雅黑" pitchFamily="34" charset="-122"/>
              </a:rPr>
              <a:t>0</a:t>
            </a:r>
            <a:r>
              <a:rPr lang="zh-CN" altLang="en-US" smtClean="0">
                <a:latin typeface="微软雅黑" pitchFamily="34" charset="-122"/>
                <a:ea typeface="微软雅黑" pitchFamily="34" charset="-122"/>
              </a:rPr>
              <a:t>或全</a:t>
            </a:r>
            <a:r>
              <a:rPr lang="en-US" altLang="zh-CN" smtClean="0">
                <a:latin typeface="微软雅黑" pitchFamily="34" charset="-122"/>
                <a:ea typeface="微软雅黑" pitchFamily="34" charset="-122"/>
              </a:rPr>
              <a:t>1</a:t>
            </a:r>
            <a:r>
              <a:rPr lang="zh-CN" altLang="en-US" smtClean="0">
                <a:latin typeface="微软雅黑" pitchFamily="34" charset="-122"/>
                <a:ea typeface="微软雅黑" pitchFamily="34" charset="-122"/>
              </a:rPr>
              <a:t>且等于低</a:t>
            </a:r>
            <a:r>
              <a:rPr lang="en-US" altLang="zh-CN" smtClean="0">
                <a:latin typeface="微软雅黑" pitchFamily="34" charset="-122"/>
                <a:ea typeface="微软雅黑" pitchFamily="34" charset="-122"/>
              </a:rPr>
              <a:t>n</a:t>
            </a:r>
            <a:r>
              <a:rPr lang="zh-CN" altLang="en-US" smtClean="0">
                <a:latin typeface="微软雅黑" pitchFamily="34" charset="-122"/>
                <a:ea typeface="微软雅黑" pitchFamily="34" charset="-122"/>
              </a:rPr>
              <a:t>位的最高位，则不溢出。</a:t>
            </a:r>
          </a:p>
        </p:txBody>
      </p:sp>
      <p:pic>
        <p:nvPicPr>
          <p:cNvPr id="7270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13" y="2079625"/>
            <a:ext cx="8551862" cy="4498975"/>
          </a:xfrm>
          <a:prstGeom prst="rect">
            <a:avLst/>
          </a:prstGeom>
          <a:noFill/>
          <a:extLst>
            <a:ext uri="{909E8E84-426E-40DD-AFC4-6F175D3DCCD1}">
              <a14:hiddenFill xmlns:a14="http://schemas.microsoft.com/office/drawing/2010/main">
                <a:solidFill>
                  <a:srgbClr val="FFFFFF"/>
                </a:solidFill>
              </a14:hiddenFill>
            </a:ext>
          </a:extLst>
        </p:spPr>
      </p:pic>
      <p:sp>
        <p:nvSpPr>
          <p:cNvPr id="727045" name="Rectangle 5"/>
          <p:cNvSpPr>
            <a:spLocks noChangeArrowheads="1"/>
          </p:cNvSpPr>
          <p:nvPr/>
        </p:nvSpPr>
        <p:spPr bwMode="auto">
          <a:xfrm>
            <a:off x="341313" y="4554538"/>
            <a:ext cx="8505825" cy="944562"/>
          </a:xfrm>
          <a:prstGeom prst="rect">
            <a:avLst/>
          </a:prstGeom>
          <a:solidFill>
            <a:srgbClr val="FF0000">
              <a:alpha val="23000"/>
            </a:srgbClr>
          </a:solidFill>
          <a:ln w="381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046" name="Rectangle 6"/>
          <p:cNvSpPr>
            <a:spLocks noChangeArrowheads="1"/>
          </p:cNvSpPr>
          <p:nvPr/>
        </p:nvSpPr>
        <p:spPr bwMode="auto">
          <a:xfrm>
            <a:off x="341313" y="2619375"/>
            <a:ext cx="8505825" cy="944563"/>
          </a:xfrm>
          <a:prstGeom prst="rect">
            <a:avLst/>
          </a:prstGeom>
          <a:solidFill>
            <a:schemeClr val="accent1">
              <a:alpha val="35001"/>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047" name="Line 7"/>
          <p:cNvSpPr>
            <a:spLocks noChangeShapeType="1"/>
          </p:cNvSpPr>
          <p:nvPr/>
        </p:nvSpPr>
        <p:spPr bwMode="auto">
          <a:xfrm>
            <a:off x="5381625" y="6399213"/>
            <a:ext cx="539750" cy="0"/>
          </a:xfrm>
          <a:prstGeom prst="line">
            <a:avLst/>
          </a:prstGeom>
          <a:noFill/>
          <a:ln w="571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7048" name="Line 8"/>
          <p:cNvSpPr>
            <a:spLocks noChangeShapeType="1"/>
          </p:cNvSpPr>
          <p:nvPr/>
        </p:nvSpPr>
        <p:spPr bwMode="auto">
          <a:xfrm>
            <a:off x="5381625" y="5454650"/>
            <a:ext cx="539750" cy="0"/>
          </a:xfrm>
          <a:prstGeom prst="line">
            <a:avLst/>
          </a:prstGeom>
          <a:noFill/>
          <a:ln w="5715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9931476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457200" y="98425"/>
            <a:ext cx="8229600" cy="561975"/>
          </a:xfrm>
        </p:spPr>
        <p:txBody>
          <a:bodyPr/>
          <a:lstStyle/>
          <a:p>
            <a:r>
              <a:rPr lang="zh-CN" altLang="en-US" smtClean="0"/>
              <a:t>整数的乘运算</a:t>
            </a:r>
          </a:p>
        </p:txBody>
      </p:sp>
      <p:sp>
        <p:nvSpPr>
          <p:cNvPr id="729091" name="Rectangle 3"/>
          <p:cNvSpPr>
            <a:spLocks noGrp="1" noChangeArrowheads="1"/>
          </p:cNvSpPr>
          <p:nvPr>
            <p:ph type="body" idx="1"/>
          </p:nvPr>
        </p:nvSpPr>
        <p:spPr>
          <a:xfrm>
            <a:off x="296863" y="728663"/>
            <a:ext cx="8401050" cy="5832475"/>
          </a:xfrm>
        </p:spPr>
        <p:txBody>
          <a:bodyPr/>
          <a:lstStyle/>
          <a:p>
            <a:r>
              <a:rPr lang="zh-CN" altLang="en-US" sz="2200" smtClean="0">
                <a:solidFill>
                  <a:srgbClr val="FF0000"/>
                </a:solidFill>
                <a:latin typeface="微软雅黑" pitchFamily="34" charset="-122"/>
                <a:ea typeface="微软雅黑" pitchFamily="34" charset="-122"/>
              </a:rPr>
              <a:t>硬件</a:t>
            </a:r>
            <a:r>
              <a:rPr lang="zh-CN" altLang="en-US" sz="2200" smtClean="0">
                <a:latin typeface="微软雅黑" pitchFamily="34" charset="-122"/>
                <a:ea typeface="微软雅黑" pitchFamily="34" charset="-122"/>
              </a:rPr>
              <a:t>保留</a:t>
            </a:r>
            <a:r>
              <a:rPr lang="en-US" altLang="zh-CN" sz="2200" smtClean="0">
                <a:latin typeface="微软雅黑" pitchFamily="34" charset="-122"/>
                <a:ea typeface="微软雅黑" pitchFamily="34" charset="-122"/>
              </a:rPr>
              <a:t>2n</a:t>
            </a:r>
            <a:r>
              <a:rPr lang="zh-CN" altLang="en-US" sz="2200" smtClean="0">
                <a:latin typeface="微软雅黑" pitchFamily="34" charset="-122"/>
                <a:ea typeface="微软雅黑" pitchFamily="34" charset="-122"/>
              </a:rPr>
              <a:t>位乘积，故指令的乘积可达</a:t>
            </a:r>
            <a:r>
              <a:rPr lang="en-US" altLang="zh-CN" sz="2200" smtClean="0">
                <a:latin typeface="微软雅黑" pitchFamily="34" charset="-122"/>
                <a:ea typeface="微软雅黑" pitchFamily="34" charset="-122"/>
              </a:rPr>
              <a:t>2n</a:t>
            </a:r>
            <a:r>
              <a:rPr lang="zh-CN" altLang="en-US" sz="2200" smtClean="0">
                <a:latin typeface="微软雅黑" pitchFamily="34" charset="-122"/>
                <a:ea typeface="微软雅黑" pitchFamily="34" charset="-122"/>
              </a:rPr>
              <a:t>位，可供编译器使用</a:t>
            </a:r>
          </a:p>
          <a:p>
            <a:r>
              <a:rPr lang="zh-CN" altLang="en-US" sz="2200" smtClean="0">
                <a:latin typeface="微软雅黑" pitchFamily="34" charset="-122"/>
                <a:ea typeface="微软雅黑" pitchFamily="34" charset="-122"/>
              </a:rPr>
              <a:t>如果程序不采用防止溢出的措施，且编译器也不生成用于溢出处理的代码，就会发生一些由于整数溢出而带来的问题。</a:t>
            </a:r>
          </a:p>
          <a:p>
            <a:r>
              <a:rPr lang="zh-CN" altLang="en-US" sz="2200" smtClean="0">
                <a:solidFill>
                  <a:srgbClr val="FF0000"/>
                </a:solidFill>
                <a:latin typeface="微软雅黑" pitchFamily="34" charset="-122"/>
                <a:ea typeface="微软雅黑" pitchFamily="34" charset="-122"/>
              </a:rPr>
              <a:t>指令：</a:t>
            </a:r>
            <a:r>
              <a:rPr lang="zh-CN" altLang="en-US" sz="2200" smtClean="0">
                <a:latin typeface="微软雅黑" pitchFamily="34" charset="-122"/>
                <a:ea typeface="微软雅黑" pitchFamily="34" charset="-122"/>
              </a:rPr>
              <a:t>分</a:t>
            </a:r>
            <a:r>
              <a:rPr lang="zh-CN" altLang="en-US" sz="2200" smtClean="0">
                <a:solidFill>
                  <a:srgbClr val="FF0000"/>
                </a:solidFill>
                <a:latin typeface="微软雅黑" pitchFamily="34" charset="-122"/>
                <a:ea typeface="微软雅黑" pitchFamily="34" charset="-122"/>
              </a:rPr>
              <a:t>无符号</a:t>
            </a:r>
            <a:r>
              <a:rPr lang="zh-CN" altLang="en-US" sz="2200" smtClean="0">
                <a:latin typeface="微软雅黑" pitchFamily="34" charset="-122"/>
                <a:ea typeface="微软雅黑" pitchFamily="34" charset="-122"/>
              </a:rPr>
              <a:t>数乘指令、</a:t>
            </a:r>
            <a:r>
              <a:rPr lang="zh-CN" altLang="en-US" sz="2200" smtClean="0">
                <a:solidFill>
                  <a:srgbClr val="FF0000"/>
                </a:solidFill>
                <a:latin typeface="微软雅黑" pitchFamily="34" charset="-122"/>
                <a:ea typeface="微软雅黑" pitchFamily="34" charset="-122"/>
              </a:rPr>
              <a:t>带符号</a:t>
            </a:r>
            <a:r>
              <a:rPr lang="zh-CN" altLang="en-US" sz="2200" smtClean="0">
                <a:latin typeface="微软雅黑" pitchFamily="34" charset="-122"/>
                <a:ea typeface="微软雅黑" pitchFamily="34" charset="-122"/>
              </a:rPr>
              <a:t>整数乘指令</a:t>
            </a:r>
          </a:p>
          <a:p>
            <a:r>
              <a:rPr lang="zh-CN" altLang="en-US" sz="2200" smtClean="0">
                <a:latin typeface="微软雅黑" pitchFamily="34" charset="-122"/>
                <a:ea typeface="微软雅黑" pitchFamily="34" charset="-122"/>
              </a:rPr>
              <a:t>乘法指令的操作数长度为</a:t>
            </a:r>
            <a:r>
              <a:rPr lang="en-US" altLang="zh-CN" sz="2200" smtClean="0">
                <a:solidFill>
                  <a:srgbClr val="FF0000"/>
                </a:solidFill>
                <a:latin typeface="微软雅黑" pitchFamily="34" charset="-122"/>
                <a:ea typeface="微软雅黑" pitchFamily="34" charset="-122"/>
              </a:rPr>
              <a:t>n</a:t>
            </a:r>
            <a:r>
              <a:rPr lang="en-US" altLang="zh-CN" sz="2200" smtClean="0">
                <a:latin typeface="微软雅黑" pitchFamily="34" charset="-122"/>
                <a:ea typeface="微软雅黑" pitchFamily="34" charset="-122"/>
              </a:rPr>
              <a:t>,</a:t>
            </a:r>
            <a:r>
              <a:rPr lang="zh-CN" altLang="en-US" sz="2200" smtClean="0">
                <a:latin typeface="微软雅黑" pitchFamily="34" charset="-122"/>
                <a:ea typeface="微软雅黑" pitchFamily="34" charset="-122"/>
              </a:rPr>
              <a:t>而乘积长度为</a:t>
            </a:r>
            <a:r>
              <a:rPr lang="en-US" altLang="zh-CN" sz="2200" smtClean="0">
                <a:solidFill>
                  <a:srgbClr val="FF0000"/>
                </a:solidFill>
                <a:latin typeface="微软雅黑" pitchFamily="34" charset="-122"/>
                <a:ea typeface="微软雅黑" pitchFamily="34" charset="-122"/>
              </a:rPr>
              <a:t>2n</a:t>
            </a:r>
            <a:r>
              <a:rPr lang="zh-CN" altLang="en-US" sz="2200" smtClean="0">
                <a:latin typeface="微软雅黑" pitchFamily="34" charset="-122"/>
                <a:ea typeface="微软雅黑" pitchFamily="34" charset="-122"/>
              </a:rPr>
              <a:t>，例如：</a:t>
            </a:r>
          </a:p>
          <a:p>
            <a:pPr lvl="1"/>
            <a:r>
              <a:rPr lang="en-US" altLang="zh-CN" sz="2200" smtClean="0">
                <a:latin typeface="微软雅黑" pitchFamily="34" charset="-122"/>
                <a:ea typeface="微软雅黑" pitchFamily="34" charset="-122"/>
              </a:rPr>
              <a:t>IA-32</a:t>
            </a:r>
            <a:r>
              <a:rPr lang="zh-CN" altLang="en-US" sz="2200" smtClean="0">
                <a:latin typeface="微软雅黑" pitchFamily="34" charset="-122"/>
                <a:ea typeface="微软雅黑" pitchFamily="34" charset="-122"/>
              </a:rPr>
              <a:t>中，若指令只给出一个操作数</a:t>
            </a:r>
            <a:r>
              <a:rPr lang="en-US" altLang="zh-CN" sz="2200" smtClean="0">
                <a:latin typeface="微软雅黑" pitchFamily="34" charset="-122"/>
                <a:ea typeface="微软雅黑" pitchFamily="34" charset="-122"/>
              </a:rPr>
              <a:t>SRC</a:t>
            </a:r>
            <a:r>
              <a:rPr lang="zh-CN" altLang="en-US" sz="2200" smtClean="0">
                <a:latin typeface="微软雅黑" pitchFamily="34" charset="-122"/>
                <a:ea typeface="微软雅黑" pitchFamily="34" charset="-122"/>
              </a:rPr>
              <a:t>，则另一个源操作数隐含在累加器</a:t>
            </a:r>
            <a:r>
              <a:rPr lang="en-US" altLang="zh-CN" sz="2200" smtClean="0">
                <a:latin typeface="微软雅黑" pitchFamily="34" charset="-122"/>
                <a:ea typeface="微软雅黑" pitchFamily="34" charset="-122"/>
              </a:rPr>
              <a:t>AL/AX/EAX</a:t>
            </a:r>
            <a:r>
              <a:rPr lang="zh-CN" altLang="en-US" sz="2200" smtClean="0">
                <a:latin typeface="微软雅黑" pitchFamily="34" charset="-122"/>
                <a:ea typeface="微软雅黑" pitchFamily="34" charset="-122"/>
              </a:rPr>
              <a:t>中，将</a:t>
            </a:r>
            <a:r>
              <a:rPr lang="en-US" altLang="zh-CN" sz="2200" smtClean="0">
                <a:latin typeface="微软雅黑" pitchFamily="34" charset="-122"/>
                <a:ea typeface="微软雅黑" pitchFamily="34" charset="-122"/>
              </a:rPr>
              <a:t>SRC</a:t>
            </a:r>
            <a:r>
              <a:rPr lang="zh-CN" altLang="en-US" sz="2200" smtClean="0">
                <a:latin typeface="微软雅黑" pitchFamily="34" charset="-122"/>
                <a:ea typeface="微软雅黑" pitchFamily="34" charset="-122"/>
              </a:rPr>
              <a:t>和累加器内容相乘，结果存放在</a:t>
            </a:r>
            <a:r>
              <a:rPr lang="en-US" altLang="zh-CN" sz="2200" smtClean="0">
                <a:latin typeface="微软雅黑" pitchFamily="34" charset="-122"/>
                <a:ea typeface="微软雅黑" pitchFamily="34" charset="-122"/>
              </a:rPr>
              <a:t>AX</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16</a:t>
            </a:r>
            <a:r>
              <a:rPr lang="zh-CN" altLang="en-US" sz="2200" smtClean="0">
                <a:latin typeface="微软雅黑" pitchFamily="34" charset="-122"/>
                <a:ea typeface="微软雅黑" pitchFamily="34" charset="-122"/>
              </a:rPr>
              <a:t>位时）或</a:t>
            </a:r>
            <a:r>
              <a:rPr lang="en-US" altLang="zh-CN" sz="2200" smtClean="0">
                <a:latin typeface="微软雅黑" pitchFamily="34" charset="-122"/>
                <a:ea typeface="微软雅黑" pitchFamily="34" charset="-122"/>
              </a:rPr>
              <a:t>DX-AX</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32</a:t>
            </a:r>
            <a:r>
              <a:rPr lang="zh-CN" altLang="en-US" sz="2200" smtClean="0">
                <a:latin typeface="微软雅黑" pitchFamily="34" charset="-122"/>
                <a:ea typeface="微软雅黑" pitchFamily="34" charset="-122"/>
              </a:rPr>
              <a:t>位时）或</a:t>
            </a:r>
            <a:r>
              <a:rPr lang="en-US" altLang="zh-CN" sz="2200" smtClean="0">
                <a:latin typeface="微软雅黑" pitchFamily="34" charset="-122"/>
                <a:ea typeface="微软雅黑" pitchFamily="34" charset="-122"/>
              </a:rPr>
              <a:t>EDX-EAX</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位时）中。 </a:t>
            </a:r>
            <a:endParaRPr lang="en-US" altLang="zh-CN" sz="2200" smtClean="0">
              <a:latin typeface="微软雅黑" pitchFamily="34" charset="-122"/>
              <a:ea typeface="微软雅黑" pitchFamily="34" charset="-122"/>
            </a:endParaRPr>
          </a:p>
          <a:p>
            <a:pPr lvl="1"/>
            <a:r>
              <a:rPr lang="zh-CN" altLang="en-US" sz="2200" smtClean="0">
                <a:latin typeface="微软雅黑" pitchFamily="34" charset="-122"/>
                <a:ea typeface="微软雅黑" pitchFamily="34" charset="-122"/>
              </a:rPr>
              <a:t>在</a:t>
            </a:r>
            <a:r>
              <a:rPr lang="en-US" altLang="zh-CN" sz="2200" smtClean="0">
                <a:latin typeface="微软雅黑" pitchFamily="34" charset="-122"/>
                <a:ea typeface="微软雅黑" pitchFamily="34" charset="-122"/>
              </a:rPr>
              <a:t>MIPS</a:t>
            </a:r>
            <a:r>
              <a:rPr lang="zh-CN" altLang="en-US" sz="2200" smtClean="0">
                <a:latin typeface="微软雅黑" pitchFamily="34" charset="-122"/>
                <a:ea typeface="微软雅黑" pitchFamily="34" charset="-122"/>
              </a:rPr>
              <a:t>处理器中，</a:t>
            </a:r>
            <a:r>
              <a:rPr lang="en-US" altLang="zh-CN" sz="2200" smtClean="0">
                <a:latin typeface="微软雅黑" pitchFamily="34" charset="-122"/>
                <a:ea typeface="微软雅黑" pitchFamily="34" charset="-122"/>
              </a:rPr>
              <a:t>mult</a:t>
            </a:r>
            <a:r>
              <a:rPr lang="zh-CN" altLang="en-US" sz="2200" smtClean="0">
                <a:latin typeface="微软雅黑" pitchFamily="34" charset="-122"/>
                <a:ea typeface="微软雅黑" pitchFamily="34" charset="-122"/>
              </a:rPr>
              <a:t>会将两个</a:t>
            </a:r>
            <a:r>
              <a:rPr lang="en-US" altLang="zh-CN" sz="2200" smtClean="0">
                <a:latin typeface="微软雅黑" pitchFamily="34" charset="-122"/>
                <a:ea typeface="微软雅黑" pitchFamily="34" charset="-122"/>
              </a:rPr>
              <a:t>32</a:t>
            </a:r>
            <a:r>
              <a:rPr lang="zh-CN" altLang="en-US" sz="2200" smtClean="0">
                <a:latin typeface="微软雅黑" pitchFamily="34" charset="-122"/>
                <a:ea typeface="微软雅黑" pitchFamily="34" charset="-122"/>
              </a:rPr>
              <a:t>位带符号整数相乘，得到的</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位乘积置于两个</a:t>
            </a:r>
            <a:r>
              <a:rPr lang="en-US" altLang="zh-CN" sz="2200" smtClean="0">
                <a:latin typeface="微软雅黑" pitchFamily="34" charset="-122"/>
                <a:ea typeface="微软雅黑" pitchFamily="34" charset="-122"/>
              </a:rPr>
              <a:t>32</a:t>
            </a:r>
            <a:r>
              <a:rPr lang="zh-CN" altLang="en-US" sz="2200" smtClean="0">
                <a:latin typeface="微软雅黑" pitchFamily="34" charset="-122"/>
                <a:ea typeface="微软雅黑" pitchFamily="34" charset="-122"/>
              </a:rPr>
              <a:t>位内部寄存器</a:t>
            </a:r>
            <a:r>
              <a:rPr lang="en-US" altLang="zh-CN" sz="2200" smtClean="0">
                <a:latin typeface="微软雅黑" pitchFamily="34" charset="-122"/>
                <a:ea typeface="微软雅黑" pitchFamily="34" charset="-122"/>
              </a:rPr>
              <a:t>Hi</a:t>
            </a:r>
            <a:r>
              <a:rPr lang="zh-CN" altLang="en-US" sz="2200" smtClean="0">
                <a:latin typeface="微软雅黑" pitchFamily="34" charset="-122"/>
                <a:ea typeface="微软雅黑" pitchFamily="34" charset="-122"/>
              </a:rPr>
              <a:t>和</a:t>
            </a:r>
            <a:r>
              <a:rPr lang="en-US" altLang="zh-CN" sz="2200" smtClean="0">
                <a:latin typeface="微软雅黑" pitchFamily="34" charset="-122"/>
                <a:ea typeface="微软雅黑" pitchFamily="34" charset="-122"/>
              </a:rPr>
              <a:t>Lo</a:t>
            </a:r>
            <a:r>
              <a:rPr lang="zh-CN" altLang="en-US" sz="2200" smtClean="0">
                <a:latin typeface="微软雅黑" pitchFamily="34" charset="-122"/>
                <a:ea typeface="微软雅黑" pitchFamily="34" charset="-122"/>
              </a:rPr>
              <a:t>中，因此，可以</a:t>
            </a:r>
            <a:r>
              <a:rPr lang="zh-CN" altLang="en-US" sz="2200" smtClean="0">
                <a:solidFill>
                  <a:srgbClr val="008000"/>
                </a:solidFill>
                <a:latin typeface="微软雅黑" pitchFamily="34" charset="-122"/>
                <a:ea typeface="微软雅黑" pitchFamily="34" charset="-122"/>
              </a:rPr>
              <a:t>根据</a:t>
            </a:r>
            <a:r>
              <a:rPr lang="en-US" altLang="zh-CN" sz="2200" smtClean="0">
                <a:solidFill>
                  <a:srgbClr val="008000"/>
                </a:solidFill>
                <a:latin typeface="微软雅黑" pitchFamily="34" charset="-122"/>
                <a:ea typeface="微软雅黑" pitchFamily="34" charset="-122"/>
              </a:rPr>
              <a:t>Hi</a:t>
            </a:r>
            <a:r>
              <a:rPr lang="zh-CN" altLang="en-US" sz="2200" smtClean="0">
                <a:solidFill>
                  <a:srgbClr val="008000"/>
                </a:solidFill>
                <a:latin typeface="微软雅黑" pitchFamily="34" charset="-122"/>
                <a:ea typeface="微软雅黑" pitchFamily="34" charset="-122"/>
              </a:rPr>
              <a:t>寄存器中的每一位是否等于</a:t>
            </a:r>
            <a:r>
              <a:rPr lang="en-US" altLang="zh-CN" sz="2200" smtClean="0">
                <a:solidFill>
                  <a:srgbClr val="008000"/>
                </a:solidFill>
                <a:latin typeface="微软雅黑" pitchFamily="34" charset="-122"/>
                <a:ea typeface="微软雅黑" pitchFamily="34" charset="-122"/>
              </a:rPr>
              <a:t>Lo</a:t>
            </a:r>
            <a:r>
              <a:rPr lang="zh-CN" altLang="en-US" sz="2200" smtClean="0">
                <a:solidFill>
                  <a:srgbClr val="008000"/>
                </a:solidFill>
                <a:latin typeface="微软雅黑" pitchFamily="34" charset="-122"/>
                <a:ea typeface="微软雅黑" pitchFamily="34" charset="-122"/>
              </a:rPr>
              <a:t>寄存器中的第一位来进行溢出判断</a:t>
            </a:r>
            <a:r>
              <a:rPr lang="zh-CN" altLang="en-US" sz="2200" smtClean="0">
                <a:latin typeface="微软雅黑" pitchFamily="34" charset="-122"/>
                <a:ea typeface="微软雅黑" pitchFamily="34" charset="-122"/>
              </a:rPr>
              <a:t>。</a:t>
            </a:r>
          </a:p>
        </p:txBody>
      </p:sp>
      <p:sp>
        <p:nvSpPr>
          <p:cNvPr id="729092" name="Text Box 4"/>
          <p:cNvSpPr txBox="1">
            <a:spLocks noChangeArrowheads="1"/>
          </p:cNvSpPr>
          <p:nvPr/>
        </p:nvSpPr>
        <p:spPr bwMode="auto">
          <a:xfrm>
            <a:off x="341313" y="6272213"/>
            <a:ext cx="8596312"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lang="zh-CN" altLang="en-US" sz="2100">
                <a:solidFill>
                  <a:srgbClr val="FF0000"/>
                </a:solidFill>
                <a:latin typeface="微软雅黑" pitchFamily="34" charset="-122"/>
                <a:ea typeface="微软雅黑" pitchFamily="34" charset="-122"/>
              </a:rPr>
              <a:t>乘法指令可生成溢出标志，编译器也可使用</a:t>
            </a:r>
            <a:r>
              <a:rPr lang="en-US" altLang="zh-CN" sz="2100">
                <a:solidFill>
                  <a:srgbClr val="FF0000"/>
                </a:solidFill>
                <a:latin typeface="微软雅黑" pitchFamily="34" charset="-122"/>
                <a:ea typeface="微软雅黑" pitchFamily="34" charset="-122"/>
              </a:rPr>
              <a:t>2n</a:t>
            </a:r>
            <a:r>
              <a:rPr lang="zh-CN" altLang="en-US" sz="2100">
                <a:solidFill>
                  <a:srgbClr val="FF0000"/>
                </a:solidFill>
                <a:latin typeface="微软雅黑" pitchFamily="34" charset="-122"/>
                <a:ea typeface="微软雅黑" pitchFamily="34" charset="-122"/>
              </a:rPr>
              <a:t>位乘积来判断是否溢出！</a:t>
            </a:r>
          </a:p>
        </p:txBody>
      </p:sp>
    </p:spTree>
    <p:extLst>
      <p:ext uri="{BB962C8B-B14F-4D97-AF65-F5344CB8AC3E}">
        <p14:creationId xmlns:p14="http://schemas.microsoft.com/office/powerpoint/2010/main" val="17159734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29091">
                                            <p:txEl>
                                              <p:pRg st="0" end="0"/>
                                            </p:txEl>
                                          </p:spTgt>
                                        </p:tgtEl>
                                        <p:attrNameLst>
                                          <p:attrName>style.visibility</p:attrName>
                                        </p:attrNameLst>
                                      </p:cBhvr>
                                      <p:to>
                                        <p:strVal val="visible"/>
                                      </p:to>
                                    </p:set>
                                    <p:animEffect transition="in" filter="blinds(horizontal)">
                                      <p:cBhvr>
                                        <p:cTn id="7" dur="500"/>
                                        <p:tgtEl>
                                          <p:spTgt spid="729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29091">
                                            <p:txEl>
                                              <p:pRg st="1" end="1"/>
                                            </p:txEl>
                                          </p:spTgt>
                                        </p:tgtEl>
                                        <p:attrNameLst>
                                          <p:attrName>style.visibility</p:attrName>
                                        </p:attrNameLst>
                                      </p:cBhvr>
                                      <p:to>
                                        <p:strVal val="visible"/>
                                      </p:to>
                                    </p:set>
                                    <p:animEffect transition="in" filter="blinds(horizontal)">
                                      <p:cBhvr>
                                        <p:cTn id="12" dur="500"/>
                                        <p:tgtEl>
                                          <p:spTgt spid="7290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29091">
                                            <p:txEl>
                                              <p:pRg st="2" end="2"/>
                                            </p:txEl>
                                          </p:spTgt>
                                        </p:tgtEl>
                                        <p:attrNameLst>
                                          <p:attrName>style.visibility</p:attrName>
                                        </p:attrNameLst>
                                      </p:cBhvr>
                                      <p:to>
                                        <p:strVal val="visible"/>
                                      </p:to>
                                    </p:set>
                                    <p:animEffect transition="in" filter="blinds(horizontal)">
                                      <p:cBhvr>
                                        <p:cTn id="17" dur="500"/>
                                        <p:tgtEl>
                                          <p:spTgt spid="7290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29091">
                                            <p:txEl>
                                              <p:pRg st="3" end="3"/>
                                            </p:txEl>
                                          </p:spTgt>
                                        </p:tgtEl>
                                        <p:attrNameLst>
                                          <p:attrName>style.visibility</p:attrName>
                                        </p:attrNameLst>
                                      </p:cBhvr>
                                      <p:to>
                                        <p:strVal val="visible"/>
                                      </p:to>
                                    </p:set>
                                    <p:animEffect transition="in" filter="blinds(horizontal)">
                                      <p:cBhvr>
                                        <p:cTn id="22" dur="500"/>
                                        <p:tgtEl>
                                          <p:spTgt spid="7290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29091">
                                            <p:txEl>
                                              <p:pRg st="4" end="4"/>
                                            </p:txEl>
                                          </p:spTgt>
                                        </p:tgtEl>
                                        <p:attrNameLst>
                                          <p:attrName>style.visibility</p:attrName>
                                        </p:attrNameLst>
                                      </p:cBhvr>
                                      <p:to>
                                        <p:strVal val="visible"/>
                                      </p:to>
                                    </p:set>
                                    <p:animEffect transition="in" filter="blinds(horizontal)">
                                      <p:cBhvr>
                                        <p:cTn id="27" dur="500"/>
                                        <p:tgtEl>
                                          <p:spTgt spid="7290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29091">
                                            <p:txEl>
                                              <p:pRg st="5" end="5"/>
                                            </p:txEl>
                                          </p:spTgt>
                                        </p:tgtEl>
                                        <p:attrNameLst>
                                          <p:attrName>style.visibility</p:attrName>
                                        </p:attrNameLst>
                                      </p:cBhvr>
                                      <p:to>
                                        <p:strVal val="visible"/>
                                      </p:to>
                                    </p:set>
                                    <p:animEffect transition="in" filter="blinds(horizontal)">
                                      <p:cBhvr>
                                        <p:cTn id="32" dur="500"/>
                                        <p:tgtEl>
                                          <p:spTgt spid="7290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29092"/>
                                        </p:tgtEl>
                                        <p:attrNameLst>
                                          <p:attrName>style.visibility</p:attrName>
                                        </p:attrNameLst>
                                      </p:cBhvr>
                                      <p:to>
                                        <p:strVal val="visible"/>
                                      </p:to>
                                    </p:set>
                                    <p:animEffect transition="in" filter="blinds(horizontal)">
                                      <p:cBhvr>
                                        <p:cTn id="37" dur="500"/>
                                        <p:tgtEl>
                                          <p:spTgt spid="729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09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a:xfrm>
            <a:off x="457200" y="98425"/>
            <a:ext cx="8229600" cy="561975"/>
          </a:xfrm>
        </p:spPr>
        <p:txBody>
          <a:bodyPr/>
          <a:lstStyle/>
          <a:p>
            <a:r>
              <a:rPr lang="zh-CN" altLang="en-US" smtClean="0"/>
              <a:t>整数乘法溢出漏洞</a:t>
            </a:r>
          </a:p>
        </p:txBody>
      </p:sp>
      <p:sp>
        <p:nvSpPr>
          <p:cNvPr id="731139" name="Rectangle 3"/>
          <p:cNvSpPr>
            <a:spLocks noGrp="1" noChangeArrowheads="1"/>
          </p:cNvSpPr>
          <p:nvPr>
            <p:ph type="body" idx="1"/>
          </p:nvPr>
        </p:nvSpPr>
        <p:spPr>
          <a:xfrm>
            <a:off x="115888" y="684213"/>
            <a:ext cx="8640762" cy="765175"/>
          </a:xfrm>
        </p:spPr>
        <p:txBody>
          <a:bodyPr/>
          <a:lstStyle/>
          <a:p>
            <a:pPr>
              <a:buFontTx/>
              <a:buNone/>
            </a:pPr>
            <a:r>
              <a:rPr lang="zh-CN" altLang="en-US" sz="2200" smtClean="0">
                <a:solidFill>
                  <a:srgbClr val="0000FF"/>
                </a:solidFill>
                <a:latin typeface="微软雅黑" pitchFamily="34" charset="-122"/>
                <a:ea typeface="微软雅黑" pitchFamily="34" charset="-122"/>
              </a:rPr>
              <a:t>以下程序存在什么漏洞，引起该漏洞的原因是什么。</a:t>
            </a:r>
            <a:r>
              <a:rPr lang="zh-CN" altLang="en-US" sz="2800" smtClean="0">
                <a:solidFill>
                  <a:srgbClr val="0000FF"/>
                </a:solidFill>
                <a:latin typeface="微软雅黑" pitchFamily="34" charset="-122"/>
                <a:ea typeface="微软雅黑" pitchFamily="34" charset="-122"/>
              </a:rPr>
              <a:t> </a:t>
            </a:r>
          </a:p>
        </p:txBody>
      </p:sp>
      <p:sp>
        <p:nvSpPr>
          <p:cNvPr id="731140" name="Rectangle 4"/>
          <p:cNvSpPr>
            <a:spLocks noChangeArrowheads="1"/>
          </p:cNvSpPr>
          <p:nvPr/>
        </p:nvSpPr>
        <p:spPr bwMode="auto">
          <a:xfrm>
            <a:off x="71438" y="1331913"/>
            <a:ext cx="8229600"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lnSpc>
                <a:spcPct val="115000"/>
              </a:lnSpc>
              <a:spcBef>
                <a:spcPct val="20000"/>
              </a:spcBef>
              <a:buChar char="•"/>
              <a:defRPr sz="2400" b="1">
                <a:solidFill>
                  <a:schemeClr val="tx1"/>
                </a:solidFill>
                <a:latin typeface="Arial" pitchFamily="34" charset="0"/>
                <a:ea typeface="宋体" pitchFamily="2" charset="-122"/>
              </a:defRPr>
            </a:lvl1pPr>
            <a:lvl2pPr marL="838200" indent="-381000" eaLnBrk="0" hangingPunct="0">
              <a:lnSpc>
                <a:spcPct val="115000"/>
              </a:lnSpc>
              <a:spcBef>
                <a:spcPct val="20000"/>
              </a:spcBef>
              <a:buChar char="–"/>
              <a:defRPr sz="2000" b="1">
                <a:solidFill>
                  <a:srgbClr val="0000CC"/>
                </a:solidFill>
                <a:latin typeface="Arial" pitchFamily="34" charset="0"/>
                <a:ea typeface="宋体" pitchFamily="2" charset="-122"/>
              </a:defRPr>
            </a:lvl2pPr>
            <a:lvl3pPr marL="1371600" indent="-457200" eaLnBrk="0" hangingPunct="0">
              <a:lnSpc>
                <a:spcPct val="115000"/>
              </a:lnSpc>
              <a:spcBef>
                <a:spcPct val="20000"/>
              </a:spcBef>
              <a:buChar char="•"/>
              <a:defRPr sz="2400" b="1">
                <a:solidFill>
                  <a:srgbClr val="006600"/>
                </a:solidFill>
                <a:latin typeface="Arial" pitchFamily="34" charset="0"/>
                <a:ea typeface="宋体" pitchFamily="2" charset="-122"/>
              </a:defRPr>
            </a:lvl3pPr>
            <a:lvl4pPr marL="1676400" indent="-304800" eaLnBrk="0" hangingPunct="0">
              <a:lnSpc>
                <a:spcPct val="115000"/>
              </a:lnSpc>
              <a:spcBef>
                <a:spcPct val="20000"/>
              </a:spcBef>
              <a:buChar char="–"/>
              <a:defRPr sz="1600" b="1">
                <a:solidFill>
                  <a:srgbClr val="CC3300"/>
                </a:solidFill>
                <a:latin typeface="Arial" pitchFamily="34" charset="0"/>
                <a:ea typeface="宋体" pitchFamily="2" charset="-122"/>
              </a:defRPr>
            </a:lvl4pPr>
            <a:lvl5pPr marL="2114550" indent="-285750" eaLnBrk="0" hangingPunct="0">
              <a:lnSpc>
                <a:spcPct val="115000"/>
              </a:lnSpc>
              <a:spcBef>
                <a:spcPct val="20000"/>
              </a:spcBef>
              <a:buChar char="»"/>
              <a:defRPr sz="1500" b="1">
                <a:solidFill>
                  <a:srgbClr val="996600"/>
                </a:solidFill>
                <a:latin typeface="Arial" pitchFamily="34" charset="0"/>
                <a:ea typeface="宋体" pitchFamily="2" charset="-122"/>
              </a:defRPr>
            </a:lvl5pPr>
            <a:lvl6pPr marL="2571750" indent="-28575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3028950" indent="-28575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86150" indent="-28575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943350" indent="-28575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spcBef>
                <a:spcPct val="5000"/>
              </a:spcBef>
              <a:buFontTx/>
              <a:buNone/>
            </a:pPr>
            <a:r>
              <a:rPr lang="en-US" altLang="zh-CN" sz="2000">
                <a:latin typeface="微软雅黑" pitchFamily="34" charset="-122"/>
                <a:ea typeface="微软雅黑" pitchFamily="34" charset="-122"/>
              </a:rPr>
              <a:t>/* </a:t>
            </a:r>
            <a:r>
              <a:rPr lang="zh-CN" altLang="en-US" sz="2000">
                <a:latin typeface="微软雅黑" pitchFamily="34" charset="-122"/>
                <a:ea typeface="微软雅黑" pitchFamily="34" charset="-122"/>
              </a:rPr>
              <a:t>复制数组到堆中，</a:t>
            </a:r>
            <a:r>
              <a:rPr lang="en-US" altLang="zh-CN" sz="2000">
                <a:latin typeface="微软雅黑" pitchFamily="34" charset="-122"/>
                <a:ea typeface="微软雅黑" pitchFamily="34" charset="-122"/>
              </a:rPr>
              <a:t>count</a:t>
            </a:r>
            <a:r>
              <a:rPr lang="zh-CN" altLang="en-US" sz="2000">
                <a:latin typeface="微软雅黑" pitchFamily="34" charset="-122"/>
                <a:ea typeface="微软雅黑" pitchFamily="34" charset="-122"/>
              </a:rPr>
              <a:t>为数组元素个数 *</a:t>
            </a:r>
            <a:r>
              <a:rPr lang="en-US" altLang="zh-CN" sz="2000">
                <a:latin typeface="微软雅黑" pitchFamily="34" charset="-122"/>
                <a:ea typeface="微软雅黑" pitchFamily="34" charset="-122"/>
              </a:rPr>
              <a:t>/</a:t>
            </a:r>
          </a:p>
          <a:p>
            <a:pPr>
              <a:spcBef>
                <a:spcPct val="5000"/>
              </a:spcBef>
              <a:buFontTx/>
              <a:buNone/>
            </a:pPr>
            <a:r>
              <a:rPr lang="en-US" altLang="zh-CN" sz="2000">
                <a:latin typeface="微软雅黑" pitchFamily="34" charset="-122"/>
                <a:ea typeface="微软雅黑" pitchFamily="34" charset="-122"/>
              </a:rPr>
              <a:t>int copy_array(int *array, int count) { </a:t>
            </a:r>
          </a:p>
          <a:p>
            <a:pPr>
              <a:spcBef>
                <a:spcPct val="5000"/>
              </a:spcBef>
              <a:buFontTx/>
              <a:buNone/>
            </a:pPr>
            <a:r>
              <a:rPr lang="en-US" altLang="zh-CN" sz="2000">
                <a:latin typeface="微软雅黑" pitchFamily="34" charset="-122"/>
                <a:ea typeface="微软雅黑" pitchFamily="34" charset="-122"/>
              </a:rPr>
              <a:t>  	 int i;  </a:t>
            </a:r>
          </a:p>
          <a:p>
            <a:pPr>
              <a:spcBef>
                <a:spcPct val="5000"/>
              </a:spcBef>
              <a:buFontTx/>
              <a:buNone/>
            </a:pPr>
            <a:r>
              <a:rPr lang="en-US" altLang="zh-CN" sz="2000">
                <a:latin typeface="微软雅黑" pitchFamily="34" charset="-122"/>
                <a:ea typeface="微软雅黑" pitchFamily="34" charset="-122"/>
              </a:rPr>
              <a:t> 	/* </a:t>
            </a:r>
            <a:r>
              <a:rPr lang="zh-CN" altLang="en-US" sz="2000">
                <a:latin typeface="微软雅黑" pitchFamily="34" charset="-122"/>
                <a:ea typeface="微软雅黑" pitchFamily="34" charset="-122"/>
              </a:rPr>
              <a:t>在堆区申请一块内存 *</a:t>
            </a:r>
            <a:r>
              <a:rPr lang="en-US" altLang="zh-CN" sz="2000">
                <a:latin typeface="微软雅黑" pitchFamily="34" charset="-122"/>
                <a:ea typeface="微软雅黑" pitchFamily="34" charset="-122"/>
              </a:rPr>
              <a:t>/</a:t>
            </a:r>
          </a:p>
          <a:p>
            <a:pPr>
              <a:spcBef>
                <a:spcPct val="5000"/>
              </a:spcBef>
              <a:buFontTx/>
              <a:buNone/>
            </a:pPr>
            <a:r>
              <a:rPr lang="en-US" altLang="zh-CN" sz="2000">
                <a:latin typeface="微软雅黑" pitchFamily="34" charset="-122"/>
                <a:ea typeface="微软雅黑" pitchFamily="34" charset="-122"/>
              </a:rPr>
              <a:t>  	 int *myarray = (int *) </a:t>
            </a:r>
            <a:r>
              <a:rPr lang="en-US" altLang="zh-CN" sz="2000">
                <a:solidFill>
                  <a:srgbClr val="0000FF"/>
                </a:solidFill>
                <a:latin typeface="微软雅黑" pitchFamily="34" charset="-122"/>
                <a:ea typeface="微软雅黑" pitchFamily="34" charset="-122"/>
              </a:rPr>
              <a:t>malloc(</a:t>
            </a:r>
            <a:r>
              <a:rPr lang="en-US" altLang="zh-CN" sz="2000">
                <a:solidFill>
                  <a:srgbClr val="FF0000"/>
                </a:solidFill>
                <a:latin typeface="微软雅黑" pitchFamily="34" charset="-122"/>
                <a:ea typeface="微软雅黑" pitchFamily="34" charset="-122"/>
              </a:rPr>
              <a:t>count*sizeof(int)</a:t>
            </a:r>
            <a:r>
              <a:rPr lang="en-US" altLang="zh-CN" sz="2000">
                <a:solidFill>
                  <a:srgbClr val="0000FF"/>
                </a:solidFill>
                <a:latin typeface="微软雅黑" pitchFamily="34" charset="-122"/>
                <a:ea typeface="微软雅黑" pitchFamily="34" charset="-122"/>
              </a:rPr>
              <a:t>)</a:t>
            </a:r>
            <a:r>
              <a:rPr lang="en-US" altLang="zh-CN" sz="2000">
                <a:latin typeface="微软雅黑" pitchFamily="34" charset="-122"/>
                <a:ea typeface="微软雅黑" pitchFamily="34" charset="-122"/>
              </a:rPr>
              <a:t>; </a:t>
            </a:r>
          </a:p>
          <a:p>
            <a:pPr>
              <a:spcBef>
                <a:spcPct val="5000"/>
              </a:spcBef>
              <a:buFontTx/>
              <a:buNone/>
            </a:pPr>
            <a:r>
              <a:rPr lang="en-US" altLang="zh-CN" sz="2000">
                <a:latin typeface="微软雅黑" pitchFamily="34" charset="-122"/>
                <a:ea typeface="微软雅黑" pitchFamily="34" charset="-122"/>
              </a:rPr>
              <a:t>   	if (myarray == NULL) </a:t>
            </a:r>
          </a:p>
          <a:p>
            <a:pPr>
              <a:spcBef>
                <a:spcPct val="5000"/>
              </a:spcBef>
              <a:buFontTx/>
              <a:buNone/>
            </a:pPr>
            <a:r>
              <a:rPr lang="en-US" altLang="zh-CN" sz="2000">
                <a:latin typeface="微软雅黑" pitchFamily="34" charset="-122"/>
                <a:ea typeface="微软雅黑" pitchFamily="34" charset="-122"/>
              </a:rPr>
              <a:t>       	return -1;</a:t>
            </a:r>
          </a:p>
          <a:p>
            <a:pPr>
              <a:spcBef>
                <a:spcPct val="5000"/>
              </a:spcBef>
              <a:buFontTx/>
              <a:buNone/>
            </a:pPr>
            <a:r>
              <a:rPr lang="en-US" altLang="zh-CN" sz="2000">
                <a:latin typeface="微软雅黑" pitchFamily="34" charset="-122"/>
                <a:ea typeface="微软雅黑" pitchFamily="34" charset="-122"/>
              </a:rPr>
              <a:t>  	for (i = 0; i &lt; count; i++) </a:t>
            </a:r>
          </a:p>
          <a:p>
            <a:pPr>
              <a:spcBef>
                <a:spcPct val="5000"/>
              </a:spcBef>
              <a:buFontTx/>
              <a:buNone/>
            </a:pPr>
            <a:r>
              <a:rPr lang="en-US" altLang="zh-CN" sz="2000">
                <a:latin typeface="微软雅黑" pitchFamily="34" charset="-122"/>
                <a:ea typeface="微软雅黑" pitchFamily="34" charset="-122"/>
              </a:rPr>
              <a:t>       	myarray[i] = array[i]; </a:t>
            </a:r>
          </a:p>
          <a:p>
            <a:pPr>
              <a:spcBef>
                <a:spcPct val="5000"/>
              </a:spcBef>
              <a:buFontTx/>
              <a:buNone/>
            </a:pPr>
            <a:r>
              <a:rPr lang="en-US" altLang="zh-CN" sz="2000">
                <a:latin typeface="微软雅黑" pitchFamily="34" charset="-122"/>
                <a:ea typeface="微软雅黑" pitchFamily="34" charset="-122"/>
              </a:rPr>
              <a:t>   	return count; </a:t>
            </a:r>
          </a:p>
          <a:p>
            <a:pPr>
              <a:spcBef>
                <a:spcPct val="5000"/>
              </a:spcBef>
              <a:buFontTx/>
              <a:buNone/>
            </a:pPr>
            <a:r>
              <a:rPr lang="en-US" altLang="zh-CN" sz="2000">
                <a:latin typeface="微软雅黑" pitchFamily="34" charset="-122"/>
                <a:ea typeface="微软雅黑" pitchFamily="34" charset="-122"/>
              </a:rPr>
              <a:t>} </a:t>
            </a:r>
            <a:endParaRPr lang="zh-CN" altLang="en-US" sz="2000">
              <a:latin typeface="微软雅黑" pitchFamily="34" charset="-122"/>
              <a:ea typeface="微软雅黑" pitchFamily="34" charset="-122"/>
            </a:endParaRPr>
          </a:p>
        </p:txBody>
      </p:sp>
      <p:sp>
        <p:nvSpPr>
          <p:cNvPr id="731141" name="Rectangle 5"/>
          <p:cNvSpPr>
            <a:spLocks noChangeArrowheads="1"/>
          </p:cNvSpPr>
          <p:nvPr/>
        </p:nvSpPr>
        <p:spPr bwMode="auto">
          <a:xfrm>
            <a:off x="1196975" y="5229225"/>
            <a:ext cx="3735388"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zh-CN" altLang="en-US" sz="2200" b="1">
                <a:solidFill>
                  <a:srgbClr val="0000FF"/>
                </a:solidFill>
                <a:latin typeface="微软雅黑" pitchFamily="34" charset="-122"/>
                <a:ea typeface="微软雅黑" pitchFamily="34" charset="-122"/>
              </a:rPr>
              <a:t>当参数</a:t>
            </a:r>
            <a:r>
              <a:rPr lang="en-US" altLang="zh-CN" sz="2200" b="1">
                <a:solidFill>
                  <a:srgbClr val="0000FF"/>
                </a:solidFill>
                <a:latin typeface="微软雅黑" pitchFamily="34" charset="-122"/>
                <a:ea typeface="微软雅黑" pitchFamily="34" charset="-122"/>
              </a:rPr>
              <a:t>count</a:t>
            </a:r>
            <a:r>
              <a:rPr lang="zh-CN" altLang="en-US" sz="2200" b="1">
                <a:solidFill>
                  <a:srgbClr val="0000FF"/>
                </a:solidFill>
                <a:latin typeface="微软雅黑" pitchFamily="34" charset="-122"/>
                <a:ea typeface="微软雅黑" pitchFamily="34" charset="-122"/>
              </a:rPr>
              <a:t>很大时，则</a:t>
            </a:r>
            <a:r>
              <a:rPr lang="en-US" altLang="zh-CN" sz="2200" b="1">
                <a:solidFill>
                  <a:srgbClr val="0000FF"/>
                </a:solidFill>
                <a:latin typeface="微软雅黑" pitchFamily="34" charset="-122"/>
                <a:ea typeface="微软雅黑" pitchFamily="34" charset="-122"/>
              </a:rPr>
              <a:t>count*sizeof(int)</a:t>
            </a:r>
            <a:r>
              <a:rPr lang="zh-CN" altLang="en-US" sz="2200" b="1">
                <a:solidFill>
                  <a:srgbClr val="0000FF"/>
                </a:solidFill>
                <a:latin typeface="微软雅黑" pitchFamily="34" charset="-122"/>
                <a:ea typeface="微软雅黑" pitchFamily="34" charset="-122"/>
              </a:rPr>
              <a:t>会溢出。如</a:t>
            </a:r>
            <a:r>
              <a:rPr lang="en-US" altLang="zh-CN" sz="2200" b="1">
                <a:solidFill>
                  <a:srgbClr val="0000FF"/>
                </a:solidFill>
                <a:latin typeface="微软雅黑" pitchFamily="34" charset="-122"/>
                <a:ea typeface="微软雅黑" pitchFamily="34" charset="-122"/>
              </a:rPr>
              <a:t>count=2</a:t>
            </a:r>
            <a:r>
              <a:rPr lang="en-US" altLang="zh-CN" sz="2200" b="1" baseline="30000">
                <a:solidFill>
                  <a:srgbClr val="0000FF"/>
                </a:solidFill>
                <a:latin typeface="微软雅黑" pitchFamily="34" charset="-122"/>
                <a:ea typeface="微软雅黑" pitchFamily="34" charset="-122"/>
              </a:rPr>
              <a:t>30</a:t>
            </a:r>
            <a:r>
              <a:rPr lang="en-US" altLang="zh-CN" sz="2200" b="1">
                <a:solidFill>
                  <a:srgbClr val="0000FF"/>
                </a:solidFill>
                <a:latin typeface="微软雅黑" pitchFamily="34" charset="-122"/>
                <a:ea typeface="微软雅黑" pitchFamily="34" charset="-122"/>
              </a:rPr>
              <a:t>+1</a:t>
            </a:r>
            <a:r>
              <a:rPr lang="zh-CN" altLang="en-US" sz="2200" b="1">
                <a:solidFill>
                  <a:srgbClr val="0000FF"/>
                </a:solidFill>
                <a:latin typeface="微软雅黑" pitchFamily="34" charset="-122"/>
                <a:ea typeface="微软雅黑" pitchFamily="34" charset="-122"/>
              </a:rPr>
              <a:t>时， </a:t>
            </a:r>
            <a:r>
              <a:rPr lang="en-US" altLang="zh-CN" sz="2200" b="1">
                <a:solidFill>
                  <a:srgbClr val="0000FF"/>
                </a:solidFill>
                <a:latin typeface="微软雅黑" pitchFamily="34" charset="-122"/>
                <a:ea typeface="微软雅黑" pitchFamily="34" charset="-122"/>
              </a:rPr>
              <a:t>count*sizeof(int)=4</a:t>
            </a:r>
            <a:r>
              <a:rPr lang="zh-CN" altLang="en-US" sz="2200" b="1">
                <a:solidFill>
                  <a:srgbClr val="0000FF"/>
                </a:solidFill>
                <a:latin typeface="微软雅黑" pitchFamily="34" charset="-122"/>
                <a:ea typeface="微软雅黑" pitchFamily="34" charset="-122"/>
              </a:rPr>
              <a:t>。</a:t>
            </a:r>
          </a:p>
        </p:txBody>
      </p:sp>
      <p:sp>
        <p:nvSpPr>
          <p:cNvPr id="731142" name="AutoShape 6"/>
          <p:cNvSpPr>
            <a:spLocks noChangeArrowheads="1"/>
          </p:cNvSpPr>
          <p:nvPr/>
        </p:nvSpPr>
        <p:spPr bwMode="auto">
          <a:xfrm>
            <a:off x="4843463" y="5740400"/>
            <a:ext cx="628650" cy="539750"/>
          </a:xfrm>
          <a:prstGeom prst="rightArrow">
            <a:avLst>
              <a:gd name="adj1" fmla="val 50000"/>
              <a:gd name="adj2" fmla="val 291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1143" name="Rectangle 7"/>
          <p:cNvSpPr>
            <a:spLocks noChangeArrowheads="1"/>
          </p:cNvSpPr>
          <p:nvPr/>
        </p:nvSpPr>
        <p:spPr bwMode="auto">
          <a:xfrm>
            <a:off x="5651500" y="5678488"/>
            <a:ext cx="26558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zh-CN" altLang="en-US" sz="2200" b="1">
                <a:solidFill>
                  <a:srgbClr val="0000FF"/>
                </a:solidFill>
                <a:latin typeface="微软雅黑" pitchFamily="34" charset="-122"/>
                <a:ea typeface="微软雅黑" pitchFamily="34" charset="-122"/>
              </a:rPr>
              <a:t>堆（</a:t>
            </a:r>
            <a:r>
              <a:rPr lang="en-US" altLang="zh-CN" sz="2200" b="1">
                <a:solidFill>
                  <a:srgbClr val="0000FF"/>
                </a:solidFill>
                <a:latin typeface="微软雅黑" pitchFamily="34" charset="-122"/>
                <a:ea typeface="微软雅黑" pitchFamily="34" charset="-122"/>
              </a:rPr>
              <a:t>heap</a:t>
            </a:r>
            <a:r>
              <a:rPr lang="zh-CN" altLang="en-US" sz="2200" b="1">
                <a:solidFill>
                  <a:srgbClr val="0000FF"/>
                </a:solidFill>
                <a:latin typeface="微软雅黑" pitchFamily="34" charset="-122"/>
                <a:ea typeface="微软雅黑" pitchFamily="34" charset="-122"/>
              </a:rPr>
              <a:t>）中大量数据被破坏！</a:t>
            </a:r>
            <a:endParaRPr lang="en-US" altLang="zh-CN" sz="2200" b="1">
              <a:solidFill>
                <a:srgbClr val="0000FF"/>
              </a:solidFill>
              <a:latin typeface="微软雅黑" pitchFamily="34" charset="-122"/>
              <a:ea typeface="微软雅黑" pitchFamily="34" charset="-122"/>
            </a:endParaRPr>
          </a:p>
        </p:txBody>
      </p:sp>
      <p:sp>
        <p:nvSpPr>
          <p:cNvPr id="731144" name="Rectangle 8"/>
          <p:cNvSpPr>
            <a:spLocks noChangeArrowheads="1"/>
          </p:cNvSpPr>
          <p:nvPr/>
        </p:nvSpPr>
        <p:spPr bwMode="auto">
          <a:xfrm>
            <a:off x="4751388" y="3249613"/>
            <a:ext cx="3984625"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5000"/>
              </a:lnSpc>
              <a:spcBef>
                <a:spcPct val="20000"/>
              </a:spcBef>
            </a:pPr>
            <a:r>
              <a:rPr lang="zh-CN" altLang="en-US" sz="2000" b="1">
                <a:ea typeface="微软雅黑" pitchFamily="34" charset="-122"/>
              </a:rPr>
              <a:t>攻击者可构造特殊参数来触发整数溢出，以一段</a:t>
            </a:r>
            <a:r>
              <a:rPr lang="zh-CN" altLang="en-US" sz="2000" b="1">
                <a:solidFill>
                  <a:srgbClr val="008000"/>
                </a:solidFill>
                <a:ea typeface="微软雅黑" pitchFamily="34" charset="-122"/>
              </a:rPr>
              <a:t>预设信息</a:t>
            </a:r>
            <a:r>
              <a:rPr lang="zh-CN" altLang="en-US" sz="2000" b="1">
                <a:solidFill>
                  <a:srgbClr val="FF3300"/>
                </a:solidFill>
                <a:ea typeface="微软雅黑" pitchFamily="34" charset="-122"/>
              </a:rPr>
              <a:t>覆盖一个已分配的堆缓冲区</a:t>
            </a:r>
            <a:r>
              <a:rPr lang="zh-CN" altLang="en-US" sz="2000" b="1">
                <a:ea typeface="微软雅黑" pitchFamily="34" charset="-122"/>
              </a:rPr>
              <a:t>，造成远程服务器崩溃或者改变内存数据并执行任意代码。</a:t>
            </a:r>
          </a:p>
        </p:txBody>
      </p:sp>
      <p:sp>
        <p:nvSpPr>
          <p:cNvPr id="731145" name="Line 9"/>
          <p:cNvSpPr>
            <a:spLocks noChangeShapeType="1"/>
          </p:cNvSpPr>
          <p:nvPr/>
        </p:nvSpPr>
        <p:spPr bwMode="auto">
          <a:xfrm flipH="1">
            <a:off x="3716338" y="4014788"/>
            <a:ext cx="2925762" cy="44926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31146" name="Rectangle 10"/>
          <p:cNvSpPr>
            <a:spLocks noChangeArrowheads="1"/>
          </p:cNvSpPr>
          <p:nvPr/>
        </p:nvSpPr>
        <p:spPr bwMode="auto">
          <a:xfrm>
            <a:off x="5427663" y="1268413"/>
            <a:ext cx="3419475" cy="1474787"/>
          </a:xfrm>
          <a:prstGeom prst="rect">
            <a:avLst/>
          </a:prstGeom>
          <a:noFill/>
          <a:ln w="9525">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rgbClr val="CC3300"/>
                </a:solidFill>
                <a:latin typeface="微软雅黑" pitchFamily="34" charset="-122"/>
                <a:ea typeface="微软雅黑" pitchFamily="34" charset="-122"/>
              </a:rPr>
              <a:t>2002</a:t>
            </a:r>
            <a:r>
              <a:rPr lang="zh-CN" altLang="en-US" b="1">
                <a:solidFill>
                  <a:srgbClr val="CC3300"/>
                </a:solidFill>
                <a:latin typeface="微软雅黑" pitchFamily="34" charset="-122"/>
                <a:ea typeface="微软雅黑" pitchFamily="34" charset="-122"/>
              </a:rPr>
              <a:t>年，</a:t>
            </a:r>
            <a:r>
              <a:rPr lang="en-US" altLang="zh-CN" b="1">
                <a:solidFill>
                  <a:srgbClr val="CC3300"/>
                </a:solidFill>
                <a:latin typeface="微软雅黑" pitchFamily="34" charset="-122"/>
                <a:ea typeface="微软雅黑" pitchFamily="34" charset="-122"/>
              </a:rPr>
              <a:t>Sun Microsystems</a:t>
            </a:r>
            <a:r>
              <a:rPr lang="zh-CN" altLang="en-US" b="1">
                <a:solidFill>
                  <a:srgbClr val="CC3300"/>
                </a:solidFill>
                <a:latin typeface="微软雅黑" pitchFamily="34" charset="-122"/>
                <a:ea typeface="微软雅黑" pitchFamily="34" charset="-122"/>
              </a:rPr>
              <a:t>公司的</a:t>
            </a:r>
            <a:r>
              <a:rPr lang="en-US" altLang="zh-CN" b="1">
                <a:solidFill>
                  <a:srgbClr val="CC3300"/>
                </a:solidFill>
                <a:latin typeface="微软雅黑" pitchFamily="34" charset="-122"/>
                <a:ea typeface="微软雅黑" pitchFamily="34" charset="-122"/>
              </a:rPr>
              <a:t>RPC XDR</a:t>
            </a:r>
            <a:r>
              <a:rPr lang="zh-CN" altLang="en-US" b="1">
                <a:solidFill>
                  <a:srgbClr val="CC3300"/>
                </a:solidFill>
                <a:latin typeface="微软雅黑" pitchFamily="34" charset="-122"/>
                <a:ea typeface="微软雅黑" pitchFamily="34" charset="-122"/>
              </a:rPr>
              <a:t>库带的</a:t>
            </a:r>
            <a:r>
              <a:rPr lang="en-US" altLang="zh-CN" b="1">
                <a:solidFill>
                  <a:srgbClr val="CC3300"/>
                </a:solidFill>
                <a:latin typeface="微软雅黑" pitchFamily="34" charset="-122"/>
                <a:ea typeface="微软雅黑" pitchFamily="34" charset="-122"/>
              </a:rPr>
              <a:t>xdr_array</a:t>
            </a:r>
            <a:r>
              <a:rPr lang="zh-CN" altLang="en-US" b="1">
                <a:solidFill>
                  <a:srgbClr val="CC3300"/>
                </a:solidFill>
                <a:latin typeface="微软雅黑" pitchFamily="34" charset="-122"/>
                <a:ea typeface="微软雅黑" pitchFamily="34" charset="-122"/>
              </a:rPr>
              <a:t>函数发生整数溢出漏洞，攻击者可利用该漏洞从远程或本地获取</a:t>
            </a:r>
            <a:r>
              <a:rPr lang="en-US" altLang="zh-CN" b="1">
                <a:solidFill>
                  <a:srgbClr val="CC3300"/>
                </a:solidFill>
                <a:latin typeface="微软雅黑" pitchFamily="34" charset="-122"/>
                <a:ea typeface="微软雅黑" pitchFamily="34" charset="-122"/>
              </a:rPr>
              <a:t>root</a:t>
            </a:r>
            <a:r>
              <a:rPr lang="zh-CN" altLang="en-US" b="1">
                <a:solidFill>
                  <a:srgbClr val="CC3300"/>
                </a:solidFill>
                <a:latin typeface="微软雅黑" pitchFamily="34" charset="-122"/>
                <a:ea typeface="微软雅黑" pitchFamily="34" charset="-122"/>
              </a:rPr>
              <a:t>权限。</a:t>
            </a:r>
          </a:p>
        </p:txBody>
      </p:sp>
    </p:spTree>
    <p:extLst>
      <p:ext uri="{BB962C8B-B14F-4D97-AF65-F5344CB8AC3E}">
        <p14:creationId xmlns:p14="http://schemas.microsoft.com/office/powerpoint/2010/main" val="32959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1141"/>
                                        </p:tgtEl>
                                        <p:attrNameLst>
                                          <p:attrName>style.visibility</p:attrName>
                                        </p:attrNameLst>
                                      </p:cBhvr>
                                      <p:to>
                                        <p:strVal val="visible"/>
                                      </p:to>
                                    </p:set>
                                    <p:animEffect transition="in" filter="blinds(horizontal)">
                                      <p:cBhvr>
                                        <p:cTn id="7" dur="500"/>
                                        <p:tgtEl>
                                          <p:spTgt spid="7311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1142"/>
                                        </p:tgtEl>
                                        <p:attrNameLst>
                                          <p:attrName>style.visibility</p:attrName>
                                        </p:attrNameLst>
                                      </p:cBhvr>
                                      <p:to>
                                        <p:strVal val="visible"/>
                                      </p:to>
                                    </p:set>
                                    <p:animEffect transition="in" filter="blinds(horizontal)">
                                      <p:cBhvr>
                                        <p:cTn id="12" dur="500"/>
                                        <p:tgtEl>
                                          <p:spTgt spid="7311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31143">
                                            <p:txEl>
                                              <p:pRg st="0" end="0"/>
                                            </p:txEl>
                                          </p:spTgt>
                                        </p:tgtEl>
                                        <p:attrNameLst>
                                          <p:attrName>style.visibility</p:attrName>
                                        </p:attrNameLst>
                                      </p:cBhvr>
                                      <p:to>
                                        <p:strVal val="visible"/>
                                      </p:to>
                                    </p:set>
                                    <p:animEffect transition="in" filter="blinds(horizontal)">
                                      <p:cBhvr>
                                        <p:cTn id="17" dur="500"/>
                                        <p:tgtEl>
                                          <p:spTgt spid="73114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1144"/>
                                        </p:tgtEl>
                                        <p:attrNameLst>
                                          <p:attrName>style.visibility</p:attrName>
                                        </p:attrNameLst>
                                      </p:cBhvr>
                                      <p:to>
                                        <p:strVal val="visible"/>
                                      </p:to>
                                    </p:set>
                                    <p:animEffect transition="in" filter="blinds(horizontal)">
                                      <p:cBhvr>
                                        <p:cTn id="22" dur="500"/>
                                        <p:tgtEl>
                                          <p:spTgt spid="7311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31145"/>
                                        </p:tgtEl>
                                        <p:attrNameLst>
                                          <p:attrName>style.visibility</p:attrName>
                                        </p:attrNameLst>
                                      </p:cBhvr>
                                      <p:to>
                                        <p:strVal val="visible"/>
                                      </p:to>
                                    </p:set>
                                    <p:animEffect transition="in" filter="blinds(horizontal)">
                                      <p:cBhvr>
                                        <p:cTn id="27" dur="500"/>
                                        <p:tgtEl>
                                          <p:spTgt spid="7311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31146"/>
                                        </p:tgtEl>
                                        <p:attrNameLst>
                                          <p:attrName>style.visibility</p:attrName>
                                        </p:attrNameLst>
                                      </p:cBhvr>
                                      <p:to>
                                        <p:strVal val="visible"/>
                                      </p:to>
                                    </p:set>
                                    <p:animEffect transition="in" filter="blinds(horizontal)">
                                      <p:cBhvr>
                                        <p:cTn id="32" dur="500"/>
                                        <p:tgtEl>
                                          <p:spTgt spid="731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41" grpId="0"/>
      <p:bldP spid="731142" grpId="0" animBg="1"/>
      <p:bldP spid="731144" grpId="0"/>
      <p:bldP spid="731145" grpId="0" animBg="1"/>
      <p:bldP spid="73114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457200" y="98425"/>
            <a:ext cx="8229600" cy="561975"/>
          </a:xfrm>
        </p:spPr>
        <p:txBody>
          <a:bodyPr/>
          <a:lstStyle/>
          <a:p>
            <a:r>
              <a:rPr lang="zh-CN" altLang="en-US" smtClean="0"/>
              <a:t>整数的乘运算</a:t>
            </a:r>
            <a:r>
              <a:rPr lang="zh-CN" altLang="en-US" sz="3600" smtClean="0"/>
              <a:t> </a:t>
            </a:r>
          </a:p>
        </p:txBody>
      </p:sp>
      <p:sp>
        <p:nvSpPr>
          <p:cNvPr id="722947" name="Rectangle 3"/>
          <p:cNvSpPr>
            <a:spLocks noChangeArrowheads="1"/>
          </p:cNvSpPr>
          <p:nvPr/>
        </p:nvSpPr>
        <p:spPr bwMode="auto">
          <a:xfrm>
            <a:off x="431800" y="908050"/>
            <a:ext cx="452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latin typeface="微软雅黑" pitchFamily="34" charset="-122"/>
                <a:ea typeface="微软雅黑" pitchFamily="34" charset="-122"/>
              </a:rPr>
              <a:t>在计算机内部，一定有</a:t>
            </a:r>
            <a:r>
              <a:rPr lang="en-US" altLang="zh-CN" sz="2400" b="1">
                <a:latin typeface="微软雅黑" pitchFamily="34" charset="-122"/>
                <a:ea typeface="微软雅黑" pitchFamily="34" charset="-122"/>
              </a:rPr>
              <a:t>x</a:t>
            </a:r>
            <a:r>
              <a:rPr lang="en-US" altLang="zh-CN" sz="2400" b="1" baseline="30000">
                <a:latin typeface="微软雅黑" pitchFamily="34" charset="-122"/>
                <a:ea typeface="微软雅黑" pitchFamily="34" charset="-122"/>
              </a:rPr>
              <a:t>2</a:t>
            </a:r>
            <a:r>
              <a:rPr lang="en-US" altLang="zh-CN" sz="2400" b="1">
                <a:latin typeface="微软雅黑" pitchFamily="34" charset="-122"/>
                <a:ea typeface="微软雅黑" pitchFamily="34" charset="-122"/>
              </a:rPr>
              <a:t> </a:t>
            </a:r>
            <a:r>
              <a:rPr lang="en-US" altLang="zh-CN" sz="2400" b="1">
                <a:latin typeface="微软雅黑" pitchFamily="34" charset="-122"/>
                <a:ea typeface="微软雅黑" pitchFamily="34" charset="-122"/>
                <a:sym typeface="Symbol" pitchFamily="18" charset="2"/>
              </a:rPr>
              <a:t></a:t>
            </a:r>
            <a:r>
              <a:rPr lang="en-US" altLang="zh-CN" sz="2400" b="1">
                <a:latin typeface="微软雅黑" pitchFamily="34" charset="-122"/>
                <a:ea typeface="微软雅黑" pitchFamily="34" charset="-122"/>
              </a:rPr>
              <a:t> 0</a:t>
            </a:r>
            <a:r>
              <a:rPr lang="zh-CN" altLang="en-US" sz="2400" b="1">
                <a:latin typeface="微软雅黑" pitchFamily="34" charset="-122"/>
                <a:ea typeface="微软雅黑" pitchFamily="34" charset="-122"/>
              </a:rPr>
              <a:t>吗</a:t>
            </a:r>
            <a:r>
              <a:rPr lang="en-US" altLang="zh-CN" sz="2400" b="1">
                <a:latin typeface="微软雅黑" pitchFamily="34" charset="-122"/>
                <a:ea typeface="微软雅黑" pitchFamily="34" charset="-122"/>
              </a:rPr>
              <a:t>?</a:t>
            </a:r>
            <a:endParaRPr lang="zh-CN" altLang="en-US" sz="2400" b="1">
              <a:latin typeface="微软雅黑" pitchFamily="34" charset="-122"/>
              <a:ea typeface="微软雅黑" pitchFamily="34" charset="-122"/>
            </a:endParaRPr>
          </a:p>
        </p:txBody>
      </p:sp>
      <p:sp>
        <p:nvSpPr>
          <p:cNvPr id="722948" name="Text Box 4"/>
          <p:cNvSpPr txBox="1">
            <a:spLocks noChangeArrowheads="1"/>
          </p:cNvSpPr>
          <p:nvPr/>
        </p:nvSpPr>
        <p:spPr bwMode="auto">
          <a:xfrm>
            <a:off x="431800" y="1403350"/>
            <a:ext cx="49053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400" b="1">
                <a:solidFill>
                  <a:srgbClr val="FF0000"/>
                </a:solidFill>
                <a:ea typeface="微软雅黑" pitchFamily="34" charset="-122"/>
              </a:rPr>
              <a:t>若</a:t>
            </a:r>
            <a:r>
              <a:rPr lang="en-US" altLang="zh-CN" sz="2400" b="1">
                <a:solidFill>
                  <a:srgbClr val="FF0000"/>
                </a:solidFill>
                <a:ea typeface="微软雅黑" pitchFamily="34" charset="-122"/>
              </a:rPr>
              <a:t>x</a:t>
            </a:r>
            <a:r>
              <a:rPr lang="zh-CN" altLang="en-US" sz="2400" b="1">
                <a:solidFill>
                  <a:srgbClr val="FF0000"/>
                </a:solidFill>
                <a:ea typeface="微软雅黑" pitchFamily="34" charset="-122"/>
              </a:rPr>
              <a:t>是带符号整数，则不一定！</a:t>
            </a:r>
          </a:p>
          <a:p>
            <a:pPr>
              <a:spcBef>
                <a:spcPct val="20000"/>
              </a:spcBef>
            </a:pPr>
            <a:r>
              <a:rPr lang="zh-CN" altLang="en-US" sz="2400" b="1">
                <a:solidFill>
                  <a:srgbClr val="FF0000"/>
                </a:solidFill>
                <a:ea typeface="微软雅黑" pitchFamily="34" charset="-122"/>
              </a:rPr>
              <a:t>如</a:t>
            </a:r>
            <a:r>
              <a:rPr lang="en-US" altLang="zh-CN" sz="2400" b="1">
                <a:solidFill>
                  <a:srgbClr val="FF0000"/>
                </a:solidFill>
                <a:ea typeface="微软雅黑" pitchFamily="34" charset="-122"/>
              </a:rPr>
              <a:t>x</a:t>
            </a:r>
            <a:r>
              <a:rPr lang="zh-CN" altLang="en-US" sz="2400" b="1">
                <a:solidFill>
                  <a:srgbClr val="FF0000"/>
                </a:solidFill>
                <a:ea typeface="微软雅黑" pitchFamily="34" charset="-122"/>
              </a:rPr>
              <a:t>是浮点数，则一定！</a:t>
            </a:r>
          </a:p>
        </p:txBody>
      </p:sp>
      <p:sp>
        <p:nvSpPr>
          <p:cNvPr id="722949" name="Text Box 5"/>
          <p:cNvSpPr txBox="1">
            <a:spLocks noChangeArrowheads="1"/>
          </p:cNvSpPr>
          <p:nvPr/>
        </p:nvSpPr>
        <p:spPr bwMode="auto">
          <a:xfrm>
            <a:off x="385763" y="2393950"/>
            <a:ext cx="4294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微软雅黑" pitchFamily="34" charset="-122"/>
                <a:ea typeface="微软雅黑" pitchFamily="34" charset="-122"/>
              </a:rPr>
              <a:t>例如，当 </a:t>
            </a:r>
            <a:r>
              <a:rPr lang="en-US" altLang="zh-CN" sz="2400" b="1" dirty="0">
                <a:latin typeface="微软雅黑" pitchFamily="34" charset="-122"/>
                <a:ea typeface="微软雅黑" pitchFamily="34" charset="-122"/>
              </a:rPr>
              <a:t>n=4 </a:t>
            </a:r>
            <a:r>
              <a:rPr lang="zh-CN" altLang="en-US" sz="2400" b="1" dirty="0">
                <a:latin typeface="微软雅黑" pitchFamily="34" charset="-122"/>
                <a:ea typeface="微软雅黑" pitchFamily="34" charset="-122"/>
              </a:rPr>
              <a:t>时</a:t>
            </a:r>
            <a:r>
              <a:rPr lang="en-US" altLang="zh-CN" sz="2400" b="1" dirty="0">
                <a:latin typeface="微软雅黑" pitchFamily="34" charset="-122"/>
                <a:ea typeface="微软雅黑" pitchFamily="34" charset="-122"/>
              </a:rPr>
              <a:t>, 5</a:t>
            </a:r>
            <a:r>
              <a:rPr lang="en-US" altLang="zh-CN" sz="2400" b="1" baseline="30000" dirty="0">
                <a:latin typeface="微软雅黑" pitchFamily="34" charset="-122"/>
                <a:ea typeface="微软雅黑" pitchFamily="34" charset="-122"/>
              </a:rPr>
              <a:t>2</a:t>
            </a:r>
            <a:r>
              <a:rPr lang="en-US" altLang="zh-CN" sz="2400" b="1" dirty="0">
                <a:latin typeface="微软雅黑" pitchFamily="34" charset="-122"/>
                <a:ea typeface="微软雅黑" pitchFamily="34" charset="-122"/>
              </a:rPr>
              <a:t>=-7&lt;0 !</a:t>
            </a:r>
          </a:p>
        </p:txBody>
      </p:sp>
      <p:grpSp>
        <p:nvGrpSpPr>
          <p:cNvPr id="722950" name="Group 6"/>
          <p:cNvGrpSpPr>
            <a:grpSpLocks/>
          </p:cNvGrpSpPr>
          <p:nvPr/>
        </p:nvGrpSpPr>
        <p:grpSpPr bwMode="auto">
          <a:xfrm>
            <a:off x="5427663" y="773113"/>
            <a:ext cx="2655887" cy="2032000"/>
            <a:chOff x="3702" y="2614"/>
            <a:chExt cx="1673" cy="1280"/>
          </a:xfrm>
        </p:grpSpPr>
        <p:sp>
          <p:nvSpPr>
            <p:cNvPr id="722951" name="Text Box 7"/>
            <p:cNvSpPr txBox="1">
              <a:spLocks noChangeArrowheads="1"/>
            </p:cNvSpPr>
            <p:nvPr/>
          </p:nvSpPr>
          <p:spPr bwMode="auto">
            <a:xfrm>
              <a:off x="4184" y="2614"/>
              <a:ext cx="119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t>0101</a:t>
              </a:r>
            </a:p>
            <a:p>
              <a:r>
                <a:rPr lang="en-US" altLang="zh-CN" sz="2400" b="1" dirty="0"/>
                <a:t>0101</a:t>
              </a:r>
            </a:p>
          </p:txBody>
        </p:sp>
        <p:sp>
          <p:nvSpPr>
            <p:cNvPr id="722952" name="Line 8"/>
            <p:cNvSpPr>
              <a:spLocks noChangeShapeType="1"/>
            </p:cNvSpPr>
            <p:nvPr/>
          </p:nvSpPr>
          <p:spPr bwMode="auto">
            <a:xfrm>
              <a:off x="3702" y="3096"/>
              <a:ext cx="14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2953" name="Text Box 9"/>
            <p:cNvSpPr txBox="1">
              <a:spLocks noChangeArrowheads="1"/>
            </p:cNvSpPr>
            <p:nvPr/>
          </p:nvSpPr>
          <p:spPr bwMode="auto">
            <a:xfrm>
              <a:off x="3957" y="3067"/>
              <a:ext cx="113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t>    0101</a:t>
              </a:r>
            </a:p>
            <a:p>
              <a:r>
                <a:rPr lang="en-US" altLang="zh-CN" sz="2400" b="1" dirty="0"/>
                <a:t>0101</a:t>
              </a:r>
            </a:p>
          </p:txBody>
        </p:sp>
        <p:sp>
          <p:nvSpPr>
            <p:cNvPr id="722954" name="Line 10"/>
            <p:cNvSpPr>
              <a:spLocks noChangeShapeType="1"/>
            </p:cNvSpPr>
            <p:nvPr/>
          </p:nvSpPr>
          <p:spPr bwMode="auto">
            <a:xfrm>
              <a:off x="3702" y="3577"/>
              <a:ext cx="14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2955" name="Text Box 11"/>
            <p:cNvSpPr txBox="1">
              <a:spLocks noChangeArrowheads="1"/>
            </p:cNvSpPr>
            <p:nvPr/>
          </p:nvSpPr>
          <p:spPr bwMode="auto">
            <a:xfrm>
              <a:off x="3929" y="2812"/>
              <a:ext cx="5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ym typeface="Symbol" pitchFamily="18" charset="2"/>
                </a:rPr>
                <a:t></a:t>
              </a:r>
            </a:p>
          </p:txBody>
        </p:sp>
        <p:sp>
          <p:nvSpPr>
            <p:cNvPr id="722956" name="Text Box 12"/>
            <p:cNvSpPr txBox="1">
              <a:spLocks noChangeArrowheads="1"/>
            </p:cNvSpPr>
            <p:nvPr/>
          </p:nvSpPr>
          <p:spPr bwMode="auto">
            <a:xfrm>
              <a:off x="3730" y="3261"/>
              <a:ext cx="567"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baseline="-25000">
                  <a:sym typeface="Symbol" pitchFamily="18" charset="2"/>
                </a:rPr>
                <a:t>+</a:t>
              </a:r>
            </a:p>
          </p:txBody>
        </p:sp>
        <p:sp>
          <p:nvSpPr>
            <p:cNvPr id="722957" name="Text Box 13"/>
            <p:cNvSpPr txBox="1">
              <a:spLocks noChangeArrowheads="1"/>
            </p:cNvSpPr>
            <p:nvPr/>
          </p:nvSpPr>
          <p:spPr bwMode="auto">
            <a:xfrm>
              <a:off x="3759" y="3606"/>
              <a:ext cx="11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t>00011001</a:t>
              </a:r>
            </a:p>
          </p:txBody>
        </p:sp>
        <p:sp>
          <p:nvSpPr>
            <p:cNvPr id="722958" name="Line 14"/>
            <p:cNvSpPr>
              <a:spLocks noChangeShapeType="1"/>
            </p:cNvSpPr>
            <p:nvPr/>
          </p:nvSpPr>
          <p:spPr bwMode="auto">
            <a:xfrm>
              <a:off x="4269" y="3861"/>
              <a:ext cx="397"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22959" name="Text Box 15"/>
          <p:cNvSpPr txBox="1">
            <a:spLocks noChangeArrowheads="1"/>
          </p:cNvSpPr>
          <p:nvPr/>
        </p:nvSpPr>
        <p:spPr bwMode="auto">
          <a:xfrm>
            <a:off x="4797425" y="2889250"/>
            <a:ext cx="377983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solidFill>
                  <a:srgbClr val="0033CC"/>
                </a:solidFill>
                <a:latin typeface="微软雅黑" pitchFamily="34" charset="-122"/>
                <a:ea typeface="微软雅黑" pitchFamily="34" charset="-122"/>
              </a:rPr>
              <a:t>只取低</a:t>
            </a:r>
            <a:r>
              <a:rPr lang="en-US" altLang="zh-CN" sz="2200" b="1">
                <a:solidFill>
                  <a:srgbClr val="0033CC"/>
                </a:solidFill>
                <a:latin typeface="微软雅黑" pitchFamily="34" charset="-122"/>
                <a:ea typeface="微软雅黑" pitchFamily="34" charset="-122"/>
              </a:rPr>
              <a:t>4</a:t>
            </a:r>
            <a:r>
              <a:rPr lang="zh-CN" altLang="en-US" sz="2200" b="1">
                <a:solidFill>
                  <a:srgbClr val="0033CC"/>
                </a:solidFill>
                <a:latin typeface="微软雅黑" pitchFamily="34" charset="-122"/>
                <a:ea typeface="微软雅黑" pitchFamily="34" charset="-122"/>
              </a:rPr>
              <a:t>位，值为</a:t>
            </a:r>
            <a:r>
              <a:rPr lang="en-US" altLang="zh-CN" sz="2200" b="1">
                <a:solidFill>
                  <a:srgbClr val="0033CC"/>
                </a:solidFill>
                <a:latin typeface="微软雅黑" pitchFamily="34" charset="-122"/>
                <a:ea typeface="微软雅黑" pitchFamily="34" charset="-122"/>
              </a:rPr>
              <a:t>-111B=-7</a:t>
            </a:r>
          </a:p>
        </p:txBody>
      </p:sp>
      <p:sp>
        <p:nvSpPr>
          <p:cNvPr id="722960" name="Text Box 16"/>
          <p:cNvSpPr txBox="1">
            <a:spLocks noChangeArrowheads="1"/>
          </p:cNvSpPr>
          <p:nvPr/>
        </p:nvSpPr>
        <p:spPr bwMode="auto">
          <a:xfrm>
            <a:off x="4481513" y="3563938"/>
            <a:ext cx="4456112" cy="277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200" b="1">
                <a:solidFill>
                  <a:srgbClr val="0033CC"/>
                </a:solidFill>
                <a:ea typeface="微软雅黑" pitchFamily="34" charset="-122"/>
              </a:rPr>
              <a:t>如何判断返回的</a:t>
            </a:r>
            <a:r>
              <a:rPr lang="en-US" altLang="zh-CN" sz="2200" b="1">
                <a:solidFill>
                  <a:srgbClr val="0033CC"/>
                </a:solidFill>
                <a:ea typeface="微软雅黑" pitchFamily="34" charset="-122"/>
              </a:rPr>
              <a:t>z</a:t>
            </a:r>
            <a:r>
              <a:rPr lang="zh-CN" altLang="en-US" sz="2200" b="1">
                <a:solidFill>
                  <a:srgbClr val="0033CC"/>
                </a:solidFill>
                <a:ea typeface="微软雅黑" pitchFamily="34" charset="-122"/>
              </a:rPr>
              <a:t>是正确值？</a:t>
            </a:r>
          </a:p>
          <a:p>
            <a:pPr>
              <a:spcBef>
                <a:spcPct val="20000"/>
              </a:spcBef>
            </a:pPr>
            <a:r>
              <a:rPr lang="zh-CN" altLang="en-US" sz="2200" b="1">
                <a:solidFill>
                  <a:srgbClr val="CC3300"/>
                </a:solidFill>
                <a:ea typeface="微软雅黑" pitchFamily="34" charset="-122"/>
              </a:rPr>
              <a:t>当 </a:t>
            </a:r>
            <a:r>
              <a:rPr lang="en-US" altLang="zh-CN" sz="2200" b="1">
                <a:solidFill>
                  <a:srgbClr val="CC3300"/>
                </a:solidFill>
                <a:ea typeface="微软雅黑" pitchFamily="34" charset="-122"/>
              </a:rPr>
              <a:t>!x || z/x==y </a:t>
            </a:r>
            <a:r>
              <a:rPr lang="zh-CN" altLang="en-US" sz="2200" b="1">
                <a:solidFill>
                  <a:srgbClr val="CC3300"/>
                </a:solidFill>
                <a:ea typeface="微软雅黑" pitchFamily="34" charset="-122"/>
              </a:rPr>
              <a:t>为真时</a:t>
            </a:r>
          </a:p>
          <a:p>
            <a:pPr>
              <a:spcBef>
                <a:spcPct val="20000"/>
              </a:spcBef>
            </a:pPr>
            <a:r>
              <a:rPr lang="zh-CN" altLang="en-US" sz="2200" b="1">
                <a:solidFill>
                  <a:srgbClr val="0033CC"/>
                </a:solidFill>
                <a:ea typeface="微软雅黑" pitchFamily="34" charset="-122"/>
              </a:rPr>
              <a:t>什么情况下，乘积是正确的呢？</a:t>
            </a:r>
          </a:p>
          <a:p>
            <a:pPr>
              <a:spcBef>
                <a:spcPct val="20000"/>
              </a:spcBef>
            </a:pPr>
            <a:r>
              <a:rPr lang="zh-CN" altLang="en-US" sz="2200" b="1">
                <a:solidFill>
                  <a:srgbClr val="CC3300"/>
                </a:solidFill>
                <a:ea typeface="微软雅黑" pitchFamily="34" charset="-122"/>
              </a:rPr>
              <a:t>当 </a:t>
            </a:r>
            <a:r>
              <a:rPr lang="en-US" altLang="zh-CN" sz="2200" b="1">
                <a:solidFill>
                  <a:srgbClr val="CC3300"/>
                </a:solidFill>
                <a:ea typeface="微软雅黑" pitchFamily="34" charset="-122"/>
              </a:rPr>
              <a:t>-2</a:t>
            </a:r>
            <a:r>
              <a:rPr lang="en-US" altLang="zh-CN" sz="2200" b="1" baseline="30000">
                <a:solidFill>
                  <a:srgbClr val="CC3300"/>
                </a:solidFill>
                <a:ea typeface="微软雅黑" pitchFamily="34" charset="-122"/>
              </a:rPr>
              <a:t>n-1</a:t>
            </a:r>
            <a:r>
              <a:rPr lang="en-US" altLang="zh-CN" sz="2200" b="1">
                <a:solidFill>
                  <a:srgbClr val="CC3300"/>
                </a:solidFill>
                <a:ea typeface="微软雅黑" pitchFamily="34" charset="-122"/>
              </a:rPr>
              <a:t> </a:t>
            </a:r>
            <a:r>
              <a:rPr lang="en-US" altLang="zh-CN" sz="2200" b="1">
                <a:solidFill>
                  <a:srgbClr val="CC3300"/>
                </a:solidFill>
                <a:latin typeface="Times New Roman" pitchFamily="18" charset="0"/>
                <a:ea typeface="微软雅黑" pitchFamily="34" charset="-122"/>
                <a:cs typeface="Times New Roman" pitchFamily="18" charset="0"/>
              </a:rPr>
              <a:t>≤ </a:t>
            </a:r>
            <a:r>
              <a:rPr lang="en-US" altLang="zh-CN" sz="2200" b="1">
                <a:solidFill>
                  <a:srgbClr val="CC3300"/>
                </a:solidFill>
                <a:ea typeface="微软雅黑" pitchFamily="34" charset="-122"/>
              </a:rPr>
              <a:t>x*y &lt; 2</a:t>
            </a:r>
            <a:r>
              <a:rPr lang="en-US" altLang="zh-CN" sz="2200" b="1" baseline="30000">
                <a:solidFill>
                  <a:srgbClr val="CC3300"/>
                </a:solidFill>
                <a:ea typeface="微软雅黑" pitchFamily="34" charset="-122"/>
              </a:rPr>
              <a:t>n-1</a:t>
            </a:r>
            <a:r>
              <a:rPr lang="en-US" altLang="zh-CN" sz="2200" b="1">
                <a:solidFill>
                  <a:srgbClr val="CC3300"/>
                </a:solidFill>
                <a:ea typeface="微软雅黑" pitchFamily="34" charset="-122"/>
              </a:rPr>
              <a:t> </a:t>
            </a:r>
            <a:r>
              <a:rPr lang="zh-CN" altLang="en-US" sz="2200" b="1">
                <a:ea typeface="微软雅黑" pitchFamily="34" charset="-122"/>
              </a:rPr>
              <a:t>（不溢出）</a:t>
            </a:r>
            <a:r>
              <a:rPr lang="zh-CN" altLang="en-US" sz="2200" b="1">
                <a:solidFill>
                  <a:srgbClr val="CC3300"/>
                </a:solidFill>
                <a:ea typeface="微软雅黑" pitchFamily="34" charset="-122"/>
              </a:rPr>
              <a:t>时</a:t>
            </a:r>
          </a:p>
          <a:p>
            <a:pPr>
              <a:spcBef>
                <a:spcPct val="20000"/>
              </a:spcBef>
            </a:pPr>
            <a:r>
              <a:rPr lang="zh-CN" altLang="en-US" sz="2200" b="1">
                <a:solidFill>
                  <a:srgbClr val="CC3300"/>
                </a:solidFill>
                <a:ea typeface="微软雅黑" pitchFamily="34" charset="-122"/>
              </a:rPr>
              <a:t>即：乘积的高</a:t>
            </a:r>
            <a:r>
              <a:rPr lang="en-US" altLang="zh-CN" sz="2200" b="1">
                <a:solidFill>
                  <a:srgbClr val="CC3300"/>
                </a:solidFill>
                <a:ea typeface="微软雅黑" pitchFamily="34" charset="-122"/>
              </a:rPr>
              <a:t>n</a:t>
            </a:r>
            <a:r>
              <a:rPr lang="zh-CN" altLang="en-US" sz="2200" b="1">
                <a:solidFill>
                  <a:srgbClr val="CC3300"/>
                </a:solidFill>
                <a:ea typeface="微软雅黑" pitchFamily="34" charset="-122"/>
              </a:rPr>
              <a:t>位为全</a:t>
            </a:r>
            <a:r>
              <a:rPr lang="en-US" altLang="zh-CN" sz="2200" b="1">
                <a:solidFill>
                  <a:srgbClr val="CC3300"/>
                </a:solidFill>
                <a:ea typeface="微软雅黑" pitchFamily="34" charset="-122"/>
              </a:rPr>
              <a:t>0</a:t>
            </a:r>
            <a:r>
              <a:rPr lang="zh-CN" altLang="en-US" sz="2200" b="1">
                <a:solidFill>
                  <a:srgbClr val="CC3300"/>
                </a:solidFill>
                <a:ea typeface="微软雅黑" pitchFamily="34" charset="-122"/>
              </a:rPr>
              <a:t>或全</a:t>
            </a:r>
            <a:r>
              <a:rPr lang="en-US" altLang="zh-CN" sz="2200" b="1">
                <a:solidFill>
                  <a:srgbClr val="CC3300"/>
                </a:solidFill>
                <a:ea typeface="微软雅黑" pitchFamily="34" charset="-122"/>
              </a:rPr>
              <a:t>1</a:t>
            </a:r>
            <a:r>
              <a:rPr lang="zh-CN" altLang="en-US" sz="2200" b="1">
                <a:solidFill>
                  <a:srgbClr val="CC3300"/>
                </a:solidFill>
                <a:ea typeface="微软雅黑" pitchFamily="34" charset="-122"/>
              </a:rPr>
              <a:t>，并等于低</a:t>
            </a:r>
            <a:r>
              <a:rPr lang="en-US" altLang="zh-CN" sz="2200" b="1">
                <a:solidFill>
                  <a:srgbClr val="CC3300"/>
                </a:solidFill>
                <a:ea typeface="微软雅黑" pitchFamily="34" charset="-122"/>
              </a:rPr>
              <a:t>n</a:t>
            </a:r>
            <a:r>
              <a:rPr lang="zh-CN" altLang="en-US" sz="2200" b="1">
                <a:solidFill>
                  <a:srgbClr val="CC3300"/>
                </a:solidFill>
                <a:ea typeface="微软雅黑" pitchFamily="34" charset="-122"/>
              </a:rPr>
              <a:t>位的最高位！</a:t>
            </a:r>
          </a:p>
          <a:p>
            <a:pPr>
              <a:spcBef>
                <a:spcPct val="20000"/>
              </a:spcBef>
            </a:pPr>
            <a:r>
              <a:rPr lang="zh-CN" altLang="en-US" sz="2200" b="1">
                <a:solidFill>
                  <a:srgbClr val="CC3300"/>
                </a:solidFill>
                <a:ea typeface="微软雅黑" pitchFamily="34" charset="-122"/>
              </a:rPr>
              <a:t>即：乘积的高</a:t>
            </a:r>
            <a:r>
              <a:rPr lang="en-US" altLang="zh-CN" sz="2200" b="1">
                <a:solidFill>
                  <a:srgbClr val="CC3300"/>
                </a:solidFill>
                <a:ea typeface="微软雅黑" pitchFamily="34" charset="-122"/>
              </a:rPr>
              <a:t>n+1</a:t>
            </a:r>
            <a:r>
              <a:rPr lang="zh-CN" altLang="en-US" sz="2200" b="1">
                <a:solidFill>
                  <a:srgbClr val="CC3300"/>
                </a:solidFill>
                <a:ea typeface="微软雅黑" pitchFamily="34" charset="-122"/>
              </a:rPr>
              <a:t>位为全</a:t>
            </a:r>
            <a:r>
              <a:rPr lang="en-US" altLang="zh-CN" sz="2200" b="1">
                <a:solidFill>
                  <a:srgbClr val="CC3300"/>
                </a:solidFill>
                <a:ea typeface="微软雅黑" pitchFamily="34" charset="-122"/>
              </a:rPr>
              <a:t>0</a:t>
            </a:r>
            <a:r>
              <a:rPr lang="zh-CN" altLang="en-US" sz="2200" b="1">
                <a:solidFill>
                  <a:srgbClr val="CC3300"/>
                </a:solidFill>
                <a:ea typeface="微软雅黑" pitchFamily="34" charset="-122"/>
              </a:rPr>
              <a:t>或全</a:t>
            </a:r>
            <a:r>
              <a:rPr lang="en-US" altLang="zh-CN" sz="2200" b="1">
                <a:solidFill>
                  <a:srgbClr val="CC3300"/>
                </a:solidFill>
                <a:ea typeface="微软雅黑" pitchFamily="34" charset="-122"/>
              </a:rPr>
              <a:t>1</a:t>
            </a:r>
          </a:p>
        </p:txBody>
      </p:sp>
      <p:sp>
        <p:nvSpPr>
          <p:cNvPr id="722961" name="Rectangle 17"/>
          <p:cNvSpPr>
            <a:spLocks noChangeArrowheads="1"/>
          </p:cNvSpPr>
          <p:nvPr/>
        </p:nvSpPr>
        <p:spPr bwMode="auto">
          <a:xfrm>
            <a:off x="296863" y="3249613"/>
            <a:ext cx="3689350" cy="207327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spcBef>
                <a:spcPct val="10000"/>
              </a:spcBef>
            </a:pPr>
            <a:r>
              <a:rPr lang="en-US" altLang="zh-CN" sz="2400" b="1">
                <a:solidFill>
                  <a:srgbClr val="CC3300"/>
                </a:solidFill>
                <a:latin typeface="微软雅黑" pitchFamily="34" charset="-122"/>
                <a:ea typeface="微软雅黑" pitchFamily="34" charset="-122"/>
              </a:rPr>
              <a:t>int</a:t>
            </a:r>
            <a:r>
              <a:rPr lang="en-US" altLang="zh-CN" sz="2400" b="1">
                <a:solidFill>
                  <a:srgbClr val="008000"/>
                </a:solidFill>
                <a:latin typeface="微软雅黑" pitchFamily="34" charset="-122"/>
                <a:ea typeface="微软雅黑" pitchFamily="34" charset="-122"/>
              </a:rPr>
              <a:t> mul(</a:t>
            </a:r>
            <a:r>
              <a:rPr lang="en-US" altLang="zh-CN" sz="2400" b="1">
                <a:solidFill>
                  <a:srgbClr val="CC3300"/>
                </a:solidFill>
                <a:latin typeface="微软雅黑" pitchFamily="34" charset="-122"/>
                <a:ea typeface="微软雅黑" pitchFamily="34" charset="-122"/>
              </a:rPr>
              <a:t>int</a:t>
            </a:r>
            <a:r>
              <a:rPr lang="en-US" altLang="zh-CN" sz="2400" b="1">
                <a:solidFill>
                  <a:srgbClr val="008000"/>
                </a:solidFill>
                <a:latin typeface="微软雅黑" pitchFamily="34" charset="-122"/>
                <a:ea typeface="微软雅黑" pitchFamily="34" charset="-122"/>
              </a:rPr>
              <a:t> x, </a:t>
            </a:r>
            <a:r>
              <a:rPr lang="en-US" altLang="zh-CN" sz="2400" b="1">
                <a:solidFill>
                  <a:srgbClr val="CC3300"/>
                </a:solidFill>
                <a:latin typeface="微软雅黑" pitchFamily="34" charset="-122"/>
                <a:ea typeface="微软雅黑" pitchFamily="34" charset="-122"/>
              </a:rPr>
              <a:t>int</a:t>
            </a:r>
            <a:r>
              <a:rPr lang="en-US" altLang="zh-CN" sz="2400" b="1">
                <a:solidFill>
                  <a:srgbClr val="008000"/>
                </a:solidFill>
                <a:latin typeface="微软雅黑" pitchFamily="34" charset="-122"/>
                <a:ea typeface="微软雅黑" pitchFamily="34" charset="-122"/>
              </a:rPr>
              <a:t> y)</a:t>
            </a:r>
          </a:p>
          <a:p>
            <a:pPr lvl="1">
              <a:spcBef>
                <a:spcPct val="10000"/>
              </a:spcBef>
            </a:pPr>
            <a:r>
              <a:rPr lang="en-US" altLang="zh-CN" sz="2400" b="1">
                <a:solidFill>
                  <a:srgbClr val="008000"/>
                </a:solidFill>
                <a:latin typeface="微软雅黑" pitchFamily="34" charset="-122"/>
                <a:ea typeface="微软雅黑" pitchFamily="34" charset="-122"/>
              </a:rPr>
              <a:t>{ </a:t>
            </a:r>
          </a:p>
          <a:p>
            <a:pPr lvl="1">
              <a:spcBef>
                <a:spcPct val="10000"/>
              </a:spcBef>
            </a:pPr>
            <a:r>
              <a:rPr lang="en-US" altLang="zh-CN" sz="2400" b="1">
                <a:solidFill>
                  <a:srgbClr val="008000"/>
                </a:solidFill>
                <a:latin typeface="微软雅黑" pitchFamily="34" charset="-122"/>
                <a:ea typeface="微软雅黑" pitchFamily="34" charset="-122"/>
              </a:rPr>
              <a:t>	</a:t>
            </a:r>
            <a:r>
              <a:rPr lang="en-US" altLang="zh-CN" sz="2400" b="1">
                <a:solidFill>
                  <a:srgbClr val="CC3300"/>
                </a:solidFill>
                <a:latin typeface="微软雅黑" pitchFamily="34" charset="-122"/>
                <a:ea typeface="微软雅黑" pitchFamily="34" charset="-122"/>
              </a:rPr>
              <a:t>int</a:t>
            </a:r>
            <a:r>
              <a:rPr lang="en-US" altLang="zh-CN" sz="2400" b="1">
                <a:solidFill>
                  <a:srgbClr val="008000"/>
                </a:solidFill>
                <a:latin typeface="微软雅黑" pitchFamily="34" charset="-122"/>
                <a:ea typeface="微软雅黑" pitchFamily="34" charset="-122"/>
              </a:rPr>
              <a:t> z=x*y;</a:t>
            </a:r>
          </a:p>
          <a:p>
            <a:pPr lvl="1">
              <a:spcBef>
                <a:spcPct val="10000"/>
              </a:spcBef>
            </a:pPr>
            <a:r>
              <a:rPr lang="en-US" altLang="zh-CN" sz="2400" b="1">
                <a:solidFill>
                  <a:srgbClr val="008000"/>
                </a:solidFill>
                <a:latin typeface="微软雅黑" pitchFamily="34" charset="-122"/>
                <a:ea typeface="微软雅黑" pitchFamily="34" charset="-122"/>
              </a:rPr>
              <a:t>  	return z;</a:t>
            </a:r>
          </a:p>
          <a:p>
            <a:pPr lvl="1">
              <a:spcBef>
                <a:spcPct val="10000"/>
              </a:spcBef>
            </a:pPr>
            <a:r>
              <a:rPr lang="en-US" altLang="zh-CN" sz="2400" b="1">
                <a:solidFill>
                  <a:srgbClr val="008000"/>
                </a:solidFill>
                <a:latin typeface="微软雅黑" pitchFamily="34" charset="-122"/>
                <a:ea typeface="微软雅黑" pitchFamily="34" charset="-122"/>
              </a:rPr>
              <a:t>}</a:t>
            </a:r>
          </a:p>
        </p:txBody>
      </p:sp>
      <p:sp>
        <p:nvSpPr>
          <p:cNvPr id="722962" name="Text Box 18"/>
          <p:cNvSpPr txBox="1">
            <a:spLocks noChangeArrowheads="1"/>
          </p:cNvSpPr>
          <p:nvPr/>
        </p:nvSpPr>
        <p:spPr bwMode="auto">
          <a:xfrm>
            <a:off x="115888" y="5454650"/>
            <a:ext cx="4095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latin typeface="微软雅黑" pitchFamily="34" charset="-122"/>
                <a:ea typeface="微软雅黑" pitchFamily="34" charset="-122"/>
              </a:rPr>
              <a:t>若</a:t>
            </a:r>
            <a:r>
              <a:rPr lang="en-US" altLang="zh-CN" sz="2200" b="1">
                <a:latin typeface="微软雅黑" pitchFamily="34" charset="-122"/>
                <a:ea typeface="微软雅黑" pitchFamily="34" charset="-122"/>
              </a:rPr>
              <a:t>x</a:t>
            </a:r>
            <a:r>
              <a:rPr lang="zh-CN" altLang="en-US" sz="2200" b="1">
                <a:latin typeface="微软雅黑" pitchFamily="34" charset="-122"/>
                <a:ea typeface="微软雅黑" pitchFamily="34" charset="-122"/>
              </a:rPr>
              <a:t>、</a:t>
            </a:r>
            <a:r>
              <a:rPr lang="en-US" altLang="zh-CN" sz="2200" b="1">
                <a:latin typeface="微软雅黑" pitchFamily="34" charset="-122"/>
                <a:ea typeface="微软雅黑" pitchFamily="34" charset="-122"/>
              </a:rPr>
              <a:t>y</a:t>
            </a:r>
            <a:r>
              <a:rPr lang="zh-CN" altLang="en-US" sz="2200" b="1">
                <a:latin typeface="微软雅黑" pitchFamily="34" charset="-122"/>
                <a:ea typeface="微软雅黑" pitchFamily="34" charset="-122"/>
              </a:rPr>
              <a:t>和</a:t>
            </a:r>
            <a:r>
              <a:rPr lang="en-US" altLang="zh-CN" sz="2200" b="1">
                <a:latin typeface="微软雅黑" pitchFamily="34" charset="-122"/>
                <a:ea typeface="微软雅黑" pitchFamily="34" charset="-122"/>
              </a:rPr>
              <a:t>z</a:t>
            </a:r>
            <a:r>
              <a:rPr lang="zh-CN" altLang="en-US" sz="2200" b="1">
                <a:latin typeface="微软雅黑" pitchFamily="34" charset="-122"/>
                <a:ea typeface="微软雅黑" pitchFamily="34" charset="-122"/>
              </a:rPr>
              <a:t>都改成</a:t>
            </a:r>
            <a:r>
              <a:rPr lang="en-US" altLang="zh-CN" sz="2200" b="1">
                <a:solidFill>
                  <a:srgbClr val="FF0000"/>
                </a:solidFill>
                <a:latin typeface="微软雅黑" pitchFamily="34" charset="-122"/>
                <a:ea typeface="微软雅黑" pitchFamily="34" charset="-122"/>
              </a:rPr>
              <a:t>unsigned</a:t>
            </a:r>
            <a:r>
              <a:rPr lang="zh-CN" altLang="en-US" sz="2200" b="1">
                <a:latin typeface="微软雅黑" pitchFamily="34" charset="-122"/>
                <a:ea typeface="微软雅黑" pitchFamily="34" charset="-122"/>
              </a:rPr>
              <a:t>类型，则判断方式为</a:t>
            </a:r>
          </a:p>
        </p:txBody>
      </p:sp>
      <p:sp>
        <p:nvSpPr>
          <p:cNvPr id="722963" name="Text Box 19"/>
          <p:cNvSpPr txBox="1">
            <a:spLocks noChangeArrowheads="1"/>
          </p:cNvSpPr>
          <p:nvPr/>
        </p:nvSpPr>
        <p:spPr bwMode="auto">
          <a:xfrm>
            <a:off x="7812088" y="2033588"/>
            <a:ext cx="8096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solidFill>
                  <a:srgbClr val="FF0000"/>
                </a:solidFill>
                <a:ea typeface="微软雅黑" pitchFamily="34" charset="-122"/>
              </a:rPr>
              <a:t>结果溢出</a:t>
            </a:r>
          </a:p>
        </p:txBody>
      </p:sp>
      <p:sp>
        <p:nvSpPr>
          <p:cNvPr id="722964" name="Rectangle 20"/>
          <p:cNvSpPr>
            <a:spLocks noChangeArrowheads="1"/>
          </p:cNvSpPr>
          <p:nvPr/>
        </p:nvSpPr>
        <p:spPr bwMode="auto">
          <a:xfrm>
            <a:off x="206375" y="6219825"/>
            <a:ext cx="396081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200" b="1">
                <a:solidFill>
                  <a:srgbClr val="CC3300"/>
                </a:solidFill>
                <a:latin typeface="微软雅黑" pitchFamily="34" charset="-122"/>
                <a:ea typeface="微软雅黑" pitchFamily="34" charset="-122"/>
              </a:rPr>
              <a:t>乘积的高</a:t>
            </a:r>
            <a:r>
              <a:rPr lang="en-US" altLang="zh-CN" sz="2200" b="1">
                <a:solidFill>
                  <a:srgbClr val="CC3300"/>
                </a:solidFill>
                <a:latin typeface="微软雅黑" pitchFamily="34" charset="-122"/>
                <a:ea typeface="微软雅黑" pitchFamily="34" charset="-122"/>
              </a:rPr>
              <a:t>n</a:t>
            </a:r>
            <a:r>
              <a:rPr lang="zh-CN" altLang="en-US" sz="2200" b="1">
                <a:solidFill>
                  <a:srgbClr val="CC3300"/>
                </a:solidFill>
                <a:latin typeface="微软雅黑" pitchFamily="34" charset="-122"/>
                <a:ea typeface="微软雅黑" pitchFamily="34" charset="-122"/>
              </a:rPr>
              <a:t>位为全</a:t>
            </a:r>
            <a:r>
              <a:rPr lang="en-US" altLang="zh-CN" sz="2200" b="1">
                <a:solidFill>
                  <a:srgbClr val="CC3300"/>
                </a:solidFill>
                <a:latin typeface="微软雅黑" pitchFamily="34" charset="-122"/>
                <a:ea typeface="微软雅黑" pitchFamily="34" charset="-122"/>
              </a:rPr>
              <a:t>0</a:t>
            </a:r>
            <a:r>
              <a:rPr lang="zh-CN" altLang="en-US" sz="2200" b="1">
                <a:solidFill>
                  <a:srgbClr val="CC3300"/>
                </a:solidFill>
                <a:latin typeface="微软雅黑" pitchFamily="34" charset="-122"/>
                <a:ea typeface="微软雅黑" pitchFamily="34" charset="-122"/>
              </a:rPr>
              <a:t>，则不溢出</a:t>
            </a:r>
          </a:p>
        </p:txBody>
      </p:sp>
      <p:sp>
        <p:nvSpPr>
          <p:cNvPr id="722965" name="Line 21"/>
          <p:cNvSpPr>
            <a:spLocks noChangeShapeType="1"/>
          </p:cNvSpPr>
          <p:nvPr/>
        </p:nvSpPr>
        <p:spPr bwMode="auto">
          <a:xfrm flipV="1">
            <a:off x="2457450" y="4194175"/>
            <a:ext cx="2070100" cy="175577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935445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2947"/>
                                        </p:tgtEl>
                                        <p:attrNameLst>
                                          <p:attrName>style.visibility</p:attrName>
                                        </p:attrNameLst>
                                      </p:cBhvr>
                                      <p:to>
                                        <p:strVal val="visible"/>
                                      </p:to>
                                    </p:set>
                                    <p:animEffect transition="in" filter="blinds(horizontal)">
                                      <p:cBhvr>
                                        <p:cTn id="7" dur="500"/>
                                        <p:tgtEl>
                                          <p:spTgt spid="7229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2948"/>
                                        </p:tgtEl>
                                        <p:attrNameLst>
                                          <p:attrName>style.visibility</p:attrName>
                                        </p:attrNameLst>
                                      </p:cBhvr>
                                      <p:to>
                                        <p:strVal val="visible"/>
                                      </p:to>
                                    </p:set>
                                    <p:animEffect transition="in" filter="blinds(horizontal)">
                                      <p:cBhvr>
                                        <p:cTn id="12" dur="500"/>
                                        <p:tgtEl>
                                          <p:spTgt spid="7229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2949"/>
                                        </p:tgtEl>
                                        <p:attrNameLst>
                                          <p:attrName>style.visibility</p:attrName>
                                        </p:attrNameLst>
                                      </p:cBhvr>
                                      <p:to>
                                        <p:strVal val="visible"/>
                                      </p:to>
                                    </p:set>
                                    <p:animEffect transition="in" filter="blinds(horizontal)">
                                      <p:cBhvr>
                                        <p:cTn id="17" dur="500"/>
                                        <p:tgtEl>
                                          <p:spTgt spid="7229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22950"/>
                                        </p:tgtEl>
                                        <p:attrNameLst>
                                          <p:attrName>style.visibility</p:attrName>
                                        </p:attrNameLst>
                                      </p:cBhvr>
                                      <p:to>
                                        <p:strVal val="visible"/>
                                      </p:to>
                                    </p:set>
                                    <p:animEffect transition="in" filter="blinds(horizontal)">
                                      <p:cBhvr>
                                        <p:cTn id="22" dur="500"/>
                                        <p:tgtEl>
                                          <p:spTgt spid="7229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22959"/>
                                        </p:tgtEl>
                                        <p:attrNameLst>
                                          <p:attrName>style.visibility</p:attrName>
                                        </p:attrNameLst>
                                      </p:cBhvr>
                                      <p:to>
                                        <p:strVal val="visible"/>
                                      </p:to>
                                    </p:set>
                                    <p:animEffect transition="in" filter="blinds(horizontal)">
                                      <p:cBhvr>
                                        <p:cTn id="27" dur="500"/>
                                        <p:tgtEl>
                                          <p:spTgt spid="7229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22963"/>
                                        </p:tgtEl>
                                        <p:attrNameLst>
                                          <p:attrName>style.visibility</p:attrName>
                                        </p:attrNameLst>
                                      </p:cBhvr>
                                      <p:to>
                                        <p:strVal val="visible"/>
                                      </p:to>
                                    </p:set>
                                    <p:animEffect transition="in" filter="blinds(horizontal)">
                                      <p:cBhvr>
                                        <p:cTn id="32" dur="500"/>
                                        <p:tgtEl>
                                          <p:spTgt spid="72296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22961"/>
                                        </p:tgtEl>
                                        <p:attrNameLst>
                                          <p:attrName>style.visibility</p:attrName>
                                        </p:attrNameLst>
                                      </p:cBhvr>
                                      <p:to>
                                        <p:strVal val="visible"/>
                                      </p:to>
                                    </p:set>
                                    <p:animEffect transition="in" filter="blinds(horizontal)">
                                      <p:cBhvr>
                                        <p:cTn id="37" dur="500"/>
                                        <p:tgtEl>
                                          <p:spTgt spid="72296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22960">
                                            <p:txEl>
                                              <p:pRg st="0" end="0"/>
                                            </p:txEl>
                                          </p:spTgt>
                                        </p:tgtEl>
                                        <p:attrNameLst>
                                          <p:attrName>style.visibility</p:attrName>
                                        </p:attrNameLst>
                                      </p:cBhvr>
                                      <p:to>
                                        <p:strVal val="visible"/>
                                      </p:to>
                                    </p:set>
                                    <p:animEffect transition="in" filter="blinds(horizontal)">
                                      <p:cBhvr>
                                        <p:cTn id="42" dur="500"/>
                                        <p:tgtEl>
                                          <p:spTgt spid="722960">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22960">
                                            <p:txEl>
                                              <p:pRg st="1" end="1"/>
                                            </p:txEl>
                                          </p:spTgt>
                                        </p:tgtEl>
                                        <p:attrNameLst>
                                          <p:attrName>style.visibility</p:attrName>
                                        </p:attrNameLst>
                                      </p:cBhvr>
                                      <p:to>
                                        <p:strVal val="visible"/>
                                      </p:to>
                                    </p:set>
                                    <p:animEffect transition="in" filter="blinds(horizontal)">
                                      <p:cBhvr>
                                        <p:cTn id="47" dur="500"/>
                                        <p:tgtEl>
                                          <p:spTgt spid="722960">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722960">
                                            <p:txEl>
                                              <p:pRg st="2" end="2"/>
                                            </p:txEl>
                                          </p:spTgt>
                                        </p:tgtEl>
                                        <p:attrNameLst>
                                          <p:attrName>style.visibility</p:attrName>
                                        </p:attrNameLst>
                                      </p:cBhvr>
                                      <p:to>
                                        <p:strVal val="visible"/>
                                      </p:to>
                                    </p:set>
                                    <p:animEffect transition="in" filter="blinds(horizontal)">
                                      <p:cBhvr>
                                        <p:cTn id="52" dur="500"/>
                                        <p:tgtEl>
                                          <p:spTgt spid="722960">
                                            <p:txEl>
                                              <p:pRg st="2" end="2"/>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722960">
                                            <p:txEl>
                                              <p:pRg st="3" end="3"/>
                                            </p:txEl>
                                          </p:spTgt>
                                        </p:tgtEl>
                                        <p:attrNameLst>
                                          <p:attrName>style.visibility</p:attrName>
                                        </p:attrNameLst>
                                      </p:cBhvr>
                                      <p:to>
                                        <p:strVal val="visible"/>
                                      </p:to>
                                    </p:set>
                                    <p:animEffect transition="in" filter="blinds(horizontal)">
                                      <p:cBhvr>
                                        <p:cTn id="57" dur="500"/>
                                        <p:tgtEl>
                                          <p:spTgt spid="722960">
                                            <p:txEl>
                                              <p:pRg st="3" end="3"/>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722960">
                                            <p:txEl>
                                              <p:pRg st="4" end="4"/>
                                            </p:txEl>
                                          </p:spTgt>
                                        </p:tgtEl>
                                        <p:attrNameLst>
                                          <p:attrName>style.visibility</p:attrName>
                                        </p:attrNameLst>
                                      </p:cBhvr>
                                      <p:to>
                                        <p:strVal val="visible"/>
                                      </p:to>
                                    </p:set>
                                    <p:animEffect transition="in" filter="blinds(horizontal)">
                                      <p:cBhvr>
                                        <p:cTn id="62" dur="500"/>
                                        <p:tgtEl>
                                          <p:spTgt spid="722960">
                                            <p:txEl>
                                              <p:pRg st="4" end="4"/>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722960">
                                            <p:txEl>
                                              <p:pRg st="5" end="5"/>
                                            </p:txEl>
                                          </p:spTgt>
                                        </p:tgtEl>
                                        <p:attrNameLst>
                                          <p:attrName>style.visibility</p:attrName>
                                        </p:attrNameLst>
                                      </p:cBhvr>
                                      <p:to>
                                        <p:strVal val="visible"/>
                                      </p:to>
                                    </p:set>
                                    <p:animEffect transition="in" filter="blinds(horizontal)">
                                      <p:cBhvr>
                                        <p:cTn id="67" dur="500"/>
                                        <p:tgtEl>
                                          <p:spTgt spid="722960">
                                            <p:txEl>
                                              <p:pRg st="5" end="5"/>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22962"/>
                                        </p:tgtEl>
                                        <p:attrNameLst>
                                          <p:attrName>style.visibility</p:attrName>
                                        </p:attrNameLst>
                                      </p:cBhvr>
                                      <p:to>
                                        <p:strVal val="visible"/>
                                      </p:to>
                                    </p:set>
                                    <p:animEffect transition="in" filter="blinds(horizontal)">
                                      <p:cBhvr>
                                        <p:cTn id="72" dur="500"/>
                                        <p:tgtEl>
                                          <p:spTgt spid="72296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722965"/>
                                        </p:tgtEl>
                                        <p:attrNameLst>
                                          <p:attrName>style.visibility</p:attrName>
                                        </p:attrNameLst>
                                      </p:cBhvr>
                                      <p:to>
                                        <p:strVal val="visible"/>
                                      </p:to>
                                    </p:set>
                                    <p:animEffect transition="in" filter="blinds(horizontal)">
                                      <p:cBhvr>
                                        <p:cTn id="77" dur="500"/>
                                        <p:tgtEl>
                                          <p:spTgt spid="72296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722964"/>
                                        </p:tgtEl>
                                        <p:attrNameLst>
                                          <p:attrName>style.visibility</p:attrName>
                                        </p:attrNameLst>
                                      </p:cBhvr>
                                      <p:to>
                                        <p:strVal val="visible"/>
                                      </p:to>
                                    </p:set>
                                    <p:animEffect transition="in" filter="blinds(horizontal)">
                                      <p:cBhvr>
                                        <p:cTn id="82" dur="500"/>
                                        <p:tgtEl>
                                          <p:spTgt spid="722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47" grpId="0"/>
      <p:bldP spid="722948" grpId="0"/>
      <p:bldP spid="722949" grpId="0"/>
      <p:bldP spid="722959" grpId="0"/>
      <p:bldP spid="722961" grpId="0" animBg="1"/>
      <p:bldP spid="722962" grpId="0"/>
      <p:bldP spid="722963" grpId="0"/>
      <p:bldP spid="722964" grpId="0"/>
      <p:bldP spid="72296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457200" y="98425"/>
            <a:ext cx="8229600" cy="561975"/>
          </a:xfrm>
        </p:spPr>
        <p:txBody>
          <a:bodyPr/>
          <a:lstStyle/>
          <a:p>
            <a:r>
              <a:rPr lang="zh-CN" altLang="en-US" smtClean="0"/>
              <a:t>变量与常数之间的乘运算</a:t>
            </a:r>
            <a:r>
              <a:rPr lang="zh-CN" altLang="en-US" sz="3600" smtClean="0"/>
              <a:t> </a:t>
            </a:r>
          </a:p>
        </p:txBody>
      </p:sp>
      <p:sp>
        <p:nvSpPr>
          <p:cNvPr id="733187" name="Rectangle 3"/>
          <p:cNvSpPr>
            <a:spLocks noGrp="1" noChangeArrowheads="1"/>
          </p:cNvSpPr>
          <p:nvPr>
            <p:ph type="body" idx="1"/>
          </p:nvPr>
        </p:nvSpPr>
        <p:spPr>
          <a:xfrm>
            <a:off x="476250" y="819150"/>
            <a:ext cx="8229600" cy="5805488"/>
          </a:xfrm>
        </p:spPr>
        <p:txBody>
          <a:bodyPr/>
          <a:lstStyle/>
          <a:p>
            <a:pPr>
              <a:lnSpc>
                <a:spcPct val="130000"/>
              </a:lnSpc>
              <a:spcBef>
                <a:spcPct val="35000"/>
              </a:spcBef>
            </a:pPr>
            <a:r>
              <a:rPr lang="zh-CN" altLang="en-US" dirty="0" smtClean="0">
                <a:latin typeface="微软雅黑" pitchFamily="34" charset="-122"/>
                <a:ea typeface="微软雅黑" pitchFamily="34" charset="-122"/>
              </a:rPr>
              <a:t>整数乘法运算比移位和加法等运算所用时间长，通常一次乘法运算需要多个时钟周期，而一次移位、加法和减法等运算只要一个或更少的时钟周期，因此，</a:t>
            </a:r>
            <a:r>
              <a:rPr lang="zh-CN" altLang="en-US" dirty="0" smtClean="0">
                <a:solidFill>
                  <a:srgbClr val="FF0000"/>
                </a:solidFill>
                <a:latin typeface="微软雅黑" pitchFamily="34" charset="-122"/>
                <a:ea typeface="微软雅黑" pitchFamily="34" charset="-122"/>
              </a:rPr>
              <a:t>编译器在处理变量与常数相乘时，往往以移位、加法和减法的组合运算来代替乘法运算。</a:t>
            </a:r>
          </a:p>
          <a:p>
            <a:pPr>
              <a:lnSpc>
                <a:spcPct val="130000"/>
              </a:lnSpc>
              <a:spcBef>
                <a:spcPct val="35000"/>
              </a:spcBef>
              <a:buFontTx/>
              <a:buNone/>
            </a:pPr>
            <a:r>
              <a:rPr lang="zh-CN" altLang="en-US" dirty="0" smtClean="0">
                <a:latin typeface="微软雅黑" pitchFamily="34" charset="-122"/>
                <a:ea typeface="微软雅黑" pitchFamily="34" charset="-122"/>
              </a:rPr>
              <a:t>    </a:t>
            </a:r>
            <a:r>
              <a:rPr lang="zh-CN" altLang="en-US" dirty="0" smtClean="0">
                <a:solidFill>
                  <a:srgbClr val="008000"/>
                </a:solidFill>
                <a:latin typeface="微软雅黑" pitchFamily="34" charset="-122"/>
                <a:ea typeface="微软雅黑" pitchFamily="34" charset="-122"/>
              </a:rPr>
              <a:t>例如，对于表达式</a:t>
            </a:r>
            <a:r>
              <a:rPr lang="en-US" altLang="zh-CN" dirty="0" smtClean="0">
                <a:solidFill>
                  <a:srgbClr val="008000"/>
                </a:solidFill>
                <a:latin typeface="微软雅黑" pitchFamily="34" charset="-122"/>
                <a:ea typeface="微软雅黑" pitchFamily="34" charset="-122"/>
              </a:rPr>
              <a:t>x*20</a:t>
            </a:r>
            <a:r>
              <a:rPr lang="zh-CN" altLang="en-US" dirty="0" smtClean="0">
                <a:solidFill>
                  <a:srgbClr val="008000"/>
                </a:solidFill>
                <a:latin typeface="微软雅黑" pitchFamily="34" charset="-122"/>
                <a:ea typeface="微软雅黑" pitchFamily="34" charset="-122"/>
              </a:rPr>
              <a:t>，编译器可以利用</a:t>
            </a:r>
            <a:r>
              <a:rPr lang="en-US" altLang="zh-CN" dirty="0" smtClean="0">
                <a:solidFill>
                  <a:srgbClr val="008000"/>
                </a:solidFill>
                <a:latin typeface="微软雅黑" pitchFamily="34" charset="-122"/>
                <a:ea typeface="微软雅黑" pitchFamily="34" charset="-122"/>
              </a:rPr>
              <a:t>20=16+4=2</a:t>
            </a:r>
            <a:r>
              <a:rPr lang="en-US" altLang="zh-CN" baseline="30000" dirty="0" smtClean="0">
                <a:solidFill>
                  <a:srgbClr val="008000"/>
                </a:solidFill>
                <a:latin typeface="微软雅黑" pitchFamily="34" charset="-122"/>
                <a:ea typeface="微软雅黑" pitchFamily="34" charset="-122"/>
              </a:rPr>
              <a:t>4</a:t>
            </a:r>
            <a:r>
              <a:rPr lang="en-US" altLang="zh-CN" dirty="0" smtClean="0">
                <a:solidFill>
                  <a:srgbClr val="008000"/>
                </a:solidFill>
                <a:latin typeface="微软雅黑" pitchFamily="34" charset="-122"/>
                <a:ea typeface="微软雅黑" pitchFamily="34" charset="-122"/>
              </a:rPr>
              <a:t>+2</a:t>
            </a:r>
            <a:r>
              <a:rPr lang="en-US" altLang="zh-CN" baseline="30000" dirty="0" smtClean="0">
                <a:solidFill>
                  <a:srgbClr val="008000"/>
                </a:solidFill>
                <a:latin typeface="微软雅黑" pitchFamily="34" charset="-122"/>
                <a:ea typeface="微软雅黑" pitchFamily="34" charset="-122"/>
              </a:rPr>
              <a:t>2</a:t>
            </a:r>
            <a:r>
              <a:rPr lang="zh-CN" altLang="en-US" dirty="0" smtClean="0">
                <a:solidFill>
                  <a:srgbClr val="008000"/>
                </a:solidFill>
                <a:latin typeface="微软雅黑" pitchFamily="34" charset="-122"/>
                <a:ea typeface="微软雅黑" pitchFamily="34" charset="-122"/>
              </a:rPr>
              <a:t>，将</a:t>
            </a:r>
            <a:r>
              <a:rPr lang="en-US" altLang="zh-CN" dirty="0" smtClean="0">
                <a:solidFill>
                  <a:srgbClr val="008000"/>
                </a:solidFill>
                <a:latin typeface="微软雅黑" pitchFamily="34" charset="-122"/>
                <a:ea typeface="微软雅黑" pitchFamily="34" charset="-122"/>
              </a:rPr>
              <a:t>x*20</a:t>
            </a:r>
            <a:r>
              <a:rPr lang="zh-CN" altLang="en-US" dirty="0" smtClean="0">
                <a:solidFill>
                  <a:srgbClr val="008000"/>
                </a:solidFill>
                <a:latin typeface="微软雅黑" pitchFamily="34" charset="-122"/>
                <a:ea typeface="微软雅黑" pitchFamily="34" charset="-122"/>
              </a:rPr>
              <a:t>转换为</a:t>
            </a:r>
            <a:r>
              <a:rPr lang="en-US" altLang="zh-CN" dirty="0" smtClean="0">
                <a:solidFill>
                  <a:srgbClr val="008000"/>
                </a:solidFill>
                <a:latin typeface="微软雅黑" pitchFamily="34" charset="-122"/>
                <a:ea typeface="微软雅黑" pitchFamily="34" charset="-122"/>
              </a:rPr>
              <a:t>(x&lt;&lt;4)+(x&lt;&lt;2)</a:t>
            </a:r>
            <a:r>
              <a:rPr lang="zh-CN" altLang="en-US" dirty="0" smtClean="0">
                <a:solidFill>
                  <a:srgbClr val="008000"/>
                </a:solidFill>
                <a:latin typeface="微软雅黑" pitchFamily="34" charset="-122"/>
                <a:ea typeface="微软雅黑" pitchFamily="34" charset="-122"/>
              </a:rPr>
              <a:t>，这样，一次乘法转换成了两次移位和一次加法。</a:t>
            </a:r>
          </a:p>
          <a:p>
            <a:pPr>
              <a:lnSpc>
                <a:spcPct val="130000"/>
              </a:lnSpc>
              <a:spcBef>
                <a:spcPct val="35000"/>
              </a:spcBef>
            </a:pPr>
            <a:r>
              <a:rPr lang="zh-CN" altLang="en-US" dirty="0" smtClean="0">
                <a:latin typeface="微软雅黑" pitchFamily="34" charset="-122"/>
                <a:ea typeface="微软雅黑" pitchFamily="34" charset="-122"/>
              </a:rPr>
              <a:t>不管是无符号数还是带符号整数的乘法，即使乘积溢出时，利用移位和加减运算组合的方式得到的结果都是和采用直接相乘的结果是一样的。</a:t>
            </a:r>
          </a:p>
        </p:txBody>
      </p:sp>
    </p:spTree>
    <p:extLst>
      <p:ext uri="{BB962C8B-B14F-4D97-AF65-F5344CB8AC3E}">
        <p14:creationId xmlns:p14="http://schemas.microsoft.com/office/powerpoint/2010/main" val="115856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3187">
                                            <p:txEl>
                                              <p:pRg st="0" end="0"/>
                                            </p:txEl>
                                          </p:spTgt>
                                        </p:tgtEl>
                                        <p:attrNameLst>
                                          <p:attrName>style.visibility</p:attrName>
                                        </p:attrNameLst>
                                      </p:cBhvr>
                                      <p:to>
                                        <p:strVal val="visible"/>
                                      </p:to>
                                    </p:set>
                                    <p:animEffect transition="in" filter="blinds(horizontal)">
                                      <p:cBhvr>
                                        <p:cTn id="7" dur="500"/>
                                        <p:tgtEl>
                                          <p:spTgt spid="733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33187">
                                            <p:txEl>
                                              <p:pRg st="1" end="1"/>
                                            </p:txEl>
                                          </p:spTgt>
                                        </p:tgtEl>
                                        <p:attrNameLst>
                                          <p:attrName>style.visibility</p:attrName>
                                        </p:attrNameLst>
                                      </p:cBhvr>
                                      <p:to>
                                        <p:strVal val="visible"/>
                                      </p:to>
                                    </p:set>
                                    <p:animEffect transition="in" filter="blinds(horizontal)">
                                      <p:cBhvr>
                                        <p:cTn id="12" dur="500"/>
                                        <p:tgtEl>
                                          <p:spTgt spid="7331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33187">
                                            <p:txEl>
                                              <p:pRg st="2" end="2"/>
                                            </p:txEl>
                                          </p:spTgt>
                                        </p:tgtEl>
                                        <p:attrNameLst>
                                          <p:attrName>style.visibility</p:attrName>
                                        </p:attrNameLst>
                                      </p:cBhvr>
                                      <p:to>
                                        <p:strVal val="visible"/>
                                      </p:to>
                                    </p:set>
                                    <p:animEffect transition="in" filter="blinds(horizontal)">
                                      <p:cBhvr>
                                        <p:cTn id="17" dur="500"/>
                                        <p:tgtEl>
                                          <p:spTgt spid="7331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lvl="1" eaLnBrk="1" hangingPunct="1">
              <a:lnSpc>
                <a:spcPct val="145000"/>
              </a:lnSpc>
              <a:spcBef>
                <a:spcPct val="75000"/>
              </a:spcBef>
            </a:pPr>
            <a:r>
              <a:rPr lang="en-US" altLang="zh-CN" dirty="0" smtClean="0"/>
              <a:t/>
            </a:r>
            <a:br>
              <a:rPr lang="en-US" altLang="zh-CN" dirty="0" smtClean="0"/>
            </a:br>
            <a:r>
              <a:rPr lang="zh-CN" altLang="en-US" dirty="0" smtClean="0">
                <a:solidFill>
                  <a:srgbClr val="FF0000"/>
                </a:solidFill>
              </a:rPr>
              <a:t/>
            </a:r>
            <a:br>
              <a:rPr lang="zh-CN" altLang="en-US" dirty="0" smtClean="0">
                <a:solidFill>
                  <a:srgbClr val="FF0000"/>
                </a:solidFill>
              </a:rPr>
            </a:br>
            <a:r>
              <a:rPr lang="en-US" altLang="zh-CN" dirty="0" smtClean="0">
                <a:solidFill>
                  <a:srgbClr val="FF0000"/>
                </a:solidFill>
              </a:rPr>
              <a:t>1. </a:t>
            </a:r>
            <a:r>
              <a:rPr lang="zh-CN" altLang="en-US" dirty="0" smtClean="0">
                <a:solidFill>
                  <a:srgbClr val="FF0000"/>
                </a:solidFill>
              </a:rPr>
              <a:t>位</a:t>
            </a:r>
            <a:r>
              <a:rPr lang="zh-CN" altLang="en-US" dirty="0" smtClean="0">
                <a:solidFill>
                  <a:srgbClr val="FF0000"/>
                </a:solidFill>
                <a:latin typeface="微软雅黑" panose="020B0503020204020204" pitchFamily="34" charset="-122"/>
                <a:ea typeface="微软雅黑" panose="020B0503020204020204" pitchFamily="34" charset="-122"/>
              </a:rPr>
              <a:t>运算</a:t>
            </a:r>
            <a:r>
              <a:rPr lang="zh-CN" altLang="en-US" sz="2800" dirty="0">
                <a:solidFill>
                  <a:srgbClr val="0066CC"/>
                </a:solidFill>
                <a:latin typeface="微软雅黑" pitchFamily="34" charset="-122"/>
                <a:ea typeface="微软雅黑" pitchFamily="34" charset="-122"/>
              </a:rPr>
              <a:t/>
            </a:r>
            <a:br>
              <a:rPr lang="zh-CN" altLang="en-US" sz="2800" dirty="0">
                <a:solidFill>
                  <a:srgbClr val="0066CC"/>
                </a:solidFill>
                <a:latin typeface="微软雅黑" pitchFamily="34" charset="-122"/>
                <a:ea typeface="微软雅黑" pitchFamily="34" charset="-122"/>
              </a:rPr>
            </a:br>
            <a:r>
              <a:rPr lang="zh-CN" altLang="en-US" dirty="0" smtClean="0"/>
              <a:t/>
            </a:r>
            <a:br>
              <a:rPr lang="zh-CN" altLang="en-US" dirty="0" smtClean="0"/>
            </a:br>
            <a:r>
              <a:rPr lang="en-US" altLang="zh-CN" dirty="0" smtClean="0"/>
              <a:t/>
            </a:r>
            <a:br>
              <a:rPr lang="en-US" altLang="zh-CN" dirty="0" smtClean="0"/>
            </a:br>
            <a:endParaRPr lang="en-US" altLang="zh-CN" sz="2800" dirty="0" smtClean="0">
              <a:solidFill>
                <a:srgbClr val="3333CC"/>
              </a:solidFill>
              <a:latin typeface="微软雅黑" pitchFamily="34" charset="-122"/>
              <a:ea typeface="微软雅黑" pitchFamily="34" charset="-122"/>
            </a:endParaRPr>
          </a:p>
        </p:txBody>
      </p:sp>
    </p:spTree>
    <p:extLst>
      <p:ext uri="{BB962C8B-B14F-4D97-AF65-F5344CB8AC3E}">
        <p14:creationId xmlns:p14="http://schemas.microsoft.com/office/powerpoint/2010/main" val="22614919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标题 1"/>
          <p:cNvSpPr>
            <a:spLocks noGrp="1" noChangeArrowheads="1"/>
          </p:cNvSpPr>
          <p:nvPr>
            <p:ph type="title"/>
          </p:nvPr>
        </p:nvSpPr>
        <p:spPr>
          <a:xfrm>
            <a:off x="800100" y="190500"/>
            <a:ext cx="6073775" cy="479425"/>
          </a:xfrm>
        </p:spPr>
        <p:txBody>
          <a:bodyPr/>
          <a:lstStyle/>
          <a:p>
            <a:r>
              <a:rPr lang="zh-CN" altLang="en-US" smtClean="0">
                <a:ea typeface="宋体" pitchFamily="2" charset="-122"/>
              </a:rPr>
              <a:t>关于乘运算的几个问题</a:t>
            </a:r>
          </a:p>
        </p:txBody>
      </p:sp>
      <p:sp>
        <p:nvSpPr>
          <p:cNvPr id="63491" name="内容占位符 2">
            <a:extLst>
              <a:ext uri="{FF2B5EF4-FFF2-40B4-BE49-F238E27FC236}">
                <a16:creationId xmlns:a16="http://schemas.microsoft.com/office/drawing/2014/main" xmlns="" id="{D0E8F392-3770-4646-BFF6-B7476EED916F}"/>
              </a:ext>
            </a:extLst>
          </p:cNvPr>
          <p:cNvSpPr>
            <a:spLocks noGrp="1"/>
          </p:cNvSpPr>
          <p:nvPr>
            <p:ph idx="1"/>
          </p:nvPr>
        </p:nvSpPr>
        <p:spPr>
          <a:xfrm>
            <a:off x="242888" y="785813"/>
            <a:ext cx="8702675" cy="5899150"/>
          </a:xfrm>
        </p:spPr>
        <p:txBody>
          <a:bodyPr/>
          <a:lstStyle/>
          <a:p>
            <a:pPr>
              <a:lnSpc>
                <a:spcPts val="3000"/>
              </a:lnSpc>
              <a:spcBef>
                <a:spcPts val="0"/>
              </a:spcBef>
              <a:defRPr/>
            </a:pPr>
            <a:r>
              <a:rPr lang="zh-CN" altLang="en-US" sz="2000" dirty="0">
                <a:latin typeface="微软雅黑" panose="020B0503020204020204" pitchFamily="34" charset="-122"/>
                <a:ea typeface="微软雅黑" panose="020B0503020204020204" pitchFamily="34" charset="-122"/>
              </a:rPr>
              <a:t>假定</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中没有乘法器，只有</a:t>
            </a:r>
            <a:r>
              <a:rPr lang="en-US" altLang="zh-CN" sz="2000" dirty="0">
                <a:latin typeface="微软雅黑" panose="020B0503020204020204" pitchFamily="34" charset="-122"/>
                <a:ea typeface="微软雅黑" panose="020B0503020204020204" pitchFamily="34" charset="-122"/>
              </a:rPr>
              <a:t>ALU</a:t>
            </a:r>
            <a:r>
              <a:rPr lang="zh-CN" altLang="en-US" sz="2000" dirty="0">
                <a:latin typeface="微软雅黑" panose="020B0503020204020204" pitchFamily="34" charset="-122"/>
                <a:ea typeface="微软雅黑" panose="020B0503020204020204" pitchFamily="34" charset="-122"/>
              </a:rPr>
              <a:t>、移位器以及与、或、非等逻辑电路，则其指令系统能提供乘法指令吗？ </a:t>
            </a:r>
            <a:endParaRPr lang="en-US" altLang="zh-CN" sz="2000" dirty="0">
              <a:solidFill>
                <a:srgbClr val="990000"/>
              </a:solidFill>
              <a:latin typeface="微软雅黑" panose="020B0503020204020204" pitchFamily="34" charset="-122"/>
              <a:ea typeface="微软雅黑" panose="020B0503020204020204" pitchFamily="34" charset="-122"/>
            </a:endParaRPr>
          </a:p>
          <a:p>
            <a:pPr>
              <a:lnSpc>
                <a:spcPts val="3000"/>
              </a:lnSpc>
              <a:spcBef>
                <a:spcPts val="0"/>
              </a:spcBef>
              <a:defRPr/>
            </a:pPr>
            <a:r>
              <a:rPr lang="zh-CN" altLang="en-US" sz="2000" dirty="0">
                <a:latin typeface="微软雅黑" panose="020B0503020204020204" pitchFamily="34" charset="-122"/>
                <a:ea typeface="微软雅黑" panose="020B0503020204020204" pitchFamily="34" charset="-122"/>
              </a:rPr>
              <a:t>假定</a:t>
            </a:r>
            <a:r>
              <a:rPr lang="en-US" altLang="zh-CN" sz="2000" dirty="0">
                <a:latin typeface="微软雅黑" panose="020B0503020204020204" pitchFamily="34" charset="-122"/>
                <a:ea typeface="微软雅黑" panose="020B0503020204020204" pitchFamily="34" charset="-122"/>
              </a:rPr>
              <a:t>ISA</a:t>
            </a:r>
            <a:r>
              <a:rPr lang="zh-CN" altLang="en-US" sz="2000" dirty="0">
                <a:latin typeface="微软雅黑" panose="020B0503020204020204" pitchFamily="34" charset="-122"/>
                <a:ea typeface="微软雅黑" panose="020B0503020204020204" pitchFamily="34" charset="-122"/>
              </a:rPr>
              <a:t>中不包含乘法指令，但包含加、减、移位以及与、或、非三种逻辑运算指令，则基于该</a:t>
            </a:r>
            <a:r>
              <a:rPr lang="en-US" altLang="zh-CN" sz="2000" dirty="0">
                <a:latin typeface="微软雅黑" panose="020B0503020204020204" pitchFamily="34" charset="-122"/>
                <a:ea typeface="微软雅黑" panose="020B0503020204020204" pitchFamily="34" charset="-122"/>
              </a:rPr>
              <a:t>ISA</a:t>
            </a:r>
            <a:r>
              <a:rPr lang="zh-CN" altLang="en-US" sz="2000" dirty="0">
                <a:latin typeface="微软雅黑" panose="020B0503020204020204" pitchFamily="34" charset="-122"/>
                <a:ea typeface="微软雅黑" panose="020B0503020204020204" pitchFamily="34" charset="-122"/>
              </a:rPr>
              <a:t>的系统能执行以下程序吗？ </a:t>
            </a:r>
            <a:endParaRPr lang="en-US" altLang="zh-CN" sz="2000" dirty="0">
              <a:latin typeface="微软雅黑" panose="020B0503020204020204" pitchFamily="34" charset="-122"/>
              <a:ea typeface="微软雅黑" panose="020B0503020204020204" pitchFamily="34" charset="-122"/>
            </a:endParaRPr>
          </a:p>
          <a:p>
            <a:pPr marL="0" indent="0">
              <a:lnSpc>
                <a:spcPct val="100000"/>
              </a:lnSpc>
              <a:spcBef>
                <a:spcPts val="0"/>
              </a:spcBef>
              <a:buFont typeface="Wingdings" pitchFamily="2" charset="2"/>
              <a:buNone/>
              <a:defRPr/>
            </a:pPr>
            <a:r>
              <a:rPr lang="en-US" altLang="zh-CN" sz="2000" dirty="0">
                <a:solidFill>
                  <a:srgbClr val="990000"/>
                </a:solidFill>
                <a:latin typeface="微软雅黑" panose="020B0503020204020204" pitchFamily="34" charset="-122"/>
                <a:ea typeface="微软雅黑" panose="020B0503020204020204" pitchFamily="34" charset="-122"/>
              </a:rPr>
              <a:t>   </a:t>
            </a:r>
            <a:r>
              <a:rPr lang="en-US" altLang="zh-CN" sz="2000" dirty="0" err="1">
                <a:solidFill>
                  <a:srgbClr val="990000"/>
                </a:solidFill>
                <a:latin typeface="微软雅黑" panose="020B0503020204020204" pitchFamily="34" charset="-122"/>
                <a:ea typeface="微软雅黑" panose="020B0503020204020204" pitchFamily="34" charset="-122"/>
              </a:rPr>
              <a:t>int</a:t>
            </a:r>
            <a:r>
              <a:rPr lang="en-US" altLang="zh-CN" sz="2000" dirty="0">
                <a:solidFill>
                  <a:srgbClr val="990000"/>
                </a:solidFill>
                <a:latin typeface="微软雅黑" panose="020B0503020204020204" pitchFamily="34" charset="-122"/>
                <a:ea typeface="微软雅黑" panose="020B0503020204020204" pitchFamily="34" charset="-122"/>
              </a:rPr>
              <a:t> </a:t>
            </a:r>
            <a:r>
              <a:rPr lang="en-US" altLang="zh-CN" sz="2000" dirty="0" err="1">
                <a:solidFill>
                  <a:srgbClr val="990000"/>
                </a:solidFill>
                <a:latin typeface="微软雅黑" panose="020B0503020204020204" pitchFamily="34" charset="-122"/>
                <a:ea typeface="微软雅黑" panose="020B0503020204020204" pitchFamily="34" charset="-122"/>
              </a:rPr>
              <a:t>imul</a:t>
            </a:r>
            <a:r>
              <a:rPr lang="en-US" altLang="zh-CN" sz="2000" dirty="0">
                <a:solidFill>
                  <a:srgbClr val="990000"/>
                </a:solidFill>
                <a:latin typeface="微软雅黑" panose="020B0503020204020204" pitchFamily="34" charset="-122"/>
                <a:ea typeface="微软雅黑" panose="020B0503020204020204" pitchFamily="34" charset="-122"/>
              </a:rPr>
              <a:t>(</a:t>
            </a:r>
            <a:r>
              <a:rPr lang="en-US" altLang="zh-CN" sz="2000" dirty="0" err="1">
                <a:solidFill>
                  <a:srgbClr val="990000"/>
                </a:solidFill>
                <a:latin typeface="微软雅黑" panose="020B0503020204020204" pitchFamily="34" charset="-122"/>
                <a:ea typeface="微软雅黑" panose="020B0503020204020204" pitchFamily="34" charset="-122"/>
              </a:rPr>
              <a:t>int</a:t>
            </a:r>
            <a:r>
              <a:rPr lang="en-US" altLang="zh-CN" sz="2000" dirty="0">
                <a:solidFill>
                  <a:srgbClr val="990000"/>
                </a:solidFill>
                <a:latin typeface="微软雅黑" panose="020B0503020204020204" pitchFamily="34" charset="-122"/>
                <a:ea typeface="微软雅黑" panose="020B0503020204020204" pitchFamily="34" charset="-122"/>
              </a:rPr>
              <a:t> x, </a:t>
            </a:r>
            <a:r>
              <a:rPr lang="en-US" altLang="zh-CN" sz="2000" dirty="0" err="1">
                <a:solidFill>
                  <a:srgbClr val="990000"/>
                </a:solidFill>
                <a:latin typeface="微软雅黑" panose="020B0503020204020204" pitchFamily="34" charset="-122"/>
                <a:ea typeface="微软雅黑" panose="020B0503020204020204" pitchFamily="34" charset="-122"/>
              </a:rPr>
              <a:t>int</a:t>
            </a:r>
            <a:r>
              <a:rPr lang="en-US" altLang="zh-CN" sz="2000" dirty="0">
                <a:solidFill>
                  <a:srgbClr val="990000"/>
                </a:solidFill>
                <a:latin typeface="微软雅黑" panose="020B0503020204020204" pitchFamily="34" charset="-122"/>
                <a:ea typeface="微软雅黑" panose="020B0503020204020204" pitchFamily="34" charset="-122"/>
              </a:rPr>
              <a:t> y)  {</a:t>
            </a:r>
            <a:endParaRPr lang="zh-CN" altLang="zh-CN" sz="2000" dirty="0">
              <a:solidFill>
                <a:srgbClr val="990000"/>
              </a:solidFill>
              <a:latin typeface="微软雅黑" panose="020B0503020204020204" pitchFamily="34" charset="-122"/>
              <a:ea typeface="微软雅黑" panose="020B0503020204020204" pitchFamily="34" charset="-122"/>
            </a:endParaRPr>
          </a:p>
          <a:p>
            <a:pPr marL="0" indent="0">
              <a:lnSpc>
                <a:spcPct val="100000"/>
              </a:lnSpc>
              <a:spcBef>
                <a:spcPts val="0"/>
              </a:spcBef>
              <a:buFont typeface="Wingdings" pitchFamily="2" charset="2"/>
              <a:buNone/>
              <a:defRPr/>
            </a:pPr>
            <a:r>
              <a:rPr lang="en-US" altLang="zh-CN" sz="2000" dirty="0">
                <a:solidFill>
                  <a:srgbClr val="990000"/>
                </a:solidFill>
                <a:latin typeface="微软雅黑" panose="020B0503020204020204" pitchFamily="34" charset="-122"/>
                <a:ea typeface="微软雅黑" panose="020B0503020204020204" pitchFamily="34" charset="-122"/>
              </a:rPr>
              <a:t>	return  x*y;</a:t>
            </a:r>
            <a:endParaRPr lang="zh-CN" altLang="zh-CN" sz="2000" dirty="0">
              <a:solidFill>
                <a:srgbClr val="990000"/>
              </a:solidFill>
              <a:latin typeface="微软雅黑" panose="020B0503020204020204" pitchFamily="34" charset="-122"/>
              <a:ea typeface="微软雅黑" panose="020B0503020204020204" pitchFamily="34" charset="-122"/>
            </a:endParaRPr>
          </a:p>
          <a:p>
            <a:pPr marL="0" indent="0">
              <a:lnSpc>
                <a:spcPct val="100000"/>
              </a:lnSpc>
              <a:spcBef>
                <a:spcPts val="0"/>
              </a:spcBef>
              <a:buFont typeface="Wingdings" pitchFamily="2" charset="2"/>
              <a:buNone/>
              <a:defRPr/>
            </a:pPr>
            <a:r>
              <a:rPr lang="en-US" altLang="zh-CN" sz="2000" dirty="0">
                <a:solidFill>
                  <a:srgbClr val="990000"/>
                </a:solidFill>
                <a:latin typeface="微软雅黑" panose="020B0503020204020204" pitchFamily="34" charset="-122"/>
                <a:ea typeface="微软雅黑" panose="020B0503020204020204" pitchFamily="34" charset="-122"/>
              </a:rPr>
              <a:t>   } </a:t>
            </a:r>
            <a:endParaRPr lang="zh-CN" altLang="zh-CN" sz="2000" dirty="0">
              <a:solidFill>
                <a:srgbClr val="990000"/>
              </a:solidFill>
              <a:latin typeface="微软雅黑" panose="020B0503020204020204" pitchFamily="34" charset="-122"/>
              <a:ea typeface="微软雅黑" panose="020B0503020204020204" pitchFamily="34" charset="-122"/>
            </a:endParaRPr>
          </a:p>
          <a:p>
            <a:pPr>
              <a:lnSpc>
                <a:spcPts val="3000"/>
              </a:lnSpc>
              <a:spcBef>
                <a:spcPts val="0"/>
              </a:spcBef>
              <a:defRPr/>
            </a:pPr>
            <a:r>
              <a:rPr lang="zh-CN" altLang="en-US" sz="2000" dirty="0">
                <a:latin typeface="微软雅黑" panose="020B0503020204020204" pitchFamily="34" charset="-122"/>
                <a:ea typeface="微软雅黑" panose="020B0503020204020204" pitchFamily="34" charset="-122"/>
              </a:rPr>
              <a:t>以下两个函数的机器级代码相同吗？ 返回的结果一定相同吗？什么情况下相同？返回的结果一定正确吗？</a:t>
            </a:r>
            <a:endParaRPr lang="en-US" altLang="zh-CN" sz="2000" dirty="0">
              <a:latin typeface="微软雅黑" panose="020B0503020204020204" pitchFamily="34" charset="-122"/>
              <a:ea typeface="微软雅黑" panose="020B0503020204020204" pitchFamily="34" charset="-122"/>
            </a:endParaRPr>
          </a:p>
          <a:p>
            <a:pPr marL="0" indent="0">
              <a:lnSpc>
                <a:spcPct val="100000"/>
              </a:lnSpc>
              <a:spcBef>
                <a:spcPts val="0"/>
              </a:spcBef>
              <a:buFont typeface="Wingdings" pitchFamily="2" charset="2"/>
              <a:buNone/>
              <a:defRPr/>
            </a:pPr>
            <a:r>
              <a:rPr lang="en-US" altLang="zh-CN" sz="2000" dirty="0">
                <a:solidFill>
                  <a:srgbClr val="990000"/>
                </a:solidFill>
                <a:latin typeface="微软雅黑" panose="020B0503020204020204" pitchFamily="34" charset="-122"/>
                <a:ea typeface="微软雅黑" panose="020B0503020204020204" pitchFamily="34" charset="-122"/>
              </a:rPr>
              <a:t>   </a:t>
            </a:r>
            <a:r>
              <a:rPr lang="en-US" altLang="zh-CN" sz="2000" dirty="0" err="1">
                <a:solidFill>
                  <a:srgbClr val="990000"/>
                </a:solidFill>
                <a:latin typeface="微软雅黑" panose="020B0503020204020204" pitchFamily="34" charset="-122"/>
                <a:ea typeface="微软雅黑" panose="020B0503020204020204" pitchFamily="34" charset="-122"/>
              </a:rPr>
              <a:t>int</a:t>
            </a:r>
            <a:r>
              <a:rPr lang="en-US" altLang="zh-CN" sz="2000" dirty="0">
                <a:solidFill>
                  <a:srgbClr val="990000"/>
                </a:solidFill>
                <a:latin typeface="微软雅黑" panose="020B0503020204020204" pitchFamily="34" charset="-122"/>
                <a:ea typeface="微软雅黑" panose="020B0503020204020204" pitchFamily="34" charset="-122"/>
              </a:rPr>
              <a:t> </a:t>
            </a:r>
            <a:r>
              <a:rPr lang="en-US" altLang="zh-CN" sz="2000" dirty="0" err="1">
                <a:solidFill>
                  <a:srgbClr val="990000"/>
                </a:solidFill>
                <a:latin typeface="微软雅黑" panose="020B0503020204020204" pitchFamily="34" charset="-122"/>
                <a:ea typeface="微软雅黑" panose="020B0503020204020204" pitchFamily="34" charset="-122"/>
              </a:rPr>
              <a:t>imul</a:t>
            </a:r>
            <a:r>
              <a:rPr lang="en-US" altLang="zh-CN" sz="2000" dirty="0">
                <a:solidFill>
                  <a:srgbClr val="990000"/>
                </a:solidFill>
                <a:latin typeface="微软雅黑" panose="020B0503020204020204" pitchFamily="34" charset="-122"/>
                <a:ea typeface="微软雅黑" panose="020B0503020204020204" pitchFamily="34" charset="-122"/>
              </a:rPr>
              <a:t>(</a:t>
            </a:r>
            <a:r>
              <a:rPr lang="en-US" altLang="zh-CN" sz="2000" dirty="0" err="1">
                <a:solidFill>
                  <a:srgbClr val="990000"/>
                </a:solidFill>
                <a:latin typeface="微软雅黑" panose="020B0503020204020204" pitchFamily="34" charset="-122"/>
                <a:ea typeface="微软雅黑" panose="020B0503020204020204" pitchFamily="34" charset="-122"/>
              </a:rPr>
              <a:t>int</a:t>
            </a:r>
            <a:r>
              <a:rPr lang="en-US" altLang="zh-CN" sz="2000" dirty="0">
                <a:solidFill>
                  <a:srgbClr val="990000"/>
                </a:solidFill>
                <a:latin typeface="微软雅黑" panose="020B0503020204020204" pitchFamily="34" charset="-122"/>
                <a:ea typeface="微软雅黑" panose="020B0503020204020204" pitchFamily="34" charset="-122"/>
              </a:rPr>
              <a:t> x, </a:t>
            </a:r>
            <a:r>
              <a:rPr lang="en-US" altLang="zh-CN" sz="2000" dirty="0" err="1">
                <a:solidFill>
                  <a:srgbClr val="990000"/>
                </a:solidFill>
                <a:latin typeface="微软雅黑" panose="020B0503020204020204" pitchFamily="34" charset="-122"/>
                <a:ea typeface="微软雅黑" panose="020B0503020204020204" pitchFamily="34" charset="-122"/>
              </a:rPr>
              <a:t>int</a:t>
            </a:r>
            <a:r>
              <a:rPr lang="en-US" altLang="zh-CN" sz="2000" dirty="0">
                <a:solidFill>
                  <a:srgbClr val="990000"/>
                </a:solidFill>
                <a:latin typeface="微软雅黑" panose="020B0503020204020204" pitchFamily="34" charset="-122"/>
                <a:ea typeface="微软雅黑" panose="020B0503020204020204" pitchFamily="34" charset="-122"/>
              </a:rPr>
              <a:t> y)  {</a:t>
            </a:r>
            <a:endParaRPr lang="zh-CN" altLang="zh-CN" sz="2000" dirty="0">
              <a:solidFill>
                <a:srgbClr val="990000"/>
              </a:solidFill>
              <a:latin typeface="微软雅黑" panose="020B0503020204020204" pitchFamily="34" charset="-122"/>
              <a:ea typeface="微软雅黑" panose="020B0503020204020204" pitchFamily="34" charset="-122"/>
            </a:endParaRPr>
          </a:p>
          <a:p>
            <a:pPr marL="0" indent="0">
              <a:lnSpc>
                <a:spcPct val="100000"/>
              </a:lnSpc>
              <a:spcBef>
                <a:spcPts val="0"/>
              </a:spcBef>
              <a:buFont typeface="Wingdings" pitchFamily="2" charset="2"/>
              <a:buNone/>
              <a:defRPr/>
            </a:pPr>
            <a:r>
              <a:rPr lang="en-US" altLang="zh-CN" sz="2000" dirty="0">
                <a:solidFill>
                  <a:srgbClr val="990000"/>
                </a:solidFill>
                <a:latin typeface="微软雅黑" panose="020B0503020204020204" pitchFamily="34" charset="-122"/>
                <a:ea typeface="微软雅黑" panose="020B0503020204020204" pitchFamily="34" charset="-122"/>
              </a:rPr>
              <a:t>	return  x*y;</a:t>
            </a:r>
            <a:endParaRPr lang="zh-CN" altLang="zh-CN" sz="2000" dirty="0">
              <a:solidFill>
                <a:srgbClr val="990000"/>
              </a:solidFill>
              <a:latin typeface="微软雅黑" panose="020B0503020204020204" pitchFamily="34" charset="-122"/>
              <a:ea typeface="微软雅黑" panose="020B0503020204020204" pitchFamily="34" charset="-122"/>
            </a:endParaRPr>
          </a:p>
          <a:p>
            <a:pPr marL="0" indent="0">
              <a:lnSpc>
                <a:spcPct val="100000"/>
              </a:lnSpc>
              <a:spcBef>
                <a:spcPts val="0"/>
              </a:spcBef>
              <a:buFont typeface="Wingdings" pitchFamily="2" charset="2"/>
              <a:buNone/>
              <a:defRPr/>
            </a:pPr>
            <a:r>
              <a:rPr lang="en-US" altLang="zh-CN" sz="2000" dirty="0">
                <a:solidFill>
                  <a:srgbClr val="990000"/>
                </a:solidFill>
                <a:latin typeface="微软雅黑" panose="020B0503020204020204" pitchFamily="34" charset="-122"/>
                <a:ea typeface="微软雅黑" panose="020B0503020204020204" pitchFamily="34" charset="-122"/>
              </a:rPr>
              <a:t>   } </a:t>
            </a:r>
            <a:endParaRPr lang="zh-CN" altLang="zh-CN" sz="2000" dirty="0">
              <a:solidFill>
                <a:srgbClr val="990000"/>
              </a:solidFill>
              <a:latin typeface="微软雅黑" panose="020B0503020204020204" pitchFamily="34" charset="-122"/>
              <a:ea typeface="微软雅黑" panose="020B0503020204020204" pitchFamily="34" charset="-122"/>
            </a:endParaRPr>
          </a:p>
          <a:p>
            <a:pPr marL="0" indent="0">
              <a:lnSpc>
                <a:spcPct val="100000"/>
              </a:lnSpc>
              <a:spcBef>
                <a:spcPts val="0"/>
              </a:spcBef>
              <a:buFont typeface="Wingdings" pitchFamily="2" charset="2"/>
              <a:buNone/>
              <a:defRPr/>
            </a:pPr>
            <a:r>
              <a:rPr lang="en-US" altLang="zh-CN" sz="2000" dirty="0">
                <a:solidFill>
                  <a:srgbClr val="990000"/>
                </a:solidFill>
                <a:latin typeface="微软雅黑" panose="020B0503020204020204" pitchFamily="34" charset="-122"/>
                <a:ea typeface="微软雅黑" panose="020B0503020204020204" pitchFamily="34" charset="-122"/>
              </a:rPr>
              <a:t>  unsigned </a:t>
            </a:r>
            <a:r>
              <a:rPr lang="en-US" altLang="zh-CN" sz="2000" dirty="0" err="1">
                <a:solidFill>
                  <a:srgbClr val="990000"/>
                </a:solidFill>
                <a:latin typeface="微软雅黑" panose="020B0503020204020204" pitchFamily="34" charset="-122"/>
                <a:ea typeface="微软雅黑" panose="020B0503020204020204" pitchFamily="34" charset="-122"/>
              </a:rPr>
              <a:t>mul</a:t>
            </a:r>
            <a:r>
              <a:rPr lang="en-US" altLang="zh-CN" sz="2000" dirty="0">
                <a:solidFill>
                  <a:srgbClr val="990000"/>
                </a:solidFill>
                <a:latin typeface="微软雅黑" panose="020B0503020204020204" pitchFamily="34" charset="-122"/>
                <a:ea typeface="微软雅黑" panose="020B0503020204020204" pitchFamily="34" charset="-122"/>
              </a:rPr>
              <a:t>(unsigned x, unsigned y)  {</a:t>
            </a:r>
            <a:endParaRPr lang="zh-CN" altLang="zh-CN" sz="2000" dirty="0">
              <a:solidFill>
                <a:srgbClr val="990000"/>
              </a:solidFill>
              <a:latin typeface="微软雅黑" panose="020B0503020204020204" pitchFamily="34" charset="-122"/>
              <a:ea typeface="微软雅黑" panose="020B0503020204020204" pitchFamily="34" charset="-122"/>
            </a:endParaRPr>
          </a:p>
          <a:p>
            <a:pPr marL="0" indent="0">
              <a:lnSpc>
                <a:spcPct val="100000"/>
              </a:lnSpc>
              <a:spcBef>
                <a:spcPts val="0"/>
              </a:spcBef>
              <a:buFont typeface="Wingdings" pitchFamily="2" charset="2"/>
              <a:buNone/>
              <a:defRPr/>
            </a:pPr>
            <a:r>
              <a:rPr lang="en-US" altLang="zh-CN" sz="2000" dirty="0">
                <a:solidFill>
                  <a:srgbClr val="990000"/>
                </a:solidFill>
                <a:latin typeface="微软雅黑" panose="020B0503020204020204" pitchFamily="34" charset="-122"/>
                <a:ea typeface="微软雅黑" panose="020B0503020204020204" pitchFamily="34" charset="-122"/>
              </a:rPr>
              <a:t>	return  x*y;</a:t>
            </a:r>
            <a:endParaRPr lang="zh-CN" altLang="zh-CN" sz="2000" dirty="0">
              <a:solidFill>
                <a:srgbClr val="990000"/>
              </a:solidFill>
              <a:latin typeface="微软雅黑" panose="020B0503020204020204" pitchFamily="34" charset="-122"/>
              <a:ea typeface="微软雅黑" panose="020B0503020204020204" pitchFamily="34" charset="-122"/>
            </a:endParaRPr>
          </a:p>
          <a:p>
            <a:pPr marL="0" indent="0">
              <a:lnSpc>
                <a:spcPct val="100000"/>
              </a:lnSpc>
              <a:spcBef>
                <a:spcPts val="0"/>
              </a:spcBef>
              <a:buFont typeface="Wingdings" pitchFamily="2" charset="2"/>
              <a:buNone/>
              <a:defRPr/>
            </a:pPr>
            <a:r>
              <a:rPr lang="en-US" altLang="zh-CN" sz="2000" dirty="0">
                <a:solidFill>
                  <a:srgbClr val="990000"/>
                </a:solidFill>
                <a:latin typeface="微软雅黑" panose="020B0503020204020204" pitchFamily="34" charset="-122"/>
                <a:ea typeface="微软雅黑" panose="020B0503020204020204" pitchFamily="34" charset="-122"/>
              </a:rPr>
              <a:t>   } </a:t>
            </a:r>
            <a:endParaRPr lang="zh-CN" altLang="zh-CN" sz="2000" dirty="0">
              <a:solidFill>
                <a:srgbClr val="990000"/>
              </a:solidFill>
              <a:latin typeface="微软雅黑" panose="020B0503020204020204" pitchFamily="34" charset="-122"/>
              <a:ea typeface="微软雅黑" panose="020B0503020204020204" pitchFamily="34" charset="-122"/>
            </a:endParaRPr>
          </a:p>
          <a:p>
            <a:pPr>
              <a:lnSpc>
                <a:spcPts val="3000"/>
              </a:lnSpc>
              <a:spcBef>
                <a:spcPts val="0"/>
              </a:spcBef>
              <a:defRPr/>
            </a:pPr>
            <a:r>
              <a:rPr lang="zh-CN" altLang="en-US" sz="2000" dirty="0">
                <a:latin typeface="微软雅黑" panose="020B0503020204020204" pitchFamily="34" charset="-122"/>
                <a:ea typeface="微软雅黑" panose="020B0503020204020204" pitchFamily="34" charset="-122"/>
              </a:rPr>
              <a:t>上述程序执行时间比较</a:t>
            </a:r>
            <a:endParaRPr lang="en-US" altLang="zh-CN" sz="1800" dirty="0">
              <a:latin typeface="微软雅黑" panose="020B0503020204020204" pitchFamily="34" charset="-122"/>
              <a:ea typeface="微软雅黑" panose="020B0503020204020204" pitchFamily="34" charset="-122"/>
            </a:endParaRPr>
          </a:p>
          <a:p>
            <a:pPr marL="0" indent="0">
              <a:lnSpc>
                <a:spcPts val="3000"/>
              </a:lnSpc>
              <a:spcBef>
                <a:spcPts val="0"/>
              </a:spcBef>
              <a:buFont typeface="Wingdings" pitchFamily="2" charset="2"/>
              <a:buNone/>
              <a:defRPr/>
            </a:pPr>
            <a:r>
              <a:rPr lang="en-US" altLang="zh-CN" sz="1800" dirty="0">
                <a:latin typeface="微软雅黑" panose="020B0503020204020204" pitchFamily="34" charset="-122"/>
                <a:ea typeface="微软雅黑" panose="020B0503020204020204" pitchFamily="34" charset="-122"/>
              </a:rPr>
              <a:t>   ①</a:t>
            </a:r>
            <a:r>
              <a:rPr lang="zh-CN" altLang="en-US" sz="2000" dirty="0">
                <a:solidFill>
                  <a:srgbClr val="FF0000"/>
                </a:solidFill>
                <a:latin typeface="微软雅黑" panose="020B0503020204020204" pitchFamily="34" charset="-122"/>
                <a:ea typeface="微软雅黑" panose="020B0503020204020204" pitchFamily="34" charset="-122"/>
              </a:rPr>
              <a:t>无乘法指令     </a:t>
            </a:r>
            <a:r>
              <a:rPr lang="zh-CN" altLang="en-US" sz="2000" dirty="0">
                <a:solidFill>
                  <a:schemeClr val="tx2"/>
                </a:solidFill>
                <a:latin typeface="微软雅黑" panose="020B0503020204020204" pitchFamily="34" charset="-122"/>
                <a:ea typeface="微软雅黑" panose="020B0503020204020204" pitchFamily="34" charset="-122"/>
              </a:rPr>
              <a:t>②</a:t>
            </a:r>
            <a:r>
              <a:rPr lang="zh-CN" altLang="en-US" sz="2000" dirty="0">
                <a:solidFill>
                  <a:srgbClr val="FF0000"/>
                </a:solidFill>
                <a:latin typeface="微软雅黑" panose="020B0503020204020204" pitchFamily="34" charset="-122"/>
                <a:ea typeface="微软雅黑" panose="020B0503020204020204" pitchFamily="34" charset="-122"/>
              </a:rPr>
              <a:t> 用</a:t>
            </a:r>
            <a:r>
              <a:rPr lang="en-US" altLang="zh-CN" sz="2000" dirty="0">
                <a:solidFill>
                  <a:srgbClr val="FF0000"/>
                </a:solidFill>
                <a:latin typeface="微软雅黑" panose="020B0503020204020204" pitchFamily="34" charset="-122"/>
                <a:ea typeface="微软雅黑" panose="020B0503020204020204" pitchFamily="34" charset="-122"/>
              </a:rPr>
              <a:t>ALU</a:t>
            </a:r>
            <a:r>
              <a:rPr lang="zh-CN" altLang="en-US" sz="2000" dirty="0">
                <a:solidFill>
                  <a:srgbClr val="FF0000"/>
                </a:solidFill>
                <a:latin typeface="微软雅黑" panose="020B0503020204020204" pitchFamily="34" charset="-122"/>
                <a:ea typeface="微软雅黑" panose="020B0503020204020204" pitchFamily="34" charset="-122"/>
              </a:rPr>
              <a:t>实现乘法指令   </a:t>
            </a:r>
            <a:r>
              <a:rPr lang="zh-CN" altLang="en-US" sz="2000" dirty="0">
                <a:solidFill>
                  <a:schemeClr val="tx2"/>
                </a:solidFill>
                <a:latin typeface="微软雅黑" panose="020B0503020204020204" pitchFamily="34" charset="-122"/>
                <a:ea typeface="微软雅黑" panose="020B0503020204020204" pitchFamily="34" charset="-122"/>
              </a:rPr>
              <a:t> ③</a:t>
            </a:r>
            <a:r>
              <a:rPr lang="zh-CN" altLang="en-US" sz="2000" dirty="0">
                <a:solidFill>
                  <a:srgbClr val="FF0000"/>
                </a:solidFill>
                <a:latin typeface="微软雅黑" panose="020B0503020204020204" pitchFamily="34" charset="-122"/>
                <a:ea typeface="微软雅黑" panose="020B0503020204020204" pitchFamily="34" charset="-122"/>
              </a:rPr>
              <a:t>用乘法器实现乘法指令</a:t>
            </a:r>
            <a:endParaRPr lang="en-US" altLang="zh-CN" sz="2000" dirty="0">
              <a:solidFill>
                <a:srgbClr val="FF0000"/>
              </a:solidFill>
              <a:latin typeface="微软雅黑" panose="020B0503020204020204" pitchFamily="34" charset="-122"/>
              <a:ea typeface="微软雅黑" panose="020B0503020204020204" pitchFamily="34" charset="-122"/>
            </a:endParaRPr>
          </a:p>
        </p:txBody>
      </p:sp>
      <p:sp>
        <p:nvSpPr>
          <p:cNvPr id="130052" name="文本框 1"/>
          <p:cNvSpPr txBox="1">
            <a:spLocks noChangeArrowheads="1"/>
          </p:cNvSpPr>
          <p:nvPr/>
        </p:nvSpPr>
        <p:spPr bwMode="auto">
          <a:xfrm flipH="1">
            <a:off x="1962150" y="6121400"/>
            <a:ext cx="4270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3200">
                <a:latin typeface="微软雅黑" pitchFamily="34" charset="-122"/>
                <a:ea typeface="微软雅黑" pitchFamily="34" charset="-122"/>
              </a:rPr>
              <a:t>&gt;</a:t>
            </a:r>
            <a:r>
              <a:rPr lang="en-US" altLang="zh-CN" sz="1600">
                <a:latin typeface="Times New Roman" pitchFamily="18" charset="0"/>
              </a:rPr>
              <a:t> </a:t>
            </a:r>
            <a:endParaRPr lang="zh-CN" altLang="en-US" sz="1600">
              <a:latin typeface="Times New Roman" pitchFamily="18" charset="0"/>
            </a:endParaRPr>
          </a:p>
        </p:txBody>
      </p:sp>
      <p:sp>
        <p:nvSpPr>
          <p:cNvPr id="130053" name="文本框 4"/>
          <p:cNvSpPr txBox="1">
            <a:spLocks noChangeArrowheads="1"/>
          </p:cNvSpPr>
          <p:nvPr/>
        </p:nvSpPr>
        <p:spPr bwMode="auto">
          <a:xfrm flipH="1">
            <a:off x="4910138" y="6121400"/>
            <a:ext cx="4270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en-US" altLang="zh-CN" sz="3200">
                <a:latin typeface="微软雅黑" pitchFamily="34" charset="-122"/>
                <a:ea typeface="微软雅黑" pitchFamily="34" charset="-122"/>
              </a:rPr>
              <a:t>&gt;</a:t>
            </a:r>
            <a:r>
              <a:rPr lang="en-US" altLang="zh-CN" sz="1600">
                <a:latin typeface="Times New Roman" pitchFamily="18" charset="0"/>
              </a:rPr>
              <a:t> </a:t>
            </a:r>
            <a:endParaRPr lang="zh-CN" altLang="en-US" sz="1600">
              <a:latin typeface="Times New Roman" pitchFamily="18" charset="0"/>
            </a:endParaRPr>
          </a:p>
        </p:txBody>
      </p:sp>
      <p:sp>
        <p:nvSpPr>
          <p:cNvPr id="176134" name="文本框 5"/>
          <p:cNvSpPr txBox="1">
            <a:spLocks noChangeArrowheads="1"/>
          </p:cNvSpPr>
          <p:nvPr/>
        </p:nvSpPr>
        <p:spPr bwMode="auto">
          <a:xfrm flipH="1">
            <a:off x="5824538" y="5006975"/>
            <a:ext cx="32924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2000">
                <a:solidFill>
                  <a:schemeClr val="accent2"/>
                </a:solidFill>
                <a:latin typeface="微软雅黑" pitchFamily="34" charset="-122"/>
                <a:ea typeface="微软雅黑" pitchFamily="34" charset="-122"/>
              </a:rPr>
              <a:t>①用循环程序段实现</a:t>
            </a:r>
            <a:endParaRPr lang="en-US" altLang="zh-CN" sz="2000">
              <a:solidFill>
                <a:schemeClr val="accent2"/>
              </a:solidFill>
              <a:latin typeface="微软雅黑" pitchFamily="34" charset="-122"/>
              <a:ea typeface="微软雅黑" pitchFamily="34" charset="-122"/>
            </a:endParaRPr>
          </a:p>
          <a:p>
            <a:pPr>
              <a:lnSpc>
                <a:spcPct val="100000"/>
              </a:lnSpc>
              <a:spcBef>
                <a:spcPct val="0"/>
              </a:spcBef>
              <a:buFontTx/>
              <a:buNone/>
            </a:pPr>
            <a:r>
              <a:rPr lang="zh-CN" altLang="zh-CN" sz="2000">
                <a:solidFill>
                  <a:schemeClr val="accent2"/>
                </a:solidFill>
                <a:latin typeface="微软雅黑" pitchFamily="34" charset="-122"/>
                <a:ea typeface="微软雅黑" pitchFamily="34" charset="-122"/>
              </a:rPr>
              <a:t>②</a:t>
            </a:r>
            <a:r>
              <a:rPr lang="zh-CN" altLang="en-US" sz="2000">
                <a:solidFill>
                  <a:schemeClr val="accent2"/>
                </a:solidFill>
                <a:latin typeface="微软雅黑" pitchFamily="34" charset="-122"/>
                <a:ea typeface="微软雅黑" pitchFamily="34" charset="-122"/>
              </a:rPr>
              <a:t>直接用较慢乘法指令实现</a:t>
            </a:r>
            <a:endParaRPr lang="en-US" altLang="zh-CN" sz="2000">
              <a:solidFill>
                <a:schemeClr val="accent2"/>
              </a:solidFill>
              <a:latin typeface="微软雅黑" pitchFamily="34" charset="-122"/>
              <a:ea typeface="微软雅黑" pitchFamily="34" charset="-122"/>
            </a:endParaRPr>
          </a:p>
          <a:p>
            <a:pPr>
              <a:lnSpc>
                <a:spcPct val="100000"/>
              </a:lnSpc>
              <a:spcBef>
                <a:spcPct val="0"/>
              </a:spcBef>
              <a:buFontTx/>
              <a:buNone/>
            </a:pPr>
            <a:r>
              <a:rPr lang="zh-CN" altLang="zh-CN" sz="2000">
                <a:solidFill>
                  <a:schemeClr val="accent2"/>
                </a:solidFill>
                <a:latin typeface="微软雅黑" pitchFamily="34" charset="-122"/>
                <a:ea typeface="微软雅黑" pitchFamily="34" charset="-122"/>
              </a:rPr>
              <a:t>③</a:t>
            </a:r>
            <a:r>
              <a:rPr lang="zh-CN" altLang="en-US" sz="2000">
                <a:solidFill>
                  <a:schemeClr val="accent2"/>
                </a:solidFill>
                <a:latin typeface="微软雅黑" pitchFamily="34" charset="-122"/>
                <a:ea typeface="微软雅黑" pitchFamily="34" charset="-122"/>
              </a:rPr>
              <a:t>直接用较快乘法指令实现</a:t>
            </a:r>
            <a:r>
              <a:rPr lang="en-US" altLang="zh-CN" sz="1600">
                <a:latin typeface="Times New Roman" pitchFamily="18" charset="0"/>
              </a:rPr>
              <a:t> </a:t>
            </a:r>
            <a:endParaRPr lang="zh-CN" altLang="en-US" sz="1600">
              <a:latin typeface="Times New Roman" pitchFamily="18" charset="0"/>
            </a:endParaRPr>
          </a:p>
        </p:txBody>
      </p:sp>
    </p:spTree>
    <p:extLst>
      <p:ext uri="{BB962C8B-B14F-4D97-AF65-F5344CB8AC3E}">
        <p14:creationId xmlns:p14="http://schemas.microsoft.com/office/powerpoint/2010/main" val="17582629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randombar(horizontal)">
                                      <p:cBhvr>
                                        <p:cTn id="7" dur="500"/>
                                        <p:tgtEl>
                                          <p:spTgt spid="63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randombar(horizontal)">
                                      <p:cBhvr>
                                        <p:cTn id="12" dur="500"/>
                                        <p:tgtEl>
                                          <p:spTgt spid="63491">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63491">
                                            <p:txEl>
                                              <p:pRg st="2" end="2"/>
                                            </p:txEl>
                                          </p:spTgt>
                                        </p:tgtEl>
                                        <p:attrNameLst>
                                          <p:attrName>style.visibility</p:attrName>
                                        </p:attrNameLst>
                                      </p:cBhvr>
                                      <p:to>
                                        <p:strVal val="visible"/>
                                      </p:to>
                                    </p:set>
                                    <p:animEffect transition="in" filter="randombar(horizontal)">
                                      <p:cBhvr>
                                        <p:cTn id="15" dur="500"/>
                                        <p:tgtEl>
                                          <p:spTgt spid="63491">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63491">
                                            <p:txEl>
                                              <p:pRg st="3" end="3"/>
                                            </p:txEl>
                                          </p:spTgt>
                                        </p:tgtEl>
                                        <p:attrNameLst>
                                          <p:attrName>style.visibility</p:attrName>
                                        </p:attrNameLst>
                                      </p:cBhvr>
                                      <p:to>
                                        <p:strVal val="visible"/>
                                      </p:to>
                                    </p:set>
                                    <p:animEffect transition="in" filter="randombar(horizontal)">
                                      <p:cBhvr>
                                        <p:cTn id="18" dur="500"/>
                                        <p:tgtEl>
                                          <p:spTgt spid="63491">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63491">
                                            <p:txEl>
                                              <p:pRg st="4" end="4"/>
                                            </p:txEl>
                                          </p:spTgt>
                                        </p:tgtEl>
                                        <p:attrNameLst>
                                          <p:attrName>style.visibility</p:attrName>
                                        </p:attrNameLst>
                                      </p:cBhvr>
                                      <p:to>
                                        <p:strVal val="visible"/>
                                      </p:to>
                                    </p:set>
                                    <p:animEffect transition="in" filter="randombar(horizontal)">
                                      <p:cBhvr>
                                        <p:cTn id="21" dur="500"/>
                                        <p:tgtEl>
                                          <p:spTgt spid="6349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4" presetClass="entr" presetSubtype="10" fill="hold" nodeType="clickEffect">
                                  <p:stCondLst>
                                    <p:cond delay="0"/>
                                  </p:stCondLst>
                                  <p:childTnLst>
                                    <p:set>
                                      <p:cBhvr>
                                        <p:cTn id="25" dur="1" fill="hold">
                                          <p:stCondLst>
                                            <p:cond delay="0"/>
                                          </p:stCondLst>
                                        </p:cTn>
                                        <p:tgtEl>
                                          <p:spTgt spid="63491">
                                            <p:txEl>
                                              <p:pRg st="5" end="5"/>
                                            </p:txEl>
                                          </p:spTgt>
                                        </p:tgtEl>
                                        <p:attrNameLst>
                                          <p:attrName>style.visibility</p:attrName>
                                        </p:attrNameLst>
                                      </p:cBhvr>
                                      <p:to>
                                        <p:strVal val="visible"/>
                                      </p:to>
                                    </p:set>
                                    <p:animEffect transition="in" filter="randombar(horizontal)">
                                      <p:cBhvr>
                                        <p:cTn id="26" dur="500"/>
                                        <p:tgtEl>
                                          <p:spTgt spid="63491">
                                            <p:txEl>
                                              <p:pRg st="5" end="5"/>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63491">
                                            <p:txEl>
                                              <p:pRg st="6" end="6"/>
                                            </p:txEl>
                                          </p:spTgt>
                                        </p:tgtEl>
                                        <p:attrNameLst>
                                          <p:attrName>style.visibility</p:attrName>
                                        </p:attrNameLst>
                                      </p:cBhvr>
                                      <p:to>
                                        <p:strVal val="visible"/>
                                      </p:to>
                                    </p:set>
                                    <p:animEffect transition="in" filter="randombar(horizontal)">
                                      <p:cBhvr>
                                        <p:cTn id="29" dur="500"/>
                                        <p:tgtEl>
                                          <p:spTgt spid="63491">
                                            <p:txEl>
                                              <p:pRg st="6" end="6"/>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63491">
                                            <p:txEl>
                                              <p:pRg st="7" end="7"/>
                                            </p:txEl>
                                          </p:spTgt>
                                        </p:tgtEl>
                                        <p:attrNameLst>
                                          <p:attrName>style.visibility</p:attrName>
                                        </p:attrNameLst>
                                      </p:cBhvr>
                                      <p:to>
                                        <p:strVal val="visible"/>
                                      </p:to>
                                    </p:set>
                                    <p:animEffect transition="in" filter="randombar(horizontal)">
                                      <p:cBhvr>
                                        <p:cTn id="32" dur="500"/>
                                        <p:tgtEl>
                                          <p:spTgt spid="63491">
                                            <p:txEl>
                                              <p:pRg st="7" end="7"/>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63491">
                                            <p:txEl>
                                              <p:pRg st="8" end="8"/>
                                            </p:txEl>
                                          </p:spTgt>
                                        </p:tgtEl>
                                        <p:attrNameLst>
                                          <p:attrName>style.visibility</p:attrName>
                                        </p:attrNameLst>
                                      </p:cBhvr>
                                      <p:to>
                                        <p:strVal val="visible"/>
                                      </p:to>
                                    </p:set>
                                    <p:animEffect transition="in" filter="randombar(horizontal)">
                                      <p:cBhvr>
                                        <p:cTn id="35" dur="500"/>
                                        <p:tgtEl>
                                          <p:spTgt spid="63491">
                                            <p:txEl>
                                              <p:pRg st="8" end="8"/>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63491">
                                            <p:txEl>
                                              <p:pRg st="9" end="9"/>
                                            </p:txEl>
                                          </p:spTgt>
                                        </p:tgtEl>
                                        <p:attrNameLst>
                                          <p:attrName>style.visibility</p:attrName>
                                        </p:attrNameLst>
                                      </p:cBhvr>
                                      <p:to>
                                        <p:strVal val="visible"/>
                                      </p:to>
                                    </p:set>
                                    <p:animEffect transition="in" filter="randombar(horizontal)">
                                      <p:cBhvr>
                                        <p:cTn id="38" dur="500"/>
                                        <p:tgtEl>
                                          <p:spTgt spid="63491">
                                            <p:txEl>
                                              <p:pRg st="9" end="9"/>
                                            </p:txEl>
                                          </p:spTgt>
                                        </p:tgtEl>
                                      </p:cBhvr>
                                    </p:animEffect>
                                  </p:childTnLst>
                                </p:cTn>
                              </p:par>
                              <p:par>
                                <p:cTn id="39" presetID="14" presetClass="entr" presetSubtype="10" fill="hold" nodeType="withEffect">
                                  <p:stCondLst>
                                    <p:cond delay="0"/>
                                  </p:stCondLst>
                                  <p:childTnLst>
                                    <p:set>
                                      <p:cBhvr>
                                        <p:cTn id="40" dur="1" fill="hold">
                                          <p:stCondLst>
                                            <p:cond delay="0"/>
                                          </p:stCondLst>
                                        </p:cTn>
                                        <p:tgtEl>
                                          <p:spTgt spid="63491">
                                            <p:txEl>
                                              <p:pRg st="10" end="10"/>
                                            </p:txEl>
                                          </p:spTgt>
                                        </p:tgtEl>
                                        <p:attrNameLst>
                                          <p:attrName>style.visibility</p:attrName>
                                        </p:attrNameLst>
                                      </p:cBhvr>
                                      <p:to>
                                        <p:strVal val="visible"/>
                                      </p:to>
                                    </p:set>
                                    <p:animEffect transition="in" filter="randombar(horizontal)">
                                      <p:cBhvr>
                                        <p:cTn id="41" dur="500"/>
                                        <p:tgtEl>
                                          <p:spTgt spid="63491">
                                            <p:txEl>
                                              <p:pRg st="10" end="10"/>
                                            </p:txEl>
                                          </p:spTgt>
                                        </p:tgtEl>
                                      </p:cBhvr>
                                    </p:animEffect>
                                  </p:childTnLst>
                                </p:cTn>
                              </p:par>
                              <p:par>
                                <p:cTn id="42" presetID="14" presetClass="entr" presetSubtype="10" fill="hold" nodeType="withEffect">
                                  <p:stCondLst>
                                    <p:cond delay="0"/>
                                  </p:stCondLst>
                                  <p:childTnLst>
                                    <p:set>
                                      <p:cBhvr>
                                        <p:cTn id="43" dur="1" fill="hold">
                                          <p:stCondLst>
                                            <p:cond delay="0"/>
                                          </p:stCondLst>
                                        </p:cTn>
                                        <p:tgtEl>
                                          <p:spTgt spid="63491">
                                            <p:txEl>
                                              <p:pRg st="11" end="11"/>
                                            </p:txEl>
                                          </p:spTgt>
                                        </p:tgtEl>
                                        <p:attrNameLst>
                                          <p:attrName>style.visibility</p:attrName>
                                        </p:attrNameLst>
                                      </p:cBhvr>
                                      <p:to>
                                        <p:strVal val="visible"/>
                                      </p:to>
                                    </p:set>
                                    <p:animEffect transition="in" filter="randombar(horizontal)">
                                      <p:cBhvr>
                                        <p:cTn id="44" dur="500"/>
                                        <p:tgtEl>
                                          <p:spTgt spid="63491">
                                            <p:txEl>
                                              <p:pRg st="11" end="11"/>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4" presetClass="entr" presetSubtype="10" fill="hold" nodeType="clickEffect">
                                  <p:stCondLst>
                                    <p:cond delay="0"/>
                                  </p:stCondLst>
                                  <p:childTnLst>
                                    <p:set>
                                      <p:cBhvr>
                                        <p:cTn id="48" dur="1" fill="hold">
                                          <p:stCondLst>
                                            <p:cond delay="0"/>
                                          </p:stCondLst>
                                        </p:cTn>
                                        <p:tgtEl>
                                          <p:spTgt spid="63491">
                                            <p:txEl>
                                              <p:pRg st="12" end="12"/>
                                            </p:txEl>
                                          </p:spTgt>
                                        </p:tgtEl>
                                        <p:attrNameLst>
                                          <p:attrName>style.visibility</p:attrName>
                                        </p:attrNameLst>
                                      </p:cBhvr>
                                      <p:to>
                                        <p:strVal val="visible"/>
                                      </p:to>
                                    </p:set>
                                    <p:animEffect transition="in" filter="randombar(horizontal)">
                                      <p:cBhvr>
                                        <p:cTn id="49" dur="500"/>
                                        <p:tgtEl>
                                          <p:spTgt spid="63491">
                                            <p:txEl>
                                              <p:pRg st="12" end="12"/>
                                            </p:txEl>
                                          </p:spTgt>
                                        </p:tgtEl>
                                      </p:cBhvr>
                                    </p:animEffect>
                                  </p:childTnLst>
                                </p:cTn>
                              </p:par>
                              <p:par>
                                <p:cTn id="50" presetID="14" presetClass="entr" presetSubtype="10" fill="hold" nodeType="withEffect">
                                  <p:stCondLst>
                                    <p:cond delay="0"/>
                                  </p:stCondLst>
                                  <p:childTnLst>
                                    <p:set>
                                      <p:cBhvr>
                                        <p:cTn id="51" dur="1" fill="hold">
                                          <p:stCondLst>
                                            <p:cond delay="0"/>
                                          </p:stCondLst>
                                        </p:cTn>
                                        <p:tgtEl>
                                          <p:spTgt spid="63491">
                                            <p:txEl>
                                              <p:pRg st="13" end="13"/>
                                            </p:txEl>
                                          </p:spTgt>
                                        </p:tgtEl>
                                        <p:attrNameLst>
                                          <p:attrName>style.visibility</p:attrName>
                                        </p:attrNameLst>
                                      </p:cBhvr>
                                      <p:to>
                                        <p:strVal val="visible"/>
                                      </p:to>
                                    </p:set>
                                    <p:animEffect transition="in" filter="randombar(horizontal)">
                                      <p:cBhvr>
                                        <p:cTn id="52" dur="500"/>
                                        <p:tgtEl>
                                          <p:spTgt spid="63491">
                                            <p:txEl>
                                              <p:pRg st="13" end="13"/>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76134"/>
                                        </p:tgtEl>
                                        <p:attrNameLst>
                                          <p:attrName>style.visibility</p:attrName>
                                        </p:attrNameLst>
                                      </p:cBhvr>
                                      <p:to>
                                        <p:strVal val="visible"/>
                                      </p:to>
                                    </p:set>
                                    <p:animEffect transition="in" filter="randombar(horizontal)">
                                      <p:cBhvr>
                                        <p:cTn id="57" dur="500"/>
                                        <p:tgtEl>
                                          <p:spTgt spid="17613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130052"/>
                                        </p:tgtEl>
                                        <p:attrNameLst>
                                          <p:attrName>style.visibility</p:attrName>
                                        </p:attrNameLst>
                                      </p:cBhvr>
                                      <p:to>
                                        <p:strVal val="visible"/>
                                      </p:to>
                                    </p:set>
                                    <p:animEffect transition="in" filter="randombar(horizontal)">
                                      <p:cBhvr>
                                        <p:cTn id="62" dur="500"/>
                                        <p:tgtEl>
                                          <p:spTgt spid="13005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30053"/>
                                        </p:tgtEl>
                                        <p:attrNameLst>
                                          <p:attrName>style.visibility</p:attrName>
                                        </p:attrNameLst>
                                      </p:cBhvr>
                                      <p:to>
                                        <p:strVal val="visible"/>
                                      </p:to>
                                    </p:set>
                                    <p:animEffect transition="in" filter="randombar(horizontal)">
                                      <p:cBhvr>
                                        <p:cTn id="67" dur="500"/>
                                        <p:tgtEl>
                                          <p:spTgt spid="130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p:bldP spid="130053" grpId="0"/>
      <p:bldP spid="17613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800100" y="198438"/>
            <a:ext cx="6126163" cy="479425"/>
          </a:xfrm>
          <a:noFill/>
        </p:spPr>
        <p:txBody>
          <a:bodyPr wrap="none"/>
          <a:lstStyle/>
          <a:p>
            <a:r>
              <a:rPr lang="en-US" altLang="zh-CN" smtClean="0">
                <a:solidFill>
                  <a:srgbClr val="FF0000"/>
                </a:solidFill>
                <a:ea typeface="宋体" pitchFamily="2" charset="-122"/>
              </a:rPr>
              <a:t>         </a:t>
            </a:r>
            <a:r>
              <a:rPr lang="zh-CN" altLang="en-US" smtClean="0">
                <a:ea typeface="宋体" pitchFamily="2" charset="-122"/>
              </a:rPr>
              <a:t>除法（</a:t>
            </a:r>
            <a:r>
              <a:rPr lang="en-US" altLang="zh-CN" smtClean="0">
                <a:ea typeface="宋体" pitchFamily="2" charset="-122"/>
              </a:rPr>
              <a:t>Divide</a:t>
            </a:r>
            <a:r>
              <a:rPr lang="zh-CN" altLang="en-US" smtClean="0">
                <a:ea typeface="宋体" pitchFamily="2" charset="-122"/>
              </a:rPr>
              <a:t>）</a:t>
            </a:r>
            <a:endParaRPr lang="en-US" altLang="zh-CN" smtClean="0">
              <a:ea typeface="宋体" pitchFamily="2" charset="-122"/>
            </a:endParaRPr>
          </a:p>
        </p:txBody>
      </p:sp>
      <p:sp>
        <p:nvSpPr>
          <p:cNvPr id="135171" name="Rectangle 3"/>
          <p:cNvSpPr>
            <a:spLocks noGrp="1" noChangeArrowheads="1"/>
          </p:cNvSpPr>
          <p:nvPr>
            <p:ph type="body" idx="1"/>
          </p:nvPr>
        </p:nvSpPr>
        <p:spPr>
          <a:xfrm>
            <a:off x="409575" y="1019175"/>
            <a:ext cx="6562725" cy="2673350"/>
          </a:xfrm>
          <a:noFill/>
        </p:spPr>
        <p:txBody>
          <a:bodyPr/>
          <a:lstStyle/>
          <a:p>
            <a:pPr>
              <a:lnSpc>
                <a:spcPct val="100000"/>
              </a:lnSpc>
              <a:buFont typeface="Wingdings" pitchFamily="2" charset="2"/>
              <a:buNone/>
            </a:pPr>
            <a:r>
              <a:rPr lang="zh-CN" altLang="en-US" sz="1800" smtClean="0">
                <a:latin typeface="Century Gothic" pitchFamily="34" charset="0"/>
              </a:rPr>
              <a:t>                                       </a:t>
            </a:r>
            <a:r>
              <a:rPr lang="zh-CN" altLang="en-US" sz="2000" smtClean="0">
                <a:latin typeface="Century Gothic" pitchFamily="34" charset="0"/>
              </a:rPr>
              <a:t>1001 	</a:t>
            </a:r>
            <a:r>
              <a:rPr lang="en-US" altLang="zh-CN" sz="2000" smtClean="0">
                <a:latin typeface="Century Gothic" pitchFamily="34" charset="0"/>
              </a:rPr>
              <a:t>Quotient(</a:t>
            </a:r>
            <a:r>
              <a:rPr lang="zh-CN" altLang="en-US" smtClean="0">
                <a:latin typeface="Century Gothic" pitchFamily="34" charset="0"/>
                <a:ea typeface="黑体" pitchFamily="49" charset="-122"/>
              </a:rPr>
              <a:t>商</a:t>
            </a:r>
            <a:r>
              <a:rPr lang="en-US" altLang="zh-CN" sz="2000" smtClean="0">
                <a:latin typeface="Century Gothic" pitchFamily="34" charset="0"/>
              </a:rPr>
              <a:t>)</a:t>
            </a:r>
          </a:p>
          <a:p>
            <a:pPr>
              <a:lnSpc>
                <a:spcPct val="100000"/>
              </a:lnSpc>
              <a:buFont typeface="Wingdings" pitchFamily="2" charset="2"/>
              <a:buNone/>
            </a:pPr>
            <a:r>
              <a:rPr lang="en-US" altLang="zh-CN" sz="2000" smtClean="0">
                <a:latin typeface="Century Gothic" pitchFamily="34" charset="0"/>
              </a:rPr>
              <a:t>     Divisor 1000</a:t>
            </a:r>
            <a:r>
              <a:rPr lang="en-US" altLang="zh-CN" sz="2000" smtClean="0">
                <a:latin typeface="Century Gothic" pitchFamily="34" charset="0"/>
                <a:cs typeface="Courier New" pitchFamily="49" charset="0"/>
              </a:rPr>
              <a:t> </a:t>
            </a:r>
            <a:r>
              <a:rPr lang="en-US" altLang="zh-CN" sz="2000" smtClean="0">
                <a:latin typeface="Century Gothic" pitchFamily="34" charset="0"/>
              </a:rPr>
              <a:t>  1001010 	Dividend(</a:t>
            </a:r>
            <a:r>
              <a:rPr lang="zh-CN" altLang="en-US" smtClean="0">
                <a:latin typeface="Century Gothic" pitchFamily="34" charset="0"/>
                <a:ea typeface="黑体" pitchFamily="49" charset="-122"/>
              </a:rPr>
              <a:t>被除数</a:t>
            </a:r>
            <a:r>
              <a:rPr lang="en-US" altLang="zh-CN" sz="2000" smtClean="0">
                <a:latin typeface="Century Gothic" pitchFamily="34" charset="0"/>
              </a:rPr>
              <a:t>)</a:t>
            </a:r>
            <a:br>
              <a:rPr lang="en-US" altLang="zh-CN" sz="2000" smtClean="0">
                <a:latin typeface="Century Gothic" pitchFamily="34" charset="0"/>
              </a:rPr>
            </a:br>
            <a:r>
              <a:rPr lang="en-US" altLang="zh-CN" sz="2000" smtClean="0">
                <a:latin typeface="Century Gothic" pitchFamily="34" charset="0"/>
              </a:rPr>
              <a:t>		 -1000</a:t>
            </a:r>
            <a:br>
              <a:rPr lang="en-US" altLang="zh-CN" sz="2000" smtClean="0">
                <a:latin typeface="Century Gothic" pitchFamily="34" charset="0"/>
              </a:rPr>
            </a:br>
            <a:r>
              <a:rPr lang="en-US" altLang="zh-CN" sz="2000" smtClean="0">
                <a:latin typeface="Century Gothic" pitchFamily="34" charset="0"/>
              </a:rPr>
              <a:t>	                     10</a:t>
            </a:r>
            <a:br>
              <a:rPr lang="en-US" altLang="zh-CN" sz="2000" smtClean="0">
                <a:latin typeface="Century Gothic" pitchFamily="34" charset="0"/>
              </a:rPr>
            </a:br>
            <a:r>
              <a:rPr lang="en-US" altLang="zh-CN" sz="2000" smtClean="0">
                <a:latin typeface="Century Gothic" pitchFamily="34" charset="0"/>
              </a:rPr>
              <a:t>		        101</a:t>
            </a:r>
            <a:br>
              <a:rPr lang="en-US" altLang="zh-CN" sz="2000" smtClean="0">
                <a:latin typeface="Century Gothic" pitchFamily="34" charset="0"/>
              </a:rPr>
            </a:br>
            <a:r>
              <a:rPr lang="en-US" altLang="zh-CN" sz="2000" smtClean="0">
                <a:latin typeface="Century Gothic" pitchFamily="34" charset="0"/>
              </a:rPr>
              <a:t>    		        1010</a:t>
            </a:r>
            <a:br>
              <a:rPr lang="en-US" altLang="zh-CN" sz="2000" smtClean="0">
                <a:latin typeface="Century Gothic" pitchFamily="34" charset="0"/>
              </a:rPr>
            </a:br>
            <a:r>
              <a:rPr lang="en-US" altLang="zh-CN" sz="2000" smtClean="0">
                <a:latin typeface="Century Gothic" pitchFamily="34" charset="0"/>
              </a:rPr>
              <a:t>		       -1000</a:t>
            </a:r>
            <a:br>
              <a:rPr lang="en-US" altLang="zh-CN" sz="2000" smtClean="0">
                <a:latin typeface="Century Gothic" pitchFamily="34" charset="0"/>
              </a:rPr>
            </a:br>
            <a:r>
              <a:rPr lang="en-US" altLang="zh-CN" sz="2000" smtClean="0">
                <a:latin typeface="Century Gothic" pitchFamily="34" charset="0"/>
              </a:rPr>
              <a:t>                                 10 	Remainder (</a:t>
            </a:r>
            <a:r>
              <a:rPr lang="zh-CN" altLang="en-US" smtClean="0">
                <a:latin typeface="Century Gothic" pitchFamily="34" charset="0"/>
                <a:ea typeface="黑体" pitchFamily="49" charset="-122"/>
              </a:rPr>
              <a:t>余数</a:t>
            </a:r>
            <a:r>
              <a:rPr lang="en-US" altLang="zh-CN" smtClean="0">
                <a:latin typeface="Century Gothic" pitchFamily="34" charset="0"/>
                <a:ea typeface="黑体" pitchFamily="49" charset="-122"/>
              </a:rPr>
              <a:t>)</a:t>
            </a:r>
          </a:p>
        </p:txBody>
      </p:sp>
      <p:sp>
        <p:nvSpPr>
          <p:cNvPr id="135172" name="Line 4"/>
          <p:cNvSpPr>
            <a:spLocks noChangeShapeType="1"/>
          </p:cNvSpPr>
          <p:nvPr/>
        </p:nvSpPr>
        <p:spPr bwMode="auto">
          <a:xfrm flipV="1">
            <a:off x="2393950" y="1373188"/>
            <a:ext cx="0" cy="406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73" name="Line 5"/>
          <p:cNvSpPr>
            <a:spLocks noChangeShapeType="1"/>
          </p:cNvSpPr>
          <p:nvPr/>
        </p:nvSpPr>
        <p:spPr bwMode="auto">
          <a:xfrm>
            <a:off x="2384425" y="1352550"/>
            <a:ext cx="12890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74" name="Line 6"/>
          <p:cNvSpPr>
            <a:spLocks noChangeShapeType="1"/>
          </p:cNvSpPr>
          <p:nvPr/>
        </p:nvSpPr>
        <p:spPr bwMode="auto">
          <a:xfrm>
            <a:off x="2447925" y="2168525"/>
            <a:ext cx="931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75" name="Line 7"/>
          <p:cNvSpPr>
            <a:spLocks noChangeShapeType="1"/>
          </p:cNvSpPr>
          <p:nvPr/>
        </p:nvSpPr>
        <p:spPr bwMode="auto">
          <a:xfrm>
            <a:off x="2954338" y="3429000"/>
            <a:ext cx="508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76" name="Line 8"/>
          <p:cNvSpPr>
            <a:spLocks noChangeShapeType="1"/>
          </p:cNvSpPr>
          <p:nvPr/>
        </p:nvSpPr>
        <p:spPr bwMode="auto">
          <a:xfrm>
            <a:off x="2663825" y="2754313"/>
            <a:ext cx="931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77" name="Rectangle 10"/>
          <p:cNvSpPr>
            <a:spLocks noChangeArrowheads="1"/>
          </p:cNvSpPr>
          <p:nvPr/>
        </p:nvSpPr>
        <p:spPr bwMode="auto">
          <a:xfrm>
            <a:off x="57150" y="3917950"/>
            <a:ext cx="88138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419100" indent="-419100">
              <a:lnSpc>
                <a:spcPct val="115000"/>
              </a:lnSpc>
              <a:spcBef>
                <a:spcPct val="20000"/>
              </a:spcBef>
              <a:buChar char="•"/>
              <a:defRPr sz="2400" b="1">
                <a:solidFill>
                  <a:schemeClr val="tx1"/>
                </a:solidFill>
                <a:latin typeface="Arial" pitchFamily="34" charset="0"/>
                <a:ea typeface="宋体" pitchFamily="2" charset="-122"/>
              </a:defRPr>
            </a:lvl1pPr>
            <a:lvl2pPr marL="876300" indent="-38100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10000"/>
              </a:lnSpc>
              <a:buClr>
                <a:schemeClr val="tx1"/>
              </a:buClr>
              <a:buSzPct val="60000"/>
              <a:buFont typeface="Wingdings" pitchFamily="2" charset="2"/>
              <a:buChar char="u"/>
            </a:pPr>
            <a:r>
              <a:rPr lang="zh-CN" altLang="en-US" sz="2200">
                <a:solidFill>
                  <a:srgbClr val="CC3300"/>
                </a:solidFill>
                <a:latin typeface="黑体" pitchFamily="49" charset="-122"/>
                <a:ea typeface="黑体" pitchFamily="49" charset="-122"/>
              </a:rPr>
              <a:t>手算除法的基本要点</a:t>
            </a:r>
          </a:p>
          <a:p>
            <a:pPr lvl="1">
              <a:lnSpc>
                <a:spcPct val="110000"/>
              </a:lnSpc>
              <a:buFontTx/>
              <a:buNone/>
            </a:pPr>
            <a:r>
              <a:rPr lang="zh-CN" altLang="en-US" sz="2200">
                <a:solidFill>
                  <a:schemeClr val="accent2"/>
                </a:solidFill>
                <a:latin typeface="Times New Roman" pitchFamily="18" charset="0"/>
              </a:rPr>
              <a:t>① </a:t>
            </a:r>
            <a:r>
              <a:rPr lang="zh-CN" altLang="en-US" sz="2200">
                <a:solidFill>
                  <a:schemeClr val="accent2"/>
                </a:solidFill>
                <a:latin typeface="黑体" pitchFamily="49" charset="-122"/>
                <a:ea typeface="黑体" pitchFamily="49" charset="-122"/>
              </a:rPr>
              <a:t>被除数与除数相减，够减则上商为</a:t>
            </a:r>
            <a:r>
              <a:rPr lang="en-US" altLang="zh-CN" sz="2200">
                <a:solidFill>
                  <a:schemeClr val="accent2"/>
                </a:solidFill>
                <a:latin typeface="黑体" pitchFamily="49" charset="-122"/>
                <a:ea typeface="黑体" pitchFamily="49" charset="-122"/>
              </a:rPr>
              <a:t>1</a:t>
            </a:r>
            <a:r>
              <a:rPr lang="zh-CN" altLang="en-US" sz="2200">
                <a:solidFill>
                  <a:schemeClr val="accent2"/>
                </a:solidFill>
                <a:latin typeface="黑体" pitchFamily="49" charset="-122"/>
                <a:ea typeface="黑体" pitchFamily="49" charset="-122"/>
              </a:rPr>
              <a:t>；不够减则上商为</a:t>
            </a:r>
            <a:r>
              <a:rPr lang="en-US" altLang="zh-CN" sz="2200">
                <a:solidFill>
                  <a:schemeClr val="accent2"/>
                </a:solidFill>
                <a:latin typeface="黑体" pitchFamily="49" charset="-122"/>
                <a:ea typeface="黑体" pitchFamily="49" charset="-122"/>
              </a:rPr>
              <a:t>0</a:t>
            </a:r>
            <a:r>
              <a:rPr lang="zh-CN" altLang="en-US" sz="2200">
                <a:solidFill>
                  <a:schemeClr val="accent2"/>
                </a:solidFill>
                <a:latin typeface="黑体" pitchFamily="49" charset="-122"/>
                <a:ea typeface="黑体" pitchFamily="49" charset="-122"/>
              </a:rPr>
              <a:t>。</a:t>
            </a:r>
          </a:p>
          <a:p>
            <a:pPr lvl="1">
              <a:lnSpc>
                <a:spcPct val="110000"/>
              </a:lnSpc>
              <a:buFontTx/>
              <a:buNone/>
            </a:pPr>
            <a:r>
              <a:rPr lang="zh-CN" altLang="en-US" sz="2200">
                <a:solidFill>
                  <a:schemeClr val="accent2"/>
                </a:solidFill>
                <a:latin typeface="Times New Roman" pitchFamily="18" charset="0"/>
              </a:rPr>
              <a:t>② </a:t>
            </a:r>
            <a:r>
              <a:rPr lang="zh-CN" altLang="en-US" sz="2200">
                <a:solidFill>
                  <a:schemeClr val="accent2"/>
                </a:solidFill>
                <a:latin typeface="黑体" pitchFamily="49" charset="-122"/>
                <a:ea typeface="黑体" pitchFamily="49" charset="-122"/>
              </a:rPr>
              <a:t>每次得到的差为中间余数，将除数右移后与上次的中间余数比较。用中间余数减除数，够减则上商为</a:t>
            </a:r>
            <a:r>
              <a:rPr lang="en-US" altLang="zh-CN" sz="2200">
                <a:solidFill>
                  <a:schemeClr val="accent2"/>
                </a:solidFill>
                <a:latin typeface="黑体" pitchFamily="49" charset="-122"/>
                <a:ea typeface="黑体" pitchFamily="49" charset="-122"/>
              </a:rPr>
              <a:t>1</a:t>
            </a:r>
            <a:r>
              <a:rPr lang="zh-CN" altLang="en-US" sz="2200">
                <a:solidFill>
                  <a:schemeClr val="accent2"/>
                </a:solidFill>
                <a:latin typeface="黑体" pitchFamily="49" charset="-122"/>
                <a:ea typeface="黑体" pitchFamily="49" charset="-122"/>
              </a:rPr>
              <a:t>；不够减则上商为</a:t>
            </a:r>
            <a:r>
              <a:rPr lang="en-US" altLang="zh-CN" sz="2200">
                <a:solidFill>
                  <a:schemeClr val="accent2"/>
                </a:solidFill>
                <a:latin typeface="黑体" pitchFamily="49" charset="-122"/>
                <a:ea typeface="黑体" pitchFamily="49" charset="-122"/>
              </a:rPr>
              <a:t>0</a:t>
            </a:r>
            <a:r>
              <a:rPr lang="zh-CN" altLang="en-US" sz="2200">
                <a:solidFill>
                  <a:schemeClr val="accent2"/>
                </a:solidFill>
                <a:latin typeface="黑体" pitchFamily="49" charset="-122"/>
                <a:ea typeface="黑体" pitchFamily="49" charset="-122"/>
              </a:rPr>
              <a:t>。</a:t>
            </a:r>
          </a:p>
          <a:p>
            <a:pPr lvl="1">
              <a:lnSpc>
                <a:spcPct val="110000"/>
              </a:lnSpc>
              <a:buFontTx/>
              <a:buNone/>
            </a:pPr>
            <a:r>
              <a:rPr lang="zh-CN" altLang="en-US" sz="2200">
                <a:solidFill>
                  <a:schemeClr val="accent2"/>
                </a:solidFill>
                <a:latin typeface="Times New Roman" pitchFamily="18" charset="0"/>
              </a:rPr>
              <a:t>③ </a:t>
            </a:r>
            <a:r>
              <a:rPr lang="zh-CN" altLang="en-US" sz="2200">
                <a:solidFill>
                  <a:schemeClr val="accent2"/>
                </a:solidFill>
                <a:latin typeface="黑体" pitchFamily="49" charset="-122"/>
                <a:ea typeface="黑体" pitchFamily="49" charset="-122"/>
              </a:rPr>
              <a:t>重复执行第②步，直到求得的商的位数足够为止。</a:t>
            </a:r>
          </a:p>
        </p:txBody>
      </p:sp>
      <p:sp>
        <p:nvSpPr>
          <p:cNvPr id="135178" name="Text Box 11"/>
          <p:cNvSpPr txBox="1">
            <a:spLocks noChangeArrowheads="1"/>
          </p:cNvSpPr>
          <p:nvPr/>
        </p:nvSpPr>
        <p:spPr bwMode="auto">
          <a:xfrm>
            <a:off x="5314950" y="2181225"/>
            <a:ext cx="15621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200">
                <a:latin typeface="Times New Roman" pitchFamily="18" charset="0"/>
                <a:ea typeface="黑体" pitchFamily="49" charset="-122"/>
              </a:rPr>
              <a:t>中间余数</a:t>
            </a:r>
          </a:p>
        </p:txBody>
      </p:sp>
      <p:sp>
        <p:nvSpPr>
          <p:cNvPr id="135179" name="Line 12"/>
          <p:cNvSpPr>
            <a:spLocks noChangeShapeType="1"/>
          </p:cNvSpPr>
          <p:nvPr/>
        </p:nvSpPr>
        <p:spPr bwMode="auto">
          <a:xfrm flipH="1" flipV="1">
            <a:off x="3190875" y="2162175"/>
            <a:ext cx="2162175" cy="152400"/>
          </a:xfrm>
          <a:prstGeom prst="line">
            <a:avLst/>
          </a:prstGeom>
          <a:noFill/>
          <a:ln w="28575">
            <a:solidFill>
              <a:srgbClr val="3333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80" name="Line 13"/>
          <p:cNvSpPr>
            <a:spLocks noChangeShapeType="1"/>
          </p:cNvSpPr>
          <p:nvPr/>
        </p:nvSpPr>
        <p:spPr bwMode="auto">
          <a:xfrm flipH="1">
            <a:off x="3409950" y="2343150"/>
            <a:ext cx="1905000" cy="133350"/>
          </a:xfrm>
          <a:prstGeom prst="line">
            <a:avLst/>
          </a:prstGeom>
          <a:noFill/>
          <a:ln w="28575">
            <a:solidFill>
              <a:srgbClr val="3333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5181" name="Line 14"/>
          <p:cNvSpPr>
            <a:spLocks noChangeShapeType="1"/>
          </p:cNvSpPr>
          <p:nvPr/>
        </p:nvSpPr>
        <p:spPr bwMode="auto">
          <a:xfrm flipH="1">
            <a:off x="3476625" y="2362200"/>
            <a:ext cx="1838325" cy="476250"/>
          </a:xfrm>
          <a:prstGeom prst="line">
            <a:avLst/>
          </a:prstGeom>
          <a:noFill/>
          <a:ln w="28575">
            <a:solidFill>
              <a:srgbClr val="3333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650503059"/>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a:xfrm>
            <a:off x="457200" y="98425"/>
            <a:ext cx="8229600" cy="561975"/>
          </a:xfrm>
        </p:spPr>
        <p:txBody>
          <a:bodyPr/>
          <a:lstStyle/>
          <a:p>
            <a:r>
              <a:rPr lang="zh-CN" altLang="en-US" smtClean="0"/>
              <a:t>整数的除运算</a:t>
            </a:r>
          </a:p>
        </p:txBody>
      </p:sp>
      <p:sp>
        <p:nvSpPr>
          <p:cNvPr id="735235" name="Rectangle 3"/>
          <p:cNvSpPr>
            <a:spLocks noGrp="1" noChangeArrowheads="1"/>
          </p:cNvSpPr>
          <p:nvPr>
            <p:ph type="body" idx="1"/>
          </p:nvPr>
        </p:nvSpPr>
        <p:spPr>
          <a:xfrm>
            <a:off x="431800" y="908050"/>
            <a:ext cx="8326438" cy="5491163"/>
          </a:xfrm>
        </p:spPr>
        <p:txBody>
          <a:bodyPr/>
          <a:lstStyle/>
          <a:p>
            <a:pPr>
              <a:lnSpc>
                <a:spcPct val="120000"/>
              </a:lnSpc>
              <a:spcBef>
                <a:spcPct val="30000"/>
              </a:spcBef>
            </a:pPr>
            <a:r>
              <a:rPr lang="zh-CN" altLang="en-US" sz="2000" dirty="0" smtClean="0">
                <a:latin typeface="微软雅黑" pitchFamily="34" charset="-122"/>
                <a:ea typeface="微软雅黑" pitchFamily="34" charset="-122"/>
              </a:rPr>
              <a:t>对于带符号整数来说，</a:t>
            </a:r>
            <a:r>
              <a:rPr lang="en-US" altLang="zh-CN" sz="2000" dirty="0" smtClean="0">
                <a:latin typeface="微软雅黑" pitchFamily="34" charset="-122"/>
                <a:ea typeface="微软雅黑" pitchFamily="34" charset="-122"/>
              </a:rPr>
              <a:t>n</a:t>
            </a:r>
            <a:r>
              <a:rPr lang="zh-CN" altLang="en-US" sz="2000" dirty="0" smtClean="0">
                <a:latin typeface="微软雅黑" pitchFamily="34" charset="-122"/>
                <a:ea typeface="微软雅黑" pitchFamily="34" charset="-122"/>
              </a:rPr>
              <a:t>位整数除以</a:t>
            </a:r>
            <a:r>
              <a:rPr lang="en-US" altLang="zh-CN" sz="2000" dirty="0" smtClean="0">
                <a:latin typeface="微软雅黑" pitchFamily="34" charset="-122"/>
                <a:ea typeface="微软雅黑" pitchFamily="34" charset="-122"/>
              </a:rPr>
              <a:t>n</a:t>
            </a:r>
            <a:r>
              <a:rPr lang="zh-CN" altLang="en-US" sz="2000" dirty="0" smtClean="0">
                <a:latin typeface="微软雅黑" pitchFamily="34" charset="-122"/>
                <a:ea typeface="微软雅黑" pitchFamily="34" charset="-122"/>
              </a:rPr>
              <a:t>位整数，除</a:t>
            </a:r>
            <a:r>
              <a:rPr lang="en-US" altLang="zh-CN" sz="2000" dirty="0" smtClean="0">
                <a:latin typeface="微软雅黑" pitchFamily="34" charset="-122"/>
                <a:ea typeface="微软雅黑" pitchFamily="34" charset="-122"/>
              </a:rPr>
              <a:t>-2</a:t>
            </a:r>
            <a:r>
              <a:rPr lang="en-US" altLang="zh-CN" sz="2000" baseline="30000" dirty="0" smtClean="0">
                <a:latin typeface="微软雅黑" pitchFamily="34" charset="-122"/>
                <a:ea typeface="微软雅黑" pitchFamily="34" charset="-122"/>
              </a:rPr>
              <a:t>n-1</a:t>
            </a:r>
            <a:r>
              <a:rPr lang="en-US" altLang="zh-CN" sz="2000" dirty="0" smtClean="0">
                <a:latin typeface="微软雅黑" pitchFamily="34" charset="-122"/>
                <a:ea typeface="微软雅黑" pitchFamily="34" charset="-122"/>
              </a:rPr>
              <a:t>/-1= 2</a:t>
            </a:r>
            <a:r>
              <a:rPr lang="en-US" altLang="zh-CN" sz="2000" baseline="30000" dirty="0" smtClean="0">
                <a:latin typeface="微软雅黑" pitchFamily="34" charset="-122"/>
                <a:ea typeface="微软雅黑" pitchFamily="34" charset="-122"/>
              </a:rPr>
              <a:t>n-1</a:t>
            </a:r>
            <a:r>
              <a:rPr lang="zh-CN" altLang="en-US" sz="2000" dirty="0" smtClean="0">
                <a:latin typeface="微软雅黑" pitchFamily="34" charset="-122"/>
                <a:ea typeface="微软雅黑" pitchFamily="34" charset="-122"/>
              </a:rPr>
              <a:t>会发生溢出外，其余情况都不会发生溢出。</a:t>
            </a:r>
            <a:r>
              <a:rPr lang="en-US" altLang="zh-CN" sz="2000" dirty="0" smtClean="0">
                <a:latin typeface="微软雅黑" pitchFamily="34" charset="-122"/>
                <a:ea typeface="微软雅黑" pitchFamily="34" charset="-122"/>
              </a:rPr>
              <a:t>Why?</a:t>
            </a:r>
          </a:p>
          <a:p>
            <a:pPr>
              <a:lnSpc>
                <a:spcPct val="120000"/>
              </a:lnSpc>
              <a:spcBef>
                <a:spcPct val="30000"/>
              </a:spcBef>
              <a:buFontTx/>
              <a:buNone/>
            </a:pPr>
            <a:r>
              <a:rPr lang="zh-CN" altLang="en-US" sz="2000" dirty="0" smtClean="0">
                <a:latin typeface="微软雅黑" pitchFamily="34" charset="-122"/>
                <a:ea typeface="微软雅黑" pitchFamily="34" charset="-122"/>
              </a:rPr>
              <a:t>     </a:t>
            </a:r>
            <a:r>
              <a:rPr lang="zh-CN" altLang="en-US" sz="2000" dirty="0" smtClean="0">
                <a:solidFill>
                  <a:srgbClr val="FF0000"/>
                </a:solidFill>
                <a:latin typeface="微软雅黑" pitchFamily="34" charset="-122"/>
                <a:ea typeface="微软雅黑" pitchFamily="34" charset="-122"/>
              </a:rPr>
              <a:t>因为商的绝对值不可能比被除数的绝对值更大，因而不会发生溢出，也就不会像整数乘法运算那样发生整数溢出漏洞。</a:t>
            </a:r>
          </a:p>
          <a:p>
            <a:pPr>
              <a:lnSpc>
                <a:spcPct val="120000"/>
              </a:lnSpc>
              <a:spcBef>
                <a:spcPct val="30000"/>
              </a:spcBef>
            </a:pPr>
            <a:r>
              <a:rPr lang="zh-CN" altLang="en-US" sz="2000" dirty="0" smtClean="0">
                <a:latin typeface="微软雅黑" pitchFamily="34" charset="-122"/>
                <a:ea typeface="微软雅黑" pitchFamily="34" charset="-122"/>
              </a:rPr>
              <a:t>因为整数除法，其商也是整数，所以，在不能整除时需要进行舍入，通常按照朝</a:t>
            </a:r>
            <a:r>
              <a:rPr lang="en-US" altLang="zh-CN" sz="2000" dirty="0" smtClean="0">
                <a:latin typeface="微软雅黑" pitchFamily="34" charset="-122"/>
                <a:ea typeface="微软雅黑" pitchFamily="34" charset="-122"/>
              </a:rPr>
              <a:t>0</a:t>
            </a:r>
            <a:r>
              <a:rPr lang="zh-CN" altLang="en-US" sz="2000" dirty="0" smtClean="0">
                <a:latin typeface="微软雅黑" pitchFamily="34" charset="-122"/>
                <a:ea typeface="微软雅黑" pitchFamily="34" charset="-122"/>
              </a:rPr>
              <a:t>方向舍入，即正数商取比自身小的最接近整数</a:t>
            </a:r>
            <a:r>
              <a:rPr lang="zh-CN" altLang="en-US" sz="2000" dirty="0" smtClean="0">
                <a:solidFill>
                  <a:srgbClr val="0033CC"/>
                </a:solidFill>
                <a:latin typeface="微软雅黑" pitchFamily="34" charset="-122"/>
                <a:ea typeface="微软雅黑" pitchFamily="34" charset="-122"/>
              </a:rPr>
              <a:t>（</a:t>
            </a:r>
            <a:r>
              <a:rPr lang="en-US" altLang="zh-CN" sz="2000" dirty="0" smtClean="0">
                <a:solidFill>
                  <a:srgbClr val="0033CC"/>
                </a:solidFill>
                <a:latin typeface="微软雅黑" pitchFamily="34" charset="-122"/>
                <a:ea typeface="微软雅黑" pitchFamily="34" charset="-122"/>
              </a:rPr>
              <a:t>Floor</a:t>
            </a:r>
            <a:r>
              <a:rPr lang="zh-CN" altLang="en-US" sz="2000" dirty="0" smtClean="0">
                <a:solidFill>
                  <a:srgbClr val="0033CC"/>
                </a:solidFill>
                <a:latin typeface="微软雅黑" pitchFamily="34" charset="-122"/>
                <a:ea typeface="微软雅黑" pitchFamily="34" charset="-122"/>
              </a:rPr>
              <a:t>，地板）</a:t>
            </a:r>
            <a:r>
              <a:rPr lang="zh-CN" altLang="en-US" sz="2000" dirty="0" smtClean="0">
                <a:latin typeface="微软雅黑" pitchFamily="34" charset="-122"/>
                <a:ea typeface="微软雅黑" pitchFamily="34" charset="-122"/>
              </a:rPr>
              <a:t>，负数商取比自身大的最接近整数</a:t>
            </a:r>
            <a:r>
              <a:rPr lang="zh-CN" altLang="en-US" sz="2000" dirty="0" smtClean="0">
                <a:solidFill>
                  <a:srgbClr val="0033CC"/>
                </a:solidFill>
                <a:latin typeface="微软雅黑" pitchFamily="34" charset="-122"/>
                <a:ea typeface="微软雅黑" pitchFamily="34" charset="-122"/>
              </a:rPr>
              <a:t>（</a:t>
            </a:r>
            <a:r>
              <a:rPr lang="en-US" altLang="zh-CN" sz="2000" dirty="0" smtClean="0">
                <a:solidFill>
                  <a:srgbClr val="0033CC"/>
                </a:solidFill>
                <a:latin typeface="微软雅黑" pitchFamily="34" charset="-122"/>
                <a:ea typeface="微软雅黑" pitchFamily="34" charset="-122"/>
              </a:rPr>
              <a:t>Ceiling</a:t>
            </a:r>
            <a:r>
              <a:rPr lang="zh-CN" altLang="en-US" sz="2000" dirty="0" smtClean="0">
                <a:solidFill>
                  <a:srgbClr val="0033CC"/>
                </a:solidFill>
                <a:latin typeface="微软雅黑" pitchFamily="34" charset="-122"/>
                <a:ea typeface="微软雅黑" pitchFamily="34" charset="-122"/>
              </a:rPr>
              <a:t>，天板）</a:t>
            </a:r>
            <a:r>
              <a:rPr lang="zh-CN" altLang="en-US" sz="2000" dirty="0" smtClean="0">
                <a:latin typeface="微软雅黑" pitchFamily="34" charset="-122"/>
                <a:ea typeface="微软雅黑" pitchFamily="34" charset="-122"/>
              </a:rPr>
              <a:t>。</a:t>
            </a:r>
          </a:p>
          <a:p>
            <a:pPr>
              <a:lnSpc>
                <a:spcPct val="120000"/>
              </a:lnSpc>
              <a:spcBef>
                <a:spcPct val="30000"/>
              </a:spcBef>
              <a:buFontTx/>
              <a:buNone/>
            </a:pPr>
            <a:r>
              <a:rPr lang="zh-CN" altLang="en-US" sz="2000" dirty="0" smtClean="0">
                <a:latin typeface="微软雅黑" pitchFamily="34" charset="-122"/>
                <a:ea typeface="微软雅黑" pitchFamily="34" charset="-122"/>
              </a:rPr>
              <a:t>    </a:t>
            </a:r>
            <a:r>
              <a:rPr lang="zh-CN" altLang="en-US" sz="2000" dirty="0" smtClean="0">
                <a:solidFill>
                  <a:srgbClr val="FF0000"/>
                </a:solidFill>
                <a:latin typeface="微软雅黑" pitchFamily="34" charset="-122"/>
                <a:ea typeface="微软雅黑" pitchFamily="34" charset="-122"/>
              </a:rPr>
              <a:t>例如，</a:t>
            </a:r>
            <a:r>
              <a:rPr lang="en-US" altLang="zh-CN" sz="2000" dirty="0" smtClean="0">
                <a:solidFill>
                  <a:srgbClr val="FF0000"/>
                </a:solidFill>
                <a:latin typeface="微软雅黑" pitchFamily="34" charset="-122"/>
                <a:ea typeface="微软雅黑" pitchFamily="34" charset="-122"/>
              </a:rPr>
              <a:t>7/2=?,  -7/2=</a:t>
            </a:r>
            <a:r>
              <a:rPr lang="zh-CN" altLang="en-US" sz="2000" dirty="0" smtClean="0">
                <a:solidFill>
                  <a:srgbClr val="FF0000"/>
                </a:solidFill>
                <a:latin typeface="微软雅黑" pitchFamily="34" charset="-122"/>
                <a:ea typeface="微软雅黑" pitchFamily="34" charset="-122"/>
              </a:rPr>
              <a:t>？</a:t>
            </a:r>
          </a:p>
          <a:p>
            <a:pPr>
              <a:lnSpc>
                <a:spcPct val="120000"/>
              </a:lnSpc>
              <a:spcBef>
                <a:spcPct val="30000"/>
              </a:spcBef>
              <a:buFontTx/>
              <a:buNone/>
            </a:pPr>
            <a:r>
              <a:rPr lang="zh-CN" altLang="en-US" sz="2000" dirty="0" smtClean="0">
                <a:solidFill>
                  <a:srgbClr val="FF0000"/>
                </a:solidFill>
                <a:latin typeface="微软雅黑" pitchFamily="34" charset="-122"/>
                <a:ea typeface="微软雅黑" pitchFamily="34" charset="-122"/>
              </a:rPr>
              <a:t>              </a:t>
            </a:r>
            <a:r>
              <a:rPr lang="en-US" altLang="zh-CN" sz="2000" dirty="0" smtClean="0">
                <a:solidFill>
                  <a:srgbClr val="FF0000"/>
                </a:solidFill>
                <a:latin typeface="微软雅黑" pitchFamily="34" charset="-122"/>
                <a:ea typeface="微软雅黑" pitchFamily="34" charset="-122"/>
              </a:rPr>
              <a:t>7/2=3,  -7/2=-3</a:t>
            </a:r>
            <a:endParaRPr lang="zh-CN" altLang="en-US" sz="2000" dirty="0" smtClean="0">
              <a:solidFill>
                <a:srgbClr val="FF0000"/>
              </a:solidFill>
              <a:latin typeface="微软雅黑" pitchFamily="34" charset="-122"/>
              <a:ea typeface="微软雅黑" pitchFamily="34" charset="-122"/>
            </a:endParaRPr>
          </a:p>
          <a:p>
            <a:pPr>
              <a:lnSpc>
                <a:spcPct val="120000"/>
              </a:lnSpc>
              <a:spcBef>
                <a:spcPct val="30000"/>
              </a:spcBef>
            </a:pPr>
            <a:r>
              <a:rPr lang="zh-CN" altLang="en-US" sz="2000" dirty="0" smtClean="0">
                <a:solidFill>
                  <a:srgbClr val="008000"/>
                </a:solidFill>
                <a:latin typeface="微软雅黑" pitchFamily="34" charset="-122"/>
                <a:ea typeface="微软雅黑" pitchFamily="34" charset="-122"/>
              </a:rPr>
              <a:t>整数除</a:t>
            </a:r>
            <a:r>
              <a:rPr lang="en-US" altLang="zh-CN" sz="2000" dirty="0" smtClean="0">
                <a:solidFill>
                  <a:srgbClr val="008000"/>
                </a:solidFill>
                <a:latin typeface="微软雅黑" pitchFamily="34" charset="-122"/>
                <a:ea typeface="微软雅黑" pitchFamily="34" charset="-122"/>
              </a:rPr>
              <a:t>0</a:t>
            </a:r>
            <a:r>
              <a:rPr lang="zh-CN" altLang="en-US" sz="2000" dirty="0" smtClean="0">
                <a:solidFill>
                  <a:srgbClr val="008000"/>
                </a:solidFill>
                <a:latin typeface="微软雅黑" pitchFamily="34" charset="-122"/>
                <a:ea typeface="微软雅黑" pitchFamily="34" charset="-122"/>
              </a:rPr>
              <a:t>的结果可以用什么机器数表示？</a:t>
            </a:r>
          </a:p>
          <a:p>
            <a:pPr>
              <a:lnSpc>
                <a:spcPct val="120000"/>
              </a:lnSpc>
              <a:spcBef>
                <a:spcPct val="30000"/>
              </a:spcBef>
              <a:buFontTx/>
              <a:buNone/>
            </a:pPr>
            <a:r>
              <a:rPr lang="zh-CN" altLang="en-US" sz="2000" dirty="0" smtClean="0">
                <a:latin typeface="微软雅黑" pitchFamily="34" charset="-122"/>
                <a:ea typeface="微软雅黑" pitchFamily="34" charset="-122"/>
              </a:rPr>
              <a:t>    </a:t>
            </a:r>
            <a:r>
              <a:rPr lang="zh-CN" altLang="en-US" sz="2000" dirty="0" smtClean="0">
                <a:solidFill>
                  <a:srgbClr val="FF0000"/>
                </a:solidFill>
                <a:latin typeface="微软雅黑" pitchFamily="34" charset="-122"/>
                <a:ea typeface="微软雅黑" pitchFamily="34" charset="-122"/>
              </a:rPr>
              <a:t>整数除</a:t>
            </a:r>
            <a:r>
              <a:rPr lang="en-US" altLang="zh-CN" sz="2000" dirty="0" smtClean="0">
                <a:solidFill>
                  <a:srgbClr val="FF0000"/>
                </a:solidFill>
                <a:latin typeface="微软雅黑" pitchFamily="34" charset="-122"/>
                <a:ea typeface="微软雅黑" pitchFamily="34" charset="-122"/>
              </a:rPr>
              <a:t>0</a:t>
            </a:r>
            <a:r>
              <a:rPr lang="zh-CN" altLang="en-US" sz="2000" dirty="0" smtClean="0">
                <a:solidFill>
                  <a:srgbClr val="FF0000"/>
                </a:solidFill>
                <a:latin typeface="微软雅黑" pitchFamily="34" charset="-122"/>
                <a:ea typeface="微软雅黑" pitchFamily="34" charset="-122"/>
              </a:rPr>
              <a:t>的结果无法用一个机器数表示！</a:t>
            </a:r>
          </a:p>
          <a:p>
            <a:pPr>
              <a:lnSpc>
                <a:spcPct val="120000"/>
              </a:lnSpc>
              <a:spcBef>
                <a:spcPct val="30000"/>
              </a:spcBef>
            </a:pPr>
            <a:r>
              <a:rPr lang="zh-CN" altLang="en-US" sz="2000" dirty="0" smtClean="0">
                <a:latin typeface="微软雅黑" pitchFamily="34" charset="-122"/>
                <a:ea typeface="微软雅黑" pitchFamily="34" charset="-122"/>
              </a:rPr>
              <a:t>整数除法时，除数不能为</a:t>
            </a:r>
            <a:r>
              <a:rPr lang="en-US" altLang="zh-CN" sz="2000" dirty="0" smtClean="0">
                <a:latin typeface="微软雅黑" pitchFamily="34" charset="-122"/>
                <a:ea typeface="微软雅黑" pitchFamily="34" charset="-122"/>
              </a:rPr>
              <a:t>0</a:t>
            </a:r>
            <a:r>
              <a:rPr lang="zh-CN" altLang="en-US" sz="2000" dirty="0" smtClean="0">
                <a:latin typeface="微软雅黑" pitchFamily="34" charset="-122"/>
                <a:ea typeface="微软雅黑" pitchFamily="34" charset="-122"/>
              </a:rPr>
              <a:t>，否则会发生</a:t>
            </a:r>
            <a:r>
              <a:rPr lang="zh-CN" altLang="en-US" sz="2000" dirty="0" smtClean="0">
                <a:solidFill>
                  <a:srgbClr val="FF0000"/>
                </a:solidFill>
                <a:latin typeface="微软雅黑" pitchFamily="34" charset="-122"/>
                <a:ea typeface="微软雅黑" pitchFamily="34" charset="-122"/>
              </a:rPr>
              <a:t>“异常”，</a:t>
            </a:r>
            <a:r>
              <a:rPr lang="zh-CN" altLang="en-US" sz="2000" dirty="0" smtClean="0">
                <a:latin typeface="微软雅黑" pitchFamily="34" charset="-122"/>
                <a:ea typeface="微软雅黑" pitchFamily="34" charset="-122"/>
              </a:rPr>
              <a:t>此时，需要调出操作系统中的异常处理程序来处理。</a:t>
            </a:r>
          </a:p>
        </p:txBody>
      </p:sp>
    </p:spTree>
    <p:extLst>
      <p:ext uri="{BB962C8B-B14F-4D97-AF65-F5344CB8AC3E}">
        <p14:creationId xmlns:p14="http://schemas.microsoft.com/office/powerpoint/2010/main" val="40682399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5235">
                                            <p:txEl>
                                              <p:pRg st="0" end="0"/>
                                            </p:txEl>
                                          </p:spTgt>
                                        </p:tgtEl>
                                        <p:attrNameLst>
                                          <p:attrName>style.visibility</p:attrName>
                                        </p:attrNameLst>
                                      </p:cBhvr>
                                      <p:to>
                                        <p:strVal val="visible"/>
                                      </p:to>
                                    </p:set>
                                    <p:animEffect transition="in" filter="blinds(horizontal)">
                                      <p:cBhvr>
                                        <p:cTn id="7" dur="500"/>
                                        <p:tgtEl>
                                          <p:spTgt spid="735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35235">
                                            <p:txEl>
                                              <p:pRg st="1" end="1"/>
                                            </p:txEl>
                                          </p:spTgt>
                                        </p:tgtEl>
                                        <p:attrNameLst>
                                          <p:attrName>style.visibility</p:attrName>
                                        </p:attrNameLst>
                                      </p:cBhvr>
                                      <p:to>
                                        <p:strVal val="visible"/>
                                      </p:to>
                                    </p:set>
                                    <p:animEffect transition="in" filter="blinds(horizontal)">
                                      <p:cBhvr>
                                        <p:cTn id="12" dur="500"/>
                                        <p:tgtEl>
                                          <p:spTgt spid="7352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35235">
                                            <p:txEl>
                                              <p:pRg st="2" end="2"/>
                                            </p:txEl>
                                          </p:spTgt>
                                        </p:tgtEl>
                                        <p:attrNameLst>
                                          <p:attrName>style.visibility</p:attrName>
                                        </p:attrNameLst>
                                      </p:cBhvr>
                                      <p:to>
                                        <p:strVal val="visible"/>
                                      </p:to>
                                    </p:set>
                                    <p:animEffect transition="in" filter="blinds(horizontal)">
                                      <p:cBhvr>
                                        <p:cTn id="17" dur="500"/>
                                        <p:tgtEl>
                                          <p:spTgt spid="7352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35235">
                                            <p:txEl>
                                              <p:pRg st="3" end="3"/>
                                            </p:txEl>
                                          </p:spTgt>
                                        </p:tgtEl>
                                        <p:attrNameLst>
                                          <p:attrName>style.visibility</p:attrName>
                                        </p:attrNameLst>
                                      </p:cBhvr>
                                      <p:to>
                                        <p:strVal val="visible"/>
                                      </p:to>
                                    </p:set>
                                    <p:animEffect transition="in" filter="blinds(horizontal)">
                                      <p:cBhvr>
                                        <p:cTn id="22" dur="500"/>
                                        <p:tgtEl>
                                          <p:spTgt spid="7352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35235">
                                            <p:txEl>
                                              <p:pRg st="4" end="4"/>
                                            </p:txEl>
                                          </p:spTgt>
                                        </p:tgtEl>
                                        <p:attrNameLst>
                                          <p:attrName>style.visibility</p:attrName>
                                        </p:attrNameLst>
                                      </p:cBhvr>
                                      <p:to>
                                        <p:strVal val="visible"/>
                                      </p:to>
                                    </p:set>
                                    <p:animEffect transition="in" filter="blinds(horizontal)">
                                      <p:cBhvr>
                                        <p:cTn id="27" dur="500"/>
                                        <p:tgtEl>
                                          <p:spTgt spid="7352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35235">
                                            <p:txEl>
                                              <p:pRg st="5" end="5"/>
                                            </p:txEl>
                                          </p:spTgt>
                                        </p:tgtEl>
                                        <p:attrNameLst>
                                          <p:attrName>style.visibility</p:attrName>
                                        </p:attrNameLst>
                                      </p:cBhvr>
                                      <p:to>
                                        <p:strVal val="visible"/>
                                      </p:to>
                                    </p:set>
                                    <p:animEffect transition="in" filter="blinds(horizontal)">
                                      <p:cBhvr>
                                        <p:cTn id="32" dur="500"/>
                                        <p:tgtEl>
                                          <p:spTgt spid="73523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35235">
                                            <p:txEl>
                                              <p:pRg st="6" end="6"/>
                                            </p:txEl>
                                          </p:spTgt>
                                        </p:tgtEl>
                                        <p:attrNameLst>
                                          <p:attrName>style.visibility</p:attrName>
                                        </p:attrNameLst>
                                      </p:cBhvr>
                                      <p:to>
                                        <p:strVal val="visible"/>
                                      </p:to>
                                    </p:set>
                                    <p:animEffect transition="in" filter="blinds(horizontal)">
                                      <p:cBhvr>
                                        <p:cTn id="37" dur="500"/>
                                        <p:tgtEl>
                                          <p:spTgt spid="73523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35235">
                                            <p:txEl>
                                              <p:pRg st="7" end="7"/>
                                            </p:txEl>
                                          </p:spTgt>
                                        </p:tgtEl>
                                        <p:attrNameLst>
                                          <p:attrName>style.visibility</p:attrName>
                                        </p:attrNameLst>
                                      </p:cBhvr>
                                      <p:to>
                                        <p:strVal val="visible"/>
                                      </p:to>
                                    </p:set>
                                    <p:animEffect transition="in" filter="blinds(horizontal)">
                                      <p:cBhvr>
                                        <p:cTn id="42" dur="500"/>
                                        <p:tgtEl>
                                          <p:spTgt spid="7352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8630"/>
            <a:ext cx="8229600" cy="561975"/>
          </a:xfrm>
        </p:spPr>
        <p:txBody>
          <a:bodyPr/>
          <a:lstStyle/>
          <a:p>
            <a:r>
              <a:rPr lang="zh-CN" altLang="en-US" dirty="0" smtClean="0"/>
              <a:t>原码除法</a:t>
            </a:r>
            <a:r>
              <a:rPr lang="en-US" altLang="zh-CN" dirty="0" smtClean="0"/>
              <a:t>——</a:t>
            </a:r>
            <a:r>
              <a:rPr lang="zh-CN" altLang="en-US" dirty="0" smtClean="0"/>
              <a:t>恢复</a:t>
            </a:r>
            <a:r>
              <a:rPr lang="zh-CN" altLang="en-US" dirty="0"/>
              <a:t>余数</a:t>
            </a:r>
          </a:p>
        </p:txBody>
      </p:sp>
      <p:sp>
        <p:nvSpPr>
          <p:cNvPr id="3" name="内容占位符 2"/>
          <p:cNvSpPr>
            <a:spLocks noGrp="1"/>
          </p:cNvSpPr>
          <p:nvPr>
            <p:ph idx="1"/>
          </p:nvPr>
        </p:nvSpPr>
        <p:spPr/>
        <p:txBody>
          <a:bodyPr/>
          <a:lstStyle/>
          <a:p>
            <a:pPr marL="0" indent="0" algn="just">
              <a:buNone/>
            </a:pPr>
            <a:r>
              <a:rPr lang="zh-CN" altLang="zh-CN" dirty="0" smtClean="0">
                <a:latin typeface="微软雅黑" panose="020B0503020204020204" pitchFamily="34" charset="-122"/>
                <a:ea typeface="微软雅黑" panose="020B0503020204020204" pitchFamily="34" charset="-122"/>
              </a:rPr>
              <a:t>例</a:t>
            </a:r>
            <a:r>
              <a:rPr lang="zh-CN" altLang="en-US" dirty="0" smtClean="0">
                <a:latin typeface="微软雅黑" panose="020B0503020204020204" pitchFamily="34" charset="-122"/>
                <a:ea typeface="微软雅黑" panose="020B0503020204020204" pitchFamily="34" charset="-122"/>
              </a:rPr>
              <a:t>：已知</a:t>
            </a:r>
            <a:r>
              <a:rPr lang="en-US" altLang="zh-CN" dirty="0">
                <a:latin typeface="微软雅黑" panose="020B0503020204020204" pitchFamily="34" charset="-122"/>
                <a:ea typeface="微软雅黑" panose="020B0503020204020204" pitchFamily="34" charset="-122"/>
              </a:rPr>
              <a:t>x = 10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y = – 6</a:t>
            </a:r>
            <a:r>
              <a:rPr lang="zh-CN" altLang="en-US" dirty="0">
                <a:latin typeface="微软雅黑" panose="020B0503020204020204" pitchFamily="34" charset="-122"/>
                <a:ea typeface="微软雅黑" panose="020B0503020204020204" pitchFamily="34" charset="-122"/>
              </a:rPr>
              <a:t>，采用</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位机器数表示。</a:t>
            </a:r>
            <a:r>
              <a:rPr lang="zh-CN" altLang="en-US" dirty="0" smtClean="0">
                <a:latin typeface="微软雅黑" panose="020B0503020204020204" pitchFamily="34" charset="-122"/>
                <a:ea typeface="微软雅黑" panose="020B0503020204020204" pitchFamily="34" charset="-122"/>
              </a:rPr>
              <a:t>请用原码除法计算</a:t>
            </a:r>
            <a:r>
              <a:rPr lang="en-US" altLang="zh-CN" dirty="0" smtClean="0">
                <a:latin typeface="微软雅黑" panose="020B0503020204020204" pitchFamily="34" charset="-122"/>
                <a:ea typeface="微软雅黑" panose="020B0503020204020204" pitchFamily="34" charset="-122"/>
              </a:rPr>
              <a:t>x/y</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并把结果还原成</a:t>
            </a:r>
            <a:r>
              <a:rPr lang="zh-CN" altLang="en-US" dirty="0" smtClean="0">
                <a:latin typeface="微软雅黑" panose="020B0503020204020204" pitchFamily="34" charset="-122"/>
                <a:ea typeface="微软雅黑" panose="020B0503020204020204" pitchFamily="34" charset="-122"/>
              </a:rPr>
              <a:t>真值</a:t>
            </a:r>
            <a:r>
              <a:rPr lang="zh-CN" altLang="zh-CN" dirty="0" smtClean="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a:p>
            <a:pPr marL="0" indent="0" algn="just">
              <a:buNone/>
            </a:pPr>
            <a:r>
              <a:rPr lang="zh-CN" altLang="zh-CN" dirty="0">
                <a:latin typeface="微软雅黑" panose="020B0503020204020204" pitchFamily="34" charset="-122"/>
                <a:ea typeface="微软雅黑" panose="020B0503020204020204" pitchFamily="34" charset="-122"/>
              </a:rPr>
              <a:t>解：分符号位和数值位两部分进行。商的符号位：</a:t>
            </a:r>
            <a:r>
              <a:rPr lang="en-US" altLang="zh-CN" dirty="0" smtClean="0">
                <a:latin typeface="微软雅黑" panose="020B0503020204020204" pitchFamily="34" charset="-122"/>
                <a:ea typeface="微软雅黑" panose="020B0503020204020204" pitchFamily="34" charset="-122"/>
              </a:rPr>
              <a:t>0</a:t>
            </a:r>
            <a:r>
              <a:rPr lang="en-US" altLang="zh-CN" dirty="0" smtClean="0">
                <a:latin typeface="微软雅黑" panose="020B0503020204020204" pitchFamily="34" charset="-122"/>
                <a:ea typeface="微软雅黑" panose="020B0503020204020204" pitchFamily="34" charset="-122"/>
                <a:sym typeface="Symbol"/>
              </a:rPr>
              <a:t></a:t>
            </a:r>
            <a:r>
              <a:rPr lang="en-US" altLang="zh-CN" dirty="0" smtClean="0">
                <a:latin typeface="微软雅黑" panose="020B0503020204020204" pitchFamily="34" charset="-122"/>
                <a:ea typeface="微软雅黑" panose="020B0503020204020204" pitchFamily="34" charset="-122"/>
              </a:rPr>
              <a:t>1 </a:t>
            </a:r>
            <a:r>
              <a:rPr lang="en-US" altLang="zh-CN" dirty="0">
                <a:latin typeface="微软雅黑" panose="020B0503020204020204" pitchFamily="34" charset="-122"/>
                <a:ea typeface="微软雅黑" panose="020B0503020204020204" pitchFamily="34" charset="-122"/>
              </a:rPr>
              <a:t>= 1</a:t>
            </a:r>
            <a:endParaRPr lang="zh-CN"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116505" y="2460189"/>
            <a:ext cx="4572000" cy="1477328"/>
          </a:xfrm>
          <a:prstGeom prst="rect">
            <a:avLst/>
          </a:prstGeom>
        </p:spPr>
        <p:txBody>
          <a:bodyPr>
            <a:spAutoFit/>
          </a:bodyPr>
          <a:lstStyle/>
          <a:p>
            <a:pPr>
              <a:lnSpc>
                <a:spcPct val="150000"/>
              </a:lnSpc>
            </a:pP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X</a:t>
            </a:r>
            <a:r>
              <a:rPr lang="en-US" altLang="zh-CN" sz="2000" b="1" dirty="0" smtClean="0">
                <a:latin typeface="微软雅黑" panose="020B0503020204020204" pitchFamily="34" charset="-122"/>
                <a:ea typeface="微软雅黑" panose="020B0503020204020204" pitchFamily="34" charset="-122"/>
              </a:rPr>
              <a:t>|]</a:t>
            </a:r>
            <a:r>
              <a:rPr lang="zh-CN" altLang="en-US" sz="2000" b="1" baseline="-25000" dirty="0">
                <a:latin typeface="微软雅黑" panose="020B0503020204020204" pitchFamily="34" charset="-122"/>
                <a:ea typeface="微软雅黑" panose="020B0503020204020204" pitchFamily="34" charset="-122"/>
              </a:rPr>
              <a:t>原</a:t>
            </a:r>
            <a:r>
              <a:rPr lang="zh-CN" altLang="zh-CN" sz="2000" b="1" baseline="-25000" dirty="0" smtClean="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0 1010</a:t>
            </a:r>
          </a:p>
          <a:p>
            <a:pPr>
              <a:lnSpc>
                <a:spcPct val="150000"/>
              </a:lnSpc>
            </a:pP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Y</a:t>
            </a:r>
            <a:r>
              <a:rPr lang="en-US" altLang="zh-CN" sz="2000" b="1" dirty="0" smtClean="0">
                <a:latin typeface="微软雅黑" panose="020B0503020204020204" pitchFamily="34" charset="-122"/>
                <a:ea typeface="微软雅黑" panose="020B0503020204020204" pitchFamily="34" charset="-122"/>
              </a:rPr>
              <a:t>|]</a:t>
            </a:r>
            <a:r>
              <a:rPr lang="zh-CN" altLang="en-US" sz="2000" b="1" baseline="-25000" dirty="0">
                <a:latin typeface="微软雅黑" panose="020B0503020204020204" pitchFamily="34" charset="-122"/>
                <a:ea typeface="微软雅黑" panose="020B0503020204020204" pitchFamily="34" charset="-122"/>
              </a:rPr>
              <a:t>原</a:t>
            </a:r>
            <a:r>
              <a:rPr lang="zh-CN" altLang="zh-CN" sz="2000" b="1" baseline="-25000" dirty="0" smtClean="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0 0110</a:t>
            </a:r>
          </a:p>
          <a:p>
            <a:pPr>
              <a:lnSpc>
                <a:spcPct val="150000"/>
              </a:lnSpc>
            </a:pP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Y|]</a:t>
            </a:r>
            <a:r>
              <a:rPr lang="zh-CN" altLang="zh-CN" sz="2000" b="1" baseline="-25000" dirty="0">
                <a:latin typeface="微软雅黑" panose="020B0503020204020204" pitchFamily="34" charset="-122"/>
                <a:ea typeface="微软雅黑" panose="020B0503020204020204" pitchFamily="34" charset="-122"/>
              </a:rPr>
              <a:t>补 </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11010</a:t>
            </a:r>
            <a:endParaRPr lang="zh-CN" altLang="en-US" sz="2000" b="1" dirty="0">
              <a:latin typeface="微软雅黑" panose="020B0503020204020204" pitchFamily="34" charset="-122"/>
              <a:ea typeface="微软雅黑" panose="020B0503020204020204" pitchFamily="34" charset="-122"/>
            </a:endParaRPr>
          </a:p>
        </p:txBody>
      </p:sp>
      <p:pic>
        <p:nvPicPr>
          <p:cNvPr id="2094" name="Picture 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429" y="773705"/>
            <a:ext cx="6879927" cy="585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0712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8630"/>
            <a:ext cx="8229600" cy="561975"/>
          </a:xfrm>
        </p:spPr>
        <p:txBody>
          <a:bodyPr/>
          <a:lstStyle/>
          <a:p>
            <a:r>
              <a:rPr lang="zh-CN" altLang="en-US" dirty="0"/>
              <a:t>原码除法运算</a:t>
            </a:r>
          </a:p>
        </p:txBody>
      </p:sp>
      <p:sp>
        <p:nvSpPr>
          <p:cNvPr id="3" name="内容占位符 2"/>
          <p:cNvSpPr>
            <a:spLocks noGrp="1"/>
          </p:cNvSpPr>
          <p:nvPr>
            <p:ph idx="1"/>
          </p:nvPr>
        </p:nvSpPr>
        <p:spPr/>
        <p:txBody>
          <a:bodyPr/>
          <a:lstStyle/>
          <a:p>
            <a:r>
              <a:rPr lang="zh-CN" altLang="zh-CN" dirty="0" smtClean="0">
                <a:latin typeface="微软雅黑" panose="020B0503020204020204" pitchFamily="34" charset="-122"/>
                <a:ea typeface="微软雅黑" panose="020B0503020204020204" pitchFamily="34" charset="-122"/>
              </a:rPr>
              <a:t>操作数预置</a:t>
            </a:r>
            <a:endParaRPr lang="en-US" altLang="zh-CN" dirty="0" smtClean="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做减法试</a:t>
            </a:r>
            <a:r>
              <a:rPr lang="zh-CN" altLang="zh-CN" dirty="0" smtClean="0">
                <a:latin typeface="微软雅黑" panose="020B0503020204020204" pitchFamily="34" charset="-122"/>
                <a:ea typeface="微软雅黑" panose="020B0503020204020204" pitchFamily="34" charset="-122"/>
              </a:rPr>
              <a:t>商</a:t>
            </a:r>
            <a:endParaRPr lang="en-US" altLang="zh-CN" dirty="0" smtClean="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上商为</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时恢复</a:t>
            </a:r>
            <a:r>
              <a:rPr lang="zh-CN" altLang="zh-CN" dirty="0" smtClean="0">
                <a:latin typeface="微软雅黑" panose="020B0503020204020204" pitchFamily="34" charset="-122"/>
                <a:ea typeface="微软雅黑" panose="020B0503020204020204" pitchFamily="34" charset="-122"/>
              </a:rPr>
              <a:t>余数</a:t>
            </a:r>
            <a:endParaRPr lang="en-US" altLang="zh-CN" dirty="0" smtClean="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中间余数左移，以便继续试商</a:t>
            </a:r>
            <a:endParaRPr lang="zh-CN" altLang="en-US" dirty="0">
              <a:latin typeface="微软雅黑" panose="020B0503020204020204" pitchFamily="34" charset="-122"/>
              <a:ea typeface="微软雅黑" panose="020B0503020204020204" pitchFamily="34"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888940"/>
            <a:ext cx="6525725" cy="3551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2360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a:xfrm>
            <a:off x="457200" y="98425"/>
            <a:ext cx="8229600" cy="561975"/>
          </a:xfrm>
        </p:spPr>
        <p:txBody>
          <a:bodyPr/>
          <a:lstStyle/>
          <a:p>
            <a:r>
              <a:rPr lang="zh-CN" altLang="en-US" smtClean="0"/>
              <a:t>整数的除运算</a:t>
            </a:r>
          </a:p>
        </p:txBody>
      </p:sp>
      <p:sp>
        <p:nvSpPr>
          <p:cNvPr id="737283" name="Rectangle 3"/>
          <p:cNvSpPr>
            <a:spLocks noGrp="1" noChangeArrowheads="1"/>
          </p:cNvSpPr>
          <p:nvPr>
            <p:ph type="body" idx="1"/>
          </p:nvPr>
        </p:nvSpPr>
        <p:spPr>
          <a:xfrm>
            <a:off x="468313" y="836613"/>
            <a:ext cx="8469312" cy="5218112"/>
          </a:xfrm>
        </p:spPr>
        <p:txBody>
          <a:bodyPr/>
          <a:lstStyle/>
          <a:p>
            <a:pPr>
              <a:buFontTx/>
              <a:buNone/>
            </a:pPr>
            <a:r>
              <a:rPr lang="zh-CN" altLang="en-US" sz="2100" smtClean="0">
                <a:latin typeface="微软雅黑" pitchFamily="34" charset="-122"/>
                <a:ea typeface="微软雅黑" pitchFamily="34" charset="-122"/>
              </a:rPr>
              <a:t>代码段一：</a:t>
            </a:r>
          </a:p>
          <a:p>
            <a:pPr>
              <a:buFontTx/>
              <a:buNone/>
            </a:pPr>
            <a:r>
              <a:rPr lang="en-US" altLang="zh-CN" sz="2100" smtClean="0">
                <a:latin typeface="微软雅黑" pitchFamily="34" charset="-122"/>
                <a:ea typeface="微软雅黑" pitchFamily="34" charset="-122"/>
              </a:rPr>
              <a:t>int a = 0x80000000;</a:t>
            </a:r>
          </a:p>
          <a:p>
            <a:pPr>
              <a:buFontTx/>
              <a:buNone/>
            </a:pPr>
            <a:r>
              <a:rPr lang="en-US" altLang="zh-CN" sz="2100" smtClean="0">
                <a:latin typeface="微软雅黑" pitchFamily="34" charset="-122"/>
                <a:ea typeface="微软雅黑" pitchFamily="34" charset="-122"/>
              </a:rPr>
              <a:t>int b = a / -1; </a:t>
            </a:r>
          </a:p>
          <a:p>
            <a:pPr>
              <a:buFontTx/>
              <a:buNone/>
            </a:pPr>
            <a:r>
              <a:rPr lang="en-US" altLang="zh-CN" sz="2100" smtClean="0">
                <a:latin typeface="微软雅黑" pitchFamily="34" charset="-122"/>
                <a:ea typeface="微软雅黑" pitchFamily="34" charset="-122"/>
              </a:rPr>
              <a:t>printf("%d\n", b);</a:t>
            </a:r>
          </a:p>
          <a:p>
            <a:pPr>
              <a:buFontTx/>
              <a:buNone/>
            </a:pPr>
            <a:r>
              <a:rPr lang="zh-CN" altLang="en-US" sz="2100" smtClean="0">
                <a:solidFill>
                  <a:srgbClr val="FF0000"/>
                </a:solidFill>
                <a:latin typeface="微软雅黑" pitchFamily="34" charset="-122"/>
                <a:ea typeface="微软雅黑" pitchFamily="34" charset="-122"/>
              </a:rPr>
              <a:t>运行结果为</a:t>
            </a:r>
            <a:r>
              <a:rPr lang="en-US" altLang="zh-CN" sz="2100" smtClean="0">
                <a:solidFill>
                  <a:srgbClr val="FF0000"/>
                </a:solidFill>
                <a:latin typeface="微软雅黑" pitchFamily="34" charset="-122"/>
                <a:ea typeface="微软雅黑" pitchFamily="34" charset="-122"/>
              </a:rPr>
              <a:t>-2147483648</a:t>
            </a:r>
            <a:endParaRPr lang="zh-CN" altLang="en-US" sz="2100" smtClean="0">
              <a:solidFill>
                <a:srgbClr val="FF0000"/>
              </a:solidFill>
              <a:latin typeface="微软雅黑" pitchFamily="34" charset="-122"/>
              <a:ea typeface="微软雅黑" pitchFamily="34" charset="-122"/>
            </a:endParaRPr>
          </a:p>
          <a:p>
            <a:pPr>
              <a:buFontTx/>
              <a:buNone/>
            </a:pPr>
            <a:endParaRPr lang="zh-CN" altLang="en-US" sz="2100" smtClean="0">
              <a:latin typeface="微软雅黑" pitchFamily="34" charset="-122"/>
              <a:ea typeface="微软雅黑" pitchFamily="34" charset="-122"/>
            </a:endParaRPr>
          </a:p>
          <a:p>
            <a:pPr>
              <a:buFontTx/>
              <a:buNone/>
            </a:pPr>
            <a:r>
              <a:rPr lang="zh-CN" altLang="en-US" sz="2100" smtClean="0">
                <a:latin typeface="微软雅黑" pitchFamily="34" charset="-122"/>
                <a:ea typeface="微软雅黑" pitchFamily="34" charset="-122"/>
              </a:rPr>
              <a:t>代码段二：</a:t>
            </a:r>
          </a:p>
          <a:p>
            <a:pPr>
              <a:buFontTx/>
              <a:buNone/>
            </a:pPr>
            <a:r>
              <a:rPr lang="en-US" altLang="zh-CN" sz="2100" smtClean="0">
                <a:latin typeface="微软雅黑" pitchFamily="34" charset="-122"/>
                <a:ea typeface="微软雅黑" pitchFamily="34" charset="-122"/>
              </a:rPr>
              <a:t>int a = 0x80000000;</a:t>
            </a:r>
          </a:p>
          <a:p>
            <a:pPr>
              <a:buFontTx/>
              <a:buNone/>
            </a:pPr>
            <a:r>
              <a:rPr lang="en-US" altLang="zh-CN" sz="2100" smtClean="0">
                <a:latin typeface="微软雅黑" pitchFamily="34" charset="-122"/>
                <a:ea typeface="微软雅黑" pitchFamily="34" charset="-122"/>
              </a:rPr>
              <a:t>int b = -1;</a:t>
            </a:r>
          </a:p>
          <a:p>
            <a:pPr>
              <a:buFontTx/>
              <a:buNone/>
            </a:pPr>
            <a:r>
              <a:rPr lang="en-US" altLang="zh-CN" sz="2100" smtClean="0">
                <a:latin typeface="微软雅黑" pitchFamily="34" charset="-122"/>
                <a:ea typeface="微软雅黑" pitchFamily="34" charset="-122"/>
              </a:rPr>
              <a:t>int c = a / b; </a:t>
            </a:r>
          </a:p>
          <a:p>
            <a:pPr>
              <a:buFontTx/>
              <a:buNone/>
            </a:pPr>
            <a:r>
              <a:rPr lang="en-US" altLang="zh-CN" sz="2100" smtClean="0">
                <a:latin typeface="微软雅黑" pitchFamily="34" charset="-122"/>
                <a:ea typeface="微软雅黑" pitchFamily="34" charset="-122"/>
              </a:rPr>
              <a:t>printf("%d\n", c);</a:t>
            </a:r>
          </a:p>
          <a:p>
            <a:pPr>
              <a:buFontTx/>
              <a:buNone/>
            </a:pPr>
            <a:r>
              <a:rPr lang="zh-CN" altLang="en-US" sz="2100" smtClean="0">
                <a:solidFill>
                  <a:srgbClr val="FF0000"/>
                </a:solidFill>
                <a:latin typeface="微软雅黑" pitchFamily="34" charset="-122"/>
                <a:ea typeface="微软雅黑" pitchFamily="34" charset="-122"/>
              </a:rPr>
              <a:t>运行结果为“</a:t>
            </a:r>
            <a:r>
              <a:rPr lang="en-US" altLang="zh-CN" sz="2100" smtClean="0">
                <a:solidFill>
                  <a:srgbClr val="FF0000"/>
                </a:solidFill>
                <a:latin typeface="微软雅黑" pitchFamily="34" charset="-122"/>
                <a:ea typeface="微软雅黑" pitchFamily="34" charset="-122"/>
              </a:rPr>
              <a:t>Floating point exception”</a:t>
            </a:r>
            <a:r>
              <a:rPr lang="zh-CN" altLang="en-US" sz="2100" smtClean="0">
                <a:solidFill>
                  <a:srgbClr val="FF0000"/>
                </a:solidFill>
                <a:latin typeface="微软雅黑" pitchFamily="34" charset="-122"/>
                <a:ea typeface="微软雅黑" pitchFamily="34" charset="-122"/>
              </a:rPr>
              <a:t>，显然</a:t>
            </a:r>
            <a:r>
              <a:rPr lang="en-US" altLang="zh-CN" sz="2100" smtClean="0">
                <a:solidFill>
                  <a:srgbClr val="FF0000"/>
                </a:solidFill>
                <a:latin typeface="微软雅黑" pitchFamily="34" charset="-122"/>
                <a:ea typeface="微软雅黑" pitchFamily="34" charset="-122"/>
              </a:rPr>
              <a:t>CPU</a:t>
            </a:r>
            <a:r>
              <a:rPr lang="zh-CN" altLang="en-US" sz="2100" smtClean="0">
                <a:solidFill>
                  <a:srgbClr val="FF0000"/>
                </a:solidFill>
                <a:latin typeface="微软雅黑" pitchFamily="34" charset="-122"/>
                <a:ea typeface="微软雅黑" pitchFamily="34" charset="-122"/>
              </a:rPr>
              <a:t>检测到了异常</a:t>
            </a:r>
            <a:endParaRPr lang="en-US" altLang="zh-CN" sz="2100" smtClean="0">
              <a:solidFill>
                <a:srgbClr val="FF0000"/>
              </a:solidFill>
              <a:latin typeface="微软雅黑" pitchFamily="34" charset="-122"/>
              <a:ea typeface="微软雅黑" pitchFamily="34" charset="-122"/>
            </a:endParaRPr>
          </a:p>
        </p:txBody>
      </p:sp>
      <p:sp>
        <p:nvSpPr>
          <p:cNvPr id="737284" name="Rectangle 4"/>
          <p:cNvSpPr>
            <a:spLocks noChangeArrowheads="1"/>
          </p:cNvSpPr>
          <p:nvPr/>
        </p:nvSpPr>
        <p:spPr bwMode="auto">
          <a:xfrm>
            <a:off x="4167188" y="998538"/>
            <a:ext cx="4410075"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2200" b="1">
                <a:solidFill>
                  <a:srgbClr val="0033CC"/>
                </a:solidFill>
                <a:latin typeface="微软雅黑" pitchFamily="34" charset="-122"/>
                <a:ea typeface="微软雅黑" pitchFamily="34" charset="-122"/>
              </a:rPr>
              <a:t>用</a:t>
            </a:r>
            <a:r>
              <a:rPr lang="en-US" altLang="zh-CN" sz="2200" b="1">
                <a:solidFill>
                  <a:srgbClr val="0033CC"/>
                </a:solidFill>
                <a:latin typeface="微软雅黑" pitchFamily="34" charset="-122"/>
                <a:ea typeface="微软雅黑" pitchFamily="34" charset="-122"/>
              </a:rPr>
              <a:t>objdump</a:t>
            </a:r>
            <a:r>
              <a:rPr lang="zh-CN" altLang="en-US" sz="2200" b="1">
                <a:solidFill>
                  <a:srgbClr val="0033CC"/>
                </a:solidFill>
                <a:latin typeface="微软雅黑" pitchFamily="34" charset="-122"/>
                <a:ea typeface="微软雅黑" pitchFamily="34" charset="-122"/>
              </a:rPr>
              <a:t>看代码段一的反汇编代码</a:t>
            </a:r>
            <a:r>
              <a:rPr lang="en-US" altLang="zh-CN" sz="2200" b="1">
                <a:solidFill>
                  <a:srgbClr val="0033CC"/>
                </a:solidFill>
                <a:latin typeface="微软雅黑" pitchFamily="34" charset="-122"/>
                <a:ea typeface="微软雅黑" pitchFamily="34" charset="-122"/>
              </a:rPr>
              <a:t>, </a:t>
            </a:r>
            <a:r>
              <a:rPr lang="zh-CN" altLang="en-US" sz="2200" b="1">
                <a:solidFill>
                  <a:srgbClr val="0033CC"/>
                </a:solidFill>
                <a:latin typeface="微软雅黑" pitchFamily="34" charset="-122"/>
                <a:ea typeface="微软雅黑" pitchFamily="34" charset="-122"/>
              </a:rPr>
              <a:t>得知除以 </a:t>
            </a:r>
            <a:r>
              <a:rPr lang="en-US" altLang="zh-CN" sz="2200" b="1">
                <a:solidFill>
                  <a:srgbClr val="0033CC"/>
                </a:solidFill>
                <a:latin typeface="微软雅黑" pitchFamily="34" charset="-122"/>
                <a:ea typeface="微软雅黑" pitchFamily="34" charset="-122"/>
              </a:rPr>
              <a:t>-1 </a:t>
            </a:r>
            <a:r>
              <a:rPr lang="zh-CN" altLang="en-US" sz="2200" b="1">
                <a:solidFill>
                  <a:srgbClr val="0033CC"/>
                </a:solidFill>
                <a:latin typeface="微软雅黑" pitchFamily="34" charset="-122"/>
                <a:ea typeface="微软雅黑" pitchFamily="34" charset="-122"/>
              </a:rPr>
              <a:t>被优化成取负指令</a:t>
            </a:r>
            <a:r>
              <a:rPr lang="en-US" altLang="zh-CN" sz="2200" b="1">
                <a:solidFill>
                  <a:srgbClr val="0033CC"/>
                </a:solidFill>
                <a:latin typeface="微软雅黑" pitchFamily="34" charset="-122"/>
                <a:ea typeface="微软雅黑" pitchFamily="34" charset="-122"/>
              </a:rPr>
              <a:t>neg, </a:t>
            </a:r>
            <a:r>
              <a:rPr lang="zh-CN" altLang="en-US" sz="2200" b="1">
                <a:solidFill>
                  <a:srgbClr val="0033CC"/>
                </a:solidFill>
                <a:latin typeface="微软雅黑" pitchFamily="34" charset="-122"/>
                <a:ea typeface="微软雅黑" pitchFamily="34" charset="-122"/>
              </a:rPr>
              <a:t>故未发生除法溢出</a:t>
            </a:r>
            <a:r>
              <a:rPr lang="en-US" altLang="zh-CN" sz="2200" b="1">
                <a:solidFill>
                  <a:srgbClr val="0033CC"/>
                </a:solidFill>
                <a:latin typeface="微软雅黑" pitchFamily="34" charset="-122"/>
                <a:ea typeface="微软雅黑" pitchFamily="34" charset="-122"/>
              </a:rPr>
              <a:t/>
            </a:r>
            <a:br>
              <a:rPr lang="en-US" altLang="zh-CN" sz="2200" b="1">
                <a:solidFill>
                  <a:srgbClr val="0033CC"/>
                </a:solidFill>
                <a:latin typeface="微软雅黑" pitchFamily="34" charset="-122"/>
                <a:ea typeface="微软雅黑" pitchFamily="34" charset="-122"/>
              </a:rPr>
            </a:br>
            <a:endParaRPr lang="zh-CN" altLang="en-US" sz="2200" b="1">
              <a:solidFill>
                <a:srgbClr val="0033CC"/>
              </a:solidFill>
              <a:latin typeface="微软雅黑" pitchFamily="34" charset="-122"/>
              <a:ea typeface="微软雅黑" pitchFamily="34" charset="-122"/>
            </a:endParaRPr>
          </a:p>
        </p:txBody>
      </p:sp>
      <p:sp>
        <p:nvSpPr>
          <p:cNvPr id="737285" name="Text Box 5"/>
          <p:cNvSpPr txBox="1">
            <a:spLocks noChangeArrowheads="1"/>
          </p:cNvSpPr>
          <p:nvPr/>
        </p:nvSpPr>
        <p:spPr bwMode="auto">
          <a:xfrm>
            <a:off x="476250" y="6264275"/>
            <a:ext cx="40957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solidFill>
                  <a:srgbClr val="008000"/>
                </a:solidFill>
                <a:ea typeface="微软雅黑" pitchFamily="34" charset="-122"/>
              </a:rPr>
              <a:t>为什么两者结果不同！</a:t>
            </a:r>
          </a:p>
        </p:txBody>
      </p:sp>
      <p:sp>
        <p:nvSpPr>
          <p:cNvPr id="737286" name="Text Box 6"/>
          <p:cNvSpPr txBox="1">
            <a:spLocks noChangeArrowheads="1"/>
          </p:cNvSpPr>
          <p:nvPr/>
        </p:nvSpPr>
        <p:spPr bwMode="auto">
          <a:xfrm>
            <a:off x="4122738" y="3698875"/>
            <a:ext cx="4275137"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solidFill>
                  <a:srgbClr val="FF0000"/>
                </a:solidFill>
                <a:ea typeface="微软雅黑" pitchFamily="34" charset="-122"/>
              </a:rPr>
              <a:t>为什么显示是</a:t>
            </a:r>
            <a:r>
              <a:rPr lang="zh-CN" altLang="en-US" sz="2200" b="1">
                <a:solidFill>
                  <a:srgbClr val="FF0000"/>
                </a:solidFill>
                <a:latin typeface="微软雅黑"/>
                <a:ea typeface="微软雅黑" pitchFamily="34" charset="-122"/>
              </a:rPr>
              <a:t>“</a:t>
            </a:r>
            <a:r>
              <a:rPr lang="zh-CN" altLang="en-US" sz="2200" b="1">
                <a:solidFill>
                  <a:srgbClr val="FF0000"/>
                </a:solidFill>
                <a:ea typeface="微软雅黑" pitchFamily="34" charset="-122"/>
              </a:rPr>
              <a:t>浮点异常</a:t>
            </a:r>
            <a:r>
              <a:rPr lang="zh-CN" altLang="en-US" sz="2200" b="1">
                <a:solidFill>
                  <a:srgbClr val="FF0000"/>
                </a:solidFill>
                <a:latin typeface="微软雅黑"/>
                <a:ea typeface="微软雅黑" pitchFamily="34" charset="-122"/>
              </a:rPr>
              <a:t>”</a:t>
            </a:r>
            <a:r>
              <a:rPr lang="zh-CN" altLang="en-US" sz="2200" b="1">
                <a:solidFill>
                  <a:srgbClr val="FF0000"/>
                </a:solidFill>
                <a:ea typeface="微软雅黑" pitchFamily="34" charset="-122"/>
              </a:rPr>
              <a:t>呢？</a:t>
            </a:r>
          </a:p>
          <a:p>
            <a:pPr>
              <a:spcBef>
                <a:spcPct val="50000"/>
              </a:spcBef>
            </a:pPr>
            <a:r>
              <a:rPr lang="zh-CN" altLang="en-US" sz="2200" b="1">
                <a:ea typeface="微软雅黑" pitchFamily="34" charset="-122"/>
              </a:rPr>
              <a:t>学完第</a:t>
            </a:r>
            <a:r>
              <a:rPr lang="en-US" altLang="zh-CN" sz="2200" b="1">
                <a:ea typeface="微软雅黑" pitchFamily="34" charset="-122"/>
              </a:rPr>
              <a:t>7</a:t>
            </a:r>
            <a:r>
              <a:rPr lang="zh-CN" altLang="en-US" sz="2200" b="1">
                <a:ea typeface="微软雅黑" pitchFamily="34" charset="-122"/>
              </a:rPr>
              <a:t>章应该能回答这个问题！</a:t>
            </a:r>
          </a:p>
        </p:txBody>
      </p:sp>
    </p:spTree>
    <p:extLst>
      <p:ext uri="{BB962C8B-B14F-4D97-AF65-F5344CB8AC3E}">
        <p14:creationId xmlns:p14="http://schemas.microsoft.com/office/powerpoint/2010/main" val="11128081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7283">
                                            <p:txEl>
                                              <p:pRg st="0" end="0"/>
                                            </p:txEl>
                                          </p:spTgt>
                                        </p:tgtEl>
                                        <p:attrNameLst>
                                          <p:attrName>style.visibility</p:attrName>
                                        </p:attrNameLst>
                                      </p:cBhvr>
                                      <p:to>
                                        <p:strVal val="visible"/>
                                      </p:to>
                                    </p:set>
                                    <p:animEffect transition="in" filter="blinds(horizontal)">
                                      <p:cBhvr>
                                        <p:cTn id="7" dur="500"/>
                                        <p:tgtEl>
                                          <p:spTgt spid="73728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37283">
                                            <p:txEl>
                                              <p:pRg st="1" end="1"/>
                                            </p:txEl>
                                          </p:spTgt>
                                        </p:tgtEl>
                                        <p:attrNameLst>
                                          <p:attrName>style.visibility</p:attrName>
                                        </p:attrNameLst>
                                      </p:cBhvr>
                                      <p:to>
                                        <p:strVal val="visible"/>
                                      </p:to>
                                    </p:set>
                                    <p:animEffect transition="in" filter="blinds(horizontal)">
                                      <p:cBhvr>
                                        <p:cTn id="10" dur="500"/>
                                        <p:tgtEl>
                                          <p:spTgt spid="73728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37283">
                                            <p:txEl>
                                              <p:pRg st="2" end="2"/>
                                            </p:txEl>
                                          </p:spTgt>
                                        </p:tgtEl>
                                        <p:attrNameLst>
                                          <p:attrName>style.visibility</p:attrName>
                                        </p:attrNameLst>
                                      </p:cBhvr>
                                      <p:to>
                                        <p:strVal val="visible"/>
                                      </p:to>
                                    </p:set>
                                    <p:animEffect transition="in" filter="blinds(horizontal)">
                                      <p:cBhvr>
                                        <p:cTn id="13" dur="500"/>
                                        <p:tgtEl>
                                          <p:spTgt spid="73728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37283">
                                            <p:txEl>
                                              <p:pRg st="3" end="3"/>
                                            </p:txEl>
                                          </p:spTgt>
                                        </p:tgtEl>
                                        <p:attrNameLst>
                                          <p:attrName>style.visibility</p:attrName>
                                        </p:attrNameLst>
                                      </p:cBhvr>
                                      <p:to>
                                        <p:strVal val="visible"/>
                                      </p:to>
                                    </p:set>
                                    <p:animEffect transition="in" filter="blinds(horizontal)">
                                      <p:cBhvr>
                                        <p:cTn id="16" dur="500"/>
                                        <p:tgtEl>
                                          <p:spTgt spid="73728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37283">
                                            <p:txEl>
                                              <p:pRg st="4" end="4"/>
                                            </p:txEl>
                                          </p:spTgt>
                                        </p:tgtEl>
                                        <p:attrNameLst>
                                          <p:attrName>style.visibility</p:attrName>
                                        </p:attrNameLst>
                                      </p:cBhvr>
                                      <p:to>
                                        <p:strVal val="visible"/>
                                      </p:to>
                                    </p:set>
                                    <p:animEffect transition="in" filter="blinds(horizontal)">
                                      <p:cBhvr>
                                        <p:cTn id="19" dur="500"/>
                                        <p:tgtEl>
                                          <p:spTgt spid="737283">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737283">
                                            <p:txEl>
                                              <p:pRg st="6" end="6"/>
                                            </p:txEl>
                                          </p:spTgt>
                                        </p:tgtEl>
                                        <p:attrNameLst>
                                          <p:attrName>style.visibility</p:attrName>
                                        </p:attrNameLst>
                                      </p:cBhvr>
                                      <p:to>
                                        <p:strVal val="visible"/>
                                      </p:to>
                                    </p:set>
                                    <p:animEffect transition="in" filter="blinds(horizontal)">
                                      <p:cBhvr>
                                        <p:cTn id="24" dur="500"/>
                                        <p:tgtEl>
                                          <p:spTgt spid="73728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37283">
                                            <p:txEl>
                                              <p:pRg st="7" end="7"/>
                                            </p:txEl>
                                          </p:spTgt>
                                        </p:tgtEl>
                                        <p:attrNameLst>
                                          <p:attrName>style.visibility</p:attrName>
                                        </p:attrNameLst>
                                      </p:cBhvr>
                                      <p:to>
                                        <p:strVal val="visible"/>
                                      </p:to>
                                    </p:set>
                                    <p:animEffect transition="in" filter="blinds(horizontal)">
                                      <p:cBhvr>
                                        <p:cTn id="27" dur="500"/>
                                        <p:tgtEl>
                                          <p:spTgt spid="737283">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37283">
                                            <p:txEl>
                                              <p:pRg st="8" end="8"/>
                                            </p:txEl>
                                          </p:spTgt>
                                        </p:tgtEl>
                                        <p:attrNameLst>
                                          <p:attrName>style.visibility</p:attrName>
                                        </p:attrNameLst>
                                      </p:cBhvr>
                                      <p:to>
                                        <p:strVal val="visible"/>
                                      </p:to>
                                    </p:set>
                                    <p:animEffect transition="in" filter="blinds(horizontal)">
                                      <p:cBhvr>
                                        <p:cTn id="30" dur="500"/>
                                        <p:tgtEl>
                                          <p:spTgt spid="737283">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37283">
                                            <p:txEl>
                                              <p:pRg st="9" end="9"/>
                                            </p:txEl>
                                          </p:spTgt>
                                        </p:tgtEl>
                                        <p:attrNameLst>
                                          <p:attrName>style.visibility</p:attrName>
                                        </p:attrNameLst>
                                      </p:cBhvr>
                                      <p:to>
                                        <p:strVal val="visible"/>
                                      </p:to>
                                    </p:set>
                                    <p:animEffect transition="in" filter="blinds(horizontal)">
                                      <p:cBhvr>
                                        <p:cTn id="33" dur="500"/>
                                        <p:tgtEl>
                                          <p:spTgt spid="737283">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737283">
                                            <p:txEl>
                                              <p:pRg st="10" end="10"/>
                                            </p:txEl>
                                          </p:spTgt>
                                        </p:tgtEl>
                                        <p:attrNameLst>
                                          <p:attrName>style.visibility</p:attrName>
                                        </p:attrNameLst>
                                      </p:cBhvr>
                                      <p:to>
                                        <p:strVal val="visible"/>
                                      </p:to>
                                    </p:set>
                                    <p:animEffect transition="in" filter="blinds(horizontal)">
                                      <p:cBhvr>
                                        <p:cTn id="36" dur="500"/>
                                        <p:tgtEl>
                                          <p:spTgt spid="737283">
                                            <p:txEl>
                                              <p:pRg st="10" end="1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737283">
                                            <p:txEl>
                                              <p:pRg st="11" end="11"/>
                                            </p:txEl>
                                          </p:spTgt>
                                        </p:tgtEl>
                                        <p:attrNameLst>
                                          <p:attrName>style.visibility</p:attrName>
                                        </p:attrNameLst>
                                      </p:cBhvr>
                                      <p:to>
                                        <p:strVal val="visible"/>
                                      </p:to>
                                    </p:set>
                                    <p:animEffect transition="in" filter="blinds(horizontal)">
                                      <p:cBhvr>
                                        <p:cTn id="39" dur="500"/>
                                        <p:tgtEl>
                                          <p:spTgt spid="737283">
                                            <p:txEl>
                                              <p:pRg st="11" end="11"/>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737285"/>
                                        </p:tgtEl>
                                        <p:attrNameLst>
                                          <p:attrName>style.visibility</p:attrName>
                                        </p:attrNameLst>
                                      </p:cBhvr>
                                      <p:to>
                                        <p:strVal val="visible"/>
                                      </p:to>
                                    </p:set>
                                    <p:animEffect transition="in" filter="blinds(horizontal)">
                                      <p:cBhvr>
                                        <p:cTn id="44" dur="500"/>
                                        <p:tgtEl>
                                          <p:spTgt spid="73728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737284"/>
                                        </p:tgtEl>
                                        <p:attrNameLst>
                                          <p:attrName>style.visibility</p:attrName>
                                        </p:attrNameLst>
                                      </p:cBhvr>
                                      <p:to>
                                        <p:strVal val="visible"/>
                                      </p:to>
                                    </p:set>
                                    <p:animEffect transition="in" filter="blinds(horizontal)">
                                      <p:cBhvr>
                                        <p:cTn id="49" dur="500"/>
                                        <p:tgtEl>
                                          <p:spTgt spid="73728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737286"/>
                                        </p:tgtEl>
                                        <p:attrNameLst>
                                          <p:attrName>style.visibility</p:attrName>
                                        </p:attrNameLst>
                                      </p:cBhvr>
                                      <p:to>
                                        <p:strVal val="visible"/>
                                      </p:to>
                                    </p:set>
                                    <p:animEffect transition="in" filter="blinds(horizontal)">
                                      <p:cBhvr>
                                        <p:cTn id="54" dur="500"/>
                                        <p:tgtEl>
                                          <p:spTgt spid="737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284" grpId="0"/>
      <p:bldP spid="737285" grpId="0"/>
      <p:bldP spid="73728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457200" y="98425"/>
            <a:ext cx="8229600" cy="561975"/>
          </a:xfrm>
        </p:spPr>
        <p:txBody>
          <a:bodyPr/>
          <a:lstStyle/>
          <a:p>
            <a:r>
              <a:rPr lang="zh-CN" altLang="en-US" smtClean="0"/>
              <a:t>变量与常数之间的除运算</a:t>
            </a:r>
            <a:r>
              <a:rPr lang="zh-CN" altLang="en-US" sz="3600" smtClean="0"/>
              <a:t> </a:t>
            </a:r>
          </a:p>
        </p:txBody>
      </p:sp>
      <p:sp>
        <p:nvSpPr>
          <p:cNvPr id="738307" name="Rectangle 3"/>
          <p:cNvSpPr>
            <a:spLocks noGrp="1" noChangeArrowheads="1"/>
          </p:cNvSpPr>
          <p:nvPr>
            <p:ph type="body" idx="1"/>
          </p:nvPr>
        </p:nvSpPr>
        <p:spPr>
          <a:xfrm>
            <a:off x="250825" y="819150"/>
            <a:ext cx="8455025" cy="5670550"/>
          </a:xfrm>
        </p:spPr>
        <p:txBody>
          <a:bodyPr/>
          <a:lstStyle/>
          <a:p>
            <a:pPr>
              <a:lnSpc>
                <a:spcPct val="110000"/>
              </a:lnSpc>
              <a:spcBef>
                <a:spcPct val="30000"/>
              </a:spcBef>
            </a:pPr>
            <a:r>
              <a:rPr lang="zh-CN" altLang="en-US" sz="2200" dirty="0" smtClean="0">
                <a:latin typeface="微软雅黑" pitchFamily="34" charset="-122"/>
                <a:ea typeface="微软雅黑" pitchFamily="34" charset="-122"/>
              </a:rPr>
              <a:t>对于整数除法运算，由于计算机中除法运算比较复杂，而且不能用流水线方式实现，所以一次除法运算大致需要</a:t>
            </a:r>
            <a:r>
              <a:rPr lang="en-US" altLang="zh-CN" sz="2200" dirty="0" smtClean="0">
                <a:latin typeface="微软雅黑" pitchFamily="34" charset="-122"/>
                <a:ea typeface="微软雅黑" pitchFamily="34" charset="-122"/>
              </a:rPr>
              <a:t>30</a:t>
            </a:r>
            <a:r>
              <a:rPr lang="zh-CN" altLang="en-US" sz="2200" dirty="0" smtClean="0">
                <a:latin typeface="微软雅黑" pitchFamily="34" charset="-122"/>
                <a:ea typeface="微软雅黑" pitchFamily="34" charset="-122"/>
              </a:rPr>
              <a:t>个或更多个时钟周期，比乘法指令的时间还要长！</a:t>
            </a:r>
          </a:p>
          <a:p>
            <a:pPr>
              <a:lnSpc>
                <a:spcPct val="110000"/>
              </a:lnSpc>
              <a:spcBef>
                <a:spcPct val="30000"/>
              </a:spcBef>
            </a:pPr>
            <a:r>
              <a:rPr lang="zh-CN" altLang="en-US" sz="2200" dirty="0" smtClean="0">
                <a:latin typeface="微软雅黑" pitchFamily="34" charset="-122"/>
                <a:ea typeface="微软雅黑" pitchFamily="34" charset="-122"/>
              </a:rPr>
              <a:t>为了缩短除法运算的时间，</a:t>
            </a:r>
            <a:r>
              <a:rPr lang="zh-CN" altLang="en-US" sz="2200" dirty="0" smtClean="0">
                <a:solidFill>
                  <a:srgbClr val="FF0000"/>
                </a:solidFill>
                <a:latin typeface="微软雅黑" pitchFamily="34" charset="-122"/>
                <a:ea typeface="微软雅黑" pitchFamily="34" charset="-122"/>
              </a:rPr>
              <a:t>编译器在处理一个变量与一个</a:t>
            </a:r>
            <a:r>
              <a:rPr lang="en-US" altLang="zh-CN" sz="2200" dirty="0" smtClean="0">
                <a:solidFill>
                  <a:srgbClr val="FF0000"/>
                </a:solidFill>
                <a:latin typeface="微软雅黑" pitchFamily="34" charset="-122"/>
                <a:ea typeface="微软雅黑" pitchFamily="34" charset="-122"/>
              </a:rPr>
              <a:t>2</a:t>
            </a:r>
            <a:r>
              <a:rPr lang="zh-CN" altLang="en-US" sz="2200" dirty="0" smtClean="0">
                <a:solidFill>
                  <a:srgbClr val="FF0000"/>
                </a:solidFill>
                <a:latin typeface="微软雅黑" pitchFamily="34" charset="-122"/>
                <a:ea typeface="微软雅黑" pitchFamily="34" charset="-122"/>
              </a:rPr>
              <a:t>的幂次形式的整数相除时，常采用右移运算来实现。</a:t>
            </a:r>
          </a:p>
          <a:p>
            <a:pPr lvl="1">
              <a:lnSpc>
                <a:spcPct val="110000"/>
              </a:lnSpc>
              <a:spcBef>
                <a:spcPct val="30000"/>
              </a:spcBef>
            </a:pPr>
            <a:r>
              <a:rPr lang="zh-CN" altLang="en-US" sz="2200" dirty="0" smtClean="0">
                <a:latin typeface="微软雅黑" pitchFamily="34" charset="-122"/>
                <a:ea typeface="微软雅黑" pitchFamily="34" charset="-122"/>
              </a:rPr>
              <a:t>无符号：逻辑右移</a:t>
            </a:r>
          </a:p>
          <a:p>
            <a:pPr lvl="1">
              <a:lnSpc>
                <a:spcPct val="110000"/>
              </a:lnSpc>
              <a:spcBef>
                <a:spcPct val="30000"/>
              </a:spcBef>
            </a:pPr>
            <a:r>
              <a:rPr lang="zh-CN" altLang="en-US" sz="2200" dirty="0" smtClean="0">
                <a:latin typeface="微软雅黑" pitchFamily="34" charset="-122"/>
                <a:ea typeface="微软雅黑" pitchFamily="34" charset="-122"/>
              </a:rPr>
              <a:t>带符号：算术右移</a:t>
            </a:r>
          </a:p>
          <a:p>
            <a:pPr>
              <a:lnSpc>
                <a:spcPct val="110000"/>
              </a:lnSpc>
              <a:spcBef>
                <a:spcPct val="30000"/>
              </a:spcBef>
            </a:pPr>
            <a:r>
              <a:rPr lang="zh-CN" altLang="en-US" sz="2200" dirty="0" smtClean="0">
                <a:latin typeface="微软雅黑" pitchFamily="34" charset="-122"/>
                <a:ea typeface="微软雅黑" pitchFamily="34" charset="-122"/>
              </a:rPr>
              <a:t>结果一定取整数</a:t>
            </a:r>
          </a:p>
          <a:p>
            <a:pPr lvl="1">
              <a:lnSpc>
                <a:spcPct val="110000"/>
              </a:lnSpc>
              <a:spcBef>
                <a:spcPct val="30000"/>
              </a:spcBef>
            </a:pPr>
            <a:r>
              <a:rPr lang="zh-CN" altLang="en-US" sz="2200" dirty="0" smtClean="0">
                <a:latin typeface="微软雅黑" pitchFamily="34" charset="-122"/>
                <a:ea typeface="微软雅黑" pitchFamily="34" charset="-122"/>
              </a:rPr>
              <a:t>能整除时，直接右移得到结果，移出的为全</a:t>
            </a:r>
            <a:r>
              <a:rPr lang="en-US" altLang="zh-CN" sz="2200" dirty="0" smtClean="0">
                <a:latin typeface="微软雅黑" pitchFamily="34" charset="-122"/>
                <a:ea typeface="微软雅黑" pitchFamily="34" charset="-122"/>
              </a:rPr>
              <a:t>0</a:t>
            </a:r>
          </a:p>
          <a:p>
            <a:pPr>
              <a:lnSpc>
                <a:spcPct val="110000"/>
              </a:lnSpc>
              <a:spcBef>
                <a:spcPct val="30000"/>
              </a:spcBef>
              <a:buFontTx/>
              <a:buNone/>
            </a:pPr>
            <a:r>
              <a:rPr lang="zh-CN" altLang="en-US" sz="2200" dirty="0" smtClean="0">
                <a:solidFill>
                  <a:srgbClr val="0000FF"/>
                </a:solidFill>
                <a:latin typeface="微软雅黑" pitchFamily="34" charset="-122"/>
                <a:ea typeface="微软雅黑" pitchFamily="34" charset="-122"/>
              </a:rPr>
              <a:t>          </a:t>
            </a:r>
            <a:r>
              <a:rPr lang="zh-CN" altLang="en-US" sz="2200" dirty="0" smtClean="0">
                <a:solidFill>
                  <a:srgbClr val="CC3300"/>
                </a:solidFill>
                <a:latin typeface="微软雅黑" pitchFamily="34" charset="-122"/>
                <a:ea typeface="微软雅黑" pitchFamily="34" charset="-122"/>
              </a:rPr>
              <a:t>例如，</a:t>
            </a:r>
            <a:r>
              <a:rPr lang="en-US" altLang="zh-CN" sz="2200" dirty="0" smtClean="0">
                <a:solidFill>
                  <a:srgbClr val="CC3300"/>
                </a:solidFill>
                <a:latin typeface="微软雅黑" pitchFamily="34" charset="-122"/>
                <a:ea typeface="微软雅黑" pitchFamily="34" charset="-122"/>
              </a:rPr>
              <a:t>12/4=3</a:t>
            </a:r>
            <a:r>
              <a:rPr lang="zh-CN" altLang="en-US" sz="2200" dirty="0" smtClean="0">
                <a:solidFill>
                  <a:srgbClr val="CC3300"/>
                </a:solidFill>
                <a:latin typeface="微软雅黑" pitchFamily="34" charset="-122"/>
                <a:ea typeface="微软雅黑" pitchFamily="34" charset="-122"/>
              </a:rPr>
              <a:t>：</a:t>
            </a:r>
            <a:r>
              <a:rPr lang="en-US" altLang="zh-CN" sz="2200" dirty="0" smtClean="0">
                <a:solidFill>
                  <a:srgbClr val="CC3300"/>
                </a:solidFill>
                <a:latin typeface="微软雅黑" pitchFamily="34" charset="-122"/>
                <a:ea typeface="微软雅黑" pitchFamily="34" charset="-122"/>
              </a:rPr>
              <a:t>0000 1100&gt;&gt;2=0000 0011</a:t>
            </a:r>
          </a:p>
          <a:p>
            <a:pPr>
              <a:lnSpc>
                <a:spcPct val="110000"/>
              </a:lnSpc>
              <a:spcBef>
                <a:spcPct val="30000"/>
              </a:spcBef>
              <a:buFontTx/>
              <a:buNone/>
            </a:pPr>
            <a:r>
              <a:rPr lang="en-US" altLang="zh-CN" sz="2200" dirty="0" smtClean="0">
                <a:solidFill>
                  <a:srgbClr val="CC3300"/>
                </a:solidFill>
                <a:latin typeface="微软雅黑" pitchFamily="34" charset="-122"/>
                <a:ea typeface="微软雅黑" pitchFamily="34" charset="-122"/>
              </a:rPr>
              <a:t>                  -12/4=-3</a:t>
            </a:r>
            <a:r>
              <a:rPr lang="zh-CN" altLang="en-US" sz="2200" dirty="0" smtClean="0">
                <a:solidFill>
                  <a:srgbClr val="CC3300"/>
                </a:solidFill>
                <a:latin typeface="微软雅黑" pitchFamily="34" charset="-122"/>
                <a:ea typeface="微软雅黑" pitchFamily="34" charset="-122"/>
              </a:rPr>
              <a:t>：</a:t>
            </a:r>
            <a:r>
              <a:rPr lang="en-US" altLang="zh-CN" sz="2200" dirty="0" smtClean="0">
                <a:solidFill>
                  <a:srgbClr val="CC3300"/>
                </a:solidFill>
                <a:latin typeface="微软雅黑" pitchFamily="34" charset="-122"/>
                <a:ea typeface="微软雅黑" pitchFamily="34" charset="-122"/>
              </a:rPr>
              <a:t>1111 0100 &gt;&gt;2=1111 1101</a:t>
            </a:r>
          </a:p>
          <a:p>
            <a:pPr lvl="1">
              <a:lnSpc>
                <a:spcPct val="110000"/>
              </a:lnSpc>
              <a:spcBef>
                <a:spcPct val="30000"/>
              </a:spcBef>
            </a:pPr>
            <a:r>
              <a:rPr lang="zh-CN" altLang="en-US" sz="2200" dirty="0" smtClean="0">
                <a:latin typeface="微软雅黑" pitchFamily="34" charset="-122"/>
                <a:ea typeface="微软雅黑" pitchFamily="34" charset="-122"/>
              </a:rPr>
              <a:t>不能整除时，右移移出的位中有非</a:t>
            </a:r>
            <a:r>
              <a:rPr lang="en-US" altLang="zh-CN" sz="2200" dirty="0" smtClean="0">
                <a:latin typeface="微软雅黑" pitchFamily="34" charset="-122"/>
                <a:ea typeface="微软雅黑" pitchFamily="34" charset="-122"/>
              </a:rPr>
              <a:t>0</a:t>
            </a:r>
            <a:r>
              <a:rPr lang="zh-CN" altLang="en-US" sz="2200" dirty="0" smtClean="0">
                <a:latin typeface="微软雅黑" pitchFamily="34" charset="-122"/>
                <a:ea typeface="微软雅黑" pitchFamily="34" charset="-122"/>
              </a:rPr>
              <a:t>，需要进行相应处理</a:t>
            </a:r>
            <a:endParaRPr lang="zh-CN" altLang="en-US" sz="2200" dirty="0" smtClean="0">
              <a:solidFill>
                <a:srgbClr val="0033CC"/>
              </a:solidFill>
              <a:latin typeface="微软雅黑" pitchFamily="34" charset="-122"/>
              <a:ea typeface="微软雅黑" pitchFamily="34" charset="-122"/>
            </a:endParaRPr>
          </a:p>
        </p:txBody>
      </p:sp>
    </p:spTree>
    <p:extLst>
      <p:ext uri="{BB962C8B-B14F-4D97-AF65-F5344CB8AC3E}">
        <p14:creationId xmlns:p14="http://schemas.microsoft.com/office/powerpoint/2010/main" val="2293031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8307">
                                            <p:txEl>
                                              <p:pRg st="0" end="0"/>
                                            </p:txEl>
                                          </p:spTgt>
                                        </p:tgtEl>
                                        <p:attrNameLst>
                                          <p:attrName>style.visibility</p:attrName>
                                        </p:attrNameLst>
                                      </p:cBhvr>
                                      <p:to>
                                        <p:strVal val="visible"/>
                                      </p:to>
                                    </p:set>
                                    <p:animEffect transition="in" filter="blinds(horizontal)">
                                      <p:cBhvr>
                                        <p:cTn id="7" dur="500"/>
                                        <p:tgtEl>
                                          <p:spTgt spid="7383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38307">
                                            <p:txEl>
                                              <p:pRg st="1" end="1"/>
                                            </p:txEl>
                                          </p:spTgt>
                                        </p:tgtEl>
                                        <p:attrNameLst>
                                          <p:attrName>style.visibility</p:attrName>
                                        </p:attrNameLst>
                                      </p:cBhvr>
                                      <p:to>
                                        <p:strVal val="visible"/>
                                      </p:to>
                                    </p:set>
                                    <p:animEffect transition="in" filter="blinds(horizontal)">
                                      <p:cBhvr>
                                        <p:cTn id="12" dur="500"/>
                                        <p:tgtEl>
                                          <p:spTgt spid="7383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38307">
                                            <p:txEl>
                                              <p:pRg st="2" end="2"/>
                                            </p:txEl>
                                          </p:spTgt>
                                        </p:tgtEl>
                                        <p:attrNameLst>
                                          <p:attrName>style.visibility</p:attrName>
                                        </p:attrNameLst>
                                      </p:cBhvr>
                                      <p:to>
                                        <p:strVal val="visible"/>
                                      </p:to>
                                    </p:set>
                                    <p:animEffect transition="in" filter="blinds(horizontal)">
                                      <p:cBhvr>
                                        <p:cTn id="17" dur="500"/>
                                        <p:tgtEl>
                                          <p:spTgt spid="7383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38307">
                                            <p:txEl>
                                              <p:pRg st="3" end="3"/>
                                            </p:txEl>
                                          </p:spTgt>
                                        </p:tgtEl>
                                        <p:attrNameLst>
                                          <p:attrName>style.visibility</p:attrName>
                                        </p:attrNameLst>
                                      </p:cBhvr>
                                      <p:to>
                                        <p:strVal val="visible"/>
                                      </p:to>
                                    </p:set>
                                    <p:animEffect transition="in" filter="blinds(horizontal)">
                                      <p:cBhvr>
                                        <p:cTn id="22" dur="500"/>
                                        <p:tgtEl>
                                          <p:spTgt spid="7383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38307">
                                            <p:txEl>
                                              <p:pRg st="4" end="4"/>
                                            </p:txEl>
                                          </p:spTgt>
                                        </p:tgtEl>
                                        <p:attrNameLst>
                                          <p:attrName>style.visibility</p:attrName>
                                        </p:attrNameLst>
                                      </p:cBhvr>
                                      <p:to>
                                        <p:strVal val="visible"/>
                                      </p:to>
                                    </p:set>
                                    <p:animEffect transition="in" filter="blinds(horizontal)">
                                      <p:cBhvr>
                                        <p:cTn id="27" dur="500"/>
                                        <p:tgtEl>
                                          <p:spTgt spid="7383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38307">
                                            <p:txEl>
                                              <p:pRg st="5" end="5"/>
                                            </p:txEl>
                                          </p:spTgt>
                                        </p:tgtEl>
                                        <p:attrNameLst>
                                          <p:attrName>style.visibility</p:attrName>
                                        </p:attrNameLst>
                                      </p:cBhvr>
                                      <p:to>
                                        <p:strVal val="visible"/>
                                      </p:to>
                                    </p:set>
                                    <p:animEffect transition="in" filter="blinds(horizontal)">
                                      <p:cBhvr>
                                        <p:cTn id="32" dur="500"/>
                                        <p:tgtEl>
                                          <p:spTgt spid="7383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38307">
                                            <p:txEl>
                                              <p:pRg st="6" end="6"/>
                                            </p:txEl>
                                          </p:spTgt>
                                        </p:tgtEl>
                                        <p:attrNameLst>
                                          <p:attrName>style.visibility</p:attrName>
                                        </p:attrNameLst>
                                      </p:cBhvr>
                                      <p:to>
                                        <p:strVal val="visible"/>
                                      </p:to>
                                    </p:set>
                                    <p:animEffect transition="in" filter="blinds(horizontal)">
                                      <p:cBhvr>
                                        <p:cTn id="37" dur="500"/>
                                        <p:tgtEl>
                                          <p:spTgt spid="738307">
                                            <p:txEl>
                                              <p:pRg st="6" end="6"/>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738307">
                                            <p:txEl>
                                              <p:pRg st="7" end="7"/>
                                            </p:txEl>
                                          </p:spTgt>
                                        </p:tgtEl>
                                        <p:attrNameLst>
                                          <p:attrName>style.visibility</p:attrName>
                                        </p:attrNameLst>
                                      </p:cBhvr>
                                      <p:to>
                                        <p:strVal val="visible"/>
                                      </p:to>
                                    </p:set>
                                    <p:animEffect transition="in" filter="blinds(horizontal)">
                                      <p:cBhvr>
                                        <p:cTn id="40" dur="500"/>
                                        <p:tgtEl>
                                          <p:spTgt spid="738307">
                                            <p:txEl>
                                              <p:pRg st="7" end="7"/>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738307">
                                            <p:txEl>
                                              <p:pRg st="8" end="8"/>
                                            </p:txEl>
                                          </p:spTgt>
                                        </p:tgtEl>
                                        <p:attrNameLst>
                                          <p:attrName>style.visibility</p:attrName>
                                        </p:attrNameLst>
                                      </p:cBhvr>
                                      <p:to>
                                        <p:strVal val="visible"/>
                                      </p:to>
                                    </p:set>
                                    <p:animEffect transition="in" filter="blinds(horizontal)">
                                      <p:cBhvr>
                                        <p:cTn id="43" dur="500"/>
                                        <p:tgtEl>
                                          <p:spTgt spid="7383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457200" y="98425"/>
            <a:ext cx="8229600" cy="561975"/>
          </a:xfrm>
        </p:spPr>
        <p:txBody>
          <a:bodyPr/>
          <a:lstStyle/>
          <a:p>
            <a:r>
              <a:rPr lang="zh-CN" altLang="en-US" smtClean="0"/>
              <a:t>变量与常数之间的除运算</a:t>
            </a:r>
            <a:r>
              <a:rPr lang="zh-CN" altLang="en-US" sz="3600" smtClean="0"/>
              <a:t> </a:t>
            </a:r>
          </a:p>
        </p:txBody>
      </p:sp>
      <p:sp>
        <p:nvSpPr>
          <p:cNvPr id="739331" name="Rectangle 3"/>
          <p:cNvSpPr>
            <a:spLocks noGrp="1" noChangeArrowheads="1"/>
          </p:cNvSpPr>
          <p:nvPr>
            <p:ph type="body" idx="1"/>
          </p:nvPr>
        </p:nvSpPr>
        <p:spPr>
          <a:xfrm>
            <a:off x="250825" y="819150"/>
            <a:ext cx="8596313" cy="5715000"/>
          </a:xfrm>
        </p:spPr>
        <p:txBody>
          <a:bodyPr/>
          <a:lstStyle/>
          <a:p>
            <a:pPr>
              <a:lnSpc>
                <a:spcPct val="110000"/>
              </a:lnSpc>
              <a:spcBef>
                <a:spcPct val="30000"/>
              </a:spcBef>
            </a:pPr>
            <a:r>
              <a:rPr lang="zh-CN" altLang="en-US" sz="2200" smtClean="0">
                <a:latin typeface="微软雅黑" pitchFamily="34" charset="-122"/>
                <a:ea typeface="微软雅黑" pitchFamily="34" charset="-122"/>
              </a:rPr>
              <a:t>不能整除时，采用</a:t>
            </a:r>
            <a:r>
              <a:rPr lang="zh-CN" altLang="en-US" sz="2200" smtClean="0">
                <a:solidFill>
                  <a:srgbClr val="CC3300"/>
                </a:solidFill>
                <a:latin typeface="微软雅黑" pitchFamily="34" charset="-122"/>
                <a:ea typeface="微软雅黑" pitchFamily="34" charset="-122"/>
              </a:rPr>
              <a:t>朝零舍入</a:t>
            </a:r>
            <a:r>
              <a:rPr lang="zh-CN" altLang="en-US" sz="2200" smtClean="0">
                <a:latin typeface="微软雅黑" pitchFamily="34" charset="-122"/>
                <a:ea typeface="微软雅黑" pitchFamily="34" charset="-122"/>
              </a:rPr>
              <a:t>，即</a:t>
            </a:r>
            <a:r>
              <a:rPr lang="zh-CN" altLang="en-US" sz="2200" smtClean="0">
                <a:solidFill>
                  <a:srgbClr val="CC3300"/>
                </a:solidFill>
                <a:latin typeface="微软雅黑" pitchFamily="34" charset="-122"/>
                <a:ea typeface="微软雅黑" pitchFamily="34" charset="-122"/>
              </a:rPr>
              <a:t>截断</a:t>
            </a:r>
            <a:r>
              <a:rPr lang="zh-CN" altLang="en-US" sz="2200" smtClean="0">
                <a:latin typeface="微软雅黑" pitchFamily="34" charset="-122"/>
                <a:ea typeface="微软雅黑" pitchFamily="34" charset="-122"/>
              </a:rPr>
              <a:t>方式</a:t>
            </a:r>
          </a:p>
          <a:p>
            <a:pPr lvl="1">
              <a:lnSpc>
                <a:spcPct val="110000"/>
              </a:lnSpc>
              <a:spcBef>
                <a:spcPct val="30000"/>
              </a:spcBef>
            </a:pPr>
            <a:r>
              <a:rPr lang="zh-CN" altLang="en-US" sz="2200" smtClean="0">
                <a:latin typeface="微软雅黑" pitchFamily="34" charset="-122"/>
                <a:ea typeface="微软雅黑" pitchFamily="34" charset="-122"/>
              </a:rPr>
              <a:t>无符号数、带符号正整数（地板）：</a:t>
            </a:r>
            <a:r>
              <a:rPr lang="zh-CN" altLang="en-US" sz="2200" smtClean="0">
                <a:solidFill>
                  <a:srgbClr val="008000"/>
                </a:solidFill>
                <a:latin typeface="微软雅黑" pitchFamily="34" charset="-122"/>
                <a:ea typeface="微软雅黑" pitchFamily="34" charset="-122"/>
              </a:rPr>
              <a:t>移出的低位直接丢弃</a:t>
            </a:r>
          </a:p>
          <a:p>
            <a:pPr lvl="1">
              <a:lnSpc>
                <a:spcPct val="110000"/>
              </a:lnSpc>
              <a:spcBef>
                <a:spcPct val="30000"/>
              </a:spcBef>
            </a:pPr>
            <a:r>
              <a:rPr lang="zh-CN" altLang="en-US" sz="2200" smtClean="0">
                <a:solidFill>
                  <a:srgbClr val="FF0000"/>
                </a:solidFill>
                <a:latin typeface="微软雅黑" pitchFamily="34" charset="-122"/>
                <a:ea typeface="微软雅黑" pitchFamily="34" charset="-122"/>
              </a:rPr>
              <a:t>带符号负整数（天板）</a:t>
            </a:r>
            <a:r>
              <a:rPr lang="zh-CN" altLang="en-US" sz="2200" smtClean="0">
                <a:solidFill>
                  <a:srgbClr val="008000"/>
                </a:solidFill>
                <a:latin typeface="微软雅黑" pitchFamily="34" charset="-122"/>
                <a:ea typeface="微软雅黑" pitchFamily="34" charset="-122"/>
              </a:rPr>
              <a:t>：加偏移量</a:t>
            </a:r>
            <a:r>
              <a:rPr lang="en-US" altLang="zh-CN" sz="2200" smtClean="0">
                <a:solidFill>
                  <a:srgbClr val="CC3300"/>
                </a:solidFill>
                <a:latin typeface="微软雅黑" pitchFamily="34" charset="-122"/>
                <a:ea typeface="微软雅黑" pitchFamily="34" charset="-122"/>
              </a:rPr>
              <a:t>(2</a:t>
            </a:r>
            <a:r>
              <a:rPr lang="en-US" altLang="zh-CN" sz="2200" i="1" baseline="30000" smtClean="0">
                <a:solidFill>
                  <a:srgbClr val="CC3300"/>
                </a:solidFill>
                <a:latin typeface="微软雅黑" pitchFamily="34" charset="-122"/>
                <a:ea typeface="微软雅黑" pitchFamily="34" charset="-122"/>
              </a:rPr>
              <a:t>k</a:t>
            </a:r>
            <a:r>
              <a:rPr lang="en-US" altLang="zh-CN" sz="2200" smtClean="0">
                <a:solidFill>
                  <a:srgbClr val="CC3300"/>
                </a:solidFill>
                <a:latin typeface="微软雅黑" pitchFamily="34" charset="-122"/>
                <a:ea typeface="微软雅黑" pitchFamily="34" charset="-122"/>
              </a:rPr>
              <a:t>-1)</a:t>
            </a:r>
            <a:r>
              <a:rPr lang="zh-CN" altLang="en-US" sz="2200" smtClean="0">
                <a:solidFill>
                  <a:srgbClr val="008000"/>
                </a:solidFill>
                <a:latin typeface="微软雅黑" pitchFamily="34" charset="-122"/>
                <a:ea typeface="微软雅黑" pitchFamily="34" charset="-122"/>
              </a:rPr>
              <a:t>，然后再右移</a:t>
            </a:r>
            <a:r>
              <a:rPr lang="en-US" altLang="zh-CN" sz="2200" i="1" smtClean="0">
                <a:solidFill>
                  <a:srgbClr val="008000"/>
                </a:solidFill>
                <a:latin typeface="微软雅黑" pitchFamily="34" charset="-122"/>
                <a:ea typeface="微软雅黑" pitchFamily="34" charset="-122"/>
              </a:rPr>
              <a:t>k </a:t>
            </a:r>
            <a:r>
              <a:rPr lang="zh-CN" altLang="en-US" sz="2200" smtClean="0">
                <a:solidFill>
                  <a:srgbClr val="008000"/>
                </a:solidFill>
                <a:latin typeface="微软雅黑" pitchFamily="34" charset="-122"/>
                <a:ea typeface="微软雅黑" pitchFamily="34" charset="-122"/>
              </a:rPr>
              <a:t>位 ，低位截断（</a:t>
            </a:r>
            <a:r>
              <a:rPr lang="zh-CN" altLang="en-US" sz="2200" smtClean="0">
                <a:solidFill>
                  <a:srgbClr val="CC3300"/>
                </a:solidFill>
                <a:latin typeface="微软雅黑" pitchFamily="34" charset="-122"/>
                <a:ea typeface="微软雅黑" pitchFamily="34" charset="-122"/>
              </a:rPr>
              <a:t>这里</a:t>
            </a:r>
            <a:r>
              <a:rPr lang="en-US" altLang="zh-CN" sz="2200" i="1" smtClean="0">
                <a:solidFill>
                  <a:srgbClr val="CC3300"/>
                </a:solidFill>
                <a:latin typeface="微软雅黑" pitchFamily="34" charset="-122"/>
                <a:ea typeface="微软雅黑" pitchFamily="34" charset="-122"/>
              </a:rPr>
              <a:t>K </a:t>
            </a:r>
            <a:r>
              <a:rPr lang="zh-CN" altLang="en-US" sz="2200" smtClean="0">
                <a:solidFill>
                  <a:srgbClr val="CC3300"/>
                </a:solidFill>
                <a:latin typeface="微软雅黑" pitchFamily="34" charset="-122"/>
                <a:ea typeface="微软雅黑" pitchFamily="34" charset="-122"/>
              </a:rPr>
              <a:t>是右移位数</a:t>
            </a:r>
            <a:r>
              <a:rPr lang="zh-CN" altLang="en-US" sz="2200" smtClean="0">
                <a:solidFill>
                  <a:srgbClr val="008000"/>
                </a:solidFill>
                <a:latin typeface="微软雅黑" pitchFamily="34" charset="-122"/>
                <a:ea typeface="微软雅黑" pitchFamily="34" charset="-122"/>
              </a:rPr>
              <a:t>）</a:t>
            </a:r>
          </a:p>
          <a:p>
            <a:pPr>
              <a:lnSpc>
                <a:spcPct val="110000"/>
              </a:lnSpc>
              <a:spcBef>
                <a:spcPct val="30000"/>
              </a:spcBef>
              <a:buFontTx/>
              <a:buNone/>
            </a:pPr>
            <a:r>
              <a:rPr lang="zh-CN" altLang="en-US" sz="2200" smtClean="0">
                <a:latin typeface="微软雅黑" pitchFamily="34" charset="-122"/>
                <a:ea typeface="微软雅黑" pitchFamily="34" charset="-122"/>
              </a:rPr>
              <a:t>     举例： </a:t>
            </a:r>
          </a:p>
          <a:p>
            <a:pPr>
              <a:lnSpc>
                <a:spcPct val="110000"/>
              </a:lnSpc>
              <a:spcBef>
                <a:spcPct val="30000"/>
              </a:spcBef>
              <a:buFontTx/>
              <a:buNone/>
            </a:pPr>
            <a:r>
              <a:rPr lang="zh-CN" altLang="en-US" sz="2200" smtClean="0">
                <a:latin typeface="微软雅黑" pitchFamily="34" charset="-122"/>
                <a:ea typeface="微软雅黑" pitchFamily="34" charset="-122"/>
              </a:rPr>
              <a:t>     </a:t>
            </a:r>
            <a:r>
              <a:rPr lang="zh-CN" altLang="en-US" sz="2200" smtClean="0">
                <a:solidFill>
                  <a:srgbClr val="0033CC"/>
                </a:solidFill>
                <a:latin typeface="微软雅黑" pitchFamily="34" charset="-122"/>
                <a:ea typeface="微软雅黑" pitchFamily="34" charset="-122"/>
              </a:rPr>
              <a:t>无符号数   </a:t>
            </a:r>
            <a:r>
              <a:rPr lang="en-US" altLang="zh-CN" sz="2200" smtClean="0">
                <a:solidFill>
                  <a:srgbClr val="0033CC"/>
                </a:solidFill>
                <a:latin typeface="微软雅黑" pitchFamily="34" charset="-122"/>
                <a:ea typeface="微软雅黑" pitchFamily="34" charset="-122"/>
              </a:rPr>
              <a:t>14/4=3</a:t>
            </a:r>
            <a:r>
              <a:rPr lang="zh-CN" altLang="en-US" sz="2200" smtClean="0">
                <a:solidFill>
                  <a:srgbClr val="0033CC"/>
                </a:solidFill>
                <a:latin typeface="微软雅黑" pitchFamily="34" charset="-122"/>
                <a:ea typeface="微软雅黑" pitchFamily="34" charset="-122"/>
              </a:rPr>
              <a:t>：</a:t>
            </a:r>
            <a:r>
              <a:rPr lang="en-US" altLang="zh-CN" sz="2200" smtClean="0">
                <a:solidFill>
                  <a:srgbClr val="0033CC"/>
                </a:solidFill>
                <a:latin typeface="微软雅黑" pitchFamily="34" charset="-122"/>
                <a:ea typeface="微软雅黑" pitchFamily="34" charset="-122"/>
              </a:rPr>
              <a:t>0000 1110&gt;&gt;2=0000 0011</a:t>
            </a:r>
            <a:endParaRPr lang="zh-CN" altLang="en-US" sz="2200" smtClean="0">
              <a:solidFill>
                <a:srgbClr val="0033CC"/>
              </a:solidFill>
              <a:latin typeface="微软雅黑" pitchFamily="34" charset="-122"/>
              <a:ea typeface="微软雅黑" pitchFamily="34" charset="-122"/>
            </a:endParaRPr>
          </a:p>
          <a:p>
            <a:pPr>
              <a:lnSpc>
                <a:spcPct val="110000"/>
              </a:lnSpc>
              <a:spcBef>
                <a:spcPct val="30000"/>
              </a:spcBef>
              <a:buFontTx/>
              <a:buNone/>
            </a:pPr>
            <a:r>
              <a:rPr lang="en-US" altLang="zh-CN" sz="2200" smtClean="0">
                <a:solidFill>
                  <a:srgbClr val="0033CC"/>
                </a:solidFill>
                <a:latin typeface="微软雅黑" pitchFamily="34" charset="-122"/>
                <a:ea typeface="微软雅黑" pitchFamily="34" charset="-122"/>
              </a:rPr>
              <a:t>     </a:t>
            </a:r>
            <a:r>
              <a:rPr lang="zh-CN" altLang="en-US" sz="2200" smtClean="0">
                <a:solidFill>
                  <a:srgbClr val="0033CC"/>
                </a:solidFill>
                <a:latin typeface="微软雅黑" pitchFamily="34" charset="-122"/>
                <a:ea typeface="微软雅黑" pitchFamily="34" charset="-122"/>
              </a:rPr>
              <a:t>带符号负整数  </a:t>
            </a:r>
            <a:r>
              <a:rPr lang="en-US" altLang="zh-CN" sz="2200" smtClean="0">
                <a:solidFill>
                  <a:srgbClr val="0033CC"/>
                </a:solidFill>
                <a:latin typeface="微软雅黑" pitchFamily="34" charset="-122"/>
                <a:ea typeface="微软雅黑" pitchFamily="34" charset="-122"/>
              </a:rPr>
              <a:t>-14/4=-3</a:t>
            </a:r>
            <a:endParaRPr lang="zh-CN" altLang="en-US" sz="2200" smtClean="0">
              <a:solidFill>
                <a:srgbClr val="0033CC"/>
              </a:solidFill>
              <a:latin typeface="微软雅黑" pitchFamily="34" charset="-122"/>
              <a:ea typeface="微软雅黑" pitchFamily="34" charset="-122"/>
            </a:endParaRPr>
          </a:p>
          <a:p>
            <a:pPr>
              <a:lnSpc>
                <a:spcPct val="110000"/>
              </a:lnSpc>
              <a:spcBef>
                <a:spcPct val="30000"/>
              </a:spcBef>
              <a:buFontTx/>
              <a:buNone/>
            </a:pPr>
            <a:r>
              <a:rPr lang="zh-CN" altLang="en-US" sz="2200" smtClean="0">
                <a:solidFill>
                  <a:srgbClr val="0033CC"/>
                </a:solidFill>
                <a:latin typeface="微软雅黑" pitchFamily="34" charset="-122"/>
                <a:ea typeface="微软雅黑" pitchFamily="34" charset="-122"/>
              </a:rPr>
              <a:t>     </a:t>
            </a:r>
            <a:r>
              <a:rPr lang="zh-CN" altLang="en-US" sz="2200" smtClean="0">
                <a:solidFill>
                  <a:srgbClr val="CC3300"/>
                </a:solidFill>
                <a:latin typeface="微软雅黑" pitchFamily="34" charset="-122"/>
                <a:ea typeface="微软雅黑" pitchFamily="34" charset="-122"/>
              </a:rPr>
              <a:t>若直接截断，则 </a:t>
            </a:r>
            <a:r>
              <a:rPr lang="en-US" altLang="zh-CN" sz="2200" smtClean="0">
                <a:solidFill>
                  <a:srgbClr val="CC3300"/>
                </a:solidFill>
                <a:latin typeface="微软雅黑" pitchFamily="34" charset="-122"/>
                <a:ea typeface="微软雅黑" pitchFamily="34" charset="-122"/>
              </a:rPr>
              <a:t>1111 0010 &gt;&gt;2=1111 1100=-4</a:t>
            </a:r>
            <a:r>
              <a:rPr lang="en-US" altLang="zh-CN" sz="2200" smtClean="0">
                <a:solidFill>
                  <a:srgbClr val="CC3300"/>
                </a:solidFill>
                <a:latin typeface="微软雅黑" pitchFamily="34" charset="-122"/>
                <a:ea typeface="微软雅黑" pitchFamily="34" charset="-122"/>
                <a:cs typeface="Arial" pitchFamily="34" charset="0"/>
              </a:rPr>
              <a:t>≠-3</a:t>
            </a:r>
          </a:p>
          <a:p>
            <a:pPr>
              <a:lnSpc>
                <a:spcPct val="110000"/>
              </a:lnSpc>
              <a:spcBef>
                <a:spcPct val="30000"/>
              </a:spcBef>
              <a:buFontTx/>
              <a:buNone/>
            </a:pPr>
            <a:r>
              <a:rPr lang="en-US" altLang="zh-CN" sz="2200" smtClean="0">
                <a:solidFill>
                  <a:srgbClr val="0033CC"/>
                </a:solidFill>
                <a:latin typeface="微软雅黑" pitchFamily="34" charset="-122"/>
                <a:ea typeface="微软雅黑" pitchFamily="34" charset="-122"/>
                <a:cs typeface="Arial" pitchFamily="34" charset="0"/>
              </a:rPr>
              <a:t>     </a:t>
            </a:r>
            <a:r>
              <a:rPr lang="zh-CN" altLang="en-US" sz="2200" smtClean="0">
                <a:solidFill>
                  <a:srgbClr val="0033CC"/>
                </a:solidFill>
                <a:latin typeface="微软雅黑" pitchFamily="34" charset="-122"/>
                <a:ea typeface="微软雅黑" pitchFamily="34" charset="-122"/>
                <a:cs typeface="Arial" pitchFamily="34" charset="0"/>
              </a:rPr>
              <a:t>应先</a:t>
            </a:r>
            <a:r>
              <a:rPr lang="zh-CN" altLang="en-US" sz="2200" smtClean="0">
                <a:solidFill>
                  <a:srgbClr val="CC3300"/>
                </a:solidFill>
                <a:latin typeface="微软雅黑" pitchFamily="34" charset="-122"/>
                <a:ea typeface="微软雅黑" pitchFamily="34" charset="-122"/>
                <a:cs typeface="Arial" pitchFamily="34" charset="0"/>
              </a:rPr>
              <a:t>纠偏，再右移</a:t>
            </a:r>
            <a:r>
              <a:rPr lang="en-US" altLang="zh-CN" sz="2200" smtClean="0">
                <a:solidFill>
                  <a:srgbClr val="CC3300"/>
                </a:solidFill>
                <a:latin typeface="微软雅黑" pitchFamily="34" charset="-122"/>
                <a:ea typeface="微软雅黑" pitchFamily="34" charset="-122"/>
                <a:cs typeface="Arial" pitchFamily="34" charset="0"/>
              </a:rPr>
              <a:t>:</a:t>
            </a:r>
            <a:r>
              <a:rPr lang="en-US" altLang="zh-CN" sz="2200" smtClean="0">
                <a:solidFill>
                  <a:srgbClr val="0033CC"/>
                </a:solidFill>
                <a:latin typeface="微软雅黑" pitchFamily="34" charset="-122"/>
                <a:ea typeface="微软雅黑" pitchFamily="34" charset="-122"/>
                <a:cs typeface="Arial" pitchFamily="34" charset="0"/>
              </a:rPr>
              <a:t> k=2, </a:t>
            </a:r>
            <a:r>
              <a:rPr lang="zh-CN" altLang="en-US" sz="2200" smtClean="0">
                <a:solidFill>
                  <a:srgbClr val="0033CC"/>
                </a:solidFill>
                <a:latin typeface="微软雅黑" pitchFamily="34" charset="-122"/>
                <a:ea typeface="微软雅黑" pitchFamily="34" charset="-122"/>
                <a:cs typeface="Arial" pitchFamily="34" charset="0"/>
              </a:rPr>
              <a:t>故</a:t>
            </a:r>
            <a:r>
              <a:rPr lang="en-US" altLang="zh-CN" sz="2200" smtClean="0">
                <a:solidFill>
                  <a:srgbClr val="0033CC"/>
                </a:solidFill>
                <a:latin typeface="微软雅黑" pitchFamily="34" charset="-122"/>
                <a:ea typeface="微软雅黑" pitchFamily="34" charset="-122"/>
                <a:cs typeface="Arial" pitchFamily="34" charset="0"/>
              </a:rPr>
              <a:t>(-14</a:t>
            </a:r>
            <a:r>
              <a:rPr lang="en-US" altLang="zh-CN" sz="2200" smtClean="0">
                <a:solidFill>
                  <a:srgbClr val="CC3300"/>
                </a:solidFill>
                <a:latin typeface="微软雅黑" pitchFamily="34" charset="-122"/>
                <a:ea typeface="微软雅黑" pitchFamily="34" charset="-122"/>
                <a:cs typeface="Arial" pitchFamily="34" charset="0"/>
              </a:rPr>
              <a:t>+2</a:t>
            </a:r>
            <a:r>
              <a:rPr lang="en-US" altLang="zh-CN" sz="2200" baseline="30000" smtClean="0">
                <a:solidFill>
                  <a:srgbClr val="CC3300"/>
                </a:solidFill>
                <a:latin typeface="微软雅黑" pitchFamily="34" charset="-122"/>
                <a:ea typeface="微软雅黑" pitchFamily="34" charset="-122"/>
                <a:cs typeface="Arial" pitchFamily="34" charset="0"/>
              </a:rPr>
              <a:t>2</a:t>
            </a:r>
            <a:r>
              <a:rPr lang="en-US" altLang="zh-CN" sz="2200" smtClean="0">
                <a:solidFill>
                  <a:srgbClr val="CC3300"/>
                </a:solidFill>
                <a:latin typeface="微软雅黑" pitchFamily="34" charset="-122"/>
                <a:ea typeface="微软雅黑" pitchFamily="34" charset="-122"/>
                <a:cs typeface="Arial" pitchFamily="34" charset="0"/>
              </a:rPr>
              <a:t>-1</a:t>
            </a:r>
            <a:r>
              <a:rPr lang="en-US" altLang="zh-CN" sz="2200" smtClean="0">
                <a:solidFill>
                  <a:srgbClr val="0033CC"/>
                </a:solidFill>
                <a:latin typeface="微软雅黑" pitchFamily="34" charset="-122"/>
                <a:ea typeface="微软雅黑" pitchFamily="34" charset="-122"/>
                <a:cs typeface="Arial" pitchFamily="34" charset="0"/>
              </a:rPr>
              <a:t>)/4=-3</a:t>
            </a:r>
            <a:endParaRPr lang="zh-CN" altLang="en-US" sz="2200" smtClean="0">
              <a:solidFill>
                <a:srgbClr val="0033CC"/>
              </a:solidFill>
              <a:latin typeface="微软雅黑" pitchFamily="34" charset="-122"/>
              <a:ea typeface="微软雅黑" pitchFamily="34" charset="-122"/>
              <a:cs typeface="Arial" pitchFamily="34" charset="0"/>
            </a:endParaRPr>
          </a:p>
          <a:p>
            <a:pPr>
              <a:lnSpc>
                <a:spcPct val="110000"/>
              </a:lnSpc>
              <a:spcBef>
                <a:spcPct val="30000"/>
              </a:spcBef>
              <a:buFontTx/>
              <a:buNone/>
            </a:pPr>
            <a:r>
              <a:rPr lang="en-US" altLang="zh-CN" sz="2200" smtClean="0">
                <a:solidFill>
                  <a:srgbClr val="0033CC"/>
                </a:solidFill>
                <a:latin typeface="微软雅黑" pitchFamily="34" charset="-122"/>
                <a:ea typeface="微软雅黑" pitchFamily="34" charset="-122"/>
                <a:cs typeface="Arial" pitchFamily="34" charset="0"/>
              </a:rPr>
              <a:t>     </a:t>
            </a:r>
            <a:r>
              <a:rPr lang="zh-CN" altLang="en-US" sz="2200" smtClean="0">
                <a:solidFill>
                  <a:srgbClr val="0033CC"/>
                </a:solidFill>
                <a:latin typeface="微软雅黑" pitchFamily="34" charset="-122"/>
                <a:ea typeface="微软雅黑" pitchFamily="34" charset="-122"/>
                <a:cs typeface="Arial" pitchFamily="34" charset="0"/>
              </a:rPr>
              <a:t>即： </a:t>
            </a:r>
            <a:r>
              <a:rPr lang="en-US" altLang="zh-CN" sz="2200" smtClean="0">
                <a:solidFill>
                  <a:srgbClr val="0033CC"/>
                </a:solidFill>
                <a:latin typeface="微软雅黑" pitchFamily="34" charset="-122"/>
                <a:ea typeface="微软雅黑" pitchFamily="34" charset="-122"/>
              </a:rPr>
              <a:t>1111 0010</a:t>
            </a:r>
            <a:r>
              <a:rPr lang="en-US" altLang="zh-CN" sz="2200" smtClean="0">
                <a:solidFill>
                  <a:srgbClr val="CC3300"/>
                </a:solidFill>
                <a:latin typeface="微软雅黑" pitchFamily="34" charset="-122"/>
                <a:ea typeface="微软雅黑" pitchFamily="34" charset="-122"/>
              </a:rPr>
              <a:t>+0000 0011</a:t>
            </a:r>
            <a:r>
              <a:rPr lang="en-US" altLang="zh-CN" sz="2200" smtClean="0">
                <a:solidFill>
                  <a:srgbClr val="0033CC"/>
                </a:solidFill>
                <a:latin typeface="微软雅黑" pitchFamily="34" charset="-122"/>
                <a:ea typeface="微软雅黑" pitchFamily="34" charset="-122"/>
              </a:rPr>
              <a:t>=1111 0101</a:t>
            </a:r>
            <a:endParaRPr lang="zh-CN" altLang="en-US" sz="2200" smtClean="0">
              <a:solidFill>
                <a:srgbClr val="0033CC"/>
              </a:solidFill>
              <a:latin typeface="微软雅黑" pitchFamily="34" charset="-122"/>
              <a:ea typeface="微软雅黑" pitchFamily="34" charset="-122"/>
            </a:endParaRPr>
          </a:p>
          <a:p>
            <a:pPr>
              <a:lnSpc>
                <a:spcPct val="110000"/>
              </a:lnSpc>
              <a:spcBef>
                <a:spcPct val="30000"/>
              </a:spcBef>
              <a:buFontTx/>
              <a:buNone/>
            </a:pPr>
            <a:r>
              <a:rPr lang="en-US" altLang="zh-CN" sz="2200" smtClean="0">
                <a:solidFill>
                  <a:srgbClr val="0033CC"/>
                </a:solidFill>
                <a:latin typeface="微软雅黑" pitchFamily="34" charset="-122"/>
                <a:ea typeface="微软雅黑" pitchFamily="34" charset="-122"/>
              </a:rPr>
              <a:t>     1111 0101&gt;&gt;2=1111 1101=-3</a:t>
            </a:r>
            <a:endParaRPr lang="zh-CN" altLang="en-US" sz="2200" smtClean="0">
              <a:solidFill>
                <a:srgbClr val="0033CC"/>
              </a:solidFill>
              <a:latin typeface="微软雅黑" pitchFamily="34" charset="-122"/>
              <a:ea typeface="微软雅黑" pitchFamily="34" charset="-122"/>
            </a:endParaRPr>
          </a:p>
        </p:txBody>
      </p:sp>
    </p:spTree>
    <p:extLst>
      <p:ext uri="{BB962C8B-B14F-4D97-AF65-F5344CB8AC3E}">
        <p14:creationId xmlns:p14="http://schemas.microsoft.com/office/powerpoint/2010/main" val="1329245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9331">
                                            <p:txEl>
                                              <p:pRg st="0" end="0"/>
                                            </p:txEl>
                                          </p:spTgt>
                                        </p:tgtEl>
                                        <p:attrNameLst>
                                          <p:attrName>style.visibility</p:attrName>
                                        </p:attrNameLst>
                                      </p:cBhvr>
                                      <p:to>
                                        <p:strVal val="visible"/>
                                      </p:to>
                                    </p:set>
                                    <p:animEffect transition="in" filter="blinds(horizontal)">
                                      <p:cBhvr>
                                        <p:cTn id="7" dur="500"/>
                                        <p:tgtEl>
                                          <p:spTgt spid="739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39331">
                                            <p:txEl>
                                              <p:pRg st="1" end="1"/>
                                            </p:txEl>
                                          </p:spTgt>
                                        </p:tgtEl>
                                        <p:attrNameLst>
                                          <p:attrName>style.visibility</p:attrName>
                                        </p:attrNameLst>
                                      </p:cBhvr>
                                      <p:to>
                                        <p:strVal val="visible"/>
                                      </p:to>
                                    </p:set>
                                    <p:animEffect transition="in" filter="blinds(horizontal)">
                                      <p:cBhvr>
                                        <p:cTn id="12" dur="500"/>
                                        <p:tgtEl>
                                          <p:spTgt spid="7393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39331">
                                            <p:txEl>
                                              <p:pRg st="2" end="2"/>
                                            </p:txEl>
                                          </p:spTgt>
                                        </p:tgtEl>
                                        <p:attrNameLst>
                                          <p:attrName>style.visibility</p:attrName>
                                        </p:attrNameLst>
                                      </p:cBhvr>
                                      <p:to>
                                        <p:strVal val="visible"/>
                                      </p:to>
                                    </p:set>
                                    <p:animEffect transition="in" filter="blinds(horizontal)">
                                      <p:cBhvr>
                                        <p:cTn id="17" dur="500"/>
                                        <p:tgtEl>
                                          <p:spTgt spid="7393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39331">
                                            <p:txEl>
                                              <p:pRg st="3" end="3"/>
                                            </p:txEl>
                                          </p:spTgt>
                                        </p:tgtEl>
                                        <p:attrNameLst>
                                          <p:attrName>style.visibility</p:attrName>
                                        </p:attrNameLst>
                                      </p:cBhvr>
                                      <p:to>
                                        <p:strVal val="visible"/>
                                      </p:to>
                                    </p:set>
                                    <p:animEffect transition="in" filter="blinds(horizontal)">
                                      <p:cBhvr>
                                        <p:cTn id="22" dur="500"/>
                                        <p:tgtEl>
                                          <p:spTgt spid="7393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39331">
                                            <p:txEl>
                                              <p:pRg st="4" end="4"/>
                                            </p:txEl>
                                          </p:spTgt>
                                        </p:tgtEl>
                                        <p:attrNameLst>
                                          <p:attrName>style.visibility</p:attrName>
                                        </p:attrNameLst>
                                      </p:cBhvr>
                                      <p:to>
                                        <p:strVal val="visible"/>
                                      </p:to>
                                    </p:set>
                                    <p:animEffect transition="in" filter="blinds(horizontal)">
                                      <p:cBhvr>
                                        <p:cTn id="27" dur="500"/>
                                        <p:tgtEl>
                                          <p:spTgt spid="7393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39331">
                                            <p:txEl>
                                              <p:pRg st="5" end="5"/>
                                            </p:txEl>
                                          </p:spTgt>
                                        </p:tgtEl>
                                        <p:attrNameLst>
                                          <p:attrName>style.visibility</p:attrName>
                                        </p:attrNameLst>
                                      </p:cBhvr>
                                      <p:to>
                                        <p:strVal val="visible"/>
                                      </p:to>
                                    </p:set>
                                    <p:animEffect transition="in" filter="blinds(horizontal)">
                                      <p:cBhvr>
                                        <p:cTn id="32" dur="500"/>
                                        <p:tgtEl>
                                          <p:spTgt spid="73933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39331">
                                            <p:txEl>
                                              <p:pRg st="6" end="6"/>
                                            </p:txEl>
                                          </p:spTgt>
                                        </p:tgtEl>
                                        <p:attrNameLst>
                                          <p:attrName>style.visibility</p:attrName>
                                        </p:attrNameLst>
                                      </p:cBhvr>
                                      <p:to>
                                        <p:strVal val="visible"/>
                                      </p:to>
                                    </p:set>
                                    <p:animEffect transition="in" filter="blinds(horizontal)">
                                      <p:cBhvr>
                                        <p:cTn id="37" dur="500"/>
                                        <p:tgtEl>
                                          <p:spTgt spid="73933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39331">
                                            <p:txEl>
                                              <p:pRg st="7" end="7"/>
                                            </p:txEl>
                                          </p:spTgt>
                                        </p:tgtEl>
                                        <p:attrNameLst>
                                          <p:attrName>style.visibility</p:attrName>
                                        </p:attrNameLst>
                                      </p:cBhvr>
                                      <p:to>
                                        <p:strVal val="visible"/>
                                      </p:to>
                                    </p:set>
                                    <p:animEffect transition="in" filter="blinds(horizontal)">
                                      <p:cBhvr>
                                        <p:cTn id="42" dur="500"/>
                                        <p:tgtEl>
                                          <p:spTgt spid="73933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39331">
                                            <p:txEl>
                                              <p:pRg st="8" end="8"/>
                                            </p:txEl>
                                          </p:spTgt>
                                        </p:tgtEl>
                                        <p:attrNameLst>
                                          <p:attrName>style.visibility</p:attrName>
                                        </p:attrNameLst>
                                      </p:cBhvr>
                                      <p:to>
                                        <p:strVal val="visible"/>
                                      </p:to>
                                    </p:set>
                                    <p:animEffect transition="in" filter="blinds(horizontal)">
                                      <p:cBhvr>
                                        <p:cTn id="47" dur="500"/>
                                        <p:tgtEl>
                                          <p:spTgt spid="73933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739331">
                                            <p:txEl>
                                              <p:pRg st="9" end="9"/>
                                            </p:txEl>
                                          </p:spTgt>
                                        </p:tgtEl>
                                        <p:attrNameLst>
                                          <p:attrName>style.visibility</p:attrName>
                                        </p:attrNameLst>
                                      </p:cBhvr>
                                      <p:to>
                                        <p:strVal val="visible"/>
                                      </p:to>
                                    </p:set>
                                    <p:animEffect transition="in" filter="blinds(horizontal)">
                                      <p:cBhvr>
                                        <p:cTn id="52" dur="500"/>
                                        <p:tgtEl>
                                          <p:spTgt spid="7393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5" name="Rectangle 3"/>
          <p:cNvSpPr>
            <a:spLocks noGrp="1" noChangeArrowheads="1"/>
          </p:cNvSpPr>
          <p:nvPr>
            <p:ph type="body" idx="1"/>
          </p:nvPr>
        </p:nvSpPr>
        <p:spPr>
          <a:xfrm>
            <a:off x="206375" y="836613"/>
            <a:ext cx="8640763" cy="3536950"/>
          </a:xfrm>
        </p:spPr>
        <p:txBody>
          <a:bodyPr/>
          <a:lstStyle/>
          <a:p>
            <a:pPr>
              <a:lnSpc>
                <a:spcPct val="120000"/>
              </a:lnSpc>
            </a:pPr>
            <a:r>
              <a:rPr lang="zh-CN" altLang="en-US" sz="2000" dirty="0" smtClean="0">
                <a:latin typeface="微软雅黑" pitchFamily="34" charset="-122"/>
                <a:ea typeface="微软雅黑" pitchFamily="34" charset="-122"/>
              </a:rPr>
              <a:t>假设</a:t>
            </a:r>
            <a:r>
              <a:rPr lang="en-US" altLang="zh-CN" sz="2000" i="1" dirty="0" smtClean="0">
                <a:latin typeface="微软雅黑" pitchFamily="34" charset="-122"/>
                <a:ea typeface="微软雅黑" pitchFamily="34" charset="-122"/>
              </a:rPr>
              <a:t>x</a:t>
            </a:r>
            <a:r>
              <a:rPr lang="zh-CN" altLang="en-US" sz="2000" dirty="0" smtClean="0">
                <a:latin typeface="微软雅黑" pitchFamily="34" charset="-122"/>
                <a:ea typeface="微软雅黑" pitchFamily="34" charset="-122"/>
              </a:rPr>
              <a:t>为一个</a:t>
            </a:r>
            <a:r>
              <a:rPr lang="en-US" altLang="zh-CN" sz="2000" dirty="0" err="1" smtClean="0">
                <a:latin typeface="微软雅黑" pitchFamily="34" charset="-122"/>
                <a:ea typeface="微软雅黑" pitchFamily="34" charset="-122"/>
              </a:rPr>
              <a:t>int</a:t>
            </a:r>
            <a:r>
              <a:rPr lang="zh-CN" altLang="en-US" sz="2000" dirty="0" smtClean="0">
                <a:latin typeface="微软雅黑" pitchFamily="34" charset="-122"/>
                <a:ea typeface="微软雅黑" pitchFamily="34" charset="-122"/>
              </a:rPr>
              <a:t>型变量，请给出一个用来计算</a:t>
            </a:r>
            <a:r>
              <a:rPr lang="en-US" altLang="zh-CN" sz="2000" i="1" dirty="0" smtClean="0">
                <a:latin typeface="微软雅黑" pitchFamily="34" charset="-122"/>
                <a:ea typeface="微软雅黑" pitchFamily="34" charset="-122"/>
              </a:rPr>
              <a:t>x</a:t>
            </a:r>
            <a:r>
              <a:rPr lang="en-US" altLang="zh-CN" sz="2000" dirty="0" smtClean="0">
                <a:latin typeface="微软雅黑" pitchFamily="34" charset="-122"/>
                <a:ea typeface="微软雅黑" pitchFamily="34" charset="-122"/>
              </a:rPr>
              <a:t>/32</a:t>
            </a:r>
            <a:r>
              <a:rPr lang="zh-CN" altLang="en-US" sz="2000" dirty="0" smtClean="0">
                <a:latin typeface="微软雅黑" pitchFamily="34" charset="-122"/>
                <a:ea typeface="微软雅黑" pitchFamily="34" charset="-122"/>
              </a:rPr>
              <a:t>的值的函数</a:t>
            </a:r>
            <a:r>
              <a:rPr lang="en-US" altLang="zh-CN" sz="2000" dirty="0" smtClean="0">
                <a:latin typeface="微软雅黑" pitchFamily="34" charset="-122"/>
                <a:ea typeface="微软雅黑" pitchFamily="34" charset="-122"/>
              </a:rPr>
              <a:t>div32</a:t>
            </a:r>
            <a:r>
              <a:rPr lang="zh-CN" altLang="en-US" sz="2000" dirty="0" smtClean="0">
                <a:latin typeface="微软雅黑" pitchFamily="34" charset="-122"/>
                <a:ea typeface="微软雅黑" pitchFamily="34" charset="-122"/>
              </a:rPr>
              <a:t>。要求不能使用除法、乘法、模运算、比较运算、循环语句和条件语句，可以使用右移、加法以及任何按位运算。</a:t>
            </a:r>
          </a:p>
          <a:p>
            <a:pPr>
              <a:lnSpc>
                <a:spcPct val="120000"/>
              </a:lnSpc>
              <a:buFontTx/>
              <a:buNone/>
            </a:pPr>
            <a:r>
              <a:rPr lang="zh-CN" altLang="en-US" sz="2000" dirty="0" smtClean="0">
                <a:latin typeface="微软雅黑" pitchFamily="34" charset="-122"/>
                <a:ea typeface="微软雅黑" pitchFamily="34" charset="-122"/>
              </a:rPr>
              <a:t>解：</a:t>
            </a:r>
            <a:r>
              <a:rPr lang="zh-CN" altLang="en-US" sz="2000" dirty="0" smtClean="0">
                <a:solidFill>
                  <a:srgbClr val="0033CC"/>
                </a:solidFill>
                <a:latin typeface="微软雅黑" pitchFamily="34" charset="-122"/>
                <a:ea typeface="微软雅黑" pitchFamily="34" charset="-122"/>
              </a:rPr>
              <a:t>若</a:t>
            </a:r>
            <a:r>
              <a:rPr lang="en-US" altLang="zh-CN" sz="2000" dirty="0" smtClean="0">
                <a:solidFill>
                  <a:srgbClr val="0033CC"/>
                </a:solidFill>
                <a:latin typeface="微软雅黑" pitchFamily="34" charset="-122"/>
                <a:ea typeface="微软雅黑" pitchFamily="34" charset="-122"/>
              </a:rPr>
              <a:t>x</a:t>
            </a:r>
            <a:r>
              <a:rPr lang="zh-CN" altLang="en-US" sz="2000" dirty="0" smtClean="0">
                <a:solidFill>
                  <a:srgbClr val="0033CC"/>
                </a:solidFill>
                <a:latin typeface="微软雅黑" pitchFamily="34" charset="-122"/>
                <a:ea typeface="微软雅黑" pitchFamily="34" charset="-122"/>
              </a:rPr>
              <a:t>为正数，则将</a:t>
            </a:r>
            <a:r>
              <a:rPr lang="en-US" altLang="zh-CN" sz="2000" dirty="0" smtClean="0">
                <a:solidFill>
                  <a:srgbClr val="0033CC"/>
                </a:solidFill>
                <a:latin typeface="微软雅黑" pitchFamily="34" charset="-122"/>
                <a:ea typeface="微软雅黑" pitchFamily="34" charset="-122"/>
              </a:rPr>
              <a:t>x</a:t>
            </a:r>
            <a:r>
              <a:rPr lang="zh-CN" altLang="en-US" sz="2000" dirty="0" smtClean="0">
                <a:solidFill>
                  <a:srgbClr val="0033CC"/>
                </a:solidFill>
                <a:latin typeface="微软雅黑" pitchFamily="34" charset="-122"/>
                <a:ea typeface="微软雅黑" pitchFamily="34" charset="-122"/>
              </a:rPr>
              <a:t>右移</a:t>
            </a:r>
            <a:r>
              <a:rPr lang="en-US" altLang="zh-CN" sz="2000" dirty="0" smtClean="0">
                <a:solidFill>
                  <a:srgbClr val="0033CC"/>
                </a:solidFill>
                <a:latin typeface="微软雅黑" pitchFamily="34" charset="-122"/>
                <a:ea typeface="微软雅黑" pitchFamily="34" charset="-122"/>
              </a:rPr>
              <a:t>k</a:t>
            </a:r>
            <a:r>
              <a:rPr lang="zh-CN" altLang="en-US" sz="2000" dirty="0" smtClean="0">
                <a:solidFill>
                  <a:srgbClr val="0033CC"/>
                </a:solidFill>
                <a:latin typeface="微软雅黑" pitchFamily="34" charset="-122"/>
                <a:ea typeface="微软雅黑" pitchFamily="34" charset="-122"/>
              </a:rPr>
              <a:t>位得到商；若</a:t>
            </a:r>
            <a:r>
              <a:rPr lang="en-US" altLang="zh-CN" sz="2000" dirty="0" smtClean="0">
                <a:solidFill>
                  <a:srgbClr val="0033CC"/>
                </a:solidFill>
                <a:latin typeface="微软雅黑" pitchFamily="34" charset="-122"/>
                <a:ea typeface="微软雅黑" pitchFamily="34" charset="-122"/>
              </a:rPr>
              <a:t>x</a:t>
            </a:r>
            <a:r>
              <a:rPr lang="zh-CN" altLang="en-US" sz="2000" dirty="0" smtClean="0">
                <a:solidFill>
                  <a:srgbClr val="0033CC"/>
                </a:solidFill>
                <a:latin typeface="微软雅黑" pitchFamily="34" charset="-122"/>
                <a:ea typeface="微软雅黑" pitchFamily="34" charset="-122"/>
              </a:rPr>
              <a:t>为负数，则</a:t>
            </a:r>
            <a:r>
              <a:rPr lang="en-US" altLang="zh-CN" sz="2000" dirty="0" smtClean="0">
                <a:solidFill>
                  <a:srgbClr val="0033CC"/>
                </a:solidFill>
                <a:latin typeface="微软雅黑" pitchFamily="34" charset="-122"/>
                <a:ea typeface="微软雅黑" pitchFamily="34" charset="-122"/>
              </a:rPr>
              <a:t>x</a:t>
            </a:r>
            <a:r>
              <a:rPr lang="zh-CN" altLang="en-US" sz="2000" dirty="0" smtClean="0">
                <a:solidFill>
                  <a:srgbClr val="0033CC"/>
                </a:solidFill>
                <a:latin typeface="微软雅黑" pitchFamily="34" charset="-122"/>
                <a:ea typeface="微软雅黑" pitchFamily="34" charset="-122"/>
              </a:rPr>
              <a:t>需要加一个偏移量</a:t>
            </a:r>
            <a:r>
              <a:rPr lang="en-US" altLang="zh-CN" sz="2000" dirty="0" smtClean="0">
                <a:solidFill>
                  <a:srgbClr val="0033CC"/>
                </a:solidFill>
                <a:latin typeface="微软雅黑" pitchFamily="34" charset="-122"/>
                <a:ea typeface="微软雅黑" pitchFamily="34" charset="-122"/>
              </a:rPr>
              <a:t>(2</a:t>
            </a:r>
            <a:r>
              <a:rPr lang="en-US" altLang="zh-CN" sz="2000" baseline="30000" dirty="0" smtClean="0">
                <a:solidFill>
                  <a:srgbClr val="0033CC"/>
                </a:solidFill>
                <a:latin typeface="微软雅黑" pitchFamily="34" charset="-122"/>
                <a:ea typeface="微软雅黑" pitchFamily="34" charset="-122"/>
              </a:rPr>
              <a:t>k</a:t>
            </a:r>
            <a:r>
              <a:rPr lang="en-US" altLang="zh-CN" sz="2000" dirty="0" smtClean="0">
                <a:solidFill>
                  <a:srgbClr val="0033CC"/>
                </a:solidFill>
                <a:latin typeface="微软雅黑" pitchFamily="34" charset="-122"/>
                <a:ea typeface="微软雅黑" pitchFamily="34" charset="-122"/>
              </a:rPr>
              <a:t>-1)</a:t>
            </a:r>
            <a:r>
              <a:rPr lang="zh-CN" altLang="en-US" sz="2000" dirty="0" smtClean="0">
                <a:solidFill>
                  <a:srgbClr val="0033CC"/>
                </a:solidFill>
                <a:latin typeface="微软雅黑" pitchFamily="34" charset="-122"/>
                <a:ea typeface="微软雅黑" pitchFamily="34" charset="-122"/>
              </a:rPr>
              <a:t>后再右移</a:t>
            </a:r>
            <a:r>
              <a:rPr lang="en-US" altLang="zh-CN" sz="2000" dirty="0" smtClean="0">
                <a:solidFill>
                  <a:srgbClr val="0033CC"/>
                </a:solidFill>
                <a:latin typeface="微软雅黑" pitchFamily="34" charset="-122"/>
                <a:ea typeface="微软雅黑" pitchFamily="34" charset="-122"/>
              </a:rPr>
              <a:t>k</a:t>
            </a:r>
            <a:r>
              <a:rPr lang="zh-CN" altLang="en-US" sz="2000" dirty="0" smtClean="0">
                <a:solidFill>
                  <a:srgbClr val="0033CC"/>
                </a:solidFill>
                <a:latin typeface="微软雅黑" pitchFamily="34" charset="-122"/>
                <a:ea typeface="微软雅黑" pitchFamily="34" charset="-122"/>
              </a:rPr>
              <a:t>位得到商。因为</a:t>
            </a:r>
            <a:r>
              <a:rPr lang="en-US" altLang="zh-CN" sz="2000" dirty="0" smtClean="0">
                <a:solidFill>
                  <a:srgbClr val="0033CC"/>
                </a:solidFill>
                <a:latin typeface="微软雅黑" pitchFamily="34" charset="-122"/>
                <a:ea typeface="微软雅黑" pitchFamily="34" charset="-122"/>
              </a:rPr>
              <a:t>32=2</a:t>
            </a:r>
            <a:r>
              <a:rPr lang="en-US" altLang="zh-CN" sz="2000" baseline="30000" dirty="0" smtClean="0">
                <a:solidFill>
                  <a:srgbClr val="0033CC"/>
                </a:solidFill>
                <a:latin typeface="微软雅黑" pitchFamily="34" charset="-122"/>
                <a:ea typeface="微软雅黑" pitchFamily="34" charset="-122"/>
              </a:rPr>
              <a:t>5</a:t>
            </a:r>
            <a:r>
              <a:rPr lang="zh-CN" altLang="en-US" sz="2000" dirty="0" smtClean="0">
                <a:solidFill>
                  <a:srgbClr val="0033CC"/>
                </a:solidFill>
                <a:latin typeface="微软雅黑" pitchFamily="34" charset="-122"/>
                <a:ea typeface="微软雅黑" pitchFamily="34" charset="-122"/>
              </a:rPr>
              <a:t>，所以 </a:t>
            </a:r>
            <a:r>
              <a:rPr lang="en-US" altLang="zh-CN" sz="2000" dirty="0" smtClean="0">
                <a:solidFill>
                  <a:srgbClr val="0033CC"/>
                </a:solidFill>
                <a:latin typeface="微软雅黑" pitchFamily="34" charset="-122"/>
                <a:ea typeface="微软雅黑" pitchFamily="34" charset="-122"/>
              </a:rPr>
              <a:t>k=5</a:t>
            </a:r>
            <a:r>
              <a:rPr lang="zh-CN" altLang="en-US" sz="2000" dirty="0" smtClean="0">
                <a:solidFill>
                  <a:srgbClr val="0033CC"/>
                </a:solidFill>
                <a:latin typeface="微软雅黑" pitchFamily="34" charset="-122"/>
                <a:ea typeface="微软雅黑" pitchFamily="34" charset="-122"/>
              </a:rPr>
              <a:t>。</a:t>
            </a:r>
          </a:p>
          <a:p>
            <a:pPr>
              <a:lnSpc>
                <a:spcPct val="120000"/>
              </a:lnSpc>
              <a:buFontTx/>
              <a:buNone/>
            </a:pPr>
            <a:r>
              <a:rPr lang="zh-CN" altLang="en-US" sz="2000" dirty="0" smtClean="0">
                <a:solidFill>
                  <a:srgbClr val="0033CC"/>
                </a:solidFill>
                <a:latin typeface="微软雅黑" pitchFamily="34" charset="-122"/>
                <a:ea typeface="微软雅黑" pitchFamily="34" charset="-122"/>
              </a:rPr>
              <a:t>     即结果为</a:t>
            </a:r>
            <a:r>
              <a:rPr lang="en-US" altLang="zh-CN" sz="2000" dirty="0" smtClean="0">
                <a:solidFill>
                  <a:srgbClr val="0033CC"/>
                </a:solidFill>
                <a:latin typeface="微软雅黑" pitchFamily="34" charset="-122"/>
                <a:ea typeface="微软雅黑" pitchFamily="34" charset="-122"/>
                <a:sym typeface="Wingdings" pitchFamily="2" charset="2"/>
              </a:rPr>
              <a:t>: ( </a:t>
            </a:r>
            <a:r>
              <a:rPr lang="en-US" altLang="zh-CN" sz="2000" dirty="0" smtClean="0">
                <a:solidFill>
                  <a:srgbClr val="0033CC"/>
                </a:solidFill>
                <a:latin typeface="微软雅黑" pitchFamily="34" charset="-122"/>
                <a:ea typeface="微软雅黑" pitchFamily="34" charset="-122"/>
              </a:rPr>
              <a:t>x&gt;=0 ? x : (x+31))&gt;&gt;5</a:t>
            </a:r>
          </a:p>
          <a:p>
            <a:pPr>
              <a:lnSpc>
                <a:spcPct val="120000"/>
              </a:lnSpc>
              <a:buFontTx/>
              <a:buNone/>
            </a:pPr>
            <a:r>
              <a:rPr lang="zh-CN" altLang="en-US" sz="2000" dirty="0" smtClean="0">
                <a:solidFill>
                  <a:srgbClr val="0033CC"/>
                </a:solidFill>
                <a:latin typeface="微软雅黑" pitchFamily="34" charset="-122"/>
                <a:ea typeface="微软雅黑" pitchFamily="34" charset="-122"/>
              </a:rPr>
              <a:t>     但题目要求不能用比较和条件语句，因此要找一个计算</a:t>
            </a:r>
            <a:r>
              <a:rPr lang="zh-CN" altLang="en-US" sz="2000" dirty="0" smtClean="0">
                <a:solidFill>
                  <a:srgbClr val="CC3300"/>
                </a:solidFill>
                <a:latin typeface="微软雅黑" pitchFamily="34" charset="-122"/>
                <a:ea typeface="微软雅黑" pitchFamily="34" charset="-122"/>
              </a:rPr>
              <a:t>偏移量</a:t>
            </a:r>
            <a:r>
              <a:rPr lang="en-US" altLang="zh-CN" sz="2000" dirty="0" smtClean="0">
                <a:solidFill>
                  <a:srgbClr val="CC3300"/>
                </a:solidFill>
                <a:latin typeface="微软雅黑" pitchFamily="34" charset="-122"/>
                <a:ea typeface="微软雅黑" pitchFamily="34" charset="-122"/>
              </a:rPr>
              <a:t>b</a:t>
            </a:r>
            <a:r>
              <a:rPr lang="zh-CN" altLang="en-US" sz="2000" dirty="0" smtClean="0">
                <a:solidFill>
                  <a:srgbClr val="0033CC"/>
                </a:solidFill>
                <a:latin typeface="微软雅黑" pitchFamily="34" charset="-122"/>
                <a:ea typeface="微软雅黑" pitchFamily="34" charset="-122"/>
              </a:rPr>
              <a:t>的方式</a:t>
            </a:r>
          </a:p>
          <a:p>
            <a:pPr>
              <a:lnSpc>
                <a:spcPct val="120000"/>
              </a:lnSpc>
              <a:buFontTx/>
              <a:buNone/>
            </a:pPr>
            <a:r>
              <a:rPr lang="en-US" altLang="zh-CN" sz="2000" dirty="0" smtClean="0">
                <a:solidFill>
                  <a:srgbClr val="0033CC"/>
                </a:solidFill>
                <a:latin typeface="微软雅黑" pitchFamily="34" charset="-122"/>
                <a:ea typeface="微软雅黑" pitchFamily="34" charset="-122"/>
              </a:rPr>
              <a:t>     </a:t>
            </a:r>
            <a:r>
              <a:rPr lang="zh-CN" altLang="en-US" sz="2000" dirty="0" smtClean="0">
                <a:solidFill>
                  <a:srgbClr val="0033CC"/>
                </a:solidFill>
                <a:latin typeface="微软雅黑" pitchFamily="34" charset="-122"/>
                <a:ea typeface="微软雅黑" pitchFamily="34" charset="-122"/>
              </a:rPr>
              <a:t>这里，</a:t>
            </a:r>
            <a:r>
              <a:rPr lang="en-US" altLang="zh-CN" sz="2000" dirty="0" smtClean="0">
                <a:solidFill>
                  <a:srgbClr val="CC3300"/>
                </a:solidFill>
                <a:latin typeface="微软雅黑" pitchFamily="34" charset="-122"/>
                <a:ea typeface="微软雅黑" pitchFamily="34" charset="-122"/>
              </a:rPr>
              <a:t>x</a:t>
            </a:r>
            <a:r>
              <a:rPr lang="zh-CN" altLang="en-US" sz="2000" dirty="0" smtClean="0">
                <a:solidFill>
                  <a:srgbClr val="CC3300"/>
                </a:solidFill>
                <a:latin typeface="微软雅黑" pitchFamily="34" charset="-122"/>
                <a:ea typeface="微软雅黑" pitchFamily="34" charset="-122"/>
              </a:rPr>
              <a:t>为正时</a:t>
            </a:r>
            <a:r>
              <a:rPr lang="en-US" altLang="zh-CN" sz="2000" dirty="0" smtClean="0">
                <a:solidFill>
                  <a:srgbClr val="CC3300"/>
                </a:solidFill>
                <a:latin typeface="微软雅黑" pitchFamily="34" charset="-122"/>
                <a:ea typeface="微软雅黑" pitchFamily="34" charset="-122"/>
              </a:rPr>
              <a:t>b=0</a:t>
            </a:r>
            <a:r>
              <a:rPr lang="zh-CN" altLang="en-US" sz="2000" dirty="0" smtClean="0">
                <a:solidFill>
                  <a:srgbClr val="CC3300"/>
                </a:solidFill>
                <a:latin typeface="微软雅黑" pitchFamily="34" charset="-122"/>
                <a:ea typeface="微软雅黑" pitchFamily="34" charset="-122"/>
              </a:rPr>
              <a:t>，</a:t>
            </a:r>
            <a:r>
              <a:rPr lang="en-US" altLang="zh-CN" sz="2000" dirty="0" smtClean="0">
                <a:solidFill>
                  <a:srgbClr val="CC3300"/>
                </a:solidFill>
                <a:latin typeface="微软雅黑" pitchFamily="34" charset="-122"/>
                <a:ea typeface="微软雅黑" pitchFamily="34" charset="-122"/>
              </a:rPr>
              <a:t>x</a:t>
            </a:r>
            <a:r>
              <a:rPr lang="zh-CN" altLang="en-US" sz="2000" dirty="0" smtClean="0">
                <a:solidFill>
                  <a:srgbClr val="CC3300"/>
                </a:solidFill>
                <a:latin typeface="微软雅黑" pitchFamily="34" charset="-122"/>
                <a:ea typeface="微软雅黑" pitchFamily="34" charset="-122"/>
              </a:rPr>
              <a:t>为负时</a:t>
            </a:r>
            <a:r>
              <a:rPr lang="en-US" altLang="zh-CN" sz="2000" dirty="0" smtClean="0">
                <a:solidFill>
                  <a:srgbClr val="CC3300"/>
                </a:solidFill>
                <a:latin typeface="微软雅黑" pitchFamily="34" charset="-122"/>
                <a:ea typeface="微软雅黑" pitchFamily="34" charset="-122"/>
              </a:rPr>
              <a:t>b=31</a:t>
            </a:r>
            <a:r>
              <a:rPr lang="en-US" altLang="zh-CN" sz="2000" dirty="0" smtClean="0">
                <a:solidFill>
                  <a:srgbClr val="0033CC"/>
                </a:solidFill>
                <a:latin typeface="微软雅黑" pitchFamily="34" charset="-122"/>
                <a:ea typeface="微软雅黑" pitchFamily="34" charset="-122"/>
              </a:rPr>
              <a:t>. </a:t>
            </a:r>
            <a:r>
              <a:rPr lang="zh-CN" altLang="en-US" sz="2000" dirty="0" smtClean="0">
                <a:solidFill>
                  <a:srgbClr val="0033CC"/>
                </a:solidFill>
                <a:latin typeface="微软雅黑" pitchFamily="34" charset="-122"/>
                <a:ea typeface="微软雅黑" pitchFamily="34" charset="-122"/>
              </a:rPr>
              <a:t>因此，可以从</a:t>
            </a:r>
            <a:r>
              <a:rPr lang="en-US" altLang="zh-CN" sz="2000" dirty="0" smtClean="0">
                <a:solidFill>
                  <a:srgbClr val="0033CC"/>
                </a:solidFill>
                <a:latin typeface="微软雅黑" pitchFamily="34" charset="-122"/>
                <a:ea typeface="微软雅黑" pitchFamily="34" charset="-122"/>
              </a:rPr>
              <a:t>x</a:t>
            </a:r>
            <a:r>
              <a:rPr lang="zh-CN" altLang="en-US" sz="2000" dirty="0" smtClean="0">
                <a:solidFill>
                  <a:srgbClr val="0033CC"/>
                </a:solidFill>
                <a:latin typeface="微软雅黑" pitchFamily="34" charset="-122"/>
                <a:ea typeface="微软雅黑" pitchFamily="34" charset="-122"/>
              </a:rPr>
              <a:t>的符号得到</a:t>
            </a:r>
            <a:r>
              <a:rPr lang="en-US" altLang="zh-CN" sz="2000" dirty="0" smtClean="0">
                <a:solidFill>
                  <a:srgbClr val="0033CC"/>
                </a:solidFill>
                <a:latin typeface="微软雅黑" pitchFamily="34" charset="-122"/>
                <a:ea typeface="微软雅黑" pitchFamily="34" charset="-122"/>
              </a:rPr>
              <a:t>b</a:t>
            </a:r>
          </a:p>
          <a:p>
            <a:pPr>
              <a:lnSpc>
                <a:spcPct val="120000"/>
              </a:lnSpc>
              <a:buFontTx/>
              <a:buNone/>
            </a:pPr>
            <a:r>
              <a:rPr lang="en-US" altLang="zh-CN" sz="2000" dirty="0" smtClean="0">
                <a:solidFill>
                  <a:srgbClr val="0033CC"/>
                </a:solidFill>
                <a:latin typeface="微软雅黑" pitchFamily="34" charset="-122"/>
                <a:ea typeface="微软雅黑" pitchFamily="34" charset="-122"/>
              </a:rPr>
              <a:t>     x&gt;&gt;31 </a:t>
            </a:r>
            <a:r>
              <a:rPr lang="zh-CN" altLang="en-US" sz="2000" dirty="0" smtClean="0">
                <a:solidFill>
                  <a:srgbClr val="0033CC"/>
                </a:solidFill>
                <a:latin typeface="微软雅黑" pitchFamily="34" charset="-122"/>
                <a:ea typeface="微软雅黑" pitchFamily="34" charset="-122"/>
              </a:rPr>
              <a:t>得到的是</a:t>
            </a:r>
            <a:r>
              <a:rPr lang="en-US" altLang="zh-CN" sz="2000" dirty="0" smtClean="0">
                <a:solidFill>
                  <a:srgbClr val="0033CC"/>
                </a:solidFill>
                <a:latin typeface="微软雅黑" pitchFamily="34" charset="-122"/>
                <a:ea typeface="微软雅黑" pitchFamily="34" charset="-122"/>
              </a:rPr>
              <a:t>32</a:t>
            </a:r>
            <a:r>
              <a:rPr lang="zh-CN" altLang="en-US" sz="2000" dirty="0" smtClean="0">
                <a:solidFill>
                  <a:srgbClr val="0033CC"/>
                </a:solidFill>
                <a:latin typeface="微软雅黑" pitchFamily="34" charset="-122"/>
                <a:ea typeface="微软雅黑" pitchFamily="34" charset="-122"/>
              </a:rPr>
              <a:t>位符号，取出最低</a:t>
            </a:r>
            <a:r>
              <a:rPr lang="en-US" altLang="zh-CN" sz="2000" dirty="0" smtClean="0">
                <a:solidFill>
                  <a:srgbClr val="0033CC"/>
                </a:solidFill>
                <a:latin typeface="微软雅黑" pitchFamily="34" charset="-122"/>
                <a:ea typeface="微软雅黑" pitchFamily="34" charset="-122"/>
              </a:rPr>
              <a:t>5</a:t>
            </a:r>
            <a:r>
              <a:rPr lang="zh-CN" altLang="en-US" sz="2000" dirty="0" smtClean="0">
                <a:solidFill>
                  <a:srgbClr val="0033CC"/>
                </a:solidFill>
                <a:latin typeface="微软雅黑" pitchFamily="34" charset="-122"/>
                <a:ea typeface="微软雅黑" pitchFamily="34" charset="-122"/>
              </a:rPr>
              <a:t>位，就是偏移量</a:t>
            </a:r>
            <a:r>
              <a:rPr lang="en-US" altLang="zh-CN" sz="2000" dirty="0" smtClean="0">
                <a:solidFill>
                  <a:srgbClr val="0033CC"/>
                </a:solidFill>
                <a:latin typeface="微软雅黑" pitchFamily="34" charset="-122"/>
                <a:ea typeface="微软雅黑" pitchFamily="34" charset="-122"/>
              </a:rPr>
              <a:t>b</a:t>
            </a:r>
            <a:r>
              <a:rPr lang="zh-CN" altLang="en-US" sz="2000" dirty="0" smtClean="0">
                <a:solidFill>
                  <a:srgbClr val="0033CC"/>
                </a:solidFill>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    </a:t>
            </a:r>
          </a:p>
        </p:txBody>
      </p:sp>
      <p:sp>
        <p:nvSpPr>
          <p:cNvPr id="740356" name="Rectangle 4"/>
          <p:cNvSpPr>
            <a:spLocks noChangeArrowheads="1"/>
          </p:cNvSpPr>
          <p:nvPr/>
        </p:nvSpPr>
        <p:spPr bwMode="auto">
          <a:xfrm>
            <a:off x="473605" y="98630"/>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000" b="1">
                <a:solidFill>
                  <a:srgbClr val="CC3300"/>
                </a:solidFill>
                <a:latin typeface="Arial" pitchFamily="34" charset="0"/>
                <a:ea typeface="黑体" pitchFamily="49" charset="-122"/>
              </a:defRPr>
            </a:lvl1pPr>
            <a:lvl2pPr algn="ctr" eaLnBrk="0" hangingPunct="0">
              <a:defRPr sz="4000" b="1">
                <a:solidFill>
                  <a:srgbClr val="CC3300"/>
                </a:solidFill>
                <a:latin typeface="Arial" pitchFamily="34" charset="0"/>
                <a:ea typeface="黑体" pitchFamily="49" charset="-122"/>
              </a:defRPr>
            </a:lvl2pPr>
            <a:lvl3pPr algn="ctr" eaLnBrk="0" hangingPunct="0">
              <a:defRPr sz="4000" b="1">
                <a:solidFill>
                  <a:srgbClr val="CC3300"/>
                </a:solidFill>
                <a:latin typeface="Arial" pitchFamily="34" charset="0"/>
                <a:ea typeface="黑体" pitchFamily="49" charset="-122"/>
              </a:defRPr>
            </a:lvl3pPr>
            <a:lvl4pPr algn="ctr" eaLnBrk="0" hangingPunct="0">
              <a:defRPr sz="4000" b="1">
                <a:solidFill>
                  <a:srgbClr val="CC3300"/>
                </a:solidFill>
                <a:latin typeface="Arial" pitchFamily="34" charset="0"/>
                <a:ea typeface="黑体" pitchFamily="49" charset="-122"/>
              </a:defRPr>
            </a:lvl4pPr>
            <a:lvl5pPr algn="ctr" eaLnBrk="0" hangingPunct="0">
              <a:defRPr sz="4000" b="1">
                <a:solidFill>
                  <a:srgbClr val="CC3300"/>
                </a:solidFill>
                <a:latin typeface="Arial" pitchFamily="34" charset="0"/>
                <a:ea typeface="黑体" pitchFamily="49" charset="-122"/>
              </a:defRPr>
            </a:lvl5pPr>
            <a:lvl6pPr marL="457200" algn="ctr" eaLnBrk="0" fontAlgn="base" hangingPunct="0">
              <a:spcBef>
                <a:spcPct val="0"/>
              </a:spcBef>
              <a:spcAft>
                <a:spcPct val="0"/>
              </a:spcAft>
              <a:defRPr sz="4000" b="1">
                <a:solidFill>
                  <a:srgbClr val="CC3300"/>
                </a:solidFill>
                <a:latin typeface="Arial" pitchFamily="34" charset="0"/>
                <a:ea typeface="黑体" pitchFamily="49" charset="-122"/>
              </a:defRPr>
            </a:lvl6pPr>
            <a:lvl7pPr marL="914400" algn="ctr" eaLnBrk="0" fontAlgn="base" hangingPunct="0">
              <a:spcBef>
                <a:spcPct val="0"/>
              </a:spcBef>
              <a:spcAft>
                <a:spcPct val="0"/>
              </a:spcAft>
              <a:defRPr sz="4000" b="1">
                <a:solidFill>
                  <a:srgbClr val="CC3300"/>
                </a:solidFill>
                <a:latin typeface="Arial" pitchFamily="34" charset="0"/>
                <a:ea typeface="黑体" pitchFamily="49" charset="-122"/>
              </a:defRPr>
            </a:lvl7pPr>
            <a:lvl8pPr marL="1371600" algn="ctr" eaLnBrk="0" fontAlgn="base" hangingPunct="0">
              <a:spcBef>
                <a:spcPct val="0"/>
              </a:spcBef>
              <a:spcAft>
                <a:spcPct val="0"/>
              </a:spcAft>
              <a:defRPr sz="4000" b="1">
                <a:solidFill>
                  <a:srgbClr val="CC3300"/>
                </a:solidFill>
                <a:latin typeface="Arial" pitchFamily="34" charset="0"/>
                <a:ea typeface="黑体" pitchFamily="49" charset="-122"/>
              </a:defRPr>
            </a:lvl8pPr>
            <a:lvl9pPr marL="1828800" algn="ctr" eaLnBrk="0" fontAlgn="base" hangingPunct="0">
              <a:spcBef>
                <a:spcPct val="0"/>
              </a:spcBef>
              <a:spcAft>
                <a:spcPct val="0"/>
              </a:spcAft>
              <a:defRPr sz="4000" b="1">
                <a:solidFill>
                  <a:srgbClr val="CC3300"/>
                </a:solidFill>
                <a:latin typeface="Arial" pitchFamily="34" charset="0"/>
                <a:ea typeface="黑体" pitchFamily="49" charset="-122"/>
              </a:defRPr>
            </a:lvl9pPr>
          </a:lstStyle>
          <a:p>
            <a:r>
              <a:rPr lang="zh-CN" altLang="en-US" dirty="0"/>
              <a:t>变量与常数之间的除运算</a:t>
            </a:r>
            <a:r>
              <a:rPr lang="en-US" altLang="zh-CN" dirty="0">
                <a:latin typeface="黑体"/>
              </a:rPr>
              <a:t>—</a:t>
            </a:r>
            <a:r>
              <a:rPr lang="zh-CN" altLang="en-US" dirty="0"/>
              <a:t>举例</a:t>
            </a:r>
            <a:r>
              <a:rPr lang="zh-CN" altLang="en-US" sz="3600" dirty="0"/>
              <a:t> </a:t>
            </a:r>
          </a:p>
        </p:txBody>
      </p:sp>
      <p:sp>
        <p:nvSpPr>
          <p:cNvPr id="740357" name="Rectangle 5"/>
          <p:cNvSpPr>
            <a:spLocks noChangeArrowheads="1"/>
          </p:cNvSpPr>
          <p:nvPr/>
        </p:nvSpPr>
        <p:spPr bwMode="auto">
          <a:xfrm>
            <a:off x="403225" y="4643438"/>
            <a:ext cx="4303713" cy="202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nSpc>
                <a:spcPct val="115000"/>
              </a:lnSpc>
            </a:pPr>
            <a:r>
              <a:rPr lang="en-US" altLang="zh-CN" sz="2200" b="1">
                <a:solidFill>
                  <a:srgbClr val="008000"/>
                </a:solidFill>
                <a:latin typeface="微软雅黑" pitchFamily="34" charset="-122"/>
                <a:ea typeface="微软雅黑" pitchFamily="34" charset="-122"/>
              </a:rPr>
              <a:t>int div32(int x)</a:t>
            </a:r>
          </a:p>
          <a:p>
            <a:pPr>
              <a:lnSpc>
                <a:spcPct val="115000"/>
              </a:lnSpc>
            </a:pPr>
            <a:r>
              <a:rPr lang="en-US" altLang="zh-CN" sz="2200" b="1">
                <a:solidFill>
                  <a:srgbClr val="008000"/>
                </a:solidFill>
                <a:latin typeface="微软雅黑" pitchFamily="34" charset="-122"/>
                <a:ea typeface="微软雅黑" pitchFamily="34" charset="-122"/>
              </a:rPr>
              <a:t>{  /* </a:t>
            </a:r>
            <a:r>
              <a:rPr lang="zh-CN" altLang="en-US" sz="2200" b="1">
                <a:solidFill>
                  <a:srgbClr val="008000"/>
                </a:solidFill>
                <a:latin typeface="微软雅黑" pitchFamily="34" charset="-122"/>
                <a:ea typeface="微软雅黑" pitchFamily="34" charset="-122"/>
              </a:rPr>
              <a:t>根据</a:t>
            </a:r>
            <a:r>
              <a:rPr lang="en-US" altLang="zh-CN" sz="2200" b="1">
                <a:solidFill>
                  <a:srgbClr val="008000"/>
                </a:solidFill>
                <a:latin typeface="微软雅黑" pitchFamily="34" charset="-122"/>
                <a:ea typeface="微软雅黑" pitchFamily="34" charset="-122"/>
              </a:rPr>
              <a:t>x</a:t>
            </a:r>
            <a:r>
              <a:rPr lang="zh-CN" altLang="en-US" sz="2200" b="1">
                <a:solidFill>
                  <a:srgbClr val="008000"/>
                </a:solidFill>
                <a:latin typeface="微软雅黑" pitchFamily="34" charset="-122"/>
                <a:ea typeface="微软雅黑" pitchFamily="34" charset="-122"/>
              </a:rPr>
              <a:t>的符号得到偏移量</a:t>
            </a:r>
            <a:r>
              <a:rPr lang="en-US" altLang="zh-CN" sz="2200" b="1">
                <a:solidFill>
                  <a:srgbClr val="008000"/>
                </a:solidFill>
                <a:latin typeface="微软雅黑" pitchFamily="34" charset="-122"/>
                <a:ea typeface="微软雅黑" pitchFamily="34" charset="-122"/>
              </a:rPr>
              <a:t>b */</a:t>
            </a:r>
          </a:p>
          <a:p>
            <a:pPr>
              <a:lnSpc>
                <a:spcPct val="115000"/>
              </a:lnSpc>
            </a:pPr>
            <a:r>
              <a:rPr lang="en-US" altLang="zh-CN" sz="2200" b="1">
                <a:solidFill>
                  <a:srgbClr val="008000"/>
                </a:solidFill>
                <a:latin typeface="微软雅黑" pitchFamily="34" charset="-122"/>
                <a:ea typeface="微软雅黑" pitchFamily="34" charset="-122"/>
              </a:rPr>
              <a:t>    int b=(x&gt;&gt;31) &amp; 0x1F;</a:t>
            </a:r>
          </a:p>
          <a:p>
            <a:pPr>
              <a:lnSpc>
                <a:spcPct val="115000"/>
              </a:lnSpc>
            </a:pPr>
            <a:r>
              <a:rPr lang="en-US" altLang="zh-CN" sz="2200" b="1">
                <a:solidFill>
                  <a:srgbClr val="008000"/>
                </a:solidFill>
                <a:latin typeface="微软雅黑" pitchFamily="34" charset="-122"/>
                <a:ea typeface="微软雅黑" pitchFamily="34" charset="-122"/>
              </a:rPr>
              <a:t>    return (x+b)&gt;&gt;5;</a:t>
            </a:r>
          </a:p>
          <a:p>
            <a:pPr>
              <a:lnSpc>
                <a:spcPct val="115000"/>
              </a:lnSpc>
            </a:pPr>
            <a:r>
              <a:rPr lang="en-US" altLang="zh-CN" sz="2200" b="1">
                <a:solidFill>
                  <a:srgbClr val="008000"/>
                </a:solidFill>
                <a:latin typeface="微软雅黑" pitchFamily="34" charset="-122"/>
                <a:ea typeface="微软雅黑" pitchFamily="34" charset="-122"/>
              </a:rPr>
              <a:t>}	</a:t>
            </a:r>
            <a:r>
              <a:rPr lang="en-US" altLang="zh-CN" sz="2200" b="1">
                <a:latin typeface="微软雅黑" pitchFamily="34" charset="-122"/>
                <a:ea typeface="微软雅黑" pitchFamily="34" charset="-122"/>
              </a:rPr>
              <a:t> </a:t>
            </a:r>
          </a:p>
        </p:txBody>
      </p:sp>
    </p:spTree>
    <p:extLst>
      <p:ext uri="{BB962C8B-B14F-4D97-AF65-F5344CB8AC3E}">
        <p14:creationId xmlns:p14="http://schemas.microsoft.com/office/powerpoint/2010/main" val="35279104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40355">
                                            <p:txEl>
                                              <p:pRg st="0" end="0"/>
                                            </p:txEl>
                                          </p:spTgt>
                                        </p:tgtEl>
                                        <p:attrNameLst>
                                          <p:attrName>style.visibility</p:attrName>
                                        </p:attrNameLst>
                                      </p:cBhvr>
                                      <p:to>
                                        <p:strVal val="visible"/>
                                      </p:to>
                                    </p:set>
                                    <p:animEffect transition="in" filter="blinds(horizontal)">
                                      <p:cBhvr>
                                        <p:cTn id="7" dur="500"/>
                                        <p:tgtEl>
                                          <p:spTgt spid="7403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40355">
                                            <p:txEl>
                                              <p:pRg st="1" end="1"/>
                                            </p:txEl>
                                          </p:spTgt>
                                        </p:tgtEl>
                                        <p:attrNameLst>
                                          <p:attrName>style.visibility</p:attrName>
                                        </p:attrNameLst>
                                      </p:cBhvr>
                                      <p:to>
                                        <p:strVal val="visible"/>
                                      </p:to>
                                    </p:set>
                                    <p:animEffect transition="in" filter="blinds(horizontal)">
                                      <p:cBhvr>
                                        <p:cTn id="12" dur="500"/>
                                        <p:tgtEl>
                                          <p:spTgt spid="7403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40355">
                                            <p:txEl>
                                              <p:pRg st="2" end="2"/>
                                            </p:txEl>
                                          </p:spTgt>
                                        </p:tgtEl>
                                        <p:attrNameLst>
                                          <p:attrName>style.visibility</p:attrName>
                                        </p:attrNameLst>
                                      </p:cBhvr>
                                      <p:to>
                                        <p:strVal val="visible"/>
                                      </p:to>
                                    </p:set>
                                    <p:animEffect transition="in" filter="blinds(horizontal)">
                                      <p:cBhvr>
                                        <p:cTn id="17" dur="500"/>
                                        <p:tgtEl>
                                          <p:spTgt spid="7403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40355">
                                            <p:txEl>
                                              <p:pRg st="3" end="3"/>
                                            </p:txEl>
                                          </p:spTgt>
                                        </p:tgtEl>
                                        <p:attrNameLst>
                                          <p:attrName>style.visibility</p:attrName>
                                        </p:attrNameLst>
                                      </p:cBhvr>
                                      <p:to>
                                        <p:strVal val="visible"/>
                                      </p:to>
                                    </p:set>
                                    <p:animEffect transition="in" filter="blinds(horizontal)">
                                      <p:cBhvr>
                                        <p:cTn id="22" dur="500"/>
                                        <p:tgtEl>
                                          <p:spTgt spid="740355">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40355">
                                            <p:txEl>
                                              <p:pRg st="4" end="4"/>
                                            </p:txEl>
                                          </p:spTgt>
                                        </p:tgtEl>
                                        <p:attrNameLst>
                                          <p:attrName>style.visibility</p:attrName>
                                        </p:attrNameLst>
                                      </p:cBhvr>
                                      <p:to>
                                        <p:strVal val="visible"/>
                                      </p:to>
                                    </p:set>
                                    <p:animEffect transition="in" filter="blinds(horizontal)">
                                      <p:cBhvr>
                                        <p:cTn id="25" dur="500"/>
                                        <p:tgtEl>
                                          <p:spTgt spid="740355">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740355">
                                            <p:txEl>
                                              <p:pRg st="5" end="5"/>
                                            </p:txEl>
                                          </p:spTgt>
                                        </p:tgtEl>
                                        <p:attrNameLst>
                                          <p:attrName>style.visibility</p:attrName>
                                        </p:attrNameLst>
                                      </p:cBhvr>
                                      <p:to>
                                        <p:strVal val="visible"/>
                                      </p:to>
                                    </p:set>
                                    <p:animEffect transition="in" filter="blinds(horizontal)">
                                      <p:cBhvr>
                                        <p:cTn id="30" dur="500"/>
                                        <p:tgtEl>
                                          <p:spTgt spid="740355">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40357"/>
                                        </p:tgtEl>
                                        <p:attrNameLst>
                                          <p:attrName>style.visibility</p:attrName>
                                        </p:attrNameLst>
                                      </p:cBhvr>
                                      <p:to>
                                        <p:strVal val="visible"/>
                                      </p:to>
                                    </p:set>
                                    <p:animEffect transition="in" filter="blinds(horizontal)">
                                      <p:cBhvr>
                                        <p:cTn id="35" dur="500"/>
                                        <p:tgtEl>
                                          <p:spTgt spid="740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7"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lvl="1" eaLnBrk="1" hangingPunct="1">
              <a:lnSpc>
                <a:spcPct val="145000"/>
              </a:lnSpc>
              <a:spcBef>
                <a:spcPct val="75000"/>
              </a:spcBef>
            </a:pPr>
            <a:r>
              <a:rPr lang="en-US" altLang="zh-CN" dirty="0" smtClean="0"/>
              <a:t/>
            </a:r>
            <a:br>
              <a:rPr lang="en-US" altLang="zh-CN" dirty="0" smtClean="0"/>
            </a:br>
            <a:r>
              <a:rPr lang="zh-CN" altLang="en-US" dirty="0" smtClean="0">
                <a:solidFill>
                  <a:srgbClr val="FF0000"/>
                </a:solidFill>
              </a:rPr>
              <a:t/>
            </a:r>
            <a:br>
              <a:rPr lang="zh-CN" altLang="en-US" dirty="0" smtClean="0">
                <a:solidFill>
                  <a:srgbClr val="FF0000"/>
                </a:solidFill>
              </a:rPr>
            </a:br>
            <a:r>
              <a:rPr lang="en-US" altLang="zh-CN" dirty="0">
                <a:solidFill>
                  <a:srgbClr val="FF0000"/>
                </a:solidFill>
              </a:rPr>
              <a:t>3</a:t>
            </a:r>
            <a:r>
              <a:rPr lang="en-US" altLang="zh-CN" dirty="0" smtClean="0">
                <a:solidFill>
                  <a:srgbClr val="FF0000"/>
                </a:solidFill>
              </a:rPr>
              <a:t>. </a:t>
            </a:r>
            <a:r>
              <a:rPr lang="zh-CN" altLang="en-US" dirty="0" smtClean="0">
                <a:solidFill>
                  <a:srgbClr val="FF0000"/>
                </a:solidFill>
                <a:latin typeface="微软雅黑" panose="020B0503020204020204" pitchFamily="34" charset="-122"/>
                <a:ea typeface="微软雅黑" panose="020B0503020204020204" pitchFamily="34" charset="-122"/>
              </a:rPr>
              <a:t>浮点数运算</a:t>
            </a:r>
            <a:r>
              <a:rPr lang="zh-CN" altLang="en-US" sz="2800" dirty="0">
                <a:solidFill>
                  <a:srgbClr val="0066CC"/>
                </a:solidFill>
                <a:latin typeface="微软雅黑" pitchFamily="34" charset="-122"/>
                <a:ea typeface="微软雅黑" pitchFamily="34" charset="-122"/>
              </a:rPr>
              <a:t/>
            </a:r>
            <a:br>
              <a:rPr lang="zh-CN" altLang="en-US" sz="2800" dirty="0">
                <a:solidFill>
                  <a:srgbClr val="0066CC"/>
                </a:solidFill>
                <a:latin typeface="微软雅黑" pitchFamily="34" charset="-122"/>
                <a:ea typeface="微软雅黑" pitchFamily="34" charset="-122"/>
              </a:rPr>
            </a:br>
            <a:r>
              <a:rPr lang="zh-CN" altLang="en-US" dirty="0" smtClean="0"/>
              <a:t/>
            </a:r>
            <a:br>
              <a:rPr lang="zh-CN" altLang="en-US" dirty="0" smtClean="0"/>
            </a:br>
            <a:r>
              <a:rPr lang="en-US" altLang="zh-CN" dirty="0" smtClean="0"/>
              <a:t/>
            </a:r>
            <a:br>
              <a:rPr lang="en-US" altLang="zh-CN" dirty="0" smtClean="0"/>
            </a:br>
            <a:endParaRPr lang="en-US" altLang="zh-CN" sz="2800" dirty="0" smtClean="0">
              <a:solidFill>
                <a:srgbClr val="3333CC"/>
              </a:solidFill>
              <a:latin typeface="微软雅黑" pitchFamily="34" charset="-122"/>
              <a:ea typeface="微软雅黑" pitchFamily="34" charset="-122"/>
            </a:endParaRPr>
          </a:p>
        </p:txBody>
      </p:sp>
    </p:spTree>
    <p:extLst>
      <p:ext uri="{BB962C8B-B14F-4D97-AF65-F5344CB8AC3E}">
        <p14:creationId xmlns:p14="http://schemas.microsoft.com/office/powerpoint/2010/main" val="2803433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idx="4294967295"/>
          </p:nvPr>
        </p:nvSpPr>
        <p:spPr>
          <a:xfrm>
            <a:off x="431800" y="128588"/>
            <a:ext cx="8229600" cy="600075"/>
          </a:xfrm>
        </p:spPr>
        <p:txBody>
          <a:bodyPr lIns="63500" tIns="25400" rIns="63500" bIns="25400" anchor="t">
            <a:spAutoFit/>
          </a:bodyPr>
          <a:lstStyle/>
          <a:p>
            <a:r>
              <a:rPr lang="zh-CN" altLang="en-US" sz="3600" dirty="0">
                <a:latin typeface="微软雅黑" panose="020B0503020204020204" pitchFamily="34" charset="-122"/>
                <a:ea typeface="微软雅黑" panose="020B0503020204020204" pitchFamily="34" charset="-122"/>
              </a:rPr>
              <a:t>按位运算</a:t>
            </a:r>
          </a:p>
        </p:txBody>
      </p:sp>
      <p:sp>
        <p:nvSpPr>
          <p:cNvPr id="393219" name="Rectangle 3"/>
          <p:cNvSpPr>
            <a:spLocks noGrp="1" noChangeArrowheads="1"/>
          </p:cNvSpPr>
          <p:nvPr>
            <p:ph type="body" idx="4294967295"/>
          </p:nvPr>
        </p:nvSpPr>
        <p:spPr>
          <a:xfrm>
            <a:off x="76200" y="831850"/>
            <a:ext cx="8996300" cy="4672561"/>
          </a:xfrm>
        </p:spPr>
        <p:txBody>
          <a:bodyPr wrap="square" lIns="63500" tIns="25400" rIns="63500" bIns="25400">
            <a:spAutoFit/>
          </a:bodyPr>
          <a:lstStyle/>
          <a:p>
            <a:pPr marL="203200" indent="-203200">
              <a:lnSpc>
                <a:spcPct val="100000"/>
              </a:lnSpc>
              <a:spcBef>
                <a:spcPct val="15000"/>
              </a:spcBef>
            </a:pPr>
            <a:r>
              <a:rPr lang="zh-CN" altLang="en-US" sz="2200" dirty="0" smtClean="0">
                <a:latin typeface="微软雅黑" panose="020B0503020204020204" pitchFamily="34" charset="-122"/>
                <a:ea typeface="微软雅黑" panose="020B0503020204020204" pitchFamily="34" charset="-122"/>
              </a:rPr>
              <a:t>按位运算</a:t>
            </a:r>
          </a:p>
          <a:p>
            <a:pPr marL="685800" lvl="1" indent="-190500">
              <a:lnSpc>
                <a:spcPct val="100000"/>
              </a:lnSpc>
              <a:spcBef>
                <a:spcPct val="15000"/>
              </a:spcBef>
            </a:pPr>
            <a:r>
              <a:rPr lang="zh-CN" altLang="en-US" sz="2200" dirty="0" smtClean="0">
                <a:latin typeface="微软雅黑" panose="020B0503020204020204" pitchFamily="34" charset="-122"/>
                <a:ea typeface="微软雅黑" panose="020B0503020204020204" pitchFamily="34" charset="-122"/>
              </a:rPr>
              <a:t>用途</a:t>
            </a:r>
          </a:p>
          <a:p>
            <a:pPr marL="1257300" lvl="2" indent="-342900">
              <a:lnSpc>
                <a:spcPct val="100000"/>
              </a:lnSpc>
              <a:spcBef>
                <a:spcPct val="15000"/>
              </a:spcBef>
            </a:pPr>
            <a:r>
              <a:rPr lang="zh-CN" altLang="en-US" sz="2200" dirty="0" smtClean="0">
                <a:latin typeface="微软雅黑" panose="020B0503020204020204" pitchFamily="34" charset="-122"/>
                <a:ea typeface="微软雅黑" panose="020B0503020204020204" pitchFamily="34" charset="-122"/>
              </a:rPr>
              <a:t>对</a:t>
            </a:r>
            <a:r>
              <a:rPr lang="zh-CN" altLang="en-US" sz="2200" dirty="0" smtClean="0">
                <a:solidFill>
                  <a:srgbClr val="FF0066"/>
                </a:solidFill>
                <a:latin typeface="微软雅黑" panose="020B0503020204020204" pitchFamily="34" charset="-122"/>
                <a:ea typeface="微软雅黑" panose="020B0503020204020204" pitchFamily="34" charset="-122"/>
              </a:rPr>
              <a:t>位串</a:t>
            </a:r>
            <a:r>
              <a:rPr lang="zh-CN" altLang="en-US" sz="2200" dirty="0" smtClean="0">
                <a:latin typeface="微软雅黑" panose="020B0503020204020204" pitchFamily="34" charset="-122"/>
                <a:ea typeface="微软雅黑" panose="020B0503020204020204" pitchFamily="34" charset="-122"/>
              </a:rPr>
              <a:t>实现“掩码”（</a:t>
            </a:r>
            <a:r>
              <a:rPr lang="en-US" altLang="zh-CN" sz="2200" dirty="0" smtClean="0">
                <a:latin typeface="微软雅黑" panose="020B0503020204020204" pitchFamily="34" charset="-122"/>
                <a:ea typeface="微软雅黑" panose="020B0503020204020204" pitchFamily="34" charset="-122"/>
              </a:rPr>
              <a:t>mask</a:t>
            </a:r>
            <a:r>
              <a:rPr lang="zh-CN" altLang="en-US" sz="2200" dirty="0" smtClean="0">
                <a:latin typeface="微软雅黑" panose="020B0503020204020204" pitchFamily="34" charset="-122"/>
                <a:ea typeface="微软雅黑" panose="020B0503020204020204" pitchFamily="34" charset="-122"/>
              </a:rPr>
              <a:t>）操作或相应的其他处理</a:t>
            </a:r>
          </a:p>
          <a:p>
            <a:pPr marL="1257300" lvl="2" indent="-342900">
              <a:lnSpc>
                <a:spcPct val="100000"/>
              </a:lnSpc>
              <a:spcBef>
                <a:spcPct val="15000"/>
              </a:spcBef>
              <a:buFontTx/>
              <a:buNone/>
            </a:pPr>
            <a:r>
              <a:rPr lang="zh-CN" altLang="en-US" sz="2200" dirty="0" smtClean="0">
                <a:latin typeface="微软雅黑" panose="020B0503020204020204" pitchFamily="34" charset="-122"/>
                <a:ea typeface="微软雅黑" panose="020B0503020204020204" pitchFamily="34" charset="-122"/>
              </a:rPr>
              <a:t>（主要用于对</a:t>
            </a:r>
            <a:r>
              <a:rPr lang="zh-CN" altLang="en-US" sz="2200" dirty="0" smtClean="0">
                <a:solidFill>
                  <a:srgbClr val="FF0066"/>
                </a:solidFill>
                <a:latin typeface="微软雅黑" panose="020B0503020204020204" pitchFamily="34" charset="-122"/>
                <a:ea typeface="微软雅黑" panose="020B0503020204020204" pitchFamily="34" charset="-122"/>
              </a:rPr>
              <a:t>多媒体数据或状态</a:t>
            </a:r>
            <a:r>
              <a:rPr lang="en-US" altLang="zh-CN" sz="2200" dirty="0" smtClean="0">
                <a:solidFill>
                  <a:srgbClr val="FF0066"/>
                </a:solidFill>
                <a:latin typeface="微软雅黑" panose="020B0503020204020204" pitchFamily="34" charset="-122"/>
                <a:ea typeface="微软雅黑" panose="020B0503020204020204" pitchFamily="34" charset="-122"/>
              </a:rPr>
              <a:t>/</a:t>
            </a:r>
            <a:r>
              <a:rPr lang="zh-CN" altLang="en-US" sz="2200" dirty="0" smtClean="0">
                <a:solidFill>
                  <a:srgbClr val="FF0066"/>
                </a:solidFill>
                <a:latin typeface="微软雅黑" panose="020B0503020204020204" pitchFamily="34" charset="-122"/>
                <a:ea typeface="微软雅黑" panose="020B0503020204020204" pitchFamily="34" charset="-122"/>
              </a:rPr>
              <a:t>控制信息</a:t>
            </a:r>
            <a:r>
              <a:rPr lang="zh-CN" altLang="en-US" sz="2200" dirty="0" smtClean="0">
                <a:latin typeface="微软雅黑" panose="020B0503020204020204" pitchFamily="34" charset="-122"/>
                <a:ea typeface="微软雅黑" panose="020B0503020204020204" pitchFamily="34" charset="-122"/>
              </a:rPr>
              <a:t>进行处理）</a:t>
            </a:r>
          </a:p>
          <a:p>
            <a:pPr marL="685800" lvl="1" indent="-190500">
              <a:lnSpc>
                <a:spcPct val="100000"/>
              </a:lnSpc>
              <a:spcBef>
                <a:spcPct val="15000"/>
              </a:spcBef>
            </a:pPr>
            <a:r>
              <a:rPr lang="zh-CN" altLang="en-US" sz="2200" dirty="0" smtClean="0">
                <a:latin typeface="微软雅黑" panose="020B0503020204020204" pitchFamily="34" charset="-122"/>
                <a:ea typeface="微软雅黑" panose="020B0503020204020204" pitchFamily="34" charset="-122"/>
              </a:rPr>
              <a:t>操作</a:t>
            </a:r>
          </a:p>
          <a:p>
            <a:pPr marL="1257300" lvl="2" indent="-342900">
              <a:lnSpc>
                <a:spcPct val="100000"/>
              </a:lnSpc>
              <a:spcBef>
                <a:spcPct val="15000"/>
              </a:spcBef>
            </a:pPr>
            <a:r>
              <a:rPr lang="zh-CN" altLang="en-US" sz="2200" dirty="0" smtClean="0">
                <a:latin typeface="微软雅黑" panose="020B0503020204020204" pitchFamily="34" charset="-122"/>
                <a:ea typeface="微软雅黑" panose="020B0503020204020204" pitchFamily="34" charset="-122"/>
              </a:rPr>
              <a:t>按位或：“</a:t>
            </a:r>
            <a:r>
              <a:rPr lang="en-US" altLang="zh-CN" sz="2200" dirty="0" smtClean="0">
                <a:latin typeface="微软雅黑" panose="020B0503020204020204" pitchFamily="34" charset="-122"/>
                <a:ea typeface="微软雅黑" panose="020B0503020204020204" pitchFamily="34" charset="-122"/>
              </a:rPr>
              <a:t>|” </a:t>
            </a:r>
          </a:p>
          <a:p>
            <a:pPr marL="1257300" lvl="2" indent="-342900">
              <a:lnSpc>
                <a:spcPct val="100000"/>
              </a:lnSpc>
              <a:spcBef>
                <a:spcPct val="15000"/>
              </a:spcBef>
            </a:pPr>
            <a:r>
              <a:rPr lang="zh-CN" altLang="en-US" sz="2200" dirty="0" smtClean="0">
                <a:latin typeface="微软雅黑" panose="020B0503020204020204" pitchFamily="34" charset="-122"/>
                <a:ea typeface="微软雅黑" panose="020B0503020204020204" pitchFamily="34" charset="-122"/>
              </a:rPr>
              <a:t>按位与：“</a:t>
            </a:r>
            <a:r>
              <a:rPr lang="en-US" altLang="zh-CN" sz="2200" dirty="0" smtClean="0">
                <a:latin typeface="微软雅黑" panose="020B0503020204020204" pitchFamily="34" charset="-122"/>
                <a:ea typeface="微软雅黑" panose="020B0503020204020204" pitchFamily="34" charset="-122"/>
              </a:rPr>
              <a:t>&amp;”</a:t>
            </a:r>
            <a:endParaRPr lang="zh-CN" altLang="en-US" sz="2200" dirty="0" smtClean="0">
              <a:latin typeface="微软雅黑" panose="020B0503020204020204" pitchFamily="34" charset="-122"/>
              <a:ea typeface="微软雅黑" panose="020B0503020204020204" pitchFamily="34" charset="-122"/>
            </a:endParaRPr>
          </a:p>
          <a:p>
            <a:pPr marL="1257300" lvl="2" indent="-342900">
              <a:lnSpc>
                <a:spcPct val="100000"/>
              </a:lnSpc>
              <a:spcBef>
                <a:spcPct val="15000"/>
              </a:spcBef>
            </a:pPr>
            <a:r>
              <a:rPr lang="zh-CN" altLang="en-US" sz="2200" dirty="0" smtClean="0">
                <a:latin typeface="微软雅黑" panose="020B0503020204020204" pitchFamily="34" charset="-122"/>
                <a:ea typeface="微软雅黑" panose="020B0503020204020204" pitchFamily="34" charset="-122"/>
              </a:rPr>
              <a:t>按位取反：“</a:t>
            </a:r>
            <a:r>
              <a:rPr lang="en-US" altLang="zh-CN" sz="2200" dirty="0" smtClean="0">
                <a:latin typeface="微软雅黑" panose="020B0503020204020204" pitchFamily="34" charset="-122"/>
                <a:ea typeface="微软雅黑" panose="020B0503020204020204" pitchFamily="34" charset="-122"/>
              </a:rPr>
              <a:t>~”</a:t>
            </a:r>
          </a:p>
          <a:p>
            <a:pPr marL="1257300" lvl="2" indent="-342900">
              <a:lnSpc>
                <a:spcPct val="100000"/>
              </a:lnSpc>
              <a:spcBef>
                <a:spcPct val="15000"/>
              </a:spcBef>
            </a:pPr>
            <a:r>
              <a:rPr lang="zh-CN" altLang="en-US" sz="2200" dirty="0" smtClean="0">
                <a:latin typeface="微软雅黑" panose="020B0503020204020204" pitchFamily="34" charset="-122"/>
                <a:ea typeface="微软雅黑" panose="020B0503020204020204" pitchFamily="34" charset="-122"/>
              </a:rPr>
              <a:t>按位异或：“</a:t>
            </a:r>
            <a:r>
              <a:rPr lang="en-US" altLang="zh-CN" sz="2200" dirty="0" smtClean="0">
                <a:latin typeface="微软雅黑" panose="020B0503020204020204" pitchFamily="34" charset="-122"/>
                <a:ea typeface="微软雅黑" panose="020B0503020204020204" pitchFamily="34" charset="-122"/>
              </a:rPr>
              <a:t>^”</a:t>
            </a:r>
          </a:p>
          <a:p>
            <a:pPr marL="1257300" lvl="2" indent="-342900">
              <a:lnSpc>
                <a:spcPct val="100000"/>
              </a:lnSpc>
              <a:spcBef>
                <a:spcPct val="15000"/>
              </a:spcBef>
              <a:buFontTx/>
              <a:buNone/>
            </a:pPr>
            <a:r>
              <a:rPr lang="zh-CN" altLang="en-US" sz="2200" dirty="0" smtClean="0">
                <a:solidFill>
                  <a:srgbClr val="CC0000"/>
                </a:solidFill>
                <a:latin typeface="微软雅黑" panose="020B0503020204020204" pitchFamily="34" charset="-122"/>
                <a:ea typeface="微软雅黑" panose="020B0503020204020204" pitchFamily="34" charset="-122"/>
              </a:rPr>
              <a:t>问题：如何从</a:t>
            </a:r>
            <a:r>
              <a:rPr lang="en-US" altLang="zh-CN" sz="2200" dirty="0" smtClean="0">
                <a:solidFill>
                  <a:srgbClr val="CC0000"/>
                </a:solidFill>
                <a:latin typeface="微软雅黑" panose="020B0503020204020204" pitchFamily="34" charset="-122"/>
                <a:ea typeface="微软雅黑" panose="020B0503020204020204" pitchFamily="34" charset="-122"/>
              </a:rPr>
              <a:t>16</a:t>
            </a:r>
            <a:r>
              <a:rPr lang="zh-CN" altLang="en-US" sz="2200" dirty="0" smtClean="0">
                <a:solidFill>
                  <a:srgbClr val="CC0000"/>
                </a:solidFill>
                <a:latin typeface="微软雅黑" panose="020B0503020204020204" pitchFamily="34" charset="-122"/>
                <a:ea typeface="微软雅黑" panose="020B0503020204020204" pitchFamily="34" charset="-122"/>
              </a:rPr>
              <a:t>位采样数据</a:t>
            </a:r>
            <a:r>
              <a:rPr lang="en-US" altLang="zh-CN" sz="2200" dirty="0" smtClean="0">
                <a:solidFill>
                  <a:srgbClr val="CC0000"/>
                </a:solidFill>
                <a:latin typeface="微软雅黑" panose="020B0503020204020204" pitchFamily="34" charset="-122"/>
                <a:ea typeface="微软雅黑" panose="020B0503020204020204" pitchFamily="34" charset="-122"/>
              </a:rPr>
              <a:t>y</a:t>
            </a:r>
            <a:r>
              <a:rPr lang="zh-CN" altLang="en-US" sz="2200" dirty="0" smtClean="0">
                <a:solidFill>
                  <a:srgbClr val="CC0000"/>
                </a:solidFill>
                <a:latin typeface="微软雅黑" panose="020B0503020204020204" pitchFamily="34" charset="-122"/>
                <a:ea typeface="微软雅黑" panose="020B0503020204020204" pitchFamily="34" charset="-122"/>
              </a:rPr>
              <a:t>中提取高位字节，并使低字节为</a:t>
            </a:r>
            <a:r>
              <a:rPr lang="en-US" altLang="zh-CN" sz="2200" dirty="0" smtClean="0">
                <a:solidFill>
                  <a:srgbClr val="CC0000"/>
                </a:solidFill>
                <a:latin typeface="微软雅黑" panose="020B0503020204020204" pitchFamily="34" charset="-122"/>
                <a:ea typeface="微软雅黑" panose="020B0503020204020204" pitchFamily="34" charset="-122"/>
              </a:rPr>
              <a:t>0</a:t>
            </a:r>
            <a:r>
              <a:rPr lang="zh-CN" altLang="en-US" sz="2200" dirty="0" smtClean="0">
                <a:solidFill>
                  <a:srgbClr val="CC0000"/>
                </a:solidFill>
                <a:latin typeface="微软雅黑" panose="020B0503020204020204" pitchFamily="34" charset="-122"/>
                <a:ea typeface="微软雅黑" panose="020B0503020204020204" pitchFamily="34" charset="-122"/>
              </a:rPr>
              <a:t>？</a:t>
            </a:r>
          </a:p>
          <a:p>
            <a:pPr marL="1257300" lvl="2" indent="-342900">
              <a:lnSpc>
                <a:spcPct val="100000"/>
              </a:lnSpc>
              <a:spcBef>
                <a:spcPct val="15000"/>
              </a:spcBef>
              <a:buFontTx/>
              <a:buNone/>
            </a:pPr>
            <a:r>
              <a:rPr lang="zh-CN" altLang="en-US" sz="2200" dirty="0" smtClean="0">
                <a:latin typeface="微软雅黑" panose="020B0503020204020204" pitchFamily="34" charset="-122"/>
                <a:ea typeface="微软雅黑" panose="020B0503020204020204" pitchFamily="34" charset="-122"/>
              </a:rPr>
              <a:t>可用“</a:t>
            </a:r>
            <a:r>
              <a:rPr lang="en-US" altLang="zh-CN" sz="2200" dirty="0" smtClean="0">
                <a:latin typeface="微软雅黑" panose="020B0503020204020204" pitchFamily="34" charset="-122"/>
                <a:ea typeface="微软雅黑" panose="020B0503020204020204" pitchFamily="34" charset="-122"/>
              </a:rPr>
              <a:t>&amp;”</a:t>
            </a:r>
            <a:r>
              <a:rPr lang="zh-CN" altLang="en-US" sz="2200" dirty="0" smtClean="0">
                <a:latin typeface="微软雅黑" panose="020B0503020204020204" pitchFamily="34" charset="-122"/>
                <a:ea typeface="微软雅黑" panose="020B0503020204020204" pitchFamily="34" charset="-122"/>
              </a:rPr>
              <a:t>实现“掩码”操作：</a:t>
            </a:r>
            <a:r>
              <a:rPr lang="en-US" altLang="zh-CN" sz="2200" dirty="0" smtClean="0">
                <a:latin typeface="微软雅黑" panose="020B0503020204020204" pitchFamily="34" charset="-122"/>
                <a:ea typeface="微软雅黑" panose="020B0503020204020204" pitchFamily="34" charset="-122"/>
              </a:rPr>
              <a:t>y &amp; 0xFF00</a:t>
            </a:r>
            <a:endParaRPr lang="zh-CN" altLang="en-US" sz="2200" dirty="0" smtClean="0">
              <a:latin typeface="微软雅黑" panose="020B0503020204020204" pitchFamily="34" charset="-122"/>
              <a:ea typeface="微软雅黑" panose="020B0503020204020204" pitchFamily="34" charset="-122"/>
            </a:endParaRPr>
          </a:p>
          <a:p>
            <a:pPr marL="1257300" lvl="2" indent="-342900">
              <a:lnSpc>
                <a:spcPct val="100000"/>
              </a:lnSpc>
              <a:spcBef>
                <a:spcPct val="15000"/>
              </a:spcBef>
              <a:buFontTx/>
              <a:buNone/>
            </a:pPr>
            <a:r>
              <a:rPr lang="zh-CN" altLang="en-US" sz="2200" dirty="0" smtClean="0">
                <a:latin typeface="微软雅黑" panose="020B0503020204020204" pitchFamily="34" charset="-122"/>
                <a:ea typeface="微软雅黑" panose="020B0503020204020204" pitchFamily="34" charset="-122"/>
              </a:rPr>
              <a:t>例如，当</a:t>
            </a:r>
            <a:r>
              <a:rPr lang="en-US" altLang="zh-CN" sz="2200" dirty="0" smtClean="0">
                <a:latin typeface="微软雅黑" panose="020B0503020204020204" pitchFamily="34" charset="-122"/>
                <a:ea typeface="微软雅黑" panose="020B0503020204020204" pitchFamily="34" charset="-122"/>
              </a:rPr>
              <a:t>y=0x2C0B</a:t>
            </a:r>
            <a:r>
              <a:rPr lang="zh-CN" altLang="en-US" sz="2200" dirty="0" smtClean="0">
                <a:latin typeface="微软雅黑" panose="020B0503020204020204" pitchFamily="34" charset="-122"/>
                <a:ea typeface="微软雅黑" panose="020B0503020204020204" pitchFamily="34" charset="-122"/>
              </a:rPr>
              <a:t>时，得到结果为：</a:t>
            </a:r>
            <a:r>
              <a:rPr lang="en-US" altLang="zh-CN" sz="2200" dirty="0" smtClean="0">
                <a:latin typeface="微软雅黑" panose="020B0503020204020204" pitchFamily="34" charset="-122"/>
                <a:ea typeface="微软雅黑" panose="020B0503020204020204" pitchFamily="34" charset="-122"/>
              </a:rPr>
              <a:t>0x2C00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3219">
                                            <p:txEl>
                                              <p:pRg st="2" end="2"/>
                                            </p:txEl>
                                          </p:spTgt>
                                        </p:tgtEl>
                                        <p:attrNameLst>
                                          <p:attrName>style.visibility</p:attrName>
                                        </p:attrNameLst>
                                      </p:cBhvr>
                                      <p:to>
                                        <p:strVal val="visible"/>
                                      </p:to>
                                    </p:set>
                                    <p:animEffect transition="in" filter="blinds(horizontal)">
                                      <p:cBhvr>
                                        <p:cTn id="7" dur="500"/>
                                        <p:tgtEl>
                                          <p:spTgt spid="39321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3219">
                                            <p:txEl>
                                              <p:pRg st="3" end="3"/>
                                            </p:txEl>
                                          </p:spTgt>
                                        </p:tgtEl>
                                        <p:attrNameLst>
                                          <p:attrName>style.visibility</p:attrName>
                                        </p:attrNameLst>
                                      </p:cBhvr>
                                      <p:to>
                                        <p:strVal val="visible"/>
                                      </p:to>
                                    </p:set>
                                    <p:animEffect transition="in" filter="blinds(horizontal)">
                                      <p:cBhvr>
                                        <p:cTn id="10" dur="500"/>
                                        <p:tgtEl>
                                          <p:spTgt spid="393219">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93219">
                                            <p:txEl>
                                              <p:pRg st="5" end="5"/>
                                            </p:txEl>
                                          </p:spTgt>
                                        </p:tgtEl>
                                        <p:attrNameLst>
                                          <p:attrName>style.visibility</p:attrName>
                                        </p:attrNameLst>
                                      </p:cBhvr>
                                      <p:to>
                                        <p:strVal val="visible"/>
                                      </p:to>
                                    </p:set>
                                    <p:animEffect transition="in" filter="blinds(horizontal)">
                                      <p:cBhvr>
                                        <p:cTn id="15" dur="500"/>
                                        <p:tgtEl>
                                          <p:spTgt spid="393219">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93219">
                                            <p:txEl>
                                              <p:pRg st="6" end="6"/>
                                            </p:txEl>
                                          </p:spTgt>
                                        </p:tgtEl>
                                        <p:attrNameLst>
                                          <p:attrName>style.visibility</p:attrName>
                                        </p:attrNameLst>
                                      </p:cBhvr>
                                      <p:to>
                                        <p:strVal val="visible"/>
                                      </p:to>
                                    </p:set>
                                    <p:animEffect transition="in" filter="blinds(horizontal)">
                                      <p:cBhvr>
                                        <p:cTn id="18" dur="500"/>
                                        <p:tgtEl>
                                          <p:spTgt spid="393219">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93219">
                                            <p:txEl>
                                              <p:pRg st="7" end="7"/>
                                            </p:txEl>
                                          </p:spTgt>
                                        </p:tgtEl>
                                        <p:attrNameLst>
                                          <p:attrName>style.visibility</p:attrName>
                                        </p:attrNameLst>
                                      </p:cBhvr>
                                      <p:to>
                                        <p:strVal val="visible"/>
                                      </p:to>
                                    </p:set>
                                    <p:animEffect transition="in" filter="blinds(horizontal)">
                                      <p:cBhvr>
                                        <p:cTn id="21" dur="500"/>
                                        <p:tgtEl>
                                          <p:spTgt spid="393219">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93219">
                                            <p:txEl>
                                              <p:pRg st="8" end="8"/>
                                            </p:txEl>
                                          </p:spTgt>
                                        </p:tgtEl>
                                        <p:attrNameLst>
                                          <p:attrName>style.visibility</p:attrName>
                                        </p:attrNameLst>
                                      </p:cBhvr>
                                      <p:to>
                                        <p:strVal val="visible"/>
                                      </p:to>
                                    </p:set>
                                    <p:animEffect transition="in" filter="blinds(horizontal)">
                                      <p:cBhvr>
                                        <p:cTn id="24" dur="500"/>
                                        <p:tgtEl>
                                          <p:spTgt spid="393219">
                                            <p:txEl>
                                              <p:pRg st="8" end="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93219">
                                            <p:txEl>
                                              <p:pRg st="9" end="9"/>
                                            </p:txEl>
                                          </p:spTgt>
                                        </p:tgtEl>
                                        <p:attrNameLst>
                                          <p:attrName>style.visibility</p:attrName>
                                        </p:attrNameLst>
                                      </p:cBhvr>
                                      <p:to>
                                        <p:strVal val="visible"/>
                                      </p:to>
                                    </p:set>
                                    <p:animEffect transition="in" filter="blinds(horizontal)">
                                      <p:cBhvr>
                                        <p:cTn id="27" dur="500"/>
                                        <p:tgtEl>
                                          <p:spTgt spid="393219">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93219">
                                            <p:txEl>
                                              <p:pRg st="10" end="10"/>
                                            </p:txEl>
                                          </p:spTgt>
                                        </p:tgtEl>
                                        <p:attrNameLst>
                                          <p:attrName>style.visibility</p:attrName>
                                        </p:attrNameLst>
                                      </p:cBhvr>
                                      <p:to>
                                        <p:strVal val="visible"/>
                                      </p:to>
                                    </p:set>
                                    <p:animEffect transition="in" filter="blinds(horizontal)">
                                      <p:cBhvr>
                                        <p:cTn id="32" dur="500"/>
                                        <p:tgtEl>
                                          <p:spTgt spid="393219">
                                            <p:txEl>
                                              <p:pRg st="10" end="10"/>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93219">
                                            <p:txEl>
                                              <p:pRg st="11" end="11"/>
                                            </p:txEl>
                                          </p:spTgt>
                                        </p:tgtEl>
                                        <p:attrNameLst>
                                          <p:attrName>style.visibility</p:attrName>
                                        </p:attrNameLst>
                                      </p:cBhvr>
                                      <p:to>
                                        <p:strVal val="visible"/>
                                      </p:to>
                                    </p:set>
                                    <p:animEffect transition="in" filter="blinds(horizontal)">
                                      <p:cBhvr>
                                        <p:cTn id="35" dur="500"/>
                                        <p:tgtEl>
                                          <p:spTgt spid="39321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idx="4294967295"/>
          </p:nvPr>
        </p:nvSpPr>
        <p:spPr>
          <a:xfrm>
            <a:off x="457200" y="53975"/>
            <a:ext cx="8229600" cy="600075"/>
          </a:xfrm>
        </p:spPr>
        <p:txBody>
          <a:bodyPr lIns="63500" tIns="25400" rIns="63500" bIns="25400" anchor="t">
            <a:spAutoFit/>
          </a:bodyPr>
          <a:lstStyle/>
          <a:p>
            <a:r>
              <a:rPr lang="zh-CN" altLang="en-US" smtClean="0">
                <a:latin typeface="黑体" pitchFamily="49" charset="-122"/>
              </a:rPr>
              <a:t>浮点数加</a:t>
            </a:r>
            <a:r>
              <a:rPr lang="en-US" altLang="zh-CN" smtClean="0">
                <a:latin typeface="黑体" pitchFamily="49" charset="-122"/>
              </a:rPr>
              <a:t>/</a:t>
            </a:r>
            <a:r>
              <a:rPr lang="zh-CN" altLang="en-US" smtClean="0">
                <a:latin typeface="黑体" pitchFamily="49" charset="-122"/>
              </a:rPr>
              <a:t>减运算</a:t>
            </a:r>
          </a:p>
        </p:txBody>
      </p:sp>
      <p:sp>
        <p:nvSpPr>
          <p:cNvPr id="455683" name="Rectangle 3"/>
          <p:cNvSpPr>
            <a:spLocks noGrp="1" noChangeArrowheads="1"/>
          </p:cNvSpPr>
          <p:nvPr>
            <p:ph type="body" idx="4294967295"/>
          </p:nvPr>
        </p:nvSpPr>
        <p:spPr>
          <a:xfrm>
            <a:off x="66675" y="793750"/>
            <a:ext cx="8918575" cy="5465763"/>
          </a:xfrm>
        </p:spPr>
        <p:txBody>
          <a:bodyPr lIns="63500" tIns="25400" rIns="63500" bIns="25400">
            <a:spAutoFit/>
          </a:bodyPr>
          <a:lstStyle/>
          <a:p>
            <a:pPr marL="203200" indent="-203200"/>
            <a:r>
              <a:rPr lang="zh-CN" altLang="en-US" sz="2000" smtClean="0">
                <a:latin typeface="微软雅黑" pitchFamily="34" charset="-122"/>
                <a:ea typeface="微软雅黑" pitchFamily="34" charset="-122"/>
              </a:rPr>
              <a:t>十进制科学计数法的加法例子</a:t>
            </a:r>
          </a:p>
          <a:p>
            <a:pPr marL="685800" lvl="1" indent="-190500">
              <a:buFontTx/>
              <a:buNone/>
            </a:pPr>
            <a:r>
              <a:rPr lang="en-US" altLang="zh-CN" smtClean="0">
                <a:latin typeface="微软雅黑" pitchFamily="34" charset="-122"/>
                <a:ea typeface="微软雅黑" pitchFamily="34" charset="-122"/>
              </a:rPr>
              <a:t> 1.123 × 10</a:t>
            </a:r>
            <a:r>
              <a:rPr lang="en-US" altLang="zh-CN" baseline="30000" smtClean="0">
                <a:latin typeface="微软雅黑" pitchFamily="34" charset="-122"/>
                <a:ea typeface="微软雅黑" pitchFamily="34" charset="-122"/>
              </a:rPr>
              <a:t>5</a:t>
            </a:r>
            <a:r>
              <a:rPr lang="en-US" altLang="zh-CN" smtClean="0">
                <a:latin typeface="微软雅黑" pitchFamily="34" charset="-122"/>
                <a:ea typeface="微软雅黑" pitchFamily="34" charset="-122"/>
              </a:rPr>
              <a:t> + 2.560 ×10</a:t>
            </a:r>
            <a:r>
              <a:rPr lang="en-US" altLang="zh-CN" baseline="30000" smtClean="0">
                <a:latin typeface="微软雅黑" pitchFamily="34" charset="-122"/>
                <a:ea typeface="微软雅黑" pitchFamily="34" charset="-122"/>
              </a:rPr>
              <a:t>2</a:t>
            </a:r>
            <a:endParaRPr lang="zh-CN" altLang="en-US" smtClean="0">
              <a:latin typeface="微软雅黑" pitchFamily="34" charset="-122"/>
              <a:ea typeface="微软雅黑" pitchFamily="34" charset="-122"/>
            </a:endParaRPr>
          </a:p>
          <a:p>
            <a:pPr marL="203200" indent="-203200">
              <a:buFontTx/>
              <a:buNone/>
            </a:pPr>
            <a:r>
              <a:rPr lang="zh-CN" altLang="en-US" sz="2000" smtClean="0">
                <a:latin typeface="微软雅黑" pitchFamily="34" charset="-122"/>
                <a:ea typeface="微软雅黑" pitchFamily="34" charset="-122"/>
              </a:rPr>
              <a:t>  其计算过程为：</a:t>
            </a:r>
          </a:p>
          <a:p>
            <a:pPr marL="685800" lvl="1" indent="-190500">
              <a:buFontTx/>
              <a:buNone/>
            </a:pPr>
            <a:r>
              <a:rPr lang="en-US" altLang="zh-CN" smtClean="0">
                <a:latin typeface="微软雅黑" pitchFamily="34" charset="-122"/>
                <a:ea typeface="微软雅黑" pitchFamily="34" charset="-122"/>
              </a:rPr>
              <a:t>1.123 ×10</a:t>
            </a:r>
            <a:r>
              <a:rPr lang="en-US" altLang="zh-CN" baseline="30000" smtClean="0">
                <a:latin typeface="微软雅黑" pitchFamily="34" charset="-122"/>
                <a:ea typeface="微软雅黑" pitchFamily="34" charset="-122"/>
              </a:rPr>
              <a:t>5</a:t>
            </a:r>
            <a:r>
              <a:rPr lang="en-US" altLang="zh-CN" smtClean="0">
                <a:latin typeface="微软雅黑" pitchFamily="34" charset="-122"/>
                <a:ea typeface="微软雅黑" pitchFamily="34" charset="-122"/>
              </a:rPr>
              <a:t> + </a:t>
            </a:r>
            <a:r>
              <a:rPr lang="en-US" altLang="zh-CN" smtClean="0">
                <a:solidFill>
                  <a:srgbClr val="FF0000"/>
                </a:solidFill>
                <a:latin typeface="微软雅黑" pitchFamily="34" charset="-122"/>
                <a:ea typeface="微软雅黑" pitchFamily="34" charset="-122"/>
              </a:rPr>
              <a:t>2</a:t>
            </a:r>
            <a:r>
              <a:rPr lang="en-US" altLang="zh-CN" smtClean="0">
                <a:latin typeface="微软雅黑" pitchFamily="34" charset="-122"/>
                <a:ea typeface="微软雅黑" pitchFamily="34" charset="-122"/>
              </a:rPr>
              <a:t>.560 ×10</a:t>
            </a:r>
            <a:r>
              <a:rPr lang="en-US" altLang="zh-CN" baseline="30000" smtClean="0">
                <a:latin typeface="微软雅黑" pitchFamily="34" charset="-122"/>
                <a:ea typeface="微软雅黑" pitchFamily="34" charset="-122"/>
              </a:rPr>
              <a:t>2</a:t>
            </a:r>
            <a:r>
              <a:rPr lang="en-US" altLang="zh-CN" smtClean="0">
                <a:latin typeface="微软雅黑" pitchFamily="34" charset="-122"/>
                <a:ea typeface="微软雅黑" pitchFamily="34" charset="-122"/>
              </a:rPr>
              <a:t> = 1.123 ×10</a:t>
            </a:r>
            <a:r>
              <a:rPr lang="en-US" altLang="zh-CN" baseline="30000" smtClean="0">
                <a:latin typeface="微软雅黑" pitchFamily="34" charset="-122"/>
                <a:ea typeface="微软雅黑" pitchFamily="34" charset="-122"/>
              </a:rPr>
              <a:t>5</a:t>
            </a:r>
            <a:r>
              <a:rPr lang="en-US" altLang="zh-CN" smtClean="0">
                <a:latin typeface="微软雅黑" pitchFamily="34" charset="-122"/>
                <a:ea typeface="微软雅黑" pitchFamily="34" charset="-122"/>
              </a:rPr>
              <a:t> + 0.00</a:t>
            </a:r>
            <a:r>
              <a:rPr lang="en-US" altLang="zh-CN" smtClean="0">
                <a:solidFill>
                  <a:srgbClr val="FF0000"/>
                </a:solidFill>
                <a:latin typeface="微软雅黑" pitchFamily="34" charset="-122"/>
                <a:ea typeface="微软雅黑" pitchFamily="34" charset="-122"/>
              </a:rPr>
              <a:t>2</a:t>
            </a:r>
            <a:r>
              <a:rPr lang="en-US" altLang="zh-CN" smtClean="0">
                <a:latin typeface="微软雅黑" pitchFamily="34" charset="-122"/>
                <a:ea typeface="微软雅黑" pitchFamily="34" charset="-122"/>
              </a:rPr>
              <a:t>560 ×10</a:t>
            </a:r>
            <a:r>
              <a:rPr lang="en-US" altLang="zh-CN" baseline="30000" smtClean="0">
                <a:latin typeface="微软雅黑" pitchFamily="34" charset="-122"/>
                <a:ea typeface="微软雅黑" pitchFamily="34" charset="-122"/>
              </a:rPr>
              <a:t>5</a:t>
            </a:r>
            <a:r>
              <a:rPr lang="en-US" altLang="zh-CN" smtClean="0">
                <a:latin typeface="微软雅黑" pitchFamily="34" charset="-122"/>
                <a:ea typeface="微软雅黑" pitchFamily="34" charset="-122"/>
              </a:rPr>
              <a:t>       </a:t>
            </a:r>
          </a:p>
          <a:p>
            <a:pPr marL="685800" lvl="1" indent="-190500">
              <a:buFontTx/>
              <a:buNone/>
            </a:pPr>
            <a:r>
              <a:rPr lang="en-US" altLang="zh-CN" smtClean="0">
                <a:latin typeface="微软雅黑" pitchFamily="34" charset="-122"/>
                <a:ea typeface="微软雅黑" pitchFamily="34" charset="-122"/>
              </a:rPr>
              <a:t>                                        =(1.123 + 0.002</a:t>
            </a:r>
            <a:r>
              <a:rPr lang="en-US" altLang="zh-CN" smtClean="0">
                <a:solidFill>
                  <a:srgbClr val="FF0066"/>
                </a:solidFill>
                <a:latin typeface="微软雅黑" pitchFamily="34" charset="-122"/>
                <a:ea typeface="微软雅黑" pitchFamily="34" charset="-122"/>
              </a:rPr>
              <a:t>56</a:t>
            </a:r>
            <a:r>
              <a:rPr lang="en-US" altLang="zh-CN" smtClean="0">
                <a:latin typeface="微软雅黑" pitchFamily="34" charset="-122"/>
                <a:ea typeface="微软雅黑" pitchFamily="34" charset="-122"/>
              </a:rPr>
              <a:t>) ×10</a:t>
            </a:r>
            <a:r>
              <a:rPr lang="en-US" altLang="zh-CN" baseline="30000" smtClean="0">
                <a:latin typeface="微软雅黑" pitchFamily="34" charset="-122"/>
                <a:ea typeface="微软雅黑" pitchFamily="34" charset="-122"/>
              </a:rPr>
              <a:t>5</a:t>
            </a:r>
            <a:r>
              <a:rPr lang="en-US" altLang="zh-CN" smtClean="0">
                <a:latin typeface="微软雅黑" pitchFamily="34" charset="-122"/>
                <a:ea typeface="微软雅黑" pitchFamily="34" charset="-122"/>
              </a:rPr>
              <a:t> = 1.12556 ×10</a:t>
            </a:r>
            <a:r>
              <a:rPr lang="en-US" altLang="zh-CN" baseline="30000" smtClean="0">
                <a:latin typeface="微软雅黑" pitchFamily="34" charset="-122"/>
                <a:ea typeface="微软雅黑" pitchFamily="34" charset="-122"/>
              </a:rPr>
              <a:t>5  </a:t>
            </a:r>
          </a:p>
          <a:p>
            <a:pPr marL="685800" lvl="1" indent="-190500">
              <a:buFontTx/>
              <a:buNone/>
            </a:pPr>
            <a:r>
              <a:rPr lang="en-US" altLang="zh-CN" baseline="30000" smtClean="0">
                <a:latin typeface="微软雅黑" pitchFamily="34" charset="-122"/>
                <a:ea typeface="微软雅黑" pitchFamily="34" charset="-122"/>
              </a:rPr>
              <a:t>				</a:t>
            </a:r>
            <a:r>
              <a:rPr lang="en-US" altLang="zh-CN" smtClean="0">
                <a:latin typeface="微软雅黑" pitchFamily="34" charset="-122"/>
                <a:ea typeface="微软雅黑" pitchFamily="34" charset="-122"/>
              </a:rPr>
              <a:t>          =1.126 ×10</a:t>
            </a:r>
            <a:r>
              <a:rPr lang="en-US" altLang="zh-CN" baseline="30000" smtClean="0">
                <a:latin typeface="微软雅黑" pitchFamily="34" charset="-122"/>
                <a:ea typeface="微软雅黑" pitchFamily="34" charset="-122"/>
              </a:rPr>
              <a:t>5 </a:t>
            </a:r>
            <a:endParaRPr lang="en-US" altLang="zh-CN" smtClean="0">
              <a:latin typeface="微软雅黑" pitchFamily="34" charset="-122"/>
              <a:ea typeface="微软雅黑" pitchFamily="34" charset="-122"/>
            </a:endParaRPr>
          </a:p>
          <a:p>
            <a:pPr marL="685800" lvl="1" indent="-190500">
              <a:buFontTx/>
              <a:buNone/>
            </a:pPr>
            <a:endParaRPr lang="en-US" altLang="zh-CN" baseline="30000" smtClean="0">
              <a:latin typeface="微软雅黑" pitchFamily="34" charset="-122"/>
              <a:ea typeface="微软雅黑" pitchFamily="34" charset="-122"/>
            </a:endParaRPr>
          </a:p>
          <a:p>
            <a:pPr marL="685800" lvl="1" indent="-190500">
              <a:buFontTx/>
              <a:buNone/>
            </a:pPr>
            <a:endParaRPr lang="en-US" altLang="zh-CN" baseline="30000" smtClean="0">
              <a:latin typeface="微软雅黑" pitchFamily="34" charset="-122"/>
              <a:ea typeface="微软雅黑" pitchFamily="34" charset="-122"/>
            </a:endParaRPr>
          </a:p>
          <a:p>
            <a:pPr marL="685800" lvl="1" indent="-190500">
              <a:buFontTx/>
              <a:buNone/>
            </a:pPr>
            <a:endParaRPr lang="en-US" altLang="zh-CN" baseline="30000" smtClean="0">
              <a:latin typeface="微软雅黑" pitchFamily="34" charset="-122"/>
              <a:ea typeface="微软雅黑" pitchFamily="34" charset="-122"/>
            </a:endParaRPr>
          </a:p>
          <a:p>
            <a:pPr marL="685800" lvl="1" indent="-190500">
              <a:buFontTx/>
              <a:buNone/>
            </a:pPr>
            <a:endParaRPr lang="en-US" altLang="zh-CN" baseline="30000" smtClean="0">
              <a:latin typeface="微软雅黑" pitchFamily="34" charset="-122"/>
              <a:ea typeface="微软雅黑" pitchFamily="34" charset="-122"/>
            </a:endParaRPr>
          </a:p>
          <a:p>
            <a:pPr marL="203200" indent="-203200"/>
            <a:r>
              <a:rPr lang="zh-CN" altLang="en-US" sz="2000" smtClean="0">
                <a:latin typeface="微软雅黑" pitchFamily="34" charset="-122"/>
                <a:ea typeface="微软雅黑" pitchFamily="34" charset="-122"/>
              </a:rPr>
              <a:t>“对阶”操作：</a:t>
            </a:r>
            <a:r>
              <a:rPr lang="zh-CN" altLang="en-US" sz="2000" smtClean="0">
                <a:solidFill>
                  <a:srgbClr val="FF0066"/>
                </a:solidFill>
                <a:latin typeface="微软雅黑" pitchFamily="34" charset="-122"/>
                <a:ea typeface="微软雅黑" pitchFamily="34" charset="-122"/>
              </a:rPr>
              <a:t>目的是使两数阶码相等</a:t>
            </a:r>
          </a:p>
          <a:p>
            <a:pPr marL="685800" lvl="1" indent="-190500"/>
            <a:r>
              <a:rPr lang="zh-CN" altLang="en-US" smtClean="0">
                <a:solidFill>
                  <a:schemeClr val="accent2"/>
                </a:solidFill>
                <a:latin typeface="微软雅黑" pitchFamily="34" charset="-122"/>
                <a:ea typeface="微软雅黑" pitchFamily="34" charset="-122"/>
              </a:rPr>
              <a:t>小阶向大阶看齐，阶小的那个数的尾数右移，右移位数等于两个阶码差的绝对值</a:t>
            </a:r>
          </a:p>
          <a:p>
            <a:pPr marL="685800" lvl="1" indent="-190500"/>
            <a:r>
              <a:rPr lang="en-US" altLang="zh-CN" smtClean="0">
                <a:solidFill>
                  <a:schemeClr val="accent2"/>
                </a:solidFill>
                <a:latin typeface="微软雅黑" pitchFamily="34" charset="-122"/>
                <a:ea typeface="微软雅黑" pitchFamily="34" charset="-122"/>
              </a:rPr>
              <a:t>IEEE 754</a:t>
            </a:r>
            <a:r>
              <a:rPr lang="zh-CN" altLang="en-US" smtClean="0">
                <a:solidFill>
                  <a:schemeClr val="accent2"/>
                </a:solidFill>
                <a:latin typeface="微软雅黑" pitchFamily="34" charset="-122"/>
                <a:ea typeface="微软雅黑" pitchFamily="34" charset="-122"/>
              </a:rPr>
              <a:t>尾数右移时，要将隐含的</a:t>
            </a:r>
            <a:r>
              <a:rPr lang="zh-CN" altLang="en-US" smtClean="0">
                <a:solidFill>
                  <a:srgbClr val="FF0000"/>
                </a:solidFill>
                <a:latin typeface="微软雅黑" pitchFamily="34" charset="-122"/>
                <a:ea typeface="微软雅黑" pitchFamily="34" charset="-122"/>
              </a:rPr>
              <a:t>“</a:t>
            </a:r>
            <a:r>
              <a:rPr lang="en-US" altLang="zh-CN" smtClean="0">
                <a:solidFill>
                  <a:srgbClr val="FF0000"/>
                </a:solidFill>
                <a:latin typeface="微软雅黑" pitchFamily="34" charset="-122"/>
                <a:ea typeface="微软雅黑" pitchFamily="34" charset="-122"/>
              </a:rPr>
              <a:t>1”</a:t>
            </a:r>
            <a:r>
              <a:rPr lang="zh-CN" altLang="en-US" smtClean="0">
                <a:solidFill>
                  <a:schemeClr val="accent2"/>
                </a:solidFill>
                <a:latin typeface="微软雅黑" pitchFamily="34" charset="-122"/>
                <a:ea typeface="微软雅黑" pitchFamily="34" charset="-122"/>
              </a:rPr>
              <a:t>移到小数部分，高位补</a:t>
            </a:r>
            <a:r>
              <a:rPr lang="en-US" altLang="zh-CN" smtClean="0">
                <a:solidFill>
                  <a:schemeClr val="accent2"/>
                </a:solidFill>
                <a:latin typeface="微软雅黑" pitchFamily="34" charset="-122"/>
                <a:ea typeface="微软雅黑" pitchFamily="34" charset="-122"/>
              </a:rPr>
              <a:t>0</a:t>
            </a:r>
            <a:r>
              <a:rPr lang="zh-CN" altLang="en-US" smtClean="0">
                <a:solidFill>
                  <a:schemeClr val="accent2"/>
                </a:solidFill>
                <a:latin typeface="微软雅黑" pitchFamily="34" charset="-122"/>
                <a:ea typeface="微软雅黑" pitchFamily="34" charset="-122"/>
              </a:rPr>
              <a:t>，移出的低位保留到特定的</a:t>
            </a:r>
            <a:r>
              <a:rPr lang="zh-CN" altLang="en-US" smtClean="0">
                <a:solidFill>
                  <a:srgbClr val="FF0066"/>
                </a:solidFill>
                <a:latin typeface="微软雅黑" pitchFamily="34" charset="-122"/>
                <a:ea typeface="微软雅黑" pitchFamily="34" charset="-122"/>
              </a:rPr>
              <a:t>“附加位”</a:t>
            </a:r>
            <a:r>
              <a:rPr lang="zh-CN" altLang="en-US" smtClean="0">
                <a:solidFill>
                  <a:schemeClr val="accent2"/>
                </a:solidFill>
                <a:latin typeface="微软雅黑" pitchFamily="34" charset="-122"/>
                <a:ea typeface="微软雅黑" pitchFamily="34" charset="-122"/>
              </a:rPr>
              <a:t>上</a:t>
            </a:r>
          </a:p>
        </p:txBody>
      </p:sp>
      <p:sp>
        <p:nvSpPr>
          <p:cNvPr id="455685" name="Text Box 5"/>
          <p:cNvSpPr txBox="1">
            <a:spLocks noChangeArrowheads="1"/>
          </p:cNvSpPr>
          <p:nvPr/>
        </p:nvSpPr>
        <p:spPr bwMode="auto">
          <a:xfrm>
            <a:off x="981075" y="3333750"/>
            <a:ext cx="72009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20000"/>
              </a:spcBef>
            </a:pPr>
            <a:r>
              <a:rPr lang="zh-CN" altLang="en-US" sz="2200" b="1">
                <a:solidFill>
                  <a:srgbClr val="CC3300"/>
                </a:solidFill>
                <a:ea typeface="微软雅黑" pitchFamily="34" charset="-122"/>
              </a:rPr>
              <a:t>进行尾数加减运算前，必须</a:t>
            </a:r>
            <a:r>
              <a:rPr lang="zh-CN" altLang="en-US" sz="2200" b="1">
                <a:solidFill>
                  <a:srgbClr val="CC3300"/>
                </a:solidFill>
                <a:latin typeface="微软雅黑"/>
                <a:ea typeface="微软雅黑" pitchFamily="34" charset="-122"/>
              </a:rPr>
              <a:t>“</a:t>
            </a:r>
            <a:r>
              <a:rPr lang="zh-CN" altLang="en-US" sz="2200" b="1">
                <a:solidFill>
                  <a:srgbClr val="CC3300"/>
                </a:solidFill>
                <a:ea typeface="微软雅黑" pitchFamily="34" charset="-122"/>
              </a:rPr>
              <a:t>对阶</a:t>
            </a:r>
            <a:r>
              <a:rPr lang="zh-CN" altLang="en-US" sz="2200" b="1">
                <a:solidFill>
                  <a:srgbClr val="CC3300"/>
                </a:solidFill>
                <a:latin typeface="微软雅黑"/>
                <a:ea typeface="微软雅黑" pitchFamily="34" charset="-122"/>
              </a:rPr>
              <a:t>”</a:t>
            </a:r>
            <a:r>
              <a:rPr lang="zh-CN" altLang="en-US" sz="2200" b="1">
                <a:solidFill>
                  <a:srgbClr val="CC3300"/>
                </a:solidFill>
                <a:ea typeface="微软雅黑" pitchFamily="34" charset="-122"/>
              </a:rPr>
              <a:t>！</a:t>
            </a:r>
            <a:r>
              <a:rPr lang="zh-CN" altLang="en-US" sz="2200" b="1">
                <a:solidFill>
                  <a:srgbClr val="FF0066"/>
                </a:solidFill>
                <a:ea typeface="微软雅黑" pitchFamily="34" charset="-122"/>
              </a:rPr>
              <a:t>最后还要考虑舍入</a:t>
            </a:r>
          </a:p>
          <a:p>
            <a:pPr>
              <a:spcBef>
                <a:spcPct val="20000"/>
              </a:spcBef>
            </a:pPr>
            <a:r>
              <a:rPr lang="zh-CN" altLang="en-US" sz="2200" b="1">
                <a:solidFill>
                  <a:srgbClr val="CC3300"/>
                </a:solidFill>
                <a:ea typeface="微软雅黑" pitchFamily="34" charset="-122"/>
              </a:rPr>
              <a:t>计算机内部的二进制运算也一样！</a:t>
            </a:r>
          </a:p>
        </p:txBody>
      </p:sp>
      <p:sp>
        <p:nvSpPr>
          <p:cNvPr id="455689" name="Line 9"/>
          <p:cNvSpPr>
            <a:spLocks noChangeShapeType="1"/>
          </p:cNvSpPr>
          <p:nvPr/>
        </p:nvSpPr>
        <p:spPr bwMode="auto">
          <a:xfrm flipV="1">
            <a:off x="3762375" y="2708275"/>
            <a:ext cx="2070100" cy="324167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5690" name="Rectangle 10"/>
          <p:cNvSpPr>
            <a:spLocks noChangeArrowheads="1"/>
          </p:cNvSpPr>
          <p:nvPr/>
        </p:nvSpPr>
        <p:spPr bwMode="auto">
          <a:xfrm>
            <a:off x="7858125" y="2438400"/>
            <a:ext cx="314325" cy="304800"/>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1600" b="1">
              <a:latin typeface="Times New Roman" pitchFamily="18" charset="0"/>
            </a:endParaRPr>
          </a:p>
        </p:txBody>
      </p:sp>
      <p:sp>
        <p:nvSpPr>
          <p:cNvPr id="455694" name="Line 14"/>
          <p:cNvSpPr>
            <a:spLocks noChangeShapeType="1"/>
          </p:cNvSpPr>
          <p:nvPr/>
        </p:nvSpPr>
        <p:spPr bwMode="auto">
          <a:xfrm flipV="1">
            <a:off x="7632700" y="2754313"/>
            <a:ext cx="276225" cy="62865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4398982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5683">
                                            <p:txEl>
                                              <p:pRg st="3" end="3"/>
                                            </p:txEl>
                                          </p:spTgt>
                                        </p:tgtEl>
                                        <p:attrNameLst>
                                          <p:attrName>style.visibility</p:attrName>
                                        </p:attrNameLst>
                                      </p:cBhvr>
                                      <p:to>
                                        <p:strVal val="visible"/>
                                      </p:to>
                                    </p:set>
                                    <p:animEffect transition="in" filter="blinds(horizontal)">
                                      <p:cBhvr>
                                        <p:cTn id="7" dur="500"/>
                                        <p:tgtEl>
                                          <p:spTgt spid="45568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5683">
                                            <p:txEl>
                                              <p:pRg st="4" end="4"/>
                                            </p:txEl>
                                          </p:spTgt>
                                        </p:tgtEl>
                                        <p:attrNameLst>
                                          <p:attrName>style.visibility</p:attrName>
                                        </p:attrNameLst>
                                      </p:cBhvr>
                                      <p:to>
                                        <p:strVal val="visible"/>
                                      </p:to>
                                    </p:set>
                                    <p:animEffect transition="in" filter="blinds(horizontal)">
                                      <p:cBhvr>
                                        <p:cTn id="10" dur="500"/>
                                        <p:tgtEl>
                                          <p:spTgt spid="45568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55683">
                                            <p:txEl>
                                              <p:pRg st="5" end="5"/>
                                            </p:txEl>
                                          </p:spTgt>
                                        </p:tgtEl>
                                        <p:attrNameLst>
                                          <p:attrName>style.visibility</p:attrName>
                                        </p:attrNameLst>
                                      </p:cBhvr>
                                      <p:to>
                                        <p:strVal val="visible"/>
                                      </p:to>
                                    </p:set>
                                    <p:animEffect transition="in" filter="blinds(horizontal)">
                                      <p:cBhvr>
                                        <p:cTn id="13" dur="500"/>
                                        <p:tgtEl>
                                          <p:spTgt spid="455683">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55690"/>
                                        </p:tgtEl>
                                        <p:attrNameLst>
                                          <p:attrName>style.visibility</p:attrName>
                                        </p:attrNameLst>
                                      </p:cBhvr>
                                      <p:to>
                                        <p:strVal val="visible"/>
                                      </p:to>
                                    </p:set>
                                    <p:animEffect transition="in" filter="blinds(horizontal)">
                                      <p:cBhvr>
                                        <p:cTn id="18" dur="500"/>
                                        <p:tgtEl>
                                          <p:spTgt spid="45569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55685"/>
                                        </p:tgtEl>
                                        <p:attrNameLst>
                                          <p:attrName>style.visibility</p:attrName>
                                        </p:attrNameLst>
                                      </p:cBhvr>
                                      <p:to>
                                        <p:strVal val="visible"/>
                                      </p:to>
                                    </p:set>
                                    <p:animEffect transition="in" filter="blinds(horizontal)">
                                      <p:cBhvr>
                                        <p:cTn id="23" dur="500"/>
                                        <p:tgtEl>
                                          <p:spTgt spid="45568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55694"/>
                                        </p:tgtEl>
                                        <p:attrNameLst>
                                          <p:attrName>style.visibility</p:attrName>
                                        </p:attrNameLst>
                                      </p:cBhvr>
                                      <p:to>
                                        <p:strVal val="visible"/>
                                      </p:to>
                                    </p:set>
                                    <p:animEffect transition="in" filter="blinds(horizontal)">
                                      <p:cBhvr>
                                        <p:cTn id="28" dur="500"/>
                                        <p:tgtEl>
                                          <p:spTgt spid="45569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455683">
                                            <p:txEl>
                                              <p:pRg st="10" end="10"/>
                                            </p:txEl>
                                          </p:spTgt>
                                        </p:tgtEl>
                                        <p:attrNameLst>
                                          <p:attrName>style.visibility</p:attrName>
                                        </p:attrNameLst>
                                      </p:cBhvr>
                                      <p:to>
                                        <p:strVal val="visible"/>
                                      </p:to>
                                    </p:set>
                                    <p:animEffect transition="in" filter="blinds(horizontal)">
                                      <p:cBhvr>
                                        <p:cTn id="33" dur="500"/>
                                        <p:tgtEl>
                                          <p:spTgt spid="455683">
                                            <p:txEl>
                                              <p:pRg st="10" end="1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455683">
                                            <p:txEl>
                                              <p:pRg st="11" end="11"/>
                                            </p:txEl>
                                          </p:spTgt>
                                        </p:tgtEl>
                                        <p:attrNameLst>
                                          <p:attrName>style.visibility</p:attrName>
                                        </p:attrNameLst>
                                      </p:cBhvr>
                                      <p:to>
                                        <p:strVal val="visible"/>
                                      </p:to>
                                    </p:set>
                                    <p:animEffect transition="in" filter="blinds(horizontal)">
                                      <p:cBhvr>
                                        <p:cTn id="38" dur="500"/>
                                        <p:tgtEl>
                                          <p:spTgt spid="455683">
                                            <p:txEl>
                                              <p:pRg st="11" end="11"/>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455683">
                                            <p:txEl>
                                              <p:pRg st="12" end="12"/>
                                            </p:txEl>
                                          </p:spTgt>
                                        </p:tgtEl>
                                        <p:attrNameLst>
                                          <p:attrName>style.visibility</p:attrName>
                                        </p:attrNameLst>
                                      </p:cBhvr>
                                      <p:to>
                                        <p:strVal val="visible"/>
                                      </p:to>
                                    </p:set>
                                    <p:animEffect transition="in" filter="blinds(horizontal)">
                                      <p:cBhvr>
                                        <p:cTn id="43" dur="500"/>
                                        <p:tgtEl>
                                          <p:spTgt spid="455683">
                                            <p:txEl>
                                              <p:pRg st="12" end="12"/>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455689"/>
                                        </p:tgtEl>
                                        <p:attrNameLst>
                                          <p:attrName>style.visibility</p:attrName>
                                        </p:attrNameLst>
                                      </p:cBhvr>
                                      <p:to>
                                        <p:strVal val="visible"/>
                                      </p:to>
                                    </p:set>
                                    <p:animEffect transition="in" filter="blinds(horizontal)">
                                      <p:cBhvr>
                                        <p:cTn id="48" dur="500"/>
                                        <p:tgtEl>
                                          <p:spTgt spid="455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5" grpId="0"/>
      <p:bldP spid="455689" grpId="0" animBg="1"/>
      <p:bldP spid="455690" grpId="0" animBg="1"/>
      <p:bldP spid="45569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idx="4294967295"/>
          </p:nvPr>
        </p:nvSpPr>
        <p:spPr>
          <a:xfrm>
            <a:off x="482600" y="53975"/>
            <a:ext cx="8305800" cy="660400"/>
          </a:xfrm>
        </p:spPr>
        <p:txBody>
          <a:bodyPr lIns="63500" tIns="25400" rIns="63500" bIns="25400" anchor="t">
            <a:spAutoFit/>
          </a:bodyPr>
          <a:lstStyle/>
          <a:p>
            <a:r>
              <a:rPr lang="zh-CN" altLang="en-US" smtClean="0">
                <a:latin typeface="黑体" pitchFamily="49" charset="-122"/>
              </a:rPr>
              <a:t>浮点数运算及结果</a:t>
            </a:r>
            <a:endParaRPr lang="zh-CN" altLang="en-US" sz="3600" smtClean="0">
              <a:latin typeface="黑体" pitchFamily="49" charset="-122"/>
            </a:endParaRPr>
          </a:p>
        </p:txBody>
      </p:sp>
      <p:sp>
        <p:nvSpPr>
          <p:cNvPr id="377859" name="Rectangle 3"/>
          <p:cNvSpPr>
            <a:spLocks noGrp="1" noChangeArrowheads="1"/>
          </p:cNvSpPr>
          <p:nvPr>
            <p:ph type="body" idx="4294967295"/>
          </p:nvPr>
        </p:nvSpPr>
        <p:spPr>
          <a:xfrm>
            <a:off x="457200" y="790575"/>
            <a:ext cx="8305800" cy="5667375"/>
          </a:xfrm>
        </p:spPr>
        <p:txBody>
          <a:bodyPr lIns="63500" tIns="25400" rIns="63500" bIns="25400">
            <a:spAutoFit/>
          </a:bodyPr>
          <a:lstStyle/>
          <a:p>
            <a:pPr>
              <a:lnSpc>
                <a:spcPct val="125000"/>
              </a:lnSpc>
              <a:buFontTx/>
              <a:buNone/>
            </a:pPr>
            <a:r>
              <a:rPr lang="zh-CN" altLang="en-US" sz="2000" dirty="0" smtClean="0">
                <a:ea typeface="黑体" pitchFamily="49" charset="-122"/>
                <a:cs typeface="Arial" pitchFamily="34" charset="0"/>
              </a:rPr>
              <a:t>设两个规格化浮点数分别为 </a:t>
            </a:r>
            <a:r>
              <a:rPr lang="en-US" altLang="en-US" sz="2000" dirty="0" smtClean="0">
                <a:ea typeface="黑体" pitchFamily="49" charset="-122"/>
                <a:cs typeface="Arial" pitchFamily="34" charset="0"/>
              </a:rPr>
              <a:t>A=M</a:t>
            </a:r>
            <a:r>
              <a:rPr lang="en-US" altLang="en-US" sz="2000" baseline="-2000" dirty="0" smtClean="0">
                <a:ea typeface="黑体" pitchFamily="49" charset="-122"/>
                <a:cs typeface="Arial" pitchFamily="34" charset="0"/>
              </a:rPr>
              <a:t>a </a:t>
            </a:r>
            <a:r>
              <a:rPr lang="en-US" altLang="en-US" sz="2000" baseline="30000" dirty="0" smtClean="0">
                <a:ea typeface="黑体" pitchFamily="49" charset="-122"/>
                <a:cs typeface="Arial" pitchFamily="34" charset="0"/>
              </a:rPr>
              <a:t>.</a:t>
            </a:r>
            <a:r>
              <a:rPr lang="en-US" altLang="en-US" sz="2000" baseline="-2000" dirty="0" smtClean="0">
                <a:ea typeface="黑体" pitchFamily="49" charset="-122"/>
                <a:cs typeface="Arial" pitchFamily="34" charset="0"/>
              </a:rPr>
              <a:t> </a:t>
            </a:r>
            <a:r>
              <a:rPr lang="en-US" altLang="en-US" sz="2000" dirty="0" smtClean="0">
                <a:ea typeface="黑体" pitchFamily="49" charset="-122"/>
                <a:cs typeface="Arial" pitchFamily="34" charset="0"/>
              </a:rPr>
              <a:t>2</a:t>
            </a:r>
            <a:r>
              <a:rPr lang="en-US" altLang="en-US" sz="2000" baseline="38000" dirty="0" smtClean="0">
                <a:ea typeface="黑体" pitchFamily="49" charset="-122"/>
                <a:cs typeface="Arial" pitchFamily="34" charset="0"/>
              </a:rPr>
              <a:t>Ea     </a:t>
            </a:r>
            <a:r>
              <a:rPr lang="en-US" altLang="en-US" sz="2000" dirty="0" smtClean="0">
                <a:ea typeface="黑体" pitchFamily="49" charset="-122"/>
                <a:cs typeface="Arial" pitchFamily="34" charset="0"/>
              </a:rPr>
              <a:t>B=M</a:t>
            </a:r>
            <a:r>
              <a:rPr lang="en-US" altLang="en-US" sz="2000" baseline="-2000" dirty="0" smtClean="0">
                <a:ea typeface="黑体" pitchFamily="49" charset="-122"/>
                <a:cs typeface="Arial" pitchFamily="34" charset="0"/>
              </a:rPr>
              <a:t>b</a:t>
            </a:r>
            <a:r>
              <a:rPr lang="en-US" altLang="en-US" sz="2000" baseline="30000" dirty="0" smtClean="0">
                <a:ea typeface="黑体" pitchFamily="49" charset="-122"/>
                <a:cs typeface="Arial" pitchFamily="34" charset="0"/>
              </a:rPr>
              <a:t>.</a:t>
            </a:r>
            <a:r>
              <a:rPr lang="en-US" altLang="en-US" sz="2000" dirty="0" smtClean="0">
                <a:ea typeface="黑体" pitchFamily="49" charset="-122"/>
                <a:cs typeface="Arial" pitchFamily="34" charset="0"/>
              </a:rPr>
              <a:t>2</a:t>
            </a:r>
            <a:r>
              <a:rPr lang="en-US" altLang="en-US" sz="2000" baseline="38000" dirty="0" smtClean="0">
                <a:ea typeface="黑体" pitchFamily="49" charset="-122"/>
                <a:cs typeface="Arial" pitchFamily="34" charset="0"/>
              </a:rPr>
              <a:t>Eb  </a:t>
            </a:r>
            <a:r>
              <a:rPr lang="en-US" altLang="en-US" sz="2000" dirty="0" smtClean="0">
                <a:ea typeface="黑体" pitchFamily="49" charset="-122"/>
                <a:cs typeface="Arial" pitchFamily="34" charset="0"/>
              </a:rPr>
              <a:t>,</a:t>
            </a:r>
            <a:r>
              <a:rPr lang="zh-CN" altLang="en-US" sz="2000" dirty="0" smtClean="0">
                <a:ea typeface="黑体" pitchFamily="49" charset="-122"/>
                <a:cs typeface="Arial" pitchFamily="34" charset="0"/>
              </a:rPr>
              <a:t>则：</a:t>
            </a:r>
            <a:r>
              <a:rPr lang="zh-CN" altLang="en-US" sz="2000" baseline="38000" dirty="0" smtClean="0">
                <a:ea typeface="黑体" pitchFamily="49" charset="-122"/>
                <a:cs typeface="Arial" pitchFamily="34" charset="0"/>
              </a:rPr>
              <a:t> </a:t>
            </a:r>
          </a:p>
          <a:p>
            <a:pPr>
              <a:lnSpc>
                <a:spcPct val="125000"/>
              </a:lnSpc>
              <a:buFontTx/>
              <a:buNone/>
            </a:pPr>
            <a:r>
              <a:rPr lang="zh-CN" altLang="zh-CN" sz="2000" baseline="38000" dirty="0" smtClean="0">
                <a:ea typeface="黑体" pitchFamily="49" charset="-122"/>
                <a:cs typeface="Arial" pitchFamily="34" charset="0"/>
              </a:rPr>
              <a:t>　　</a:t>
            </a:r>
            <a:r>
              <a:rPr lang="en-US" altLang="zh-CN" sz="2000" dirty="0" smtClean="0">
                <a:solidFill>
                  <a:schemeClr val="accent2"/>
                </a:solidFill>
                <a:ea typeface="黑体" pitchFamily="49" charset="-122"/>
                <a:cs typeface="Arial" pitchFamily="34" charset="0"/>
              </a:rPr>
              <a:t>A</a:t>
            </a:r>
            <a:r>
              <a:rPr lang="en-US" altLang="zh-CN" sz="2000" u="sng" baseline="28000" dirty="0" smtClean="0">
                <a:solidFill>
                  <a:schemeClr val="accent2"/>
                </a:solidFill>
                <a:ea typeface="黑体" pitchFamily="49" charset="-122"/>
                <a:cs typeface="Arial" pitchFamily="34" charset="0"/>
              </a:rPr>
              <a:t>+</a:t>
            </a:r>
            <a:r>
              <a:rPr lang="en-US" altLang="zh-CN" sz="2000" dirty="0" smtClean="0">
                <a:solidFill>
                  <a:schemeClr val="accent2"/>
                </a:solidFill>
                <a:ea typeface="黑体" pitchFamily="49" charset="-122"/>
                <a:cs typeface="Arial" pitchFamily="34" charset="0"/>
              </a:rPr>
              <a:t>B</a:t>
            </a:r>
            <a:r>
              <a:rPr lang="en-US" altLang="en-US" sz="2000" baseline="38000" dirty="0" smtClean="0">
                <a:solidFill>
                  <a:schemeClr val="accent2"/>
                </a:solidFill>
                <a:ea typeface="黑体" pitchFamily="49" charset="-122"/>
                <a:cs typeface="Arial" pitchFamily="34" charset="0"/>
              </a:rPr>
              <a:t> </a:t>
            </a:r>
            <a:r>
              <a:rPr lang="en-US" altLang="en-US" sz="2000" dirty="0" smtClean="0">
                <a:solidFill>
                  <a:schemeClr val="accent2"/>
                </a:solidFill>
                <a:ea typeface="黑体" pitchFamily="49" charset="-122"/>
                <a:cs typeface="Arial" pitchFamily="34" charset="0"/>
              </a:rPr>
              <a:t>=</a:t>
            </a:r>
            <a:r>
              <a:rPr lang="en-US" altLang="zh-CN" sz="2000" dirty="0" smtClean="0">
                <a:solidFill>
                  <a:schemeClr val="accent2"/>
                </a:solidFill>
                <a:ea typeface="黑体" pitchFamily="49" charset="-122"/>
                <a:cs typeface="Arial" pitchFamily="34" charset="0"/>
              </a:rPr>
              <a:t>(</a:t>
            </a:r>
            <a:r>
              <a:rPr lang="en-US" altLang="en-US" sz="2000" dirty="0" smtClean="0">
                <a:solidFill>
                  <a:schemeClr val="accent2"/>
                </a:solidFill>
                <a:ea typeface="黑体" pitchFamily="49" charset="-122"/>
                <a:cs typeface="Arial" pitchFamily="34" charset="0"/>
              </a:rPr>
              <a:t>M</a:t>
            </a:r>
            <a:r>
              <a:rPr lang="en-US" altLang="en-US" sz="2000" baseline="-2000" dirty="0" smtClean="0">
                <a:solidFill>
                  <a:schemeClr val="accent2"/>
                </a:solidFill>
                <a:ea typeface="黑体" pitchFamily="49" charset="-122"/>
                <a:cs typeface="Arial" pitchFamily="34" charset="0"/>
              </a:rPr>
              <a:t>a </a:t>
            </a:r>
            <a:r>
              <a:rPr lang="en-US" altLang="zh-CN" sz="2000" u="sng" baseline="28000" dirty="0" smtClean="0">
                <a:solidFill>
                  <a:schemeClr val="accent2"/>
                </a:solidFill>
                <a:ea typeface="黑体" pitchFamily="49" charset="-122"/>
                <a:cs typeface="Arial" pitchFamily="34" charset="0"/>
              </a:rPr>
              <a:t>+</a:t>
            </a:r>
            <a:r>
              <a:rPr lang="en-US" altLang="en-US" sz="2000" baseline="-2000" dirty="0" smtClean="0">
                <a:solidFill>
                  <a:schemeClr val="accent2"/>
                </a:solidFill>
                <a:ea typeface="黑体" pitchFamily="49" charset="-122"/>
                <a:cs typeface="Arial" pitchFamily="34" charset="0"/>
              </a:rPr>
              <a:t> </a:t>
            </a:r>
            <a:r>
              <a:rPr lang="en-US" altLang="en-US" sz="2000" dirty="0" smtClean="0">
                <a:solidFill>
                  <a:schemeClr val="accent2"/>
                </a:solidFill>
                <a:ea typeface="黑体" pitchFamily="49" charset="-122"/>
                <a:cs typeface="Arial" pitchFamily="34" charset="0"/>
              </a:rPr>
              <a:t>M</a:t>
            </a:r>
            <a:r>
              <a:rPr lang="en-US" altLang="en-US" sz="2000" baseline="-2000" dirty="0" smtClean="0">
                <a:solidFill>
                  <a:schemeClr val="accent2"/>
                </a:solidFill>
                <a:ea typeface="黑体" pitchFamily="49" charset="-122"/>
                <a:cs typeface="Arial" pitchFamily="34" charset="0"/>
              </a:rPr>
              <a:t>b</a:t>
            </a:r>
            <a:r>
              <a:rPr lang="en-US" altLang="en-US" sz="2000" baseline="30000" dirty="0" smtClean="0">
                <a:solidFill>
                  <a:schemeClr val="accent2"/>
                </a:solidFill>
                <a:ea typeface="黑体" pitchFamily="49" charset="-122"/>
                <a:cs typeface="Arial" pitchFamily="34" charset="0"/>
              </a:rPr>
              <a:t>.</a:t>
            </a:r>
            <a:r>
              <a:rPr lang="en-US" altLang="en-US" sz="2000" dirty="0" smtClean="0">
                <a:solidFill>
                  <a:schemeClr val="accent2"/>
                </a:solidFill>
                <a:ea typeface="黑体" pitchFamily="49" charset="-122"/>
                <a:cs typeface="Arial" pitchFamily="34" charset="0"/>
              </a:rPr>
              <a:t>2</a:t>
            </a:r>
            <a:r>
              <a:rPr lang="en-US" altLang="en-US" sz="2000" baseline="38000" dirty="0" smtClean="0">
                <a:solidFill>
                  <a:schemeClr val="accent2"/>
                </a:solidFill>
                <a:ea typeface="黑体" pitchFamily="49" charset="-122"/>
                <a:cs typeface="Arial" pitchFamily="34" charset="0"/>
              </a:rPr>
              <a:t>-(</a:t>
            </a:r>
            <a:r>
              <a:rPr lang="en-US" altLang="en-US" sz="2000" baseline="38000" dirty="0" err="1" smtClean="0">
                <a:solidFill>
                  <a:schemeClr val="accent2"/>
                </a:solidFill>
                <a:ea typeface="黑体" pitchFamily="49" charset="-122"/>
                <a:cs typeface="Arial" pitchFamily="34" charset="0"/>
              </a:rPr>
              <a:t>Ea-Eb</a:t>
            </a:r>
            <a:r>
              <a:rPr lang="en-US" altLang="en-US" sz="2000" baseline="38000" dirty="0" smtClean="0">
                <a:solidFill>
                  <a:schemeClr val="accent2"/>
                </a:solidFill>
                <a:ea typeface="黑体" pitchFamily="49" charset="-122"/>
                <a:cs typeface="Arial" pitchFamily="34" charset="0"/>
              </a:rPr>
              <a:t>)</a:t>
            </a:r>
            <a:r>
              <a:rPr lang="en-US" altLang="zh-CN" sz="2000" dirty="0" smtClean="0">
                <a:solidFill>
                  <a:schemeClr val="accent2"/>
                </a:solidFill>
                <a:ea typeface="黑体" pitchFamily="49" charset="-122"/>
                <a:cs typeface="Arial" pitchFamily="34" charset="0"/>
              </a:rPr>
              <a:t>)</a:t>
            </a:r>
            <a:r>
              <a:rPr lang="en-US" altLang="en-US" sz="2000" baseline="30000" dirty="0" smtClean="0">
                <a:solidFill>
                  <a:schemeClr val="accent2"/>
                </a:solidFill>
                <a:ea typeface="黑体" pitchFamily="49" charset="-122"/>
                <a:cs typeface="Arial" pitchFamily="34" charset="0"/>
              </a:rPr>
              <a:t>.</a:t>
            </a:r>
            <a:r>
              <a:rPr lang="en-US" altLang="en-US" sz="2000" baseline="-2000" dirty="0" smtClean="0">
                <a:solidFill>
                  <a:schemeClr val="accent2"/>
                </a:solidFill>
                <a:ea typeface="黑体" pitchFamily="49" charset="-122"/>
                <a:cs typeface="Arial" pitchFamily="34" charset="0"/>
              </a:rPr>
              <a:t> </a:t>
            </a:r>
            <a:r>
              <a:rPr lang="en-US" altLang="en-US" sz="2000" dirty="0" smtClean="0">
                <a:solidFill>
                  <a:schemeClr val="accent2"/>
                </a:solidFill>
                <a:ea typeface="黑体" pitchFamily="49" charset="-122"/>
                <a:cs typeface="Arial" pitchFamily="34" charset="0"/>
              </a:rPr>
              <a:t>2</a:t>
            </a:r>
            <a:r>
              <a:rPr lang="en-US" altLang="en-US" sz="2000" baseline="38000" dirty="0" smtClean="0">
                <a:solidFill>
                  <a:schemeClr val="accent2"/>
                </a:solidFill>
                <a:ea typeface="黑体" pitchFamily="49" charset="-122"/>
                <a:cs typeface="Arial" pitchFamily="34" charset="0"/>
              </a:rPr>
              <a:t>Ea      </a:t>
            </a:r>
            <a:r>
              <a:rPr lang="en-US" altLang="en-US" sz="2000" dirty="0" smtClean="0">
                <a:solidFill>
                  <a:schemeClr val="accent2"/>
                </a:solidFill>
                <a:ea typeface="黑体" pitchFamily="49" charset="-122"/>
                <a:cs typeface="Arial" pitchFamily="34" charset="0"/>
              </a:rPr>
              <a:t>(</a:t>
            </a:r>
            <a:r>
              <a:rPr lang="zh-CN" altLang="en-US" sz="2000" dirty="0" smtClean="0">
                <a:solidFill>
                  <a:schemeClr val="accent2"/>
                </a:solidFill>
                <a:ea typeface="黑体" pitchFamily="49" charset="-122"/>
                <a:cs typeface="Arial" pitchFamily="34" charset="0"/>
              </a:rPr>
              <a:t>假设</a:t>
            </a:r>
            <a:r>
              <a:rPr lang="en-US" altLang="en-US" sz="2000" dirty="0" err="1" smtClean="0">
                <a:solidFill>
                  <a:schemeClr val="accent2"/>
                </a:solidFill>
                <a:ea typeface="黑体" pitchFamily="49" charset="-122"/>
                <a:cs typeface="Arial" pitchFamily="34" charset="0"/>
              </a:rPr>
              <a:t>Ea</a:t>
            </a:r>
            <a:r>
              <a:rPr lang="en-US" altLang="zh-CN" sz="2000" dirty="0" smtClean="0">
                <a:solidFill>
                  <a:schemeClr val="accent2"/>
                </a:solidFill>
                <a:ea typeface="黑体" pitchFamily="49" charset="-122"/>
                <a:cs typeface="Arial" pitchFamily="34" charset="0"/>
              </a:rPr>
              <a:t>&gt;=</a:t>
            </a:r>
            <a:r>
              <a:rPr lang="en-US" altLang="en-US" sz="2000" dirty="0" err="1" smtClean="0">
                <a:solidFill>
                  <a:schemeClr val="accent2"/>
                </a:solidFill>
                <a:ea typeface="黑体" pitchFamily="49" charset="-122"/>
                <a:cs typeface="Arial" pitchFamily="34" charset="0"/>
              </a:rPr>
              <a:t>Eb</a:t>
            </a:r>
            <a:r>
              <a:rPr lang="en-US" altLang="en-US" sz="2000" baseline="38000" dirty="0" smtClean="0">
                <a:solidFill>
                  <a:schemeClr val="accent2"/>
                </a:solidFill>
                <a:ea typeface="黑体" pitchFamily="49" charset="-122"/>
                <a:cs typeface="Arial" pitchFamily="34" charset="0"/>
              </a:rPr>
              <a:t> </a:t>
            </a:r>
            <a:r>
              <a:rPr lang="en-US" altLang="en-US" sz="2000" dirty="0" smtClean="0">
                <a:solidFill>
                  <a:schemeClr val="accent2"/>
                </a:solidFill>
                <a:ea typeface="黑体" pitchFamily="49" charset="-122"/>
                <a:cs typeface="Arial" pitchFamily="34" charset="0"/>
              </a:rPr>
              <a:t>)</a:t>
            </a:r>
            <a:endParaRPr lang="en-US" altLang="en-US" sz="2000" baseline="38000" dirty="0" smtClean="0">
              <a:solidFill>
                <a:schemeClr val="accent2"/>
              </a:solidFill>
              <a:ea typeface="黑体" pitchFamily="49" charset="-122"/>
              <a:cs typeface="Arial" pitchFamily="34" charset="0"/>
            </a:endParaRPr>
          </a:p>
          <a:p>
            <a:pPr>
              <a:lnSpc>
                <a:spcPct val="125000"/>
              </a:lnSpc>
              <a:buFontTx/>
              <a:buNone/>
            </a:pPr>
            <a:r>
              <a:rPr lang="en-US" altLang="zh-CN" sz="2000" baseline="38000" dirty="0" smtClean="0">
                <a:ea typeface="黑体" pitchFamily="49" charset="-122"/>
                <a:cs typeface="Arial" pitchFamily="34" charset="0"/>
              </a:rPr>
              <a:t>　　</a:t>
            </a:r>
            <a:r>
              <a:rPr lang="en-US" altLang="zh-CN" sz="2000" dirty="0" smtClean="0">
                <a:solidFill>
                  <a:schemeClr val="accent2"/>
                </a:solidFill>
                <a:ea typeface="黑体" pitchFamily="49" charset="-122"/>
                <a:cs typeface="Arial" pitchFamily="34" charset="0"/>
              </a:rPr>
              <a:t>A*B</a:t>
            </a:r>
            <a:r>
              <a:rPr lang="en-US" altLang="en-US" sz="2000" baseline="38000" dirty="0" smtClean="0">
                <a:solidFill>
                  <a:schemeClr val="accent2"/>
                </a:solidFill>
                <a:ea typeface="黑体" pitchFamily="49" charset="-122"/>
                <a:cs typeface="Arial" pitchFamily="34" charset="0"/>
              </a:rPr>
              <a:t> </a:t>
            </a:r>
            <a:r>
              <a:rPr lang="en-US" altLang="en-US" sz="2000" dirty="0" smtClean="0">
                <a:solidFill>
                  <a:schemeClr val="accent2"/>
                </a:solidFill>
                <a:ea typeface="黑体" pitchFamily="49" charset="-122"/>
                <a:cs typeface="Arial" pitchFamily="34" charset="0"/>
              </a:rPr>
              <a:t>=(M</a:t>
            </a:r>
            <a:r>
              <a:rPr lang="en-US" altLang="en-US" sz="2000" baseline="-2000" dirty="0" smtClean="0">
                <a:solidFill>
                  <a:schemeClr val="accent2"/>
                </a:solidFill>
                <a:ea typeface="黑体" pitchFamily="49" charset="-122"/>
                <a:cs typeface="Arial" pitchFamily="34" charset="0"/>
              </a:rPr>
              <a:t>a </a:t>
            </a:r>
            <a:r>
              <a:rPr lang="en-US" altLang="zh-CN" sz="2000" dirty="0" smtClean="0">
                <a:solidFill>
                  <a:schemeClr val="accent2"/>
                </a:solidFill>
                <a:ea typeface="黑体" pitchFamily="49" charset="-122"/>
                <a:cs typeface="Arial" pitchFamily="34" charset="0"/>
              </a:rPr>
              <a:t>*</a:t>
            </a:r>
            <a:r>
              <a:rPr lang="en-US" altLang="en-US" sz="2000" baseline="-2000" dirty="0" smtClean="0">
                <a:solidFill>
                  <a:schemeClr val="accent2"/>
                </a:solidFill>
                <a:ea typeface="黑体" pitchFamily="49" charset="-122"/>
                <a:cs typeface="Arial" pitchFamily="34" charset="0"/>
              </a:rPr>
              <a:t> </a:t>
            </a:r>
            <a:r>
              <a:rPr lang="en-US" altLang="en-US" sz="2000" dirty="0" smtClean="0">
                <a:solidFill>
                  <a:schemeClr val="accent2"/>
                </a:solidFill>
                <a:ea typeface="黑体" pitchFamily="49" charset="-122"/>
                <a:cs typeface="Arial" pitchFamily="34" charset="0"/>
              </a:rPr>
              <a:t>M</a:t>
            </a:r>
            <a:r>
              <a:rPr lang="en-US" altLang="en-US" sz="2000" baseline="-2000" dirty="0" smtClean="0">
                <a:solidFill>
                  <a:schemeClr val="accent2"/>
                </a:solidFill>
                <a:ea typeface="黑体" pitchFamily="49" charset="-122"/>
                <a:cs typeface="Arial" pitchFamily="34" charset="0"/>
              </a:rPr>
              <a:t>b</a:t>
            </a:r>
            <a:r>
              <a:rPr lang="en-US" altLang="en-US" sz="2000" dirty="0" smtClean="0">
                <a:solidFill>
                  <a:schemeClr val="accent2"/>
                </a:solidFill>
                <a:ea typeface="黑体" pitchFamily="49" charset="-122"/>
                <a:cs typeface="Arial" pitchFamily="34" charset="0"/>
              </a:rPr>
              <a:t>)</a:t>
            </a:r>
            <a:r>
              <a:rPr lang="en-US" altLang="en-US" sz="2000" baseline="30000" dirty="0" smtClean="0">
                <a:solidFill>
                  <a:schemeClr val="accent2"/>
                </a:solidFill>
                <a:ea typeface="黑体" pitchFamily="49" charset="-122"/>
                <a:cs typeface="Arial" pitchFamily="34" charset="0"/>
              </a:rPr>
              <a:t>.</a:t>
            </a:r>
            <a:r>
              <a:rPr lang="en-US" altLang="en-US" sz="2000" dirty="0" smtClean="0">
                <a:solidFill>
                  <a:schemeClr val="accent2"/>
                </a:solidFill>
                <a:ea typeface="黑体" pitchFamily="49" charset="-122"/>
                <a:cs typeface="Arial" pitchFamily="34" charset="0"/>
              </a:rPr>
              <a:t>2</a:t>
            </a:r>
            <a:r>
              <a:rPr lang="en-US" altLang="en-US" sz="2000" baseline="38000" dirty="0" smtClean="0">
                <a:solidFill>
                  <a:schemeClr val="accent2"/>
                </a:solidFill>
                <a:ea typeface="黑体" pitchFamily="49" charset="-122"/>
                <a:cs typeface="Arial" pitchFamily="34" charset="0"/>
              </a:rPr>
              <a:t>Ea+Eb</a:t>
            </a:r>
          </a:p>
          <a:p>
            <a:pPr>
              <a:lnSpc>
                <a:spcPct val="125000"/>
              </a:lnSpc>
              <a:buFontTx/>
              <a:buNone/>
            </a:pPr>
            <a:r>
              <a:rPr lang="en-US" altLang="zh-CN" sz="2000" baseline="38000" dirty="0" smtClean="0">
                <a:solidFill>
                  <a:schemeClr val="accent2"/>
                </a:solidFill>
                <a:ea typeface="黑体" pitchFamily="49" charset="-122"/>
                <a:cs typeface="Arial" pitchFamily="34" charset="0"/>
              </a:rPr>
              <a:t>　　</a:t>
            </a:r>
            <a:r>
              <a:rPr lang="en-US" altLang="zh-CN" sz="2000" dirty="0" smtClean="0">
                <a:solidFill>
                  <a:schemeClr val="accent2"/>
                </a:solidFill>
                <a:ea typeface="黑体" pitchFamily="49" charset="-122"/>
                <a:cs typeface="Arial" pitchFamily="34" charset="0"/>
              </a:rPr>
              <a:t>A/B</a:t>
            </a:r>
            <a:r>
              <a:rPr lang="en-US" altLang="en-US" sz="2000" baseline="38000" dirty="0" smtClean="0">
                <a:solidFill>
                  <a:schemeClr val="accent2"/>
                </a:solidFill>
                <a:ea typeface="黑体" pitchFamily="49" charset="-122"/>
                <a:cs typeface="Arial" pitchFamily="34" charset="0"/>
              </a:rPr>
              <a:t> </a:t>
            </a:r>
            <a:r>
              <a:rPr lang="en-US" altLang="en-US" sz="2000" dirty="0" smtClean="0">
                <a:solidFill>
                  <a:schemeClr val="accent2"/>
                </a:solidFill>
                <a:ea typeface="黑体" pitchFamily="49" charset="-122"/>
                <a:cs typeface="Arial" pitchFamily="34" charset="0"/>
              </a:rPr>
              <a:t>=(M</a:t>
            </a:r>
            <a:r>
              <a:rPr lang="en-US" altLang="en-US" sz="2000" baseline="-2000" dirty="0" smtClean="0">
                <a:solidFill>
                  <a:schemeClr val="accent2"/>
                </a:solidFill>
                <a:ea typeface="黑体" pitchFamily="49" charset="-122"/>
                <a:cs typeface="Arial" pitchFamily="34" charset="0"/>
              </a:rPr>
              <a:t>a </a:t>
            </a:r>
            <a:r>
              <a:rPr lang="en-US" altLang="zh-CN" sz="2000" dirty="0" smtClean="0">
                <a:solidFill>
                  <a:schemeClr val="accent2"/>
                </a:solidFill>
                <a:ea typeface="黑体" pitchFamily="49" charset="-122"/>
                <a:cs typeface="Arial" pitchFamily="34" charset="0"/>
              </a:rPr>
              <a:t>/</a:t>
            </a:r>
            <a:r>
              <a:rPr lang="en-US" altLang="en-US" sz="2000" baseline="-2000" dirty="0" smtClean="0">
                <a:solidFill>
                  <a:schemeClr val="accent2"/>
                </a:solidFill>
                <a:ea typeface="黑体" pitchFamily="49" charset="-122"/>
                <a:cs typeface="Arial" pitchFamily="34" charset="0"/>
              </a:rPr>
              <a:t> </a:t>
            </a:r>
            <a:r>
              <a:rPr lang="en-US" altLang="en-US" sz="2000" dirty="0" smtClean="0">
                <a:solidFill>
                  <a:schemeClr val="accent2"/>
                </a:solidFill>
                <a:ea typeface="黑体" pitchFamily="49" charset="-122"/>
                <a:cs typeface="Arial" pitchFamily="34" charset="0"/>
              </a:rPr>
              <a:t>M</a:t>
            </a:r>
            <a:r>
              <a:rPr lang="en-US" altLang="en-US" sz="2000" baseline="-2000" dirty="0" smtClean="0">
                <a:solidFill>
                  <a:schemeClr val="accent2"/>
                </a:solidFill>
                <a:ea typeface="黑体" pitchFamily="49" charset="-122"/>
                <a:cs typeface="Arial" pitchFamily="34" charset="0"/>
              </a:rPr>
              <a:t>b</a:t>
            </a:r>
            <a:r>
              <a:rPr lang="en-US" altLang="en-US" sz="2000" dirty="0" smtClean="0">
                <a:solidFill>
                  <a:schemeClr val="accent2"/>
                </a:solidFill>
                <a:ea typeface="黑体" pitchFamily="49" charset="-122"/>
                <a:cs typeface="Arial" pitchFamily="34" charset="0"/>
              </a:rPr>
              <a:t>)</a:t>
            </a:r>
            <a:r>
              <a:rPr lang="en-US" altLang="en-US" sz="2000" baseline="30000" dirty="0" smtClean="0">
                <a:solidFill>
                  <a:schemeClr val="accent2"/>
                </a:solidFill>
                <a:ea typeface="黑体" pitchFamily="49" charset="-122"/>
                <a:cs typeface="Arial" pitchFamily="34" charset="0"/>
              </a:rPr>
              <a:t>.</a:t>
            </a:r>
            <a:r>
              <a:rPr lang="en-US" altLang="en-US" sz="2000" dirty="0" smtClean="0">
                <a:solidFill>
                  <a:schemeClr val="accent2"/>
                </a:solidFill>
                <a:ea typeface="黑体" pitchFamily="49" charset="-122"/>
                <a:cs typeface="Arial" pitchFamily="34" charset="0"/>
              </a:rPr>
              <a:t>2</a:t>
            </a:r>
            <a:r>
              <a:rPr lang="en-US" altLang="en-US" sz="2000" baseline="38000" dirty="0" smtClean="0">
                <a:solidFill>
                  <a:schemeClr val="accent2"/>
                </a:solidFill>
                <a:ea typeface="黑体" pitchFamily="49" charset="-122"/>
                <a:cs typeface="Arial" pitchFamily="34" charset="0"/>
              </a:rPr>
              <a:t>Ea-Eb</a:t>
            </a:r>
          </a:p>
          <a:p>
            <a:pPr>
              <a:lnSpc>
                <a:spcPct val="125000"/>
              </a:lnSpc>
              <a:buFontTx/>
              <a:buNone/>
            </a:pPr>
            <a:r>
              <a:rPr lang="zh-CN" altLang="en-US" sz="2000" dirty="0" smtClean="0">
                <a:ea typeface="黑体" pitchFamily="49" charset="-122"/>
                <a:cs typeface="Arial" pitchFamily="34" charset="0"/>
              </a:rPr>
              <a:t>上述运算结果可能出现以下几种情况：</a:t>
            </a:r>
          </a:p>
          <a:p>
            <a:pPr>
              <a:lnSpc>
                <a:spcPct val="125000"/>
              </a:lnSpc>
              <a:buFontTx/>
              <a:buNone/>
            </a:pPr>
            <a:r>
              <a:rPr lang="zh-CN" altLang="en-US" sz="2000" dirty="0" smtClean="0">
                <a:solidFill>
                  <a:srgbClr val="0000FF"/>
                </a:solidFill>
                <a:ea typeface="黑体" pitchFamily="49" charset="-122"/>
                <a:cs typeface="Arial" pitchFamily="34" charset="0"/>
              </a:rPr>
              <a:t>阶码上溢：</a:t>
            </a:r>
            <a:r>
              <a:rPr lang="zh-CN" altLang="en-US" sz="2000" dirty="0" smtClean="0">
                <a:ea typeface="黑体" pitchFamily="49" charset="-122"/>
                <a:cs typeface="Arial" pitchFamily="34" charset="0"/>
              </a:rPr>
              <a:t>一个正指数超过了最大允许值 </a:t>
            </a:r>
            <a:r>
              <a:rPr lang="zh-CN" altLang="en-US" sz="2000" dirty="0" smtClean="0">
                <a:solidFill>
                  <a:schemeClr val="accent2"/>
                </a:solidFill>
                <a:ea typeface="黑体" pitchFamily="49" charset="-122"/>
                <a:cs typeface="Arial" pitchFamily="34" charset="0"/>
              </a:rPr>
              <a:t>=〉+</a:t>
            </a:r>
            <a:r>
              <a:rPr lang="zh-CN" altLang="zh-CN" sz="2000" dirty="0" smtClean="0">
                <a:solidFill>
                  <a:schemeClr val="accent2"/>
                </a:solidFill>
                <a:ea typeface="黑体" pitchFamily="49" charset="-122"/>
                <a:cs typeface="Arial" pitchFamily="34" charset="0"/>
              </a:rPr>
              <a:t>∞/-∞</a:t>
            </a:r>
            <a:r>
              <a:rPr lang="zh-CN" altLang="en-US" sz="2000" dirty="0" smtClean="0">
                <a:solidFill>
                  <a:schemeClr val="accent2"/>
                </a:solidFill>
                <a:ea typeface="黑体" pitchFamily="49" charset="-122"/>
                <a:cs typeface="Arial" pitchFamily="34" charset="0"/>
              </a:rPr>
              <a:t>/溢出</a:t>
            </a:r>
            <a:endParaRPr lang="zh-CN" altLang="zh-CN" sz="2000" dirty="0" smtClean="0">
              <a:solidFill>
                <a:schemeClr val="accent2"/>
              </a:solidFill>
              <a:ea typeface="黑体" pitchFamily="49" charset="-122"/>
              <a:cs typeface="Arial" pitchFamily="34" charset="0"/>
            </a:endParaRPr>
          </a:p>
          <a:p>
            <a:pPr>
              <a:lnSpc>
                <a:spcPct val="125000"/>
              </a:lnSpc>
              <a:buFontTx/>
              <a:buNone/>
            </a:pPr>
            <a:r>
              <a:rPr lang="zh-CN" altLang="en-US" sz="2000" dirty="0" smtClean="0">
                <a:solidFill>
                  <a:srgbClr val="0000FF"/>
                </a:solidFill>
                <a:ea typeface="黑体" pitchFamily="49" charset="-122"/>
                <a:cs typeface="Arial" pitchFamily="34" charset="0"/>
              </a:rPr>
              <a:t>阶码下溢：</a:t>
            </a:r>
            <a:r>
              <a:rPr lang="zh-CN" altLang="en-US" sz="2000" dirty="0" smtClean="0">
                <a:ea typeface="黑体" pitchFamily="49" charset="-122"/>
                <a:cs typeface="Arial" pitchFamily="34" charset="0"/>
              </a:rPr>
              <a:t>一个负指数超过了最小允许值 </a:t>
            </a:r>
            <a:r>
              <a:rPr lang="zh-CN" altLang="en-US" sz="2000" dirty="0" smtClean="0">
                <a:solidFill>
                  <a:schemeClr val="accent2"/>
                </a:solidFill>
                <a:ea typeface="黑体" pitchFamily="49" charset="-122"/>
                <a:cs typeface="Arial" pitchFamily="34" charset="0"/>
              </a:rPr>
              <a:t>=〉+0</a:t>
            </a:r>
            <a:r>
              <a:rPr lang="zh-CN" altLang="zh-CN" sz="2000" dirty="0" smtClean="0">
                <a:solidFill>
                  <a:schemeClr val="accent2"/>
                </a:solidFill>
                <a:ea typeface="黑体" pitchFamily="49" charset="-122"/>
                <a:cs typeface="Arial" pitchFamily="34" charset="0"/>
              </a:rPr>
              <a:t>/-0</a:t>
            </a:r>
          </a:p>
          <a:p>
            <a:pPr>
              <a:lnSpc>
                <a:spcPct val="125000"/>
              </a:lnSpc>
              <a:buFontTx/>
              <a:buNone/>
            </a:pPr>
            <a:r>
              <a:rPr lang="zh-CN" altLang="en-US" sz="2000" dirty="0" smtClean="0">
                <a:solidFill>
                  <a:srgbClr val="0000FF"/>
                </a:solidFill>
                <a:ea typeface="黑体" pitchFamily="49" charset="-122"/>
                <a:cs typeface="Arial" pitchFamily="34" charset="0"/>
              </a:rPr>
              <a:t>尾数溢出：</a:t>
            </a:r>
            <a:r>
              <a:rPr lang="zh-CN" altLang="en-US" sz="2000" dirty="0" smtClean="0">
                <a:ea typeface="黑体" pitchFamily="49" charset="-122"/>
                <a:cs typeface="Arial" pitchFamily="34" charset="0"/>
              </a:rPr>
              <a:t>最高有效位有进位 </a:t>
            </a:r>
            <a:r>
              <a:rPr lang="zh-CN" altLang="en-US" sz="2000" dirty="0" smtClean="0">
                <a:solidFill>
                  <a:schemeClr val="accent2"/>
                </a:solidFill>
                <a:ea typeface="黑体" pitchFamily="49" charset="-122"/>
                <a:cs typeface="Arial" pitchFamily="34" charset="0"/>
              </a:rPr>
              <a:t>=〉右规</a:t>
            </a:r>
          </a:p>
          <a:p>
            <a:pPr>
              <a:lnSpc>
                <a:spcPct val="125000"/>
              </a:lnSpc>
              <a:buFontTx/>
              <a:buNone/>
            </a:pPr>
            <a:r>
              <a:rPr lang="zh-CN" altLang="en-US" sz="2000" dirty="0" smtClean="0">
                <a:solidFill>
                  <a:srgbClr val="0000FF"/>
                </a:solidFill>
                <a:ea typeface="黑体" pitchFamily="49" charset="-122"/>
                <a:cs typeface="Arial" pitchFamily="34" charset="0"/>
              </a:rPr>
              <a:t>非规格化尾数：</a:t>
            </a:r>
            <a:r>
              <a:rPr lang="zh-CN" altLang="en-US" sz="2000" dirty="0" smtClean="0">
                <a:ea typeface="黑体" pitchFamily="49" charset="-122"/>
                <a:cs typeface="Arial" pitchFamily="34" charset="0"/>
              </a:rPr>
              <a:t>数值部分高位为0 </a:t>
            </a:r>
            <a:r>
              <a:rPr lang="zh-CN" altLang="en-US" sz="2000" dirty="0" smtClean="0">
                <a:solidFill>
                  <a:schemeClr val="accent2"/>
                </a:solidFill>
                <a:ea typeface="黑体" pitchFamily="49" charset="-122"/>
                <a:cs typeface="Arial" pitchFamily="34" charset="0"/>
              </a:rPr>
              <a:t>=〉左规</a:t>
            </a:r>
          </a:p>
          <a:p>
            <a:pPr>
              <a:lnSpc>
                <a:spcPct val="125000"/>
              </a:lnSpc>
              <a:buFontTx/>
              <a:buNone/>
            </a:pPr>
            <a:r>
              <a:rPr lang="zh-CN" altLang="en-US" sz="2000" dirty="0" smtClean="0">
                <a:ea typeface="黑体" pitchFamily="49" charset="-122"/>
                <a:cs typeface="Arial" pitchFamily="34" charset="0"/>
              </a:rPr>
              <a:t>右规或对阶时，</a:t>
            </a:r>
            <a:r>
              <a:rPr lang="zh-CN" altLang="zh-CN" sz="2000" dirty="0" smtClean="0">
                <a:ea typeface="黑体" pitchFamily="49" charset="-122"/>
                <a:cs typeface="Arial" pitchFamily="34" charset="0"/>
              </a:rPr>
              <a:t>右段</a:t>
            </a:r>
            <a:r>
              <a:rPr lang="zh-CN" altLang="en-US" sz="2000" dirty="0" smtClean="0">
                <a:ea typeface="黑体" pitchFamily="49" charset="-122"/>
                <a:cs typeface="Arial" pitchFamily="34" charset="0"/>
              </a:rPr>
              <a:t>有效位丢失 </a:t>
            </a:r>
            <a:r>
              <a:rPr lang="zh-CN" altLang="en-US" sz="2000" dirty="0" smtClean="0">
                <a:solidFill>
                  <a:schemeClr val="accent2"/>
                </a:solidFill>
                <a:ea typeface="黑体" pitchFamily="49" charset="-122"/>
                <a:cs typeface="Arial" pitchFamily="34" charset="0"/>
              </a:rPr>
              <a:t>=〉尾数舍入</a:t>
            </a:r>
          </a:p>
          <a:p>
            <a:pPr>
              <a:lnSpc>
                <a:spcPct val="125000"/>
              </a:lnSpc>
              <a:buFontTx/>
              <a:buNone/>
            </a:pPr>
            <a:r>
              <a:rPr lang="en-US" altLang="zh-CN" sz="2000" dirty="0" smtClean="0">
                <a:ea typeface="黑体" pitchFamily="49" charset="-122"/>
                <a:cs typeface="Arial" pitchFamily="34" charset="0"/>
              </a:rPr>
              <a:t>     IEEE</a:t>
            </a:r>
            <a:r>
              <a:rPr lang="zh-CN" altLang="en-US" sz="2000" dirty="0" smtClean="0">
                <a:ea typeface="黑体" pitchFamily="49" charset="-122"/>
                <a:cs typeface="Arial" pitchFamily="34" charset="0"/>
              </a:rPr>
              <a:t>建议实现时为每种异常情况提供一个</a:t>
            </a:r>
            <a:r>
              <a:rPr lang="zh-CN" altLang="en-US" sz="2000" dirty="0" smtClean="0">
                <a:solidFill>
                  <a:srgbClr val="CC3300"/>
                </a:solidFill>
                <a:ea typeface="黑体" pitchFamily="49" charset="-122"/>
                <a:cs typeface="Arial" pitchFamily="34" charset="0"/>
              </a:rPr>
              <a:t>自陷允许位</a:t>
            </a:r>
            <a:r>
              <a:rPr lang="zh-CN" altLang="en-US" sz="2000" dirty="0" smtClean="0">
                <a:ea typeface="黑体" pitchFamily="49" charset="-122"/>
                <a:cs typeface="Arial" pitchFamily="34" charset="0"/>
              </a:rPr>
              <a:t>。若某异常对应的位为</a:t>
            </a:r>
            <a:r>
              <a:rPr lang="en-US" altLang="zh-CN" sz="2000" dirty="0" smtClean="0">
                <a:ea typeface="黑体" pitchFamily="49" charset="-122"/>
                <a:cs typeface="Arial" pitchFamily="34" charset="0"/>
              </a:rPr>
              <a:t>1</a:t>
            </a:r>
            <a:r>
              <a:rPr lang="zh-CN" altLang="en-US" sz="2000" dirty="0" smtClean="0">
                <a:ea typeface="黑体" pitchFamily="49" charset="-122"/>
                <a:cs typeface="Arial" pitchFamily="34" charset="0"/>
              </a:rPr>
              <a:t>，则发生相应异常时，就调用一个特定的异常处理程序执行。</a:t>
            </a:r>
          </a:p>
          <a:p>
            <a:pPr>
              <a:lnSpc>
                <a:spcPct val="125000"/>
              </a:lnSpc>
              <a:buFontTx/>
              <a:buNone/>
            </a:pPr>
            <a:endParaRPr lang="zh-CN" altLang="zh-CN" sz="2000" dirty="0" smtClean="0">
              <a:ea typeface="黑体" pitchFamily="49" charset="-122"/>
              <a:cs typeface="Arial" pitchFamily="34" charset="0"/>
            </a:endParaRPr>
          </a:p>
        </p:txBody>
      </p:sp>
      <p:sp>
        <p:nvSpPr>
          <p:cNvPr id="377860" name="Text Box 4"/>
          <p:cNvSpPr txBox="1">
            <a:spLocks noChangeArrowheads="1"/>
          </p:cNvSpPr>
          <p:nvPr/>
        </p:nvSpPr>
        <p:spPr bwMode="auto">
          <a:xfrm>
            <a:off x="5689600" y="2682875"/>
            <a:ext cx="2951163" cy="396875"/>
          </a:xfrm>
          <a:prstGeom prst="rect">
            <a:avLst/>
          </a:prstGeom>
          <a:noFill/>
          <a:ln w="12700">
            <a:noFill/>
            <a:miter lim="800000"/>
            <a:headEnd/>
            <a:tailEnd/>
          </a:ln>
        </p:spPr>
        <p:txBody>
          <a:bodyPr>
            <a:spAutoFit/>
          </a:bodyPr>
          <a:lstStyle/>
          <a:p>
            <a:pPr eaLnBrk="0" hangingPunct="0">
              <a:spcBef>
                <a:spcPct val="50000"/>
              </a:spcBef>
            </a:pPr>
            <a:r>
              <a:rPr lang="en-US" altLang="zh-CN" sz="2000" b="1">
                <a:solidFill>
                  <a:srgbClr val="CC0000"/>
                </a:solidFill>
                <a:ea typeface="黑体" pitchFamily="49" charset="-122"/>
              </a:rPr>
              <a:t>SP</a:t>
            </a:r>
            <a:r>
              <a:rPr lang="zh-CN" altLang="en-US" sz="2000" b="1">
                <a:solidFill>
                  <a:srgbClr val="CC0000"/>
                </a:solidFill>
                <a:ea typeface="黑体" pitchFamily="49" charset="-122"/>
              </a:rPr>
              <a:t>最大指数为多少？</a:t>
            </a:r>
          </a:p>
        </p:txBody>
      </p:sp>
      <p:sp>
        <p:nvSpPr>
          <p:cNvPr id="377861" name="Text Box 5"/>
          <p:cNvSpPr txBox="1">
            <a:spLocks noChangeArrowheads="1"/>
          </p:cNvSpPr>
          <p:nvPr/>
        </p:nvSpPr>
        <p:spPr bwMode="auto">
          <a:xfrm>
            <a:off x="8096250" y="2676525"/>
            <a:ext cx="885825" cy="396875"/>
          </a:xfrm>
          <a:prstGeom prst="rect">
            <a:avLst/>
          </a:prstGeom>
          <a:noFill/>
          <a:ln w="12700">
            <a:noFill/>
            <a:miter lim="800000"/>
            <a:headEnd/>
            <a:tailEnd/>
          </a:ln>
        </p:spPr>
        <p:txBody>
          <a:bodyPr>
            <a:spAutoFit/>
          </a:bodyPr>
          <a:lstStyle/>
          <a:p>
            <a:pPr eaLnBrk="0" hangingPunct="0">
              <a:spcBef>
                <a:spcPct val="50000"/>
              </a:spcBef>
            </a:pPr>
            <a:r>
              <a:rPr lang="en-US" altLang="zh-CN" sz="2000" b="1">
                <a:solidFill>
                  <a:schemeClr val="accent2"/>
                </a:solidFill>
                <a:ea typeface="黑体" pitchFamily="49" charset="-122"/>
                <a:cs typeface="Arial" pitchFamily="34" charset="0"/>
              </a:rPr>
              <a:t>127</a:t>
            </a:r>
            <a:r>
              <a:rPr lang="zh-CN" altLang="en-US" sz="2000" b="1">
                <a:solidFill>
                  <a:schemeClr val="accent2"/>
                </a:solidFill>
                <a:ea typeface="黑体" pitchFamily="49" charset="-122"/>
                <a:cs typeface="Arial" pitchFamily="34" charset="0"/>
              </a:rPr>
              <a:t>！</a:t>
            </a:r>
          </a:p>
        </p:txBody>
      </p:sp>
      <p:sp>
        <p:nvSpPr>
          <p:cNvPr id="377862" name="Text Box 6"/>
          <p:cNvSpPr txBox="1">
            <a:spLocks noChangeArrowheads="1"/>
          </p:cNvSpPr>
          <p:nvPr/>
        </p:nvSpPr>
        <p:spPr bwMode="auto">
          <a:xfrm>
            <a:off x="6240463" y="3459163"/>
            <a:ext cx="2579687" cy="396875"/>
          </a:xfrm>
          <a:prstGeom prst="rect">
            <a:avLst/>
          </a:prstGeom>
          <a:noFill/>
          <a:ln w="12700">
            <a:noFill/>
            <a:miter lim="800000"/>
            <a:headEnd/>
            <a:tailEnd/>
          </a:ln>
        </p:spPr>
        <p:txBody>
          <a:bodyPr>
            <a:spAutoFit/>
          </a:bodyPr>
          <a:lstStyle/>
          <a:p>
            <a:pPr eaLnBrk="0" hangingPunct="0">
              <a:spcBef>
                <a:spcPct val="50000"/>
              </a:spcBef>
            </a:pPr>
            <a:r>
              <a:rPr lang="en-US" altLang="zh-CN" sz="2000" b="1">
                <a:solidFill>
                  <a:srgbClr val="CC0000"/>
                </a:solidFill>
                <a:ea typeface="黑体" pitchFamily="49" charset="-122"/>
              </a:rPr>
              <a:t>SP</a:t>
            </a:r>
            <a:r>
              <a:rPr lang="zh-CN" altLang="en-US" sz="2000" b="1">
                <a:solidFill>
                  <a:srgbClr val="CC0000"/>
                </a:solidFill>
                <a:ea typeface="黑体" pitchFamily="49" charset="-122"/>
              </a:rPr>
              <a:t>最小指数为多少？</a:t>
            </a:r>
          </a:p>
        </p:txBody>
      </p:sp>
      <p:sp>
        <p:nvSpPr>
          <p:cNvPr id="377863" name="Text Box 7"/>
          <p:cNvSpPr txBox="1">
            <a:spLocks noChangeArrowheads="1"/>
          </p:cNvSpPr>
          <p:nvPr/>
        </p:nvSpPr>
        <p:spPr bwMode="auto">
          <a:xfrm>
            <a:off x="8115300" y="3738563"/>
            <a:ext cx="1028700" cy="396875"/>
          </a:xfrm>
          <a:prstGeom prst="rect">
            <a:avLst/>
          </a:prstGeom>
          <a:noFill/>
          <a:ln w="12700">
            <a:noFill/>
            <a:miter lim="800000"/>
            <a:headEnd/>
            <a:tailEnd/>
          </a:ln>
        </p:spPr>
        <p:txBody>
          <a:bodyPr>
            <a:spAutoFit/>
          </a:bodyPr>
          <a:lstStyle/>
          <a:p>
            <a:pPr eaLnBrk="0" hangingPunct="0">
              <a:spcBef>
                <a:spcPct val="50000"/>
              </a:spcBef>
            </a:pPr>
            <a:r>
              <a:rPr lang="en-US" altLang="zh-CN" sz="2000" b="1">
                <a:solidFill>
                  <a:schemeClr val="accent2"/>
                </a:solidFill>
                <a:ea typeface="黑体" pitchFamily="49" charset="-122"/>
                <a:cs typeface="Arial" pitchFamily="34" charset="0"/>
              </a:rPr>
              <a:t>-126</a:t>
            </a:r>
            <a:r>
              <a:rPr lang="zh-CN" altLang="en-US" sz="2000" b="1">
                <a:solidFill>
                  <a:schemeClr val="accent2"/>
                </a:solidFill>
                <a:ea typeface="黑体" pitchFamily="49" charset="-122"/>
                <a:cs typeface="Arial" pitchFamily="34" charset="0"/>
              </a:rPr>
              <a:t>！</a:t>
            </a:r>
          </a:p>
        </p:txBody>
      </p:sp>
      <p:sp>
        <p:nvSpPr>
          <p:cNvPr id="377864" name="Text Box 8"/>
          <p:cNvSpPr txBox="1">
            <a:spLocks noChangeArrowheads="1"/>
          </p:cNvSpPr>
          <p:nvPr/>
        </p:nvSpPr>
        <p:spPr bwMode="auto">
          <a:xfrm>
            <a:off x="5654675" y="4778375"/>
            <a:ext cx="2817813" cy="396875"/>
          </a:xfrm>
          <a:prstGeom prst="rect">
            <a:avLst/>
          </a:prstGeom>
          <a:noFill/>
          <a:ln w="12700">
            <a:noFill/>
            <a:miter lim="800000"/>
            <a:headEnd/>
            <a:tailEnd/>
          </a:ln>
        </p:spPr>
        <p:txBody>
          <a:bodyPr>
            <a:spAutoFit/>
          </a:bodyPr>
          <a:lstStyle/>
          <a:p>
            <a:pPr eaLnBrk="0" hangingPunct="0">
              <a:spcBef>
                <a:spcPct val="50000"/>
              </a:spcBef>
            </a:pPr>
            <a:r>
              <a:rPr lang="zh-CN" altLang="en-US" sz="2000" b="1">
                <a:solidFill>
                  <a:srgbClr val="CC0000"/>
                </a:solidFill>
                <a:latin typeface="Times New Roman" pitchFamily="18" charset="0"/>
                <a:ea typeface="黑体" pitchFamily="49" charset="-122"/>
              </a:rPr>
              <a:t>运算过程中添加保护位</a:t>
            </a:r>
          </a:p>
        </p:txBody>
      </p:sp>
      <p:sp>
        <p:nvSpPr>
          <p:cNvPr id="377865" name="Text Box 9"/>
          <p:cNvSpPr txBox="1">
            <a:spLocks noChangeArrowheads="1"/>
          </p:cNvSpPr>
          <p:nvPr/>
        </p:nvSpPr>
        <p:spPr bwMode="auto">
          <a:xfrm>
            <a:off x="4841875" y="3898900"/>
            <a:ext cx="3427413" cy="396875"/>
          </a:xfrm>
          <a:prstGeom prst="rect">
            <a:avLst/>
          </a:prstGeom>
          <a:noFill/>
          <a:ln w="12700">
            <a:noFill/>
            <a:miter lim="800000"/>
            <a:headEnd/>
            <a:tailEnd/>
          </a:ln>
        </p:spPr>
        <p:txBody>
          <a:bodyPr>
            <a:spAutoFit/>
          </a:bodyPr>
          <a:lstStyle/>
          <a:p>
            <a:pPr eaLnBrk="0" hangingPunct="0">
              <a:spcBef>
                <a:spcPct val="50000"/>
              </a:spcBef>
            </a:pPr>
            <a:r>
              <a:rPr lang="zh-CN" altLang="en-US" sz="2000" b="1">
                <a:solidFill>
                  <a:srgbClr val="CC0000"/>
                </a:solidFill>
                <a:latin typeface="Times New Roman" pitchFamily="18" charset="0"/>
                <a:ea typeface="黑体" pitchFamily="49" charset="-122"/>
              </a:rPr>
              <a:t>尾数溢出，结果不一定溢出</a:t>
            </a:r>
          </a:p>
        </p:txBody>
      </p:sp>
      <p:sp>
        <p:nvSpPr>
          <p:cNvPr id="653322" name="Text Box 10"/>
          <p:cNvSpPr txBox="1">
            <a:spLocks noChangeArrowheads="1"/>
          </p:cNvSpPr>
          <p:nvPr/>
        </p:nvSpPr>
        <p:spPr bwMode="auto">
          <a:xfrm>
            <a:off x="6677025" y="1379538"/>
            <a:ext cx="1639888" cy="854075"/>
          </a:xfrm>
          <a:prstGeom prst="rect">
            <a:avLst/>
          </a:prstGeom>
          <a:noFill/>
          <a:ln w="12700">
            <a:noFill/>
            <a:miter lim="800000"/>
            <a:headEnd/>
            <a:tailEnd/>
          </a:ln>
          <a:effectLst/>
        </p:spPr>
        <p:txBody>
          <a:bodyPr>
            <a:spAutoFit/>
          </a:bodyPr>
          <a:lstStyle/>
          <a:p>
            <a:pPr eaLnBrk="0" hangingPunct="0">
              <a:spcBef>
                <a:spcPct val="50000"/>
              </a:spcBef>
            </a:pPr>
            <a:r>
              <a:rPr lang="en-US" altLang="zh-CN" sz="2000" b="1">
                <a:solidFill>
                  <a:srgbClr val="009900"/>
                </a:solidFill>
                <a:ea typeface="黑体" pitchFamily="49" charset="-122"/>
              </a:rPr>
              <a:t>1.5+1.5=</a:t>
            </a:r>
            <a:r>
              <a:rPr lang="zh-CN" altLang="en-US" sz="2000" b="1">
                <a:solidFill>
                  <a:srgbClr val="009900"/>
                </a:solidFill>
                <a:ea typeface="黑体" pitchFamily="49" charset="-122"/>
              </a:rPr>
              <a:t>？</a:t>
            </a:r>
          </a:p>
          <a:p>
            <a:pPr eaLnBrk="0" hangingPunct="0">
              <a:spcBef>
                <a:spcPct val="50000"/>
              </a:spcBef>
            </a:pPr>
            <a:r>
              <a:rPr lang="en-US" altLang="zh-CN" sz="2000" b="1">
                <a:solidFill>
                  <a:srgbClr val="009900"/>
                </a:solidFill>
                <a:ea typeface="黑体" pitchFamily="49" charset="-122"/>
              </a:rPr>
              <a:t>1.5-1.0=</a:t>
            </a:r>
            <a:r>
              <a:rPr lang="zh-CN" altLang="en-US" sz="2000" b="1">
                <a:solidFill>
                  <a:srgbClr val="009900"/>
                </a:solidFill>
                <a:ea typeface="黑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7859">
                                            <p:txEl>
                                              <p:pRg st="1" end="1"/>
                                            </p:txEl>
                                          </p:spTgt>
                                        </p:tgtEl>
                                        <p:attrNameLst>
                                          <p:attrName>style.visibility</p:attrName>
                                        </p:attrNameLst>
                                      </p:cBhvr>
                                      <p:to>
                                        <p:strVal val="visible"/>
                                      </p:to>
                                    </p:set>
                                    <p:animEffect transition="in" filter="blinds(horizontal)">
                                      <p:cBhvr>
                                        <p:cTn id="7" dur="500"/>
                                        <p:tgtEl>
                                          <p:spTgt spid="3778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7859">
                                            <p:txEl>
                                              <p:pRg st="2" end="2"/>
                                            </p:txEl>
                                          </p:spTgt>
                                        </p:tgtEl>
                                        <p:attrNameLst>
                                          <p:attrName>style.visibility</p:attrName>
                                        </p:attrNameLst>
                                      </p:cBhvr>
                                      <p:to>
                                        <p:strVal val="visible"/>
                                      </p:to>
                                    </p:set>
                                    <p:animEffect transition="in" filter="blinds(horizontal)">
                                      <p:cBhvr>
                                        <p:cTn id="12" dur="500"/>
                                        <p:tgtEl>
                                          <p:spTgt spid="3778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7859">
                                            <p:txEl>
                                              <p:pRg st="3" end="3"/>
                                            </p:txEl>
                                          </p:spTgt>
                                        </p:tgtEl>
                                        <p:attrNameLst>
                                          <p:attrName>style.visibility</p:attrName>
                                        </p:attrNameLst>
                                      </p:cBhvr>
                                      <p:to>
                                        <p:strVal val="visible"/>
                                      </p:to>
                                    </p:set>
                                    <p:animEffect transition="in" filter="blinds(horizontal)">
                                      <p:cBhvr>
                                        <p:cTn id="17" dur="500"/>
                                        <p:tgtEl>
                                          <p:spTgt spid="3778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7859">
                                            <p:txEl>
                                              <p:pRg st="4" end="4"/>
                                            </p:txEl>
                                          </p:spTgt>
                                        </p:tgtEl>
                                        <p:attrNameLst>
                                          <p:attrName>style.visibility</p:attrName>
                                        </p:attrNameLst>
                                      </p:cBhvr>
                                      <p:to>
                                        <p:strVal val="visible"/>
                                      </p:to>
                                    </p:set>
                                    <p:animEffect transition="in" filter="blinds(horizontal)">
                                      <p:cBhvr>
                                        <p:cTn id="22" dur="500"/>
                                        <p:tgtEl>
                                          <p:spTgt spid="37785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77859">
                                            <p:txEl>
                                              <p:pRg st="5" end="5"/>
                                            </p:txEl>
                                          </p:spTgt>
                                        </p:tgtEl>
                                        <p:attrNameLst>
                                          <p:attrName>style.visibility</p:attrName>
                                        </p:attrNameLst>
                                      </p:cBhvr>
                                      <p:to>
                                        <p:strVal val="visible"/>
                                      </p:to>
                                    </p:set>
                                    <p:animEffect transition="in" filter="blinds(horizontal)">
                                      <p:cBhvr>
                                        <p:cTn id="27" dur="500"/>
                                        <p:tgtEl>
                                          <p:spTgt spid="37785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77860">
                                            <p:txEl>
                                              <p:pRg st="0" end="0"/>
                                            </p:txEl>
                                          </p:spTgt>
                                        </p:tgtEl>
                                        <p:attrNameLst>
                                          <p:attrName>style.visibility</p:attrName>
                                        </p:attrNameLst>
                                      </p:cBhvr>
                                      <p:to>
                                        <p:strVal val="visible"/>
                                      </p:to>
                                    </p:set>
                                    <p:animEffect transition="in" filter="blinds(horizontal)">
                                      <p:cBhvr>
                                        <p:cTn id="32" dur="500"/>
                                        <p:tgtEl>
                                          <p:spTgt spid="37786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77861"/>
                                        </p:tgtEl>
                                        <p:attrNameLst>
                                          <p:attrName>style.visibility</p:attrName>
                                        </p:attrNameLst>
                                      </p:cBhvr>
                                      <p:to>
                                        <p:strVal val="visible"/>
                                      </p:to>
                                    </p:set>
                                    <p:animEffect transition="in" filter="blinds(horizontal)">
                                      <p:cBhvr>
                                        <p:cTn id="37" dur="500"/>
                                        <p:tgtEl>
                                          <p:spTgt spid="37786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77859">
                                            <p:txEl>
                                              <p:pRg st="6" end="6"/>
                                            </p:txEl>
                                          </p:spTgt>
                                        </p:tgtEl>
                                        <p:attrNameLst>
                                          <p:attrName>style.visibility</p:attrName>
                                        </p:attrNameLst>
                                      </p:cBhvr>
                                      <p:to>
                                        <p:strVal val="visible"/>
                                      </p:to>
                                    </p:set>
                                    <p:animEffect transition="in" filter="blinds(horizontal)">
                                      <p:cBhvr>
                                        <p:cTn id="42" dur="500"/>
                                        <p:tgtEl>
                                          <p:spTgt spid="377859">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77862">
                                            <p:txEl>
                                              <p:pRg st="0" end="0"/>
                                            </p:txEl>
                                          </p:spTgt>
                                        </p:tgtEl>
                                        <p:attrNameLst>
                                          <p:attrName>style.visibility</p:attrName>
                                        </p:attrNameLst>
                                      </p:cBhvr>
                                      <p:to>
                                        <p:strVal val="visible"/>
                                      </p:to>
                                    </p:set>
                                    <p:animEffect transition="in" filter="blinds(horizontal)">
                                      <p:cBhvr>
                                        <p:cTn id="47" dur="500"/>
                                        <p:tgtEl>
                                          <p:spTgt spid="37786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77863"/>
                                        </p:tgtEl>
                                        <p:attrNameLst>
                                          <p:attrName>style.visibility</p:attrName>
                                        </p:attrNameLst>
                                      </p:cBhvr>
                                      <p:to>
                                        <p:strVal val="visible"/>
                                      </p:to>
                                    </p:set>
                                    <p:animEffect transition="in" filter="blinds(horizontal)">
                                      <p:cBhvr>
                                        <p:cTn id="52" dur="500"/>
                                        <p:tgtEl>
                                          <p:spTgt spid="37786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77859">
                                            <p:txEl>
                                              <p:pRg st="7" end="7"/>
                                            </p:txEl>
                                          </p:spTgt>
                                        </p:tgtEl>
                                        <p:attrNameLst>
                                          <p:attrName>style.visibility</p:attrName>
                                        </p:attrNameLst>
                                      </p:cBhvr>
                                      <p:to>
                                        <p:strVal val="visible"/>
                                      </p:to>
                                    </p:set>
                                    <p:animEffect transition="in" filter="blinds(horizontal)">
                                      <p:cBhvr>
                                        <p:cTn id="57" dur="500"/>
                                        <p:tgtEl>
                                          <p:spTgt spid="377859">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53322">
                                            <p:txEl>
                                              <p:pRg st="0" end="0"/>
                                            </p:txEl>
                                          </p:spTgt>
                                        </p:tgtEl>
                                        <p:attrNameLst>
                                          <p:attrName>style.visibility</p:attrName>
                                        </p:attrNameLst>
                                      </p:cBhvr>
                                      <p:to>
                                        <p:strVal val="visible"/>
                                      </p:to>
                                    </p:set>
                                    <p:animEffect transition="in" filter="blinds(horizontal)">
                                      <p:cBhvr>
                                        <p:cTn id="62" dur="500"/>
                                        <p:tgtEl>
                                          <p:spTgt spid="653322">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77865"/>
                                        </p:tgtEl>
                                        <p:attrNameLst>
                                          <p:attrName>style.visibility</p:attrName>
                                        </p:attrNameLst>
                                      </p:cBhvr>
                                      <p:to>
                                        <p:strVal val="visible"/>
                                      </p:to>
                                    </p:set>
                                    <p:animEffect transition="in" filter="blinds(horizontal)">
                                      <p:cBhvr>
                                        <p:cTn id="67" dur="500"/>
                                        <p:tgtEl>
                                          <p:spTgt spid="37786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77859">
                                            <p:txEl>
                                              <p:pRg st="8" end="8"/>
                                            </p:txEl>
                                          </p:spTgt>
                                        </p:tgtEl>
                                        <p:attrNameLst>
                                          <p:attrName>style.visibility</p:attrName>
                                        </p:attrNameLst>
                                      </p:cBhvr>
                                      <p:to>
                                        <p:strVal val="visible"/>
                                      </p:to>
                                    </p:set>
                                    <p:animEffect transition="in" filter="blinds(horizontal)">
                                      <p:cBhvr>
                                        <p:cTn id="72" dur="500"/>
                                        <p:tgtEl>
                                          <p:spTgt spid="377859">
                                            <p:txEl>
                                              <p:pRg st="8" end="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53322">
                                            <p:txEl>
                                              <p:pRg st="1" end="1"/>
                                            </p:txEl>
                                          </p:spTgt>
                                        </p:tgtEl>
                                        <p:attrNameLst>
                                          <p:attrName>style.visibility</p:attrName>
                                        </p:attrNameLst>
                                      </p:cBhvr>
                                      <p:to>
                                        <p:strVal val="visible"/>
                                      </p:to>
                                    </p:set>
                                    <p:animEffect transition="in" filter="blinds(horizontal)">
                                      <p:cBhvr>
                                        <p:cTn id="77" dur="500"/>
                                        <p:tgtEl>
                                          <p:spTgt spid="653322">
                                            <p:txEl>
                                              <p:p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77859">
                                            <p:txEl>
                                              <p:pRg st="9" end="9"/>
                                            </p:txEl>
                                          </p:spTgt>
                                        </p:tgtEl>
                                        <p:attrNameLst>
                                          <p:attrName>style.visibility</p:attrName>
                                        </p:attrNameLst>
                                      </p:cBhvr>
                                      <p:to>
                                        <p:strVal val="visible"/>
                                      </p:to>
                                    </p:set>
                                    <p:animEffect transition="in" filter="blinds(horizontal)">
                                      <p:cBhvr>
                                        <p:cTn id="82" dur="500"/>
                                        <p:tgtEl>
                                          <p:spTgt spid="377859">
                                            <p:txEl>
                                              <p:pRg st="9" end="9"/>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377864"/>
                                        </p:tgtEl>
                                        <p:attrNameLst>
                                          <p:attrName>style.visibility</p:attrName>
                                        </p:attrNameLst>
                                      </p:cBhvr>
                                      <p:to>
                                        <p:strVal val="visible"/>
                                      </p:to>
                                    </p:set>
                                    <p:animEffect transition="in" filter="blinds(horizontal)">
                                      <p:cBhvr>
                                        <p:cTn id="87" dur="500"/>
                                        <p:tgtEl>
                                          <p:spTgt spid="377864"/>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377859">
                                            <p:txEl>
                                              <p:pRg st="10" end="10"/>
                                            </p:txEl>
                                          </p:spTgt>
                                        </p:tgtEl>
                                        <p:attrNameLst>
                                          <p:attrName>style.visibility</p:attrName>
                                        </p:attrNameLst>
                                      </p:cBhvr>
                                      <p:to>
                                        <p:strVal val="visible"/>
                                      </p:to>
                                    </p:set>
                                    <p:animEffect transition="in" filter="blinds(horizontal)">
                                      <p:cBhvr>
                                        <p:cTn id="92" dur="500"/>
                                        <p:tgtEl>
                                          <p:spTgt spid="3778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1" grpId="0"/>
      <p:bldP spid="377863" grpId="0"/>
      <p:bldP spid="377864" grpId="0"/>
      <p:bldP spid="37786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idx="4294967295"/>
          </p:nvPr>
        </p:nvSpPr>
        <p:spPr>
          <a:xfrm>
            <a:off x="746125" y="0"/>
            <a:ext cx="6651625" cy="660400"/>
          </a:xfrm>
          <a:noFill/>
        </p:spPr>
        <p:txBody>
          <a:bodyPr lIns="63500" tIns="25400" rIns="63500" bIns="25400" anchor="t">
            <a:spAutoFit/>
          </a:bodyPr>
          <a:lstStyle/>
          <a:p>
            <a:r>
              <a:rPr lang="zh-CN" altLang="en-US" smtClean="0">
                <a:ea typeface="宋体" pitchFamily="2" charset="-122"/>
              </a:rPr>
              <a:t>浮点数加减法基本要点</a:t>
            </a:r>
            <a:r>
              <a:rPr lang="en-US" altLang="zh-CN" smtClean="0">
                <a:ea typeface="宋体" pitchFamily="2" charset="-122"/>
              </a:rPr>
              <a:t> </a:t>
            </a:r>
            <a:endParaRPr lang="en-US" altLang="zh-CN" sz="2400" smtClean="0">
              <a:ea typeface="宋体" pitchFamily="2" charset="-122"/>
            </a:endParaRPr>
          </a:p>
        </p:txBody>
      </p:sp>
      <p:sp>
        <p:nvSpPr>
          <p:cNvPr id="189443" name="Rectangle 3"/>
          <p:cNvSpPr>
            <a:spLocks noChangeArrowheads="1"/>
          </p:cNvSpPr>
          <p:nvPr/>
        </p:nvSpPr>
        <p:spPr bwMode="auto">
          <a:xfrm>
            <a:off x="296863" y="950913"/>
            <a:ext cx="8732837" cy="4733925"/>
          </a:xfrm>
          <a:prstGeom prst="rect">
            <a:avLst/>
          </a:prstGeom>
          <a:noFill/>
          <a:ln w="12700">
            <a:noFill/>
            <a:miter lim="800000"/>
            <a:headEnd/>
            <a:tailEnd/>
          </a:ln>
        </p:spPr>
        <p:txBody>
          <a:bodyPr lIns="63500" tIns="25400" rIns="63500" bIns="25400">
            <a:spAutoFit/>
          </a:bodyPr>
          <a:lstStyle/>
          <a:p>
            <a:pPr marL="457200" indent="-457200" eaLnBrk="0" hangingPunct="0">
              <a:lnSpc>
                <a:spcPct val="110000"/>
              </a:lnSpc>
              <a:spcBef>
                <a:spcPct val="20000"/>
              </a:spcBef>
            </a:pPr>
            <a:r>
              <a:rPr lang="zh-CN" altLang="en-US" sz="2000" b="1">
                <a:solidFill>
                  <a:schemeClr val="accent2"/>
                </a:solidFill>
                <a:ea typeface="黑体" pitchFamily="49" charset="-122"/>
                <a:cs typeface="Arial" pitchFamily="34" charset="0"/>
              </a:rPr>
              <a:t>（假定：</a:t>
            </a:r>
            <a:r>
              <a:rPr lang="en-US" altLang="zh-CN" sz="2000" b="1">
                <a:solidFill>
                  <a:schemeClr val="accent2"/>
                </a:solidFill>
                <a:ea typeface="黑体" pitchFamily="49" charset="-122"/>
                <a:cs typeface="Arial" pitchFamily="34" charset="0"/>
              </a:rPr>
              <a:t>Xm</a:t>
            </a:r>
            <a:r>
              <a:rPr lang="zh-CN" altLang="en-US" sz="2000" b="1">
                <a:solidFill>
                  <a:schemeClr val="accent2"/>
                </a:solidFill>
                <a:ea typeface="黑体" pitchFamily="49" charset="-122"/>
                <a:cs typeface="Arial" pitchFamily="34" charset="0"/>
              </a:rPr>
              <a:t>、</a:t>
            </a:r>
            <a:r>
              <a:rPr lang="en-US" altLang="zh-CN" sz="2000" b="1">
                <a:solidFill>
                  <a:schemeClr val="accent2"/>
                </a:solidFill>
                <a:ea typeface="黑体" pitchFamily="49" charset="-122"/>
                <a:cs typeface="Arial" pitchFamily="34" charset="0"/>
              </a:rPr>
              <a:t>Ym</a:t>
            </a:r>
            <a:r>
              <a:rPr lang="zh-CN" altLang="en-US" sz="2000" b="1">
                <a:solidFill>
                  <a:schemeClr val="accent2"/>
                </a:solidFill>
                <a:ea typeface="黑体" pitchFamily="49" charset="-122"/>
                <a:cs typeface="Arial" pitchFamily="34" charset="0"/>
              </a:rPr>
              <a:t>分别是</a:t>
            </a:r>
            <a:r>
              <a:rPr lang="en-US" altLang="zh-CN" sz="2000" b="1">
                <a:solidFill>
                  <a:schemeClr val="accent2"/>
                </a:solidFill>
                <a:ea typeface="黑体" pitchFamily="49" charset="-122"/>
                <a:cs typeface="Arial" pitchFamily="34" charset="0"/>
              </a:rPr>
              <a:t>X</a:t>
            </a:r>
            <a:r>
              <a:rPr lang="zh-CN" altLang="en-US" sz="2000" b="1">
                <a:solidFill>
                  <a:schemeClr val="accent2"/>
                </a:solidFill>
                <a:ea typeface="黑体" pitchFamily="49" charset="-122"/>
                <a:cs typeface="Arial" pitchFamily="34" charset="0"/>
              </a:rPr>
              <a:t>和</a:t>
            </a:r>
            <a:r>
              <a:rPr lang="en-US" altLang="zh-CN" sz="2000" b="1">
                <a:solidFill>
                  <a:schemeClr val="accent2"/>
                </a:solidFill>
                <a:ea typeface="黑体" pitchFamily="49" charset="-122"/>
                <a:cs typeface="Arial" pitchFamily="34" charset="0"/>
              </a:rPr>
              <a:t>Y</a:t>
            </a:r>
            <a:r>
              <a:rPr lang="zh-CN" altLang="en-US" sz="2000" b="1">
                <a:solidFill>
                  <a:schemeClr val="accent2"/>
                </a:solidFill>
                <a:ea typeface="黑体" pitchFamily="49" charset="-122"/>
                <a:cs typeface="Arial" pitchFamily="34" charset="0"/>
              </a:rPr>
              <a:t>的尾数， </a:t>
            </a:r>
            <a:r>
              <a:rPr lang="en-US" altLang="zh-CN" sz="2000" b="1">
                <a:solidFill>
                  <a:schemeClr val="accent2"/>
                </a:solidFill>
                <a:ea typeface="黑体" pitchFamily="49" charset="-122"/>
                <a:cs typeface="Arial" pitchFamily="34" charset="0"/>
              </a:rPr>
              <a:t> Xe</a:t>
            </a:r>
            <a:r>
              <a:rPr lang="zh-CN" altLang="en-US" sz="2000" b="1">
                <a:solidFill>
                  <a:schemeClr val="accent2"/>
                </a:solidFill>
                <a:ea typeface="黑体" pitchFamily="49" charset="-122"/>
                <a:cs typeface="Arial" pitchFamily="34" charset="0"/>
              </a:rPr>
              <a:t>和</a:t>
            </a:r>
            <a:r>
              <a:rPr lang="en-US" altLang="zh-CN" sz="2000" b="1">
                <a:solidFill>
                  <a:schemeClr val="accent2"/>
                </a:solidFill>
                <a:ea typeface="黑体" pitchFamily="49" charset="-122"/>
                <a:cs typeface="Arial" pitchFamily="34" charset="0"/>
              </a:rPr>
              <a:t>Ye </a:t>
            </a:r>
            <a:r>
              <a:rPr lang="zh-CN" altLang="en-US" sz="2000" b="1">
                <a:solidFill>
                  <a:schemeClr val="accent2"/>
                </a:solidFill>
                <a:ea typeface="黑体" pitchFamily="49" charset="-122"/>
                <a:cs typeface="Arial" pitchFamily="34" charset="0"/>
              </a:rPr>
              <a:t>分别是</a:t>
            </a:r>
            <a:r>
              <a:rPr lang="en-US" altLang="zh-CN" sz="2000" b="1">
                <a:solidFill>
                  <a:schemeClr val="accent2"/>
                </a:solidFill>
                <a:ea typeface="黑体" pitchFamily="49" charset="-122"/>
                <a:cs typeface="Arial" pitchFamily="34" charset="0"/>
              </a:rPr>
              <a:t>X</a:t>
            </a:r>
            <a:r>
              <a:rPr lang="zh-CN" altLang="en-US" sz="2000" b="1">
                <a:solidFill>
                  <a:schemeClr val="accent2"/>
                </a:solidFill>
                <a:ea typeface="黑体" pitchFamily="49" charset="-122"/>
                <a:cs typeface="Arial" pitchFamily="34" charset="0"/>
              </a:rPr>
              <a:t>和</a:t>
            </a:r>
            <a:r>
              <a:rPr lang="en-US" altLang="zh-CN" sz="2000" b="1">
                <a:solidFill>
                  <a:schemeClr val="accent2"/>
                </a:solidFill>
                <a:ea typeface="黑体" pitchFamily="49" charset="-122"/>
                <a:cs typeface="Arial" pitchFamily="34" charset="0"/>
              </a:rPr>
              <a:t>Y</a:t>
            </a:r>
            <a:r>
              <a:rPr lang="zh-CN" altLang="en-US" sz="2000" b="1">
                <a:solidFill>
                  <a:schemeClr val="accent2"/>
                </a:solidFill>
                <a:ea typeface="黑体" pitchFamily="49" charset="-122"/>
                <a:cs typeface="Arial" pitchFamily="34" charset="0"/>
              </a:rPr>
              <a:t>的阶码 ）</a:t>
            </a:r>
            <a:endParaRPr lang="en-US" altLang="zh-CN" sz="2000" b="1">
              <a:solidFill>
                <a:schemeClr val="accent2"/>
              </a:solidFill>
              <a:ea typeface="黑体" pitchFamily="49" charset="-122"/>
              <a:cs typeface="Arial" pitchFamily="34" charset="0"/>
            </a:endParaRPr>
          </a:p>
          <a:p>
            <a:pPr marL="457200" indent="-457200" eaLnBrk="0" hangingPunct="0">
              <a:lnSpc>
                <a:spcPct val="110000"/>
              </a:lnSpc>
              <a:spcBef>
                <a:spcPct val="20000"/>
              </a:spcBef>
            </a:pPr>
            <a:r>
              <a:rPr lang="en-US" altLang="zh-CN" sz="2000" b="1">
                <a:ea typeface="黑体" pitchFamily="49" charset="-122"/>
                <a:cs typeface="Arial" pitchFamily="34" charset="0"/>
              </a:rPr>
              <a:t>(1)  </a:t>
            </a:r>
            <a:r>
              <a:rPr lang="zh-CN" altLang="en-US" sz="2000" b="1">
                <a:ea typeface="黑体" pitchFamily="49" charset="-122"/>
                <a:cs typeface="Arial" pitchFamily="34" charset="0"/>
              </a:rPr>
              <a:t>求阶差：</a:t>
            </a:r>
            <a:r>
              <a:rPr lang="en-US" altLang="zh-CN" sz="2000" b="1">
                <a:ea typeface="黑体" pitchFamily="49" charset="-122"/>
                <a:cs typeface="Arial" pitchFamily="34" charset="0"/>
              </a:rPr>
              <a:t>∆e=Ye – Xe  (</a:t>
            </a:r>
            <a:r>
              <a:rPr lang="zh-CN" altLang="en-US" sz="2000" b="1">
                <a:ea typeface="黑体" pitchFamily="49" charset="-122"/>
                <a:cs typeface="Arial" pitchFamily="34" charset="0"/>
              </a:rPr>
              <a:t>若</a:t>
            </a:r>
            <a:r>
              <a:rPr lang="en-US" altLang="zh-CN" sz="2000" b="1">
                <a:ea typeface="黑体" pitchFamily="49" charset="-122"/>
                <a:cs typeface="Arial" pitchFamily="34" charset="0"/>
              </a:rPr>
              <a:t>Ye &gt; Xe</a:t>
            </a:r>
            <a:r>
              <a:rPr lang="zh-CN" altLang="en-US" sz="2000" b="1">
                <a:ea typeface="黑体" pitchFamily="49" charset="-122"/>
                <a:cs typeface="Arial" pitchFamily="34" charset="0"/>
              </a:rPr>
              <a:t>，则结果的阶码为</a:t>
            </a:r>
            <a:r>
              <a:rPr lang="en-US" altLang="zh-CN" sz="2000" b="1">
                <a:ea typeface="黑体" pitchFamily="49" charset="-122"/>
                <a:cs typeface="Arial" pitchFamily="34" charset="0"/>
              </a:rPr>
              <a:t>Ye)</a:t>
            </a:r>
          </a:p>
          <a:p>
            <a:pPr marL="457200" indent="-457200" eaLnBrk="0" hangingPunct="0">
              <a:lnSpc>
                <a:spcPct val="110000"/>
              </a:lnSpc>
              <a:spcBef>
                <a:spcPct val="20000"/>
              </a:spcBef>
            </a:pPr>
            <a:r>
              <a:rPr lang="en-US" altLang="zh-CN" sz="2000" b="1">
                <a:ea typeface="黑体" pitchFamily="49" charset="-122"/>
                <a:cs typeface="Arial" pitchFamily="34" charset="0"/>
              </a:rPr>
              <a:t>(2)  </a:t>
            </a:r>
            <a:r>
              <a:rPr lang="zh-CN" altLang="en-US" sz="2000" b="1">
                <a:ea typeface="黑体" pitchFamily="49" charset="-122"/>
                <a:cs typeface="Arial" pitchFamily="34" charset="0"/>
              </a:rPr>
              <a:t>对阶：将</a:t>
            </a:r>
            <a:r>
              <a:rPr lang="en-US" altLang="zh-CN" sz="2000" b="1">
                <a:ea typeface="黑体" pitchFamily="49" charset="-122"/>
                <a:cs typeface="Arial" pitchFamily="34" charset="0"/>
              </a:rPr>
              <a:t>Xm</a:t>
            </a:r>
            <a:r>
              <a:rPr lang="zh-CN" altLang="en-US" sz="2000" b="1">
                <a:ea typeface="黑体" pitchFamily="49" charset="-122"/>
                <a:cs typeface="Arial" pitchFamily="34" charset="0"/>
              </a:rPr>
              <a:t>右移</a:t>
            </a:r>
            <a:r>
              <a:rPr lang="en-US" altLang="zh-CN" sz="2000" b="1">
                <a:ea typeface="黑体" pitchFamily="49" charset="-122"/>
                <a:cs typeface="Arial" pitchFamily="34" charset="0"/>
              </a:rPr>
              <a:t>∆e</a:t>
            </a:r>
            <a:r>
              <a:rPr lang="zh-CN" altLang="en-US" sz="2000" b="1">
                <a:ea typeface="黑体" pitchFamily="49" charset="-122"/>
                <a:cs typeface="Arial" pitchFamily="34" charset="0"/>
              </a:rPr>
              <a:t>位，尾数变为</a:t>
            </a:r>
            <a:r>
              <a:rPr lang="en-US" altLang="zh-CN" sz="2000" b="1">
                <a:ea typeface="黑体" pitchFamily="49" charset="-122"/>
                <a:cs typeface="Arial" pitchFamily="34" charset="0"/>
              </a:rPr>
              <a:t> Xm*2</a:t>
            </a:r>
            <a:r>
              <a:rPr lang="en-US" altLang="zh-CN" sz="2200" b="1" baseline="30000">
                <a:ea typeface="黑体" pitchFamily="49" charset="-122"/>
                <a:cs typeface="Arial" pitchFamily="34" charset="0"/>
              </a:rPr>
              <a:t>Xe-Ye</a:t>
            </a:r>
            <a:r>
              <a:rPr lang="zh-CN" altLang="en-US" sz="2000" b="1">
                <a:ea typeface="黑体" pitchFamily="49" charset="-122"/>
                <a:cs typeface="Arial" pitchFamily="34" charset="0"/>
              </a:rPr>
              <a:t>（保留右移部分：附加位）</a:t>
            </a:r>
          </a:p>
          <a:p>
            <a:pPr marL="457200" indent="-457200" eaLnBrk="0" hangingPunct="0">
              <a:lnSpc>
                <a:spcPct val="110000"/>
              </a:lnSpc>
              <a:spcBef>
                <a:spcPct val="20000"/>
              </a:spcBef>
            </a:pPr>
            <a:r>
              <a:rPr lang="en-US" altLang="zh-CN" sz="2000" b="1">
                <a:ea typeface="黑体" pitchFamily="49" charset="-122"/>
                <a:cs typeface="Arial" pitchFamily="34" charset="0"/>
              </a:rPr>
              <a:t>(3)  </a:t>
            </a:r>
            <a:r>
              <a:rPr lang="zh-CN" altLang="en-US" sz="2000" b="1">
                <a:ea typeface="黑体" pitchFamily="49" charset="-122"/>
                <a:cs typeface="Arial" pitchFamily="34" charset="0"/>
              </a:rPr>
              <a:t>尾数加减： </a:t>
            </a:r>
            <a:r>
              <a:rPr lang="en-US" altLang="zh-CN" sz="2000" b="1">
                <a:ea typeface="黑体" pitchFamily="49" charset="-122"/>
                <a:cs typeface="Arial" pitchFamily="34" charset="0"/>
              </a:rPr>
              <a:t>Xm*2</a:t>
            </a:r>
            <a:r>
              <a:rPr lang="en-US" altLang="zh-CN" sz="2200" b="1" baseline="30000">
                <a:ea typeface="黑体" pitchFamily="49" charset="-122"/>
                <a:cs typeface="Arial" pitchFamily="34" charset="0"/>
              </a:rPr>
              <a:t>Xe-Ye</a:t>
            </a:r>
            <a:r>
              <a:rPr lang="en-US" altLang="zh-CN" sz="2000" b="1">
                <a:ea typeface="黑体" pitchFamily="49" charset="-122"/>
                <a:cs typeface="Arial" pitchFamily="34" charset="0"/>
              </a:rPr>
              <a:t> ± Ym</a:t>
            </a:r>
          </a:p>
          <a:p>
            <a:pPr marL="457200" indent="-457200" eaLnBrk="0" hangingPunct="0">
              <a:lnSpc>
                <a:spcPct val="110000"/>
              </a:lnSpc>
              <a:spcBef>
                <a:spcPct val="20000"/>
              </a:spcBef>
            </a:pPr>
            <a:r>
              <a:rPr lang="en-US" altLang="zh-CN" sz="2000" b="1">
                <a:ea typeface="黑体" pitchFamily="49" charset="-122"/>
                <a:cs typeface="Arial" pitchFamily="34" charset="0"/>
              </a:rPr>
              <a:t>(4) </a:t>
            </a:r>
            <a:r>
              <a:rPr lang="zh-CN" altLang="en-US" sz="2000" b="1">
                <a:ea typeface="黑体" pitchFamily="49" charset="-122"/>
                <a:cs typeface="Arial" pitchFamily="34" charset="0"/>
              </a:rPr>
              <a:t>规格化：</a:t>
            </a:r>
          </a:p>
          <a:p>
            <a:pPr marL="457200" indent="-457200" eaLnBrk="0" hangingPunct="0">
              <a:lnSpc>
                <a:spcPct val="110000"/>
              </a:lnSpc>
              <a:spcBef>
                <a:spcPct val="20000"/>
              </a:spcBef>
            </a:pPr>
            <a:r>
              <a:rPr lang="zh-CN" altLang="en-US" sz="2000" b="1">
                <a:ea typeface="黑体" pitchFamily="49" charset="-122"/>
                <a:cs typeface="Arial" pitchFamily="34" charset="0"/>
              </a:rPr>
              <a:t>      当尾数高位为</a:t>
            </a:r>
            <a:r>
              <a:rPr lang="en-US" altLang="zh-CN" sz="2000" b="1">
                <a:ea typeface="黑体" pitchFamily="49" charset="-122"/>
                <a:cs typeface="Arial" pitchFamily="34" charset="0"/>
              </a:rPr>
              <a:t>0</a:t>
            </a:r>
            <a:r>
              <a:rPr lang="zh-CN" altLang="en-US" sz="2000" b="1">
                <a:ea typeface="黑体" pitchFamily="49" charset="-122"/>
                <a:cs typeface="Arial" pitchFamily="34" charset="0"/>
              </a:rPr>
              <a:t>，则需左规：</a:t>
            </a:r>
            <a:r>
              <a:rPr lang="zh-CN" altLang="en-US" sz="2000" b="1">
                <a:solidFill>
                  <a:srgbClr val="CC0000"/>
                </a:solidFill>
                <a:ea typeface="黑体" pitchFamily="49" charset="-122"/>
                <a:cs typeface="Arial" pitchFamily="34" charset="0"/>
              </a:rPr>
              <a:t>尾数左移一次，阶码减</a:t>
            </a:r>
            <a:r>
              <a:rPr lang="en-US" altLang="zh-CN" sz="2000" b="1">
                <a:solidFill>
                  <a:srgbClr val="CC0000"/>
                </a:solidFill>
                <a:ea typeface="黑体" pitchFamily="49" charset="-122"/>
                <a:cs typeface="Arial" pitchFamily="34" charset="0"/>
              </a:rPr>
              <a:t>1</a:t>
            </a:r>
            <a:r>
              <a:rPr lang="zh-CN" altLang="en-US" sz="2000" b="1">
                <a:solidFill>
                  <a:srgbClr val="CC0000"/>
                </a:solidFill>
                <a:ea typeface="黑体" pitchFamily="49" charset="-122"/>
                <a:cs typeface="Arial" pitchFamily="34" charset="0"/>
              </a:rPr>
              <a:t>，直到</a:t>
            </a:r>
            <a:r>
              <a:rPr lang="en-US" altLang="zh-CN" sz="2000" b="1">
                <a:solidFill>
                  <a:srgbClr val="CC0000"/>
                </a:solidFill>
                <a:ea typeface="黑体" pitchFamily="49" charset="-122"/>
                <a:cs typeface="Arial" pitchFamily="34" charset="0"/>
              </a:rPr>
              <a:t>MSB</a:t>
            </a:r>
            <a:r>
              <a:rPr lang="zh-CN" altLang="en-US" sz="2000" b="1">
                <a:solidFill>
                  <a:srgbClr val="CC0000"/>
                </a:solidFill>
                <a:ea typeface="黑体" pitchFamily="49" charset="-122"/>
                <a:cs typeface="Arial" pitchFamily="34" charset="0"/>
              </a:rPr>
              <a:t>为</a:t>
            </a:r>
            <a:r>
              <a:rPr lang="en-US" altLang="zh-CN" sz="2000" b="1">
                <a:solidFill>
                  <a:srgbClr val="CC0000"/>
                </a:solidFill>
                <a:ea typeface="黑体" pitchFamily="49" charset="-122"/>
                <a:cs typeface="Arial" pitchFamily="34" charset="0"/>
              </a:rPr>
              <a:t>1</a:t>
            </a:r>
            <a:endParaRPr lang="zh-CN" altLang="en-US" sz="2000" b="1">
              <a:solidFill>
                <a:srgbClr val="CC0000"/>
              </a:solidFill>
              <a:ea typeface="黑体" pitchFamily="49" charset="-122"/>
              <a:cs typeface="Arial" pitchFamily="34" charset="0"/>
            </a:endParaRPr>
          </a:p>
          <a:p>
            <a:pPr marL="457200" indent="-457200" eaLnBrk="0" hangingPunct="0">
              <a:lnSpc>
                <a:spcPct val="110000"/>
              </a:lnSpc>
              <a:spcBef>
                <a:spcPct val="20000"/>
              </a:spcBef>
            </a:pPr>
            <a:r>
              <a:rPr lang="zh-CN" altLang="en-US" sz="2000" b="1">
                <a:solidFill>
                  <a:srgbClr val="CC0000"/>
                </a:solidFill>
                <a:ea typeface="黑体" pitchFamily="49" charset="-122"/>
                <a:cs typeface="Arial" pitchFamily="34" charset="0"/>
              </a:rPr>
              <a:t>      </a:t>
            </a:r>
            <a:r>
              <a:rPr lang="zh-CN" altLang="en-US" sz="2000" b="1">
                <a:solidFill>
                  <a:srgbClr val="FF0066"/>
                </a:solidFill>
                <a:ea typeface="黑体" pitchFamily="49" charset="-122"/>
                <a:cs typeface="Arial" pitchFamily="34" charset="0"/>
              </a:rPr>
              <a:t>每次阶码减</a:t>
            </a:r>
            <a:r>
              <a:rPr lang="en-US" altLang="zh-CN" sz="2000" b="1">
                <a:solidFill>
                  <a:srgbClr val="FF0066"/>
                </a:solidFill>
                <a:ea typeface="黑体" pitchFamily="49" charset="-122"/>
                <a:cs typeface="Arial" pitchFamily="34" charset="0"/>
              </a:rPr>
              <a:t>1</a:t>
            </a:r>
            <a:r>
              <a:rPr lang="zh-CN" altLang="en-US" sz="2000" b="1">
                <a:solidFill>
                  <a:srgbClr val="FF0066"/>
                </a:solidFill>
                <a:ea typeface="黑体" pitchFamily="49" charset="-122"/>
                <a:cs typeface="Arial" pitchFamily="34" charset="0"/>
              </a:rPr>
              <a:t>后要判断阶码是否下溢（比最小可表示的阶码还要小）</a:t>
            </a:r>
          </a:p>
          <a:p>
            <a:pPr marL="457200" indent="-457200" eaLnBrk="0" hangingPunct="0">
              <a:lnSpc>
                <a:spcPct val="110000"/>
              </a:lnSpc>
              <a:spcBef>
                <a:spcPct val="20000"/>
              </a:spcBef>
            </a:pPr>
            <a:r>
              <a:rPr lang="en-US" altLang="zh-CN" sz="2000" b="1">
                <a:ea typeface="黑体" pitchFamily="49" charset="-122"/>
                <a:cs typeface="Arial" pitchFamily="34" charset="0"/>
              </a:rPr>
              <a:t>      </a:t>
            </a:r>
            <a:r>
              <a:rPr lang="zh-CN" altLang="en-US" sz="2000" b="1">
                <a:ea typeface="黑体" pitchFamily="49" charset="-122"/>
                <a:cs typeface="Arial" pitchFamily="34" charset="0"/>
              </a:rPr>
              <a:t>当尾数最高位有进位，需右规：</a:t>
            </a:r>
            <a:r>
              <a:rPr lang="zh-CN" altLang="en-US" sz="2000" b="1">
                <a:solidFill>
                  <a:srgbClr val="CC0000"/>
                </a:solidFill>
                <a:ea typeface="黑体" pitchFamily="49" charset="-122"/>
                <a:cs typeface="Arial" pitchFamily="34" charset="0"/>
              </a:rPr>
              <a:t>尾数右移一次，阶码加</a:t>
            </a:r>
            <a:r>
              <a:rPr lang="en-US" altLang="zh-CN" sz="2000" b="1">
                <a:solidFill>
                  <a:srgbClr val="CC0000"/>
                </a:solidFill>
                <a:ea typeface="黑体" pitchFamily="49" charset="-122"/>
                <a:cs typeface="Arial" pitchFamily="34" charset="0"/>
              </a:rPr>
              <a:t>1</a:t>
            </a:r>
            <a:r>
              <a:rPr lang="zh-CN" altLang="en-US" sz="2000" b="1">
                <a:solidFill>
                  <a:srgbClr val="CC0000"/>
                </a:solidFill>
                <a:ea typeface="黑体" pitchFamily="49" charset="-122"/>
                <a:cs typeface="Arial" pitchFamily="34" charset="0"/>
              </a:rPr>
              <a:t>，直到</a:t>
            </a:r>
            <a:r>
              <a:rPr lang="en-US" altLang="zh-CN" sz="2000" b="1">
                <a:solidFill>
                  <a:srgbClr val="CC0000"/>
                </a:solidFill>
                <a:ea typeface="黑体" pitchFamily="49" charset="-122"/>
                <a:cs typeface="Arial" pitchFamily="34" charset="0"/>
              </a:rPr>
              <a:t>MSB</a:t>
            </a:r>
            <a:r>
              <a:rPr lang="zh-CN" altLang="en-US" sz="2000" b="1">
                <a:solidFill>
                  <a:srgbClr val="CC0000"/>
                </a:solidFill>
                <a:ea typeface="黑体" pitchFamily="49" charset="-122"/>
                <a:cs typeface="Arial" pitchFamily="34" charset="0"/>
              </a:rPr>
              <a:t>为</a:t>
            </a:r>
            <a:r>
              <a:rPr lang="en-US" altLang="zh-CN" sz="2000" b="1">
                <a:solidFill>
                  <a:srgbClr val="CC0000"/>
                </a:solidFill>
                <a:ea typeface="黑体" pitchFamily="49" charset="-122"/>
                <a:cs typeface="Arial" pitchFamily="34" charset="0"/>
              </a:rPr>
              <a:t>1</a:t>
            </a:r>
            <a:endParaRPr lang="zh-CN" altLang="en-US" sz="2000" b="1">
              <a:solidFill>
                <a:srgbClr val="CC0000"/>
              </a:solidFill>
              <a:ea typeface="黑体" pitchFamily="49" charset="-122"/>
              <a:cs typeface="Arial" pitchFamily="34" charset="0"/>
            </a:endParaRPr>
          </a:p>
          <a:p>
            <a:pPr marL="457200" indent="-457200" eaLnBrk="0" hangingPunct="0">
              <a:lnSpc>
                <a:spcPct val="110000"/>
              </a:lnSpc>
              <a:spcBef>
                <a:spcPct val="20000"/>
              </a:spcBef>
            </a:pPr>
            <a:r>
              <a:rPr lang="zh-CN" altLang="en-US" sz="2000" b="1">
                <a:solidFill>
                  <a:srgbClr val="CC0000"/>
                </a:solidFill>
                <a:ea typeface="黑体" pitchFamily="49" charset="-122"/>
                <a:cs typeface="Arial" pitchFamily="34" charset="0"/>
              </a:rPr>
              <a:t>      </a:t>
            </a:r>
            <a:r>
              <a:rPr lang="zh-CN" altLang="en-US" sz="2000" b="1">
                <a:solidFill>
                  <a:srgbClr val="FF0066"/>
                </a:solidFill>
                <a:ea typeface="黑体" pitchFamily="49" charset="-122"/>
                <a:cs typeface="Arial" pitchFamily="34" charset="0"/>
              </a:rPr>
              <a:t>每次阶码加</a:t>
            </a:r>
            <a:r>
              <a:rPr lang="en-US" altLang="zh-CN" sz="2000" b="1">
                <a:solidFill>
                  <a:srgbClr val="FF0066"/>
                </a:solidFill>
                <a:ea typeface="黑体" pitchFamily="49" charset="-122"/>
                <a:cs typeface="Arial" pitchFamily="34" charset="0"/>
              </a:rPr>
              <a:t>1</a:t>
            </a:r>
            <a:r>
              <a:rPr lang="zh-CN" altLang="en-US" sz="2000" b="1">
                <a:solidFill>
                  <a:srgbClr val="FF0066"/>
                </a:solidFill>
                <a:ea typeface="黑体" pitchFamily="49" charset="-122"/>
                <a:cs typeface="Arial" pitchFamily="34" charset="0"/>
              </a:rPr>
              <a:t>后要判断阶码是否上溢（比最大可表示的阶码还要大</a:t>
            </a:r>
            <a:r>
              <a:rPr lang="zh-CN" altLang="en-US" sz="2000" b="1">
                <a:solidFill>
                  <a:srgbClr val="006600"/>
                </a:solidFill>
                <a:ea typeface="黑体" pitchFamily="49" charset="-122"/>
                <a:cs typeface="Arial" pitchFamily="34" charset="0"/>
              </a:rPr>
              <a:t>）</a:t>
            </a:r>
          </a:p>
          <a:p>
            <a:pPr marL="457200" indent="-457200" eaLnBrk="0" hangingPunct="0">
              <a:lnSpc>
                <a:spcPct val="110000"/>
              </a:lnSpc>
              <a:spcBef>
                <a:spcPct val="20000"/>
              </a:spcBef>
            </a:pPr>
            <a:endParaRPr lang="en-US" altLang="zh-CN" sz="2000" b="1">
              <a:solidFill>
                <a:srgbClr val="006600"/>
              </a:solidFill>
              <a:ea typeface="黑体" pitchFamily="49" charset="-122"/>
              <a:cs typeface="Arial" pitchFamily="34" charset="0"/>
            </a:endParaRPr>
          </a:p>
          <a:p>
            <a:pPr marL="457200" indent="-457200" eaLnBrk="0" hangingPunct="0">
              <a:lnSpc>
                <a:spcPct val="110000"/>
              </a:lnSpc>
              <a:spcBef>
                <a:spcPct val="20000"/>
              </a:spcBef>
              <a:buFontTx/>
              <a:buAutoNum type="arabicParenBoth" startAt="5"/>
            </a:pPr>
            <a:r>
              <a:rPr lang="zh-CN" altLang="en-US" sz="2000" b="1">
                <a:solidFill>
                  <a:schemeClr val="accent2"/>
                </a:solidFill>
                <a:ea typeface="黑体" pitchFamily="49" charset="-122"/>
                <a:cs typeface="Arial" pitchFamily="34" charset="0"/>
              </a:rPr>
              <a:t>如果尾数比规定位数长，则需考虑舍入（有多种舍入方式）</a:t>
            </a:r>
            <a:endParaRPr lang="en-US" altLang="zh-CN" sz="2000" b="1">
              <a:ea typeface="黑体" pitchFamily="49" charset="-122"/>
              <a:cs typeface="Arial" pitchFamily="34" charset="0"/>
            </a:endParaRPr>
          </a:p>
          <a:p>
            <a:pPr marL="457200" indent="-457200" eaLnBrk="0" hangingPunct="0">
              <a:lnSpc>
                <a:spcPct val="110000"/>
              </a:lnSpc>
              <a:spcBef>
                <a:spcPct val="20000"/>
              </a:spcBef>
              <a:buFontTx/>
              <a:buAutoNum type="arabicParenBoth" startAt="6"/>
            </a:pPr>
            <a:r>
              <a:rPr lang="zh-CN" altLang="en-US" sz="2000" b="1">
                <a:solidFill>
                  <a:schemeClr val="accent2"/>
                </a:solidFill>
                <a:ea typeface="黑体" pitchFamily="49" charset="-122"/>
                <a:cs typeface="Arial" pitchFamily="34" charset="0"/>
              </a:rPr>
              <a:t>若</a:t>
            </a:r>
            <a:r>
              <a:rPr lang="zh-CN" altLang="en-US" sz="2000" b="1">
                <a:solidFill>
                  <a:srgbClr val="FF0000"/>
                </a:solidFill>
                <a:ea typeface="黑体" pitchFamily="49" charset="-122"/>
                <a:cs typeface="Arial" pitchFamily="34" charset="0"/>
              </a:rPr>
              <a:t>运算结果尾数</a:t>
            </a:r>
            <a:r>
              <a:rPr lang="zh-CN" altLang="en-US" sz="2000" b="1">
                <a:solidFill>
                  <a:schemeClr val="accent2"/>
                </a:solidFill>
                <a:ea typeface="黑体" pitchFamily="49" charset="-122"/>
                <a:cs typeface="Arial" pitchFamily="34" charset="0"/>
              </a:rPr>
              <a:t>是</a:t>
            </a:r>
            <a:r>
              <a:rPr lang="en-US" altLang="zh-CN" sz="2000" b="1">
                <a:solidFill>
                  <a:schemeClr val="accent2"/>
                </a:solidFill>
                <a:ea typeface="黑体" pitchFamily="49" charset="-122"/>
                <a:cs typeface="Arial" pitchFamily="34" charset="0"/>
              </a:rPr>
              <a:t>0</a:t>
            </a:r>
            <a:r>
              <a:rPr lang="zh-CN" altLang="en-US" sz="2000" b="1">
                <a:solidFill>
                  <a:schemeClr val="accent2"/>
                </a:solidFill>
                <a:ea typeface="黑体" pitchFamily="49" charset="-122"/>
                <a:cs typeface="Arial" pitchFamily="34" charset="0"/>
              </a:rPr>
              <a:t>，则需要将阶码也置</a:t>
            </a:r>
            <a:r>
              <a:rPr lang="en-US" altLang="zh-CN" sz="2000" b="1">
                <a:solidFill>
                  <a:schemeClr val="accent2"/>
                </a:solidFill>
                <a:ea typeface="黑体" pitchFamily="49" charset="-122"/>
                <a:cs typeface="Arial" pitchFamily="34" charset="0"/>
              </a:rPr>
              <a:t>0</a:t>
            </a:r>
            <a:r>
              <a:rPr lang="zh-CN" altLang="en-US" sz="2000" b="1">
                <a:solidFill>
                  <a:schemeClr val="accent2"/>
                </a:solidFill>
                <a:ea typeface="黑体" pitchFamily="49" charset="-122"/>
                <a:cs typeface="Arial" pitchFamily="34" charset="0"/>
              </a:rPr>
              <a:t>。为什么？</a:t>
            </a:r>
            <a:endParaRPr lang="en-US" altLang="zh-CN" sz="2000" b="1">
              <a:solidFill>
                <a:schemeClr val="accent2"/>
              </a:solidFill>
              <a:ea typeface="黑体" pitchFamily="49" charset="-122"/>
              <a:cs typeface="Arial" pitchFamily="34" charset="0"/>
            </a:endParaRPr>
          </a:p>
        </p:txBody>
      </p:sp>
      <p:sp>
        <p:nvSpPr>
          <p:cNvPr id="189448" name="Text Box 8"/>
          <p:cNvSpPr txBox="1">
            <a:spLocks noChangeArrowheads="1"/>
          </p:cNvSpPr>
          <p:nvPr/>
        </p:nvSpPr>
        <p:spPr bwMode="auto">
          <a:xfrm>
            <a:off x="701675" y="4508500"/>
            <a:ext cx="7848600" cy="396875"/>
          </a:xfrm>
          <a:prstGeom prst="rect">
            <a:avLst/>
          </a:prstGeom>
          <a:noFill/>
          <a:ln w="12700">
            <a:noFill/>
            <a:miter lim="800000"/>
            <a:headEnd/>
            <a:tailEnd/>
          </a:ln>
        </p:spPr>
        <p:txBody>
          <a:bodyPr>
            <a:spAutoFit/>
          </a:bodyPr>
          <a:lstStyle/>
          <a:p>
            <a:pPr eaLnBrk="0" hangingPunct="0">
              <a:spcBef>
                <a:spcPct val="50000"/>
              </a:spcBef>
            </a:pPr>
            <a:r>
              <a:rPr lang="zh-CN" altLang="en-US" sz="2000" b="1">
                <a:ea typeface="黑体" pitchFamily="49" charset="-122"/>
              </a:rPr>
              <a:t>阶码溢出异常处理：阶码上溢，则结果溢出；阶码下溢，则结果为</a:t>
            </a:r>
            <a:r>
              <a:rPr lang="en-US" altLang="zh-CN" sz="2000" b="1">
                <a:ea typeface="黑体" pitchFamily="49" charset="-122"/>
              </a:rPr>
              <a:t>0</a:t>
            </a:r>
          </a:p>
        </p:txBody>
      </p:sp>
      <p:sp>
        <p:nvSpPr>
          <p:cNvPr id="189449" name="Text Box 9"/>
          <p:cNvSpPr txBox="1">
            <a:spLocks noChangeArrowheads="1"/>
          </p:cNvSpPr>
          <p:nvPr/>
        </p:nvSpPr>
        <p:spPr bwMode="auto">
          <a:xfrm>
            <a:off x="711200" y="5792788"/>
            <a:ext cx="7118350" cy="427037"/>
          </a:xfrm>
          <a:prstGeom prst="rect">
            <a:avLst/>
          </a:prstGeom>
          <a:noFill/>
          <a:ln w="12700">
            <a:noFill/>
            <a:miter lim="800000"/>
            <a:headEnd/>
            <a:tailEnd/>
          </a:ln>
        </p:spPr>
        <p:txBody>
          <a:bodyPr>
            <a:spAutoFit/>
          </a:bodyPr>
          <a:lstStyle/>
          <a:p>
            <a:pPr eaLnBrk="0" hangingPunct="0">
              <a:spcBef>
                <a:spcPct val="50000"/>
              </a:spcBef>
            </a:pPr>
            <a:r>
              <a:rPr lang="zh-CN" altLang="en-US" sz="2200" b="1">
                <a:solidFill>
                  <a:srgbClr val="008000"/>
                </a:solidFill>
                <a:ea typeface="黑体" pitchFamily="49" charset="-122"/>
              </a:rPr>
              <a:t>尾数为</a:t>
            </a:r>
            <a:r>
              <a:rPr lang="en-US" altLang="zh-CN" sz="2200" b="1">
                <a:solidFill>
                  <a:srgbClr val="008000"/>
                </a:solidFill>
                <a:ea typeface="黑体" pitchFamily="49" charset="-122"/>
              </a:rPr>
              <a:t>0</a:t>
            </a:r>
            <a:r>
              <a:rPr lang="zh-CN" altLang="en-US" sz="2200" b="1">
                <a:solidFill>
                  <a:srgbClr val="008000"/>
                </a:solidFill>
                <a:ea typeface="黑体" pitchFamily="49" charset="-122"/>
              </a:rPr>
              <a:t>说明结果应该为</a:t>
            </a:r>
            <a:r>
              <a:rPr lang="en-US" altLang="zh-CN" sz="2200" b="1">
                <a:solidFill>
                  <a:srgbClr val="008000"/>
                </a:solidFill>
                <a:ea typeface="黑体" pitchFamily="49" charset="-122"/>
              </a:rPr>
              <a:t>0</a:t>
            </a:r>
            <a:r>
              <a:rPr lang="zh-CN" altLang="en-US" sz="2200" b="1">
                <a:solidFill>
                  <a:srgbClr val="008000"/>
                </a:solidFill>
                <a:ea typeface="黑体" pitchFamily="49" charset="-122"/>
              </a:rPr>
              <a:t>（阶码和尾数为全</a:t>
            </a:r>
            <a:r>
              <a:rPr lang="en-US" altLang="zh-CN" sz="2200" b="1">
                <a:solidFill>
                  <a:srgbClr val="008000"/>
                </a:solidFill>
                <a:ea typeface="黑体" pitchFamily="49" charset="-122"/>
              </a:rPr>
              <a:t>0</a:t>
            </a:r>
            <a:r>
              <a:rPr lang="zh-CN" altLang="en-US" sz="2200" b="1">
                <a:solidFill>
                  <a:srgbClr val="008000"/>
                </a:solidFill>
                <a:ea typeface="黑体"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9443">
                                            <p:txEl>
                                              <p:pRg st="1" end="1"/>
                                            </p:txEl>
                                          </p:spTgt>
                                        </p:tgtEl>
                                        <p:attrNameLst>
                                          <p:attrName>style.visibility</p:attrName>
                                        </p:attrNameLst>
                                      </p:cBhvr>
                                      <p:to>
                                        <p:strVal val="visible"/>
                                      </p:to>
                                    </p:set>
                                    <p:animEffect transition="in" filter="blinds(horizontal)">
                                      <p:cBhvr>
                                        <p:cTn id="7" dur="500"/>
                                        <p:tgtEl>
                                          <p:spTgt spid="1894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9443">
                                            <p:txEl>
                                              <p:pRg st="2" end="2"/>
                                            </p:txEl>
                                          </p:spTgt>
                                        </p:tgtEl>
                                        <p:attrNameLst>
                                          <p:attrName>style.visibility</p:attrName>
                                        </p:attrNameLst>
                                      </p:cBhvr>
                                      <p:to>
                                        <p:strVal val="visible"/>
                                      </p:to>
                                    </p:set>
                                    <p:animEffect transition="in" filter="blinds(horizontal)">
                                      <p:cBhvr>
                                        <p:cTn id="12" dur="500"/>
                                        <p:tgtEl>
                                          <p:spTgt spid="1894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9443">
                                            <p:txEl>
                                              <p:pRg st="3" end="3"/>
                                            </p:txEl>
                                          </p:spTgt>
                                        </p:tgtEl>
                                        <p:attrNameLst>
                                          <p:attrName>style.visibility</p:attrName>
                                        </p:attrNameLst>
                                      </p:cBhvr>
                                      <p:to>
                                        <p:strVal val="visible"/>
                                      </p:to>
                                    </p:set>
                                    <p:animEffect transition="in" filter="blinds(horizontal)">
                                      <p:cBhvr>
                                        <p:cTn id="17" dur="500"/>
                                        <p:tgtEl>
                                          <p:spTgt spid="1894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9443">
                                            <p:txEl>
                                              <p:pRg st="4" end="4"/>
                                            </p:txEl>
                                          </p:spTgt>
                                        </p:tgtEl>
                                        <p:attrNameLst>
                                          <p:attrName>style.visibility</p:attrName>
                                        </p:attrNameLst>
                                      </p:cBhvr>
                                      <p:to>
                                        <p:strVal val="visible"/>
                                      </p:to>
                                    </p:set>
                                    <p:animEffect transition="in" filter="blinds(horizontal)">
                                      <p:cBhvr>
                                        <p:cTn id="22" dur="500"/>
                                        <p:tgtEl>
                                          <p:spTgt spid="1894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9443">
                                            <p:txEl>
                                              <p:pRg st="5" end="5"/>
                                            </p:txEl>
                                          </p:spTgt>
                                        </p:tgtEl>
                                        <p:attrNameLst>
                                          <p:attrName>style.visibility</p:attrName>
                                        </p:attrNameLst>
                                      </p:cBhvr>
                                      <p:to>
                                        <p:strVal val="visible"/>
                                      </p:to>
                                    </p:set>
                                    <p:animEffect transition="in" filter="blinds(horizontal)">
                                      <p:cBhvr>
                                        <p:cTn id="27" dur="500"/>
                                        <p:tgtEl>
                                          <p:spTgt spid="189443">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89443">
                                            <p:txEl>
                                              <p:pRg st="6" end="6"/>
                                            </p:txEl>
                                          </p:spTgt>
                                        </p:tgtEl>
                                        <p:attrNameLst>
                                          <p:attrName>style.visibility</p:attrName>
                                        </p:attrNameLst>
                                      </p:cBhvr>
                                      <p:to>
                                        <p:strVal val="visible"/>
                                      </p:to>
                                    </p:set>
                                    <p:animEffect transition="in" filter="blinds(horizontal)">
                                      <p:cBhvr>
                                        <p:cTn id="30" dur="500"/>
                                        <p:tgtEl>
                                          <p:spTgt spid="18944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89443">
                                            <p:txEl>
                                              <p:pRg st="7" end="7"/>
                                            </p:txEl>
                                          </p:spTgt>
                                        </p:tgtEl>
                                        <p:attrNameLst>
                                          <p:attrName>style.visibility</p:attrName>
                                        </p:attrNameLst>
                                      </p:cBhvr>
                                      <p:to>
                                        <p:strVal val="visible"/>
                                      </p:to>
                                    </p:set>
                                    <p:animEffect transition="in" filter="blinds(horizontal)">
                                      <p:cBhvr>
                                        <p:cTn id="35" dur="500"/>
                                        <p:tgtEl>
                                          <p:spTgt spid="189443">
                                            <p:txEl>
                                              <p:pRg st="7" end="7"/>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89443">
                                            <p:txEl>
                                              <p:pRg st="8" end="8"/>
                                            </p:txEl>
                                          </p:spTgt>
                                        </p:tgtEl>
                                        <p:attrNameLst>
                                          <p:attrName>style.visibility</p:attrName>
                                        </p:attrNameLst>
                                      </p:cBhvr>
                                      <p:to>
                                        <p:strVal val="visible"/>
                                      </p:to>
                                    </p:set>
                                    <p:animEffect transition="in" filter="blinds(horizontal)">
                                      <p:cBhvr>
                                        <p:cTn id="38" dur="500"/>
                                        <p:tgtEl>
                                          <p:spTgt spid="18944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89448"/>
                                        </p:tgtEl>
                                        <p:attrNameLst>
                                          <p:attrName>style.visibility</p:attrName>
                                        </p:attrNameLst>
                                      </p:cBhvr>
                                      <p:to>
                                        <p:strVal val="visible"/>
                                      </p:to>
                                    </p:set>
                                    <p:animEffect transition="in" filter="blinds(horizontal)">
                                      <p:cBhvr>
                                        <p:cTn id="43" dur="500"/>
                                        <p:tgtEl>
                                          <p:spTgt spid="189448"/>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89443">
                                            <p:txEl>
                                              <p:pRg st="10" end="10"/>
                                            </p:txEl>
                                          </p:spTgt>
                                        </p:tgtEl>
                                        <p:attrNameLst>
                                          <p:attrName>style.visibility</p:attrName>
                                        </p:attrNameLst>
                                      </p:cBhvr>
                                      <p:to>
                                        <p:strVal val="visible"/>
                                      </p:to>
                                    </p:set>
                                    <p:animEffect transition="in" filter="blinds(horizontal)">
                                      <p:cBhvr>
                                        <p:cTn id="48" dur="500"/>
                                        <p:tgtEl>
                                          <p:spTgt spid="189443">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89443">
                                            <p:txEl>
                                              <p:pRg st="11" end="11"/>
                                            </p:txEl>
                                          </p:spTgt>
                                        </p:tgtEl>
                                        <p:attrNameLst>
                                          <p:attrName>style.visibility</p:attrName>
                                        </p:attrNameLst>
                                      </p:cBhvr>
                                      <p:to>
                                        <p:strVal val="visible"/>
                                      </p:to>
                                    </p:set>
                                    <p:animEffect transition="in" filter="blinds(horizontal)">
                                      <p:cBhvr>
                                        <p:cTn id="53" dur="500"/>
                                        <p:tgtEl>
                                          <p:spTgt spid="189443">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89449">
                                            <p:txEl>
                                              <p:pRg st="0" end="0"/>
                                            </p:txEl>
                                          </p:spTgt>
                                        </p:tgtEl>
                                        <p:attrNameLst>
                                          <p:attrName>style.visibility</p:attrName>
                                        </p:attrNameLst>
                                      </p:cBhvr>
                                      <p:to>
                                        <p:strVal val="visible"/>
                                      </p:to>
                                    </p:set>
                                    <p:animEffect transition="in" filter="blinds(horizontal)">
                                      <p:cBhvr>
                                        <p:cTn id="58" dur="500"/>
                                        <p:tgtEl>
                                          <p:spTgt spid="1894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idx="4294967295"/>
          </p:nvPr>
        </p:nvSpPr>
        <p:spPr>
          <a:xfrm>
            <a:off x="885825" y="68263"/>
            <a:ext cx="5800725" cy="660400"/>
          </a:xfrm>
        </p:spPr>
        <p:txBody>
          <a:bodyPr lIns="63500" tIns="25400" rIns="63500" bIns="25400" anchor="t">
            <a:spAutoFit/>
          </a:bodyPr>
          <a:lstStyle/>
          <a:p>
            <a:r>
              <a:rPr lang="zh-CN" altLang="en-US" smtClean="0">
                <a:ea typeface="宋体" pitchFamily="2" charset="-122"/>
              </a:rPr>
              <a:t>浮点数加法运算举例 </a:t>
            </a:r>
            <a:endParaRPr lang="zh-CN" altLang="en-US" sz="2400" smtClean="0">
              <a:ea typeface="宋体" pitchFamily="2" charset="-122"/>
            </a:endParaRPr>
          </a:p>
        </p:txBody>
      </p:sp>
      <p:sp>
        <p:nvSpPr>
          <p:cNvPr id="658435" name="Rectangle 4"/>
          <p:cNvSpPr>
            <a:spLocks noChangeArrowheads="1"/>
          </p:cNvSpPr>
          <p:nvPr/>
        </p:nvSpPr>
        <p:spPr bwMode="auto">
          <a:xfrm>
            <a:off x="4392613" y="3640138"/>
            <a:ext cx="0" cy="182562"/>
          </a:xfrm>
          <a:prstGeom prst="rect">
            <a:avLst/>
          </a:prstGeom>
          <a:noFill/>
          <a:ln w="9525">
            <a:noFill/>
            <a:miter lim="800000"/>
            <a:headEnd/>
            <a:tailEnd/>
          </a:ln>
        </p:spPr>
        <p:txBody>
          <a:bodyPr wrap="none" lIns="0" tIns="0" rIns="0" bIns="0">
            <a:spAutoFit/>
          </a:bodyPr>
          <a:lstStyle/>
          <a:p>
            <a:pPr eaLnBrk="0" hangingPunct="0"/>
            <a:endParaRPr lang="zh-CN" altLang="en-US" sz="1200" b="1">
              <a:latin typeface="Times New Roman" pitchFamily="18" charset="0"/>
            </a:endParaRPr>
          </a:p>
        </p:txBody>
      </p:sp>
      <p:sp>
        <p:nvSpPr>
          <p:cNvPr id="658436" name="Rectangle 5"/>
          <p:cNvSpPr>
            <a:spLocks noChangeArrowheads="1"/>
          </p:cNvSpPr>
          <p:nvPr/>
        </p:nvSpPr>
        <p:spPr bwMode="auto">
          <a:xfrm>
            <a:off x="5287963" y="2741613"/>
            <a:ext cx="0" cy="182562"/>
          </a:xfrm>
          <a:prstGeom prst="rect">
            <a:avLst/>
          </a:prstGeom>
          <a:noFill/>
          <a:ln w="9525">
            <a:noFill/>
            <a:miter lim="800000"/>
            <a:headEnd/>
            <a:tailEnd/>
          </a:ln>
        </p:spPr>
        <p:txBody>
          <a:bodyPr wrap="none" lIns="0" tIns="0" rIns="0" bIns="0">
            <a:spAutoFit/>
          </a:bodyPr>
          <a:lstStyle/>
          <a:p>
            <a:pPr eaLnBrk="0" hangingPunct="0"/>
            <a:endParaRPr lang="zh-CN" altLang="en-US" sz="1200" b="1">
              <a:latin typeface="Times New Roman" pitchFamily="18" charset="0"/>
            </a:endParaRPr>
          </a:p>
        </p:txBody>
      </p:sp>
      <p:sp>
        <p:nvSpPr>
          <p:cNvPr id="658437" name="Rectangle 6"/>
          <p:cNvSpPr>
            <a:spLocks noChangeArrowheads="1"/>
          </p:cNvSpPr>
          <p:nvPr/>
        </p:nvSpPr>
        <p:spPr bwMode="auto">
          <a:xfrm>
            <a:off x="5164138" y="2863850"/>
            <a:ext cx="0" cy="182563"/>
          </a:xfrm>
          <a:prstGeom prst="rect">
            <a:avLst/>
          </a:prstGeom>
          <a:noFill/>
          <a:ln w="9525">
            <a:noFill/>
            <a:miter lim="800000"/>
            <a:headEnd/>
            <a:tailEnd/>
          </a:ln>
        </p:spPr>
        <p:txBody>
          <a:bodyPr wrap="none" lIns="0" tIns="0" rIns="0" bIns="0">
            <a:spAutoFit/>
          </a:bodyPr>
          <a:lstStyle/>
          <a:p>
            <a:pPr eaLnBrk="0" hangingPunct="0"/>
            <a:endParaRPr lang="zh-CN" altLang="en-US" sz="1200" b="1">
              <a:latin typeface="Times New Roman" pitchFamily="18" charset="0"/>
            </a:endParaRPr>
          </a:p>
        </p:txBody>
      </p:sp>
      <p:sp>
        <p:nvSpPr>
          <p:cNvPr id="658438" name="Rectangle 7"/>
          <p:cNvSpPr>
            <a:spLocks noChangeArrowheads="1"/>
          </p:cNvSpPr>
          <p:nvPr/>
        </p:nvSpPr>
        <p:spPr bwMode="auto">
          <a:xfrm>
            <a:off x="5343525" y="1422400"/>
            <a:ext cx="0" cy="182563"/>
          </a:xfrm>
          <a:prstGeom prst="rect">
            <a:avLst/>
          </a:prstGeom>
          <a:noFill/>
          <a:ln w="9525">
            <a:noFill/>
            <a:miter lim="800000"/>
            <a:headEnd/>
            <a:tailEnd/>
          </a:ln>
        </p:spPr>
        <p:txBody>
          <a:bodyPr wrap="none" lIns="0" tIns="0" rIns="0" bIns="0">
            <a:spAutoFit/>
          </a:bodyPr>
          <a:lstStyle/>
          <a:p>
            <a:pPr eaLnBrk="0" hangingPunct="0"/>
            <a:endParaRPr lang="zh-CN" altLang="en-US" sz="1200" b="1">
              <a:latin typeface="Times New Roman" pitchFamily="18" charset="0"/>
            </a:endParaRPr>
          </a:p>
        </p:txBody>
      </p:sp>
      <p:sp>
        <p:nvSpPr>
          <p:cNvPr id="658439" name="Rectangle 8"/>
          <p:cNvSpPr>
            <a:spLocks noChangeArrowheads="1"/>
          </p:cNvSpPr>
          <p:nvPr/>
        </p:nvSpPr>
        <p:spPr bwMode="auto">
          <a:xfrm>
            <a:off x="5222875" y="1544638"/>
            <a:ext cx="0" cy="182562"/>
          </a:xfrm>
          <a:prstGeom prst="rect">
            <a:avLst/>
          </a:prstGeom>
          <a:noFill/>
          <a:ln w="9525">
            <a:noFill/>
            <a:miter lim="800000"/>
            <a:headEnd/>
            <a:tailEnd/>
          </a:ln>
        </p:spPr>
        <p:txBody>
          <a:bodyPr wrap="none" lIns="0" tIns="0" rIns="0" bIns="0">
            <a:spAutoFit/>
          </a:bodyPr>
          <a:lstStyle/>
          <a:p>
            <a:pPr eaLnBrk="0" hangingPunct="0"/>
            <a:endParaRPr lang="zh-CN" altLang="en-US" sz="1200" b="1">
              <a:latin typeface="Times New Roman" pitchFamily="18" charset="0"/>
            </a:endParaRPr>
          </a:p>
        </p:txBody>
      </p:sp>
      <p:sp>
        <p:nvSpPr>
          <p:cNvPr id="658440" name="Text Box 442"/>
          <p:cNvSpPr txBox="1">
            <a:spLocks noChangeArrowheads="1"/>
          </p:cNvSpPr>
          <p:nvPr/>
        </p:nvSpPr>
        <p:spPr bwMode="auto">
          <a:xfrm>
            <a:off x="523875" y="1068388"/>
            <a:ext cx="7842250" cy="457200"/>
          </a:xfrm>
          <a:prstGeom prst="rect">
            <a:avLst/>
          </a:prstGeom>
          <a:noFill/>
          <a:ln w="12700">
            <a:noFill/>
            <a:miter lim="800000"/>
            <a:headEnd/>
            <a:tailEnd/>
          </a:ln>
        </p:spPr>
        <p:txBody>
          <a:bodyPr>
            <a:spAutoFit/>
          </a:bodyPr>
          <a:lstStyle/>
          <a:p>
            <a:pPr eaLnBrk="0" hangingPunct="0"/>
            <a:r>
              <a:rPr lang="en-US" altLang="zh-CN" sz="2400" b="1">
                <a:ea typeface="黑体" pitchFamily="49" charset="-122"/>
              </a:rPr>
              <a:t>Example</a:t>
            </a:r>
            <a:r>
              <a:rPr lang="zh-CN" altLang="en-US" sz="2400" b="1">
                <a:ea typeface="黑体" pitchFamily="49" charset="-122"/>
              </a:rPr>
              <a:t>：用二进制形式计算 0.5 </a:t>
            </a:r>
            <a:r>
              <a:rPr lang="en-US" altLang="zh-CN" sz="2400" b="1">
                <a:ea typeface="黑体" pitchFamily="49" charset="-122"/>
              </a:rPr>
              <a:t>+(– </a:t>
            </a:r>
            <a:r>
              <a:rPr lang="en-US" altLang="zh-CN" sz="2400" b="1">
                <a:ea typeface="黑体" pitchFamily="49" charset="-122"/>
                <a:cs typeface="Arial" pitchFamily="34" charset="0"/>
              </a:rPr>
              <a:t>0.4375) =</a:t>
            </a:r>
            <a:r>
              <a:rPr lang="zh-CN" altLang="en-US" sz="2400" b="1">
                <a:ea typeface="黑体" pitchFamily="49" charset="-122"/>
                <a:cs typeface="Arial" pitchFamily="34" charset="0"/>
              </a:rPr>
              <a:t>？</a:t>
            </a:r>
            <a:endParaRPr lang="en-US" altLang="zh-CN" sz="2400" b="1">
              <a:ea typeface="黑体" pitchFamily="49" charset="-122"/>
              <a:cs typeface="Arial" pitchFamily="34" charset="0"/>
            </a:endParaRPr>
          </a:p>
        </p:txBody>
      </p:sp>
      <p:sp>
        <p:nvSpPr>
          <p:cNvPr id="190907" name="Text Box 443"/>
          <p:cNvSpPr txBox="1">
            <a:spLocks noChangeArrowheads="1"/>
          </p:cNvSpPr>
          <p:nvPr/>
        </p:nvSpPr>
        <p:spPr bwMode="auto">
          <a:xfrm>
            <a:off x="1209675" y="1965325"/>
            <a:ext cx="7375525" cy="2940050"/>
          </a:xfrm>
          <a:prstGeom prst="rect">
            <a:avLst/>
          </a:prstGeom>
          <a:noFill/>
          <a:ln w="12700">
            <a:noFill/>
            <a:miter lim="800000"/>
            <a:headEnd/>
            <a:tailEnd/>
          </a:ln>
        </p:spPr>
        <p:txBody>
          <a:bodyPr>
            <a:spAutoFit/>
          </a:bodyPr>
          <a:lstStyle/>
          <a:p>
            <a:pPr eaLnBrk="0" hangingPunct="0"/>
            <a:endParaRPr lang="en-US" altLang="zh-CN" sz="1400" b="1"/>
          </a:p>
          <a:p>
            <a:pPr eaLnBrk="0" hangingPunct="0">
              <a:lnSpc>
                <a:spcPct val="115000"/>
              </a:lnSpc>
              <a:spcBef>
                <a:spcPct val="15000"/>
              </a:spcBef>
            </a:pPr>
            <a:r>
              <a:rPr lang="zh-CN" altLang="en-US" sz="2400" b="1">
                <a:solidFill>
                  <a:srgbClr val="FF0066"/>
                </a:solidFill>
                <a:ea typeface="黑体" pitchFamily="49" charset="-122"/>
              </a:rPr>
              <a:t>对    阶</a:t>
            </a:r>
            <a:r>
              <a:rPr lang="en-US" altLang="zh-CN" sz="2400" b="1">
                <a:solidFill>
                  <a:srgbClr val="FF0066"/>
                </a:solidFill>
                <a:ea typeface="黑体" pitchFamily="49" charset="-122"/>
              </a:rPr>
              <a:t>:  -1.110 x 2</a:t>
            </a:r>
            <a:r>
              <a:rPr lang="en-US" altLang="zh-CN" sz="2400" b="1" baseline="30000">
                <a:solidFill>
                  <a:srgbClr val="FF0066"/>
                </a:solidFill>
                <a:ea typeface="黑体" pitchFamily="49" charset="-122"/>
              </a:rPr>
              <a:t>-2</a:t>
            </a:r>
            <a:r>
              <a:rPr lang="en-US" altLang="zh-CN" sz="2400" b="1">
                <a:solidFill>
                  <a:srgbClr val="FF0066"/>
                </a:solidFill>
                <a:ea typeface="黑体" pitchFamily="49" charset="-122"/>
              </a:rPr>
              <a:t>   </a:t>
            </a:r>
            <a:r>
              <a:rPr lang="en-US" altLang="zh-CN" sz="2400" b="1">
                <a:solidFill>
                  <a:srgbClr val="FF0066"/>
                </a:solidFill>
                <a:ea typeface="黑体" pitchFamily="49" charset="-122"/>
                <a:cs typeface="Arial" pitchFamily="34" charset="0"/>
              </a:rPr>
              <a:t>→ -</a:t>
            </a:r>
            <a:r>
              <a:rPr lang="en-US" altLang="zh-CN" sz="2400" b="1">
                <a:solidFill>
                  <a:srgbClr val="FF0066"/>
                </a:solidFill>
                <a:ea typeface="黑体" pitchFamily="49" charset="-122"/>
              </a:rPr>
              <a:t>0.111 x 2</a:t>
            </a:r>
            <a:r>
              <a:rPr lang="en-US" altLang="zh-CN" sz="2400" b="1" baseline="30000">
                <a:solidFill>
                  <a:srgbClr val="FF0066"/>
                </a:solidFill>
                <a:ea typeface="黑体" pitchFamily="49" charset="-122"/>
              </a:rPr>
              <a:t>-1</a:t>
            </a:r>
            <a:r>
              <a:rPr lang="en-US" altLang="zh-CN" sz="2400" b="1">
                <a:solidFill>
                  <a:srgbClr val="FF0066"/>
                </a:solidFill>
                <a:ea typeface="黑体" pitchFamily="49" charset="-122"/>
              </a:rPr>
              <a:t> </a:t>
            </a:r>
          </a:p>
          <a:p>
            <a:pPr eaLnBrk="0" hangingPunct="0">
              <a:lnSpc>
                <a:spcPct val="115000"/>
              </a:lnSpc>
              <a:spcBef>
                <a:spcPct val="15000"/>
              </a:spcBef>
            </a:pPr>
            <a:r>
              <a:rPr lang="zh-CN" altLang="en-US" sz="2400" b="1">
                <a:solidFill>
                  <a:srgbClr val="FF0066"/>
                </a:solidFill>
                <a:ea typeface="黑体" pitchFamily="49" charset="-122"/>
              </a:rPr>
              <a:t>加    减</a:t>
            </a:r>
            <a:r>
              <a:rPr lang="en-US" altLang="zh-CN" sz="2400" b="1">
                <a:solidFill>
                  <a:srgbClr val="FF0066"/>
                </a:solidFill>
                <a:ea typeface="黑体" pitchFamily="49" charset="-122"/>
              </a:rPr>
              <a:t>:  1.000 x 2</a:t>
            </a:r>
            <a:r>
              <a:rPr lang="en-US" altLang="zh-CN" sz="2400" b="1" baseline="30000">
                <a:solidFill>
                  <a:srgbClr val="FF0066"/>
                </a:solidFill>
                <a:ea typeface="黑体" pitchFamily="49" charset="-122"/>
              </a:rPr>
              <a:t>-1</a:t>
            </a:r>
            <a:r>
              <a:rPr lang="en-US" altLang="zh-CN" sz="2400" b="1">
                <a:solidFill>
                  <a:srgbClr val="FF0066"/>
                </a:solidFill>
                <a:ea typeface="黑体" pitchFamily="49" charset="-122"/>
              </a:rPr>
              <a:t>  +( -0.111 x 2</a:t>
            </a:r>
            <a:r>
              <a:rPr lang="en-US" altLang="zh-CN" sz="2400" b="1" baseline="30000">
                <a:solidFill>
                  <a:srgbClr val="FF0066"/>
                </a:solidFill>
                <a:ea typeface="黑体" pitchFamily="49" charset="-122"/>
              </a:rPr>
              <a:t>-1</a:t>
            </a:r>
            <a:r>
              <a:rPr lang="en-US" altLang="zh-CN" sz="2400" b="1">
                <a:solidFill>
                  <a:srgbClr val="FF0066"/>
                </a:solidFill>
                <a:ea typeface="黑体" pitchFamily="49" charset="-122"/>
              </a:rPr>
              <a:t> )  = 0.001 x 2</a:t>
            </a:r>
            <a:r>
              <a:rPr lang="en-US" altLang="zh-CN" sz="2400" b="1" baseline="30000">
                <a:solidFill>
                  <a:srgbClr val="FF0066"/>
                </a:solidFill>
                <a:ea typeface="黑体" pitchFamily="49" charset="-122"/>
              </a:rPr>
              <a:t>-1</a:t>
            </a:r>
            <a:r>
              <a:rPr lang="en-US" altLang="zh-CN" sz="2400" b="1">
                <a:solidFill>
                  <a:srgbClr val="FF0066"/>
                </a:solidFill>
                <a:ea typeface="黑体" pitchFamily="49" charset="-122"/>
              </a:rPr>
              <a:t> </a:t>
            </a:r>
          </a:p>
          <a:p>
            <a:pPr eaLnBrk="0" hangingPunct="0">
              <a:lnSpc>
                <a:spcPct val="115000"/>
              </a:lnSpc>
              <a:spcBef>
                <a:spcPct val="15000"/>
              </a:spcBef>
            </a:pPr>
            <a:r>
              <a:rPr lang="zh-CN" altLang="en-US" sz="2400" b="1">
                <a:solidFill>
                  <a:srgbClr val="FF0066"/>
                </a:solidFill>
                <a:ea typeface="黑体" pitchFamily="49" charset="-122"/>
              </a:rPr>
              <a:t>左    规</a:t>
            </a:r>
            <a:r>
              <a:rPr lang="en-US" altLang="zh-CN" sz="2400" b="1">
                <a:solidFill>
                  <a:srgbClr val="FF0066"/>
                </a:solidFill>
                <a:ea typeface="黑体" pitchFamily="49" charset="-122"/>
              </a:rPr>
              <a:t>:  0.001 x 2</a:t>
            </a:r>
            <a:r>
              <a:rPr lang="en-US" altLang="zh-CN" sz="2400" b="1" baseline="30000">
                <a:solidFill>
                  <a:srgbClr val="FF0066"/>
                </a:solidFill>
                <a:ea typeface="黑体" pitchFamily="49" charset="-122"/>
              </a:rPr>
              <a:t>-1</a:t>
            </a:r>
            <a:r>
              <a:rPr lang="en-US" altLang="zh-CN" sz="2400" b="1">
                <a:solidFill>
                  <a:srgbClr val="FF0066"/>
                </a:solidFill>
                <a:ea typeface="黑体" pitchFamily="49" charset="-122"/>
              </a:rPr>
              <a:t> → 1.000 x 2</a:t>
            </a:r>
            <a:r>
              <a:rPr lang="en-US" altLang="zh-CN" sz="2400" b="1" baseline="30000">
                <a:solidFill>
                  <a:srgbClr val="FF0066"/>
                </a:solidFill>
                <a:ea typeface="黑体" pitchFamily="49" charset="-122"/>
              </a:rPr>
              <a:t>–4</a:t>
            </a:r>
          </a:p>
          <a:p>
            <a:pPr eaLnBrk="0" hangingPunct="0">
              <a:lnSpc>
                <a:spcPct val="115000"/>
              </a:lnSpc>
              <a:spcBef>
                <a:spcPct val="15000"/>
              </a:spcBef>
            </a:pPr>
            <a:r>
              <a:rPr lang="zh-CN" altLang="en-US" sz="2400" b="1">
                <a:solidFill>
                  <a:srgbClr val="FF0066"/>
                </a:solidFill>
                <a:ea typeface="黑体" pitchFamily="49" charset="-122"/>
              </a:rPr>
              <a:t>判溢出</a:t>
            </a:r>
            <a:r>
              <a:rPr lang="en-US" altLang="zh-CN" sz="2400" b="1">
                <a:solidFill>
                  <a:srgbClr val="FF0066"/>
                </a:solidFill>
                <a:ea typeface="黑体" pitchFamily="49" charset="-122"/>
              </a:rPr>
              <a:t>:  </a:t>
            </a:r>
            <a:r>
              <a:rPr lang="zh-CN" altLang="en-US" sz="2400" b="1">
                <a:solidFill>
                  <a:srgbClr val="FF0066"/>
                </a:solidFill>
                <a:ea typeface="黑体" pitchFamily="49" charset="-122"/>
              </a:rPr>
              <a:t>无</a:t>
            </a:r>
          </a:p>
          <a:p>
            <a:pPr eaLnBrk="0" hangingPunct="0"/>
            <a:endParaRPr lang="en-US" altLang="zh-CN" sz="2400" b="1">
              <a:solidFill>
                <a:srgbClr val="FF0066"/>
              </a:solidFill>
              <a:ea typeface="黑体" pitchFamily="49" charset="-122"/>
            </a:endParaRPr>
          </a:p>
          <a:p>
            <a:pPr eaLnBrk="0" hangingPunct="0"/>
            <a:endParaRPr lang="en-US" altLang="zh-CN" sz="2400" b="1">
              <a:solidFill>
                <a:srgbClr val="006600"/>
              </a:solidFill>
            </a:endParaRPr>
          </a:p>
        </p:txBody>
      </p:sp>
      <p:sp>
        <p:nvSpPr>
          <p:cNvPr id="190908" name="Rectangle 444"/>
          <p:cNvSpPr>
            <a:spLocks noChangeArrowheads="1"/>
          </p:cNvSpPr>
          <p:nvPr/>
        </p:nvSpPr>
        <p:spPr bwMode="auto">
          <a:xfrm>
            <a:off x="674688" y="1730375"/>
            <a:ext cx="6743700" cy="457200"/>
          </a:xfrm>
          <a:prstGeom prst="rect">
            <a:avLst/>
          </a:prstGeom>
          <a:noFill/>
          <a:ln w="12700">
            <a:noFill/>
            <a:miter lim="800000"/>
            <a:headEnd/>
            <a:tailEnd/>
          </a:ln>
        </p:spPr>
        <p:txBody>
          <a:bodyPr>
            <a:spAutoFit/>
          </a:bodyPr>
          <a:lstStyle/>
          <a:p>
            <a:pPr eaLnBrk="0" hangingPunct="0"/>
            <a:r>
              <a:rPr lang="zh-CN" altLang="en-US" sz="2400" b="1">
                <a:solidFill>
                  <a:schemeClr val="accent2"/>
                </a:solidFill>
                <a:cs typeface="Arial" pitchFamily="34" charset="0"/>
              </a:rPr>
              <a:t>解：0.5 </a:t>
            </a:r>
            <a:r>
              <a:rPr lang="en-US" altLang="zh-CN" sz="2400" b="1">
                <a:solidFill>
                  <a:schemeClr val="accent2"/>
                </a:solidFill>
                <a:cs typeface="Arial" pitchFamily="34" charset="0"/>
              </a:rPr>
              <a:t>= 1.000 x 2</a:t>
            </a:r>
            <a:r>
              <a:rPr lang="en-US" altLang="zh-CN" sz="2400" b="1" baseline="30000">
                <a:solidFill>
                  <a:schemeClr val="accent2"/>
                </a:solidFill>
                <a:cs typeface="Arial" pitchFamily="34" charset="0"/>
              </a:rPr>
              <a:t>-1</a:t>
            </a:r>
            <a:r>
              <a:rPr lang="zh-CN" altLang="en-US" sz="2400" b="1">
                <a:solidFill>
                  <a:schemeClr val="accent2"/>
                </a:solidFill>
                <a:cs typeface="Arial" pitchFamily="34" charset="0"/>
              </a:rPr>
              <a:t>， </a:t>
            </a:r>
            <a:r>
              <a:rPr lang="en-US" altLang="zh-CN" sz="2400" b="1">
                <a:solidFill>
                  <a:schemeClr val="accent2"/>
                </a:solidFill>
                <a:cs typeface="Arial" pitchFamily="34" charset="0"/>
              </a:rPr>
              <a:t>- 0.4375 = -1.110 x 2</a:t>
            </a:r>
            <a:r>
              <a:rPr lang="en-US" altLang="zh-CN" sz="2400" b="1" baseline="30000">
                <a:solidFill>
                  <a:schemeClr val="accent2"/>
                </a:solidFill>
                <a:cs typeface="Arial" pitchFamily="34" charset="0"/>
              </a:rPr>
              <a:t>-2</a:t>
            </a:r>
            <a:endParaRPr lang="zh-CN" altLang="en-US" sz="2400" b="1" baseline="30000">
              <a:solidFill>
                <a:schemeClr val="accent2"/>
              </a:solidFill>
              <a:cs typeface="Arial" pitchFamily="34" charset="0"/>
            </a:endParaRPr>
          </a:p>
        </p:txBody>
      </p:sp>
      <p:sp>
        <p:nvSpPr>
          <p:cNvPr id="190910" name="Text Box 446"/>
          <p:cNvSpPr txBox="1">
            <a:spLocks noChangeArrowheads="1"/>
          </p:cNvSpPr>
          <p:nvPr/>
        </p:nvSpPr>
        <p:spPr bwMode="auto">
          <a:xfrm>
            <a:off x="534988" y="4378325"/>
            <a:ext cx="7307262" cy="755650"/>
          </a:xfrm>
          <a:prstGeom prst="rect">
            <a:avLst/>
          </a:prstGeom>
          <a:noFill/>
          <a:ln w="12700">
            <a:noFill/>
            <a:miter lim="800000"/>
            <a:headEnd/>
            <a:tailEnd/>
          </a:ln>
        </p:spPr>
        <p:txBody>
          <a:bodyPr>
            <a:spAutoFit/>
          </a:bodyPr>
          <a:lstStyle/>
          <a:p>
            <a:pPr eaLnBrk="0" hangingPunct="0">
              <a:spcBef>
                <a:spcPct val="50000"/>
              </a:spcBef>
            </a:pPr>
            <a:r>
              <a:rPr lang="zh-CN" altLang="en-US" sz="2400" b="1">
                <a:cs typeface="Arial" pitchFamily="34" charset="0"/>
              </a:rPr>
              <a:t>结果为： </a:t>
            </a:r>
            <a:r>
              <a:rPr lang="en-US" altLang="zh-CN" sz="2400" b="1">
                <a:cs typeface="Arial" pitchFamily="34" charset="0"/>
              </a:rPr>
              <a:t>1.000 x 2</a:t>
            </a:r>
            <a:r>
              <a:rPr lang="en-US" altLang="zh-CN" sz="2400" b="1" baseline="30000">
                <a:cs typeface="Arial" pitchFamily="34" charset="0"/>
              </a:rPr>
              <a:t>–4 </a:t>
            </a:r>
            <a:r>
              <a:rPr lang="en-US" altLang="zh-CN" sz="2400" b="1">
                <a:cs typeface="Arial" pitchFamily="34" charset="0"/>
              </a:rPr>
              <a:t>= 0.0001000 = 1/16 = 0.0625</a:t>
            </a:r>
          </a:p>
          <a:p>
            <a:pPr eaLnBrk="0" hangingPunct="0">
              <a:spcBef>
                <a:spcPct val="50000"/>
              </a:spcBef>
            </a:pPr>
            <a:endParaRPr lang="zh-CN" altLang="en-US" sz="2000" b="1" baseline="30000">
              <a:cs typeface="Arial" pitchFamily="34" charset="0"/>
            </a:endParaRPr>
          </a:p>
        </p:txBody>
      </p:sp>
      <p:sp>
        <p:nvSpPr>
          <p:cNvPr id="190920" name="Text Box 456"/>
          <p:cNvSpPr txBox="1">
            <a:spLocks noChangeArrowheads="1"/>
          </p:cNvSpPr>
          <p:nvPr/>
        </p:nvSpPr>
        <p:spPr bwMode="auto">
          <a:xfrm>
            <a:off x="533400" y="5038725"/>
            <a:ext cx="7620000" cy="457200"/>
          </a:xfrm>
          <a:prstGeom prst="rect">
            <a:avLst/>
          </a:prstGeom>
          <a:noFill/>
          <a:ln w="12700">
            <a:noFill/>
            <a:miter lim="800000"/>
            <a:headEnd/>
            <a:tailEnd/>
          </a:ln>
        </p:spPr>
        <p:txBody>
          <a:bodyPr>
            <a:spAutoFit/>
          </a:bodyPr>
          <a:lstStyle/>
          <a:p>
            <a:pPr eaLnBrk="0" hangingPunct="0">
              <a:spcBef>
                <a:spcPct val="50000"/>
              </a:spcBef>
            </a:pPr>
            <a:r>
              <a:rPr lang="zh-CN" altLang="en-US" sz="2400" b="1">
                <a:solidFill>
                  <a:srgbClr val="CC3300"/>
                </a:solidFill>
                <a:ea typeface="黑体" pitchFamily="49" charset="-122"/>
              </a:rPr>
              <a:t>问题：为何</a:t>
            </a:r>
            <a:r>
              <a:rPr lang="en-US" altLang="zh-CN" sz="2400" b="1">
                <a:solidFill>
                  <a:srgbClr val="CC3300"/>
                </a:solidFill>
                <a:ea typeface="黑体" pitchFamily="49" charset="-122"/>
              </a:rPr>
              <a:t>IEEE 754 </a:t>
            </a:r>
            <a:r>
              <a:rPr lang="zh-CN" altLang="en-US" sz="2400" b="1">
                <a:solidFill>
                  <a:srgbClr val="CC3300"/>
                </a:solidFill>
                <a:ea typeface="黑体" pitchFamily="49" charset="-122"/>
              </a:rPr>
              <a:t>加减运算右规时最多只需一次？</a:t>
            </a:r>
          </a:p>
        </p:txBody>
      </p:sp>
      <p:sp>
        <p:nvSpPr>
          <p:cNvPr id="190921" name="Text Box 457"/>
          <p:cNvSpPr txBox="1">
            <a:spLocks noChangeArrowheads="1"/>
          </p:cNvSpPr>
          <p:nvPr/>
        </p:nvSpPr>
        <p:spPr bwMode="auto">
          <a:xfrm>
            <a:off x="466725" y="5562600"/>
            <a:ext cx="8315325" cy="1096963"/>
          </a:xfrm>
          <a:prstGeom prst="rect">
            <a:avLst/>
          </a:prstGeom>
          <a:noFill/>
          <a:ln w="12700">
            <a:noFill/>
            <a:miter lim="800000"/>
            <a:headEnd/>
            <a:tailEnd/>
          </a:ln>
        </p:spPr>
        <p:txBody>
          <a:bodyPr>
            <a:spAutoFit/>
          </a:bodyPr>
          <a:lstStyle/>
          <a:p>
            <a:pPr eaLnBrk="0" hangingPunct="0">
              <a:spcBef>
                <a:spcPct val="50000"/>
              </a:spcBef>
            </a:pPr>
            <a:r>
              <a:rPr lang="zh-CN" altLang="en-US" sz="2200" b="1">
                <a:latin typeface="黑体" pitchFamily="49" charset="-122"/>
                <a:ea typeface="黑体" pitchFamily="49" charset="-122"/>
              </a:rPr>
              <a:t>因为即使是两个最大的尾数相加，得到的和的尾数也不会达到</a:t>
            </a:r>
            <a:r>
              <a:rPr lang="en-US" altLang="zh-CN" sz="2200" b="1">
                <a:latin typeface="黑体" pitchFamily="49" charset="-122"/>
                <a:ea typeface="黑体" pitchFamily="49" charset="-122"/>
              </a:rPr>
              <a:t>4</a:t>
            </a:r>
            <a:r>
              <a:rPr lang="zh-CN" altLang="en-US" sz="2200" b="1">
                <a:latin typeface="黑体" pitchFamily="49" charset="-122"/>
                <a:ea typeface="黑体" pitchFamily="49" charset="-122"/>
              </a:rPr>
              <a:t>，故尾数的整数部分最多有两位，保留一个隐含的</a:t>
            </a:r>
            <a:r>
              <a:rPr lang="zh-CN" altLang="en-US" sz="2200" b="1">
                <a:latin typeface="Times New Roman" pitchFamily="18" charset="0"/>
                <a:ea typeface="黑体" pitchFamily="49" charset="-122"/>
              </a:rPr>
              <a:t>“</a:t>
            </a:r>
            <a:r>
              <a:rPr lang="en-US" altLang="zh-CN" sz="2200" b="1">
                <a:latin typeface="黑体" pitchFamily="49" charset="-122"/>
                <a:ea typeface="黑体" pitchFamily="49" charset="-122"/>
              </a:rPr>
              <a:t>1</a:t>
            </a:r>
            <a:r>
              <a:rPr lang="en-US" altLang="zh-CN" sz="2200" b="1">
                <a:latin typeface="Times New Roman" pitchFamily="18" charset="0"/>
                <a:ea typeface="黑体" pitchFamily="49" charset="-122"/>
              </a:rPr>
              <a:t>”</a:t>
            </a:r>
            <a:r>
              <a:rPr lang="zh-CN" altLang="en-US" sz="2200" b="1">
                <a:latin typeface="黑体" pitchFamily="49" charset="-122"/>
                <a:ea typeface="黑体" pitchFamily="49" charset="-122"/>
              </a:rPr>
              <a:t>后，最多只有一位被右移到小数部分。</a:t>
            </a:r>
            <a:endParaRPr lang="en-US" altLang="zh-CN" sz="2200" b="1">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0908"/>
                                        </p:tgtEl>
                                        <p:attrNameLst>
                                          <p:attrName>style.visibility</p:attrName>
                                        </p:attrNameLst>
                                      </p:cBhvr>
                                      <p:to>
                                        <p:strVal val="visible"/>
                                      </p:to>
                                    </p:set>
                                    <p:animEffect transition="in" filter="blinds(horizontal)">
                                      <p:cBhvr>
                                        <p:cTn id="7" dur="500"/>
                                        <p:tgtEl>
                                          <p:spTgt spid="1909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0907">
                                            <p:txEl>
                                              <p:pRg st="1" end="1"/>
                                            </p:txEl>
                                          </p:spTgt>
                                        </p:tgtEl>
                                        <p:attrNameLst>
                                          <p:attrName>style.visibility</p:attrName>
                                        </p:attrNameLst>
                                      </p:cBhvr>
                                      <p:to>
                                        <p:strVal val="visible"/>
                                      </p:to>
                                    </p:set>
                                    <p:animEffect transition="in" filter="blinds(horizontal)">
                                      <p:cBhvr>
                                        <p:cTn id="12" dur="500"/>
                                        <p:tgtEl>
                                          <p:spTgt spid="190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0907">
                                            <p:txEl>
                                              <p:pRg st="2" end="2"/>
                                            </p:txEl>
                                          </p:spTgt>
                                        </p:tgtEl>
                                        <p:attrNameLst>
                                          <p:attrName>style.visibility</p:attrName>
                                        </p:attrNameLst>
                                      </p:cBhvr>
                                      <p:to>
                                        <p:strVal val="visible"/>
                                      </p:to>
                                    </p:set>
                                    <p:animEffect transition="in" filter="blinds(horizontal)">
                                      <p:cBhvr>
                                        <p:cTn id="17" dur="500"/>
                                        <p:tgtEl>
                                          <p:spTgt spid="190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0907">
                                            <p:txEl>
                                              <p:pRg st="3" end="3"/>
                                            </p:txEl>
                                          </p:spTgt>
                                        </p:tgtEl>
                                        <p:attrNameLst>
                                          <p:attrName>style.visibility</p:attrName>
                                        </p:attrNameLst>
                                      </p:cBhvr>
                                      <p:to>
                                        <p:strVal val="visible"/>
                                      </p:to>
                                    </p:set>
                                    <p:animEffect transition="in" filter="blinds(horizontal)">
                                      <p:cBhvr>
                                        <p:cTn id="22" dur="500"/>
                                        <p:tgtEl>
                                          <p:spTgt spid="190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0907">
                                            <p:txEl>
                                              <p:pRg st="4" end="4"/>
                                            </p:txEl>
                                          </p:spTgt>
                                        </p:tgtEl>
                                        <p:attrNameLst>
                                          <p:attrName>style.visibility</p:attrName>
                                        </p:attrNameLst>
                                      </p:cBhvr>
                                      <p:to>
                                        <p:strVal val="visible"/>
                                      </p:to>
                                    </p:set>
                                    <p:animEffect transition="in" filter="blinds(horizontal)">
                                      <p:cBhvr>
                                        <p:cTn id="27" dur="500"/>
                                        <p:tgtEl>
                                          <p:spTgt spid="190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0910"/>
                                        </p:tgtEl>
                                        <p:attrNameLst>
                                          <p:attrName>style.visibility</p:attrName>
                                        </p:attrNameLst>
                                      </p:cBhvr>
                                      <p:to>
                                        <p:strVal val="visible"/>
                                      </p:to>
                                    </p:set>
                                    <p:animEffect transition="in" filter="blinds(horizontal)">
                                      <p:cBhvr>
                                        <p:cTn id="32" dur="500"/>
                                        <p:tgtEl>
                                          <p:spTgt spid="1909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0920"/>
                                        </p:tgtEl>
                                        <p:attrNameLst>
                                          <p:attrName>style.visibility</p:attrName>
                                        </p:attrNameLst>
                                      </p:cBhvr>
                                      <p:to>
                                        <p:strVal val="visible"/>
                                      </p:to>
                                    </p:set>
                                    <p:animEffect transition="in" filter="blinds(horizontal)">
                                      <p:cBhvr>
                                        <p:cTn id="37" dur="500"/>
                                        <p:tgtEl>
                                          <p:spTgt spid="19092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90921"/>
                                        </p:tgtEl>
                                        <p:attrNameLst>
                                          <p:attrName>style.visibility</p:attrName>
                                        </p:attrNameLst>
                                      </p:cBhvr>
                                      <p:to>
                                        <p:strVal val="visible"/>
                                      </p:to>
                                    </p:set>
                                    <p:animEffect transition="in" filter="blinds(horizontal)">
                                      <p:cBhvr>
                                        <p:cTn id="42" dur="500"/>
                                        <p:tgtEl>
                                          <p:spTgt spid="190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907" grpId="0" build="p" autoUpdateAnimBg="0"/>
      <p:bldP spid="190908" grpId="0"/>
      <p:bldP spid="190910" grpId="0"/>
      <p:bldP spid="190920" grpId="0"/>
      <p:bldP spid="19092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idx="4294967295"/>
          </p:nvPr>
        </p:nvSpPr>
        <p:spPr>
          <a:xfrm>
            <a:off x="711200" y="114300"/>
            <a:ext cx="7640638" cy="600075"/>
          </a:xfrm>
          <a:noFill/>
        </p:spPr>
        <p:txBody>
          <a:bodyPr lIns="63500" tIns="25400" rIns="63500" bIns="25400" anchor="t">
            <a:spAutoFit/>
          </a:bodyPr>
          <a:lstStyle/>
          <a:p>
            <a:r>
              <a:rPr lang="en-US" altLang="zh-CN" smtClean="0">
                <a:ea typeface="宋体" pitchFamily="2" charset="-122"/>
              </a:rPr>
              <a:t>Extra Bits(</a:t>
            </a:r>
            <a:r>
              <a:rPr lang="zh-CN" altLang="en-US" smtClean="0"/>
              <a:t>附加位</a:t>
            </a:r>
            <a:r>
              <a:rPr lang="en-US" altLang="zh-CN" smtClean="0">
                <a:ea typeface="宋体" pitchFamily="2" charset="-122"/>
              </a:rPr>
              <a:t>)</a:t>
            </a:r>
            <a:endParaRPr lang="zh-CN" altLang="en-US" smtClean="0">
              <a:ea typeface="宋体" pitchFamily="2" charset="-122"/>
            </a:endParaRPr>
          </a:p>
        </p:txBody>
      </p:sp>
      <p:sp>
        <p:nvSpPr>
          <p:cNvPr id="192515" name="Rectangle 3"/>
          <p:cNvSpPr>
            <a:spLocks noChangeArrowheads="1"/>
          </p:cNvSpPr>
          <p:nvPr/>
        </p:nvSpPr>
        <p:spPr bwMode="auto">
          <a:xfrm>
            <a:off x="206375" y="773113"/>
            <a:ext cx="8758238"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0" bIns="25400">
            <a:spAutoFit/>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10000"/>
              </a:lnSpc>
              <a:spcBef>
                <a:spcPct val="15000"/>
              </a:spcBef>
            </a:pPr>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Floating Point numbers are like piles of sand; every time you move one you lose a little sand, but you pick up a little dirt.“</a:t>
            </a:r>
          </a:p>
          <a:p>
            <a:pPr>
              <a:lnSpc>
                <a:spcPct val="110000"/>
              </a:lnSpc>
              <a:spcBef>
                <a:spcPct val="15000"/>
              </a:spcBef>
            </a:pPr>
            <a:r>
              <a:rPr lang="en-US" altLang="zh-CN" sz="2000" b="1">
                <a:latin typeface="微软雅黑" pitchFamily="34" charset="-122"/>
                <a:ea typeface="微软雅黑" pitchFamily="34" charset="-122"/>
              </a:rPr>
              <a:t>“</a:t>
            </a:r>
            <a:r>
              <a:rPr lang="zh-CN" altLang="en-US" sz="2000" b="1">
                <a:latin typeface="微软雅黑" pitchFamily="34" charset="-122"/>
                <a:ea typeface="微软雅黑" pitchFamily="34" charset="-122"/>
              </a:rPr>
              <a:t>浮点数就像一堆沙，每动一次就会失去一点‘沙</a:t>
            </a:r>
            <a:r>
              <a:rPr lang="en-US" altLang="zh-CN" sz="2000" b="1">
                <a:latin typeface="微软雅黑" pitchFamily="34" charset="-122"/>
                <a:ea typeface="微软雅黑" pitchFamily="34" charset="-122"/>
              </a:rPr>
              <a:t>’</a:t>
            </a:r>
            <a:r>
              <a:rPr lang="zh-CN" altLang="en-US" sz="2000" b="1">
                <a:latin typeface="微软雅黑" pitchFamily="34" charset="-122"/>
                <a:ea typeface="微软雅黑" pitchFamily="34" charset="-122"/>
              </a:rPr>
              <a:t>，并捡回一点 ‘脏’”</a:t>
            </a:r>
            <a:r>
              <a:rPr lang="zh-CN" altLang="en-US" sz="2000" b="1">
                <a:solidFill>
                  <a:schemeClr val="accent2"/>
                </a:solidFill>
                <a:latin typeface="微软雅黑" pitchFamily="34" charset="-122"/>
                <a:ea typeface="微软雅黑" pitchFamily="34" charset="-122"/>
              </a:rPr>
              <a:t> </a:t>
            </a:r>
          </a:p>
          <a:p>
            <a:pPr>
              <a:lnSpc>
                <a:spcPct val="110000"/>
              </a:lnSpc>
              <a:spcBef>
                <a:spcPct val="15000"/>
              </a:spcBef>
            </a:pPr>
            <a:r>
              <a:rPr lang="zh-CN" altLang="en-US" sz="2000" b="1">
                <a:solidFill>
                  <a:schemeClr val="accent2"/>
                </a:solidFill>
                <a:latin typeface="微软雅黑" pitchFamily="34" charset="-122"/>
                <a:ea typeface="微软雅黑" pitchFamily="34" charset="-122"/>
              </a:rPr>
              <a:t>如何才能使失去的“沙” 和捡回的“脏”都尽量少呢？</a:t>
            </a:r>
          </a:p>
          <a:p>
            <a:pPr>
              <a:lnSpc>
                <a:spcPct val="110000"/>
              </a:lnSpc>
              <a:spcBef>
                <a:spcPct val="15000"/>
              </a:spcBef>
            </a:pPr>
            <a:r>
              <a:rPr lang="zh-CN" altLang="en-US" sz="2000" b="1">
                <a:solidFill>
                  <a:srgbClr val="CC0000"/>
                </a:solidFill>
                <a:latin typeface="微软雅黑" pitchFamily="34" charset="-122"/>
                <a:ea typeface="微软雅黑" pitchFamily="34" charset="-122"/>
              </a:rPr>
              <a:t>加多少附加位才合适？</a:t>
            </a:r>
            <a:endParaRPr lang="en-US" altLang="zh-CN" sz="2000" b="1">
              <a:solidFill>
                <a:srgbClr val="CC0000"/>
              </a:solidFill>
              <a:latin typeface="微软雅黑" pitchFamily="34" charset="-122"/>
              <a:ea typeface="微软雅黑" pitchFamily="34" charset="-122"/>
            </a:endParaRPr>
          </a:p>
        </p:txBody>
      </p:sp>
      <p:sp>
        <p:nvSpPr>
          <p:cNvPr id="192518" name="Rectangle 6"/>
          <p:cNvSpPr>
            <a:spLocks noGrp="1" noChangeArrowheads="1"/>
          </p:cNvSpPr>
          <p:nvPr>
            <p:ph type="body" idx="4294967295"/>
          </p:nvPr>
        </p:nvSpPr>
        <p:spPr>
          <a:xfrm>
            <a:off x="476250" y="4373563"/>
            <a:ext cx="8345488" cy="1365250"/>
          </a:xfrm>
          <a:noFill/>
        </p:spPr>
        <p:txBody>
          <a:bodyPr lIns="63500" tIns="25400" rIns="63500" bIns="25400">
            <a:spAutoFit/>
          </a:bodyPr>
          <a:lstStyle/>
          <a:p>
            <a:pPr marL="203200" indent="-203200">
              <a:spcBef>
                <a:spcPct val="41000"/>
              </a:spcBef>
              <a:buFontTx/>
              <a:buNone/>
            </a:pPr>
            <a:r>
              <a:rPr lang="en-US" altLang="zh-CN" sz="2100" smtClean="0">
                <a:solidFill>
                  <a:srgbClr val="CC0000"/>
                </a:solidFill>
                <a:latin typeface="微软雅黑" pitchFamily="34" charset="-122"/>
                <a:ea typeface="微软雅黑" pitchFamily="34" charset="-122"/>
              </a:rPr>
              <a:t>IEEE754</a:t>
            </a:r>
            <a:r>
              <a:rPr lang="zh-CN" altLang="en-US" sz="2100" smtClean="0">
                <a:solidFill>
                  <a:srgbClr val="CC0000"/>
                </a:solidFill>
                <a:latin typeface="微软雅黑" pitchFamily="34" charset="-122"/>
                <a:ea typeface="微软雅黑" pitchFamily="34" charset="-122"/>
              </a:rPr>
              <a:t>规定</a:t>
            </a:r>
            <a:r>
              <a:rPr lang="en-US" altLang="zh-CN" sz="2100" smtClean="0">
                <a:solidFill>
                  <a:srgbClr val="CC0000"/>
                </a:solidFill>
                <a:latin typeface="微软雅黑" pitchFamily="34" charset="-122"/>
                <a:ea typeface="微软雅黑" pitchFamily="34" charset="-122"/>
              </a:rPr>
              <a:t>: </a:t>
            </a:r>
            <a:r>
              <a:rPr lang="zh-CN" altLang="en-US" sz="2100" smtClean="0">
                <a:solidFill>
                  <a:srgbClr val="CC0000"/>
                </a:solidFill>
                <a:latin typeface="微软雅黑" pitchFamily="34" charset="-122"/>
                <a:ea typeface="微软雅黑" pitchFamily="34" charset="-122"/>
              </a:rPr>
              <a:t>中间结果须在右边加</a:t>
            </a:r>
            <a:r>
              <a:rPr lang="en-US" altLang="zh-CN" sz="2100" smtClean="0">
                <a:solidFill>
                  <a:srgbClr val="CC0000"/>
                </a:solidFill>
                <a:latin typeface="微软雅黑" pitchFamily="34" charset="-122"/>
                <a:ea typeface="微软雅黑" pitchFamily="34" charset="-122"/>
              </a:rPr>
              <a:t>2</a:t>
            </a:r>
            <a:r>
              <a:rPr lang="zh-CN" altLang="en-US" sz="2100" smtClean="0">
                <a:solidFill>
                  <a:srgbClr val="CC0000"/>
                </a:solidFill>
                <a:latin typeface="微软雅黑" pitchFamily="34" charset="-122"/>
                <a:ea typeface="微软雅黑" pitchFamily="34" charset="-122"/>
              </a:rPr>
              <a:t>个附加位 （</a:t>
            </a:r>
            <a:r>
              <a:rPr lang="en-US" altLang="zh-CN" sz="2100" smtClean="0">
                <a:solidFill>
                  <a:srgbClr val="CC0000"/>
                </a:solidFill>
                <a:latin typeface="微软雅黑" pitchFamily="34" charset="-122"/>
                <a:ea typeface="微软雅黑" pitchFamily="34" charset="-122"/>
              </a:rPr>
              <a:t>guard &amp; round</a:t>
            </a:r>
            <a:r>
              <a:rPr lang="zh-CN" altLang="en-US" sz="2100" smtClean="0">
                <a:solidFill>
                  <a:srgbClr val="CC0000"/>
                </a:solidFill>
                <a:latin typeface="微软雅黑" pitchFamily="34" charset="-122"/>
                <a:ea typeface="微软雅黑" pitchFamily="34" charset="-122"/>
              </a:rPr>
              <a:t>）</a:t>
            </a:r>
          </a:p>
          <a:p>
            <a:pPr marL="203200" indent="-203200">
              <a:buFontTx/>
              <a:buNone/>
            </a:pPr>
            <a:r>
              <a:rPr lang="en-US" altLang="zh-CN" i="1" smtClean="0">
                <a:solidFill>
                  <a:schemeClr val="accent2"/>
                </a:solidFill>
                <a:ea typeface="黑体" pitchFamily="49" charset="-122"/>
              </a:rPr>
              <a:t>  </a:t>
            </a:r>
            <a:r>
              <a:rPr lang="en-US" altLang="zh-CN" sz="2200" smtClean="0">
                <a:solidFill>
                  <a:schemeClr val="accent2"/>
                </a:solidFill>
                <a:latin typeface="微软雅黑" pitchFamily="34" charset="-122"/>
                <a:ea typeface="微软雅黑" pitchFamily="34" charset="-122"/>
              </a:rPr>
              <a:t>Guard (</a:t>
            </a:r>
            <a:r>
              <a:rPr lang="zh-CN" altLang="en-US" sz="2200" smtClean="0">
                <a:solidFill>
                  <a:schemeClr val="accent2"/>
                </a:solidFill>
                <a:latin typeface="微软雅黑" pitchFamily="34" charset="-122"/>
                <a:ea typeface="微软雅黑" pitchFamily="34" charset="-122"/>
              </a:rPr>
              <a:t>保护位</a:t>
            </a:r>
            <a:r>
              <a:rPr lang="en-US" altLang="zh-CN" sz="2200" smtClean="0">
                <a:solidFill>
                  <a:schemeClr val="accent2"/>
                </a:solidFill>
                <a:latin typeface="微软雅黑" pitchFamily="34" charset="-122"/>
                <a:ea typeface="微软雅黑" pitchFamily="34" charset="-122"/>
              </a:rPr>
              <a:t>)</a:t>
            </a:r>
            <a:r>
              <a:rPr lang="zh-CN" altLang="en-US" sz="2200" smtClean="0">
                <a:solidFill>
                  <a:schemeClr val="accent2"/>
                </a:solidFill>
                <a:latin typeface="微软雅黑" pitchFamily="34" charset="-122"/>
                <a:ea typeface="微软雅黑" pitchFamily="34" charset="-122"/>
              </a:rPr>
              <a:t>：</a:t>
            </a:r>
            <a:r>
              <a:rPr lang="zh-CN" altLang="en-US" sz="2200" smtClean="0">
                <a:latin typeface="微软雅黑" pitchFamily="34" charset="-122"/>
                <a:ea typeface="微软雅黑" pitchFamily="34" charset="-122"/>
              </a:rPr>
              <a:t>在</a:t>
            </a:r>
            <a:r>
              <a:rPr lang="en-US" altLang="zh-CN" sz="2200" smtClean="0">
                <a:latin typeface="微软雅黑" pitchFamily="34" charset="-122"/>
                <a:ea typeface="微软雅黑" pitchFamily="34" charset="-122"/>
              </a:rPr>
              <a:t>significand</a:t>
            </a:r>
            <a:r>
              <a:rPr lang="zh-CN" altLang="en-US" sz="2200" smtClean="0">
                <a:latin typeface="微软雅黑" pitchFamily="34" charset="-122"/>
                <a:ea typeface="微软雅黑" pitchFamily="34" charset="-122"/>
              </a:rPr>
              <a:t>右边的位</a:t>
            </a:r>
          </a:p>
          <a:p>
            <a:pPr marL="203200" indent="-203200">
              <a:buFontTx/>
              <a:buNone/>
            </a:pPr>
            <a:r>
              <a:rPr lang="zh-CN" altLang="en-US" sz="2200" smtClean="0">
                <a:solidFill>
                  <a:srgbClr val="0000FF"/>
                </a:solidFill>
                <a:latin typeface="微软雅黑" pitchFamily="34" charset="-122"/>
                <a:ea typeface="微软雅黑" pitchFamily="34" charset="-122"/>
              </a:rPr>
              <a:t>  </a:t>
            </a:r>
            <a:r>
              <a:rPr lang="en-US" altLang="zh-CN" sz="2200" smtClean="0">
                <a:solidFill>
                  <a:schemeClr val="accent2"/>
                </a:solidFill>
                <a:latin typeface="微软雅黑" pitchFamily="34" charset="-122"/>
                <a:ea typeface="微软雅黑" pitchFamily="34" charset="-122"/>
              </a:rPr>
              <a:t>Round (</a:t>
            </a:r>
            <a:r>
              <a:rPr lang="zh-CN" altLang="en-US" sz="2200" smtClean="0">
                <a:solidFill>
                  <a:schemeClr val="accent2"/>
                </a:solidFill>
                <a:latin typeface="微软雅黑" pitchFamily="34" charset="-122"/>
                <a:ea typeface="微软雅黑" pitchFamily="34" charset="-122"/>
              </a:rPr>
              <a:t>舍入位</a:t>
            </a:r>
            <a:r>
              <a:rPr lang="en-US" altLang="zh-CN" sz="2200" smtClean="0">
                <a:solidFill>
                  <a:schemeClr val="accent2"/>
                </a:solidFill>
                <a:latin typeface="微软雅黑" pitchFamily="34" charset="-122"/>
                <a:ea typeface="微软雅黑" pitchFamily="34" charset="-122"/>
              </a:rPr>
              <a:t>)</a:t>
            </a:r>
            <a:r>
              <a:rPr lang="zh-CN" altLang="en-US" sz="2200" smtClean="0">
                <a:solidFill>
                  <a:srgbClr val="0000FF"/>
                </a:solidFill>
                <a:latin typeface="微软雅黑" pitchFamily="34" charset="-122"/>
                <a:ea typeface="微软雅黑" pitchFamily="34" charset="-122"/>
              </a:rPr>
              <a:t>：</a:t>
            </a:r>
            <a:r>
              <a:rPr lang="zh-CN" altLang="en-US" sz="2200" smtClean="0">
                <a:latin typeface="微软雅黑" pitchFamily="34" charset="-122"/>
                <a:ea typeface="微软雅黑" pitchFamily="34" charset="-122"/>
              </a:rPr>
              <a:t>在保护位右边的位</a:t>
            </a:r>
          </a:p>
        </p:txBody>
      </p:sp>
      <p:sp>
        <p:nvSpPr>
          <p:cNvPr id="192516" name="Rectangle 4"/>
          <p:cNvSpPr>
            <a:spLocks noChangeArrowheads="1"/>
          </p:cNvSpPr>
          <p:nvPr/>
        </p:nvSpPr>
        <p:spPr bwMode="auto">
          <a:xfrm>
            <a:off x="338138" y="2738438"/>
            <a:ext cx="8636000" cy="148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eaLnBrk="0" hangingPunct="0">
              <a:tabLst>
                <a:tab pos="939800" algn="l"/>
                <a:tab pos="3048000" algn="l"/>
                <a:tab pos="5257800" algn="l"/>
              </a:tabLst>
              <a:defRPr>
                <a:solidFill>
                  <a:schemeClr val="tx1"/>
                </a:solidFill>
                <a:latin typeface="Arial" pitchFamily="34" charset="0"/>
                <a:ea typeface="宋体" pitchFamily="2" charset="-122"/>
              </a:defRPr>
            </a:lvl1pPr>
            <a:lvl2pPr marL="742950" indent="-285750" eaLnBrk="0" hangingPunct="0">
              <a:tabLst>
                <a:tab pos="939800" algn="l"/>
                <a:tab pos="3048000" algn="l"/>
                <a:tab pos="5257800" algn="l"/>
              </a:tabLst>
              <a:defRPr>
                <a:solidFill>
                  <a:schemeClr val="tx1"/>
                </a:solidFill>
                <a:latin typeface="Arial" pitchFamily="34" charset="0"/>
                <a:ea typeface="宋体" pitchFamily="2" charset="-122"/>
              </a:defRPr>
            </a:lvl2pPr>
            <a:lvl3pPr marL="1143000" indent="-228600" eaLnBrk="0" hangingPunct="0">
              <a:tabLst>
                <a:tab pos="939800" algn="l"/>
                <a:tab pos="3048000" algn="l"/>
                <a:tab pos="5257800" algn="l"/>
              </a:tabLst>
              <a:defRPr>
                <a:solidFill>
                  <a:schemeClr val="tx1"/>
                </a:solidFill>
                <a:latin typeface="Arial" pitchFamily="34" charset="0"/>
                <a:ea typeface="宋体" pitchFamily="2" charset="-122"/>
              </a:defRPr>
            </a:lvl3pPr>
            <a:lvl4pPr marL="1600200" indent="-228600" eaLnBrk="0" hangingPunct="0">
              <a:tabLst>
                <a:tab pos="939800" algn="l"/>
                <a:tab pos="3048000" algn="l"/>
                <a:tab pos="5257800" algn="l"/>
              </a:tabLst>
              <a:defRPr>
                <a:solidFill>
                  <a:schemeClr val="tx1"/>
                </a:solidFill>
                <a:latin typeface="Arial" pitchFamily="34" charset="0"/>
                <a:ea typeface="宋体" pitchFamily="2" charset="-122"/>
              </a:defRPr>
            </a:lvl4pPr>
            <a:lvl5pPr marL="2057400" indent="-228600" eaLnBrk="0" hangingPunct="0">
              <a:tabLst>
                <a:tab pos="939800" algn="l"/>
                <a:tab pos="3048000" algn="l"/>
                <a:tab pos="5257800" algn="l"/>
              </a:tabLst>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939800" algn="l"/>
                <a:tab pos="3048000" algn="l"/>
                <a:tab pos="5257800" algn="l"/>
              </a:tabLs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939800" algn="l"/>
                <a:tab pos="3048000" algn="l"/>
                <a:tab pos="5257800" algn="l"/>
              </a:tabLs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939800" algn="l"/>
                <a:tab pos="3048000" algn="l"/>
                <a:tab pos="5257800" algn="l"/>
              </a:tabLs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939800" algn="l"/>
                <a:tab pos="3048000" algn="l"/>
                <a:tab pos="5257800" algn="l"/>
              </a:tabLst>
              <a:defRPr>
                <a:solidFill>
                  <a:schemeClr val="tx1"/>
                </a:solidFill>
                <a:latin typeface="Arial" pitchFamily="34" charset="0"/>
                <a:ea typeface="宋体" pitchFamily="2" charset="-122"/>
              </a:defRPr>
            </a:lvl9pPr>
          </a:lstStyle>
          <a:p>
            <a:pPr>
              <a:lnSpc>
                <a:spcPct val="87000"/>
              </a:lnSpc>
              <a:spcBef>
                <a:spcPct val="41000"/>
              </a:spcBef>
            </a:pPr>
            <a:r>
              <a:rPr lang="en-US" altLang="zh-CN" sz="2000" b="1"/>
              <a:t>Add/Sub:</a:t>
            </a:r>
          </a:p>
          <a:p>
            <a:pPr>
              <a:lnSpc>
                <a:spcPct val="87000"/>
              </a:lnSpc>
              <a:spcBef>
                <a:spcPct val="41000"/>
              </a:spcBef>
            </a:pPr>
            <a:r>
              <a:rPr lang="en-US" altLang="zh-CN" sz="2000" b="1"/>
              <a:t>		 1.xxxxx      1.xxxxx              1.xxxxx		      1.xxxxxxxx</a:t>
            </a:r>
          </a:p>
          <a:p>
            <a:pPr>
              <a:lnSpc>
                <a:spcPct val="87000"/>
              </a:lnSpc>
              <a:spcBef>
                <a:spcPct val="41000"/>
              </a:spcBef>
            </a:pPr>
            <a:r>
              <a:rPr lang="en-US" altLang="zh-CN" sz="2000" b="1"/>
              <a:t>	    +	 </a:t>
            </a:r>
            <a:r>
              <a:rPr lang="en-US" altLang="zh-CN" sz="2000" b="1" u="sng"/>
              <a:t>1.xxxxx      0.001xxxxx        0.01xxxxx	     -1.xxxxxxxx      </a:t>
            </a:r>
          </a:p>
          <a:p>
            <a:pPr>
              <a:lnSpc>
                <a:spcPct val="87000"/>
              </a:lnSpc>
              <a:spcBef>
                <a:spcPct val="41000"/>
              </a:spcBef>
            </a:pPr>
            <a:r>
              <a:rPr lang="en-US" altLang="zh-CN" sz="2000" b="1"/>
              <a:t>	        1x.xxxx</a:t>
            </a:r>
            <a:r>
              <a:rPr lang="en-US" altLang="zh-CN" sz="2000" b="1">
                <a:solidFill>
                  <a:srgbClr val="CC0000"/>
                </a:solidFill>
              </a:rPr>
              <a:t>y</a:t>
            </a:r>
            <a:r>
              <a:rPr lang="en-US" altLang="zh-CN" sz="2000" b="1"/>
              <a:t>      1.xxxxx</a:t>
            </a:r>
            <a:r>
              <a:rPr lang="en-US" altLang="zh-CN" sz="2000" b="1">
                <a:solidFill>
                  <a:srgbClr val="CC0000"/>
                </a:solidFill>
              </a:rPr>
              <a:t>yyy</a:t>
            </a:r>
            <a:r>
              <a:rPr lang="en-US" altLang="zh-CN" sz="2000" b="1"/>
              <a:t>      1x.xxxx</a:t>
            </a:r>
            <a:r>
              <a:rPr lang="en-US" altLang="zh-CN" sz="2000" b="1">
                <a:solidFill>
                  <a:srgbClr val="CC0000"/>
                </a:solidFill>
              </a:rPr>
              <a:t>yyy      </a:t>
            </a:r>
            <a:r>
              <a:rPr lang="en-US" altLang="zh-CN" sz="2000" b="1"/>
              <a:t>0.0…0xxxx</a:t>
            </a:r>
            <a:endParaRPr lang="zh-CN" altLang="en-US" sz="2000" b="1"/>
          </a:p>
        </p:txBody>
      </p:sp>
      <p:sp>
        <p:nvSpPr>
          <p:cNvPr id="192520" name="Rectangle 8"/>
          <p:cNvSpPr>
            <a:spLocks noChangeArrowheads="1"/>
          </p:cNvSpPr>
          <p:nvPr/>
        </p:nvSpPr>
        <p:spPr bwMode="auto">
          <a:xfrm>
            <a:off x="388938" y="5826125"/>
            <a:ext cx="83756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15000"/>
              </a:lnSpc>
              <a:spcBef>
                <a:spcPct val="20000"/>
              </a:spcBef>
            </a:pPr>
            <a:r>
              <a:rPr lang="zh-CN" altLang="en-US" sz="2000" b="1">
                <a:solidFill>
                  <a:srgbClr val="0033CC"/>
                </a:solidFill>
                <a:latin typeface="微软雅黑" pitchFamily="34" charset="-122"/>
                <a:ea typeface="微软雅黑" pitchFamily="34" charset="-122"/>
              </a:rPr>
              <a:t>附加位的作用</a:t>
            </a:r>
            <a:r>
              <a:rPr lang="zh-CN" altLang="en-US" sz="2000" b="1">
                <a:latin typeface="微软雅黑" pitchFamily="34" charset="-122"/>
                <a:ea typeface="微软雅黑" pitchFamily="34" charset="-122"/>
              </a:rPr>
              <a:t>：用以保护对阶时右移的位或运算的中间结果。</a:t>
            </a:r>
          </a:p>
          <a:p>
            <a:pPr>
              <a:lnSpc>
                <a:spcPct val="115000"/>
              </a:lnSpc>
              <a:spcBef>
                <a:spcPct val="20000"/>
              </a:spcBef>
            </a:pPr>
            <a:r>
              <a:rPr lang="zh-CN" altLang="en-US" sz="2000" b="1">
                <a:solidFill>
                  <a:srgbClr val="008000"/>
                </a:solidFill>
                <a:latin typeface="微软雅黑" pitchFamily="34" charset="-122"/>
                <a:ea typeface="微软雅黑" pitchFamily="34" charset="-122"/>
              </a:rPr>
              <a:t>附加位的处理</a:t>
            </a:r>
            <a:r>
              <a:rPr lang="zh-CN" altLang="en-US" sz="2000" b="1">
                <a:latin typeface="微软雅黑" pitchFamily="34" charset="-122"/>
                <a:ea typeface="微软雅黑" pitchFamily="34" charset="-122"/>
              </a:rPr>
              <a:t>：</a:t>
            </a:r>
            <a:r>
              <a:rPr lang="en-US" altLang="zh-CN" sz="2000" b="1">
                <a:latin typeface="微软雅黑" pitchFamily="34" charset="-122"/>
                <a:ea typeface="微软雅黑" pitchFamily="34" charset="-122"/>
              </a:rPr>
              <a:t> </a:t>
            </a:r>
            <a:r>
              <a:rPr lang="zh-CN" altLang="en-US" sz="2000" b="1">
                <a:latin typeface="微软雅黑" pitchFamily="34" charset="-122"/>
                <a:ea typeface="微软雅黑" pitchFamily="34" charset="-122"/>
              </a:rPr>
              <a:t>①左规时被移到</a:t>
            </a:r>
            <a:r>
              <a:rPr lang="en-US" altLang="zh-CN" sz="2000" b="1">
                <a:latin typeface="微软雅黑" pitchFamily="34" charset="-122"/>
                <a:ea typeface="微软雅黑" pitchFamily="34" charset="-122"/>
              </a:rPr>
              <a:t>significand</a:t>
            </a:r>
            <a:r>
              <a:rPr lang="zh-CN" altLang="en-US" sz="2000" b="1">
                <a:latin typeface="微软雅黑" pitchFamily="34" charset="-122"/>
                <a:ea typeface="微软雅黑" pitchFamily="34" charset="-122"/>
              </a:rPr>
              <a:t>中</a:t>
            </a:r>
            <a:r>
              <a:rPr lang="en-US" altLang="zh-CN" sz="2000" b="1">
                <a:latin typeface="微软雅黑" pitchFamily="34" charset="-122"/>
                <a:ea typeface="微软雅黑" pitchFamily="34" charset="-122"/>
              </a:rPr>
              <a:t>; </a:t>
            </a:r>
            <a:r>
              <a:rPr lang="zh-CN" altLang="en-US" sz="2000" b="1">
                <a:latin typeface="微软雅黑" pitchFamily="34" charset="-122"/>
                <a:ea typeface="微软雅黑" pitchFamily="34" charset="-122"/>
              </a:rPr>
              <a:t>② 作为舍入的依据。</a:t>
            </a:r>
          </a:p>
        </p:txBody>
      </p:sp>
      <p:sp>
        <p:nvSpPr>
          <p:cNvPr id="192523" name="Text Box 11"/>
          <p:cNvSpPr txBox="1">
            <a:spLocks noChangeArrowheads="1"/>
          </p:cNvSpPr>
          <p:nvPr/>
        </p:nvSpPr>
        <p:spPr bwMode="auto">
          <a:xfrm>
            <a:off x="6507163" y="1854200"/>
            <a:ext cx="24304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200" b="1">
                <a:solidFill>
                  <a:srgbClr val="FF0066"/>
                </a:solidFill>
                <a:ea typeface="微软雅黑" pitchFamily="34" charset="-122"/>
              </a:rPr>
              <a:t>在后面加附加位！</a:t>
            </a:r>
          </a:p>
        </p:txBody>
      </p:sp>
      <p:sp>
        <p:nvSpPr>
          <p:cNvPr id="192524" name="Text Box 12"/>
          <p:cNvSpPr txBox="1">
            <a:spLocks noChangeArrowheads="1"/>
          </p:cNvSpPr>
          <p:nvPr/>
        </p:nvSpPr>
        <p:spPr bwMode="auto">
          <a:xfrm>
            <a:off x="3086100" y="2484438"/>
            <a:ext cx="3838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000" b="1">
                <a:solidFill>
                  <a:schemeClr val="accent2"/>
                </a:solidFill>
                <a:ea typeface="微软雅黑" pitchFamily="34" charset="-122"/>
              </a:rPr>
              <a:t>无法给出准确的答案！</a:t>
            </a:r>
          </a:p>
        </p:txBody>
      </p:sp>
    </p:spTree>
    <p:extLst>
      <p:ext uri="{BB962C8B-B14F-4D97-AF65-F5344CB8AC3E}">
        <p14:creationId xmlns:p14="http://schemas.microsoft.com/office/powerpoint/2010/main" val="11784125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Effect transition="in" filter="blinds(horizontal)">
                                      <p:cBhvr>
                                        <p:cTn id="7" dur="500"/>
                                        <p:tgtEl>
                                          <p:spTgt spid="19251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2515">
                                            <p:txEl>
                                              <p:pRg st="1" end="1"/>
                                            </p:txEl>
                                          </p:spTgt>
                                        </p:tgtEl>
                                        <p:attrNameLst>
                                          <p:attrName>style.visibility</p:attrName>
                                        </p:attrNameLst>
                                      </p:cBhvr>
                                      <p:to>
                                        <p:strVal val="visible"/>
                                      </p:to>
                                    </p:set>
                                    <p:animEffect transition="in" filter="blinds(horizontal)">
                                      <p:cBhvr>
                                        <p:cTn id="10" dur="500"/>
                                        <p:tgtEl>
                                          <p:spTgt spid="19251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92515">
                                            <p:txEl>
                                              <p:pRg st="2" end="2"/>
                                            </p:txEl>
                                          </p:spTgt>
                                        </p:tgtEl>
                                        <p:attrNameLst>
                                          <p:attrName>style.visibility</p:attrName>
                                        </p:attrNameLst>
                                      </p:cBhvr>
                                      <p:to>
                                        <p:strVal val="visible"/>
                                      </p:to>
                                    </p:set>
                                    <p:animEffect transition="in" filter="blinds(horizontal)">
                                      <p:cBhvr>
                                        <p:cTn id="15" dur="500"/>
                                        <p:tgtEl>
                                          <p:spTgt spid="19251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92523"/>
                                        </p:tgtEl>
                                        <p:attrNameLst>
                                          <p:attrName>style.visibility</p:attrName>
                                        </p:attrNameLst>
                                      </p:cBhvr>
                                      <p:to>
                                        <p:strVal val="visible"/>
                                      </p:to>
                                    </p:set>
                                    <p:animEffect transition="in" filter="blinds(horizontal)">
                                      <p:cBhvr>
                                        <p:cTn id="20" dur="500"/>
                                        <p:tgtEl>
                                          <p:spTgt spid="19252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92515">
                                            <p:txEl>
                                              <p:pRg st="3" end="3"/>
                                            </p:txEl>
                                          </p:spTgt>
                                        </p:tgtEl>
                                        <p:attrNameLst>
                                          <p:attrName>style.visibility</p:attrName>
                                        </p:attrNameLst>
                                      </p:cBhvr>
                                      <p:to>
                                        <p:strVal val="visible"/>
                                      </p:to>
                                    </p:set>
                                    <p:animEffect transition="in" filter="blinds(horizontal)">
                                      <p:cBhvr>
                                        <p:cTn id="25" dur="500"/>
                                        <p:tgtEl>
                                          <p:spTgt spid="192515">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92516"/>
                                        </p:tgtEl>
                                        <p:attrNameLst>
                                          <p:attrName>style.visibility</p:attrName>
                                        </p:attrNameLst>
                                      </p:cBhvr>
                                      <p:to>
                                        <p:strVal val="visible"/>
                                      </p:to>
                                    </p:set>
                                    <p:animEffect transition="in" filter="blinds(horizontal)">
                                      <p:cBhvr>
                                        <p:cTn id="30" dur="500"/>
                                        <p:tgtEl>
                                          <p:spTgt spid="19251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92524"/>
                                        </p:tgtEl>
                                        <p:attrNameLst>
                                          <p:attrName>style.visibility</p:attrName>
                                        </p:attrNameLst>
                                      </p:cBhvr>
                                      <p:to>
                                        <p:strVal val="visible"/>
                                      </p:to>
                                    </p:set>
                                    <p:animEffect transition="in" filter="blinds(horizontal)">
                                      <p:cBhvr>
                                        <p:cTn id="35" dur="500"/>
                                        <p:tgtEl>
                                          <p:spTgt spid="19252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92518">
                                            <p:txEl>
                                              <p:pRg st="0" end="0"/>
                                            </p:txEl>
                                          </p:spTgt>
                                        </p:tgtEl>
                                        <p:attrNameLst>
                                          <p:attrName>style.visibility</p:attrName>
                                        </p:attrNameLst>
                                      </p:cBhvr>
                                      <p:to>
                                        <p:strVal val="visible"/>
                                      </p:to>
                                    </p:set>
                                    <p:animEffect transition="in" filter="blinds(horizontal)">
                                      <p:cBhvr>
                                        <p:cTn id="40" dur="500"/>
                                        <p:tgtEl>
                                          <p:spTgt spid="192518">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92518">
                                            <p:txEl>
                                              <p:pRg st="1" end="1"/>
                                            </p:txEl>
                                          </p:spTgt>
                                        </p:tgtEl>
                                        <p:attrNameLst>
                                          <p:attrName>style.visibility</p:attrName>
                                        </p:attrNameLst>
                                      </p:cBhvr>
                                      <p:to>
                                        <p:strVal val="visible"/>
                                      </p:to>
                                    </p:set>
                                    <p:animEffect transition="in" filter="blinds(horizontal)">
                                      <p:cBhvr>
                                        <p:cTn id="45" dur="500"/>
                                        <p:tgtEl>
                                          <p:spTgt spid="192518">
                                            <p:txEl>
                                              <p:pRg st="1" end="1"/>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92518">
                                            <p:txEl>
                                              <p:pRg st="2" end="2"/>
                                            </p:txEl>
                                          </p:spTgt>
                                        </p:tgtEl>
                                        <p:attrNameLst>
                                          <p:attrName>style.visibility</p:attrName>
                                        </p:attrNameLst>
                                      </p:cBhvr>
                                      <p:to>
                                        <p:strVal val="visible"/>
                                      </p:to>
                                    </p:set>
                                    <p:animEffect transition="in" filter="blinds(horizontal)">
                                      <p:cBhvr>
                                        <p:cTn id="50" dur="500"/>
                                        <p:tgtEl>
                                          <p:spTgt spid="192518">
                                            <p:txEl>
                                              <p:pRg st="2" end="2"/>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92520"/>
                                        </p:tgtEl>
                                        <p:attrNameLst>
                                          <p:attrName>style.visibility</p:attrName>
                                        </p:attrNameLst>
                                      </p:cBhvr>
                                      <p:to>
                                        <p:strVal val="visible"/>
                                      </p:to>
                                    </p:set>
                                    <p:animEffect transition="in" filter="blinds(horizontal)">
                                      <p:cBhvr>
                                        <p:cTn id="55" dur="500"/>
                                        <p:tgtEl>
                                          <p:spTgt spid="192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8" grpId="0" build="p"/>
      <p:bldP spid="192516" grpId="0"/>
      <p:bldP spid="192520" grpId="0"/>
      <p:bldP spid="192523" grpId="0"/>
      <p:bldP spid="1925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idx="4294967295"/>
          </p:nvPr>
        </p:nvSpPr>
        <p:spPr>
          <a:xfrm>
            <a:off x="1116013" y="23813"/>
            <a:ext cx="6831012" cy="660400"/>
          </a:xfrm>
          <a:noFill/>
        </p:spPr>
        <p:txBody>
          <a:bodyPr lIns="63500" tIns="25400" rIns="63500" bIns="25400" anchor="t">
            <a:spAutoFit/>
          </a:bodyPr>
          <a:lstStyle/>
          <a:p>
            <a:r>
              <a:rPr lang="en-US" altLang="zh-CN" smtClean="0">
                <a:ea typeface="宋体" pitchFamily="2" charset="-122"/>
              </a:rPr>
              <a:t>Rounding Digits(</a:t>
            </a:r>
            <a:r>
              <a:rPr lang="zh-CN" altLang="en-US" smtClean="0">
                <a:ea typeface="宋体" pitchFamily="2" charset="-122"/>
              </a:rPr>
              <a:t>舍入位</a:t>
            </a:r>
            <a:r>
              <a:rPr lang="en-US" altLang="zh-CN" smtClean="0">
                <a:ea typeface="宋体" pitchFamily="2" charset="-122"/>
              </a:rPr>
              <a:t>)</a:t>
            </a:r>
            <a:endParaRPr lang="zh-CN" altLang="en-US" smtClean="0">
              <a:ea typeface="宋体" pitchFamily="2" charset="-122"/>
            </a:endParaRPr>
          </a:p>
        </p:txBody>
      </p:sp>
      <p:sp>
        <p:nvSpPr>
          <p:cNvPr id="666627" name="Rectangle 3"/>
          <p:cNvSpPr>
            <a:spLocks noChangeArrowheads="1"/>
          </p:cNvSpPr>
          <p:nvPr/>
        </p:nvSpPr>
        <p:spPr bwMode="auto">
          <a:xfrm>
            <a:off x="365125" y="742950"/>
            <a:ext cx="8482013" cy="452438"/>
          </a:xfrm>
          <a:prstGeom prst="rect">
            <a:avLst/>
          </a:prstGeom>
          <a:noFill/>
          <a:ln w="12700">
            <a:noFill/>
            <a:miter lim="800000"/>
            <a:headEnd/>
            <a:tailEnd/>
          </a:ln>
        </p:spPr>
        <p:txBody>
          <a:bodyPr lIns="63500" tIns="25400" rIns="63500" bIns="25400">
            <a:spAutoFit/>
          </a:bodyPr>
          <a:lstStyle/>
          <a:p>
            <a:pPr eaLnBrk="0" hangingPunct="0">
              <a:lnSpc>
                <a:spcPct val="120000"/>
              </a:lnSpc>
            </a:pPr>
            <a:r>
              <a:rPr lang="zh-CN" altLang="en-US" sz="2200" b="1">
                <a:ea typeface="黑体" pitchFamily="49" charset="-122"/>
              </a:rPr>
              <a:t>举例：十进制数，最终有效位数为</a:t>
            </a:r>
            <a:r>
              <a:rPr lang="en-US" altLang="zh-CN" sz="2200" b="1">
                <a:ea typeface="黑体" pitchFamily="49" charset="-122"/>
              </a:rPr>
              <a:t> 3</a:t>
            </a:r>
            <a:r>
              <a:rPr lang="zh-CN" altLang="en-US" sz="2200" b="1">
                <a:ea typeface="黑体" pitchFamily="49" charset="-122"/>
              </a:rPr>
              <a:t>，采用两位附加位（</a:t>
            </a:r>
            <a:r>
              <a:rPr lang="en-US" altLang="zh-CN" sz="2200" b="1">
                <a:solidFill>
                  <a:schemeClr val="accent2"/>
                </a:solidFill>
                <a:ea typeface="黑体" pitchFamily="49" charset="-122"/>
              </a:rPr>
              <a:t>G</a:t>
            </a:r>
            <a:r>
              <a:rPr lang="zh-CN" altLang="en-US" sz="2200" b="1">
                <a:ea typeface="黑体" pitchFamily="49" charset="-122"/>
              </a:rPr>
              <a:t>、</a:t>
            </a:r>
            <a:r>
              <a:rPr lang="en-US" altLang="zh-CN" sz="2200" b="1">
                <a:solidFill>
                  <a:srgbClr val="CC0000"/>
                </a:solidFill>
              </a:rPr>
              <a:t>R</a:t>
            </a:r>
            <a:r>
              <a:rPr lang="zh-CN" altLang="en-US" sz="2200" b="1">
                <a:ea typeface="黑体" pitchFamily="49" charset="-122"/>
              </a:rPr>
              <a:t>）。</a:t>
            </a:r>
          </a:p>
        </p:txBody>
      </p:sp>
      <p:sp>
        <p:nvSpPr>
          <p:cNvPr id="666628" name="Rectangle 13"/>
          <p:cNvSpPr>
            <a:spLocks noChangeArrowheads="1"/>
          </p:cNvSpPr>
          <p:nvPr/>
        </p:nvSpPr>
        <p:spPr bwMode="auto">
          <a:xfrm>
            <a:off x="5041900" y="1384300"/>
            <a:ext cx="1712913" cy="147161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sz="2200" b="1"/>
              <a:t>  </a:t>
            </a:r>
            <a:r>
              <a:rPr lang="en-US" altLang="zh-CN" sz="2200" b="1"/>
              <a:t>2.34</a:t>
            </a:r>
            <a:r>
              <a:rPr lang="en-US" altLang="zh-CN" sz="2200" b="1">
                <a:solidFill>
                  <a:schemeClr val="accent2"/>
                </a:solidFill>
              </a:rPr>
              <a:t>0</a:t>
            </a:r>
            <a:r>
              <a:rPr lang="en-US" altLang="zh-CN" sz="2200" b="1">
                <a:solidFill>
                  <a:srgbClr val="CC0000"/>
                </a:solidFill>
              </a:rPr>
              <a:t>0</a:t>
            </a:r>
            <a:r>
              <a:rPr lang="en-US" altLang="zh-CN" sz="2200" b="1"/>
              <a:t> * 10</a:t>
            </a:r>
          </a:p>
          <a:p>
            <a:pPr eaLnBrk="0" hangingPunct="0">
              <a:lnSpc>
                <a:spcPct val="85000"/>
              </a:lnSpc>
            </a:pPr>
            <a:endParaRPr lang="zh-CN" altLang="en-US" sz="2200" b="1"/>
          </a:p>
          <a:p>
            <a:pPr eaLnBrk="0" hangingPunct="0">
              <a:lnSpc>
                <a:spcPct val="85000"/>
              </a:lnSpc>
            </a:pPr>
            <a:r>
              <a:rPr lang="zh-CN" altLang="en-US" sz="2200" b="1"/>
              <a:t>  </a:t>
            </a:r>
            <a:r>
              <a:rPr lang="en-US" altLang="zh-CN" sz="2200" b="1"/>
              <a:t>0.02</a:t>
            </a:r>
            <a:r>
              <a:rPr lang="en-US" altLang="zh-CN" sz="2200" b="1">
                <a:solidFill>
                  <a:schemeClr val="accent2"/>
                </a:solidFill>
              </a:rPr>
              <a:t>5</a:t>
            </a:r>
            <a:r>
              <a:rPr lang="en-US" altLang="zh-CN" sz="2200" b="1">
                <a:solidFill>
                  <a:srgbClr val="CC0000"/>
                </a:solidFill>
              </a:rPr>
              <a:t>3</a:t>
            </a:r>
            <a:r>
              <a:rPr lang="en-US" altLang="zh-CN" sz="2200" b="1"/>
              <a:t> * 10</a:t>
            </a:r>
          </a:p>
          <a:p>
            <a:pPr eaLnBrk="0" hangingPunct="0">
              <a:lnSpc>
                <a:spcPct val="85000"/>
              </a:lnSpc>
            </a:pPr>
            <a:endParaRPr lang="zh-CN" altLang="en-US" sz="2200" b="1"/>
          </a:p>
          <a:p>
            <a:pPr eaLnBrk="0" hangingPunct="0">
              <a:lnSpc>
                <a:spcPct val="85000"/>
              </a:lnSpc>
            </a:pPr>
            <a:r>
              <a:rPr lang="zh-CN" altLang="en-US" sz="2200" b="1"/>
              <a:t>  </a:t>
            </a:r>
            <a:r>
              <a:rPr lang="en-US" altLang="zh-CN" sz="2200" b="1"/>
              <a:t>2.36</a:t>
            </a:r>
            <a:r>
              <a:rPr lang="en-US" altLang="zh-CN" sz="2200" b="1">
                <a:solidFill>
                  <a:schemeClr val="accent2"/>
                </a:solidFill>
              </a:rPr>
              <a:t>5</a:t>
            </a:r>
            <a:r>
              <a:rPr lang="en-US" altLang="zh-CN" sz="2200" b="1">
                <a:solidFill>
                  <a:srgbClr val="CC0000"/>
                </a:solidFill>
              </a:rPr>
              <a:t>3</a:t>
            </a:r>
            <a:r>
              <a:rPr lang="en-US" altLang="zh-CN" sz="2200" b="1"/>
              <a:t> * 10</a:t>
            </a:r>
          </a:p>
        </p:txBody>
      </p:sp>
      <p:sp>
        <p:nvSpPr>
          <p:cNvPr id="666629" name="Rectangle 14"/>
          <p:cNvSpPr>
            <a:spLocks noChangeArrowheads="1"/>
          </p:cNvSpPr>
          <p:nvPr/>
        </p:nvSpPr>
        <p:spPr bwMode="auto">
          <a:xfrm>
            <a:off x="6623050" y="1289050"/>
            <a:ext cx="2540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2</a:t>
            </a:r>
            <a:endParaRPr lang="en-US" altLang="zh-CN" b="1"/>
          </a:p>
        </p:txBody>
      </p:sp>
      <p:sp>
        <p:nvSpPr>
          <p:cNvPr id="666630" name="Rectangle 15"/>
          <p:cNvSpPr>
            <a:spLocks noChangeArrowheads="1"/>
          </p:cNvSpPr>
          <p:nvPr/>
        </p:nvSpPr>
        <p:spPr bwMode="auto">
          <a:xfrm>
            <a:off x="6629400" y="1857375"/>
            <a:ext cx="2540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2</a:t>
            </a:r>
            <a:endParaRPr lang="en-US" altLang="zh-CN" b="1"/>
          </a:p>
        </p:txBody>
      </p:sp>
      <p:sp>
        <p:nvSpPr>
          <p:cNvPr id="666631" name="Rectangle 16"/>
          <p:cNvSpPr>
            <a:spLocks noChangeArrowheads="1"/>
          </p:cNvSpPr>
          <p:nvPr/>
        </p:nvSpPr>
        <p:spPr bwMode="auto">
          <a:xfrm>
            <a:off x="6634163" y="2432050"/>
            <a:ext cx="254000" cy="284163"/>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zh-CN" altLang="en-US" b="1"/>
              <a:t>2</a:t>
            </a:r>
            <a:endParaRPr lang="en-US" altLang="zh-CN" b="1"/>
          </a:p>
        </p:txBody>
      </p:sp>
      <p:sp>
        <p:nvSpPr>
          <p:cNvPr id="666632" name="Line 17"/>
          <p:cNvSpPr>
            <a:spLocks noChangeShapeType="1"/>
          </p:cNvSpPr>
          <p:nvPr/>
        </p:nvSpPr>
        <p:spPr bwMode="auto">
          <a:xfrm>
            <a:off x="4964113" y="2384425"/>
            <a:ext cx="1958975" cy="0"/>
          </a:xfrm>
          <a:prstGeom prst="line">
            <a:avLst/>
          </a:prstGeom>
          <a:noFill/>
          <a:ln w="38100">
            <a:solidFill>
              <a:schemeClr val="tx1"/>
            </a:solidFill>
            <a:round/>
            <a:headEnd/>
            <a:tailEnd/>
          </a:ln>
        </p:spPr>
        <p:txBody>
          <a:bodyPr wrap="none" anchor="ctr"/>
          <a:lstStyle/>
          <a:p>
            <a:endParaRPr lang="zh-CN" altLang="en-US"/>
          </a:p>
        </p:txBody>
      </p:sp>
      <p:sp>
        <p:nvSpPr>
          <p:cNvPr id="193555" name="Rectangle 19"/>
          <p:cNvSpPr>
            <a:spLocks noChangeArrowheads="1"/>
          </p:cNvSpPr>
          <p:nvPr/>
        </p:nvSpPr>
        <p:spPr bwMode="auto">
          <a:xfrm>
            <a:off x="304800" y="2755900"/>
            <a:ext cx="8661400" cy="619125"/>
          </a:xfrm>
          <a:prstGeom prst="rect">
            <a:avLst/>
          </a:prstGeom>
          <a:noFill/>
          <a:ln w="12700">
            <a:noFill/>
            <a:miter lim="800000"/>
            <a:headEnd/>
            <a:tailEnd/>
          </a:ln>
        </p:spPr>
        <p:txBody>
          <a:bodyPr lIns="63500" tIns="25400" rIns="63500" bIns="25400">
            <a:spAutoFit/>
          </a:bodyPr>
          <a:lstStyle/>
          <a:p>
            <a:pPr eaLnBrk="0" hangingPunct="0">
              <a:lnSpc>
                <a:spcPct val="85000"/>
              </a:lnSpc>
            </a:pPr>
            <a:endParaRPr lang="en-US" altLang="zh-CN" sz="2200" b="1">
              <a:ea typeface="黑体" pitchFamily="49" charset="-122"/>
            </a:endParaRPr>
          </a:p>
          <a:p>
            <a:pPr eaLnBrk="0" hangingPunct="0">
              <a:lnSpc>
                <a:spcPct val="85000"/>
              </a:lnSpc>
            </a:pPr>
            <a:r>
              <a:rPr lang="en-US" altLang="zh-CN" sz="2200" b="1" i="1">
                <a:solidFill>
                  <a:srgbClr val="CC0000"/>
                </a:solidFill>
                <a:ea typeface="黑体" pitchFamily="49" charset="-122"/>
              </a:rPr>
              <a:t>IEEE Standard: </a:t>
            </a:r>
            <a:r>
              <a:rPr lang="en-US" altLang="zh-CN" sz="2200" b="1">
                <a:solidFill>
                  <a:srgbClr val="CC0000"/>
                </a:solidFill>
                <a:ea typeface="黑体" pitchFamily="49" charset="-122"/>
              </a:rPr>
              <a:t> four rounding modes</a:t>
            </a:r>
            <a:r>
              <a:rPr lang="zh-CN" altLang="en-US" sz="2200" b="1">
                <a:solidFill>
                  <a:srgbClr val="CC0000"/>
                </a:solidFill>
                <a:ea typeface="黑体" pitchFamily="49" charset="-122"/>
              </a:rPr>
              <a:t>（</a:t>
            </a:r>
            <a:r>
              <a:rPr lang="zh-CN" altLang="en-US" sz="2200" b="1">
                <a:solidFill>
                  <a:srgbClr val="CC0000"/>
                </a:solidFill>
                <a:ea typeface="黑体" pitchFamily="49" charset="-122"/>
                <a:hlinkClick r:id="rId3" action="ppaction://hlinksldjump"/>
              </a:rPr>
              <a:t>用图说明</a:t>
            </a:r>
            <a:r>
              <a:rPr lang="zh-CN" altLang="en-US" sz="2200" b="1">
                <a:solidFill>
                  <a:srgbClr val="CC0000"/>
                </a:solidFill>
                <a:ea typeface="黑体" pitchFamily="49" charset="-122"/>
              </a:rPr>
              <a:t>）</a:t>
            </a:r>
            <a:endParaRPr lang="en-US" altLang="zh-CN" sz="2200" b="1">
              <a:solidFill>
                <a:srgbClr val="CC0000"/>
              </a:solidFill>
              <a:ea typeface="黑体" pitchFamily="49" charset="-122"/>
            </a:endParaRPr>
          </a:p>
        </p:txBody>
      </p:sp>
      <p:sp>
        <p:nvSpPr>
          <p:cNvPr id="193556" name="Rectangle 20"/>
          <p:cNvSpPr>
            <a:spLocks noChangeArrowheads="1"/>
          </p:cNvSpPr>
          <p:nvPr/>
        </p:nvSpPr>
        <p:spPr bwMode="auto">
          <a:xfrm>
            <a:off x="2090738" y="3497263"/>
            <a:ext cx="6834187" cy="1187450"/>
          </a:xfrm>
          <a:prstGeom prst="rect">
            <a:avLst/>
          </a:prstGeom>
          <a:noFill/>
          <a:ln w="12700">
            <a:noFill/>
            <a:miter lim="800000"/>
            <a:headEnd/>
            <a:tailEnd/>
          </a:ln>
        </p:spPr>
        <p:txBody>
          <a:bodyPr wrap="none" lIns="63500" tIns="25400" rIns="63500" bIns="25400">
            <a:spAutoFit/>
          </a:bodyPr>
          <a:lstStyle/>
          <a:p>
            <a:pPr eaLnBrk="0" hangingPunct="0">
              <a:lnSpc>
                <a:spcPct val="85000"/>
              </a:lnSpc>
            </a:pPr>
            <a:r>
              <a:rPr lang="en-US" altLang="zh-CN" sz="2200" b="1">
                <a:cs typeface="Arial" pitchFamily="34" charset="0"/>
              </a:rPr>
              <a:t>round to nearest  </a:t>
            </a:r>
            <a:r>
              <a:rPr lang="en-US" altLang="zh-CN" sz="2200" b="1">
                <a:solidFill>
                  <a:srgbClr val="CC0000"/>
                </a:solidFill>
                <a:cs typeface="Arial" pitchFamily="34" charset="0"/>
              </a:rPr>
              <a:t>(default) </a:t>
            </a:r>
          </a:p>
          <a:p>
            <a:pPr eaLnBrk="0" hangingPunct="0">
              <a:lnSpc>
                <a:spcPct val="85000"/>
              </a:lnSpc>
            </a:pPr>
            <a:r>
              <a:rPr lang="en-US" altLang="zh-CN" sz="2200" b="1">
                <a:cs typeface="Arial" pitchFamily="34" charset="0"/>
              </a:rPr>
              <a:t>round towards plus infinity (always round up)</a:t>
            </a:r>
          </a:p>
          <a:p>
            <a:pPr eaLnBrk="0" hangingPunct="0">
              <a:lnSpc>
                <a:spcPct val="85000"/>
              </a:lnSpc>
            </a:pPr>
            <a:r>
              <a:rPr lang="en-US" altLang="zh-CN" sz="2200" b="1">
                <a:cs typeface="Arial" pitchFamily="34" charset="0"/>
              </a:rPr>
              <a:t>round towards minus infinity (always round down)</a:t>
            </a:r>
          </a:p>
          <a:p>
            <a:pPr eaLnBrk="0" hangingPunct="0">
              <a:lnSpc>
                <a:spcPct val="85000"/>
              </a:lnSpc>
            </a:pPr>
            <a:r>
              <a:rPr lang="en-US" altLang="zh-CN" sz="2200" b="1">
                <a:cs typeface="Arial" pitchFamily="34" charset="0"/>
              </a:rPr>
              <a:t>round towards 0</a:t>
            </a:r>
          </a:p>
        </p:txBody>
      </p:sp>
      <p:sp>
        <p:nvSpPr>
          <p:cNvPr id="193557" name="Rectangle 21"/>
          <p:cNvSpPr>
            <a:spLocks noChangeArrowheads="1"/>
          </p:cNvSpPr>
          <p:nvPr/>
        </p:nvSpPr>
        <p:spPr bwMode="auto">
          <a:xfrm>
            <a:off x="388938" y="4811713"/>
            <a:ext cx="7577137" cy="1858962"/>
          </a:xfrm>
          <a:prstGeom prst="rect">
            <a:avLst/>
          </a:prstGeom>
          <a:noFill/>
          <a:ln w="12700">
            <a:noFill/>
            <a:miter lim="800000"/>
            <a:headEnd/>
            <a:tailEnd/>
          </a:ln>
        </p:spPr>
        <p:txBody>
          <a:bodyPr lIns="63500" tIns="25400" rIns="63500" bIns="25400">
            <a:spAutoFit/>
          </a:bodyPr>
          <a:lstStyle/>
          <a:p>
            <a:pPr eaLnBrk="0" hangingPunct="0">
              <a:lnSpc>
                <a:spcPct val="110000"/>
              </a:lnSpc>
            </a:pPr>
            <a:r>
              <a:rPr lang="en-US" altLang="zh-CN" sz="2200" b="1"/>
              <a:t>round to nearest:</a:t>
            </a:r>
          </a:p>
          <a:p>
            <a:pPr eaLnBrk="0" hangingPunct="0">
              <a:lnSpc>
                <a:spcPct val="110000"/>
              </a:lnSpc>
            </a:pPr>
            <a:r>
              <a:rPr lang="en-US" altLang="zh-CN" sz="2200" b="1"/>
              <a:t>      round digit &lt; 1/2  then truncate (</a:t>
            </a:r>
            <a:r>
              <a:rPr lang="zh-CN" altLang="en-US" sz="2200" b="1"/>
              <a:t>截去</a:t>
            </a:r>
            <a:r>
              <a:rPr lang="en-US" altLang="zh-CN" sz="2200" b="1"/>
              <a:t>)</a:t>
            </a:r>
          </a:p>
          <a:p>
            <a:pPr eaLnBrk="0" hangingPunct="0">
              <a:lnSpc>
                <a:spcPct val="110000"/>
              </a:lnSpc>
            </a:pPr>
            <a:r>
              <a:rPr lang="en-US" altLang="zh-CN" sz="2200" b="1"/>
              <a:t>                          &gt; 1/2  then round up (add 1 to ULP)</a:t>
            </a:r>
          </a:p>
          <a:p>
            <a:pPr eaLnBrk="0" hangingPunct="0">
              <a:lnSpc>
                <a:spcPct val="110000"/>
              </a:lnSpc>
            </a:pPr>
            <a:r>
              <a:rPr lang="en-US" altLang="zh-CN" sz="2200" b="1"/>
              <a:t>                          = 1/2  then round to nearest even digit</a:t>
            </a:r>
          </a:p>
          <a:p>
            <a:pPr eaLnBrk="0" hangingPunct="0">
              <a:lnSpc>
                <a:spcPct val="110000"/>
              </a:lnSpc>
            </a:pPr>
            <a:r>
              <a:rPr lang="zh-CN" altLang="en-US" sz="2000" b="1" i="1">
                <a:solidFill>
                  <a:schemeClr val="accent2"/>
                </a:solidFill>
              </a:rPr>
              <a:t>                                  </a:t>
            </a:r>
            <a:r>
              <a:rPr lang="zh-CN" altLang="en-US" sz="2000" b="1">
                <a:solidFill>
                  <a:schemeClr val="accent2"/>
                </a:solidFill>
                <a:ea typeface="黑体" pitchFamily="49" charset="-122"/>
              </a:rPr>
              <a:t>可以证明默认方式得到的平均误差最小</a:t>
            </a:r>
            <a:r>
              <a:rPr lang="zh-CN" altLang="en-US" sz="2000" b="1">
                <a:solidFill>
                  <a:schemeClr val="accent2"/>
                </a:solidFill>
              </a:rPr>
              <a:t>。</a:t>
            </a:r>
          </a:p>
        </p:txBody>
      </p:sp>
      <p:sp>
        <p:nvSpPr>
          <p:cNvPr id="193558" name="Rectangle 22"/>
          <p:cNvSpPr>
            <a:spLocks noChangeArrowheads="1"/>
          </p:cNvSpPr>
          <p:nvPr/>
        </p:nvSpPr>
        <p:spPr bwMode="auto">
          <a:xfrm>
            <a:off x="6148388" y="4560888"/>
            <a:ext cx="2860675" cy="763587"/>
          </a:xfrm>
          <a:prstGeom prst="rect">
            <a:avLst/>
          </a:prstGeom>
          <a:noFill/>
          <a:ln w="12700">
            <a:noFill/>
            <a:miter lim="800000"/>
            <a:headEnd/>
            <a:tailEnd/>
          </a:ln>
        </p:spPr>
        <p:txBody>
          <a:bodyPr>
            <a:spAutoFit/>
          </a:bodyPr>
          <a:lstStyle/>
          <a:p>
            <a:pPr eaLnBrk="0" hangingPunct="0">
              <a:lnSpc>
                <a:spcPct val="90000"/>
              </a:lnSpc>
              <a:spcBef>
                <a:spcPct val="40000"/>
              </a:spcBef>
            </a:pPr>
            <a:r>
              <a:rPr lang="zh-CN" altLang="en-US" sz="2000" b="1">
                <a:solidFill>
                  <a:srgbClr val="CC0000"/>
                </a:solidFill>
                <a:cs typeface="Arial" pitchFamily="34" charset="0"/>
              </a:rPr>
              <a:t>注：</a:t>
            </a:r>
            <a:r>
              <a:rPr lang="en-US" altLang="zh-CN" sz="2000" b="1">
                <a:solidFill>
                  <a:srgbClr val="CC0000"/>
                </a:solidFill>
                <a:cs typeface="Arial" pitchFamily="34" charset="0"/>
              </a:rPr>
              <a:t>ULP=units in    </a:t>
            </a:r>
          </a:p>
          <a:p>
            <a:pPr eaLnBrk="0" hangingPunct="0">
              <a:lnSpc>
                <a:spcPct val="90000"/>
              </a:lnSpc>
              <a:spcBef>
                <a:spcPct val="40000"/>
              </a:spcBef>
            </a:pPr>
            <a:r>
              <a:rPr lang="en-US" altLang="zh-CN" sz="2000" b="1">
                <a:solidFill>
                  <a:srgbClr val="CC0000"/>
                </a:solidFill>
                <a:cs typeface="Arial" pitchFamily="34" charset="0"/>
              </a:rPr>
              <a:t>         the last place.</a:t>
            </a:r>
          </a:p>
        </p:txBody>
      </p:sp>
      <p:grpSp>
        <p:nvGrpSpPr>
          <p:cNvPr id="2" name="Group 26"/>
          <p:cNvGrpSpPr>
            <a:grpSpLocks/>
          </p:cNvGrpSpPr>
          <p:nvPr/>
        </p:nvGrpSpPr>
        <p:grpSpPr bwMode="auto">
          <a:xfrm>
            <a:off x="766763" y="3732213"/>
            <a:ext cx="1393825" cy="1201737"/>
            <a:chOff x="1179" y="2459"/>
            <a:chExt cx="878" cy="613"/>
          </a:xfrm>
        </p:grpSpPr>
        <p:sp>
          <p:nvSpPr>
            <p:cNvPr id="666638" name="Line 24"/>
            <p:cNvSpPr>
              <a:spLocks noChangeShapeType="1"/>
            </p:cNvSpPr>
            <p:nvPr/>
          </p:nvSpPr>
          <p:spPr bwMode="auto">
            <a:xfrm flipH="1">
              <a:off x="1179" y="2459"/>
              <a:ext cx="878" cy="330"/>
            </a:xfrm>
            <a:prstGeom prst="line">
              <a:avLst/>
            </a:prstGeom>
            <a:noFill/>
            <a:ln w="28575">
              <a:solidFill>
                <a:srgbClr val="CC0000"/>
              </a:solidFill>
              <a:round/>
              <a:headEnd/>
              <a:tailEnd/>
            </a:ln>
          </p:spPr>
          <p:txBody>
            <a:bodyPr/>
            <a:lstStyle/>
            <a:p>
              <a:endParaRPr lang="zh-CN" altLang="en-US"/>
            </a:p>
          </p:txBody>
        </p:sp>
        <p:sp>
          <p:nvSpPr>
            <p:cNvPr id="666639" name="Line 25"/>
            <p:cNvSpPr>
              <a:spLocks noChangeShapeType="1"/>
            </p:cNvSpPr>
            <p:nvPr/>
          </p:nvSpPr>
          <p:spPr bwMode="auto">
            <a:xfrm>
              <a:off x="1179" y="2798"/>
              <a:ext cx="183" cy="274"/>
            </a:xfrm>
            <a:prstGeom prst="line">
              <a:avLst/>
            </a:prstGeom>
            <a:noFill/>
            <a:ln w="28575">
              <a:solidFill>
                <a:srgbClr val="CC0000"/>
              </a:solidFill>
              <a:round/>
              <a:headEnd/>
              <a:tailEnd type="triangle" w="med" len="med"/>
            </a:ln>
          </p:spPr>
          <p:txBody>
            <a:bodyPr/>
            <a:lstStyle/>
            <a:p>
              <a:endParaRPr lang="zh-CN" altLang="en-US"/>
            </a:p>
          </p:txBody>
        </p:sp>
      </p:grpSp>
      <p:sp>
        <p:nvSpPr>
          <p:cNvPr id="193563" name="Text Box 27"/>
          <p:cNvSpPr txBox="1">
            <a:spLocks noChangeArrowheads="1"/>
          </p:cNvSpPr>
          <p:nvPr/>
        </p:nvSpPr>
        <p:spPr bwMode="auto">
          <a:xfrm>
            <a:off x="2847975" y="4829175"/>
            <a:ext cx="3476625" cy="427038"/>
          </a:xfrm>
          <a:prstGeom prst="rect">
            <a:avLst/>
          </a:prstGeom>
          <a:noFill/>
          <a:ln w="12700">
            <a:noFill/>
            <a:miter lim="800000"/>
            <a:headEnd/>
            <a:tailEnd/>
          </a:ln>
        </p:spPr>
        <p:txBody>
          <a:bodyPr>
            <a:spAutoFit/>
          </a:bodyPr>
          <a:lstStyle/>
          <a:p>
            <a:pPr eaLnBrk="0" hangingPunct="0">
              <a:spcBef>
                <a:spcPct val="50000"/>
              </a:spcBef>
            </a:pPr>
            <a:r>
              <a:rPr lang="zh-CN" altLang="en-US" sz="2200" b="1">
                <a:solidFill>
                  <a:srgbClr val="FF0066"/>
                </a:solidFill>
                <a:latin typeface="Times New Roman" pitchFamily="18" charset="0"/>
                <a:ea typeface="黑体" pitchFamily="49" charset="-122"/>
              </a:rPr>
              <a:t>简称为就近舍入到偶数</a:t>
            </a:r>
          </a:p>
        </p:txBody>
      </p:sp>
      <p:sp>
        <p:nvSpPr>
          <p:cNvPr id="193564" name="Text Box 28"/>
          <p:cNvSpPr txBox="1">
            <a:spLocks noChangeArrowheads="1"/>
          </p:cNvSpPr>
          <p:nvPr/>
        </p:nvSpPr>
        <p:spPr bwMode="auto">
          <a:xfrm>
            <a:off x="266700" y="1362075"/>
            <a:ext cx="4343400" cy="762000"/>
          </a:xfrm>
          <a:prstGeom prst="rect">
            <a:avLst/>
          </a:prstGeom>
          <a:noFill/>
          <a:ln w="12700">
            <a:noFill/>
            <a:miter lim="800000"/>
            <a:headEnd/>
            <a:tailEnd/>
          </a:ln>
        </p:spPr>
        <p:txBody>
          <a:bodyPr>
            <a:spAutoFit/>
          </a:bodyPr>
          <a:lstStyle/>
          <a:p>
            <a:pPr eaLnBrk="0" hangingPunct="0">
              <a:spcBef>
                <a:spcPct val="50000"/>
              </a:spcBef>
            </a:pPr>
            <a:r>
              <a:rPr lang="zh-CN" altLang="en-US" sz="2200" b="1">
                <a:solidFill>
                  <a:srgbClr val="CC3300"/>
                </a:solidFill>
                <a:ea typeface="黑体" pitchFamily="49" charset="-122"/>
              </a:rPr>
              <a:t>问题：若没有舍入位，采用就近舍入到偶数，则结果是什么？</a:t>
            </a:r>
          </a:p>
        </p:txBody>
      </p:sp>
      <p:sp>
        <p:nvSpPr>
          <p:cNvPr id="193565" name="Text Box 29"/>
          <p:cNvSpPr txBox="1">
            <a:spLocks noChangeArrowheads="1"/>
          </p:cNvSpPr>
          <p:nvPr/>
        </p:nvSpPr>
        <p:spPr bwMode="auto">
          <a:xfrm>
            <a:off x="266700" y="2219325"/>
            <a:ext cx="4229100" cy="427038"/>
          </a:xfrm>
          <a:prstGeom prst="rect">
            <a:avLst/>
          </a:prstGeom>
          <a:noFill/>
          <a:ln w="12700">
            <a:noFill/>
            <a:miter lim="800000"/>
            <a:headEnd/>
            <a:tailEnd/>
          </a:ln>
        </p:spPr>
        <p:txBody>
          <a:bodyPr>
            <a:spAutoFit/>
          </a:bodyPr>
          <a:lstStyle/>
          <a:p>
            <a:pPr eaLnBrk="0" hangingPunct="0">
              <a:spcBef>
                <a:spcPct val="50000"/>
              </a:spcBef>
            </a:pPr>
            <a:r>
              <a:rPr lang="zh-CN" altLang="en-US" sz="2200" b="1">
                <a:ea typeface="黑体" pitchFamily="49" charset="-122"/>
              </a:rPr>
              <a:t>结果为</a:t>
            </a:r>
            <a:r>
              <a:rPr lang="en-US" altLang="zh-CN" sz="2200" b="1">
                <a:ea typeface="黑体" pitchFamily="49" charset="-122"/>
              </a:rPr>
              <a:t>2.36</a:t>
            </a:r>
            <a:r>
              <a:rPr lang="zh-CN" altLang="en-US" sz="2200" b="1">
                <a:ea typeface="黑体" pitchFamily="49" charset="-122"/>
              </a:rPr>
              <a:t>！精度没有</a:t>
            </a:r>
            <a:r>
              <a:rPr lang="en-US" altLang="zh-CN" sz="2200" b="1">
                <a:ea typeface="黑体" pitchFamily="49" charset="-122"/>
              </a:rPr>
              <a:t>2.37</a:t>
            </a:r>
            <a:r>
              <a:rPr lang="zh-CN" altLang="en-US" sz="2200" b="1">
                <a:ea typeface="黑体" pitchFamily="49" charset="-122"/>
              </a:rPr>
              <a:t>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3564"/>
                                        </p:tgtEl>
                                        <p:attrNameLst>
                                          <p:attrName>style.visibility</p:attrName>
                                        </p:attrNameLst>
                                      </p:cBhvr>
                                      <p:to>
                                        <p:strVal val="visible"/>
                                      </p:to>
                                    </p:set>
                                    <p:animEffect transition="in" filter="blinds(horizontal)">
                                      <p:cBhvr>
                                        <p:cTn id="7" dur="500"/>
                                        <p:tgtEl>
                                          <p:spTgt spid="1935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3565"/>
                                        </p:tgtEl>
                                        <p:attrNameLst>
                                          <p:attrName>style.visibility</p:attrName>
                                        </p:attrNameLst>
                                      </p:cBhvr>
                                      <p:to>
                                        <p:strVal val="visible"/>
                                      </p:to>
                                    </p:set>
                                    <p:animEffect transition="in" filter="blinds(horizontal)">
                                      <p:cBhvr>
                                        <p:cTn id="12" dur="500"/>
                                        <p:tgtEl>
                                          <p:spTgt spid="1935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3555">
                                            <p:txEl>
                                              <p:pRg st="1" end="1"/>
                                            </p:txEl>
                                          </p:spTgt>
                                        </p:tgtEl>
                                        <p:attrNameLst>
                                          <p:attrName>style.visibility</p:attrName>
                                        </p:attrNameLst>
                                      </p:cBhvr>
                                      <p:to>
                                        <p:strVal val="visible"/>
                                      </p:to>
                                    </p:set>
                                    <p:animEffect transition="in" filter="blinds(horizontal)">
                                      <p:cBhvr>
                                        <p:cTn id="17" dur="500"/>
                                        <p:tgtEl>
                                          <p:spTgt spid="19355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3556">
                                            <p:txEl>
                                              <p:pRg st="0" end="0"/>
                                            </p:txEl>
                                          </p:spTgt>
                                        </p:tgtEl>
                                        <p:attrNameLst>
                                          <p:attrName>style.visibility</p:attrName>
                                        </p:attrNameLst>
                                      </p:cBhvr>
                                      <p:to>
                                        <p:strVal val="visible"/>
                                      </p:to>
                                    </p:set>
                                    <p:animEffect transition="in" filter="blinds(horizontal)">
                                      <p:cBhvr>
                                        <p:cTn id="22" dur="500"/>
                                        <p:tgtEl>
                                          <p:spTgt spid="19355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3556">
                                            <p:txEl>
                                              <p:pRg st="1" end="1"/>
                                            </p:txEl>
                                          </p:spTgt>
                                        </p:tgtEl>
                                        <p:attrNameLst>
                                          <p:attrName>style.visibility</p:attrName>
                                        </p:attrNameLst>
                                      </p:cBhvr>
                                      <p:to>
                                        <p:strVal val="visible"/>
                                      </p:to>
                                    </p:set>
                                    <p:animEffect transition="in" filter="blinds(horizontal)">
                                      <p:cBhvr>
                                        <p:cTn id="27" dur="500"/>
                                        <p:tgtEl>
                                          <p:spTgt spid="19355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3556">
                                            <p:txEl>
                                              <p:pRg st="2" end="2"/>
                                            </p:txEl>
                                          </p:spTgt>
                                        </p:tgtEl>
                                        <p:attrNameLst>
                                          <p:attrName>style.visibility</p:attrName>
                                        </p:attrNameLst>
                                      </p:cBhvr>
                                      <p:to>
                                        <p:strVal val="visible"/>
                                      </p:to>
                                    </p:set>
                                    <p:animEffect transition="in" filter="blinds(horizontal)">
                                      <p:cBhvr>
                                        <p:cTn id="32" dur="500"/>
                                        <p:tgtEl>
                                          <p:spTgt spid="19355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93556">
                                            <p:txEl>
                                              <p:pRg st="3" end="3"/>
                                            </p:txEl>
                                          </p:spTgt>
                                        </p:tgtEl>
                                        <p:attrNameLst>
                                          <p:attrName>style.visibility</p:attrName>
                                        </p:attrNameLst>
                                      </p:cBhvr>
                                      <p:to>
                                        <p:strVal val="visible"/>
                                      </p:to>
                                    </p:set>
                                    <p:animEffect transition="in" filter="blinds(horizontal)">
                                      <p:cBhvr>
                                        <p:cTn id="37" dur="500"/>
                                        <p:tgtEl>
                                          <p:spTgt spid="19355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3557">
                                            <p:txEl>
                                              <p:pRg st="0" end="0"/>
                                            </p:txEl>
                                          </p:spTgt>
                                        </p:tgtEl>
                                        <p:attrNameLst>
                                          <p:attrName>style.visibility</p:attrName>
                                        </p:attrNameLst>
                                      </p:cBhvr>
                                      <p:to>
                                        <p:strVal val="visible"/>
                                      </p:to>
                                    </p:set>
                                    <p:animEffect transition="in" filter="blinds(horizontal)">
                                      <p:cBhvr>
                                        <p:cTn id="47" dur="500"/>
                                        <p:tgtEl>
                                          <p:spTgt spid="193557">
                                            <p:txEl>
                                              <p:pRg st="0" end="0"/>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93557">
                                            <p:txEl>
                                              <p:pRg st="1" end="1"/>
                                            </p:txEl>
                                          </p:spTgt>
                                        </p:tgtEl>
                                        <p:attrNameLst>
                                          <p:attrName>style.visibility</p:attrName>
                                        </p:attrNameLst>
                                      </p:cBhvr>
                                      <p:to>
                                        <p:strVal val="visible"/>
                                      </p:to>
                                    </p:set>
                                    <p:animEffect transition="in" filter="blinds(horizontal)">
                                      <p:cBhvr>
                                        <p:cTn id="50" dur="500"/>
                                        <p:tgtEl>
                                          <p:spTgt spid="193557">
                                            <p:txEl>
                                              <p:pRg st="1" end="1"/>
                                            </p:txEl>
                                          </p:spTgt>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93557">
                                            <p:txEl>
                                              <p:pRg st="2" end="2"/>
                                            </p:txEl>
                                          </p:spTgt>
                                        </p:tgtEl>
                                        <p:attrNameLst>
                                          <p:attrName>style.visibility</p:attrName>
                                        </p:attrNameLst>
                                      </p:cBhvr>
                                      <p:to>
                                        <p:strVal val="visible"/>
                                      </p:to>
                                    </p:set>
                                    <p:animEffect transition="in" filter="blinds(horizontal)">
                                      <p:cBhvr>
                                        <p:cTn id="53" dur="500"/>
                                        <p:tgtEl>
                                          <p:spTgt spid="193557">
                                            <p:txEl>
                                              <p:pRg st="2" end="2"/>
                                            </p:txEl>
                                          </p:spTgt>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93557">
                                            <p:txEl>
                                              <p:pRg st="3" end="3"/>
                                            </p:txEl>
                                          </p:spTgt>
                                        </p:tgtEl>
                                        <p:attrNameLst>
                                          <p:attrName>style.visibility</p:attrName>
                                        </p:attrNameLst>
                                      </p:cBhvr>
                                      <p:to>
                                        <p:strVal val="visible"/>
                                      </p:to>
                                    </p:set>
                                    <p:animEffect transition="in" filter="blinds(horizontal)">
                                      <p:cBhvr>
                                        <p:cTn id="56" dur="500"/>
                                        <p:tgtEl>
                                          <p:spTgt spid="193557">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93558"/>
                                        </p:tgtEl>
                                        <p:attrNameLst>
                                          <p:attrName>style.visibility</p:attrName>
                                        </p:attrNameLst>
                                      </p:cBhvr>
                                      <p:to>
                                        <p:strVal val="visible"/>
                                      </p:to>
                                    </p:set>
                                    <p:animEffect transition="in" filter="blinds(horizontal)">
                                      <p:cBhvr>
                                        <p:cTn id="61" dur="500"/>
                                        <p:tgtEl>
                                          <p:spTgt spid="193558"/>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193557">
                                            <p:txEl>
                                              <p:pRg st="4" end="4"/>
                                            </p:txEl>
                                          </p:spTgt>
                                        </p:tgtEl>
                                        <p:attrNameLst>
                                          <p:attrName>style.visibility</p:attrName>
                                        </p:attrNameLst>
                                      </p:cBhvr>
                                      <p:to>
                                        <p:strVal val="visible"/>
                                      </p:to>
                                    </p:set>
                                    <p:animEffect transition="in" filter="blinds(horizontal)">
                                      <p:cBhvr>
                                        <p:cTn id="66" dur="500"/>
                                        <p:tgtEl>
                                          <p:spTgt spid="193557">
                                            <p:txEl>
                                              <p:pRg st="4" end="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93563"/>
                                        </p:tgtEl>
                                        <p:attrNameLst>
                                          <p:attrName>style.visibility</p:attrName>
                                        </p:attrNameLst>
                                      </p:cBhvr>
                                      <p:to>
                                        <p:strVal val="visible"/>
                                      </p:to>
                                    </p:set>
                                    <p:animEffect transition="in" filter="blinds(horizontal)">
                                      <p:cBhvr>
                                        <p:cTn id="71" dur="500"/>
                                        <p:tgtEl>
                                          <p:spTgt spid="193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57" grpId="0" build="allAtOnce"/>
      <p:bldP spid="193558" grpId="0"/>
      <p:bldP spid="193563" grpId="0"/>
      <p:bldP spid="193564" grpId="0"/>
      <p:bldP spid="19356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idx="4294967295"/>
          </p:nvPr>
        </p:nvSpPr>
        <p:spPr>
          <a:xfrm>
            <a:off x="495300" y="53975"/>
            <a:ext cx="8305800" cy="660400"/>
          </a:xfrm>
        </p:spPr>
        <p:txBody>
          <a:bodyPr lIns="63500" tIns="25400" rIns="63500" bIns="25400" anchor="t">
            <a:spAutoFit/>
          </a:bodyPr>
          <a:lstStyle/>
          <a:p>
            <a:r>
              <a:rPr lang="en-US" altLang="zh-CN" smtClean="0">
                <a:ea typeface="宋体" pitchFamily="2" charset="-122"/>
              </a:rPr>
              <a:t>IEEE 754</a:t>
            </a:r>
            <a:r>
              <a:rPr lang="zh-CN" altLang="en-US" smtClean="0">
                <a:ea typeface="宋体" pitchFamily="2" charset="-122"/>
              </a:rPr>
              <a:t>的舍入方式的说明</a:t>
            </a:r>
          </a:p>
        </p:txBody>
      </p:sp>
      <p:sp>
        <p:nvSpPr>
          <p:cNvPr id="216067" name="Rectangle 3"/>
          <p:cNvSpPr>
            <a:spLocks noGrp="1" noChangeArrowheads="1"/>
          </p:cNvSpPr>
          <p:nvPr>
            <p:ph type="body" idx="4294967295"/>
          </p:nvPr>
        </p:nvSpPr>
        <p:spPr>
          <a:xfrm>
            <a:off x="635000" y="733425"/>
            <a:ext cx="8186738" cy="5699125"/>
          </a:xfrm>
        </p:spPr>
        <p:txBody>
          <a:bodyPr lIns="63500" tIns="25400" rIns="63500" bIns="25400">
            <a:spAutoFit/>
          </a:bodyPr>
          <a:lstStyle/>
          <a:p>
            <a:pPr>
              <a:lnSpc>
                <a:spcPct val="125000"/>
              </a:lnSpc>
              <a:buFont typeface="Monotype Sorts" pitchFamily="2" charset="2"/>
              <a:buChar char=" "/>
            </a:pPr>
            <a:r>
              <a:rPr lang="en-US" altLang="zh-CN" sz="2200" smtClean="0">
                <a:effectLst>
                  <a:outerShdw blurRad="38100" dist="38100" dir="2700000" algn="tl">
                    <a:srgbClr val="C0C0C0"/>
                  </a:outerShdw>
                </a:effectLst>
                <a:ea typeface="黑体" pitchFamily="49" charset="-122"/>
              </a:rPr>
              <a:t>IEEE 754</a:t>
            </a:r>
            <a:r>
              <a:rPr lang="zh-CN" altLang="en-US" sz="2200" smtClean="0">
                <a:effectLst>
                  <a:outerShdw blurRad="38100" dist="38100" dir="2700000" algn="tl">
                    <a:srgbClr val="C0C0C0"/>
                  </a:outerShdw>
                </a:effectLst>
                <a:ea typeface="黑体" pitchFamily="49" charset="-122"/>
              </a:rPr>
              <a:t>的舍入方式</a:t>
            </a:r>
            <a:endParaRPr lang="zh-CN" altLang="en-US" sz="2200" smtClean="0">
              <a:ea typeface="黑体" pitchFamily="49" charset="-122"/>
            </a:endParaRPr>
          </a:p>
          <a:p>
            <a:pPr>
              <a:lnSpc>
                <a:spcPct val="125000"/>
              </a:lnSpc>
              <a:buFont typeface="Monotype Sorts" pitchFamily="2" charset="2"/>
              <a:buChar char=" "/>
            </a:pPr>
            <a:endParaRPr lang="zh-CN" altLang="en-US" sz="2200" smtClean="0">
              <a:ea typeface="黑体" pitchFamily="49" charset="-122"/>
            </a:endParaRPr>
          </a:p>
          <a:p>
            <a:pPr>
              <a:lnSpc>
                <a:spcPct val="125000"/>
              </a:lnSpc>
              <a:buFont typeface="Monotype Sorts" pitchFamily="2" charset="2"/>
              <a:buChar char=" "/>
            </a:pPr>
            <a:r>
              <a:rPr lang="zh-CN" altLang="zh-CN" sz="2200" smtClean="0">
                <a:solidFill>
                  <a:srgbClr val="0000FF"/>
                </a:solidFill>
                <a:ea typeface="黑体" pitchFamily="49" charset="-122"/>
              </a:rPr>
              <a:t>(</a:t>
            </a:r>
            <a:r>
              <a:rPr lang="zh-CN" altLang="en-US" sz="2200" smtClean="0">
                <a:solidFill>
                  <a:srgbClr val="0000FF"/>
                </a:solidFill>
                <a:ea typeface="黑体" pitchFamily="49" charset="-122"/>
              </a:rPr>
              <a:t> </a:t>
            </a:r>
            <a:r>
              <a:rPr lang="en-US" altLang="zh-CN" sz="2200" smtClean="0">
                <a:solidFill>
                  <a:srgbClr val="0000FF"/>
                </a:solidFill>
                <a:ea typeface="黑体" pitchFamily="49" charset="-122"/>
              </a:rPr>
              <a:t>Z1</a:t>
            </a:r>
            <a:r>
              <a:rPr lang="zh-CN" altLang="en-US" sz="2200" smtClean="0">
                <a:solidFill>
                  <a:srgbClr val="0000FF"/>
                </a:solidFill>
                <a:ea typeface="黑体" pitchFamily="49" charset="-122"/>
              </a:rPr>
              <a:t>和</a:t>
            </a:r>
            <a:r>
              <a:rPr lang="en-US" altLang="zh-CN" sz="2200" smtClean="0">
                <a:solidFill>
                  <a:srgbClr val="0000FF"/>
                </a:solidFill>
                <a:ea typeface="黑体" pitchFamily="49" charset="-122"/>
              </a:rPr>
              <a:t>Z2</a:t>
            </a:r>
            <a:r>
              <a:rPr lang="zh-CN" altLang="en-US" sz="2200" smtClean="0">
                <a:solidFill>
                  <a:srgbClr val="0000FF"/>
                </a:solidFill>
                <a:ea typeface="黑体" pitchFamily="49" charset="-122"/>
              </a:rPr>
              <a:t>分别是结果</a:t>
            </a:r>
            <a:r>
              <a:rPr lang="en-US" altLang="en-US" sz="2200" smtClean="0">
                <a:solidFill>
                  <a:srgbClr val="0000FF"/>
                </a:solidFill>
                <a:ea typeface="黑体" pitchFamily="49" charset="-122"/>
              </a:rPr>
              <a:t>Z</a:t>
            </a:r>
            <a:r>
              <a:rPr lang="zh-CN" altLang="en-US" sz="2200" smtClean="0">
                <a:solidFill>
                  <a:srgbClr val="0000FF"/>
                </a:solidFill>
                <a:ea typeface="黑体" pitchFamily="49" charset="-122"/>
              </a:rPr>
              <a:t>的最近的可表示的左、右两个数 )</a:t>
            </a:r>
          </a:p>
          <a:p>
            <a:pPr>
              <a:lnSpc>
                <a:spcPct val="125000"/>
              </a:lnSpc>
              <a:buFont typeface="Monotype Sorts" pitchFamily="2" charset="2"/>
              <a:buChar char=" "/>
            </a:pPr>
            <a:r>
              <a:rPr lang="zh-CN" altLang="zh-CN" sz="2200" smtClean="0">
                <a:solidFill>
                  <a:schemeClr val="accent2"/>
                </a:solidFill>
                <a:ea typeface="黑体" pitchFamily="49" charset="-122"/>
              </a:rPr>
              <a:t>(1)</a:t>
            </a:r>
            <a:r>
              <a:rPr lang="zh-CN" altLang="en-US" sz="2200" smtClean="0">
                <a:solidFill>
                  <a:schemeClr val="accent2"/>
                </a:solidFill>
                <a:ea typeface="黑体" pitchFamily="49" charset="-122"/>
              </a:rPr>
              <a:t> 就近舍入：</a:t>
            </a:r>
            <a:r>
              <a:rPr lang="zh-CN" altLang="en-US" sz="2200" smtClean="0">
                <a:ea typeface="黑体" pitchFamily="49" charset="-122"/>
              </a:rPr>
              <a:t>舍入为最近可表示的数</a:t>
            </a:r>
          </a:p>
          <a:p>
            <a:pPr>
              <a:lnSpc>
                <a:spcPct val="125000"/>
              </a:lnSpc>
              <a:buFont typeface="Monotype Sorts" pitchFamily="2" charset="2"/>
              <a:buChar char=" "/>
            </a:pPr>
            <a:r>
              <a:rPr lang="zh-CN" altLang="en-US" sz="2200" smtClean="0">
                <a:ea typeface="黑体" pitchFamily="49" charset="-122"/>
              </a:rPr>
              <a:t>      非中间值：0舍1入</a:t>
            </a:r>
            <a:r>
              <a:rPr lang="en-US" altLang="zh-CN" sz="2200" smtClean="0">
                <a:ea typeface="黑体" pitchFamily="49" charset="-122"/>
              </a:rPr>
              <a:t>；</a:t>
            </a:r>
          </a:p>
          <a:p>
            <a:pPr>
              <a:lnSpc>
                <a:spcPct val="125000"/>
              </a:lnSpc>
              <a:buFont typeface="Monotype Sorts" pitchFamily="2" charset="2"/>
              <a:buChar char=" "/>
            </a:pPr>
            <a:r>
              <a:rPr lang="en-US" altLang="zh-CN" sz="2200" smtClean="0">
                <a:ea typeface="黑体" pitchFamily="49" charset="-122"/>
              </a:rPr>
              <a:t>      </a:t>
            </a:r>
            <a:r>
              <a:rPr lang="zh-CN" altLang="en-US" sz="2200" smtClean="0">
                <a:ea typeface="黑体" pitchFamily="49" charset="-122"/>
              </a:rPr>
              <a:t>中间值：</a:t>
            </a:r>
            <a:r>
              <a:rPr lang="zh-CN" altLang="en-US" sz="2200" smtClean="0">
                <a:solidFill>
                  <a:srgbClr val="CC0000"/>
                </a:solidFill>
                <a:ea typeface="黑体" pitchFamily="49" charset="-122"/>
              </a:rPr>
              <a:t>强迫结果为偶数-慢</a:t>
            </a:r>
            <a:endParaRPr lang="zh-CN" altLang="en-US" sz="2200" smtClean="0">
              <a:ea typeface="黑体" pitchFamily="49" charset="-122"/>
            </a:endParaRPr>
          </a:p>
          <a:p>
            <a:pPr>
              <a:lnSpc>
                <a:spcPct val="125000"/>
              </a:lnSpc>
              <a:buFont typeface="Monotype Sorts" pitchFamily="2" charset="2"/>
              <a:buChar char=" "/>
            </a:pPr>
            <a:endParaRPr lang="zh-CN" altLang="en-US" sz="2200" smtClean="0">
              <a:solidFill>
                <a:schemeClr val="accent2"/>
              </a:solidFill>
              <a:ea typeface="黑体" pitchFamily="49" charset="-122"/>
            </a:endParaRPr>
          </a:p>
          <a:p>
            <a:pPr>
              <a:lnSpc>
                <a:spcPct val="125000"/>
              </a:lnSpc>
              <a:buFont typeface="Monotype Sorts" pitchFamily="2" charset="2"/>
              <a:buChar char=" "/>
            </a:pPr>
            <a:endParaRPr lang="zh-CN" altLang="en-US" sz="2200" smtClean="0">
              <a:solidFill>
                <a:schemeClr val="accent2"/>
              </a:solidFill>
              <a:ea typeface="黑体" pitchFamily="49" charset="-122"/>
            </a:endParaRPr>
          </a:p>
          <a:p>
            <a:pPr>
              <a:lnSpc>
                <a:spcPct val="125000"/>
              </a:lnSpc>
              <a:buFont typeface="Monotype Sorts" pitchFamily="2" charset="2"/>
              <a:buChar char=" "/>
            </a:pPr>
            <a:r>
              <a:rPr lang="zh-CN" altLang="en-US" sz="2200" smtClean="0">
                <a:solidFill>
                  <a:schemeClr val="accent2"/>
                </a:solidFill>
                <a:ea typeface="黑体" pitchFamily="49" charset="-122"/>
              </a:rPr>
              <a:t>(2) 朝+∞方向舍入:</a:t>
            </a:r>
            <a:r>
              <a:rPr lang="zh-CN" altLang="en-US" sz="2200" smtClean="0">
                <a:ea typeface="黑体" pitchFamily="49" charset="-122"/>
              </a:rPr>
              <a:t>舍入为</a:t>
            </a:r>
            <a:r>
              <a:rPr lang="en-US" altLang="en-US" sz="2200" smtClean="0">
                <a:ea typeface="黑体" pitchFamily="49" charset="-122"/>
              </a:rPr>
              <a:t>Z2(</a:t>
            </a:r>
            <a:r>
              <a:rPr lang="zh-CN" altLang="en-US" sz="2200" smtClean="0">
                <a:ea typeface="黑体" pitchFamily="49" charset="-122"/>
              </a:rPr>
              <a:t>正向舍入)</a:t>
            </a:r>
          </a:p>
          <a:p>
            <a:pPr>
              <a:lnSpc>
                <a:spcPct val="125000"/>
              </a:lnSpc>
              <a:buFont typeface="Monotype Sorts" pitchFamily="2" charset="2"/>
              <a:buChar char=" "/>
            </a:pPr>
            <a:r>
              <a:rPr lang="zh-CN" altLang="en-US" sz="2200" smtClean="0">
                <a:solidFill>
                  <a:schemeClr val="accent2"/>
                </a:solidFill>
                <a:ea typeface="黑体" pitchFamily="49" charset="-122"/>
              </a:rPr>
              <a:t>(3) 朝-∞方向舍入:</a:t>
            </a:r>
            <a:r>
              <a:rPr lang="zh-CN" altLang="en-US" sz="2200" smtClean="0">
                <a:ea typeface="黑体" pitchFamily="49" charset="-122"/>
              </a:rPr>
              <a:t>舍入为</a:t>
            </a:r>
            <a:r>
              <a:rPr lang="en-US" altLang="en-US" sz="2200" smtClean="0">
                <a:ea typeface="黑体" pitchFamily="49" charset="-122"/>
              </a:rPr>
              <a:t>Z1(</a:t>
            </a:r>
            <a:r>
              <a:rPr lang="zh-CN" altLang="en-US" sz="2200" smtClean="0">
                <a:ea typeface="黑体" pitchFamily="49" charset="-122"/>
              </a:rPr>
              <a:t>负向舍入)</a:t>
            </a:r>
          </a:p>
          <a:p>
            <a:pPr>
              <a:lnSpc>
                <a:spcPct val="125000"/>
              </a:lnSpc>
              <a:buFont typeface="Monotype Sorts" pitchFamily="2" charset="2"/>
              <a:buChar char=" "/>
            </a:pPr>
            <a:r>
              <a:rPr lang="zh-CN" altLang="en-US" sz="2200" smtClean="0">
                <a:solidFill>
                  <a:schemeClr val="accent2"/>
                </a:solidFill>
                <a:ea typeface="黑体" pitchFamily="49" charset="-122"/>
              </a:rPr>
              <a:t>(4) 朝0方向舍入：</a:t>
            </a:r>
            <a:r>
              <a:rPr lang="zh-CN" altLang="en-US" sz="2200" smtClean="0">
                <a:ea typeface="黑体" pitchFamily="49" charset="-122"/>
              </a:rPr>
              <a:t>截去。正数：取</a:t>
            </a:r>
            <a:r>
              <a:rPr lang="en-US" altLang="en-US" sz="2200" smtClean="0">
                <a:ea typeface="黑体" pitchFamily="49" charset="-122"/>
              </a:rPr>
              <a:t>Z1;</a:t>
            </a:r>
            <a:r>
              <a:rPr lang="en-US" altLang="zh-CN" sz="2200" smtClean="0">
                <a:ea typeface="黑体" pitchFamily="49" charset="-122"/>
              </a:rPr>
              <a:t>  </a:t>
            </a:r>
            <a:r>
              <a:rPr lang="zh-CN" altLang="en-US" sz="2200" smtClean="0">
                <a:ea typeface="黑体" pitchFamily="49" charset="-122"/>
              </a:rPr>
              <a:t>负数：取</a:t>
            </a:r>
            <a:r>
              <a:rPr lang="en-US" altLang="en-US" sz="2200" smtClean="0">
                <a:ea typeface="黑体" pitchFamily="49" charset="-122"/>
              </a:rPr>
              <a:t>Z2</a:t>
            </a:r>
            <a:endParaRPr lang="en-US" altLang="zh-CN" sz="2200" smtClean="0">
              <a:ea typeface="黑体" pitchFamily="49" charset="-122"/>
            </a:endParaRPr>
          </a:p>
          <a:p>
            <a:pPr lvl="1">
              <a:buFont typeface="Monotype Sorts" pitchFamily="2" charset="2"/>
              <a:buChar char=" "/>
            </a:pPr>
            <a:r>
              <a:rPr lang="en-US" altLang="zh-CN" sz="1800" smtClean="0">
                <a:latin typeface="宋体" pitchFamily="2" charset="-122"/>
              </a:rPr>
              <a:t>       </a:t>
            </a:r>
            <a:endParaRPr lang="zh-CN" altLang="en-US" sz="1800" smtClean="0">
              <a:latin typeface="宋体" pitchFamily="2" charset="-122"/>
            </a:endParaRPr>
          </a:p>
        </p:txBody>
      </p:sp>
      <p:sp>
        <p:nvSpPr>
          <p:cNvPr id="668676" name="Line 4"/>
          <p:cNvSpPr>
            <a:spLocks noChangeShapeType="1"/>
          </p:cNvSpPr>
          <p:nvPr/>
        </p:nvSpPr>
        <p:spPr bwMode="auto">
          <a:xfrm>
            <a:off x="1524000" y="1279525"/>
            <a:ext cx="655320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68677" name="Line 5"/>
          <p:cNvSpPr>
            <a:spLocks noChangeShapeType="1"/>
          </p:cNvSpPr>
          <p:nvPr/>
        </p:nvSpPr>
        <p:spPr bwMode="auto">
          <a:xfrm>
            <a:off x="2438400" y="1203325"/>
            <a:ext cx="0" cy="76200"/>
          </a:xfrm>
          <a:prstGeom prst="line">
            <a:avLst/>
          </a:prstGeom>
          <a:noFill/>
          <a:ln w="38100">
            <a:solidFill>
              <a:schemeClr val="tx1"/>
            </a:solidFill>
            <a:round/>
            <a:headEnd/>
            <a:tailEnd/>
          </a:ln>
        </p:spPr>
        <p:txBody>
          <a:bodyPr wrap="none" anchor="ctr"/>
          <a:lstStyle/>
          <a:p>
            <a:endParaRPr lang="zh-CN" altLang="en-US"/>
          </a:p>
        </p:txBody>
      </p:sp>
      <p:sp>
        <p:nvSpPr>
          <p:cNvPr id="668678" name="Line 6"/>
          <p:cNvSpPr>
            <a:spLocks noChangeShapeType="1"/>
          </p:cNvSpPr>
          <p:nvPr/>
        </p:nvSpPr>
        <p:spPr bwMode="auto">
          <a:xfrm>
            <a:off x="6324600" y="1203325"/>
            <a:ext cx="0" cy="76200"/>
          </a:xfrm>
          <a:prstGeom prst="line">
            <a:avLst/>
          </a:prstGeom>
          <a:noFill/>
          <a:ln w="38100">
            <a:solidFill>
              <a:schemeClr val="tx1"/>
            </a:solidFill>
            <a:round/>
            <a:headEnd/>
            <a:tailEnd/>
          </a:ln>
        </p:spPr>
        <p:txBody>
          <a:bodyPr wrap="none" anchor="ctr"/>
          <a:lstStyle/>
          <a:p>
            <a:endParaRPr lang="zh-CN" altLang="en-US"/>
          </a:p>
        </p:txBody>
      </p:sp>
      <p:sp>
        <p:nvSpPr>
          <p:cNvPr id="668679" name="Text Box 7"/>
          <p:cNvSpPr txBox="1">
            <a:spLocks noChangeArrowheads="1"/>
          </p:cNvSpPr>
          <p:nvPr/>
        </p:nvSpPr>
        <p:spPr bwMode="auto">
          <a:xfrm>
            <a:off x="6172200" y="1228725"/>
            <a:ext cx="431800" cy="457200"/>
          </a:xfrm>
          <a:prstGeom prst="rect">
            <a:avLst/>
          </a:prstGeom>
          <a:noFill/>
          <a:ln w="38100">
            <a:noFill/>
            <a:miter lim="800000"/>
            <a:headEnd/>
            <a:tailEnd/>
          </a:ln>
        </p:spPr>
        <p:txBody>
          <a:bodyPr>
            <a:spAutoFit/>
          </a:bodyPr>
          <a:lstStyle/>
          <a:p>
            <a:pPr>
              <a:spcBef>
                <a:spcPct val="50000"/>
              </a:spcBef>
            </a:pPr>
            <a:r>
              <a:rPr kumimoji="1" lang="zh-CN" altLang="en-US" sz="2400" b="1">
                <a:solidFill>
                  <a:srgbClr val="FF0066"/>
                </a:solidFill>
              </a:rPr>
              <a:t>0</a:t>
            </a:r>
          </a:p>
        </p:txBody>
      </p:sp>
      <p:sp>
        <p:nvSpPr>
          <p:cNvPr id="668680" name="Text Box 8"/>
          <p:cNvSpPr txBox="1">
            <a:spLocks noChangeArrowheads="1"/>
          </p:cNvSpPr>
          <p:nvPr/>
        </p:nvSpPr>
        <p:spPr bwMode="auto">
          <a:xfrm>
            <a:off x="2273300" y="1228725"/>
            <a:ext cx="400050" cy="457200"/>
          </a:xfrm>
          <a:prstGeom prst="rect">
            <a:avLst/>
          </a:prstGeom>
          <a:noFill/>
          <a:ln w="38100">
            <a:noFill/>
            <a:miter lim="800000"/>
            <a:headEnd/>
            <a:tailEnd/>
          </a:ln>
        </p:spPr>
        <p:txBody>
          <a:bodyPr>
            <a:spAutoFit/>
          </a:bodyPr>
          <a:lstStyle/>
          <a:p>
            <a:r>
              <a:rPr kumimoji="1" lang="zh-CN" altLang="en-US" sz="2400" b="1">
                <a:solidFill>
                  <a:srgbClr val="FF0066"/>
                </a:solidFill>
              </a:rPr>
              <a:t>0</a:t>
            </a:r>
          </a:p>
        </p:txBody>
      </p:sp>
      <p:sp>
        <p:nvSpPr>
          <p:cNvPr id="668681" name="Line 9"/>
          <p:cNvSpPr>
            <a:spLocks noChangeShapeType="1"/>
          </p:cNvSpPr>
          <p:nvPr/>
        </p:nvSpPr>
        <p:spPr bwMode="auto">
          <a:xfrm flipH="1">
            <a:off x="4508500" y="1127125"/>
            <a:ext cx="0" cy="152400"/>
          </a:xfrm>
          <a:prstGeom prst="line">
            <a:avLst/>
          </a:prstGeom>
          <a:noFill/>
          <a:ln w="38100">
            <a:solidFill>
              <a:schemeClr val="tx1"/>
            </a:solidFill>
            <a:round/>
            <a:headEnd/>
            <a:tailEnd/>
          </a:ln>
        </p:spPr>
        <p:txBody>
          <a:bodyPr wrap="none" anchor="ctr"/>
          <a:lstStyle/>
          <a:p>
            <a:endParaRPr lang="zh-CN" altLang="en-US"/>
          </a:p>
        </p:txBody>
      </p:sp>
      <p:sp>
        <p:nvSpPr>
          <p:cNvPr id="668682" name="Text Box 10"/>
          <p:cNvSpPr txBox="1">
            <a:spLocks noChangeArrowheads="1"/>
          </p:cNvSpPr>
          <p:nvPr/>
        </p:nvSpPr>
        <p:spPr bwMode="auto">
          <a:xfrm>
            <a:off x="4321175" y="1279525"/>
            <a:ext cx="381000" cy="457200"/>
          </a:xfrm>
          <a:prstGeom prst="rect">
            <a:avLst/>
          </a:prstGeom>
          <a:noFill/>
          <a:ln w="38100">
            <a:noFill/>
            <a:miter lim="800000"/>
            <a:headEnd/>
            <a:tailEnd/>
          </a:ln>
        </p:spPr>
        <p:txBody>
          <a:bodyPr>
            <a:spAutoFit/>
          </a:bodyPr>
          <a:lstStyle/>
          <a:p>
            <a:pPr>
              <a:spcBef>
                <a:spcPct val="50000"/>
              </a:spcBef>
            </a:pPr>
            <a:r>
              <a:rPr kumimoji="1" lang="en-US" altLang="en-US" sz="2400" b="1"/>
              <a:t>Z</a:t>
            </a:r>
            <a:endParaRPr kumimoji="1" lang="en-US" altLang="zh-CN" sz="2400" b="1"/>
          </a:p>
        </p:txBody>
      </p:sp>
      <p:sp>
        <p:nvSpPr>
          <p:cNvPr id="668683" name="Line 11"/>
          <p:cNvSpPr>
            <a:spLocks noChangeShapeType="1"/>
          </p:cNvSpPr>
          <p:nvPr/>
        </p:nvSpPr>
        <p:spPr bwMode="auto">
          <a:xfrm>
            <a:off x="3886200" y="1203325"/>
            <a:ext cx="0" cy="76200"/>
          </a:xfrm>
          <a:prstGeom prst="line">
            <a:avLst/>
          </a:prstGeom>
          <a:noFill/>
          <a:ln w="38100">
            <a:solidFill>
              <a:schemeClr val="tx1"/>
            </a:solidFill>
            <a:round/>
            <a:headEnd/>
            <a:tailEnd/>
          </a:ln>
        </p:spPr>
        <p:txBody>
          <a:bodyPr wrap="none" anchor="ctr"/>
          <a:lstStyle/>
          <a:p>
            <a:endParaRPr lang="zh-CN" altLang="en-US"/>
          </a:p>
        </p:txBody>
      </p:sp>
      <p:sp>
        <p:nvSpPr>
          <p:cNvPr id="668684" name="Line 12"/>
          <p:cNvSpPr>
            <a:spLocks noChangeShapeType="1"/>
          </p:cNvSpPr>
          <p:nvPr/>
        </p:nvSpPr>
        <p:spPr bwMode="auto">
          <a:xfrm flipH="1">
            <a:off x="5080000" y="1190625"/>
            <a:ext cx="0" cy="114300"/>
          </a:xfrm>
          <a:prstGeom prst="line">
            <a:avLst/>
          </a:prstGeom>
          <a:noFill/>
          <a:ln w="38100">
            <a:solidFill>
              <a:schemeClr val="tx1"/>
            </a:solidFill>
            <a:round/>
            <a:headEnd/>
            <a:tailEnd/>
          </a:ln>
        </p:spPr>
        <p:txBody>
          <a:bodyPr wrap="none" anchor="ctr"/>
          <a:lstStyle/>
          <a:p>
            <a:endParaRPr lang="zh-CN" altLang="en-US"/>
          </a:p>
        </p:txBody>
      </p:sp>
      <p:sp>
        <p:nvSpPr>
          <p:cNvPr id="668685" name="Text Box 13"/>
          <p:cNvSpPr txBox="1">
            <a:spLocks noChangeArrowheads="1"/>
          </p:cNvSpPr>
          <p:nvPr/>
        </p:nvSpPr>
        <p:spPr bwMode="auto">
          <a:xfrm>
            <a:off x="3632200" y="1266825"/>
            <a:ext cx="546100" cy="457200"/>
          </a:xfrm>
          <a:prstGeom prst="rect">
            <a:avLst/>
          </a:prstGeom>
          <a:noFill/>
          <a:ln w="38100">
            <a:noFill/>
            <a:miter lim="800000"/>
            <a:headEnd/>
            <a:tailEnd/>
          </a:ln>
        </p:spPr>
        <p:txBody>
          <a:bodyPr>
            <a:spAutoFit/>
          </a:bodyPr>
          <a:lstStyle/>
          <a:p>
            <a:pPr>
              <a:spcBef>
                <a:spcPct val="50000"/>
              </a:spcBef>
            </a:pPr>
            <a:r>
              <a:rPr kumimoji="1" lang="en-US" altLang="zh-CN" sz="2400" b="1"/>
              <a:t>Z1</a:t>
            </a:r>
          </a:p>
        </p:txBody>
      </p:sp>
      <p:sp>
        <p:nvSpPr>
          <p:cNvPr id="668686" name="Text Box 14"/>
          <p:cNvSpPr txBox="1">
            <a:spLocks noChangeArrowheads="1"/>
          </p:cNvSpPr>
          <p:nvPr/>
        </p:nvSpPr>
        <p:spPr bwMode="auto">
          <a:xfrm>
            <a:off x="4889500" y="1279525"/>
            <a:ext cx="647700" cy="457200"/>
          </a:xfrm>
          <a:prstGeom prst="rect">
            <a:avLst/>
          </a:prstGeom>
          <a:noFill/>
          <a:ln w="38100">
            <a:noFill/>
            <a:miter lim="800000"/>
            <a:headEnd/>
            <a:tailEnd/>
          </a:ln>
        </p:spPr>
        <p:txBody>
          <a:bodyPr>
            <a:spAutoFit/>
          </a:bodyPr>
          <a:lstStyle/>
          <a:p>
            <a:pPr>
              <a:spcBef>
                <a:spcPct val="50000"/>
              </a:spcBef>
            </a:pPr>
            <a:r>
              <a:rPr kumimoji="1" lang="en-US" altLang="zh-CN" sz="2400" b="1"/>
              <a:t>Z2</a:t>
            </a:r>
          </a:p>
        </p:txBody>
      </p:sp>
      <p:grpSp>
        <p:nvGrpSpPr>
          <p:cNvPr id="2" name="Group 21"/>
          <p:cNvGrpSpPr>
            <a:grpSpLocks/>
          </p:cNvGrpSpPr>
          <p:nvPr/>
        </p:nvGrpSpPr>
        <p:grpSpPr bwMode="auto">
          <a:xfrm>
            <a:off x="5507038" y="2573338"/>
            <a:ext cx="3430587" cy="1320800"/>
            <a:chOff x="3368" y="1346"/>
            <a:chExt cx="2161" cy="832"/>
          </a:xfrm>
        </p:grpSpPr>
        <p:sp>
          <p:nvSpPr>
            <p:cNvPr id="668688" name="Text Box 16"/>
            <p:cNvSpPr txBox="1">
              <a:spLocks noChangeArrowheads="1"/>
            </p:cNvSpPr>
            <p:nvPr/>
          </p:nvSpPr>
          <p:spPr bwMode="auto">
            <a:xfrm>
              <a:off x="3550" y="1346"/>
              <a:ext cx="1979" cy="832"/>
            </a:xfrm>
            <a:prstGeom prst="rect">
              <a:avLst/>
            </a:prstGeom>
            <a:solidFill>
              <a:srgbClr val="CCFFFF"/>
            </a:solidFill>
            <a:ln w="9525">
              <a:solidFill>
                <a:srgbClr val="0000FF"/>
              </a:solidFill>
              <a:miter lim="800000"/>
              <a:headEnd/>
              <a:tailEnd/>
            </a:ln>
          </p:spPr>
          <p:txBody>
            <a:bodyPr>
              <a:spAutoFit/>
            </a:bodyPr>
            <a:lstStyle/>
            <a:p>
              <a:pPr eaLnBrk="0" hangingPunct="0"/>
              <a:r>
                <a:rPr lang="zh-CN" altLang="en-US" sz="2000" b="1">
                  <a:solidFill>
                    <a:srgbClr val="0000FF"/>
                  </a:solidFill>
                  <a:ea typeface="黑体" pitchFamily="49" charset="-122"/>
                </a:rPr>
                <a:t>例如：附加位为</a:t>
              </a:r>
            </a:p>
            <a:p>
              <a:pPr eaLnBrk="0" hangingPunct="0"/>
              <a:r>
                <a:rPr lang="zh-CN" altLang="en-US" sz="2000" b="1">
                  <a:ea typeface="黑体" pitchFamily="49" charset="-122"/>
                </a:rPr>
                <a:t>01：舍</a:t>
              </a:r>
            </a:p>
            <a:p>
              <a:pPr eaLnBrk="0" hangingPunct="0"/>
              <a:r>
                <a:rPr lang="zh-CN" altLang="en-US" sz="2000" b="1">
                  <a:ea typeface="黑体" pitchFamily="49" charset="-122"/>
                </a:rPr>
                <a:t>11：入</a:t>
              </a:r>
            </a:p>
            <a:p>
              <a:pPr eaLnBrk="0" hangingPunct="0"/>
              <a:r>
                <a:rPr lang="zh-CN" altLang="en-US" sz="2000" b="1">
                  <a:ea typeface="黑体" pitchFamily="49" charset="-122"/>
                </a:rPr>
                <a:t>10</a:t>
              </a:r>
              <a:r>
                <a:rPr lang="zh-CN" altLang="en-US" sz="2000" b="1">
                  <a:ea typeface="黑体" pitchFamily="49" charset="-122"/>
                  <a:sym typeface="Wingdings" pitchFamily="2" charset="2"/>
                </a:rPr>
                <a:t>：(强迫结果为偶数)</a:t>
              </a:r>
              <a:endParaRPr lang="zh-CN" altLang="en-US" sz="2000" b="1">
                <a:ea typeface="黑体" pitchFamily="49" charset="-122"/>
              </a:endParaRPr>
            </a:p>
          </p:txBody>
        </p:sp>
        <p:sp>
          <p:nvSpPr>
            <p:cNvPr id="668689" name="AutoShape 17"/>
            <p:cNvSpPr>
              <a:spLocks/>
            </p:cNvSpPr>
            <p:nvPr/>
          </p:nvSpPr>
          <p:spPr bwMode="auto">
            <a:xfrm>
              <a:off x="3368" y="1477"/>
              <a:ext cx="118" cy="541"/>
            </a:xfrm>
            <a:prstGeom prst="rightBrace">
              <a:avLst>
                <a:gd name="adj1" fmla="val 38206"/>
                <a:gd name="adj2" fmla="val 50000"/>
              </a:avLst>
            </a:prstGeom>
            <a:noFill/>
            <a:ln w="28575">
              <a:solidFill>
                <a:srgbClr val="0000FF"/>
              </a:solidFill>
              <a:round/>
              <a:headEnd/>
              <a:tailEnd/>
            </a:ln>
          </p:spPr>
          <p:txBody>
            <a:bodyPr wrap="none" anchor="ctr"/>
            <a:lstStyle/>
            <a:p>
              <a:pPr eaLnBrk="0" hangingPunct="0"/>
              <a:endParaRPr lang="zh-CN" altLang="en-US" sz="1600" b="1">
                <a:latin typeface="Times New Roman" pitchFamily="18" charset="0"/>
              </a:endParaRPr>
            </a:p>
          </p:txBody>
        </p:sp>
      </p:grpSp>
      <p:sp>
        <p:nvSpPr>
          <p:cNvPr id="216082" name="Text Box 18"/>
          <p:cNvSpPr txBox="1">
            <a:spLocks noChangeArrowheads="1"/>
          </p:cNvSpPr>
          <p:nvPr/>
        </p:nvSpPr>
        <p:spPr bwMode="auto">
          <a:xfrm>
            <a:off x="468313" y="3921125"/>
            <a:ext cx="6378575" cy="762000"/>
          </a:xfrm>
          <a:prstGeom prst="rect">
            <a:avLst/>
          </a:prstGeom>
          <a:noFill/>
          <a:ln w="12700">
            <a:noFill/>
            <a:miter lim="800000"/>
            <a:headEnd/>
            <a:tailEnd/>
          </a:ln>
        </p:spPr>
        <p:txBody>
          <a:bodyPr>
            <a:spAutoFit/>
          </a:bodyPr>
          <a:lstStyle/>
          <a:p>
            <a:pPr eaLnBrk="0" hangingPunct="0"/>
            <a:r>
              <a:rPr lang="zh-CN" altLang="en-US" sz="2200" b="1">
                <a:cs typeface="Times New Roman" pitchFamily="18" charset="0"/>
              </a:rPr>
              <a:t>例：</a:t>
            </a:r>
            <a:r>
              <a:rPr lang="en-US" altLang="zh-CN" sz="2200" b="1">
                <a:cs typeface="Times New Roman" pitchFamily="18" charset="0"/>
              </a:rPr>
              <a:t>1.1101</a:t>
            </a:r>
            <a:r>
              <a:rPr lang="en-US" altLang="zh-CN" sz="2200" b="1">
                <a:solidFill>
                  <a:srgbClr val="CC0000"/>
                </a:solidFill>
                <a:cs typeface="Times New Roman" pitchFamily="18" charset="0"/>
              </a:rPr>
              <a:t>11</a:t>
            </a:r>
            <a:r>
              <a:rPr lang="en-US" altLang="zh-CN" sz="2200" b="1">
                <a:cs typeface="Times New Roman" pitchFamily="18" charset="0"/>
              </a:rPr>
              <a:t> </a:t>
            </a:r>
            <a:r>
              <a:rPr lang="en-US" altLang="zh-CN" sz="2200" b="1">
                <a:latin typeface="Times New Roman" pitchFamily="18" charset="0"/>
                <a:ea typeface="黑体" pitchFamily="49" charset="-122"/>
                <a:cs typeface="Times New Roman" pitchFamily="18" charset="0"/>
              </a:rPr>
              <a:t>→</a:t>
            </a:r>
            <a:r>
              <a:rPr lang="en-US" altLang="zh-CN" sz="2200" b="1">
                <a:cs typeface="Times New Roman" pitchFamily="18" charset="0"/>
              </a:rPr>
              <a:t> 1.1110;    1.1101</a:t>
            </a:r>
            <a:r>
              <a:rPr lang="en-US" altLang="zh-CN" sz="2200" b="1">
                <a:solidFill>
                  <a:srgbClr val="CC0000"/>
                </a:solidFill>
                <a:cs typeface="Times New Roman" pitchFamily="18" charset="0"/>
              </a:rPr>
              <a:t>01</a:t>
            </a:r>
            <a:r>
              <a:rPr lang="en-US" altLang="zh-CN" sz="2200" b="1">
                <a:cs typeface="Times New Roman" pitchFamily="18" charset="0"/>
              </a:rPr>
              <a:t> </a:t>
            </a:r>
            <a:r>
              <a:rPr lang="en-US" altLang="zh-CN" sz="2200" b="1">
                <a:latin typeface="Times New Roman" pitchFamily="18" charset="0"/>
                <a:ea typeface="黑体" pitchFamily="49" charset="-122"/>
              </a:rPr>
              <a:t>→</a:t>
            </a:r>
            <a:r>
              <a:rPr lang="en-US" altLang="zh-CN" sz="1600" b="1">
                <a:latin typeface="Times New Roman" pitchFamily="18" charset="0"/>
              </a:rPr>
              <a:t> </a:t>
            </a:r>
            <a:r>
              <a:rPr lang="en-US" altLang="zh-CN" sz="2200" b="1"/>
              <a:t>1.1101;    </a:t>
            </a:r>
          </a:p>
          <a:p>
            <a:pPr eaLnBrk="0" hangingPunct="0"/>
            <a:r>
              <a:rPr lang="en-US" altLang="zh-CN" sz="2200" b="1"/>
              <a:t>        1.1101</a:t>
            </a:r>
            <a:r>
              <a:rPr lang="en-US" altLang="zh-CN" sz="2200" b="1">
                <a:solidFill>
                  <a:srgbClr val="CC0000"/>
                </a:solidFill>
              </a:rPr>
              <a:t>10</a:t>
            </a:r>
            <a:r>
              <a:rPr lang="en-US" altLang="zh-CN" sz="2200" b="1"/>
              <a:t> </a:t>
            </a:r>
            <a:r>
              <a:rPr lang="en-US" altLang="zh-CN" sz="2200" b="1">
                <a:latin typeface="Times New Roman" pitchFamily="18" charset="0"/>
                <a:ea typeface="黑体" pitchFamily="49" charset="-122"/>
              </a:rPr>
              <a:t>→</a:t>
            </a:r>
            <a:r>
              <a:rPr lang="en-US" altLang="zh-CN" sz="1600" b="1">
                <a:latin typeface="Times New Roman" pitchFamily="18" charset="0"/>
              </a:rPr>
              <a:t> </a:t>
            </a:r>
            <a:r>
              <a:rPr lang="en-US" altLang="zh-CN" sz="2200" b="1"/>
              <a:t>1.1110;    1.1111</a:t>
            </a:r>
            <a:r>
              <a:rPr lang="en-US" altLang="zh-CN" sz="2200" b="1">
                <a:solidFill>
                  <a:srgbClr val="CC0000"/>
                </a:solidFill>
              </a:rPr>
              <a:t>10</a:t>
            </a:r>
            <a:r>
              <a:rPr lang="en-US" altLang="zh-CN" sz="2200" b="1"/>
              <a:t> </a:t>
            </a:r>
            <a:r>
              <a:rPr lang="en-US" altLang="zh-CN" sz="2200" b="1">
                <a:latin typeface="Times New Roman" pitchFamily="18" charset="0"/>
                <a:ea typeface="黑体" pitchFamily="49" charset="-122"/>
              </a:rPr>
              <a:t>→</a:t>
            </a:r>
            <a:r>
              <a:rPr lang="en-US" altLang="zh-CN" sz="2200" b="1"/>
              <a:t> 10.0000; </a:t>
            </a:r>
            <a:endParaRPr lang="en-US" altLang="en-US" sz="2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6067">
                                            <p:txEl>
                                              <p:pRg st="3" end="3"/>
                                            </p:txEl>
                                          </p:spTgt>
                                        </p:tgtEl>
                                        <p:attrNameLst>
                                          <p:attrName>style.visibility</p:attrName>
                                        </p:attrNameLst>
                                      </p:cBhvr>
                                      <p:to>
                                        <p:strVal val="visible"/>
                                      </p:to>
                                    </p:set>
                                    <p:animEffect transition="in" filter="blinds(horizontal)">
                                      <p:cBhvr>
                                        <p:cTn id="7" dur="500"/>
                                        <p:tgtEl>
                                          <p:spTgt spid="21606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6067">
                                            <p:txEl>
                                              <p:pRg st="4" end="4"/>
                                            </p:txEl>
                                          </p:spTgt>
                                        </p:tgtEl>
                                        <p:attrNameLst>
                                          <p:attrName>style.visibility</p:attrName>
                                        </p:attrNameLst>
                                      </p:cBhvr>
                                      <p:to>
                                        <p:strVal val="visible"/>
                                      </p:to>
                                    </p:set>
                                    <p:animEffect transition="in" filter="blinds(horizontal)">
                                      <p:cBhvr>
                                        <p:cTn id="12" dur="500"/>
                                        <p:tgtEl>
                                          <p:spTgt spid="21606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6067">
                                            <p:txEl>
                                              <p:pRg st="5" end="5"/>
                                            </p:txEl>
                                          </p:spTgt>
                                        </p:tgtEl>
                                        <p:attrNameLst>
                                          <p:attrName>style.visibility</p:attrName>
                                        </p:attrNameLst>
                                      </p:cBhvr>
                                      <p:to>
                                        <p:strVal val="visible"/>
                                      </p:to>
                                    </p:set>
                                    <p:animEffect transition="in" filter="blinds(horizontal)">
                                      <p:cBhvr>
                                        <p:cTn id="17" dur="500"/>
                                        <p:tgtEl>
                                          <p:spTgt spid="21606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6082"/>
                                        </p:tgtEl>
                                        <p:attrNameLst>
                                          <p:attrName>style.visibility</p:attrName>
                                        </p:attrNameLst>
                                      </p:cBhvr>
                                      <p:to>
                                        <p:strVal val="visible"/>
                                      </p:to>
                                    </p:set>
                                    <p:animEffect transition="in" filter="blinds(horizontal)">
                                      <p:cBhvr>
                                        <p:cTn id="27" dur="500"/>
                                        <p:tgtEl>
                                          <p:spTgt spid="21608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6067">
                                            <p:txEl>
                                              <p:pRg st="8" end="8"/>
                                            </p:txEl>
                                          </p:spTgt>
                                        </p:tgtEl>
                                        <p:attrNameLst>
                                          <p:attrName>style.visibility</p:attrName>
                                        </p:attrNameLst>
                                      </p:cBhvr>
                                      <p:to>
                                        <p:strVal val="visible"/>
                                      </p:to>
                                    </p:set>
                                    <p:animEffect transition="in" filter="blinds(horizontal)">
                                      <p:cBhvr>
                                        <p:cTn id="32" dur="500"/>
                                        <p:tgtEl>
                                          <p:spTgt spid="216067">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16067">
                                            <p:txEl>
                                              <p:pRg st="9" end="9"/>
                                            </p:txEl>
                                          </p:spTgt>
                                        </p:tgtEl>
                                        <p:attrNameLst>
                                          <p:attrName>style.visibility</p:attrName>
                                        </p:attrNameLst>
                                      </p:cBhvr>
                                      <p:to>
                                        <p:strVal val="visible"/>
                                      </p:to>
                                    </p:set>
                                    <p:animEffect transition="in" filter="blinds(horizontal)">
                                      <p:cBhvr>
                                        <p:cTn id="37" dur="500"/>
                                        <p:tgtEl>
                                          <p:spTgt spid="216067">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16067">
                                            <p:txEl>
                                              <p:pRg st="10" end="10"/>
                                            </p:txEl>
                                          </p:spTgt>
                                        </p:tgtEl>
                                        <p:attrNameLst>
                                          <p:attrName>style.visibility</p:attrName>
                                        </p:attrNameLst>
                                      </p:cBhvr>
                                      <p:to>
                                        <p:strVal val="visible"/>
                                      </p:to>
                                    </p:set>
                                    <p:animEffect transition="in" filter="blinds(horizontal)">
                                      <p:cBhvr>
                                        <p:cTn id="42" dur="500"/>
                                        <p:tgtEl>
                                          <p:spTgt spid="2160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8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Grp="1" noChangeArrowheads="1"/>
          </p:cNvSpPr>
          <p:nvPr>
            <p:ph type="title"/>
          </p:nvPr>
        </p:nvSpPr>
        <p:spPr>
          <a:xfrm>
            <a:off x="457200" y="142875"/>
            <a:ext cx="8229600" cy="561975"/>
          </a:xfrm>
        </p:spPr>
        <p:txBody>
          <a:bodyPr/>
          <a:lstStyle/>
          <a:p>
            <a:r>
              <a:rPr lang="en-US" altLang="zh-CN" sz="3600" smtClean="0"/>
              <a:t>C</a:t>
            </a:r>
            <a:r>
              <a:rPr lang="zh-CN" altLang="en-US" sz="3600" smtClean="0"/>
              <a:t>语言中的浮点数类型</a:t>
            </a:r>
          </a:p>
        </p:txBody>
      </p:sp>
      <p:sp>
        <p:nvSpPr>
          <p:cNvPr id="677891" name="Rectangle 3"/>
          <p:cNvSpPr>
            <a:spLocks noGrp="1" noChangeArrowheads="1"/>
          </p:cNvSpPr>
          <p:nvPr>
            <p:ph type="body" idx="1"/>
          </p:nvPr>
        </p:nvSpPr>
        <p:spPr>
          <a:xfrm>
            <a:off x="250825" y="866775"/>
            <a:ext cx="8455025" cy="5218113"/>
          </a:xfrm>
        </p:spPr>
        <p:txBody>
          <a:bodyPr/>
          <a:lstStyle/>
          <a:p>
            <a:pPr>
              <a:lnSpc>
                <a:spcPct val="120000"/>
              </a:lnSpc>
              <a:spcBef>
                <a:spcPct val="30000"/>
              </a:spcBef>
            </a:pPr>
            <a:r>
              <a:rPr lang="en-US" altLang="zh-CN" sz="2200" dirty="0" smtClean="0">
                <a:latin typeface="微软雅黑" pitchFamily="34" charset="-122"/>
                <a:ea typeface="微软雅黑" pitchFamily="34" charset="-122"/>
              </a:rPr>
              <a:t>C</a:t>
            </a:r>
            <a:r>
              <a:rPr lang="zh-CN" altLang="en-US" sz="2200" dirty="0" smtClean="0">
                <a:latin typeface="微软雅黑" pitchFamily="34" charset="-122"/>
                <a:ea typeface="微软雅黑" pitchFamily="34" charset="-122"/>
              </a:rPr>
              <a:t>语言中有</a:t>
            </a:r>
            <a:r>
              <a:rPr lang="en-US" altLang="zh-CN" sz="2200" dirty="0" smtClean="0">
                <a:solidFill>
                  <a:srgbClr val="FF0000"/>
                </a:solidFill>
                <a:latin typeface="微软雅黑" pitchFamily="34" charset="-122"/>
                <a:ea typeface="微软雅黑" pitchFamily="34" charset="-122"/>
              </a:rPr>
              <a:t>float</a:t>
            </a:r>
            <a:r>
              <a:rPr lang="zh-CN" altLang="en-US" sz="2200" dirty="0" smtClean="0">
                <a:latin typeface="微软雅黑" pitchFamily="34" charset="-122"/>
                <a:ea typeface="微软雅黑" pitchFamily="34" charset="-122"/>
              </a:rPr>
              <a:t>和</a:t>
            </a:r>
            <a:r>
              <a:rPr lang="en-US" altLang="zh-CN" sz="2200" dirty="0" smtClean="0">
                <a:solidFill>
                  <a:srgbClr val="FF0000"/>
                </a:solidFill>
                <a:latin typeface="微软雅黑" pitchFamily="34" charset="-122"/>
                <a:ea typeface="微软雅黑" pitchFamily="34" charset="-122"/>
              </a:rPr>
              <a:t>double</a:t>
            </a:r>
            <a:r>
              <a:rPr lang="zh-CN" altLang="en-US" sz="2200" dirty="0" smtClean="0">
                <a:latin typeface="微软雅黑" pitchFamily="34" charset="-122"/>
                <a:ea typeface="微软雅黑" pitchFamily="34" charset="-122"/>
              </a:rPr>
              <a:t>类型，分别对应</a:t>
            </a:r>
            <a:r>
              <a:rPr lang="en-US" altLang="zh-CN" sz="2200" dirty="0" smtClean="0">
                <a:latin typeface="微软雅黑" pitchFamily="34" charset="-122"/>
                <a:ea typeface="微软雅黑" pitchFamily="34" charset="-122"/>
              </a:rPr>
              <a:t>IEEE 754</a:t>
            </a:r>
            <a:r>
              <a:rPr lang="zh-CN" altLang="en-US" sz="2200" dirty="0" smtClean="0">
                <a:latin typeface="微软雅黑" pitchFamily="34" charset="-122"/>
                <a:ea typeface="微软雅黑" pitchFamily="34" charset="-122"/>
              </a:rPr>
              <a:t>单精度浮点数格式和双精度浮点数格式</a:t>
            </a:r>
          </a:p>
          <a:p>
            <a:pPr>
              <a:lnSpc>
                <a:spcPct val="120000"/>
              </a:lnSpc>
              <a:spcBef>
                <a:spcPct val="30000"/>
              </a:spcBef>
            </a:pPr>
            <a:r>
              <a:rPr lang="en-US" altLang="zh-CN" sz="2200" dirty="0" smtClean="0">
                <a:solidFill>
                  <a:srgbClr val="FF0000"/>
                </a:solidFill>
                <a:latin typeface="微软雅黑" pitchFamily="34" charset="-122"/>
                <a:ea typeface="微软雅黑" pitchFamily="34" charset="-122"/>
              </a:rPr>
              <a:t>long double</a:t>
            </a:r>
            <a:r>
              <a:rPr lang="zh-CN" altLang="en-US" sz="2200" dirty="0" smtClean="0">
                <a:latin typeface="微软雅黑" pitchFamily="34" charset="-122"/>
                <a:ea typeface="微软雅黑" pitchFamily="34" charset="-122"/>
              </a:rPr>
              <a:t>类型的长度和格式随编译器和处理器类型的不同而有所不同，</a:t>
            </a:r>
            <a:r>
              <a:rPr lang="en-US" altLang="zh-CN" sz="2200" dirty="0" smtClean="0">
                <a:latin typeface="微软雅黑" pitchFamily="34" charset="-122"/>
                <a:ea typeface="微软雅黑" pitchFamily="34" charset="-122"/>
              </a:rPr>
              <a:t>IA-32</a:t>
            </a:r>
            <a:r>
              <a:rPr lang="zh-CN" altLang="en-US" sz="2200" dirty="0" smtClean="0">
                <a:latin typeface="微软雅黑" pitchFamily="34" charset="-122"/>
                <a:ea typeface="微软雅黑" pitchFamily="34" charset="-122"/>
              </a:rPr>
              <a:t>中是</a:t>
            </a:r>
            <a:r>
              <a:rPr lang="en-US" altLang="zh-CN" sz="2200" dirty="0" smtClean="0">
                <a:solidFill>
                  <a:srgbClr val="FF0000"/>
                </a:solidFill>
                <a:latin typeface="微软雅黑" pitchFamily="34" charset="-122"/>
                <a:ea typeface="微软雅黑" pitchFamily="34" charset="-122"/>
              </a:rPr>
              <a:t>80</a:t>
            </a:r>
            <a:r>
              <a:rPr lang="zh-CN" altLang="en-US" sz="2200" dirty="0" smtClean="0">
                <a:solidFill>
                  <a:srgbClr val="FF0000"/>
                </a:solidFill>
                <a:latin typeface="微软雅黑" pitchFamily="34" charset="-122"/>
                <a:ea typeface="微软雅黑" pitchFamily="34" charset="-122"/>
              </a:rPr>
              <a:t>位扩展精度</a:t>
            </a:r>
            <a:r>
              <a:rPr lang="zh-CN" altLang="en-US" sz="2200" dirty="0" smtClean="0">
                <a:latin typeface="微软雅黑" pitchFamily="34" charset="-122"/>
                <a:ea typeface="微软雅黑" pitchFamily="34" charset="-122"/>
              </a:rPr>
              <a:t>格式</a:t>
            </a:r>
          </a:p>
          <a:p>
            <a:pPr>
              <a:lnSpc>
                <a:spcPct val="120000"/>
              </a:lnSpc>
              <a:spcBef>
                <a:spcPct val="30000"/>
              </a:spcBef>
            </a:pPr>
            <a:r>
              <a:rPr lang="zh-CN" altLang="en-US" sz="2200" dirty="0" smtClean="0">
                <a:latin typeface="微软雅黑" pitchFamily="34" charset="-122"/>
                <a:ea typeface="微软雅黑" pitchFamily="34" charset="-122"/>
              </a:rPr>
              <a:t>从</a:t>
            </a:r>
            <a:r>
              <a:rPr lang="en-US" altLang="zh-CN" sz="2200" dirty="0" err="1" smtClean="0">
                <a:latin typeface="微软雅黑" pitchFamily="34" charset="-122"/>
                <a:ea typeface="微软雅黑" pitchFamily="34" charset="-122"/>
              </a:rPr>
              <a:t>int</a:t>
            </a:r>
            <a:r>
              <a:rPr lang="zh-CN" altLang="en-US" sz="2200" dirty="0" smtClean="0">
                <a:latin typeface="微软雅黑" pitchFamily="34" charset="-122"/>
                <a:ea typeface="微软雅黑" pitchFamily="34" charset="-122"/>
              </a:rPr>
              <a:t>转换为</a:t>
            </a:r>
            <a:r>
              <a:rPr lang="en-US" altLang="zh-CN" sz="2200" dirty="0" smtClean="0">
                <a:latin typeface="微软雅黑" pitchFamily="34" charset="-122"/>
                <a:ea typeface="微软雅黑" pitchFamily="34" charset="-122"/>
              </a:rPr>
              <a:t>float</a:t>
            </a:r>
            <a:r>
              <a:rPr lang="zh-CN" altLang="en-US" sz="2200" dirty="0" smtClean="0">
                <a:latin typeface="微软雅黑" pitchFamily="34" charset="-122"/>
                <a:ea typeface="微软雅黑" pitchFamily="34" charset="-122"/>
              </a:rPr>
              <a:t>时，不会发生溢出，但可能有数据被舍入 </a:t>
            </a:r>
          </a:p>
          <a:p>
            <a:pPr>
              <a:lnSpc>
                <a:spcPct val="120000"/>
              </a:lnSpc>
              <a:spcBef>
                <a:spcPct val="30000"/>
              </a:spcBef>
            </a:pPr>
            <a:r>
              <a:rPr lang="zh-CN" altLang="en-US" sz="2200" dirty="0" smtClean="0">
                <a:latin typeface="微软雅黑" pitchFamily="34" charset="-122"/>
                <a:ea typeface="微软雅黑" pitchFamily="34" charset="-122"/>
              </a:rPr>
              <a:t>从</a:t>
            </a:r>
            <a:r>
              <a:rPr lang="en-US" altLang="zh-CN" sz="2200" dirty="0" err="1" smtClean="0">
                <a:latin typeface="微软雅黑" pitchFamily="34" charset="-122"/>
                <a:ea typeface="微软雅黑" pitchFamily="34" charset="-122"/>
              </a:rPr>
              <a:t>int</a:t>
            </a:r>
            <a:r>
              <a:rPr lang="zh-CN" altLang="en-US" sz="2200" dirty="0" smtClean="0">
                <a:latin typeface="微软雅黑" pitchFamily="34" charset="-122"/>
                <a:ea typeface="微软雅黑" pitchFamily="34" charset="-122"/>
              </a:rPr>
              <a:t>或 </a:t>
            </a:r>
            <a:r>
              <a:rPr lang="en-US" altLang="zh-CN" sz="2200" dirty="0" smtClean="0">
                <a:latin typeface="微软雅黑" pitchFamily="34" charset="-122"/>
                <a:ea typeface="微软雅黑" pitchFamily="34" charset="-122"/>
              </a:rPr>
              <a:t>float</a:t>
            </a:r>
            <a:r>
              <a:rPr lang="zh-CN" altLang="en-US" sz="2200" dirty="0" smtClean="0">
                <a:latin typeface="微软雅黑" pitchFamily="34" charset="-122"/>
                <a:ea typeface="微软雅黑" pitchFamily="34" charset="-122"/>
              </a:rPr>
              <a:t>转换为</a:t>
            </a:r>
            <a:r>
              <a:rPr lang="en-US" altLang="zh-CN" sz="2200" dirty="0" smtClean="0">
                <a:latin typeface="微软雅黑" pitchFamily="34" charset="-122"/>
                <a:ea typeface="微软雅黑" pitchFamily="34" charset="-122"/>
              </a:rPr>
              <a:t>double</a:t>
            </a:r>
            <a:r>
              <a:rPr lang="zh-CN" altLang="en-US" sz="2200" dirty="0" smtClean="0">
                <a:latin typeface="微软雅黑" pitchFamily="34" charset="-122"/>
                <a:ea typeface="微软雅黑" pitchFamily="34" charset="-122"/>
              </a:rPr>
              <a:t>时，因为</a:t>
            </a:r>
            <a:r>
              <a:rPr lang="en-US" altLang="zh-CN" sz="2200" dirty="0" smtClean="0">
                <a:latin typeface="微软雅黑" pitchFamily="34" charset="-122"/>
                <a:ea typeface="微软雅黑" pitchFamily="34" charset="-122"/>
              </a:rPr>
              <a:t>double</a:t>
            </a:r>
            <a:r>
              <a:rPr lang="zh-CN" altLang="en-US" sz="2200" dirty="0" smtClean="0">
                <a:latin typeface="微软雅黑" pitchFamily="34" charset="-122"/>
                <a:ea typeface="微软雅黑" pitchFamily="34" charset="-122"/>
              </a:rPr>
              <a:t>的有效位数更多，故能保留精确值 </a:t>
            </a:r>
          </a:p>
          <a:p>
            <a:pPr>
              <a:lnSpc>
                <a:spcPct val="120000"/>
              </a:lnSpc>
              <a:spcBef>
                <a:spcPct val="30000"/>
              </a:spcBef>
            </a:pPr>
            <a:r>
              <a:rPr lang="zh-CN" altLang="en-US" sz="2200" dirty="0" smtClean="0">
                <a:latin typeface="微软雅黑" pitchFamily="34" charset="-122"/>
                <a:ea typeface="微软雅黑" pitchFamily="34" charset="-122"/>
              </a:rPr>
              <a:t>从</a:t>
            </a:r>
            <a:r>
              <a:rPr lang="en-US" altLang="zh-CN" sz="2200" dirty="0" smtClean="0">
                <a:latin typeface="微软雅黑" pitchFamily="34" charset="-122"/>
                <a:ea typeface="微软雅黑" pitchFamily="34" charset="-122"/>
              </a:rPr>
              <a:t>double</a:t>
            </a:r>
            <a:r>
              <a:rPr lang="zh-CN" altLang="en-US" sz="2200" dirty="0" smtClean="0">
                <a:latin typeface="微软雅黑" pitchFamily="34" charset="-122"/>
                <a:ea typeface="微软雅黑" pitchFamily="34" charset="-122"/>
              </a:rPr>
              <a:t>转换为</a:t>
            </a:r>
            <a:r>
              <a:rPr lang="en-US" altLang="zh-CN" sz="2200" dirty="0" smtClean="0">
                <a:latin typeface="微软雅黑" pitchFamily="34" charset="-122"/>
                <a:ea typeface="微软雅黑" pitchFamily="34" charset="-122"/>
              </a:rPr>
              <a:t>float</a:t>
            </a:r>
            <a:r>
              <a:rPr lang="zh-CN" altLang="en-US" sz="2200" dirty="0" smtClean="0">
                <a:latin typeface="微软雅黑" pitchFamily="34" charset="-122"/>
                <a:ea typeface="微软雅黑" pitchFamily="34" charset="-122"/>
              </a:rPr>
              <a:t>和</a:t>
            </a:r>
            <a:r>
              <a:rPr lang="en-US" altLang="zh-CN" sz="2200" dirty="0" err="1" smtClean="0">
                <a:latin typeface="微软雅黑" pitchFamily="34" charset="-122"/>
                <a:ea typeface="微软雅黑" pitchFamily="34" charset="-122"/>
              </a:rPr>
              <a:t>int</a:t>
            </a:r>
            <a:r>
              <a:rPr lang="zh-CN" altLang="en-US" sz="2200" dirty="0" smtClean="0">
                <a:latin typeface="微软雅黑" pitchFamily="34" charset="-122"/>
                <a:ea typeface="微软雅黑" pitchFamily="34" charset="-122"/>
              </a:rPr>
              <a:t>时，可能发生溢出，此外，由于有效位数变少，故可能被舍入</a:t>
            </a:r>
          </a:p>
          <a:p>
            <a:pPr>
              <a:lnSpc>
                <a:spcPct val="120000"/>
              </a:lnSpc>
              <a:spcBef>
                <a:spcPct val="30000"/>
              </a:spcBef>
            </a:pPr>
            <a:r>
              <a:rPr lang="zh-CN" altLang="en-US" sz="2200" dirty="0" smtClean="0">
                <a:latin typeface="微软雅黑" pitchFamily="34" charset="-122"/>
                <a:ea typeface="微软雅黑" pitchFamily="34" charset="-122"/>
              </a:rPr>
              <a:t>从</a:t>
            </a:r>
            <a:r>
              <a:rPr lang="en-US" altLang="zh-CN" sz="2200" dirty="0" smtClean="0">
                <a:latin typeface="微软雅黑" pitchFamily="34" charset="-122"/>
                <a:ea typeface="微软雅黑" pitchFamily="34" charset="-122"/>
              </a:rPr>
              <a:t>float </a:t>
            </a:r>
            <a:r>
              <a:rPr lang="zh-CN" altLang="en-US" sz="2200" dirty="0" smtClean="0">
                <a:latin typeface="微软雅黑" pitchFamily="34" charset="-122"/>
                <a:ea typeface="微软雅黑" pitchFamily="34" charset="-122"/>
              </a:rPr>
              <a:t>或</a:t>
            </a:r>
            <a:r>
              <a:rPr lang="en-US" altLang="zh-CN" sz="2200" dirty="0" smtClean="0">
                <a:latin typeface="微软雅黑" pitchFamily="34" charset="-122"/>
                <a:ea typeface="微软雅黑" pitchFamily="34" charset="-122"/>
              </a:rPr>
              <a:t>double</a:t>
            </a:r>
            <a:r>
              <a:rPr lang="zh-CN" altLang="en-US" sz="2200" dirty="0" smtClean="0">
                <a:latin typeface="微软雅黑" pitchFamily="34" charset="-122"/>
                <a:ea typeface="微软雅黑" pitchFamily="34" charset="-122"/>
              </a:rPr>
              <a:t>转换为</a:t>
            </a:r>
            <a:r>
              <a:rPr lang="en-US" altLang="zh-CN" sz="2200" dirty="0" err="1" smtClean="0">
                <a:latin typeface="微软雅黑" pitchFamily="34" charset="-122"/>
                <a:ea typeface="微软雅黑" pitchFamily="34" charset="-122"/>
              </a:rPr>
              <a:t>int</a:t>
            </a:r>
            <a:r>
              <a:rPr lang="zh-CN" altLang="en-US" sz="2200" dirty="0" smtClean="0">
                <a:latin typeface="微软雅黑" pitchFamily="34" charset="-122"/>
                <a:ea typeface="微软雅黑" pitchFamily="34" charset="-122"/>
              </a:rPr>
              <a:t>时，因为</a:t>
            </a:r>
            <a:r>
              <a:rPr lang="en-US" altLang="zh-CN" sz="2200" dirty="0" err="1" smtClean="0">
                <a:latin typeface="微软雅黑" pitchFamily="34" charset="-122"/>
                <a:ea typeface="微软雅黑" pitchFamily="34" charset="-122"/>
              </a:rPr>
              <a:t>int</a:t>
            </a:r>
            <a:r>
              <a:rPr lang="zh-CN" altLang="en-US" sz="2200" dirty="0" smtClean="0">
                <a:latin typeface="微软雅黑" pitchFamily="34" charset="-122"/>
                <a:ea typeface="微软雅黑" pitchFamily="34" charset="-122"/>
              </a:rPr>
              <a:t>没有小数部分，所以数据可能会向</a:t>
            </a:r>
            <a:r>
              <a:rPr lang="en-US" altLang="zh-CN" sz="2200" dirty="0" smtClean="0">
                <a:latin typeface="微软雅黑" pitchFamily="34" charset="-122"/>
                <a:ea typeface="微软雅黑" pitchFamily="34" charset="-122"/>
              </a:rPr>
              <a:t>0</a:t>
            </a:r>
            <a:r>
              <a:rPr lang="zh-CN" altLang="en-US" sz="2200" dirty="0" smtClean="0">
                <a:latin typeface="微软雅黑" pitchFamily="34" charset="-122"/>
                <a:ea typeface="微软雅黑" pitchFamily="34" charset="-122"/>
              </a:rPr>
              <a:t>方向被截断</a:t>
            </a:r>
            <a:endParaRPr lang="zh-CN" altLang="en-US" sz="21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p:cNvSpPr>
          <p:nvPr/>
        </p:nvSpPr>
        <p:spPr bwMode="auto">
          <a:xfrm>
            <a:off x="8062913" y="22225"/>
            <a:ext cx="13208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200">
                <a:solidFill>
                  <a:srgbClr val="FFFFFF"/>
                </a:solidFill>
                <a:latin typeface="Gill Sans"/>
                <a:ea typeface="Gill Sans"/>
                <a:cs typeface="Gill Sans"/>
                <a:sym typeface="Gill Sans"/>
              </a:rPr>
              <a:t>Carnegie Mellon</a:t>
            </a:r>
          </a:p>
        </p:txBody>
      </p:sp>
      <p:sp>
        <p:nvSpPr>
          <p:cNvPr id="753667" name="Rectangle 3"/>
          <p:cNvSpPr>
            <a:spLocks noGrp="1" noChangeArrowheads="1"/>
          </p:cNvSpPr>
          <p:nvPr>
            <p:ph type="title" idx="4294967295"/>
          </p:nvPr>
        </p:nvSpPr>
        <p:spPr>
          <a:xfrm>
            <a:off x="457200" y="98425"/>
            <a:ext cx="8229600" cy="561975"/>
          </a:xfrm>
        </p:spPr>
        <p:txBody>
          <a:bodyPr lIns="38100" tIns="38100" rIns="38100" bIns="38100"/>
          <a:lstStyle/>
          <a:p>
            <a:pPr marL="119063" indent="-119063" eaLnBrk="1" hangingPunct="1"/>
            <a:r>
              <a:rPr lang="zh-CN" altLang="en-US" smtClean="0"/>
              <a:t>浮点数比较运算举例</a:t>
            </a:r>
          </a:p>
        </p:txBody>
      </p:sp>
      <p:sp>
        <p:nvSpPr>
          <p:cNvPr id="753668" name="Rectangle 4"/>
          <p:cNvSpPr>
            <a:spLocks noGrp="1" noChangeArrowheads="1"/>
          </p:cNvSpPr>
          <p:nvPr>
            <p:ph type="body" idx="4294967295"/>
          </p:nvPr>
        </p:nvSpPr>
        <p:spPr>
          <a:xfrm>
            <a:off x="468313" y="836613"/>
            <a:ext cx="8229600" cy="1219200"/>
          </a:xfrm>
        </p:spPr>
        <p:txBody>
          <a:bodyPr lIns="38100" tIns="38100" rIns="38100" bIns="38100"/>
          <a:lstStyle/>
          <a:p>
            <a:pPr marL="254000" indent="-254000" eaLnBrk="1" hangingPunct="1"/>
            <a:r>
              <a:rPr lang="zh-CN" altLang="en-US" smtClean="0">
                <a:ea typeface="微软雅黑" pitchFamily="34" charset="-122"/>
              </a:rPr>
              <a:t>对于以下给定的关系表达式，判断是否永真。</a:t>
            </a:r>
          </a:p>
        </p:txBody>
      </p:sp>
      <p:sp>
        <p:nvSpPr>
          <p:cNvPr id="753669" name="Rectangle 5"/>
          <p:cNvSpPr>
            <a:spLocks/>
          </p:cNvSpPr>
          <p:nvPr/>
        </p:nvSpPr>
        <p:spPr bwMode="auto">
          <a:xfrm>
            <a:off x="3732213" y="1538288"/>
            <a:ext cx="4889500" cy="481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8100" tIns="38100" rIns="38100" bIns="38100"/>
          <a:lstStyle>
            <a:lvl1pPr marL="254000" indent="-254000" eaLnBrk="0" hangingPunct="0">
              <a:tabLst>
                <a:tab pos="1828800" algn="l"/>
                <a:tab pos="2463800" algn="l"/>
                <a:tab pos="3086100" algn="l"/>
              </a:tabLst>
              <a:defRPr>
                <a:solidFill>
                  <a:schemeClr val="tx1"/>
                </a:solidFill>
                <a:latin typeface="Arial" pitchFamily="34" charset="0"/>
                <a:ea typeface="宋体" pitchFamily="2" charset="-122"/>
              </a:defRPr>
            </a:lvl1pPr>
            <a:lvl2pPr marL="742950" indent="-285750" eaLnBrk="0" hangingPunct="0">
              <a:tabLst>
                <a:tab pos="1828800" algn="l"/>
                <a:tab pos="2463800" algn="l"/>
                <a:tab pos="3086100" algn="l"/>
              </a:tabLst>
              <a:defRPr>
                <a:solidFill>
                  <a:schemeClr val="tx1"/>
                </a:solidFill>
                <a:latin typeface="Arial" pitchFamily="34" charset="0"/>
                <a:ea typeface="宋体" pitchFamily="2" charset="-122"/>
              </a:defRPr>
            </a:lvl2pPr>
            <a:lvl3pPr marL="1143000" indent="-228600" eaLnBrk="0" hangingPunct="0">
              <a:tabLst>
                <a:tab pos="1828800" algn="l"/>
                <a:tab pos="2463800" algn="l"/>
                <a:tab pos="3086100" algn="l"/>
              </a:tabLst>
              <a:defRPr>
                <a:solidFill>
                  <a:schemeClr val="tx1"/>
                </a:solidFill>
                <a:latin typeface="Arial" pitchFamily="34" charset="0"/>
                <a:ea typeface="宋体" pitchFamily="2" charset="-122"/>
              </a:defRPr>
            </a:lvl3pPr>
            <a:lvl4pPr marL="1600200" indent="-228600" eaLnBrk="0" hangingPunct="0">
              <a:tabLst>
                <a:tab pos="1828800" algn="l"/>
                <a:tab pos="2463800" algn="l"/>
                <a:tab pos="3086100" algn="l"/>
              </a:tabLst>
              <a:defRPr>
                <a:solidFill>
                  <a:schemeClr val="tx1"/>
                </a:solidFill>
                <a:latin typeface="Arial" pitchFamily="34" charset="0"/>
                <a:ea typeface="宋体" pitchFamily="2" charset="-122"/>
              </a:defRPr>
            </a:lvl4pPr>
            <a:lvl5pPr marL="2057400" indent="-228600" eaLnBrk="0" hangingPunct="0">
              <a:tabLst>
                <a:tab pos="1828800" algn="l"/>
                <a:tab pos="2463800" algn="l"/>
                <a:tab pos="3086100" algn="l"/>
              </a:tabLst>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1828800" algn="l"/>
                <a:tab pos="2463800" algn="l"/>
                <a:tab pos="3086100" algn="l"/>
              </a:tabLs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1828800" algn="l"/>
                <a:tab pos="2463800" algn="l"/>
                <a:tab pos="3086100" algn="l"/>
              </a:tabLs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1828800" algn="l"/>
                <a:tab pos="2463800" algn="l"/>
                <a:tab pos="3086100" algn="l"/>
              </a:tabLs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1828800" algn="l"/>
                <a:tab pos="2463800" algn="l"/>
                <a:tab pos="3086100" algn="l"/>
              </a:tabLst>
              <a:defRPr>
                <a:solidFill>
                  <a:schemeClr val="tx1"/>
                </a:solidFill>
                <a:latin typeface="Arial" pitchFamily="34" charset="0"/>
                <a:ea typeface="宋体" pitchFamily="2" charset="-122"/>
              </a:defRPr>
            </a:lvl9pPr>
          </a:lstStyle>
          <a:p>
            <a:pPr eaLnBrk="1" hangingPunct="1">
              <a:spcBef>
                <a:spcPts val="575"/>
              </a:spcBef>
              <a:buClr>
                <a:srgbClr val="000000"/>
              </a:buClr>
              <a:buSzPct val="100000"/>
              <a:buFont typeface="Helvetica" pitchFamily="34" charset="0"/>
              <a:buNone/>
            </a:pPr>
            <a:r>
              <a:rPr lang="en-US" altLang="zh-CN" sz="2400" b="1" dirty="0" smtClean="0">
                <a:solidFill>
                  <a:srgbClr val="0033CC"/>
                </a:solidFill>
                <a:latin typeface="Monaco"/>
                <a:ea typeface="Monaco"/>
                <a:cs typeface="Monaco"/>
                <a:sym typeface="Monaco"/>
              </a:rPr>
              <a:t>2/3 </a:t>
            </a:r>
            <a:r>
              <a:rPr lang="en-US" altLang="zh-CN" sz="2400" b="1" dirty="0">
                <a:solidFill>
                  <a:srgbClr val="0033CC"/>
                </a:solidFill>
                <a:latin typeface="Monaco"/>
                <a:ea typeface="Monaco"/>
                <a:cs typeface="Monaco"/>
                <a:sym typeface="Monaco"/>
              </a:rPr>
              <a:t>== 2/3.0</a:t>
            </a:r>
          </a:p>
          <a:p>
            <a:pPr eaLnBrk="1" hangingPunct="1">
              <a:spcBef>
                <a:spcPts val="575"/>
              </a:spcBef>
              <a:buClr>
                <a:srgbClr val="000000"/>
              </a:buClr>
              <a:buSzPct val="100000"/>
              <a:buFont typeface="Helvetica" pitchFamily="34" charset="0"/>
              <a:buNone/>
            </a:pPr>
            <a:r>
              <a:rPr lang="en-US" altLang="zh-CN" sz="2400" b="1" dirty="0">
                <a:solidFill>
                  <a:srgbClr val="0033CC"/>
                </a:solidFill>
                <a:latin typeface="Monaco"/>
                <a:ea typeface="Monaco"/>
                <a:cs typeface="Monaco"/>
                <a:sym typeface="Monaco"/>
              </a:rPr>
              <a:t>d &lt; 0.0 </a:t>
            </a:r>
            <a:r>
              <a:rPr lang="en-US" altLang="zh-CN" sz="2400" b="1" dirty="0" smtClean="0">
                <a:solidFill>
                  <a:srgbClr val="0033CC"/>
                </a:solidFill>
                <a:latin typeface="Monaco"/>
                <a:ea typeface="Monaco"/>
                <a:cs typeface="Monaco"/>
                <a:sym typeface="Monaco"/>
              </a:rPr>
              <a:t>⇒ ((</a:t>
            </a:r>
            <a:r>
              <a:rPr lang="en-US" altLang="zh-CN" sz="2400" b="1" dirty="0">
                <a:solidFill>
                  <a:srgbClr val="0033CC"/>
                </a:solidFill>
                <a:latin typeface="Monaco"/>
                <a:ea typeface="Monaco"/>
                <a:cs typeface="Monaco"/>
                <a:sym typeface="Monaco"/>
              </a:rPr>
              <a:t>d*2) &lt; 0.0)</a:t>
            </a:r>
          </a:p>
          <a:p>
            <a:pPr eaLnBrk="1" hangingPunct="1">
              <a:spcBef>
                <a:spcPts val="575"/>
              </a:spcBef>
              <a:buClr>
                <a:srgbClr val="000000"/>
              </a:buClr>
              <a:buSzPct val="100000"/>
              <a:buFont typeface="Helvetica" pitchFamily="34" charset="0"/>
              <a:buNone/>
            </a:pPr>
            <a:r>
              <a:rPr lang="en-US" altLang="zh-CN" sz="2400" b="1" dirty="0">
                <a:solidFill>
                  <a:srgbClr val="0033CC"/>
                </a:solidFill>
                <a:latin typeface="Monaco"/>
                <a:ea typeface="Monaco"/>
                <a:cs typeface="Monaco"/>
                <a:sym typeface="Monaco"/>
              </a:rPr>
              <a:t>d &gt; f </a:t>
            </a:r>
            <a:r>
              <a:rPr lang="en-US" altLang="zh-CN" sz="2400" b="1" dirty="0" smtClean="0">
                <a:solidFill>
                  <a:srgbClr val="0033CC"/>
                </a:solidFill>
                <a:latin typeface="Monaco"/>
                <a:ea typeface="Monaco"/>
                <a:cs typeface="Monaco"/>
                <a:sym typeface="Monaco"/>
              </a:rPr>
              <a:t>⇒ -</a:t>
            </a:r>
            <a:r>
              <a:rPr lang="en-US" altLang="zh-CN" sz="2400" b="1" dirty="0">
                <a:solidFill>
                  <a:srgbClr val="0033CC"/>
                </a:solidFill>
                <a:latin typeface="Monaco"/>
                <a:ea typeface="Monaco"/>
                <a:cs typeface="Monaco"/>
                <a:sym typeface="Monaco"/>
              </a:rPr>
              <a:t>f &gt; -d</a:t>
            </a:r>
          </a:p>
          <a:p>
            <a:pPr eaLnBrk="1" hangingPunct="1">
              <a:spcBef>
                <a:spcPts val="575"/>
              </a:spcBef>
              <a:buClr>
                <a:srgbClr val="000000"/>
              </a:buClr>
              <a:buSzPct val="100000"/>
              <a:buFont typeface="Helvetica" pitchFamily="34" charset="0"/>
              <a:buNone/>
            </a:pPr>
            <a:r>
              <a:rPr lang="en-US" altLang="zh-CN" sz="2400" b="1" dirty="0">
                <a:solidFill>
                  <a:srgbClr val="0033CC"/>
                </a:solidFill>
                <a:latin typeface="Monaco"/>
                <a:ea typeface="Monaco"/>
                <a:cs typeface="Monaco"/>
                <a:sym typeface="Monaco"/>
              </a:rPr>
              <a:t>d * d &gt;= 0.0</a:t>
            </a:r>
          </a:p>
          <a:p>
            <a:pPr eaLnBrk="1" hangingPunct="1">
              <a:spcBef>
                <a:spcPts val="575"/>
              </a:spcBef>
              <a:buClr>
                <a:srgbClr val="000000"/>
              </a:buClr>
              <a:buSzPct val="100000"/>
              <a:buFont typeface="Helvetica" pitchFamily="34" charset="0"/>
              <a:buNone/>
            </a:pPr>
            <a:r>
              <a:rPr lang="en-US" altLang="zh-CN" sz="2400" b="1" dirty="0" smtClean="0">
                <a:solidFill>
                  <a:srgbClr val="0033CC"/>
                </a:solidFill>
                <a:latin typeface="Monaco"/>
                <a:ea typeface="Monaco"/>
                <a:cs typeface="Monaco"/>
                <a:sym typeface="Monaco"/>
              </a:rPr>
              <a:t>x*x &gt;= 0</a:t>
            </a:r>
            <a:endParaRPr lang="en-US" altLang="zh-CN" sz="2400" b="1" dirty="0">
              <a:solidFill>
                <a:srgbClr val="0033CC"/>
              </a:solidFill>
              <a:latin typeface="Monaco"/>
              <a:ea typeface="Monaco"/>
              <a:cs typeface="Monaco"/>
              <a:sym typeface="Monaco"/>
            </a:endParaRPr>
          </a:p>
          <a:p>
            <a:pPr eaLnBrk="1" hangingPunct="1">
              <a:spcBef>
                <a:spcPts val="575"/>
              </a:spcBef>
              <a:buClr>
                <a:srgbClr val="000000"/>
              </a:buClr>
              <a:buSzPct val="100000"/>
              <a:buFont typeface="Helvetica" pitchFamily="34" charset="0"/>
              <a:buNone/>
            </a:pPr>
            <a:r>
              <a:rPr lang="en-US" altLang="zh-CN" sz="2400" b="1" dirty="0">
                <a:solidFill>
                  <a:srgbClr val="0033CC"/>
                </a:solidFill>
                <a:latin typeface="Monaco"/>
                <a:ea typeface="Monaco"/>
                <a:cs typeface="Monaco"/>
                <a:sym typeface="Monaco"/>
              </a:rPr>
              <a:t>(</a:t>
            </a:r>
            <a:r>
              <a:rPr lang="en-US" altLang="zh-CN" sz="2400" b="1" dirty="0" err="1">
                <a:solidFill>
                  <a:srgbClr val="0033CC"/>
                </a:solidFill>
                <a:latin typeface="Monaco"/>
                <a:ea typeface="Monaco"/>
                <a:cs typeface="Monaco"/>
                <a:sym typeface="Monaco"/>
              </a:rPr>
              <a:t>d+f</a:t>
            </a:r>
            <a:r>
              <a:rPr lang="en-US" altLang="zh-CN" sz="2400" b="1" dirty="0">
                <a:solidFill>
                  <a:srgbClr val="0033CC"/>
                </a:solidFill>
                <a:latin typeface="Monaco"/>
                <a:ea typeface="Monaco"/>
                <a:cs typeface="Monaco"/>
                <a:sym typeface="Monaco"/>
              </a:rPr>
              <a:t>)-d == f</a:t>
            </a:r>
          </a:p>
        </p:txBody>
      </p:sp>
      <p:sp>
        <p:nvSpPr>
          <p:cNvPr id="753670" name="Rectangle 6"/>
          <p:cNvSpPr>
            <a:spLocks/>
          </p:cNvSpPr>
          <p:nvPr/>
        </p:nvSpPr>
        <p:spPr bwMode="auto">
          <a:xfrm>
            <a:off x="476250" y="1628775"/>
            <a:ext cx="2160588" cy="1304925"/>
          </a:xfrm>
          <a:prstGeom prst="rect">
            <a:avLst/>
          </a:prstGeom>
          <a:solidFill>
            <a:srgbClr val="D6D6F4">
              <a:alpha val="28999"/>
            </a:srgbClr>
          </a:solidFill>
          <a:ln w="25400">
            <a:solidFill>
              <a:srgbClr val="ADADEA"/>
            </a:solidFill>
            <a:miter lim="800000"/>
            <a:headEnd/>
            <a:tailEnd/>
          </a:ln>
        </p:spPr>
        <p:txBody>
          <a:bodyPr lIns="38100" tIns="38100" rIns="38100" bIns="38100"/>
          <a:lstStyle>
            <a:lvl1pPr eaLnBrk="0" hangingPunct="0">
              <a:tabLst>
                <a:tab pos="1371600" algn="l"/>
                <a:tab pos="2286000" algn="l"/>
              </a:tabLst>
              <a:defRPr>
                <a:solidFill>
                  <a:schemeClr val="tx1"/>
                </a:solidFill>
                <a:latin typeface="Arial" pitchFamily="34" charset="0"/>
                <a:ea typeface="宋体" pitchFamily="2" charset="-122"/>
              </a:defRPr>
            </a:lvl1pPr>
            <a:lvl2pPr marL="742950" indent="-285750" eaLnBrk="0" hangingPunct="0">
              <a:tabLst>
                <a:tab pos="1371600" algn="l"/>
                <a:tab pos="2286000" algn="l"/>
              </a:tabLst>
              <a:defRPr>
                <a:solidFill>
                  <a:schemeClr val="tx1"/>
                </a:solidFill>
                <a:latin typeface="Arial" pitchFamily="34" charset="0"/>
                <a:ea typeface="宋体" pitchFamily="2" charset="-122"/>
              </a:defRPr>
            </a:lvl2pPr>
            <a:lvl3pPr marL="1143000" indent="-228600" eaLnBrk="0" hangingPunct="0">
              <a:tabLst>
                <a:tab pos="1371600" algn="l"/>
                <a:tab pos="2286000" algn="l"/>
              </a:tabLst>
              <a:defRPr>
                <a:solidFill>
                  <a:schemeClr val="tx1"/>
                </a:solidFill>
                <a:latin typeface="Arial" pitchFamily="34" charset="0"/>
                <a:ea typeface="宋体" pitchFamily="2" charset="-122"/>
              </a:defRPr>
            </a:lvl3pPr>
            <a:lvl4pPr marL="1600200" indent="-228600" eaLnBrk="0" hangingPunct="0">
              <a:tabLst>
                <a:tab pos="1371600" algn="l"/>
                <a:tab pos="2286000" algn="l"/>
              </a:tabLst>
              <a:defRPr>
                <a:solidFill>
                  <a:schemeClr val="tx1"/>
                </a:solidFill>
                <a:latin typeface="Arial" pitchFamily="34" charset="0"/>
                <a:ea typeface="宋体" pitchFamily="2" charset="-122"/>
              </a:defRPr>
            </a:lvl4pPr>
            <a:lvl5pPr marL="2057400" indent="-228600" eaLnBrk="0" hangingPunct="0">
              <a:tabLst>
                <a:tab pos="1371600" algn="l"/>
                <a:tab pos="2286000" algn="l"/>
              </a:tabLst>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1371600" algn="l"/>
                <a:tab pos="2286000" algn="l"/>
              </a:tabLs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1371600" algn="l"/>
                <a:tab pos="2286000" algn="l"/>
              </a:tabLs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1371600" algn="l"/>
                <a:tab pos="2286000" algn="l"/>
              </a:tabLs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1371600" algn="l"/>
                <a:tab pos="2286000" algn="l"/>
              </a:tabLst>
              <a:defRPr>
                <a:solidFill>
                  <a:schemeClr val="tx1"/>
                </a:solidFill>
                <a:latin typeface="Arial" pitchFamily="34" charset="0"/>
                <a:ea typeface="宋体" pitchFamily="2" charset="-122"/>
              </a:defRPr>
            </a:lvl9pPr>
          </a:lstStyle>
          <a:p>
            <a:pPr eaLnBrk="1" hangingPunct="1">
              <a:spcBef>
                <a:spcPts val="475"/>
              </a:spcBef>
            </a:pPr>
            <a:r>
              <a:rPr lang="en-US" altLang="zh-CN" sz="2300" b="1">
                <a:latin typeface="微软雅黑" pitchFamily="34" charset="-122"/>
                <a:ea typeface="微软雅黑" pitchFamily="34" charset="-122"/>
                <a:cs typeface="Monaco"/>
                <a:sym typeface="Monaco"/>
              </a:rPr>
              <a:t>int x ;</a:t>
            </a:r>
          </a:p>
          <a:p>
            <a:pPr eaLnBrk="1" hangingPunct="1">
              <a:spcBef>
                <a:spcPts val="475"/>
              </a:spcBef>
            </a:pPr>
            <a:r>
              <a:rPr lang="en-US" altLang="zh-CN" sz="2300" b="1">
                <a:latin typeface="微软雅黑" pitchFamily="34" charset="-122"/>
                <a:ea typeface="微软雅黑" pitchFamily="34" charset="-122"/>
                <a:cs typeface="Monaco"/>
                <a:sym typeface="Monaco"/>
              </a:rPr>
              <a:t>float f ;</a:t>
            </a:r>
          </a:p>
          <a:p>
            <a:pPr eaLnBrk="1" hangingPunct="1">
              <a:spcBef>
                <a:spcPts val="475"/>
              </a:spcBef>
            </a:pPr>
            <a:r>
              <a:rPr lang="en-US" altLang="zh-CN" sz="2300" b="1">
                <a:latin typeface="微软雅黑" pitchFamily="34" charset="-122"/>
                <a:ea typeface="微软雅黑" pitchFamily="34" charset="-122"/>
                <a:cs typeface="Monaco"/>
                <a:sym typeface="Monaco"/>
              </a:rPr>
              <a:t>double d ;</a:t>
            </a:r>
          </a:p>
        </p:txBody>
      </p:sp>
      <p:sp>
        <p:nvSpPr>
          <p:cNvPr id="753671" name="Rectangle 7"/>
          <p:cNvSpPr>
            <a:spLocks/>
          </p:cNvSpPr>
          <p:nvPr/>
        </p:nvSpPr>
        <p:spPr bwMode="auto">
          <a:xfrm>
            <a:off x="341313" y="3114675"/>
            <a:ext cx="2466975"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a:latin typeface="微软雅黑" pitchFamily="34" charset="-122"/>
                <a:ea typeface="微软雅黑" pitchFamily="34" charset="-122"/>
                <a:cs typeface="ヒラギノ角ゴ ProN W3"/>
                <a:sym typeface="Calibri" pitchFamily="34" charset="0"/>
              </a:rPr>
              <a:t>Assume neither</a:t>
            </a:r>
            <a:endParaRPr lang="en-US" altLang="zh-CN" sz="2400" b="1">
              <a:latin typeface="微软雅黑" pitchFamily="34" charset="-122"/>
              <a:ea typeface="微软雅黑" pitchFamily="34" charset="-122"/>
              <a:cs typeface="Lucida Grande"/>
              <a:sym typeface="Arial Narrow" pitchFamily="34" charset="0"/>
            </a:endParaRPr>
          </a:p>
          <a:p>
            <a:pPr eaLnBrk="1" hangingPunct="1"/>
            <a:r>
              <a:rPr lang="en-US" altLang="zh-CN" sz="2400" b="1">
                <a:latin typeface="微软雅黑" pitchFamily="34" charset="-122"/>
                <a:ea typeface="微软雅黑" pitchFamily="34" charset="-122"/>
                <a:cs typeface="Courier New Bold" pitchFamily="49" charset="0"/>
                <a:sym typeface="Courier New Bold" pitchFamily="49" charset="0"/>
              </a:rPr>
              <a:t>d</a:t>
            </a:r>
            <a:r>
              <a:rPr lang="en-US" altLang="zh-CN" sz="2400" b="1">
                <a:latin typeface="微软雅黑" pitchFamily="34" charset="-122"/>
                <a:ea typeface="微软雅黑" pitchFamily="34" charset="-122"/>
                <a:cs typeface="ヒラギノ角ゴ ProN W3"/>
                <a:sym typeface="Calibri" pitchFamily="34" charset="0"/>
              </a:rPr>
              <a:t> nor </a:t>
            </a:r>
            <a:r>
              <a:rPr lang="en-US" altLang="zh-CN" sz="2400" b="1">
                <a:latin typeface="微软雅黑" pitchFamily="34" charset="-122"/>
                <a:ea typeface="微软雅黑" pitchFamily="34" charset="-122"/>
                <a:cs typeface="ヒラギノ角ゴ ProN W3"/>
                <a:sym typeface="Courier New Bold" pitchFamily="49" charset="0"/>
              </a:rPr>
              <a:t>f</a:t>
            </a:r>
            <a:r>
              <a:rPr lang="en-US" altLang="zh-CN" sz="2400" b="1">
                <a:latin typeface="微软雅黑" pitchFamily="34" charset="-122"/>
                <a:ea typeface="微软雅黑" pitchFamily="34" charset="-122"/>
                <a:cs typeface="ヒラギノ角ゴ ProN W3"/>
                <a:sym typeface="Calibri" pitchFamily="34" charset="0"/>
              </a:rPr>
              <a:t> is NaN</a:t>
            </a:r>
          </a:p>
        </p:txBody>
      </p:sp>
      <p:sp>
        <p:nvSpPr>
          <p:cNvPr id="753677" name="Text Box 13"/>
          <p:cNvSpPr txBox="1">
            <a:spLocks noChangeArrowheads="1"/>
          </p:cNvSpPr>
          <p:nvPr/>
        </p:nvSpPr>
        <p:spPr bwMode="auto">
          <a:xfrm>
            <a:off x="7632340" y="1628775"/>
            <a:ext cx="539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否</a:t>
            </a:r>
          </a:p>
        </p:txBody>
      </p:sp>
      <p:sp>
        <p:nvSpPr>
          <p:cNvPr id="753678" name="Text Box 14"/>
          <p:cNvSpPr txBox="1">
            <a:spLocks noChangeArrowheads="1"/>
          </p:cNvSpPr>
          <p:nvPr/>
        </p:nvSpPr>
        <p:spPr bwMode="auto">
          <a:xfrm>
            <a:off x="7632340" y="2029392"/>
            <a:ext cx="539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rgbClr val="FF0000"/>
                </a:solidFill>
                <a:latin typeface="微软雅黑" pitchFamily="34" charset="-122"/>
                <a:ea typeface="微软雅黑" pitchFamily="34" charset="-122"/>
                <a:sym typeface="Symbol" pitchFamily="18" charset="2"/>
              </a:rPr>
              <a:t>是</a:t>
            </a:r>
          </a:p>
        </p:txBody>
      </p:sp>
      <p:sp>
        <p:nvSpPr>
          <p:cNvPr id="753679" name="Text Box 15"/>
          <p:cNvSpPr txBox="1">
            <a:spLocks noChangeArrowheads="1"/>
          </p:cNvSpPr>
          <p:nvPr/>
        </p:nvSpPr>
        <p:spPr bwMode="auto">
          <a:xfrm>
            <a:off x="7632340" y="2426267"/>
            <a:ext cx="539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rgbClr val="FF0000"/>
                </a:solidFill>
                <a:latin typeface="微软雅黑" pitchFamily="34" charset="-122"/>
                <a:ea typeface="微软雅黑" pitchFamily="34" charset="-122"/>
                <a:sym typeface="Symbol" pitchFamily="18" charset="2"/>
              </a:rPr>
              <a:t>是</a:t>
            </a:r>
          </a:p>
        </p:txBody>
      </p:sp>
      <p:sp>
        <p:nvSpPr>
          <p:cNvPr id="753680" name="Text Box 16"/>
          <p:cNvSpPr txBox="1">
            <a:spLocks noChangeArrowheads="1"/>
          </p:cNvSpPr>
          <p:nvPr/>
        </p:nvSpPr>
        <p:spPr bwMode="auto">
          <a:xfrm>
            <a:off x="7632340" y="2882149"/>
            <a:ext cx="539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rgbClr val="FF0000"/>
                </a:solidFill>
                <a:latin typeface="微软雅黑" pitchFamily="34" charset="-122"/>
                <a:ea typeface="微软雅黑" pitchFamily="34" charset="-122"/>
                <a:sym typeface="Symbol" pitchFamily="18" charset="2"/>
              </a:rPr>
              <a:t>是</a:t>
            </a:r>
          </a:p>
        </p:txBody>
      </p:sp>
      <p:sp>
        <p:nvSpPr>
          <p:cNvPr id="753681" name="Text Box 17"/>
          <p:cNvSpPr txBox="1">
            <a:spLocks noChangeArrowheads="1"/>
          </p:cNvSpPr>
          <p:nvPr/>
        </p:nvSpPr>
        <p:spPr bwMode="auto">
          <a:xfrm>
            <a:off x="792163" y="4824413"/>
            <a:ext cx="17097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solidFill>
                  <a:srgbClr val="FF0000"/>
                </a:solidFill>
                <a:ea typeface="微软雅黑" pitchFamily="34" charset="-122"/>
              </a:rPr>
              <a:t>自己写程序测试一下！</a:t>
            </a:r>
          </a:p>
        </p:txBody>
      </p:sp>
      <p:sp>
        <p:nvSpPr>
          <p:cNvPr id="753682" name="Text Box 18"/>
          <p:cNvSpPr txBox="1">
            <a:spLocks noChangeArrowheads="1"/>
          </p:cNvSpPr>
          <p:nvPr/>
        </p:nvSpPr>
        <p:spPr bwMode="auto">
          <a:xfrm>
            <a:off x="7614657" y="3320600"/>
            <a:ext cx="539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rgbClr val="FF0000"/>
                </a:solidFill>
                <a:latin typeface="微软雅黑" pitchFamily="34" charset="-122"/>
                <a:ea typeface="微软雅黑" pitchFamily="34" charset="-122"/>
                <a:sym typeface="Symbol" pitchFamily="18" charset="2"/>
              </a:rPr>
              <a:t>否</a:t>
            </a:r>
          </a:p>
        </p:txBody>
      </p:sp>
      <p:sp>
        <p:nvSpPr>
          <p:cNvPr id="753683" name="Text Box 19"/>
          <p:cNvSpPr txBox="1">
            <a:spLocks noChangeArrowheads="1"/>
          </p:cNvSpPr>
          <p:nvPr/>
        </p:nvSpPr>
        <p:spPr bwMode="auto">
          <a:xfrm>
            <a:off x="7614149" y="3789040"/>
            <a:ext cx="539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latin typeface="微软雅黑" pitchFamily="34" charset="-122"/>
                <a:ea typeface="微软雅黑" pitchFamily="34" charset="-122"/>
                <a:sym typeface="Symbol" pitchFamily="18" charset="2"/>
              </a:rPr>
              <a:t>否</a:t>
            </a:r>
          </a:p>
        </p:txBody>
      </p:sp>
    </p:spTree>
    <p:extLst>
      <p:ext uri="{BB962C8B-B14F-4D97-AF65-F5344CB8AC3E}">
        <p14:creationId xmlns:p14="http://schemas.microsoft.com/office/powerpoint/2010/main" val="29372989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3677"/>
                                        </p:tgtEl>
                                        <p:attrNameLst>
                                          <p:attrName>style.visibility</p:attrName>
                                        </p:attrNameLst>
                                      </p:cBhvr>
                                      <p:to>
                                        <p:strVal val="visible"/>
                                      </p:to>
                                    </p:set>
                                    <p:animEffect transition="in" filter="blinds(horizontal)">
                                      <p:cBhvr>
                                        <p:cTn id="7" dur="500"/>
                                        <p:tgtEl>
                                          <p:spTgt spid="7536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53678">
                                            <p:txEl>
                                              <p:pRg st="0" end="0"/>
                                            </p:txEl>
                                          </p:spTgt>
                                        </p:tgtEl>
                                        <p:attrNameLst>
                                          <p:attrName>style.visibility</p:attrName>
                                        </p:attrNameLst>
                                      </p:cBhvr>
                                      <p:to>
                                        <p:strVal val="visible"/>
                                      </p:to>
                                    </p:set>
                                    <p:animEffect transition="in" filter="blinds(horizontal)">
                                      <p:cBhvr>
                                        <p:cTn id="12" dur="500"/>
                                        <p:tgtEl>
                                          <p:spTgt spid="75367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53679">
                                            <p:txEl>
                                              <p:pRg st="0" end="0"/>
                                            </p:txEl>
                                          </p:spTgt>
                                        </p:tgtEl>
                                        <p:attrNameLst>
                                          <p:attrName>style.visibility</p:attrName>
                                        </p:attrNameLst>
                                      </p:cBhvr>
                                      <p:to>
                                        <p:strVal val="visible"/>
                                      </p:to>
                                    </p:set>
                                    <p:animEffect transition="in" filter="blinds(horizontal)">
                                      <p:cBhvr>
                                        <p:cTn id="17" dur="500"/>
                                        <p:tgtEl>
                                          <p:spTgt spid="75367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53680">
                                            <p:txEl>
                                              <p:pRg st="0" end="0"/>
                                            </p:txEl>
                                          </p:spTgt>
                                        </p:tgtEl>
                                        <p:attrNameLst>
                                          <p:attrName>style.visibility</p:attrName>
                                        </p:attrNameLst>
                                      </p:cBhvr>
                                      <p:to>
                                        <p:strVal val="visible"/>
                                      </p:to>
                                    </p:set>
                                    <p:animEffect transition="in" filter="blinds(horizontal)">
                                      <p:cBhvr>
                                        <p:cTn id="22" dur="500"/>
                                        <p:tgtEl>
                                          <p:spTgt spid="75368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53682"/>
                                        </p:tgtEl>
                                        <p:attrNameLst>
                                          <p:attrName>style.visibility</p:attrName>
                                        </p:attrNameLst>
                                      </p:cBhvr>
                                      <p:to>
                                        <p:strVal val="visible"/>
                                      </p:to>
                                    </p:set>
                                    <p:animEffect transition="in" filter="blinds(horizontal)">
                                      <p:cBhvr>
                                        <p:cTn id="27" dur="500"/>
                                        <p:tgtEl>
                                          <p:spTgt spid="7536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3683"/>
                                        </p:tgtEl>
                                        <p:attrNameLst>
                                          <p:attrName>style.visibility</p:attrName>
                                        </p:attrNameLst>
                                      </p:cBhvr>
                                      <p:to>
                                        <p:strVal val="visible"/>
                                      </p:to>
                                    </p:set>
                                    <p:animEffect transition="in" filter="blinds(horizontal)">
                                      <p:cBhvr>
                                        <p:cTn id="32" dur="500"/>
                                        <p:tgtEl>
                                          <p:spTgt spid="753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77" grpId="0"/>
      <p:bldP spid="753682" grpId="0"/>
      <p:bldP spid="75368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idx="4294967295"/>
          </p:nvPr>
        </p:nvSpPr>
        <p:spPr>
          <a:xfrm>
            <a:off x="457200" y="53975"/>
            <a:ext cx="8229600" cy="600075"/>
          </a:xfrm>
        </p:spPr>
        <p:txBody>
          <a:bodyPr lIns="63500" tIns="25400" rIns="63500" bIns="25400" anchor="t">
            <a:spAutoFit/>
          </a:bodyPr>
          <a:lstStyle/>
          <a:p>
            <a:r>
              <a:rPr lang="en-US" altLang="zh-CN" smtClean="0">
                <a:ea typeface="宋体" pitchFamily="2" charset="-122"/>
              </a:rPr>
              <a:t>IEEE 754 </a:t>
            </a:r>
            <a:r>
              <a:rPr lang="zh-CN" altLang="en-US" smtClean="0"/>
              <a:t>的范围和精度</a:t>
            </a:r>
          </a:p>
        </p:txBody>
      </p:sp>
      <p:sp>
        <p:nvSpPr>
          <p:cNvPr id="329731" name="Rectangle 3"/>
          <p:cNvSpPr>
            <a:spLocks noGrp="1" noChangeArrowheads="1"/>
          </p:cNvSpPr>
          <p:nvPr>
            <p:ph type="body" idx="4294967295"/>
          </p:nvPr>
        </p:nvSpPr>
        <p:spPr>
          <a:xfrm>
            <a:off x="385763" y="819150"/>
            <a:ext cx="8501062" cy="5859463"/>
          </a:xfrm>
        </p:spPr>
        <p:txBody>
          <a:bodyPr lIns="63500" tIns="25400" rIns="63500" bIns="25400">
            <a:spAutoFit/>
          </a:bodyPr>
          <a:lstStyle/>
          <a:p>
            <a:pPr>
              <a:lnSpc>
                <a:spcPct val="100000"/>
              </a:lnSpc>
            </a:pPr>
            <a:r>
              <a:rPr lang="zh-CN" altLang="en-US" sz="2200" smtClean="0">
                <a:latin typeface="微软雅黑" pitchFamily="34" charset="-122"/>
                <a:ea typeface="微软雅黑" pitchFamily="34" charset="-122"/>
              </a:rPr>
              <a:t>单精度浮点数（</a:t>
            </a:r>
            <a:r>
              <a:rPr lang="en-US" altLang="zh-CN" sz="2200" smtClean="0">
                <a:latin typeface="微软雅黑" pitchFamily="34" charset="-122"/>
                <a:ea typeface="微软雅黑" pitchFamily="34" charset="-122"/>
              </a:rPr>
              <a:t>float</a:t>
            </a:r>
            <a:r>
              <a:rPr lang="zh-CN" altLang="en-US" sz="2200" smtClean="0">
                <a:latin typeface="微软雅黑" pitchFamily="34" charset="-122"/>
                <a:ea typeface="微软雅黑" pitchFamily="34" charset="-122"/>
              </a:rPr>
              <a:t>型）的表示范围多大</a:t>
            </a:r>
            <a:r>
              <a:rPr lang="en-US" altLang="zh-CN" sz="2200" smtClean="0">
                <a:latin typeface="微软雅黑" pitchFamily="34" charset="-122"/>
                <a:ea typeface="微软雅黑" pitchFamily="34" charset="-122"/>
              </a:rPr>
              <a:t>?</a:t>
            </a:r>
          </a:p>
          <a:p>
            <a:pPr lvl="1">
              <a:lnSpc>
                <a:spcPct val="100000"/>
              </a:lnSpc>
              <a:buFontTx/>
              <a:buNone/>
            </a:pPr>
            <a:r>
              <a:rPr lang="zh-CN" altLang="en-US" sz="2200" smtClean="0">
                <a:latin typeface="微软雅黑" pitchFamily="34" charset="-122"/>
                <a:ea typeface="微软雅黑" pitchFamily="34" charset="-122"/>
              </a:rPr>
              <a:t>最大的数据</a:t>
            </a:r>
            <a:r>
              <a:rPr lang="en-US" altLang="zh-CN" sz="2200" smtClean="0">
                <a:latin typeface="微软雅黑" pitchFamily="34" charset="-122"/>
                <a:ea typeface="微软雅黑" pitchFamily="34" charset="-122"/>
              </a:rPr>
              <a:t>: +1.11…1X 2</a:t>
            </a:r>
            <a:r>
              <a:rPr lang="en-US" altLang="zh-CN" sz="2200" baseline="30000" smtClean="0">
                <a:latin typeface="微软雅黑" pitchFamily="34" charset="-122"/>
                <a:ea typeface="微软雅黑" pitchFamily="34" charset="-122"/>
              </a:rPr>
              <a:t>127 </a:t>
            </a:r>
          </a:p>
          <a:p>
            <a:pPr lvl="1">
              <a:lnSpc>
                <a:spcPct val="100000"/>
              </a:lnSpc>
              <a:buFontTx/>
              <a:buNone/>
            </a:pPr>
            <a:r>
              <a:rPr lang="zh-CN" altLang="en-US" sz="2200" smtClean="0">
                <a:latin typeface="微软雅黑" pitchFamily="34" charset="-122"/>
                <a:ea typeface="微软雅黑" pitchFamily="34" charset="-122"/>
              </a:rPr>
              <a:t>双精度浮点数（</a:t>
            </a:r>
            <a:r>
              <a:rPr lang="en-US" altLang="zh-CN" sz="2200" smtClean="0">
                <a:latin typeface="微软雅黑" pitchFamily="34" charset="-122"/>
                <a:ea typeface="微软雅黑" pitchFamily="34" charset="-122"/>
              </a:rPr>
              <a:t>double</a:t>
            </a:r>
            <a:r>
              <a:rPr lang="zh-CN" altLang="en-US" sz="2200" smtClean="0">
                <a:latin typeface="微软雅黑" pitchFamily="34" charset="-122"/>
                <a:ea typeface="微软雅黑" pitchFamily="34" charset="-122"/>
              </a:rPr>
              <a:t>型）呢</a:t>
            </a:r>
            <a:r>
              <a:rPr lang="en-US" altLang="zh-CN" sz="2200" smtClean="0">
                <a:latin typeface="微软雅黑" pitchFamily="34" charset="-122"/>
                <a:ea typeface="微软雅黑" pitchFamily="34" charset="-122"/>
              </a:rPr>
              <a:t>?</a:t>
            </a:r>
          </a:p>
          <a:p>
            <a:pPr>
              <a:lnSpc>
                <a:spcPct val="100000"/>
              </a:lnSpc>
            </a:pPr>
            <a:r>
              <a:rPr lang="zh-CN" altLang="en-US" sz="2200" smtClean="0">
                <a:latin typeface="微软雅黑" pitchFamily="34" charset="-122"/>
                <a:ea typeface="微软雅黑" pitchFamily="34" charset="-122"/>
              </a:rPr>
              <a:t>以下关系表达式是否永真？</a:t>
            </a:r>
            <a:r>
              <a:rPr lang="en-US" altLang="zh-CN" sz="2200" smtClean="0">
                <a:latin typeface="微软雅黑" pitchFamily="34" charset="-122"/>
                <a:ea typeface="微软雅黑" pitchFamily="34" charset="-122"/>
              </a:rPr>
              <a:t> </a:t>
            </a:r>
          </a:p>
          <a:p>
            <a:pPr>
              <a:lnSpc>
                <a:spcPct val="100000"/>
              </a:lnSpc>
              <a:buFontTx/>
              <a:buNone/>
            </a:pPr>
            <a:r>
              <a:rPr lang="en-US" altLang="zh-CN" sz="2200" smtClean="0">
                <a:solidFill>
                  <a:srgbClr val="990000"/>
                </a:solidFill>
                <a:latin typeface="微软雅黑" pitchFamily="34" charset="-122"/>
                <a:ea typeface="微软雅黑" pitchFamily="34" charset="-122"/>
                <a:cs typeface="Arial" pitchFamily="34" charset="0"/>
              </a:rPr>
              <a:t>      if ( i == (int) ((float) i) )  {</a:t>
            </a:r>
          </a:p>
          <a:p>
            <a:pPr>
              <a:lnSpc>
                <a:spcPct val="100000"/>
              </a:lnSpc>
              <a:buFontTx/>
              <a:buNone/>
            </a:pPr>
            <a:r>
              <a:rPr lang="en-US" altLang="zh-CN" sz="2200" smtClean="0">
                <a:solidFill>
                  <a:srgbClr val="990000"/>
                </a:solidFill>
                <a:latin typeface="微软雅黑" pitchFamily="34" charset="-122"/>
                <a:ea typeface="微软雅黑" pitchFamily="34" charset="-122"/>
                <a:cs typeface="Arial" pitchFamily="34" charset="0"/>
              </a:rPr>
              <a:t>             printf (“true”);</a:t>
            </a:r>
          </a:p>
          <a:p>
            <a:pPr>
              <a:lnSpc>
                <a:spcPct val="100000"/>
              </a:lnSpc>
              <a:buFontTx/>
              <a:buNone/>
            </a:pPr>
            <a:r>
              <a:rPr lang="en-US" altLang="zh-CN" sz="2200" smtClean="0">
                <a:solidFill>
                  <a:srgbClr val="990000"/>
                </a:solidFill>
                <a:latin typeface="微软雅黑" pitchFamily="34" charset="-122"/>
                <a:ea typeface="微软雅黑" pitchFamily="34" charset="-122"/>
                <a:cs typeface="Arial" pitchFamily="34" charset="0"/>
              </a:rPr>
              <a:t>      }</a:t>
            </a:r>
          </a:p>
          <a:p>
            <a:pPr>
              <a:lnSpc>
                <a:spcPct val="100000"/>
              </a:lnSpc>
              <a:buFontTx/>
              <a:buNone/>
            </a:pPr>
            <a:r>
              <a:rPr lang="en-US" altLang="zh-CN" sz="2200" smtClean="0">
                <a:solidFill>
                  <a:srgbClr val="990000"/>
                </a:solidFill>
                <a:latin typeface="微软雅黑" pitchFamily="34" charset="-122"/>
                <a:ea typeface="微软雅黑" pitchFamily="34" charset="-122"/>
                <a:cs typeface="Arial" pitchFamily="34" charset="0"/>
              </a:rPr>
              <a:t>      if ( f == (float) ((int) f) )  {</a:t>
            </a:r>
          </a:p>
          <a:p>
            <a:pPr>
              <a:lnSpc>
                <a:spcPct val="100000"/>
              </a:lnSpc>
              <a:buFontTx/>
              <a:buNone/>
            </a:pPr>
            <a:r>
              <a:rPr lang="en-US" altLang="zh-CN" sz="2200" smtClean="0">
                <a:solidFill>
                  <a:srgbClr val="990000"/>
                </a:solidFill>
                <a:latin typeface="微软雅黑" pitchFamily="34" charset="-122"/>
                <a:ea typeface="微软雅黑" pitchFamily="34" charset="-122"/>
                <a:cs typeface="Arial" pitchFamily="34" charset="0"/>
              </a:rPr>
              <a:t>            printf (“true”);</a:t>
            </a:r>
          </a:p>
          <a:p>
            <a:pPr>
              <a:lnSpc>
                <a:spcPct val="100000"/>
              </a:lnSpc>
              <a:buFontTx/>
              <a:buNone/>
            </a:pPr>
            <a:r>
              <a:rPr lang="en-US" altLang="zh-CN" sz="2200" smtClean="0">
                <a:solidFill>
                  <a:srgbClr val="990000"/>
                </a:solidFill>
                <a:latin typeface="微软雅黑" pitchFamily="34" charset="-122"/>
                <a:ea typeface="微软雅黑" pitchFamily="34" charset="-122"/>
                <a:cs typeface="Arial" pitchFamily="34" charset="0"/>
              </a:rPr>
              <a:t>      }</a:t>
            </a:r>
          </a:p>
          <a:p>
            <a:pPr>
              <a:lnSpc>
                <a:spcPct val="100000"/>
              </a:lnSpc>
            </a:pPr>
            <a:r>
              <a:rPr lang="zh-CN" altLang="en-US" sz="2200" smtClean="0">
                <a:latin typeface="微软雅黑" pitchFamily="34" charset="-122"/>
                <a:ea typeface="微软雅黑" pitchFamily="34" charset="-122"/>
              </a:rPr>
              <a:t>浮点数加法结合律是否正确</a:t>
            </a:r>
            <a:r>
              <a:rPr lang="en-US" altLang="zh-CN" sz="2200" smtClean="0">
                <a:latin typeface="微软雅黑" pitchFamily="34" charset="-122"/>
                <a:ea typeface="微软雅黑" pitchFamily="34" charset="-122"/>
              </a:rPr>
              <a:t>? </a:t>
            </a:r>
          </a:p>
          <a:p>
            <a:pPr>
              <a:lnSpc>
                <a:spcPct val="100000"/>
              </a:lnSpc>
              <a:buFontTx/>
              <a:buNone/>
            </a:pPr>
            <a:r>
              <a:rPr lang="en-US" altLang="zh-CN" sz="2200" smtClean="0">
                <a:latin typeface="微软雅黑" pitchFamily="34" charset="-122"/>
                <a:ea typeface="微软雅黑" pitchFamily="34" charset="-122"/>
              </a:rPr>
              <a:t>     </a:t>
            </a:r>
            <a:r>
              <a:rPr lang="en-US" altLang="zh-CN" sz="2200" smtClean="0">
                <a:solidFill>
                  <a:schemeClr val="accent2"/>
                </a:solidFill>
                <a:latin typeface="微软雅黑" pitchFamily="34" charset="-122"/>
                <a:ea typeface="微软雅黑" pitchFamily="34" charset="-122"/>
              </a:rPr>
              <a:t>x = – 1.5 x 10</a:t>
            </a:r>
            <a:r>
              <a:rPr lang="en-US" altLang="zh-CN" sz="2200" baseline="30000" smtClean="0">
                <a:solidFill>
                  <a:schemeClr val="accent2"/>
                </a:solidFill>
                <a:latin typeface="微软雅黑" pitchFamily="34" charset="-122"/>
                <a:ea typeface="微软雅黑" pitchFamily="34" charset="-122"/>
              </a:rPr>
              <a:t>38</a:t>
            </a:r>
            <a:r>
              <a:rPr lang="en-US" altLang="zh-CN" sz="2200" smtClean="0">
                <a:solidFill>
                  <a:schemeClr val="accent2"/>
                </a:solidFill>
                <a:latin typeface="微软雅黑" pitchFamily="34" charset="-122"/>
                <a:ea typeface="微软雅黑" pitchFamily="34" charset="-122"/>
              </a:rPr>
              <a:t>,   y = 1.5 x 10</a:t>
            </a:r>
            <a:r>
              <a:rPr lang="en-US" altLang="zh-CN" sz="2200" baseline="30000" smtClean="0">
                <a:solidFill>
                  <a:schemeClr val="accent2"/>
                </a:solidFill>
                <a:latin typeface="微软雅黑" pitchFamily="34" charset="-122"/>
                <a:ea typeface="微软雅黑" pitchFamily="34" charset="-122"/>
              </a:rPr>
              <a:t>38</a:t>
            </a:r>
            <a:r>
              <a:rPr lang="en-US" altLang="zh-CN" sz="2200" smtClean="0">
                <a:solidFill>
                  <a:schemeClr val="accent2"/>
                </a:solidFill>
                <a:latin typeface="微软雅黑" pitchFamily="34" charset="-122"/>
                <a:ea typeface="微软雅黑" pitchFamily="34" charset="-122"/>
              </a:rPr>
              <a:t>,    z = 1.0</a:t>
            </a:r>
          </a:p>
          <a:p>
            <a:pPr>
              <a:lnSpc>
                <a:spcPct val="100000"/>
              </a:lnSpc>
              <a:buFontTx/>
              <a:buNone/>
            </a:pPr>
            <a:r>
              <a:rPr lang="en-US" altLang="zh-CN" sz="2200" smtClean="0">
                <a:solidFill>
                  <a:srgbClr val="990000"/>
                </a:solidFill>
                <a:latin typeface="微软雅黑" pitchFamily="34" charset="-122"/>
                <a:ea typeface="微软雅黑" pitchFamily="34" charset="-122"/>
              </a:rPr>
              <a:t>     (x+y)+z = (–1.5x10</a:t>
            </a:r>
            <a:r>
              <a:rPr lang="en-US" altLang="zh-CN" sz="2200" baseline="30000" smtClean="0">
                <a:solidFill>
                  <a:srgbClr val="990000"/>
                </a:solidFill>
                <a:latin typeface="微软雅黑" pitchFamily="34" charset="-122"/>
                <a:ea typeface="微软雅黑" pitchFamily="34" charset="-122"/>
              </a:rPr>
              <a:t>38</a:t>
            </a:r>
            <a:r>
              <a:rPr lang="en-US" altLang="zh-CN" sz="2200" smtClean="0">
                <a:solidFill>
                  <a:srgbClr val="990000"/>
                </a:solidFill>
                <a:latin typeface="微软雅黑" pitchFamily="34" charset="-122"/>
                <a:ea typeface="微软雅黑" pitchFamily="34" charset="-122"/>
              </a:rPr>
              <a:t>+1.5x10</a:t>
            </a:r>
            <a:r>
              <a:rPr lang="en-US" altLang="zh-CN" sz="2200" baseline="30000" smtClean="0">
                <a:solidFill>
                  <a:srgbClr val="990000"/>
                </a:solidFill>
                <a:latin typeface="微软雅黑" pitchFamily="34" charset="-122"/>
                <a:ea typeface="微软雅黑" pitchFamily="34" charset="-122"/>
              </a:rPr>
              <a:t>38 </a:t>
            </a:r>
            <a:r>
              <a:rPr lang="en-US" altLang="zh-CN" sz="2200" smtClean="0">
                <a:solidFill>
                  <a:srgbClr val="990000"/>
                </a:solidFill>
                <a:latin typeface="微软雅黑" pitchFamily="34" charset="-122"/>
                <a:ea typeface="微软雅黑" pitchFamily="34" charset="-122"/>
              </a:rPr>
              <a:t>)</a:t>
            </a:r>
            <a:r>
              <a:rPr lang="en-US" altLang="zh-CN" sz="2200" baseline="30000" smtClean="0">
                <a:solidFill>
                  <a:srgbClr val="990000"/>
                </a:solidFill>
                <a:latin typeface="微软雅黑" pitchFamily="34" charset="-122"/>
                <a:ea typeface="微软雅黑" pitchFamily="34" charset="-122"/>
              </a:rPr>
              <a:t> </a:t>
            </a:r>
            <a:r>
              <a:rPr lang="en-US" altLang="zh-CN" sz="2200" smtClean="0">
                <a:solidFill>
                  <a:srgbClr val="990000"/>
                </a:solidFill>
                <a:latin typeface="微软雅黑" pitchFamily="34" charset="-122"/>
                <a:ea typeface="微软雅黑" pitchFamily="34" charset="-122"/>
              </a:rPr>
              <a:t>+1.0 = 1.0</a:t>
            </a:r>
          </a:p>
          <a:p>
            <a:pPr>
              <a:lnSpc>
                <a:spcPct val="100000"/>
              </a:lnSpc>
              <a:buFontTx/>
              <a:buNone/>
            </a:pPr>
            <a:r>
              <a:rPr lang="en-US" altLang="zh-CN" sz="2200" smtClean="0">
                <a:solidFill>
                  <a:srgbClr val="990000"/>
                </a:solidFill>
                <a:latin typeface="微软雅黑" pitchFamily="34" charset="-122"/>
                <a:ea typeface="微软雅黑" pitchFamily="34" charset="-122"/>
              </a:rPr>
              <a:t>     x+(y+z) = –1.5x10</a:t>
            </a:r>
            <a:r>
              <a:rPr lang="en-US" altLang="zh-CN" sz="2200" baseline="30000" smtClean="0">
                <a:solidFill>
                  <a:srgbClr val="990000"/>
                </a:solidFill>
                <a:latin typeface="微软雅黑" pitchFamily="34" charset="-122"/>
                <a:ea typeface="微软雅黑" pitchFamily="34" charset="-122"/>
              </a:rPr>
              <a:t>38</a:t>
            </a:r>
            <a:r>
              <a:rPr lang="en-US" altLang="zh-CN" sz="2200" smtClean="0">
                <a:solidFill>
                  <a:srgbClr val="990000"/>
                </a:solidFill>
                <a:latin typeface="微软雅黑" pitchFamily="34" charset="-122"/>
                <a:ea typeface="微软雅黑" pitchFamily="34" charset="-122"/>
              </a:rPr>
              <a:t>+ (1.5x10</a:t>
            </a:r>
            <a:r>
              <a:rPr lang="en-US" altLang="zh-CN" sz="2200" baseline="30000" smtClean="0">
                <a:solidFill>
                  <a:srgbClr val="990000"/>
                </a:solidFill>
                <a:latin typeface="微软雅黑" pitchFamily="34" charset="-122"/>
                <a:ea typeface="微软雅黑" pitchFamily="34" charset="-122"/>
              </a:rPr>
              <a:t>38</a:t>
            </a:r>
            <a:r>
              <a:rPr lang="en-US" altLang="zh-CN" sz="2200" smtClean="0">
                <a:solidFill>
                  <a:srgbClr val="990000"/>
                </a:solidFill>
                <a:latin typeface="微软雅黑" pitchFamily="34" charset="-122"/>
                <a:ea typeface="微软雅黑" pitchFamily="34" charset="-122"/>
              </a:rPr>
              <a:t>+1.0) = 0.0</a:t>
            </a:r>
          </a:p>
          <a:p>
            <a:pPr>
              <a:lnSpc>
                <a:spcPct val="90000"/>
              </a:lnSpc>
              <a:buFontTx/>
              <a:buNone/>
            </a:pPr>
            <a:endParaRPr lang="zh-CN" altLang="en-US" sz="2200" baseline="30000" smtClean="0">
              <a:solidFill>
                <a:srgbClr val="990000"/>
              </a:solidFill>
              <a:latin typeface="微软雅黑" pitchFamily="34" charset="-122"/>
              <a:ea typeface="微软雅黑" pitchFamily="34" charset="-122"/>
            </a:endParaRPr>
          </a:p>
        </p:txBody>
      </p:sp>
      <p:sp>
        <p:nvSpPr>
          <p:cNvPr id="329732" name="Text Box 4"/>
          <p:cNvSpPr txBox="1">
            <a:spLocks noChangeArrowheads="1"/>
          </p:cNvSpPr>
          <p:nvPr/>
        </p:nvSpPr>
        <p:spPr bwMode="auto">
          <a:xfrm>
            <a:off x="4392613" y="2843213"/>
            <a:ext cx="29670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2200">
                <a:solidFill>
                  <a:srgbClr val="FF0066"/>
                </a:solidFill>
                <a:latin typeface="微软雅黑" pitchFamily="34" charset="-122"/>
                <a:ea typeface="微软雅黑" pitchFamily="34" charset="-122"/>
                <a:cs typeface="Arial" pitchFamily="34" charset="0"/>
              </a:rPr>
              <a:t>How about double?</a:t>
            </a:r>
            <a:r>
              <a:rPr lang="en-US" altLang="zh-CN" sz="2200">
                <a:solidFill>
                  <a:srgbClr val="006600"/>
                </a:solidFill>
                <a:latin typeface="微软雅黑" pitchFamily="34" charset="-122"/>
                <a:ea typeface="微软雅黑" pitchFamily="34" charset="-122"/>
                <a:cs typeface="Arial" pitchFamily="34" charset="0"/>
              </a:rPr>
              <a:t>  </a:t>
            </a:r>
          </a:p>
        </p:txBody>
      </p:sp>
      <p:sp>
        <p:nvSpPr>
          <p:cNvPr id="329733" name="Text Box 5"/>
          <p:cNvSpPr txBox="1">
            <a:spLocks noChangeArrowheads="1"/>
          </p:cNvSpPr>
          <p:nvPr/>
        </p:nvSpPr>
        <p:spPr bwMode="auto">
          <a:xfrm>
            <a:off x="4527550" y="4149725"/>
            <a:ext cx="30257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2200">
                <a:solidFill>
                  <a:srgbClr val="FF0066"/>
                </a:solidFill>
                <a:latin typeface="微软雅黑" pitchFamily="34" charset="-122"/>
                <a:ea typeface="微软雅黑" pitchFamily="34" charset="-122"/>
                <a:cs typeface="Arial" pitchFamily="34" charset="0"/>
              </a:rPr>
              <a:t>How about double?</a:t>
            </a:r>
          </a:p>
        </p:txBody>
      </p:sp>
      <p:sp>
        <p:nvSpPr>
          <p:cNvPr id="329734" name="Text Box 6"/>
          <p:cNvSpPr txBox="1">
            <a:spLocks noChangeArrowheads="1"/>
          </p:cNvSpPr>
          <p:nvPr/>
        </p:nvSpPr>
        <p:spPr bwMode="auto">
          <a:xfrm>
            <a:off x="7451725" y="2843213"/>
            <a:ext cx="13493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2200">
                <a:solidFill>
                  <a:srgbClr val="FF0000"/>
                </a:solidFill>
                <a:latin typeface="微软雅黑" pitchFamily="34" charset="-122"/>
                <a:ea typeface="微软雅黑" pitchFamily="34" charset="-122"/>
                <a:cs typeface="Arial" pitchFamily="34" charset="0"/>
              </a:rPr>
              <a:t>True!</a:t>
            </a:r>
          </a:p>
        </p:txBody>
      </p:sp>
      <p:sp>
        <p:nvSpPr>
          <p:cNvPr id="329735" name="Text Box 7"/>
          <p:cNvSpPr txBox="1">
            <a:spLocks noChangeArrowheads="1"/>
          </p:cNvSpPr>
          <p:nvPr/>
        </p:nvSpPr>
        <p:spPr bwMode="auto">
          <a:xfrm>
            <a:off x="4616450" y="2349500"/>
            <a:ext cx="28797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2200">
                <a:solidFill>
                  <a:srgbClr val="FF0000"/>
                </a:solidFill>
                <a:latin typeface="微软雅黑" pitchFamily="34" charset="-122"/>
                <a:ea typeface="微软雅黑" pitchFamily="34" charset="-122"/>
                <a:cs typeface="Arial" pitchFamily="34" charset="0"/>
              </a:rPr>
              <a:t>Not always true!</a:t>
            </a:r>
          </a:p>
        </p:txBody>
      </p:sp>
      <p:sp>
        <p:nvSpPr>
          <p:cNvPr id="329736" name="Rectangle 8"/>
          <p:cNvSpPr>
            <a:spLocks noChangeArrowheads="1"/>
          </p:cNvSpPr>
          <p:nvPr/>
        </p:nvSpPr>
        <p:spPr bwMode="auto">
          <a:xfrm>
            <a:off x="4572000" y="1179513"/>
            <a:ext cx="2674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lvl="1">
              <a:lnSpc>
                <a:spcPct val="100000"/>
              </a:lnSpc>
              <a:spcBef>
                <a:spcPct val="10000"/>
              </a:spcBef>
              <a:buFontTx/>
              <a:buNone/>
            </a:pPr>
            <a:r>
              <a:rPr lang="zh-CN" altLang="en-US" sz="2400">
                <a:solidFill>
                  <a:srgbClr val="CC0000"/>
                </a:solidFill>
                <a:latin typeface="微软雅黑" pitchFamily="34" charset="-122"/>
                <a:ea typeface="微软雅黑" pitchFamily="34" charset="-122"/>
              </a:rPr>
              <a:t>约 </a:t>
            </a:r>
            <a:r>
              <a:rPr lang="en-US" altLang="zh-CN" sz="2400">
                <a:solidFill>
                  <a:srgbClr val="CC0000"/>
                </a:solidFill>
                <a:latin typeface="微软雅黑" pitchFamily="34" charset="-122"/>
                <a:ea typeface="微软雅黑" pitchFamily="34" charset="-122"/>
              </a:rPr>
              <a:t>+3.4 </a:t>
            </a:r>
            <a:r>
              <a:rPr lang="en-US" altLang="zh-CN" sz="1800">
                <a:solidFill>
                  <a:srgbClr val="CC0000"/>
                </a:solidFill>
                <a:latin typeface="微软雅黑" pitchFamily="34" charset="-122"/>
                <a:ea typeface="微软雅黑" pitchFamily="34" charset="-122"/>
              </a:rPr>
              <a:t>X </a:t>
            </a:r>
            <a:r>
              <a:rPr lang="en-US" altLang="zh-CN" sz="2400">
                <a:solidFill>
                  <a:srgbClr val="CC0000"/>
                </a:solidFill>
                <a:latin typeface="微软雅黑" pitchFamily="34" charset="-122"/>
                <a:ea typeface="微软雅黑" pitchFamily="34" charset="-122"/>
              </a:rPr>
              <a:t>10</a:t>
            </a:r>
            <a:r>
              <a:rPr lang="en-US" altLang="zh-CN" sz="2400" baseline="30000">
                <a:solidFill>
                  <a:srgbClr val="CC0000"/>
                </a:solidFill>
                <a:latin typeface="微软雅黑" pitchFamily="34" charset="-122"/>
                <a:ea typeface="微软雅黑" pitchFamily="34" charset="-122"/>
              </a:rPr>
              <a:t>38</a:t>
            </a:r>
            <a:endParaRPr lang="zh-CN" altLang="en-US" sz="2400" baseline="30000">
              <a:solidFill>
                <a:srgbClr val="CC0000"/>
              </a:solidFill>
              <a:latin typeface="微软雅黑" pitchFamily="34" charset="-122"/>
              <a:ea typeface="微软雅黑" pitchFamily="34" charset="-122"/>
            </a:endParaRPr>
          </a:p>
        </p:txBody>
      </p:sp>
      <p:sp>
        <p:nvSpPr>
          <p:cNvPr id="329737" name="Rectangle 9"/>
          <p:cNvSpPr>
            <a:spLocks noChangeArrowheads="1"/>
          </p:cNvSpPr>
          <p:nvPr/>
        </p:nvSpPr>
        <p:spPr bwMode="auto">
          <a:xfrm>
            <a:off x="4854575" y="1622425"/>
            <a:ext cx="282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lvl="1">
              <a:lnSpc>
                <a:spcPct val="100000"/>
              </a:lnSpc>
              <a:spcBef>
                <a:spcPct val="10000"/>
              </a:spcBef>
              <a:buFontTx/>
              <a:buNone/>
            </a:pPr>
            <a:r>
              <a:rPr lang="zh-CN" altLang="en-US" sz="2400">
                <a:solidFill>
                  <a:srgbClr val="CC0000"/>
                </a:solidFill>
                <a:latin typeface="微软雅黑" pitchFamily="34" charset="-122"/>
                <a:ea typeface="微软雅黑" pitchFamily="34" charset="-122"/>
              </a:rPr>
              <a:t>约 </a:t>
            </a:r>
            <a:r>
              <a:rPr lang="en-US" altLang="zh-CN" sz="2400">
                <a:solidFill>
                  <a:srgbClr val="CC0000"/>
                </a:solidFill>
                <a:latin typeface="微软雅黑" pitchFamily="34" charset="-122"/>
                <a:ea typeface="微软雅黑" pitchFamily="34" charset="-122"/>
              </a:rPr>
              <a:t>+1.8 </a:t>
            </a:r>
            <a:r>
              <a:rPr lang="en-US" altLang="zh-CN" sz="1800">
                <a:solidFill>
                  <a:srgbClr val="CC0000"/>
                </a:solidFill>
                <a:latin typeface="微软雅黑" pitchFamily="34" charset="-122"/>
                <a:ea typeface="微软雅黑" pitchFamily="34" charset="-122"/>
              </a:rPr>
              <a:t>X</a:t>
            </a:r>
            <a:r>
              <a:rPr lang="en-US" altLang="zh-CN" sz="2400">
                <a:solidFill>
                  <a:srgbClr val="CC0000"/>
                </a:solidFill>
                <a:latin typeface="微软雅黑" pitchFamily="34" charset="-122"/>
                <a:ea typeface="微软雅黑" pitchFamily="34" charset="-122"/>
              </a:rPr>
              <a:t> 10</a:t>
            </a:r>
            <a:r>
              <a:rPr lang="en-US" altLang="zh-CN" sz="2400" baseline="30000">
                <a:solidFill>
                  <a:srgbClr val="CC0000"/>
                </a:solidFill>
                <a:latin typeface="微软雅黑" pitchFamily="34" charset="-122"/>
                <a:ea typeface="微软雅黑" pitchFamily="34" charset="-122"/>
              </a:rPr>
              <a:t>308</a:t>
            </a:r>
            <a:endParaRPr lang="zh-CN" altLang="en-US" sz="2400" baseline="30000">
              <a:solidFill>
                <a:srgbClr val="CC0000"/>
              </a:solidFill>
              <a:latin typeface="微软雅黑" pitchFamily="34" charset="-122"/>
              <a:ea typeface="微软雅黑" pitchFamily="34" charset="-122"/>
            </a:endParaRPr>
          </a:p>
        </p:txBody>
      </p:sp>
      <p:sp>
        <p:nvSpPr>
          <p:cNvPr id="2" name="Text Box 7"/>
          <p:cNvSpPr txBox="1">
            <a:spLocks noChangeArrowheads="1"/>
          </p:cNvSpPr>
          <p:nvPr/>
        </p:nvSpPr>
        <p:spPr bwMode="auto">
          <a:xfrm>
            <a:off x="4797425" y="3608388"/>
            <a:ext cx="28797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2200">
                <a:solidFill>
                  <a:srgbClr val="FF0000"/>
                </a:solidFill>
                <a:latin typeface="微软雅黑" pitchFamily="34" charset="-122"/>
                <a:ea typeface="微软雅黑" pitchFamily="34" charset="-122"/>
                <a:cs typeface="Arial" pitchFamily="34" charset="0"/>
              </a:rPr>
              <a:t>Not always true!</a:t>
            </a:r>
          </a:p>
        </p:txBody>
      </p:sp>
      <p:sp>
        <p:nvSpPr>
          <p:cNvPr id="3" name="Text Box 6"/>
          <p:cNvSpPr txBox="1">
            <a:spLocks noChangeArrowheads="1"/>
          </p:cNvSpPr>
          <p:nvPr/>
        </p:nvSpPr>
        <p:spPr bwMode="auto">
          <a:xfrm>
            <a:off x="7586663" y="4149725"/>
            <a:ext cx="13493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en-US" altLang="zh-CN" sz="2200">
                <a:solidFill>
                  <a:srgbClr val="FF0000"/>
                </a:solidFill>
                <a:latin typeface="微软雅黑" pitchFamily="34" charset="-122"/>
                <a:ea typeface="微软雅黑" pitchFamily="34" charset="-122"/>
                <a:cs typeface="Arial" pitchFamily="34" charset="0"/>
              </a:rPr>
              <a:t>False!</a:t>
            </a:r>
          </a:p>
        </p:txBody>
      </p:sp>
      <p:sp>
        <p:nvSpPr>
          <p:cNvPr id="754700" name="Rectangle 12"/>
          <p:cNvSpPr>
            <a:spLocks noChangeArrowheads="1"/>
          </p:cNvSpPr>
          <p:nvPr/>
        </p:nvSpPr>
        <p:spPr bwMode="auto">
          <a:xfrm>
            <a:off x="4572000" y="4778375"/>
            <a:ext cx="104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r>
              <a:rPr lang="en-US" altLang="zh-CN" sz="2000">
                <a:solidFill>
                  <a:srgbClr val="FF0000"/>
                </a:solidFill>
                <a:latin typeface="微软雅黑" pitchFamily="34" charset="-122"/>
                <a:ea typeface="微软雅黑" pitchFamily="34" charset="-122"/>
              </a:rPr>
              <a:t>FALSE!</a:t>
            </a:r>
            <a:endParaRPr lang="zh-CN" altLang="en-US" sz="200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614270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9731">
                                            <p:txEl>
                                              <p:pRg st="1" end="1"/>
                                            </p:txEl>
                                          </p:spTgt>
                                        </p:tgtEl>
                                        <p:attrNameLst>
                                          <p:attrName>style.visibility</p:attrName>
                                        </p:attrNameLst>
                                      </p:cBhvr>
                                      <p:to>
                                        <p:strVal val="visible"/>
                                      </p:to>
                                    </p:set>
                                    <p:animEffect transition="in" filter="blinds(horizontal)">
                                      <p:cBhvr>
                                        <p:cTn id="7" dur="500"/>
                                        <p:tgtEl>
                                          <p:spTgt spid="3297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9736"/>
                                        </p:tgtEl>
                                        <p:attrNameLst>
                                          <p:attrName>style.visibility</p:attrName>
                                        </p:attrNameLst>
                                      </p:cBhvr>
                                      <p:to>
                                        <p:strVal val="visible"/>
                                      </p:to>
                                    </p:set>
                                    <p:animEffect transition="in" filter="blinds(horizontal)">
                                      <p:cBhvr>
                                        <p:cTn id="12" dur="500"/>
                                        <p:tgtEl>
                                          <p:spTgt spid="3297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9731">
                                            <p:txEl>
                                              <p:pRg st="2" end="2"/>
                                            </p:txEl>
                                          </p:spTgt>
                                        </p:tgtEl>
                                        <p:attrNameLst>
                                          <p:attrName>style.visibility</p:attrName>
                                        </p:attrNameLst>
                                      </p:cBhvr>
                                      <p:to>
                                        <p:strVal val="visible"/>
                                      </p:to>
                                    </p:set>
                                    <p:animEffect transition="in" filter="blinds(horizontal)">
                                      <p:cBhvr>
                                        <p:cTn id="17" dur="500"/>
                                        <p:tgtEl>
                                          <p:spTgt spid="3297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9737"/>
                                        </p:tgtEl>
                                        <p:attrNameLst>
                                          <p:attrName>style.visibility</p:attrName>
                                        </p:attrNameLst>
                                      </p:cBhvr>
                                      <p:to>
                                        <p:strVal val="visible"/>
                                      </p:to>
                                    </p:set>
                                    <p:animEffect transition="in" filter="blinds(horizontal)">
                                      <p:cBhvr>
                                        <p:cTn id="22" dur="500"/>
                                        <p:tgtEl>
                                          <p:spTgt spid="3297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29731">
                                            <p:txEl>
                                              <p:pRg st="3" end="3"/>
                                            </p:txEl>
                                          </p:spTgt>
                                        </p:tgtEl>
                                        <p:attrNameLst>
                                          <p:attrName>style.visibility</p:attrName>
                                        </p:attrNameLst>
                                      </p:cBhvr>
                                      <p:to>
                                        <p:strVal val="visible"/>
                                      </p:to>
                                    </p:set>
                                    <p:animEffect transition="in" filter="blinds(horizontal)">
                                      <p:cBhvr>
                                        <p:cTn id="27" dur="500"/>
                                        <p:tgtEl>
                                          <p:spTgt spid="32973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29731">
                                            <p:txEl>
                                              <p:pRg st="4" end="4"/>
                                            </p:txEl>
                                          </p:spTgt>
                                        </p:tgtEl>
                                        <p:attrNameLst>
                                          <p:attrName>style.visibility</p:attrName>
                                        </p:attrNameLst>
                                      </p:cBhvr>
                                      <p:to>
                                        <p:strVal val="visible"/>
                                      </p:to>
                                    </p:set>
                                    <p:animEffect transition="in" filter="blinds(horizontal)">
                                      <p:cBhvr>
                                        <p:cTn id="32" dur="500"/>
                                        <p:tgtEl>
                                          <p:spTgt spid="329731">
                                            <p:txEl>
                                              <p:pRg st="4" end="4"/>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29731">
                                            <p:txEl>
                                              <p:pRg st="5" end="5"/>
                                            </p:txEl>
                                          </p:spTgt>
                                        </p:tgtEl>
                                        <p:attrNameLst>
                                          <p:attrName>style.visibility</p:attrName>
                                        </p:attrNameLst>
                                      </p:cBhvr>
                                      <p:to>
                                        <p:strVal val="visible"/>
                                      </p:to>
                                    </p:set>
                                    <p:animEffect transition="in" filter="blinds(horizontal)">
                                      <p:cBhvr>
                                        <p:cTn id="35" dur="500"/>
                                        <p:tgtEl>
                                          <p:spTgt spid="329731">
                                            <p:txEl>
                                              <p:pRg st="5" end="5"/>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29731">
                                            <p:txEl>
                                              <p:pRg st="6" end="6"/>
                                            </p:txEl>
                                          </p:spTgt>
                                        </p:tgtEl>
                                        <p:attrNameLst>
                                          <p:attrName>style.visibility</p:attrName>
                                        </p:attrNameLst>
                                      </p:cBhvr>
                                      <p:to>
                                        <p:strVal val="visible"/>
                                      </p:to>
                                    </p:set>
                                    <p:animEffect transition="in" filter="blinds(horizontal)">
                                      <p:cBhvr>
                                        <p:cTn id="38" dur="500"/>
                                        <p:tgtEl>
                                          <p:spTgt spid="329731">
                                            <p:txEl>
                                              <p:pRg st="6" end="6"/>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29735"/>
                                        </p:tgtEl>
                                        <p:attrNameLst>
                                          <p:attrName>style.visibility</p:attrName>
                                        </p:attrNameLst>
                                      </p:cBhvr>
                                      <p:to>
                                        <p:strVal val="visible"/>
                                      </p:to>
                                    </p:set>
                                    <p:animEffect transition="in" filter="blinds(horizontal)">
                                      <p:cBhvr>
                                        <p:cTn id="43" dur="500"/>
                                        <p:tgtEl>
                                          <p:spTgt spid="32973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29732"/>
                                        </p:tgtEl>
                                        <p:attrNameLst>
                                          <p:attrName>style.visibility</p:attrName>
                                        </p:attrNameLst>
                                      </p:cBhvr>
                                      <p:to>
                                        <p:strVal val="visible"/>
                                      </p:to>
                                    </p:set>
                                    <p:animEffect transition="in" filter="blinds(horizontal)">
                                      <p:cBhvr>
                                        <p:cTn id="48" dur="500"/>
                                        <p:tgtEl>
                                          <p:spTgt spid="32973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29734"/>
                                        </p:tgtEl>
                                        <p:attrNameLst>
                                          <p:attrName>style.visibility</p:attrName>
                                        </p:attrNameLst>
                                      </p:cBhvr>
                                      <p:to>
                                        <p:strVal val="visible"/>
                                      </p:to>
                                    </p:set>
                                    <p:animEffect transition="in" filter="blinds(horizontal)">
                                      <p:cBhvr>
                                        <p:cTn id="53" dur="500"/>
                                        <p:tgtEl>
                                          <p:spTgt spid="32973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329731">
                                            <p:txEl>
                                              <p:pRg st="7" end="7"/>
                                            </p:txEl>
                                          </p:spTgt>
                                        </p:tgtEl>
                                        <p:attrNameLst>
                                          <p:attrName>style.visibility</p:attrName>
                                        </p:attrNameLst>
                                      </p:cBhvr>
                                      <p:to>
                                        <p:strVal val="visible"/>
                                      </p:to>
                                    </p:set>
                                    <p:animEffect transition="in" filter="blinds(horizontal)">
                                      <p:cBhvr>
                                        <p:cTn id="58" dur="500"/>
                                        <p:tgtEl>
                                          <p:spTgt spid="329731">
                                            <p:txEl>
                                              <p:pRg st="7" end="7"/>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329731">
                                            <p:txEl>
                                              <p:pRg st="8" end="8"/>
                                            </p:txEl>
                                          </p:spTgt>
                                        </p:tgtEl>
                                        <p:attrNameLst>
                                          <p:attrName>style.visibility</p:attrName>
                                        </p:attrNameLst>
                                      </p:cBhvr>
                                      <p:to>
                                        <p:strVal val="visible"/>
                                      </p:to>
                                    </p:set>
                                    <p:animEffect transition="in" filter="blinds(horizontal)">
                                      <p:cBhvr>
                                        <p:cTn id="61" dur="500"/>
                                        <p:tgtEl>
                                          <p:spTgt spid="329731">
                                            <p:txEl>
                                              <p:pRg st="8" end="8"/>
                                            </p:txEl>
                                          </p:spTgt>
                                        </p:tgtEl>
                                      </p:cBhvr>
                                    </p:animEffect>
                                  </p:childTnLst>
                                </p:cTn>
                              </p:par>
                              <p:par>
                                <p:cTn id="62" presetID="3" presetClass="entr" presetSubtype="10" fill="hold" nodeType="withEffect">
                                  <p:stCondLst>
                                    <p:cond delay="0"/>
                                  </p:stCondLst>
                                  <p:childTnLst>
                                    <p:set>
                                      <p:cBhvr>
                                        <p:cTn id="63" dur="1" fill="hold">
                                          <p:stCondLst>
                                            <p:cond delay="0"/>
                                          </p:stCondLst>
                                        </p:cTn>
                                        <p:tgtEl>
                                          <p:spTgt spid="329731">
                                            <p:txEl>
                                              <p:pRg st="9" end="9"/>
                                            </p:txEl>
                                          </p:spTgt>
                                        </p:tgtEl>
                                        <p:attrNameLst>
                                          <p:attrName>style.visibility</p:attrName>
                                        </p:attrNameLst>
                                      </p:cBhvr>
                                      <p:to>
                                        <p:strVal val="visible"/>
                                      </p:to>
                                    </p:set>
                                    <p:animEffect transition="in" filter="blinds(horizontal)">
                                      <p:cBhvr>
                                        <p:cTn id="64" dur="500"/>
                                        <p:tgtEl>
                                          <p:spTgt spid="329731">
                                            <p:txEl>
                                              <p:pRg st="9" end="9"/>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blinds(horizontal)">
                                      <p:cBhvr>
                                        <p:cTn id="69" dur="500"/>
                                        <p:tgtEl>
                                          <p:spTgt spid="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329733"/>
                                        </p:tgtEl>
                                        <p:attrNameLst>
                                          <p:attrName>style.visibility</p:attrName>
                                        </p:attrNameLst>
                                      </p:cBhvr>
                                      <p:to>
                                        <p:strVal val="visible"/>
                                      </p:to>
                                    </p:set>
                                    <p:animEffect transition="in" filter="blinds(horizontal)">
                                      <p:cBhvr>
                                        <p:cTn id="74" dur="500"/>
                                        <p:tgtEl>
                                          <p:spTgt spid="32973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blinds(horizontal)">
                                      <p:cBhvr>
                                        <p:cTn id="79" dur="500"/>
                                        <p:tgtEl>
                                          <p:spTgt spid="3"/>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nodeType="clickEffect">
                                  <p:stCondLst>
                                    <p:cond delay="0"/>
                                  </p:stCondLst>
                                  <p:childTnLst>
                                    <p:set>
                                      <p:cBhvr>
                                        <p:cTn id="83" dur="1" fill="hold">
                                          <p:stCondLst>
                                            <p:cond delay="0"/>
                                          </p:stCondLst>
                                        </p:cTn>
                                        <p:tgtEl>
                                          <p:spTgt spid="329731">
                                            <p:txEl>
                                              <p:pRg st="10" end="10"/>
                                            </p:txEl>
                                          </p:spTgt>
                                        </p:tgtEl>
                                        <p:attrNameLst>
                                          <p:attrName>style.visibility</p:attrName>
                                        </p:attrNameLst>
                                      </p:cBhvr>
                                      <p:to>
                                        <p:strVal val="visible"/>
                                      </p:to>
                                    </p:set>
                                    <p:animEffect transition="in" filter="blinds(horizontal)">
                                      <p:cBhvr>
                                        <p:cTn id="84" dur="500"/>
                                        <p:tgtEl>
                                          <p:spTgt spid="329731">
                                            <p:txEl>
                                              <p:pRg st="10" end="10"/>
                                            </p:txEl>
                                          </p:spTgt>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3" presetClass="entr" presetSubtype="10" fill="hold" nodeType="clickEffect">
                                  <p:stCondLst>
                                    <p:cond delay="0"/>
                                  </p:stCondLst>
                                  <p:childTnLst>
                                    <p:set>
                                      <p:cBhvr>
                                        <p:cTn id="88" dur="1" fill="hold">
                                          <p:stCondLst>
                                            <p:cond delay="0"/>
                                          </p:stCondLst>
                                        </p:cTn>
                                        <p:tgtEl>
                                          <p:spTgt spid="329731">
                                            <p:txEl>
                                              <p:pRg st="11" end="11"/>
                                            </p:txEl>
                                          </p:spTgt>
                                        </p:tgtEl>
                                        <p:attrNameLst>
                                          <p:attrName>style.visibility</p:attrName>
                                        </p:attrNameLst>
                                      </p:cBhvr>
                                      <p:to>
                                        <p:strVal val="visible"/>
                                      </p:to>
                                    </p:set>
                                    <p:animEffect transition="in" filter="blinds(horizontal)">
                                      <p:cBhvr>
                                        <p:cTn id="89" dur="500"/>
                                        <p:tgtEl>
                                          <p:spTgt spid="329731">
                                            <p:txEl>
                                              <p:pRg st="11" end="11"/>
                                            </p:txEl>
                                          </p:spTgt>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3" presetClass="entr" presetSubtype="10" fill="hold" nodeType="clickEffect">
                                  <p:stCondLst>
                                    <p:cond delay="0"/>
                                  </p:stCondLst>
                                  <p:childTnLst>
                                    <p:set>
                                      <p:cBhvr>
                                        <p:cTn id="93" dur="1" fill="hold">
                                          <p:stCondLst>
                                            <p:cond delay="0"/>
                                          </p:stCondLst>
                                        </p:cTn>
                                        <p:tgtEl>
                                          <p:spTgt spid="329731">
                                            <p:txEl>
                                              <p:pRg st="12" end="12"/>
                                            </p:txEl>
                                          </p:spTgt>
                                        </p:tgtEl>
                                        <p:attrNameLst>
                                          <p:attrName>style.visibility</p:attrName>
                                        </p:attrNameLst>
                                      </p:cBhvr>
                                      <p:to>
                                        <p:strVal val="visible"/>
                                      </p:to>
                                    </p:set>
                                    <p:animEffect transition="in" filter="blinds(horizontal)">
                                      <p:cBhvr>
                                        <p:cTn id="94" dur="500"/>
                                        <p:tgtEl>
                                          <p:spTgt spid="329731">
                                            <p:txEl>
                                              <p:pRg st="12" end="12"/>
                                            </p:txEl>
                                          </p:spTgt>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3" presetClass="entr" presetSubtype="10" fill="hold" nodeType="clickEffect">
                                  <p:stCondLst>
                                    <p:cond delay="0"/>
                                  </p:stCondLst>
                                  <p:childTnLst>
                                    <p:set>
                                      <p:cBhvr>
                                        <p:cTn id="98" dur="1" fill="hold">
                                          <p:stCondLst>
                                            <p:cond delay="0"/>
                                          </p:stCondLst>
                                        </p:cTn>
                                        <p:tgtEl>
                                          <p:spTgt spid="329731">
                                            <p:txEl>
                                              <p:pRg st="13" end="13"/>
                                            </p:txEl>
                                          </p:spTgt>
                                        </p:tgtEl>
                                        <p:attrNameLst>
                                          <p:attrName>style.visibility</p:attrName>
                                        </p:attrNameLst>
                                      </p:cBhvr>
                                      <p:to>
                                        <p:strVal val="visible"/>
                                      </p:to>
                                    </p:set>
                                    <p:animEffect transition="in" filter="blinds(horizontal)">
                                      <p:cBhvr>
                                        <p:cTn id="99" dur="500"/>
                                        <p:tgtEl>
                                          <p:spTgt spid="329731">
                                            <p:txEl>
                                              <p:pRg st="13" end="13"/>
                                            </p:txEl>
                                          </p:spTgt>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754700"/>
                                        </p:tgtEl>
                                        <p:attrNameLst>
                                          <p:attrName>style.visibility</p:attrName>
                                        </p:attrNameLst>
                                      </p:cBhvr>
                                      <p:to>
                                        <p:strVal val="visible"/>
                                      </p:to>
                                    </p:set>
                                    <p:animEffect transition="in" filter="blinds(horizontal)">
                                      <p:cBhvr>
                                        <p:cTn id="104" dur="500"/>
                                        <p:tgtEl>
                                          <p:spTgt spid="754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2" grpId="0"/>
      <p:bldP spid="329733" grpId="0"/>
      <p:bldP spid="329734" grpId="0"/>
      <p:bldP spid="329735" grpId="0"/>
      <p:bldP spid="329736" grpId="0"/>
      <p:bldP spid="329737" grpId="0"/>
      <p:bldP spid="2" grpId="0"/>
      <p:bldP spid="3" grpId="0"/>
      <p:bldP spid="75470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idx="4294967295"/>
          </p:nvPr>
        </p:nvSpPr>
        <p:spPr>
          <a:xfrm>
            <a:off x="522288" y="128588"/>
            <a:ext cx="8229600" cy="605294"/>
          </a:xfrm>
        </p:spPr>
        <p:txBody>
          <a:bodyPr lIns="63500" tIns="25400" rIns="63500" bIns="25400" anchor="t">
            <a:spAutoFit/>
          </a:bodyPr>
          <a:lstStyle/>
          <a:p>
            <a:r>
              <a:rPr lang="en-US" altLang="zh-CN" sz="3600" dirty="0">
                <a:latin typeface="微软雅黑" panose="020B0503020204020204" pitchFamily="34" charset="-122"/>
                <a:ea typeface="微软雅黑" panose="020B0503020204020204" pitchFamily="34" charset="-122"/>
              </a:rPr>
              <a:t>C</a:t>
            </a:r>
            <a:r>
              <a:rPr lang="zh-CN" altLang="en-US" sz="3600" dirty="0">
                <a:latin typeface="微软雅黑" panose="020B0503020204020204" pitchFamily="34" charset="-122"/>
                <a:ea typeface="微软雅黑" panose="020B0503020204020204" pitchFamily="34" charset="-122"/>
              </a:rPr>
              <a:t>语言程序</a:t>
            </a:r>
            <a:r>
              <a:rPr lang="zh-CN" altLang="en-US" sz="3600" dirty="0" smtClean="0">
                <a:latin typeface="微软雅黑" panose="020B0503020204020204" pitchFamily="34" charset="-122"/>
                <a:ea typeface="微软雅黑" panose="020B0503020204020204" pitchFamily="34" charset="-122"/>
              </a:rPr>
              <a:t>中</a:t>
            </a:r>
            <a:r>
              <a:rPr lang="zh-CN" altLang="en-US" sz="3600" dirty="0">
                <a:latin typeface="微软雅黑" panose="020B0503020204020204" pitchFamily="34" charset="-122"/>
                <a:ea typeface="微软雅黑" panose="020B0503020204020204" pitchFamily="34" charset="-122"/>
              </a:rPr>
              <a:t>的</a:t>
            </a:r>
            <a:r>
              <a:rPr lang="zh-CN" altLang="en-US" sz="3600" dirty="0" smtClean="0">
                <a:latin typeface="微软雅黑" panose="020B0503020204020204" pitchFamily="34" charset="-122"/>
                <a:ea typeface="微软雅黑" panose="020B0503020204020204" pitchFamily="34" charset="-122"/>
              </a:rPr>
              <a:t>逻辑运算</a:t>
            </a:r>
          </a:p>
        </p:txBody>
      </p:sp>
      <p:sp>
        <p:nvSpPr>
          <p:cNvPr id="394243" name="Rectangle 3"/>
          <p:cNvSpPr>
            <a:spLocks noGrp="1" noChangeArrowheads="1"/>
          </p:cNvSpPr>
          <p:nvPr>
            <p:ph type="body" idx="4294967295"/>
          </p:nvPr>
        </p:nvSpPr>
        <p:spPr>
          <a:xfrm>
            <a:off x="444499" y="784225"/>
            <a:ext cx="8312965" cy="5705152"/>
          </a:xfrm>
        </p:spPr>
        <p:txBody>
          <a:bodyPr wrap="square" lIns="63500" tIns="25400" rIns="63500" bIns="25400">
            <a:spAutoFit/>
          </a:bodyPr>
          <a:lstStyle/>
          <a:p>
            <a:pPr marL="203200" indent="-203200">
              <a:lnSpc>
                <a:spcPct val="110000"/>
              </a:lnSpc>
            </a:pPr>
            <a:r>
              <a:rPr lang="zh-CN" altLang="en-US" sz="2200" dirty="0" smtClean="0">
                <a:latin typeface="微软雅黑" panose="020B0503020204020204" pitchFamily="34" charset="-122"/>
                <a:ea typeface="微软雅黑" panose="020B0503020204020204" pitchFamily="34" charset="-122"/>
              </a:rPr>
              <a:t>逻辑运算</a:t>
            </a:r>
          </a:p>
          <a:p>
            <a:pPr marL="685800" lvl="1" indent="-190500">
              <a:lnSpc>
                <a:spcPct val="110000"/>
              </a:lnSpc>
            </a:pPr>
            <a:r>
              <a:rPr lang="zh-CN" altLang="en-US" sz="2200" dirty="0" smtClean="0">
                <a:latin typeface="微软雅黑" panose="020B0503020204020204" pitchFamily="34" charset="-122"/>
                <a:ea typeface="微软雅黑" panose="020B0503020204020204" pitchFamily="34" charset="-122"/>
              </a:rPr>
              <a:t>用途</a:t>
            </a:r>
          </a:p>
          <a:p>
            <a:pPr marL="1257300" lvl="2" indent="-342900">
              <a:lnSpc>
                <a:spcPct val="110000"/>
              </a:lnSpc>
            </a:pPr>
            <a:r>
              <a:rPr lang="zh-CN" altLang="en-US" sz="2200" dirty="0" smtClean="0">
                <a:latin typeface="微软雅黑" panose="020B0503020204020204" pitchFamily="34" charset="-122"/>
                <a:ea typeface="微软雅黑" panose="020B0503020204020204" pitchFamily="34" charset="-122"/>
              </a:rPr>
              <a:t>用于关系表达式的运算</a:t>
            </a:r>
          </a:p>
          <a:p>
            <a:pPr marL="1257300" lvl="2" indent="-342900">
              <a:lnSpc>
                <a:spcPct val="110000"/>
              </a:lnSpc>
              <a:buFontTx/>
              <a:buNone/>
            </a:pPr>
            <a:r>
              <a:rPr lang="zh-CN" altLang="en-US" sz="2200" dirty="0" smtClean="0">
                <a:latin typeface="微软雅黑" panose="020B0503020204020204" pitchFamily="34" charset="-122"/>
                <a:ea typeface="微软雅黑" panose="020B0503020204020204" pitchFamily="34" charset="-122"/>
              </a:rPr>
              <a:t>例如，</a:t>
            </a:r>
            <a:r>
              <a:rPr lang="en-US" altLang="zh-CN" sz="2200" dirty="0" smtClean="0">
                <a:latin typeface="微软雅黑" panose="020B0503020204020204" pitchFamily="34" charset="-122"/>
                <a:ea typeface="微软雅黑" panose="020B0503020204020204" pitchFamily="34" charset="-122"/>
              </a:rPr>
              <a:t>if </a:t>
            </a: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x&gt;y and </a:t>
            </a:r>
            <a:r>
              <a:rPr lang="en-US" altLang="zh-CN" sz="2200" dirty="0" err="1" smtClean="0">
                <a:latin typeface="微软雅黑" panose="020B0503020204020204" pitchFamily="34" charset="-122"/>
                <a:ea typeface="微软雅黑" panose="020B0503020204020204" pitchFamily="34" charset="-122"/>
              </a:rPr>
              <a:t>i</a:t>
            </a:r>
            <a:r>
              <a:rPr lang="en-US" altLang="zh-CN" sz="2200" dirty="0" smtClean="0">
                <a:latin typeface="微软雅黑" panose="020B0503020204020204" pitchFamily="34" charset="-122"/>
                <a:ea typeface="微软雅黑" panose="020B0503020204020204" pitchFamily="34" charset="-122"/>
              </a:rPr>
              <a:t>&lt;100</a:t>
            </a: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then ……</a:t>
            </a:r>
            <a:r>
              <a:rPr lang="zh-CN" altLang="en-US" sz="2200" dirty="0" smtClean="0">
                <a:latin typeface="微软雅黑" panose="020B0503020204020204" pitchFamily="34" charset="-122"/>
                <a:ea typeface="微软雅黑" panose="020B0503020204020204" pitchFamily="34" charset="-122"/>
              </a:rPr>
              <a:t>中的“</a:t>
            </a:r>
            <a:r>
              <a:rPr lang="en-US" altLang="zh-CN" sz="2200" dirty="0" smtClean="0">
                <a:latin typeface="微软雅黑" panose="020B0503020204020204" pitchFamily="34" charset="-122"/>
                <a:ea typeface="微软雅黑" panose="020B0503020204020204" pitchFamily="34" charset="-122"/>
              </a:rPr>
              <a:t>and”</a:t>
            </a:r>
            <a:r>
              <a:rPr lang="zh-CN" altLang="en-US" sz="2200" dirty="0" smtClean="0">
                <a:latin typeface="微软雅黑" panose="020B0503020204020204" pitchFamily="34" charset="-122"/>
                <a:ea typeface="微软雅黑" panose="020B0503020204020204" pitchFamily="34" charset="-122"/>
              </a:rPr>
              <a:t>运算</a:t>
            </a:r>
          </a:p>
          <a:p>
            <a:pPr marL="685800" lvl="1" indent="-190500">
              <a:lnSpc>
                <a:spcPct val="110000"/>
              </a:lnSpc>
            </a:pPr>
            <a:r>
              <a:rPr lang="zh-CN" altLang="en-US" sz="2200" dirty="0" smtClean="0">
                <a:latin typeface="微软雅黑" panose="020B0503020204020204" pitchFamily="34" charset="-122"/>
                <a:ea typeface="微软雅黑" panose="020B0503020204020204" pitchFamily="34" charset="-122"/>
              </a:rPr>
              <a:t>操作</a:t>
            </a:r>
          </a:p>
          <a:p>
            <a:pPr marL="1257300" lvl="2" indent="-342900">
              <a:lnSpc>
                <a:spcPct val="110000"/>
              </a:lnSpc>
            </a:pP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表示“</a:t>
            </a:r>
            <a:r>
              <a:rPr lang="en-US" altLang="zh-CN" sz="2200" dirty="0" smtClean="0">
                <a:latin typeface="微软雅黑" panose="020B0503020204020204" pitchFamily="34" charset="-122"/>
                <a:ea typeface="微软雅黑" panose="020B0503020204020204" pitchFamily="34" charset="-122"/>
              </a:rPr>
              <a:t>OR”</a:t>
            </a:r>
            <a:r>
              <a:rPr lang="zh-CN" altLang="en-US" sz="2200" dirty="0" smtClean="0">
                <a:latin typeface="微软雅黑" panose="020B0503020204020204" pitchFamily="34" charset="-122"/>
                <a:ea typeface="微软雅黑" panose="020B0503020204020204" pitchFamily="34" charset="-122"/>
              </a:rPr>
              <a:t>运算</a:t>
            </a:r>
          </a:p>
          <a:p>
            <a:pPr marL="1257300" lvl="2" indent="-342900">
              <a:lnSpc>
                <a:spcPct val="110000"/>
              </a:lnSpc>
            </a:pP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&amp;&amp;”</a:t>
            </a:r>
            <a:r>
              <a:rPr lang="zh-CN" altLang="en-US" sz="2200" dirty="0" smtClean="0">
                <a:latin typeface="微软雅黑" panose="020B0503020204020204" pitchFamily="34" charset="-122"/>
                <a:ea typeface="微软雅黑" panose="020B0503020204020204" pitchFamily="34" charset="-122"/>
              </a:rPr>
              <a:t>表示“</a:t>
            </a:r>
            <a:r>
              <a:rPr lang="en-US" altLang="zh-CN" sz="2200" dirty="0" smtClean="0">
                <a:latin typeface="微软雅黑" panose="020B0503020204020204" pitchFamily="34" charset="-122"/>
                <a:ea typeface="微软雅黑" panose="020B0503020204020204" pitchFamily="34" charset="-122"/>
              </a:rPr>
              <a:t>AND”</a:t>
            </a:r>
            <a:r>
              <a:rPr lang="zh-CN" altLang="en-US" sz="2200" dirty="0" smtClean="0">
                <a:latin typeface="微软雅黑" panose="020B0503020204020204" pitchFamily="34" charset="-122"/>
                <a:ea typeface="微软雅黑" panose="020B0503020204020204" pitchFamily="34" charset="-122"/>
              </a:rPr>
              <a:t>运算</a:t>
            </a:r>
          </a:p>
          <a:p>
            <a:pPr marL="1257300" lvl="2" indent="-342900">
              <a:lnSpc>
                <a:spcPct val="110000"/>
              </a:lnSpc>
              <a:buFontTx/>
              <a:buNone/>
            </a:pPr>
            <a:r>
              <a:rPr lang="en-US" altLang="zh-CN" sz="2200" dirty="0" smtClean="0">
                <a:latin typeface="微软雅黑" panose="020B0503020204020204" pitchFamily="34" charset="-122"/>
                <a:ea typeface="微软雅黑" panose="020B0503020204020204" pitchFamily="34" charset="-122"/>
              </a:rPr>
              <a:t>       </a:t>
            </a:r>
            <a:r>
              <a:rPr lang="zh-CN" altLang="en-US" sz="2200" dirty="0" smtClean="0">
                <a:latin typeface="微软雅黑" panose="020B0503020204020204" pitchFamily="34" charset="-122"/>
                <a:ea typeface="微软雅黑" panose="020B0503020204020204" pitchFamily="34" charset="-122"/>
              </a:rPr>
              <a:t>例如， </a:t>
            </a:r>
            <a:r>
              <a:rPr lang="en-US" altLang="zh-CN" sz="2200" dirty="0" smtClean="0">
                <a:latin typeface="微软雅黑" panose="020B0503020204020204" pitchFamily="34" charset="-122"/>
                <a:ea typeface="微软雅黑" panose="020B0503020204020204" pitchFamily="34" charset="-122"/>
              </a:rPr>
              <a:t>if ((x&gt;y) &amp;&amp; (</a:t>
            </a:r>
            <a:r>
              <a:rPr lang="en-US" altLang="zh-CN" sz="2200" dirty="0" err="1" smtClean="0">
                <a:latin typeface="微软雅黑" panose="020B0503020204020204" pitchFamily="34" charset="-122"/>
                <a:ea typeface="微软雅黑" panose="020B0503020204020204" pitchFamily="34" charset="-122"/>
              </a:rPr>
              <a:t>i</a:t>
            </a:r>
            <a:r>
              <a:rPr lang="en-US" altLang="zh-CN" sz="2200" dirty="0" smtClean="0">
                <a:latin typeface="微软雅黑" panose="020B0503020204020204" pitchFamily="34" charset="-122"/>
                <a:ea typeface="微软雅黑" panose="020B0503020204020204" pitchFamily="34" charset="-122"/>
              </a:rPr>
              <a:t>&lt;100)) then ……</a:t>
            </a:r>
            <a:endParaRPr lang="zh-CN" altLang="en-US" sz="2200" dirty="0" smtClean="0">
              <a:latin typeface="微软雅黑" panose="020B0503020204020204" pitchFamily="34" charset="-122"/>
              <a:ea typeface="微软雅黑" panose="020B0503020204020204" pitchFamily="34" charset="-122"/>
            </a:endParaRPr>
          </a:p>
          <a:p>
            <a:pPr marL="1257300" lvl="2" indent="-342900">
              <a:lnSpc>
                <a:spcPct val="110000"/>
              </a:lnSpc>
            </a:pPr>
            <a:r>
              <a:rPr lang="zh-CN" altLang="en-US" sz="2200" dirty="0" smtClean="0">
                <a:latin typeface="微软雅黑" panose="020B0503020204020204" pitchFamily="34" charset="-122"/>
                <a:ea typeface="微软雅黑" panose="020B0503020204020204" pitchFamily="34" charset="-122"/>
              </a:rPr>
              <a:t>“</a:t>
            </a:r>
            <a:r>
              <a:rPr lang="en-US" altLang="zh-CN" sz="2200" dirty="0" smtClean="0">
                <a:latin typeface="微软雅黑" panose="020B0503020204020204" pitchFamily="34" charset="-122"/>
                <a:ea typeface="微软雅黑" panose="020B0503020204020204" pitchFamily="34" charset="-122"/>
              </a:rPr>
              <a:t>!”</a:t>
            </a:r>
            <a:r>
              <a:rPr lang="zh-CN" altLang="en-US" sz="2200" dirty="0" smtClean="0">
                <a:latin typeface="微软雅黑" panose="020B0503020204020204" pitchFamily="34" charset="-122"/>
                <a:ea typeface="微软雅黑" panose="020B0503020204020204" pitchFamily="34" charset="-122"/>
              </a:rPr>
              <a:t>表示“</a:t>
            </a:r>
            <a:r>
              <a:rPr lang="en-US" altLang="zh-CN" sz="2200" dirty="0" smtClean="0">
                <a:latin typeface="微软雅黑" panose="020B0503020204020204" pitchFamily="34" charset="-122"/>
                <a:ea typeface="微软雅黑" panose="020B0503020204020204" pitchFamily="34" charset="-122"/>
              </a:rPr>
              <a:t>NOT”</a:t>
            </a:r>
            <a:r>
              <a:rPr lang="zh-CN" altLang="en-US" sz="2200" dirty="0" smtClean="0">
                <a:latin typeface="微软雅黑" panose="020B0503020204020204" pitchFamily="34" charset="-122"/>
                <a:ea typeface="微软雅黑" panose="020B0503020204020204" pitchFamily="34" charset="-122"/>
              </a:rPr>
              <a:t>运算 </a:t>
            </a:r>
          </a:p>
          <a:p>
            <a:pPr marL="685800" lvl="1" indent="-190500">
              <a:lnSpc>
                <a:spcPct val="110000"/>
              </a:lnSpc>
            </a:pPr>
            <a:r>
              <a:rPr lang="zh-CN" altLang="en-US" sz="2200" dirty="0" smtClean="0">
                <a:latin typeface="微软雅黑" panose="020B0503020204020204" pitchFamily="34" charset="-122"/>
                <a:ea typeface="微软雅黑" panose="020B0503020204020204" pitchFamily="34" charset="-122"/>
              </a:rPr>
              <a:t>与按位运算的差别</a:t>
            </a:r>
          </a:p>
          <a:p>
            <a:pPr marL="1257300" lvl="2" indent="-342900">
              <a:lnSpc>
                <a:spcPct val="110000"/>
              </a:lnSpc>
            </a:pPr>
            <a:r>
              <a:rPr lang="zh-CN" altLang="en-US" sz="2200" dirty="0" smtClean="0">
                <a:latin typeface="微软雅黑" panose="020B0503020204020204" pitchFamily="34" charset="-122"/>
                <a:ea typeface="微软雅黑" panose="020B0503020204020204" pitchFamily="34" charset="-122"/>
              </a:rPr>
              <a:t>符号表示不同：</a:t>
            </a:r>
            <a:r>
              <a:rPr lang="en-US" altLang="zh-CN" sz="2200" dirty="0" smtClean="0">
                <a:solidFill>
                  <a:srgbClr val="009900"/>
                </a:solidFill>
                <a:latin typeface="微软雅黑" panose="020B0503020204020204" pitchFamily="34" charset="-122"/>
                <a:ea typeface="微软雅黑" panose="020B0503020204020204" pitchFamily="34" charset="-122"/>
              </a:rPr>
              <a:t>&amp; </a:t>
            </a:r>
            <a:r>
              <a:rPr lang="en-US" altLang="zh-CN" sz="2200" dirty="0" smtClean="0">
                <a:solidFill>
                  <a:srgbClr val="009900"/>
                </a:solidFill>
                <a:latin typeface="微软雅黑" panose="020B0503020204020204" pitchFamily="34" charset="-122"/>
                <a:ea typeface="微软雅黑" panose="020B0503020204020204" pitchFamily="34" charset="-122"/>
                <a:cs typeface="Times New Roman" pitchFamily="18" charset="0"/>
              </a:rPr>
              <a:t>~ </a:t>
            </a:r>
            <a:r>
              <a:rPr lang="en-US" altLang="zh-CN" sz="2200" dirty="0" smtClean="0">
                <a:solidFill>
                  <a:srgbClr val="009900"/>
                </a:solidFill>
                <a:latin typeface="微软雅黑" panose="020B0503020204020204" pitchFamily="34" charset="-122"/>
                <a:ea typeface="微软雅黑" panose="020B0503020204020204" pitchFamily="34" charset="-122"/>
              </a:rPr>
              <a:t>&amp;&amp; </a:t>
            </a:r>
            <a:r>
              <a:rPr lang="zh-CN" altLang="en-US" sz="2200" dirty="0" smtClean="0">
                <a:solidFill>
                  <a:srgbClr val="009900"/>
                </a:solidFill>
                <a:latin typeface="微软雅黑" panose="020B0503020204020204" pitchFamily="34" charset="-122"/>
                <a:ea typeface="微软雅黑" panose="020B0503020204020204" pitchFamily="34" charset="-122"/>
              </a:rPr>
              <a:t>；</a:t>
            </a:r>
            <a:r>
              <a:rPr lang="en-US" altLang="zh-CN" sz="2200" dirty="0" smtClean="0">
                <a:solidFill>
                  <a:srgbClr val="009900"/>
                </a:solidFill>
                <a:latin typeface="微软雅黑" panose="020B0503020204020204" pitchFamily="34" charset="-122"/>
                <a:ea typeface="微软雅黑" panose="020B0503020204020204" pitchFamily="34" charset="-122"/>
              </a:rPr>
              <a:t>| ~ ‖</a:t>
            </a:r>
            <a:r>
              <a:rPr lang="zh-CN" altLang="en-US" sz="2200" dirty="0" smtClean="0">
                <a:solidFill>
                  <a:srgbClr val="009900"/>
                </a:solidFill>
                <a:latin typeface="微软雅黑" panose="020B0503020204020204" pitchFamily="34" charset="-122"/>
                <a:ea typeface="微软雅黑" panose="020B0503020204020204" pitchFamily="34" charset="-122"/>
              </a:rPr>
              <a:t>； </a:t>
            </a:r>
            <a:r>
              <a:rPr lang="en-US" altLang="zh-CN" sz="2200" dirty="0" smtClean="0">
                <a:solidFill>
                  <a:srgbClr val="009900"/>
                </a:solidFill>
                <a:latin typeface="微软雅黑" panose="020B0503020204020204" pitchFamily="34" charset="-122"/>
                <a:ea typeface="微软雅黑" panose="020B0503020204020204" pitchFamily="34" charset="-122"/>
              </a:rPr>
              <a:t>……</a:t>
            </a:r>
          </a:p>
          <a:p>
            <a:pPr marL="1257300" lvl="2" indent="-342900">
              <a:lnSpc>
                <a:spcPct val="110000"/>
              </a:lnSpc>
            </a:pPr>
            <a:r>
              <a:rPr lang="zh-CN" altLang="en-US" sz="2200" dirty="0" smtClean="0">
                <a:latin typeface="微软雅黑" panose="020B0503020204020204" pitchFamily="34" charset="-122"/>
                <a:ea typeface="微软雅黑" panose="020B0503020204020204" pitchFamily="34" charset="-122"/>
              </a:rPr>
              <a:t>运算过程不同：</a:t>
            </a:r>
            <a:r>
              <a:rPr lang="zh-CN" altLang="en-US" sz="2200" dirty="0" smtClean="0">
                <a:solidFill>
                  <a:srgbClr val="009900"/>
                </a:solidFill>
                <a:latin typeface="微软雅黑" panose="020B0503020204020204" pitchFamily="34" charset="-122"/>
                <a:ea typeface="微软雅黑" panose="020B0503020204020204" pitchFamily="34" charset="-122"/>
              </a:rPr>
              <a:t>按位 </a:t>
            </a:r>
            <a:r>
              <a:rPr lang="en-US" altLang="zh-CN" sz="2200" dirty="0" smtClean="0">
                <a:solidFill>
                  <a:srgbClr val="009900"/>
                </a:solidFill>
                <a:latin typeface="微软雅黑" panose="020B0503020204020204" pitchFamily="34" charset="-122"/>
                <a:ea typeface="微软雅黑" panose="020B0503020204020204" pitchFamily="34" charset="-122"/>
              </a:rPr>
              <a:t>~ </a:t>
            </a:r>
            <a:r>
              <a:rPr lang="zh-CN" altLang="en-US" sz="2200" dirty="0" smtClean="0">
                <a:solidFill>
                  <a:srgbClr val="009900"/>
                </a:solidFill>
                <a:latin typeface="微软雅黑" panose="020B0503020204020204" pitchFamily="34" charset="-122"/>
                <a:ea typeface="微软雅黑" panose="020B0503020204020204" pitchFamily="34" charset="-122"/>
              </a:rPr>
              <a:t>整体</a:t>
            </a:r>
          </a:p>
          <a:p>
            <a:pPr marL="1257300" lvl="2" indent="-342900">
              <a:lnSpc>
                <a:spcPct val="110000"/>
              </a:lnSpc>
            </a:pPr>
            <a:r>
              <a:rPr lang="zh-CN" altLang="en-US" sz="2200" dirty="0" smtClean="0">
                <a:latin typeface="微软雅黑" panose="020B0503020204020204" pitchFamily="34" charset="-122"/>
                <a:ea typeface="微软雅黑" panose="020B0503020204020204" pitchFamily="34" charset="-122"/>
              </a:rPr>
              <a:t>结果类型不同：</a:t>
            </a:r>
            <a:r>
              <a:rPr lang="zh-CN" altLang="en-US" sz="2200" dirty="0" smtClean="0">
                <a:solidFill>
                  <a:srgbClr val="009900"/>
                </a:solidFill>
                <a:latin typeface="微软雅黑" panose="020B0503020204020204" pitchFamily="34" charset="-122"/>
                <a:ea typeface="微软雅黑" panose="020B0503020204020204" pitchFamily="34" charset="-122"/>
              </a:rPr>
              <a:t>位串 </a:t>
            </a:r>
            <a:r>
              <a:rPr lang="en-US" altLang="zh-CN" sz="2200" dirty="0" smtClean="0">
                <a:solidFill>
                  <a:srgbClr val="009900"/>
                </a:solidFill>
                <a:latin typeface="微软雅黑" panose="020B0503020204020204" pitchFamily="34" charset="-122"/>
                <a:ea typeface="微软雅黑" panose="020B0503020204020204" pitchFamily="34" charset="-122"/>
              </a:rPr>
              <a:t>~ </a:t>
            </a:r>
            <a:r>
              <a:rPr lang="zh-CN" altLang="en-US" sz="2200" dirty="0" smtClean="0">
                <a:solidFill>
                  <a:srgbClr val="009900"/>
                </a:solidFill>
                <a:latin typeface="微软雅黑" panose="020B0503020204020204" pitchFamily="34" charset="-122"/>
                <a:ea typeface="微软雅黑" panose="020B0503020204020204" pitchFamily="34" charset="-122"/>
              </a:rPr>
              <a:t>逻辑值</a:t>
            </a:r>
            <a:endParaRPr lang="en-US" altLang="zh-CN" sz="2200" dirty="0" smtClean="0">
              <a:solidFill>
                <a:srgbClr val="0099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4243">
                                            <p:txEl>
                                              <p:pRg st="2" end="2"/>
                                            </p:txEl>
                                          </p:spTgt>
                                        </p:tgtEl>
                                        <p:attrNameLst>
                                          <p:attrName>style.visibility</p:attrName>
                                        </p:attrNameLst>
                                      </p:cBhvr>
                                      <p:to>
                                        <p:strVal val="visible"/>
                                      </p:to>
                                    </p:set>
                                    <p:animEffect transition="in" filter="blinds(horizontal)">
                                      <p:cBhvr>
                                        <p:cTn id="7" dur="500"/>
                                        <p:tgtEl>
                                          <p:spTgt spid="39424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4243">
                                            <p:txEl>
                                              <p:pRg st="3" end="3"/>
                                            </p:txEl>
                                          </p:spTgt>
                                        </p:tgtEl>
                                        <p:attrNameLst>
                                          <p:attrName>style.visibility</p:attrName>
                                        </p:attrNameLst>
                                      </p:cBhvr>
                                      <p:to>
                                        <p:strVal val="visible"/>
                                      </p:to>
                                    </p:set>
                                    <p:animEffect transition="in" filter="blinds(horizontal)">
                                      <p:cBhvr>
                                        <p:cTn id="10" dur="500"/>
                                        <p:tgtEl>
                                          <p:spTgt spid="39424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94243">
                                            <p:txEl>
                                              <p:pRg st="5" end="5"/>
                                            </p:txEl>
                                          </p:spTgt>
                                        </p:tgtEl>
                                        <p:attrNameLst>
                                          <p:attrName>style.visibility</p:attrName>
                                        </p:attrNameLst>
                                      </p:cBhvr>
                                      <p:to>
                                        <p:strVal val="visible"/>
                                      </p:to>
                                    </p:set>
                                    <p:animEffect transition="in" filter="blinds(horizontal)">
                                      <p:cBhvr>
                                        <p:cTn id="15" dur="500"/>
                                        <p:tgtEl>
                                          <p:spTgt spid="394243">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94243">
                                            <p:txEl>
                                              <p:pRg st="6" end="6"/>
                                            </p:txEl>
                                          </p:spTgt>
                                        </p:tgtEl>
                                        <p:attrNameLst>
                                          <p:attrName>style.visibility</p:attrName>
                                        </p:attrNameLst>
                                      </p:cBhvr>
                                      <p:to>
                                        <p:strVal val="visible"/>
                                      </p:to>
                                    </p:set>
                                    <p:animEffect transition="in" filter="blinds(horizontal)">
                                      <p:cBhvr>
                                        <p:cTn id="18" dur="500"/>
                                        <p:tgtEl>
                                          <p:spTgt spid="394243">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94243">
                                            <p:txEl>
                                              <p:pRg st="7" end="7"/>
                                            </p:txEl>
                                          </p:spTgt>
                                        </p:tgtEl>
                                        <p:attrNameLst>
                                          <p:attrName>style.visibility</p:attrName>
                                        </p:attrNameLst>
                                      </p:cBhvr>
                                      <p:to>
                                        <p:strVal val="visible"/>
                                      </p:to>
                                    </p:set>
                                    <p:animEffect transition="in" filter="blinds(horizontal)">
                                      <p:cBhvr>
                                        <p:cTn id="21" dur="500"/>
                                        <p:tgtEl>
                                          <p:spTgt spid="394243">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94243">
                                            <p:txEl>
                                              <p:pRg st="8" end="8"/>
                                            </p:txEl>
                                          </p:spTgt>
                                        </p:tgtEl>
                                        <p:attrNameLst>
                                          <p:attrName>style.visibility</p:attrName>
                                        </p:attrNameLst>
                                      </p:cBhvr>
                                      <p:to>
                                        <p:strVal val="visible"/>
                                      </p:to>
                                    </p:set>
                                    <p:animEffect transition="in" filter="blinds(horizontal)">
                                      <p:cBhvr>
                                        <p:cTn id="24" dur="500"/>
                                        <p:tgtEl>
                                          <p:spTgt spid="39424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94243">
                                            <p:txEl>
                                              <p:pRg st="10" end="10"/>
                                            </p:txEl>
                                          </p:spTgt>
                                        </p:tgtEl>
                                        <p:attrNameLst>
                                          <p:attrName>style.visibility</p:attrName>
                                        </p:attrNameLst>
                                      </p:cBhvr>
                                      <p:to>
                                        <p:strVal val="visible"/>
                                      </p:to>
                                    </p:set>
                                    <p:animEffect transition="in" filter="blinds(horizontal)">
                                      <p:cBhvr>
                                        <p:cTn id="29" dur="500"/>
                                        <p:tgtEl>
                                          <p:spTgt spid="394243">
                                            <p:txEl>
                                              <p:pRg st="10" end="10"/>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94243">
                                            <p:txEl>
                                              <p:pRg st="11" end="11"/>
                                            </p:txEl>
                                          </p:spTgt>
                                        </p:tgtEl>
                                        <p:attrNameLst>
                                          <p:attrName>style.visibility</p:attrName>
                                        </p:attrNameLst>
                                      </p:cBhvr>
                                      <p:to>
                                        <p:strVal val="visible"/>
                                      </p:to>
                                    </p:set>
                                    <p:animEffect transition="in" filter="blinds(horizontal)">
                                      <p:cBhvr>
                                        <p:cTn id="32" dur="500"/>
                                        <p:tgtEl>
                                          <p:spTgt spid="394243">
                                            <p:txEl>
                                              <p:pRg st="11" end="11"/>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94243">
                                            <p:txEl>
                                              <p:pRg st="12" end="12"/>
                                            </p:txEl>
                                          </p:spTgt>
                                        </p:tgtEl>
                                        <p:attrNameLst>
                                          <p:attrName>style.visibility</p:attrName>
                                        </p:attrNameLst>
                                      </p:cBhvr>
                                      <p:to>
                                        <p:strVal val="visible"/>
                                      </p:to>
                                    </p:set>
                                    <p:animEffect transition="in" filter="blinds(horizontal)">
                                      <p:cBhvr>
                                        <p:cTn id="35" dur="500"/>
                                        <p:tgtEl>
                                          <p:spTgt spid="39424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457200" y="98425"/>
            <a:ext cx="8229600" cy="561975"/>
          </a:xfrm>
        </p:spPr>
        <p:txBody>
          <a:bodyPr/>
          <a:lstStyle/>
          <a:p>
            <a:r>
              <a:rPr lang="zh-CN" altLang="en-US" sz="3600" smtClean="0"/>
              <a:t>浮点运算举例</a:t>
            </a:r>
          </a:p>
        </p:txBody>
      </p:sp>
      <p:sp>
        <p:nvSpPr>
          <p:cNvPr id="678915" name="Rectangle 3"/>
          <p:cNvSpPr>
            <a:spLocks noGrp="1" noChangeArrowheads="1"/>
          </p:cNvSpPr>
          <p:nvPr>
            <p:ph type="body" idx="1"/>
          </p:nvPr>
        </p:nvSpPr>
        <p:spPr>
          <a:xfrm>
            <a:off x="296863" y="836613"/>
            <a:ext cx="8505825" cy="5562600"/>
          </a:xfrm>
        </p:spPr>
        <p:txBody>
          <a:bodyPr/>
          <a:lstStyle/>
          <a:p>
            <a:pPr>
              <a:lnSpc>
                <a:spcPct val="120000"/>
              </a:lnSpc>
              <a:spcBef>
                <a:spcPct val="45000"/>
              </a:spcBef>
            </a:pPr>
            <a:r>
              <a:rPr lang="en-US" altLang="zh-CN" sz="2200" smtClean="0">
                <a:latin typeface="微软雅黑" pitchFamily="34" charset="-122"/>
                <a:ea typeface="微软雅黑" pitchFamily="34" charset="-122"/>
              </a:rPr>
              <a:t>1996</a:t>
            </a:r>
            <a:r>
              <a:rPr lang="zh-CN" altLang="en-US" sz="2200" smtClean="0">
                <a:latin typeface="微软雅黑" pitchFamily="34" charset="-122"/>
                <a:ea typeface="微软雅黑" pitchFamily="34" charset="-122"/>
              </a:rPr>
              <a:t>年</a:t>
            </a:r>
            <a:r>
              <a:rPr lang="en-US" altLang="zh-CN" sz="2200" smtClean="0">
                <a:latin typeface="微软雅黑" pitchFamily="34" charset="-122"/>
                <a:ea typeface="微软雅黑" pitchFamily="34" charset="-122"/>
              </a:rPr>
              <a:t>6</a:t>
            </a:r>
            <a:r>
              <a:rPr lang="zh-CN" altLang="en-US" sz="2200" smtClean="0">
                <a:latin typeface="微软雅黑" pitchFamily="34" charset="-122"/>
                <a:ea typeface="微软雅黑" pitchFamily="34" charset="-122"/>
              </a:rPr>
              <a:t>月</a:t>
            </a:r>
            <a:r>
              <a:rPr lang="en-US" altLang="zh-CN" sz="2200" smtClean="0">
                <a:latin typeface="微软雅黑" pitchFamily="34" charset="-122"/>
                <a:ea typeface="微软雅黑" pitchFamily="34" charset="-122"/>
              </a:rPr>
              <a:t>4</a:t>
            </a:r>
            <a:r>
              <a:rPr lang="zh-CN" altLang="en-US" sz="2200" smtClean="0">
                <a:latin typeface="微软雅黑" pitchFamily="34" charset="-122"/>
                <a:ea typeface="微软雅黑" pitchFamily="34" charset="-122"/>
              </a:rPr>
              <a:t>日，</a:t>
            </a:r>
            <a:r>
              <a:rPr lang="en-US" altLang="zh-CN" sz="2200" smtClean="0">
                <a:latin typeface="微软雅黑" pitchFamily="34" charset="-122"/>
                <a:ea typeface="微软雅黑" pitchFamily="34" charset="-122"/>
              </a:rPr>
              <a:t>Ariana 5</a:t>
            </a:r>
            <a:r>
              <a:rPr lang="zh-CN" altLang="en-US" sz="2200" smtClean="0">
                <a:latin typeface="微软雅黑" pitchFamily="34" charset="-122"/>
                <a:ea typeface="微软雅黑" pitchFamily="34" charset="-122"/>
              </a:rPr>
              <a:t>火箭初次航行，在发射仅仅</a:t>
            </a:r>
            <a:r>
              <a:rPr lang="en-US" altLang="zh-CN" sz="2200" smtClean="0">
                <a:latin typeface="微软雅黑" pitchFamily="34" charset="-122"/>
                <a:ea typeface="微软雅黑" pitchFamily="34" charset="-122"/>
              </a:rPr>
              <a:t>37</a:t>
            </a:r>
            <a:r>
              <a:rPr lang="zh-CN" altLang="en-US" sz="2200" smtClean="0">
                <a:latin typeface="微软雅黑" pitchFamily="34" charset="-122"/>
                <a:ea typeface="微软雅黑" pitchFamily="34" charset="-122"/>
              </a:rPr>
              <a:t>秒钟后，偏离了飞行路线，然后解体爆炸，火箭上载有价值</a:t>
            </a:r>
            <a:r>
              <a:rPr lang="en-US" altLang="zh-CN" sz="2200" smtClean="0">
                <a:latin typeface="微软雅黑" pitchFamily="34" charset="-122"/>
                <a:ea typeface="微软雅黑" pitchFamily="34" charset="-122"/>
              </a:rPr>
              <a:t>5</a:t>
            </a:r>
            <a:r>
              <a:rPr lang="zh-CN" altLang="en-US" sz="2200" smtClean="0">
                <a:latin typeface="微软雅黑" pitchFamily="34" charset="-122"/>
                <a:ea typeface="微软雅黑" pitchFamily="34" charset="-122"/>
              </a:rPr>
              <a:t>亿美元的通信卫星。</a:t>
            </a:r>
          </a:p>
          <a:p>
            <a:pPr>
              <a:lnSpc>
                <a:spcPct val="120000"/>
              </a:lnSpc>
              <a:spcBef>
                <a:spcPct val="45000"/>
              </a:spcBef>
            </a:pPr>
            <a:r>
              <a:rPr lang="zh-CN" altLang="en-US" sz="2200" smtClean="0">
                <a:latin typeface="微软雅黑" pitchFamily="34" charset="-122"/>
                <a:ea typeface="微软雅黑" pitchFamily="34" charset="-122"/>
              </a:rPr>
              <a:t>原因是</a:t>
            </a:r>
            <a:r>
              <a:rPr lang="zh-CN" altLang="en-US" sz="2200" smtClean="0">
                <a:solidFill>
                  <a:srgbClr val="FF0000"/>
                </a:solidFill>
                <a:latin typeface="微软雅黑" pitchFamily="34" charset="-122"/>
                <a:ea typeface="微软雅黑" pitchFamily="34" charset="-122"/>
              </a:rPr>
              <a:t>在将一个</a:t>
            </a:r>
            <a:r>
              <a:rPr lang="en-US" altLang="zh-CN" sz="2200" smtClean="0">
                <a:solidFill>
                  <a:srgbClr val="FF0000"/>
                </a:solidFill>
                <a:latin typeface="微软雅黑" pitchFamily="34" charset="-122"/>
                <a:ea typeface="微软雅黑" pitchFamily="34" charset="-122"/>
              </a:rPr>
              <a:t>64</a:t>
            </a:r>
            <a:r>
              <a:rPr lang="zh-CN" altLang="en-US" sz="2200" smtClean="0">
                <a:solidFill>
                  <a:srgbClr val="FF0000"/>
                </a:solidFill>
                <a:latin typeface="微软雅黑" pitchFamily="34" charset="-122"/>
                <a:ea typeface="微软雅黑" pitchFamily="34" charset="-122"/>
              </a:rPr>
              <a:t>位浮点数转换为</a:t>
            </a:r>
            <a:r>
              <a:rPr lang="en-US" altLang="zh-CN" sz="2200" smtClean="0">
                <a:solidFill>
                  <a:srgbClr val="FF0000"/>
                </a:solidFill>
                <a:latin typeface="微软雅黑" pitchFamily="34" charset="-122"/>
                <a:ea typeface="微软雅黑" pitchFamily="34" charset="-122"/>
              </a:rPr>
              <a:t>16</a:t>
            </a:r>
            <a:r>
              <a:rPr lang="zh-CN" altLang="en-US" sz="2200" smtClean="0">
                <a:solidFill>
                  <a:srgbClr val="FF0000"/>
                </a:solidFill>
                <a:latin typeface="微软雅黑" pitchFamily="34" charset="-122"/>
                <a:ea typeface="微软雅黑" pitchFamily="34" charset="-122"/>
              </a:rPr>
              <a:t>位带符号整数时，产生了溢出异常。</a:t>
            </a:r>
            <a:r>
              <a:rPr lang="zh-CN" altLang="en-US" sz="2200" smtClean="0">
                <a:latin typeface="微软雅黑" pitchFamily="34" charset="-122"/>
                <a:ea typeface="微软雅黑" pitchFamily="34" charset="-122"/>
              </a:rPr>
              <a:t>溢出的值是火箭的水平速率，这比原来的</a:t>
            </a:r>
            <a:r>
              <a:rPr lang="en-US" altLang="zh-CN" sz="2200" smtClean="0">
                <a:latin typeface="微软雅黑" pitchFamily="34" charset="-122"/>
                <a:ea typeface="微软雅黑" pitchFamily="34" charset="-122"/>
              </a:rPr>
              <a:t>Ariana 4</a:t>
            </a:r>
            <a:r>
              <a:rPr lang="zh-CN" altLang="en-US" sz="2200" smtClean="0">
                <a:latin typeface="微软雅黑" pitchFamily="34" charset="-122"/>
                <a:ea typeface="微软雅黑" pitchFamily="34" charset="-122"/>
              </a:rPr>
              <a:t>火箭所能达到的速率高出了</a:t>
            </a:r>
            <a:r>
              <a:rPr lang="en-US" altLang="zh-CN" sz="2200" smtClean="0">
                <a:latin typeface="微软雅黑" pitchFamily="34" charset="-122"/>
                <a:ea typeface="微软雅黑" pitchFamily="34" charset="-122"/>
              </a:rPr>
              <a:t>5</a:t>
            </a:r>
            <a:r>
              <a:rPr lang="zh-CN" altLang="en-US" sz="2200" smtClean="0">
                <a:latin typeface="微软雅黑" pitchFamily="34" charset="-122"/>
                <a:ea typeface="微软雅黑" pitchFamily="34" charset="-122"/>
              </a:rPr>
              <a:t>倍。在设计</a:t>
            </a:r>
            <a:r>
              <a:rPr lang="en-US" altLang="zh-CN" sz="2200" smtClean="0">
                <a:latin typeface="微软雅黑" pitchFamily="34" charset="-122"/>
                <a:ea typeface="微软雅黑" pitchFamily="34" charset="-122"/>
              </a:rPr>
              <a:t>Ariana 4</a:t>
            </a:r>
            <a:r>
              <a:rPr lang="zh-CN" altLang="en-US" sz="2200" smtClean="0">
                <a:latin typeface="微软雅黑" pitchFamily="34" charset="-122"/>
                <a:ea typeface="微软雅黑" pitchFamily="34" charset="-122"/>
              </a:rPr>
              <a:t>火箭软件时，设计者确认水平速率决不会超出一个</a:t>
            </a:r>
            <a:r>
              <a:rPr lang="en-US" altLang="zh-CN" sz="2200" smtClean="0">
                <a:latin typeface="微软雅黑" pitchFamily="34" charset="-122"/>
                <a:ea typeface="微软雅黑" pitchFamily="34" charset="-122"/>
              </a:rPr>
              <a:t>16</a:t>
            </a:r>
            <a:r>
              <a:rPr lang="zh-CN" altLang="en-US" sz="2200" smtClean="0">
                <a:latin typeface="微软雅黑" pitchFamily="34" charset="-122"/>
                <a:ea typeface="微软雅黑" pitchFamily="34" charset="-122"/>
              </a:rPr>
              <a:t>位的整数，但在设计</a:t>
            </a:r>
            <a:r>
              <a:rPr lang="en-US" altLang="zh-CN" sz="2200" smtClean="0">
                <a:latin typeface="微软雅黑" pitchFamily="34" charset="-122"/>
                <a:ea typeface="微软雅黑" pitchFamily="34" charset="-122"/>
              </a:rPr>
              <a:t>Ariana 5</a:t>
            </a:r>
            <a:r>
              <a:rPr lang="zh-CN" altLang="en-US" sz="2200" smtClean="0">
                <a:latin typeface="微软雅黑" pitchFamily="34" charset="-122"/>
                <a:ea typeface="微软雅黑" pitchFamily="34" charset="-122"/>
              </a:rPr>
              <a:t>时，他们没有重新检查这部分，而是直接使用了原来的设计。</a:t>
            </a:r>
          </a:p>
          <a:p>
            <a:pPr>
              <a:lnSpc>
                <a:spcPct val="120000"/>
              </a:lnSpc>
              <a:spcBef>
                <a:spcPct val="45000"/>
              </a:spcBef>
            </a:pPr>
            <a:r>
              <a:rPr lang="zh-CN" altLang="en-US" sz="2200" smtClean="0">
                <a:latin typeface="微软雅黑" pitchFamily="34" charset="-122"/>
                <a:ea typeface="微软雅黑" pitchFamily="34" charset="-122"/>
              </a:rPr>
              <a:t>在不同数据类型之间转换时，往往隐藏着一些不容易被察觉的错误，这种错误有时会带来重大损失，因此，编程时要非常小心。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8915">
                                            <p:txEl>
                                              <p:pRg st="0" end="0"/>
                                            </p:txEl>
                                          </p:spTgt>
                                        </p:tgtEl>
                                        <p:attrNameLst>
                                          <p:attrName>style.visibility</p:attrName>
                                        </p:attrNameLst>
                                      </p:cBhvr>
                                      <p:to>
                                        <p:strVal val="visible"/>
                                      </p:to>
                                    </p:set>
                                    <p:animEffect transition="in" filter="blinds(horizontal)">
                                      <p:cBhvr>
                                        <p:cTn id="7" dur="500"/>
                                        <p:tgtEl>
                                          <p:spTgt spid="67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8915">
                                            <p:txEl>
                                              <p:pRg st="1" end="1"/>
                                            </p:txEl>
                                          </p:spTgt>
                                        </p:tgtEl>
                                        <p:attrNameLst>
                                          <p:attrName>style.visibility</p:attrName>
                                        </p:attrNameLst>
                                      </p:cBhvr>
                                      <p:to>
                                        <p:strVal val="visible"/>
                                      </p:to>
                                    </p:set>
                                    <p:animEffect transition="in" filter="blinds(horizontal)">
                                      <p:cBhvr>
                                        <p:cTn id="12" dur="500"/>
                                        <p:tgtEl>
                                          <p:spTgt spid="678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8915">
                                            <p:txEl>
                                              <p:pRg st="2" end="2"/>
                                            </p:txEl>
                                          </p:spTgt>
                                        </p:tgtEl>
                                        <p:attrNameLst>
                                          <p:attrName>style.visibility</p:attrName>
                                        </p:attrNameLst>
                                      </p:cBhvr>
                                      <p:to>
                                        <p:strVal val="visible"/>
                                      </p:to>
                                    </p:set>
                                    <p:animEffect transition="in" filter="blinds(horizontal)">
                                      <p:cBhvr>
                                        <p:cTn id="17" dur="500"/>
                                        <p:tgtEl>
                                          <p:spTgt spid="6789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457200" y="98425"/>
            <a:ext cx="8229600" cy="561975"/>
          </a:xfrm>
        </p:spPr>
        <p:txBody>
          <a:bodyPr/>
          <a:lstStyle/>
          <a:p>
            <a:r>
              <a:rPr lang="zh-CN" altLang="en-US" sz="3600" smtClean="0"/>
              <a:t>浮点运算举例</a:t>
            </a:r>
          </a:p>
        </p:txBody>
      </p:sp>
      <p:sp>
        <p:nvSpPr>
          <p:cNvPr id="675843" name="Rectangle 3"/>
          <p:cNvSpPr>
            <a:spLocks noGrp="1" noChangeArrowheads="1"/>
          </p:cNvSpPr>
          <p:nvPr>
            <p:ph type="body" idx="1"/>
          </p:nvPr>
        </p:nvSpPr>
        <p:spPr>
          <a:xfrm>
            <a:off x="134938" y="836613"/>
            <a:ext cx="8937625" cy="6021387"/>
          </a:xfrm>
        </p:spPr>
        <p:txBody>
          <a:bodyPr/>
          <a:lstStyle/>
          <a:p>
            <a:pPr>
              <a:lnSpc>
                <a:spcPct val="120000"/>
              </a:lnSpc>
              <a:spcBef>
                <a:spcPct val="35000"/>
              </a:spcBef>
            </a:pPr>
            <a:r>
              <a:rPr lang="en-US" altLang="zh-CN" sz="2000" smtClean="0">
                <a:latin typeface="微软雅黑" pitchFamily="34" charset="-122"/>
                <a:ea typeface="微软雅黑" pitchFamily="34" charset="-122"/>
              </a:rPr>
              <a:t>1991</a:t>
            </a:r>
            <a:r>
              <a:rPr lang="zh-CN" altLang="en-US" sz="2000" smtClean="0">
                <a:latin typeface="微软雅黑" pitchFamily="34" charset="-122"/>
                <a:ea typeface="微软雅黑" pitchFamily="34" charset="-122"/>
              </a:rPr>
              <a:t>年</a:t>
            </a:r>
            <a:r>
              <a:rPr lang="en-US" altLang="zh-CN" sz="2000" smtClean="0">
                <a:latin typeface="微软雅黑" pitchFamily="34" charset="-122"/>
                <a:ea typeface="微软雅黑" pitchFamily="34" charset="-122"/>
              </a:rPr>
              <a:t>2</a:t>
            </a:r>
            <a:r>
              <a:rPr lang="zh-CN" altLang="en-US" sz="2000" smtClean="0">
                <a:latin typeface="微软雅黑" pitchFamily="34" charset="-122"/>
                <a:ea typeface="微软雅黑" pitchFamily="34" charset="-122"/>
              </a:rPr>
              <a:t>月</a:t>
            </a:r>
            <a:r>
              <a:rPr lang="en-US" altLang="zh-CN" sz="2000" smtClean="0">
                <a:latin typeface="微软雅黑" pitchFamily="34" charset="-122"/>
                <a:ea typeface="微软雅黑" pitchFamily="34" charset="-122"/>
              </a:rPr>
              <a:t>25</a:t>
            </a:r>
            <a:r>
              <a:rPr lang="zh-CN" altLang="en-US" sz="2000" smtClean="0">
                <a:latin typeface="微软雅黑" pitchFamily="34" charset="-122"/>
                <a:ea typeface="微软雅黑" pitchFamily="34" charset="-122"/>
              </a:rPr>
              <a:t>日，海湾战争中，美国在沙特阿拉伯达摩地区设置的爱国者导弹拦截伊拉克的飞毛腿导弹失败，致使飞毛腿导弹击中了沙特阿拉伯载赫蓝的一个美军军营，杀死了美国陆军第十四军需分队的</a:t>
            </a:r>
            <a:r>
              <a:rPr lang="en-US" altLang="zh-CN" sz="2000" smtClean="0">
                <a:latin typeface="微软雅黑" pitchFamily="34" charset="-122"/>
                <a:ea typeface="微软雅黑" pitchFamily="34" charset="-122"/>
              </a:rPr>
              <a:t>28</a:t>
            </a:r>
            <a:r>
              <a:rPr lang="zh-CN" altLang="en-US" sz="2000" smtClean="0">
                <a:latin typeface="微软雅黑" pitchFamily="34" charset="-122"/>
                <a:ea typeface="微软雅黑" pitchFamily="34" charset="-122"/>
              </a:rPr>
              <a:t>名士兵。其原因是由于爱国者导弹系统时钟内的一个软件错误造成的，引起这个软件错误的原因是</a:t>
            </a:r>
            <a:r>
              <a:rPr lang="zh-CN" altLang="en-US" sz="2000" smtClean="0">
                <a:solidFill>
                  <a:srgbClr val="FF0000"/>
                </a:solidFill>
                <a:latin typeface="微软雅黑" pitchFamily="34" charset="-122"/>
                <a:ea typeface="微软雅黑" pitchFamily="34" charset="-122"/>
              </a:rPr>
              <a:t>浮点数的精度问题</a:t>
            </a:r>
            <a:r>
              <a:rPr lang="zh-CN" altLang="en-US" sz="2000" smtClean="0">
                <a:latin typeface="微软雅黑" pitchFamily="34" charset="-122"/>
                <a:ea typeface="微软雅黑" pitchFamily="34" charset="-122"/>
              </a:rPr>
              <a:t>。</a:t>
            </a:r>
            <a:r>
              <a:rPr lang="zh-CN" altLang="en-US" sz="2000" smtClean="0"/>
              <a:t> </a:t>
            </a:r>
          </a:p>
          <a:p>
            <a:pPr>
              <a:lnSpc>
                <a:spcPct val="120000"/>
              </a:lnSpc>
              <a:spcBef>
                <a:spcPct val="35000"/>
              </a:spcBef>
            </a:pPr>
            <a:r>
              <a:rPr lang="zh-CN" altLang="en-US" sz="2000" smtClean="0">
                <a:latin typeface="微软雅黑" pitchFamily="34" charset="-122"/>
                <a:ea typeface="微软雅黑" pitchFamily="34" charset="-122"/>
              </a:rPr>
              <a:t>爱国者导弹系统中有一个内置时钟，用计数器实现，每隔</a:t>
            </a:r>
            <a:r>
              <a:rPr lang="en-US" altLang="zh-CN" sz="2000" smtClean="0">
                <a:latin typeface="微软雅黑" pitchFamily="34" charset="-122"/>
                <a:ea typeface="微软雅黑" pitchFamily="34" charset="-122"/>
              </a:rPr>
              <a:t>0.1</a:t>
            </a:r>
            <a:r>
              <a:rPr lang="zh-CN" altLang="en-US" sz="2000" smtClean="0">
                <a:latin typeface="微软雅黑" pitchFamily="34" charset="-122"/>
                <a:ea typeface="微软雅黑" pitchFamily="34" charset="-122"/>
              </a:rPr>
              <a:t>秒计数一次。程序用</a:t>
            </a:r>
            <a:r>
              <a:rPr lang="en-US" altLang="zh-CN" sz="2000" smtClean="0">
                <a:latin typeface="微软雅黑" pitchFamily="34" charset="-122"/>
                <a:ea typeface="微软雅黑" pitchFamily="34" charset="-122"/>
              </a:rPr>
              <a:t>0.1</a:t>
            </a:r>
            <a:r>
              <a:rPr lang="zh-CN" altLang="en-US" sz="2000" smtClean="0">
                <a:latin typeface="微软雅黑" pitchFamily="34" charset="-122"/>
                <a:ea typeface="微软雅黑" pitchFamily="34" charset="-122"/>
              </a:rPr>
              <a:t>的一个</a:t>
            </a:r>
            <a:r>
              <a:rPr lang="en-US" altLang="zh-CN" sz="2000" smtClean="0">
                <a:solidFill>
                  <a:srgbClr val="FF0000"/>
                </a:solidFill>
                <a:latin typeface="微软雅黑" pitchFamily="34" charset="-122"/>
                <a:ea typeface="微软雅黑" pitchFamily="34" charset="-122"/>
              </a:rPr>
              <a:t>24</a:t>
            </a:r>
            <a:r>
              <a:rPr lang="zh-CN" altLang="en-US" sz="2000" smtClean="0">
                <a:solidFill>
                  <a:srgbClr val="FF0000"/>
                </a:solidFill>
                <a:latin typeface="微软雅黑" pitchFamily="34" charset="-122"/>
                <a:ea typeface="微软雅黑" pitchFamily="34" charset="-122"/>
              </a:rPr>
              <a:t>位定点二进制小数</a:t>
            </a:r>
            <a:r>
              <a:rPr lang="en-US" altLang="zh-CN" sz="2000" smtClean="0">
                <a:solidFill>
                  <a:srgbClr val="FF0000"/>
                </a:solidFill>
                <a:latin typeface="微软雅黑" pitchFamily="34" charset="-122"/>
                <a:ea typeface="微软雅黑" pitchFamily="34" charset="-122"/>
              </a:rPr>
              <a:t>x</a:t>
            </a:r>
            <a:r>
              <a:rPr lang="zh-CN" altLang="en-US" sz="2000" smtClean="0">
                <a:latin typeface="微软雅黑" pitchFamily="34" charset="-122"/>
                <a:ea typeface="微软雅黑" pitchFamily="34" charset="-122"/>
              </a:rPr>
              <a:t>来乘以计数值作为以秒为单位的时间。</a:t>
            </a:r>
          </a:p>
          <a:p>
            <a:pPr>
              <a:lnSpc>
                <a:spcPct val="120000"/>
              </a:lnSpc>
              <a:spcBef>
                <a:spcPct val="35000"/>
              </a:spcBef>
            </a:pPr>
            <a:r>
              <a:rPr lang="en-US" altLang="zh-CN" sz="2000" smtClean="0">
                <a:latin typeface="微软雅黑" pitchFamily="34" charset="-122"/>
                <a:ea typeface="微软雅黑" pitchFamily="34" charset="-122"/>
              </a:rPr>
              <a:t>0.1</a:t>
            </a:r>
            <a:r>
              <a:rPr lang="zh-CN" altLang="en-US" sz="2000" smtClean="0">
                <a:latin typeface="微软雅黑" pitchFamily="34" charset="-122"/>
                <a:ea typeface="微软雅黑" pitchFamily="34" charset="-122"/>
              </a:rPr>
              <a:t>的二进制表示是一个无限循环序列：</a:t>
            </a:r>
            <a:r>
              <a:rPr lang="en-US" altLang="zh-CN" sz="2000" smtClean="0">
                <a:latin typeface="微软雅黑" pitchFamily="34" charset="-122"/>
                <a:ea typeface="微软雅黑" pitchFamily="34" charset="-122"/>
              </a:rPr>
              <a:t>0.00011[0011]…</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x=0.000 1100 1100 1100 1100 1100B</a:t>
            </a:r>
            <a:r>
              <a:rPr lang="zh-CN" altLang="en-US" sz="2000" smtClean="0">
                <a:latin typeface="微软雅黑" pitchFamily="34" charset="-122"/>
                <a:ea typeface="微软雅黑" pitchFamily="34" charset="-122"/>
              </a:rPr>
              <a:t>。显然，</a:t>
            </a:r>
            <a:r>
              <a:rPr lang="en-US" altLang="zh-CN" sz="2000" smtClean="0">
                <a:latin typeface="微软雅黑" pitchFamily="34" charset="-122"/>
                <a:ea typeface="微软雅黑" pitchFamily="34" charset="-122"/>
              </a:rPr>
              <a:t>x</a:t>
            </a:r>
            <a:r>
              <a:rPr lang="zh-CN" altLang="en-US" sz="2000" smtClean="0">
                <a:latin typeface="微软雅黑" pitchFamily="34" charset="-122"/>
                <a:ea typeface="微软雅黑" pitchFamily="34" charset="-122"/>
              </a:rPr>
              <a:t>是</a:t>
            </a:r>
            <a:r>
              <a:rPr lang="en-US" altLang="zh-CN" sz="2000" smtClean="0">
                <a:latin typeface="微软雅黑" pitchFamily="34" charset="-122"/>
                <a:ea typeface="微软雅黑" pitchFamily="34" charset="-122"/>
              </a:rPr>
              <a:t>0.1</a:t>
            </a:r>
            <a:r>
              <a:rPr lang="zh-CN" altLang="en-US" sz="2000" smtClean="0">
                <a:latin typeface="微软雅黑" pitchFamily="34" charset="-122"/>
                <a:ea typeface="微软雅黑" pitchFamily="34" charset="-122"/>
              </a:rPr>
              <a:t>的近似表示，</a:t>
            </a:r>
            <a:r>
              <a:rPr lang="en-US" altLang="zh-CN" sz="2000" smtClean="0">
                <a:solidFill>
                  <a:srgbClr val="FF0000"/>
                </a:solidFill>
                <a:latin typeface="微软雅黑" pitchFamily="34" charset="-122"/>
                <a:ea typeface="微软雅黑" pitchFamily="34" charset="-122"/>
              </a:rPr>
              <a:t>0.1-x</a:t>
            </a:r>
          </a:p>
          <a:p>
            <a:pPr>
              <a:lnSpc>
                <a:spcPct val="120000"/>
              </a:lnSpc>
              <a:spcBef>
                <a:spcPct val="35000"/>
              </a:spcBef>
              <a:buFontTx/>
              <a:buNone/>
            </a:pPr>
            <a:r>
              <a:rPr lang="en-US" altLang="zh-CN" sz="2000" smtClean="0">
                <a:latin typeface="微软雅黑" pitchFamily="34" charset="-122"/>
                <a:ea typeface="微软雅黑" pitchFamily="34" charset="-122"/>
              </a:rPr>
              <a:t>     = 0.000 1100 1100 1100 1100 1100 [1100]… - </a:t>
            </a:r>
          </a:p>
          <a:p>
            <a:pPr>
              <a:lnSpc>
                <a:spcPct val="120000"/>
              </a:lnSpc>
              <a:spcBef>
                <a:spcPct val="35000"/>
              </a:spcBef>
              <a:buFontTx/>
              <a:buNone/>
            </a:pPr>
            <a:r>
              <a:rPr lang="en-US" altLang="zh-CN" sz="2000" smtClean="0">
                <a:latin typeface="微软雅黑" pitchFamily="34" charset="-122"/>
                <a:ea typeface="微软雅黑" pitchFamily="34" charset="-122"/>
              </a:rPr>
              <a:t>        0.000 1100 1100 1100 1100 1100B</a:t>
            </a:r>
            <a:r>
              <a:rPr lang="zh-CN" altLang="en-US" sz="2000" smtClean="0">
                <a:latin typeface="微软雅黑" pitchFamily="34" charset="-122"/>
                <a:ea typeface="微软雅黑" pitchFamily="34" charset="-122"/>
              </a:rPr>
              <a:t>，即为：</a:t>
            </a:r>
          </a:p>
          <a:p>
            <a:pPr>
              <a:lnSpc>
                <a:spcPct val="120000"/>
              </a:lnSpc>
              <a:spcBef>
                <a:spcPct val="35000"/>
              </a:spcBef>
              <a:buFontTx/>
              <a:buNone/>
            </a:pPr>
            <a:r>
              <a:rPr lang="en-US" altLang="zh-CN" sz="2000" smtClean="0">
                <a:latin typeface="微软雅黑" pitchFamily="34" charset="-122"/>
                <a:ea typeface="微软雅黑" pitchFamily="34" charset="-122"/>
              </a:rPr>
              <a:t>     =0.000 0000 0000 0000 0000 0</a:t>
            </a:r>
            <a:r>
              <a:rPr lang="en-US" altLang="zh-CN" sz="2000" smtClean="0">
                <a:solidFill>
                  <a:srgbClr val="0033CC"/>
                </a:solidFill>
                <a:latin typeface="微软雅黑" pitchFamily="34" charset="-122"/>
                <a:ea typeface="微软雅黑" pitchFamily="34" charset="-122"/>
              </a:rPr>
              <a:t>000 1100 [1100]…</a:t>
            </a:r>
            <a:r>
              <a:rPr lang="en-US" altLang="zh-CN" sz="2000" smtClean="0">
                <a:latin typeface="微软雅黑" pitchFamily="34" charset="-122"/>
                <a:ea typeface="微软雅黑" pitchFamily="34" charset="-122"/>
              </a:rPr>
              <a:t>B</a:t>
            </a:r>
          </a:p>
          <a:p>
            <a:pPr>
              <a:lnSpc>
                <a:spcPct val="120000"/>
              </a:lnSpc>
              <a:spcBef>
                <a:spcPct val="35000"/>
              </a:spcBef>
              <a:buFontTx/>
              <a:buNone/>
            </a:pPr>
            <a:r>
              <a:rPr lang="en-US" altLang="zh-CN" sz="2000" smtClean="0">
                <a:latin typeface="微软雅黑" pitchFamily="34" charset="-122"/>
                <a:ea typeface="微软雅黑" pitchFamily="34" charset="-122"/>
              </a:rPr>
              <a:t>     =2</a:t>
            </a:r>
            <a:r>
              <a:rPr lang="en-US" altLang="zh-CN" sz="2000" baseline="30000" smtClean="0">
                <a:latin typeface="微软雅黑" pitchFamily="34" charset="-122"/>
                <a:ea typeface="微软雅黑" pitchFamily="34" charset="-122"/>
              </a:rPr>
              <a:t>-20</a:t>
            </a:r>
            <a:r>
              <a:rPr lang="en-US" altLang="zh-CN" sz="2000" smtClean="0">
                <a:latin typeface="微软雅黑" pitchFamily="34" charset="-122"/>
                <a:ea typeface="微软雅黑" pitchFamily="34" charset="-122"/>
              </a:rPr>
              <a:t>×0.1 </a:t>
            </a:r>
            <a:r>
              <a:rPr lang="en-US" altLang="zh-CN" sz="2200" smtClean="0">
                <a:latin typeface="微软雅黑" pitchFamily="34" charset="-122"/>
                <a:ea typeface="微软雅黑" pitchFamily="34" charset="-122"/>
                <a:sym typeface="Symbol" pitchFamily="18" charset="2"/>
              </a:rPr>
              <a:t></a:t>
            </a:r>
            <a:r>
              <a:rPr lang="en-US" altLang="zh-CN" sz="2000" smtClean="0">
                <a:latin typeface="微软雅黑" pitchFamily="34" charset="-122"/>
                <a:ea typeface="微软雅黑" pitchFamily="34" charset="-122"/>
                <a:sym typeface="Symbol" pitchFamily="18" charset="2"/>
              </a:rPr>
              <a:t> </a:t>
            </a:r>
            <a:r>
              <a:rPr lang="en-US" altLang="zh-CN" sz="2000" smtClean="0">
                <a:latin typeface="微软雅黑" pitchFamily="34" charset="-122"/>
                <a:ea typeface="微软雅黑" pitchFamily="34" charset="-122"/>
              </a:rPr>
              <a:t>9.54×10</a:t>
            </a:r>
            <a:r>
              <a:rPr lang="en-US" altLang="zh-CN" sz="2000" baseline="30000" smtClean="0">
                <a:latin typeface="微软雅黑" pitchFamily="34" charset="-122"/>
                <a:ea typeface="微软雅黑" pitchFamily="34" charset="-122"/>
              </a:rPr>
              <a:t>-8</a:t>
            </a:r>
            <a:endParaRPr lang="zh-CN" altLang="en-US" sz="2000" baseline="3000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457200" y="98425"/>
            <a:ext cx="8229600" cy="561975"/>
          </a:xfrm>
        </p:spPr>
        <p:txBody>
          <a:bodyPr/>
          <a:lstStyle/>
          <a:p>
            <a:r>
              <a:rPr lang="zh-CN" altLang="en-US" sz="3600" smtClean="0"/>
              <a:t>浮点运算举例</a:t>
            </a:r>
          </a:p>
        </p:txBody>
      </p:sp>
      <p:sp>
        <p:nvSpPr>
          <p:cNvPr id="679940" name="Rectangle 4"/>
          <p:cNvSpPr>
            <a:spLocks noGrp="1" noChangeArrowheads="1"/>
          </p:cNvSpPr>
          <p:nvPr>
            <p:ph type="body" idx="1"/>
          </p:nvPr>
        </p:nvSpPr>
        <p:spPr>
          <a:xfrm>
            <a:off x="0" y="863600"/>
            <a:ext cx="8686800" cy="5218113"/>
          </a:xfrm>
          <a:noFill/>
          <a:ln/>
        </p:spPr>
        <p:txBody>
          <a:bodyPr/>
          <a:lstStyle/>
          <a:p>
            <a:pPr>
              <a:lnSpc>
                <a:spcPct val="125000"/>
              </a:lnSpc>
              <a:spcBef>
                <a:spcPct val="45000"/>
              </a:spcBef>
              <a:buFontTx/>
              <a:buNone/>
            </a:pPr>
            <a:r>
              <a:rPr lang="zh-CN" altLang="en-US" smtClean="0">
                <a:latin typeface="微软雅黑" pitchFamily="34" charset="-122"/>
                <a:ea typeface="微软雅黑" pitchFamily="34" charset="-122"/>
              </a:rPr>
              <a:t>    </a:t>
            </a:r>
            <a:r>
              <a:rPr lang="zh-CN" altLang="en-US" sz="2200" smtClean="0">
                <a:latin typeface="微软雅黑" pitchFamily="34" charset="-122"/>
                <a:ea typeface="微软雅黑" pitchFamily="34" charset="-122"/>
              </a:rPr>
              <a:t>已知在爱国者导弹准备拦截飞毛腿导弹之前，已经连续工作了</a:t>
            </a:r>
            <a:r>
              <a:rPr lang="en-US" altLang="zh-CN" sz="2200" smtClean="0">
                <a:latin typeface="微软雅黑" pitchFamily="34" charset="-122"/>
                <a:ea typeface="微软雅黑" pitchFamily="34" charset="-122"/>
              </a:rPr>
              <a:t>100</a:t>
            </a:r>
            <a:r>
              <a:rPr lang="zh-CN" altLang="en-US" sz="2200" smtClean="0">
                <a:latin typeface="微软雅黑" pitchFamily="34" charset="-122"/>
                <a:ea typeface="微软雅黑" pitchFamily="34" charset="-122"/>
              </a:rPr>
              <a:t>小时，飞毛腿的速度大约为</a:t>
            </a:r>
            <a:r>
              <a:rPr lang="en-US" altLang="zh-CN" sz="2200" smtClean="0">
                <a:latin typeface="微软雅黑" pitchFamily="34" charset="-122"/>
                <a:ea typeface="微软雅黑" pitchFamily="34" charset="-122"/>
              </a:rPr>
              <a:t>2000</a:t>
            </a:r>
            <a:r>
              <a:rPr lang="zh-CN" altLang="en-US" sz="2200" smtClean="0">
                <a:latin typeface="微软雅黑" pitchFamily="34" charset="-122"/>
                <a:ea typeface="微软雅黑" pitchFamily="34" charset="-122"/>
              </a:rPr>
              <a:t>米</a:t>
            </a:r>
            <a:r>
              <a:rPr lang="en-US" altLang="zh-CN" sz="2200" smtClean="0">
                <a:latin typeface="微软雅黑" pitchFamily="34" charset="-122"/>
                <a:ea typeface="微软雅黑" pitchFamily="34" charset="-122"/>
              </a:rPr>
              <a:t>/</a:t>
            </a:r>
            <a:r>
              <a:rPr lang="zh-CN" altLang="en-US" sz="2200" smtClean="0">
                <a:latin typeface="微软雅黑" pitchFamily="34" charset="-122"/>
                <a:ea typeface="微软雅黑" pitchFamily="34" charset="-122"/>
              </a:rPr>
              <a:t>秒，则由于时钟计算误差而导致的距离误差是多少？</a:t>
            </a:r>
            <a:r>
              <a:rPr lang="zh-CN" altLang="en-US" sz="2200" smtClean="0"/>
              <a:t> </a:t>
            </a:r>
            <a:endParaRPr lang="zh-CN" altLang="en-US" sz="2200" smtClean="0">
              <a:latin typeface="微软雅黑" pitchFamily="34" charset="-122"/>
              <a:ea typeface="微软雅黑" pitchFamily="34" charset="-122"/>
            </a:endParaRPr>
          </a:p>
          <a:p>
            <a:pPr>
              <a:lnSpc>
                <a:spcPct val="125000"/>
              </a:lnSpc>
              <a:spcBef>
                <a:spcPct val="45000"/>
              </a:spcBef>
              <a:buFontTx/>
              <a:buNone/>
            </a:pPr>
            <a:r>
              <a:rPr lang="zh-CN" altLang="en-US" sz="2200" smtClean="0">
                <a:latin typeface="微软雅黑" pitchFamily="34" charset="-122"/>
                <a:ea typeface="微软雅黑" pitchFamily="34" charset="-122"/>
              </a:rPr>
              <a:t>    </a:t>
            </a:r>
            <a:r>
              <a:rPr lang="en-US" altLang="zh-CN" sz="2200" smtClean="0">
                <a:latin typeface="微软雅黑" pitchFamily="34" charset="-122"/>
                <a:ea typeface="微软雅黑" pitchFamily="34" charset="-122"/>
              </a:rPr>
              <a:t>100</a:t>
            </a:r>
            <a:r>
              <a:rPr lang="zh-CN" altLang="en-US" sz="2200" smtClean="0">
                <a:latin typeface="微软雅黑" pitchFamily="34" charset="-122"/>
                <a:ea typeface="微软雅黑" pitchFamily="34" charset="-122"/>
              </a:rPr>
              <a:t>小时相当于计数了</a:t>
            </a:r>
            <a:r>
              <a:rPr lang="en-US" altLang="zh-CN" sz="2200" smtClean="0">
                <a:latin typeface="微软雅黑" pitchFamily="34" charset="-122"/>
                <a:ea typeface="微软雅黑" pitchFamily="34" charset="-122"/>
              </a:rPr>
              <a:t>100×60×60×10=36×10</a:t>
            </a:r>
            <a:r>
              <a:rPr lang="en-US" altLang="zh-CN" sz="2200" baseline="30000" smtClean="0">
                <a:latin typeface="微软雅黑" pitchFamily="34" charset="-122"/>
                <a:ea typeface="微软雅黑" pitchFamily="34" charset="-122"/>
              </a:rPr>
              <a:t>5</a:t>
            </a:r>
            <a:r>
              <a:rPr lang="zh-CN" altLang="en-US" sz="2200" smtClean="0">
                <a:latin typeface="微软雅黑" pitchFamily="34" charset="-122"/>
                <a:ea typeface="微软雅黑" pitchFamily="34" charset="-122"/>
              </a:rPr>
              <a:t>次，因而导弹的时钟已经偏差了</a:t>
            </a:r>
            <a:r>
              <a:rPr lang="en-US" altLang="zh-CN" sz="2200" smtClean="0">
                <a:latin typeface="微软雅黑" pitchFamily="34" charset="-122"/>
                <a:ea typeface="微软雅黑" pitchFamily="34" charset="-122"/>
              </a:rPr>
              <a:t>9.54×10</a:t>
            </a:r>
            <a:r>
              <a:rPr lang="en-US" altLang="zh-CN" sz="2200" baseline="30000" smtClean="0">
                <a:latin typeface="微软雅黑" pitchFamily="34" charset="-122"/>
                <a:ea typeface="微软雅黑" pitchFamily="34" charset="-122"/>
              </a:rPr>
              <a:t>-8</a:t>
            </a:r>
            <a:r>
              <a:rPr lang="en-US" altLang="zh-CN" sz="2200" smtClean="0">
                <a:latin typeface="微软雅黑" pitchFamily="34" charset="-122"/>
                <a:ea typeface="微软雅黑" pitchFamily="34" charset="-122"/>
              </a:rPr>
              <a:t>×36×10</a:t>
            </a:r>
            <a:r>
              <a:rPr lang="en-US" altLang="zh-CN" sz="2200" baseline="30000" smtClean="0">
                <a:latin typeface="微软雅黑" pitchFamily="34" charset="-122"/>
                <a:ea typeface="微软雅黑" pitchFamily="34" charset="-122"/>
              </a:rPr>
              <a:t>5</a:t>
            </a:r>
            <a:r>
              <a:rPr lang="en-US" altLang="zh-CN" sz="2200" smtClean="0">
                <a:latin typeface="微软雅黑" pitchFamily="34" charset="-122"/>
                <a:ea typeface="微软雅黑" pitchFamily="34" charset="-122"/>
                <a:sym typeface="Symbol" pitchFamily="18" charset="2"/>
              </a:rPr>
              <a:t></a:t>
            </a:r>
            <a:r>
              <a:rPr lang="en-US" altLang="zh-CN" sz="2200" smtClean="0">
                <a:latin typeface="微软雅黑" pitchFamily="34" charset="-122"/>
                <a:ea typeface="微软雅黑" pitchFamily="34" charset="-122"/>
              </a:rPr>
              <a:t>0.343</a:t>
            </a:r>
            <a:r>
              <a:rPr lang="zh-CN" altLang="en-US" sz="2200" smtClean="0">
                <a:latin typeface="微软雅黑" pitchFamily="34" charset="-122"/>
                <a:ea typeface="微软雅黑" pitchFamily="34" charset="-122"/>
                <a:sym typeface="Symbol" pitchFamily="18" charset="2"/>
              </a:rPr>
              <a:t>秒</a:t>
            </a:r>
            <a:r>
              <a:rPr lang="zh-CN" altLang="en-US" sz="2200" smtClean="0">
                <a:sym typeface="Symbol" pitchFamily="18" charset="2"/>
              </a:rPr>
              <a:t> </a:t>
            </a:r>
          </a:p>
          <a:p>
            <a:pPr>
              <a:lnSpc>
                <a:spcPct val="125000"/>
              </a:lnSpc>
              <a:spcBef>
                <a:spcPct val="45000"/>
              </a:spcBef>
              <a:buFontTx/>
              <a:buNone/>
            </a:pPr>
            <a:r>
              <a:rPr lang="zh-CN" altLang="en-US" sz="2200" smtClean="0">
                <a:latin typeface="微软雅黑" pitchFamily="34" charset="-122"/>
                <a:ea typeface="微软雅黑" pitchFamily="34" charset="-122"/>
              </a:rPr>
              <a:t>    因此，距离误差是</a:t>
            </a:r>
            <a:r>
              <a:rPr lang="en-US" altLang="zh-CN" sz="2200" smtClean="0">
                <a:latin typeface="微软雅黑" pitchFamily="34" charset="-122"/>
                <a:ea typeface="微软雅黑" pitchFamily="34" charset="-122"/>
              </a:rPr>
              <a:t>2000×0.343</a:t>
            </a:r>
            <a:r>
              <a:rPr lang="zh-CN" altLang="en-US" sz="2200" smtClean="0">
                <a:latin typeface="微软雅黑" pitchFamily="34" charset="-122"/>
                <a:ea typeface="微软雅黑" pitchFamily="34" charset="-122"/>
                <a:sym typeface="Symbol" pitchFamily="18" charset="2"/>
              </a:rPr>
              <a:t>秒</a:t>
            </a:r>
            <a:r>
              <a:rPr lang="zh-CN" altLang="en-US" sz="2200" smtClean="0">
                <a:sym typeface="Symbol" pitchFamily="18" charset="2"/>
              </a:rPr>
              <a:t> </a:t>
            </a:r>
            <a:r>
              <a:rPr lang="en-US" altLang="zh-CN" sz="2200" smtClean="0">
                <a:latin typeface="微软雅黑" pitchFamily="34" charset="-122"/>
                <a:ea typeface="微软雅黑" pitchFamily="34" charset="-122"/>
                <a:sym typeface="Symbol" pitchFamily="18" charset="2"/>
              </a:rPr>
              <a:t></a:t>
            </a:r>
            <a:r>
              <a:rPr lang="zh-CN" altLang="en-US" sz="2200" smtClean="0">
                <a:sym typeface="Symbol" pitchFamily="18" charset="2"/>
              </a:rPr>
              <a:t> </a:t>
            </a:r>
            <a:r>
              <a:rPr lang="en-US" altLang="zh-CN" sz="2200" smtClean="0">
                <a:latin typeface="微软雅黑" pitchFamily="34" charset="-122"/>
                <a:ea typeface="微软雅黑" pitchFamily="34" charset="-122"/>
              </a:rPr>
              <a:t>687</a:t>
            </a:r>
            <a:r>
              <a:rPr lang="zh-CN" altLang="en-US" sz="2200" smtClean="0">
                <a:latin typeface="微软雅黑" pitchFamily="34" charset="-122"/>
                <a:ea typeface="微软雅黑" pitchFamily="34" charset="-122"/>
              </a:rPr>
              <a:t>米</a:t>
            </a:r>
          </a:p>
          <a:p>
            <a:pPr>
              <a:spcBef>
                <a:spcPct val="25000"/>
              </a:spcBef>
            </a:pPr>
            <a:endParaRPr lang="zh-CN" altLang="en-US" smtClean="0">
              <a:latin typeface="微软雅黑" pitchFamily="34" charset="-122"/>
              <a:ea typeface="微软雅黑" pitchFamily="34" charset="-122"/>
            </a:endParaRPr>
          </a:p>
        </p:txBody>
      </p:sp>
      <p:sp>
        <p:nvSpPr>
          <p:cNvPr id="679941" name="Rectangle 5"/>
          <p:cNvSpPr>
            <a:spLocks noChangeArrowheads="1"/>
          </p:cNvSpPr>
          <p:nvPr/>
        </p:nvSpPr>
        <p:spPr bwMode="auto">
          <a:xfrm>
            <a:off x="296863" y="4473575"/>
            <a:ext cx="8596312" cy="1806575"/>
          </a:xfrm>
          <a:prstGeom prst="rect">
            <a:avLst/>
          </a:prstGeom>
          <a:noFill/>
          <a:ln w="9525">
            <a:noFill/>
            <a:miter lim="800000"/>
            <a:headEnd/>
            <a:tailEnd/>
          </a:ln>
          <a:effectLst/>
        </p:spPr>
        <p:txBody>
          <a:bodyPr anchor="ctr">
            <a:spAutoFit/>
          </a:bodyPr>
          <a:lstStyle/>
          <a:p>
            <a:pPr eaLnBrk="0" hangingPunct="0">
              <a:lnSpc>
                <a:spcPct val="125000"/>
              </a:lnSpc>
            </a:pPr>
            <a:r>
              <a:rPr lang="zh-CN" altLang="en-US" b="1">
                <a:solidFill>
                  <a:srgbClr val="FF0000"/>
                </a:solidFill>
                <a:latin typeface="微软雅黑" pitchFamily="34" charset="-122"/>
                <a:ea typeface="微软雅黑" pitchFamily="34" charset="-122"/>
              </a:rPr>
              <a:t>小故事：</a:t>
            </a:r>
            <a:r>
              <a:rPr lang="zh-CN" altLang="en-US" b="1">
                <a:latin typeface="微软雅黑" pitchFamily="34" charset="-122"/>
                <a:ea typeface="微软雅黑" pitchFamily="34" charset="-122"/>
              </a:rPr>
              <a:t>实际上，以色列方面已经发现了这个问题并于</a:t>
            </a:r>
            <a:r>
              <a:rPr lang="en-US" altLang="zh-CN" b="1">
                <a:latin typeface="微软雅黑" pitchFamily="34" charset="-122"/>
                <a:ea typeface="微软雅黑" pitchFamily="34" charset="-122"/>
              </a:rPr>
              <a:t>1991</a:t>
            </a:r>
            <a:r>
              <a:rPr lang="zh-CN" altLang="en-US" b="1">
                <a:latin typeface="微软雅黑" pitchFamily="34" charset="-122"/>
                <a:ea typeface="微软雅黑" pitchFamily="34" charset="-122"/>
              </a:rPr>
              <a:t>年</a:t>
            </a:r>
            <a:r>
              <a:rPr lang="en-US" altLang="zh-CN" b="1">
                <a:latin typeface="微软雅黑" pitchFamily="34" charset="-122"/>
                <a:ea typeface="微软雅黑" pitchFamily="34" charset="-122"/>
              </a:rPr>
              <a:t>2</a:t>
            </a:r>
            <a:r>
              <a:rPr lang="zh-CN" altLang="en-US" b="1">
                <a:latin typeface="微软雅黑" pitchFamily="34" charset="-122"/>
                <a:ea typeface="微软雅黑" pitchFamily="34" charset="-122"/>
              </a:rPr>
              <a:t>月</a:t>
            </a:r>
            <a:r>
              <a:rPr lang="en-US" altLang="zh-CN" b="1">
                <a:latin typeface="微软雅黑" pitchFamily="34" charset="-122"/>
                <a:ea typeface="微软雅黑" pitchFamily="34" charset="-122"/>
              </a:rPr>
              <a:t>11</a:t>
            </a:r>
            <a:r>
              <a:rPr lang="zh-CN" altLang="en-US" b="1">
                <a:latin typeface="微软雅黑" pitchFamily="34" charset="-122"/>
                <a:ea typeface="微软雅黑" pitchFamily="34" charset="-122"/>
              </a:rPr>
              <a:t>日知会了美国陆军及爱国者计划办公室（软件制造商）。</a:t>
            </a:r>
            <a:r>
              <a:rPr lang="zh-CN" altLang="en-US" b="1">
                <a:solidFill>
                  <a:srgbClr val="0033CC"/>
                </a:solidFill>
                <a:latin typeface="微软雅黑" pitchFamily="34" charset="-122"/>
                <a:ea typeface="微软雅黑" pitchFamily="34" charset="-122"/>
              </a:rPr>
              <a:t>以色列方面建议重新启动爱国者系统的电脑作为暂时解决方案，可是美国陆军方面却不知道每次需要间隔多少时间重新启动系统一次。</a:t>
            </a:r>
            <a:r>
              <a:rPr lang="en-US" altLang="zh-CN" b="1">
                <a:latin typeface="微软雅黑" pitchFamily="34" charset="-122"/>
                <a:ea typeface="微软雅黑" pitchFamily="34" charset="-122"/>
              </a:rPr>
              <a:t>1991</a:t>
            </a:r>
            <a:r>
              <a:rPr lang="zh-CN" altLang="en-US" b="1">
                <a:latin typeface="微软雅黑" pitchFamily="34" charset="-122"/>
                <a:ea typeface="微软雅黑" pitchFamily="34" charset="-122"/>
              </a:rPr>
              <a:t>年</a:t>
            </a:r>
            <a:r>
              <a:rPr lang="en-US" altLang="zh-CN" b="1">
                <a:latin typeface="微软雅黑" pitchFamily="34" charset="-122"/>
                <a:ea typeface="微软雅黑" pitchFamily="34" charset="-122"/>
              </a:rPr>
              <a:t>2</a:t>
            </a:r>
            <a:r>
              <a:rPr lang="zh-CN" altLang="en-US" b="1">
                <a:latin typeface="微软雅黑" pitchFamily="34" charset="-122"/>
                <a:ea typeface="微软雅黑" pitchFamily="34" charset="-122"/>
              </a:rPr>
              <a:t>月</a:t>
            </a:r>
            <a:r>
              <a:rPr lang="en-US" altLang="zh-CN" b="1">
                <a:latin typeface="微软雅黑" pitchFamily="34" charset="-122"/>
                <a:ea typeface="微软雅黑" pitchFamily="34" charset="-122"/>
              </a:rPr>
              <a:t>16</a:t>
            </a:r>
            <a:r>
              <a:rPr lang="zh-CN" altLang="en-US" b="1">
                <a:latin typeface="微软雅黑" pitchFamily="34" charset="-122"/>
                <a:ea typeface="微软雅黑" pitchFamily="34" charset="-122"/>
              </a:rPr>
              <a:t>日，制造商向美国陆军提供了更新软件，但这个软件最终却在飞毛腿导弹击中军营后的一天才运抵部队。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9940">
                                            <p:txEl>
                                              <p:pRg st="0" end="0"/>
                                            </p:txEl>
                                          </p:spTgt>
                                        </p:tgtEl>
                                        <p:attrNameLst>
                                          <p:attrName>style.visibility</p:attrName>
                                        </p:attrNameLst>
                                      </p:cBhvr>
                                      <p:to>
                                        <p:strVal val="visible"/>
                                      </p:to>
                                    </p:set>
                                    <p:animEffect transition="in" filter="blinds(horizontal)">
                                      <p:cBhvr>
                                        <p:cTn id="7" dur="500"/>
                                        <p:tgtEl>
                                          <p:spTgt spid="6799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9940">
                                            <p:txEl>
                                              <p:pRg st="1" end="1"/>
                                            </p:txEl>
                                          </p:spTgt>
                                        </p:tgtEl>
                                        <p:attrNameLst>
                                          <p:attrName>style.visibility</p:attrName>
                                        </p:attrNameLst>
                                      </p:cBhvr>
                                      <p:to>
                                        <p:strVal val="visible"/>
                                      </p:to>
                                    </p:set>
                                    <p:animEffect transition="in" filter="blinds(horizontal)">
                                      <p:cBhvr>
                                        <p:cTn id="12" dur="500"/>
                                        <p:tgtEl>
                                          <p:spTgt spid="6799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9940">
                                            <p:txEl>
                                              <p:pRg st="2" end="2"/>
                                            </p:txEl>
                                          </p:spTgt>
                                        </p:tgtEl>
                                        <p:attrNameLst>
                                          <p:attrName>style.visibility</p:attrName>
                                        </p:attrNameLst>
                                      </p:cBhvr>
                                      <p:to>
                                        <p:strVal val="visible"/>
                                      </p:to>
                                    </p:set>
                                    <p:animEffect transition="in" filter="blinds(horizontal)">
                                      <p:cBhvr>
                                        <p:cTn id="17" dur="500"/>
                                        <p:tgtEl>
                                          <p:spTgt spid="67994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79941"/>
                                        </p:tgtEl>
                                        <p:attrNameLst>
                                          <p:attrName>style.visibility</p:attrName>
                                        </p:attrNameLst>
                                      </p:cBhvr>
                                      <p:to>
                                        <p:strVal val="visible"/>
                                      </p:to>
                                    </p:set>
                                    <p:animEffect transition="in" filter="blinds(horizontal)">
                                      <p:cBhvr>
                                        <p:cTn id="22" dur="500"/>
                                        <p:tgtEl>
                                          <p:spTgt spid="679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457200" y="98425"/>
            <a:ext cx="8229600" cy="561975"/>
          </a:xfrm>
        </p:spPr>
        <p:txBody>
          <a:bodyPr/>
          <a:lstStyle/>
          <a:p>
            <a:r>
              <a:rPr lang="zh-CN" altLang="en-US" sz="3600" smtClean="0"/>
              <a:t>浮点运算举例</a:t>
            </a:r>
          </a:p>
        </p:txBody>
      </p:sp>
      <p:sp>
        <p:nvSpPr>
          <p:cNvPr id="680963" name="Rectangle 3"/>
          <p:cNvSpPr>
            <a:spLocks noGrp="1" noChangeArrowheads="1"/>
          </p:cNvSpPr>
          <p:nvPr>
            <p:ph type="body" idx="1"/>
          </p:nvPr>
        </p:nvSpPr>
        <p:spPr>
          <a:xfrm>
            <a:off x="161925" y="819150"/>
            <a:ext cx="8731250" cy="5805488"/>
          </a:xfrm>
        </p:spPr>
        <p:txBody>
          <a:bodyPr/>
          <a:lstStyle/>
          <a:p>
            <a:pPr>
              <a:spcBef>
                <a:spcPct val="25000"/>
              </a:spcBef>
            </a:pPr>
            <a:r>
              <a:rPr lang="zh-CN" altLang="en-US" sz="2000" dirty="0" smtClean="0">
                <a:latin typeface="微软雅黑" pitchFamily="34" charset="-122"/>
                <a:ea typeface="微软雅黑" pitchFamily="34" charset="-122"/>
              </a:rPr>
              <a:t>若</a:t>
            </a:r>
            <a:r>
              <a:rPr lang="en-US" altLang="zh-CN" sz="2000" dirty="0" smtClean="0">
                <a:latin typeface="微软雅黑" pitchFamily="34" charset="-122"/>
                <a:ea typeface="微软雅黑" pitchFamily="34" charset="-122"/>
              </a:rPr>
              <a:t>x</a:t>
            </a:r>
            <a:r>
              <a:rPr lang="zh-CN" altLang="en-US" sz="2000" dirty="0" smtClean="0">
                <a:latin typeface="微软雅黑" pitchFamily="34" charset="-122"/>
                <a:ea typeface="微软雅黑" pitchFamily="34" charset="-122"/>
              </a:rPr>
              <a:t>用</a:t>
            </a:r>
            <a:r>
              <a:rPr lang="en-US" altLang="zh-CN" sz="2000" dirty="0" smtClean="0">
                <a:latin typeface="微软雅黑" pitchFamily="34" charset="-122"/>
                <a:ea typeface="微软雅黑" pitchFamily="34" charset="-122"/>
              </a:rPr>
              <a:t>float</a:t>
            </a:r>
            <a:r>
              <a:rPr lang="zh-CN" altLang="en-US" sz="2000" dirty="0" smtClean="0">
                <a:latin typeface="微软雅黑" pitchFamily="34" charset="-122"/>
                <a:ea typeface="微软雅黑" pitchFamily="34" charset="-122"/>
              </a:rPr>
              <a:t>型表示，则</a:t>
            </a:r>
            <a:r>
              <a:rPr lang="en-US" altLang="zh-CN" sz="2000" dirty="0" smtClean="0">
                <a:latin typeface="微软雅黑" pitchFamily="34" charset="-122"/>
                <a:ea typeface="微软雅黑" pitchFamily="34" charset="-122"/>
              </a:rPr>
              <a:t>x</a:t>
            </a:r>
            <a:r>
              <a:rPr lang="zh-CN" altLang="en-US" sz="2000" dirty="0" smtClean="0">
                <a:latin typeface="微软雅黑" pitchFamily="34" charset="-122"/>
                <a:ea typeface="微软雅黑" pitchFamily="34" charset="-122"/>
              </a:rPr>
              <a:t>的机器数是什么？</a:t>
            </a:r>
            <a:r>
              <a:rPr lang="en-US" altLang="zh-CN" sz="2000" dirty="0" smtClean="0">
                <a:latin typeface="微软雅黑" pitchFamily="34" charset="-122"/>
                <a:ea typeface="微软雅黑" pitchFamily="34" charset="-122"/>
              </a:rPr>
              <a:t>0.1</a:t>
            </a:r>
            <a:r>
              <a:rPr lang="zh-CN" altLang="en-US" sz="2000" dirty="0" smtClean="0">
                <a:latin typeface="微软雅黑" pitchFamily="34" charset="-122"/>
                <a:ea typeface="微软雅黑" pitchFamily="34" charset="-122"/>
              </a:rPr>
              <a:t>与</a:t>
            </a:r>
            <a:r>
              <a:rPr lang="en-US" altLang="zh-CN" sz="2000" dirty="0" smtClean="0">
                <a:latin typeface="微软雅黑" pitchFamily="34" charset="-122"/>
                <a:ea typeface="微软雅黑" pitchFamily="34" charset="-122"/>
              </a:rPr>
              <a:t>x</a:t>
            </a:r>
            <a:r>
              <a:rPr lang="zh-CN" altLang="en-US" sz="2000" dirty="0" smtClean="0">
                <a:latin typeface="微软雅黑" pitchFamily="34" charset="-122"/>
                <a:ea typeface="微软雅黑" pitchFamily="34" charset="-122"/>
              </a:rPr>
              <a:t>的偏差是多少？系统运行</a:t>
            </a:r>
            <a:r>
              <a:rPr lang="en-US" altLang="zh-CN" sz="2000" dirty="0" smtClean="0">
                <a:latin typeface="微软雅黑" pitchFamily="34" charset="-122"/>
                <a:ea typeface="微软雅黑" pitchFamily="34" charset="-122"/>
              </a:rPr>
              <a:t>100</a:t>
            </a:r>
            <a:r>
              <a:rPr lang="zh-CN" altLang="en-US" sz="2000" dirty="0" smtClean="0">
                <a:latin typeface="微软雅黑" pitchFamily="34" charset="-122"/>
                <a:ea typeface="微软雅黑" pitchFamily="34" charset="-122"/>
              </a:rPr>
              <a:t>小时后的时钟偏差是多少？在飞毛腿速度为</a:t>
            </a:r>
            <a:r>
              <a:rPr lang="en-US" altLang="zh-CN" sz="2000" dirty="0" smtClean="0">
                <a:latin typeface="微软雅黑" pitchFamily="34" charset="-122"/>
                <a:ea typeface="微软雅黑" pitchFamily="34" charset="-122"/>
              </a:rPr>
              <a:t>2000</a:t>
            </a:r>
            <a:r>
              <a:rPr lang="zh-CN" altLang="en-US" sz="2000" dirty="0" smtClean="0">
                <a:latin typeface="微软雅黑" pitchFamily="34" charset="-122"/>
                <a:ea typeface="微软雅黑" pitchFamily="34" charset="-122"/>
              </a:rPr>
              <a:t>米</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秒的情况下，预测的距离偏差为多少？</a:t>
            </a:r>
          </a:p>
          <a:p>
            <a:pPr lvl="1">
              <a:spcBef>
                <a:spcPct val="25000"/>
              </a:spcBef>
            </a:pPr>
            <a:r>
              <a:rPr lang="en-US" altLang="zh-CN" sz="1800" dirty="0" smtClean="0">
                <a:latin typeface="微软雅黑" pitchFamily="34" charset="-122"/>
                <a:ea typeface="微软雅黑" pitchFamily="34" charset="-122"/>
              </a:rPr>
              <a:t>0.1= 0.0 0011[0011]B=+1.1 0011 0011 0011 0011 0011 00B×2</a:t>
            </a:r>
            <a:r>
              <a:rPr lang="en-US" altLang="zh-CN" sz="1800" baseline="30000" dirty="0" smtClean="0">
                <a:latin typeface="微软雅黑" pitchFamily="34" charset="-122"/>
                <a:ea typeface="微软雅黑" pitchFamily="34" charset="-122"/>
              </a:rPr>
              <a:t>-4</a:t>
            </a:r>
            <a:r>
              <a:rPr lang="zh-CN" altLang="en-US" sz="1800" dirty="0" smtClean="0">
                <a:latin typeface="微软雅黑" pitchFamily="34" charset="-122"/>
                <a:ea typeface="微软雅黑" pitchFamily="34" charset="-122"/>
              </a:rPr>
              <a:t>，故</a:t>
            </a:r>
            <a:r>
              <a:rPr lang="en-US" altLang="zh-CN" sz="1800" dirty="0" smtClean="0">
                <a:latin typeface="微软雅黑" pitchFamily="34" charset="-122"/>
                <a:ea typeface="微软雅黑" pitchFamily="34" charset="-122"/>
              </a:rPr>
              <a:t>x</a:t>
            </a:r>
            <a:r>
              <a:rPr lang="zh-CN" altLang="en-US" sz="1800" dirty="0" smtClean="0">
                <a:latin typeface="微软雅黑" pitchFamily="34" charset="-122"/>
                <a:ea typeface="微软雅黑" pitchFamily="34" charset="-122"/>
              </a:rPr>
              <a:t>的机器数为</a:t>
            </a:r>
            <a:r>
              <a:rPr lang="en-US" altLang="zh-CN" sz="1800" dirty="0" smtClean="0">
                <a:latin typeface="微软雅黑" pitchFamily="34" charset="-122"/>
                <a:ea typeface="微软雅黑" pitchFamily="34" charset="-122"/>
              </a:rPr>
              <a:t>0 011 1101 1 </a:t>
            </a:r>
            <a:r>
              <a:rPr lang="en-US" altLang="zh-CN" sz="1800" dirty="0" smtClean="0">
                <a:solidFill>
                  <a:srgbClr val="FF0000"/>
                </a:solidFill>
                <a:latin typeface="微软雅黑" pitchFamily="34" charset="-122"/>
                <a:ea typeface="微软雅黑" pitchFamily="34" charset="-122"/>
              </a:rPr>
              <a:t>100 1100 1100 1100 1100 1100</a:t>
            </a:r>
          </a:p>
          <a:p>
            <a:pPr lvl="1">
              <a:spcBef>
                <a:spcPct val="25000"/>
              </a:spcBef>
            </a:pPr>
            <a:r>
              <a:rPr lang="en-US" altLang="zh-CN" sz="1800" dirty="0" smtClean="0">
                <a:latin typeface="微软雅黑" pitchFamily="34" charset="-122"/>
                <a:ea typeface="微软雅黑" pitchFamily="34" charset="-122"/>
              </a:rPr>
              <a:t>Float</a:t>
            </a:r>
            <a:r>
              <a:rPr lang="zh-CN" altLang="en-US" sz="1800" dirty="0" smtClean="0">
                <a:latin typeface="微软雅黑" pitchFamily="34" charset="-122"/>
                <a:ea typeface="微软雅黑" pitchFamily="34" charset="-122"/>
              </a:rPr>
              <a:t>型仅</a:t>
            </a:r>
            <a:r>
              <a:rPr lang="en-US" altLang="zh-CN" sz="1800" dirty="0" smtClean="0">
                <a:latin typeface="微软雅黑" pitchFamily="34" charset="-122"/>
                <a:ea typeface="微软雅黑" pitchFamily="34" charset="-122"/>
              </a:rPr>
              <a:t>24</a:t>
            </a:r>
            <a:r>
              <a:rPr lang="zh-CN" altLang="en-US" sz="1800" dirty="0" smtClean="0">
                <a:latin typeface="微软雅黑" pitchFamily="34" charset="-122"/>
                <a:ea typeface="微软雅黑" pitchFamily="34" charset="-122"/>
              </a:rPr>
              <a:t>位有效位数，后面的有效位全被截断，故</a:t>
            </a:r>
            <a:r>
              <a:rPr lang="en-US" altLang="zh-CN" sz="1800" dirty="0" smtClean="0">
                <a:latin typeface="微软雅黑" pitchFamily="34" charset="-122"/>
                <a:ea typeface="微软雅黑" pitchFamily="34" charset="-122"/>
              </a:rPr>
              <a:t>x</a:t>
            </a:r>
            <a:r>
              <a:rPr lang="zh-CN" altLang="en-US" sz="1800" dirty="0" smtClean="0">
                <a:latin typeface="微软雅黑" pitchFamily="34" charset="-122"/>
                <a:ea typeface="微软雅黑" pitchFamily="34" charset="-122"/>
              </a:rPr>
              <a:t>与</a:t>
            </a:r>
            <a:r>
              <a:rPr lang="en-US" altLang="zh-CN" sz="1800" dirty="0" smtClean="0">
                <a:latin typeface="微软雅黑" pitchFamily="34" charset="-122"/>
                <a:ea typeface="微软雅黑" pitchFamily="34" charset="-122"/>
              </a:rPr>
              <a:t>0.1</a:t>
            </a:r>
            <a:r>
              <a:rPr lang="zh-CN" altLang="en-US" sz="1800" dirty="0" smtClean="0">
                <a:latin typeface="微软雅黑" pitchFamily="34" charset="-122"/>
                <a:ea typeface="微软雅黑" pitchFamily="34" charset="-122"/>
              </a:rPr>
              <a:t>之间的误差为：</a:t>
            </a:r>
            <a:r>
              <a:rPr lang="en-US" altLang="zh-CN" sz="1800" dirty="0" smtClean="0">
                <a:latin typeface="微软雅黑" pitchFamily="34" charset="-122"/>
                <a:ea typeface="微软雅黑" pitchFamily="34" charset="-122"/>
              </a:rPr>
              <a:t>|x–0.1|=0.000 0000 0000 0000 0000 0000 0000 1100 [1100]…B</a:t>
            </a:r>
            <a:r>
              <a:rPr lang="zh-CN" altLang="en-US" sz="1800" dirty="0" smtClean="0">
                <a:latin typeface="微软雅黑" pitchFamily="34" charset="-122"/>
                <a:ea typeface="微软雅黑" pitchFamily="34" charset="-122"/>
              </a:rPr>
              <a:t>。这个值等于</a:t>
            </a:r>
            <a:r>
              <a:rPr lang="en-US" altLang="zh-CN" sz="1800" dirty="0" smtClean="0">
                <a:latin typeface="微软雅黑" pitchFamily="34" charset="-122"/>
                <a:ea typeface="微软雅黑" pitchFamily="34" charset="-122"/>
              </a:rPr>
              <a:t>2</a:t>
            </a:r>
            <a:r>
              <a:rPr lang="en-US" altLang="zh-CN" sz="1800" baseline="30000" dirty="0" smtClean="0">
                <a:latin typeface="微软雅黑" pitchFamily="34" charset="-122"/>
                <a:ea typeface="微软雅黑" pitchFamily="34" charset="-122"/>
              </a:rPr>
              <a:t>-24</a:t>
            </a:r>
            <a:r>
              <a:rPr lang="en-US" altLang="zh-CN" sz="1800" dirty="0" smtClean="0">
                <a:latin typeface="微软雅黑" pitchFamily="34" charset="-122"/>
                <a:ea typeface="微软雅黑" pitchFamily="34" charset="-122"/>
              </a:rPr>
              <a:t>×0.1 </a:t>
            </a:r>
            <a:r>
              <a:rPr lang="en-US" altLang="zh-CN" sz="1800" dirty="0" smtClean="0">
                <a:latin typeface="微软雅黑" pitchFamily="34" charset="-122"/>
                <a:ea typeface="微软雅黑" pitchFamily="34" charset="-122"/>
                <a:sym typeface="Symbol" pitchFamily="18" charset="2"/>
              </a:rPr>
              <a:t></a:t>
            </a:r>
            <a:r>
              <a:rPr lang="en-US" altLang="zh-CN" sz="1800" dirty="0" smtClean="0">
                <a:latin typeface="微软雅黑" pitchFamily="34" charset="-122"/>
                <a:ea typeface="微软雅黑" pitchFamily="34" charset="-122"/>
              </a:rPr>
              <a:t> 5.96×10</a:t>
            </a:r>
            <a:r>
              <a:rPr lang="en-US" altLang="zh-CN" sz="1800" baseline="30000" dirty="0" smtClean="0">
                <a:latin typeface="微软雅黑" pitchFamily="34" charset="-122"/>
                <a:ea typeface="微软雅黑" pitchFamily="34" charset="-122"/>
              </a:rPr>
              <a:t>-9</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100</a:t>
            </a:r>
            <a:r>
              <a:rPr lang="zh-CN" altLang="en-US" sz="1800" dirty="0" smtClean="0">
                <a:latin typeface="微软雅黑" pitchFamily="34" charset="-122"/>
                <a:ea typeface="微软雅黑" pitchFamily="34" charset="-122"/>
              </a:rPr>
              <a:t>小时后时钟偏差</a:t>
            </a:r>
            <a:r>
              <a:rPr lang="en-US" altLang="zh-CN" sz="1800" dirty="0" smtClean="0">
                <a:latin typeface="微软雅黑" pitchFamily="34" charset="-122"/>
                <a:ea typeface="微软雅黑" pitchFamily="34" charset="-122"/>
              </a:rPr>
              <a:t>5.96×10</a:t>
            </a:r>
            <a:r>
              <a:rPr lang="en-US" altLang="zh-CN" sz="1800" baseline="30000" dirty="0" smtClean="0">
                <a:latin typeface="微软雅黑" pitchFamily="34" charset="-122"/>
                <a:ea typeface="微软雅黑" pitchFamily="34" charset="-122"/>
              </a:rPr>
              <a:t>-9</a:t>
            </a:r>
            <a:r>
              <a:rPr lang="en-US" altLang="zh-CN" sz="1800" dirty="0" smtClean="0">
                <a:latin typeface="微软雅黑" pitchFamily="34" charset="-122"/>
                <a:ea typeface="微软雅黑" pitchFamily="34" charset="-122"/>
              </a:rPr>
              <a:t>×36×10</a:t>
            </a:r>
            <a:r>
              <a:rPr lang="en-US" altLang="zh-CN" sz="1800" baseline="30000" dirty="0" smtClean="0">
                <a:latin typeface="微软雅黑" pitchFamily="34" charset="-122"/>
                <a:ea typeface="微软雅黑" pitchFamily="34" charset="-122"/>
              </a:rPr>
              <a:t>5 </a:t>
            </a:r>
            <a:r>
              <a:rPr lang="en-US" altLang="zh-CN" dirty="0" smtClean="0">
                <a:latin typeface="微软雅黑" pitchFamily="34" charset="-122"/>
                <a:ea typeface="微软雅黑" pitchFamily="34" charset="-122"/>
                <a:sym typeface="Symbol" pitchFamily="18" charset="2"/>
              </a:rPr>
              <a:t> </a:t>
            </a:r>
            <a:r>
              <a:rPr lang="en-US" altLang="zh-CN" sz="1800" dirty="0" smtClean="0">
                <a:latin typeface="微软雅黑" pitchFamily="34" charset="-122"/>
                <a:ea typeface="微软雅黑" pitchFamily="34" charset="-122"/>
              </a:rPr>
              <a:t>0.0215</a:t>
            </a:r>
            <a:r>
              <a:rPr lang="zh-CN" altLang="en-US" sz="1800" dirty="0" smtClean="0">
                <a:latin typeface="微软雅黑" pitchFamily="34" charset="-122"/>
                <a:ea typeface="微软雅黑" pitchFamily="34" charset="-122"/>
              </a:rPr>
              <a:t>秒。距离偏差</a:t>
            </a:r>
            <a:r>
              <a:rPr lang="en-US" altLang="zh-CN" sz="1800" dirty="0" smtClean="0">
                <a:latin typeface="微软雅黑" pitchFamily="34" charset="-122"/>
                <a:ea typeface="微软雅黑" pitchFamily="34" charset="-122"/>
              </a:rPr>
              <a:t>0.0215×2000</a:t>
            </a:r>
            <a:r>
              <a:rPr lang="en-US" altLang="zh-CN" sz="1800" dirty="0" smtClean="0">
                <a:latin typeface="微软雅黑" pitchFamily="34" charset="-122"/>
                <a:ea typeface="微软雅黑" pitchFamily="34" charset="-122"/>
                <a:sym typeface="Symbol" pitchFamily="18" charset="2"/>
              </a:rPr>
              <a:t></a:t>
            </a:r>
            <a:r>
              <a:rPr lang="en-US" altLang="zh-CN" sz="1800" dirty="0" smtClean="0">
                <a:latin typeface="微软雅黑" pitchFamily="34" charset="-122"/>
                <a:ea typeface="微软雅黑" pitchFamily="34" charset="-122"/>
              </a:rPr>
              <a:t>43</a:t>
            </a:r>
            <a:r>
              <a:rPr lang="zh-CN" altLang="en-US" sz="1800" dirty="0" smtClean="0">
                <a:latin typeface="微软雅黑" pitchFamily="34" charset="-122"/>
                <a:ea typeface="微软雅黑" pitchFamily="34" charset="-122"/>
              </a:rPr>
              <a:t>米。比爱国者导弹系统精确约</a:t>
            </a:r>
            <a:r>
              <a:rPr lang="en-US" altLang="zh-CN" sz="1800" dirty="0" smtClean="0">
                <a:latin typeface="微软雅黑" pitchFamily="34" charset="-122"/>
                <a:ea typeface="微软雅黑" pitchFamily="34" charset="-122"/>
              </a:rPr>
              <a:t>16</a:t>
            </a:r>
            <a:r>
              <a:rPr lang="zh-CN" altLang="en-US" sz="1800" dirty="0" smtClean="0">
                <a:latin typeface="微软雅黑" pitchFamily="34" charset="-122"/>
                <a:ea typeface="微软雅黑" pitchFamily="34" charset="-122"/>
              </a:rPr>
              <a:t>倍。 </a:t>
            </a:r>
          </a:p>
          <a:p>
            <a:pPr>
              <a:spcBef>
                <a:spcPct val="25000"/>
              </a:spcBef>
            </a:pPr>
            <a:r>
              <a:rPr lang="zh-CN" altLang="en-US" sz="2000" dirty="0" smtClean="0">
                <a:latin typeface="微软雅黑" pitchFamily="34" charset="-122"/>
                <a:ea typeface="微软雅黑" pitchFamily="34" charset="-122"/>
              </a:rPr>
              <a:t>若用</a:t>
            </a:r>
            <a:r>
              <a:rPr lang="en-US" altLang="zh-CN" sz="2000" dirty="0" smtClean="0">
                <a:latin typeface="微软雅黑" pitchFamily="34" charset="-122"/>
                <a:ea typeface="微软雅黑" pitchFamily="34" charset="-122"/>
              </a:rPr>
              <a:t>32</a:t>
            </a:r>
            <a:r>
              <a:rPr lang="zh-CN" altLang="en-US" sz="2000" dirty="0" smtClean="0">
                <a:latin typeface="微软雅黑" pitchFamily="34" charset="-122"/>
                <a:ea typeface="微软雅黑" pitchFamily="34" charset="-122"/>
              </a:rPr>
              <a:t>位二进制定点小数</a:t>
            </a:r>
            <a:r>
              <a:rPr lang="en-US" altLang="zh-CN" sz="2000" dirty="0" smtClean="0">
                <a:latin typeface="微软雅黑" pitchFamily="34" charset="-122"/>
                <a:ea typeface="微软雅黑" pitchFamily="34" charset="-122"/>
              </a:rPr>
              <a:t>x=0.000 1100 1100 1100 1100 1100 1100 1101 B</a:t>
            </a:r>
            <a:r>
              <a:rPr lang="zh-CN" altLang="en-US" sz="2000" dirty="0" smtClean="0">
                <a:latin typeface="微软雅黑" pitchFamily="34" charset="-122"/>
                <a:ea typeface="微软雅黑" pitchFamily="34" charset="-122"/>
              </a:rPr>
              <a:t>表示</a:t>
            </a:r>
            <a:r>
              <a:rPr lang="en-US" altLang="zh-CN" sz="2000" dirty="0" smtClean="0">
                <a:latin typeface="微软雅黑" pitchFamily="34" charset="-122"/>
                <a:ea typeface="微软雅黑" pitchFamily="34" charset="-122"/>
              </a:rPr>
              <a:t>0.1</a:t>
            </a:r>
            <a:r>
              <a:rPr lang="zh-CN" altLang="en-US" sz="2000" dirty="0" smtClean="0">
                <a:latin typeface="微软雅黑" pitchFamily="34" charset="-122"/>
                <a:ea typeface="微软雅黑" pitchFamily="34" charset="-122"/>
              </a:rPr>
              <a:t>，则误差比用</a:t>
            </a:r>
            <a:r>
              <a:rPr lang="en-US" altLang="zh-CN" sz="2000" dirty="0" smtClean="0">
                <a:latin typeface="微软雅黑" pitchFamily="34" charset="-122"/>
                <a:ea typeface="微软雅黑" pitchFamily="34" charset="-122"/>
              </a:rPr>
              <a:t>float</a:t>
            </a:r>
            <a:r>
              <a:rPr lang="zh-CN" altLang="en-US" sz="2000" dirty="0" smtClean="0">
                <a:latin typeface="微软雅黑" pitchFamily="34" charset="-122"/>
                <a:ea typeface="微软雅黑" pitchFamily="34" charset="-122"/>
              </a:rPr>
              <a:t>表示误差更大还是更小？</a:t>
            </a:r>
          </a:p>
          <a:p>
            <a:pPr lvl="1">
              <a:spcBef>
                <a:spcPct val="25000"/>
              </a:spcBef>
            </a:pPr>
            <a:r>
              <a:rPr lang="zh-CN" altLang="en-US" sz="1800" dirty="0" smtClean="0">
                <a:latin typeface="微软雅黑" pitchFamily="34" charset="-122"/>
                <a:ea typeface="微软雅黑" pitchFamily="34" charset="-122"/>
              </a:rPr>
              <a:t>当</a:t>
            </a:r>
            <a:r>
              <a:rPr lang="en-US" altLang="zh-CN" sz="1800" dirty="0" smtClean="0">
                <a:latin typeface="微软雅黑" pitchFamily="34" charset="-122"/>
                <a:ea typeface="微软雅黑" pitchFamily="34" charset="-122"/>
              </a:rPr>
              <a:t>x=0.000 1100 1100 1100 1100 1100 1100 1101 B</a:t>
            </a:r>
            <a:r>
              <a:rPr lang="zh-CN" altLang="en-US" sz="1800" dirty="0" smtClean="0">
                <a:latin typeface="微软雅黑" pitchFamily="34" charset="-122"/>
                <a:ea typeface="微软雅黑" pitchFamily="34" charset="-122"/>
              </a:rPr>
              <a:t>时，与</a:t>
            </a:r>
            <a:r>
              <a:rPr lang="en-US" altLang="zh-CN" sz="1800" dirty="0" smtClean="0">
                <a:latin typeface="微软雅黑" pitchFamily="34" charset="-122"/>
                <a:ea typeface="微软雅黑" pitchFamily="34" charset="-122"/>
              </a:rPr>
              <a:t>0.1</a:t>
            </a:r>
            <a:r>
              <a:rPr lang="zh-CN" altLang="en-US" sz="1800" dirty="0" smtClean="0">
                <a:latin typeface="微软雅黑" pitchFamily="34" charset="-122"/>
                <a:ea typeface="微软雅黑" pitchFamily="34" charset="-122"/>
              </a:rPr>
              <a:t>之间的误差约为：</a:t>
            </a:r>
            <a:r>
              <a:rPr lang="en-US" altLang="zh-CN" sz="1800" dirty="0" smtClean="0">
                <a:latin typeface="微软雅黑" pitchFamily="34" charset="-122"/>
                <a:ea typeface="微软雅黑" pitchFamily="34" charset="-122"/>
              </a:rPr>
              <a:t>|x–0.1|=0.000 0000 0000 0000 0000 0000 0000 0000 00 1100 [1100]…B</a:t>
            </a:r>
            <a:r>
              <a:rPr lang="zh-CN" altLang="en-US" sz="1800" dirty="0" smtClean="0">
                <a:latin typeface="微软雅黑" pitchFamily="34" charset="-122"/>
                <a:ea typeface="微软雅黑" pitchFamily="34" charset="-122"/>
              </a:rPr>
              <a:t>。这个值等于</a:t>
            </a:r>
            <a:r>
              <a:rPr lang="en-US" altLang="zh-CN" sz="1800" dirty="0" smtClean="0">
                <a:latin typeface="微软雅黑" pitchFamily="34" charset="-122"/>
                <a:ea typeface="微软雅黑" pitchFamily="34" charset="-122"/>
              </a:rPr>
              <a:t>2</a:t>
            </a:r>
            <a:r>
              <a:rPr lang="en-US" altLang="zh-CN" sz="1800" baseline="30000" dirty="0" smtClean="0">
                <a:latin typeface="微软雅黑" pitchFamily="34" charset="-122"/>
                <a:ea typeface="微软雅黑" pitchFamily="34" charset="-122"/>
              </a:rPr>
              <a:t>-30</a:t>
            </a:r>
            <a:r>
              <a:rPr lang="en-US" altLang="zh-CN" sz="1800" dirty="0" smtClean="0">
                <a:latin typeface="微软雅黑" pitchFamily="34" charset="-122"/>
                <a:ea typeface="微软雅黑" pitchFamily="34" charset="-122"/>
              </a:rPr>
              <a:t>×0.1 </a:t>
            </a:r>
            <a:r>
              <a:rPr lang="en-US" altLang="zh-CN" sz="1800" dirty="0" smtClean="0">
                <a:latin typeface="微软雅黑" pitchFamily="34" charset="-122"/>
                <a:ea typeface="微软雅黑" pitchFamily="34" charset="-122"/>
                <a:sym typeface="Symbol" pitchFamily="18" charset="2"/>
              </a:rPr>
              <a:t></a:t>
            </a:r>
            <a:r>
              <a:rPr lang="en-US" altLang="zh-CN" sz="1800" dirty="0" smtClean="0">
                <a:latin typeface="微软雅黑" pitchFamily="34" charset="-122"/>
                <a:ea typeface="微软雅黑" pitchFamily="34" charset="-122"/>
              </a:rPr>
              <a:t> 9.31×10</a:t>
            </a:r>
            <a:r>
              <a:rPr lang="en-US" altLang="zh-CN" sz="1800" baseline="30000" dirty="0" smtClean="0">
                <a:latin typeface="微软雅黑" pitchFamily="34" charset="-122"/>
                <a:ea typeface="微软雅黑" pitchFamily="34" charset="-122"/>
              </a:rPr>
              <a:t>-11</a:t>
            </a:r>
            <a:r>
              <a:rPr lang="zh-CN" altLang="en-US" sz="1800" dirty="0" smtClean="0">
                <a:latin typeface="微软雅黑" pitchFamily="34" charset="-122"/>
                <a:ea typeface="微软雅黑" pitchFamily="34" charset="-122"/>
              </a:rPr>
              <a:t>。</a:t>
            </a:r>
            <a:r>
              <a:rPr lang="en-US" altLang="zh-CN" sz="1800" dirty="0" smtClean="0">
                <a:latin typeface="微软雅黑" pitchFamily="34" charset="-122"/>
                <a:ea typeface="微软雅黑" pitchFamily="34" charset="-122"/>
              </a:rPr>
              <a:t>100</a:t>
            </a:r>
            <a:r>
              <a:rPr lang="zh-CN" altLang="en-US" sz="1800" dirty="0" smtClean="0">
                <a:latin typeface="微软雅黑" pitchFamily="34" charset="-122"/>
                <a:ea typeface="微软雅黑" pitchFamily="34" charset="-122"/>
              </a:rPr>
              <a:t>小时后时钟偏差</a:t>
            </a:r>
            <a:r>
              <a:rPr lang="en-US" altLang="zh-CN" sz="1800" dirty="0" smtClean="0">
                <a:latin typeface="微软雅黑" pitchFamily="34" charset="-122"/>
                <a:ea typeface="微软雅黑" pitchFamily="34" charset="-122"/>
              </a:rPr>
              <a:t>9.31×10</a:t>
            </a:r>
            <a:r>
              <a:rPr lang="en-US" altLang="zh-CN" sz="1800" baseline="30000" dirty="0" smtClean="0">
                <a:latin typeface="微软雅黑" pitchFamily="34" charset="-122"/>
                <a:ea typeface="微软雅黑" pitchFamily="34" charset="-122"/>
              </a:rPr>
              <a:t>-11</a:t>
            </a:r>
            <a:r>
              <a:rPr lang="en-US" altLang="zh-CN" sz="1800" dirty="0" smtClean="0">
                <a:latin typeface="微软雅黑" pitchFamily="34" charset="-122"/>
                <a:ea typeface="微软雅黑" pitchFamily="34" charset="-122"/>
              </a:rPr>
              <a:t>×36×10</a:t>
            </a:r>
            <a:r>
              <a:rPr lang="en-US" altLang="zh-CN" sz="1800" baseline="30000" dirty="0" smtClean="0">
                <a:latin typeface="微软雅黑" pitchFamily="34" charset="-122"/>
                <a:ea typeface="微软雅黑" pitchFamily="34" charset="-122"/>
              </a:rPr>
              <a:t>5 </a:t>
            </a:r>
            <a:r>
              <a:rPr lang="en-US" altLang="zh-CN" sz="1800" dirty="0" smtClean="0">
                <a:latin typeface="微软雅黑" pitchFamily="34" charset="-122"/>
                <a:ea typeface="微软雅黑" pitchFamily="34" charset="-122"/>
                <a:sym typeface="Symbol" pitchFamily="18" charset="2"/>
              </a:rPr>
              <a:t> </a:t>
            </a:r>
            <a:r>
              <a:rPr lang="en-US" altLang="zh-CN" sz="1800" dirty="0" smtClean="0">
                <a:latin typeface="微软雅黑" pitchFamily="34" charset="-122"/>
                <a:ea typeface="微软雅黑" pitchFamily="34" charset="-122"/>
              </a:rPr>
              <a:t>0.000335</a:t>
            </a:r>
            <a:r>
              <a:rPr lang="zh-CN" altLang="en-US" sz="1800" dirty="0" smtClean="0">
                <a:latin typeface="微软雅黑" pitchFamily="34" charset="-122"/>
                <a:ea typeface="微软雅黑" pitchFamily="34" charset="-122"/>
              </a:rPr>
              <a:t>秒。预测的距离偏差仅为</a:t>
            </a:r>
            <a:r>
              <a:rPr lang="en-US" altLang="zh-CN" sz="1800" dirty="0" smtClean="0">
                <a:latin typeface="微软雅黑" pitchFamily="34" charset="-122"/>
                <a:ea typeface="微软雅黑" pitchFamily="34" charset="-122"/>
              </a:rPr>
              <a:t>0.000335×2000 </a:t>
            </a:r>
            <a:r>
              <a:rPr lang="en-US" altLang="zh-CN" sz="1800" dirty="0" smtClean="0">
                <a:latin typeface="微软雅黑" pitchFamily="34" charset="-122"/>
                <a:ea typeface="微软雅黑" pitchFamily="34" charset="-122"/>
                <a:sym typeface="Symbol" pitchFamily="18" charset="2"/>
              </a:rPr>
              <a:t> </a:t>
            </a:r>
            <a:r>
              <a:rPr lang="en-US" altLang="zh-CN" sz="1800" dirty="0" smtClean="0">
                <a:latin typeface="微软雅黑" pitchFamily="34" charset="-122"/>
                <a:ea typeface="微软雅黑" pitchFamily="34" charset="-122"/>
              </a:rPr>
              <a:t>0.67</a:t>
            </a:r>
            <a:r>
              <a:rPr lang="zh-CN" altLang="en-US" sz="1800" dirty="0" smtClean="0">
                <a:latin typeface="微软雅黑" pitchFamily="34" charset="-122"/>
                <a:ea typeface="微软雅黑" pitchFamily="34" charset="-122"/>
              </a:rPr>
              <a:t>米。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a:xfrm>
            <a:off x="457200" y="98425"/>
            <a:ext cx="8229600" cy="561975"/>
          </a:xfrm>
        </p:spPr>
        <p:txBody>
          <a:bodyPr/>
          <a:lstStyle/>
          <a:p>
            <a:r>
              <a:rPr lang="zh-CN" altLang="en-US" sz="3600" smtClean="0"/>
              <a:t>浮点运算举例</a:t>
            </a:r>
          </a:p>
        </p:txBody>
      </p:sp>
      <p:sp>
        <p:nvSpPr>
          <p:cNvPr id="681987" name="Rectangle 3"/>
          <p:cNvSpPr>
            <a:spLocks noGrp="1" noChangeArrowheads="1"/>
          </p:cNvSpPr>
          <p:nvPr>
            <p:ph type="body" idx="1"/>
          </p:nvPr>
        </p:nvSpPr>
        <p:spPr>
          <a:xfrm>
            <a:off x="468313" y="836613"/>
            <a:ext cx="8229600" cy="5741987"/>
          </a:xfrm>
        </p:spPr>
        <p:txBody>
          <a:bodyPr/>
          <a:lstStyle/>
          <a:p>
            <a:r>
              <a:rPr lang="zh-CN" altLang="en-US" dirty="0" smtClean="0">
                <a:ea typeface="微软雅黑" pitchFamily="34" charset="-122"/>
              </a:rPr>
              <a:t>从</a:t>
            </a:r>
            <a:r>
              <a:rPr lang="zh-CN" altLang="en-US" dirty="0" smtClean="0">
                <a:latin typeface="微软雅黑" pitchFamily="34" charset="-122"/>
                <a:ea typeface="微软雅黑" pitchFamily="34" charset="-122"/>
              </a:rPr>
              <a:t>上述结果可以看出：</a:t>
            </a:r>
          </a:p>
          <a:p>
            <a:pPr lvl="1"/>
            <a:r>
              <a:rPr lang="zh-CN" altLang="en-US" sz="2200" dirty="0" smtClean="0">
                <a:latin typeface="微软雅黑" pitchFamily="34" charset="-122"/>
                <a:ea typeface="微软雅黑" pitchFamily="34" charset="-122"/>
              </a:rPr>
              <a:t>用</a:t>
            </a:r>
            <a:r>
              <a:rPr lang="en-US" altLang="zh-CN" sz="2200" dirty="0" smtClean="0">
                <a:latin typeface="微软雅黑" pitchFamily="34" charset="-122"/>
                <a:ea typeface="微软雅黑" pitchFamily="34" charset="-122"/>
              </a:rPr>
              <a:t>32</a:t>
            </a:r>
            <a:r>
              <a:rPr lang="zh-CN" altLang="en-US" sz="2200" dirty="0" smtClean="0">
                <a:latin typeface="微软雅黑" pitchFamily="34" charset="-122"/>
                <a:ea typeface="微软雅黑" pitchFamily="34" charset="-122"/>
              </a:rPr>
              <a:t>位定点小数表示</a:t>
            </a:r>
            <a:r>
              <a:rPr lang="en-US" altLang="zh-CN" sz="2200" dirty="0" smtClean="0">
                <a:latin typeface="微软雅黑" pitchFamily="34" charset="-122"/>
                <a:ea typeface="微软雅黑" pitchFamily="34" charset="-122"/>
              </a:rPr>
              <a:t>0.1</a:t>
            </a:r>
            <a:r>
              <a:rPr lang="zh-CN" altLang="en-US" sz="2200" dirty="0" smtClean="0">
                <a:latin typeface="微软雅黑" pitchFamily="34" charset="-122"/>
                <a:ea typeface="微软雅黑" pitchFamily="34" charset="-122"/>
              </a:rPr>
              <a:t> ，</a:t>
            </a:r>
            <a:r>
              <a:rPr lang="zh-CN" altLang="en-US" sz="2200" dirty="0" smtClean="0">
                <a:solidFill>
                  <a:srgbClr val="FF0000"/>
                </a:solidFill>
                <a:latin typeface="微软雅黑" pitchFamily="34" charset="-122"/>
                <a:ea typeface="微软雅黑" pitchFamily="34" charset="-122"/>
              </a:rPr>
              <a:t>比采用</a:t>
            </a:r>
            <a:r>
              <a:rPr lang="en-US" altLang="zh-CN" sz="2200" dirty="0" smtClean="0">
                <a:solidFill>
                  <a:srgbClr val="FF0000"/>
                </a:solidFill>
                <a:latin typeface="微软雅黑" pitchFamily="34" charset="-122"/>
                <a:ea typeface="微软雅黑" pitchFamily="34" charset="-122"/>
              </a:rPr>
              <a:t>float</a:t>
            </a:r>
            <a:r>
              <a:rPr lang="zh-CN" altLang="en-US" sz="2200" dirty="0" smtClean="0">
                <a:solidFill>
                  <a:srgbClr val="FF0000"/>
                </a:solidFill>
                <a:latin typeface="微软雅黑" pitchFamily="34" charset="-122"/>
                <a:ea typeface="微软雅黑" pitchFamily="34" charset="-122"/>
              </a:rPr>
              <a:t>精度高</a:t>
            </a:r>
            <a:r>
              <a:rPr lang="en-US" altLang="zh-CN" sz="2200" dirty="0" smtClean="0">
                <a:latin typeface="微软雅黑" pitchFamily="34" charset="-122"/>
                <a:ea typeface="微软雅黑" pitchFamily="34" charset="-122"/>
              </a:rPr>
              <a:t>64</a:t>
            </a:r>
            <a:r>
              <a:rPr lang="zh-CN" altLang="en-US" sz="2200" dirty="0" smtClean="0">
                <a:latin typeface="微软雅黑" pitchFamily="34" charset="-122"/>
                <a:ea typeface="微软雅黑" pitchFamily="34" charset="-122"/>
              </a:rPr>
              <a:t>倍</a:t>
            </a:r>
          </a:p>
          <a:p>
            <a:pPr lvl="1"/>
            <a:r>
              <a:rPr lang="zh-CN" altLang="en-US" sz="2200" dirty="0" smtClean="0">
                <a:latin typeface="微软雅黑" pitchFamily="34" charset="-122"/>
                <a:ea typeface="微软雅黑" pitchFamily="34" charset="-122"/>
              </a:rPr>
              <a:t>用</a:t>
            </a:r>
            <a:r>
              <a:rPr lang="en-US" altLang="zh-CN" sz="2200" dirty="0" smtClean="0">
                <a:latin typeface="微软雅黑" pitchFamily="34" charset="-122"/>
                <a:ea typeface="微软雅黑" pitchFamily="34" charset="-122"/>
              </a:rPr>
              <a:t>float</a:t>
            </a:r>
            <a:r>
              <a:rPr lang="zh-CN" altLang="en-US" sz="2200" dirty="0" smtClean="0">
                <a:latin typeface="微软雅黑" pitchFamily="34" charset="-122"/>
                <a:ea typeface="微软雅黑" pitchFamily="34" charset="-122"/>
              </a:rPr>
              <a:t>表示在计算速度上更慢，必须先把计数值转换为</a:t>
            </a:r>
            <a:r>
              <a:rPr lang="en-US" altLang="zh-CN" sz="2200" dirty="0" smtClean="0">
                <a:latin typeface="微软雅黑" pitchFamily="34" charset="-122"/>
                <a:ea typeface="微软雅黑" pitchFamily="34" charset="-122"/>
              </a:rPr>
              <a:t>IEEE 754</a:t>
            </a:r>
            <a:r>
              <a:rPr lang="zh-CN" altLang="en-US" sz="2200" dirty="0" smtClean="0">
                <a:latin typeface="微软雅黑" pitchFamily="34" charset="-122"/>
                <a:ea typeface="微软雅黑" pitchFamily="34" charset="-122"/>
              </a:rPr>
              <a:t>格式浮点数，然后再对两个</a:t>
            </a:r>
            <a:r>
              <a:rPr lang="en-US" altLang="zh-CN" sz="2200" dirty="0" smtClean="0">
                <a:latin typeface="微软雅黑" pitchFamily="34" charset="-122"/>
                <a:ea typeface="微软雅黑" pitchFamily="34" charset="-122"/>
              </a:rPr>
              <a:t>IEEE 754</a:t>
            </a:r>
            <a:r>
              <a:rPr lang="zh-CN" altLang="en-US" sz="2200" dirty="0" smtClean="0">
                <a:latin typeface="微软雅黑" pitchFamily="34" charset="-122"/>
                <a:ea typeface="微软雅黑" pitchFamily="34" charset="-122"/>
              </a:rPr>
              <a:t>格式的数相乘，故采用</a:t>
            </a:r>
            <a:r>
              <a:rPr lang="en-US" altLang="zh-CN" sz="2200" dirty="0" smtClean="0">
                <a:latin typeface="微软雅黑" pitchFamily="34" charset="-122"/>
                <a:ea typeface="微软雅黑" pitchFamily="34" charset="-122"/>
              </a:rPr>
              <a:t>float</a:t>
            </a:r>
            <a:r>
              <a:rPr lang="zh-CN" altLang="en-US" sz="2200" dirty="0" smtClean="0">
                <a:solidFill>
                  <a:srgbClr val="FF0000"/>
                </a:solidFill>
                <a:latin typeface="微软雅黑" pitchFamily="34" charset="-122"/>
                <a:ea typeface="微软雅黑" pitchFamily="34" charset="-122"/>
              </a:rPr>
              <a:t>比直接将两个二进制数相乘要慢</a:t>
            </a:r>
            <a:r>
              <a:rPr lang="zh-CN" altLang="en-US" sz="2200" dirty="0" smtClean="0">
                <a:latin typeface="微软雅黑" pitchFamily="34" charset="-122"/>
                <a:ea typeface="微软雅黑" pitchFamily="34" charset="-122"/>
              </a:rPr>
              <a:t>得多</a:t>
            </a:r>
          </a:p>
          <a:p>
            <a:r>
              <a:rPr lang="en-US" altLang="zh-CN" sz="2600" dirty="0" smtClean="0">
                <a:latin typeface="微软雅黑" pitchFamily="34" charset="-122"/>
                <a:ea typeface="微软雅黑" pitchFamily="34" charset="-122"/>
              </a:rPr>
              <a:t>Ariana 5</a:t>
            </a:r>
            <a:r>
              <a:rPr lang="zh-CN" altLang="en-US" sz="2600" dirty="0" smtClean="0">
                <a:latin typeface="微软雅黑" pitchFamily="34" charset="-122"/>
                <a:ea typeface="微软雅黑" pitchFamily="34" charset="-122"/>
              </a:rPr>
              <a:t>火箭和爱国者导弹的例子</a:t>
            </a:r>
            <a:r>
              <a:rPr lang="zh-CN" altLang="en-US" dirty="0" smtClean="0">
                <a:latin typeface="微软雅黑" pitchFamily="34" charset="-122"/>
                <a:ea typeface="微软雅黑" pitchFamily="34" charset="-122"/>
              </a:rPr>
              <a:t>带来的启示</a:t>
            </a:r>
          </a:p>
          <a:p>
            <a:pPr>
              <a:buFont typeface="Wingdings" pitchFamily="2" charset="2"/>
              <a:buChar char="ü"/>
            </a:pPr>
            <a:r>
              <a:rPr lang="zh-CN" altLang="en-US" sz="2200" dirty="0" smtClean="0">
                <a:solidFill>
                  <a:srgbClr val="FF0000"/>
                </a:solidFill>
                <a:latin typeface="微软雅黑" pitchFamily="34" charset="-122"/>
                <a:ea typeface="微软雅黑" pitchFamily="34" charset="-122"/>
              </a:rPr>
              <a:t>程序员应对底层机器级数据的表示和运算有深刻理解</a:t>
            </a:r>
          </a:p>
          <a:p>
            <a:pPr>
              <a:buFont typeface="Wingdings" pitchFamily="2" charset="2"/>
              <a:buChar char="ü"/>
            </a:pPr>
            <a:r>
              <a:rPr lang="zh-CN" altLang="en-US" sz="2200" dirty="0" smtClean="0">
                <a:solidFill>
                  <a:srgbClr val="FF0000"/>
                </a:solidFill>
                <a:latin typeface="微软雅黑" pitchFamily="34" charset="-122"/>
                <a:ea typeface="微软雅黑" pitchFamily="34" charset="-122"/>
              </a:rPr>
              <a:t>计算机世界里，经常是“差之毫厘，失之千里”，需要细心再细心，精确再精确</a:t>
            </a:r>
          </a:p>
          <a:p>
            <a:pPr>
              <a:buFont typeface="Wingdings" pitchFamily="2" charset="2"/>
              <a:buChar char="ü"/>
            </a:pPr>
            <a:r>
              <a:rPr lang="zh-CN" altLang="en-US" sz="2200" dirty="0" smtClean="0">
                <a:solidFill>
                  <a:srgbClr val="FF0000"/>
                </a:solidFill>
                <a:latin typeface="微软雅黑" pitchFamily="34" charset="-122"/>
                <a:ea typeface="微软雅黑" pitchFamily="34" charset="-122"/>
              </a:rPr>
              <a:t>不能遇到小数就用浮点数表示，有些情况下（如需要将一个整数变量乘以一个确定的小数常量），可先用一个确定的定点整数与整数变量相乘，然后再通过移位运算来确定小数点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1987">
                                            <p:txEl>
                                              <p:pRg st="1" end="1"/>
                                            </p:txEl>
                                          </p:spTgt>
                                        </p:tgtEl>
                                        <p:attrNameLst>
                                          <p:attrName>style.visibility</p:attrName>
                                        </p:attrNameLst>
                                      </p:cBhvr>
                                      <p:to>
                                        <p:strVal val="visible"/>
                                      </p:to>
                                    </p:set>
                                    <p:animEffect transition="in" filter="blinds(horizontal)">
                                      <p:cBhvr>
                                        <p:cTn id="7" dur="500"/>
                                        <p:tgtEl>
                                          <p:spTgt spid="6819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1987">
                                            <p:txEl>
                                              <p:pRg st="2" end="2"/>
                                            </p:txEl>
                                          </p:spTgt>
                                        </p:tgtEl>
                                        <p:attrNameLst>
                                          <p:attrName>style.visibility</p:attrName>
                                        </p:attrNameLst>
                                      </p:cBhvr>
                                      <p:to>
                                        <p:strVal val="visible"/>
                                      </p:to>
                                    </p:set>
                                    <p:animEffect transition="in" filter="blinds(horizontal)">
                                      <p:cBhvr>
                                        <p:cTn id="12" dur="500"/>
                                        <p:tgtEl>
                                          <p:spTgt spid="6819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81987">
                                            <p:txEl>
                                              <p:pRg st="4" end="4"/>
                                            </p:txEl>
                                          </p:spTgt>
                                        </p:tgtEl>
                                        <p:attrNameLst>
                                          <p:attrName>style.visibility</p:attrName>
                                        </p:attrNameLst>
                                      </p:cBhvr>
                                      <p:to>
                                        <p:strVal val="visible"/>
                                      </p:to>
                                    </p:set>
                                    <p:animEffect transition="in" filter="blinds(horizontal)">
                                      <p:cBhvr>
                                        <p:cTn id="17" dur="500"/>
                                        <p:tgtEl>
                                          <p:spTgt spid="68198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81987">
                                            <p:txEl>
                                              <p:pRg st="5" end="5"/>
                                            </p:txEl>
                                          </p:spTgt>
                                        </p:tgtEl>
                                        <p:attrNameLst>
                                          <p:attrName>style.visibility</p:attrName>
                                        </p:attrNameLst>
                                      </p:cBhvr>
                                      <p:to>
                                        <p:strVal val="visible"/>
                                      </p:to>
                                    </p:set>
                                    <p:animEffect transition="in" filter="blinds(horizontal)">
                                      <p:cBhvr>
                                        <p:cTn id="22" dur="500"/>
                                        <p:tgtEl>
                                          <p:spTgt spid="68198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81987">
                                            <p:txEl>
                                              <p:pRg st="6" end="6"/>
                                            </p:txEl>
                                          </p:spTgt>
                                        </p:tgtEl>
                                        <p:attrNameLst>
                                          <p:attrName>style.visibility</p:attrName>
                                        </p:attrNameLst>
                                      </p:cBhvr>
                                      <p:to>
                                        <p:strVal val="visible"/>
                                      </p:to>
                                    </p:set>
                                    <p:animEffect transition="in" filter="blinds(horizontal)">
                                      <p:cBhvr>
                                        <p:cTn id="27" dur="500"/>
                                        <p:tgtEl>
                                          <p:spTgt spid="6819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dirty="0" err="1" smtClean="0"/>
              <a:t>Kahan</a:t>
            </a:r>
            <a:r>
              <a:rPr lang="zh-CN" altLang="en-US" dirty="0" smtClean="0"/>
              <a:t>累加算法</a:t>
            </a:r>
          </a:p>
        </p:txBody>
      </p:sp>
      <p:sp>
        <p:nvSpPr>
          <p:cNvPr id="8" name="内容占位符 2"/>
          <p:cNvSpPr txBox="1">
            <a:spLocks/>
          </p:cNvSpPr>
          <p:nvPr/>
        </p:nvSpPr>
        <p:spPr bwMode="auto">
          <a:xfrm>
            <a:off x="836585" y="3519010"/>
            <a:ext cx="4829037" cy="21422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0" indent="0">
              <a:lnSpc>
                <a:spcPct val="100000"/>
              </a:lnSpc>
              <a:buFontTx/>
              <a:buNone/>
            </a:pPr>
            <a:r>
              <a:rPr lang="en-US" altLang="zh-CN" kern="0" dirty="0" smtClean="0"/>
              <a:t>sum  = 10000.0 + 3.14159 </a:t>
            </a:r>
          </a:p>
          <a:p>
            <a:pPr marL="0" indent="0">
              <a:lnSpc>
                <a:spcPct val="100000"/>
              </a:lnSpc>
              <a:buFontTx/>
              <a:buNone/>
            </a:pPr>
            <a:r>
              <a:rPr lang="en-US" altLang="zh-CN" kern="0" dirty="0"/>
              <a:t> </a:t>
            </a:r>
            <a:r>
              <a:rPr lang="en-US" altLang="zh-CN" kern="0" dirty="0" smtClean="0"/>
              <a:t>         = 10003.14159</a:t>
            </a:r>
          </a:p>
          <a:p>
            <a:pPr marL="0" indent="0">
              <a:lnSpc>
                <a:spcPct val="100000"/>
              </a:lnSpc>
              <a:buFontTx/>
              <a:buNone/>
            </a:pPr>
            <a:r>
              <a:rPr lang="en-US" altLang="zh-CN" kern="0" dirty="0" smtClean="0"/>
              <a:t>          = 10003.1 </a:t>
            </a:r>
          </a:p>
          <a:p>
            <a:pPr marL="0" indent="0">
              <a:lnSpc>
                <a:spcPct val="100000"/>
              </a:lnSpc>
              <a:buFontTx/>
              <a:buNone/>
            </a:pPr>
            <a:r>
              <a:rPr lang="en-US" altLang="zh-CN" kern="0" dirty="0"/>
              <a:t>s</a:t>
            </a:r>
            <a:r>
              <a:rPr lang="en-US" altLang="zh-CN" kern="0" dirty="0" smtClean="0"/>
              <a:t>um  = 10003.1+2.71828</a:t>
            </a:r>
          </a:p>
          <a:p>
            <a:pPr marL="0" indent="0">
              <a:lnSpc>
                <a:spcPct val="100000"/>
              </a:lnSpc>
              <a:buFontTx/>
              <a:buNone/>
            </a:pPr>
            <a:r>
              <a:rPr lang="en-US" altLang="zh-CN" kern="0" dirty="0"/>
              <a:t> </a:t>
            </a:r>
            <a:r>
              <a:rPr lang="en-US" altLang="zh-CN" kern="0" dirty="0" smtClean="0"/>
              <a:t>         = 10005.81828</a:t>
            </a:r>
          </a:p>
          <a:p>
            <a:pPr marL="0" indent="0">
              <a:lnSpc>
                <a:spcPct val="100000"/>
              </a:lnSpc>
              <a:buFontTx/>
              <a:buNone/>
            </a:pPr>
            <a:r>
              <a:rPr lang="en-US" altLang="zh-CN" kern="0" dirty="0"/>
              <a:t> </a:t>
            </a:r>
            <a:r>
              <a:rPr lang="en-US" altLang="zh-CN" kern="0" dirty="0" smtClean="0"/>
              <a:t>         = 10005.8</a:t>
            </a:r>
          </a:p>
        </p:txBody>
      </p:sp>
      <p:sp>
        <p:nvSpPr>
          <p:cNvPr id="9" name="内容占位符 2"/>
          <p:cNvSpPr txBox="1">
            <a:spLocks/>
          </p:cNvSpPr>
          <p:nvPr/>
        </p:nvSpPr>
        <p:spPr bwMode="auto">
          <a:xfrm>
            <a:off x="656565" y="1043735"/>
            <a:ext cx="7173797" cy="21422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0" indent="0">
              <a:lnSpc>
                <a:spcPct val="100000"/>
              </a:lnSpc>
              <a:buFontTx/>
              <a:buNone/>
            </a:pPr>
            <a:r>
              <a:rPr lang="en-US" altLang="zh-CN" kern="0" dirty="0" smtClean="0"/>
              <a:t>sum  = 10000.0 + </a:t>
            </a:r>
            <a:r>
              <a:rPr lang="en-US" altLang="zh-CN" kern="0" dirty="0"/>
              <a:t>3.14159 + 2.71828 </a:t>
            </a:r>
            <a:endParaRPr lang="en-US" altLang="zh-CN" kern="0" dirty="0" smtClean="0"/>
          </a:p>
          <a:p>
            <a:pPr marL="0" indent="0">
              <a:lnSpc>
                <a:spcPct val="100000"/>
              </a:lnSpc>
              <a:buFontTx/>
              <a:buNone/>
            </a:pPr>
            <a:r>
              <a:rPr lang="en-US" altLang="zh-CN" kern="0" dirty="0"/>
              <a:t> </a:t>
            </a:r>
            <a:r>
              <a:rPr lang="en-US" altLang="zh-CN" kern="0" dirty="0" smtClean="0"/>
              <a:t>         = 10003.14159 + 2.71828</a:t>
            </a:r>
          </a:p>
          <a:p>
            <a:pPr marL="0" indent="0">
              <a:lnSpc>
                <a:spcPct val="100000"/>
              </a:lnSpc>
              <a:buFontTx/>
              <a:buNone/>
            </a:pPr>
            <a:r>
              <a:rPr lang="en-US" altLang="zh-CN" kern="0" dirty="0" smtClean="0"/>
              <a:t>          = 10005.85987</a:t>
            </a:r>
          </a:p>
          <a:p>
            <a:pPr marL="0" indent="0">
              <a:lnSpc>
                <a:spcPct val="100000"/>
              </a:lnSpc>
              <a:buFontTx/>
              <a:buNone/>
            </a:pPr>
            <a:r>
              <a:rPr lang="en-US" altLang="zh-CN" kern="0" dirty="0"/>
              <a:t> </a:t>
            </a:r>
            <a:r>
              <a:rPr lang="en-US" altLang="zh-CN" kern="0" dirty="0" smtClean="0"/>
              <a:t>         = 10005.9</a:t>
            </a:r>
          </a:p>
        </p:txBody>
      </p:sp>
    </p:spTree>
    <p:extLst>
      <p:ext uri="{BB962C8B-B14F-4D97-AF65-F5344CB8AC3E}">
        <p14:creationId xmlns:p14="http://schemas.microsoft.com/office/powerpoint/2010/main" val="182044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dirty="0" err="1" smtClean="0"/>
              <a:t>Kahan</a:t>
            </a:r>
            <a:r>
              <a:rPr lang="zh-CN" altLang="en-US" dirty="0" smtClean="0"/>
              <a:t>累加算法</a:t>
            </a:r>
          </a:p>
        </p:txBody>
      </p:sp>
      <p:sp>
        <p:nvSpPr>
          <p:cNvPr id="3" name="内容占位符 2"/>
          <p:cNvSpPr>
            <a:spLocks noGrp="1"/>
          </p:cNvSpPr>
          <p:nvPr>
            <p:ph idx="1"/>
          </p:nvPr>
        </p:nvSpPr>
        <p:spPr>
          <a:xfrm>
            <a:off x="341530" y="1043735"/>
            <a:ext cx="4238625" cy="5445605"/>
          </a:xfrm>
        </p:spPr>
        <p:txBody>
          <a:bodyPr/>
          <a:lstStyle/>
          <a:p>
            <a:pPr marL="0" indent="0">
              <a:lnSpc>
                <a:spcPct val="100000"/>
              </a:lnSpc>
              <a:buFontTx/>
              <a:buNone/>
            </a:pPr>
            <a:r>
              <a:rPr lang="en-US" altLang="zh-CN" sz="2000" b="1" dirty="0"/>
              <a:t>s</a:t>
            </a:r>
            <a:r>
              <a:rPr lang="en-US" altLang="zh-CN" sz="2000" b="1" dirty="0" smtClean="0"/>
              <a:t>um = 10000.0;</a:t>
            </a:r>
          </a:p>
          <a:p>
            <a:pPr marL="0" indent="0">
              <a:lnSpc>
                <a:spcPct val="100000"/>
              </a:lnSpc>
              <a:buFontTx/>
              <a:buNone/>
            </a:pPr>
            <a:r>
              <a:rPr lang="en-US" altLang="zh-CN" sz="2000" b="1" dirty="0" smtClean="0"/>
              <a:t>c = 0;</a:t>
            </a:r>
          </a:p>
          <a:p>
            <a:pPr marL="0" indent="0">
              <a:lnSpc>
                <a:spcPct val="100000"/>
              </a:lnSpc>
              <a:buFontTx/>
              <a:buNone/>
            </a:pPr>
            <a:r>
              <a:rPr lang="en-US" altLang="zh-CN" sz="2000" b="1" dirty="0" smtClean="0"/>
              <a:t>y = 3.14159 – c </a:t>
            </a:r>
          </a:p>
          <a:p>
            <a:pPr marL="0" indent="0">
              <a:lnSpc>
                <a:spcPct val="100000"/>
              </a:lnSpc>
              <a:buFontTx/>
              <a:buNone/>
            </a:pPr>
            <a:r>
              <a:rPr lang="en-US" altLang="zh-CN" sz="2000" b="1" dirty="0"/>
              <a:t> </a:t>
            </a:r>
            <a:r>
              <a:rPr lang="en-US" altLang="zh-CN" sz="2000" b="1" dirty="0" smtClean="0"/>
              <a:t>  = 3.14159 – 0 </a:t>
            </a:r>
          </a:p>
          <a:p>
            <a:pPr marL="0" indent="0">
              <a:lnSpc>
                <a:spcPct val="100000"/>
              </a:lnSpc>
              <a:buFontTx/>
              <a:buNone/>
            </a:pPr>
            <a:r>
              <a:rPr lang="en-US" altLang="zh-CN" sz="2000" b="1" dirty="0"/>
              <a:t> </a:t>
            </a:r>
            <a:r>
              <a:rPr lang="en-US" altLang="zh-CN" sz="2000" b="1" dirty="0" smtClean="0"/>
              <a:t>  = 3.14159</a:t>
            </a:r>
          </a:p>
          <a:p>
            <a:pPr marL="0" indent="0">
              <a:lnSpc>
                <a:spcPct val="100000"/>
              </a:lnSpc>
              <a:buFontTx/>
              <a:buNone/>
            </a:pPr>
            <a:r>
              <a:rPr lang="en-US" altLang="zh-CN" sz="2000" b="1" dirty="0" smtClean="0"/>
              <a:t>t  = sum + y </a:t>
            </a:r>
          </a:p>
          <a:p>
            <a:pPr marL="0" indent="0">
              <a:lnSpc>
                <a:spcPct val="100000"/>
              </a:lnSpc>
              <a:buFontTx/>
              <a:buNone/>
            </a:pPr>
            <a:r>
              <a:rPr lang="en-US" altLang="zh-CN" sz="2000" b="1" dirty="0"/>
              <a:t> </a:t>
            </a:r>
            <a:r>
              <a:rPr lang="en-US" altLang="zh-CN" sz="2000" b="1" dirty="0" smtClean="0"/>
              <a:t>  = 10000.0 + 3.14159 </a:t>
            </a:r>
          </a:p>
          <a:p>
            <a:pPr marL="0" indent="0">
              <a:lnSpc>
                <a:spcPct val="100000"/>
              </a:lnSpc>
              <a:buFontTx/>
              <a:buNone/>
            </a:pPr>
            <a:r>
              <a:rPr lang="en-US" altLang="zh-CN" sz="2000" b="1" dirty="0" smtClean="0"/>
              <a:t>   = 10003.1 </a:t>
            </a:r>
          </a:p>
          <a:p>
            <a:pPr marL="0" indent="0">
              <a:lnSpc>
                <a:spcPct val="100000"/>
              </a:lnSpc>
              <a:buFontTx/>
              <a:buNone/>
            </a:pPr>
            <a:r>
              <a:rPr lang="en-US" altLang="zh-CN" sz="2000" b="1" dirty="0" smtClean="0"/>
              <a:t>c = (t – sum) - y</a:t>
            </a:r>
          </a:p>
          <a:p>
            <a:pPr marL="0" indent="0">
              <a:lnSpc>
                <a:spcPct val="100000"/>
              </a:lnSpc>
              <a:buFontTx/>
              <a:buNone/>
            </a:pPr>
            <a:r>
              <a:rPr lang="en-US" altLang="zh-CN" sz="2000" b="1" dirty="0" smtClean="0"/>
              <a:t>   = (10003.1 - 10000.0) - 3.14159 </a:t>
            </a:r>
          </a:p>
          <a:p>
            <a:pPr marL="0" indent="0">
              <a:lnSpc>
                <a:spcPct val="100000"/>
              </a:lnSpc>
              <a:buFontTx/>
              <a:buNone/>
            </a:pPr>
            <a:r>
              <a:rPr lang="en-US" altLang="zh-CN" sz="2000" b="1" dirty="0" smtClean="0"/>
              <a:t>   = 3.10000 - 3.14159 </a:t>
            </a:r>
          </a:p>
          <a:p>
            <a:pPr marL="0" indent="0">
              <a:lnSpc>
                <a:spcPct val="100000"/>
              </a:lnSpc>
              <a:buFontTx/>
              <a:buNone/>
            </a:pPr>
            <a:r>
              <a:rPr lang="en-US" altLang="zh-CN" sz="2000" b="1" dirty="0" smtClean="0"/>
              <a:t>   = -.0415900 </a:t>
            </a:r>
          </a:p>
          <a:p>
            <a:pPr marL="0" indent="0">
              <a:lnSpc>
                <a:spcPct val="100000"/>
              </a:lnSpc>
              <a:buFontTx/>
              <a:buNone/>
            </a:pPr>
            <a:r>
              <a:rPr lang="en-US" altLang="zh-CN" sz="2000" b="1" dirty="0" smtClean="0"/>
              <a:t>sum = t</a:t>
            </a:r>
          </a:p>
          <a:p>
            <a:pPr marL="0" indent="0">
              <a:lnSpc>
                <a:spcPct val="100000"/>
              </a:lnSpc>
              <a:buFontTx/>
              <a:buNone/>
            </a:pPr>
            <a:r>
              <a:rPr lang="en-US" altLang="zh-CN" sz="2000" b="1" dirty="0" smtClean="0"/>
              <a:t>         = 10003.1</a:t>
            </a:r>
            <a:endParaRPr lang="zh-CN" altLang="en-US" sz="2000" b="1" dirty="0" smtClean="0"/>
          </a:p>
        </p:txBody>
      </p:sp>
      <p:sp>
        <p:nvSpPr>
          <p:cNvPr id="4" name="矩形 3"/>
          <p:cNvSpPr>
            <a:spLocks noChangeArrowheads="1"/>
          </p:cNvSpPr>
          <p:nvPr/>
        </p:nvSpPr>
        <p:spPr bwMode="auto">
          <a:xfrm>
            <a:off x="4662010" y="1848593"/>
            <a:ext cx="4181475" cy="3785652"/>
          </a:xfrm>
          <a:prstGeom prst="rect">
            <a:avLst/>
          </a:prstGeom>
          <a:noFill/>
          <a:ln w="9525">
            <a:noFill/>
            <a:miter lim="800000"/>
            <a:headEnd/>
            <a:tailEnd/>
          </a:ln>
        </p:spPr>
        <p:txBody>
          <a:bodyPr>
            <a:spAutoFit/>
          </a:bodyPr>
          <a:lstStyle/>
          <a:p>
            <a:r>
              <a:rPr lang="en-US" altLang="zh-CN" sz="2000" b="1" dirty="0"/>
              <a:t> y = </a:t>
            </a:r>
            <a:r>
              <a:rPr lang="en-US" altLang="zh-CN" sz="2000" b="1" dirty="0" smtClean="0"/>
              <a:t>2.71828 - c</a:t>
            </a:r>
          </a:p>
          <a:p>
            <a:r>
              <a:rPr lang="en-US" altLang="zh-CN" sz="2000" dirty="0"/>
              <a:t> </a:t>
            </a:r>
            <a:r>
              <a:rPr lang="en-US" altLang="zh-CN" sz="2000" dirty="0" smtClean="0"/>
              <a:t>   = </a:t>
            </a:r>
            <a:r>
              <a:rPr lang="en-US" altLang="zh-CN" sz="2000" b="1" dirty="0" smtClean="0"/>
              <a:t>2.71828 </a:t>
            </a:r>
            <a:r>
              <a:rPr lang="en-US" altLang="zh-CN" sz="2000" b="1" dirty="0"/>
              <a:t>- -.0415900</a:t>
            </a:r>
          </a:p>
          <a:p>
            <a:r>
              <a:rPr lang="en-US" altLang="zh-CN" sz="2000" b="1" dirty="0"/>
              <a:t>    = 2.75987</a:t>
            </a:r>
          </a:p>
          <a:p>
            <a:r>
              <a:rPr lang="en-US" altLang="zh-CN" sz="2000" b="1" dirty="0"/>
              <a:t>  t = </a:t>
            </a:r>
            <a:r>
              <a:rPr lang="en-US" altLang="zh-CN" sz="2000" b="1" dirty="0" smtClean="0"/>
              <a:t>sum + y</a:t>
            </a:r>
          </a:p>
          <a:p>
            <a:r>
              <a:rPr lang="en-US" altLang="zh-CN" sz="2000" dirty="0"/>
              <a:t> </a:t>
            </a:r>
            <a:r>
              <a:rPr lang="en-US" altLang="zh-CN" sz="2000" dirty="0" smtClean="0"/>
              <a:t>   = </a:t>
            </a:r>
            <a:r>
              <a:rPr lang="en-US" altLang="zh-CN" sz="2000" b="1" dirty="0" smtClean="0"/>
              <a:t>10003.1 </a:t>
            </a:r>
            <a:r>
              <a:rPr lang="en-US" altLang="zh-CN" sz="2000" b="1" dirty="0"/>
              <a:t>+ 2.75987 </a:t>
            </a:r>
          </a:p>
          <a:p>
            <a:r>
              <a:rPr lang="en-US" altLang="zh-CN" sz="2000" b="1" dirty="0"/>
              <a:t>    = 10005.9  </a:t>
            </a:r>
          </a:p>
          <a:p>
            <a:r>
              <a:rPr lang="en-US" altLang="zh-CN" sz="2000" b="1" dirty="0" smtClean="0"/>
              <a:t> c </a:t>
            </a:r>
            <a:r>
              <a:rPr lang="en-US" altLang="zh-CN" sz="2000" b="1" dirty="0"/>
              <a:t>= </a:t>
            </a:r>
            <a:r>
              <a:rPr lang="en-US" altLang="zh-CN" sz="2000" b="1" dirty="0" smtClean="0"/>
              <a:t>(t – sum) - y</a:t>
            </a:r>
          </a:p>
          <a:p>
            <a:r>
              <a:rPr lang="en-US" altLang="zh-CN" sz="2000" dirty="0"/>
              <a:t> </a:t>
            </a:r>
            <a:r>
              <a:rPr lang="en-US" altLang="zh-CN" sz="2000" dirty="0" smtClean="0"/>
              <a:t>   = </a:t>
            </a:r>
            <a:r>
              <a:rPr lang="en-US" altLang="zh-CN" sz="2000" b="1" dirty="0" smtClean="0"/>
              <a:t>(</a:t>
            </a:r>
            <a:r>
              <a:rPr lang="en-US" altLang="zh-CN" sz="2000" b="1" dirty="0"/>
              <a:t>10005.9 - 10003.1) - 2.75987</a:t>
            </a:r>
          </a:p>
          <a:p>
            <a:r>
              <a:rPr lang="en-US" altLang="zh-CN" sz="2000" b="1" dirty="0"/>
              <a:t>     = 2.80000 - 2.75987 </a:t>
            </a:r>
          </a:p>
          <a:p>
            <a:r>
              <a:rPr lang="en-US" altLang="zh-CN" sz="2000" b="1" dirty="0"/>
              <a:t>     = .040130</a:t>
            </a:r>
          </a:p>
          <a:p>
            <a:r>
              <a:rPr lang="en-US" altLang="zh-CN" sz="2000" b="1" dirty="0"/>
              <a:t>sum = </a:t>
            </a:r>
            <a:r>
              <a:rPr lang="en-US" altLang="zh-CN" sz="2000" b="1" dirty="0" smtClean="0"/>
              <a:t>t </a:t>
            </a:r>
          </a:p>
          <a:p>
            <a:r>
              <a:rPr lang="en-US" altLang="zh-CN" sz="2000" dirty="0"/>
              <a:t> </a:t>
            </a:r>
            <a:r>
              <a:rPr lang="en-US" altLang="zh-CN" sz="2000" dirty="0" smtClean="0"/>
              <a:t>       = </a:t>
            </a:r>
            <a:r>
              <a:rPr lang="en-US" altLang="zh-CN" sz="2000" b="1" dirty="0" smtClean="0"/>
              <a:t>10005.9</a:t>
            </a:r>
            <a:endParaRPr lang="en-US" altLang="zh-CN" sz="2000" b="1" dirty="0"/>
          </a:p>
        </p:txBody>
      </p:sp>
    </p:spTree>
    <p:extLst>
      <p:ext uri="{BB962C8B-B14F-4D97-AF65-F5344CB8AC3E}">
        <p14:creationId xmlns:p14="http://schemas.microsoft.com/office/powerpoint/2010/main" val="416391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4"/>
          <p:cNvSpPr>
            <a:spLocks noChangeArrowheads="1"/>
          </p:cNvSpPr>
          <p:nvPr/>
        </p:nvSpPr>
        <p:spPr bwMode="auto">
          <a:xfrm>
            <a:off x="836613" y="5775325"/>
            <a:ext cx="7994650" cy="461963"/>
          </a:xfrm>
          <a:prstGeom prst="rect">
            <a:avLst/>
          </a:prstGeom>
          <a:noFill/>
          <a:ln w="9525">
            <a:noFill/>
            <a:miter lim="800000"/>
            <a:headEnd/>
            <a:tailEnd/>
          </a:ln>
        </p:spPr>
        <p:txBody>
          <a:bodyPr>
            <a:spAutoFit/>
          </a:bodyPr>
          <a:lstStyle/>
          <a:p>
            <a:r>
              <a:rPr lang="en-US" altLang="zh-CN" sz="2400"/>
              <a:t>http://en.wikipedia.org/wiki/Kahan_summation_algorithm</a:t>
            </a:r>
            <a:endParaRPr lang="zh-CN" altLang="en-US" sz="2400"/>
          </a:p>
        </p:txBody>
      </p:sp>
      <p:sp>
        <p:nvSpPr>
          <p:cNvPr id="38915" name="标题 1"/>
          <p:cNvSpPr>
            <a:spLocks noGrp="1"/>
          </p:cNvSpPr>
          <p:nvPr>
            <p:ph type="title"/>
          </p:nvPr>
        </p:nvSpPr>
        <p:spPr/>
        <p:txBody>
          <a:bodyPr/>
          <a:lstStyle/>
          <a:p>
            <a:r>
              <a:rPr lang="en-US" altLang="zh-CN" smtClean="0"/>
              <a:t>Kahan</a:t>
            </a:r>
            <a:r>
              <a:rPr lang="zh-CN" altLang="en-US" smtClean="0"/>
              <a:t>累加算法</a:t>
            </a:r>
          </a:p>
        </p:txBody>
      </p:sp>
      <p:sp>
        <p:nvSpPr>
          <p:cNvPr id="38916" name="内容占位符 2"/>
          <p:cNvSpPr>
            <a:spLocks noGrp="1"/>
          </p:cNvSpPr>
          <p:nvPr>
            <p:ph idx="1"/>
          </p:nvPr>
        </p:nvSpPr>
        <p:spPr/>
        <p:txBody>
          <a:bodyPr/>
          <a:lstStyle/>
          <a:p>
            <a:r>
              <a:rPr lang="en-US" altLang="zh-CN" smtClean="0"/>
              <a:t>The Father of Floating Point</a:t>
            </a:r>
            <a:endParaRPr lang="zh-CN" altLang="en-US" smtClean="0"/>
          </a:p>
        </p:txBody>
      </p:sp>
      <p:pic>
        <p:nvPicPr>
          <p:cNvPr id="38917" name="Picture 2" descr="William Kahan.jpg">
            <a:hlinkClick r:id="rId2"/>
          </p:cNvPr>
          <p:cNvPicPr>
            <a:picLocks noChangeAspect="1" noChangeArrowheads="1"/>
          </p:cNvPicPr>
          <p:nvPr/>
        </p:nvPicPr>
        <p:blipFill>
          <a:blip r:embed="rId3"/>
          <a:srcRect/>
          <a:stretch>
            <a:fillRect/>
          </a:stretch>
        </p:blipFill>
        <p:spPr bwMode="auto">
          <a:xfrm>
            <a:off x="6507163" y="768350"/>
            <a:ext cx="2095500" cy="1476375"/>
          </a:xfrm>
          <a:prstGeom prst="rect">
            <a:avLst/>
          </a:prstGeom>
          <a:noFill/>
          <a:ln w="9525">
            <a:noFill/>
            <a:miter lim="800000"/>
            <a:headEnd/>
            <a:tailEnd/>
          </a:ln>
        </p:spPr>
      </p:pic>
      <p:pic>
        <p:nvPicPr>
          <p:cNvPr id="70659" name="Picture 3"/>
          <p:cNvPicPr>
            <a:picLocks noChangeAspect="1" noChangeArrowheads="1"/>
          </p:cNvPicPr>
          <p:nvPr/>
        </p:nvPicPr>
        <p:blipFill>
          <a:blip r:embed="rId4"/>
          <a:srcRect/>
          <a:stretch>
            <a:fillRect/>
          </a:stretch>
        </p:blipFill>
        <p:spPr bwMode="auto">
          <a:xfrm>
            <a:off x="701675" y="1358900"/>
            <a:ext cx="5534025" cy="3886200"/>
          </a:xfrm>
          <a:prstGeom prst="rect">
            <a:avLst/>
          </a:prstGeom>
          <a:noFill/>
          <a:ln w="9525">
            <a:noFill/>
            <a:miter lim="800000"/>
            <a:headEnd/>
            <a:tailEnd/>
          </a:ln>
        </p:spPr>
      </p:pic>
      <p:pic>
        <p:nvPicPr>
          <p:cNvPr id="70661" name="Picture 5"/>
          <p:cNvPicPr>
            <a:picLocks noChangeAspect="1" noChangeArrowheads="1"/>
          </p:cNvPicPr>
          <p:nvPr/>
        </p:nvPicPr>
        <p:blipFill>
          <a:blip r:embed="rId5"/>
          <a:srcRect/>
          <a:stretch>
            <a:fillRect/>
          </a:stretch>
        </p:blipFill>
        <p:spPr bwMode="auto">
          <a:xfrm>
            <a:off x="2681288" y="2549525"/>
            <a:ext cx="6149975" cy="1998663"/>
          </a:xfrm>
          <a:prstGeom prst="rect">
            <a:avLst/>
          </a:prstGeom>
          <a:noFill/>
          <a:ln w="9525">
            <a:noFill/>
            <a:miter lim="800000"/>
            <a:headEnd/>
            <a:tailEnd/>
          </a:ln>
        </p:spPr>
      </p:pic>
      <p:pic>
        <p:nvPicPr>
          <p:cNvPr id="70662" name="Picture 6"/>
          <p:cNvPicPr>
            <a:picLocks noChangeAspect="1" noChangeArrowheads="1"/>
          </p:cNvPicPr>
          <p:nvPr/>
        </p:nvPicPr>
        <p:blipFill>
          <a:blip r:embed="rId6"/>
          <a:srcRect/>
          <a:stretch>
            <a:fillRect/>
          </a:stretch>
        </p:blipFill>
        <p:spPr bwMode="auto">
          <a:xfrm>
            <a:off x="333375" y="1641475"/>
            <a:ext cx="5905500" cy="5200650"/>
          </a:xfrm>
          <a:prstGeom prst="rect">
            <a:avLst/>
          </a:prstGeom>
          <a:noFill/>
          <a:ln w="9525">
            <a:noFill/>
            <a:miter lim="800000"/>
            <a:headEnd/>
            <a:tailEnd/>
          </a:ln>
        </p:spPr>
      </p:pic>
      <p:pic>
        <p:nvPicPr>
          <p:cNvPr id="70663" name="Picture 7"/>
          <p:cNvPicPr>
            <a:picLocks noChangeAspect="1" noChangeArrowheads="1"/>
          </p:cNvPicPr>
          <p:nvPr/>
        </p:nvPicPr>
        <p:blipFill>
          <a:blip r:embed="rId7"/>
          <a:srcRect/>
          <a:stretch>
            <a:fillRect/>
          </a:stretch>
        </p:blipFill>
        <p:spPr bwMode="auto">
          <a:xfrm>
            <a:off x="2684463" y="3203575"/>
            <a:ext cx="6170612" cy="1890713"/>
          </a:xfrm>
          <a:prstGeom prst="rect">
            <a:avLst/>
          </a:prstGeom>
          <a:noFill/>
          <a:ln w="9525">
            <a:noFill/>
            <a:miter lim="800000"/>
            <a:headEnd/>
            <a:tailEnd/>
          </a:ln>
        </p:spPr>
      </p:pic>
    </p:spTree>
    <p:extLst>
      <p:ext uri="{BB962C8B-B14F-4D97-AF65-F5344CB8AC3E}">
        <p14:creationId xmlns:p14="http://schemas.microsoft.com/office/powerpoint/2010/main" val="103305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6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066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06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浮点数运算举例</a:t>
            </a:r>
            <a:endParaRPr lang="zh-CN" altLang="en-US" dirty="0"/>
          </a:p>
        </p:txBody>
      </p:sp>
      <p:sp>
        <p:nvSpPr>
          <p:cNvPr id="3" name="内容占位符 2"/>
          <p:cNvSpPr>
            <a:spLocks noGrp="1"/>
          </p:cNvSpPr>
          <p:nvPr>
            <p:ph idx="1"/>
          </p:nvPr>
        </p:nvSpPr>
        <p:spPr>
          <a:xfrm>
            <a:off x="468313" y="836613"/>
            <a:ext cx="8229600" cy="5697732"/>
          </a:xfrm>
        </p:spPr>
        <p:txBody>
          <a:bodyPr/>
          <a:lstStyle/>
          <a:p>
            <a:pPr marL="0" indent="0">
              <a:buNone/>
            </a:pPr>
            <a:r>
              <a:rPr lang="zh-CN" altLang="en-US" sz="1800" dirty="0"/>
              <a:t>假设有两个实数</a:t>
            </a:r>
            <a:r>
              <a:rPr lang="en-US" altLang="zh-CN" sz="1800" dirty="0"/>
              <a:t>x</a:t>
            </a:r>
            <a:r>
              <a:rPr lang="zh-CN" altLang="en-US" sz="1800" dirty="0"/>
              <a:t>和</a:t>
            </a:r>
            <a:r>
              <a:rPr lang="en-US" altLang="zh-CN" sz="1800" dirty="0"/>
              <a:t>y</a:t>
            </a:r>
            <a:r>
              <a:rPr lang="zh-CN" altLang="en-US" sz="1800" dirty="0"/>
              <a:t>，</a:t>
            </a:r>
            <a:r>
              <a:rPr lang="en-US" altLang="zh-CN" sz="1800" dirty="0"/>
              <a:t>x=–68</a:t>
            </a:r>
            <a:r>
              <a:rPr lang="zh-CN" altLang="en-US" sz="1800" dirty="0"/>
              <a:t>，</a:t>
            </a:r>
            <a:r>
              <a:rPr lang="en-US" altLang="zh-CN" sz="1800" dirty="0"/>
              <a:t>y=–8.25</a:t>
            </a:r>
            <a:r>
              <a:rPr lang="zh-CN" altLang="en-US" sz="1800" dirty="0"/>
              <a:t>，它们在</a:t>
            </a:r>
            <a:r>
              <a:rPr lang="en-US" altLang="zh-CN" sz="1800" dirty="0"/>
              <a:t>C</a:t>
            </a:r>
            <a:r>
              <a:rPr lang="zh-CN" altLang="en-US" sz="1800" dirty="0"/>
              <a:t>语言程序中定义为</a:t>
            </a:r>
            <a:r>
              <a:rPr lang="en-US" altLang="zh-CN" sz="1800" dirty="0"/>
              <a:t>float</a:t>
            </a:r>
            <a:r>
              <a:rPr lang="zh-CN" altLang="en-US" sz="1800" dirty="0"/>
              <a:t>型变量（用</a:t>
            </a:r>
            <a:r>
              <a:rPr lang="en-US" altLang="zh-CN" sz="1800" dirty="0"/>
              <a:t>IEEE 754</a:t>
            </a:r>
            <a:r>
              <a:rPr lang="zh-CN" altLang="en-US" sz="1800" dirty="0"/>
              <a:t>单精度浮点数格式表示），</a:t>
            </a:r>
            <a:r>
              <a:rPr lang="en-US" altLang="zh-CN" sz="1800" dirty="0"/>
              <a:t>x</a:t>
            </a:r>
            <a:r>
              <a:rPr lang="zh-CN" altLang="en-US" sz="1800" dirty="0"/>
              <a:t>和</a:t>
            </a:r>
            <a:r>
              <a:rPr lang="en-US" altLang="zh-CN" sz="1800" dirty="0"/>
              <a:t>y</a:t>
            </a:r>
            <a:r>
              <a:rPr lang="zh-CN" altLang="en-US" sz="1800" dirty="0"/>
              <a:t>分别存放在寄存器</a:t>
            </a:r>
            <a:r>
              <a:rPr lang="en-US" altLang="zh-CN" sz="1800" dirty="0"/>
              <a:t>A</a:t>
            </a:r>
            <a:r>
              <a:rPr lang="zh-CN" altLang="en-US" sz="1800" dirty="0"/>
              <a:t>和</a:t>
            </a:r>
            <a:r>
              <a:rPr lang="en-US" altLang="zh-CN" sz="1800" dirty="0"/>
              <a:t>B</a:t>
            </a:r>
            <a:r>
              <a:rPr lang="zh-CN" altLang="en-US" sz="1800" dirty="0"/>
              <a:t>中。另外，还有两个寄存器</a:t>
            </a:r>
            <a:r>
              <a:rPr lang="en-US" altLang="zh-CN" sz="1800" dirty="0"/>
              <a:t>C</a:t>
            </a:r>
            <a:r>
              <a:rPr lang="zh-CN" altLang="en-US" sz="1800" dirty="0"/>
              <a:t>和</a:t>
            </a:r>
            <a:r>
              <a:rPr lang="en-US" altLang="zh-CN" sz="1800" dirty="0"/>
              <a:t>D</a:t>
            </a:r>
            <a:r>
              <a:rPr lang="zh-CN" altLang="en-US" sz="1800" dirty="0"/>
              <a:t>。</a:t>
            </a:r>
            <a:r>
              <a:rPr lang="en-US" altLang="zh-CN" sz="1800" dirty="0"/>
              <a:t>A</a:t>
            </a:r>
            <a:r>
              <a:rPr lang="zh-CN" altLang="en-US" sz="1800" dirty="0"/>
              <a:t>、</a:t>
            </a:r>
            <a:r>
              <a:rPr lang="en-US" altLang="zh-CN" sz="1800" dirty="0"/>
              <a:t>B</a:t>
            </a:r>
            <a:r>
              <a:rPr lang="zh-CN" altLang="en-US" sz="1800" dirty="0"/>
              <a:t>、</a:t>
            </a:r>
            <a:r>
              <a:rPr lang="en-US" altLang="zh-CN" sz="1800" dirty="0"/>
              <a:t>C</a:t>
            </a:r>
            <a:r>
              <a:rPr lang="zh-CN" altLang="en-US" sz="1800" dirty="0"/>
              <a:t>、</a:t>
            </a:r>
            <a:r>
              <a:rPr lang="en-US" altLang="zh-CN" sz="1800" dirty="0"/>
              <a:t>D</a:t>
            </a:r>
            <a:r>
              <a:rPr lang="zh-CN" altLang="en-US" sz="1800" dirty="0"/>
              <a:t>都是</a:t>
            </a:r>
            <a:r>
              <a:rPr lang="en-US" altLang="zh-CN" sz="1800" dirty="0"/>
              <a:t>32</a:t>
            </a:r>
            <a:r>
              <a:rPr lang="zh-CN" altLang="en-US" sz="1800" dirty="0"/>
              <a:t>位寄存器。请回答下列问题（要求最终用十六进制表示二进制序列）。</a:t>
            </a:r>
          </a:p>
          <a:p>
            <a:pPr marL="0" indent="0">
              <a:buNone/>
            </a:pPr>
            <a:r>
              <a:rPr lang="zh-CN" altLang="en-US" sz="1800" dirty="0" smtClean="0"/>
              <a:t>（</a:t>
            </a:r>
            <a:r>
              <a:rPr lang="en-US" altLang="zh-CN" sz="1800" dirty="0"/>
              <a:t>1</a:t>
            </a:r>
            <a:r>
              <a:rPr lang="zh-CN" altLang="en-US" sz="1800" dirty="0"/>
              <a:t>）寄存器</a:t>
            </a:r>
            <a:r>
              <a:rPr lang="en-US" altLang="zh-CN" sz="1800" dirty="0"/>
              <a:t>A</a:t>
            </a:r>
            <a:r>
              <a:rPr lang="zh-CN" altLang="en-US" sz="1800" dirty="0"/>
              <a:t>和</a:t>
            </a:r>
            <a:r>
              <a:rPr lang="en-US" altLang="zh-CN" sz="1800" dirty="0"/>
              <a:t>B</a:t>
            </a:r>
            <a:r>
              <a:rPr lang="zh-CN" altLang="en-US" sz="1800" dirty="0"/>
              <a:t>中的内容分别是什么？ </a:t>
            </a:r>
          </a:p>
          <a:p>
            <a:pPr marL="0" indent="0">
              <a:buNone/>
            </a:pPr>
            <a:r>
              <a:rPr lang="zh-CN" altLang="en-US" sz="1800" dirty="0"/>
              <a:t>（</a:t>
            </a:r>
            <a:r>
              <a:rPr lang="en-US" altLang="zh-CN" sz="1800" dirty="0"/>
              <a:t>2</a:t>
            </a:r>
            <a:r>
              <a:rPr lang="zh-CN" altLang="en-US" sz="1800" dirty="0"/>
              <a:t>）若</a:t>
            </a:r>
            <a:r>
              <a:rPr lang="en-US" altLang="zh-CN" sz="1800" dirty="0"/>
              <a:t>x</a:t>
            </a:r>
            <a:r>
              <a:rPr lang="zh-CN" altLang="en-US" sz="1800" dirty="0"/>
              <a:t>和</a:t>
            </a:r>
            <a:r>
              <a:rPr lang="en-US" altLang="zh-CN" sz="1800" dirty="0"/>
              <a:t>y</a:t>
            </a:r>
            <a:r>
              <a:rPr lang="zh-CN" altLang="en-US" sz="1800" dirty="0"/>
              <a:t>相加后的结果存放在寄存器</a:t>
            </a:r>
            <a:r>
              <a:rPr lang="en-US" altLang="zh-CN" sz="1800" dirty="0"/>
              <a:t>C</a:t>
            </a:r>
            <a:r>
              <a:rPr lang="zh-CN" altLang="en-US" sz="1800" dirty="0"/>
              <a:t>中，则寄存器</a:t>
            </a:r>
            <a:r>
              <a:rPr lang="en-US" altLang="zh-CN" sz="1800" dirty="0"/>
              <a:t>C</a:t>
            </a:r>
            <a:r>
              <a:rPr lang="zh-CN" altLang="en-US" sz="1800" dirty="0"/>
              <a:t>中的内容是什么？ </a:t>
            </a:r>
          </a:p>
          <a:p>
            <a:pPr marL="0" indent="0">
              <a:buNone/>
            </a:pPr>
            <a:r>
              <a:rPr lang="zh-CN" altLang="en-US" sz="1800" dirty="0"/>
              <a:t>（</a:t>
            </a:r>
            <a:r>
              <a:rPr lang="en-US" altLang="zh-CN" sz="1800" dirty="0"/>
              <a:t>3</a:t>
            </a:r>
            <a:r>
              <a:rPr lang="zh-CN" altLang="en-US" sz="1800" dirty="0"/>
              <a:t>）若</a:t>
            </a:r>
            <a:r>
              <a:rPr lang="en-US" altLang="zh-CN" sz="1800" dirty="0"/>
              <a:t>x</a:t>
            </a:r>
            <a:r>
              <a:rPr lang="zh-CN" altLang="en-US" sz="1800" dirty="0"/>
              <a:t>和</a:t>
            </a:r>
            <a:r>
              <a:rPr lang="en-US" altLang="zh-CN" sz="1800" dirty="0"/>
              <a:t>y</a:t>
            </a:r>
            <a:r>
              <a:rPr lang="zh-CN" altLang="en-US" sz="1800" dirty="0"/>
              <a:t>相减后的结果存放在寄存器</a:t>
            </a:r>
            <a:r>
              <a:rPr lang="en-US" altLang="zh-CN" sz="1800" dirty="0"/>
              <a:t>D</a:t>
            </a:r>
            <a:r>
              <a:rPr lang="zh-CN" altLang="en-US" sz="1800" dirty="0"/>
              <a:t>中，则寄存器</a:t>
            </a:r>
            <a:r>
              <a:rPr lang="en-US" altLang="zh-CN" sz="1800" dirty="0"/>
              <a:t>D</a:t>
            </a:r>
            <a:r>
              <a:rPr lang="zh-CN" altLang="en-US" sz="1800" dirty="0"/>
              <a:t>中的内容是什么</a:t>
            </a:r>
            <a:r>
              <a:rPr lang="zh-CN" altLang="en-US" sz="1800" dirty="0" smtClean="0"/>
              <a:t>？</a:t>
            </a:r>
            <a:endParaRPr lang="en-US" altLang="zh-CN" sz="1800" dirty="0" smtClean="0"/>
          </a:p>
          <a:p>
            <a:pPr marL="0" indent="0">
              <a:buNone/>
            </a:pPr>
            <a:r>
              <a:rPr lang="zh-CN" altLang="en-US" sz="1800" dirty="0" smtClean="0"/>
              <a:t>（</a:t>
            </a:r>
            <a:r>
              <a:rPr lang="en-US" altLang="zh-CN" sz="1800" dirty="0" smtClean="0"/>
              <a:t>4</a:t>
            </a:r>
            <a:r>
              <a:rPr lang="zh-CN" altLang="en-US" sz="1800" dirty="0" smtClean="0"/>
              <a:t>）如果相加结果 被</a:t>
            </a:r>
            <a:r>
              <a:rPr lang="zh-CN" altLang="en-US" sz="1800" dirty="0"/>
              <a:t>写到了主存（按字节编址</a:t>
            </a:r>
            <a:r>
              <a:rPr lang="zh-CN" altLang="en-US" sz="1800" dirty="0" smtClean="0"/>
              <a:t>），地址为</a:t>
            </a:r>
            <a:r>
              <a:rPr lang="en-US" altLang="zh-CN" sz="1800" dirty="0" smtClean="0"/>
              <a:t>&amp;sum</a:t>
            </a:r>
            <a:r>
              <a:rPr lang="zh-CN" altLang="en-US" sz="1800" dirty="0" smtClean="0"/>
              <a:t>，请</a:t>
            </a:r>
            <a:r>
              <a:rPr lang="zh-CN" altLang="en-US" sz="1800" dirty="0"/>
              <a:t>分别给出在大端机器和小端机器</a:t>
            </a:r>
            <a:r>
              <a:rPr lang="zh-CN" altLang="en-US" sz="1800" dirty="0" smtClean="0"/>
              <a:t>上在内存是如何存放的。</a:t>
            </a:r>
            <a:endParaRPr lang="zh-CN" altLang="en-US" sz="1800" dirty="0"/>
          </a:p>
          <a:p>
            <a:pPr marL="0" indent="0">
              <a:buNone/>
            </a:pPr>
            <a:r>
              <a:rPr lang="zh-CN" altLang="en-US" sz="1800" dirty="0" smtClean="0"/>
              <a:t>参考答案</a:t>
            </a:r>
            <a:r>
              <a:rPr lang="zh-CN" altLang="en-US" sz="1800" dirty="0" smtClean="0">
                <a:sym typeface="Wingdings" panose="05000000000000000000" pitchFamily="2" charset="2"/>
              </a:rPr>
              <a:t>： </a:t>
            </a:r>
            <a:r>
              <a:rPr lang="zh-CN" altLang="en-US" sz="1800" dirty="0" smtClean="0">
                <a:solidFill>
                  <a:srgbClr val="FF0000"/>
                </a:solidFill>
                <a:sym typeface="Wingdings" panose="05000000000000000000" pitchFamily="2" charset="2"/>
              </a:rPr>
              <a:t>（</a:t>
            </a:r>
            <a:r>
              <a:rPr lang="en-US" altLang="zh-CN" sz="1800" dirty="0" smtClean="0">
                <a:solidFill>
                  <a:srgbClr val="FF0000"/>
                </a:solidFill>
                <a:sym typeface="Wingdings" panose="05000000000000000000" pitchFamily="2" charset="2"/>
              </a:rPr>
              <a:t>1</a:t>
            </a:r>
            <a:r>
              <a:rPr lang="zh-CN" altLang="en-US" sz="1800" dirty="0" smtClean="0">
                <a:solidFill>
                  <a:srgbClr val="FF0000"/>
                </a:solidFill>
                <a:sym typeface="Wingdings" panose="05000000000000000000" pitchFamily="2" charset="2"/>
              </a:rPr>
              <a:t>）</a:t>
            </a:r>
            <a:r>
              <a:rPr lang="en-US" altLang="zh-CN" sz="1800" dirty="0" smtClean="0">
                <a:solidFill>
                  <a:srgbClr val="FF0000"/>
                </a:solidFill>
              </a:rPr>
              <a:t>[68] = </a:t>
            </a:r>
            <a:r>
              <a:rPr lang="en-US" altLang="zh-CN" sz="1800" dirty="0">
                <a:solidFill>
                  <a:srgbClr val="FF0000"/>
                </a:solidFill>
              </a:rPr>
              <a:t>C288 </a:t>
            </a:r>
            <a:r>
              <a:rPr lang="en-US" altLang="zh-CN" sz="1800" dirty="0" smtClean="0">
                <a:solidFill>
                  <a:srgbClr val="FF0000"/>
                </a:solidFill>
              </a:rPr>
              <a:t>0000H</a:t>
            </a:r>
            <a:r>
              <a:rPr lang="zh-CN" altLang="en-US" sz="1800" dirty="0" smtClean="0">
                <a:solidFill>
                  <a:srgbClr val="FF0000"/>
                </a:solidFill>
              </a:rPr>
              <a:t>，</a:t>
            </a:r>
            <a:r>
              <a:rPr lang="en-US" altLang="zh-CN" sz="1800" dirty="0" smtClean="0">
                <a:solidFill>
                  <a:srgbClr val="FF0000"/>
                </a:solidFill>
              </a:rPr>
              <a:t>[-8.25]= C104 0000H</a:t>
            </a:r>
          </a:p>
          <a:p>
            <a:pPr marL="0" indent="0">
              <a:buNone/>
            </a:pPr>
            <a:r>
              <a:rPr lang="zh-CN" altLang="en-US" sz="1800" dirty="0" smtClean="0">
                <a:solidFill>
                  <a:srgbClr val="FF0000"/>
                </a:solidFill>
              </a:rPr>
              <a:t>（</a:t>
            </a:r>
            <a:r>
              <a:rPr lang="en-US" altLang="zh-CN" sz="1800" dirty="0" smtClean="0">
                <a:solidFill>
                  <a:srgbClr val="FF0000"/>
                </a:solidFill>
              </a:rPr>
              <a:t>2</a:t>
            </a:r>
            <a:r>
              <a:rPr lang="zh-CN" altLang="en-US" sz="1800" dirty="0" smtClean="0">
                <a:solidFill>
                  <a:srgbClr val="FF0000"/>
                </a:solidFill>
              </a:rPr>
              <a:t>）</a:t>
            </a:r>
            <a:r>
              <a:rPr lang="en-US" altLang="zh-CN" sz="1800" dirty="0" smtClean="0">
                <a:solidFill>
                  <a:srgbClr val="FF0000"/>
                </a:solidFill>
              </a:rPr>
              <a:t>[</a:t>
            </a:r>
            <a:r>
              <a:rPr lang="en-US" altLang="zh-CN" sz="1800" dirty="0" err="1" smtClean="0">
                <a:solidFill>
                  <a:srgbClr val="FF0000"/>
                </a:solidFill>
              </a:rPr>
              <a:t>x+y</a:t>
            </a:r>
            <a:r>
              <a:rPr lang="en-US" altLang="zh-CN" sz="1800" dirty="0" smtClean="0">
                <a:solidFill>
                  <a:srgbClr val="FF0000"/>
                </a:solidFill>
              </a:rPr>
              <a:t>] = C298 8000H</a:t>
            </a:r>
          </a:p>
          <a:p>
            <a:pPr marL="0" indent="0">
              <a:buNone/>
            </a:pPr>
            <a:r>
              <a:rPr lang="zh-CN" altLang="en-US" sz="1800" dirty="0" smtClean="0">
                <a:solidFill>
                  <a:srgbClr val="FF0000"/>
                </a:solidFill>
              </a:rPr>
              <a:t>（</a:t>
            </a:r>
            <a:r>
              <a:rPr lang="en-US" altLang="zh-CN" sz="1800" dirty="0" smtClean="0">
                <a:solidFill>
                  <a:srgbClr val="FF0000"/>
                </a:solidFill>
              </a:rPr>
              <a:t>3</a:t>
            </a:r>
            <a:r>
              <a:rPr lang="zh-CN" altLang="en-US" sz="1800" dirty="0" smtClean="0">
                <a:solidFill>
                  <a:srgbClr val="FF0000"/>
                </a:solidFill>
              </a:rPr>
              <a:t>）</a:t>
            </a:r>
            <a:r>
              <a:rPr lang="en-US" altLang="zh-CN" sz="1800" dirty="0" smtClean="0">
                <a:solidFill>
                  <a:srgbClr val="FF0000"/>
                </a:solidFill>
              </a:rPr>
              <a:t>[x-y] = </a:t>
            </a:r>
            <a:r>
              <a:rPr lang="en-US" altLang="zh-CN" sz="1800" dirty="0">
                <a:solidFill>
                  <a:srgbClr val="FF0000"/>
                </a:solidFill>
              </a:rPr>
              <a:t>C26F </a:t>
            </a:r>
            <a:r>
              <a:rPr lang="en-US" altLang="zh-CN" sz="1800" dirty="0" smtClean="0">
                <a:solidFill>
                  <a:srgbClr val="FF0000"/>
                </a:solidFill>
              </a:rPr>
              <a:t>0000H</a:t>
            </a:r>
          </a:p>
          <a:p>
            <a:pPr marL="0" indent="0">
              <a:buNone/>
            </a:pPr>
            <a:r>
              <a:rPr lang="zh-CN" altLang="en-US" sz="1800" dirty="0" smtClean="0">
                <a:solidFill>
                  <a:srgbClr val="FF0000"/>
                </a:solidFill>
              </a:rPr>
              <a:t>（</a:t>
            </a:r>
            <a:r>
              <a:rPr lang="en-US" altLang="zh-CN" sz="1800" dirty="0" smtClean="0">
                <a:solidFill>
                  <a:srgbClr val="FF0000"/>
                </a:solidFill>
              </a:rPr>
              <a:t>4</a:t>
            </a:r>
            <a:r>
              <a:rPr lang="zh-CN" altLang="en-US" sz="1800" dirty="0" smtClean="0">
                <a:solidFill>
                  <a:srgbClr val="FF0000"/>
                </a:solidFill>
              </a:rPr>
              <a:t>）</a:t>
            </a:r>
            <a:endParaRPr lang="zh-CN" altLang="en-US" sz="1800" dirty="0">
              <a:solidFill>
                <a:srgbClr val="FF0000"/>
              </a:solidFill>
            </a:endParaRPr>
          </a:p>
          <a:p>
            <a:pPr marL="0" indent="0">
              <a:buNone/>
            </a:pPr>
            <a:endParaRPr lang="zh-CN" altLang="en-US" sz="1800" dirty="0"/>
          </a:p>
        </p:txBody>
      </p:sp>
      <p:sp>
        <p:nvSpPr>
          <p:cNvPr id="4" name="矩形 3"/>
          <p:cNvSpPr/>
          <p:nvPr/>
        </p:nvSpPr>
        <p:spPr>
          <a:xfrm>
            <a:off x="1329535" y="5274205"/>
            <a:ext cx="630070" cy="14851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6" name="直接连接符 5"/>
          <p:cNvCxnSpPr/>
          <p:nvPr/>
        </p:nvCxnSpPr>
        <p:spPr>
          <a:xfrm>
            <a:off x="1329535" y="6399330"/>
            <a:ext cx="63007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329535" y="5994285"/>
            <a:ext cx="63007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324977" y="5634245"/>
            <a:ext cx="63007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331640" y="6399330"/>
            <a:ext cx="625512" cy="369332"/>
          </a:xfrm>
          <a:prstGeom prst="rect">
            <a:avLst/>
          </a:prstGeom>
          <a:noFill/>
        </p:spPr>
        <p:txBody>
          <a:bodyPr wrap="square" rtlCol="0">
            <a:spAutoFit/>
          </a:bodyPr>
          <a:lstStyle/>
          <a:p>
            <a:pPr algn="ctr"/>
            <a:r>
              <a:rPr lang="en-US" altLang="zh-CN" dirty="0" smtClean="0">
                <a:solidFill>
                  <a:srgbClr val="FF0000"/>
                </a:solidFill>
              </a:rPr>
              <a:t>C2</a:t>
            </a:r>
            <a:endParaRPr lang="zh-CN" altLang="en-US" dirty="0">
              <a:solidFill>
                <a:srgbClr val="FF0000"/>
              </a:solidFill>
            </a:endParaRPr>
          </a:p>
        </p:txBody>
      </p:sp>
      <p:sp>
        <p:nvSpPr>
          <p:cNvPr id="10" name="TextBox 9"/>
          <p:cNvSpPr txBox="1"/>
          <p:nvPr/>
        </p:nvSpPr>
        <p:spPr>
          <a:xfrm>
            <a:off x="1334093" y="6010461"/>
            <a:ext cx="625512" cy="369332"/>
          </a:xfrm>
          <a:prstGeom prst="rect">
            <a:avLst/>
          </a:prstGeom>
          <a:noFill/>
        </p:spPr>
        <p:txBody>
          <a:bodyPr wrap="square" rtlCol="0">
            <a:spAutoFit/>
          </a:bodyPr>
          <a:lstStyle/>
          <a:p>
            <a:pPr algn="ctr"/>
            <a:r>
              <a:rPr lang="en-US" altLang="zh-CN" dirty="0" smtClean="0">
                <a:solidFill>
                  <a:srgbClr val="FF0000"/>
                </a:solidFill>
              </a:rPr>
              <a:t>98</a:t>
            </a:r>
            <a:endParaRPr lang="zh-CN" altLang="en-US" dirty="0">
              <a:solidFill>
                <a:srgbClr val="FF0000"/>
              </a:solidFill>
            </a:endParaRPr>
          </a:p>
        </p:txBody>
      </p:sp>
      <p:sp>
        <p:nvSpPr>
          <p:cNvPr id="11" name="TextBox 10"/>
          <p:cNvSpPr txBox="1"/>
          <p:nvPr/>
        </p:nvSpPr>
        <p:spPr>
          <a:xfrm>
            <a:off x="1336198" y="5624953"/>
            <a:ext cx="625512" cy="369332"/>
          </a:xfrm>
          <a:prstGeom prst="rect">
            <a:avLst/>
          </a:prstGeom>
          <a:noFill/>
        </p:spPr>
        <p:txBody>
          <a:bodyPr wrap="square" rtlCol="0">
            <a:spAutoFit/>
          </a:bodyPr>
          <a:lstStyle/>
          <a:p>
            <a:pPr algn="ctr"/>
            <a:r>
              <a:rPr lang="en-US" altLang="zh-CN" dirty="0" smtClean="0">
                <a:solidFill>
                  <a:srgbClr val="FF0000"/>
                </a:solidFill>
              </a:rPr>
              <a:t>80</a:t>
            </a:r>
            <a:endParaRPr lang="zh-CN" altLang="en-US" dirty="0">
              <a:solidFill>
                <a:srgbClr val="FF0000"/>
              </a:solidFill>
            </a:endParaRPr>
          </a:p>
        </p:txBody>
      </p:sp>
      <p:sp>
        <p:nvSpPr>
          <p:cNvPr id="12" name="TextBox 11"/>
          <p:cNvSpPr txBox="1"/>
          <p:nvPr/>
        </p:nvSpPr>
        <p:spPr>
          <a:xfrm>
            <a:off x="1334093" y="5274205"/>
            <a:ext cx="625512" cy="369332"/>
          </a:xfrm>
          <a:prstGeom prst="rect">
            <a:avLst/>
          </a:prstGeom>
          <a:noFill/>
        </p:spPr>
        <p:txBody>
          <a:bodyPr wrap="square" rtlCol="0">
            <a:spAutoFit/>
          </a:bodyPr>
          <a:lstStyle/>
          <a:p>
            <a:pPr algn="ctr"/>
            <a:r>
              <a:rPr lang="en-US" altLang="zh-CN" dirty="0" smtClean="0">
                <a:solidFill>
                  <a:srgbClr val="FF0000"/>
                </a:solidFill>
              </a:rPr>
              <a:t>00</a:t>
            </a:r>
            <a:endParaRPr lang="zh-CN" altLang="en-US" dirty="0">
              <a:solidFill>
                <a:srgbClr val="FF0000"/>
              </a:solidFill>
            </a:endParaRPr>
          </a:p>
        </p:txBody>
      </p:sp>
      <p:sp>
        <p:nvSpPr>
          <p:cNvPr id="13" name="TextBox 12"/>
          <p:cNvSpPr txBox="1"/>
          <p:nvPr/>
        </p:nvSpPr>
        <p:spPr>
          <a:xfrm>
            <a:off x="2129921" y="6396256"/>
            <a:ext cx="956914" cy="369332"/>
          </a:xfrm>
          <a:prstGeom prst="rect">
            <a:avLst/>
          </a:prstGeom>
          <a:noFill/>
        </p:spPr>
        <p:txBody>
          <a:bodyPr wrap="square" rtlCol="0">
            <a:spAutoFit/>
          </a:bodyPr>
          <a:lstStyle/>
          <a:p>
            <a:pPr algn="ctr"/>
            <a:r>
              <a:rPr lang="en-US" altLang="zh-CN" dirty="0" smtClean="0">
                <a:solidFill>
                  <a:srgbClr val="FF0000"/>
                </a:solidFill>
              </a:rPr>
              <a:t>&amp;sum</a:t>
            </a:r>
            <a:endParaRPr lang="zh-CN" altLang="en-US" dirty="0">
              <a:solidFill>
                <a:srgbClr val="FF0000"/>
              </a:solidFill>
            </a:endParaRPr>
          </a:p>
        </p:txBody>
      </p:sp>
      <p:sp>
        <p:nvSpPr>
          <p:cNvPr id="14" name="TextBox 13"/>
          <p:cNvSpPr txBox="1"/>
          <p:nvPr/>
        </p:nvSpPr>
        <p:spPr>
          <a:xfrm>
            <a:off x="2141730" y="6020776"/>
            <a:ext cx="1115920" cy="369332"/>
          </a:xfrm>
          <a:prstGeom prst="rect">
            <a:avLst/>
          </a:prstGeom>
          <a:noFill/>
        </p:spPr>
        <p:txBody>
          <a:bodyPr wrap="square" rtlCol="0">
            <a:spAutoFit/>
          </a:bodyPr>
          <a:lstStyle/>
          <a:p>
            <a:pPr algn="ctr"/>
            <a:r>
              <a:rPr lang="en-US" altLang="zh-CN" dirty="0" smtClean="0">
                <a:solidFill>
                  <a:srgbClr val="FF0000"/>
                </a:solidFill>
              </a:rPr>
              <a:t>&amp;sum+1</a:t>
            </a:r>
            <a:endParaRPr lang="zh-CN" altLang="en-US" dirty="0">
              <a:solidFill>
                <a:srgbClr val="FF0000"/>
              </a:solidFill>
            </a:endParaRPr>
          </a:p>
        </p:txBody>
      </p:sp>
      <p:sp>
        <p:nvSpPr>
          <p:cNvPr id="15" name="TextBox 14"/>
          <p:cNvSpPr txBox="1"/>
          <p:nvPr/>
        </p:nvSpPr>
        <p:spPr>
          <a:xfrm>
            <a:off x="2141730" y="5634245"/>
            <a:ext cx="1115920" cy="369332"/>
          </a:xfrm>
          <a:prstGeom prst="rect">
            <a:avLst/>
          </a:prstGeom>
          <a:noFill/>
        </p:spPr>
        <p:txBody>
          <a:bodyPr wrap="square" rtlCol="0">
            <a:spAutoFit/>
          </a:bodyPr>
          <a:lstStyle/>
          <a:p>
            <a:pPr algn="ctr"/>
            <a:r>
              <a:rPr lang="en-US" altLang="zh-CN" dirty="0" smtClean="0">
                <a:solidFill>
                  <a:srgbClr val="FF0000"/>
                </a:solidFill>
              </a:rPr>
              <a:t>&amp;sum+2</a:t>
            </a:r>
            <a:endParaRPr lang="zh-CN" altLang="en-US" dirty="0">
              <a:solidFill>
                <a:srgbClr val="FF0000"/>
              </a:solidFill>
            </a:endParaRPr>
          </a:p>
        </p:txBody>
      </p:sp>
      <p:sp>
        <p:nvSpPr>
          <p:cNvPr id="16" name="TextBox 15"/>
          <p:cNvSpPr txBox="1"/>
          <p:nvPr/>
        </p:nvSpPr>
        <p:spPr>
          <a:xfrm>
            <a:off x="2141730" y="5255621"/>
            <a:ext cx="1115920" cy="369332"/>
          </a:xfrm>
          <a:prstGeom prst="rect">
            <a:avLst/>
          </a:prstGeom>
          <a:noFill/>
        </p:spPr>
        <p:txBody>
          <a:bodyPr wrap="square" rtlCol="0">
            <a:spAutoFit/>
          </a:bodyPr>
          <a:lstStyle/>
          <a:p>
            <a:pPr algn="ctr"/>
            <a:r>
              <a:rPr lang="en-US" altLang="zh-CN" dirty="0" smtClean="0">
                <a:solidFill>
                  <a:srgbClr val="FF0000"/>
                </a:solidFill>
              </a:rPr>
              <a:t>&amp;sum+3</a:t>
            </a:r>
            <a:endParaRPr lang="zh-CN" altLang="en-US" dirty="0">
              <a:solidFill>
                <a:srgbClr val="FF0000"/>
              </a:solidFill>
            </a:endParaRPr>
          </a:p>
        </p:txBody>
      </p:sp>
      <p:sp>
        <p:nvSpPr>
          <p:cNvPr id="17" name="矩形 16"/>
          <p:cNvSpPr/>
          <p:nvPr/>
        </p:nvSpPr>
        <p:spPr>
          <a:xfrm>
            <a:off x="4714115" y="5292789"/>
            <a:ext cx="630070" cy="14851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18" name="直接连接符 17"/>
          <p:cNvCxnSpPr/>
          <p:nvPr/>
        </p:nvCxnSpPr>
        <p:spPr>
          <a:xfrm>
            <a:off x="4714115" y="6417914"/>
            <a:ext cx="63007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714115" y="6012869"/>
            <a:ext cx="63007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709557" y="5652829"/>
            <a:ext cx="63007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716220" y="6417914"/>
            <a:ext cx="625512" cy="369332"/>
          </a:xfrm>
          <a:prstGeom prst="rect">
            <a:avLst/>
          </a:prstGeom>
          <a:noFill/>
        </p:spPr>
        <p:txBody>
          <a:bodyPr wrap="square" rtlCol="0">
            <a:spAutoFit/>
          </a:bodyPr>
          <a:lstStyle/>
          <a:p>
            <a:pPr algn="ctr"/>
            <a:r>
              <a:rPr lang="en-US" altLang="zh-CN" dirty="0" smtClean="0">
                <a:solidFill>
                  <a:srgbClr val="FF0000"/>
                </a:solidFill>
              </a:rPr>
              <a:t>00</a:t>
            </a:r>
            <a:endParaRPr lang="zh-CN" altLang="en-US" dirty="0">
              <a:solidFill>
                <a:srgbClr val="FF0000"/>
              </a:solidFill>
            </a:endParaRPr>
          </a:p>
        </p:txBody>
      </p:sp>
      <p:sp>
        <p:nvSpPr>
          <p:cNvPr id="22" name="TextBox 21"/>
          <p:cNvSpPr txBox="1"/>
          <p:nvPr/>
        </p:nvSpPr>
        <p:spPr>
          <a:xfrm>
            <a:off x="4718673" y="6029045"/>
            <a:ext cx="625512" cy="369332"/>
          </a:xfrm>
          <a:prstGeom prst="rect">
            <a:avLst/>
          </a:prstGeom>
          <a:noFill/>
        </p:spPr>
        <p:txBody>
          <a:bodyPr wrap="square" rtlCol="0">
            <a:spAutoFit/>
          </a:bodyPr>
          <a:lstStyle/>
          <a:p>
            <a:pPr algn="ctr"/>
            <a:r>
              <a:rPr lang="en-US" altLang="zh-CN" dirty="0" smtClean="0">
                <a:solidFill>
                  <a:srgbClr val="FF0000"/>
                </a:solidFill>
              </a:rPr>
              <a:t>80</a:t>
            </a:r>
            <a:endParaRPr lang="zh-CN" altLang="en-US" dirty="0">
              <a:solidFill>
                <a:srgbClr val="FF0000"/>
              </a:solidFill>
            </a:endParaRPr>
          </a:p>
        </p:txBody>
      </p:sp>
      <p:sp>
        <p:nvSpPr>
          <p:cNvPr id="23" name="TextBox 22"/>
          <p:cNvSpPr txBox="1"/>
          <p:nvPr/>
        </p:nvSpPr>
        <p:spPr>
          <a:xfrm>
            <a:off x="4720778" y="5643537"/>
            <a:ext cx="625512" cy="369332"/>
          </a:xfrm>
          <a:prstGeom prst="rect">
            <a:avLst/>
          </a:prstGeom>
          <a:noFill/>
        </p:spPr>
        <p:txBody>
          <a:bodyPr wrap="square" rtlCol="0">
            <a:spAutoFit/>
          </a:bodyPr>
          <a:lstStyle/>
          <a:p>
            <a:pPr algn="ctr"/>
            <a:r>
              <a:rPr lang="en-US" altLang="zh-CN" dirty="0" smtClean="0">
                <a:solidFill>
                  <a:srgbClr val="FF0000"/>
                </a:solidFill>
              </a:rPr>
              <a:t>98</a:t>
            </a:r>
            <a:endParaRPr lang="zh-CN" altLang="en-US" dirty="0">
              <a:solidFill>
                <a:srgbClr val="FF0000"/>
              </a:solidFill>
            </a:endParaRPr>
          </a:p>
        </p:txBody>
      </p:sp>
      <p:sp>
        <p:nvSpPr>
          <p:cNvPr id="24" name="TextBox 23"/>
          <p:cNvSpPr txBox="1"/>
          <p:nvPr/>
        </p:nvSpPr>
        <p:spPr>
          <a:xfrm>
            <a:off x="4718673" y="5292789"/>
            <a:ext cx="625512" cy="369332"/>
          </a:xfrm>
          <a:prstGeom prst="rect">
            <a:avLst/>
          </a:prstGeom>
          <a:noFill/>
        </p:spPr>
        <p:txBody>
          <a:bodyPr wrap="square" rtlCol="0">
            <a:spAutoFit/>
          </a:bodyPr>
          <a:lstStyle/>
          <a:p>
            <a:pPr algn="ctr"/>
            <a:r>
              <a:rPr lang="en-US" altLang="zh-CN" dirty="0" smtClean="0">
                <a:solidFill>
                  <a:srgbClr val="FF0000"/>
                </a:solidFill>
              </a:rPr>
              <a:t>C2</a:t>
            </a:r>
            <a:endParaRPr lang="zh-CN" altLang="en-US" dirty="0">
              <a:solidFill>
                <a:srgbClr val="FF0000"/>
              </a:solidFill>
            </a:endParaRPr>
          </a:p>
        </p:txBody>
      </p:sp>
      <p:sp>
        <p:nvSpPr>
          <p:cNvPr id="25" name="TextBox 24"/>
          <p:cNvSpPr txBox="1"/>
          <p:nvPr/>
        </p:nvSpPr>
        <p:spPr>
          <a:xfrm>
            <a:off x="5514501" y="6414840"/>
            <a:ext cx="956914" cy="369332"/>
          </a:xfrm>
          <a:prstGeom prst="rect">
            <a:avLst/>
          </a:prstGeom>
          <a:noFill/>
        </p:spPr>
        <p:txBody>
          <a:bodyPr wrap="square" rtlCol="0">
            <a:spAutoFit/>
          </a:bodyPr>
          <a:lstStyle/>
          <a:p>
            <a:pPr algn="ctr"/>
            <a:r>
              <a:rPr lang="en-US" altLang="zh-CN" dirty="0" smtClean="0">
                <a:solidFill>
                  <a:srgbClr val="FF0000"/>
                </a:solidFill>
              </a:rPr>
              <a:t>&amp;sum</a:t>
            </a:r>
            <a:endParaRPr lang="zh-CN" altLang="en-US" dirty="0">
              <a:solidFill>
                <a:srgbClr val="FF0000"/>
              </a:solidFill>
            </a:endParaRPr>
          </a:p>
        </p:txBody>
      </p:sp>
      <p:sp>
        <p:nvSpPr>
          <p:cNvPr id="26" name="TextBox 25"/>
          <p:cNvSpPr txBox="1"/>
          <p:nvPr/>
        </p:nvSpPr>
        <p:spPr>
          <a:xfrm>
            <a:off x="5526310" y="6039360"/>
            <a:ext cx="1115920" cy="369332"/>
          </a:xfrm>
          <a:prstGeom prst="rect">
            <a:avLst/>
          </a:prstGeom>
          <a:noFill/>
        </p:spPr>
        <p:txBody>
          <a:bodyPr wrap="square" rtlCol="0">
            <a:spAutoFit/>
          </a:bodyPr>
          <a:lstStyle/>
          <a:p>
            <a:pPr algn="ctr"/>
            <a:r>
              <a:rPr lang="en-US" altLang="zh-CN" dirty="0" smtClean="0">
                <a:solidFill>
                  <a:srgbClr val="FF0000"/>
                </a:solidFill>
              </a:rPr>
              <a:t>&amp;sum+1</a:t>
            </a:r>
            <a:endParaRPr lang="zh-CN" altLang="en-US" dirty="0">
              <a:solidFill>
                <a:srgbClr val="FF0000"/>
              </a:solidFill>
            </a:endParaRPr>
          </a:p>
        </p:txBody>
      </p:sp>
      <p:sp>
        <p:nvSpPr>
          <p:cNvPr id="27" name="TextBox 26"/>
          <p:cNvSpPr txBox="1"/>
          <p:nvPr/>
        </p:nvSpPr>
        <p:spPr>
          <a:xfrm>
            <a:off x="5526310" y="5652829"/>
            <a:ext cx="1115920" cy="369332"/>
          </a:xfrm>
          <a:prstGeom prst="rect">
            <a:avLst/>
          </a:prstGeom>
          <a:noFill/>
        </p:spPr>
        <p:txBody>
          <a:bodyPr wrap="square" rtlCol="0">
            <a:spAutoFit/>
          </a:bodyPr>
          <a:lstStyle/>
          <a:p>
            <a:pPr algn="ctr"/>
            <a:r>
              <a:rPr lang="en-US" altLang="zh-CN" dirty="0" smtClean="0">
                <a:solidFill>
                  <a:srgbClr val="FF0000"/>
                </a:solidFill>
              </a:rPr>
              <a:t>&amp;sum+2</a:t>
            </a:r>
            <a:endParaRPr lang="zh-CN" altLang="en-US" dirty="0">
              <a:solidFill>
                <a:srgbClr val="FF0000"/>
              </a:solidFill>
            </a:endParaRPr>
          </a:p>
        </p:txBody>
      </p:sp>
      <p:sp>
        <p:nvSpPr>
          <p:cNvPr id="28" name="TextBox 27"/>
          <p:cNvSpPr txBox="1"/>
          <p:nvPr/>
        </p:nvSpPr>
        <p:spPr>
          <a:xfrm>
            <a:off x="5526310" y="5274205"/>
            <a:ext cx="1115920" cy="369332"/>
          </a:xfrm>
          <a:prstGeom prst="rect">
            <a:avLst/>
          </a:prstGeom>
          <a:noFill/>
        </p:spPr>
        <p:txBody>
          <a:bodyPr wrap="square" rtlCol="0">
            <a:spAutoFit/>
          </a:bodyPr>
          <a:lstStyle/>
          <a:p>
            <a:pPr algn="ctr"/>
            <a:r>
              <a:rPr lang="en-US" altLang="zh-CN" dirty="0" smtClean="0">
                <a:solidFill>
                  <a:srgbClr val="FF0000"/>
                </a:solidFill>
              </a:rPr>
              <a:t>&amp;sum+3</a:t>
            </a:r>
            <a:endParaRPr lang="zh-CN" altLang="en-US" dirty="0">
              <a:solidFill>
                <a:srgbClr val="FF0000"/>
              </a:solidFill>
            </a:endParaRPr>
          </a:p>
        </p:txBody>
      </p:sp>
      <p:sp>
        <p:nvSpPr>
          <p:cNvPr id="41" name="TextBox 40"/>
          <p:cNvSpPr txBox="1"/>
          <p:nvPr/>
        </p:nvSpPr>
        <p:spPr>
          <a:xfrm>
            <a:off x="206515" y="6379793"/>
            <a:ext cx="956914" cy="369332"/>
          </a:xfrm>
          <a:prstGeom prst="rect">
            <a:avLst/>
          </a:prstGeom>
          <a:noFill/>
        </p:spPr>
        <p:txBody>
          <a:bodyPr wrap="square" rtlCol="0">
            <a:spAutoFit/>
          </a:bodyPr>
          <a:lstStyle/>
          <a:p>
            <a:pPr algn="ctr"/>
            <a:r>
              <a:rPr lang="zh-CN" altLang="en-US" dirty="0" smtClean="0">
                <a:solidFill>
                  <a:srgbClr val="FF0000"/>
                </a:solidFill>
              </a:rPr>
              <a:t>大端</a:t>
            </a:r>
            <a:endParaRPr lang="zh-CN" altLang="en-US" dirty="0">
              <a:solidFill>
                <a:srgbClr val="FF0000"/>
              </a:solidFill>
            </a:endParaRPr>
          </a:p>
        </p:txBody>
      </p:sp>
      <p:sp>
        <p:nvSpPr>
          <p:cNvPr id="42" name="TextBox 41"/>
          <p:cNvSpPr txBox="1"/>
          <p:nvPr/>
        </p:nvSpPr>
        <p:spPr>
          <a:xfrm>
            <a:off x="3671900" y="6377122"/>
            <a:ext cx="956914" cy="369332"/>
          </a:xfrm>
          <a:prstGeom prst="rect">
            <a:avLst/>
          </a:prstGeom>
          <a:noFill/>
        </p:spPr>
        <p:txBody>
          <a:bodyPr wrap="square" rtlCol="0">
            <a:spAutoFit/>
          </a:bodyPr>
          <a:lstStyle/>
          <a:p>
            <a:pPr algn="ctr"/>
            <a:r>
              <a:rPr lang="zh-CN" altLang="en-US" dirty="0" smtClean="0">
                <a:solidFill>
                  <a:srgbClr val="FF0000"/>
                </a:solidFill>
              </a:rPr>
              <a:t>小端</a:t>
            </a:r>
            <a:endParaRPr lang="zh-CN" altLang="en-US" dirty="0">
              <a:solidFill>
                <a:srgbClr val="FF0000"/>
              </a:solidFill>
            </a:endParaRPr>
          </a:p>
        </p:txBody>
      </p:sp>
    </p:spTree>
    <p:extLst>
      <p:ext uri="{BB962C8B-B14F-4D97-AF65-F5344CB8AC3E}">
        <p14:creationId xmlns:p14="http://schemas.microsoft.com/office/powerpoint/2010/main" val="71847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0" grpId="0"/>
      <p:bldP spid="11" grpId="0"/>
      <p:bldP spid="12" grpId="0"/>
      <p:bldP spid="13" grpId="0"/>
      <p:bldP spid="14" grpId="0"/>
      <p:bldP spid="15" grpId="0"/>
      <p:bldP spid="16" grpId="0"/>
      <p:bldP spid="17" grpId="0" animBg="1"/>
      <p:bldP spid="21" grpId="0"/>
      <p:bldP spid="22" grpId="0"/>
      <p:bldP spid="23" grpId="0"/>
      <p:bldP spid="24" grpId="0"/>
      <p:bldP spid="25" grpId="0"/>
      <p:bldP spid="26" grpId="0"/>
      <p:bldP spid="27" grpId="0"/>
      <p:bldP spid="28" grpId="0"/>
      <p:bldP spid="41" grpId="0"/>
      <p:bldP spid="4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idx="4294967295"/>
          </p:nvPr>
        </p:nvSpPr>
        <p:spPr>
          <a:xfrm>
            <a:off x="1011238" y="53975"/>
            <a:ext cx="6686550" cy="660400"/>
          </a:xfrm>
        </p:spPr>
        <p:txBody>
          <a:bodyPr lIns="63500" tIns="25400" rIns="63500" bIns="25400" anchor="t">
            <a:spAutoFit/>
          </a:bodyPr>
          <a:lstStyle/>
          <a:p>
            <a:r>
              <a:rPr lang="zh-CN" altLang="en-US" smtClean="0">
                <a:ea typeface="宋体" pitchFamily="2" charset="-122"/>
              </a:rPr>
              <a:t>第三讲小结</a:t>
            </a:r>
          </a:p>
        </p:txBody>
      </p:sp>
      <p:sp>
        <p:nvSpPr>
          <p:cNvPr id="674819" name="Rectangle 3"/>
          <p:cNvSpPr>
            <a:spLocks noGrp="1" noChangeArrowheads="1"/>
          </p:cNvSpPr>
          <p:nvPr>
            <p:ph type="body" idx="4294967295"/>
          </p:nvPr>
        </p:nvSpPr>
        <p:spPr>
          <a:xfrm>
            <a:off x="122238" y="819150"/>
            <a:ext cx="8815387" cy="5746750"/>
          </a:xfrm>
        </p:spPr>
        <p:txBody>
          <a:bodyPr lIns="63500" tIns="25400" rIns="63500" bIns="25400">
            <a:spAutoFit/>
          </a:bodyPr>
          <a:lstStyle/>
          <a:p>
            <a:pPr marL="203200" indent="-203200"/>
            <a:r>
              <a:rPr lang="en-US" altLang="zh-CN" sz="2000" smtClean="0">
                <a:latin typeface="微软雅黑" pitchFamily="34" charset="-122"/>
                <a:ea typeface="微软雅黑" pitchFamily="34" charset="-122"/>
              </a:rPr>
              <a:t>C</a:t>
            </a:r>
            <a:r>
              <a:rPr lang="zh-CN" altLang="en-US" sz="2000" smtClean="0">
                <a:latin typeface="微软雅黑" pitchFamily="34" charset="-122"/>
                <a:ea typeface="微软雅黑" pitchFamily="34" charset="-122"/>
              </a:rPr>
              <a:t>语言中涉及的运算</a:t>
            </a:r>
          </a:p>
          <a:p>
            <a:pPr marL="685800" lvl="1" indent="-190500">
              <a:buClr>
                <a:srgbClr val="3333FF"/>
              </a:buClr>
            </a:pPr>
            <a:r>
              <a:rPr lang="zh-CN" altLang="en-US" smtClean="0">
                <a:ea typeface="微软雅黑" pitchFamily="34" charset="-122"/>
              </a:rPr>
              <a:t>整数算术运算、浮点数算术运算</a:t>
            </a:r>
          </a:p>
          <a:p>
            <a:pPr marL="685800" lvl="1" indent="-190500">
              <a:buClr>
                <a:srgbClr val="3333FF"/>
              </a:buClr>
            </a:pPr>
            <a:r>
              <a:rPr lang="zh-CN" altLang="en-US" smtClean="0">
                <a:ea typeface="微软雅黑" pitchFamily="34" charset="-122"/>
              </a:rPr>
              <a:t>按位、逻辑、移位、位扩展和位截断</a:t>
            </a:r>
            <a:endParaRPr lang="en-US" altLang="zh-CN" smtClean="0">
              <a:latin typeface="微软雅黑" pitchFamily="34" charset="-122"/>
              <a:ea typeface="微软雅黑" pitchFamily="34" charset="-122"/>
            </a:endParaRPr>
          </a:p>
          <a:p>
            <a:pPr marL="203200" indent="-203200"/>
            <a:r>
              <a:rPr lang="zh-CN" altLang="en-US" sz="2000" smtClean="0">
                <a:latin typeface="微软雅黑" pitchFamily="34" charset="-122"/>
                <a:ea typeface="微软雅黑" pitchFamily="34" charset="-122"/>
              </a:rPr>
              <a:t>整数的加、减运算</a:t>
            </a:r>
          </a:p>
          <a:p>
            <a:pPr marL="685800" lvl="1" indent="-190500"/>
            <a:r>
              <a:rPr lang="zh-CN" altLang="en-US" smtClean="0">
                <a:latin typeface="微软雅黑" pitchFamily="34" charset="-122"/>
                <a:ea typeface="微软雅黑" pitchFamily="34" charset="-122"/>
              </a:rPr>
              <a:t>计算机中的“算盘”：模运算系统（</a:t>
            </a:r>
            <a:r>
              <a:rPr lang="zh-CN" altLang="en-US" smtClean="0">
                <a:solidFill>
                  <a:srgbClr val="FF0000"/>
                </a:solidFill>
                <a:latin typeface="微软雅黑" pitchFamily="34" charset="-122"/>
                <a:ea typeface="微软雅黑" pitchFamily="34" charset="-122"/>
              </a:rPr>
              <a:t>高位丢弃、用标志信息表示</a:t>
            </a:r>
            <a:r>
              <a:rPr lang="zh-CN" altLang="en-US" smtClean="0">
                <a:latin typeface="微软雅黑" pitchFamily="34" charset="-122"/>
                <a:ea typeface="微软雅黑" pitchFamily="34" charset="-122"/>
              </a:rPr>
              <a:t>）</a:t>
            </a:r>
          </a:p>
          <a:p>
            <a:pPr marL="685800" lvl="1" indent="-190500"/>
            <a:r>
              <a:rPr lang="zh-CN" altLang="en-US" smtClean="0">
                <a:latin typeface="微软雅黑" pitchFamily="34" charset="-122"/>
                <a:ea typeface="微软雅黑" pitchFamily="34" charset="-122"/>
              </a:rPr>
              <a:t>带符号整数和无符号数的加、减都在同一个“</a:t>
            </a:r>
            <a:r>
              <a:rPr lang="zh-CN" altLang="en-US" smtClean="0">
                <a:solidFill>
                  <a:srgbClr val="FF0000"/>
                </a:solidFill>
                <a:latin typeface="微软雅黑" pitchFamily="34" charset="-122"/>
                <a:ea typeface="微软雅黑" pitchFamily="34" charset="-122"/>
              </a:rPr>
              <a:t>算盘</a:t>
            </a:r>
            <a:r>
              <a:rPr lang="zh-CN" altLang="en-US" smtClean="0">
                <a:latin typeface="微软雅黑" pitchFamily="34" charset="-122"/>
                <a:ea typeface="微软雅黑" pitchFamily="34" charset="-122"/>
              </a:rPr>
              <a:t>”中</a:t>
            </a:r>
          </a:p>
          <a:p>
            <a:pPr marL="685800" lvl="1" indent="-190500"/>
            <a:r>
              <a:rPr lang="zh-CN" altLang="en-US" smtClean="0">
                <a:latin typeface="微软雅黑" pitchFamily="34" charset="-122"/>
                <a:ea typeface="微软雅黑" pitchFamily="34" charset="-122"/>
              </a:rPr>
              <a:t>现实与计算机中的运算结果有差异（</a:t>
            </a:r>
            <a:r>
              <a:rPr lang="zh-CN" altLang="en-US" smtClean="0">
                <a:solidFill>
                  <a:srgbClr val="FF0000"/>
                </a:solidFill>
                <a:latin typeface="微软雅黑" pitchFamily="34" charset="-122"/>
                <a:ea typeface="微软雅黑" pitchFamily="34" charset="-122"/>
              </a:rPr>
              <a:t>计算机是模运算系统</a:t>
            </a:r>
            <a:r>
              <a:rPr lang="zh-CN" altLang="en-US" smtClean="0">
                <a:latin typeface="微软雅黑" pitchFamily="34" charset="-122"/>
                <a:ea typeface="微软雅黑" pitchFamily="34" charset="-122"/>
              </a:rPr>
              <a:t>）</a:t>
            </a:r>
          </a:p>
          <a:p>
            <a:pPr marL="203200" indent="-203200"/>
            <a:r>
              <a:rPr lang="zh-CN" altLang="en-US" sz="2000" smtClean="0">
                <a:latin typeface="微软雅黑" pitchFamily="34" charset="-122"/>
                <a:ea typeface="微软雅黑" pitchFamily="34" charset="-122"/>
              </a:rPr>
              <a:t>整数的乘、除运算</a:t>
            </a:r>
          </a:p>
          <a:p>
            <a:pPr marL="685800" lvl="1" indent="-190500"/>
            <a:r>
              <a:rPr lang="zh-CN" altLang="en-US" smtClean="0">
                <a:latin typeface="微软雅黑" pitchFamily="34" charset="-122"/>
                <a:ea typeface="微软雅黑" pitchFamily="34" charset="-122"/>
              </a:rPr>
              <a:t>无符号整数：逻辑左移</a:t>
            </a:r>
            <a:r>
              <a:rPr lang="en-US" altLang="zh-CN" smtClean="0">
                <a:latin typeface="微软雅黑" pitchFamily="34" charset="-122"/>
                <a:ea typeface="微软雅黑" pitchFamily="34" charset="-122"/>
              </a:rPr>
              <a:t>k</a:t>
            </a:r>
            <a:r>
              <a:rPr lang="zh-CN" altLang="en-US" smtClean="0">
                <a:latin typeface="微软雅黑" pitchFamily="34" charset="-122"/>
                <a:ea typeface="微软雅黑" pitchFamily="34" charset="-122"/>
              </a:rPr>
              <a:t>位等于乘</a:t>
            </a:r>
            <a:r>
              <a:rPr lang="en-US" altLang="zh-CN" smtClean="0">
                <a:latin typeface="微软雅黑" pitchFamily="34" charset="-122"/>
                <a:ea typeface="微软雅黑" pitchFamily="34" charset="-122"/>
              </a:rPr>
              <a:t>2</a:t>
            </a:r>
            <a:r>
              <a:rPr lang="en-US" altLang="zh-CN" baseline="30000" smtClean="0">
                <a:latin typeface="微软雅黑" pitchFamily="34" charset="-122"/>
                <a:ea typeface="微软雅黑" pitchFamily="34" charset="-122"/>
              </a:rPr>
              <a:t>k</a:t>
            </a:r>
            <a:r>
              <a:rPr lang="zh-CN" altLang="en-US" smtClean="0">
                <a:latin typeface="微软雅黑" pitchFamily="34" charset="-122"/>
                <a:ea typeface="微软雅黑" pitchFamily="34" charset="-122"/>
              </a:rPr>
              <a:t>、逻辑右移</a:t>
            </a:r>
            <a:r>
              <a:rPr lang="en-US" altLang="zh-CN" smtClean="0">
                <a:latin typeface="微软雅黑" pitchFamily="34" charset="-122"/>
                <a:ea typeface="微软雅黑" pitchFamily="34" charset="-122"/>
              </a:rPr>
              <a:t>k</a:t>
            </a:r>
            <a:r>
              <a:rPr lang="zh-CN" altLang="en-US" smtClean="0">
                <a:latin typeface="微软雅黑" pitchFamily="34" charset="-122"/>
                <a:ea typeface="微软雅黑" pitchFamily="34" charset="-122"/>
              </a:rPr>
              <a:t>位等于除</a:t>
            </a:r>
            <a:r>
              <a:rPr lang="en-US" altLang="zh-CN" smtClean="0">
                <a:latin typeface="微软雅黑" pitchFamily="34" charset="-122"/>
                <a:ea typeface="微软雅黑" pitchFamily="34" charset="-122"/>
              </a:rPr>
              <a:t>2</a:t>
            </a:r>
            <a:r>
              <a:rPr lang="en-US" altLang="zh-CN" baseline="30000" smtClean="0">
                <a:latin typeface="微软雅黑" pitchFamily="34" charset="-122"/>
                <a:ea typeface="微软雅黑" pitchFamily="34" charset="-122"/>
              </a:rPr>
              <a:t>k</a:t>
            </a:r>
          </a:p>
          <a:p>
            <a:pPr marL="685800" lvl="1" indent="-190500"/>
            <a:r>
              <a:rPr lang="zh-CN" altLang="en-US" smtClean="0">
                <a:latin typeface="微软雅黑" pitchFamily="34" charset="-122"/>
                <a:ea typeface="微软雅黑" pitchFamily="34" charset="-122"/>
              </a:rPr>
              <a:t>带符号整数乘：算术左移</a:t>
            </a:r>
            <a:r>
              <a:rPr lang="en-US" altLang="zh-CN" smtClean="0">
                <a:latin typeface="微软雅黑" pitchFamily="34" charset="-122"/>
                <a:ea typeface="微软雅黑" pitchFamily="34" charset="-122"/>
              </a:rPr>
              <a:t>k</a:t>
            </a:r>
            <a:r>
              <a:rPr lang="zh-CN" altLang="en-US" smtClean="0">
                <a:latin typeface="微软雅黑" pitchFamily="34" charset="-122"/>
                <a:ea typeface="微软雅黑" pitchFamily="34" charset="-122"/>
              </a:rPr>
              <a:t>位等于乘</a:t>
            </a:r>
            <a:r>
              <a:rPr lang="en-US" altLang="zh-CN" smtClean="0">
                <a:latin typeface="微软雅黑" pitchFamily="34" charset="-122"/>
                <a:ea typeface="微软雅黑" pitchFamily="34" charset="-122"/>
              </a:rPr>
              <a:t>2</a:t>
            </a:r>
            <a:r>
              <a:rPr lang="en-US" altLang="zh-CN" baseline="30000" smtClean="0">
                <a:latin typeface="微软雅黑" pitchFamily="34" charset="-122"/>
                <a:ea typeface="微软雅黑" pitchFamily="34" charset="-122"/>
              </a:rPr>
              <a:t>k </a:t>
            </a:r>
            <a:endParaRPr lang="en-US" altLang="zh-CN" smtClean="0">
              <a:latin typeface="微软雅黑" pitchFamily="34" charset="-122"/>
              <a:ea typeface="微软雅黑" pitchFamily="34" charset="-122"/>
            </a:endParaRPr>
          </a:p>
          <a:p>
            <a:pPr marL="685800" lvl="1" indent="-190500"/>
            <a:r>
              <a:rPr lang="zh-CN" altLang="en-US" smtClean="0">
                <a:latin typeface="微软雅黑" pitchFamily="34" charset="-122"/>
                <a:ea typeface="微软雅黑" pitchFamily="34" charset="-122"/>
              </a:rPr>
              <a:t>带符号整数除：（</a:t>
            </a:r>
            <a:r>
              <a:rPr lang="en-US" altLang="zh-CN" smtClean="0">
                <a:latin typeface="微软雅黑" pitchFamily="34" charset="-122"/>
                <a:ea typeface="微软雅黑" pitchFamily="34" charset="-122"/>
              </a:rPr>
              <a:t>x</a:t>
            </a:r>
            <a:r>
              <a:rPr lang="en-US" altLang="zh-CN" smtClean="0">
                <a:solidFill>
                  <a:srgbClr val="FF0000"/>
                </a:solidFill>
                <a:latin typeface="微软雅黑" pitchFamily="34" charset="-122"/>
                <a:ea typeface="微软雅黑" pitchFamily="34" charset="-122"/>
              </a:rPr>
              <a:t>+2</a:t>
            </a:r>
            <a:r>
              <a:rPr lang="en-US" altLang="zh-CN" baseline="30000" smtClean="0">
                <a:solidFill>
                  <a:srgbClr val="FF0000"/>
                </a:solidFill>
                <a:latin typeface="微软雅黑" pitchFamily="34" charset="-122"/>
                <a:ea typeface="微软雅黑" pitchFamily="34" charset="-122"/>
              </a:rPr>
              <a:t>k</a:t>
            </a:r>
            <a:r>
              <a:rPr lang="en-US" altLang="zh-CN" smtClean="0">
                <a:solidFill>
                  <a:srgbClr val="FF0000"/>
                </a:solidFill>
                <a:latin typeface="微软雅黑" pitchFamily="34" charset="-122"/>
                <a:ea typeface="微软雅黑" pitchFamily="34" charset="-122"/>
              </a:rPr>
              <a:t>-1</a:t>
            </a:r>
            <a:r>
              <a:rPr lang="zh-CN" altLang="en-US" smtClean="0">
                <a:latin typeface="微软雅黑" pitchFamily="34" charset="-122"/>
                <a:ea typeface="微软雅黑" pitchFamily="34" charset="-122"/>
              </a:rPr>
              <a:t>）算术右移</a:t>
            </a:r>
            <a:r>
              <a:rPr lang="en-US" altLang="zh-CN" smtClean="0">
                <a:latin typeface="微软雅黑" pitchFamily="34" charset="-122"/>
                <a:ea typeface="微软雅黑" pitchFamily="34" charset="-122"/>
              </a:rPr>
              <a:t>k</a:t>
            </a:r>
            <a:r>
              <a:rPr lang="zh-CN" altLang="en-US" smtClean="0">
                <a:latin typeface="微软雅黑" pitchFamily="34" charset="-122"/>
                <a:ea typeface="微软雅黑" pitchFamily="34" charset="-122"/>
              </a:rPr>
              <a:t>位等于</a:t>
            </a:r>
            <a:r>
              <a:rPr lang="en-US" altLang="zh-CN" smtClean="0">
                <a:latin typeface="微软雅黑" pitchFamily="34" charset="-122"/>
                <a:ea typeface="微软雅黑" pitchFamily="34" charset="-122"/>
              </a:rPr>
              <a:t>x</a:t>
            </a:r>
            <a:r>
              <a:rPr lang="zh-CN" altLang="en-US" smtClean="0">
                <a:latin typeface="微软雅黑" pitchFamily="34" charset="-122"/>
                <a:ea typeface="微软雅黑" pitchFamily="34" charset="-122"/>
              </a:rPr>
              <a:t>除以</a:t>
            </a:r>
            <a:r>
              <a:rPr lang="en-US" altLang="zh-CN" smtClean="0">
                <a:latin typeface="微软雅黑" pitchFamily="34" charset="-122"/>
                <a:ea typeface="微软雅黑" pitchFamily="34" charset="-122"/>
              </a:rPr>
              <a:t>2</a:t>
            </a:r>
            <a:r>
              <a:rPr lang="en-US" altLang="zh-CN" baseline="30000" smtClean="0">
                <a:latin typeface="微软雅黑" pitchFamily="34" charset="-122"/>
                <a:ea typeface="微软雅黑" pitchFamily="34" charset="-122"/>
              </a:rPr>
              <a:t>k</a:t>
            </a:r>
          </a:p>
          <a:p>
            <a:pPr marL="203200" indent="-203200"/>
            <a:r>
              <a:rPr lang="zh-CN" altLang="en-US" sz="2000" smtClean="0">
                <a:latin typeface="微软雅黑" pitchFamily="34" charset="-122"/>
                <a:ea typeface="微软雅黑" pitchFamily="34" charset="-122"/>
              </a:rPr>
              <a:t>浮点数运算</a:t>
            </a:r>
          </a:p>
          <a:p>
            <a:pPr marL="685800" lvl="1" indent="-190500"/>
            <a:r>
              <a:rPr lang="zh-CN" altLang="en-US" smtClean="0">
                <a:latin typeface="微软雅黑" pitchFamily="34" charset="-122"/>
                <a:ea typeface="微软雅黑" pitchFamily="34" charset="-122"/>
              </a:rPr>
              <a:t>加减：</a:t>
            </a:r>
            <a:r>
              <a:rPr lang="zh-CN" altLang="en-US" smtClean="0">
                <a:solidFill>
                  <a:srgbClr val="FF0000"/>
                </a:solidFill>
                <a:latin typeface="微软雅黑" pitchFamily="34" charset="-122"/>
                <a:ea typeface="微软雅黑" pitchFamily="34" charset="-122"/>
              </a:rPr>
              <a:t>对阶</a:t>
            </a:r>
            <a:r>
              <a:rPr lang="en-US" altLang="zh-CN" smtClean="0">
                <a:latin typeface="微软雅黑" pitchFamily="34" charset="-122"/>
                <a:ea typeface="微软雅黑" pitchFamily="34" charset="-122"/>
              </a:rPr>
              <a:t>/</a:t>
            </a:r>
            <a:r>
              <a:rPr lang="zh-CN" altLang="en-US" smtClean="0">
                <a:solidFill>
                  <a:srgbClr val="FF0000"/>
                </a:solidFill>
                <a:latin typeface="微软雅黑" pitchFamily="34" charset="-122"/>
                <a:ea typeface="微软雅黑" pitchFamily="34" charset="-122"/>
              </a:rPr>
              <a:t>尾数加减</a:t>
            </a:r>
            <a:r>
              <a:rPr lang="en-US" altLang="zh-CN" smtClean="0">
                <a:latin typeface="微软雅黑" pitchFamily="34" charset="-122"/>
                <a:ea typeface="微软雅黑" pitchFamily="34" charset="-122"/>
              </a:rPr>
              <a:t>/</a:t>
            </a:r>
            <a:r>
              <a:rPr lang="zh-CN" altLang="en-US" smtClean="0">
                <a:solidFill>
                  <a:srgbClr val="FF0000"/>
                </a:solidFill>
                <a:latin typeface="微软雅黑" pitchFamily="34" charset="-122"/>
                <a:ea typeface="微软雅黑" pitchFamily="34" charset="-122"/>
              </a:rPr>
              <a:t>规格化</a:t>
            </a:r>
            <a:r>
              <a:rPr lang="en-US" altLang="zh-CN" smtClean="0">
                <a:latin typeface="微软雅黑" pitchFamily="34" charset="-122"/>
                <a:ea typeface="微软雅黑" pitchFamily="34" charset="-122"/>
              </a:rPr>
              <a:t>/</a:t>
            </a:r>
            <a:r>
              <a:rPr lang="zh-CN" altLang="en-US" smtClean="0">
                <a:solidFill>
                  <a:srgbClr val="FF0000"/>
                </a:solidFill>
                <a:latin typeface="微软雅黑" pitchFamily="34" charset="-122"/>
                <a:ea typeface="微软雅黑" pitchFamily="34" charset="-122"/>
              </a:rPr>
              <a:t>舍入</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就近舍入到偶数</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（大数吃小数）</a:t>
            </a:r>
          </a:p>
          <a:p>
            <a:pPr marL="685800" lvl="1" indent="-190500"/>
            <a:r>
              <a:rPr lang="zh-CN" altLang="en-US" smtClean="0">
                <a:latin typeface="微软雅黑" pitchFamily="34" charset="-122"/>
                <a:ea typeface="微软雅黑" pitchFamily="34" charset="-122"/>
              </a:rPr>
              <a:t>乘除：尾数相乘除，阶码相加减</a:t>
            </a:r>
            <a:endParaRPr lang="zh-CN" altLang="en-US" baseline="3000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76545" y="98630"/>
            <a:ext cx="8229600" cy="561975"/>
          </a:xfrm>
        </p:spPr>
        <p:txBody>
          <a:bodyPr/>
          <a:lstStyle/>
          <a:p>
            <a:r>
              <a:rPr lang="zh-CN" altLang="en-US" sz="3600" dirty="0" smtClean="0">
                <a:latin typeface="微软雅黑" panose="020B0503020204020204" pitchFamily="34" charset="-122"/>
                <a:ea typeface="微软雅黑" panose="020B0503020204020204" pitchFamily="34" charset="-122"/>
              </a:rPr>
              <a:t>交换变量</a:t>
            </a:r>
            <a:r>
              <a:rPr lang="en-US" altLang="zh-CN" sz="3600" dirty="0" smtClean="0">
                <a:latin typeface="微软雅黑" panose="020B0503020204020204" pitchFamily="34" charset="-122"/>
                <a:ea typeface="微软雅黑" panose="020B0503020204020204" pitchFamily="34" charset="-122"/>
              </a:rPr>
              <a:t>a</a:t>
            </a:r>
            <a:r>
              <a:rPr lang="zh-CN" altLang="en-US" sz="3600" dirty="0" smtClean="0">
                <a:latin typeface="微软雅黑" panose="020B0503020204020204" pitchFamily="34" charset="-122"/>
                <a:ea typeface="微软雅黑" panose="020B0503020204020204" pitchFamily="34" charset="-122"/>
              </a:rPr>
              <a:t>与</a:t>
            </a:r>
            <a:r>
              <a:rPr lang="en-US" altLang="zh-CN" sz="3600" dirty="0" smtClean="0">
                <a:latin typeface="微软雅黑" panose="020B0503020204020204" pitchFamily="34" charset="-122"/>
                <a:ea typeface="微软雅黑" panose="020B0503020204020204" pitchFamily="34" charset="-122"/>
              </a:rPr>
              <a:t>b</a:t>
            </a:r>
            <a:r>
              <a:rPr lang="zh-CN" altLang="en-US" sz="3600" dirty="0" smtClean="0">
                <a:latin typeface="微软雅黑" panose="020B0503020204020204" pitchFamily="34" charset="-122"/>
                <a:ea typeface="微软雅黑" panose="020B0503020204020204" pitchFamily="34" charset="-122"/>
              </a:rPr>
              <a:t>的值</a:t>
            </a:r>
            <a:endParaRPr lang="zh-CN" altLang="en-US" sz="3600" dirty="0">
              <a:latin typeface="微软雅黑" panose="020B0503020204020204" pitchFamily="34" charset="-122"/>
              <a:ea typeface="微软雅黑" panose="020B0503020204020204" pitchFamily="34" charset="-122"/>
            </a:endParaRPr>
          </a:p>
        </p:txBody>
      </p:sp>
      <p:sp>
        <p:nvSpPr>
          <p:cNvPr id="803843" name="Rectangle 3"/>
          <p:cNvSpPr>
            <a:spLocks noGrp="1" noChangeArrowheads="1"/>
          </p:cNvSpPr>
          <p:nvPr>
            <p:ph idx="1"/>
          </p:nvPr>
        </p:nvSpPr>
        <p:spPr/>
        <p:txBody>
          <a:bodyPr/>
          <a:lstStyle/>
          <a:p>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普通方法</a:t>
            </a:r>
            <a:endParaRPr lang="en-US" altLang="zh-CN"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344487" lvl="1" indent="0">
              <a:buNone/>
            </a:pPr>
            <a:r>
              <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rPr>
              <a:t>c = a; a = b; b = c</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dirty="0" smtClean="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位操作</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交换法</a:t>
            </a:r>
            <a:endParaRPr lang="en-US" altLang="zh-CN"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smtClean="0">
                <a:latin typeface="微软雅黑" panose="020B0503020204020204" pitchFamily="34" charset="-122"/>
                <a:ea typeface="微软雅黑" panose="020B0503020204020204" pitchFamily="34" charset="-122"/>
                <a:cs typeface="Times New Roman" panose="02020603050405020304" pitchFamily="18" charset="0"/>
              </a:rPr>
              <a:t>a^b</a:t>
            </a: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  b = </a:t>
            </a:r>
            <a:r>
              <a:rPr lang="en-US" altLang="zh-CN" dirty="0" err="1" smtClean="0">
                <a:latin typeface="微软雅黑" panose="020B0503020204020204" pitchFamily="34" charset="-122"/>
                <a:ea typeface="微软雅黑" panose="020B0503020204020204" pitchFamily="34" charset="-122"/>
                <a:cs typeface="Times New Roman" panose="02020603050405020304" pitchFamily="18" charset="0"/>
              </a:rPr>
              <a:t>b^a</a:t>
            </a: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a = </a:t>
            </a:r>
            <a:r>
              <a:rPr lang="en-US" altLang="zh-CN" dirty="0" err="1" smtClean="0">
                <a:latin typeface="微软雅黑" panose="020B0503020204020204" pitchFamily="34" charset="-122"/>
                <a:ea typeface="微软雅黑" panose="020B0503020204020204" pitchFamily="34" charset="-122"/>
                <a:cs typeface="Times New Roman" panose="02020603050405020304" pitchFamily="18" charset="0"/>
              </a:rPr>
              <a:t>a^b</a:t>
            </a: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a:t>
            </a:r>
          </a:p>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原理</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r>
            <a:br>
              <a:rPr lang="en-US" altLang="zh-CN" dirty="0">
                <a:latin typeface="微软雅黑" panose="020B0503020204020204" pitchFamily="34" charset="-122"/>
                <a:ea typeface="微软雅黑" panose="020B0503020204020204" pitchFamily="34" charset="-122"/>
                <a:cs typeface="Times New Roman" panose="02020603050405020304" pitchFamily="18" charset="0"/>
              </a:rPr>
            </a:b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b = b</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err="1" smtClean="0">
                <a:latin typeface="微软雅黑" panose="020B0503020204020204" pitchFamily="34" charset="-122"/>
                <a:ea typeface="微软雅黑" panose="020B0503020204020204" pitchFamily="34" charset="-122"/>
                <a:cs typeface="Times New Roman" panose="02020603050405020304" pitchFamily="18" charset="0"/>
              </a:rPr>
              <a:t>a^b</a:t>
            </a: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err="1" smtClean="0">
                <a:latin typeface="微软雅黑" panose="020B0503020204020204" pitchFamily="34" charset="-122"/>
                <a:ea typeface="微软雅黑" panose="020B0503020204020204" pitchFamily="34" charset="-122"/>
                <a:cs typeface="Times New Roman" panose="02020603050405020304" pitchFamily="18" charset="0"/>
              </a:rPr>
              <a:t>b^a^b</a:t>
            </a: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 = </a:t>
            </a:r>
            <a:r>
              <a:rPr lang="en-US" altLang="zh-CN" dirty="0" err="1" smtClean="0">
                <a:latin typeface="微软雅黑" panose="020B0503020204020204" pitchFamily="34" charset="-122"/>
                <a:ea typeface="微软雅黑" panose="020B0503020204020204" pitchFamily="34" charset="-122"/>
                <a:cs typeface="Times New Roman" panose="02020603050405020304" pitchFamily="18" charset="0"/>
              </a:rPr>
              <a:t>b^b^a</a:t>
            </a: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 = a</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
            </a:r>
            <a:br>
              <a:rPr lang="zh-CN" altLang="en-US" dirty="0">
                <a:latin typeface="微软雅黑" panose="020B0503020204020204" pitchFamily="34" charset="-122"/>
                <a:ea typeface="微软雅黑" panose="020B0503020204020204" pitchFamily="34" charset="-122"/>
                <a:cs typeface="Times New Roman" panose="02020603050405020304" pitchFamily="18" charset="0"/>
              </a:rPr>
            </a:br>
            <a:r>
              <a:rPr lang="zh-CN" altLang="en-US"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a = (</a:t>
            </a:r>
            <a:r>
              <a:rPr lang="en-US" altLang="zh-CN" dirty="0" err="1" smtClean="0">
                <a:latin typeface="微软雅黑" panose="020B0503020204020204" pitchFamily="34" charset="-122"/>
                <a:ea typeface="微软雅黑" panose="020B0503020204020204" pitchFamily="34" charset="-122"/>
                <a:cs typeface="Times New Roman" panose="02020603050405020304" pitchFamily="18" charset="0"/>
              </a:rPr>
              <a:t>a^b</a:t>
            </a: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)^(b^(</a:t>
            </a:r>
            <a:r>
              <a:rPr lang="en-US" altLang="zh-CN" dirty="0" err="1" smtClean="0">
                <a:latin typeface="微软雅黑" panose="020B0503020204020204" pitchFamily="34" charset="-122"/>
                <a:ea typeface="微软雅黑" panose="020B0503020204020204" pitchFamily="34" charset="-122"/>
                <a:cs typeface="Times New Roman" panose="02020603050405020304" pitchFamily="18" charset="0"/>
              </a:rPr>
              <a:t>a^b</a:t>
            </a: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 = </a:t>
            </a:r>
            <a:r>
              <a:rPr lang="en-US" altLang="zh-CN" dirty="0" err="1" smtClean="0">
                <a:latin typeface="微软雅黑" panose="020B0503020204020204" pitchFamily="34" charset="-122"/>
                <a:ea typeface="微软雅黑" panose="020B0503020204020204" pitchFamily="34" charset="-122"/>
                <a:cs typeface="Times New Roman" panose="02020603050405020304" pitchFamily="18" charset="0"/>
              </a:rPr>
              <a:t>a^b^b^a^b</a:t>
            </a:r>
            <a:r>
              <a:rPr lang="en-US" altLang="zh-CN" dirty="0" smtClean="0">
                <a:latin typeface="微软雅黑" panose="020B0503020204020204" pitchFamily="34" charset="-122"/>
                <a:ea typeface="微软雅黑" panose="020B0503020204020204" pitchFamily="34" charset="-122"/>
                <a:cs typeface="Times New Roman" panose="02020603050405020304" pitchFamily="18" charset="0"/>
              </a:rPr>
              <a:t> = b</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
            </a:r>
            <a:br>
              <a:rPr lang="zh-CN" altLang="en-US" dirty="0">
                <a:latin typeface="微软雅黑" panose="020B0503020204020204" pitchFamily="34" charset="-122"/>
                <a:ea typeface="微软雅黑" panose="020B0503020204020204" pitchFamily="34" charset="-122"/>
                <a:cs typeface="Times New Roman" panose="02020603050405020304" pitchFamily="18" charset="0"/>
              </a:rPr>
            </a:b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7441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3843">
                                            <p:txEl>
                                              <p:pRg st="0" end="0"/>
                                            </p:txEl>
                                          </p:spTgt>
                                        </p:tgtEl>
                                        <p:attrNameLst>
                                          <p:attrName>style.visibility</p:attrName>
                                        </p:attrNameLst>
                                      </p:cBhvr>
                                      <p:to>
                                        <p:strVal val="visible"/>
                                      </p:to>
                                    </p:set>
                                    <p:animEffect transition="in" filter="blinds(horizontal)">
                                      <p:cBhvr>
                                        <p:cTn id="7" dur="500"/>
                                        <p:tgtEl>
                                          <p:spTgt spid="803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3843">
                                            <p:txEl>
                                              <p:pRg st="1" end="1"/>
                                            </p:txEl>
                                          </p:spTgt>
                                        </p:tgtEl>
                                        <p:attrNameLst>
                                          <p:attrName>style.visibility</p:attrName>
                                        </p:attrNameLst>
                                      </p:cBhvr>
                                      <p:to>
                                        <p:strVal val="visible"/>
                                      </p:to>
                                    </p:set>
                                    <p:animEffect transition="in" filter="blinds(horizontal)">
                                      <p:cBhvr>
                                        <p:cTn id="12" dur="500"/>
                                        <p:tgtEl>
                                          <p:spTgt spid="8038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3843">
                                            <p:txEl>
                                              <p:pRg st="2" end="2"/>
                                            </p:txEl>
                                          </p:spTgt>
                                        </p:tgtEl>
                                        <p:attrNameLst>
                                          <p:attrName>style.visibility</p:attrName>
                                        </p:attrNameLst>
                                      </p:cBhvr>
                                      <p:to>
                                        <p:strVal val="visible"/>
                                      </p:to>
                                    </p:set>
                                    <p:animEffect transition="in" filter="blinds(horizontal)">
                                      <p:cBhvr>
                                        <p:cTn id="17" dur="500"/>
                                        <p:tgtEl>
                                          <p:spTgt spid="8038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3843">
                                            <p:txEl>
                                              <p:pRg st="3" end="3"/>
                                            </p:txEl>
                                          </p:spTgt>
                                        </p:tgtEl>
                                        <p:attrNameLst>
                                          <p:attrName>style.visibility</p:attrName>
                                        </p:attrNameLst>
                                      </p:cBhvr>
                                      <p:to>
                                        <p:strVal val="visible"/>
                                      </p:to>
                                    </p:set>
                                    <p:animEffect transition="in" filter="blinds(horizontal)">
                                      <p:cBhvr>
                                        <p:cTn id="22" dur="500"/>
                                        <p:tgtEl>
                                          <p:spTgt spid="8038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3843">
                                            <p:txEl>
                                              <p:pRg st="4" end="4"/>
                                            </p:txEl>
                                          </p:spTgt>
                                        </p:tgtEl>
                                        <p:attrNameLst>
                                          <p:attrName>style.visibility</p:attrName>
                                        </p:attrNameLst>
                                      </p:cBhvr>
                                      <p:to>
                                        <p:strVal val="visible"/>
                                      </p:to>
                                    </p:set>
                                    <p:animEffect transition="in" filter="blinds(horizontal)">
                                      <p:cBhvr>
                                        <p:cTn id="27" dur="500"/>
                                        <p:tgtEl>
                                          <p:spTgt spid="8038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idx="4294967295"/>
          </p:nvPr>
        </p:nvSpPr>
        <p:spPr>
          <a:xfrm>
            <a:off x="457200" y="53975"/>
            <a:ext cx="8229600" cy="605294"/>
          </a:xfrm>
        </p:spPr>
        <p:txBody>
          <a:bodyPr lIns="63500" tIns="25400" rIns="63500" bIns="25400" anchor="t">
            <a:spAutoFit/>
          </a:bodyPr>
          <a:lstStyle/>
          <a:p>
            <a:r>
              <a:rPr lang="zh-CN" altLang="en-US" sz="3600" dirty="0" smtClean="0">
                <a:latin typeface="微软雅黑" panose="020B0503020204020204" pitchFamily="34" charset="-122"/>
                <a:ea typeface="微软雅黑" panose="020B0503020204020204" pitchFamily="34" charset="-122"/>
              </a:rPr>
              <a:t>移位运算</a:t>
            </a:r>
          </a:p>
        </p:txBody>
      </p:sp>
      <p:sp>
        <p:nvSpPr>
          <p:cNvPr id="395267" name="Rectangle 3"/>
          <p:cNvSpPr>
            <a:spLocks noGrp="1" noChangeArrowheads="1"/>
          </p:cNvSpPr>
          <p:nvPr>
            <p:ph type="body" idx="4294967295"/>
          </p:nvPr>
        </p:nvSpPr>
        <p:spPr>
          <a:xfrm>
            <a:off x="192088" y="1131888"/>
            <a:ext cx="8559800" cy="5229225"/>
          </a:xfrm>
        </p:spPr>
        <p:txBody>
          <a:bodyPr lIns="63500" tIns="25400" rIns="63500" bIns="25400">
            <a:spAutoFit/>
          </a:bodyPr>
          <a:lstStyle/>
          <a:p>
            <a:pPr marL="203200" indent="-203200">
              <a:lnSpc>
                <a:spcPct val="100000"/>
              </a:lnSpc>
              <a:spcBef>
                <a:spcPct val="10000"/>
              </a:spcBef>
            </a:pPr>
            <a:r>
              <a:rPr lang="zh-CN" altLang="en-US" sz="2000" dirty="0" smtClean="0">
                <a:latin typeface="微软雅黑" panose="020B0503020204020204" pitchFamily="34" charset="-122"/>
                <a:ea typeface="微软雅黑" panose="020B0503020204020204" pitchFamily="34" charset="-122"/>
              </a:rPr>
              <a:t>移位运算</a:t>
            </a:r>
          </a:p>
          <a:p>
            <a:pPr marL="685800" lvl="1" indent="-190500">
              <a:lnSpc>
                <a:spcPct val="100000"/>
              </a:lnSpc>
              <a:spcBef>
                <a:spcPct val="10000"/>
              </a:spcBef>
            </a:pPr>
            <a:r>
              <a:rPr lang="zh-CN" altLang="en-US" dirty="0" smtClean="0">
                <a:latin typeface="微软雅黑" panose="020B0503020204020204" pitchFamily="34" charset="-122"/>
                <a:ea typeface="微软雅黑" panose="020B0503020204020204" pitchFamily="34" charset="-122"/>
              </a:rPr>
              <a:t>用途</a:t>
            </a:r>
          </a:p>
          <a:p>
            <a:pPr marL="1257300" lvl="2" indent="-342900">
              <a:lnSpc>
                <a:spcPct val="100000"/>
              </a:lnSpc>
              <a:spcBef>
                <a:spcPct val="10000"/>
              </a:spcBef>
            </a:pPr>
            <a:r>
              <a:rPr lang="zh-CN" altLang="en-US" sz="2000" dirty="0" smtClean="0">
                <a:latin typeface="微软雅黑" panose="020B0503020204020204" pitchFamily="34" charset="-122"/>
                <a:ea typeface="微软雅黑" panose="020B0503020204020204" pitchFamily="34" charset="-122"/>
              </a:rPr>
              <a:t>提取部分信息</a:t>
            </a:r>
          </a:p>
          <a:p>
            <a:pPr marL="1257300" lvl="2" indent="-342900">
              <a:lnSpc>
                <a:spcPct val="100000"/>
              </a:lnSpc>
              <a:spcBef>
                <a:spcPct val="10000"/>
              </a:spcBef>
            </a:pPr>
            <a:r>
              <a:rPr lang="zh-CN" altLang="en-US" sz="2000" dirty="0" smtClean="0">
                <a:latin typeface="微软雅黑" panose="020B0503020204020204" pitchFamily="34" charset="-122"/>
                <a:ea typeface="微软雅黑" panose="020B0503020204020204" pitchFamily="34" charset="-122"/>
              </a:rPr>
              <a:t>扩大或缩小数值的</a:t>
            </a: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4</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8…</a:t>
            </a:r>
            <a:r>
              <a:rPr lang="zh-CN" altLang="en-US" sz="2000" dirty="0" smtClean="0">
                <a:latin typeface="微软雅黑" panose="020B0503020204020204" pitchFamily="34" charset="-122"/>
                <a:ea typeface="微软雅黑" panose="020B0503020204020204" pitchFamily="34" charset="-122"/>
              </a:rPr>
              <a:t>倍</a:t>
            </a:r>
          </a:p>
          <a:p>
            <a:pPr marL="685800" lvl="1" indent="-190500">
              <a:lnSpc>
                <a:spcPct val="100000"/>
              </a:lnSpc>
              <a:spcBef>
                <a:spcPct val="10000"/>
              </a:spcBef>
            </a:pPr>
            <a:r>
              <a:rPr lang="zh-CN" altLang="en-US" dirty="0" smtClean="0">
                <a:latin typeface="微软雅黑" panose="020B0503020204020204" pitchFamily="34" charset="-122"/>
                <a:ea typeface="微软雅黑" panose="020B0503020204020204" pitchFamily="34" charset="-122"/>
              </a:rPr>
              <a:t>操作</a:t>
            </a:r>
          </a:p>
          <a:p>
            <a:pPr marL="1257300" lvl="2" indent="-342900">
              <a:lnSpc>
                <a:spcPct val="100000"/>
              </a:lnSpc>
              <a:spcBef>
                <a:spcPct val="10000"/>
              </a:spcBef>
            </a:pPr>
            <a:r>
              <a:rPr lang="zh-CN" altLang="en-US" sz="2000" dirty="0" smtClean="0">
                <a:latin typeface="微软雅黑" panose="020B0503020204020204" pitchFamily="34" charset="-122"/>
                <a:ea typeface="微软雅黑" panose="020B0503020204020204" pitchFamily="34" charset="-122"/>
              </a:rPr>
              <a:t>左移</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x&lt;&lt;k;   </a:t>
            </a:r>
            <a:r>
              <a:rPr lang="zh-CN" altLang="en-US" sz="2000" dirty="0" smtClean="0">
                <a:latin typeface="微软雅黑" panose="020B0503020204020204" pitchFamily="34" charset="-122"/>
                <a:ea typeface="微软雅黑" panose="020B0503020204020204" pitchFamily="34" charset="-122"/>
              </a:rPr>
              <a:t>右移： </a:t>
            </a:r>
            <a:r>
              <a:rPr lang="en-US" altLang="zh-CN" sz="2000" dirty="0" smtClean="0">
                <a:latin typeface="微软雅黑" panose="020B0503020204020204" pitchFamily="34" charset="-122"/>
                <a:ea typeface="微软雅黑" panose="020B0503020204020204" pitchFamily="34" charset="-122"/>
              </a:rPr>
              <a:t>x&gt;&gt;k</a:t>
            </a:r>
          </a:p>
          <a:p>
            <a:pPr marL="1257300" lvl="2" indent="-342900">
              <a:lnSpc>
                <a:spcPct val="100000"/>
              </a:lnSpc>
              <a:spcBef>
                <a:spcPct val="10000"/>
              </a:spcBef>
            </a:pPr>
            <a:r>
              <a:rPr lang="zh-CN" altLang="en-US" sz="2000" dirty="0" smtClean="0">
                <a:latin typeface="微软雅黑" panose="020B0503020204020204" pitchFamily="34" charset="-122"/>
                <a:ea typeface="微软雅黑" panose="020B0503020204020204" pitchFamily="34" charset="-122"/>
              </a:rPr>
              <a:t>不区分是逻辑移位还是算术移位，由</a:t>
            </a:r>
            <a:r>
              <a:rPr lang="en-US" altLang="zh-CN" sz="2000" dirty="0" smtClean="0">
                <a:latin typeface="微软雅黑" panose="020B0503020204020204" pitchFamily="34" charset="-122"/>
                <a:ea typeface="微软雅黑" panose="020B0503020204020204" pitchFamily="34" charset="-122"/>
              </a:rPr>
              <a:t>x</a:t>
            </a:r>
            <a:r>
              <a:rPr lang="zh-CN" altLang="en-US" sz="2000" dirty="0" smtClean="0">
                <a:latin typeface="微软雅黑" panose="020B0503020204020204" pitchFamily="34" charset="-122"/>
                <a:ea typeface="微软雅黑" panose="020B0503020204020204" pitchFamily="34" charset="-122"/>
              </a:rPr>
              <a:t>的类型确定</a:t>
            </a:r>
          </a:p>
          <a:p>
            <a:pPr marL="1257300" lvl="2" indent="-342900">
              <a:lnSpc>
                <a:spcPct val="100000"/>
              </a:lnSpc>
              <a:spcBef>
                <a:spcPct val="10000"/>
              </a:spcBef>
            </a:pPr>
            <a:r>
              <a:rPr lang="zh-CN" altLang="en-US" sz="2000" dirty="0" smtClean="0">
                <a:latin typeface="微软雅黑" panose="020B0503020204020204" pitchFamily="34" charset="-122"/>
                <a:ea typeface="微软雅黑" panose="020B0503020204020204" pitchFamily="34" charset="-122"/>
              </a:rPr>
              <a:t>无符号数：逻辑左移、逻辑右移</a:t>
            </a:r>
          </a:p>
          <a:p>
            <a:pPr marL="1714500" lvl="3" indent="-342900">
              <a:spcBef>
                <a:spcPct val="10000"/>
              </a:spcBef>
              <a:buFontTx/>
              <a:buNone/>
            </a:pPr>
            <a:r>
              <a:rPr lang="zh-CN" altLang="en-US" sz="2000" dirty="0" smtClean="0">
                <a:solidFill>
                  <a:srgbClr val="CC0000"/>
                </a:solidFill>
                <a:latin typeface="微软雅黑" panose="020B0503020204020204" pitchFamily="34" charset="-122"/>
                <a:ea typeface="微软雅黑" panose="020B0503020204020204" pitchFamily="34" charset="-122"/>
              </a:rPr>
              <a:t>高（低）位移出，低（高）位补</a:t>
            </a:r>
            <a:r>
              <a:rPr lang="en-US" altLang="zh-CN" sz="2000" dirty="0" smtClean="0">
                <a:solidFill>
                  <a:srgbClr val="CC0000"/>
                </a:solidFill>
                <a:latin typeface="微软雅黑" panose="020B0503020204020204" pitchFamily="34" charset="-122"/>
                <a:ea typeface="微软雅黑" panose="020B0503020204020204" pitchFamily="34" charset="-122"/>
              </a:rPr>
              <a:t>0</a:t>
            </a:r>
            <a:r>
              <a:rPr lang="zh-CN" altLang="en-US" sz="2000" dirty="0" smtClean="0">
                <a:solidFill>
                  <a:srgbClr val="CC0000"/>
                </a:solidFill>
                <a:latin typeface="微软雅黑" panose="020B0503020204020204" pitchFamily="34" charset="-122"/>
                <a:ea typeface="微软雅黑" panose="020B0503020204020204" pitchFamily="34" charset="-122"/>
              </a:rPr>
              <a:t>，可能溢出！</a:t>
            </a:r>
          </a:p>
          <a:p>
            <a:pPr marL="1714500" lvl="3" indent="-342900">
              <a:spcBef>
                <a:spcPct val="10000"/>
              </a:spcBef>
              <a:buFontTx/>
              <a:buNone/>
            </a:pPr>
            <a:r>
              <a:rPr lang="zh-CN" altLang="en-US" sz="2000" dirty="0" smtClean="0">
                <a:solidFill>
                  <a:schemeClr val="accent2"/>
                </a:solidFill>
                <a:latin typeface="微软雅黑" panose="020B0503020204020204" pitchFamily="34" charset="-122"/>
                <a:ea typeface="微软雅黑" panose="020B0503020204020204" pitchFamily="34" charset="-122"/>
              </a:rPr>
              <a:t>问题：何时可能发生溢出？如何判断溢出？</a:t>
            </a:r>
            <a:endParaRPr lang="en-US" altLang="zh-CN" sz="2000" dirty="0" smtClean="0">
              <a:solidFill>
                <a:schemeClr val="accent2"/>
              </a:solidFill>
              <a:latin typeface="微软雅黑" panose="020B0503020204020204" pitchFamily="34" charset="-122"/>
              <a:ea typeface="微软雅黑" panose="020B0503020204020204" pitchFamily="34" charset="-122"/>
            </a:endParaRPr>
          </a:p>
          <a:p>
            <a:pPr marL="1257300" lvl="2" indent="-342900">
              <a:lnSpc>
                <a:spcPct val="100000"/>
              </a:lnSpc>
              <a:spcBef>
                <a:spcPct val="10000"/>
              </a:spcBef>
              <a:buFontTx/>
              <a:buNone/>
            </a:pPr>
            <a:r>
              <a:rPr lang="zh-CN" altLang="en-US" sz="2000" dirty="0" smtClean="0">
                <a:solidFill>
                  <a:srgbClr val="009900"/>
                </a:solidFill>
                <a:latin typeface="微软雅黑" panose="020B0503020204020204" pitchFamily="34" charset="-122"/>
                <a:ea typeface="微软雅黑" panose="020B0503020204020204" pitchFamily="34" charset="-122"/>
              </a:rPr>
              <a:t>          若高位移出的是</a:t>
            </a:r>
            <a:r>
              <a:rPr lang="en-US" altLang="zh-CN" sz="2000" dirty="0" smtClean="0">
                <a:solidFill>
                  <a:srgbClr val="009900"/>
                </a:solidFill>
                <a:latin typeface="微软雅黑" panose="020B0503020204020204" pitchFamily="34" charset="-122"/>
                <a:ea typeface="微软雅黑" panose="020B0503020204020204" pitchFamily="34" charset="-122"/>
              </a:rPr>
              <a:t>1</a:t>
            </a:r>
            <a:r>
              <a:rPr lang="zh-CN" altLang="en-US" sz="2000" dirty="0" smtClean="0">
                <a:solidFill>
                  <a:srgbClr val="009900"/>
                </a:solidFill>
                <a:latin typeface="微软雅黑" panose="020B0503020204020204" pitchFamily="34" charset="-122"/>
                <a:ea typeface="微软雅黑" panose="020B0503020204020204" pitchFamily="34" charset="-122"/>
              </a:rPr>
              <a:t>，则左移时发生溢出</a:t>
            </a:r>
          </a:p>
          <a:p>
            <a:pPr marL="1257300" lvl="2" indent="-342900">
              <a:lnSpc>
                <a:spcPct val="100000"/>
              </a:lnSpc>
              <a:spcBef>
                <a:spcPct val="10000"/>
              </a:spcBef>
            </a:pPr>
            <a:r>
              <a:rPr lang="zh-CN" altLang="en-US" sz="2000" dirty="0" smtClean="0">
                <a:latin typeface="微软雅黑" panose="020B0503020204020204" pitchFamily="34" charset="-122"/>
                <a:ea typeface="微软雅黑" panose="020B0503020204020204" pitchFamily="34" charset="-122"/>
              </a:rPr>
              <a:t>带符号整数：算术左移、算术右移</a:t>
            </a:r>
          </a:p>
          <a:p>
            <a:pPr marL="1714500" lvl="3" indent="-342900">
              <a:spcBef>
                <a:spcPct val="10000"/>
              </a:spcBef>
              <a:buFontTx/>
              <a:buNone/>
            </a:pPr>
            <a:r>
              <a:rPr lang="zh-CN" altLang="en-US" sz="2000" dirty="0" smtClean="0">
                <a:solidFill>
                  <a:srgbClr val="CC0000"/>
                </a:solidFill>
                <a:latin typeface="微软雅黑" panose="020B0503020204020204" pitchFamily="34" charset="-122"/>
                <a:ea typeface="微软雅黑" panose="020B0503020204020204" pitchFamily="34" charset="-122"/>
              </a:rPr>
              <a:t>左移：高位移出，低位补</a:t>
            </a:r>
            <a:r>
              <a:rPr lang="en-US" altLang="zh-CN" sz="2000" dirty="0" smtClean="0">
                <a:solidFill>
                  <a:srgbClr val="CC0000"/>
                </a:solidFill>
                <a:latin typeface="微软雅黑" panose="020B0503020204020204" pitchFamily="34" charset="-122"/>
                <a:ea typeface="微软雅黑" panose="020B0503020204020204" pitchFamily="34" charset="-122"/>
              </a:rPr>
              <a:t>0</a:t>
            </a:r>
            <a:r>
              <a:rPr lang="zh-CN" altLang="en-US" sz="2000" dirty="0" smtClean="0">
                <a:solidFill>
                  <a:srgbClr val="CC0000"/>
                </a:solidFill>
                <a:latin typeface="微软雅黑" panose="020B0503020204020204" pitchFamily="34" charset="-122"/>
                <a:ea typeface="微软雅黑" panose="020B0503020204020204" pitchFamily="34" charset="-122"/>
              </a:rPr>
              <a:t>。可能溢出！</a:t>
            </a:r>
          </a:p>
          <a:p>
            <a:pPr marL="1257300" lvl="2" indent="-342900">
              <a:lnSpc>
                <a:spcPct val="100000"/>
              </a:lnSpc>
              <a:spcBef>
                <a:spcPct val="10000"/>
              </a:spcBef>
              <a:buFontTx/>
              <a:buNone/>
            </a:pPr>
            <a:r>
              <a:rPr lang="zh-CN" altLang="en-US" sz="2000" dirty="0" smtClean="0">
                <a:solidFill>
                  <a:srgbClr val="CC0000"/>
                </a:solidFill>
                <a:latin typeface="微软雅黑" panose="020B0503020204020204" pitchFamily="34" charset="-122"/>
                <a:ea typeface="微软雅黑" panose="020B0503020204020204" pitchFamily="34" charset="-122"/>
              </a:rPr>
              <a:t>       </a:t>
            </a:r>
            <a:r>
              <a:rPr lang="zh-CN" altLang="en-US" sz="2000" dirty="0" smtClean="0">
                <a:solidFill>
                  <a:schemeClr val="accent2"/>
                </a:solidFill>
                <a:latin typeface="微软雅黑" panose="020B0503020204020204" pitchFamily="34" charset="-122"/>
                <a:ea typeface="微软雅黑" panose="020B0503020204020204" pitchFamily="34" charset="-122"/>
              </a:rPr>
              <a:t>溢出判断：</a:t>
            </a:r>
            <a:r>
              <a:rPr lang="zh-CN" altLang="en-US" sz="2000" dirty="0" smtClean="0">
                <a:solidFill>
                  <a:srgbClr val="009900"/>
                </a:solidFill>
                <a:latin typeface="微软雅黑" panose="020B0503020204020204" pitchFamily="34" charset="-122"/>
                <a:ea typeface="微软雅黑" panose="020B0503020204020204" pitchFamily="34" charset="-122"/>
              </a:rPr>
              <a:t>若移出的位不等于新的符号位，则溢出。</a:t>
            </a:r>
            <a:endParaRPr lang="en-US" altLang="zh-CN" sz="2000" dirty="0" smtClean="0">
              <a:solidFill>
                <a:srgbClr val="009900"/>
              </a:solidFill>
              <a:latin typeface="微软雅黑" panose="020B0503020204020204" pitchFamily="34" charset="-122"/>
              <a:ea typeface="微软雅黑" panose="020B0503020204020204" pitchFamily="34" charset="-122"/>
            </a:endParaRPr>
          </a:p>
          <a:p>
            <a:pPr marL="1714500" lvl="3" indent="-342900">
              <a:spcBef>
                <a:spcPct val="10000"/>
              </a:spcBef>
              <a:buFontTx/>
              <a:buNone/>
            </a:pPr>
            <a:r>
              <a:rPr lang="zh-CN" altLang="en-US" sz="2000" dirty="0" smtClean="0">
                <a:solidFill>
                  <a:srgbClr val="CC0000"/>
                </a:solidFill>
                <a:latin typeface="微软雅黑" panose="020B0503020204020204" pitchFamily="34" charset="-122"/>
                <a:ea typeface="微软雅黑" panose="020B0503020204020204" pitchFamily="34" charset="-122"/>
              </a:rPr>
              <a:t>右移：低位移出，高位补符，可能发生有效数据丢失。</a:t>
            </a:r>
          </a:p>
        </p:txBody>
      </p:sp>
      <p:sp>
        <p:nvSpPr>
          <p:cNvPr id="5" name="矩形 4"/>
          <p:cNvSpPr>
            <a:spLocks noChangeArrowheads="1"/>
          </p:cNvSpPr>
          <p:nvPr/>
        </p:nvSpPr>
        <p:spPr bwMode="auto">
          <a:xfrm>
            <a:off x="3194050" y="735013"/>
            <a:ext cx="5772150" cy="1107996"/>
          </a:xfrm>
          <a:prstGeom prst="rect">
            <a:avLst/>
          </a:prstGeom>
          <a:noFill/>
          <a:ln w="9525">
            <a:noFill/>
            <a:miter lim="800000"/>
            <a:headEnd/>
            <a:tailEnd/>
          </a:ln>
        </p:spPr>
        <p:txBody>
          <a:bodyPr>
            <a:spAutoFit/>
          </a:bodyPr>
          <a:lstStyle/>
          <a:p>
            <a:pPr eaLnBrk="0" hangingPunct="0"/>
            <a:r>
              <a:rPr lang="zh-CN" altLang="en-US" sz="2200" b="1" dirty="0">
                <a:solidFill>
                  <a:srgbClr val="009900"/>
                </a:solidFill>
                <a:latin typeface="微软雅黑" panose="020B0503020204020204" pitchFamily="34" charset="-122"/>
                <a:ea typeface="微软雅黑" panose="020B0503020204020204" pitchFamily="34" charset="-122"/>
              </a:rPr>
              <a:t>如何从</a:t>
            </a:r>
            <a:r>
              <a:rPr lang="en-US" altLang="zh-CN" sz="2200" b="1" dirty="0">
                <a:solidFill>
                  <a:srgbClr val="009900"/>
                </a:solidFill>
                <a:latin typeface="微软雅黑" panose="020B0503020204020204" pitchFamily="34" charset="-122"/>
                <a:ea typeface="微软雅黑" panose="020B0503020204020204" pitchFamily="34" charset="-122"/>
              </a:rPr>
              <a:t>16</a:t>
            </a:r>
            <a:r>
              <a:rPr lang="zh-CN" altLang="en-US" sz="2200" b="1" dirty="0">
                <a:solidFill>
                  <a:srgbClr val="009900"/>
                </a:solidFill>
                <a:latin typeface="微软雅黑" panose="020B0503020204020204" pitchFamily="34" charset="-122"/>
                <a:ea typeface="微软雅黑" panose="020B0503020204020204" pitchFamily="34" charset="-122"/>
              </a:rPr>
              <a:t>位数据</a:t>
            </a:r>
            <a:r>
              <a:rPr lang="en-US" altLang="zh-CN" sz="2200" b="1" dirty="0">
                <a:solidFill>
                  <a:srgbClr val="009900"/>
                </a:solidFill>
                <a:latin typeface="微软雅黑" panose="020B0503020204020204" pitchFamily="34" charset="-122"/>
                <a:ea typeface="微软雅黑" panose="020B0503020204020204" pitchFamily="34" charset="-122"/>
              </a:rPr>
              <a:t>y</a:t>
            </a:r>
            <a:r>
              <a:rPr lang="zh-CN" altLang="en-US" sz="2200" b="1" dirty="0">
                <a:solidFill>
                  <a:srgbClr val="009900"/>
                </a:solidFill>
                <a:latin typeface="微软雅黑" panose="020B0503020204020204" pitchFamily="34" charset="-122"/>
                <a:ea typeface="微软雅黑" panose="020B0503020204020204" pitchFamily="34" charset="-122"/>
              </a:rPr>
              <a:t>中提取高位字节？</a:t>
            </a:r>
          </a:p>
          <a:p>
            <a:pPr eaLnBrk="0" hangingPunct="0"/>
            <a:r>
              <a:rPr lang="zh-CN" altLang="en-US" sz="2200" b="1" dirty="0">
                <a:solidFill>
                  <a:srgbClr val="FF0000"/>
                </a:solidFill>
                <a:latin typeface="微软雅黑" panose="020B0503020204020204" pitchFamily="34" charset="-122"/>
                <a:ea typeface="微软雅黑" panose="020B0503020204020204" pitchFamily="34" charset="-122"/>
              </a:rPr>
              <a:t>某字长为</a:t>
            </a:r>
            <a:r>
              <a:rPr lang="en-US" altLang="zh-CN" sz="2200" b="1" dirty="0">
                <a:solidFill>
                  <a:srgbClr val="FF0000"/>
                </a:solidFill>
                <a:latin typeface="微软雅黑" panose="020B0503020204020204" pitchFamily="34" charset="-122"/>
                <a:ea typeface="微软雅黑" panose="020B0503020204020204" pitchFamily="34" charset="-122"/>
              </a:rPr>
              <a:t>8</a:t>
            </a:r>
            <a:r>
              <a:rPr lang="zh-CN" altLang="en-US" sz="2200" b="1" dirty="0">
                <a:solidFill>
                  <a:srgbClr val="FF0000"/>
                </a:solidFill>
                <a:latin typeface="微软雅黑" panose="020B0503020204020204" pitchFamily="34" charset="-122"/>
                <a:ea typeface="微软雅黑" panose="020B0503020204020204" pitchFamily="34" charset="-122"/>
              </a:rPr>
              <a:t>的机器中，</a:t>
            </a:r>
            <a:r>
              <a:rPr lang="en-US" altLang="zh-CN" sz="2200" b="1" dirty="0">
                <a:solidFill>
                  <a:srgbClr val="FF0000"/>
                </a:solidFill>
                <a:latin typeface="微软雅黑" panose="020B0503020204020204" pitchFamily="34" charset="-122"/>
                <a:ea typeface="微软雅黑" panose="020B0503020204020204" pitchFamily="34" charset="-122"/>
              </a:rPr>
              <a:t>x</a:t>
            </a:r>
            <a:r>
              <a:rPr lang="zh-CN" altLang="en-US" sz="2200" b="1" dirty="0">
                <a:solidFill>
                  <a:srgbClr val="FF0000"/>
                </a:solidFill>
                <a:latin typeface="微软雅黑" panose="020B0503020204020204" pitchFamily="34" charset="-122"/>
                <a:ea typeface="微软雅黑" panose="020B0503020204020204" pitchFamily="34" charset="-122"/>
              </a:rPr>
              <a:t>、</a:t>
            </a:r>
            <a:r>
              <a:rPr lang="en-US" altLang="zh-CN" sz="2200" b="1" dirty="0">
                <a:solidFill>
                  <a:srgbClr val="FF0000"/>
                </a:solidFill>
                <a:latin typeface="微软雅黑" panose="020B0503020204020204" pitchFamily="34" charset="-122"/>
                <a:ea typeface="微软雅黑" panose="020B0503020204020204" pitchFamily="34" charset="-122"/>
              </a:rPr>
              <a:t>y</a:t>
            </a:r>
            <a:r>
              <a:rPr lang="zh-CN" altLang="en-US" sz="2200" b="1" dirty="0">
                <a:solidFill>
                  <a:srgbClr val="FF0000"/>
                </a:solidFill>
                <a:latin typeface="微软雅黑" panose="020B0503020204020204" pitchFamily="34" charset="-122"/>
                <a:ea typeface="微软雅黑" panose="020B0503020204020204" pitchFamily="34" charset="-122"/>
              </a:rPr>
              <a:t>和</a:t>
            </a:r>
            <a:r>
              <a:rPr lang="en-US" altLang="zh-CN" sz="2200" b="1" dirty="0">
                <a:solidFill>
                  <a:srgbClr val="FF0000"/>
                </a:solidFill>
                <a:latin typeface="微软雅黑" panose="020B0503020204020204" pitchFamily="34" charset="-122"/>
                <a:ea typeface="微软雅黑" panose="020B0503020204020204" pitchFamily="34" charset="-122"/>
              </a:rPr>
              <a:t>z</a:t>
            </a:r>
            <a:r>
              <a:rPr lang="zh-CN" altLang="en-US" sz="2200" b="1" dirty="0">
                <a:solidFill>
                  <a:srgbClr val="FF0000"/>
                </a:solidFill>
                <a:latin typeface="微软雅黑" panose="020B0503020204020204" pitchFamily="34" charset="-122"/>
                <a:ea typeface="微软雅黑" panose="020B0503020204020204" pitchFamily="34" charset="-122"/>
              </a:rPr>
              <a:t>都是</a:t>
            </a:r>
            <a:r>
              <a:rPr lang="en-US" altLang="zh-CN" sz="2200" b="1" dirty="0">
                <a:solidFill>
                  <a:srgbClr val="FF0000"/>
                </a:solidFill>
                <a:latin typeface="微软雅黑" panose="020B0503020204020204" pitchFamily="34" charset="-122"/>
                <a:ea typeface="微软雅黑" panose="020B0503020204020204" pitchFamily="34" charset="-122"/>
              </a:rPr>
              <a:t>8</a:t>
            </a:r>
            <a:r>
              <a:rPr lang="zh-CN" altLang="en-US" sz="2200" b="1" dirty="0">
                <a:solidFill>
                  <a:srgbClr val="FF0000"/>
                </a:solidFill>
                <a:latin typeface="微软雅黑" panose="020B0503020204020204" pitchFamily="34" charset="-122"/>
                <a:ea typeface="微软雅黑" panose="020B0503020204020204" pitchFamily="34" charset="-122"/>
              </a:rPr>
              <a:t>位带符号整数，已知</a:t>
            </a:r>
            <a:r>
              <a:rPr lang="en-US" altLang="zh-CN" sz="2200" b="1" dirty="0">
                <a:solidFill>
                  <a:srgbClr val="FF0000"/>
                </a:solidFill>
                <a:latin typeface="微软雅黑" panose="020B0503020204020204" pitchFamily="34" charset="-122"/>
                <a:ea typeface="微软雅黑" panose="020B0503020204020204" pitchFamily="34" charset="-122"/>
              </a:rPr>
              <a:t>x=-81</a:t>
            </a:r>
            <a:r>
              <a:rPr lang="zh-CN" altLang="en-US" sz="2200" b="1" dirty="0">
                <a:solidFill>
                  <a:srgbClr val="FF0000"/>
                </a:solidFill>
                <a:latin typeface="微软雅黑" panose="020B0503020204020204" pitchFamily="34" charset="-122"/>
                <a:ea typeface="微软雅黑" panose="020B0503020204020204" pitchFamily="34" charset="-122"/>
              </a:rPr>
              <a:t>，则</a:t>
            </a:r>
            <a:r>
              <a:rPr lang="en-US" altLang="zh-CN" sz="2200" b="1" dirty="0">
                <a:solidFill>
                  <a:srgbClr val="FF0000"/>
                </a:solidFill>
                <a:latin typeface="微软雅黑" panose="020B0503020204020204" pitchFamily="34" charset="-122"/>
                <a:ea typeface="微软雅黑" panose="020B0503020204020204" pitchFamily="34" charset="-122"/>
              </a:rPr>
              <a:t>y=x/2=</a:t>
            </a:r>
            <a:r>
              <a:rPr lang="zh-CN" altLang="en-US" sz="2200" b="1" dirty="0">
                <a:solidFill>
                  <a:srgbClr val="FF0000"/>
                </a:solidFill>
                <a:latin typeface="微软雅黑" panose="020B0503020204020204" pitchFamily="34" charset="-122"/>
                <a:ea typeface="微软雅黑" panose="020B0503020204020204" pitchFamily="34" charset="-122"/>
              </a:rPr>
              <a:t>？</a:t>
            </a:r>
            <a:r>
              <a:rPr lang="en-US" altLang="zh-CN" sz="2200" b="1" dirty="0">
                <a:solidFill>
                  <a:srgbClr val="FF0000"/>
                </a:solidFill>
                <a:latin typeface="微软雅黑" panose="020B0503020204020204" pitchFamily="34" charset="-122"/>
                <a:ea typeface="微软雅黑" panose="020B0503020204020204" pitchFamily="34" charset="-122"/>
              </a:rPr>
              <a:t>z=2x=</a:t>
            </a:r>
            <a:r>
              <a:rPr lang="zh-CN" altLang="en-US" sz="2200" b="1" dirty="0">
                <a:solidFill>
                  <a:srgbClr val="FF0000"/>
                </a:solidFill>
                <a:latin typeface="微软雅黑" panose="020B0503020204020204" pitchFamily="34" charset="-122"/>
                <a:ea typeface="微软雅黑" panose="020B0503020204020204" pitchFamily="34" charset="-122"/>
              </a:rPr>
              <a:t>？</a:t>
            </a:r>
          </a:p>
        </p:txBody>
      </p:sp>
      <p:sp>
        <p:nvSpPr>
          <p:cNvPr id="529413" name="Text Box 5"/>
          <p:cNvSpPr txBox="1">
            <a:spLocks noChangeArrowheads="1"/>
          </p:cNvSpPr>
          <p:nvPr/>
        </p:nvSpPr>
        <p:spPr bwMode="auto">
          <a:xfrm>
            <a:off x="5921375" y="1936750"/>
            <a:ext cx="2990850" cy="1169551"/>
          </a:xfrm>
          <a:prstGeom prst="rect">
            <a:avLst/>
          </a:prstGeom>
          <a:noFill/>
          <a:ln w="12700">
            <a:noFill/>
            <a:miter lim="800000"/>
            <a:headEnd/>
            <a:tailEnd/>
          </a:ln>
          <a:effectLst/>
        </p:spPr>
        <p:txBody>
          <a:bodyPr>
            <a:spAutoFit/>
          </a:bodyPr>
          <a:lstStyle/>
          <a:p>
            <a:pPr eaLnBrk="0" hangingPunct="0">
              <a:spcBef>
                <a:spcPct val="50000"/>
              </a:spcBef>
            </a:pPr>
            <a:r>
              <a:rPr lang="en-US" altLang="zh-CN" sz="2000" b="1" dirty="0">
                <a:solidFill>
                  <a:srgbClr val="009900"/>
                </a:solidFill>
                <a:latin typeface="微软雅黑" panose="020B0503020204020204" pitchFamily="34" charset="-122"/>
                <a:ea typeface="微软雅黑" panose="020B0503020204020204" pitchFamily="34" charset="-122"/>
              </a:rPr>
              <a:t>(y&gt;&gt;8) </a:t>
            </a:r>
            <a:r>
              <a:rPr lang="zh-CN" altLang="en-US" sz="2000" b="1" dirty="0">
                <a:solidFill>
                  <a:srgbClr val="009900"/>
                </a:solidFill>
                <a:latin typeface="微软雅黑" panose="020B0503020204020204" pitchFamily="34" charset="-122"/>
                <a:ea typeface="微软雅黑" panose="020B0503020204020204" pitchFamily="34" charset="-122"/>
              </a:rPr>
              <a:t>送</a:t>
            </a:r>
            <a:r>
              <a:rPr lang="en-US" altLang="zh-CN" sz="2000" b="1" dirty="0">
                <a:solidFill>
                  <a:srgbClr val="009900"/>
                </a:solidFill>
                <a:latin typeface="微软雅黑" panose="020B0503020204020204" pitchFamily="34" charset="-122"/>
                <a:ea typeface="微软雅黑" panose="020B0503020204020204" pitchFamily="34" charset="-122"/>
              </a:rPr>
              <a:t>8</a:t>
            </a:r>
            <a:r>
              <a:rPr lang="zh-CN" altLang="en-US" sz="2000" b="1" dirty="0">
                <a:solidFill>
                  <a:srgbClr val="009900"/>
                </a:solidFill>
                <a:latin typeface="微软雅黑" panose="020B0503020204020204" pitchFamily="34" charset="-122"/>
                <a:ea typeface="微软雅黑" panose="020B0503020204020204" pitchFamily="34" charset="-122"/>
              </a:rPr>
              <a:t>位寄存器</a:t>
            </a:r>
          </a:p>
          <a:p>
            <a:pPr eaLnBrk="0" hangingPunct="0">
              <a:spcBef>
                <a:spcPct val="50000"/>
              </a:spcBef>
            </a:pPr>
            <a:r>
              <a:rPr lang="zh-CN" altLang="en-US" sz="2000" b="1" dirty="0">
                <a:solidFill>
                  <a:srgbClr val="FF0000"/>
                </a:solidFill>
                <a:latin typeface="微软雅黑" panose="020B0503020204020204" pitchFamily="34" charset="-122"/>
                <a:ea typeface="微软雅黑" panose="020B0503020204020204" pitchFamily="34" charset="-122"/>
              </a:rPr>
              <a:t>移位！</a:t>
            </a:r>
            <a:r>
              <a:rPr lang="en-US" altLang="zh-CN" sz="2000" b="1" dirty="0">
                <a:solidFill>
                  <a:srgbClr val="FF0000"/>
                </a:solidFill>
                <a:latin typeface="微软雅黑" panose="020B0503020204020204" pitchFamily="34" charset="-122"/>
                <a:ea typeface="微软雅黑" panose="020B0503020204020204" pitchFamily="34" charset="-122"/>
              </a:rPr>
              <a:t>y=</a:t>
            </a:r>
            <a:r>
              <a:rPr lang="en-US" altLang="zh-CN" sz="2000" b="1"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40</a:t>
            </a:r>
            <a:r>
              <a:rPr lang="zh-CN" altLang="en-US" sz="2000" b="1" dirty="0">
                <a:solidFill>
                  <a:srgbClr val="FF0000"/>
                </a:solidFill>
                <a:latin typeface="微软雅黑" panose="020B0503020204020204" pitchFamily="34" charset="-122"/>
                <a:ea typeface="微软雅黑" panose="020B0503020204020204" pitchFamily="34" charset="-122"/>
              </a:rPr>
              <a:t>？ </a:t>
            </a:r>
            <a:r>
              <a:rPr lang="en-US" altLang="zh-CN" sz="2000" b="1" dirty="0">
                <a:solidFill>
                  <a:srgbClr val="FF0000"/>
                </a:solidFill>
                <a:latin typeface="微软雅黑" panose="020B0503020204020204" pitchFamily="34" charset="-122"/>
                <a:ea typeface="微软雅黑" panose="020B0503020204020204" pitchFamily="34" charset="-122"/>
              </a:rPr>
              <a:t>z=</a:t>
            </a:r>
            <a:r>
              <a:rPr lang="en-US" altLang="zh-CN" sz="2000" b="1"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162?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9413">
                                            <p:txEl>
                                              <p:pRg st="0" end="0"/>
                                            </p:txEl>
                                          </p:spTgt>
                                        </p:tgtEl>
                                        <p:attrNameLst>
                                          <p:attrName>style.visibility</p:attrName>
                                        </p:attrNameLst>
                                      </p:cBhvr>
                                      <p:to>
                                        <p:strVal val="visible"/>
                                      </p:to>
                                    </p:set>
                                    <p:animEffect transition="in" filter="blinds(horizontal)">
                                      <p:cBhvr>
                                        <p:cTn id="12" dur="500"/>
                                        <p:tgtEl>
                                          <p:spTgt spid="5294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29413">
                                            <p:txEl>
                                              <p:pRg st="1" end="1"/>
                                            </p:txEl>
                                          </p:spTgt>
                                        </p:tgtEl>
                                        <p:attrNameLst>
                                          <p:attrName>style.visibility</p:attrName>
                                        </p:attrNameLst>
                                      </p:cBhvr>
                                      <p:to>
                                        <p:strVal val="visible"/>
                                      </p:to>
                                    </p:set>
                                    <p:animEffect transition="in" filter="blinds(horizontal)">
                                      <p:cBhvr>
                                        <p:cTn id="22" dur="500"/>
                                        <p:tgtEl>
                                          <p:spTgt spid="52941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5267">
                                            <p:txEl>
                                              <p:pRg st="2" end="2"/>
                                            </p:txEl>
                                          </p:spTgt>
                                        </p:tgtEl>
                                        <p:attrNameLst>
                                          <p:attrName>style.visibility</p:attrName>
                                        </p:attrNameLst>
                                      </p:cBhvr>
                                      <p:to>
                                        <p:strVal val="visible"/>
                                      </p:to>
                                    </p:set>
                                    <p:animEffect transition="in" filter="blinds(horizontal)">
                                      <p:cBhvr>
                                        <p:cTn id="27" dur="500"/>
                                        <p:tgtEl>
                                          <p:spTgt spid="395267">
                                            <p:txEl>
                                              <p:pRg st="2" end="2"/>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95267">
                                            <p:txEl>
                                              <p:pRg st="3" end="3"/>
                                            </p:txEl>
                                          </p:spTgt>
                                        </p:tgtEl>
                                        <p:attrNameLst>
                                          <p:attrName>style.visibility</p:attrName>
                                        </p:attrNameLst>
                                      </p:cBhvr>
                                      <p:to>
                                        <p:strVal val="visible"/>
                                      </p:to>
                                    </p:set>
                                    <p:animEffect transition="in" filter="blinds(horizontal)">
                                      <p:cBhvr>
                                        <p:cTn id="30" dur="500"/>
                                        <p:tgtEl>
                                          <p:spTgt spid="39526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95267">
                                            <p:txEl>
                                              <p:pRg st="5" end="5"/>
                                            </p:txEl>
                                          </p:spTgt>
                                        </p:tgtEl>
                                        <p:attrNameLst>
                                          <p:attrName>style.visibility</p:attrName>
                                        </p:attrNameLst>
                                      </p:cBhvr>
                                      <p:to>
                                        <p:strVal val="visible"/>
                                      </p:to>
                                    </p:set>
                                    <p:animEffect transition="in" filter="blinds(horizontal)">
                                      <p:cBhvr>
                                        <p:cTn id="35" dur="500"/>
                                        <p:tgtEl>
                                          <p:spTgt spid="39526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95267">
                                            <p:txEl>
                                              <p:pRg st="6" end="6"/>
                                            </p:txEl>
                                          </p:spTgt>
                                        </p:tgtEl>
                                        <p:attrNameLst>
                                          <p:attrName>style.visibility</p:attrName>
                                        </p:attrNameLst>
                                      </p:cBhvr>
                                      <p:to>
                                        <p:strVal val="visible"/>
                                      </p:to>
                                    </p:set>
                                    <p:animEffect transition="in" filter="blinds(horizontal)">
                                      <p:cBhvr>
                                        <p:cTn id="40" dur="500"/>
                                        <p:tgtEl>
                                          <p:spTgt spid="395267">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95267">
                                            <p:txEl>
                                              <p:pRg st="7" end="7"/>
                                            </p:txEl>
                                          </p:spTgt>
                                        </p:tgtEl>
                                        <p:attrNameLst>
                                          <p:attrName>style.visibility</p:attrName>
                                        </p:attrNameLst>
                                      </p:cBhvr>
                                      <p:to>
                                        <p:strVal val="visible"/>
                                      </p:to>
                                    </p:set>
                                    <p:animEffect transition="in" filter="blinds(horizontal)">
                                      <p:cBhvr>
                                        <p:cTn id="45" dur="500"/>
                                        <p:tgtEl>
                                          <p:spTgt spid="395267">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95267">
                                            <p:txEl>
                                              <p:pRg st="8" end="8"/>
                                            </p:txEl>
                                          </p:spTgt>
                                        </p:tgtEl>
                                        <p:attrNameLst>
                                          <p:attrName>style.visibility</p:attrName>
                                        </p:attrNameLst>
                                      </p:cBhvr>
                                      <p:to>
                                        <p:strVal val="visible"/>
                                      </p:to>
                                    </p:set>
                                    <p:animEffect transition="in" filter="blinds(horizontal)">
                                      <p:cBhvr>
                                        <p:cTn id="50" dur="500"/>
                                        <p:tgtEl>
                                          <p:spTgt spid="395267">
                                            <p:txEl>
                                              <p:pRg st="8" end="8"/>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395267">
                                            <p:txEl>
                                              <p:pRg st="9" end="9"/>
                                            </p:txEl>
                                          </p:spTgt>
                                        </p:tgtEl>
                                        <p:attrNameLst>
                                          <p:attrName>style.visibility</p:attrName>
                                        </p:attrNameLst>
                                      </p:cBhvr>
                                      <p:to>
                                        <p:strVal val="visible"/>
                                      </p:to>
                                    </p:set>
                                    <p:animEffect transition="in" filter="blinds(horizontal)">
                                      <p:cBhvr>
                                        <p:cTn id="53" dur="500"/>
                                        <p:tgtEl>
                                          <p:spTgt spid="395267">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95267">
                                            <p:txEl>
                                              <p:pRg st="10" end="10"/>
                                            </p:txEl>
                                          </p:spTgt>
                                        </p:tgtEl>
                                        <p:attrNameLst>
                                          <p:attrName>style.visibility</p:attrName>
                                        </p:attrNameLst>
                                      </p:cBhvr>
                                      <p:to>
                                        <p:strVal val="visible"/>
                                      </p:to>
                                    </p:set>
                                    <p:animEffect transition="in" filter="blinds(horizontal)">
                                      <p:cBhvr>
                                        <p:cTn id="58" dur="500"/>
                                        <p:tgtEl>
                                          <p:spTgt spid="395267">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95267">
                                            <p:txEl>
                                              <p:pRg st="11" end="11"/>
                                            </p:txEl>
                                          </p:spTgt>
                                        </p:tgtEl>
                                        <p:attrNameLst>
                                          <p:attrName>style.visibility</p:attrName>
                                        </p:attrNameLst>
                                      </p:cBhvr>
                                      <p:to>
                                        <p:strVal val="visible"/>
                                      </p:to>
                                    </p:set>
                                    <p:animEffect transition="in" filter="blinds(horizontal)">
                                      <p:cBhvr>
                                        <p:cTn id="63" dur="500"/>
                                        <p:tgtEl>
                                          <p:spTgt spid="395267">
                                            <p:txEl>
                                              <p:pRg st="11" end="1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395267">
                                            <p:txEl>
                                              <p:pRg st="12" end="12"/>
                                            </p:txEl>
                                          </p:spTgt>
                                        </p:tgtEl>
                                        <p:attrNameLst>
                                          <p:attrName>style.visibility</p:attrName>
                                        </p:attrNameLst>
                                      </p:cBhvr>
                                      <p:to>
                                        <p:strVal val="visible"/>
                                      </p:to>
                                    </p:set>
                                    <p:animEffect transition="in" filter="blinds(horizontal)">
                                      <p:cBhvr>
                                        <p:cTn id="68" dur="500"/>
                                        <p:tgtEl>
                                          <p:spTgt spid="395267">
                                            <p:txEl>
                                              <p:pRg st="12" end="1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395267">
                                            <p:txEl>
                                              <p:pRg st="13" end="13"/>
                                            </p:txEl>
                                          </p:spTgt>
                                        </p:tgtEl>
                                        <p:attrNameLst>
                                          <p:attrName>style.visibility</p:attrName>
                                        </p:attrNameLst>
                                      </p:cBhvr>
                                      <p:to>
                                        <p:strVal val="visible"/>
                                      </p:to>
                                    </p:set>
                                    <p:animEffect transition="in" filter="blinds(horizontal)">
                                      <p:cBhvr>
                                        <p:cTn id="73" dur="500"/>
                                        <p:tgtEl>
                                          <p:spTgt spid="395267">
                                            <p:txEl>
                                              <p:pRg st="13" end="1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395267">
                                            <p:txEl>
                                              <p:pRg st="14" end="14"/>
                                            </p:txEl>
                                          </p:spTgt>
                                        </p:tgtEl>
                                        <p:attrNameLst>
                                          <p:attrName>style.visibility</p:attrName>
                                        </p:attrNameLst>
                                      </p:cBhvr>
                                      <p:to>
                                        <p:strVal val="visible"/>
                                      </p:to>
                                    </p:set>
                                    <p:animEffect transition="in" filter="blinds(horizontal)">
                                      <p:cBhvr>
                                        <p:cTn id="78" dur="500"/>
                                        <p:tgtEl>
                                          <p:spTgt spid="39526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idx="4294967295"/>
          </p:nvPr>
        </p:nvSpPr>
        <p:spPr>
          <a:xfrm>
            <a:off x="1051610" y="53625"/>
            <a:ext cx="5635625" cy="605294"/>
          </a:xfrm>
        </p:spPr>
        <p:txBody>
          <a:bodyPr wrap="square" lIns="63500" tIns="25400" rIns="63500" bIns="25400" anchor="t">
            <a:spAutoFit/>
          </a:bodyPr>
          <a:lstStyle/>
          <a:p>
            <a:pPr algn="l"/>
            <a:r>
              <a:rPr lang="zh-CN" altLang="en-US" sz="3600" dirty="0" smtClean="0">
                <a:latin typeface="微软雅黑" panose="020B0503020204020204" pitchFamily="34" charset="-122"/>
                <a:ea typeface="微软雅黑" panose="020B0503020204020204" pitchFamily="34" charset="-122"/>
              </a:rPr>
              <a:t>位</a:t>
            </a:r>
            <a:r>
              <a:rPr lang="zh-CN" altLang="en-US" sz="3600" dirty="0">
                <a:latin typeface="微软雅黑" panose="020B0503020204020204" pitchFamily="34" charset="-122"/>
                <a:ea typeface="微软雅黑" panose="020B0503020204020204" pitchFamily="34" charset="-122"/>
              </a:rPr>
              <a:t>扩展和位截断</a:t>
            </a:r>
            <a:r>
              <a:rPr lang="zh-CN" altLang="en-US" sz="3600" dirty="0" smtClean="0">
                <a:latin typeface="微软雅黑" panose="020B0503020204020204" pitchFamily="34" charset="-122"/>
                <a:ea typeface="微软雅黑" panose="020B0503020204020204" pitchFamily="34" charset="-122"/>
              </a:rPr>
              <a:t>运算</a:t>
            </a:r>
          </a:p>
        </p:txBody>
      </p:sp>
      <p:sp>
        <p:nvSpPr>
          <p:cNvPr id="396291" name="Rectangle 3"/>
          <p:cNvSpPr>
            <a:spLocks noGrp="1" noChangeArrowheads="1"/>
          </p:cNvSpPr>
          <p:nvPr>
            <p:ph type="body" idx="4294967295"/>
          </p:nvPr>
        </p:nvSpPr>
        <p:spPr>
          <a:xfrm>
            <a:off x="0" y="736600"/>
            <a:ext cx="5877145" cy="5483552"/>
          </a:xfrm>
        </p:spPr>
        <p:txBody>
          <a:bodyPr wrap="square" lIns="63500" tIns="25400" rIns="63500" bIns="25400">
            <a:spAutoFit/>
          </a:bodyPr>
          <a:lstStyle/>
          <a:p>
            <a:pPr marL="203200" indent="-203200">
              <a:lnSpc>
                <a:spcPct val="100000"/>
              </a:lnSpc>
              <a:spcBef>
                <a:spcPct val="5000"/>
              </a:spcBef>
            </a:pPr>
            <a:r>
              <a:rPr lang="zh-CN" altLang="en-US" sz="2000" dirty="0" smtClean="0">
                <a:latin typeface="微软雅黑" panose="020B0503020204020204" pitchFamily="34" charset="-122"/>
                <a:ea typeface="微软雅黑" panose="020B0503020204020204" pitchFamily="34" charset="-122"/>
              </a:rPr>
              <a:t>位扩展和位截断运算</a:t>
            </a:r>
          </a:p>
          <a:p>
            <a:pPr marL="685800" lvl="1" indent="-190500">
              <a:lnSpc>
                <a:spcPct val="100000"/>
              </a:lnSpc>
              <a:spcBef>
                <a:spcPct val="5000"/>
              </a:spcBef>
            </a:pPr>
            <a:r>
              <a:rPr lang="zh-CN" altLang="en-US" dirty="0" smtClean="0">
                <a:latin typeface="微软雅黑" panose="020B0503020204020204" pitchFamily="34" charset="-122"/>
                <a:ea typeface="微软雅黑" panose="020B0503020204020204" pitchFamily="34" charset="-122"/>
              </a:rPr>
              <a:t>用途</a:t>
            </a:r>
          </a:p>
          <a:p>
            <a:pPr marL="1257300" lvl="2" indent="-342900">
              <a:lnSpc>
                <a:spcPct val="100000"/>
              </a:lnSpc>
              <a:spcBef>
                <a:spcPct val="5000"/>
              </a:spcBef>
            </a:pPr>
            <a:r>
              <a:rPr lang="zh-CN" altLang="en-US" sz="2000" dirty="0" smtClean="0">
                <a:latin typeface="微软雅黑" panose="020B0503020204020204" pitchFamily="34" charset="-122"/>
                <a:ea typeface="微软雅黑" panose="020B0503020204020204" pitchFamily="34" charset="-122"/>
              </a:rPr>
              <a:t>类型转换时可能需要数据扩展或截断</a:t>
            </a:r>
          </a:p>
          <a:p>
            <a:pPr marL="685800" lvl="1" indent="-190500">
              <a:lnSpc>
                <a:spcPct val="100000"/>
              </a:lnSpc>
              <a:spcBef>
                <a:spcPct val="5000"/>
              </a:spcBef>
            </a:pPr>
            <a:r>
              <a:rPr lang="zh-CN" altLang="en-US" dirty="0" smtClean="0">
                <a:latin typeface="微软雅黑" panose="020B0503020204020204" pitchFamily="34" charset="-122"/>
                <a:ea typeface="微软雅黑" panose="020B0503020204020204" pitchFamily="34" charset="-122"/>
              </a:rPr>
              <a:t>操作</a:t>
            </a:r>
          </a:p>
          <a:p>
            <a:pPr marL="1257300" lvl="2" indent="-342900">
              <a:lnSpc>
                <a:spcPct val="100000"/>
              </a:lnSpc>
              <a:spcBef>
                <a:spcPct val="5000"/>
              </a:spcBef>
            </a:pPr>
            <a:r>
              <a:rPr lang="zh-CN" altLang="en-US" sz="2000" dirty="0" smtClean="0">
                <a:latin typeface="微软雅黑" panose="020B0503020204020204" pitchFamily="34" charset="-122"/>
                <a:ea typeface="微软雅黑" panose="020B0503020204020204" pitchFamily="34" charset="-122"/>
              </a:rPr>
              <a:t>没有专门操作运算符，根据类型转换前后数据长短确定是扩展还是截断</a:t>
            </a:r>
          </a:p>
          <a:p>
            <a:pPr marL="1257300" lvl="2" indent="-342900">
              <a:lnSpc>
                <a:spcPct val="100000"/>
              </a:lnSpc>
              <a:spcBef>
                <a:spcPct val="5000"/>
              </a:spcBef>
            </a:pPr>
            <a:r>
              <a:rPr lang="zh-CN" altLang="en-US" sz="2000" dirty="0" smtClean="0">
                <a:latin typeface="微软雅黑" panose="020B0503020204020204" pitchFamily="34" charset="-122"/>
                <a:ea typeface="微软雅黑" panose="020B0503020204020204" pitchFamily="34" charset="-122"/>
              </a:rPr>
              <a:t>扩展：短转长</a:t>
            </a:r>
          </a:p>
          <a:p>
            <a:pPr marL="1257300" lvl="2" indent="-342900">
              <a:lnSpc>
                <a:spcPct val="100000"/>
              </a:lnSpc>
              <a:spcBef>
                <a:spcPct val="5000"/>
              </a:spcBef>
              <a:buFontTx/>
              <a:buNone/>
            </a:pPr>
            <a:r>
              <a:rPr lang="zh-CN" altLang="en-US" sz="2000" dirty="0" smtClean="0">
                <a:solidFill>
                  <a:srgbClr val="009900"/>
                </a:solidFill>
                <a:latin typeface="微软雅黑" panose="020B0503020204020204" pitchFamily="34" charset="-122"/>
                <a:ea typeface="微软雅黑" panose="020B0503020204020204" pitchFamily="34" charset="-122"/>
              </a:rPr>
              <a:t>       无符号数：</a:t>
            </a:r>
            <a:r>
              <a:rPr lang="en-US" altLang="zh-CN" sz="2000" dirty="0" smtClean="0">
                <a:solidFill>
                  <a:srgbClr val="009900"/>
                </a:solidFill>
                <a:latin typeface="微软雅黑" panose="020B0503020204020204" pitchFamily="34" charset="-122"/>
                <a:ea typeface="微软雅黑" panose="020B0503020204020204" pitchFamily="34" charset="-122"/>
              </a:rPr>
              <a:t>0</a:t>
            </a:r>
            <a:r>
              <a:rPr lang="zh-CN" altLang="en-US" sz="2000" dirty="0" smtClean="0">
                <a:solidFill>
                  <a:srgbClr val="009900"/>
                </a:solidFill>
                <a:latin typeface="微软雅黑" panose="020B0503020204020204" pitchFamily="34" charset="-122"/>
                <a:ea typeface="微软雅黑" panose="020B0503020204020204" pitchFamily="34" charset="-122"/>
              </a:rPr>
              <a:t>扩展，前面补</a:t>
            </a:r>
            <a:r>
              <a:rPr lang="en-US" altLang="zh-CN" sz="2000" dirty="0" smtClean="0">
                <a:solidFill>
                  <a:srgbClr val="009900"/>
                </a:solidFill>
                <a:latin typeface="微软雅黑" panose="020B0503020204020204" pitchFamily="34" charset="-122"/>
                <a:ea typeface="微软雅黑" panose="020B0503020204020204" pitchFamily="34" charset="-122"/>
              </a:rPr>
              <a:t>0 </a:t>
            </a:r>
          </a:p>
          <a:p>
            <a:pPr marL="1257300" lvl="2" indent="-342900">
              <a:lnSpc>
                <a:spcPct val="100000"/>
              </a:lnSpc>
              <a:spcBef>
                <a:spcPct val="5000"/>
              </a:spcBef>
              <a:buFontTx/>
              <a:buNone/>
            </a:pPr>
            <a:r>
              <a:rPr lang="zh-CN" altLang="en-US" sz="2000" dirty="0" smtClean="0">
                <a:solidFill>
                  <a:srgbClr val="009900"/>
                </a:solidFill>
                <a:latin typeface="微软雅黑" panose="020B0503020204020204" pitchFamily="34" charset="-122"/>
                <a:ea typeface="微软雅黑" panose="020B0503020204020204" pitchFamily="34" charset="-122"/>
              </a:rPr>
              <a:t>       带符号整数：符号扩展，前面补符</a:t>
            </a:r>
          </a:p>
          <a:p>
            <a:pPr marL="1257300" lvl="2" indent="-342900">
              <a:lnSpc>
                <a:spcPct val="100000"/>
              </a:lnSpc>
              <a:spcBef>
                <a:spcPct val="5000"/>
              </a:spcBef>
            </a:pPr>
            <a:r>
              <a:rPr lang="zh-CN" altLang="en-US" sz="2000" dirty="0" smtClean="0">
                <a:latin typeface="微软雅黑" panose="020B0503020204020204" pitchFamily="34" charset="-122"/>
                <a:ea typeface="微软雅黑" panose="020B0503020204020204" pitchFamily="34" charset="-122"/>
              </a:rPr>
              <a:t>截断：长转短</a:t>
            </a:r>
          </a:p>
          <a:p>
            <a:pPr marL="1257300" lvl="2" indent="-342900">
              <a:lnSpc>
                <a:spcPct val="100000"/>
              </a:lnSpc>
              <a:spcBef>
                <a:spcPct val="5000"/>
              </a:spcBef>
              <a:buFontTx/>
              <a:buNone/>
            </a:pPr>
            <a:r>
              <a:rPr lang="zh-CN" altLang="en-US" sz="2000" dirty="0" smtClean="0">
                <a:latin typeface="微软雅黑" panose="020B0503020204020204" pitchFamily="34" charset="-122"/>
                <a:ea typeface="微软雅黑" panose="020B0503020204020204" pitchFamily="34" charset="-122"/>
              </a:rPr>
              <a:t>      </a:t>
            </a:r>
            <a:r>
              <a:rPr lang="zh-CN" altLang="en-US" sz="2000" dirty="0" smtClean="0">
                <a:solidFill>
                  <a:srgbClr val="009900"/>
                </a:solidFill>
                <a:latin typeface="微软雅黑" panose="020B0503020204020204" pitchFamily="34" charset="-122"/>
                <a:ea typeface="微软雅黑" panose="020B0503020204020204" pitchFamily="34" charset="-122"/>
              </a:rPr>
              <a:t>强行将高位丢弃，故可能发生“溢出”</a:t>
            </a:r>
          </a:p>
          <a:p>
            <a:pPr marL="685800" lvl="1" indent="-190500">
              <a:lnSpc>
                <a:spcPct val="100000"/>
              </a:lnSpc>
              <a:buFontTx/>
              <a:buNone/>
            </a:pPr>
            <a:r>
              <a:rPr lang="zh-CN" altLang="en-US" dirty="0" smtClean="0">
                <a:solidFill>
                  <a:srgbClr val="CC0000"/>
                </a:solidFill>
                <a:latin typeface="微软雅黑" panose="020B0503020204020204" pitchFamily="34" charset="-122"/>
                <a:ea typeface="微软雅黑" panose="020B0503020204020204" pitchFamily="34" charset="-122"/>
              </a:rPr>
              <a:t>例</a:t>
            </a:r>
            <a:r>
              <a:rPr lang="en-US" altLang="zh-CN" dirty="0" smtClean="0">
                <a:solidFill>
                  <a:srgbClr val="CC0000"/>
                </a:solidFill>
                <a:latin typeface="微软雅黑" panose="020B0503020204020204" pitchFamily="34" charset="-122"/>
                <a:ea typeface="微软雅黑" panose="020B0503020204020204" pitchFamily="34" charset="-122"/>
              </a:rPr>
              <a:t>1</a:t>
            </a:r>
            <a:r>
              <a:rPr lang="zh-CN" altLang="en-US" dirty="0" smtClean="0">
                <a:solidFill>
                  <a:srgbClr val="CC0000"/>
                </a:solidFill>
                <a:latin typeface="微软雅黑" panose="020B0503020204020204" pitchFamily="34" charset="-122"/>
                <a:ea typeface="微软雅黑" panose="020B0503020204020204" pitchFamily="34" charset="-122"/>
              </a:rPr>
              <a:t>（扩展操作）：在大端机上输出</a:t>
            </a:r>
            <a:r>
              <a:rPr lang="en-US" altLang="zh-CN" dirty="0" err="1" smtClean="0">
                <a:solidFill>
                  <a:srgbClr val="CC0000"/>
                </a:solidFill>
                <a:latin typeface="微软雅黑" panose="020B0503020204020204" pitchFamily="34" charset="-122"/>
                <a:ea typeface="微软雅黑" panose="020B0503020204020204" pitchFamily="34" charset="-122"/>
              </a:rPr>
              <a:t>si</a:t>
            </a:r>
            <a:r>
              <a:rPr lang="en-US" altLang="zh-CN" dirty="0" smtClean="0">
                <a:solidFill>
                  <a:srgbClr val="CC0000"/>
                </a:solidFill>
                <a:latin typeface="微软雅黑" panose="020B0503020204020204" pitchFamily="34" charset="-122"/>
                <a:ea typeface="微软雅黑" panose="020B0503020204020204" pitchFamily="34" charset="-122"/>
              </a:rPr>
              <a:t>, </a:t>
            </a:r>
            <a:r>
              <a:rPr lang="en-US" altLang="zh-CN" dirty="0" err="1" smtClean="0">
                <a:solidFill>
                  <a:srgbClr val="CC0000"/>
                </a:solidFill>
                <a:latin typeface="微软雅黑" panose="020B0503020204020204" pitchFamily="34" charset="-122"/>
                <a:ea typeface="微软雅黑" panose="020B0503020204020204" pitchFamily="34" charset="-122"/>
              </a:rPr>
              <a:t>usi</a:t>
            </a:r>
            <a:r>
              <a:rPr lang="en-US" altLang="zh-CN" dirty="0" smtClean="0">
                <a:solidFill>
                  <a:srgbClr val="CC0000"/>
                </a:solidFill>
                <a:latin typeface="微软雅黑" panose="020B0503020204020204" pitchFamily="34" charset="-122"/>
                <a:ea typeface="微软雅黑" panose="020B0503020204020204" pitchFamily="34" charset="-122"/>
              </a:rPr>
              <a:t>, </a:t>
            </a:r>
            <a:r>
              <a:rPr lang="en-US" altLang="zh-CN" dirty="0" err="1" smtClean="0">
                <a:solidFill>
                  <a:srgbClr val="CC0000"/>
                </a:solidFill>
                <a:latin typeface="微软雅黑" panose="020B0503020204020204" pitchFamily="34" charset="-122"/>
                <a:ea typeface="微软雅黑" panose="020B0503020204020204" pitchFamily="34" charset="-122"/>
              </a:rPr>
              <a:t>i</a:t>
            </a:r>
            <a:r>
              <a:rPr lang="en-US" altLang="zh-CN" dirty="0" smtClean="0">
                <a:solidFill>
                  <a:srgbClr val="CC0000"/>
                </a:solidFill>
                <a:latin typeface="微软雅黑" panose="020B0503020204020204" pitchFamily="34" charset="-122"/>
                <a:ea typeface="微软雅黑" panose="020B0503020204020204" pitchFamily="34" charset="-122"/>
              </a:rPr>
              <a:t>, </a:t>
            </a:r>
            <a:r>
              <a:rPr lang="en-US" altLang="zh-CN" dirty="0" err="1" smtClean="0">
                <a:solidFill>
                  <a:srgbClr val="CC0000"/>
                </a:solidFill>
                <a:latin typeface="微软雅黑" panose="020B0503020204020204" pitchFamily="34" charset="-122"/>
                <a:ea typeface="微软雅黑" panose="020B0503020204020204" pitchFamily="34" charset="-122"/>
              </a:rPr>
              <a:t>ui</a:t>
            </a:r>
            <a:r>
              <a:rPr lang="zh-CN" altLang="en-US" dirty="0" smtClean="0">
                <a:solidFill>
                  <a:srgbClr val="CC0000"/>
                </a:solidFill>
                <a:latin typeface="微软雅黑" panose="020B0503020204020204" pitchFamily="34" charset="-122"/>
                <a:ea typeface="微软雅黑" panose="020B0503020204020204" pitchFamily="34" charset="-122"/>
              </a:rPr>
              <a:t>的十进制和十六进制值是什么？</a:t>
            </a:r>
            <a:endParaRPr lang="en-US" altLang="zh-CN" dirty="0" smtClean="0">
              <a:solidFill>
                <a:srgbClr val="CC0000"/>
              </a:solidFill>
              <a:latin typeface="微软雅黑" panose="020B0503020204020204" pitchFamily="34" charset="-122"/>
              <a:ea typeface="微软雅黑" panose="020B0503020204020204" pitchFamily="34" charset="-122"/>
            </a:endParaRPr>
          </a:p>
          <a:p>
            <a:pPr marL="685800" lvl="1" indent="-190500">
              <a:lnSpc>
                <a:spcPct val="100000"/>
              </a:lnSpc>
              <a:spcBef>
                <a:spcPct val="0"/>
              </a:spcBef>
              <a:buFontTx/>
              <a:buNone/>
            </a:pPr>
            <a:r>
              <a:rPr lang="en-US" altLang="zh-CN" dirty="0" smtClean="0">
                <a:latin typeface="微软雅黑" panose="020B0503020204020204" pitchFamily="34" charset="-122"/>
                <a:ea typeface="微软雅黑" panose="020B0503020204020204" pitchFamily="34" charset="-122"/>
              </a:rPr>
              <a:t>short  </a:t>
            </a:r>
            <a:r>
              <a:rPr lang="en-US" altLang="zh-CN" dirty="0" err="1" smtClean="0">
                <a:latin typeface="微软雅黑" panose="020B0503020204020204" pitchFamily="34" charset="-122"/>
                <a:ea typeface="微软雅黑" panose="020B0503020204020204" pitchFamily="34" charset="-122"/>
              </a:rPr>
              <a:t>si</a:t>
            </a:r>
            <a:r>
              <a:rPr lang="en-US" altLang="zh-CN" dirty="0" smtClean="0">
                <a:latin typeface="微软雅黑" panose="020B0503020204020204" pitchFamily="34" charset="-122"/>
                <a:ea typeface="微软雅黑" panose="020B0503020204020204" pitchFamily="34" charset="-122"/>
              </a:rPr>
              <a:t> = -32768;</a:t>
            </a:r>
          </a:p>
          <a:p>
            <a:pPr marL="685800" lvl="1" indent="-190500">
              <a:lnSpc>
                <a:spcPct val="100000"/>
              </a:lnSpc>
              <a:spcBef>
                <a:spcPct val="0"/>
              </a:spcBef>
              <a:buFontTx/>
              <a:buNone/>
            </a:pPr>
            <a:r>
              <a:rPr lang="en-US" altLang="zh-CN" dirty="0" smtClean="0">
                <a:latin typeface="微软雅黑" panose="020B0503020204020204" pitchFamily="34" charset="-122"/>
                <a:ea typeface="微软雅黑" panose="020B0503020204020204" pitchFamily="34" charset="-122"/>
              </a:rPr>
              <a:t>unsigned short  </a:t>
            </a:r>
            <a:r>
              <a:rPr lang="en-US" altLang="zh-CN" dirty="0" err="1" smtClean="0">
                <a:latin typeface="微软雅黑" panose="020B0503020204020204" pitchFamily="34" charset="-122"/>
                <a:ea typeface="微软雅黑" panose="020B0503020204020204" pitchFamily="34" charset="-122"/>
              </a:rPr>
              <a:t>usi</a:t>
            </a:r>
            <a:r>
              <a:rPr lang="en-US" altLang="zh-CN" dirty="0" smtClean="0">
                <a:latin typeface="微软雅黑" panose="020B0503020204020204" pitchFamily="34" charset="-122"/>
                <a:ea typeface="微软雅黑" panose="020B0503020204020204" pitchFamily="34" charset="-122"/>
              </a:rPr>
              <a:t> = </a:t>
            </a:r>
            <a:r>
              <a:rPr lang="en-US" altLang="zh-CN" dirty="0" err="1" smtClean="0">
                <a:latin typeface="微软雅黑" panose="020B0503020204020204" pitchFamily="34" charset="-122"/>
                <a:ea typeface="微软雅黑" panose="020B0503020204020204" pitchFamily="34" charset="-122"/>
              </a:rPr>
              <a:t>si</a:t>
            </a:r>
            <a:r>
              <a:rPr lang="en-US" altLang="zh-CN" dirty="0" smtClean="0">
                <a:latin typeface="微软雅黑" panose="020B0503020204020204" pitchFamily="34" charset="-122"/>
                <a:ea typeface="微软雅黑" panose="020B0503020204020204" pitchFamily="34" charset="-122"/>
              </a:rPr>
              <a:t>;</a:t>
            </a:r>
          </a:p>
          <a:p>
            <a:pPr marL="685800" lvl="1" indent="-190500">
              <a:lnSpc>
                <a:spcPct val="100000"/>
              </a:lnSpc>
              <a:spcBef>
                <a:spcPct val="0"/>
              </a:spcBef>
              <a:buFontTx/>
              <a:buNone/>
            </a:pPr>
            <a:r>
              <a:rPr lang="en-US" altLang="zh-CN" dirty="0" err="1" smtClean="0">
                <a:latin typeface="微软雅黑" panose="020B0503020204020204" pitchFamily="34" charset="-122"/>
                <a:ea typeface="微软雅黑" panose="020B0503020204020204" pitchFamily="34" charset="-122"/>
              </a:rPr>
              <a:t>int</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i</a:t>
            </a:r>
            <a:r>
              <a:rPr lang="en-US" altLang="zh-CN" dirty="0" smtClean="0">
                <a:latin typeface="微软雅黑" panose="020B0503020204020204" pitchFamily="34" charset="-122"/>
                <a:ea typeface="微软雅黑" panose="020B0503020204020204" pitchFamily="34" charset="-122"/>
              </a:rPr>
              <a:t> = </a:t>
            </a:r>
            <a:r>
              <a:rPr lang="en-US" altLang="zh-CN" dirty="0" err="1" smtClean="0">
                <a:latin typeface="微软雅黑" panose="020B0503020204020204" pitchFamily="34" charset="-122"/>
                <a:ea typeface="微软雅黑" panose="020B0503020204020204" pitchFamily="34" charset="-122"/>
              </a:rPr>
              <a:t>si</a:t>
            </a:r>
            <a:r>
              <a:rPr lang="en-US" altLang="zh-CN" dirty="0" smtClean="0">
                <a:latin typeface="微软雅黑" panose="020B0503020204020204" pitchFamily="34" charset="-122"/>
                <a:ea typeface="微软雅黑" panose="020B0503020204020204" pitchFamily="34" charset="-122"/>
              </a:rPr>
              <a:t>;</a:t>
            </a:r>
          </a:p>
          <a:p>
            <a:pPr marL="685800" lvl="1" indent="-190500">
              <a:lnSpc>
                <a:spcPct val="100000"/>
              </a:lnSpc>
              <a:spcBef>
                <a:spcPct val="0"/>
              </a:spcBef>
              <a:buFontTx/>
              <a:buNone/>
            </a:pPr>
            <a:r>
              <a:rPr lang="en-US" altLang="zh-CN" dirty="0" err="1" smtClean="0">
                <a:latin typeface="微软雅黑" panose="020B0503020204020204" pitchFamily="34" charset="-122"/>
                <a:ea typeface="微软雅黑" panose="020B0503020204020204" pitchFamily="34" charset="-122"/>
              </a:rPr>
              <a:t>unsingned</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ui</a:t>
            </a:r>
            <a:r>
              <a:rPr lang="en-US" altLang="zh-CN" dirty="0" smtClean="0">
                <a:latin typeface="微软雅黑" panose="020B0503020204020204" pitchFamily="34" charset="-122"/>
                <a:ea typeface="微软雅黑" panose="020B0503020204020204" pitchFamily="34" charset="-122"/>
              </a:rPr>
              <a:t> = </a:t>
            </a:r>
            <a:r>
              <a:rPr lang="en-US" altLang="zh-CN" dirty="0" err="1" smtClean="0">
                <a:latin typeface="微软雅黑" panose="020B0503020204020204" pitchFamily="34" charset="-122"/>
                <a:ea typeface="微软雅黑" panose="020B0503020204020204" pitchFamily="34" charset="-122"/>
              </a:rPr>
              <a:t>usi</a:t>
            </a:r>
            <a:r>
              <a:rPr lang="en-US" altLang="zh-CN" dirty="0" smtClean="0">
                <a:latin typeface="微软雅黑" panose="020B0503020204020204" pitchFamily="34" charset="-122"/>
                <a:ea typeface="微软雅黑" panose="020B0503020204020204" pitchFamily="34" charset="-122"/>
              </a:rPr>
              <a:t> ;</a:t>
            </a:r>
            <a:endParaRPr lang="zh-CN" altLang="en-US" dirty="0" smtClean="0">
              <a:latin typeface="微软雅黑" panose="020B0503020204020204" pitchFamily="34" charset="-122"/>
              <a:ea typeface="微软雅黑" panose="020B0503020204020204" pitchFamily="34" charset="-122"/>
            </a:endParaRPr>
          </a:p>
        </p:txBody>
      </p:sp>
      <p:sp>
        <p:nvSpPr>
          <p:cNvPr id="396292" name="Rectangle 4"/>
          <p:cNvSpPr>
            <a:spLocks noChangeArrowheads="1"/>
          </p:cNvSpPr>
          <p:nvPr/>
        </p:nvSpPr>
        <p:spPr bwMode="auto">
          <a:xfrm>
            <a:off x="3492500" y="5273675"/>
            <a:ext cx="343693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indent="288925"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pt-BR" altLang="zh-CN" sz="2000" b="1" dirty="0"/>
              <a:t>si = -32768    80 00</a:t>
            </a:r>
            <a:endParaRPr lang="en-US" altLang="zh-CN" sz="2000" b="1" dirty="0"/>
          </a:p>
          <a:p>
            <a:r>
              <a:rPr lang="pt-BR" altLang="zh-CN" sz="2000" b="1" dirty="0"/>
              <a:t>usi = 32768   80 00</a:t>
            </a:r>
            <a:endParaRPr lang="en-US" altLang="zh-CN" sz="2000" b="1" dirty="0"/>
          </a:p>
          <a:p>
            <a:r>
              <a:rPr lang="en-US" altLang="zh-CN" sz="2000" b="1" dirty="0" err="1"/>
              <a:t>i</a:t>
            </a:r>
            <a:r>
              <a:rPr lang="en-US" altLang="zh-CN" sz="2000" b="1" dirty="0"/>
              <a:t> = -32768     FF </a:t>
            </a:r>
            <a:r>
              <a:rPr lang="en-US" altLang="zh-CN" sz="2000" b="1" dirty="0" err="1"/>
              <a:t>FF</a:t>
            </a:r>
            <a:r>
              <a:rPr lang="en-US" altLang="zh-CN" sz="2000" b="1" dirty="0"/>
              <a:t> 80 00 </a:t>
            </a:r>
          </a:p>
          <a:p>
            <a:r>
              <a:rPr lang="en-US" altLang="zh-CN" sz="2000" b="1" dirty="0" err="1"/>
              <a:t>ui</a:t>
            </a:r>
            <a:r>
              <a:rPr lang="en-US" altLang="zh-CN" sz="2000" b="1" dirty="0"/>
              <a:t> = 32768    00 00 80 00</a:t>
            </a:r>
          </a:p>
        </p:txBody>
      </p:sp>
      <p:sp>
        <p:nvSpPr>
          <p:cNvPr id="396294" name="Rectangle 6"/>
          <p:cNvSpPr>
            <a:spLocks noChangeArrowheads="1"/>
          </p:cNvSpPr>
          <p:nvPr/>
        </p:nvSpPr>
        <p:spPr bwMode="auto">
          <a:xfrm>
            <a:off x="6238875" y="147638"/>
            <a:ext cx="2698750" cy="16160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000" b="1" dirty="0">
                <a:solidFill>
                  <a:srgbClr val="CC0000"/>
                </a:solidFill>
                <a:latin typeface="微软雅黑" panose="020B0503020204020204" pitchFamily="34" charset="-122"/>
                <a:ea typeface="微软雅黑" panose="020B0503020204020204" pitchFamily="34" charset="-122"/>
              </a:rPr>
              <a:t>例</a:t>
            </a:r>
            <a:r>
              <a:rPr lang="en-US" altLang="zh-CN" sz="2000" b="1" dirty="0">
                <a:solidFill>
                  <a:srgbClr val="CC0000"/>
                </a:solidFill>
                <a:latin typeface="微软雅黑" panose="020B0503020204020204" pitchFamily="34" charset="-122"/>
                <a:ea typeface="微软雅黑" panose="020B0503020204020204" pitchFamily="34" charset="-122"/>
              </a:rPr>
              <a:t>2</a:t>
            </a:r>
            <a:r>
              <a:rPr lang="zh-CN" altLang="en-US" sz="2000" b="1" dirty="0">
                <a:solidFill>
                  <a:srgbClr val="CC0000"/>
                </a:solidFill>
                <a:latin typeface="微软雅黑" panose="020B0503020204020204" pitchFamily="34" charset="-122"/>
                <a:ea typeface="微软雅黑" panose="020B0503020204020204" pitchFamily="34" charset="-122"/>
              </a:rPr>
              <a:t>（截断操作）：</a:t>
            </a:r>
            <a:r>
              <a:rPr lang="en-US" altLang="zh-CN" sz="2000" b="1" dirty="0" err="1">
                <a:solidFill>
                  <a:srgbClr val="CC0000"/>
                </a:solidFill>
                <a:latin typeface="微软雅黑" panose="020B0503020204020204" pitchFamily="34" charset="-122"/>
                <a:ea typeface="微软雅黑" panose="020B0503020204020204" pitchFamily="34" charset="-122"/>
              </a:rPr>
              <a:t>i</a:t>
            </a:r>
            <a:r>
              <a:rPr lang="zh-CN" altLang="en-US" sz="2000" b="1" dirty="0">
                <a:solidFill>
                  <a:srgbClr val="CC0000"/>
                </a:solidFill>
                <a:latin typeface="微软雅黑" panose="020B0503020204020204" pitchFamily="34" charset="-122"/>
                <a:ea typeface="微软雅黑" panose="020B0503020204020204" pitchFamily="34" charset="-122"/>
              </a:rPr>
              <a:t>和</a:t>
            </a:r>
            <a:r>
              <a:rPr lang="en-US" altLang="zh-CN" sz="2000" b="1" dirty="0">
                <a:solidFill>
                  <a:srgbClr val="CC0000"/>
                </a:solidFill>
                <a:latin typeface="微软雅黑" panose="020B0503020204020204" pitchFamily="34" charset="-122"/>
                <a:ea typeface="微软雅黑" panose="020B0503020204020204" pitchFamily="34" charset="-122"/>
              </a:rPr>
              <a:t>j</a:t>
            </a:r>
            <a:r>
              <a:rPr lang="zh-CN" altLang="en-US" sz="2000" b="1" dirty="0">
                <a:solidFill>
                  <a:srgbClr val="CC0000"/>
                </a:solidFill>
                <a:latin typeface="微软雅黑" panose="020B0503020204020204" pitchFamily="34" charset="-122"/>
                <a:ea typeface="微软雅黑" panose="020B0503020204020204" pitchFamily="34" charset="-122"/>
              </a:rPr>
              <a:t>是否相等？</a:t>
            </a:r>
            <a:endParaRPr lang="en-US" altLang="zh-CN" sz="2000" b="1" dirty="0">
              <a:solidFill>
                <a:srgbClr val="CC0000"/>
              </a:solidFill>
              <a:latin typeface="微软雅黑" panose="020B0503020204020204" pitchFamily="34" charset="-122"/>
              <a:ea typeface="微软雅黑" panose="020B0503020204020204" pitchFamily="34" charset="-122"/>
            </a:endParaRPr>
          </a:p>
          <a:p>
            <a:r>
              <a:rPr lang="en-US" altLang="zh-CN" sz="2000" b="1" dirty="0" err="1">
                <a:latin typeface="微软雅黑" panose="020B0503020204020204" pitchFamily="34" charset="-122"/>
                <a:ea typeface="微软雅黑" panose="020B0503020204020204" pitchFamily="34" charset="-122"/>
              </a:rPr>
              <a:t>int</a:t>
            </a:r>
            <a:r>
              <a:rPr lang="en-US" altLang="zh-CN" sz="2000" b="1" dirty="0">
                <a:latin typeface="微软雅黑" panose="020B0503020204020204" pitchFamily="34" charset="-122"/>
                <a:ea typeface="微软雅黑" panose="020B0503020204020204" pitchFamily="34" charset="-122"/>
              </a:rPr>
              <a:t> </a:t>
            </a:r>
            <a:r>
              <a:rPr lang="en-US" altLang="zh-CN" sz="2000" b="1" dirty="0" err="1">
                <a:latin typeface="微软雅黑" panose="020B0503020204020204" pitchFamily="34" charset="-122"/>
                <a:ea typeface="微软雅黑" panose="020B0503020204020204" pitchFamily="34" charset="-122"/>
              </a:rPr>
              <a:t>i</a:t>
            </a:r>
            <a:r>
              <a:rPr lang="en-US" altLang="zh-CN" sz="2000" b="1" dirty="0">
                <a:latin typeface="微软雅黑" panose="020B0503020204020204" pitchFamily="34" charset="-122"/>
                <a:ea typeface="微软雅黑" panose="020B0503020204020204" pitchFamily="34" charset="-122"/>
              </a:rPr>
              <a:t> = 32768;</a:t>
            </a:r>
          </a:p>
          <a:p>
            <a:r>
              <a:rPr lang="en-US" altLang="zh-CN" sz="2000" b="1" dirty="0">
                <a:latin typeface="微软雅黑" panose="020B0503020204020204" pitchFamily="34" charset="-122"/>
                <a:ea typeface="微软雅黑" panose="020B0503020204020204" pitchFamily="34" charset="-122"/>
              </a:rPr>
              <a:t>short </a:t>
            </a:r>
            <a:r>
              <a:rPr lang="en-US" altLang="zh-CN" sz="2000" b="1" dirty="0" err="1">
                <a:latin typeface="微软雅黑" panose="020B0503020204020204" pitchFamily="34" charset="-122"/>
                <a:ea typeface="微软雅黑" panose="020B0503020204020204" pitchFamily="34" charset="-122"/>
              </a:rPr>
              <a:t>si</a:t>
            </a:r>
            <a:r>
              <a:rPr lang="en-US" altLang="zh-CN" sz="2000" b="1" dirty="0">
                <a:latin typeface="微软雅黑" panose="020B0503020204020204" pitchFamily="34" charset="-122"/>
                <a:ea typeface="微软雅黑" panose="020B0503020204020204" pitchFamily="34" charset="-122"/>
              </a:rPr>
              <a:t> = (short) </a:t>
            </a:r>
            <a:r>
              <a:rPr lang="en-US" altLang="zh-CN" sz="2000" b="1" dirty="0" err="1">
                <a:latin typeface="微软雅黑" panose="020B0503020204020204" pitchFamily="34" charset="-122"/>
                <a:ea typeface="微软雅黑" panose="020B0503020204020204" pitchFamily="34" charset="-122"/>
              </a:rPr>
              <a:t>i</a:t>
            </a:r>
            <a:r>
              <a:rPr lang="en-US" altLang="zh-CN" sz="2000" b="1" dirty="0">
                <a:latin typeface="微软雅黑" panose="020B0503020204020204" pitchFamily="34" charset="-122"/>
                <a:ea typeface="微软雅黑" panose="020B0503020204020204" pitchFamily="34" charset="-122"/>
              </a:rPr>
              <a:t>;</a:t>
            </a:r>
          </a:p>
          <a:p>
            <a:r>
              <a:rPr lang="en-US" altLang="zh-CN" sz="2000" b="1" dirty="0" err="1">
                <a:latin typeface="微软雅黑" panose="020B0503020204020204" pitchFamily="34" charset="-122"/>
                <a:ea typeface="微软雅黑" panose="020B0503020204020204" pitchFamily="34" charset="-122"/>
              </a:rPr>
              <a:t>int</a:t>
            </a:r>
            <a:r>
              <a:rPr lang="en-US" altLang="zh-CN" sz="2000" b="1" dirty="0">
                <a:latin typeface="微软雅黑" panose="020B0503020204020204" pitchFamily="34" charset="-122"/>
                <a:ea typeface="微软雅黑" panose="020B0503020204020204" pitchFamily="34" charset="-122"/>
              </a:rPr>
              <a:t> j = </a:t>
            </a:r>
            <a:r>
              <a:rPr lang="en-US" altLang="zh-CN" sz="2000" b="1" dirty="0" err="1">
                <a:latin typeface="微软雅黑" panose="020B0503020204020204" pitchFamily="34" charset="-122"/>
                <a:ea typeface="微软雅黑" panose="020B0503020204020204" pitchFamily="34" charset="-122"/>
              </a:rPr>
              <a:t>si</a:t>
            </a:r>
            <a:r>
              <a:rPr lang="en-US" altLang="zh-CN" sz="2000" b="1" dirty="0">
                <a:latin typeface="微软雅黑" panose="020B0503020204020204" pitchFamily="34" charset="-122"/>
                <a:ea typeface="微软雅黑" panose="020B0503020204020204" pitchFamily="34" charset="-122"/>
              </a:rPr>
              <a:t>;</a:t>
            </a:r>
          </a:p>
        </p:txBody>
      </p:sp>
      <p:sp>
        <p:nvSpPr>
          <p:cNvPr id="396295" name="Rectangle 7"/>
          <p:cNvSpPr>
            <a:spLocks noChangeArrowheads="1"/>
          </p:cNvSpPr>
          <p:nvPr/>
        </p:nvSpPr>
        <p:spPr bwMode="auto">
          <a:xfrm>
            <a:off x="5575300" y="1833563"/>
            <a:ext cx="35687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indent="288925"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pt-BR" sz="2000" b="1" dirty="0">
                <a:solidFill>
                  <a:schemeClr val="accent2"/>
                </a:solidFill>
                <a:ea typeface="黑体" pitchFamily="49" charset="-122"/>
              </a:rPr>
              <a:t>不相等！</a:t>
            </a:r>
          </a:p>
          <a:p>
            <a:r>
              <a:rPr lang="pt-BR" altLang="zh-CN" sz="2000" b="1" dirty="0">
                <a:solidFill>
                  <a:schemeClr val="accent2"/>
                </a:solidFill>
                <a:ea typeface="黑体" pitchFamily="49" charset="-122"/>
              </a:rPr>
              <a:t>i = 32768   00 00 80 00</a:t>
            </a:r>
            <a:endParaRPr lang="en-US" altLang="zh-CN" sz="2000" b="1" dirty="0">
              <a:solidFill>
                <a:schemeClr val="accent2"/>
              </a:solidFill>
              <a:ea typeface="黑体" pitchFamily="49" charset="-122"/>
            </a:endParaRPr>
          </a:p>
          <a:p>
            <a:r>
              <a:rPr lang="en-US" altLang="zh-CN" sz="2000" b="1" dirty="0" err="1">
                <a:solidFill>
                  <a:schemeClr val="accent2"/>
                </a:solidFill>
                <a:ea typeface="黑体" pitchFamily="49" charset="-122"/>
              </a:rPr>
              <a:t>si</a:t>
            </a:r>
            <a:r>
              <a:rPr lang="en-US" altLang="zh-CN" sz="2000" b="1" dirty="0">
                <a:solidFill>
                  <a:schemeClr val="accent2"/>
                </a:solidFill>
                <a:ea typeface="黑体" pitchFamily="49" charset="-122"/>
              </a:rPr>
              <a:t> = -32768   80 00 </a:t>
            </a:r>
          </a:p>
          <a:p>
            <a:r>
              <a:rPr lang="en-US" altLang="zh-CN" sz="2000" b="1" dirty="0">
                <a:solidFill>
                  <a:schemeClr val="accent2"/>
                </a:solidFill>
                <a:ea typeface="黑体" pitchFamily="49" charset="-122"/>
              </a:rPr>
              <a:t>j = -32768     FF </a:t>
            </a:r>
            <a:r>
              <a:rPr lang="en-US" altLang="zh-CN" sz="2000" b="1" dirty="0" err="1">
                <a:solidFill>
                  <a:schemeClr val="accent2"/>
                </a:solidFill>
                <a:ea typeface="黑体" pitchFamily="49" charset="-122"/>
              </a:rPr>
              <a:t>FF</a:t>
            </a:r>
            <a:r>
              <a:rPr lang="en-US" altLang="zh-CN" sz="2000" b="1" dirty="0">
                <a:solidFill>
                  <a:schemeClr val="accent2"/>
                </a:solidFill>
                <a:ea typeface="黑体" pitchFamily="49" charset="-122"/>
              </a:rPr>
              <a:t> 80 00</a:t>
            </a:r>
          </a:p>
        </p:txBody>
      </p:sp>
      <p:sp>
        <p:nvSpPr>
          <p:cNvPr id="396296" name="Text Box 8"/>
          <p:cNvSpPr txBox="1">
            <a:spLocks noChangeArrowheads="1"/>
          </p:cNvSpPr>
          <p:nvPr/>
        </p:nvSpPr>
        <p:spPr bwMode="auto">
          <a:xfrm>
            <a:off x="6111875" y="3267075"/>
            <a:ext cx="272732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000" b="1">
                <a:solidFill>
                  <a:srgbClr val="FF0066"/>
                </a:solidFill>
                <a:ea typeface="黑体" pitchFamily="49" charset="-122"/>
              </a:rPr>
              <a:t>原因：对</a:t>
            </a:r>
            <a:r>
              <a:rPr lang="en-US" altLang="zh-CN" sz="2000" b="1">
                <a:solidFill>
                  <a:srgbClr val="FF0066"/>
                </a:solidFill>
                <a:latin typeface="MingLiU" pitchFamily="49" charset="-120"/>
                <a:ea typeface="MingLiU" pitchFamily="49" charset="-120"/>
              </a:rPr>
              <a:t>i</a:t>
            </a:r>
            <a:r>
              <a:rPr lang="zh-CN" altLang="en-US" sz="2000" b="1">
                <a:solidFill>
                  <a:srgbClr val="FF0066"/>
                </a:solidFill>
                <a:ea typeface="黑体" pitchFamily="49" charset="-122"/>
              </a:rPr>
              <a:t>截断时发生了“溢出”，即：</a:t>
            </a:r>
            <a:r>
              <a:rPr lang="en-US" altLang="zh-CN" sz="2000" b="1">
                <a:solidFill>
                  <a:srgbClr val="FF0066"/>
                </a:solidFill>
                <a:ea typeface="黑体" pitchFamily="49" charset="-122"/>
              </a:rPr>
              <a:t>32768</a:t>
            </a:r>
            <a:r>
              <a:rPr lang="zh-CN" altLang="en-US" sz="2000" b="1">
                <a:solidFill>
                  <a:srgbClr val="FF0066"/>
                </a:solidFill>
                <a:ea typeface="黑体" pitchFamily="49" charset="-122"/>
              </a:rPr>
              <a:t>截断为</a:t>
            </a:r>
            <a:r>
              <a:rPr lang="en-US" altLang="zh-CN" sz="2000" b="1">
                <a:solidFill>
                  <a:srgbClr val="FF0066"/>
                </a:solidFill>
                <a:ea typeface="黑体" pitchFamily="49" charset="-122"/>
              </a:rPr>
              <a:t>16</a:t>
            </a:r>
            <a:r>
              <a:rPr lang="zh-CN" altLang="en-US" sz="2000" b="1">
                <a:solidFill>
                  <a:srgbClr val="FF0066"/>
                </a:solidFill>
                <a:ea typeface="黑体" pitchFamily="49" charset="-122"/>
              </a:rPr>
              <a:t>位数时，因其超出</a:t>
            </a:r>
            <a:r>
              <a:rPr lang="en-US" altLang="zh-CN" sz="2000" b="1">
                <a:solidFill>
                  <a:srgbClr val="FF0066"/>
                </a:solidFill>
                <a:ea typeface="黑体" pitchFamily="49" charset="-122"/>
              </a:rPr>
              <a:t>16</a:t>
            </a:r>
            <a:r>
              <a:rPr lang="zh-CN" altLang="en-US" sz="2000" b="1">
                <a:solidFill>
                  <a:srgbClr val="FF0066"/>
                </a:solidFill>
                <a:ea typeface="黑体" pitchFamily="49" charset="-122"/>
              </a:rPr>
              <a:t>位能表示的最大值，故无法截断为正确的</a:t>
            </a:r>
            <a:r>
              <a:rPr lang="en-US" altLang="zh-CN" sz="2000" b="1">
                <a:solidFill>
                  <a:srgbClr val="FF0066"/>
                </a:solidFill>
                <a:ea typeface="黑体" pitchFamily="49" charset="-122"/>
              </a:rPr>
              <a:t>16</a:t>
            </a:r>
            <a:r>
              <a:rPr lang="zh-CN" altLang="en-US" sz="2000" b="1">
                <a:solidFill>
                  <a:srgbClr val="FF0066"/>
                </a:solidFill>
                <a:ea typeface="黑体" pitchFamily="49" charset="-122"/>
              </a:rPr>
              <a:t>位数！</a:t>
            </a:r>
            <a:endParaRPr lang="en-US" altLang="zh-CN" sz="2000" b="1">
              <a:solidFill>
                <a:srgbClr val="FF0066"/>
              </a:solidFill>
              <a:ea typeface="黑体" pitchFamily="49" charset="-122"/>
            </a:endParaRPr>
          </a:p>
        </p:txBody>
      </p:sp>
    </p:spTree>
    <p:extLst>
      <p:ext uri="{BB962C8B-B14F-4D97-AF65-F5344CB8AC3E}">
        <p14:creationId xmlns:p14="http://schemas.microsoft.com/office/powerpoint/2010/main" val="2146638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6291">
                                            <p:txEl>
                                              <p:pRg st="2" end="2"/>
                                            </p:txEl>
                                          </p:spTgt>
                                        </p:tgtEl>
                                        <p:attrNameLst>
                                          <p:attrName>style.visibility</p:attrName>
                                        </p:attrNameLst>
                                      </p:cBhvr>
                                      <p:to>
                                        <p:strVal val="visible"/>
                                      </p:to>
                                    </p:set>
                                    <p:animEffect transition="in" filter="blinds(horizontal)">
                                      <p:cBhvr>
                                        <p:cTn id="7" dur="500"/>
                                        <p:tgtEl>
                                          <p:spTgt spid="39629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6291">
                                            <p:txEl>
                                              <p:pRg st="4" end="4"/>
                                            </p:txEl>
                                          </p:spTgt>
                                        </p:tgtEl>
                                        <p:attrNameLst>
                                          <p:attrName>style.visibility</p:attrName>
                                        </p:attrNameLst>
                                      </p:cBhvr>
                                      <p:to>
                                        <p:strVal val="visible"/>
                                      </p:to>
                                    </p:set>
                                    <p:animEffect transition="in" filter="blinds(horizontal)">
                                      <p:cBhvr>
                                        <p:cTn id="12" dur="500"/>
                                        <p:tgtEl>
                                          <p:spTgt spid="396291">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96291">
                                            <p:txEl>
                                              <p:pRg st="5" end="5"/>
                                            </p:txEl>
                                          </p:spTgt>
                                        </p:tgtEl>
                                        <p:attrNameLst>
                                          <p:attrName>style.visibility</p:attrName>
                                        </p:attrNameLst>
                                      </p:cBhvr>
                                      <p:to>
                                        <p:strVal val="visible"/>
                                      </p:to>
                                    </p:set>
                                    <p:animEffect transition="in" filter="blinds(horizontal)">
                                      <p:cBhvr>
                                        <p:cTn id="17" dur="500"/>
                                        <p:tgtEl>
                                          <p:spTgt spid="39629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96291">
                                            <p:txEl>
                                              <p:pRg st="6" end="6"/>
                                            </p:txEl>
                                          </p:spTgt>
                                        </p:tgtEl>
                                        <p:attrNameLst>
                                          <p:attrName>style.visibility</p:attrName>
                                        </p:attrNameLst>
                                      </p:cBhvr>
                                      <p:to>
                                        <p:strVal val="visible"/>
                                      </p:to>
                                    </p:set>
                                    <p:animEffect transition="in" filter="blinds(horizontal)">
                                      <p:cBhvr>
                                        <p:cTn id="22" dur="500"/>
                                        <p:tgtEl>
                                          <p:spTgt spid="396291">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96291">
                                            <p:txEl>
                                              <p:pRg st="7" end="7"/>
                                            </p:txEl>
                                          </p:spTgt>
                                        </p:tgtEl>
                                        <p:attrNameLst>
                                          <p:attrName>style.visibility</p:attrName>
                                        </p:attrNameLst>
                                      </p:cBhvr>
                                      <p:to>
                                        <p:strVal val="visible"/>
                                      </p:to>
                                    </p:set>
                                    <p:animEffect transition="in" filter="blinds(horizontal)">
                                      <p:cBhvr>
                                        <p:cTn id="27" dur="500"/>
                                        <p:tgtEl>
                                          <p:spTgt spid="396291">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96291">
                                            <p:txEl>
                                              <p:pRg st="8" end="8"/>
                                            </p:txEl>
                                          </p:spTgt>
                                        </p:tgtEl>
                                        <p:attrNameLst>
                                          <p:attrName>style.visibility</p:attrName>
                                        </p:attrNameLst>
                                      </p:cBhvr>
                                      <p:to>
                                        <p:strVal val="visible"/>
                                      </p:to>
                                    </p:set>
                                    <p:animEffect transition="in" filter="blinds(horizontal)">
                                      <p:cBhvr>
                                        <p:cTn id="32" dur="500"/>
                                        <p:tgtEl>
                                          <p:spTgt spid="396291">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96291">
                                            <p:txEl>
                                              <p:pRg st="9" end="9"/>
                                            </p:txEl>
                                          </p:spTgt>
                                        </p:tgtEl>
                                        <p:attrNameLst>
                                          <p:attrName>style.visibility</p:attrName>
                                        </p:attrNameLst>
                                      </p:cBhvr>
                                      <p:to>
                                        <p:strVal val="visible"/>
                                      </p:to>
                                    </p:set>
                                    <p:animEffect transition="in" filter="blinds(horizontal)">
                                      <p:cBhvr>
                                        <p:cTn id="37" dur="500"/>
                                        <p:tgtEl>
                                          <p:spTgt spid="396291">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96291">
                                            <p:txEl>
                                              <p:pRg st="10" end="10"/>
                                            </p:txEl>
                                          </p:spTgt>
                                        </p:tgtEl>
                                        <p:attrNameLst>
                                          <p:attrName>style.visibility</p:attrName>
                                        </p:attrNameLst>
                                      </p:cBhvr>
                                      <p:to>
                                        <p:strVal val="visible"/>
                                      </p:to>
                                    </p:set>
                                    <p:animEffect transition="in" filter="blinds(horizontal)">
                                      <p:cBhvr>
                                        <p:cTn id="42" dur="500"/>
                                        <p:tgtEl>
                                          <p:spTgt spid="396291">
                                            <p:txEl>
                                              <p:pRg st="10" end="10"/>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96291">
                                            <p:txEl>
                                              <p:pRg st="11" end="11"/>
                                            </p:txEl>
                                          </p:spTgt>
                                        </p:tgtEl>
                                        <p:attrNameLst>
                                          <p:attrName>style.visibility</p:attrName>
                                        </p:attrNameLst>
                                      </p:cBhvr>
                                      <p:to>
                                        <p:strVal val="visible"/>
                                      </p:to>
                                    </p:set>
                                    <p:animEffect transition="in" filter="blinds(horizontal)">
                                      <p:cBhvr>
                                        <p:cTn id="45" dur="500"/>
                                        <p:tgtEl>
                                          <p:spTgt spid="396291">
                                            <p:txEl>
                                              <p:pRg st="11" end="11"/>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396291">
                                            <p:txEl>
                                              <p:pRg st="12" end="12"/>
                                            </p:txEl>
                                          </p:spTgt>
                                        </p:tgtEl>
                                        <p:attrNameLst>
                                          <p:attrName>style.visibility</p:attrName>
                                        </p:attrNameLst>
                                      </p:cBhvr>
                                      <p:to>
                                        <p:strVal val="visible"/>
                                      </p:to>
                                    </p:set>
                                    <p:animEffect transition="in" filter="blinds(horizontal)">
                                      <p:cBhvr>
                                        <p:cTn id="48" dur="500"/>
                                        <p:tgtEl>
                                          <p:spTgt spid="396291">
                                            <p:txEl>
                                              <p:pRg st="12" end="12"/>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396291">
                                            <p:txEl>
                                              <p:pRg st="13" end="13"/>
                                            </p:txEl>
                                          </p:spTgt>
                                        </p:tgtEl>
                                        <p:attrNameLst>
                                          <p:attrName>style.visibility</p:attrName>
                                        </p:attrNameLst>
                                      </p:cBhvr>
                                      <p:to>
                                        <p:strVal val="visible"/>
                                      </p:to>
                                    </p:set>
                                    <p:animEffect transition="in" filter="blinds(horizontal)">
                                      <p:cBhvr>
                                        <p:cTn id="51" dur="500"/>
                                        <p:tgtEl>
                                          <p:spTgt spid="396291">
                                            <p:txEl>
                                              <p:pRg st="13" end="13"/>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396291">
                                            <p:txEl>
                                              <p:pRg st="14" end="14"/>
                                            </p:txEl>
                                          </p:spTgt>
                                        </p:tgtEl>
                                        <p:attrNameLst>
                                          <p:attrName>style.visibility</p:attrName>
                                        </p:attrNameLst>
                                      </p:cBhvr>
                                      <p:to>
                                        <p:strVal val="visible"/>
                                      </p:to>
                                    </p:set>
                                    <p:animEffect transition="in" filter="blinds(horizontal)">
                                      <p:cBhvr>
                                        <p:cTn id="54" dur="500"/>
                                        <p:tgtEl>
                                          <p:spTgt spid="396291">
                                            <p:txEl>
                                              <p:pRg st="14" end="14"/>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396292"/>
                                        </p:tgtEl>
                                        <p:attrNameLst>
                                          <p:attrName>style.visibility</p:attrName>
                                        </p:attrNameLst>
                                      </p:cBhvr>
                                      <p:to>
                                        <p:strVal val="visible"/>
                                      </p:to>
                                    </p:set>
                                    <p:animEffect transition="in" filter="blinds(horizontal)">
                                      <p:cBhvr>
                                        <p:cTn id="59" dur="500"/>
                                        <p:tgtEl>
                                          <p:spTgt spid="39629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96294"/>
                                        </p:tgtEl>
                                        <p:attrNameLst>
                                          <p:attrName>style.visibility</p:attrName>
                                        </p:attrNameLst>
                                      </p:cBhvr>
                                      <p:to>
                                        <p:strVal val="visible"/>
                                      </p:to>
                                    </p:set>
                                    <p:animEffect transition="in" filter="blinds(horizontal)">
                                      <p:cBhvr>
                                        <p:cTn id="64" dur="500"/>
                                        <p:tgtEl>
                                          <p:spTgt spid="39629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396295"/>
                                        </p:tgtEl>
                                        <p:attrNameLst>
                                          <p:attrName>style.visibility</p:attrName>
                                        </p:attrNameLst>
                                      </p:cBhvr>
                                      <p:to>
                                        <p:strVal val="visible"/>
                                      </p:to>
                                    </p:set>
                                    <p:animEffect transition="in" filter="blinds(horizontal)">
                                      <p:cBhvr>
                                        <p:cTn id="69" dur="500"/>
                                        <p:tgtEl>
                                          <p:spTgt spid="39629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396296"/>
                                        </p:tgtEl>
                                        <p:attrNameLst>
                                          <p:attrName>style.visibility</p:attrName>
                                        </p:attrNameLst>
                                      </p:cBhvr>
                                      <p:to>
                                        <p:strVal val="visible"/>
                                      </p:to>
                                    </p:set>
                                    <p:animEffect transition="in" filter="blinds(horizontal)">
                                      <p:cBhvr>
                                        <p:cTn id="74" dur="500"/>
                                        <p:tgtEl>
                                          <p:spTgt spid="396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2" grpId="0"/>
      <p:bldP spid="396294" grpId="0" animBg="1"/>
      <p:bldP spid="396295" grpId="0"/>
      <p:bldP spid="396296"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27649</TotalTime>
  <Words>9907</Words>
  <Application>Microsoft Office PowerPoint</Application>
  <PresentationFormat>全屏显示(4:3)</PresentationFormat>
  <Paragraphs>1123</Paragraphs>
  <Slides>69</Slides>
  <Notes>22</Notes>
  <HiddenSlides>0</HiddenSlides>
  <MMClips>0</MMClips>
  <ScaleCrop>false</ScaleCrop>
  <HeadingPairs>
    <vt:vector size="4" baseType="variant">
      <vt:variant>
        <vt:lpstr>主题</vt:lpstr>
      </vt:variant>
      <vt:variant>
        <vt:i4>1</vt:i4>
      </vt:variant>
      <vt:variant>
        <vt:lpstr>幻灯片标题</vt:lpstr>
      </vt:variant>
      <vt:variant>
        <vt:i4>69</vt:i4>
      </vt:variant>
    </vt:vector>
  </HeadingPairs>
  <TitlesOfParts>
    <vt:vector size="70" baseType="lpstr">
      <vt:lpstr>默认设计模板</vt:lpstr>
      <vt:lpstr>  第二章 数据的机器级表示与处理                                   ——数据的运算   </vt:lpstr>
      <vt:lpstr>数据的表示和运算</vt:lpstr>
      <vt:lpstr>数据的运算</vt:lpstr>
      <vt:lpstr>  1. 位运算   </vt:lpstr>
      <vt:lpstr>按位运算</vt:lpstr>
      <vt:lpstr>C语言程序中的逻辑运算</vt:lpstr>
      <vt:lpstr>交换变量a与b的值</vt:lpstr>
      <vt:lpstr>移位运算</vt:lpstr>
      <vt:lpstr>位扩展和位截断运算</vt:lpstr>
      <vt:lpstr>  2. 整数运算   </vt:lpstr>
      <vt:lpstr>n位整数加/减运算器</vt:lpstr>
      <vt:lpstr>n位整数加/减运算器</vt:lpstr>
      <vt:lpstr>算术逻辑部件（ALU）</vt:lpstr>
      <vt:lpstr>整数加、减运算</vt:lpstr>
      <vt:lpstr>串行进位加法器</vt:lpstr>
      <vt:lpstr>n位带标志加法器</vt:lpstr>
      <vt:lpstr>所有运算电路的核心</vt:lpstr>
      <vt:lpstr>条件标志位（条件码CC）</vt:lpstr>
      <vt:lpstr>整数加法举例</vt:lpstr>
      <vt:lpstr>整数减法举例</vt:lpstr>
      <vt:lpstr>整数减法举例</vt:lpstr>
      <vt:lpstr>整数加法举例</vt:lpstr>
      <vt:lpstr>无符号整数加法溢出判断程序</vt:lpstr>
      <vt:lpstr>带符号整数加法溢出判断程序</vt:lpstr>
      <vt:lpstr>带符号整数减法溢出判断程序</vt:lpstr>
      <vt:lpstr>带符号整数减法溢出判断程序</vt:lpstr>
      <vt:lpstr>整数的乘运算 </vt:lpstr>
      <vt:lpstr>整数的乘运算 </vt:lpstr>
      <vt:lpstr>CE/可选：无符号乘法运算的算法推导</vt:lpstr>
      <vt:lpstr>原码乘法运算</vt:lpstr>
      <vt:lpstr>例</vt:lpstr>
      <vt:lpstr>CE/可选：补码乘法运算</vt:lpstr>
      <vt:lpstr>补码乘法运算</vt:lpstr>
      <vt:lpstr>例</vt:lpstr>
      <vt:lpstr>整数的乘运算</vt:lpstr>
      <vt:lpstr>整数的乘运算</vt:lpstr>
      <vt:lpstr>整数乘法溢出漏洞</vt:lpstr>
      <vt:lpstr>整数的乘运算 </vt:lpstr>
      <vt:lpstr>变量与常数之间的乘运算 </vt:lpstr>
      <vt:lpstr>关于乘运算的几个问题</vt:lpstr>
      <vt:lpstr>         除法（Divide）</vt:lpstr>
      <vt:lpstr>整数的除运算</vt:lpstr>
      <vt:lpstr>原码除法——恢复余数</vt:lpstr>
      <vt:lpstr>原码除法运算</vt:lpstr>
      <vt:lpstr>整数的除运算</vt:lpstr>
      <vt:lpstr>变量与常数之间的除运算 </vt:lpstr>
      <vt:lpstr>变量与常数之间的除运算 </vt:lpstr>
      <vt:lpstr>PowerPoint 演示文稿</vt:lpstr>
      <vt:lpstr>  3. 浮点数运算   </vt:lpstr>
      <vt:lpstr>浮点数加/减运算</vt:lpstr>
      <vt:lpstr>浮点数运算及结果</vt:lpstr>
      <vt:lpstr>浮点数加减法基本要点 </vt:lpstr>
      <vt:lpstr>浮点数加法运算举例 </vt:lpstr>
      <vt:lpstr>Extra Bits(附加位)</vt:lpstr>
      <vt:lpstr>Rounding Digits(舍入位)</vt:lpstr>
      <vt:lpstr>IEEE 754的舍入方式的说明</vt:lpstr>
      <vt:lpstr>C语言中的浮点数类型</vt:lpstr>
      <vt:lpstr>浮点数比较运算举例</vt:lpstr>
      <vt:lpstr>IEEE 754 的范围和精度</vt:lpstr>
      <vt:lpstr>浮点运算举例</vt:lpstr>
      <vt:lpstr>浮点运算举例</vt:lpstr>
      <vt:lpstr>浮点运算举例</vt:lpstr>
      <vt:lpstr>浮点运算举例</vt:lpstr>
      <vt:lpstr>浮点运算举例</vt:lpstr>
      <vt:lpstr>Kahan累加算法</vt:lpstr>
      <vt:lpstr>Kahan累加算法</vt:lpstr>
      <vt:lpstr>Kahan累加算法</vt:lpstr>
      <vt:lpstr>浮点数运算举例</vt:lpstr>
      <vt:lpstr>第三讲小结</vt:lpstr>
    </vt:vector>
  </TitlesOfParts>
  <Company>Nanjing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JieTang</cp:lastModifiedBy>
  <cp:revision>1942</cp:revision>
  <dcterms:created xsi:type="dcterms:W3CDTF">2008-04-26T09:05:28Z</dcterms:created>
  <dcterms:modified xsi:type="dcterms:W3CDTF">2020-09-19T15:51:31Z</dcterms:modified>
</cp:coreProperties>
</file>