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605" r:id="rId3"/>
    <p:sldId id="875" r:id="rId4"/>
    <p:sldId id="956" r:id="rId5"/>
    <p:sldId id="1171" r:id="rId6"/>
    <p:sldId id="1190" r:id="rId7"/>
    <p:sldId id="1194" r:id="rId8"/>
    <p:sldId id="1195" r:id="rId9"/>
    <p:sldId id="1196" r:id="rId10"/>
    <p:sldId id="1079" r:id="rId11"/>
    <p:sldId id="1178" r:id="rId12"/>
    <p:sldId id="1179" r:id="rId13"/>
    <p:sldId id="1198" r:id="rId14"/>
    <p:sldId id="1183" r:id="rId15"/>
    <p:sldId id="1199" r:id="rId16"/>
    <p:sldId id="1193" r:id="rId17"/>
    <p:sldId id="1200" r:id="rId18"/>
    <p:sldId id="1192" r:id="rId19"/>
    <p:sldId id="1201" r:id="rId20"/>
    <p:sldId id="1184" r:id="rId21"/>
    <p:sldId id="1082" r:id="rId22"/>
    <p:sldId id="1084" r:id="rId23"/>
    <p:sldId id="1185" r:id="rId24"/>
    <p:sldId id="1186" r:id="rId25"/>
    <p:sldId id="1197" r:id="rId26"/>
    <p:sldId id="1086" r:id="rId27"/>
    <p:sldId id="1188" r:id="rId28"/>
    <p:sldId id="1189" r:id="rId29"/>
    <p:sldId id="1088" r:id="rId30"/>
    <p:sldId id="1089" r:id="rId31"/>
    <p:sldId id="1090" r:id="rId32"/>
    <p:sldId id="1091" r:id="rId33"/>
    <p:sldId id="1120" r:id="rId34"/>
    <p:sldId id="1153" r:id="rId35"/>
    <p:sldId id="1166" r:id="rId36"/>
    <p:sldId id="1168" r:id="rId37"/>
    <p:sldId id="1169" r:id="rId38"/>
    <p:sldId id="1141" r:id="rId39"/>
    <p:sldId id="1148" r:id="rId40"/>
    <p:sldId id="1149" r:id="rId41"/>
    <p:sldId id="1150" r:id="rId42"/>
    <p:sldId id="1151" r:id="rId43"/>
    <p:sldId id="1065" r:id="rId44"/>
  </p:sldIdLst>
  <p:sldSz cx="9144000" cy="6858000" type="screen4x3"/>
  <p:notesSz cx="7099300" cy="10234613"/>
  <p:defaultTextStyle>
    <a:defPPr>
      <a:defRPr lang="zh-CN"/>
    </a:defPPr>
    <a:lvl1pPr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1pPr>
    <a:lvl2pPr marL="4572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2pPr>
    <a:lvl3pPr marL="9144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3pPr>
    <a:lvl4pPr marL="13716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4pPr>
    <a:lvl5pPr marL="18288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5pPr>
    <a:lvl6pPr marL="2286000" algn="l" defTabSz="914400" rtl="0" eaLnBrk="1" latinLnBrk="0" hangingPunct="1">
      <a:defRPr b="1" kern="1200">
        <a:solidFill>
          <a:schemeClr val="tx1"/>
        </a:solidFill>
        <a:latin typeface="微软雅黑" pitchFamily="34" charset="-122"/>
        <a:ea typeface="微软雅黑" pitchFamily="34" charset="-122"/>
        <a:cs typeface="+mn-cs"/>
      </a:defRPr>
    </a:lvl6pPr>
    <a:lvl7pPr marL="2743200" algn="l" defTabSz="914400" rtl="0" eaLnBrk="1" latinLnBrk="0" hangingPunct="1">
      <a:defRPr b="1" kern="1200">
        <a:solidFill>
          <a:schemeClr val="tx1"/>
        </a:solidFill>
        <a:latin typeface="微软雅黑" pitchFamily="34" charset="-122"/>
        <a:ea typeface="微软雅黑" pitchFamily="34" charset="-122"/>
        <a:cs typeface="+mn-cs"/>
      </a:defRPr>
    </a:lvl7pPr>
    <a:lvl8pPr marL="3200400" algn="l" defTabSz="914400" rtl="0" eaLnBrk="1" latinLnBrk="0" hangingPunct="1">
      <a:defRPr b="1" kern="1200">
        <a:solidFill>
          <a:schemeClr val="tx1"/>
        </a:solidFill>
        <a:latin typeface="微软雅黑" pitchFamily="34" charset="-122"/>
        <a:ea typeface="微软雅黑" pitchFamily="34" charset="-122"/>
        <a:cs typeface="+mn-cs"/>
      </a:defRPr>
    </a:lvl8pPr>
    <a:lvl9pPr marL="3657600" algn="l" defTabSz="914400" rtl="0" eaLnBrk="1" latinLnBrk="0" hangingPunct="1">
      <a:defRPr b="1"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66CC"/>
    <a:srgbClr val="CC3300"/>
    <a:srgbClr val="0066FF"/>
    <a:srgbClr val="FF3300"/>
    <a:srgbClr val="008000"/>
    <a:srgbClr val="005024"/>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6" autoAdjust="0"/>
    <p:restoredTop sz="87583" autoAdjust="0"/>
  </p:normalViewPr>
  <p:slideViewPr>
    <p:cSldViewPr>
      <p:cViewPr varScale="1">
        <p:scale>
          <a:sx n="75" d="100"/>
          <a:sy n="75" d="100"/>
        </p:scale>
        <p:origin x="-514" y="-8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1299"/>
    </p:cViewPr>
  </p:sorterViewPr>
  <p:notesViewPr>
    <p:cSldViewPr>
      <p:cViewPr varScale="1">
        <p:scale>
          <a:sx n="68" d="100"/>
          <a:sy n="68" d="100"/>
        </p:scale>
        <p:origin x="-3288" y="-108"/>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b="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b="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b="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b="0">
                <a:latin typeface="Arial" charset="0"/>
                <a:ea typeface="宋体" pitchFamily="2" charset="-122"/>
              </a:defRPr>
            </a:lvl1pPr>
          </a:lstStyle>
          <a:p>
            <a:pPr>
              <a:defRPr/>
            </a:pPr>
            <a:fld id="{036D61E5-81AA-4409-8AF4-C35B9F900E6D}" type="slidenum">
              <a:rPr lang="en-US" altLang="zh-CN"/>
              <a:pPr>
                <a:defRPr/>
              </a:pPr>
              <a:t>‹#›</a:t>
            </a:fld>
            <a:endParaRPr lang="en-US" altLang="zh-CN"/>
          </a:p>
        </p:txBody>
      </p:sp>
    </p:spTree>
    <p:extLst>
      <p:ext uri="{BB962C8B-B14F-4D97-AF65-F5344CB8AC3E}">
        <p14:creationId xmlns:p14="http://schemas.microsoft.com/office/powerpoint/2010/main" val="4864440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36D61E5-81AA-4409-8AF4-C35B9F900E6D}" type="slidenum">
              <a:rPr lang="en-US" altLang="zh-CN" smtClean="0"/>
              <a:pPr>
                <a:defRPr/>
              </a:pPr>
              <a:t>17</a:t>
            </a:fld>
            <a:endParaRPr lang="en-US" altLang="zh-CN"/>
          </a:p>
        </p:txBody>
      </p:sp>
    </p:spTree>
    <p:extLst>
      <p:ext uri="{BB962C8B-B14F-4D97-AF65-F5344CB8AC3E}">
        <p14:creationId xmlns:p14="http://schemas.microsoft.com/office/powerpoint/2010/main" val="141815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36D61E5-81AA-4409-8AF4-C35B9F900E6D}" type="slidenum">
              <a:rPr lang="en-US" altLang="zh-CN" smtClean="0"/>
              <a:pPr>
                <a:defRPr/>
              </a:pPr>
              <a:t>19</a:t>
            </a:fld>
            <a:endParaRPr lang="en-US" altLang="zh-CN"/>
          </a:p>
        </p:txBody>
      </p:sp>
    </p:spTree>
    <p:extLst>
      <p:ext uri="{BB962C8B-B14F-4D97-AF65-F5344CB8AC3E}">
        <p14:creationId xmlns:p14="http://schemas.microsoft.com/office/powerpoint/2010/main" val="1418153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微软雅黑" pitchFamily="34" charset="-122"/>
                <a:ea typeface="微软雅黑" pitchFamily="34" charset="-122"/>
              </a:defRPr>
            </a:lvl1pPr>
            <a:lvl2pPr marL="804763" indent="-309524">
              <a:defRPr b="1">
                <a:solidFill>
                  <a:schemeClr val="tx1"/>
                </a:solidFill>
                <a:latin typeface="微软雅黑" pitchFamily="34" charset="-122"/>
                <a:ea typeface="微软雅黑" pitchFamily="34" charset="-122"/>
              </a:defRPr>
            </a:lvl2pPr>
            <a:lvl3pPr marL="1238098" indent="-247620">
              <a:defRPr b="1">
                <a:solidFill>
                  <a:schemeClr val="tx1"/>
                </a:solidFill>
                <a:latin typeface="微软雅黑" pitchFamily="34" charset="-122"/>
                <a:ea typeface="微软雅黑" pitchFamily="34" charset="-122"/>
              </a:defRPr>
            </a:lvl3pPr>
            <a:lvl4pPr marL="1733337" indent="-247620">
              <a:defRPr b="1">
                <a:solidFill>
                  <a:schemeClr val="tx1"/>
                </a:solidFill>
                <a:latin typeface="微软雅黑" pitchFamily="34" charset="-122"/>
                <a:ea typeface="微软雅黑" pitchFamily="34" charset="-122"/>
              </a:defRPr>
            </a:lvl4pPr>
            <a:lvl5pPr marL="2228576" indent="-247620">
              <a:defRPr b="1">
                <a:solidFill>
                  <a:schemeClr val="tx1"/>
                </a:solidFill>
                <a:latin typeface="微软雅黑" pitchFamily="34" charset="-122"/>
                <a:ea typeface="微软雅黑" pitchFamily="34" charset="-122"/>
              </a:defRPr>
            </a:lvl5pPr>
            <a:lvl6pPr marL="2723815" indent="-247620" eaLnBrk="0" fontAlgn="base" hangingPunct="0">
              <a:spcBef>
                <a:spcPct val="0"/>
              </a:spcBef>
              <a:spcAft>
                <a:spcPct val="0"/>
              </a:spcAft>
              <a:defRPr b="1">
                <a:solidFill>
                  <a:schemeClr val="tx1"/>
                </a:solidFill>
                <a:latin typeface="微软雅黑" pitchFamily="34" charset="-122"/>
                <a:ea typeface="微软雅黑" pitchFamily="34" charset="-122"/>
              </a:defRPr>
            </a:lvl6pPr>
            <a:lvl7pPr marL="3219054" indent="-247620" eaLnBrk="0" fontAlgn="base" hangingPunct="0">
              <a:spcBef>
                <a:spcPct val="0"/>
              </a:spcBef>
              <a:spcAft>
                <a:spcPct val="0"/>
              </a:spcAft>
              <a:defRPr b="1">
                <a:solidFill>
                  <a:schemeClr val="tx1"/>
                </a:solidFill>
                <a:latin typeface="微软雅黑" pitchFamily="34" charset="-122"/>
                <a:ea typeface="微软雅黑" pitchFamily="34" charset="-122"/>
              </a:defRPr>
            </a:lvl7pPr>
            <a:lvl8pPr marL="3714293" indent="-247620" eaLnBrk="0" fontAlgn="base" hangingPunct="0">
              <a:spcBef>
                <a:spcPct val="0"/>
              </a:spcBef>
              <a:spcAft>
                <a:spcPct val="0"/>
              </a:spcAft>
              <a:defRPr b="1">
                <a:solidFill>
                  <a:schemeClr val="tx1"/>
                </a:solidFill>
                <a:latin typeface="微软雅黑" pitchFamily="34" charset="-122"/>
                <a:ea typeface="微软雅黑" pitchFamily="34" charset="-122"/>
              </a:defRPr>
            </a:lvl8pPr>
            <a:lvl9pPr marL="4209532" indent="-247620" eaLnBrk="0" fontAlgn="base" hangingPunct="0">
              <a:spcBef>
                <a:spcPct val="0"/>
              </a:spcBef>
              <a:spcAft>
                <a:spcPct val="0"/>
              </a:spcAft>
              <a:defRPr b="1">
                <a:solidFill>
                  <a:schemeClr val="tx1"/>
                </a:solidFill>
                <a:latin typeface="微软雅黑" pitchFamily="34" charset="-122"/>
                <a:ea typeface="微软雅黑" pitchFamily="34" charset="-122"/>
              </a:defRPr>
            </a:lvl9pPr>
          </a:lstStyle>
          <a:p>
            <a:fld id="{69483F16-F925-4197-889B-4BB4D80E75C1}" type="slidenum">
              <a:rPr lang="en-US" altLang="zh-CN" b="0">
                <a:latin typeface="Arial" pitchFamily="34" charset="0"/>
                <a:ea typeface="宋体" pitchFamily="2" charset="-122"/>
              </a:rPr>
              <a:pPr/>
              <a:t>35</a:t>
            </a:fld>
            <a:endParaRPr lang="en-US" altLang="zh-CN" b="0">
              <a:latin typeface="Arial"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微软雅黑" pitchFamily="34" charset="-122"/>
                <a:ea typeface="微软雅黑" pitchFamily="34" charset="-122"/>
              </a:defRPr>
            </a:lvl1pPr>
            <a:lvl2pPr marL="804763" indent="-309524">
              <a:defRPr b="1">
                <a:solidFill>
                  <a:schemeClr val="tx1"/>
                </a:solidFill>
                <a:latin typeface="微软雅黑" pitchFamily="34" charset="-122"/>
                <a:ea typeface="微软雅黑" pitchFamily="34" charset="-122"/>
              </a:defRPr>
            </a:lvl2pPr>
            <a:lvl3pPr marL="1238098" indent="-247620">
              <a:defRPr b="1">
                <a:solidFill>
                  <a:schemeClr val="tx1"/>
                </a:solidFill>
                <a:latin typeface="微软雅黑" pitchFamily="34" charset="-122"/>
                <a:ea typeface="微软雅黑" pitchFamily="34" charset="-122"/>
              </a:defRPr>
            </a:lvl3pPr>
            <a:lvl4pPr marL="1733337" indent="-247620">
              <a:defRPr b="1">
                <a:solidFill>
                  <a:schemeClr val="tx1"/>
                </a:solidFill>
                <a:latin typeface="微软雅黑" pitchFamily="34" charset="-122"/>
                <a:ea typeface="微软雅黑" pitchFamily="34" charset="-122"/>
              </a:defRPr>
            </a:lvl4pPr>
            <a:lvl5pPr marL="2228576" indent="-247620">
              <a:defRPr b="1">
                <a:solidFill>
                  <a:schemeClr val="tx1"/>
                </a:solidFill>
                <a:latin typeface="微软雅黑" pitchFamily="34" charset="-122"/>
                <a:ea typeface="微软雅黑" pitchFamily="34" charset="-122"/>
              </a:defRPr>
            </a:lvl5pPr>
            <a:lvl6pPr marL="2723815" indent="-247620" eaLnBrk="0" fontAlgn="base" hangingPunct="0">
              <a:spcBef>
                <a:spcPct val="0"/>
              </a:spcBef>
              <a:spcAft>
                <a:spcPct val="0"/>
              </a:spcAft>
              <a:defRPr b="1">
                <a:solidFill>
                  <a:schemeClr val="tx1"/>
                </a:solidFill>
                <a:latin typeface="微软雅黑" pitchFamily="34" charset="-122"/>
                <a:ea typeface="微软雅黑" pitchFamily="34" charset="-122"/>
              </a:defRPr>
            </a:lvl6pPr>
            <a:lvl7pPr marL="3219054" indent="-247620" eaLnBrk="0" fontAlgn="base" hangingPunct="0">
              <a:spcBef>
                <a:spcPct val="0"/>
              </a:spcBef>
              <a:spcAft>
                <a:spcPct val="0"/>
              </a:spcAft>
              <a:defRPr b="1">
                <a:solidFill>
                  <a:schemeClr val="tx1"/>
                </a:solidFill>
                <a:latin typeface="微软雅黑" pitchFamily="34" charset="-122"/>
                <a:ea typeface="微软雅黑" pitchFamily="34" charset="-122"/>
              </a:defRPr>
            </a:lvl7pPr>
            <a:lvl8pPr marL="3714293" indent="-247620" eaLnBrk="0" fontAlgn="base" hangingPunct="0">
              <a:spcBef>
                <a:spcPct val="0"/>
              </a:spcBef>
              <a:spcAft>
                <a:spcPct val="0"/>
              </a:spcAft>
              <a:defRPr b="1">
                <a:solidFill>
                  <a:schemeClr val="tx1"/>
                </a:solidFill>
                <a:latin typeface="微软雅黑" pitchFamily="34" charset="-122"/>
                <a:ea typeface="微软雅黑" pitchFamily="34" charset="-122"/>
              </a:defRPr>
            </a:lvl8pPr>
            <a:lvl9pPr marL="4209532" indent="-247620" eaLnBrk="0" fontAlgn="base" hangingPunct="0">
              <a:spcBef>
                <a:spcPct val="0"/>
              </a:spcBef>
              <a:spcAft>
                <a:spcPct val="0"/>
              </a:spcAft>
              <a:defRPr b="1">
                <a:solidFill>
                  <a:schemeClr val="tx1"/>
                </a:solidFill>
                <a:latin typeface="微软雅黑" pitchFamily="34" charset="-122"/>
                <a:ea typeface="微软雅黑" pitchFamily="34" charset="-122"/>
              </a:defRPr>
            </a:lvl9pPr>
          </a:lstStyle>
          <a:p>
            <a:fld id="{E83F892E-3B34-492F-99FE-5CE5F9FFD1F2}" type="slidenum">
              <a:rPr lang="en-US" altLang="zh-CN" b="0">
                <a:latin typeface="Arial" pitchFamily="34" charset="0"/>
                <a:ea typeface="宋体" pitchFamily="2" charset="-122"/>
              </a:rPr>
              <a:pPr/>
              <a:t>40</a:t>
            </a:fld>
            <a:endParaRPr lang="en-US" altLang="zh-CN" b="0">
              <a:latin typeface="Arial"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7B26C16-9AF7-4C29-8B1B-12AA01A23781}"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170A8A-1D7C-4120-8CAC-439F73EEBB7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35E703-A37A-4FF6-B2FC-E9E597ED2EF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E72959-4F3B-4C06-B980-320D7CB24F5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43D7C0-8370-4ADB-B165-C93C58426D4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B0F8791-4035-4B95-9219-58EBD79BC11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DA136EB-EE95-4CA9-97EE-DAF2F847183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929A679-ADAB-4384-9169-62C4A513E8F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59B7ADE-09CB-4B03-B47F-5531046C8C2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E77D6CB-AE60-4720-AFF0-6F0AF1B83EC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258496-8B70-408D-A76A-E108B893373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a:defRPr/>
            </a:pPr>
            <a:fld id="{5719DC9C-C739-450C-9F31-5E7C6434714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eaLnBrk="1" hangingPunct="1">
              <a:defRPr/>
            </a:pPr>
            <a:endParaRPr lang="zh-CN" altLang="en-US" b="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35000"/>
              </a:lnSpc>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zh-CN" altLang="en-US" dirty="0" smtClean="0">
                <a:solidFill>
                  <a:srgbClr val="FF0000"/>
                </a:solidFill>
              </a:rPr>
              <a:t>第三章 程序的转换与机器级表示</a:t>
            </a:r>
            <a:r>
              <a:rPr lang="en-US" altLang="zh-CN" dirty="0" smtClean="0">
                <a:solidFill>
                  <a:srgbClr val="FF0000"/>
                </a:solidFill>
              </a:rPr>
              <a:t/>
            </a:r>
            <a:br>
              <a:rPr lang="en-US" altLang="zh-CN" dirty="0" smtClean="0">
                <a:solidFill>
                  <a:srgbClr val="FF0000"/>
                </a:solidFill>
              </a:rPr>
            </a:br>
            <a:r>
              <a:rPr lang="zh-CN" altLang="en-US" sz="2800" dirty="0">
                <a:solidFill>
                  <a:srgbClr val="0066CC"/>
                </a:solidFill>
              </a:rPr>
              <a:t> </a:t>
            </a:r>
            <a:r>
              <a:rPr lang="zh-CN" altLang="en-US" sz="2800" dirty="0" smtClean="0">
                <a:solidFill>
                  <a:srgbClr val="0066CC"/>
                </a:solidFill>
              </a:rPr>
              <a:t>                                                 </a:t>
            </a:r>
            <a:r>
              <a:rPr lang="en-US" altLang="zh-CN" sz="2800" dirty="0" smtClean="0">
                <a:solidFill>
                  <a:srgbClr val="0066CC"/>
                </a:solidFill>
              </a:rPr>
              <a:t>——</a:t>
            </a:r>
            <a:r>
              <a:rPr lang="zh-CN" altLang="en-US" sz="2800" dirty="0" smtClean="0">
                <a:solidFill>
                  <a:srgbClr val="0066CC"/>
                </a:solidFill>
                <a:latin typeface="黑体" panose="02010609060101010101" pitchFamily="49" charset="-122"/>
              </a:rPr>
              <a:t>程序转换概述</a:t>
            </a:r>
            <a:r>
              <a:rPr lang="zh-CN" altLang="en-US" dirty="0" smtClean="0">
                <a:solidFill>
                  <a:srgbClr val="FF0000"/>
                </a:solidFill>
              </a:rPr>
              <a:t/>
            </a:r>
            <a:br>
              <a:rPr lang="zh-CN" altLang="en-US" dirty="0" smtClean="0">
                <a:solidFill>
                  <a:srgbClr val="FF0000"/>
                </a:solidFill>
              </a:rPr>
            </a:br>
            <a:r>
              <a:rPr lang="zh-CN" altLang="en-US" dirty="0" smtClean="0">
                <a:solidFill>
                  <a:srgbClr val="FF0000"/>
                </a:solidFill>
              </a:rPr>
              <a:t/>
            </a:r>
            <a:br>
              <a:rPr lang="zh-CN" altLang="en-US" dirty="0" smtClean="0">
                <a:solidFill>
                  <a:srgbClr val="FF0000"/>
                </a:solidFill>
              </a:rPr>
            </a:br>
            <a:r>
              <a:rPr lang="en-US" altLang="zh-CN" dirty="0" smtClean="0">
                <a:solidFill>
                  <a:srgbClr val="FF0000"/>
                </a:solidFill>
              </a:rPr>
              <a:t/>
            </a:r>
            <a:br>
              <a:rPr lang="en-US" altLang="zh-CN" dirty="0" smtClean="0">
                <a:solidFill>
                  <a:srgbClr val="FF0000"/>
                </a:solidFill>
              </a:rPr>
            </a:br>
            <a:endParaRPr lang="en-US" altLang="zh-CN" sz="2800" dirty="0" smtClean="0">
              <a:solidFill>
                <a:srgbClr val="33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98425"/>
            <a:ext cx="8229600" cy="561975"/>
          </a:xfrm>
        </p:spPr>
        <p:txBody>
          <a:bodyPr/>
          <a:lstStyle/>
          <a:p>
            <a:r>
              <a:rPr lang="zh-CN" altLang="en-US" sz="3600" smtClean="0"/>
              <a:t>指令和数据</a:t>
            </a:r>
          </a:p>
        </p:txBody>
      </p:sp>
      <p:sp>
        <p:nvSpPr>
          <p:cNvPr id="749571" name="Rectangle 3"/>
          <p:cNvSpPr>
            <a:spLocks noGrp="1" noChangeArrowheads="1"/>
          </p:cNvSpPr>
          <p:nvPr>
            <p:ph type="body" idx="1"/>
          </p:nvPr>
        </p:nvSpPr>
        <p:spPr>
          <a:xfrm>
            <a:off x="250825" y="863600"/>
            <a:ext cx="8596313" cy="2970213"/>
          </a:xfrm>
        </p:spPr>
        <p:txBody>
          <a:bodyPr/>
          <a:lstStyle/>
          <a:p>
            <a:pPr>
              <a:lnSpc>
                <a:spcPct val="120000"/>
              </a:lnSpc>
            </a:pPr>
            <a:r>
              <a:rPr lang="zh-CN" altLang="en-US" sz="2200" dirty="0" smtClean="0">
                <a:solidFill>
                  <a:srgbClr val="007635"/>
                </a:solidFill>
                <a:latin typeface="微软雅黑" pitchFamily="34" charset="-122"/>
                <a:ea typeface="微软雅黑" pitchFamily="34" charset="-122"/>
              </a:rPr>
              <a:t>程序启动前</a:t>
            </a:r>
            <a:r>
              <a:rPr lang="zh-CN" altLang="en-US" sz="2200" dirty="0" smtClean="0">
                <a:latin typeface="微软雅黑" pitchFamily="34" charset="-122"/>
                <a:ea typeface="微软雅黑" pitchFamily="34" charset="-122"/>
              </a:rPr>
              <a:t>，指令和数据都存放在存储器中，形式上没有差别，都是</a:t>
            </a:r>
            <a:r>
              <a:rPr lang="en-US" altLang="zh-CN" sz="2200" dirty="0" smtClean="0">
                <a:latin typeface="微软雅黑" pitchFamily="34" charset="-122"/>
                <a:ea typeface="微软雅黑" pitchFamily="34" charset="-122"/>
              </a:rPr>
              <a:t>0/1</a:t>
            </a:r>
            <a:r>
              <a:rPr lang="zh-CN" altLang="en-US" sz="2200" dirty="0" smtClean="0">
                <a:latin typeface="微软雅黑" pitchFamily="34" charset="-122"/>
                <a:ea typeface="微软雅黑" pitchFamily="34" charset="-122"/>
              </a:rPr>
              <a:t>序列</a:t>
            </a:r>
          </a:p>
          <a:p>
            <a:pPr>
              <a:lnSpc>
                <a:spcPct val="120000"/>
              </a:lnSpc>
            </a:pPr>
            <a:r>
              <a:rPr lang="zh-CN" altLang="en-US" sz="2200" dirty="0" smtClean="0">
                <a:latin typeface="微软雅黑" pitchFamily="34" charset="-122"/>
                <a:ea typeface="微软雅黑" pitchFamily="34" charset="-122"/>
              </a:rPr>
              <a:t>采用”</a:t>
            </a:r>
            <a:r>
              <a:rPr lang="zh-CN" altLang="en-US" sz="2200" dirty="0" smtClean="0">
                <a:solidFill>
                  <a:srgbClr val="FF3300"/>
                </a:solidFill>
                <a:latin typeface="微软雅黑" pitchFamily="34" charset="-122"/>
                <a:ea typeface="微软雅黑" pitchFamily="34" charset="-122"/>
              </a:rPr>
              <a:t>存储程序</a:t>
            </a:r>
            <a:r>
              <a:rPr lang="zh-CN" altLang="en-US" sz="2200" dirty="0" smtClean="0">
                <a:latin typeface="微软雅黑" pitchFamily="34" charset="-122"/>
                <a:ea typeface="微软雅黑" pitchFamily="34" charset="-122"/>
              </a:rPr>
              <a:t>“工作方式：</a:t>
            </a:r>
          </a:p>
          <a:p>
            <a:pPr lvl="1">
              <a:lnSpc>
                <a:spcPct val="120000"/>
              </a:lnSpc>
            </a:pPr>
            <a:r>
              <a:rPr lang="zh-CN" altLang="en-US" sz="2200" dirty="0" smtClean="0">
                <a:latin typeface="微软雅黑" pitchFamily="34" charset="-122"/>
                <a:ea typeface="微软雅黑" pitchFamily="34" charset="-122"/>
              </a:rPr>
              <a:t>程序由指令组成，程序被启动后，计算机能自动取出一条一条指令执行，在执行过程中无需人的干预。</a:t>
            </a:r>
          </a:p>
          <a:p>
            <a:pPr>
              <a:lnSpc>
                <a:spcPct val="120000"/>
              </a:lnSpc>
            </a:pPr>
            <a:r>
              <a:rPr lang="zh-CN" altLang="en-US" sz="2200" dirty="0" smtClean="0">
                <a:solidFill>
                  <a:srgbClr val="007635"/>
                </a:solidFill>
                <a:latin typeface="微软雅黑" pitchFamily="34" charset="-122"/>
                <a:ea typeface="微软雅黑" pitchFamily="34" charset="-122"/>
              </a:rPr>
              <a:t>指令执行过程中</a:t>
            </a:r>
            <a:r>
              <a:rPr lang="zh-CN" altLang="en-US" sz="2200" dirty="0" smtClean="0">
                <a:solidFill>
                  <a:srgbClr val="005024"/>
                </a:solidFill>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指令和数据被从存储器取到</a:t>
            </a:r>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，存放在</a:t>
            </a:r>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内的寄存器中</a:t>
            </a:r>
          </a:p>
          <a:p>
            <a:pPr>
              <a:lnSpc>
                <a:spcPct val="105000"/>
              </a:lnSpc>
              <a:buFontTx/>
              <a:buNone/>
            </a:pPr>
            <a:endParaRPr lang="zh-CN" altLang="en-US" sz="2200" dirty="0" smtClean="0">
              <a:latin typeface="微软雅黑" pitchFamily="34" charset="-122"/>
              <a:ea typeface="微软雅黑" pitchFamily="34" charset="-122"/>
            </a:endParaRPr>
          </a:p>
        </p:txBody>
      </p:sp>
      <p:sp>
        <p:nvSpPr>
          <p:cNvPr id="749572" name="Text Box 4"/>
          <p:cNvSpPr txBox="1">
            <a:spLocks noChangeArrowheads="1"/>
          </p:cNvSpPr>
          <p:nvPr/>
        </p:nvSpPr>
        <p:spPr bwMode="auto">
          <a:xfrm>
            <a:off x="431800" y="4194175"/>
            <a:ext cx="8505825" cy="2439988"/>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200" dirty="0">
                <a:solidFill>
                  <a:srgbClr val="FF3300"/>
                </a:solidFill>
                <a:latin typeface="Arial" pitchFamily="34" charset="0"/>
              </a:rPr>
              <a:t>指令中需给出的信息</a:t>
            </a:r>
            <a:r>
              <a:rPr lang="zh-CN" altLang="en-US" sz="2200" dirty="0">
                <a:latin typeface="Arial" pitchFamily="34" charset="0"/>
              </a:rPr>
              <a:t>：</a:t>
            </a:r>
          </a:p>
          <a:p>
            <a:pPr eaLnBrk="1" hangingPunct="1">
              <a:spcBef>
                <a:spcPct val="50000"/>
              </a:spcBef>
            </a:pPr>
            <a:r>
              <a:rPr lang="zh-CN" altLang="en-US" sz="2200" dirty="0">
                <a:solidFill>
                  <a:srgbClr val="3333CC"/>
                </a:solidFill>
                <a:latin typeface="Arial" pitchFamily="34" charset="0"/>
              </a:rPr>
              <a:t>操作性质（操作码）</a:t>
            </a:r>
          </a:p>
          <a:p>
            <a:pPr eaLnBrk="1" hangingPunct="1">
              <a:spcBef>
                <a:spcPct val="50000"/>
              </a:spcBef>
            </a:pPr>
            <a:r>
              <a:rPr lang="zh-CN" altLang="en-US" sz="2200" dirty="0">
                <a:solidFill>
                  <a:srgbClr val="3333CC"/>
                </a:solidFill>
                <a:latin typeface="Arial" pitchFamily="34" charset="0"/>
              </a:rPr>
              <a:t>源操作数</a:t>
            </a:r>
            <a:r>
              <a:rPr lang="en-US" altLang="zh-CN" sz="2200" dirty="0">
                <a:solidFill>
                  <a:srgbClr val="3333CC"/>
                </a:solidFill>
                <a:latin typeface="Arial" pitchFamily="34" charset="0"/>
              </a:rPr>
              <a:t>1 </a:t>
            </a:r>
            <a:r>
              <a:rPr lang="zh-CN" altLang="en-US" sz="2200" dirty="0">
                <a:latin typeface="Arial" pitchFamily="34" charset="0"/>
              </a:rPr>
              <a:t>或</a:t>
            </a:r>
            <a:r>
              <a:rPr lang="en-US" altLang="zh-CN" sz="2200" dirty="0">
                <a:latin typeface="Arial" pitchFamily="34" charset="0"/>
              </a:rPr>
              <a:t>/</a:t>
            </a:r>
            <a:r>
              <a:rPr lang="zh-CN" altLang="en-US" sz="2200" dirty="0">
                <a:latin typeface="Arial" pitchFamily="34" charset="0"/>
              </a:rPr>
              <a:t>和</a:t>
            </a:r>
            <a:r>
              <a:rPr lang="zh-CN" altLang="en-US" sz="2200" dirty="0">
                <a:solidFill>
                  <a:srgbClr val="3333CC"/>
                </a:solidFill>
                <a:latin typeface="Arial" pitchFamily="34" charset="0"/>
              </a:rPr>
              <a:t> 源操作数</a:t>
            </a:r>
            <a:r>
              <a:rPr lang="en-US" altLang="zh-CN" sz="2200" dirty="0">
                <a:solidFill>
                  <a:srgbClr val="3333CC"/>
                </a:solidFill>
                <a:latin typeface="Arial" pitchFamily="34" charset="0"/>
              </a:rPr>
              <a:t>2   </a:t>
            </a:r>
            <a:r>
              <a:rPr lang="en-US" altLang="zh-CN" sz="2200" dirty="0">
                <a:solidFill>
                  <a:srgbClr val="007635"/>
                </a:solidFill>
                <a:latin typeface="Arial" pitchFamily="34" charset="0"/>
              </a:rPr>
              <a:t> </a:t>
            </a:r>
            <a:r>
              <a:rPr lang="zh-CN" altLang="en-US" sz="2200" dirty="0">
                <a:solidFill>
                  <a:srgbClr val="007635"/>
                </a:solidFill>
                <a:latin typeface="Arial" pitchFamily="34" charset="0"/>
              </a:rPr>
              <a:t>（立即数、寄存器编号、</a:t>
            </a:r>
            <a:r>
              <a:rPr lang="zh-CN" altLang="en-US" sz="2200" dirty="0">
                <a:solidFill>
                  <a:srgbClr val="FF3300"/>
                </a:solidFill>
                <a:latin typeface="Arial" pitchFamily="34" charset="0"/>
              </a:rPr>
              <a:t>存储地址</a:t>
            </a:r>
            <a:r>
              <a:rPr lang="zh-CN" altLang="en-US" sz="2200" dirty="0">
                <a:solidFill>
                  <a:srgbClr val="007635"/>
                </a:solidFill>
                <a:latin typeface="Arial" pitchFamily="34" charset="0"/>
              </a:rPr>
              <a:t>）</a:t>
            </a:r>
          </a:p>
          <a:p>
            <a:pPr eaLnBrk="1" hangingPunct="1">
              <a:spcBef>
                <a:spcPct val="50000"/>
              </a:spcBef>
            </a:pPr>
            <a:r>
              <a:rPr lang="zh-CN" altLang="en-US" sz="2200" dirty="0">
                <a:solidFill>
                  <a:srgbClr val="3333CC"/>
                </a:solidFill>
                <a:latin typeface="Arial" pitchFamily="34" charset="0"/>
              </a:rPr>
              <a:t>目的操作数地址   </a:t>
            </a:r>
            <a:r>
              <a:rPr lang="zh-CN" altLang="en-US" sz="2200" dirty="0">
                <a:solidFill>
                  <a:srgbClr val="007635"/>
                </a:solidFill>
                <a:latin typeface="Arial" pitchFamily="34" charset="0"/>
              </a:rPr>
              <a:t>（寄存器编号、</a:t>
            </a:r>
            <a:r>
              <a:rPr lang="zh-CN" altLang="en-US" sz="2200" dirty="0">
                <a:solidFill>
                  <a:srgbClr val="FF3300"/>
                </a:solidFill>
                <a:latin typeface="Arial" pitchFamily="34" charset="0"/>
              </a:rPr>
              <a:t>存储地址</a:t>
            </a:r>
            <a:r>
              <a:rPr lang="zh-CN" altLang="en-US" sz="2200" dirty="0">
                <a:solidFill>
                  <a:srgbClr val="007635"/>
                </a:solidFill>
                <a:latin typeface="Arial" pitchFamily="34" charset="0"/>
              </a:rPr>
              <a:t>）</a:t>
            </a:r>
          </a:p>
          <a:p>
            <a:pPr eaLnBrk="1" hangingPunct="1">
              <a:spcBef>
                <a:spcPct val="50000"/>
              </a:spcBef>
            </a:pPr>
            <a:r>
              <a:rPr lang="zh-CN" altLang="en-US" sz="2200" dirty="0">
                <a:latin typeface="Arial" pitchFamily="34" charset="0"/>
              </a:rPr>
              <a:t>存储地址的描述与</a:t>
            </a:r>
            <a:r>
              <a:rPr lang="zh-CN" altLang="en-US" sz="2200" dirty="0">
                <a:solidFill>
                  <a:srgbClr val="CC3300"/>
                </a:solidFill>
                <a:latin typeface="Arial" pitchFamily="34" charset="0"/>
              </a:rPr>
              <a:t>操作数的数据结构</a:t>
            </a:r>
            <a:r>
              <a:rPr lang="zh-CN" altLang="en-US" sz="2200" dirty="0">
                <a:latin typeface="Arial" pitchFamily="34" charset="0"/>
              </a:rPr>
              <a:t>有关！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9571">
                                            <p:txEl>
                                              <p:pRg st="0" end="0"/>
                                            </p:txEl>
                                          </p:spTgt>
                                        </p:tgtEl>
                                        <p:attrNameLst>
                                          <p:attrName>style.visibility</p:attrName>
                                        </p:attrNameLst>
                                      </p:cBhvr>
                                      <p:to>
                                        <p:strVal val="visible"/>
                                      </p:to>
                                    </p:set>
                                    <p:animEffect transition="in" filter="blinds(horizontal)">
                                      <p:cBhvr>
                                        <p:cTn id="7" dur="500"/>
                                        <p:tgtEl>
                                          <p:spTgt spid="74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9571">
                                            <p:txEl>
                                              <p:pRg st="1" end="1"/>
                                            </p:txEl>
                                          </p:spTgt>
                                        </p:tgtEl>
                                        <p:attrNameLst>
                                          <p:attrName>style.visibility</p:attrName>
                                        </p:attrNameLst>
                                      </p:cBhvr>
                                      <p:to>
                                        <p:strVal val="visible"/>
                                      </p:to>
                                    </p:set>
                                    <p:animEffect transition="in" filter="blinds(horizontal)">
                                      <p:cBhvr>
                                        <p:cTn id="12" dur="500"/>
                                        <p:tgtEl>
                                          <p:spTgt spid="749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95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49571">
                                            <p:txEl>
                                              <p:pRg st="3" end="3"/>
                                            </p:txEl>
                                          </p:spTgt>
                                        </p:tgtEl>
                                        <p:attrNameLst>
                                          <p:attrName>style.visibility</p:attrName>
                                        </p:attrNameLst>
                                      </p:cBhvr>
                                      <p:to>
                                        <p:strVal val="visible"/>
                                      </p:to>
                                    </p:set>
                                    <p:animEffect transition="in" filter="blinds(horizontal)">
                                      <p:cBhvr>
                                        <p:cTn id="21" dur="500"/>
                                        <p:tgtEl>
                                          <p:spTgt spid="74957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49572"/>
                                        </p:tgtEl>
                                        <p:attrNameLst>
                                          <p:attrName>style.visibility</p:attrName>
                                        </p:attrNameLst>
                                      </p:cBhvr>
                                      <p:to>
                                        <p:strVal val="visible"/>
                                      </p:to>
                                    </p:set>
                                    <p:animEffect transition="in" filter="blinds(horizontal)">
                                      <p:cBhvr>
                                        <p:cTn id="26" dur="500"/>
                                        <p:tgtEl>
                                          <p:spTgt spid="74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98425"/>
            <a:ext cx="8229600" cy="561975"/>
          </a:xfrm>
        </p:spPr>
        <p:txBody>
          <a:bodyPr/>
          <a:lstStyle/>
          <a:p>
            <a:r>
              <a:rPr lang="zh-CN" altLang="en-US" sz="3600" smtClean="0"/>
              <a:t>机器级指令</a:t>
            </a:r>
          </a:p>
        </p:txBody>
      </p:sp>
      <p:sp>
        <p:nvSpPr>
          <p:cNvPr id="744451" name="Rectangle 3"/>
          <p:cNvSpPr>
            <a:spLocks noGrp="1" noChangeArrowheads="1"/>
          </p:cNvSpPr>
          <p:nvPr>
            <p:ph type="body" idx="1"/>
          </p:nvPr>
        </p:nvSpPr>
        <p:spPr>
          <a:xfrm>
            <a:off x="250825" y="773113"/>
            <a:ext cx="8229600" cy="5788025"/>
          </a:xfrm>
        </p:spPr>
        <p:txBody>
          <a:bodyPr/>
          <a:lstStyle/>
          <a:p>
            <a:r>
              <a:rPr lang="zh-CN" altLang="en-US" sz="2200" dirty="0" smtClean="0">
                <a:solidFill>
                  <a:srgbClr val="CC3300"/>
                </a:solidFill>
                <a:ea typeface="微软雅黑" pitchFamily="34" charset="-122"/>
              </a:rPr>
              <a:t>机器指令</a:t>
            </a:r>
            <a:r>
              <a:rPr lang="zh-CN" altLang="en-US" sz="2200" dirty="0" smtClean="0">
                <a:ea typeface="微软雅黑" pitchFamily="34" charset="-122"/>
              </a:rPr>
              <a:t>和</a:t>
            </a:r>
            <a:r>
              <a:rPr lang="zh-CN" altLang="en-US" sz="2200" dirty="0" smtClean="0">
                <a:solidFill>
                  <a:srgbClr val="CC3300"/>
                </a:solidFill>
                <a:ea typeface="微软雅黑" pitchFamily="34" charset="-122"/>
              </a:rPr>
              <a:t>汇编指令</a:t>
            </a:r>
            <a:r>
              <a:rPr lang="zh-CN" altLang="en-US" sz="2200" dirty="0" smtClean="0">
                <a:ea typeface="微软雅黑" pitchFamily="34" charset="-122"/>
              </a:rPr>
              <a:t>一一对应，都是机器级指令</a:t>
            </a:r>
          </a:p>
          <a:p>
            <a:r>
              <a:rPr lang="zh-CN" altLang="en-US" sz="2200" dirty="0" smtClean="0">
                <a:ea typeface="微软雅黑" pitchFamily="34" charset="-122"/>
              </a:rPr>
              <a:t>机器指令是一个</a:t>
            </a:r>
            <a:r>
              <a:rPr lang="en-US" altLang="zh-CN" sz="2200" dirty="0" smtClean="0">
                <a:ea typeface="微软雅黑" pitchFamily="34" charset="-122"/>
              </a:rPr>
              <a:t>0/1</a:t>
            </a:r>
            <a:r>
              <a:rPr lang="zh-CN" altLang="en-US" sz="2200" dirty="0" smtClean="0">
                <a:ea typeface="微软雅黑" pitchFamily="34" charset="-122"/>
              </a:rPr>
              <a:t>序列，由若干</a:t>
            </a:r>
            <a:r>
              <a:rPr lang="zh-CN" altLang="en-US" sz="2200" dirty="0" smtClean="0">
                <a:solidFill>
                  <a:srgbClr val="FF0000"/>
                </a:solidFill>
                <a:ea typeface="微软雅黑" pitchFamily="34" charset="-122"/>
              </a:rPr>
              <a:t>字段</a:t>
            </a:r>
            <a:r>
              <a:rPr lang="zh-CN" altLang="en-US" sz="2200" dirty="0" smtClean="0">
                <a:ea typeface="微软雅黑" pitchFamily="34" charset="-122"/>
              </a:rPr>
              <a:t>组成</a:t>
            </a:r>
            <a:endParaRPr lang="en-US" altLang="zh-CN" sz="2200" dirty="0" smtClean="0">
              <a:ea typeface="微软雅黑" pitchFamily="34" charset="-122"/>
            </a:endParaRPr>
          </a:p>
          <a:p>
            <a:pPr marL="0" indent="0">
              <a:buNone/>
            </a:pPr>
            <a:r>
              <a:rPr lang="en-US" altLang="zh-CN" sz="2200" dirty="0">
                <a:ea typeface="微软雅黑" pitchFamily="34" charset="-122"/>
              </a:rPr>
              <a:t> </a:t>
            </a:r>
            <a:r>
              <a:rPr lang="en-US" altLang="zh-CN" sz="2200" dirty="0" smtClean="0">
                <a:ea typeface="微软雅黑" pitchFamily="34" charset="-122"/>
              </a:rPr>
              <a:t>                                      </a:t>
            </a:r>
            <a:r>
              <a:rPr lang="en-US" altLang="zh-CN" sz="2200" dirty="0" smtClean="0">
                <a:solidFill>
                  <a:srgbClr val="3333CC"/>
                </a:solidFill>
                <a:ea typeface="微软雅黑" pitchFamily="34" charset="-122"/>
              </a:rPr>
              <a:t>88 49 FA</a:t>
            </a:r>
            <a:endParaRPr lang="zh-CN" altLang="en-US" sz="2200" dirty="0" smtClean="0">
              <a:solidFill>
                <a:srgbClr val="3333CC"/>
              </a:solidFill>
              <a:ea typeface="微软雅黑" pitchFamily="34" charset="-122"/>
            </a:endParaRPr>
          </a:p>
          <a:p>
            <a:endParaRPr lang="zh-CN" altLang="en-US" dirty="0" smtClean="0">
              <a:ea typeface="微软雅黑" pitchFamily="34" charset="-122"/>
            </a:endParaRPr>
          </a:p>
          <a:p>
            <a:endParaRPr lang="zh-CN" altLang="en-US" dirty="0" smtClean="0">
              <a:ea typeface="微软雅黑" pitchFamily="34" charset="-122"/>
            </a:endParaRPr>
          </a:p>
          <a:p>
            <a:endParaRPr lang="zh-CN" altLang="en-US" dirty="0" smtClean="0">
              <a:ea typeface="微软雅黑" pitchFamily="34" charset="-122"/>
            </a:endParaRPr>
          </a:p>
          <a:p>
            <a:r>
              <a:rPr lang="zh-CN" altLang="en-US" sz="2200" dirty="0" smtClean="0">
                <a:ea typeface="微软雅黑" pitchFamily="34" charset="-122"/>
              </a:rPr>
              <a:t>汇编指令是机器指令的符号表示（</a:t>
            </a:r>
            <a:r>
              <a:rPr lang="zh-CN" altLang="en-US" sz="2200" dirty="0" smtClean="0">
                <a:solidFill>
                  <a:srgbClr val="0000FF"/>
                </a:solidFill>
                <a:ea typeface="微软雅黑" pitchFamily="34" charset="-122"/>
              </a:rPr>
              <a:t>可能有不同的格式</a:t>
            </a:r>
            <a:r>
              <a:rPr lang="zh-CN" altLang="en-US" sz="2200" dirty="0" smtClean="0">
                <a:ea typeface="微软雅黑" pitchFamily="34" charset="-122"/>
              </a:rPr>
              <a:t>）</a:t>
            </a:r>
          </a:p>
          <a:p>
            <a:endParaRPr lang="en-US" altLang="zh-CN" sz="2200" dirty="0" smtClean="0">
              <a:ea typeface="微软雅黑" pitchFamily="34" charset="-122"/>
            </a:endParaRPr>
          </a:p>
          <a:p>
            <a:endParaRPr lang="en-US" altLang="zh-CN" dirty="0" smtClean="0">
              <a:ea typeface="微软雅黑" pitchFamily="34" charset="-122"/>
            </a:endParaRPr>
          </a:p>
          <a:p>
            <a:pPr lvl="1">
              <a:buFontTx/>
              <a:buNone/>
            </a:pPr>
            <a:r>
              <a:rPr lang="en-US" altLang="zh-CN" sz="2200" dirty="0" err="1" smtClean="0">
                <a:latin typeface="微软雅黑" pitchFamily="34" charset="-122"/>
                <a:ea typeface="微软雅黑" pitchFamily="34" charset="-122"/>
              </a:rPr>
              <a:t>mov</a:t>
            </a:r>
            <a:r>
              <a:rPr lang="zh-CN" altLang="en-US" sz="2200" dirty="0" smtClean="0">
                <a:latin typeface="微软雅黑" pitchFamily="34" charset="-122"/>
                <a:ea typeface="微软雅黑" pitchFamily="34" charset="-122"/>
              </a:rPr>
              <a:t>、</a:t>
            </a:r>
            <a:r>
              <a:rPr lang="en-US" altLang="zh-CN" sz="2200" dirty="0" err="1" smtClean="0">
                <a:latin typeface="微软雅黑" pitchFamily="34" charset="-122"/>
                <a:ea typeface="微软雅黑" pitchFamily="34" charset="-122"/>
              </a:rPr>
              <a:t>movb</a:t>
            </a:r>
            <a:r>
              <a:rPr lang="zh-CN" altLang="en-US" sz="2200" dirty="0" smtClean="0">
                <a:latin typeface="微软雅黑" pitchFamily="34" charset="-122"/>
                <a:ea typeface="微软雅黑" pitchFamily="34" charset="-122"/>
              </a:rPr>
              <a:t>、</a:t>
            </a:r>
            <a:r>
              <a:rPr lang="en-US" altLang="zh-CN" sz="2200" dirty="0" err="1" smtClean="0">
                <a:latin typeface="微软雅黑" pitchFamily="34" charset="-122"/>
                <a:ea typeface="微软雅黑" pitchFamily="34" charset="-122"/>
              </a:rPr>
              <a:t>bx</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a:t>
            </a:r>
            <a:r>
              <a:rPr lang="en-US" altLang="zh-CN" sz="2200" dirty="0" err="1" smtClean="0">
                <a:latin typeface="微软雅黑" pitchFamily="34" charset="-122"/>
                <a:ea typeface="微软雅黑" pitchFamily="34" charset="-122"/>
              </a:rPr>
              <a:t>bx</a:t>
            </a:r>
            <a:r>
              <a:rPr lang="zh-CN" altLang="en-US" sz="2200" dirty="0" smtClean="0">
                <a:latin typeface="微软雅黑" pitchFamily="34" charset="-122"/>
                <a:ea typeface="微软雅黑" pitchFamily="34" charset="-122"/>
              </a:rPr>
              <a:t>等都是</a:t>
            </a:r>
            <a:r>
              <a:rPr lang="zh-CN" altLang="en-US" sz="2200" dirty="0" smtClean="0">
                <a:solidFill>
                  <a:srgbClr val="FF0000"/>
                </a:solidFill>
                <a:latin typeface="微软雅黑" pitchFamily="34" charset="-122"/>
                <a:ea typeface="微软雅黑" pitchFamily="34" charset="-122"/>
              </a:rPr>
              <a:t>助记符</a:t>
            </a:r>
          </a:p>
          <a:p>
            <a:pPr lvl="1">
              <a:buFontTx/>
              <a:buNone/>
            </a:pPr>
            <a:r>
              <a:rPr lang="zh-CN" altLang="en-US" sz="2200" dirty="0" smtClean="0">
                <a:solidFill>
                  <a:schemeClr val="tx1"/>
                </a:solidFill>
                <a:latin typeface="微软雅黑" pitchFamily="34" charset="-122"/>
                <a:ea typeface="微软雅黑" pitchFamily="34" charset="-122"/>
              </a:rPr>
              <a:t>指令的功能为：</a:t>
            </a:r>
            <a:r>
              <a:rPr lang="en-US" altLang="zh-CN" sz="2200" dirty="0" smtClean="0">
                <a:solidFill>
                  <a:srgbClr val="007635"/>
                </a:solidFill>
                <a:latin typeface="微软雅黑" pitchFamily="34" charset="-122"/>
                <a:ea typeface="微软雅黑" pitchFamily="34" charset="-122"/>
              </a:rPr>
              <a:t>M[</a:t>
            </a:r>
            <a:r>
              <a:rPr lang="en-US" altLang="zh-CN" sz="2200" dirty="0" smtClean="0">
                <a:solidFill>
                  <a:schemeClr val="tx1"/>
                </a:solidFill>
                <a:latin typeface="微软雅黑" pitchFamily="34" charset="-122"/>
                <a:ea typeface="微软雅黑" pitchFamily="34" charset="-122"/>
              </a:rPr>
              <a:t>R[</a:t>
            </a:r>
            <a:r>
              <a:rPr lang="en-US" altLang="zh-CN" sz="2200" dirty="0" err="1" smtClean="0">
                <a:solidFill>
                  <a:schemeClr val="tx1"/>
                </a:solidFill>
                <a:latin typeface="微软雅黑" pitchFamily="34" charset="-122"/>
                <a:ea typeface="微软雅黑" pitchFamily="34" charset="-122"/>
              </a:rPr>
              <a:t>bx</a:t>
            </a:r>
            <a:r>
              <a:rPr lang="en-US" altLang="zh-CN" sz="2200" dirty="0" smtClean="0">
                <a:solidFill>
                  <a:schemeClr val="tx1"/>
                </a:solidFill>
                <a:latin typeface="微软雅黑" pitchFamily="34" charset="-122"/>
                <a:ea typeface="微软雅黑" pitchFamily="34" charset="-122"/>
              </a:rPr>
              <a:t>]+R[di]-6</a:t>
            </a:r>
            <a:r>
              <a:rPr lang="en-US" altLang="zh-CN" sz="2200" dirty="0" smtClean="0">
                <a:solidFill>
                  <a:srgbClr val="007635"/>
                </a:solidFill>
                <a:latin typeface="微软雅黑" pitchFamily="34" charset="-122"/>
                <a:ea typeface="微软雅黑" pitchFamily="34" charset="-122"/>
              </a:rPr>
              <a:t>]</a:t>
            </a:r>
            <a:r>
              <a:rPr lang="en-US" altLang="zh-CN" sz="2400" dirty="0" smtClean="0">
                <a:solidFill>
                  <a:srgbClr val="007635"/>
                </a:solidFill>
                <a:latin typeface="微软雅黑" pitchFamily="34" charset="-122"/>
                <a:ea typeface="微软雅黑" pitchFamily="34" charset="-122"/>
              </a:rPr>
              <a:t>←</a:t>
            </a:r>
            <a:r>
              <a:rPr lang="en-US" altLang="zh-CN" sz="2200" dirty="0" smtClean="0">
                <a:solidFill>
                  <a:srgbClr val="CC3300"/>
                </a:solidFill>
                <a:latin typeface="微软雅黑" pitchFamily="34" charset="-122"/>
                <a:ea typeface="微软雅黑" pitchFamily="34" charset="-122"/>
              </a:rPr>
              <a:t>R[cl]</a:t>
            </a:r>
            <a:r>
              <a:rPr lang="en-US" altLang="zh-CN" sz="2400" dirty="0" smtClean="0">
                <a:solidFill>
                  <a:srgbClr val="CC3300"/>
                </a:solidFill>
                <a:latin typeface="微软雅黑" pitchFamily="34" charset="-122"/>
                <a:ea typeface="微软雅黑" pitchFamily="34" charset="-122"/>
              </a:rPr>
              <a:t> </a:t>
            </a:r>
            <a:endParaRPr lang="zh-CN" altLang="en-US" sz="2400" dirty="0" smtClean="0">
              <a:solidFill>
                <a:srgbClr val="CC3300"/>
              </a:solidFill>
              <a:latin typeface="微软雅黑" pitchFamily="34" charset="-122"/>
              <a:ea typeface="微软雅黑" pitchFamily="34" charset="-122"/>
            </a:endParaRPr>
          </a:p>
        </p:txBody>
      </p:sp>
      <p:grpSp>
        <p:nvGrpSpPr>
          <p:cNvPr id="744452" name="Group 4"/>
          <p:cNvGrpSpPr>
            <a:grpSpLocks/>
          </p:cNvGrpSpPr>
          <p:nvPr/>
        </p:nvGrpSpPr>
        <p:grpSpPr bwMode="auto">
          <a:xfrm>
            <a:off x="1150938" y="2048508"/>
            <a:ext cx="6840538" cy="1560512"/>
            <a:chOff x="867" y="1253"/>
            <a:chExt cx="4026" cy="983"/>
          </a:xfrm>
        </p:grpSpPr>
        <p:pic>
          <p:nvPicPr>
            <p:cNvPr id="744453" name="Picture 5"/>
            <p:cNvPicPr>
              <a:picLocks noChangeAspect="1" noChangeArrowheads="1"/>
            </p:cNvPicPr>
            <p:nvPr/>
          </p:nvPicPr>
          <p:blipFill>
            <a:blip r:embed="rId2"/>
            <a:srcRect/>
            <a:stretch>
              <a:fillRect/>
            </a:stretch>
          </p:blipFill>
          <p:spPr bwMode="auto">
            <a:xfrm>
              <a:off x="867" y="1253"/>
              <a:ext cx="3799" cy="510"/>
            </a:xfrm>
            <a:prstGeom prst="rect">
              <a:avLst/>
            </a:prstGeom>
            <a:noFill/>
            <a:ln w="9525">
              <a:noFill/>
              <a:miter lim="800000"/>
              <a:headEnd/>
              <a:tailEnd/>
            </a:ln>
          </p:spPr>
        </p:pic>
        <p:sp>
          <p:nvSpPr>
            <p:cNvPr id="744454" name="Text Box 6"/>
            <p:cNvSpPr txBox="1">
              <a:spLocks noChangeArrowheads="1"/>
            </p:cNvSpPr>
            <p:nvPr/>
          </p:nvSpPr>
          <p:spPr bwMode="auto">
            <a:xfrm>
              <a:off x="867" y="1986"/>
              <a:ext cx="402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dirty="0">
                  <a:solidFill>
                    <a:srgbClr val="007635"/>
                  </a:solidFill>
                </a:rPr>
                <a:t>操作码            寻址方式  寄存器编号            立即数</a:t>
              </a:r>
              <a:r>
                <a:rPr lang="en-US" altLang="zh-CN" sz="2000" dirty="0">
                  <a:solidFill>
                    <a:srgbClr val="007635"/>
                  </a:solidFill>
                </a:rPr>
                <a:t>(</a:t>
              </a:r>
              <a:r>
                <a:rPr lang="zh-CN" altLang="en-US" sz="2000" dirty="0">
                  <a:solidFill>
                    <a:srgbClr val="007635"/>
                  </a:solidFill>
                </a:rPr>
                <a:t>位移量</a:t>
              </a:r>
              <a:r>
                <a:rPr lang="en-US" altLang="zh-CN" sz="2000" dirty="0">
                  <a:solidFill>
                    <a:srgbClr val="007635"/>
                  </a:solidFill>
                </a:rPr>
                <a:t>)</a:t>
              </a:r>
            </a:p>
          </p:txBody>
        </p:sp>
        <p:sp>
          <p:nvSpPr>
            <p:cNvPr id="744455" name="Line 7"/>
            <p:cNvSpPr>
              <a:spLocks noChangeShapeType="1"/>
            </p:cNvSpPr>
            <p:nvPr/>
          </p:nvSpPr>
          <p:spPr bwMode="auto">
            <a:xfrm flipV="1">
              <a:off x="1207" y="1735"/>
              <a:ext cx="114" cy="255"/>
            </a:xfrm>
            <a:prstGeom prst="line">
              <a:avLst/>
            </a:prstGeom>
            <a:noFill/>
            <a:ln w="38100">
              <a:solidFill>
                <a:srgbClr val="FF0000"/>
              </a:solidFill>
              <a:round/>
              <a:headEnd/>
              <a:tailEnd type="triangle" w="med" len="med"/>
            </a:ln>
            <a:effectLst/>
          </p:spPr>
          <p:txBody>
            <a:bodyPr/>
            <a:lstStyle/>
            <a:p>
              <a:endParaRPr lang="zh-CN" altLang="en-US"/>
            </a:p>
          </p:txBody>
        </p:sp>
        <p:sp>
          <p:nvSpPr>
            <p:cNvPr id="744456" name="Line 8"/>
            <p:cNvSpPr>
              <a:spLocks noChangeShapeType="1"/>
            </p:cNvSpPr>
            <p:nvPr/>
          </p:nvSpPr>
          <p:spPr bwMode="auto">
            <a:xfrm flipV="1">
              <a:off x="2171" y="1735"/>
              <a:ext cx="0" cy="283"/>
            </a:xfrm>
            <a:prstGeom prst="line">
              <a:avLst/>
            </a:prstGeom>
            <a:noFill/>
            <a:ln w="38100">
              <a:solidFill>
                <a:srgbClr val="FF0000"/>
              </a:solidFill>
              <a:round/>
              <a:headEnd/>
              <a:tailEnd type="triangle" w="med" len="med"/>
            </a:ln>
            <a:effectLst/>
          </p:spPr>
          <p:txBody>
            <a:bodyPr/>
            <a:lstStyle/>
            <a:p>
              <a:endParaRPr lang="zh-CN" altLang="en-US"/>
            </a:p>
          </p:txBody>
        </p:sp>
        <p:sp>
          <p:nvSpPr>
            <p:cNvPr id="744457" name="Line 9"/>
            <p:cNvSpPr>
              <a:spLocks noChangeShapeType="1"/>
            </p:cNvSpPr>
            <p:nvPr/>
          </p:nvSpPr>
          <p:spPr bwMode="auto">
            <a:xfrm flipH="1" flipV="1">
              <a:off x="2795" y="1735"/>
              <a:ext cx="28" cy="255"/>
            </a:xfrm>
            <a:prstGeom prst="line">
              <a:avLst/>
            </a:prstGeom>
            <a:noFill/>
            <a:ln w="38100">
              <a:solidFill>
                <a:srgbClr val="FF0000"/>
              </a:solidFill>
              <a:round/>
              <a:headEnd/>
              <a:tailEnd type="triangle" w="med" len="med"/>
            </a:ln>
            <a:effectLst/>
          </p:spPr>
          <p:txBody>
            <a:bodyPr/>
            <a:lstStyle/>
            <a:p>
              <a:endParaRPr lang="zh-CN" altLang="en-US"/>
            </a:p>
          </p:txBody>
        </p:sp>
        <p:sp>
          <p:nvSpPr>
            <p:cNvPr id="744458" name="Line 10"/>
            <p:cNvSpPr>
              <a:spLocks noChangeShapeType="1"/>
            </p:cNvSpPr>
            <p:nvPr/>
          </p:nvSpPr>
          <p:spPr bwMode="auto">
            <a:xfrm flipV="1">
              <a:off x="2852" y="1735"/>
              <a:ext cx="340" cy="255"/>
            </a:xfrm>
            <a:prstGeom prst="line">
              <a:avLst/>
            </a:prstGeom>
            <a:noFill/>
            <a:ln w="38100">
              <a:solidFill>
                <a:srgbClr val="FF0000"/>
              </a:solidFill>
              <a:round/>
              <a:headEnd/>
              <a:tailEnd type="triangle" w="med" len="med"/>
            </a:ln>
            <a:effectLst/>
          </p:spPr>
          <p:txBody>
            <a:bodyPr/>
            <a:lstStyle/>
            <a:p>
              <a:endParaRPr lang="zh-CN" altLang="en-US"/>
            </a:p>
          </p:txBody>
        </p:sp>
        <p:sp>
          <p:nvSpPr>
            <p:cNvPr id="744459" name="Line 11"/>
            <p:cNvSpPr>
              <a:spLocks noChangeShapeType="1"/>
            </p:cNvSpPr>
            <p:nvPr/>
          </p:nvSpPr>
          <p:spPr bwMode="auto">
            <a:xfrm flipV="1">
              <a:off x="4269" y="1735"/>
              <a:ext cx="28" cy="255"/>
            </a:xfrm>
            <a:prstGeom prst="line">
              <a:avLst/>
            </a:prstGeom>
            <a:noFill/>
            <a:ln w="38100">
              <a:solidFill>
                <a:srgbClr val="FF0000"/>
              </a:solidFill>
              <a:round/>
              <a:headEnd/>
              <a:tailEnd type="triangle" w="med" len="med"/>
            </a:ln>
            <a:effectLst/>
          </p:spPr>
          <p:txBody>
            <a:bodyPr/>
            <a:lstStyle/>
            <a:p>
              <a:endParaRPr lang="zh-CN" altLang="en-US"/>
            </a:p>
          </p:txBody>
        </p:sp>
      </p:grpSp>
      <p:grpSp>
        <p:nvGrpSpPr>
          <p:cNvPr id="744460" name="Group 12"/>
          <p:cNvGrpSpPr>
            <a:grpSpLocks/>
          </p:cNvGrpSpPr>
          <p:nvPr/>
        </p:nvGrpSpPr>
        <p:grpSpPr bwMode="auto">
          <a:xfrm>
            <a:off x="1150938" y="4149725"/>
            <a:ext cx="7470775" cy="862013"/>
            <a:chOff x="725" y="2755"/>
            <a:chExt cx="4706" cy="543"/>
          </a:xfrm>
        </p:grpSpPr>
        <p:sp>
          <p:nvSpPr>
            <p:cNvPr id="744461" name="Rectangle 13"/>
            <p:cNvSpPr>
              <a:spLocks noChangeArrowheads="1"/>
            </p:cNvSpPr>
            <p:nvPr/>
          </p:nvSpPr>
          <p:spPr bwMode="auto">
            <a:xfrm>
              <a:off x="725" y="2755"/>
              <a:ext cx="1635" cy="288"/>
            </a:xfrm>
            <a:prstGeom prst="rect">
              <a:avLst/>
            </a:prstGeom>
            <a:noFill/>
            <a:ln w="9525">
              <a:noFill/>
              <a:miter lim="800000"/>
              <a:headEnd/>
              <a:tailEnd/>
            </a:ln>
            <a:effectLst/>
          </p:spPr>
          <p:txBody>
            <a:bodyPr wrap="none">
              <a:spAutoFit/>
            </a:bodyPr>
            <a:lstStyle/>
            <a:p>
              <a:pPr eaLnBrk="1" hangingPunct="1"/>
              <a:r>
                <a:rPr lang="en-US" altLang="zh-CN" sz="2400">
                  <a:solidFill>
                    <a:srgbClr val="FF0000"/>
                  </a:solidFill>
                  <a:latin typeface="Arial" pitchFamily="34" charset="0"/>
                  <a:ea typeface="宋体" pitchFamily="2" charset="-122"/>
                </a:rPr>
                <a:t>mov [bx+di-6], cl</a:t>
              </a:r>
              <a:endParaRPr lang="zh-CN" altLang="en-US" sz="2400">
                <a:solidFill>
                  <a:srgbClr val="FF0000"/>
                </a:solidFill>
                <a:latin typeface="Arial" pitchFamily="34" charset="0"/>
                <a:ea typeface="宋体" pitchFamily="2" charset="-122"/>
              </a:endParaRPr>
            </a:p>
          </p:txBody>
        </p:sp>
        <p:sp>
          <p:nvSpPr>
            <p:cNvPr id="744462" name="Rectangle 14"/>
            <p:cNvSpPr>
              <a:spLocks noChangeArrowheads="1"/>
            </p:cNvSpPr>
            <p:nvPr/>
          </p:nvSpPr>
          <p:spPr bwMode="auto">
            <a:xfrm>
              <a:off x="2993" y="2779"/>
              <a:ext cx="2438" cy="288"/>
            </a:xfrm>
            <a:prstGeom prst="rect">
              <a:avLst/>
            </a:prstGeom>
            <a:noFill/>
            <a:ln w="9525">
              <a:noFill/>
              <a:miter lim="800000"/>
              <a:headEnd/>
              <a:tailEnd/>
            </a:ln>
            <a:effectLst/>
          </p:spPr>
          <p:txBody>
            <a:bodyPr>
              <a:spAutoFit/>
            </a:bodyPr>
            <a:lstStyle/>
            <a:p>
              <a:pPr eaLnBrk="1" hangingPunct="1"/>
              <a:r>
                <a:rPr lang="en-US" altLang="zh-CN" sz="2400">
                  <a:solidFill>
                    <a:srgbClr val="FF0000"/>
                  </a:solidFill>
                  <a:latin typeface="Arial" pitchFamily="34" charset="0"/>
                  <a:ea typeface="宋体" pitchFamily="2" charset="-122"/>
                </a:rPr>
                <a:t>movb %cl, -6(%bx,%di)</a:t>
              </a:r>
              <a:endParaRPr lang="zh-CN" altLang="en-US" sz="2400">
                <a:solidFill>
                  <a:srgbClr val="FF0000"/>
                </a:solidFill>
                <a:latin typeface="Arial" pitchFamily="34" charset="0"/>
                <a:ea typeface="宋体" pitchFamily="2" charset="-122"/>
              </a:endParaRPr>
            </a:p>
          </p:txBody>
        </p:sp>
        <p:sp>
          <p:nvSpPr>
            <p:cNvPr id="744463" name="Text Box 15"/>
            <p:cNvSpPr txBox="1">
              <a:spLocks noChangeArrowheads="1"/>
            </p:cNvSpPr>
            <p:nvPr/>
          </p:nvSpPr>
          <p:spPr bwMode="auto">
            <a:xfrm>
              <a:off x="2511" y="2784"/>
              <a:ext cx="312" cy="288"/>
            </a:xfrm>
            <a:prstGeom prst="rect">
              <a:avLst/>
            </a:prstGeom>
            <a:noFill/>
            <a:ln w="9525">
              <a:noFill/>
              <a:miter lim="800000"/>
              <a:headEnd/>
              <a:tailEnd/>
            </a:ln>
            <a:effectLst/>
          </p:spPr>
          <p:txBody>
            <a:bodyPr>
              <a:spAutoFit/>
            </a:bodyPr>
            <a:lstStyle/>
            <a:p>
              <a:pPr eaLnBrk="1" hangingPunct="1">
                <a:spcBef>
                  <a:spcPct val="50000"/>
                </a:spcBef>
              </a:pPr>
              <a:r>
                <a:rPr lang="zh-CN" altLang="en-US" sz="2400" dirty="0">
                  <a:latin typeface="Arial" pitchFamily="34" charset="0"/>
                </a:rPr>
                <a:t>或</a:t>
              </a:r>
            </a:p>
          </p:txBody>
        </p:sp>
        <p:sp>
          <p:nvSpPr>
            <p:cNvPr id="744464" name="Text Box 16"/>
            <p:cNvSpPr txBox="1">
              <a:spLocks noChangeArrowheads="1"/>
            </p:cNvSpPr>
            <p:nvPr/>
          </p:nvSpPr>
          <p:spPr bwMode="auto">
            <a:xfrm>
              <a:off x="1151" y="3067"/>
              <a:ext cx="1134"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FF"/>
                  </a:solidFill>
                </a:rPr>
                <a:t>Intel</a:t>
              </a:r>
              <a:r>
                <a:rPr lang="zh-CN" altLang="en-US">
                  <a:solidFill>
                    <a:srgbClr val="0000FF"/>
                  </a:solidFill>
                </a:rPr>
                <a:t>格式</a:t>
              </a:r>
            </a:p>
          </p:txBody>
        </p:sp>
        <p:sp>
          <p:nvSpPr>
            <p:cNvPr id="744465" name="Text Box 17"/>
            <p:cNvSpPr txBox="1">
              <a:spLocks noChangeArrowheads="1"/>
            </p:cNvSpPr>
            <p:nvPr/>
          </p:nvSpPr>
          <p:spPr bwMode="auto">
            <a:xfrm>
              <a:off x="3560" y="3067"/>
              <a:ext cx="1134"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FF"/>
                  </a:solidFill>
                </a:rPr>
                <a:t>AT&amp;T </a:t>
              </a:r>
              <a:r>
                <a:rPr lang="zh-CN" altLang="en-US">
                  <a:solidFill>
                    <a:srgbClr val="0000FF"/>
                  </a:solidFill>
                </a:rPr>
                <a:t>格式</a:t>
              </a:r>
            </a:p>
          </p:txBody>
        </p:sp>
      </p:grpSp>
      <p:grpSp>
        <p:nvGrpSpPr>
          <p:cNvPr id="744467" name="Group 19"/>
          <p:cNvGrpSpPr>
            <a:grpSpLocks/>
          </p:cNvGrpSpPr>
          <p:nvPr/>
        </p:nvGrpSpPr>
        <p:grpSpPr bwMode="auto">
          <a:xfrm>
            <a:off x="0" y="5903913"/>
            <a:ext cx="6345238" cy="666750"/>
            <a:chOff x="0" y="3719"/>
            <a:chExt cx="3997" cy="420"/>
          </a:xfrm>
        </p:grpSpPr>
        <p:sp>
          <p:nvSpPr>
            <p:cNvPr id="744468" name="Text Box 20"/>
            <p:cNvSpPr txBox="1">
              <a:spLocks noChangeArrowheads="1"/>
            </p:cNvSpPr>
            <p:nvPr/>
          </p:nvSpPr>
          <p:spPr bwMode="auto">
            <a:xfrm>
              <a:off x="0" y="3889"/>
              <a:ext cx="3997"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CC3300"/>
                  </a:solidFill>
                </a:rPr>
                <a:t>寄存器传送语言 </a:t>
              </a:r>
              <a:r>
                <a:rPr lang="en-US" altLang="zh-CN" sz="2000">
                  <a:solidFill>
                    <a:srgbClr val="CC3300"/>
                  </a:solidFill>
                </a:rPr>
                <a:t>RTL</a:t>
              </a:r>
              <a:r>
                <a:rPr lang="zh-CN" altLang="en-US" sz="2000">
                  <a:solidFill>
                    <a:srgbClr val="CC3300"/>
                  </a:solidFill>
                </a:rPr>
                <a:t>（</a:t>
              </a:r>
              <a:r>
                <a:rPr lang="en-US" altLang="zh-CN" sz="2000">
                  <a:solidFill>
                    <a:srgbClr val="CC3300"/>
                  </a:solidFill>
                </a:rPr>
                <a:t>Register Transfer Language</a:t>
              </a:r>
              <a:r>
                <a:rPr lang="zh-CN" altLang="en-US" sz="2000">
                  <a:solidFill>
                    <a:srgbClr val="CC3300"/>
                  </a:solidFill>
                </a:rPr>
                <a:t>）</a:t>
              </a:r>
              <a:r>
                <a:rPr lang="zh-CN" altLang="en-US" b="0">
                  <a:latin typeface="Arial" pitchFamily="34" charset="0"/>
                  <a:ea typeface="宋体" pitchFamily="2" charset="-122"/>
                </a:rPr>
                <a:t> </a:t>
              </a:r>
            </a:p>
          </p:txBody>
        </p:sp>
        <p:sp>
          <p:nvSpPr>
            <p:cNvPr id="744469" name="Line 21"/>
            <p:cNvSpPr>
              <a:spLocks noChangeShapeType="1"/>
            </p:cNvSpPr>
            <p:nvPr/>
          </p:nvSpPr>
          <p:spPr bwMode="auto">
            <a:xfrm flipV="1">
              <a:off x="1531" y="3719"/>
              <a:ext cx="199" cy="19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744470" name="Text Box 22"/>
          <p:cNvSpPr txBox="1">
            <a:spLocks noChangeArrowheads="1"/>
          </p:cNvSpPr>
          <p:nvPr/>
        </p:nvSpPr>
        <p:spPr bwMode="auto">
          <a:xfrm>
            <a:off x="6551613" y="5049838"/>
            <a:ext cx="2249487" cy="8636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zh-CN" sz="2000">
                <a:solidFill>
                  <a:srgbClr val="CC3300"/>
                </a:solidFill>
              </a:rPr>
              <a:t>R</a:t>
            </a:r>
            <a:r>
              <a:rPr lang="zh-CN" altLang="en-US" sz="2000">
                <a:solidFill>
                  <a:srgbClr val="CC3300"/>
                </a:solidFill>
              </a:rPr>
              <a:t>：寄存器内容</a:t>
            </a:r>
          </a:p>
          <a:p>
            <a:pPr eaLnBrk="1" hangingPunct="1">
              <a:spcBef>
                <a:spcPct val="50000"/>
              </a:spcBef>
            </a:pPr>
            <a:r>
              <a:rPr lang="en-US" altLang="zh-CN" sz="2000">
                <a:solidFill>
                  <a:srgbClr val="007635"/>
                </a:solidFill>
              </a:rPr>
              <a:t>M</a:t>
            </a:r>
            <a:r>
              <a:rPr lang="zh-CN" altLang="en-US" sz="2000">
                <a:solidFill>
                  <a:srgbClr val="007635"/>
                </a:solidFill>
              </a:rPr>
              <a:t>：存储单元内容</a:t>
            </a:r>
          </a:p>
        </p:txBody>
      </p:sp>
      <p:sp>
        <p:nvSpPr>
          <p:cNvPr id="744471" name="Text Box 23"/>
          <p:cNvSpPr txBox="1">
            <a:spLocks noChangeArrowheads="1"/>
          </p:cNvSpPr>
          <p:nvPr/>
        </p:nvSpPr>
        <p:spPr bwMode="auto">
          <a:xfrm>
            <a:off x="6643688" y="6038850"/>
            <a:ext cx="2114550" cy="641350"/>
          </a:xfrm>
          <a:prstGeom prst="rect">
            <a:avLst/>
          </a:prstGeom>
          <a:solidFill>
            <a:schemeClr val="accent1"/>
          </a:solidFill>
          <a:ln w="9525" algn="ctr">
            <a:noFill/>
            <a:miter lim="800000"/>
            <a:headEnd/>
            <a:tailEnd/>
          </a:ln>
          <a:effectLst/>
        </p:spPr>
        <p:txBody>
          <a:bodyPr>
            <a:spAutoFit/>
          </a:bodyPr>
          <a:lstStyle/>
          <a:p>
            <a:pPr marL="342900" indent="-342900">
              <a:spcBef>
                <a:spcPct val="50000"/>
              </a:spcBef>
            </a:pPr>
            <a:r>
              <a:rPr lang="zh-CN" altLang="en-US"/>
              <a:t>注：也有用</a:t>
            </a:r>
            <a:r>
              <a:rPr lang="en-US" altLang="zh-CN"/>
              <a:t>(x)</a:t>
            </a:r>
            <a:r>
              <a:rPr lang="zh-CN" altLang="en-US"/>
              <a:t>表示地址</a:t>
            </a:r>
            <a:r>
              <a:rPr lang="en-US" altLang="zh-CN"/>
              <a:t>x</a:t>
            </a:r>
            <a:r>
              <a:rPr lang="zh-CN" altLang="en-US"/>
              <a:t>中的内容</a:t>
            </a:r>
          </a:p>
        </p:txBody>
      </p:sp>
    </p:spTree>
    <p:extLst>
      <p:ext uri="{BB962C8B-B14F-4D97-AF65-F5344CB8AC3E}">
        <p14:creationId xmlns:p14="http://schemas.microsoft.com/office/powerpoint/2010/main" val="247220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4452"/>
                                        </p:tgtEl>
                                        <p:attrNameLst>
                                          <p:attrName>style.visibility</p:attrName>
                                        </p:attrNameLst>
                                      </p:cBhvr>
                                      <p:to>
                                        <p:strVal val="visible"/>
                                      </p:to>
                                    </p:set>
                                    <p:animEffect transition="in" filter="blinds(horizontal)">
                                      <p:cBhvr>
                                        <p:cTn id="7" dur="500"/>
                                        <p:tgtEl>
                                          <p:spTgt spid="744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4460"/>
                                        </p:tgtEl>
                                        <p:attrNameLst>
                                          <p:attrName>style.visibility</p:attrName>
                                        </p:attrNameLst>
                                      </p:cBhvr>
                                      <p:to>
                                        <p:strVal val="visible"/>
                                      </p:to>
                                    </p:set>
                                    <p:animEffect transition="in" filter="blinds(horizontal)">
                                      <p:cBhvr>
                                        <p:cTn id="12" dur="500"/>
                                        <p:tgtEl>
                                          <p:spTgt spid="7444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4451">
                                            <p:txEl>
                                              <p:pRg st="9" end="9"/>
                                            </p:txEl>
                                          </p:spTgt>
                                        </p:tgtEl>
                                        <p:attrNameLst>
                                          <p:attrName>style.visibility</p:attrName>
                                        </p:attrNameLst>
                                      </p:cBhvr>
                                      <p:to>
                                        <p:strVal val="visible"/>
                                      </p:to>
                                    </p:set>
                                    <p:animEffect transition="in" filter="blinds(horizontal)">
                                      <p:cBhvr>
                                        <p:cTn id="17" dur="500"/>
                                        <p:tgtEl>
                                          <p:spTgt spid="744451">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4451">
                                            <p:txEl>
                                              <p:pRg st="10" end="10"/>
                                            </p:txEl>
                                          </p:spTgt>
                                        </p:tgtEl>
                                        <p:attrNameLst>
                                          <p:attrName>style.visibility</p:attrName>
                                        </p:attrNameLst>
                                      </p:cBhvr>
                                      <p:to>
                                        <p:strVal val="visible"/>
                                      </p:to>
                                    </p:set>
                                    <p:animEffect transition="in" filter="blinds(horizontal)">
                                      <p:cBhvr>
                                        <p:cTn id="22" dur="500"/>
                                        <p:tgtEl>
                                          <p:spTgt spid="744451">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4467"/>
                                        </p:tgtEl>
                                        <p:attrNameLst>
                                          <p:attrName>style.visibility</p:attrName>
                                        </p:attrNameLst>
                                      </p:cBhvr>
                                      <p:to>
                                        <p:strVal val="visible"/>
                                      </p:to>
                                    </p:set>
                                    <p:animEffect transition="in" filter="blinds(horizontal)">
                                      <p:cBhvr>
                                        <p:cTn id="27" dur="500"/>
                                        <p:tgtEl>
                                          <p:spTgt spid="74446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4470"/>
                                        </p:tgtEl>
                                        <p:attrNameLst>
                                          <p:attrName>style.visibility</p:attrName>
                                        </p:attrNameLst>
                                      </p:cBhvr>
                                      <p:to>
                                        <p:strVal val="visible"/>
                                      </p:to>
                                    </p:set>
                                    <p:animEffect transition="in" filter="blinds(horizontal)">
                                      <p:cBhvr>
                                        <p:cTn id="32" dur="500"/>
                                        <p:tgtEl>
                                          <p:spTgt spid="74447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4471"/>
                                        </p:tgtEl>
                                        <p:attrNameLst>
                                          <p:attrName>style.visibility</p:attrName>
                                        </p:attrNameLst>
                                      </p:cBhvr>
                                      <p:to>
                                        <p:strVal val="visible"/>
                                      </p:to>
                                    </p:set>
                                    <p:animEffect transition="in" filter="blinds(horizontal)">
                                      <p:cBhvr>
                                        <p:cTn id="37" dur="500"/>
                                        <p:tgtEl>
                                          <p:spTgt spid="744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70" grpId="0" animBg="1"/>
      <p:bldP spid="7444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5"/>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800">
              <a:solidFill>
                <a:schemeClr val="accent2"/>
              </a:solidFill>
            </a:endParaRPr>
          </a:p>
        </p:txBody>
      </p:sp>
      <p:graphicFrame>
        <p:nvGraphicFramePr>
          <p:cNvPr id="422916" name="Object 4"/>
          <p:cNvGraphicFramePr>
            <a:graphicFrameLocks noChangeAspect="1"/>
          </p:cNvGraphicFramePr>
          <p:nvPr>
            <p:extLst>
              <p:ext uri="{D42A27DB-BD31-4B8C-83A1-F6EECF244321}">
                <p14:modId xmlns:p14="http://schemas.microsoft.com/office/powerpoint/2010/main" val="4154638774"/>
              </p:ext>
            </p:extLst>
          </p:nvPr>
        </p:nvGraphicFramePr>
        <p:xfrm>
          <a:off x="296863" y="863715"/>
          <a:ext cx="8275637" cy="760413"/>
        </p:xfrm>
        <a:graphic>
          <a:graphicData uri="http://schemas.openxmlformats.org/presentationml/2006/ole">
            <mc:AlternateContent xmlns:mc="http://schemas.openxmlformats.org/markup-compatibility/2006">
              <mc:Choice xmlns:v="urn:schemas-microsoft-com:vml" Requires="v">
                <p:oleObj spid="_x0000_s1052" r:id="rId3" imgW="3816096" imgH="396240" progId="Visio.Drawing.5">
                  <p:embed/>
                </p:oleObj>
              </mc:Choice>
              <mc:Fallback>
                <p:oleObj r:id="rId3" imgW="3816096" imgH="39624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3" y="863715"/>
                        <a:ext cx="8275637"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229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585" y="1695166"/>
            <a:ext cx="7824477" cy="221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5718" name="Text Box 8"/>
          <p:cNvSpPr txBox="1">
            <a:spLocks noChangeArrowheads="1"/>
          </p:cNvSpPr>
          <p:nvPr/>
        </p:nvSpPr>
        <p:spPr bwMode="auto">
          <a:xfrm>
            <a:off x="781050" y="800100"/>
            <a:ext cx="20097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lang="zh-CN" altLang="en-US" sz="800">
              <a:solidFill>
                <a:schemeClr val="accent2"/>
              </a:solidFill>
            </a:endParaRPr>
          </a:p>
        </p:txBody>
      </p:sp>
      <p:sp>
        <p:nvSpPr>
          <p:cNvPr id="755720" name="Text Box 12"/>
          <p:cNvSpPr txBox="1">
            <a:spLocks noChangeArrowheads="1"/>
          </p:cNvSpPr>
          <p:nvPr/>
        </p:nvSpPr>
        <p:spPr bwMode="auto">
          <a:xfrm>
            <a:off x="350838" y="4508633"/>
            <a:ext cx="8407400" cy="2205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00CC"/>
                </a:solidFill>
                <a:latin typeface="微软雅黑" panose="020B0503020204020204" pitchFamily="34" charset="-122"/>
                <a:ea typeface="微软雅黑" panose="020B0503020204020204" pitchFamily="34" charset="-122"/>
              </a:rPr>
              <a:t>Instruction Prefix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个字节（可选）</a:t>
            </a:r>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0000CC"/>
                </a:solidFill>
                <a:latin typeface="微软雅黑" panose="020B0503020204020204" pitchFamily="34" charset="-122"/>
                <a:ea typeface="微软雅黑" panose="020B0503020204020204" pitchFamily="34" charset="-122"/>
              </a:rPr>
              <a:t>Address-Size Prefix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切换</a:t>
            </a:r>
            <a:r>
              <a:rPr lang="zh-CN" altLang="en-US" sz="2000" dirty="0">
                <a:latin typeface="微软雅黑" panose="020B0503020204020204" pitchFamily="34" charset="-122"/>
                <a:ea typeface="微软雅黑" panose="020B0503020204020204" pitchFamily="34" charset="-122"/>
              </a:rPr>
              <a:t>默认地址长度为</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位或</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个字节（可选）</a:t>
            </a:r>
            <a:r>
              <a:rPr lang="en-US" altLang="zh-CN" sz="2000" dirty="0">
                <a:solidFill>
                  <a:srgbClr val="FF0000"/>
                </a:solidFill>
                <a:latin typeface="微软雅黑" panose="020B0503020204020204" pitchFamily="34" charset="-122"/>
                <a:ea typeface="微软雅黑" panose="020B0503020204020204" pitchFamily="34" charset="-122"/>
              </a:rPr>
              <a:t>0x67</a:t>
            </a:r>
            <a:endParaRPr lang="zh-CN" altLang="en-US" sz="2000" dirty="0">
              <a:latin typeface="微软雅黑" panose="020B0503020204020204" pitchFamily="34" charset="-122"/>
              <a:ea typeface="微软雅黑" panose="020B0503020204020204" pitchFamily="34" charset="-122"/>
            </a:endParaRPr>
          </a:p>
          <a:p>
            <a:r>
              <a:rPr lang="en-US" altLang="zh-CN" sz="2000" dirty="0">
                <a:solidFill>
                  <a:srgbClr val="0000CC"/>
                </a:solidFill>
                <a:latin typeface="微软雅黑" panose="020B0503020204020204" pitchFamily="34" charset="-122"/>
                <a:ea typeface="微软雅黑" panose="020B0503020204020204" pitchFamily="34" charset="-122"/>
              </a:rPr>
              <a:t>Operand-Size Prefix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切换</a:t>
            </a:r>
            <a:r>
              <a:rPr lang="zh-CN" altLang="en-US" sz="2000" dirty="0">
                <a:latin typeface="微软雅黑" panose="020B0503020204020204" pitchFamily="34" charset="-122"/>
                <a:ea typeface="微软雅黑" panose="020B0503020204020204" pitchFamily="34" charset="-122"/>
              </a:rPr>
              <a:t>默认操作数长度为</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位或</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个字节（可选）</a:t>
            </a:r>
            <a:r>
              <a:rPr lang="en-US" altLang="zh-CN" sz="2000" dirty="0">
                <a:solidFill>
                  <a:srgbClr val="FF0000"/>
                </a:solidFill>
                <a:latin typeface="微软雅黑" panose="020B0503020204020204" pitchFamily="34" charset="-122"/>
                <a:ea typeface="微软雅黑" panose="020B0503020204020204" pitchFamily="34" charset="-122"/>
              </a:rPr>
              <a:t> 0x66</a:t>
            </a:r>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0000CC"/>
                </a:solidFill>
                <a:latin typeface="微软雅黑" panose="020B0503020204020204" pitchFamily="34" charset="-122"/>
                <a:ea typeface="微软雅黑" panose="020B0503020204020204" pitchFamily="34" charset="-122"/>
              </a:rPr>
              <a:t>Segment Override</a:t>
            </a:r>
            <a:r>
              <a:rPr lang="zh-CN" altLang="en-US" sz="2000" dirty="0">
                <a:latin typeface="微软雅黑" panose="020B0503020204020204" pitchFamily="34" charset="-122"/>
                <a:ea typeface="微软雅黑" panose="020B0503020204020204" pitchFamily="34" charset="-122"/>
              </a:rPr>
              <a:t>：若需要，用指定的段寄存器取代缺省段寄存器，</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个字节（可选）</a:t>
            </a:r>
            <a:endParaRPr lang="en-US" altLang="zh-CN" sz="2000" dirty="0">
              <a:latin typeface="微软雅黑" panose="020B0503020204020204" pitchFamily="34" charset="-122"/>
              <a:ea typeface="微软雅黑" panose="020B0503020204020204" pitchFamily="34" charset="-122"/>
            </a:endParaRPr>
          </a:p>
        </p:txBody>
      </p:sp>
      <p:sp>
        <p:nvSpPr>
          <p:cNvPr id="755724" name="Rectangle 12"/>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4000" b="1">
                <a:solidFill>
                  <a:srgbClr val="CC3300"/>
                </a:solidFill>
                <a:latin typeface="Arial" pitchFamily="34" charset="0"/>
                <a:ea typeface="黑体" pitchFamily="49" charset="-122"/>
              </a:defRPr>
            </a:lvl1pPr>
            <a:lvl2pPr algn="ctr">
              <a:defRPr sz="4000" b="1">
                <a:solidFill>
                  <a:srgbClr val="CC3300"/>
                </a:solidFill>
                <a:latin typeface="Arial" pitchFamily="34" charset="0"/>
                <a:ea typeface="黑体" pitchFamily="49" charset="-122"/>
              </a:defRPr>
            </a:lvl2pPr>
            <a:lvl3pPr algn="ctr">
              <a:defRPr sz="4000" b="1">
                <a:solidFill>
                  <a:srgbClr val="CC3300"/>
                </a:solidFill>
                <a:latin typeface="Arial" pitchFamily="34" charset="0"/>
                <a:ea typeface="黑体" pitchFamily="49" charset="-122"/>
              </a:defRPr>
            </a:lvl3pPr>
            <a:lvl4pPr algn="ctr">
              <a:defRPr sz="4000" b="1">
                <a:solidFill>
                  <a:srgbClr val="CC3300"/>
                </a:solidFill>
                <a:latin typeface="Arial" pitchFamily="34" charset="0"/>
                <a:ea typeface="黑体" pitchFamily="49" charset="-122"/>
              </a:defRPr>
            </a:lvl4pPr>
            <a:lvl5pPr algn="ctr">
              <a:defRPr sz="4000" b="1">
                <a:solidFill>
                  <a:srgbClr val="CC3300"/>
                </a:solidFill>
                <a:latin typeface="Arial" pitchFamily="34" charset="0"/>
                <a:ea typeface="黑体" pitchFamily="49" charset="-122"/>
              </a:defRPr>
            </a:lvl5pPr>
            <a:lvl6pPr marL="457200" algn="ctr" eaLnBrk="0" fontAlgn="base" hangingPunct="0">
              <a:spcBef>
                <a:spcPct val="0"/>
              </a:spcBef>
              <a:spcAft>
                <a:spcPct val="0"/>
              </a:spcAft>
              <a:defRPr sz="4000" b="1">
                <a:solidFill>
                  <a:srgbClr val="CC3300"/>
                </a:solidFill>
                <a:latin typeface="Arial" pitchFamily="34" charset="0"/>
                <a:ea typeface="黑体" pitchFamily="49" charset="-122"/>
              </a:defRPr>
            </a:lvl6pPr>
            <a:lvl7pPr marL="914400" algn="ctr" eaLnBrk="0" fontAlgn="base" hangingPunct="0">
              <a:spcBef>
                <a:spcPct val="0"/>
              </a:spcBef>
              <a:spcAft>
                <a:spcPct val="0"/>
              </a:spcAft>
              <a:defRPr sz="4000" b="1">
                <a:solidFill>
                  <a:srgbClr val="CC3300"/>
                </a:solidFill>
                <a:latin typeface="Arial" pitchFamily="34" charset="0"/>
                <a:ea typeface="黑体" pitchFamily="49" charset="-122"/>
              </a:defRPr>
            </a:lvl7pPr>
            <a:lvl8pPr marL="1371600" algn="ctr" eaLnBrk="0" fontAlgn="base" hangingPunct="0">
              <a:spcBef>
                <a:spcPct val="0"/>
              </a:spcBef>
              <a:spcAft>
                <a:spcPct val="0"/>
              </a:spcAft>
              <a:defRPr sz="4000" b="1">
                <a:solidFill>
                  <a:srgbClr val="CC3300"/>
                </a:solidFill>
                <a:latin typeface="Arial" pitchFamily="34" charset="0"/>
                <a:ea typeface="黑体" pitchFamily="49" charset="-122"/>
              </a:defRPr>
            </a:lvl8pPr>
            <a:lvl9pPr marL="1828800" algn="ctr" eaLnBrk="0" fontAlgn="base" hangingPunct="0">
              <a:spcBef>
                <a:spcPct val="0"/>
              </a:spcBef>
              <a:spcAft>
                <a:spcPct val="0"/>
              </a:spcAft>
              <a:defRPr sz="4000" b="1">
                <a:solidFill>
                  <a:srgbClr val="CC3300"/>
                </a:solidFill>
                <a:latin typeface="Arial" pitchFamily="34" charset="0"/>
                <a:ea typeface="黑体" pitchFamily="49" charset="-122"/>
              </a:defRPr>
            </a:lvl9pPr>
          </a:lstStyle>
          <a:p>
            <a:r>
              <a:rPr lang="en-US" altLang="zh-CN" sz="3600"/>
              <a:t>IA-32</a:t>
            </a:r>
            <a:r>
              <a:rPr lang="zh-CN" altLang="en-US" sz="3600"/>
              <a:t>机器指令格式</a:t>
            </a:r>
          </a:p>
        </p:txBody>
      </p:sp>
      <p:sp>
        <p:nvSpPr>
          <p:cNvPr id="2" name="矩形 1"/>
          <p:cNvSpPr/>
          <p:nvPr/>
        </p:nvSpPr>
        <p:spPr>
          <a:xfrm>
            <a:off x="386534" y="3862789"/>
            <a:ext cx="8319315" cy="646331"/>
          </a:xfrm>
          <a:prstGeom prst="rect">
            <a:avLst/>
          </a:prstGeom>
        </p:spPr>
        <p:txBody>
          <a:bodyPr wrap="square">
            <a:spAutoFit/>
          </a:bodyPr>
          <a:lstStyle/>
          <a:p>
            <a:pPr>
              <a:spcBef>
                <a:spcPct val="15000"/>
              </a:spcBef>
            </a:pPr>
            <a:r>
              <a:rPr lang="zh-CN" altLang="en-US" dirty="0">
                <a:solidFill>
                  <a:srgbClr val="3333CC"/>
                </a:solidFill>
              </a:rPr>
              <a:t>操作码</a:t>
            </a:r>
            <a:r>
              <a:rPr lang="zh-CN" altLang="en-US" dirty="0"/>
              <a:t>：</a:t>
            </a:r>
            <a:r>
              <a:rPr lang="en-US" altLang="zh-CN" dirty="0"/>
              <a:t>opcode; </a:t>
            </a:r>
            <a:r>
              <a:rPr lang="en-US" altLang="zh-CN" dirty="0">
                <a:solidFill>
                  <a:srgbClr val="3333CC"/>
                </a:solidFill>
              </a:rPr>
              <a:t>w</a:t>
            </a:r>
            <a:r>
              <a:rPr lang="zh-CN" altLang="en-US" dirty="0"/>
              <a:t>：与机器模式（</a:t>
            </a:r>
            <a:r>
              <a:rPr lang="en-US" altLang="zh-CN" dirty="0"/>
              <a:t>16 / 32</a:t>
            </a:r>
            <a:r>
              <a:rPr lang="zh-CN" altLang="en-US" dirty="0"/>
              <a:t>位）一起确定寄存器位数（</a:t>
            </a:r>
            <a:r>
              <a:rPr lang="en-US" altLang="zh-CN" dirty="0"/>
              <a:t>AL / AX / EAX</a:t>
            </a:r>
            <a:r>
              <a:rPr lang="zh-CN" altLang="en-US" dirty="0"/>
              <a:t>）</a:t>
            </a:r>
            <a:r>
              <a:rPr lang="en-US" altLang="zh-CN" dirty="0"/>
              <a:t>; </a:t>
            </a:r>
            <a:r>
              <a:rPr lang="en-US" altLang="zh-CN" dirty="0" smtClean="0">
                <a:solidFill>
                  <a:srgbClr val="3333CC"/>
                </a:solidFill>
              </a:rPr>
              <a:t>D</a:t>
            </a:r>
            <a:r>
              <a:rPr lang="zh-CN" altLang="en-US" dirty="0" smtClean="0"/>
              <a:t>：</a:t>
            </a:r>
            <a:r>
              <a:rPr lang="zh-CN" altLang="en-US" dirty="0"/>
              <a:t>操作方向</a:t>
            </a:r>
          </a:p>
        </p:txBody>
      </p:sp>
    </p:spTree>
    <p:extLst>
      <p:ext uri="{BB962C8B-B14F-4D97-AF65-F5344CB8AC3E}">
        <p14:creationId xmlns:p14="http://schemas.microsoft.com/office/powerpoint/2010/main" val="954255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8" name="Text Box 8"/>
          <p:cNvSpPr txBox="1">
            <a:spLocks noChangeArrowheads="1"/>
          </p:cNvSpPr>
          <p:nvPr/>
        </p:nvSpPr>
        <p:spPr bwMode="auto">
          <a:xfrm>
            <a:off x="781050" y="800100"/>
            <a:ext cx="20097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lang="zh-CN" altLang="en-US" sz="800">
              <a:solidFill>
                <a:schemeClr val="accent2"/>
              </a:solidFill>
            </a:endParaRPr>
          </a:p>
        </p:txBody>
      </p:sp>
      <p:sp>
        <p:nvSpPr>
          <p:cNvPr id="755724" name="Rectangle 12"/>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4000" b="1">
                <a:solidFill>
                  <a:srgbClr val="CC3300"/>
                </a:solidFill>
                <a:latin typeface="Arial" pitchFamily="34" charset="0"/>
                <a:ea typeface="黑体" pitchFamily="49" charset="-122"/>
              </a:defRPr>
            </a:lvl1pPr>
            <a:lvl2pPr algn="ctr">
              <a:defRPr sz="4000" b="1">
                <a:solidFill>
                  <a:srgbClr val="CC3300"/>
                </a:solidFill>
                <a:latin typeface="Arial" pitchFamily="34" charset="0"/>
                <a:ea typeface="黑体" pitchFamily="49" charset="-122"/>
              </a:defRPr>
            </a:lvl2pPr>
            <a:lvl3pPr algn="ctr">
              <a:defRPr sz="4000" b="1">
                <a:solidFill>
                  <a:srgbClr val="CC3300"/>
                </a:solidFill>
                <a:latin typeface="Arial" pitchFamily="34" charset="0"/>
                <a:ea typeface="黑体" pitchFamily="49" charset="-122"/>
              </a:defRPr>
            </a:lvl3pPr>
            <a:lvl4pPr algn="ctr">
              <a:defRPr sz="4000" b="1">
                <a:solidFill>
                  <a:srgbClr val="CC3300"/>
                </a:solidFill>
                <a:latin typeface="Arial" pitchFamily="34" charset="0"/>
                <a:ea typeface="黑体" pitchFamily="49" charset="-122"/>
              </a:defRPr>
            </a:lvl4pPr>
            <a:lvl5pPr algn="ctr">
              <a:defRPr sz="4000" b="1">
                <a:solidFill>
                  <a:srgbClr val="CC3300"/>
                </a:solidFill>
                <a:latin typeface="Arial" pitchFamily="34" charset="0"/>
                <a:ea typeface="黑体" pitchFamily="49" charset="-122"/>
              </a:defRPr>
            </a:lvl5pPr>
            <a:lvl6pPr marL="457200" algn="ctr" eaLnBrk="0" fontAlgn="base" hangingPunct="0">
              <a:spcBef>
                <a:spcPct val="0"/>
              </a:spcBef>
              <a:spcAft>
                <a:spcPct val="0"/>
              </a:spcAft>
              <a:defRPr sz="4000" b="1">
                <a:solidFill>
                  <a:srgbClr val="CC3300"/>
                </a:solidFill>
                <a:latin typeface="Arial" pitchFamily="34" charset="0"/>
                <a:ea typeface="黑体" pitchFamily="49" charset="-122"/>
              </a:defRPr>
            </a:lvl6pPr>
            <a:lvl7pPr marL="914400" algn="ctr" eaLnBrk="0" fontAlgn="base" hangingPunct="0">
              <a:spcBef>
                <a:spcPct val="0"/>
              </a:spcBef>
              <a:spcAft>
                <a:spcPct val="0"/>
              </a:spcAft>
              <a:defRPr sz="4000" b="1">
                <a:solidFill>
                  <a:srgbClr val="CC3300"/>
                </a:solidFill>
                <a:latin typeface="Arial" pitchFamily="34" charset="0"/>
                <a:ea typeface="黑体" pitchFamily="49" charset="-122"/>
              </a:defRPr>
            </a:lvl7pPr>
            <a:lvl8pPr marL="1371600" algn="ctr" eaLnBrk="0" fontAlgn="base" hangingPunct="0">
              <a:spcBef>
                <a:spcPct val="0"/>
              </a:spcBef>
              <a:spcAft>
                <a:spcPct val="0"/>
              </a:spcAft>
              <a:defRPr sz="4000" b="1">
                <a:solidFill>
                  <a:srgbClr val="CC3300"/>
                </a:solidFill>
                <a:latin typeface="Arial" pitchFamily="34" charset="0"/>
                <a:ea typeface="黑体" pitchFamily="49" charset="-122"/>
              </a:defRPr>
            </a:lvl8pPr>
            <a:lvl9pPr marL="1828800" algn="ctr" eaLnBrk="0" fontAlgn="base" hangingPunct="0">
              <a:spcBef>
                <a:spcPct val="0"/>
              </a:spcBef>
              <a:spcAft>
                <a:spcPct val="0"/>
              </a:spcAft>
              <a:defRPr sz="4000" b="1">
                <a:solidFill>
                  <a:srgbClr val="CC3300"/>
                </a:solidFill>
                <a:latin typeface="Arial" pitchFamily="34" charset="0"/>
                <a:ea typeface="黑体" pitchFamily="49" charset="-122"/>
              </a:defRPr>
            </a:lvl9pPr>
          </a:lstStyle>
          <a:p>
            <a:r>
              <a:rPr lang="en-US" altLang="zh-CN" sz="3600"/>
              <a:t>IA-32</a:t>
            </a:r>
            <a:r>
              <a:rPr lang="zh-CN" altLang="en-US" sz="3600"/>
              <a:t>机器指令格式</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40" y="820436"/>
            <a:ext cx="2546350" cy="527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790" y="820436"/>
            <a:ext cx="6356350" cy="527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380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457200" y="98425"/>
            <a:ext cx="8229600" cy="561975"/>
          </a:xfrm>
        </p:spPr>
        <p:txBody>
          <a:bodyPr/>
          <a:lstStyle/>
          <a:p>
            <a:r>
              <a:rPr lang="zh-CN" altLang="en-US" sz="3600" smtClean="0"/>
              <a:t>回顾：计算机中数据的存储</a:t>
            </a:r>
          </a:p>
        </p:txBody>
      </p:sp>
      <p:sp>
        <p:nvSpPr>
          <p:cNvPr id="600067" name="Rectangle 3"/>
          <p:cNvSpPr>
            <a:spLocks noGrp="1" noChangeArrowheads="1"/>
          </p:cNvSpPr>
          <p:nvPr>
            <p:ph type="body" idx="1"/>
          </p:nvPr>
        </p:nvSpPr>
        <p:spPr/>
        <p:txBody>
          <a:bodyPr/>
          <a:lstStyle/>
          <a:p>
            <a:r>
              <a:rPr lang="zh-CN" altLang="en-US" smtClean="0">
                <a:ea typeface="微软雅黑" pitchFamily="34" charset="-122"/>
              </a:rPr>
              <a:t>计算机中的数据存放在哪里？</a:t>
            </a:r>
          </a:p>
        </p:txBody>
      </p:sp>
      <p:pic>
        <p:nvPicPr>
          <p:cNvPr id="6000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358900"/>
            <a:ext cx="8529638" cy="5084763"/>
          </a:xfrm>
          <a:prstGeom prst="rect">
            <a:avLst/>
          </a:prstGeom>
          <a:noFill/>
          <a:extLst>
            <a:ext uri="{909E8E84-426E-40DD-AFC4-6F175D3DCCD1}">
              <a14:hiddenFill xmlns:a14="http://schemas.microsoft.com/office/drawing/2010/main">
                <a:solidFill>
                  <a:srgbClr val="FFFFFF"/>
                </a:solidFill>
              </a14:hiddenFill>
            </a:ext>
          </a:extLst>
        </p:spPr>
      </p:pic>
      <p:sp>
        <p:nvSpPr>
          <p:cNvPr id="600070" name="Rectangle 6"/>
          <p:cNvSpPr>
            <a:spLocks noChangeArrowheads="1"/>
          </p:cNvSpPr>
          <p:nvPr/>
        </p:nvSpPr>
        <p:spPr bwMode="auto">
          <a:xfrm>
            <a:off x="1827213" y="1989138"/>
            <a:ext cx="674687" cy="674687"/>
          </a:xfrm>
          <a:prstGeom prst="rect">
            <a:avLst/>
          </a:prstGeom>
          <a:solidFill>
            <a:srgbClr val="FF0000">
              <a:alpha val="2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0071" name="Rectangle 7"/>
          <p:cNvSpPr>
            <a:spLocks noChangeArrowheads="1"/>
          </p:cNvSpPr>
          <p:nvPr/>
        </p:nvSpPr>
        <p:spPr bwMode="auto">
          <a:xfrm>
            <a:off x="6777038" y="2979738"/>
            <a:ext cx="944562" cy="763587"/>
          </a:xfrm>
          <a:prstGeom prst="rect">
            <a:avLst/>
          </a:prstGeom>
          <a:solidFill>
            <a:srgbClr val="FF0000">
              <a:alpha val="2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0074" name="Group 10"/>
          <p:cNvGrpSpPr>
            <a:grpSpLocks/>
          </p:cNvGrpSpPr>
          <p:nvPr/>
        </p:nvGrpSpPr>
        <p:grpSpPr bwMode="auto">
          <a:xfrm>
            <a:off x="2546350" y="1358900"/>
            <a:ext cx="3870325" cy="701675"/>
            <a:chOff x="1604" y="856"/>
            <a:chExt cx="2438" cy="442"/>
          </a:xfrm>
        </p:grpSpPr>
        <p:sp>
          <p:nvSpPr>
            <p:cNvPr id="600072" name="Text Box 8"/>
            <p:cNvSpPr txBox="1">
              <a:spLocks noChangeArrowheads="1"/>
            </p:cNvSpPr>
            <p:nvPr/>
          </p:nvSpPr>
          <p:spPr bwMode="auto">
            <a:xfrm>
              <a:off x="2398" y="856"/>
              <a:ext cx="16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a:solidFill>
                    <a:srgbClr val="FF0000"/>
                  </a:solidFill>
                </a:rPr>
                <a:t>寄存器文件</a:t>
              </a:r>
            </a:p>
            <a:p>
              <a:pPr eaLnBrk="1" hangingPunct="1"/>
              <a:r>
                <a:rPr lang="zh-CN" altLang="en-US" sz="2000">
                  <a:solidFill>
                    <a:srgbClr val="FF0000"/>
                  </a:solidFill>
                </a:rPr>
                <a:t>通用寄存器组</a:t>
              </a:r>
              <a:r>
                <a:rPr lang="en-US" altLang="zh-CN" sz="2000">
                  <a:solidFill>
                    <a:srgbClr val="FF0000"/>
                  </a:solidFill>
                </a:rPr>
                <a:t>GPRs</a:t>
              </a:r>
            </a:p>
          </p:txBody>
        </p:sp>
        <p:sp>
          <p:nvSpPr>
            <p:cNvPr id="600073" name="Line 9"/>
            <p:cNvSpPr>
              <a:spLocks noChangeShapeType="1"/>
            </p:cNvSpPr>
            <p:nvPr/>
          </p:nvSpPr>
          <p:spPr bwMode="auto">
            <a:xfrm flipH="1">
              <a:off x="1604" y="1054"/>
              <a:ext cx="822" cy="22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0078" name="Group 14"/>
          <p:cNvGrpSpPr>
            <a:grpSpLocks/>
          </p:cNvGrpSpPr>
          <p:nvPr/>
        </p:nvGrpSpPr>
        <p:grpSpPr bwMode="auto">
          <a:xfrm>
            <a:off x="7046913" y="2124075"/>
            <a:ext cx="1350962" cy="809625"/>
            <a:chOff x="4439" y="1338"/>
            <a:chExt cx="851" cy="510"/>
          </a:xfrm>
        </p:grpSpPr>
        <p:sp>
          <p:nvSpPr>
            <p:cNvPr id="600076" name="Text Box 12"/>
            <p:cNvSpPr txBox="1">
              <a:spLocks noChangeArrowheads="1"/>
            </p:cNvSpPr>
            <p:nvPr/>
          </p:nvSpPr>
          <p:spPr bwMode="auto">
            <a:xfrm>
              <a:off x="4439" y="1338"/>
              <a:ext cx="8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a:solidFill>
                    <a:srgbClr val="FF0000"/>
                  </a:solidFill>
                </a:rPr>
                <a:t>存储器</a:t>
              </a:r>
            </a:p>
          </p:txBody>
        </p:sp>
        <p:sp>
          <p:nvSpPr>
            <p:cNvPr id="600077" name="Line 13"/>
            <p:cNvSpPr>
              <a:spLocks noChangeShapeType="1"/>
            </p:cNvSpPr>
            <p:nvPr/>
          </p:nvSpPr>
          <p:spPr bwMode="auto">
            <a:xfrm flipH="1">
              <a:off x="4638" y="1565"/>
              <a:ext cx="156" cy="28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0079" name="Text Box 15"/>
          <p:cNvSpPr txBox="1">
            <a:spLocks noChangeArrowheads="1"/>
          </p:cNvSpPr>
          <p:nvPr/>
        </p:nvSpPr>
        <p:spPr bwMode="auto">
          <a:xfrm>
            <a:off x="431800" y="4103688"/>
            <a:ext cx="8505825" cy="2439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200">
                <a:latin typeface="Arial" pitchFamily="34" charset="0"/>
              </a:rPr>
              <a:t>指令中需给出的信息：</a:t>
            </a:r>
          </a:p>
          <a:p>
            <a:pPr eaLnBrk="1" hangingPunct="1">
              <a:spcBef>
                <a:spcPct val="50000"/>
              </a:spcBef>
            </a:pPr>
            <a:r>
              <a:rPr lang="zh-CN" altLang="en-US" sz="2200">
                <a:solidFill>
                  <a:srgbClr val="3333CC"/>
                </a:solidFill>
                <a:latin typeface="Arial" pitchFamily="34" charset="0"/>
              </a:rPr>
              <a:t>操作性质（操作码）</a:t>
            </a:r>
          </a:p>
          <a:p>
            <a:pPr eaLnBrk="1" hangingPunct="1">
              <a:spcBef>
                <a:spcPct val="50000"/>
              </a:spcBef>
            </a:pPr>
            <a:r>
              <a:rPr lang="zh-CN" altLang="en-US" sz="2200">
                <a:solidFill>
                  <a:srgbClr val="3333CC"/>
                </a:solidFill>
                <a:latin typeface="Arial" pitchFamily="34" charset="0"/>
              </a:rPr>
              <a:t>源操作数</a:t>
            </a:r>
            <a:r>
              <a:rPr lang="en-US" altLang="zh-CN" sz="2200">
                <a:solidFill>
                  <a:srgbClr val="3333CC"/>
                </a:solidFill>
                <a:latin typeface="Arial" pitchFamily="34" charset="0"/>
              </a:rPr>
              <a:t>1 </a:t>
            </a:r>
            <a:r>
              <a:rPr lang="zh-CN" altLang="en-US" sz="2200">
                <a:latin typeface="Arial" pitchFamily="34" charset="0"/>
              </a:rPr>
              <a:t>或</a:t>
            </a:r>
            <a:r>
              <a:rPr lang="en-US" altLang="zh-CN" sz="2200">
                <a:latin typeface="Arial" pitchFamily="34" charset="0"/>
              </a:rPr>
              <a:t>/</a:t>
            </a:r>
            <a:r>
              <a:rPr lang="zh-CN" altLang="en-US" sz="2200">
                <a:latin typeface="Arial" pitchFamily="34" charset="0"/>
              </a:rPr>
              <a:t>和</a:t>
            </a:r>
            <a:r>
              <a:rPr lang="zh-CN" altLang="en-US" sz="2200">
                <a:solidFill>
                  <a:srgbClr val="3333CC"/>
                </a:solidFill>
                <a:latin typeface="Arial" pitchFamily="34" charset="0"/>
              </a:rPr>
              <a:t> 源操作数</a:t>
            </a:r>
            <a:r>
              <a:rPr lang="en-US" altLang="zh-CN" sz="2200">
                <a:solidFill>
                  <a:srgbClr val="3333CC"/>
                </a:solidFill>
                <a:latin typeface="Arial" pitchFamily="34" charset="0"/>
              </a:rPr>
              <a:t>2   </a:t>
            </a:r>
            <a:r>
              <a:rPr lang="en-US" altLang="zh-CN" sz="2200">
                <a:solidFill>
                  <a:srgbClr val="007635"/>
                </a:solidFill>
                <a:latin typeface="Arial" pitchFamily="34" charset="0"/>
              </a:rPr>
              <a:t> </a:t>
            </a:r>
            <a:r>
              <a:rPr lang="zh-CN" altLang="en-US" sz="2200">
                <a:solidFill>
                  <a:srgbClr val="007635"/>
                </a:solidFill>
                <a:latin typeface="Arial" pitchFamily="34" charset="0"/>
              </a:rPr>
              <a:t>（立即数、寄存器编号、</a:t>
            </a:r>
            <a:r>
              <a:rPr lang="zh-CN" altLang="en-US" sz="2200">
                <a:solidFill>
                  <a:srgbClr val="FF3300"/>
                </a:solidFill>
                <a:latin typeface="Arial" pitchFamily="34" charset="0"/>
              </a:rPr>
              <a:t>存储地址</a:t>
            </a:r>
            <a:r>
              <a:rPr lang="zh-CN" altLang="en-US" sz="2200">
                <a:solidFill>
                  <a:srgbClr val="007635"/>
                </a:solidFill>
                <a:latin typeface="Arial" pitchFamily="34" charset="0"/>
              </a:rPr>
              <a:t>）</a:t>
            </a:r>
          </a:p>
          <a:p>
            <a:pPr eaLnBrk="1" hangingPunct="1">
              <a:spcBef>
                <a:spcPct val="50000"/>
              </a:spcBef>
            </a:pPr>
            <a:r>
              <a:rPr lang="zh-CN" altLang="en-US" sz="2200">
                <a:solidFill>
                  <a:srgbClr val="3333CC"/>
                </a:solidFill>
                <a:latin typeface="Arial" pitchFamily="34" charset="0"/>
              </a:rPr>
              <a:t>目的操作数地址   </a:t>
            </a:r>
            <a:r>
              <a:rPr lang="zh-CN" altLang="en-US" sz="2200">
                <a:solidFill>
                  <a:srgbClr val="007635"/>
                </a:solidFill>
                <a:latin typeface="Arial" pitchFamily="34" charset="0"/>
              </a:rPr>
              <a:t>（寄存器编号、</a:t>
            </a:r>
            <a:r>
              <a:rPr lang="zh-CN" altLang="en-US" sz="2200">
                <a:solidFill>
                  <a:srgbClr val="FF3300"/>
                </a:solidFill>
                <a:latin typeface="Arial" pitchFamily="34" charset="0"/>
              </a:rPr>
              <a:t>存储地址</a:t>
            </a:r>
            <a:r>
              <a:rPr lang="zh-CN" altLang="en-US" sz="2200">
                <a:solidFill>
                  <a:srgbClr val="007635"/>
                </a:solidFill>
                <a:latin typeface="Arial" pitchFamily="34" charset="0"/>
              </a:rPr>
              <a:t>）</a:t>
            </a:r>
          </a:p>
          <a:p>
            <a:pPr eaLnBrk="1" hangingPunct="1">
              <a:spcBef>
                <a:spcPct val="50000"/>
              </a:spcBef>
            </a:pPr>
            <a:r>
              <a:rPr lang="zh-CN" altLang="en-US" sz="2200">
                <a:latin typeface="Arial" pitchFamily="34" charset="0"/>
              </a:rPr>
              <a:t>存储地址的描述与</a:t>
            </a:r>
            <a:r>
              <a:rPr lang="zh-CN" altLang="en-US" sz="2200">
                <a:solidFill>
                  <a:srgbClr val="CC3300"/>
                </a:solidFill>
                <a:latin typeface="Arial" pitchFamily="34" charset="0"/>
              </a:rPr>
              <a:t>操作数的数据结构</a:t>
            </a:r>
            <a:r>
              <a:rPr lang="zh-CN" altLang="en-US" sz="2200">
                <a:latin typeface="Arial" pitchFamily="34" charset="0"/>
              </a:rPr>
              <a:t>有关！</a:t>
            </a:r>
          </a:p>
        </p:txBody>
      </p:sp>
      <p:grpSp>
        <p:nvGrpSpPr>
          <p:cNvPr id="600083" name="Group 19"/>
          <p:cNvGrpSpPr>
            <a:grpSpLocks/>
          </p:cNvGrpSpPr>
          <p:nvPr/>
        </p:nvGrpSpPr>
        <p:grpSpPr bwMode="auto">
          <a:xfrm>
            <a:off x="5292725" y="954088"/>
            <a:ext cx="3554413" cy="1169987"/>
            <a:chOff x="3334" y="601"/>
            <a:chExt cx="2239" cy="737"/>
          </a:xfrm>
        </p:grpSpPr>
        <p:sp>
          <p:nvSpPr>
            <p:cNvPr id="600080" name="Text Box 16"/>
            <p:cNvSpPr txBox="1">
              <a:spLocks noChangeArrowheads="1"/>
            </p:cNvSpPr>
            <p:nvPr/>
          </p:nvSpPr>
          <p:spPr bwMode="auto">
            <a:xfrm>
              <a:off x="3475" y="601"/>
              <a:ext cx="2098"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007635"/>
                  </a:solidFill>
                </a:rPr>
                <a:t>相当于宿舍书架</a:t>
              </a:r>
            </a:p>
            <a:p>
              <a:pPr eaLnBrk="1" hangingPunct="1">
                <a:spcBef>
                  <a:spcPct val="50000"/>
                </a:spcBef>
              </a:pPr>
              <a:r>
                <a:rPr lang="zh-CN" altLang="en-US">
                  <a:solidFill>
                    <a:srgbClr val="007635"/>
                  </a:solidFill>
                </a:rPr>
                <a:t>                相当于图书馆书架</a:t>
              </a:r>
            </a:p>
          </p:txBody>
        </p:sp>
        <p:sp>
          <p:nvSpPr>
            <p:cNvPr id="600081" name="Line 17"/>
            <p:cNvSpPr>
              <a:spLocks noChangeShapeType="1"/>
            </p:cNvSpPr>
            <p:nvPr/>
          </p:nvSpPr>
          <p:spPr bwMode="auto">
            <a:xfrm flipH="1">
              <a:off x="3334" y="799"/>
              <a:ext cx="396" cy="227"/>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0082" name="Line 18"/>
            <p:cNvSpPr>
              <a:spLocks noChangeShapeType="1"/>
            </p:cNvSpPr>
            <p:nvPr/>
          </p:nvSpPr>
          <p:spPr bwMode="auto">
            <a:xfrm flipH="1">
              <a:off x="4808" y="1083"/>
              <a:ext cx="283" cy="255"/>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869133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0074"/>
                                        </p:tgtEl>
                                        <p:attrNameLst>
                                          <p:attrName>style.visibility</p:attrName>
                                        </p:attrNameLst>
                                      </p:cBhvr>
                                      <p:to>
                                        <p:strVal val="visible"/>
                                      </p:to>
                                    </p:set>
                                    <p:animEffect transition="in" filter="blinds(horizontal)">
                                      <p:cBhvr>
                                        <p:cTn id="7" dur="500"/>
                                        <p:tgtEl>
                                          <p:spTgt spid="600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0078"/>
                                        </p:tgtEl>
                                        <p:attrNameLst>
                                          <p:attrName>style.visibility</p:attrName>
                                        </p:attrNameLst>
                                      </p:cBhvr>
                                      <p:to>
                                        <p:strVal val="visible"/>
                                      </p:to>
                                    </p:set>
                                    <p:animEffect transition="in" filter="blinds(horizontal)">
                                      <p:cBhvr>
                                        <p:cTn id="12" dur="500"/>
                                        <p:tgtEl>
                                          <p:spTgt spid="6000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0079"/>
                                        </p:tgtEl>
                                        <p:attrNameLst>
                                          <p:attrName>style.visibility</p:attrName>
                                        </p:attrNameLst>
                                      </p:cBhvr>
                                      <p:to>
                                        <p:strVal val="visible"/>
                                      </p:to>
                                    </p:set>
                                    <p:animEffect transition="in" filter="blinds(horizontal)">
                                      <p:cBhvr>
                                        <p:cTn id="17" dur="500"/>
                                        <p:tgtEl>
                                          <p:spTgt spid="600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0083"/>
                                        </p:tgtEl>
                                        <p:attrNameLst>
                                          <p:attrName>style.visibility</p:attrName>
                                        </p:attrNameLst>
                                      </p:cBhvr>
                                      <p:to>
                                        <p:strVal val="visible"/>
                                      </p:to>
                                    </p:set>
                                    <p:animEffect transition="in" filter="blinds(horizontal)">
                                      <p:cBhvr>
                                        <p:cTn id="22" dur="500"/>
                                        <p:tgtEl>
                                          <p:spTgt spid="600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98425"/>
            <a:ext cx="8229600" cy="561975"/>
          </a:xfrm>
        </p:spPr>
        <p:txBody>
          <a:bodyPr/>
          <a:lstStyle/>
          <a:p>
            <a:r>
              <a:rPr lang="zh-CN" altLang="en-US" sz="3600" smtClean="0"/>
              <a:t>保护模式下的寻址方式</a:t>
            </a:r>
          </a:p>
        </p:txBody>
      </p:sp>
      <p:sp>
        <p:nvSpPr>
          <p:cNvPr id="779267" name="Rectangle 3"/>
          <p:cNvSpPr>
            <a:spLocks noGrp="1" noChangeArrowheads="1"/>
          </p:cNvSpPr>
          <p:nvPr>
            <p:ph type="body" idx="1"/>
          </p:nvPr>
        </p:nvSpPr>
        <p:spPr>
          <a:xfrm>
            <a:off x="250825" y="5543550"/>
            <a:ext cx="8408988" cy="1268413"/>
          </a:xfrm>
        </p:spPr>
        <p:txBody>
          <a:bodyPr/>
          <a:lstStyle/>
          <a:p>
            <a:pPr>
              <a:lnSpc>
                <a:spcPct val="100000"/>
              </a:lnSpc>
            </a:pPr>
            <a:r>
              <a:rPr lang="en-US" altLang="zh-CN" sz="2000" smtClean="0">
                <a:solidFill>
                  <a:srgbClr val="007635"/>
                </a:solidFill>
                <a:latin typeface="微软雅黑" pitchFamily="34" charset="-122"/>
                <a:ea typeface="微软雅黑" pitchFamily="34" charset="-122"/>
              </a:rPr>
              <a:t>SR</a:t>
            </a:r>
            <a:r>
              <a:rPr lang="zh-CN" altLang="en-US" sz="2000" smtClean="0">
                <a:solidFill>
                  <a:srgbClr val="007635"/>
                </a:solidFill>
                <a:latin typeface="微软雅黑" pitchFamily="34" charset="-122"/>
                <a:ea typeface="微软雅黑" pitchFamily="34" charset="-122"/>
              </a:rPr>
              <a:t>段寄存器（间接）确定操作数所在段的</a:t>
            </a:r>
            <a:r>
              <a:rPr lang="zh-CN" altLang="en-US" sz="2000" smtClean="0">
                <a:solidFill>
                  <a:srgbClr val="FF3300"/>
                </a:solidFill>
                <a:latin typeface="微软雅黑" pitchFamily="34" charset="-122"/>
                <a:ea typeface="微软雅黑" pitchFamily="34" charset="-122"/>
              </a:rPr>
              <a:t>段基址</a:t>
            </a:r>
          </a:p>
          <a:p>
            <a:pPr>
              <a:lnSpc>
                <a:spcPct val="100000"/>
              </a:lnSpc>
            </a:pPr>
            <a:r>
              <a:rPr lang="zh-CN" altLang="en-US" sz="2000" smtClean="0">
                <a:solidFill>
                  <a:srgbClr val="FF3300"/>
                </a:solidFill>
                <a:latin typeface="微软雅黑" pitchFamily="34" charset="-122"/>
                <a:ea typeface="微软雅黑" pitchFamily="34" charset="-122"/>
              </a:rPr>
              <a:t>有效地址</a:t>
            </a:r>
            <a:r>
              <a:rPr lang="zh-CN" altLang="en-US" sz="2000" smtClean="0">
                <a:solidFill>
                  <a:srgbClr val="007635"/>
                </a:solidFill>
                <a:latin typeface="微软雅黑" pitchFamily="34" charset="-122"/>
                <a:ea typeface="微软雅黑" pitchFamily="34" charset="-122"/>
              </a:rPr>
              <a:t>给出操作数在所在段的偏移地址</a:t>
            </a:r>
          </a:p>
          <a:p>
            <a:pPr>
              <a:lnSpc>
                <a:spcPct val="100000"/>
              </a:lnSpc>
            </a:pPr>
            <a:r>
              <a:rPr lang="zh-CN" altLang="en-US" sz="2000" smtClean="0">
                <a:solidFill>
                  <a:srgbClr val="007635"/>
                </a:solidFill>
                <a:latin typeface="微软雅黑" pitchFamily="34" charset="-122"/>
                <a:ea typeface="微软雅黑" pitchFamily="34" charset="-122"/>
              </a:rPr>
              <a:t>寻址过程涉及到“</a:t>
            </a:r>
            <a:r>
              <a:rPr lang="zh-CN" altLang="en-US" sz="2000" smtClean="0">
                <a:solidFill>
                  <a:srgbClr val="FF3300"/>
                </a:solidFill>
                <a:latin typeface="微软雅黑" pitchFamily="34" charset="-122"/>
                <a:ea typeface="微软雅黑" pitchFamily="34" charset="-122"/>
              </a:rPr>
              <a:t>分段虚拟管理方式</a:t>
            </a:r>
            <a:r>
              <a:rPr lang="zh-CN" altLang="en-US" sz="2000" smtClean="0">
                <a:solidFill>
                  <a:srgbClr val="007635"/>
                </a:solidFill>
                <a:latin typeface="微软雅黑" pitchFamily="34" charset="-122"/>
                <a:ea typeface="微软雅黑" pitchFamily="34" charset="-122"/>
              </a:rPr>
              <a:t>”，将在第</a:t>
            </a:r>
            <a:r>
              <a:rPr lang="en-US" altLang="zh-CN" sz="2000" smtClean="0">
                <a:solidFill>
                  <a:srgbClr val="007635"/>
                </a:solidFill>
                <a:latin typeface="微软雅黑" pitchFamily="34" charset="-122"/>
                <a:ea typeface="微软雅黑" pitchFamily="34" charset="-122"/>
              </a:rPr>
              <a:t>6</a:t>
            </a:r>
            <a:r>
              <a:rPr lang="zh-CN" altLang="en-US" sz="2000" smtClean="0">
                <a:solidFill>
                  <a:srgbClr val="007635"/>
                </a:solidFill>
                <a:latin typeface="微软雅黑" pitchFamily="34" charset="-122"/>
                <a:ea typeface="微软雅黑" pitchFamily="34" charset="-122"/>
              </a:rPr>
              <a:t>章讨论</a:t>
            </a:r>
            <a:endParaRPr lang="zh-CN" altLang="en-US" sz="2200" smtClean="0">
              <a:solidFill>
                <a:srgbClr val="007635"/>
              </a:solidFill>
              <a:latin typeface="微软雅黑" pitchFamily="34" charset="-122"/>
              <a:ea typeface="微软雅黑" pitchFamily="34" charset="-122"/>
            </a:endParaRPr>
          </a:p>
        </p:txBody>
      </p:sp>
      <p:pic>
        <p:nvPicPr>
          <p:cNvPr id="779268" name="Picture 4"/>
          <p:cNvPicPr>
            <a:picLocks noChangeAspect="1" noChangeArrowheads="1"/>
          </p:cNvPicPr>
          <p:nvPr/>
        </p:nvPicPr>
        <p:blipFill>
          <a:blip r:embed="rId2"/>
          <a:srcRect/>
          <a:stretch>
            <a:fillRect/>
          </a:stretch>
        </p:blipFill>
        <p:spPr bwMode="auto">
          <a:xfrm>
            <a:off x="90488" y="728663"/>
            <a:ext cx="8982075" cy="4816475"/>
          </a:xfrm>
          <a:prstGeom prst="rect">
            <a:avLst/>
          </a:prstGeom>
          <a:noFill/>
          <a:ln w="9525">
            <a:noFill/>
            <a:miter lim="800000"/>
            <a:headEnd/>
            <a:tailEnd/>
          </a:ln>
        </p:spPr>
      </p:pic>
      <p:sp>
        <p:nvSpPr>
          <p:cNvPr id="779269" name="Rectangle 5"/>
          <p:cNvSpPr>
            <a:spLocks noChangeArrowheads="1"/>
          </p:cNvSpPr>
          <p:nvPr/>
        </p:nvSpPr>
        <p:spPr bwMode="auto">
          <a:xfrm>
            <a:off x="161925" y="1943100"/>
            <a:ext cx="8596313" cy="2249488"/>
          </a:xfrm>
          <a:prstGeom prst="rect">
            <a:avLst/>
          </a:prstGeom>
          <a:solidFill>
            <a:schemeClr val="accent1">
              <a:alpha val="27000"/>
            </a:schemeClr>
          </a:solidFill>
          <a:ln w="9525">
            <a:solidFill>
              <a:schemeClr val="tx1"/>
            </a:solidFill>
            <a:miter lim="800000"/>
            <a:headEnd/>
            <a:tailEnd/>
          </a:ln>
          <a:effectLst/>
        </p:spPr>
        <p:txBody>
          <a:bodyPr wrap="none" anchor="ctr"/>
          <a:lstStyle/>
          <a:p>
            <a:endParaRPr lang="zh-CN" altLang="en-US"/>
          </a:p>
        </p:txBody>
      </p:sp>
      <p:sp>
        <p:nvSpPr>
          <p:cNvPr id="779270" name="Rectangle 6"/>
          <p:cNvSpPr>
            <a:spLocks noChangeArrowheads="1"/>
          </p:cNvSpPr>
          <p:nvPr/>
        </p:nvSpPr>
        <p:spPr bwMode="auto">
          <a:xfrm>
            <a:off x="161925" y="4194175"/>
            <a:ext cx="8596313" cy="360363"/>
          </a:xfrm>
          <a:prstGeom prst="rect">
            <a:avLst/>
          </a:prstGeom>
          <a:solidFill>
            <a:srgbClr val="FF3300">
              <a:alpha val="25000"/>
            </a:srgbClr>
          </a:solidFill>
          <a:ln w="9525">
            <a:solidFill>
              <a:schemeClr val="tx1"/>
            </a:solidFill>
            <a:miter lim="800000"/>
            <a:headEnd/>
            <a:tailEnd/>
          </a:ln>
          <a:effectLst/>
        </p:spPr>
        <p:txBody>
          <a:bodyPr wrap="none" anchor="ctr"/>
          <a:lstStyle/>
          <a:p>
            <a:endParaRPr lang="zh-CN" altLang="en-US"/>
          </a:p>
        </p:txBody>
      </p:sp>
      <p:grpSp>
        <p:nvGrpSpPr>
          <p:cNvPr id="779271" name="Group 7"/>
          <p:cNvGrpSpPr>
            <a:grpSpLocks/>
          </p:cNvGrpSpPr>
          <p:nvPr/>
        </p:nvGrpSpPr>
        <p:grpSpPr bwMode="auto">
          <a:xfrm>
            <a:off x="1466850" y="1943100"/>
            <a:ext cx="6254750" cy="4005263"/>
            <a:chOff x="924" y="1224"/>
            <a:chExt cx="3940" cy="2523"/>
          </a:xfrm>
        </p:grpSpPr>
        <p:sp>
          <p:nvSpPr>
            <p:cNvPr id="779272" name="Rectangle 8"/>
            <p:cNvSpPr>
              <a:spLocks noChangeArrowheads="1"/>
            </p:cNvSpPr>
            <p:nvPr/>
          </p:nvSpPr>
          <p:spPr bwMode="auto">
            <a:xfrm>
              <a:off x="3447" y="1224"/>
              <a:ext cx="1417" cy="1417"/>
            </a:xfrm>
            <a:prstGeom prst="rect">
              <a:avLst/>
            </a:prstGeom>
            <a:solidFill>
              <a:srgbClr val="800080">
                <a:alpha val="17000"/>
              </a:srgbClr>
            </a:solidFill>
            <a:ln w="9525">
              <a:solidFill>
                <a:schemeClr val="tx1"/>
              </a:solidFill>
              <a:miter lim="800000"/>
              <a:headEnd/>
              <a:tailEnd/>
            </a:ln>
            <a:effectLst/>
          </p:spPr>
          <p:txBody>
            <a:bodyPr wrap="none" anchor="ctr"/>
            <a:lstStyle/>
            <a:p>
              <a:endParaRPr lang="zh-CN" altLang="en-US"/>
            </a:p>
          </p:txBody>
        </p:sp>
        <p:sp>
          <p:nvSpPr>
            <p:cNvPr id="779273" name="Line 9"/>
            <p:cNvSpPr>
              <a:spLocks noChangeShapeType="1"/>
            </p:cNvSpPr>
            <p:nvPr/>
          </p:nvSpPr>
          <p:spPr bwMode="auto">
            <a:xfrm flipV="1">
              <a:off x="924" y="2641"/>
              <a:ext cx="2977" cy="1106"/>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779274" name="Group 10"/>
          <p:cNvGrpSpPr>
            <a:grpSpLocks/>
          </p:cNvGrpSpPr>
          <p:nvPr/>
        </p:nvGrpSpPr>
        <p:grpSpPr bwMode="auto">
          <a:xfrm>
            <a:off x="4616450" y="1943100"/>
            <a:ext cx="1169988" cy="3735388"/>
            <a:chOff x="2908" y="1224"/>
            <a:chExt cx="737" cy="2297"/>
          </a:xfrm>
        </p:grpSpPr>
        <p:sp>
          <p:nvSpPr>
            <p:cNvPr id="779275" name="Line 11"/>
            <p:cNvSpPr>
              <a:spLocks noChangeShapeType="1"/>
            </p:cNvSpPr>
            <p:nvPr/>
          </p:nvSpPr>
          <p:spPr bwMode="auto">
            <a:xfrm flipH="1" flipV="1">
              <a:off x="3249" y="2557"/>
              <a:ext cx="396" cy="964"/>
            </a:xfrm>
            <a:prstGeom prst="line">
              <a:avLst/>
            </a:prstGeom>
            <a:noFill/>
            <a:ln w="38100">
              <a:solidFill>
                <a:srgbClr val="FF3300"/>
              </a:solidFill>
              <a:round/>
              <a:headEnd/>
              <a:tailEnd type="triangle" w="med" len="med"/>
            </a:ln>
            <a:effectLst/>
          </p:spPr>
          <p:txBody>
            <a:bodyPr/>
            <a:lstStyle/>
            <a:p>
              <a:endParaRPr lang="zh-CN" altLang="en-US"/>
            </a:p>
          </p:txBody>
        </p:sp>
        <p:sp>
          <p:nvSpPr>
            <p:cNvPr id="779276" name="Rectangle 12"/>
            <p:cNvSpPr>
              <a:spLocks noChangeArrowheads="1"/>
            </p:cNvSpPr>
            <p:nvPr/>
          </p:nvSpPr>
          <p:spPr bwMode="auto">
            <a:xfrm>
              <a:off x="2908" y="1224"/>
              <a:ext cx="426" cy="1361"/>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grpSp>
        <p:nvGrpSpPr>
          <p:cNvPr id="779277" name="Group 13"/>
          <p:cNvGrpSpPr>
            <a:grpSpLocks/>
          </p:cNvGrpSpPr>
          <p:nvPr/>
        </p:nvGrpSpPr>
        <p:grpSpPr bwMode="auto">
          <a:xfrm>
            <a:off x="7812088" y="2033588"/>
            <a:ext cx="765175" cy="2055812"/>
            <a:chOff x="4921" y="1281"/>
            <a:chExt cx="482" cy="1295"/>
          </a:xfrm>
        </p:grpSpPr>
        <p:sp>
          <p:nvSpPr>
            <p:cNvPr id="779278" name="AutoShape 14"/>
            <p:cNvSpPr>
              <a:spLocks/>
            </p:cNvSpPr>
            <p:nvPr/>
          </p:nvSpPr>
          <p:spPr bwMode="auto">
            <a:xfrm>
              <a:off x="4921" y="1281"/>
              <a:ext cx="114" cy="1276"/>
            </a:xfrm>
            <a:prstGeom prst="rightBrace">
              <a:avLst>
                <a:gd name="adj1" fmla="val 93275"/>
                <a:gd name="adj2" fmla="val 50000"/>
              </a:avLst>
            </a:prstGeom>
            <a:noFill/>
            <a:ln w="38100">
              <a:solidFill>
                <a:srgbClr val="FF3300"/>
              </a:solidFill>
              <a:round/>
              <a:headEnd/>
              <a:tailEnd/>
            </a:ln>
            <a:effectLst/>
          </p:spPr>
          <p:txBody>
            <a:bodyPr wrap="none" anchor="ctr"/>
            <a:lstStyle/>
            <a:p>
              <a:endParaRPr lang="zh-CN" altLang="en-US"/>
            </a:p>
          </p:txBody>
        </p:sp>
        <p:sp>
          <p:nvSpPr>
            <p:cNvPr id="779279" name="Text Box 15"/>
            <p:cNvSpPr txBox="1">
              <a:spLocks noChangeArrowheads="1"/>
            </p:cNvSpPr>
            <p:nvPr/>
          </p:nvSpPr>
          <p:spPr bwMode="auto">
            <a:xfrm>
              <a:off x="5063" y="1366"/>
              <a:ext cx="340" cy="1210"/>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000">
                  <a:latin typeface="Arial" charset="0"/>
                </a:rPr>
                <a:t>存储器操作数</a:t>
              </a:r>
            </a:p>
          </p:txBody>
        </p:sp>
      </p:grpSp>
      <p:sp>
        <p:nvSpPr>
          <p:cNvPr id="779280" name="Text Box 16"/>
          <p:cNvSpPr txBox="1">
            <a:spLocks noChangeArrowheads="1"/>
          </p:cNvSpPr>
          <p:nvPr/>
        </p:nvSpPr>
        <p:spPr bwMode="auto">
          <a:xfrm>
            <a:off x="6192838" y="4194175"/>
            <a:ext cx="2519362" cy="381000"/>
          </a:xfrm>
          <a:prstGeom prst="rect">
            <a:avLst/>
          </a:prstGeom>
          <a:noFill/>
          <a:ln w="9525">
            <a:noFill/>
            <a:miter lim="800000"/>
            <a:headEnd/>
            <a:tailEnd/>
          </a:ln>
          <a:effectLst/>
        </p:spPr>
        <p:txBody>
          <a:bodyPr>
            <a:spAutoFit/>
          </a:bodyPr>
          <a:lstStyle/>
          <a:p>
            <a:pPr eaLnBrk="1" hangingPunct="1">
              <a:spcBef>
                <a:spcPct val="50000"/>
              </a:spcBef>
            </a:pPr>
            <a:r>
              <a:rPr lang="zh-CN" altLang="en-US" sz="1900">
                <a:solidFill>
                  <a:srgbClr val="007635"/>
                </a:solidFill>
                <a:latin typeface="Arial" charset="0"/>
              </a:rPr>
              <a:t>跳转目标指令地址</a:t>
            </a:r>
          </a:p>
        </p:txBody>
      </p:sp>
      <p:sp>
        <p:nvSpPr>
          <p:cNvPr id="779281" name="Rectangle 17"/>
          <p:cNvSpPr>
            <a:spLocks noChangeArrowheads="1"/>
          </p:cNvSpPr>
          <p:nvPr/>
        </p:nvSpPr>
        <p:spPr bwMode="auto">
          <a:xfrm>
            <a:off x="161925" y="1179513"/>
            <a:ext cx="8596313" cy="358775"/>
          </a:xfrm>
          <a:prstGeom prst="rect">
            <a:avLst/>
          </a:prstGeom>
          <a:solidFill>
            <a:srgbClr val="FFFF00">
              <a:alpha val="28999"/>
            </a:srgbClr>
          </a:solidFill>
          <a:ln w="9525" algn="ctr">
            <a:noFill/>
            <a:miter lim="800000"/>
            <a:headEnd/>
            <a:tailEnd/>
          </a:ln>
          <a:effectLst/>
        </p:spPr>
        <p:txBody>
          <a:bodyPr wrap="none" anchor="ctr"/>
          <a:lstStyle/>
          <a:p>
            <a:endParaRPr lang="zh-CN" altLang="en-US"/>
          </a:p>
        </p:txBody>
      </p:sp>
      <p:sp>
        <p:nvSpPr>
          <p:cNvPr id="779282" name="Rectangle 18"/>
          <p:cNvSpPr>
            <a:spLocks noChangeArrowheads="1"/>
          </p:cNvSpPr>
          <p:nvPr/>
        </p:nvSpPr>
        <p:spPr bwMode="auto">
          <a:xfrm>
            <a:off x="206375" y="1584325"/>
            <a:ext cx="8551863" cy="358775"/>
          </a:xfrm>
          <a:prstGeom prst="rect">
            <a:avLst/>
          </a:prstGeom>
          <a:solidFill>
            <a:srgbClr val="000080">
              <a:alpha val="41000"/>
            </a:srgbClr>
          </a:solidFill>
          <a:ln w="9525" algn="ctr">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56572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81"/>
                                        </p:tgtEl>
                                        <p:attrNameLst>
                                          <p:attrName>style.visibility</p:attrName>
                                        </p:attrNameLst>
                                      </p:cBhvr>
                                      <p:to>
                                        <p:strVal val="visible"/>
                                      </p:to>
                                    </p:set>
                                    <p:animEffect transition="in" filter="blinds(horizontal)">
                                      <p:cBhvr>
                                        <p:cTn id="7" dur="500"/>
                                        <p:tgtEl>
                                          <p:spTgt spid="7792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82"/>
                                        </p:tgtEl>
                                        <p:attrNameLst>
                                          <p:attrName>style.visibility</p:attrName>
                                        </p:attrNameLst>
                                      </p:cBhvr>
                                      <p:to>
                                        <p:strVal val="visible"/>
                                      </p:to>
                                    </p:set>
                                    <p:animEffect transition="in" filter="blinds(horizontal)">
                                      <p:cBhvr>
                                        <p:cTn id="12" dur="500"/>
                                        <p:tgtEl>
                                          <p:spTgt spid="7792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69"/>
                                        </p:tgtEl>
                                        <p:attrNameLst>
                                          <p:attrName>style.visibility</p:attrName>
                                        </p:attrNameLst>
                                      </p:cBhvr>
                                      <p:to>
                                        <p:strVal val="visible"/>
                                      </p:to>
                                    </p:set>
                                    <p:animEffect transition="in" filter="blinds(horizontal)">
                                      <p:cBhvr>
                                        <p:cTn id="17" dur="500"/>
                                        <p:tgtEl>
                                          <p:spTgt spid="7792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9277"/>
                                        </p:tgtEl>
                                        <p:attrNameLst>
                                          <p:attrName>style.visibility</p:attrName>
                                        </p:attrNameLst>
                                      </p:cBhvr>
                                      <p:to>
                                        <p:strVal val="visible"/>
                                      </p:to>
                                    </p:set>
                                    <p:animEffect transition="in" filter="blinds(horizontal)">
                                      <p:cBhvr>
                                        <p:cTn id="22" dur="500"/>
                                        <p:tgtEl>
                                          <p:spTgt spid="7792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9267">
                                            <p:txEl>
                                              <p:pRg st="0" end="0"/>
                                            </p:txEl>
                                          </p:spTgt>
                                        </p:tgtEl>
                                        <p:attrNameLst>
                                          <p:attrName>style.visibility</p:attrName>
                                        </p:attrNameLst>
                                      </p:cBhvr>
                                      <p:to>
                                        <p:strVal val="visible"/>
                                      </p:to>
                                    </p:set>
                                    <p:animEffect transition="in" filter="blinds(horizontal)">
                                      <p:cBhvr>
                                        <p:cTn id="27" dur="500"/>
                                        <p:tgtEl>
                                          <p:spTgt spid="7792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9274"/>
                                        </p:tgtEl>
                                        <p:attrNameLst>
                                          <p:attrName>style.visibility</p:attrName>
                                        </p:attrNameLst>
                                      </p:cBhvr>
                                      <p:to>
                                        <p:strVal val="visible"/>
                                      </p:to>
                                    </p:set>
                                    <p:animEffect transition="in" filter="blinds(horizontal)">
                                      <p:cBhvr>
                                        <p:cTn id="32" dur="500"/>
                                        <p:tgtEl>
                                          <p:spTgt spid="7792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9267">
                                            <p:txEl>
                                              <p:pRg st="1" end="1"/>
                                            </p:txEl>
                                          </p:spTgt>
                                        </p:tgtEl>
                                        <p:attrNameLst>
                                          <p:attrName>style.visibility</p:attrName>
                                        </p:attrNameLst>
                                      </p:cBhvr>
                                      <p:to>
                                        <p:strVal val="visible"/>
                                      </p:to>
                                    </p:set>
                                    <p:animEffect transition="in" filter="blinds(horizontal)">
                                      <p:cBhvr>
                                        <p:cTn id="37" dur="500"/>
                                        <p:tgtEl>
                                          <p:spTgt spid="77926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9271"/>
                                        </p:tgtEl>
                                        <p:attrNameLst>
                                          <p:attrName>style.visibility</p:attrName>
                                        </p:attrNameLst>
                                      </p:cBhvr>
                                      <p:to>
                                        <p:strVal val="visible"/>
                                      </p:to>
                                    </p:set>
                                    <p:animEffect transition="in" filter="blinds(horizontal)">
                                      <p:cBhvr>
                                        <p:cTn id="42" dur="500"/>
                                        <p:tgtEl>
                                          <p:spTgt spid="77927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79267">
                                            <p:txEl>
                                              <p:pRg st="2" end="2"/>
                                            </p:txEl>
                                          </p:spTgt>
                                        </p:tgtEl>
                                        <p:attrNameLst>
                                          <p:attrName>style.visibility</p:attrName>
                                        </p:attrNameLst>
                                      </p:cBhvr>
                                      <p:to>
                                        <p:strVal val="visible"/>
                                      </p:to>
                                    </p:set>
                                    <p:animEffect transition="in" filter="blinds(horizontal)">
                                      <p:cBhvr>
                                        <p:cTn id="47" dur="500"/>
                                        <p:tgtEl>
                                          <p:spTgt spid="77926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79270"/>
                                        </p:tgtEl>
                                        <p:attrNameLst>
                                          <p:attrName>style.visibility</p:attrName>
                                        </p:attrNameLst>
                                      </p:cBhvr>
                                      <p:to>
                                        <p:strVal val="visible"/>
                                      </p:to>
                                    </p:set>
                                    <p:animEffect transition="in" filter="blinds(horizontal)">
                                      <p:cBhvr>
                                        <p:cTn id="52" dur="500"/>
                                        <p:tgtEl>
                                          <p:spTgt spid="77927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9280"/>
                                        </p:tgtEl>
                                        <p:attrNameLst>
                                          <p:attrName>style.visibility</p:attrName>
                                        </p:attrNameLst>
                                      </p:cBhvr>
                                      <p:to>
                                        <p:strVal val="visible"/>
                                      </p:to>
                                    </p:set>
                                    <p:animEffect transition="in" filter="blinds(horizontal)">
                                      <p:cBhvr>
                                        <p:cTn id="57" dur="500"/>
                                        <p:tgtEl>
                                          <p:spTgt spid="77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9" grpId="0" animBg="1"/>
      <p:bldP spid="779270" grpId="0" animBg="1"/>
      <p:bldP spid="779280" grpId="0"/>
      <p:bldP spid="779281" grpId="0" animBg="1"/>
      <p:bldP spid="7792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5"/>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800">
              <a:solidFill>
                <a:schemeClr val="accent2"/>
              </a:solidFill>
            </a:endParaRPr>
          </a:p>
        </p:txBody>
      </p:sp>
      <p:graphicFrame>
        <p:nvGraphicFramePr>
          <p:cNvPr id="422916" name="Object 4"/>
          <p:cNvGraphicFramePr>
            <a:graphicFrameLocks noChangeAspect="1"/>
          </p:cNvGraphicFramePr>
          <p:nvPr/>
        </p:nvGraphicFramePr>
        <p:xfrm>
          <a:off x="296863" y="908050"/>
          <a:ext cx="8275637" cy="760413"/>
        </p:xfrm>
        <a:graphic>
          <a:graphicData uri="http://schemas.openxmlformats.org/presentationml/2006/ole">
            <mc:AlternateContent xmlns:mc="http://schemas.openxmlformats.org/markup-compatibility/2006">
              <mc:Choice xmlns:v="urn:schemas-microsoft-com:vml" Requires="v">
                <p:oleObj spid="_x0000_s3083" r:id="rId3" imgW="3816096" imgH="396240" progId="Visio.Drawing.5">
                  <p:embed/>
                </p:oleObj>
              </mc:Choice>
              <mc:Fallback>
                <p:oleObj r:id="rId3" imgW="3816096" imgH="39624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3" y="908050"/>
                        <a:ext cx="8275637"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229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3" y="1898650"/>
            <a:ext cx="8410575"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5718" name="Text Box 8"/>
          <p:cNvSpPr txBox="1">
            <a:spLocks noChangeArrowheads="1"/>
          </p:cNvSpPr>
          <p:nvPr/>
        </p:nvSpPr>
        <p:spPr bwMode="auto">
          <a:xfrm>
            <a:off x="781050" y="800100"/>
            <a:ext cx="20097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lang="zh-CN" altLang="en-US" sz="800">
              <a:solidFill>
                <a:schemeClr val="accent2"/>
              </a:solidFill>
            </a:endParaRPr>
          </a:p>
        </p:txBody>
      </p:sp>
      <p:sp>
        <p:nvSpPr>
          <p:cNvPr id="755720" name="Text Box 12"/>
          <p:cNvSpPr txBox="1">
            <a:spLocks noChangeArrowheads="1"/>
          </p:cNvSpPr>
          <p:nvPr/>
        </p:nvSpPr>
        <p:spPr bwMode="auto">
          <a:xfrm>
            <a:off x="350838" y="4419600"/>
            <a:ext cx="8407400" cy="137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15000"/>
              </a:spcBef>
            </a:pPr>
            <a:r>
              <a:rPr lang="zh-CN" altLang="en-US" sz="2000" dirty="0" smtClean="0">
                <a:solidFill>
                  <a:srgbClr val="FF3300"/>
                </a:solidFill>
                <a:latin typeface="微软雅黑" pitchFamily="34" charset="-122"/>
                <a:ea typeface="微软雅黑" pitchFamily="34" charset="-122"/>
              </a:rPr>
              <a:t>寻址方式</a:t>
            </a:r>
            <a:r>
              <a:rPr lang="zh-CN" altLang="en-US" sz="2000" dirty="0">
                <a:solidFill>
                  <a:schemeClr val="accent2"/>
                </a:solidFill>
                <a:latin typeface="微软雅黑" pitchFamily="34" charset="-122"/>
                <a:ea typeface="微软雅黑" pitchFamily="34" charset="-122"/>
              </a:rPr>
              <a:t>：</a:t>
            </a:r>
            <a:r>
              <a:rPr lang="en-US" altLang="zh-CN" sz="2000" dirty="0">
                <a:solidFill>
                  <a:srgbClr val="A50021"/>
                </a:solidFill>
                <a:latin typeface="微软雅黑" pitchFamily="34" charset="-122"/>
                <a:ea typeface="微软雅黑" pitchFamily="34" charset="-122"/>
              </a:rPr>
              <a:t> mod</a:t>
            </a:r>
            <a:r>
              <a:rPr lang="zh-CN" altLang="en-US" sz="2000" dirty="0">
                <a:solidFill>
                  <a:srgbClr val="A50021"/>
                </a:solidFill>
                <a:latin typeface="微软雅黑" pitchFamily="34" charset="-122"/>
                <a:ea typeface="微软雅黑" pitchFamily="34" charset="-122"/>
              </a:rPr>
              <a:t>、</a:t>
            </a:r>
            <a:r>
              <a:rPr lang="en-US" altLang="zh-CN" sz="2000" dirty="0">
                <a:solidFill>
                  <a:srgbClr val="A50021"/>
                </a:solidFill>
                <a:latin typeface="微软雅黑" pitchFamily="34" charset="-122"/>
                <a:ea typeface="微软雅黑" pitchFamily="34" charset="-122"/>
              </a:rPr>
              <a:t>r/m</a:t>
            </a:r>
            <a:r>
              <a:rPr lang="zh-CN" altLang="en-US" sz="2000" dirty="0">
                <a:solidFill>
                  <a:srgbClr val="A50021"/>
                </a:solidFill>
                <a:latin typeface="微软雅黑" pitchFamily="34" charset="-122"/>
                <a:ea typeface="微软雅黑" pitchFamily="34" charset="-122"/>
              </a:rPr>
              <a:t>、 </a:t>
            </a:r>
            <a:r>
              <a:rPr lang="en-US" altLang="zh-CN" sz="2000" dirty="0" err="1">
                <a:solidFill>
                  <a:srgbClr val="A50021"/>
                </a:solidFill>
                <a:latin typeface="微软雅黑" pitchFamily="34" charset="-122"/>
                <a:ea typeface="微软雅黑" pitchFamily="34" charset="-122"/>
              </a:rPr>
              <a:t>reg</a:t>
            </a:r>
            <a:r>
              <a:rPr lang="en-US" altLang="zh-CN" sz="2000" dirty="0">
                <a:solidFill>
                  <a:srgbClr val="A50021"/>
                </a:solidFill>
                <a:latin typeface="微软雅黑" pitchFamily="34" charset="-122"/>
                <a:ea typeface="微软雅黑" pitchFamily="34" charset="-122"/>
              </a:rPr>
              <a:t>/op</a:t>
            </a:r>
            <a:r>
              <a:rPr lang="zh-CN" altLang="en-US" sz="2000" dirty="0">
                <a:solidFill>
                  <a:srgbClr val="A50021"/>
                </a:solidFill>
                <a:latin typeface="微软雅黑" pitchFamily="34" charset="-122"/>
                <a:ea typeface="微软雅黑" pitchFamily="34" charset="-122"/>
              </a:rPr>
              <a:t>三个字段与</a:t>
            </a:r>
            <a:r>
              <a:rPr lang="en-US" altLang="zh-CN" sz="2000" dirty="0">
                <a:solidFill>
                  <a:srgbClr val="A50021"/>
                </a:solidFill>
                <a:latin typeface="微软雅黑" pitchFamily="34" charset="-122"/>
                <a:ea typeface="微软雅黑" pitchFamily="34" charset="-122"/>
              </a:rPr>
              <a:t>w</a:t>
            </a:r>
            <a:r>
              <a:rPr lang="zh-CN" altLang="en-US" sz="2000" dirty="0">
                <a:solidFill>
                  <a:srgbClr val="A50021"/>
                </a:solidFill>
                <a:latin typeface="微软雅黑" pitchFamily="34" charset="-122"/>
                <a:ea typeface="微软雅黑" pitchFamily="34" charset="-122"/>
              </a:rPr>
              <a:t>字段和机器模式一起确定操作数所在的寄存器编号或有效地址计算方式</a:t>
            </a:r>
          </a:p>
          <a:p>
            <a:pPr>
              <a:spcBef>
                <a:spcPct val="15000"/>
              </a:spcBef>
            </a:pPr>
            <a:r>
              <a:rPr lang="en-US" altLang="zh-CN" sz="2000" dirty="0">
                <a:solidFill>
                  <a:srgbClr val="FF3300"/>
                </a:solidFill>
                <a:latin typeface="微软雅黑" pitchFamily="34" charset="-122"/>
                <a:ea typeface="微软雅黑" pitchFamily="34" charset="-122"/>
              </a:rPr>
              <a:t>SIB</a:t>
            </a:r>
            <a:r>
              <a:rPr lang="zh-CN" altLang="en-US" sz="2000" dirty="0">
                <a:solidFill>
                  <a:schemeClr val="accent2"/>
                </a:solidFill>
                <a:latin typeface="微软雅黑" pitchFamily="34" charset="-122"/>
                <a:ea typeface="微软雅黑" pitchFamily="34" charset="-122"/>
              </a:rPr>
              <a:t>中基址</a:t>
            </a:r>
            <a:r>
              <a:rPr lang="en-US" altLang="zh-CN" sz="2000" dirty="0">
                <a:solidFill>
                  <a:schemeClr val="accent2"/>
                </a:solidFill>
                <a:latin typeface="微软雅黑" pitchFamily="34" charset="-122"/>
                <a:ea typeface="微软雅黑" pitchFamily="34" charset="-122"/>
              </a:rPr>
              <a:t>B</a:t>
            </a:r>
            <a:r>
              <a:rPr lang="zh-CN" altLang="en-US" sz="2000" dirty="0">
                <a:solidFill>
                  <a:schemeClr val="accent2"/>
                </a:solidFill>
                <a:latin typeface="微软雅黑" pitchFamily="34" charset="-122"/>
                <a:ea typeface="微软雅黑" pitchFamily="34" charset="-122"/>
              </a:rPr>
              <a:t>和变址</a:t>
            </a:r>
            <a:r>
              <a:rPr lang="en-US" altLang="zh-CN" sz="2000" dirty="0">
                <a:solidFill>
                  <a:schemeClr val="accent2"/>
                </a:solidFill>
                <a:latin typeface="微软雅黑" pitchFamily="34" charset="-122"/>
                <a:ea typeface="微软雅黑" pitchFamily="34" charset="-122"/>
              </a:rPr>
              <a:t>I</a:t>
            </a:r>
            <a:r>
              <a:rPr lang="zh-CN" altLang="en-US" sz="2000" dirty="0">
                <a:solidFill>
                  <a:schemeClr val="accent2"/>
                </a:solidFill>
                <a:latin typeface="微软雅黑" pitchFamily="34" charset="-122"/>
                <a:ea typeface="微软雅黑" pitchFamily="34" charset="-122"/>
              </a:rPr>
              <a:t>都可是</a:t>
            </a:r>
            <a:r>
              <a:rPr lang="en-US" altLang="zh-CN" sz="2000" dirty="0">
                <a:solidFill>
                  <a:schemeClr val="accent2"/>
                </a:solidFill>
                <a:latin typeface="微软雅黑" pitchFamily="34" charset="-122"/>
                <a:ea typeface="微软雅黑" pitchFamily="34" charset="-122"/>
              </a:rPr>
              <a:t>8</a:t>
            </a:r>
            <a:r>
              <a:rPr lang="zh-CN" altLang="en-US" sz="2000" dirty="0">
                <a:solidFill>
                  <a:schemeClr val="accent2"/>
                </a:solidFill>
                <a:latin typeface="微软雅黑" pitchFamily="34" charset="-122"/>
                <a:ea typeface="微软雅黑" pitchFamily="34" charset="-122"/>
              </a:rPr>
              <a:t>个</a:t>
            </a:r>
            <a:r>
              <a:rPr lang="en-US" altLang="zh-CN" sz="2000" dirty="0">
                <a:solidFill>
                  <a:schemeClr val="accent2"/>
                </a:solidFill>
                <a:latin typeface="微软雅黑" pitchFamily="34" charset="-122"/>
                <a:ea typeface="微软雅黑" pitchFamily="34" charset="-122"/>
              </a:rPr>
              <a:t>GRS</a:t>
            </a:r>
            <a:r>
              <a:rPr lang="zh-CN" altLang="en-US" sz="2000" dirty="0">
                <a:solidFill>
                  <a:schemeClr val="accent2"/>
                </a:solidFill>
                <a:latin typeface="微软雅黑" pitchFamily="34" charset="-122"/>
                <a:ea typeface="微软雅黑" pitchFamily="34" charset="-122"/>
              </a:rPr>
              <a:t>中任一个；</a:t>
            </a:r>
            <a:r>
              <a:rPr lang="en-US" altLang="zh-CN" sz="2000" dirty="0">
                <a:solidFill>
                  <a:schemeClr val="accent2"/>
                </a:solidFill>
                <a:latin typeface="微软雅黑" pitchFamily="34" charset="-122"/>
                <a:ea typeface="微软雅黑" pitchFamily="34" charset="-122"/>
              </a:rPr>
              <a:t>SS</a:t>
            </a:r>
            <a:r>
              <a:rPr lang="zh-CN" altLang="en-US" sz="2000" dirty="0">
                <a:solidFill>
                  <a:schemeClr val="accent2"/>
                </a:solidFill>
                <a:latin typeface="微软雅黑" pitchFamily="34" charset="-122"/>
                <a:ea typeface="微软雅黑" pitchFamily="34" charset="-122"/>
              </a:rPr>
              <a:t>给出比例因子</a:t>
            </a:r>
          </a:p>
          <a:p>
            <a:pPr>
              <a:spcBef>
                <a:spcPct val="15000"/>
              </a:spcBef>
            </a:pPr>
            <a:r>
              <a:rPr lang="zh-CN" altLang="en-US" sz="2000" dirty="0">
                <a:solidFill>
                  <a:srgbClr val="FF3300"/>
                </a:solidFill>
                <a:latin typeface="微软雅黑" pitchFamily="34" charset="-122"/>
                <a:ea typeface="微软雅黑" pitchFamily="34" charset="-122"/>
              </a:rPr>
              <a:t>位移量</a:t>
            </a:r>
            <a:r>
              <a:rPr lang="zh-CN" altLang="en-US" sz="2000" dirty="0">
                <a:solidFill>
                  <a:schemeClr val="accent2"/>
                </a:solidFill>
                <a:latin typeface="微软雅黑" pitchFamily="34" charset="-122"/>
                <a:ea typeface="微软雅黑" pitchFamily="34" charset="-122"/>
              </a:rPr>
              <a:t>和</a:t>
            </a:r>
            <a:r>
              <a:rPr lang="zh-CN" altLang="en-US" sz="2000" dirty="0">
                <a:solidFill>
                  <a:srgbClr val="FF3300"/>
                </a:solidFill>
                <a:latin typeface="微软雅黑" pitchFamily="34" charset="-122"/>
                <a:ea typeface="微软雅黑" pitchFamily="34" charset="-122"/>
              </a:rPr>
              <a:t>立即数</a:t>
            </a:r>
            <a:r>
              <a:rPr lang="zh-CN" altLang="en-US" sz="2000" dirty="0">
                <a:solidFill>
                  <a:schemeClr val="accent2"/>
                </a:solidFill>
                <a:latin typeface="微软雅黑" pitchFamily="34" charset="-122"/>
                <a:ea typeface="微软雅黑" pitchFamily="34" charset="-122"/>
              </a:rPr>
              <a:t>的长度可以是：</a:t>
            </a:r>
            <a:r>
              <a:rPr lang="en-US" altLang="zh-CN" sz="2000" dirty="0">
                <a:solidFill>
                  <a:schemeClr val="accent2"/>
                </a:solidFill>
                <a:latin typeface="微软雅黑" pitchFamily="34" charset="-122"/>
                <a:ea typeface="微软雅黑" pitchFamily="34" charset="-122"/>
              </a:rPr>
              <a:t>1B</a:t>
            </a:r>
            <a:r>
              <a:rPr lang="zh-CN" altLang="en-US" sz="2000" dirty="0">
                <a:solidFill>
                  <a:schemeClr val="accent2"/>
                </a:solidFill>
                <a:latin typeface="微软雅黑" pitchFamily="34" charset="-122"/>
                <a:ea typeface="微软雅黑" pitchFamily="34" charset="-122"/>
              </a:rPr>
              <a:t>（</a:t>
            </a:r>
            <a:r>
              <a:rPr lang="en-US" altLang="zh-CN" sz="2000" dirty="0">
                <a:solidFill>
                  <a:schemeClr val="accent2"/>
                </a:solidFill>
                <a:latin typeface="微软雅黑" pitchFamily="34" charset="-122"/>
                <a:ea typeface="微软雅黑" pitchFamily="34" charset="-122"/>
              </a:rPr>
              <a:t>8</a:t>
            </a:r>
            <a:r>
              <a:rPr lang="zh-CN" altLang="en-US" sz="2000" dirty="0">
                <a:solidFill>
                  <a:schemeClr val="accent2"/>
                </a:solidFill>
                <a:latin typeface="微软雅黑" pitchFamily="34" charset="-122"/>
                <a:ea typeface="微软雅黑" pitchFamily="34" charset="-122"/>
              </a:rPr>
              <a:t>位）、</a:t>
            </a:r>
            <a:r>
              <a:rPr lang="en-US" altLang="zh-CN" sz="2000" dirty="0">
                <a:solidFill>
                  <a:schemeClr val="accent2"/>
                </a:solidFill>
                <a:latin typeface="微软雅黑" pitchFamily="34" charset="-122"/>
                <a:ea typeface="微软雅黑" pitchFamily="34" charset="-122"/>
              </a:rPr>
              <a:t>2B</a:t>
            </a:r>
            <a:r>
              <a:rPr lang="zh-CN" altLang="en-US" sz="2000" dirty="0">
                <a:solidFill>
                  <a:schemeClr val="accent2"/>
                </a:solidFill>
                <a:latin typeface="微软雅黑" pitchFamily="34" charset="-122"/>
                <a:ea typeface="微软雅黑" pitchFamily="34" charset="-122"/>
              </a:rPr>
              <a:t>（</a:t>
            </a:r>
            <a:r>
              <a:rPr lang="en-US" altLang="zh-CN" sz="2000" dirty="0">
                <a:solidFill>
                  <a:schemeClr val="accent2"/>
                </a:solidFill>
                <a:latin typeface="微软雅黑" pitchFamily="34" charset="-122"/>
                <a:ea typeface="微软雅黑" pitchFamily="34" charset="-122"/>
              </a:rPr>
              <a:t>16</a:t>
            </a:r>
            <a:r>
              <a:rPr lang="zh-CN" altLang="en-US" sz="2000" dirty="0">
                <a:solidFill>
                  <a:schemeClr val="accent2"/>
                </a:solidFill>
                <a:latin typeface="微软雅黑" pitchFamily="34" charset="-122"/>
                <a:ea typeface="微软雅黑" pitchFamily="34" charset="-122"/>
              </a:rPr>
              <a:t>位）、</a:t>
            </a:r>
            <a:r>
              <a:rPr lang="en-US" altLang="zh-CN" sz="2000" dirty="0">
                <a:solidFill>
                  <a:schemeClr val="accent2"/>
                </a:solidFill>
                <a:latin typeface="微软雅黑" pitchFamily="34" charset="-122"/>
                <a:ea typeface="微软雅黑" pitchFamily="34" charset="-122"/>
              </a:rPr>
              <a:t>4B</a:t>
            </a:r>
            <a:r>
              <a:rPr lang="zh-CN" altLang="en-US" sz="2000" dirty="0">
                <a:solidFill>
                  <a:schemeClr val="accent2"/>
                </a:solidFill>
                <a:latin typeface="微软雅黑" pitchFamily="34" charset="-122"/>
                <a:ea typeface="微软雅黑" pitchFamily="34" charset="-122"/>
              </a:rPr>
              <a:t>（</a:t>
            </a:r>
            <a:r>
              <a:rPr lang="en-US" altLang="zh-CN" sz="2000" dirty="0">
                <a:solidFill>
                  <a:schemeClr val="accent2"/>
                </a:solidFill>
                <a:latin typeface="微软雅黑" pitchFamily="34" charset="-122"/>
                <a:ea typeface="微软雅黑" pitchFamily="34" charset="-122"/>
              </a:rPr>
              <a:t>32</a:t>
            </a:r>
            <a:r>
              <a:rPr lang="zh-CN" altLang="en-US" sz="2000" dirty="0">
                <a:solidFill>
                  <a:schemeClr val="accent2"/>
                </a:solidFill>
                <a:latin typeface="微软雅黑" pitchFamily="34" charset="-122"/>
                <a:ea typeface="微软雅黑" pitchFamily="34" charset="-122"/>
              </a:rPr>
              <a:t>位）</a:t>
            </a:r>
          </a:p>
        </p:txBody>
      </p:sp>
      <p:sp>
        <p:nvSpPr>
          <p:cNvPr id="755724" name="Rectangle 12"/>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4000" b="1">
                <a:solidFill>
                  <a:srgbClr val="CC3300"/>
                </a:solidFill>
                <a:latin typeface="Arial" pitchFamily="34" charset="0"/>
                <a:ea typeface="黑体" pitchFamily="49" charset="-122"/>
              </a:defRPr>
            </a:lvl1pPr>
            <a:lvl2pPr algn="ctr">
              <a:defRPr sz="4000" b="1">
                <a:solidFill>
                  <a:srgbClr val="CC3300"/>
                </a:solidFill>
                <a:latin typeface="Arial" pitchFamily="34" charset="0"/>
                <a:ea typeface="黑体" pitchFamily="49" charset="-122"/>
              </a:defRPr>
            </a:lvl2pPr>
            <a:lvl3pPr algn="ctr">
              <a:defRPr sz="4000" b="1">
                <a:solidFill>
                  <a:srgbClr val="CC3300"/>
                </a:solidFill>
                <a:latin typeface="Arial" pitchFamily="34" charset="0"/>
                <a:ea typeface="黑体" pitchFamily="49" charset="-122"/>
              </a:defRPr>
            </a:lvl3pPr>
            <a:lvl4pPr algn="ctr">
              <a:defRPr sz="4000" b="1">
                <a:solidFill>
                  <a:srgbClr val="CC3300"/>
                </a:solidFill>
                <a:latin typeface="Arial" pitchFamily="34" charset="0"/>
                <a:ea typeface="黑体" pitchFamily="49" charset="-122"/>
              </a:defRPr>
            </a:lvl4pPr>
            <a:lvl5pPr algn="ctr">
              <a:defRPr sz="4000" b="1">
                <a:solidFill>
                  <a:srgbClr val="CC3300"/>
                </a:solidFill>
                <a:latin typeface="Arial" pitchFamily="34" charset="0"/>
                <a:ea typeface="黑体" pitchFamily="49" charset="-122"/>
              </a:defRPr>
            </a:lvl5pPr>
            <a:lvl6pPr marL="457200" algn="ctr" eaLnBrk="0" fontAlgn="base" hangingPunct="0">
              <a:spcBef>
                <a:spcPct val="0"/>
              </a:spcBef>
              <a:spcAft>
                <a:spcPct val="0"/>
              </a:spcAft>
              <a:defRPr sz="4000" b="1">
                <a:solidFill>
                  <a:srgbClr val="CC3300"/>
                </a:solidFill>
                <a:latin typeface="Arial" pitchFamily="34" charset="0"/>
                <a:ea typeface="黑体" pitchFamily="49" charset="-122"/>
              </a:defRPr>
            </a:lvl6pPr>
            <a:lvl7pPr marL="914400" algn="ctr" eaLnBrk="0" fontAlgn="base" hangingPunct="0">
              <a:spcBef>
                <a:spcPct val="0"/>
              </a:spcBef>
              <a:spcAft>
                <a:spcPct val="0"/>
              </a:spcAft>
              <a:defRPr sz="4000" b="1">
                <a:solidFill>
                  <a:srgbClr val="CC3300"/>
                </a:solidFill>
                <a:latin typeface="Arial" pitchFamily="34" charset="0"/>
                <a:ea typeface="黑体" pitchFamily="49" charset="-122"/>
              </a:defRPr>
            </a:lvl7pPr>
            <a:lvl8pPr marL="1371600" algn="ctr" eaLnBrk="0" fontAlgn="base" hangingPunct="0">
              <a:spcBef>
                <a:spcPct val="0"/>
              </a:spcBef>
              <a:spcAft>
                <a:spcPct val="0"/>
              </a:spcAft>
              <a:defRPr sz="4000" b="1">
                <a:solidFill>
                  <a:srgbClr val="CC3300"/>
                </a:solidFill>
                <a:latin typeface="Arial" pitchFamily="34" charset="0"/>
                <a:ea typeface="黑体" pitchFamily="49" charset="-122"/>
              </a:defRPr>
            </a:lvl8pPr>
            <a:lvl9pPr marL="1828800" algn="ctr" eaLnBrk="0" fontAlgn="base" hangingPunct="0">
              <a:spcBef>
                <a:spcPct val="0"/>
              </a:spcBef>
              <a:spcAft>
                <a:spcPct val="0"/>
              </a:spcAft>
              <a:defRPr sz="4000" b="1">
                <a:solidFill>
                  <a:srgbClr val="CC3300"/>
                </a:solidFill>
                <a:latin typeface="Arial" pitchFamily="34" charset="0"/>
                <a:ea typeface="黑体" pitchFamily="49" charset="-122"/>
              </a:defRPr>
            </a:lvl9pPr>
          </a:lstStyle>
          <a:p>
            <a:r>
              <a:rPr lang="en-US" altLang="zh-CN" sz="3600"/>
              <a:t>IA-32</a:t>
            </a:r>
            <a:r>
              <a:rPr lang="zh-CN" altLang="en-US" sz="3600"/>
              <a:t>机器指令格式</a:t>
            </a:r>
          </a:p>
        </p:txBody>
      </p:sp>
    </p:spTree>
    <p:extLst>
      <p:ext uri="{BB962C8B-B14F-4D97-AF65-F5344CB8AC3E}">
        <p14:creationId xmlns:p14="http://schemas.microsoft.com/office/powerpoint/2010/main" val="461857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916"/>
                                        </p:tgtEl>
                                        <p:attrNameLst>
                                          <p:attrName>style.visibility</p:attrName>
                                        </p:attrNameLst>
                                      </p:cBhvr>
                                      <p:to>
                                        <p:strVal val="visible"/>
                                      </p:to>
                                    </p:set>
                                    <p:animEffect transition="in" filter="blinds(horizontal)">
                                      <p:cBhvr>
                                        <p:cTn id="7" dur="500"/>
                                        <p:tgtEl>
                                          <p:spTgt spid="422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2918"/>
                                        </p:tgtEl>
                                        <p:attrNameLst>
                                          <p:attrName>style.visibility</p:attrName>
                                        </p:attrNameLst>
                                      </p:cBhvr>
                                      <p:to>
                                        <p:strVal val="visible"/>
                                      </p:to>
                                    </p:set>
                                    <p:animEffect transition="in" filter="blinds(horizontal)">
                                      <p:cBhvr>
                                        <p:cTn id="12" dur="500"/>
                                        <p:tgtEl>
                                          <p:spTgt spid="422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5720">
                                            <p:txEl>
                                              <p:pRg st="0" end="0"/>
                                            </p:txEl>
                                          </p:spTgt>
                                        </p:tgtEl>
                                        <p:attrNameLst>
                                          <p:attrName>style.visibility</p:attrName>
                                        </p:attrNameLst>
                                      </p:cBhvr>
                                      <p:to>
                                        <p:strVal val="visible"/>
                                      </p:to>
                                    </p:set>
                                    <p:animEffect transition="in" filter="blinds(horizontal)">
                                      <p:cBhvr>
                                        <p:cTn id="17" dur="500"/>
                                        <p:tgtEl>
                                          <p:spTgt spid="75572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5720">
                                            <p:txEl>
                                              <p:pRg st="1" end="1"/>
                                            </p:txEl>
                                          </p:spTgt>
                                        </p:tgtEl>
                                        <p:attrNameLst>
                                          <p:attrName>style.visibility</p:attrName>
                                        </p:attrNameLst>
                                      </p:cBhvr>
                                      <p:to>
                                        <p:strVal val="visible"/>
                                      </p:to>
                                    </p:set>
                                    <p:animEffect transition="in" filter="blinds(horizontal)">
                                      <p:cBhvr>
                                        <p:cTn id="22" dur="500"/>
                                        <p:tgtEl>
                                          <p:spTgt spid="75572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5720">
                                            <p:txEl>
                                              <p:pRg st="2" end="2"/>
                                            </p:txEl>
                                          </p:spTgt>
                                        </p:tgtEl>
                                        <p:attrNameLst>
                                          <p:attrName>style.visibility</p:attrName>
                                        </p:attrNameLst>
                                      </p:cBhvr>
                                      <p:to>
                                        <p:strVal val="visible"/>
                                      </p:to>
                                    </p:set>
                                    <p:animEffect transition="in" filter="blinds(horizontal)">
                                      <p:cBhvr>
                                        <p:cTn id="27" dur="500"/>
                                        <p:tgtEl>
                                          <p:spTgt spid="7557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endParaRPr lang="zh-CN" altLang="en-US" smtClean="0"/>
          </a:p>
        </p:txBody>
      </p:sp>
      <p:sp>
        <p:nvSpPr>
          <p:cNvPr id="756739" name="Rectangle 3"/>
          <p:cNvSpPr>
            <a:spLocks noGrp="1" noChangeArrowheads="1"/>
          </p:cNvSpPr>
          <p:nvPr>
            <p:ph type="body" idx="1"/>
          </p:nvPr>
        </p:nvSpPr>
        <p:spPr/>
        <p:txBody>
          <a:bodyPr/>
          <a:lstStyle/>
          <a:p>
            <a:endParaRPr lang="zh-CN" altLang="en-US" smtClean="0"/>
          </a:p>
        </p:txBody>
      </p:sp>
      <p:pic>
        <p:nvPicPr>
          <p:cNvPr id="7567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233363"/>
            <a:ext cx="8731250" cy="6354762"/>
          </a:xfrm>
          <a:prstGeom prst="rect">
            <a:avLst/>
          </a:prstGeom>
          <a:noFill/>
          <a:extLst>
            <a:ext uri="{909E8E84-426E-40DD-AFC4-6F175D3DCCD1}">
              <a14:hiddenFill xmlns:a14="http://schemas.microsoft.com/office/drawing/2010/main">
                <a:solidFill>
                  <a:srgbClr val="FFFFFF"/>
                </a:solidFill>
              </a14:hiddenFill>
            </a:ext>
          </a:extLst>
        </p:spPr>
      </p:pic>
      <p:grpSp>
        <p:nvGrpSpPr>
          <p:cNvPr id="756745" name="Group 9"/>
          <p:cNvGrpSpPr>
            <a:grpSpLocks/>
          </p:cNvGrpSpPr>
          <p:nvPr/>
        </p:nvGrpSpPr>
        <p:grpSpPr bwMode="auto">
          <a:xfrm>
            <a:off x="2501900" y="76200"/>
            <a:ext cx="4995863" cy="608013"/>
            <a:chOff x="1576" y="48"/>
            <a:chExt cx="3147" cy="383"/>
          </a:xfrm>
        </p:grpSpPr>
        <p:pic>
          <p:nvPicPr>
            <p:cNvPr id="7567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 y="48"/>
              <a:ext cx="2155" cy="383"/>
            </a:xfrm>
            <a:prstGeom prst="rect">
              <a:avLst/>
            </a:prstGeom>
            <a:noFill/>
            <a:extLst>
              <a:ext uri="{909E8E84-426E-40DD-AFC4-6F175D3DCCD1}">
                <a14:hiddenFill xmlns:a14="http://schemas.microsoft.com/office/drawing/2010/main">
                  <a:solidFill>
                    <a:srgbClr val="FFFFFF"/>
                  </a:solidFill>
                </a14:hiddenFill>
              </a:ext>
            </a:extLst>
          </p:spPr>
        </p:pic>
        <p:sp>
          <p:nvSpPr>
            <p:cNvPr id="756743" name="Line 7"/>
            <p:cNvSpPr>
              <a:spLocks noChangeShapeType="1"/>
            </p:cNvSpPr>
            <p:nvPr/>
          </p:nvSpPr>
          <p:spPr bwMode="auto">
            <a:xfrm flipH="1">
              <a:off x="1576" y="147"/>
              <a:ext cx="1049" cy="14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6744" name="Line 8"/>
            <p:cNvSpPr>
              <a:spLocks noChangeShapeType="1"/>
            </p:cNvSpPr>
            <p:nvPr/>
          </p:nvSpPr>
          <p:spPr bwMode="auto">
            <a:xfrm flipH="1">
              <a:off x="2029" y="204"/>
              <a:ext cx="2098" cy="17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502107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6745"/>
                                        </p:tgtEl>
                                        <p:attrNameLst>
                                          <p:attrName>style.visibility</p:attrName>
                                        </p:attrNameLst>
                                      </p:cBhvr>
                                      <p:to>
                                        <p:strVal val="visible"/>
                                      </p:to>
                                    </p:set>
                                    <p:animEffect transition="in" filter="blinds(horizontal)">
                                      <p:cBhvr>
                                        <p:cTn id="7" dur="500"/>
                                        <p:tgtEl>
                                          <p:spTgt spid="756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57200" y="98425"/>
            <a:ext cx="8229600" cy="561975"/>
          </a:xfrm>
        </p:spPr>
        <p:txBody>
          <a:bodyPr/>
          <a:lstStyle/>
          <a:p>
            <a:r>
              <a:rPr lang="en-US" altLang="zh-CN" smtClean="0"/>
              <a:t>x86</a:t>
            </a:r>
            <a:r>
              <a:rPr lang="zh-CN" altLang="en-US" smtClean="0"/>
              <a:t>指令的格式</a:t>
            </a:r>
          </a:p>
        </p:txBody>
      </p:sp>
      <p:sp>
        <p:nvSpPr>
          <p:cNvPr id="26627" name="内容占位符 2"/>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r>
              <a:rPr lang="en-US" altLang="zh-CN" smtClean="0">
                <a:solidFill>
                  <a:srgbClr val="0000CC"/>
                </a:solidFill>
              </a:rPr>
              <a:t>SIB</a:t>
            </a:r>
            <a:r>
              <a:rPr lang="zh-CN" altLang="en-US" smtClean="0"/>
              <a:t>：除了</a:t>
            </a:r>
            <a:r>
              <a:rPr lang="en-US" altLang="zh-CN" smtClean="0"/>
              <a:t>MODR/M</a:t>
            </a:r>
            <a:r>
              <a:rPr lang="zh-CN" altLang="en-US" smtClean="0"/>
              <a:t>字节外，有时指令还需要用一个</a:t>
            </a:r>
            <a:r>
              <a:rPr lang="en-US" altLang="zh-CN" smtClean="0"/>
              <a:t>SIB</a:t>
            </a:r>
            <a:r>
              <a:rPr lang="zh-CN" altLang="en-US" smtClean="0"/>
              <a:t>字节来补充操作数的寻址方式，</a:t>
            </a:r>
            <a:r>
              <a:rPr lang="en-US" altLang="zh-CN" smtClean="0"/>
              <a:t>0/1</a:t>
            </a:r>
            <a:r>
              <a:rPr lang="zh-CN" altLang="en-US" smtClean="0"/>
              <a:t>个字节（由</a:t>
            </a:r>
            <a:r>
              <a:rPr lang="en-US" altLang="zh-CN" smtClean="0"/>
              <a:t>ModR/M</a:t>
            </a:r>
            <a:r>
              <a:rPr lang="zh-CN" altLang="en-US" smtClean="0"/>
              <a:t>中的</a:t>
            </a:r>
            <a:r>
              <a:rPr lang="en-US" altLang="zh-CN" smtClean="0"/>
              <a:t>mod</a:t>
            </a:r>
            <a:r>
              <a:rPr lang="zh-CN" altLang="en-US" smtClean="0"/>
              <a:t>域和</a:t>
            </a:r>
            <a:r>
              <a:rPr lang="en-US" altLang="zh-CN" smtClean="0"/>
              <a:t>R/M</a:t>
            </a:r>
            <a:r>
              <a:rPr lang="zh-CN" altLang="en-US" smtClean="0"/>
              <a:t>域决定是否需要）</a:t>
            </a:r>
            <a:endParaRPr lang="en-US" altLang="zh-CN" smtClean="0"/>
          </a:p>
          <a:p>
            <a:endParaRPr lang="zh-CN" altLang="en-US" smtClean="0"/>
          </a:p>
        </p:txBody>
      </p:sp>
      <p:pic>
        <p:nvPicPr>
          <p:cNvPr id="2662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1063" y="836613"/>
            <a:ext cx="760571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446463" y="850900"/>
            <a:ext cx="1304925" cy="85566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6630"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4208463"/>
            <a:ext cx="58181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矩形 1"/>
          <p:cNvSpPr>
            <a:spLocks noChangeArrowheads="1"/>
          </p:cNvSpPr>
          <p:nvPr/>
        </p:nvSpPr>
        <p:spPr bwMode="auto">
          <a:xfrm>
            <a:off x="1962150" y="59499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solidFill>
                  <a:srgbClr val="C00000"/>
                </a:solidFill>
                <a:latin typeface="微软雅黑" pitchFamily="34" charset="-122"/>
                <a:ea typeface="微软雅黑" pitchFamily="34" charset="-122"/>
              </a:rPr>
              <a:t>比例系数</a:t>
            </a:r>
          </a:p>
        </p:txBody>
      </p:sp>
      <p:sp>
        <p:nvSpPr>
          <p:cNvPr id="26632" name="矩形 7"/>
          <p:cNvSpPr>
            <a:spLocks noChangeArrowheads="1"/>
          </p:cNvSpPr>
          <p:nvPr/>
        </p:nvSpPr>
        <p:spPr bwMode="auto">
          <a:xfrm>
            <a:off x="3643313" y="5959475"/>
            <a:ext cx="157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solidFill>
                  <a:srgbClr val="C00000"/>
                </a:solidFill>
                <a:latin typeface="微软雅黑" pitchFamily="34" charset="-122"/>
                <a:ea typeface="微软雅黑" pitchFamily="34" charset="-122"/>
              </a:rPr>
              <a:t>变址寄存器号</a:t>
            </a:r>
          </a:p>
        </p:txBody>
      </p:sp>
      <p:sp>
        <p:nvSpPr>
          <p:cNvPr id="26633" name="矩形 8"/>
          <p:cNvSpPr>
            <a:spLocks noChangeArrowheads="1"/>
          </p:cNvSpPr>
          <p:nvPr/>
        </p:nvSpPr>
        <p:spPr bwMode="auto">
          <a:xfrm>
            <a:off x="5567363" y="5959475"/>
            <a:ext cx="157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solidFill>
                  <a:srgbClr val="C00000"/>
                </a:solidFill>
                <a:latin typeface="微软雅黑" pitchFamily="34" charset="-122"/>
                <a:ea typeface="微软雅黑" pitchFamily="34" charset="-122"/>
              </a:rPr>
              <a:t>基址寄存器号</a:t>
            </a:r>
          </a:p>
        </p:txBody>
      </p:sp>
      <p:sp>
        <p:nvSpPr>
          <p:cNvPr id="26634" name="矩形 1"/>
          <p:cNvSpPr>
            <a:spLocks noChangeArrowheads="1"/>
          </p:cNvSpPr>
          <p:nvPr/>
        </p:nvSpPr>
        <p:spPr bwMode="auto">
          <a:xfrm>
            <a:off x="161925" y="2524125"/>
            <a:ext cx="223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C00000"/>
                </a:solidFill>
                <a:latin typeface="微软雅黑" pitchFamily="34" charset="-122"/>
                <a:ea typeface="微软雅黑" pitchFamily="34" charset="-122"/>
              </a:rPr>
              <a:t>Scale, Index, Base</a:t>
            </a:r>
            <a:endParaRPr lang="zh-CN" altLang="en-US" sz="180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332064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endParaRPr lang="zh-CN" altLang="en-US" smtClean="0"/>
          </a:p>
        </p:txBody>
      </p:sp>
      <p:sp>
        <p:nvSpPr>
          <p:cNvPr id="756739" name="Rectangle 3"/>
          <p:cNvSpPr>
            <a:spLocks noGrp="1" noChangeArrowheads="1"/>
          </p:cNvSpPr>
          <p:nvPr>
            <p:ph type="body" idx="1"/>
          </p:nvPr>
        </p:nvSpPr>
        <p:spPr/>
        <p:txBody>
          <a:bodyPr/>
          <a:lstStyle/>
          <a:p>
            <a:endParaRPr lang="zh-CN" altLang="en-US" dirty="0" smtClean="0"/>
          </a:p>
        </p:txBody>
      </p:sp>
      <p:pic>
        <p:nvPicPr>
          <p:cNvPr id="1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505" y="98630"/>
            <a:ext cx="6317509" cy="659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020" y="1403775"/>
            <a:ext cx="4275475" cy="1457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箭头连接符 2"/>
          <p:cNvCxnSpPr/>
          <p:nvPr/>
        </p:nvCxnSpPr>
        <p:spPr>
          <a:xfrm flipH="1" flipV="1">
            <a:off x="1736685" y="998730"/>
            <a:ext cx="3600400" cy="130514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2141730" y="954178"/>
            <a:ext cx="4292284" cy="117837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4752020" y="751203"/>
            <a:ext cx="3240360" cy="155267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32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smtClean="0"/>
              <a:t>程序的转换与机器级表示</a:t>
            </a:r>
          </a:p>
        </p:txBody>
      </p:sp>
      <p:sp>
        <p:nvSpPr>
          <p:cNvPr id="136195" name="Rectangle 3"/>
          <p:cNvSpPr>
            <a:spLocks noGrp="1" noChangeArrowheads="1"/>
          </p:cNvSpPr>
          <p:nvPr>
            <p:ph type="body" idx="4294967295"/>
          </p:nvPr>
        </p:nvSpPr>
        <p:spPr>
          <a:xfrm>
            <a:off x="161925" y="819150"/>
            <a:ext cx="8640763" cy="5670550"/>
          </a:xfrm>
        </p:spPr>
        <p:txBody>
          <a:bodyPr/>
          <a:lstStyle/>
          <a:p>
            <a:pPr marL="457200" indent="-457200">
              <a:lnSpc>
                <a:spcPct val="100000"/>
              </a:lnSpc>
              <a:spcBef>
                <a:spcPts val="1300"/>
              </a:spcBef>
            </a:pPr>
            <a:r>
              <a:rPr lang="zh-CN" altLang="en-US" sz="2200" dirty="0" smtClean="0">
                <a:latin typeface="微软雅黑" pitchFamily="34" charset="-122"/>
                <a:ea typeface="微软雅黑" pitchFamily="34" charset="-122"/>
              </a:rPr>
              <a:t>主要教学目标</a:t>
            </a:r>
          </a:p>
          <a:p>
            <a:pPr marL="838200" lvl="1" indent="-381000">
              <a:lnSpc>
                <a:spcPct val="135000"/>
              </a:lnSpc>
              <a:spcBef>
                <a:spcPct val="0"/>
              </a:spcBef>
            </a:pPr>
            <a:r>
              <a:rPr lang="zh-CN" altLang="en-US" sz="2200" dirty="0" smtClean="0">
                <a:latin typeface="微软雅黑" pitchFamily="34" charset="-122"/>
                <a:ea typeface="微软雅黑" pitchFamily="34" charset="-122"/>
              </a:rPr>
              <a:t>了解高级语言与汇编语言、汇编语言与机器语言之间的关系</a:t>
            </a:r>
          </a:p>
          <a:p>
            <a:pPr marL="838200" lvl="1" indent="-381000">
              <a:lnSpc>
                <a:spcPct val="135000"/>
              </a:lnSpc>
              <a:spcBef>
                <a:spcPct val="0"/>
              </a:spcBef>
            </a:pPr>
            <a:r>
              <a:rPr lang="zh-CN" altLang="en-US" sz="2200" dirty="0" smtClean="0">
                <a:latin typeface="微软雅黑" pitchFamily="34" charset="-122"/>
                <a:ea typeface="微软雅黑" pitchFamily="34" charset="-122"/>
              </a:rPr>
              <a:t>掌握有关指令格式、操作数类型、寻址方式、操作类型等内容</a:t>
            </a:r>
          </a:p>
          <a:p>
            <a:pPr marL="838200" lvl="1" indent="-381000">
              <a:lnSpc>
                <a:spcPct val="135000"/>
              </a:lnSpc>
              <a:spcBef>
                <a:spcPct val="0"/>
              </a:spcBef>
            </a:pPr>
            <a:r>
              <a:rPr lang="zh-CN" altLang="en-US" sz="2200" dirty="0" smtClean="0">
                <a:latin typeface="微软雅黑" pitchFamily="34" charset="-122"/>
                <a:ea typeface="微软雅黑" pitchFamily="34" charset="-122"/>
              </a:rPr>
              <a:t>了解高级语言源程序中的语句与机器级代码之间的对应关系</a:t>
            </a:r>
          </a:p>
          <a:p>
            <a:pPr marL="838200" lvl="1" indent="-381000">
              <a:lnSpc>
                <a:spcPct val="100000"/>
              </a:lnSpc>
              <a:spcBef>
                <a:spcPts val="1300"/>
              </a:spcBef>
            </a:pPr>
            <a:r>
              <a:rPr lang="zh-CN" altLang="en-US" sz="2200" dirty="0" smtClean="0">
                <a:latin typeface="微软雅黑" pitchFamily="34" charset="-122"/>
                <a:ea typeface="微软雅黑" pitchFamily="34" charset="-122"/>
              </a:rPr>
              <a:t>了解复杂数据类型（数组、结构等）的机器级实现</a:t>
            </a:r>
          </a:p>
          <a:p>
            <a:pPr marL="457200" indent="-457200">
              <a:lnSpc>
                <a:spcPct val="100000"/>
              </a:lnSpc>
              <a:spcBef>
                <a:spcPts val="1300"/>
              </a:spcBef>
            </a:pPr>
            <a:r>
              <a:rPr lang="zh-CN" altLang="en-US" sz="2200" dirty="0" smtClean="0">
                <a:latin typeface="微软雅黑" pitchFamily="34" charset="-122"/>
                <a:ea typeface="微软雅黑" pitchFamily="34" charset="-122"/>
              </a:rPr>
              <a:t>主要教学内容</a:t>
            </a:r>
          </a:p>
          <a:p>
            <a:pPr marL="838200" lvl="1" indent="-381000">
              <a:lnSpc>
                <a:spcPct val="100000"/>
              </a:lnSpc>
              <a:spcBef>
                <a:spcPts val="1300"/>
              </a:spcBef>
            </a:pPr>
            <a:r>
              <a:rPr lang="zh-CN" altLang="en-US" sz="2200" dirty="0" smtClean="0">
                <a:latin typeface="微软雅黑" pitchFamily="34" charset="-122"/>
                <a:ea typeface="微软雅黑" pitchFamily="34" charset="-122"/>
              </a:rPr>
              <a:t>介绍</a:t>
            </a:r>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语言程序与</a:t>
            </a:r>
            <a:r>
              <a:rPr lang="en-US" altLang="zh-CN" sz="2200" dirty="0" smtClean="0">
                <a:latin typeface="微软雅黑" pitchFamily="34" charset="-122"/>
                <a:ea typeface="微软雅黑" pitchFamily="34" charset="-122"/>
              </a:rPr>
              <a:t>IA-32</a:t>
            </a:r>
            <a:r>
              <a:rPr lang="zh-CN" altLang="en-US" sz="2200" dirty="0" smtClean="0">
                <a:latin typeface="微软雅黑" pitchFamily="34" charset="-122"/>
                <a:ea typeface="微软雅黑" pitchFamily="34" charset="-122"/>
              </a:rPr>
              <a:t>机器级指令之间的对应关系。</a:t>
            </a:r>
          </a:p>
          <a:p>
            <a:pPr marL="838200" lvl="1" indent="-381000">
              <a:lnSpc>
                <a:spcPct val="100000"/>
              </a:lnSpc>
              <a:spcBef>
                <a:spcPts val="1300"/>
              </a:spcBef>
            </a:pPr>
            <a:r>
              <a:rPr lang="zh-CN" altLang="en-US" sz="2200" dirty="0" smtClean="0">
                <a:latin typeface="微软雅黑" pitchFamily="34" charset="-122"/>
                <a:ea typeface="微软雅黑" pitchFamily="34" charset="-122"/>
              </a:rPr>
              <a:t>主要包括：程序转换概述、</a:t>
            </a:r>
            <a:r>
              <a:rPr lang="en-US" altLang="zh-CN" sz="2200" dirty="0" smtClean="0">
                <a:latin typeface="微软雅黑" pitchFamily="34" charset="-122"/>
                <a:ea typeface="微软雅黑" pitchFamily="34" charset="-122"/>
              </a:rPr>
              <a:t>IA-32</a:t>
            </a:r>
            <a:r>
              <a:rPr lang="zh-CN" altLang="en-US" sz="2200" dirty="0" smtClean="0">
                <a:latin typeface="微软雅黑" pitchFamily="34" charset="-122"/>
                <a:ea typeface="微软雅黑" pitchFamily="34" charset="-122"/>
              </a:rPr>
              <a:t>指令系统、</a:t>
            </a:r>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语言中控制语句和过程调用等机器级实现、复杂数据类型（数组、结构等）的机器级实现等。</a:t>
            </a:r>
          </a:p>
          <a:p>
            <a:pPr marL="838200" lvl="1" indent="-381000">
              <a:lnSpc>
                <a:spcPct val="100000"/>
              </a:lnSpc>
              <a:spcBef>
                <a:spcPts val="1300"/>
              </a:spcBef>
            </a:pPr>
            <a:r>
              <a:rPr lang="zh-CN" altLang="en-US" sz="2200" dirty="0" smtClean="0">
                <a:latin typeface="微软雅黑" pitchFamily="34" charset="-122"/>
                <a:ea typeface="微软雅黑" pitchFamily="34" charset="-122"/>
              </a:rPr>
              <a:t>本章所用的机器级表示主要以汇编语言形式表示为主。</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0825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solidFill>
                  <a:srgbClr val="FF3300"/>
                </a:solidFill>
                <a:latin typeface="微软雅黑" pitchFamily="34" charset="-122"/>
                <a:ea typeface="微软雅黑" pitchFamily="34" charset="-122"/>
              </a:rPr>
              <a:t>第二讲：</a:t>
            </a:r>
            <a:r>
              <a:rPr lang="en-US" altLang="zh-CN" smtClean="0">
                <a:solidFill>
                  <a:srgbClr val="FF3300"/>
                </a:solidFill>
                <a:latin typeface="微软雅黑" pitchFamily="34" charset="-122"/>
                <a:ea typeface="微软雅黑" pitchFamily="34" charset="-122"/>
              </a:rPr>
              <a:t>IA-32 /x86-64</a:t>
            </a:r>
            <a:r>
              <a:rPr lang="zh-CN" altLang="en-US" smtClean="0">
                <a:solidFill>
                  <a:srgbClr val="FF3300"/>
                </a:solidFill>
                <a:latin typeface="微软雅黑" pitchFamily="34" charset="-122"/>
                <a:ea typeface="微软雅黑" pitchFamily="34" charset="-122"/>
              </a:rPr>
              <a:t>指令系统</a:t>
            </a:r>
            <a:endParaRPr lang="en-US" altLang="zh-CN" smtClean="0">
              <a:solidFill>
                <a:srgbClr val="FF3300"/>
              </a:solidFill>
              <a:latin typeface="微软雅黑" pitchFamily="34" charset="-122"/>
              <a:ea typeface="微软雅黑" pitchFamily="34" charset="-122"/>
            </a:endParaRPr>
          </a:p>
          <a:p>
            <a:pPr lvl="1">
              <a:lnSpc>
                <a:spcPct val="100000"/>
              </a:lnSpc>
            </a:pPr>
            <a:r>
              <a:rPr lang="zh-CN" altLang="en-US" smtClean="0">
                <a:latin typeface="微软雅黑" pitchFamily="34" charset="-122"/>
                <a:ea typeface="微软雅黑" pitchFamily="34" charset="-122"/>
              </a:rPr>
              <a:t>第三讲：</a:t>
            </a:r>
            <a:r>
              <a:rPr lang="en-US" altLang="zh-CN" smtClean="0">
                <a:latin typeface="微软雅黑" pitchFamily="34" charset="-122"/>
                <a:ea typeface="微软雅黑" pitchFamily="34" charset="-122"/>
              </a:rPr>
              <a:t> C</a:t>
            </a:r>
            <a:r>
              <a:rPr lang="zh-CN" altLang="en-US" smtClean="0">
                <a:latin typeface="微软雅黑" pitchFamily="34" charset="-122"/>
                <a:ea typeface="微软雅黑" pitchFamily="34" charset="-122"/>
              </a:rPr>
              <a:t>语言程序的机器级表示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latin typeface="微软雅黑" pitchFamily="34" charset="-122"/>
                <a:ea typeface="微软雅黑" pitchFamily="34" charset="-122"/>
              </a:rPr>
              <a:t>第四讲：复杂数据类型的分配和访问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608260" name="Text Box 4"/>
          <p:cNvSpPr txBox="1">
            <a:spLocks noChangeArrowheads="1"/>
          </p:cNvSpPr>
          <p:nvPr/>
        </p:nvSpPr>
        <p:spPr bwMode="auto">
          <a:xfrm>
            <a:off x="6416675" y="1042988"/>
            <a:ext cx="2339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08261"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8262" name="Text Box 6"/>
          <p:cNvSpPr txBox="1">
            <a:spLocks noChangeArrowheads="1"/>
          </p:cNvSpPr>
          <p:nvPr/>
        </p:nvSpPr>
        <p:spPr bwMode="auto">
          <a:xfrm>
            <a:off x="6146800" y="3878263"/>
            <a:ext cx="23860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extLst>
      <p:ext uri="{BB962C8B-B14F-4D97-AF65-F5344CB8AC3E}">
        <p14:creationId xmlns:p14="http://schemas.microsoft.com/office/powerpoint/2010/main" val="3961697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457200" y="98425"/>
            <a:ext cx="8229600" cy="561975"/>
          </a:xfrm>
        </p:spPr>
        <p:txBody>
          <a:bodyPr/>
          <a:lstStyle/>
          <a:p>
            <a:r>
              <a:rPr lang="en-US" altLang="zh-CN" sz="3600" smtClean="0"/>
              <a:t>IA-32/x64</a:t>
            </a:r>
            <a:r>
              <a:rPr lang="zh-CN" altLang="en-US" sz="3600" smtClean="0"/>
              <a:t>指令系统概述</a:t>
            </a:r>
          </a:p>
        </p:txBody>
      </p:sp>
      <p:sp>
        <p:nvSpPr>
          <p:cNvPr id="606211" name="Rectangle 3"/>
          <p:cNvSpPr>
            <a:spLocks noGrp="1" noChangeArrowheads="1"/>
          </p:cNvSpPr>
          <p:nvPr>
            <p:ph type="body" idx="1"/>
          </p:nvPr>
        </p:nvSpPr>
        <p:spPr>
          <a:xfrm>
            <a:off x="468313" y="836613"/>
            <a:ext cx="8334375" cy="5562600"/>
          </a:xfrm>
        </p:spPr>
        <p:txBody>
          <a:bodyPr/>
          <a:lstStyle/>
          <a:p>
            <a:pPr>
              <a:lnSpc>
                <a:spcPct val="100000"/>
              </a:lnSpc>
              <a:spcBef>
                <a:spcPct val="45000"/>
              </a:spcBef>
            </a:pPr>
            <a:r>
              <a:rPr lang="en-US" altLang="zh-CN" smtClean="0">
                <a:latin typeface="微软雅黑" pitchFamily="34" charset="-122"/>
                <a:ea typeface="微软雅黑" pitchFamily="34" charset="-122"/>
              </a:rPr>
              <a:t>x86</a:t>
            </a:r>
            <a:r>
              <a:rPr lang="zh-CN" altLang="en-US" smtClean="0">
                <a:latin typeface="微软雅黑" pitchFamily="34" charset="-122"/>
                <a:ea typeface="微软雅黑" pitchFamily="34" charset="-122"/>
              </a:rPr>
              <a:t>是</a:t>
            </a:r>
            <a:r>
              <a:rPr lang="en-US" altLang="zh-CN" smtClean="0">
                <a:latin typeface="微软雅黑" pitchFamily="34" charset="-122"/>
                <a:ea typeface="微软雅黑" pitchFamily="34" charset="-122"/>
              </a:rPr>
              <a:t>Intel</a:t>
            </a:r>
            <a:r>
              <a:rPr lang="zh-CN" altLang="en-US" smtClean="0">
                <a:latin typeface="微软雅黑" pitchFamily="34" charset="-122"/>
                <a:ea typeface="微软雅黑" pitchFamily="34" charset="-122"/>
              </a:rPr>
              <a:t>开发的一类处理器体系结构的泛称</a:t>
            </a:r>
          </a:p>
          <a:p>
            <a:pPr lvl="1">
              <a:lnSpc>
                <a:spcPct val="100000"/>
              </a:lnSpc>
              <a:spcBef>
                <a:spcPct val="45000"/>
              </a:spcBef>
            </a:pPr>
            <a:r>
              <a:rPr lang="zh-CN" altLang="en-US" sz="2200" smtClean="0">
                <a:latin typeface="微软雅黑" pitchFamily="34" charset="-122"/>
                <a:ea typeface="微软雅黑" pitchFamily="34" charset="-122"/>
              </a:rPr>
              <a:t>包括 </a:t>
            </a:r>
            <a:r>
              <a:rPr lang="en-US" altLang="zh-CN" sz="2200" smtClean="0">
                <a:latin typeface="微软雅黑" pitchFamily="34" charset="-122"/>
                <a:ea typeface="微软雅黑" pitchFamily="34" charset="-122"/>
              </a:rPr>
              <a:t>Intel 8086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80286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i386</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i486</a:t>
            </a:r>
            <a:r>
              <a:rPr lang="zh-CN" altLang="en-US" sz="2200" smtClean="0">
                <a:latin typeface="微软雅黑" pitchFamily="34" charset="-122"/>
                <a:ea typeface="微软雅黑" pitchFamily="34" charset="-122"/>
              </a:rPr>
              <a:t>等，因此其架构被称为“</a:t>
            </a:r>
            <a:r>
              <a:rPr lang="en-US" altLang="zh-CN" sz="2200" smtClean="0">
                <a:latin typeface="微软雅黑" pitchFamily="34" charset="-122"/>
                <a:ea typeface="微软雅黑" pitchFamily="34" charset="-122"/>
              </a:rPr>
              <a:t>x86”</a:t>
            </a:r>
            <a:endParaRPr lang="zh-CN" altLang="en-US" sz="2200" smtClean="0">
              <a:latin typeface="微软雅黑" pitchFamily="34" charset="-122"/>
              <a:ea typeface="微软雅黑" pitchFamily="34" charset="-122"/>
            </a:endParaRPr>
          </a:p>
          <a:p>
            <a:pPr lvl="1">
              <a:lnSpc>
                <a:spcPct val="100000"/>
              </a:lnSpc>
              <a:spcBef>
                <a:spcPct val="45000"/>
              </a:spcBef>
            </a:pPr>
            <a:r>
              <a:rPr lang="zh-CN" altLang="en-US" sz="2200" smtClean="0">
                <a:latin typeface="微软雅黑" pitchFamily="34" charset="-122"/>
                <a:ea typeface="微软雅黑" pitchFamily="34" charset="-122"/>
              </a:rPr>
              <a:t>由于数字并不能作为注册商标，因此，后来使用了可注册的名称，如</a:t>
            </a:r>
            <a:r>
              <a:rPr lang="en-US" altLang="zh-CN" sz="2200" smtClean="0">
                <a:latin typeface="微软雅黑" pitchFamily="34" charset="-122"/>
                <a:ea typeface="微软雅黑" pitchFamily="34" charset="-122"/>
              </a:rPr>
              <a:t>Pentium</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PentiumPro</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Core 2</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Core i7</a:t>
            </a:r>
            <a:r>
              <a:rPr lang="zh-CN" altLang="en-US" sz="2200" smtClean="0">
                <a:latin typeface="微软雅黑" pitchFamily="34" charset="-122"/>
                <a:ea typeface="微软雅黑" pitchFamily="34" charset="-122"/>
              </a:rPr>
              <a:t>等</a:t>
            </a:r>
          </a:p>
          <a:p>
            <a:pPr lvl="1">
              <a:lnSpc>
                <a:spcPct val="100000"/>
              </a:lnSpc>
              <a:spcBef>
                <a:spcPct val="45000"/>
              </a:spcBef>
            </a:pPr>
            <a:r>
              <a:rPr lang="zh-CN" altLang="en-US" sz="2200" smtClean="0">
                <a:latin typeface="微软雅黑" pitchFamily="34" charset="-122"/>
                <a:ea typeface="微软雅黑" pitchFamily="34" charset="-122"/>
              </a:rPr>
              <a:t>现在</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把</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a:t>
            </a:r>
            <a:r>
              <a:rPr lang="en-US" altLang="zh-CN" sz="2200" smtClean="0">
                <a:latin typeface="微软雅黑" pitchFamily="34" charset="-122"/>
                <a:ea typeface="微软雅黑" pitchFamily="34" charset="-122"/>
              </a:rPr>
              <a:t>x86</a:t>
            </a:r>
            <a:r>
              <a:rPr lang="zh-CN" altLang="en-US" sz="2200" smtClean="0">
                <a:latin typeface="微软雅黑" pitchFamily="34" charset="-122"/>
                <a:ea typeface="微软雅黑" pitchFamily="34" charset="-122"/>
              </a:rPr>
              <a:t>架构的名称</a:t>
            </a:r>
            <a:r>
              <a:rPr lang="en-US" altLang="zh-CN" sz="2200" smtClean="0">
                <a:latin typeface="微软雅黑" pitchFamily="34" charset="-122"/>
                <a:ea typeface="微软雅黑" pitchFamily="34" charset="-122"/>
              </a:rPr>
              <a:t>x86-32</a:t>
            </a:r>
            <a:r>
              <a:rPr lang="zh-CN" altLang="en-US" sz="2200" smtClean="0">
                <a:solidFill>
                  <a:srgbClr val="FF3300"/>
                </a:solidFill>
                <a:latin typeface="微软雅黑" pitchFamily="34" charset="-122"/>
                <a:ea typeface="微软雅黑" pitchFamily="34" charset="-122"/>
              </a:rPr>
              <a:t>改称为</a:t>
            </a:r>
            <a:r>
              <a:rPr lang="en-US" altLang="zh-CN" sz="2200" smtClean="0">
                <a:solidFill>
                  <a:srgbClr val="FF3300"/>
                </a:solidFill>
                <a:latin typeface="微软雅黑" pitchFamily="34" charset="-122"/>
                <a:ea typeface="微软雅黑" pitchFamily="34" charset="-122"/>
              </a:rPr>
              <a:t>IA-32</a:t>
            </a:r>
            <a:endParaRPr lang="zh-CN" altLang="en-US" sz="2200" smtClean="0">
              <a:solidFill>
                <a:srgbClr val="FF3300"/>
              </a:solidFill>
              <a:latin typeface="微软雅黑" pitchFamily="34" charset="-122"/>
              <a:ea typeface="微软雅黑" pitchFamily="34" charset="-122"/>
            </a:endParaRPr>
          </a:p>
          <a:p>
            <a:pPr>
              <a:lnSpc>
                <a:spcPct val="100000"/>
              </a:lnSpc>
              <a:spcBef>
                <a:spcPct val="4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AMD</a:t>
            </a:r>
            <a:r>
              <a:rPr lang="zh-CN" altLang="en-US" smtClean="0">
                <a:latin typeface="微软雅黑" pitchFamily="34" charset="-122"/>
                <a:ea typeface="微软雅黑" pitchFamily="34" charset="-122"/>
              </a:rPr>
              <a:t>首先提出了一个兼容</a:t>
            </a:r>
            <a:r>
              <a:rPr lang="en-US" altLang="zh-CN" smtClean="0">
                <a:latin typeface="微软雅黑" pitchFamily="34" charset="-122"/>
                <a:ea typeface="微软雅黑" pitchFamily="34" charset="-122"/>
              </a:rPr>
              <a:t>IA-32</a:t>
            </a:r>
            <a:r>
              <a:rPr lang="zh-CN" altLang="en-US" smtClean="0">
                <a:latin typeface="微软雅黑" pitchFamily="34" charset="-122"/>
                <a:ea typeface="微软雅黑" pitchFamily="34" charset="-122"/>
              </a:rPr>
              <a:t>指令集的</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位版本</a:t>
            </a:r>
          </a:p>
          <a:p>
            <a:pPr lvl="1">
              <a:lnSpc>
                <a:spcPct val="100000"/>
              </a:lnSpc>
              <a:spcBef>
                <a:spcPct val="45000"/>
              </a:spcBef>
            </a:pPr>
            <a:r>
              <a:rPr lang="zh-CN" altLang="en-US" sz="2200" smtClean="0">
                <a:latin typeface="微软雅黑" pitchFamily="34" charset="-122"/>
                <a:ea typeface="微软雅黑" pitchFamily="34" charset="-122"/>
              </a:rPr>
              <a:t>扩充了指令及寄存器长度和个数等，更新了参数传送方式</a:t>
            </a:r>
          </a:p>
          <a:p>
            <a:pPr lvl="1">
              <a:lnSpc>
                <a:spcPct val="100000"/>
              </a:lnSpc>
              <a:spcBef>
                <a:spcPct val="45000"/>
              </a:spcBef>
            </a:pPr>
            <a:r>
              <a:rPr lang="en-US" altLang="zh-CN" sz="2200" smtClean="0">
                <a:latin typeface="微软雅黑" pitchFamily="34" charset="-122"/>
                <a:ea typeface="微软雅黑" pitchFamily="34" charset="-122"/>
              </a:rPr>
              <a:t>AMD</a:t>
            </a:r>
            <a:r>
              <a:rPr lang="zh-CN" altLang="en-US" sz="2200" smtClean="0">
                <a:latin typeface="微软雅黑" pitchFamily="34" charset="-122"/>
                <a:ea typeface="微软雅黑" pitchFamily="34" charset="-122"/>
              </a:rPr>
              <a:t>称其为</a:t>
            </a:r>
            <a:r>
              <a:rPr lang="en-US" altLang="zh-CN" sz="2200" smtClean="0">
                <a:latin typeface="微软雅黑" pitchFamily="34" charset="-122"/>
                <a:ea typeface="微软雅黑" pitchFamily="34" charset="-122"/>
              </a:rPr>
              <a:t>AMD64</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称其为</a:t>
            </a:r>
            <a:r>
              <a:rPr lang="en-US" altLang="zh-CN" sz="2200" smtClean="0">
                <a:latin typeface="微软雅黑" pitchFamily="34" charset="-122"/>
                <a:ea typeface="微软雅黑" pitchFamily="34" charset="-122"/>
              </a:rPr>
              <a:t>Intl64</a:t>
            </a:r>
            <a:r>
              <a:rPr lang="zh-CN" altLang="en-US" sz="2200" smtClean="0">
                <a:solidFill>
                  <a:srgbClr val="FF3300"/>
                </a:solidFill>
                <a:latin typeface="微软雅黑" pitchFamily="34" charset="-122"/>
                <a:ea typeface="微软雅黑" pitchFamily="34" charset="-122"/>
              </a:rPr>
              <a:t>（不同于</a:t>
            </a:r>
            <a:r>
              <a:rPr lang="en-US" altLang="zh-CN" sz="2200" smtClean="0">
                <a:solidFill>
                  <a:srgbClr val="FF3300"/>
                </a:solidFill>
                <a:latin typeface="微软雅黑" pitchFamily="34" charset="-122"/>
                <a:ea typeface="微软雅黑" pitchFamily="34" charset="-122"/>
              </a:rPr>
              <a:t>IA-64</a:t>
            </a:r>
            <a:r>
              <a:rPr lang="zh-CN" altLang="en-US" sz="2200" smtClean="0">
                <a:solidFill>
                  <a:srgbClr val="FF3300"/>
                </a:solidFill>
                <a:latin typeface="微软雅黑" pitchFamily="34" charset="-122"/>
                <a:ea typeface="微软雅黑" pitchFamily="34" charset="-122"/>
              </a:rPr>
              <a:t>）</a:t>
            </a:r>
          </a:p>
          <a:p>
            <a:pPr lvl="1">
              <a:lnSpc>
                <a:spcPct val="100000"/>
              </a:lnSpc>
              <a:spcBef>
                <a:spcPct val="45000"/>
              </a:spcBef>
            </a:pPr>
            <a:r>
              <a:rPr lang="zh-CN" altLang="en-US" sz="2200" smtClean="0">
                <a:latin typeface="微软雅黑" pitchFamily="34" charset="-122"/>
                <a:ea typeface="微软雅黑" pitchFamily="34" charset="-122"/>
              </a:rPr>
              <a:t>命名为“</a:t>
            </a:r>
            <a:r>
              <a:rPr lang="en-US" altLang="zh-CN" sz="2200" smtClean="0">
                <a:latin typeface="微软雅黑" pitchFamily="34" charset="-122"/>
                <a:ea typeface="微软雅黑" pitchFamily="34" charset="-122"/>
              </a:rPr>
              <a:t>x86-64” </a:t>
            </a:r>
            <a:r>
              <a:rPr lang="zh-CN" altLang="en-US" sz="2200" smtClean="0">
                <a:latin typeface="微软雅黑" pitchFamily="34" charset="-122"/>
                <a:ea typeface="微软雅黑" pitchFamily="34" charset="-122"/>
              </a:rPr>
              <a:t>，有时也</a:t>
            </a:r>
            <a:r>
              <a:rPr lang="zh-CN" altLang="en-US" sz="2200" smtClean="0">
                <a:solidFill>
                  <a:srgbClr val="FF3300"/>
                </a:solidFill>
                <a:latin typeface="微软雅黑" pitchFamily="34" charset="-122"/>
                <a:ea typeface="微软雅黑" pitchFamily="34" charset="-122"/>
              </a:rPr>
              <a:t>简称为</a:t>
            </a:r>
            <a:r>
              <a:rPr lang="en-US" altLang="zh-CN" sz="2200" smtClean="0">
                <a:solidFill>
                  <a:srgbClr val="FF3300"/>
                </a:solidFill>
                <a:latin typeface="微软雅黑" pitchFamily="34" charset="-122"/>
                <a:ea typeface="微软雅黑" pitchFamily="34" charset="-122"/>
              </a:rPr>
              <a:t>x64</a:t>
            </a:r>
            <a:endParaRPr lang="zh-CN" altLang="en-US" smtClean="0">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339515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6211">
                                            <p:txEl>
                                              <p:pRg st="1" end="1"/>
                                            </p:txEl>
                                          </p:spTgt>
                                        </p:tgtEl>
                                        <p:attrNameLst>
                                          <p:attrName>style.visibility</p:attrName>
                                        </p:attrNameLst>
                                      </p:cBhvr>
                                      <p:to>
                                        <p:strVal val="visible"/>
                                      </p:to>
                                    </p:set>
                                    <p:animEffect transition="in" filter="blinds(horizontal)">
                                      <p:cBhvr>
                                        <p:cTn id="7" dur="500"/>
                                        <p:tgtEl>
                                          <p:spTgt spid="6062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6211">
                                            <p:txEl>
                                              <p:pRg st="2" end="2"/>
                                            </p:txEl>
                                          </p:spTgt>
                                        </p:tgtEl>
                                        <p:attrNameLst>
                                          <p:attrName>style.visibility</p:attrName>
                                        </p:attrNameLst>
                                      </p:cBhvr>
                                      <p:to>
                                        <p:strVal val="visible"/>
                                      </p:to>
                                    </p:set>
                                    <p:animEffect transition="in" filter="blinds(horizontal)">
                                      <p:cBhvr>
                                        <p:cTn id="12" dur="500"/>
                                        <p:tgtEl>
                                          <p:spTgt spid="6062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6211">
                                            <p:txEl>
                                              <p:pRg st="3" end="3"/>
                                            </p:txEl>
                                          </p:spTgt>
                                        </p:tgtEl>
                                        <p:attrNameLst>
                                          <p:attrName>style.visibility</p:attrName>
                                        </p:attrNameLst>
                                      </p:cBhvr>
                                      <p:to>
                                        <p:strVal val="visible"/>
                                      </p:to>
                                    </p:set>
                                    <p:animEffect transition="in" filter="blinds(horizontal)">
                                      <p:cBhvr>
                                        <p:cTn id="17" dur="500"/>
                                        <p:tgtEl>
                                          <p:spTgt spid="6062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6211">
                                            <p:txEl>
                                              <p:pRg st="5" end="5"/>
                                            </p:txEl>
                                          </p:spTgt>
                                        </p:tgtEl>
                                        <p:attrNameLst>
                                          <p:attrName>style.visibility</p:attrName>
                                        </p:attrNameLst>
                                      </p:cBhvr>
                                      <p:to>
                                        <p:strVal val="visible"/>
                                      </p:to>
                                    </p:set>
                                    <p:animEffect transition="in" filter="blinds(horizontal)">
                                      <p:cBhvr>
                                        <p:cTn id="22" dur="500"/>
                                        <p:tgtEl>
                                          <p:spTgt spid="6062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6211">
                                            <p:txEl>
                                              <p:pRg st="6" end="6"/>
                                            </p:txEl>
                                          </p:spTgt>
                                        </p:tgtEl>
                                        <p:attrNameLst>
                                          <p:attrName>style.visibility</p:attrName>
                                        </p:attrNameLst>
                                      </p:cBhvr>
                                      <p:to>
                                        <p:strVal val="visible"/>
                                      </p:to>
                                    </p:set>
                                    <p:animEffect transition="in" filter="blinds(horizontal)">
                                      <p:cBhvr>
                                        <p:cTn id="27" dur="500"/>
                                        <p:tgtEl>
                                          <p:spTgt spid="6062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6211">
                                            <p:txEl>
                                              <p:pRg st="7" end="7"/>
                                            </p:txEl>
                                          </p:spTgt>
                                        </p:tgtEl>
                                        <p:attrNameLst>
                                          <p:attrName>style.visibility</p:attrName>
                                        </p:attrNameLst>
                                      </p:cBhvr>
                                      <p:to>
                                        <p:strVal val="visible"/>
                                      </p:to>
                                    </p:set>
                                    <p:animEffect transition="in" filter="blinds(horizontal)">
                                      <p:cBhvr>
                                        <p:cTn id="32" dur="500"/>
                                        <p:tgtEl>
                                          <p:spTgt spid="606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5" name="Text Box 3"/>
          <p:cNvSpPr txBox="1">
            <a:spLocks noChangeArrowheads="1"/>
          </p:cNvSpPr>
          <p:nvPr/>
        </p:nvSpPr>
        <p:spPr bwMode="auto">
          <a:xfrm>
            <a:off x="657225" y="3068638"/>
            <a:ext cx="1484313" cy="466725"/>
          </a:xfrm>
          <a:prstGeom prst="rect">
            <a:avLst/>
          </a:prstGeom>
          <a:solidFill>
            <a:srgbClr val="0000FF">
              <a:alpha val="25999"/>
            </a:srgbClr>
          </a:solidFill>
          <a:ln w="9525" algn="ctr">
            <a:solidFill>
              <a:schemeClr val="tx1"/>
            </a:solidFill>
            <a:miter lim="800000"/>
            <a:headEnd/>
            <a:tailEnd/>
          </a:ln>
          <a:effectLst/>
        </p:spPr>
        <p:txBody>
          <a:bodyPr>
            <a:spAutoFit/>
          </a:bodyPr>
          <a:lstStyle/>
          <a:p>
            <a:pPr marL="342900" indent="-342900"/>
            <a:r>
              <a:rPr lang="zh-CN" altLang="en-US" sz="2400"/>
              <a:t>  控制器</a:t>
            </a:r>
          </a:p>
        </p:txBody>
      </p:sp>
      <p:sp>
        <p:nvSpPr>
          <p:cNvPr id="781316" name="Rectangle 4"/>
          <p:cNvSpPr>
            <a:spLocks noChangeArrowheads="1"/>
          </p:cNvSpPr>
          <p:nvPr/>
        </p:nvSpPr>
        <p:spPr bwMode="auto">
          <a:xfrm>
            <a:off x="341313" y="2709863"/>
            <a:ext cx="4949825" cy="4005262"/>
          </a:xfrm>
          <a:prstGeom prst="rect">
            <a:avLst/>
          </a:prstGeom>
          <a:noFill/>
          <a:ln w="38100" cap="rnd" algn="ctr">
            <a:solidFill>
              <a:schemeClr val="tx1"/>
            </a:solidFill>
            <a:prstDash val="sysDot"/>
            <a:miter lim="800000"/>
            <a:headEnd/>
            <a:tailEnd/>
          </a:ln>
          <a:effectLst/>
        </p:spPr>
        <p:txBody>
          <a:bodyPr wrap="none" anchor="ctr"/>
          <a:lstStyle/>
          <a:p>
            <a:endParaRPr lang="zh-CN" altLang="en-US"/>
          </a:p>
        </p:txBody>
      </p:sp>
      <p:sp>
        <p:nvSpPr>
          <p:cNvPr id="781317" name="Text Box 5"/>
          <p:cNvSpPr txBox="1">
            <a:spLocks noChangeArrowheads="1"/>
          </p:cNvSpPr>
          <p:nvPr/>
        </p:nvSpPr>
        <p:spPr bwMode="auto">
          <a:xfrm>
            <a:off x="2592388" y="3159125"/>
            <a:ext cx="1123950" cy="4064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sz="2000">
                <a:solidFill>
                  <a:srgbClr val="008000"/>
                </a:solidFill>
              </a:rPr>
              <a:t>   </a:t>
            </a:r>
          </a:p>
        </p:txBody>
      </p:sp>
      <p:sp>
        <p:nvSpPr>
          <p:cNvPr id="781318" name="Text Box 6"/>
          <p:cNvSpPr txBox="1">
            <a:spLocks noChangeArrowheads="1"/>
          </p:cNvSpPr>
          <p:nvPr/>
        </p:nvSpPr>
        <p:spPr bwMode="auto">
          <a:xfrm>
            <a:off x="3986213" y="3114675"/>
            <a:ext cx="1125537" cy="449263"/>
          </a:xfrm>
          <a:prstGeom prst="rect">
            <a:avLst/>
          </a:prstGeom>
          <a:solidFill>
            <a:srgbClr val="FF0000">
              <a:alpha val="17999"/>
            </a:srgbClr>
          </a:solidFill>
          <a:ln w="9525" algn="ctr">
            <a:solidFill>
              <a:schemeClr val="tx1"/>
            </a:solidFill>
            <a:miter lim="800000"/>
            <a:headEnd/>
            <a:tailEnd/>
          </a:ln>
          <a:effectLst/>
        </p:spPr>
        <p:txBody>
          <a:bodyPr tIns="82800" bIns="82800">
            <a:spAutoFit/>
          </a:bodyPr>
          <a:lstStyle/>
          <a:p>
            <a:pPr marL="342900" indent="-342900">
              <a:spcBef>
                <a:spcPct val="50000"/>
              </a:spcBef>
            </a:pPr>
            <a:r>
              <a:rPr lang="en-US" altLang="zh-CN">
                <a:solidFill>
                  <a:srgbClr val="008000"/>
                </a:solidFill>
              </a:rPr>
              <a:t>  </a:t>
            </a:r>
          </a:p>
        </p:txBody>
      </p:sp>
      <p:sp>
        <p:nvSpPr>
          <p:cNvPr id="781319" name="Text Box 7"/>
          <p:cNvSpPr txBox="1">
            <a:spLocks noChangeArrowheads="1"/>
          </p:cNvSpPr>
          <p:nvPr/>
        </p:nvSpPr>
        <p:spPr bwMode="auto">
          <a:xfrm>
            <a:off x="4032250" y="6173788"/>
            <a:ext cx="1079500" cy="376237"/>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chemeClr val="accent2"/>
                </a:solidFill>
              </a:rPr>
              <a:t>  </a:t>
            </a:r>
          </a:p>
        </p:txBody>
      </p:sp>
      <p:sp>
        <p:nvSpPr>
          <p:cNvPr id="781320" name="Line 8"/>
          <p:cNvSpPr>
            <a:spLocks noChangeShapeType="1"/>
          </p:cNvSpPr>
          <p:nvPr/>
        </p:nvSpPr>
        <p:spPr bwMode="auto">
          <a:xfrm>
            <a:off x="2141538" y="3338513"/>
            <a:ext cx="450850" cy="0"/>
          </a:xfrm>
          <a:prstGeom prst="line">
            <a:avLst/>
          </a:prstGeom>
          <a:noFill/>
          <a:ln w="38100">
            <a:solidFill>
              <a:srgbClr val="FF3300"/>
            </a:solidFill>
            <a:prstDash val="dash"/>
            <a:round/>
            <a:headEnd/>
            <a:tailEnd type="triangle" w="med" len="med"/>
          </a:ln>
          <a:effectLst/>
        </p:spPr>
        <p:txBody>
          <a:bodyPr/>
          <a:lstStyle/>
          <a:p>
            <a:endParaRPr lang="zh-CN" altLang="en-US"/>
          </a:p>
        </p:txBody>
      </p:sp>
      <p:sp>
        <p:nvSpPr>
          <p:cNvPr id="781321" name="Line 9"/>
          <p:cNvSpPr>
            <a:spLocks noChangeShapeType="1"/>
          </p:cNvSpPr>
          <p:nvPr/>
        </p:nvSpPr>
        <p:spPr bwMode="auto">
          <a:xfrm>
            <a:off x="3716338" y="3338513"/>
            <a:ext cx="271462" cy="0"/>
          </a:xfrm>
          <a:prstGeom prst="line">
            <a:avLst/>
          </a:prstGeom>
          <a:noFill/>
          <a:ln w="38100">
            <a:solidFill>
              <a:srgbClr val="007635"/>
            </a:solidFill>
            <a:round/>
            <a:headEnd/>
            <a:tailEnd type="triangle" w="med" len="med"/>
          </a:ln>
          <a:effectLst/>
        </p:spPr>
        <p:txBody>
          <a:bodyPr/>
          <a:lstStyle/>
          <a:p>
            <a:endParaRPr lang="zh-CN" altLang="en-US"/>
          </a:p>
        </p:txBody>
      </p:sp>
      <p:sp>
        <p:nvSpPr>
          <p:cNvPr id="781322" name="Line 10"/>
          <p:cNvSpPr>
            <a:spLocks noChangeShapeType="1"/>
          </p:cNvSpPr>
          <p:nvPr/>
        </p:nvSpPr>
        <p:spPr bwMode="auto">
          <a:xfrm>
            <a:off x="4392613" y="5678488"/>
            <a:ext cx="0" cy="495300"/>
          </a:xfrm>
          <a:prstGeom prst="line">
            <a:avLst/>
          </a:prstGeom>
          <a:noFill/>
          <a:ln w="38100">
            <a:solidFill>
              <a:srgbClr val="3333CC"/>
            </a:solidFill>
            <a:round/>
            <a:headEnd type="triangle" w="med" len="med"/>
            <a:tailEnd type="triangle" w="med" len="med"/>
          </a:ln>
          <a:effectLst/>
        </p:spPr>
        <p:txBody>
          <a:bodyPr/>
          <a:lstStyle/>
          <a:p>
            <a:endParaRPr lang="zh-CN" altLang="en-US"/>
          </a:p>
        </p:txBody>
      </p:sp>
      <p:grpSp>
        <p:nvGrpSpPr>
          <p:cNvPr id="781323" name="Group 11"/>
          <p:cNvGrpSpPr>
            <a:grpSpLocks/>
          </p:cNvGrpSpPr>
          <p:nvPr/>
        </p:nvGrpSpPr>
        <p:grpSpPr bwMode="auto">
          <a:xfrm>
            <a:off x="2771775" y="3924300"/>
            <a:ext cx="765175" cy="1484313"/>
            <a:chOff x="3135" y="2472"/>
            <a:chExt cx="454" cy="935"/>
          </a:xfrm>
        </p:grpSpPr>
        <p:grpSp>
          <p:nvGrpSpPr>
            <p:cNvPr id="781324" name="Group 12"/>
            <p:cNvGrpSpPr>
              <a:grpSpLocks/>
            </p:cNvGrpSpPr>
            <p:nvPr/>
          </p:nvGrpSpPr>
          <p:grpSpPr bwMode="auto">
            <a:xfrm flipH="1">
              <a:off x="3135" y="2472"/>
              <a:ext cx="454" cy="935"/>
              <a:chOff x="3078" y="2330"/>
              <a:chExt cx="625" cy="1580"/>
            </a:xfrm>
          </p:grpSpPr>
          <p:sp>
            <p:nvSpPr>
              <p:cNvPr id="781325" name="Line 12"/>
              <p:cNvSpPr>
                <a:spLocks noChangeShapeType="1"/>
              </p:cNvSpPr>
              <p:nvPr/>
            </p:nvSpPr>
            <p:spPr bwMode="auto">
              <a:xfrm flipH="1">
                <a:off x="3078" y="2330"/>
                <a:ext cx="9" cy="691"/>
              </a:xfrm>
              <a:prstGeom prst="line">
                <a:avLst/>
              </a:prstGeom>
              <a:noFill/>
              <a:ln w="25400">
                <a:solidFill>
                  <a:schemeClr val="tx1"/>
                </a:solidFill>
                <a:round/>
                <a:headEnd/>
                <a:tailEnd/>
              </a:ln>
            </p:spPr>
            <p:txBody>
              <a:bodyPr wrap="none" anchor="ctr"/>
              <a:lstStyle/>
              <a:p>
                <a:endParaRPr lang="zh-CN" altLang="en-US"/>
              </a:p>
            </p:txBody>
          </p:sp>
          <p:sp>
            <p:nvSpPr>
              <p:cNvPr id="781326" name="Line 13"/>
              <p:cNvSpPr>
                <a:spLocks noChangeShapeType="1"/>
              </p:cNvSpPr>
              <p:nvPr/>
            </p:nvSpPr>
            <p:spPr bwMode="auto">
              <a:xfrm>
                <a:off x="3107" y="2330"/>
                <a:ext cx="592" cy="307"/>
              </a:xfrm>
              <a:prstGeom prst="line">
                <a:avLst/>
              </a:prstGeom>
              <a:noFill/>
              <a:ln w="25400">
                <a:solidFill>
                  <a:schemeClr val="tx1"/>
                </a:solidFill>
                <a:round/>
                <a:headEnd/>
                <a:tailEnd/>
              </a:ln>
            </p:spPr>
            <p:txBody>
              <a:bodyPr wrap="none" anchor="ctr"/>
              <a:lstStyle/>
              <a:p>
                <a:endParaRPr lang="zh-CN" altLang="en-US"/>
              </a:p>
            </p:txBody>
          </p:sp>
          <p:sp>
            <p:nvSpPr>
              <p:cNvPr id="781327" name="Line 14"/>
              <p:cNvSpPr>
                <a:spLocks noChangeShapeType="1"/>
              </p:cNvSpPr>
              <p:nvPr/>
            </p:nvSpPr>
            <p:spPr bwMode="auto">
              <a:xfrm>
                <a:off x="3087" y="3018"/>
                <a:ext cx="213" cy="110"/>
              </a:xfrm>
              <a:prstGeom prst="line">
                <a:avLst/>
              </a:prstGeom>
              <a:noFill/>
              <a:ln w="25400">
                <a:solidFill>
                  <a:schemeClr val="tx1"/>
                </a:solidFill>
                <a:round/>
                <a:headEnd/>
                <a:tailEnd/>
              </a:ln>
            </p:spPr>
            <p:txBody>
              <a:bodyPr wrap="none" anchor="ctr"/>
              <a:lstStyle/>
              <a:p>
                <a:endParaRPr lang="zh-CN" altLang="en-US"/>
              </a:p>
            </p:txBody>
          </p:sp>
          <p:sp>
            <p:nvSpPr>
              <p:cNvPr id="781328" name="Line 16"/>
              <p:cNvSpPr>
                <a:spLocks noChangeShapeType="1"/>
              </p:cNvSpPr>
              <p:nvPr/>
            </p:nvSpPr>
            <p:spPr bwMode="auto">
              <a:xfrm>
                <a:off x="3693" y="2644"/>
                <a:ext cx="10" cy="457"/>
              </a:xfrm>
              <a:prstGeom prst="line">
                <a:avLst/>
              </a:prstGeom>
              <a:noFill/>
              <a:ln w="25400">
                <a:solidFill>
                  <a:schemeClr val="tx1"/>
                </a:solidFill>
                <a:round/>
                <a:headEnd/>
                <a:tailEnd/>
              </a:ln>
            </p:spPr>
            <p:txBody>
              <a:bodyPr wrap="none" anchor="ctr"/>
              <a:lstStyle/>
              <a:p>
                <a:endParaRPr lang="zh-CN" altLang="en-US"/>
              </a:p>
            </p:txBody>
          </p:sp>
          <p:sp>
            <p:nvSpPr>
              <p:cNvPr id="781329" name="Line 18"/>
              <p:cNvSpPr>
                <a:spLocks noChangeShapeType="1"/>
              </p:cNvSpPr>
              <p:nvPr/>
            </p:nvSpPr>
            <p:spPr bwMode="auto">
              <a:xfrm flipV="1">
                <a:off x="3120" y="3256"/>
                <a:ext cx="0" cy="654"/>
              </a:xfrm>
              <a:prstGeom prst="line">
                <a:avLst/>
              </a:prstGeom>
              <a:noFill/>
              <a:ln w="25400">
                <a:solidFill>
                  <a:schemeClr val="tx1"/>
                </a:solidFill>
                <a:round/>
                <a:headEnd/>
                <a:tailEnd/>
              </a:ln>
            </p:spPr>
            <p:txBody>
              <a:bodyPr wrap="none" anchor="ctr"/>
              <a:lstStyle/>
              <a:p>
                <a:endParaRPr lang="zh-CN" altLang="en-US"/>
              </a:p>
            </p:txBody>
          </p:sp>
          <p:sp>
            <p:nvSpPr>
              <p:cNvPr id="781330" name="Line 19"/>
              <p:cNvSpPr>
                <a:spLocks noChangeShapeType="1"/>
              </p:cNvSpPr>
              <p:nvPr/>
            </p:nvSpPr>
            <p:spPr bwMode="auto">
              <a:xfrm flipV="1">
                <a:off x="3135" y="3549"/>
                <a:ext cx="564" cy="349"/>
              </a:xfrm>
              <a:prstGeom prst="line">
                <a:avLst/>
              </a:prstGeom>
              <a:noFill/>
              <a:ln w="25400">
                <a:solidFill>
                  <a:schemeClr val="tx1"/>
                </a:solidFill>
                <a:round/>
                <a:headEnd/>
                <a:tailEnd/>
              </a:ln>
            </p:spPr>
            <p:txBody>
              <a:bodyPr wrap="none" anchor="ctr"/>
              <a:lstStyle/>
              <a:p>
                <a:endParaRPr lang="zh-CN" altLang="en-US"/>
              </a:p>
            </p:txBody>
          </p:sp>
          <p:sp>
            <p:nvSpPr>
              <p:cNvPr id="781331" name="Line 20"/>
              <p:cNvSpPr>
                <a:spLocks noChangeShapeType="1"/>
              </p:cNvSpPr>
              <p:nvPr/>
            </p:nvSpPr>
            <p:spPr bwMode="auto">
              <a:xfrm flipV="1">
                <a:off x="3121" y="3125"/>
                <a:ext cx="171" cy="124"/>
              </a:xfrm>
              <a:prstGeom prst="line">
                <a:avLst/>
              </a:prstGeom>
              <a:noFill/>
              <a:ln w="25400">
                <a:solidFill>
                  <a:schemeClr val="tx1"/>
                </a:solidFill>
                <a:round/>
                <a:headEnd/>
                <a:tailEnd/>
              </a:ln>
            </p:spPr>
            <p:txBody>
              <a:bodyPr wrap="none" anchor="ctr"/>
              <a:lstStyle/>
              <a:p>
                <a:endParaRPr lang="zh-CN" altLang="en-US"/>
              </a:p>
            </p:txBody>
          </p:sp>
          <p:sp>
            <p:nvSpPr>
              <p:cNvPr id="781332" name="Line 22"/>
              <p:cNvSpPr>
                <a:spLocks noChangeShapeType="1"/>
              </p:cNvSpPr>
              <p:nvPr/>
            </p:nvSpPr>
            <p:spPr bwMode="auto">
              <a:xfrm flipV="1">
                <a:off x="3702" y="3067"/>
                <a:ext cx="0" cy="481"/>
              </a:xfrm>
              <a:prstGeom prst="line">
                <a:avLst/>
              </a:prstGeom>
              <a:noFill/>
              <a:ln w="25400">
                <a:solidFill>
                  <a:schemeClr val="tx1"/>
                </a:solidFill>
                <a:round/>
                <a:headEnd/>
                <a:tailEnd/>
              </a:ln>
            </p:spPr>
            <p:txBody>
              <a:bodyPr wrap="none" anchor="ctr"/>
              <a:lstStyle/>
              <a:p>
                <a:endParaRPr lang="zh-CN" altLang="en-US"/>
              </a:p>
            </p:txBody>
          </p:sp>
        </p:grpSp>
        <p:sp>
          <p:nvSpPr>
            <p:cNvPr id="781333" name="Rectangle 25"/>
            <p:cNvSpPr>
              <a:spLocks noChangeArrowheads="1"/>
            </p:cNvSpPr>
            <p:nvPr/>
          </p:nvSpPr>
          <p:spPr bwMode="auto">
            <a:xfrm rot="16200000" flipH="1">
              <a:off x="3033" y="2830"/>
              <a:ext cx="510" cy="248"/>
            </a:xfrm>
            <a:prstGeom prst="rect">
              <a:avLst/>
            </a:prstGeom>
            <a:noFill/>
            <a:ln w="12700">
              <a:noFill/>
              <a:miter lim="800000"/>
              <a:headEnd/>
              <a:tailEnd/>
            </a:ln>
          </p:spPr>
          <p:txBody>
            <a:bodyPr lIns="90488" tIns="44450" rIns="90488" bIns="44450">
              <a:spAutoFit/>
            </a:bodyPr>
            <a:lstStyle/>
            <a:p>
              <a:pPr>
                <a:lnSpc>
                  <a:spcPct val="90000"/>
                </a:lnSpc>
              </a:pPr>
              <a:r>
                <a:rPr lang="en-US" altLang="zh-CN" sz="2400">
                  <a:latin typeface="Arial" charset="0"/>
                  <a:ea typeface="宋体" pitchFamily="2" charset="-122"/>
                  <a:cs typeface="Arial" charset="0"/>
                </a:rPr>
                <a:t>ALU</a:t>
              </a:r>
            </a:p>
          </p:txBody>
        </p:sp>
      </p:grpSp>
      <p:grpSp>
        <p:nvGrpSpPr>
          <p:cNvPr id="781334" name="Group 22"/>
          <p:cNvGrpSpPr>
            <a:grpSpLocks/>
          </p:cNvGrpSpPr>
          <p:nvPr/>
        </p:nvGrpSpPr>
        <p:grpSpPr bwMode="auto">
          <a:xfrm>
            <a:off x="3492500" y="4329113"/>
            <a:ext cx="404813" cy="809625"/>
            <a:chOff x="2030" y="2415"/>
            <a:chExt cx="341" cy="510"/>
          </a:xfrm>
        </p:grpSpPr>
        <p:sp>
          <p:nvSpPr>
            <p:cNvPr id="781335" name="Line 23"/>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p:spPr>
          <p:txBody>
            <a:bodyPr/>
            <a:lstStyle/>
            <a:p>
              <a:endParaRPr lang="zh-CN" altLang="en-US"/>
            </a:p>
          </p:txBody>
        </p:sp>
        <p:sp>
          <p:nvSpPr>
            <p:cNvPr id="781336" name="Line 24"/>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1337" name="Text Box 25"/>
          <p:cNvSpPr txBox="1">
            <a:spLocks noChangeArrowheads="1"/>
          </p:cNvSpPr>
          <p:nvPr/>
        </p:nvSpPr>
        <p:spPr bwMode="auto">
          <a:xfrm>
            <a:off x="1781175" y="3833813"/>
            <a:ext cx="450850" cy="1625600"/>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r>
              <a:rPr lang="zh-CN" altLang="en-US" sz="2000"/>
              <a:t>标</a:t>
            </a:r>
          </a:p>
          <a:p>
            <a:pPr marL="342900" indent="-342900"/>
            <a:r>
              <a:rPr lang="zh-CN" altLang="en-US" sz="2000"/>
              <a:t>志</a:t>
            </a:r>
          </a:p>
          <a:p>
            <a:pPr marL="342900" indent="-342900"/>
            <a:r>
              <a:rPr lang="zh-CN" altLang="en-US" sz="2000"/>
              <a:t>寄</a:t>
            </a:r>
          </a:p>
          <a:p>
            <a:pPr marL="342900" indent="-342900"/>
            <a:r>
              <a:rPr lang="zh-CN" altLang="en-US" sz="2000"/>
              <a:t>存</a:t>
            </a:r>
          </a:p>
          <a:p>
            <a:pPr marL="342900" indent="-342900"/>
            <a:r>
              <a:rPr lang="zh-CN" altLang="en-US" sz="2000"/>
              <a:t>器</a:t>
            </a:r>
            <a:endParaRPr lang="en-US" altLang="zh-CN" sz="2000"/>
          </a:p>
        </p:txBody>
      </p:sp>
      <p:sp>
        <p:nvSpPr>
          <p:cNvPr id="781338" name="Line 26"/>
          <p:cNvSpPr>
            <a:spLocks noChangeShapeType="1"/>
          </p:cNvSpPr>
          <p:nvPr/>
        </p:nvSpPr>
        <p:spPr bwMode="auto">
          <a:xfrm flipH="1">
            <a:off x="2232025" y="4419600"/>
            <a:ext cx="539750" cy="0"/>
          </a:xfrm>
          <a:prstGeom prst="line">
            <a:avLst/>
          </a:prstGeom>
          <a:noFill/>
          <a:ln w="38100">
            <a:solidFill>
              <a:srgbClr val="3333CC"/>
            </a:solidFill>
            <a:round/>
            <a:headEnd/>
            <a:tailEnd type="triangle" w="med" len="med"/>
          </a:ln>
          <a:effectLst/>
        </p:spPr>
        <p:txBody>
          <a:bodyPr/>
          <a:lstStyle/>
          <a:p>
            <a:endParaRPr lang="zh-CN" altLang="en-US"/>
          </a:p>
        </p:txBody>
      </p:sp>
      <p:grpSp>
        <p:nvGrpSpPr>
          <p:cNvPr id="781339" name="Group 27"/>
          <p:cNvGrpSpPr>
            <a:grpSpLocks/>
          </p:cNvGrpSpPr>
          <p:nvPr/>
        </p:nvGrpSpPr>
        <p:grpSpPr bwMode="auto">
          <a:xfrm>
            <a:off x="1511300" y="3519488"/>
            <a:ext cx="227013" cy="855662"/>
            <a:chOff x="895" y="1905"/>
            <a:chExt cx="143" cy="539"/>
          </a:xfrm>
        </p:grpSpPr>
        <p:sp>
          <p:nvSpPr>
            <p:cNvPr id="781340" name="Line 28"/>
            <p:cNvSpPr>
              <a:spLocks noChangeShapeType="1"/>
            </p:cNvSpPr>
            <p:nvPr/>
          </p:nvSpPr>
          <p:spPr bwMode="auto">
            <a:xfrm flipH="1">
              <a:off x="896" y="2443"/>
              <a:ext cx="142" cy="0"/>
            </a:xfrm>
            <a:prstGeom prst="line">
              <a:avLst/>
            </a:prstGeom>
            <a:noFill/>
            <a:ln w="28575">
              <a:solidFill>
                <a:srgbClr val="3333CC"/>
              </a:solidFill>
              <a:round/>
              <a:headEnd/>
              <a:tailEnd/>
            </a:ln>
            <a:effectLst/>
          </p:spPr>
          <p:txBody>
            <a:bodyPr/>
            <a:lstStyle/>
            <a:p>
              <a:endParaRPr lang="zh-CN" altLang="en-US"/>
            </a:p>
          </p:txBody>
        </p:sp>
        <p:sp>
          <p:nvSpPr>
            <p:cNvPr id="781341" name="Line 29"/>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81342" name="Line 30"/>
          <p:cNvSpPr>
            <a:spLocks noChangeShapeType="1"/>
          </p:cNvSpPr>
          <p:nvPr/>
        </p:nvSpPr>
        <p:spPr bwMode="auto">
          <a:xfrm flipV="1">
            <a:off x="4527550" y="3563938"/>
            <a:ext cx="0" cy="539750"/>
          </a:xfrm>
          <a:prstGeom prst="line">
            <a:avLst/>
          </a:prstGeom>
          <a:noFill/>
          <a:ln w="38100">
            <a:solidFill>
              <a:srgbClr val="008000"/>
            </a:solidFill>
            <a:round/>
            <a:headEnd/>
            <a:tailEnd type="triangle" w="med" len="med"/>
          </a:ln>
          <a:effectLst/>
        </p:spPr>
        <p:txBody>
          <a:bodyPr/>
          <a:lstStyle/>
          <a:p>
            <a:endParaRPr lang="zh-CN" altLang="en-US"/>
          </a:p>
        </p:txBody>
      </p:sp>
      <p:grpSp>
        <p:nvGrpSpPr>
          <p:cNvPr id="781343" name="Group 31"/>
          <p:cNvGrpSpPr>
            <a:grpSpLocks/>
          </p:cNvGrpSpPr>
          <p:nvPr/>
        </p:nvGrpSpPr>
        <p:grpSpPr bwMode="auto">
          <a:xfrm>
            <a:off x="2501900" y="4776788"/>
            <a:ext cx="1530350" cy="1487487"/>
            <a:chOff x="1576" y="2924"/>
            <a:chExt cx="964" cy="937"/>
          </a:xfrm>
        </p:grpSpPr>
        <p:sp>
          <p:nvSpPr>
            <p:cNvPr id="781344" name="Line 32"/>
            <p:cNvSpPr>
              <a:spLocks noChangeShapeType="1"/>
            </p:cNvSpPr>
            <p:nvPr/>
          </p:nvSpPr>
          <p:spPr bwMode="auto">
            <a:xfrm>
              <a:off x="1576" y="2924"/>
              <a:ext cx="0" cy="935"/>
            </a:xfrm>
            <a:prstGeom prst="line">
              <a:avLst/>
            </a:prstGeom>
            <a:noFill/>
            <a:ln w="38100">
              <a:solidFill>
                <a:srgbClr val="3333CC"/>
              </a:solidFill>
              <a:round/>
              <a:headEnd/>
              <a:tailEnd/>
            </a:ln>
            <a:effectLst/>
          </p:spPr>
          <p:txBody>
            <a:bodyPr/>
            <a:lstStyle/>
            <a:p>
              <a:endParaRPr lang="zh-CN" altLang="en-US"/>
            </a:p>
          </p:txBody>
        </p:sp>
        <p:sp>
          <p:nvSpPr>
            <p:cNvPr id="781345" name="Line 33"/>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p:spPr>
          <p:txBody>
            <a:bodyPr/>
            <a:lstStyle/>
            <a:p>
              <a:endParaRPr lang="zh-CN" altLang="en-US"/>
            </a:p>
          </p:txBody>
        </p:sp>
        <p:sp>
          <p:nvSpPr>
            <p:cNvPr id="781346" name="Line 34"/>
            <p:cNvSpPr>
              <a:spLocks noChangeShapeType="1"/>
            </p:cNvSpPr>
            <p:nvPr/>
          </p:nvSpPr>
          <p:spPr bwMode="auto">
            <a:xfrm flipH="1">
              <a:off x="1576" y="2924"/>
              <a:ext cx="171" cy="0"/>
            </a:xfrm>
            <a:prstGeom prst="line">
              <a:avLst/>
            </a:prstGeom>
            <a:noFill/>
            <a:ln w="28575">
              <a:solidFill>
                <a:srgbClr val="3333CC"/>
              </a:solidFill>
              <a:round/>
              <a:headEnd/>
              <a:tailEnd/>
            </a:ln>
            <a:effectLst/>
          </p:spPr>
          <p:txBody>
            <a:bodyPr/>
            <a:lstStyle/>
            <a:p>
              <a:endParaRPr lang="zh-CN" altLang="en-US"/>
            </a:p>
          </p:txBody>
        </p:sp>
      </p:grpSp>
      <p:grpSp>
        <p:nvGrpSpPr>
          <p:cNvPr id="781347" name="Group 35"/>
          <p:cNvGrpSpPr>
            <a:grpSpLocks/>
          </p:cNvGrpSpPr>
          <p:nvPr/>
        </p:nvGrpSpPr>
        <p:grpSpPr bwMode="auto">
          <a:xfrm>
            <a:off x="3357563" y="5543550"/>
            <a:ext cx="493712" cy="719138"/>
            <a:chOff x="2115" y="3405"/>
            <a:chExt cx="311" cy="453"/>
          </a:xfrm>
        </p:grpSpPr>
        <p:sp>
          <p:nvSpPr>
            <p:cNvPr id="781348" name="Line 36"/>
            <p:cNvSpPr>
              <a:spLocks noChangeShapeType="1"/>
            </p:cNvSpPr>
            <p:nvPr/>
          </p:nvSpPr>
          <p:spPr bwMode="auto">
            <a:xfrm flipV="1">
              <a:off x="2115" y="3405"/>
              <a:ext cx="0" cy="453"/>
            </a:xfrm>
            <a:prstGeom prst="line">
              <a:avLst/>
            </a:prstGeom>
            <a:noFill/>
            <a:ln w="38100">
              <a:solidFill>
                <a:srgbClr val="3333CC"/>
              </a:solidFill>
              <a:round/>
              <a:headEnd/>
              <a:tailEnd/>
            </a:ln>
            <a:effectLst/>
          </p:spPr>
          <p:txBody>
            <a:bodyPr/>
            <a:lstStyle/>
            <a:p>
              <a:endParaRPr lang="zh-CN" altLang="en-US"/>
            </a:p>
          </p:txBody>
        </p:sp>
        <p:sp>
          <p:nvSpPr>
            <p:cNvPr id="781349" name="Line 37"/>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81350" name="Group 38"/>
          <p:cNvGrpSpPr>
            <a:grpSpLocks/>
          </p:cNvGrpSpPr>
          <p:nvPr/>
        </p:nvGrpSpPr>
        <p:grpSpPr bwMode="auto">
          <a:xfrm>
            <a:off x="1150938" y="3606800"/>
            <a:ext cx="4725987" cy="2208213"/>
            <a:chOff x="725" y="2158"/>
            <a:chExt cx="2977" cy="1448"/>
          </a:xfrm>
        </p:grpSpPr>
        <p:sp>
          <p:nvSpPr>
            <p:cNvPr id="781351" name="Line 39"/>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p:spPr>
          <p:txBody>
            <a:bodyPr/>
            <a:lstStyle/>
            <a:p>
              <a:endParaRPr lang="zh-CN" altLang="en-US"/>
            </a:p>
          </p:txBody>
        </p:sp>
        <p:sp>
          <p:nvSpPr>
            <p:cNvPr id="781352" name="Line 40"/>
            <p:cNvSpPr>
              <a:spLocks noChangeShapeType="1"/>
            </p:cNvSpPr>
            <p:nvPr/>
          </p:nvSpPr>
          <p:spPr bwMode="auto">
            <a:xfrm>
              <a:off x="754" y="2158"/>
              <a:ext cx="0" cy="1389"/>
            </a:xfrm>
            <a:prstGeom prst="line">
              <a:avLst/>
            </a:prstGeom>
            <a:noFill/>
            <a:ln w="38100">
              <a:solidFill>
                <a:srgbClr val="FF3300"/>
              </a:solidFill>
              <a:prstDash val="dash"/>
              <a:round/>
              <a:headEnd/>
              <a:tailEnd/>
            </a:ln>
            <a:effectLst/>
          </p:spPr>
          <p:txBody>
            <a:bodyPr/>
            <a:lstStyle/>
            <a:p>
              <a:endParaRPr lang="zh-CN" altLang="en-US"/>
            </a:p>
          </p:txBody>
        </p:sp>
        <p:sp>
          <p:nvSpPr>
            <p:cNvPr id="781353" name="Line 41"/>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p:spPr>
          <p:txBody>
            <a:bodyPr/>
            <a:lstStyle/>
            <a:p>
              <a:endParaRPr lang="zh-CN" altLang="en-US"/>
            </a:p>
          </p:txBody>
        </p:sp>
      </p:grpSp>
      <p:sp>
        <p:nvSpPr>
          <p:cNvPr id="781354" name="Text Box 42"/>
          <p:cNvSpPr txBox="1">
            <a:spLocks noChangeArrowheads="1"/>
          </p:cNvSpPr>
          <p:nvPr/>
        </p:nvSpPr>
        <p:spPr bwMode="auto">
          <a:xfrm>
            <a:off x="657225" y="6219825"/>
            <a:ext cx="1035050" cy="376238"/>
          </a:xfrm>
          <a:prstGeom prst="rect">
            <a:avLst/>
          </a:prstGeom>
          <a:solidFill>
            <a:srgbClr val="FF0000">
              <a:alpha val="17999"/>
            </a:srgbClr>
          </a:solidFill>
          <a:ln w="9525" algn="ctr">
            <a:solidFill>
              <a:schemeClr val="tx1"/>
            </a:solidFill>
            <a:miter lim="800000"/>
            <a:headEnd/>
            <a:tailEnd/>
          </a:ln>
          <a:effectLst/>
        </p:spPr>
        <p:txBody>
          <a:bodyPr>
            <a:spAutoFit/>
          </a:bodyPr>
          <a:lstStyle/>
          <a:p>
            <a:pPr marL="342900" indent="-342900">
              <a:spcBef>
                <a:spcPct val="50000"/>
              </a:spcBef>
            </a:pPr>
            <a:r>
              <a:rPr lang="en-US" altLang="zh-CN">
                <a:solidFill>
                  <a:srgbClr val="FF3300"/>
                </a:solidFill>
              </a:rPr>
              <a:t>    </a:t>
            </a:r>
            <a:endParaRPr lang="en-US" altLang="zh-CN">
              <a:solidFill>
                <a:schemeClr val="hlink"/>
              </a:solidFill>
            </a:endParaRPr>
          </a:p>
        </p:txBody>
      </p:sp>
      <p:sp>
        <p:nvSpPr>
          <p:cNvPr id="781355" name="Line 43"/>
          <p:cNvSpPr>
            <a:spLocks noChangeShapeType="1"/>
          </p:cNvSpPr>
          <p:nvPr/>
        </p:nvSpPr>
        <p:spPr bwMode="auto">
          <a:xfrm flipH="1">
            <a:off x="1692275" y="6443663"/>
            <a:ext cx="2341563" cy="0"/>
          </a:xfrm>
          <a:prstGeom prst="line">
            <a:avLst/>
          </a:prstGeom>
          <a:noFill/>
          <a:ln w="38100">
            <a:solidFill>
              <a:schemeClr val="hlink"/>
            </a:solidFill>
            <a:round/>
            <a:headEnd/>
            <a:tailEnd type="triangle" w="med" len="med"/>
          </a:ln>
          <a:effectLst/>
        </p:spPr>
        <p:txBody>
          <a:bodyPr/>
          <a:lstStyle/>
          <a:p>
            <a:endParaRPr lang="zh-CN" altLang="en-US"/>
          </a:p>
        </p:txBody>
      </p:sp>
      <p:sp>
        <p:nvSpPr>
          <p:cNvPr id="781356" name="Line 44"/>
          <p:cNvSpPr>
            <a:spLocks noChangeShapeType="1"/>
          </p:cNvSpPr>
          <p:nvPr/>
        </p:nvSpPr>
        <p:spPr bwMode="auto">
          <a:xfrm flipV="1">
            <a:off x="836613" y="3519488"/>
            <a:ext cx="0" cy="2700337"/>
          </a:xfrm>
          <a:prstGeom prst="line">
            <a:avLst/>
          </a:prstGeom>
          <a:noFill/>
          <a:ln w="38100">
            <a:solidFill>
              <a:schemeClr val="hlink"/>
            </a:solidFill>
            <a:round/>
            <a:headEnd/>
            <a:tailEnd type="triangle" w="med" len="med"/>
          </a:ln>
          <a:effectLst/>
        </p:spPr>
        <p:txBody>
          <a:bodyPr/>
          <a:lstStyle/>
          <a:p>
            <a:endParaRPr lang="zh-CN" altLang="en-US"/>
          </a:p>
        </p:txBody>
      </p:sp>
      <p:sp>
        <p:nvSpPr>
          <p:cNvPr id="781357" name="Text Box 45"/>
          <p:cNvSpPr txBox="1">
            <a:spLocks noChangeArrowheads="1"/>
          </p:cNvSpPr>
          <p:nvPr/>
        </p:nvSpPr>
        <p:spPr bwMode="auto">
          <a:xfrm>
            <a:off x="5472113" y="3384550"/>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8000"/>
                </a:solidFill>
              </a:rPr>
              <a:t>地址</a:t>
            </a:r>
          </a:p>
        </p:txBody>
      </p:sp>
      <p:sp>
        <p:nvSpPr>
          <p:cNvPr id="781358" name="AutoShape 46"/>
          <p:cNvSpPr>
            <a:spLocks noChangeArrowheads="1"/>
          </p:cNvSpPr>
          <p:nvPr/>
        </p:nvSpPr>
        <p:spPr bwMode="auto">
          <a:xfrm>
            <a:off x="5338763" y="4419600"/>
            <a:ext cx="1214437" cy="450850"/>
          </a:xfrm>
          <a:prstGeom prst="leftRightArrow">
            <a:avLst>
              <a:gd name="adj1" fmla="val 50000"/>
              <a:gd name="adj2" fmla="val 53873"/>
            </a:avLst>
          </a:prstGeom>
          <a:solidFill>
            <a:schemeClr val="bg1"/>
          </a:solidFill>
          <a:ln w="28575" algn="ctr">
            <a:solidFill>
              <a:srgbClr val="FF3300"/>
            </a:solidFill>
            <a:miter lim="800000"/>
            <a:headEnd/>
            <a:tailEnd/>
          </a:ln>
          <a:effectLst/>
        </p:spPr>
        <p:txBody>
          <a:bodyPr wrap="none" anchor="ctr"/>
          <a:lstStyle/>
          <a:p>
            <a:endParaRPr lang="zh-CN" altLang="en-US"/>
          </a:p>
        </p:txBody>
      </p:sp>
      <p:sp>
        <p:nvSpPr>
          <p:cNvPr id="781359" name="Text Box 47"/>
          <p:cNvSpPr txBox="1">
            <a:spLocks noChangeArrowheads="1"/>
          </p:cNvSpPr>
          <p:nvPr/>
        </p:nvSpPr>
        <p:spPr bwMode="auto">
          <a:xfrm>
            <a:off x="5608638" y="5813425"/>
            <a:ext cx="765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数据</a:t>
            </a:r>
          </a:p>
        </p:txBody>
      </p:sp>
      <p:sp>
        <p:nvSpPr>
          <p:cNvPr id="781360" name="AutoShape 48"/>
          <p:cNvSpPr>
            <a:spLocks noChangeArrowheads="1"/>
          </p:cNvSpPr>
          <p:nvPr/>
        </p:nvSpPr>
        <p:spPr bwMode="auto">
          <a:xfrm>
            <a:off x="5294313" y="6083300"/>
            <a:ext cx="1260475" cy="450850"/>
          </a:xfrm>
          <a:prstGeom prst="leftRightArrow">
            <a:avLst>
              <a:gd name="adj1" fmla="val 50000"/>
              <a:gd name="adj2" fmla="val 55915"/>
            </a:avLst>
          </a:prstGeom>
          <a:solidFill>
            <a:schemeClr val="bg1"/>
          </a:solidFill>
          <a:ln w="28575" algn="ctr">
            <a:solidFill>
              <a:srgbClr val="3333CC"/>
            </a:solidFill>
            <a:miter lim="800000"/>
            <a:headEnd/>
            <a:tailEnd/>
          </a:ln>
          <a:effectLst/>
        </p:spPr>
        <p:txBody>
          <a:bodyPr wrap="none" anchor="ctr"/>
          <a:lstStyle/>
          <a:p>
            <a:endParaRPr lang="zh-CN" altLang="en-US"/>
          </a:p>
        </p:txBody>
      </p:sp>
      <p:sp>
        <p:nvSpPr>
          <p:cNvPr id="781361" name="Text Box 49"/>
          <p:cNvSpPr txBox="1">
            <a:spLocks noChangeArrowheads="1"/>
          </p:cNvSpPr>
          <p:nvPr/>
        </p:nvSpPr>
        <p:spPr bwMode="auto">
          <a:xfrm>
            <a:off x="5564188" y="4111625"/>
            <a:ext cx="85566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控制</a:t>
            </a:r>
          </a:p>
        </p:txBody>
      </p:sp>
      <p:sp>
        <p:nvSpPr>
          <p:cNvPr id="781362" name="AutoShape 50"/>
          <p:cNvSpPr>
            <a:spLocks noChangeArrowheads="1"/>
          </p:cNvSpPr>
          <p:nvPr/>
        </p:nvSpPr>
        <p:spPr bwMode="auto">
          <a:xfrm>
            <a:off x="5292725" y="2970213"/>
            <a:ext cx="1260475" cy="541337"/>
          </a:xfrm>
          <a:prstGeom prst="rightArrow">
            <a:avLst>
              <a:gd name="adj1" fmla="val 50000"/>
              <a:gd name="adj2" fmla="val 58211"/>
            </a:avLst>
          </a:prstGeom>
          <a:solidFill>
            <a:schemeClr val="bg1"/>
          </a:solidFill>
          <a:ln w="28575" algn="ctr">
            <a:solidFill>
              <a:srgbClr val="008000"/>
            </a:solidFill>
            <a:miter lim="800000"/>
            <a:headEnd/>
            <a:tailEnd/>
          </a:ln>
          <a:effectLst/>
        </p:spPr>
        <p:txBody>
          <a:bodyPr wrap="none" anchor="ctr"/>
          <a:lstStyle/>
          <a:p>
            <a:endParaRPr lang="zh-CN" altLang="en-US"/>
          </a:p>
        </p:txBody>
      </p:sp>
      <p:sp>
        <p:nvSpPr>
          <p:cNvPr id="781363" name="Line 51"/>
          <p:cNvSpPr>
            <a:spLocks noChangeShapeType="1"/>
          </p:cNvSpPr>
          <p:nvPr/>
        </p:nvSpPr>
        <p:spPr bwMode="auto">
          <a:xfrm flipV="1">
            <a:off x="5924550" y="4778375"/>
            <a:ext cx="0" cy="990600"/>
          </a:xfrm>
          <a:prstGeom prst="line">
            <a:avLst/>
          </a:prstGeom>
          <a:noFill/>
          <a:ln w="38100">
            <a:solidFill>
              <a:srgbClr val="FF3300"/>
            </a:solidFill>
            <a:prstDash val="dash"/>
            <a:round/>
            <a:headEnd/>
            <a:tailEnd type="triangle" w="med" len="med"/>
          </a:ln>
          <a:effectLst/>
        </p:spPr>
        <p:txBody>
          <a:bodyPr/>
          <a:lstStyle/>
          <a:p>
            <a:endParaRPr lang="zh-CN" altLang="en-US"/>
          </a:p>
        </p:txBody>
      </p:sp>
      <p:grpSp>
        <p:nvGrpSpPr>
          <p:cNvPr id="781364" name="Group 52"/>
          <p:cNvGrpSpPr>
            <a:grpSpLocks/>
          </p:cNvGrpSpPr>
          <p:nvPr/>
        </p:nvGrpSpPr>
        <p:grpSpPr bwMode="auto">
          <a:xfrm>
            <a:off x="3490913" y="3603625"/>
            <a:ext cx="1755775" cy="2127250"/>
            <a:chOff x="2199" y="2185"/>
            <a:chExt cx="1106" cy="1340"/>
          </a:xfrm>
        </p:grpSpPr>
        <p:sp>
          <p:nvSpPr>
            <p:cNvPr id="781365" name="Text Box 53"/>
            <p:cNvSpPr txBox="1">
              <a:spLocks noChangeArrowheads="1"/>
            </p:cNvSpPr>
            <p:nvPr/>
          </p:nvSpPr>
          <p:spPr bwMode="auto">
            <a:xfrm>
              <a:off x="2199" y="2185"/>
              <a:ext cx="737" cy="288"/>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solidFill>
                    <a:schemeClr val="accent2"/>
                  </a:solidFill>
                </a:rPr>
                <a:t>GPRs</a:t>
              </a:r>
            </a:p>
          </p:txBody>
        </p:sp>
        <p:grpSp>
          <p:nvGrpSpPr>
            <p:cNvPr id="781366" name="Group 54"/>
            <p:cNvGrpSpPr>
              <a:grpSpLocks/>
            </p:cNvGrpSpPr>
            <p:nvPr/>
          </p:nvGrpSpPr>
          <p:grpSpPr bwMode="auto">
            <a:xfrm>
              <a:off x="2452" y="2500"/>
              <a:ext cx="853" cy="1025"/>
              <a:chOff x="2398" y="2273"/>
              <a:chExt cx="853" cy="1025"/>
            </a:xfrm>
          </p:grpSpPr>
          <p:grpSp>
            <p:nvGrpSpPr>
              <p:cNvPr id="781367" name="Group 55"/>
              <p:cNvGrpSpPr>
                <a:grpSpLocks/>
              </p:cNvGrpSpPr>
              <p:nvPr/>
            </p:nvGrpSpPr>
            <p:grpSpPr bwMode="auto">
              <a:xfrm>
                <a:off x="2398" y="2273"/>
                <a:ext cx="652" cy="992"/>
                <a:chOff x="2228" y="1678"/>
                <a:chExt cx="737" cy="992"/>
              </a:xfrm>
            </p:grpSpPr>
            <p:sp>
              <p:nvSpPr>
                <p:cNvPr id="781368" name="Rectangle 56"/>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1369" name="Line 57"/>
                <p:cNvSpPr>
                  <a:spLocks noChangeShapeType="1"/>
                </p:cNvSpPr>
                <p:nvPr/>
              </p:nvSpPr>
              <p:spPr bwMode="auto">
                <a:xfrm>
                  <a:off x="2228" y="1933"/>
                  <a:ext cx="736" cy="0"/>
                </a:xfrm>
                <a:prstGeom prst="line">
                  <a:avLst/>
                </a:prstGeom>
                <a:noFill/>
                <a:ln w="9525">
                  <a:solidFill>
                    <a:schemeClr val="tx1"/>
                  </a:solidFill>
                  <a:round/>
                  <a:headEnd/>
                  <a:tailEnd/>
                </a:ln>
                <a:effectLst/>
              </p:spPr>
              <p:txBody>
                <a:bodyPr/>
                <a:lstStyle/>
                <a:p>
                  <a:endParaRPr lang="zh-CN" altLang="en-US"/>
                </a:p>
              </p:txBody>
            </p:sp>
            <p:sp>
              <p:nvSpPr>
                <p:cNvPr id="781370" name="Line 58"/>
                <p:cNvSpPr>
                  <a:spLocks noChangeShapeType="1"/>
                </p:cNvSpPr>
                <p:nvPr/>
              </p:nvSpPr>
              <p:spPr bwMode="auto">
                <a:xfrm>
                  <a:off x="2228" y="2188"/>
                  <a:ext cx="736" cy="0"/>
                </a:xfrm>
                <a:prstGeom prst="line">
                  <a:avLst/>
                </a:prstGeom>
                <a:noFill/>
                <a:ln w="9525">
                  <a:solidFill>
                    <a:schemeClr val="tx1"/>
                  </a:solidFill>
                  <a:round/>
                  <a:headEnd/>
                  <a:tailEnd/>
                </a:ln>
                <a:effectLst/>
              </p:spPr>
              <p:txBody>
                <a:bodyPr/>
                <a:lstStyle/>
                <a:p>
                  <a:endParaRPr lang="zh-CN" altLang="en-US"/>
                </a:p>
              </p:txBody>
            </p:sp>
            <p:sp>
              <p:nvSpPr>
                <p:cNvPr id="781371" name="Line 59"/>
                <p:cNvSpPr>
                  <a:spLocks noChangeShapeType="1"/>
                </p:cNvSpPr>
                <p:nvPr/>
              </p:nvSpPr>
              <p:spPr bwMode="auto">
                <a:xfrm>
                  <a:off x="2228" y="2415"/>
                  <a:ext cx="736" cy="0"/>
                </a:xfrm>
                <a:prstGeom prst="line">
                  <a:avLst/>
                </a:prstGeom>
                <a:noFill/>
                <a:ln w="9525">
                  <a:solidFill>
                    <a:schemeClr val="tx1"/>
                  </a:solidFill>
                  <a:round/>
                  <a:headEnd/>
                  <a:tailEnd/>
                </a:ln>
                <a:effectLst/>
              </p:spPr>
              <p:txBody>
                <a:bodyPr/>
                <a:lstStyle/>
                <a:p>
                  <a:endParaRPr lang="zh-CN" altLang="en-US"/>
                </a:p>
              </p:txBody>
            </p:sp>
          </p:grpSp>
          <p:sp>
            <p:nvSpPr>
              <p:cNvPr id="781372" name="Text Box 60"/>
              <p:cNvSpPr txBox="1">
                <a:spLocks noChangeArrowheads="1"/>
              </p:cNvSpPr>
              <p:nvPr/>
            </p:nvSpPr>
            <p:spPr bwMode="auto">
              <a:xfrm>
                <a:off x="3051" y="2282"/>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0</a:t>
                </a:r>
              </a:p>
            </p:txBody>
          </p:sp>
          <p:sp>
            <p:nvSpPr>
              <p:cNvPr id="781373" name="Text Box 61"/>
              <p:cNvSpPr txBox="1">
                <a:spLocks noChangeArrowheads="1"/>
              </p:cNvSpPr>
              <p:nvPr/>
            </p:nvSpPr>
            <p:spPr bwMode="auto">
              <a:xfrm>
                <a:off x="3052" y="2525"/>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1</a:t>
                </a:r>
              </a:p>
            </p:txBody>
          </p:sp>
          <p:sp>
            <p:nvSpPr>
              <p:cNvPr id="781374" name="Text Box 62"/>
              <p:cNvSpPr txBox="1">
                <a:spLocks noChangeArrowheads="1"/>
              </p:cNvSpPr>
              <p:nvPr/>
            </p:nvSpPr>
            <p:spPr bwMode="auto">
              <a:xfrm>
                <a:off x="3052" y="2784"/>
                <a:ext cx="199" cy="231"/>
              </a:xfrm>
              <a:prstGeom prst="rect">
                <a:avLst/>
              </a:prstGeom>
              <a:noFill/>
              <a:ln w="9525" algn="ctr">
                <a:noFill/>
                <a:miter lim="800000"/>
                <a:headEnd/>
                <a:tailEnd/>
              </a:ln>
              <a:effectLst/>
            </p:spPr>
            <p:txBody>
              <a:bodyPr>
                <a:spAutoFit/>
              </a:bodyPr>
              <a:lstStyle/>
              <a:p>
                <a:pPr marL="342900" indent="-342900">
                  <a:spcBef>
                    <a:spcPct val="50000"/>
                  </a:spcBef>
                </a:pPr>
                <a:endParaRPr lang="en-US" altLang="zh-CN"/>
              </a:p>
            </p:txBody>
          </p:sp>
          <p:sp>
            <p:nvSpPr>
              <p:cNvPr id="781375" name="Text Box 63"/>
              <p:cNvSpPr txBox="1">
                <a:spLocks noChangeArrowheads="1"/>
              </p:cNvSpPr>
              <p:nvPr/>
            </p:nvSpPr>
            <p:spPr bwMode="auto">
              <a:xfrm>
                <a:off x="3051" y="3067"/>
                <a:ext cx="199"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t>7</a:t>
                </a:r>
              </a:p>
            </p:txBody>
          </p:sp>
        </p:grpSp>
        <p:sp>
          <p:nvSpPr>
            <p:cNvPr id="781376" name="Rectangle 64"/>
            <p:cNvSpPr>
              <a:spLocks noChangeArrowheads="1"/>
            </p:cNvSpPr>
            <p:nvPr/>
          </p:nvSpPr>
          <p:spPr bwMode="auto">
            <a:xfrm>
              <a:off x="2455" y="2500"/>
              <a:ext cx="652" cy="992"/>
            </a:xfrm>
            <a:prstGeom prst="rect">
              <a:avLst/>
            </a:prstGeom>
            <a:solidFill>
              <a:srgbClr val="008000">
                <a:alpha val="17000"/>
              </a:srgbClr>
            </a:solidFill>
            <a:ln w="9525" algn="ctr">
              <a:noFill/>
              <a:miter lim="800000"/>
              <a:headEnd/>
              <a:tailEnd/>
            </a:ln>
            <a:effectLst/>
          </p:spPr>
          <p:txBody>
            <a:bodyPr wrap="none" anchor="ctr"/>
            <a:lstStyle/>
            <a:p>
              <a:endParaRPr lang="zh-CN" altLang="en-US"/>
            </a:p>
          </p:txBody>
        </p:sp>
      </p:grpSp>
      <p:sp>
        <p:nvSpPr>
          <p:cNvPr id="781377" name="Rectangle 65"/>
          <p:cNvSpPr>
            <a:spLocks noChangeArrowheads="1"/>
          </p:cNvSpPr>
          <p:nvPr/>
        </p:nvSpPr>
        <p:spPr bwMode="auto">
          <a:xfrm>
            <a:off x="6551613" y="1719263"/>
            <a:ext cx="1133475" cy="4814887"/>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781378" name="Line 66"/>
          <p:cNvSpPr>
            <a:spLocks noChangeShapeType="1"/>
          </p:cNvSpPr>
          <p:nvPr/>
        </p:nvSpPr>
        <p:spPr bwMode="auto">
          <a:xfrm>
            <a:off x="6551613" y="3241675"/>
            <a:ext cx="1131887" cy="0"/>
          </a:xfrm>
          <a:prstGeom prst="line">
            <a:avLst/>
          </a:prstGeom>
          <a:noFill/>
          <a:ln w="9525">
            <a:solidFill>
              <a:schemeClr val="tx1"/>
            </a:solidFill>
            <a:round/>
            <a:headEnd/>
            <a:tailEnd/>
          </a:ln>
          <a:effectLst/>
        </p:spPr>
        <p:txBody>
          <a:bodyPr/>
          <a:lstStyle/>
          <a:p>
            <a:endParaRPr lang="zh-CN" altLang="en-US"/>
          </a:p>
        </p:txBody>
      </p:sp>
      <p:sp>
        <p:nvSpPr>
          <p:cNvPr id="781379" name="Line 67"/>
          <p:cNvSpPr>
            <a:spLocks noChangeShapeType="1"/>
          </p:cNvSpPr>
          <p:nvPr/>
        </p:nvSpPr>
        <p:spPr bwMode="auto">
          <a:xfrm>
            <a:off x="6551613" y="3556000"/>
            <a:ext cx="1131887" cy="0"/>
          </a:xfrm>
          <a:prstGeom prst="line">
            <a:avLst/>
          </a:prstGeom>
          <a:noFill/>
          <a:ln w="9525">
            <a:solidFill>
              <a:schemeClr val="tx1"/>
            </a:solidFill>
            <a:round/>
            <a:headEnd/>
            <a:tailEnd/>
          </a:ln>
          <a:effectLst/>
        </p:spPr>
        <p:txBody>
          <a:bodyPr/>
          <a:lstStyle/>
          <a:p>
            <a:endParaRPr lang="zh-CN" altLang="en-US"/>
          </a:p>
        </p:txBody>
      </p:sp>
      <p:sp>
        <p:nvSpPr>
          <p:cNvPr id="781380" name="Line 68"/>
          <p:cNvSpPr>
            <a:spLocks noChangeShapeType="1"/>
          </p:cNvSpPr>
          <p:nvPr/>
        </p:nvSpPr>
        <p:spPr bwMode="auto">
          <a:xfrm>
            <a:off x="6551613" y="4733925"/>
            <a:ext cx="1131887" cy="0"/>
          </a:xfrm>
          <a:prstGeom prst="line">
            <a:avLst/>
          </a:prstGeom>
          <a:noFill/>
          <a:ln w="9525">
            <a:solidFill>
              <a:schemeClr val="tx1"/>
            </a:solidFill>
            <a:round/>
            <a:headEnd/>
            <a:tailEnd/>
          </a:ln>
          <a:effectLst/>
        </p:spPr>
        <p:txBody>
          <a:bodyPr/>
          <a:lstStyle/>
          <a:p>
            <a:endParaRPr lang="zh-CN" altLang="en-US"/>
          </a:p>
        </p:txBody>
      </p:sp>
      <p:sp>
        <p:nvSpPr>
          <p:cNvPr id="781381" name="Line 69"/>
          <p:cNvSpPr>
            <a:spLocks noChangeShapeType="1"/>
          </p:cNvSpPr>
          <p:nvPr/>
        </p:nvSpPr>
        <p:spPr bwMode="auto">
          <a:xfrm>
            <a:off x="6551613" y="5094288"/>
            <a:ext cx="1131887" cy="0"/>
          </a:xfrm>
          <a:prstGeom prst="line">
            <a:avLst/>
          </a:prstGeom>
          <a:noFill/>
          <a:ln w="9525">
            <a:solidFill>
              <a:schemeClr val="tx1"/>
            </a:solidFill>
            <a:round/>
            <a:headEnd/>
            <a:tailEnd/>
          </a:ln>
          <a:effectLst/>
        </p:spPr>
        <p:txBody>
          <a:bodyPr/>
          <a:lstStyle/>
          <a:p>
            <a:endParaRPr lang="zh-CN" altLang="en-US"/>
          </a:p>
        </p:txBody>
      </p:sp>
      <p:sp>
        <p:nvSpPr>
          <p:cNvPr id="781382" name="Line 70"/>
          <p:cNvSpPr>
            <a:spLocks noChangeShapeType="1"/>
          </p:cNvSpPr>
          <p:nvPr/>
        </p:nvSpPr>
        <p:spPr bwMode="auto">
          <a:xfrm>
            <a:off x="6551613" y="5454650"/>
            <a:ext cx="1131887" cy="0"/>
          </a:xfrm>
          <a:prstGeom prst="line">
            <a:avLst/>
          </a:prstGeom>
          <a:noFill/>
          <a:ln w="9525">
            <a:solidFill>
              <a:schemeClr val="tx1"/>
            </a:solidFill>
            <a:round/>
            <a:headEnd/>
            <a:tailEnd/>
          </a:ln>
          <a:effectLst/>
        </p:spPr>
        <p:txBody>
          <a:bodyPr/>
          <a:lstStyle/>
          <a:p>
            <a:endParaRPr lang="zh-CN" altLang="en-US"/>
          </a:p>
        </p:txBody>
      </p:sp>
      <p:sp>
        <p:nvSpPr>
          <p:cNvPr id="781383" name="Line 71"/>
          <p:cNvSpPr>
            <a:spLocks noChangeShapeType="1"/>
          </p:cNvSpPr>
          <p:nvPr/>
        </p:nvSpPr>
        <p:spPr bwMode="auto">
          <a:xfrm>
            <a:off x="6551613" y="5762625"/>
            <a:ext cx="1131887" cy="0"/>
          </a:xfrm>
          <a:prstGeom prst="line">
            <a:avLst/>
          </a:prstGeom>
          <a:noFill/>
          <a:ln w="9525">
            <a:solidFill>
              <a:schemeClr val="tx1"/>
            </a:solidFill>
            <a:round/>
            <a:headEnd/>
            <a:tailEnd/>
          </a:ln>
          <a:effectLst/>
        </p:spPr>
        <p:txBody>
          <a:bodyPr/>
          <a:lstStyle/>
          <a:p>
            <a:endParaRPr lang="zh-CN" altLang="en-US"/>
          </a:p>
        </p:txBody>
      </p:sp>
      <p:sp>
        <p:nvSpPr>
          <p:cNvPr id="781384" name="Line 72"/>
          <p:cNvSpPr>
            <a:spLocks noChangeShapeType="1"/>
          </p:cNvSpPr>
          <p:nvPr/>
        </p:nvSpPr>
        <p:spPr bwMode="auto">
          <a:xfrm>
            <a:off x="6551613" y="6219825"/>
            <a:ext cx="1131887" cy="0"/>
          </a:xfrm>
          <a:prstGeom prst="line">
            <a:avLst/>
          </a:prstGeom>
          <a:noFill/>
          <a:ln w="9525">
            <a:solidFill>
              <a:schemeClr val="tx1"/>
            </a:solidFill>
            <a:round/>
            <a:headEnd/>
            <a:tailEnd/>
          </a:ln>
          <a:effectLst/>
        </p:spPr>
        <p:txBody>
          <a:bodyPr/>
          <a:lstStyle/>
          <a:p>
            <a:endParaRPr lang="zh-CN" altLang="en-US"/>
          </a:p>
        </p:txBody>
      </p:sp>
      <p:sp>
        <p:nvSpPr>
          <p:cNvPr id="781385" name="Text Box 73"/>
          <p:cNvSpPr txBox="1">
            <a:spLocks noChangeArrowheads="1"/>
          </p:cNvSpPr>
          <p:nvPr/>
        </p:nvSpPr>
        <p:spPr bwMode="auto">
          <a:xfrm>
            <a:off x="7677150" y="1763713"/>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ffffffff</a:t>
            </a:r>
          </a:p>
        </p:txBody>
      </p:sp>
      <p:sp>
        <p:nvSpPr>
          <p:cNvPr id="781386" name="Text Box 74"/>
          <p:cNvSpPr txBox="1">
            <a:spLocks noChangeArrowheads="1"/>
          </p:cNvSpPr>
          <p:nvPr/>
        </p:nvSpPr>
        <p:spPr bwMode="auto">
          <a:xfrm>
            <a:off x="7640638" y="4727575"/>
            <a:ext cx="12525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80483d6</a:t>
            </a:r>
          </a:p>
        </p:txBody>
      </p:sp>
      <p:sp>
        <p:nvSpPr>
          <p:cNvPr id="781387" name="Text Box 75"/>
          <p:cNvSpPr txBox="1">
            <a:spLocks noChangeArrowheads="1"/>
          </p:cNvSpPr>
          <p:nvPr/>
        </p:nvSpPr>
        <p:spPr bwMode="auto">
          <a:xfrm>
            <a:off x="7632700" y="5087938"/>
            <a:ext cx="12604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80483d5</a:t>
            </a:r>
          </a:p>
        </p:txBody>
      </p:sp>
      <p:sp>
        <p:nvSpPr>
          <p:cNvPr id="781388" name="Text Box 76"/>
          <p:cNvSpPr txBox="1">
            <a:spLocks noChangeArrowheads="1"/>
          </p:cNvSpPr>
          <p:nvPr/>
        </p:nvSpPr>
        <p:spPr bwMode="auto">
          <a:xfrm>
            <a:off x="7642225" y="5448300"/>
            <a:ext cx="129540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80483d4</a:t>
            </a:r>
          </a:p>
        </p:txBody>
      </p:sp>
      <p:sp>
        <p:nvSpPr>
          <p:cNvPr id="781389" name="Text Box 77"/>
          <p:cNvSpPr txBox="1">
            <a:spLocks noChangeArrowheads="1"/>
          </p:cNvSpPr>
          <p:nvPr/>
        </p:nvSpPr>
        <p:spPr bwMode="auto">
          <a:xfrm>
            <a:off x="7640638" y="6211888"/>
            <a:ext cx="39687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0</a:t>
            </a:r>
          </a:p>
        </p:txBody>
      </p:sp>
      <p:sp>
        <p:nvSpPr>
          <p:cNvPr id="781392" name="Line 80"/>
          <p:cNvSpPr>
            <a:spLocks noChangeShapeType="1"/>
          </p:cNvSpPr>
          <p:nvPr/>
        </p:nvSpPr>
        <p:spPr bwMode="auto">
          <a:xfrm>
            <a:off x="7137400" y="432911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1393" name="Line 81"/>
          <p:cNvSpPr>
            <a:spLocks noChangeShapeType="1"/>
          </p:cNvSpPr>
          <p:nvPr/>
        </p:nvSpPr>
        <p:spPr bwMode="auto">
          <a:xfrm>
            <a:off x="7137400" y="58594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1394" name="Text Box 82"/>
          <p:cNvSpPr txBox="1">
            <a:spLocks noChangeArrowheads="1"/>
          </p:cNvSpPr>
          <p:nvPr/>
        </p:nvSpPr>
        <p:spPr bwMode="auto">
          <a:xfrm>
            <a:off x="6919913" y="5448300"/>
            <a:ext cx="531812"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55</a:t>
            </a:r>
          </a:p>
        </p:txBody>
      </p:sp>
      <p:sp>
        <p:nvSpPr>
          <p:cNvPr id="781395" name="Text Box 83"/>
          <p:cNvSpPr txBox="1">
            <a:spLocks noChangeArrowheads="1"/>
          </p:cNvSpPr>
          <p:nvPr/>
        </p:nvSpPr>
        <p:spPr bwMode="auto">
          <a:xfrm>
            <a:off x="6911975" y="5087938"/>
            <a:ext cx="53181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89</a:t>
            </a:r>
          </a:p>
        </p:txBody>
      </p:sp>
      <p:sp>
        <p:nvSpPr>
          <p:cNvPr id="781396" name="Text Box 84"/>
          <p:cNvSpPr txBox="1">
            <a:spLocks noChangeArrowheads="1"/>
          </p:cNvSpPr>
          <p:nvPr/>
        </p:nvSpPr>
        <p:spPr bwMode="auto">
          <a:xfrm>
            <a:off x="6911975" y="4733925"/>
            <a:ext cx="53181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chemeClr val="hlink"/>
                </a:solidFill>
              </a:rPr>
              <a:t>e5</a:t>
            </a:r>
          </a:p>
        </p:txBody>
      </p:sp>
      <p:sp>
        <p:nvSpPr>
          <p:cNvPr id="781397" name="Line 85"/>
          <p:cNvSpPr>
            <a:spLocks noChangeShapeType="1"/>
          </p:cNvSpPr>
          <p:nvPr/>
        </p:nvSpPr>
        <p:spPr bwMode="auto">
          <a:xfrm>
            <a:off x="4392613" y="4959350"/>
            <a:ext cx="0" cy="315913"/>
          </a:xfrm>
          <a:prstGeom prst="line">
            <a:avLst/>
          </a:prstGeom>
          <a:noFill/>
          <a:ln w="57150">
            <a:solidFill>
              <a:schemeClr val="tx1"/>
            </a:solidFill>
            <a:prstDash val="sysDot"/>
            <a:round/>
            <a:headEnd/>
            <a:tailEnd/>
          </a:ln>
          <a:effectLst/>
        </p:spPr>
        <p:txBody>
          <a:bodyPr/>
          <a:lstStyle/>
          <a:p>
            <a:endParaRPr lang="zh-CN" altLang="en-US"/>
          </a:p>
        </p:txBody>
      </p:sp>
      <p:sp>
        <p:nvSpPr>
          <p:cNvPr id="781402" name="Rectangle 90"/>
          <p:cNvSpPr>
            <a:spLocks noChangeArrowheads="1"/>
          </p:cNvSpPr>
          <p:nvPr/>
        </p:nvSpPr>
        <p:spPr bwMode="auto">
          <a:xfrm>
            <a:off x="2865438" y="2811463"/>
            <a:ext cx="581025" cy="396875"/>
          </a:xfrm>
          <a:prstGeom prst="rect">
            <a:avLst/>
          </a:prstGeom>
          <a:noFill/>
          <a:ln w="9525" algn="ctr">
            <a:noFill/>
            <a:miter lim="800000"/>
            <a:headEnd/>
            <a:tailEnd/>
          </a:ln>
          <a:effectLst/>
        </p:spPr>
        <p:txBody>
          <a:bodyPr wrap="none">
            <a:spAutoFit/>
          </a:bodyPr>
          <a:lstStyle/>
          <a:p>
            <a:pPr marL="342900" indent="-342900"/>
            <a:r>
              <a:rPr lang="en-US" altLang="zh-CN" sz="2000">
                <a:solidFill>
                  <a:srgbClr val="008000"/>
                </a:solidFill>
              </a:rPr>
              <a:t>EIP</a:t>
            </a:r>
            <a:endParaRPr lang="zh-CN" altLang="en-US" sz="2000">
              <a:solidFill>
                <a:srgbClr val="008000"/>
              </a:solidFill>
            </a:endParaRPr>
          </a:p>
        </p:txBody>
      </p:sp>
      <p:sp>
        <p:nvSpPr>
          <p:cNvPr id="781405" name="Line 93"/>
          <p:cNvSpPr>
            <a:spLocks noChangeShapeType="1"/>
          </p:cNvSpPr>
          <p:nvPr/>
        </p:nvSpPr>
        <p:spPr bwMode="auto">
          <a:xfrm>
            <a:off x="6551613" y="2078038"/>
            <a:ext cx="1131887" cy="0"/>
          </a:xfrm>
          <a:prstGeom prst="line">
            <a:avLst/>
          </a:prstGeom>
          <a:noFill/>
          <a:ln w="9525">
            <a:solidFill>
              <a:schemeClr val="tx1"/>
            </a:solidFill>
            <a:round/>
            <a:headEnd/>
            <a:tailEnd/>
          </a:ln>
          <a:effectLst/>
        </p:spPr>
        <p:txBody>
          <a:bodyPr/>
          <a:lstStyle/>
          <a:p>
            <a:endParaRPr lang="zh-CN" altLang="en-US"/>
          </a:p>
        </p:txBody>
      </p:sp>
      <p:sp>
        <p:nvSpPr>
          <p:cNvPr id="781407" name="Text Box 95"/>
          <p:cNvSpPr txBox="1">
            <a:spLocks noChangeArrowheads="1"/>
          </p:cNvSpPr>
          <p:nvPr/>
        </p:nvSpPr>
        <p:spPr bwMode="auto">
          <a:xfrm>
            <a:off x="7677150" y="2611438"/>
            <a:ext cx="1216025"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bfff0000</a:t>
            </a:r>
          </a:p>
        </p:txBody>
      </p:sp>
      <p:sp>
        <p:nvSpPr>
          <p:cNvPr id="781408" name="Line 96"/>
          <p:cNvSpPr>
            <a:spLocks noChangeShapeType="1"/>
          </p:cNvSpPr>
          <p:nvPr/>
        </p:nvSpPr>
        <p:spPr bwMode="auto">
          <a:xfrm>
            <a:off x="6551613" y="2655888"/>
            <a:ext cx="1131887" cy="0"/>
          </a:xfrm>
          <a:prstGeom prst="line">
            <a:avLst/>
          </a:prstGeom>
          <a:noFill/>
          <a:ln w="9525">
            <a:solidFill>
              <a:schemeClr val="tx1"/>
            </a:solidFill>
            <a:round/>
            <a:headEnd/>
            <a:tailEnd/>
          </a:ln>
          <a:effectLst/>
        </p:spPr>
        <p:txBody>
          <a:bodyPr/>
          <a:lstStyle/>
          <a:p>
            <a:endParaRPr lang="zh-CN" altLang="en-US"/>
          </a:p>
        </p:txBody>
      </p:sp>
      <p:sp>
        <p:nvSpPr>
          <p:cNvPr id="781409" name="Line 97"/>
          <p:cNvSpPr>
            <a:spLocks noChangeShapeType="1"/>
          </p:cNvSpPr>
          <p:nvPr/>
        </p:nvSpPr>
        <p:spPr bwMode="auto">
          <a:xfrm>
            <a:off x="6551613" y="2925763"/>
            <a:ext cx="1131887" cy="0"/>
          </a:xfrm>
          <a:prstGeom prst="line">
            <a:avLst/>
          </a:prstGeom>
          <a:noFill/>
          <a:ln w="9525">
            <a:solidFill>
              <a:schemeClr val="tx1"/>
            </a:solidFill>
            <a:round/>
            <a:headEnd/>
            <a:tailEnd/>
          </a:ln>
          <a:effectLst/>
        </p:spPr>
        <p:txBody>
          <a:bodyPr/>
          <a:lstStyle/>
          <a:p>
            <a:endParaRPr lang="zh-CN" altLang="en-US"/>
          </a:p>
        </p:txBody>
      </p:sp>
      <p:sp>
        <p:nvSpPr>
          <p:cNvPr id="781410" name="Line 98"/>
          <p:cNvSpPr>
            <a:spLocks noChangeShapeType="1"/>
          </p:cNvSpPr>
          <p:nvPr/>
        </p:nvSpPr>
        <p:spPr bwMode="auto">
          <a:xfrm>
            <a:off x="7137400" y="2214563"/>
            <a:ext cx="0" cy="315912"/>
          </a:xfrm>
          <a:prstGeom prst="line">
            <a:avLst/>
          </a:prstGeom>
          <a:noFill/>
          <a:ln w="57150">
            <a:solidFill>
              <a:schemeClr val="tx1"/>
            </a:solidFill>
            <a:prstDash val="sysDot"/>
            <a:round/>
            <a:headEnd/>
            <a:tailEnd/>
          </a:ln>
          <a:effectLst/>
        </p:spPr>
        <p:txBody>
          <a:bodyPr/>
          <a:lstStyle/>
          <a:p>
            <a:endParaRPr lang="zh-CN" altLang="en-US"/>
          </a:p>
        </p:txBody>
      </p:sp>
      <p:sp>
        <p:nvSpPr>
          <p:cNvPr id="781411" name="Line 99"/>
          <p:cNvSpPr>
            <a:spLocks noChangeShapeType="1"/>
          </p:cNvSpPr>
          <p:nvPr/>
        </p:nvSpPr>
        <p:spPr bwMode="auto">
          <a:xfrm>
            <a:off x="6551613" y="3871913"/>
            <a:ext cx="1131887" cy="0"/>
          </a:xfrm>
          <a:prstGeom prst="line">
            <a:avLst/>
          </a:prstGeom>
          <a:noFill/>
          <a:ln w="9525">
            <a:solidFill>
              <a:schemeClr val="tx1"/>
            </a:solidFill>
            <a:round/>
            <a:headEnd/>
            <a:tailEnd/>
          </a:ln>
          <a:effectLst/>
        </p:spPr>
        <p:txBody>
          <a:bodyPr/>
          <a:lstStyle/>
          <a:p>
            <a:endParaRPr lang="zh-CN" altLang="en-US"/>
          </a:p>
        </p:txBody>
      </p:sp>
      <p:sp>
        <p:nvSpPr>
          <p:cNvPr id="781412" name="Line 100"/>
          <p:cNvSpPr>
            <a:spLocks noChangeShapeType="1"/>
          </p:cNvSpPr>
          <p:nvPr/>
        </p:nvSpPr>
        <p:spPr bwMode="auto">
          <a:xfrm>
            <a:off x="6551613" y="4186238"/>
            <a:ext cx="1131887" cy="0"/>
          </a:xfrm>
          <a:prstGeom prst="line">
            <a:avLst/>
          </a:prstGeom>
          <a:noFill/>
          <a:ln w="9525">
            <a:solidFill>
              <a:schemeClr val="tx1"/>
            </a:solidFill>
            <a:round/>
            <a:headEnd/>
            <a:tailEnd/>
          </a:ln>
          <a:effectLst/>
        </p:spPr>
        <p:txBody>
          <a:bodyPr/>
          <a:lstStyle/>
          <a:p>
            <a:endParaRPr lang="zh-CN" altLang="en-US"/>
          </a:p>
        </p:txBody>
      </p:sp>
      <p:sp>
        <p:nvSpPr>
          <p:cNvPr id="781415" name="Rectangle 103"/>
          <p:cNvSpPr>
            <a:spLocks noChangeArrowheads="1"/>
          </p:cNvSpPr>
          <p:nvPr/>
        </p:nvSpPr>
        <p:spPr bwMode="auto">
          <a:xfrm>
            <a:off x="4527550" y="5815013"/>
            <a:ext cx="760413"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MDR</a:t>
            </a:r>
            <a:endParaRPr lang="zh-CN" altLang="en-US">
              <a:solidFill>
                <a:schemeClr val="accent2"/>
              </a:solidFill>
            </a:endParaRPr>
          </a:p>
        </p:txBody>
      </p:sp>
      <p:sp>
        <p:nvSpPr>
          <p:cNvPr id="781418" name="Rectangle 106"/>
          <p:cNvSpPr>
            <a:spLocks noChangeArrowheads="1"/>
          </p:cNvSpPr>
          <p:nvPr/>
        </p:nvSpPr>
        <p:spPr bwMode="auto">
          <a:xfrm>
            <a:off x="1016000" y="5897563"/>
            <a:ext cx="420688"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hlink"/>
                </a:solidFill>
              </a:rPr>
              <a:t>IR</a:t>
            </a:r>
            <a:endParaRPr lang="zh-CN" altLang="en-US">
              <a:solidFill>
                <a:schemeClr val="hlink"/>
              </a:solidFill>
            </a:endParaRPr>
          </a:p>
        </p:txBody>
      </p:sp>
      <p:sp>
        <p:nvSpPr>
          <p:cNvPr id="781422" name="Rectangle 110"/>
          <p:cNvSpPr>
            <a:spLocks noChangeArrowheads="1"/>
          </p:cNvSpPr>
          <p:nvPr/>
        </p:nvSpPr>
        <p:spPr bwMode="auto">
          <a:xfrm>
            <a:off x="4135438" y="2798763"/>
            <a:ext cx="750887" cy="366712"/>
          </a:xfrm>
          <a:prstGeom prst="rect">
            <a:avLst/>
          </a:prstGeom>
          <a:noFill/>
          <a:ln w="9525" algn="ctr">
            <a:noFill/>
            <a:miter lim="800000"/>
            <a:headEnd/>
            <a:tailEnd/>
          </a:ln>
          <a:effectLst/>
        </p:spPr>
        <p:txBody>
          <a:bodyPr wrap="none">
            <a:spAutoFit/>
          </a:bodyPr>
          <a:lstStyle/>
          <a:p>
            <a:pPr marL="342900" indent="-342900"/>
            <a:r>
              <a:rPr lang="en-US" altLang="zh-CN">
                <a:solidFill>
                  <a:schemeClr val="accent2"/>
                </a:solidFill>
              </a:rPr>
              <a:t>MAR</a:t>
            </a:r>
            <a:endParaRPr lang="zh-CN" altLang="en-US">
              <a:solidFill>
                <a:schemeClr val="accent2"/>
              </a:solidFill>
            </a:endParaRPr>
          </a:p>
        </p:txBody>
      </p:sp>
      <p:sp>
        <p:nvSpPr>
          <p:cNvPr id="781423" name="Text Box 111"/>
          <p:cNvSpPr txBox="1">
            <a:spLocks noChangeArrowheads="1"/>
          </p:cNvSpPr>
          <p:nvPr/>
        </p:nvSpPr>
        <p:spPr bwMode="auto">
          <a:xfrm>
            <a:off x="7677150" y="3827463"/>
            <a:ext cx="1252538"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8000"/>
                </a:solidFill>
              </a:rPr>
              <a:t>beeefffc</a:t>
            </a:r>
          </a:p>
        </p:txBody>
      </p:sp>
      <p:sp>
        <p:nvSpPr>
          <p:cNvPr id="781428" name="Rectangle 116"/>
          <p:cNvSpPr>
            <a:spLocks noGrp="1" noChangeArrowheads="1"/>
          </p:cNvSpPr>
          <p:nvPr>
            <p:ph type="title"/>
          </p:nvPr>
        </p:nvSpPr>
        <p:spPr>
          <a:xfrm>
            <a:off x="457200" y="142875"/>
            <a:ext cx="8229600" cy="561975"/>
          </a:xfrm>
          <a:noFill/>
          <a:ln/>
        </p:spPr>
        <p:txBody>
          <a:bodyPr/>
          <a:lstStyle/>
          <a:p>
            <a:r>
              <a:rPr lang="en-US" altLang="zh-CN" smtClean="0"/>
              <a:t>IA-32</a:t>
            </a:r>
            <a:r>
              <a:rPr lang="zh-CN" altLang="en-US" smtClean="0"/>
              <a:t>的体系结构是怎样的呢？</a:t>
            </a:r>
          </a:p>
        </p:txBody>
      </p:sp>
      <p:sp>
        <p:nvSpPr>
          <p:cNvPr id="781429" name="Text Box 117"/>
          <p:cNvSpPr txBox="1">
            <a:spLocks noChangeArrowheads="1"/>
          </p:cNvSpPr>
          <p:nvPr/>
        </p:nvSpPr>
        <p:spPr bwMode="auto">
          <a:xfrm>
            <a:off x="252413" y="852488"/>
            <a:ext cx="5849937" cy="1631950"/>
          </a:xfrm>
          <a:prstGeom prst="rect">
            <a:avLst/>
          </a:prstGeom>
          <a:noFill/>
          <a:ln w="9525" algn="ctr">
            <a:noFill/>
            <a:miter lim="800000"/>
            <a:headEnd/>
            <a:tailEnd/>
          </a:ln>
          <a:effectLst/>
        </p:spPr>
        <p:txBody>
          <a:bodyPr>
            <a:spAutoFit/>
          </a:bodyPr>
          <a:lstStyle/>
          <a:p>
            <a:pPr marL="342900" indent="-342900">
              <a:spcBef>
                <a:spcPct val="20000"/>
              </a:spcBef>
            </a:pPr>
            <a:r>
              <a:rPr lang="en-US" altLang="zh-CN" sz="2200">
                <a:solidFill>
                  <a:srgbClr val="FF3300"/>
                </a:solidFill>
              </a:rPr>
              <a:t>8</a:t>
            </a:r>
            <a:r>
              <a:rPr lang="zh-CN" altLang="en-US" sz="2200">
                <a:solidFill>
                  <a:srgbClr val="FF3300"/>
                </a:solidFill>
              </a:rPr>
              <a:t>个</a:t>
            </a:r>
            <a:r>
              <a:rPr lang="en-US" altLang="zh-CN" sz="2200">
                <a:solidFill>
                  <a:srgbClr val="FF3300"/>
                </a:solidFill>
              </a:rPr>
              <a:t>GPR</a:t>
            </a:r>
            <a:r>
              <a:rPr lang="zh-CN" altLang="en-US" sz="2200">
                <a:solidFill>
                  <a:srgbClr val="FF3300"/>
                </a:solidFill>
              </a:rPr>
              <a:t>（</a:t>
            </a:r>
            <a:r>
              <a:rPr lang="en-US" altLang="zh-CN" sz="2200">
                <a:solidFill>
                  <a:srgbClr val="FF3300"/>
                </a:solidFill>
              </a:rPr>
              <a:t>0</a:t>
            </a:r>
            <a:r>
              <a:rPr lang="en-US" altLang="zh-CN" sz="2200">
                <a:solidFill>
                  <a:srgbClr val="FF3300"/>
                </a:solidFill>
                <a:latin typeface="Arial" charset="0"/>
                <a:cs typeface="Arial" charset="0"/>
              </a:rPr>
              <a:t>~7</a:t>
            </a:r>
            <a:r>
              <a:rPr lang="zh-CN" altLang="en-US" sz="2200">
                <a:solidFill>
                  <a:srgbClr val="FF3300"/>
                </a:solidFill>
              </a:rPr>
              <a:t>），一个</a:t>
            </a:r>
            <a:r>
              <a:rPr lang="en-US" altLang="zh-CN" sz="2200">
                <a:solidFill>
                  <a:srgbClr val="FF3300"/>
                </a:solidFill>
              </a:rPr>
              <a:t>EFLAGs</a:t>
            </a:r>
            <a:r>
              <a:rPr lang="zh-CN" altLang="en-US" sz="2200">
                <a:solidFill>
                  <a:srgbClr val="FF3300"/>
                </a:solidFill>
              </a:rPr>
              <a:t>，</a:t>
            </a:r>
            <a:r>
              <a:rPr lang="en-US" altLang="zh-CN" sz="2200">
                <a:solidFill>
                  <a:srgbClr val="FF3300"/>
                </a:solidFill>
              </a:rPr>
              <a:t>PC</a:t>
            </a:r>
            <a:r>
              <a:rPr lang="zh-CN" altLang="en-US" sz="2200">
                <a:solidFill>
                  <a:srgbClr val="FF3300"/>
                </a:solidFill>
              </a:rPr>
              <a:t>为</a:t>
            </a:r>
            <a:r>
              <a:rPr lang="en-US" altLang="zh-CN" sz="2200">
                <a:solidFill>
                  <a:srgbClr val="FF3300"/>
                </a:solidFill>
              </a:rPr>
              <a:t>EIP</a:t>
            </a:r>
          </a:p>
          <a:p>
            <a:pPr marL="342900" indent="-342900">
              <a:spcBef>
                <a:spcPct val="20000"/>
              </a:spcBef>
            </a:pPr>
            <a:r>
              <a:rPr lang="zh-CN" altLang="en-US" sz="2200">
                <a:solidFill>
                  <a:srgbClr val="FF3300"/>
                </a:solidFill>
              </a:rPr>
              <a:t>可寻址空间</a:t>
            </a:r>
            <a:r>
              <a:rPr lang="en-US" altLang="zh-CN" sz="2200">
                <a:solidFill>
                  <a:srgbClr val="FF3300"/>
                </a:solidFill>
              </a:rPr>
              <a:t>4GB</a:t>
            </a:r>
            <a:r>
              <a:rPr lang="zh-CN" altLang="en-US" sz="2200">
                <a:solidFill>
                  <a:srgbClr val="FF3300"/>
                </a:solidFill>
              </a:rPr>
              <a:t>（编号为</a:t>
            </a:r>
            <a:r>
              <a:rPr lang="en-US" altLang="zh-CN" sz="2200">
                <a:solidFill>
                  <a:srgbClr val="FF3300"/>
                </a:solidFill>
              </a:rPr>
              <a:t>0~0xFFFFFFFF</a:t>
            </a:r>
            <a:r>
              <a:rPr lang="zh-CN" altLang="en-US" sz="2200">
                <a:solidFill>
                  <a:srgbClr val="FF3300"/>
                </a:solidFill>
              </a:rPr>
              <a:t>）</a:t>
            </a:r>
          </a:p>
          <a:p>
            <a:pPr marL="342900" indent="-342900">
              <a:spcBef>
                <a:spcPct val="20000"/>
              </a:spcBef>
            </a:pPr>
            <a:r>
              <a:rPr lang="zh-CN" altLang="en-US" sz="2200">
                <a:solidFill>
                  <a:srgbClr val="FF3300"/>
                </a:solidFill>
              </a:rPr>
              <a:t>指令格式变长，操作码变长</a:t>
            </a:r>
          </a:p>
          <a:p>
            <a:pPr marL="342900" indent="-342900">
              <a:spcBef>
                <a:spcPct val="20000"/>
              </a:spcBef>
            </a:pPr>
            <a:r>
              <a:rPr lang="zh-CN" altLang="en-US" sz="2200">
                <a:solidFill>
                  <a:srgbClr val="FF3300"/>
                </a:solidFill>
              </a:rPr>
              <a:t>由若干字段（</a:t>
            </a:r>
            <a:r>
              <a:rPr lang="en-US" altLang="zh-CN" sz="2200">
                <a:solidFill>
                  <a:srgbClr val="FF3300"/>
                </a:solidFill>
              </a:rPr>
              <a:t>OP</a:t>
            </a:r>
            <a:r>
              <a:rPr lang="zh-CN" altLang="en-US" sz="2200">
                <a:solidFill>
                  <a:srgbClr val="FF3300"/>
                </a:solidFill>
              </a:rPr>
              <a:t>、</a:t>
            </a:r>
            <a:r>
              <a:rPr lang="en-US" altLang="zh-CN" sz="2200">
                <a:solidFill>
                  <a:srgbClr val="FF3300"/>
                </a:solidFill>
              </a:rPr>
              <a:t>Mod</a:t>
            </a:r>
            <a:r>
              <a:rPr lang="zh-CN" altLang="en-US" sz="2200">
                <a:solidFill>
                  <a:srgbClr val="FF3300"/>
                </a:solidFill>
              </a:rPr>
              <a:t>、</a:t>
            </a:r>
            <a:r>
              <a:rPr lang="en-US" altLang="zh-CN" sz="2200">
                <a:solidFill>
                  <a:srgbClr val="FF3300"/>
                </a:solidFill>
              </a:rPr>
              <a:t>SIB</a:t>
            </a:r>
            <a:r>
              <a:rPr lang="zh-CN" altLang="en-US" sz="2200">
                <a:solidFill>
                  <a:srgbClr val="FF3300"/>
                </a:solidFill>
              </a:rPr>
              <a:t>等）组成</a:t>
            </a:r>
          </a:p>
        </p:txBody>
      </p:sp>
    </p:spTree>
    <p:extLst>
      <p:ext uri="{BB962C8B-B14F-4D97-AF65-F5344CB8AC3E}">
        <p14:creationId xmlns:p14="http://schemas.microsoft.com/office/powerpoint/2010/main" val="221295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1429">
                                            <p:txEl>
                                              <p:pRg st="0" end="0"/>
                                            </p:txEl>
                                          </p:spTgt>
                                        </p:tgtEl>
                                        <p:attrNameLst>
                                          <p:attrName>style.visibility</p:attrName>
                                        </p:attrNameLst>
                                      </p:cBhvr>
                                      <p:to>
                                        <p:strVal val="visible"/>
                                      </p:to>
                                    </p:set>
                                    <p:animEffect transition="in" filter="blinds(horizontal)">
                                      <p:cBhvr>
                                        <p:cTn id="7" dur="500"/>
                                        <p:tgtEl>
                                          <p:spTgt spid="7814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1429">
                                            <p:txEl>
                                              <p:pRg st="1" end="1"/>
                                            </p:txEl>
                                          </p:spTgt>
                                        </p:tgtEl>
                                        <p:attrNameLst>
                                          <p:attrName>style.visibility</p:attrName>
                                        </p:attrNameLst>
                                      </p:cBhvr>
                                      <p:to>
                                        <p:strVal val="visible"/>
                                      </p:to>
                                    </p:set>
                                    <p:animEffect transition="in" filter="blinds(horizontal)">
                                      <p:cBhvr>
                                        <p:cTn id="12" dur="500"/>
                                        <p:tgtEl>
                                          <p:spTgt spid="7814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1429">
                                            <p:txEl>
                                              <p:pRg st="2" end="2"/>
                                            </p:txEl>
                                          </p:spTgt>
                                        </p:tgtEl>
                                        <p:attrNameLst>
                                          <p:attrName>style.visibility</p:attrName>
                                        </p:attrNameLst>
                                      </p:cBhvr>
                                      <p:to>
                                        <p:strVal val="visible"/>
                                      </p:to>
                                    </p:set>
                                    <p:animEffect transition="in" filter="blinds(horizontal)">
                                      <p:cBhvr>
                                        <p:cTn id="17" dur="500"/>
                                        <p:tgtEl>
                                          <p:spTgt spid="7814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1429">
                                            <p:txEl>
                                              <p:pRg st="3" end="3"/>
                                            </p:txEl>
                                          </p:spTgt>
                                        </p:tgtEl>
                                        <p:attrNameLst>
                                          <p:attrName>style.visibility</p:attrName>
                                        </p:attrNameLst>
                                      </p:cBhvr>
                                      <p:to>
                                        <p:strVal val="visible"/>
                                      </p:to>
                                    </p:set>
                                    <p:animEffect transition="in" filter="blinds(horizontal)">
                                      <p:cBhvr>
                                        <p:cTn id="22" dur="500"/>
                                        <p:tgtEl>
                                          <p:spTgt spid="7814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支持的数据类型及格式</a:t>
            </a:r>
          </a:p>
        </p:txBody>
      </p:sp>
      <p:pic>
        <p:nvPicPr>
          <p:cNvPr id="5949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863600"/>
            <a:ext cx="8893175" cy="5670550"/>
          </a:xfrm>
          <a:prstGeom prst="rect">
            <a:avLst/>
          </a:prstGeom>
          <a:noFill/>
          <a:extLst>
            <a:ext uri="{909E8E84-426E-40DD-AFC4-6F175D3DCCD1}">
              <a14:hiddenFill xmlns:a14="http://schemas.microsoft.com/office/drawing/2010/main">
                <a:solidFill>
                  <a:srgbClr val="FFFFFF"/>
                </a:solidFill>
              </a14:hiddenFill>
            </a:ext>
          </a:extLst>
        </p:spPr>
      </p:pic>
      <p:sp>
        <p:nvSpPr>
          <p:cNvPr id="594952" name="Rectangle 8"/>
          <p:cNvSpPr>
            <a:spLocks noChangeArrowheads="1"/>
          </p:cNvSpPr>
          <p:nvPr/>
        </p:nvSpPr>
        <p:spPr bwMode="auto">
          <a:xfrm>
            <a:off x="180975" y="3654425"/>
            <a:ext cx="8847138" cy="53975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919860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的寄存器组织</a:t>
            </a:r>
          </a:p>
        </p:txBody>
      </p:sp>
      <p:sp>
        <p:nvSpPr>
          <p:cNvPr id="609283" name="Rectangle 3"/>
          <p:cNvSpPr>
            <a:spLocks noGrp="1" noChangeArrowheads="1"/>
          </p:cNvSpPr>
          <p:nvPr>
            <p:ph type="body" idx="1"/>
          </p:nvPr>
        </p:nvSpPr>
        <p:spPr/>
        <p:txBody>
          <a:bodyPr/>
          <a:lstStyle/>
          <a:p>
            <a:endParaRPr lang="zh-CN" altLang="en-US" smtClean="0"/>
          </a:p>
        </p:txBody>
      </p:sp>
      <p:pic>
        <p:nvPicPr>
          <p:cNvPr id="609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819150"/>
            <a:ext cx="8731250"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85" name="Text Box 5"/>
          <p:cNvSpPr txBox="1">
            <a:spLocks noChangeArrowheads="1"/>
          </p:cNvSpPr>
          <p:nvPr/>
        </p:nvSpPr>
        <p:spPr bwMode="auto">
          <a:xfrm>
            <a:off x="476250" y="4959350"/>
            <a:ext cx="2970213"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000">
                <a:solidFill>
                  <a:srgbClr val="FF3300"/>
                </a:solidFill>
                <a:latin typeface="微软雅黑" pitchFamily="34" charset="-122"/>
                <a:ea typeface="微软雅黑" pitchFamily="34" charset="-122"/>
              </a:rPr>
              <a:t>8</a:t>
            </a:r>
            <a:r>
              <a:rPr lang="zh-CN" altLang="en-US" sz="2000">
                <a:solidFill>
                  <a:srgbClr val="FF3300"/>
                </a:solidFill>
                <a:latin typeface="微软雅黑" pitchFamily="34" charset="-122"/>
                <a:ea typeface="微软雅黑" pitchFamily="34" charset="-122"/>
              </a:rPr>
              <a:t>个通用寄存器</a:t>
            </a:r>
          </a:p>
          <a:p>
            <a:pPr>
              <a:spcBef>
                <a:spcPct val="50000"/>
              </a:spcBef>
            </a:pPr>
            <a:r>
              <a:rPr lang="zh-CN" altLang="en-US" sz="2000">
                <a:solidFill>
                  <a:srgbClr val="FF3300"/>
                </a:solidFill>
                <a:latin typeface="微软雅黑" pitchFamily="34" charset="-122"/>
                <a:ea typeface="微软雅黑" pitchFamily="34" charset="-122"/>
              </a:rPr>
              <a:t>两个专用寄存器</a:t>
            </a:r>
          </a:p>
          <a:p>
            <a:pPr>
              <a:spcBef>
                <a:spcPct val="50000"/>
              </a:spcBef>
            </a:pPr>
            <a:r>
              <a:rPr lang="en-US" altLang="zh-CN" sz="2000">
                <a:solidFill>
                  <a:srgbClr val="FF3300"/>
                </a:solidFill>
                <a:latin typeface="微软雅黑" pitchFamily="34" charset="-122"/>
                <a:ea typeface="微软雅黑" pitchFamily="34" charset="-122"/>
              </a:rPr>
              <a:t>6</a:t>
            </a:r>
            <a:r>
              <a:rPr lang="zh-CN" altLang="en-US" sz="2000">
                <a:solidFill>
                  <a:srgbClr val="FF3300"/>
                </a:solidFill>
                <a:latin typeface="微软雅黑" pitchFamily="34" charset="-122"/>
                <a:ea typeface="微软雅黑" pitchFamily="34" charset="-122"/>
              </a:rPr>
              <a:t>个段寄存器</a:t>
            </a:r>
          </a:p>
        </p:txBody>
      </p:sp>
    </p:spTree>
    <p:extLst>
      <p:ext uri="{BB962C8B-B14F-4D97-AF65-F5344CB8AC3E}">
        <p14:creationId xmlns:p14="http://schemas.microsoft.com/office/powerpoint/2010/main" val="1519827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的标志寄存器</a:t>
            </a:r>
          </a:p>
        </p:txBody>
      </p:sp>
      <p:sp>
        <p:nvSpPr>
          <p:cNvPr id="27651" name="Rectangle 3"/>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dirty="0" smtClean="0">
                <a:latin typeface="微软雅黑" pitchFamily="34" charset="-122"/>
                <a:ea typeface="微软雅黑" pitchFamily="34" charset="-122"/>
              </a:rPr>
              <a:t>6</a:t>
            </a:r>
            <a:r>
              <a:rPr lang="zh-CN" altLang="en-US" sz="2200" dirty="0" smtClean="0">
                <a:latin typeface="微软雅黑" pitchFamily="34" charset="-122"/>
                <a:ea typeface="微软雅黑" pitchFamily="34" charset="-122"/>
              </a:rPr>
              <a:t>个条件标志</a:t>
            </a:r>
          </a:p>
          <a:p>
            <a:pPr lvl="1">
              <a:lnSpc>
                <a:spcPct val="105000"/>
              </a:lnSpc>
              <a:spcBef>
                <a:spcPct val="40000"/>
              </a:spcBef>
            </a:pPr>
            <a:r>
              <a:rPr lang="en-US" altLang="zh-CN" dirty="0" smtClean="0">
                <a:solidFill>
                  <a:srgbClr val="FF3300"/>
                </a:solidFill>
                <a:latin typeface="微软雅黑" pitchFamily="34" charset="-122"/>
                <a:ea typeface="微软雅黑" pitchFamily="34" charset="-122"/>
              </a:rPr>
              <a:t>OF</a:t>
            </a:r>
            <a:r>
              <a:rPr lang="zh-CN" altLang="en-US" dirty="0" smtClean="0">
                <a:solidFill>
                  <a:srgbClr val="FF3300"/>
                </a:solidFill>
                <a:latin typeface="微软雅黑" pitchFamily="34" charset="-122"/>
                <a:ea typeface="微软雅黑" pitchFamily="34" charset="-122"/>
              </a:rPr>
              <a:t>、</a:t>
            </a:r>
            <a:r>
              <a:rPr lang="en-US" altLang="zh-CN" dirty="0" smtClean="0">
                <a:solidFill>
                  <a:srgbClr val="FF3300"/>
                </a:solidFill>
                <a:latin typeface="微软雅黑" pitchFamily="34" charset="-122"/>
                <a:ea typeface="微软雅黑" pitchFamily="34" charset="-122"/>
              </a:rPr>
              <a:t>SF</a:t>
            </a:r>
            <a:r>
              <a:rPr lang="zh-CN" altLang="en-US" dirty="0" smtClean="0">
                <a:solidFill>
                  <a:srgbClr val="FF3300"/>
                </a:solidFill>
                <a:latin typeface="微软雅黑" pitchFamily="34" charset="-122"/>
                <a:ea typeface="微软雅黑" pitchFamily="34" charset="-122"/>
              </a:rPr>
              <a:t>、</a:t>
            </a:r>
            <a:r>
              <a:rPr lang="en-US" altLang="zh-CN" dirty="0" smtClean="0">
                <a:solidFill>
                  <a:srgbClr val="FF3300"/>
                </a:solidFill>
                <a:latin typeface="微软雅黑" pitchFamily="34" charset="-122"/>
                <a:ea typeface="微软雅黑" pitchFamily="34" charset="-122"/>
              </a:rPr>
              <a:t>ZF</a:t>
            </a:r>
            <a:r>
              <a:rPr lang="zh-CN" altLang="en-US" dirty="0" smtClean="0">
                <a:solidFill>
                  <a:srgbClr val="FF3300"/>
                </a:solidFill>
                <a:latin typeface="微软雅黑" pitchFamily="34" charset="-122"/>
                <a:ea typeface="微软雅黑" pitchFamily="34" charset="-122"/>
              </a:rPr>
              <a:t>、</a:t>
            </a:r>
            <a:r>
              <a:rPr lang="en-US" altLang="zh-CN" dirty="0" smtClean="0">
                <a:solidFill>
                  <a:srgbClr val="FF3300"/>
                </a:solidFill>
                <a:latin typeface="微软雅黑" pitchFamily="34" charset="-122"/>
                <a:ea typeface="微软雅黑" pitchFamily="34" charset="-122"/>
              </a:rPr>
              <a:t>CF</a:t>
            </a:r>
            <a:r>
              <a:rPr lang="zh-CN" altLang="en-US" dirty="0" smtClean="0">
                <a:latin typeface="微软雅黑" pitchFamily="34" charset="-122"/>
                <a:ea typeface="微软雅黑" pitchFamily="34" charset="-122"/>
              </a:rPr>
              <a:t>各是什么标志（条件码）？</a:t>
            </a:r>
          </a:p>
          <a:p>
            <a:pPr lvl="1">
              <a:lnSpc>
                <a:spcPct val="105000"/>
              </a:lnSpc>
              <a:spcBef>
                <a:spcPct val="40000"/>
              </a:spcBef>
            </a:pPr>
            <a:r>
              <a:rPr lang="en-US" altLang="zh-CN" dirty="0" smtClean="0">
                <a:latin typeface="微软雅黑" pitchFamily="34" charset="-122"/>
                <a:ea typeface="微软雅黑" pitchFamily="34" charset="-122"/>
              </a:rPr>
              <a:t>AF</a:t>
            </a:r>
            <a:r>
              <a:rPr lang="zh-CN" altLang="en-US" dirty="0" smtClean="0">
                <a:latin typeface="微软雅黑" pitchFamily="34" charset="-122"/>
                <a:ea typeface="微软雅黑" pitchFamily="34" charset="-122"/>
              </a:rPr>
              <a:t>：辅助进位标志（</a:t>
            </a:r>
            <a:r>
              <a:rPr lang="en-US" altLang="zh-CN" dirty="0" smtClean="0">
                <a:latin typeface="微软雅黑" pitchFamily="34" charset="-122"/>
                <a:ea typeface="微软雅黑" pitchFamily="34" charset="-122"/>
              </a:rPr>
              <a:t>BCD</a:t>
            </a:r>
            <a:r>
              <a:rPr lang="zh-CN" altLang="en-US" dirty="0" smtClean="0">
                <a:latin typeface="微软雅黑" pitchFamily="34" charset="-122"/>
                <a:ea typeface="微软雅黑" pitchFamily="34" charset="-122"/>
              </a:rPr>
              <a:t>码运算时才有意义）</a:t>
            </a:r>
          </a:p>
          <a:p>
            <a:pPr lvl="1">
              <a:lnSpc>
                <a:spcPct val="105000"/>
              </a:lnSpc>
              <a:spcBef>
                <a:spcPct val="40000"/>
              </a:spcBef>
            </a:pPr>
            <a:r>
              <a:rPr lang="en-US" altLang="zh-CN" dirty="0" smtClean="0">
                <a:latin typeface="微软雅黑" pitchFamily="34" charset="-122"/>
                <a:ea typeface="微软雅黑" pitchFamily="34" charset="-122"/>
              </a:rPr>
              <a:t>PF</a:t>
            </a:r>
            <a:r>
              <a:rPr lang="zh-CN" altLang="en-US" dirty="0" smtClean="0">
                <a:latin typeface="微软雅黑" pitchFamily="34" charset="-122"/>
                <a:ea typeface="微软雅黑" pitchFamily="34" charset="-122"/>
              </a:rPr>
              <a:t>：奇偶标志</a:t>
            </a:r>
            <a:endParaRPr lang="en-US" altLang="zh-CN" dirty="0" smtClean="0">
              <a:latin typeface="微软雅黑" pitchFamily="34" charset="-122"/>
              <a:ea typeface="微软雅黑" pitchFamily="34" charset="-122"/>
            </a:endParaRPr>
          </a:p>
          <a:p>
            <a:pPr>
              <a:lnSpc>
                <a:spcPct val="105000"/>
              </a:lnSpc>
              <a:spcBef>
                <a:spcPct val="40000"/>
              </a:spcBef>
            </a:pPr>
            <a:r>
              <a:rPr lang="en-US" altLang="zh-CN" sz="2200" dirty="0" smtClean="0">
                <a:latin typeface="微软雅黑" pitchFamily="34" charset="-122"/>
                <a:ea typeface="微软雅黑" pitchFamily="34" charset="-122"/>
              </a:rPr>
              <a:t>3</a:t>
            </a:r>
            <a:r>
              <a:rPr lang="zh-CN" altLang="en-US" sz="2200" dirty="0" smtClean="0">
                <a:latin typeface="微软雅黑" pitchFamily="34" charset="-122"/>
                <a:ea typeface="微软雅黑" pitchFamily="34" charset="-122"/>
              </a:rPr>
              <a:t>个控制标志</a:t>
            </a:r>
          </a:p>
          <a:p>
            <a:pPr lvl="1">
              <a:lnSpc>
                <a:spcPct val="105000"/>
              </a:lnSpc>
              <a:spcBef>
                <a:spcPct val="40000"/>
              </a:spcBef>
            </a:pPr>
            <a:r>
              <a:rPr lang="en-US" altLang="zh-CN" dirty="0" smtClean="0">
                <a:latin typeface="微软雅黑" pitchFamily="34" charset="-122"/>
                <a:ea typeface="微软雅黑" pitchFamily="34" charset="-122"/>
              </a:rPr>
              <a:t>DF</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Direction Flag</a:t>
            </a:r>
            <a:r>
              <a:rPr lang="zh-CN" altLang="en-US" dirty="0" smtClean="0">
                <a:latin typeface="微软雅黑" pitchFamily="34" charset="-122"/>
                <a:ea typeface="微软雅黑" pitchFamily="34" charset="-122"/>
              </a:rPr>
              <a:t>）：方向标志（自动变址方向是增还是减）</a:t>
            </a:r>
          </a:p>
          <a:p>
            <a:pPr lvl="1">
              <a:lnSpc>
                <a:spcPct val="105000"/>
              </a:lnSpc>
              <a:spcBef>
                <a:spcPct val="40000"/>
              </a:spcBef>
            </a:pPr>
            <a:r>
              <a:rPr lang="en-US" altLang="zh-CN" dirty="0" smtClean="0">
                <a:latin typeface="微软雅黑" pitchFamily="34" charset="-122"/>
                <a:ea typeface="微软雅黑" pitchFamily="34" charset="-122"/>
              </a:rPr>
              <a:t>IF</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Interrupt Flag</a:t>
            </a:r>
            <a:r>
              <a:rPr lang="zh-CN" altLang="en-US" dirty="0" smtClean="0">
                <a:latin typeface="微软雅黑" pitchFamily="34" charset="-122"/>
                <a:ea typeface="微软雅黑" pitchFamily="34" charset="-122"/>
              </a:rPr>
              <a:t>）：中断允许标志 （仅对外部可屏蔽中断有用）</a:t>
            </a:r>
          </a:p>
          <a:p>
            <a:pPr lvl="1">
              <a:lnSpc>
                <a:spcPct val="105000"/>
              </a:lnSpc>
              <a:spcBef>
                <a:spcPct val="40000"/>
              </a:spcBef>
            </a:pPr>
            <a:r>
              <a:rPr lang="en-US" altLang="zh-CN" dirty="0" smtClean="0">
                <a:latin typeface="微软雅黑" pitchFamily="34" charset="-122"/>
                <a:ea typeface="微软雅黑" pitchFamily="34" charset="-122"/>
              </a:rPr>
              <a:t>TF</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Trap Flag</a:t>
            </a:r>
            <a:r>
              <a:rPr lang="zh-CN" altLang="en-US" dirty="0" smtClean="0">
                <a:latin typeface="微软雅黑" pitchFamily="34" charset="-122"/>
                <a:ea typeface="微软雅黑" pitchFamily="34" charset="-122"/>
              </a:rPr>
              <a:t>）：陷阱标志（是否是单步跟踪状态）</a:t>
            </a:r>
          </a:p>
          <a:p>
            <a:pPr>
              <a:lnSpc>
                <a:spcPct val="105000"/>
              </a:lnSpc>
              <a:spcBef>
                <a:spcPct val="40000"/>
              </a:spcBef>
            </a:pPr>
            <a:r>
              <a:rPr lang="en-US" altLang="zh-CN" dirty="0" smtClean="0">
                <a:latin typeface="微软雅黑" pitchFamily="34" charset="-122"/>
                <a:ea typeface="微软雅黑" pitchFamily="34" charset="-122"/>
              </a:rPr>
              <a:t>……</a:t>
            </a:r>
          </a:p>
        </p:txBody>
      </p:sp>
      <p:pic>
        <p:nvPicPr>
          <p:cNvPr id="276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91440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3" name="Group 8"/>
          <p:cNvGrpSpPr>
            <a:grpSpLocks/>
          </p:cNvGrpSpPr>
          <p:nvPr/>
        </p:nvGrpSpPr>
        <p:grpSpPr bwMode="auto">
          <a:xfrm>
            <a:off x="5400675" y="2168525"/>
            <a:ext cx="3671888" cy="274638"/>
            <a:chOff x="3419" y="1363"/>
            <a:chExt cx="2313" cy="173"/>
          </a:xfrm>
        </p:grpSpPr>
        <p:sp>
          <p:nvSpPr>
            <p:cNvPr id="27657" name="Line 6"/>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8" name="Text Box 7"/>
            <p:cNvSpPr txBox="1">
              <a:spLocks noChangeArrowheads="1"/>
            </p:cNvSpPr>
            <p:nvPr/>
          </p:nvSpPr>
          <p:spPr bwMode="auto">
            <a:xfrm>
              <a:off x="4496" y="1363"/>
              <a:ext cx="341" cy="1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sz="1800"/>
                <a:t>8086</a:t>
              </a:r>
            </a:p>
          </p:txBody>
        </p:sp>
      </p:grpSp>
      <p:grpSp>
        <p:nvGrpSpPr>
          <p:cNvPr id="27654" name="Group 13"/>
          <p:cNvGrpSpPr>
            <a:grpSpLocks/>
          </p:cNvGrpSpPr>
          <p:nvPr/>
        </p:nvGrpSpPr>
        <p:grpSpPr bwMode="auto">
          <a:xfrm>
            <a:off x="1665288" y="2349500"/>
            <a:ext cx="7407275" cy="274638"/>
            <a:chOff x="3419" y="1363"/>
            <a:chExt cx="2313" cy="211"/>
          </a:xfrm>
        </p:grpSpPr>
        <p:sp>
          <p:nvSpPr>
            <p:cNvPr id="27655" name="Line 14"/>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6" name="Text Box 15"/>
            <p:cNvSpPr txBox="1">
              <a:spLocks noChangeArrowheads="1"/>
            </p:cNvSpPr>
            <p:nvPr/>
          </p:nvSpPr>
          <p:spPr bwMode="auto">
            <a:xfrm>
              <a:off x="4496" y="1363"/>
              <a:ext cx="341"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sz="1800"/>
                <a:t>80286/386</a:t>
              </a:r>
            </a:p>
          </p:txBody>
        </p:sp>
      </p:grpSp>
    </p:spTree>
    <p:extLst>
      <p:ext uri="{BB962C8B-B14F-4D97-AF65-F5344CB8AC3E}">
        <p14:creationId xmlns:p14="http://schemas.microsoft.com/office/powerpoint/2010/main" val="3067832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457200" y="98425"/>
            <a:ext cx="8229600" cy="561975"/>
          </a:xfrm>
        </p:spPr>
        <p:txBody>
          <a:bodyPr/>
          <a:lstStyle/>
          <a:p>
            <a:r>
              <a:rPr lang="en-US" altLang="zh-CN" sz="3600" dirty="0" smtClean="0"/>
              <a:t>IA-32</a:t>
            </a:r>
            <a:r>
              <a:rPr lang="zh-CN" altLang="en-US" sz="3600" dirty="0" smtClean="0"/>
              <a:t>的寄存器组织</a:t>
            </a:r>
          </a:p>
        </p:txBody>
      </p:sp>
      <p:pic>
        <p:nvPicPr>
          <p:cNvPr id="752644" name="Picture 4"/>
          <p:cNvPicPr>
            <a:picLocks noChangeAspect="1" noChangeArrowheads="1"/>
          </p:cNvPicPr>
          <p:nvPr/>
        </p:nvPicPr>
        <p:blipFill>
          <a:blip r:embed="rId2"/>
          <a:srcRect/>
          <a:stretch>
            <a:fillRect/>
          </a:stretch>
        </p:blipFill>
        <p:spPr bwMode="auto">
          <a:xfrm>
            <a:off x="206375" y="863600"/>
            <a:ext cx="8596313" cy="4725988"/>
          </a:xfrm>
          <a:prstGeom prst="rect">
            <a:avLst/>
          </a:prstGeom>
          <a:noFill/>
        </p:spPr>
      </p:pic>
      <p:sp>
        <p:nvSpPr>
          <p:cNvPr id="752645" name="Rectangle 5"/>
          <p:cNvSpPr>
            <a:spLocks noChangeArrowheads="1"/>
          </p:cNvSpPr>
          <p:nvPr/>
        </p:nvSpPr>
        <p:spPr bwMode="auto">
          <a:xfrm>
            <a:off x="250825" y="954088"/>
            <a:ext cx="5086350" cy="4454525"/>
          </a:xfrm>
          <a:prstGeom prst="rect">
            <a:avLst/>
          </a:prstGeom>
          <a:solidFill>
            <a:srgbClr val="3366FF">
              <a:alpha val="25999"/>
            </a:srgbClr>
          </a:solidFill>
          <a:ln w="9525" algn="ctr">
            <a:noFill/>
            <a:miter lim="800000"/>
            <a:headEnd/>
            <a:tailEnd/>
          </a:ln>
          <a:effectLst/>
        </p:spPr>
        <p:txBody>
          <a:bodyPr wrap="none" anchor="ctr"/>
          <a:lstStyle/>
          <a:p>
            <a:endParaRPr lang="zh-CN" altLang="en-US"/>
          </a:p>
        </p:txBody>
      </p:sp>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171540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5"/>
                                        </p:tgtEl>
                                        <p:attrNameLst>
                                          <p:attrName>style.visibility</p:attrName>
                                        </p:attrNameLst>
                                      </p:cBhvr>
                                      <p:to>
                                        <p:strVal val="visible"/>
                                      </p:to>
                                    </p:set>
                                    <p:animEffect transition="in" filter="blinds(horizontal)">
                                      <p:cBhvr>
                                        <p:cTn id="7" dur="500"/>
                                        <p:tgtEl>
                                          <p:spTgt spid="75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457200" y="98425"/>
            <a:ext cx="8229600" cy="561975"/>
          </a:xfrm>
        </p:spPr>
        <p:txBody>
          <a:bodyPr/>
          <a:lstStyle/>
          <a:p>
            <a:r>
              <a:rPr lang="zh-CN" altLang="en-US" sz="3600" smtClean="0"/>
              <a:t>浮点寄存器栈和多媒体扩展寄存器组 </a:t>
            </a:r>
          </a:p>
        </p:txBody>
      </p:sp>
      <p:sp>
        <p:nvSpPr>
          <p:cNvPr id="616451" name="Rectangle 3"/>
          <p:cNvSpPr>
            <a:spLocks noGrp="1" noChangeArrowheads="1"/>
          </p:cNvSpPr>
          <p:nvPr>
            <p:ph type="body" idx="1"/>
          </p:nvPr>
        </p:nvSpPr>
        <p:spPr>
          <a:xfrm>
            <a:off x="250825" y="728663"/>
            <a:ext cx="8686800" cy="6021387"/>
          </a:xfrm>
        </p:spPr>
        <p:txBody>
          <a:bodyPr/>
          <a:lstStyle/>
          <a:p>
            <a:pPr>
              <a:lnSpc>
                <a:spcPct val="120000"/>
              </a:lnSpc>
              <a:spcBef>
                <a:spcPct val="25000"/>
              </a:spcBef>
            </a:pPr>
            <a:r>
              <a:rPr lang="en-US" altLang="zh-CN" sz="2000" dirty="0" smtClean="0">
                <a:latin typeface="微软雅黑" pitchFamily="34" charset="-122"/>
                <a:ea typeface="微软雅黑" pitchFamily="34" charset="-122"/>
              </a:rPr>
              <a:t>IA-32</a:t>
            </a:r>
            <a:r>
              <a:rPr lang="zh-CN" altLang="en-US" sz="2000" dirty="0" smtClean="0">
                <a:latin typeface="微软雅黑" pitchFamily="34" charset="-122"/>
                <a:ea typeface="微软雅黑" pitchFamily="34" charset="-122"/>
              </a:rPr>
              <a:t>的浮点处理架构有两种 ：</a:t>
            </a:r>
          </a:p>
          <a:p>
            <a:pPr lvl="1">
              <a:lnSpc>
                <a:spcPct val="120000"/>
              </a:lnSpc>
              <a:spcBef>
                <a:spcPct val="25000"/>
              </a:spcBef>
            </a:pPr>
            <a:r>
              <a:rPr lang="zh-CN" altLang="en-US" dirty="0" smtClean="0">
                <a:latin typeface="微软雅黑" pitchFamily="34" charset="-122"/>
                <a:ea typeface="微软雅黑" pitchFamily="34" charset="-122"/>
              </a:rPr>
              <a:t>浮点协处理器</a:t>
            </a:r>
            <a:r>
              <a:rPr lang="en-US" altLang="zh-CN" dirty="0" smtClean="0">
                <a:latin typeface="微软雅黑" pitchFamily="34" charset="-122"/>
                <a:ea typeface="微软雅黑" pitchFamily="34" charset="-122"/>
              </a:rPr>
              <a:t>x87</a:t>
            </a:r>
            <a:r>
              <a:rPr lang="zh-CN" altLang="en-US" dirty="0" smtClean="0">
                <a:latin typeface="微软雅黑" pitchFamily="34" charset="-122"/>
                <a:ea typeface="微软雅黑" pitchFamily="34" charset="-122"/>
              </a:rPr>
              <a:t>架构（</a:t>
            </a:r>
            <a:r>
              <a:rPr lang="en-US" altLang="zh-CN" dirty="0" smtClean="0">
                <a:solidFill>
                  <a:srgbClr val="0066FF"/>
                </a:solidFill>
                <a:latin typeface="微软雅黑" pitchFamily="34" charset="-122"/>
                <a:ea typeface="微软雅黑" pitchFamily="34" charset="-122"/>
              </a:rPr>
              <a:t>x87 FPU</a:t>
            </a:r>
            <a:r>
              <a:rPr lang="zh-CN" altLang="en-US" dirty="0" smtClean="0">
                <a:latin typeface="微软雅黑" pitchFamily="34" charset="-122"/>
                <a:ea typeface="微软雅黑" pitchFamily="34" charset="-122"/>
              </a:rPr>
              <a:t>）</a:t>
            </a:r>
          </a:p>
          <a:p>
            <a:pPr lvl="1">
              <a:lnSpc>
                <a:spcPct val="120000"/>
              </a:lnSpc>
              <a:spcBef>
                <a:spcPct val="25000"/>
              </a:spcBef>
              <a:buFont typeface="Wingdings" pitchFamily="2" charset="2"/>
              <a:buChar char="ü"/>
            </a:pPr>
            <a:r>
              <a:rPr lang="en-US" altLang="zh-CN" dirty="0" smtClean="0">
                <a:solidFill>
                  <a:srgbClr val="CC3300"/>
                </a:solidFill>
                <a:latin typeface="微软雅黑" pitchFamily="34" charset="-122"/>
                <a:ea typeface="微软雅黑" pitchFamily="34" charset="-122"/>
              </a:rPr>
              <a:t>8</a:t>
            </a:r>
            <a:r>
              <a:rPr lang="zh-CN" altLang="en-US" dirty="0" smtClean="0">
                <a:solidFill>
                  <a:srgbClr val="CC3300"/>
                </a:solidFill>
                <a:latin typeface="微软雅黑" pitchFamily="34" charset="-122"/>
                <a:ea typeface="微软雅黑" pitchFamily="34" charset="-122"/>
              </a:rPr>
              <a:t>个</a:t>
            </a:r>
            <a:r>
              <a:rPr lang="en-US" altLang="zh-CN" dirty="0" smtClean="0">
                <a:solidFill>
                  <a:srgbClr val="CC3300"/>
                </a:solidFill>
                <a:latin typeface="微软雅黑" pitchFamily="34" charset="-122"/>
                <a:ea typeface="微软雅黑" pitchFamily="34" charset="-122"/>
              </a:rPr>
              <a:t>80</a:t>
            </a:r>
            <a:r>
              <a:rPr lang="zh-CN" altLang="en-US" dirty="0" smtClean="0">
                <a:solidFill>
                  <a:srgbClr val="CC3300"/>
                </a:solidFill>
                <a:latin typeface="微软雅黑" pitchFamily="34" charset="-122"/>
                <a:ea typeface="微软雅黑" pitchFamily="34" charset="-122"/>
              </a:rPr>
              <a:t>位寄存器</a:t>
            </a:r>
            <a:r>
              <a:rPr lang="en-US" altLang="zh-CN" dirty="0" smtClean="0">
                <a:solidFill>
                  <a:srgbClr val="007635"/>
                </a:solidFill>
                <a:latin typeface="微软雅黑" pitchFamily="34" charset="-122"/>
                <a:ea typeface="微软雅黑" pitchFamily="34" charset="-122"/>
              </a:rPr>
              <a:t>ST(0) </a:t>
            </a:r>
            <a:r>
              <a:rPr lang="en-US" altLang="zh-CN" dirty="0" smtClean="0">
                <a:solidFill>
                  <a:srgbClr val="007635"/>
                </a:solidFill>
                <a:latin typeface="微软雅黑" pitchFamily="34" charset="-122"/>
                <a:ea typeface="微软雅黑" pitchFamily="34" charset="-122"/>
                <a:cs typeface="Arial" charset="0"/>
              </a:rPr>
              <a:t>~ ST(7)</a:t>
            </a:r>
            <a:r>
              <a:rPr lang="zh-CN" altLang="en-US" dirty="0" smtClean="0">
                <a:solidFill>
                  <a:srgbClr val="CC3300"/>
                </a:solidFill>
                <a:latin typeface="微软雅黑" pitchFamily="34" charset="-122"/>
                <a:ea typeface="微软雅黑" pitchFamily="34" charset="-122"/>
              </a:rPr>
              <a:t> （采用栈结构），栈顶为</a:t>
            </a:r>
            <a:r>
              <a:rPr lang="en-US" altLang="zh-CN" dirty="0" smtClean="0">
                <a:solidFill>
                  <a:srgbClr val="CC3300"/>
                </a:solidFill>
                <a:latin typeface="微软雅黑" pitchFamily="34" charset="-122"/>
                <a:ea typeface="微软雅黑" pitchFamily="34" charset="-122"/>
              </a:rPr>
              <a:t>ST(0)</a:t>
            </a:r>
            <a:endParaRPr lang="en-US" altLang="en-US" dirty="0" smtClean="0">
              <a:solidFill>
                <a:srgbClr val="CC3300"/>
              </a:solidFill>
              <a:latin typeface="微软雅黑" pitchFamily="34" charset="-122"/>
              <a:ea typeface="微软雅黑" pitchFamily="34" charset="-122"/>
            </a:endParaRPr>
          </a:p>
          <a:p>
            <a:pPr lvl="1">
              <a:lnSpc>
                <a:spcPct val="120000"/>
              </a:lnSpc>
              <a:spcBef>
                <a:spcPct val="25000"/>
              </a:spcBef>
            </a:pPr>
            <a:r>
              <a:rPr lang="zh-CN" altLang="en-US" dirty="0" smtClean="0">
                <a:latin typeface="微软雅黑" pitchFamily="34" charset="-122"/>
                <a:ea typeface="微软雅黑" pitchFamily="34" charset="-122"/>
              </a:rPr>
              <a:t>由</a:t>
            </a:r>
            <a:r>
              <a:rPr lang="en-US" altLang="zh-CN" dirty="0" smtClean="0">
                <a:latin typeface="微软雅黑" pitchFamily="34" charset="-122"/>
                <a:ea typeface="微软雅黑" pitchFamily="34" charset="-122"/>
              </a:rPr>
              <a:t>MMX</a:t>
            </a:r>
            <a:r>
              <a:rPr lang="zh-CN" altLang="en-US" dirty="0" smtClean="0">
                <a:latin typeface="微软雅黑" pitchFamily="34" charset="-122"/>
                <a:ea typeface="微软雅黑" pitchFamily="34" charset="-122"/>
              </a:rPr>
              <a:t>发展而来的</a:t>
            </a:r>
            <a:r>
              <a:rPr lang="en-US" altLang="zh-CN" dirty="0" smtClean="0">
                <a:latin typeface="微软雅黑" pitchFamily="34" charset="-122"/>
                <a:ea typeface="微软雅黑" pitchFamily="34" charset="-122"/>
              </a:rPr>
              <a:t>SSE</a:t>
            </a:r>
            <a:r>
              <a:rPr lang="zh-CN" altLang="en-US" dirty="0" smtClean="0">
                <a:latin typeface="微软雅黑" pitchFamily="34" charset="-122"/>
                <a:ea typeface="微软雅黑" pitchFamily="34" charset="-122"/>
              </a:rPr>
              <a:t>架构 </a:t>
            </a:r>
          </a:p>
          <a:p>
            <a:pPr lvl="1">
              <a:lnSpc>
                <a:spcPct val="120000"/>
              </a:lnSpc>
              <a:spcBef>
                <a:spcPct val="25000"/>
              </a:spcBef>
              <a:buFont typeface="Wingdings" pitchFamily="2" charset="2"/>
              <a:buChar char="ü"/>
            </a:pPr>
            <a:r>
              <a:rPr lang="en-US" altLang="zh-CN" dirty="0" smtClean="0">
                <a:solidFill>
                  <a:srgbClr val="0066FF"/>
                </a:solidFill>
                <a:latin typeface="微软雅黑" pitchFamily="34" charset="-122"/>
                <a:ea typeface="微软雅黑" pitchFamily="34" charset="-122"/>
              </a:rPr>
              <a:t>MMX</a:t>
            </a:r>
            <a:r>
              <a:rPr lang="zh-CN" altLang="en-US" dirty="0" smtClean="0">
                <a:solidFill>
                  <a:srgbClr val="0066FF"/>
                </a:solidFill>
                <a:latin typeface="微软雅黑" pitchFamily="34" charset="-122"/>
                <a:ea typeface="微软雅黑" pitchFamily="34" charset="-122"/>
              </a:rPr>
              <a:t>指令</a:t>
            </a:r>
            <a:r>
              <a:rPr lang="zh-CN" altLang="en-US" dirty="0" smtClean="0">
                <a:solidFill>
                  <a:srgbClr val="CC3300"/>
                </a:solidFill>
                <a:latin typeface="微软雅黑" pitchFamily="34" charset="-122"/>
                <a:ea typeface="微软雅黑" pitchFamily="34" charset="-122"/>
              </a:rPr>
              <a:t>使用</a:t>
            </a:r>
            <a:r>
              <a:rPr lang="en-US" altLang="zh-CN" dirty="0" smtClean="0">
                <a:solidFill>
                  <a:srgbClr val="CC3300"/>
                </a:solidFill>
                <a:latin typeface="微软雅黑" pitchFamily="34" charset="-122"/>
                <a:ea typeface="微软雅黑" pitchFamily="34" charset="-122"/>
              </a:rPr>
              <a:t>8</a:t>
            </a:r>
            <a:r>
              <a:rPr lang="zh-CN" altLang="en-US" dirty="0" smtClean="0">
                <a:solidFill>
                  <a:srgbClr val="CC3300"/>
                </a:solidFill>
                <a:latin typeface="微软雅黑" pitchFamily="34" charset="-122"/>
                <a:ea typeface="微软雅黑" pitchFamily="34" charset="-122"/>
              </a:rPr>
              <a:t>个</a:t>
            </a:r>
            <a:r>
              <a:rPr lang="en-US" altLang="zh-CN" dirty="0" smtClean="0">
                <a:solidFill>
                  <a:srgbClr val="CC3300"/>
                </a:solidFill>
                <a:latin typeface="微软雅黑" pitchFamily="34" charset="-122"/>
                <a:ea typeface="微软雅黑" pitchFamily="34" charset="-122"/>
              </a:rPr>
              <a:t>64</a:t>
            </a:r>
            <a:r>
              <a:rPr lang="zh-CN" altLang="en-US" dirty="0" smtClean="0">
                <a:solidFill>
                  <a:srgbClr val="CC3300"/>
                </a:solidFill>
                <a:latin typeface="微软雅黑" pitchFamily="34" charset="-122"/>
                <a:ea typeface="微软雅黑" pitchFamily="34" charset="-122"/>
              </a:rPr>
              <a:t>位寄存器</a:t>
            </a:r>
            <a:r>
              <a:rPr lang="en-US" altLang="zh-CN" dirty="0" smtClean="0">
                <a:solidFill>
                  <a:srgbClr val="007635"/>
                </a:solidFill>
                <a:latin typeface="微软雅黑" pitchFamily="34" charset="-122"/>
                <a:ea typeface="微软雅黑" pitchFamily="34" charset="-122"/>
              </a:rPr>
              <a:t>MM0~MM7</a:t>
            </a:r>
            <a:r>
              <a:rPr lang="zh-CN" altLang="en-US" dirty="0" smtClean="0">
                <a:solidFill>
                  <a:srgbClr val="CC3300"/>
                </a:solidFill>
                <a:latin typeface="微软雅黑" pitchFamily="34" charset="-122"/>
                <a:ea typeface="微软雅黑" pitchFamily="34" charset="-122"/>
              </a:rPr>
              <a:t>，借用</a:t>
            </a:r>
            <a:r>
              <a:rPr lang="en-US" altLang="zh-CN" dirty="0" smtClean="0">
                <a:solidFill>
                  <a:srgbClr val="CC3300"/>
                </a:solidFill>
                <a:latin typeface="微软雅黑" pitchFamily="34" charset="-122"/>
                <a:ea typeface="微软雅黑" pitchFamily="34" charset="-122"/>
              </a:rPr>
              <a:t>8</a:t>
            </a:r>
            <a:r>
              <a:rPr lang="zh-CN" altLang="en-US" dirty="0" smtClean="0">
                <a:solidFill>
                  <a:srgbClr val="CC3300"/>
                </a:solidFill>
                <a:latin typeface="微软雅黑" pitchFamily="34" charset="-122"/>
                <a:ea typeface="微软雅黑" pitchFamily="34" charset="-122"/>
              </a:rPr>
              <a:t>个</a:t>
            </a:r>
            <a:r>
              <a:rPr lang="en-US" altLang="zh-CN" dirty="0" smtClean="0">
                <a:solidFill>
                  <a:srgbClr val="CC3300"/>
                </a:solidFill>
                <a:latin typeface="微软雅黑" pitchFamily="34" charset="-122"/>
                <a:ea typeface="微软雅黑" pitchFamily="34" charset="-122"/>
              </a:rPr>
              <a:t>80</a:t>
            </a:r>
            <a:r>
              <a:rPr lang="zh-CN" altLang="en-US" dirty="0" smtClean="0">
                <a:solidFill>
                  <a:srgbClr val="CC3300"/>
                </a:solidFill>
                <a:latin typeface="微软雅黑" pitchFamily="34" charset="-122"/>
                <a:ea typeface="微软雅黑" pitchFamily="34" charset="-122"/>
              </a:rPr>
              <a:t>位寄存器</a:t>
            </a:r>
            <a:r>
              <a:rPr lang="en-US" altLang="zh-CN" dirty="0" smtClean="0">
                <a:solidFill>
                  <a:srgbClr val="CC3300"/>
                </a:solidFill>
                <a:latin typeface="微软雅黑" pitchFamily="34" charset="-122"/>
                <a:ea typeface="微软雅黑" pitchFamily="34" charset="-122"/>
              </a:rPr>
              <a:t>ST(0)~ST(7)</a:t>
            </a:r>
            <a:r>
              <a:rPr lang="zh-CN" altLang="en-US" dirty="0" smtClean="0">
                <a:solidFill>
                  <a:srgbClr val="CC3300"/>
                </a:solidFill>
                <a:latin typeface="微软雅黑" pitchFamily="34" charset="-122"/>
                <a:ea typeface="微软雅黑" pitchFamily="34" charset="-122"/>
              </a:rPr>
              <a:t>中</a:t>
            </a:r>
            <a:r>
              <a:rPr lang="en-US" altLang="zh-CN" dirty="0" smtClean="0">
                <a:solidFill>
                  <a:srgbClr val="CC3300"/>
                </a:solidFill>
                <a:latin typeface="微软雅黑" pitchFamily="34" charset="-122"/>
                <a:ea typeface="微软雅黑" pitchFamily="34" charset="-122"/>
              </a:rPr>
              <a:t>64</a:t>
            </a:r>
            <a:r>
              <a:rPr lang="zh-CN" altLang="en-US" dirty="0" smtClean="0">
                <a:solidFill>
                  <a:srgbClr val="CC3300"/>
                </a:solidFill>
                <a:latin typeface="微软雅黑" pitchFamily="34" charset="-122"/>
                <a:ea typeface="微软雅黑" pitchFamily="34" charset="-122"/>
              </a:rPr>
              <a:t>位尾数所占的位，可同时处理</a:t>
            </a:r>
            <a:r>
              <a:rPr lang="en-US" altLang="zh-CN" dirty="0" smtClean="0">
                <a:solidFill>
                  <a:srgbClr val="CC3300"/>
                </a:solidFill>
                <a:latin typeface="微软雅黑" pitchFamily="34" charset="-122"/>
                <a:ea typeface="微软雅黑" pitchFamily="34" charset="-122"/>
              </a:rPr>
              <a:t>8</a:t>
            </a:r>
            <a:r>
              <a:rPr lang="zh-CN" altLang="en-US" dirty="0" smtClean="0">
                <a:solidFill>
                  <a:srgbClr val="CC3300"/>
                </a:solidFill>
                <a:latin typeface="微软雅黑" pitchFamily="34" charset="-122"/>
                <a:ea typeface="微软雅黑" pitchFamily="34" charset="-122"/>
              </a:rPr>
              <a:t>个字节，或</a:t>
            </a:r>
            <a:r>
              <a:rPr lang="en-US" altLang="zh-CN" dirty="0" smtClean="0">
                <a:solidFill>
                  <a:srgbClr val="CC3300"/>
                </a:solidFill>
                <a:latin typeface="微软雅黑" pitchFamily="34" charset="-122"/>
                <a:ea typeface="微软雅黑" pitchFamily="34" charset="-122"/>
              </a:rPr>
              <a:t>4</a:t>
            </a:r>
            <a:r>
              <a:rPr lang="zh-CN" altLang="en-US" dirty="0" smtClean="0">
                <a:solidFill>
                  <a:srgbClr val="CC3300"/>
                </a:solidFill>
                <a:latin typeface="微软雅黑" pitchFamily="34" charset="-122"/>
                <a:ea typeface="微软雅黑" pitchFamily="34" charset="-122"/>
              </a:rPr>
              <a:t>个字，或</a:t>
            </a:r>
            <a:r>
              <a:rPr lang="en-US" altLang="zh-CN" dirty="0" smtClean="0">
                <a:solidFill>
                  <a:srgbClr val="CC3300"/>
                </a:solidFill>
                <a:latin typeface="微软雅黑" pitchFamily="34" charset="-122"/>
                <a:ea typeface="微软雅黑" pitchFamily="34" charset="-122"/>
              </a:rPr>
              <a:t>2</a:t>
            </a:r>
            <a:r>
              <a:rPr lang="zh-CN" altLang="en-US" dirty="0" smtClean="0">
                <a:solidFill>
                  <a:srgbClr val="CC3300"/>
                </a:solidFill>
                <a:latin typeface="微软雅黑" pitchFamily="34" charset="-122"/>
                <a:ea typeface="微软雅黑" pitchFamily="34" charset="-122"/>
              </a:rPr>
              <a:t>个双字，或一个</a:t>
            </a:r>
            <a:r>
              <a:rPr lang="en-US" altLang="zh-CN" dirty="0" smtClean="0">
                <a:solidFill>
                  <a:srgbClr val="CC3300"/>
                </a:solidFill>
                <a:latin typeface="微软雅黑" pitchFamily="34" charset="-122"/>
                <a:ea typeface="微软雅黑" pitchFamily="34" charset="-122"/>
              </a:rPr>
              <a:t>64</a:t>
            </a:r>
            <a:r>
              <a:rPr lang="zh-CN" altLang="en-US" dirty="0" smtClean="0">
                <a:solidFill>
                  <a:srgbClr val="CC3300"/>
                </a:solidFill>
                <a:latin typeface="微软雅黑" pitchFamily="34" charset="-122"/>
                <a:ea typeface="微软雅黑" pitchFamily="34" charset="-122"/>
              </a:rPr>
              <a:t>位的数据</a:t>
            </a:r>
          </a:p>
          <a:p>
            <a:pPr lvl="1">
              <a:lnSpc>
                <a:spcPct val="120000"/>
              </a:lnSpc>
              <a:spcBef>
                <a:spcPct val="25000"/>
              </a:spcBef>
              <a:buFont typeface="Wingdings" pitchFamily="2" charset="2"/>
              <a:buChar char="ü"/>
            </a:pPr>
            <a:r>
              <a:rPr lang="en-US" altLang="zh-CN" dirty="0" smtClean="0">
                <a:solidFill>
                  <a:srgbClr val="CC3300"/>
                </a:solidFill>
                <a:latin typeface="微软雅黑" pitchFamily="34" charset="-122"/>
                <a:ea typeface="微软雅黑" pitchFamily="34" charset="-122"/>
              </a:rPr>
              <a:t>MMX</a:t>
            </a:r>
            <a:r>
              <a:rPr lang="zh-CN" altLang="en-US" dirty="0" smtClean="0">
                <a:solidFill>
                  <a:srgbClr val="CC3300"/>
                </a:solidFill>
                <a:latin typeface="微软雅黑" pitchFamily="34" charset="-122"/>
                <a:ea typeface="微软雅黑" pitchFamily="34" charset="-122"/>
              </a:rPr>
              <a:t>指令并没带来</a:t>
            </a:r>
            <a:r>
              <a:rPr lang="en-US" altLang="zh-CN" dirty="0" smtClean="0">
                <a:solidFill>
                  <a:srgbClr val="CC3300"/>
                </a:solidFill>
                <a:latin typeface="微软雅黑" pitchFamily="34" charset="-122"/>
                <a:ea typeface="微软雅黑" pitchFamily="34" charset="-122"/>
              </a:rPr>
              <a:t>3D</a:t>
            </a:r>
            <a:r>
              <a:rPr lang="zh-CN" altLang="en-US" dirty="0" smtClean="0">
                <a:solidFill>
                  <a:srgbClr val="CC3300"/>
                </a:solidFill>
                <a:latin typeface="微软雅黑" pitchFamily="34" charset="-122"/>
                <a:ea typeface="微软雅黑" pitchFamily="34" charset="-122"/>
              </a:rPr>
              <a:t>游戏性能的显著提升，故推出</a:t>
            </a:r>
            <a:r>
              <a:rPr lang="en-US" altLang="zh-CN" dirty="0" smtClean="0">
                <a:solidFill>
                  <a:srgbClr val="FF3300"/>
                </a:solidFill>
                <a:latin typeface="微软雅黑" pitchFamily="34" charset="-122"/>
                <a:ea typeface="微软雅黑" pitchFamily="34" charset="-122"/>
              </a:rPr>
              <a:t>SSE</a:t>
            </a:r>
            <a:r>
              <a:rPr lang="zh-CN" altLang="en-US" dirty="0" smtClean="0">
                <a:solidFill>
                  <a:srgbClr val="FF3300"/>
                </a:solidFill>
                <a:latin typeface="微软雅黑" pitchFamily="34" charset="-122"/>
                <a:ea typeface="微软雅黑" pitchFamily="34" charset="-122"/>
              </a:rPr>
              <a:t>指令</a:t>
            </a:r>
            <a:r>
              <a:rPr lang="zh-CN" altLang="en-US" dirty="0" smtClean="0">
                <a:solidFill>
                  <a:srgbClr val="CC3300"/>
                </a:solidFill>
                <a:latin typeface="微软雅黑" pitchFamily="34" charset="-122"/>
                <a:ea typeface="微软雅黑" pitchFamily="34" charset="-122"/>
              </a:rPr>
              <a:t>，并陆续推出</a:t>
            </a:r>
            <a:r>
              <a:rPr lang="en-US" altLang="zh-CN" dirty="0" smtClean="0">
                <a:solidFill>
                  <a:srgbClr val="CC3300"/>
                </a:solidFill>
                <a:latin typeface="微软雅黑" pitchFamily="34" charset="-122"/>
                <a:ea typeface="微软雅黑" pitchFamily="34" charset="-122"/>
              </a:rPr>
              <a:t>SSE2</a:t>
            </a:r>
            <a:r>
              <a:rPr lang="zh-CN" altLang="en-US" dirty="0" smtClean="0">
                <a:solidFill>
                  <a:srgbClr val="CC3300"/>
                </a:solidFill>
                <a:latin typeface="微软雅黑" pitchFamily="34" charset="-122"/>
                <a:ea typeface="微软雅黑" pitchFamily="34" charset="-122"/>
              </a:rPr>
              <a:t>、</a:t>
            </a:r>
            <a:r>
              <a:rPr lang="en-US" altLang="zh-CN" dirty="0" smtClean="0">
                <a:solidFill>
                  <a:srgbClr val="CC3300"/>
                </a:solidFill>
                <a:latin typeface="微软雅黑" pitchFamily="34" charset="-122"/>
                <a:ea typeface="微软雅黑" pitchFamily="34" charset="-122"/>
              </a:rPr>
              <a:t>SSE3</a:t>
            </a:r>
            <a:r>
              <a:rPr lang="zh-CN" altLang="en-US" dirty="0" smtClean="0">
                <a:solidFill>
                  <a:srgbClr val="CC3300"/>
                </a:solidFill>
                <a:latin typeface="微软雅黑" pitchFamily="34" charset="-122"/>
                <a:ea typeface="微软雅黑" pitchFamily="34" charset="-122"/>
              </a:rPr>
              <a:t>、</a:t>
            </a:r>
            <a:r>
              <a:rPr lang="en-US" altLang="zh-CN" dirty="0" smtClean="0">
                <a:solidFill>
                  <a:srgbClr val="CC3300"/>
                </a:solidFill>
                <a:latin typeface="微软雅黑" pitchFamily="34" charset="-122"/>
                <a:ea typeface="微软雅黑" pitchFamily="34" charset="-122"/>
              </a:rPr>
              <a:t>SSSE3</a:t>
            </a:r>
            <a:r>
              <a:rPr lang="zh-CN" altLang="en-US" dirty="0" smtClean="0">
                <a:solidFill>
                  <a:srgbClr val="CC3300"/>
                </a:solidFill>
                <a:latin typeface="微软雅黑" pitchFamily="34" charset="-122"/>
                <a:ea typeface="微软雅黑" pitchFamily="34" charset="-122"/>
              </a:rPr>
              <a:t>和</a:t>
            </a:r>
            <a:r>
              <a:rPr lang="en-US" altLang="zh-CN" dirty="0" smtClean="0">
                <a:solidFill>
                  <a:srgbClr val="CC3300"/>
                </a:solidFill>
                <a:latin typeface="微软雅黑" pitchFamily="34" charset="-122"/>
                <a:ea typeface="微软雅黑" pitchFamily="34" charset="-122"/>
              </a:rPr>
              <a:t>SSE4</a:t>
            </a:r>
            <a:r>
              <a:rPr lang="zh-CN" altLang="en-US" dirty="0" smtClean="0">
                <a:solidFill>
                  <a:srgbClr val="CC3300"/>
                </a:solidFill>
                <a:latin typeface="微软雅黑" pitchFamily="34" charset="-122"/>
                <a:ea typeface="微软雅黑" pitchFamily="34" charset="-122"/>
              </a:rPr>
              <a:t>等采用</a:t>
            </a:r>
            <a:r>
              <a:rPr lang="en-US" altLang="zh-CN" dirty="0" smtClean="0">
                <a:solidFill>
                  <a:srgbClr val="FF3300"/>
                </a:solidFill>
                <a:latin typeface="微软雅黑" pitchFamily="34" charset="-122"/>
                <a:ea typeface="微软雅黑" pitchFamily="34" charset="-122"/>
              </a:rPr>
              <a:t>SIMD</a:t>
            </a:r>
            <a:r>
              <a:rPr lang="zh-CN" altLang="en-US" dirty="0" smtClean="0">
                <a:solidFill>
                  <a:srgbClr val="FF3300"/>
                </a:solidFill>
                <a:latin typeface="微软雅黑" pitchFamily="34" charset="-122"/>
                <a:ea typeface="微软雅黑" pitchFamily="34" charset="-122"/>
              </a:rPr>
              <a:t>技术</a:t>
            </a:r>
            <a:r>
              <a:rPr lang="zh-CN" altLang="en-US" dirty="0" smtClean="0">
                <a:solidFill>
                  <a:srgbClr val="CC3300"/>
                </a:solidFill>
                <a:latin typeface="微软雅黑" pitchFamily="34" charset="-122"/>
                <a:ea typeface="微软雅黑" pitchFamily="34" charset="-122"/>
              </a:rPr>
              <a:t>的指令集，这些统称为</a:t>
            </a:r>
            <a:r>
              <a:rPr lang="en-US" altLang="zh-CN" dirty="0" smtClean="0">
                <a:solidFill>
                  <a:srgbClr val="0066FF"/>
                </a:solidFill>
                <a:latin typeface="微软雅黑" pitchFamily="34" charset="-122"/>
                <a:ea typeface="微软雅黑" pitchFamily="34" charset="-122"/>
              </a:rPr>
              <a:t>SSE</a:t>
            </a:r>
            <a:r>
              <a:rPr lang="zh-CN" altLang="en-US" dirty="0" smtClean="0">
                <a:solidFill>
                  <a:srgbClr val="0066FF"/>
                </a:solidFill>
                <a:latin typeface="微软雅黑" pitchFamily="34" charset="-122"/>
                <a:ea typeface="微软雅黑" pitchFamily="34" charset="-122"/>
              </a:rPr>
              <a:t>指令集</a:t>
            </a:r>
            <a:r>
              <a:rPr lang="zh-CN" altLang="en-US" dirty="0" smtClean="0">
                <a:solidFill>
                  <a:srgbClr val="CC3300"/>
                </a:solidFill>
                <a:latin typeface="微软雅黑" pitchFamily="34" charset="-122"/>
                <a:ea typeface="微软雅黑" pitchFamily="34" charset="-122"/>
              </a:rPr>
              <a:t>   </a:t>
            </a:r>
          </a:p>
          <a:p>
            <a:pPr lvl="1">
              <a:lnSpc>
                <a:spcPct val="120000"/>
              </a:lnSpc>
              <a:spcBef>
                <a:spcPct val="25000"/>
              </a:spcBef>
              <a:buFont typeface="Wingdings" pitchFamily="2" charset="2"/>
              <a:buChar char="ü"/>
            </a:pPr>
            <a:r>
              <a:rPr lang="en-US" altLang="zh-CN" dirty="0" smtClean="0">
                <a:solidFill>
                  <a:srgbClr val="CC3300"/>
                </a:solidFill>
                <a:latin typeface="微软雅黑" pitchFamily="34" charset="-122"/>
                <a:ea typeface="微软雅黑" pitchFamily="34" charset="-122"/>
              </a:rPr>
              <a:t>SSE</a:t>
            </a:r>
            <a:r>
              <a:rPr lang="zh-CN" altLang="en-US" dirty="0" smtClean="0">
                <a:solidFill>
                  <a:srgbClr val="CC3300"/>
                </a:solidFill>
                <a:latin typeface="微软雅黑" pitchFamily="34" charset="-122"/>
                <a:ea typeface="微软雅黑" pitchFamily="34" charset="-122"/>
              </a:rPr>
              <a:t>指令集将</a:t>
            </a:r>
            <a:r>
              <a:rPr lang="en-US" altLang="zh-CN" dirty="0" smtClean="0">
                <a:solidFill>
                  <a:srgbClr val="CC3300"/>
                </a:solidFill>
                <a:latin typeface="微软雅黑" pitchFamily="34" charset="-122"/>
                <a:ea typeface="微软雅黑" pitchFamily="34" charset="-122"/>
              </a:rPr>
              <a:t>80</a:t>
            </a:r>
            <a:r>
              <a:rPr lang="zh-CN" altLang="en-US" dirty="0" smtClean="0">
                <a:solidFill>
                  <a:srgbClr val="CC3300"/>
                </a:solidFill>
                <a:latin typeface="微软雅黑" pitchFamily="34" charset="-122"/>
                <a:ea typeface="微软雅黑" pitchFamily="34" charset="-122"/>
              </a:rPr>
              <a:t>位浮点寄存器扩充到</a:t>
            </a:r>
            <a:r>
              <a:rPr lang="en-US" altLang="zh-CN" dirty="0" smtClean="0">
                <a:solidFill>
                  <a:srgbClr val="007635"/>
                </a:solidFill>
                <a:latin typeface="微软雅黑" pitchFamily="34" charset="-122"/>
                <a:ea typeface="微软雅黑" pitchFamily="34" charset="-122"/>
              </a:rPr>
              <a:t>128</a:t>
            </a:r>
            <a:r>
              <a:rPr lang="zh-CN" altLang="en-US" dirty="0" smtClean="0">
                <a:solidFill>
                  <a:srgbClr val="007635"/>
                </a:solidFill>
                <a:latin typeface="微软雅黑" pitchFamily="34" charset="-122"/>
                <a:ea typeface="微软雅黑" pitchFamily="34" charset="-122"/>
              </a:rPr>
              <a:t>位多媒体扩展通用寄存器</a:t>
            </a:r>
            <a:r>
              <a:rPr lang="en-US" altLang="zh-CN" dirty="0" smtClean="0">
                <a:solidFill>
                  <a:srgbClr val="007635"/>
                </a:solidFill>
                <a:latin typeface="微软雅黑" pitchFamily="34" charset="-122"/>
                <a:ea typeface="微软雅黑" pitchFamily="34" charset="-122"/>
              </a:rPr>
              <a:t>XMM0~XMM7</a:t>
            </a:r>
            <a:r>
              <a:rPr lang="zh-CN" altLang="en-US" dirty="0" smtClean="0">
                <a:solidFill>
                  <a:srgbClr val="CC3300"/>
                </a:solidFill>
                <a:latin typeface="微软雅黑" pitchFamily="34" charset="-122"/>
                <a:ea typeface="微软雅黑" pitchFamily="34" charset="-122"/>
              </a:rPr>
              <a:t>，可同时处理</a:t>
            </a:r>
            <a:r>
              <a:rPr lang="en-US" altLang="zh-CN" dirty="0" smtClean="0">
                <a:solidFill>
                  <a:srgbClr val="CC3300"/>
                </a:solidFill>
                <a:latin typeface="微软雅黑" pitchFamily="34" charset="-122"/>
                <a:ea typeface="微软雅黑" pitchFamily="34" charset="-122"/>
              </a:rPr>
              <a:t>16</a:t>
            </a:r>
            <a:r>
              <a:rPr lang="zh-CN" altLang="en-US" dirty="0" smtClean="0">
                <a:solidFill>
                  <a:srgbClr val="CC3300"/>
                </a:solidFill>
                <a:latin typeface="微软雅黑" pitchFamily="34" charset="-122"/>
                <a:ea typeface="微软雅黑" pitchFamily="34" charset="-122"/>
              </a:rPr>
              <a:t>个字节，或</a:t>
            </a:r>
            <a:r>
              <a:rPr lang="en-US" altLang="zh-CN" dirty="0" smtClean="0">
                <a:solidFill>
                  <a:srgbClr val="CC3300"/>
                </a:solidFill>
                <a:latin typeface="微软雅黑" pitchFamily="34" charset="-122"/>
                <a:ea typeface="微软雅黑" pitchFamily="34" charset="-122"/>
              </a:rPr>
              <a:t>8</a:t>
            </a:r>
            <a:r>
              <a:rPr lang="zh-CN" altLang="en-US" dirty="0" smtClean="0">
                <a:solidFill>
                  <a:srgbClr val="CC3300"/>
                </a:solidFill>
                <a:latin typeface="微软雅黑" pitchFamily="34" charset="-122"/>
                <a:ea typeface="微软雅黑" pitchFamily="34" charset="-122"/>
              </a:rPr>
              <a:t>个字，或</a:t>
            </a:r>
            <a:r>
              <a:rPr lang="en-US" altLang="zh-CN" dirty="0" smtClean="0">
                <a:solidFill>
                  <a:srgbClr val="CC3300"/>
                </a:solidFill>
                <a:latin typeface="微软雅黑" pitchFamily="34" charset="-122"/>
                <a:ea typeface="微软雅黑" pitchFamily="34" charset="-122"/>
              </a:rPr>
              <a:t>4</a:t>
            </a:r>
            <a:r>
              <a:rPr lang="zh-CN" altLang="en-US" dirty="0" smtClean="0">
                <a:solidFill>
                  <a:srgbClr val="CC3300"/>
                </a:solidFill>
                <a:latin typeface="微软雅黑" pitchFamily="34" charset="-122"/>
                <a:ea typeface="微软雅黑" pitchFamily="34" charset="-122"/>
              </a:rPr>
              <a:t>个双字（</a:t>
            </a:r>
            <a:r>
              <a:rPr lang="en-US" altLang="zh-CN" dirty="0" smtClean="0">
                <a:solidFill>
                  <a:srgbClr val="CC3300"/>
                </a:solidFill>
                <a:latin typeface="微软雅黑" pitchFamily="34" charset="-122"/>
                <a:ea typeface="微软雅黑" pitchFamily="34" charset="-122"/>
              </a:rPr>
              <a:t>32</a:t>
            </a:r>
            <a:r>
              <a:rPr lang="zh-CN" altLang="en-US" dirty="0" smtClean="0">
                <a:solidFill>
                  <a:srgbClr val="CC3300"/>
                </a:solidFill>
                <a:latin typeface="微软雅黑" pitchFamily="34" charset="-122"/>
                <a:ea typeface="微软雅黑" pitchFamily="34" charset="-122"/>
              </a:rPr>
              <a:t>位整数或单精度浮点数），或两个四字的数据，而且从</a:t>
            </a:r>
            <a:r>
              <a:rPr lang="en-US" altLang="zh-CN" dirty="0" smtClean="0">
                <a:solidFill>
                  <a:srgbClr val="CC3300"/>
                </a:solidFill>
                <a:latin typeface="微软雅黑" pitchFamily="34" charset="-122"/>
                <a:ea typeface="微软雅黑" pitchFamily="34" charset="-122"/>
              </a:rPr>
              <a:t>SSE2</a:t>
            </a:r>
            <a:r>
              <a:rPr lang="zh-CN" altLang="en-US" dirty="0" smtClean="0">
                <a:solidFill>
                  <a:srgbClr val="CC3300"/>
                </a:solidFill>
                <a:latin typeface="微软雅黑" pitchFamily="34" charset="-122"/>
                <a:ea typeface="微软雅黑" pitchFamily="34" charset="-122"/>
              </a:rPr>
              <a:t>开始，还支持</a:t>
            </a:r>
            <a:r>
              <a:rPr lang="en-US" altLang="zh-CN" dirty="0" smtClean="0">
                <a:solidFill>
                  <a:srgbClr val="CC3300"/>
                </a:solidFill>
                <a:latin typeface="微软雅黑" pitchFamily="34" charset="-122"/>
                <a:ea typeface="微软雅黑" pitchFamily="34" charset="-122"/>
              </a:rPr>
              <a:t>128</a:t>
            </a:r>
            <a:r>
              <a:rPr lang="zh-CN" altLang="en-US" dirty="0" smtClean="0">
                <a:solidFill>
                  <a:srgbClr val="CC3300"/>
                </a:solidFill>
                <a:latin typeface="微软雅黑" pitchFamily="34" charset="-122"/>
                <a:ea typeface="微软雅黑" pitchFamily="34" charset="-122"/>
              </a:rPr>
              <a:t>位整数运算或同时并行处理两个</a:t>
            </a:r>
            <a:r>
              <a:rPr lang="en-US" altLang="zh-CN" dirty="0" smtClean="0">
                <a:solidFill>
                  <a:srgbClr val="CC3300"/>
                </a:solidFill>
                <a:latin typeface="微软雅黑" pitchFamily="34" charset="-122"/>
                <a:ea typeface="微软雅黑" pitchFamily="34" charset="-122"/>
              </a:rPr>
              <a:t>64</a:t>
            </a:r>
            <a:r>
              <a:rPr lang="zh-CN" altLang="en-US" dirty="0" smtClean="0">
                <a:solidFill>
                  <a:srgbClr val="CC3300"/>
                </a:solidFill>
                <a:latin typeface="微软雅黑" pitchFamily="34" charset="-122"/>
                <a:ea typeface="微软雅黑" pitchFamily="34" charset="-122"/>
              </a:rPr>
              <a:t>位双精度浮点数</a:t>
            </a:r>
          </a:p>
        </p:txBody>
      </p:sp>
    </p:spTree>
    <p:extLst>
      <p:ext uri="{BB962C8B-B14F-4D97-AF65-F5344CB8AC3E}">
        <p14:creationId xmlns:p14="http://schemas.microsoft.com/office/powerpoint/2010/main" val="127017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6451">
                                            <p:txEl>
                                              <p:pRg st="2" end="2"/>
                                            </p:txEl>
                                          </p:spTgt>
                                        </p:tgtEl>
                                        <p:attrNameLst>
                                          <p:attrName>style.visibility</p:attrName>
                                        </p:attrNameLst>
                                      </p:cBhvr>
                                      <p:to>
                                        <p:strVal val="visible"/>
                                      </p:to>
                                    </p:set>
                                    <p:animEffect transition="in" filter="blinds(horizontal)">
                                      <p:cBhvr>
                                        <p:cTn id="7" dur="500"/>
                                        <p:tgtEl>
                                          <p:spTgt spid="6164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6451">
                                            <p:txEl>
                                              <p:pRg st="4" end="4"/>
                                            </p:txEl>
                                          </p:spTgt>
                                        </p:tgtEl>
                                        <p:attrNameLst>
                                          <p:attrName>style.visibility</p:attrName>
                                        </p:attrNameLst>
                                      </p:cBhvr>
                                      <p:to>
                                        <p:strVal val="visible"/>
                                      </p:to>
                                    </p:set>
                                    <p:animEffect transition="in" filter="blinds(horizontal)">
                                      <p:cBhvr>
                                        <p:cTn id="12" dur="500"/>
                                        <p:tgtEl>
                                          <p:spTgt spid="6164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6451">
                                            <p:txEl>
                                              <p:pRg st="5" end="5"/>
                                            </p:txEl>
                                          </p:spTgt>
                                        </p:tgtEl>
                                        <p:attrNameLst>
                                          <p:attrName>style.visibility</p:attrName>
                                        </p:attrNameLst>
                                      </p:cBhvr>
                                      <p:to>
                                        <p:strVal val="visible"/>
                                      </p:to>
                                    </p:set>
                                    <p:animEffect transition="in" filter="blinds(horizontal)">
                                      <p:cBhvr>
                                        <p:cTn id="17" dur="500"/>
                                        <p:tgtEl>
                                          <p:spTgt spid="6164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6451">
                                            <p:txEl>
                                              <p:pRg st="6" end="6"/>
                                            </p:txEl>
                                          </p:spTgt>
                                        </p:tgtEl>
                                        <p:attrNameLst>
                                          <p:attrName>style.visibility</p:attrName>
                                        </p:attrNameLst>
                                      </p:cBhvr>
                                      <p:to>
                                        <p:strVal val="visible"/>
                                      </p:to>
                                    </p:set>
                                    <p:animEffect transition="in" filter="blinds(horizontal)">
                                      <p:cBhvr>
                                        <p:cTn id="22" dur="500"/>
                                        <p:tgtEl>
                                          <p:spTgt spid="616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中通用寄存器中的编号</a:t>
            </a:r>
          </a:p>
        </p:txBody>
      </p:sp>
      <p:sp>
        <p:nvSpPr>
          <p:cNvPr id="618499" name="Rectangle 3"/>
          <p:cNvSpPr>
            <a:spLocks noGrp="1" noChangeArrowheads="1"/>
          </p:cNvSpPr>
          <p:nvPr>
            <p:ph type="body" idx="1"/>
          </p:nvPr>
        </p:nvSpPr>
        <p:spPr>
          <a:xfrm>
            <a:off x="296863" y="5589588"/>
            <a:ext cx="8505825" cy="900112"/>
          </a:xfrm>
        </p:spPr>
        <p:txBody>
          <a:bodyPr/>
          <a:lstStyle/>
          <a:p>
            <a:pPr>
              <a:buFontTx/>
              <a:buNone/>
            </a:pPr>
            <a:r>
              <a:rPr lang="zh-CN" altLang="en-US" sz="2200" smtClean="0">
                <a:solidFill>
                  <a:srgbClr val="FF3300"/>
                </a:solidFill>
                <a:ea typeface="微软雅黑" pitchFamily="34" charset="-122"/>
              </a:rPr>
              <a:t>反映了体系结构发展的轨迹，字长不断扩充，指令保持兼容</a:t>
            </a:r>
          </a:p>
          <a:p>
            <a:pPr>
              <a:buFontTx/>
              <a:buNone/>
            </a:pPr>
            <a:r>
              <a:rPr lang="en-US" altLang="zh-CN" sz="2200" smtClean="0">
                <a:solidFill>
                  <a:srgbClr val="FF3300"/>
                </a:solidFill>
                <a:ea typeface="微软雅黑" pitchFamily="34" charset="-122"/>
              </a:rPr>
              <a:t>ST</a:t>
            </a:r>
            <a:r>
              <a:rPr lang="zh-CN" altLang="en-US" sz="2200" smtClean="0">
                <a:solidFill>
                  <a:srgbClr val="FF3300"/>
                </a:solidFill>
                <a:ea typeface="微软雅黑" pitchFamily="34" charset="-122"/>
              </a:rPr>
              <a:t>（</a:t>
            </a:r>
            <a:r>
              <a:rPr lang="en-US" altLang="zh-CN" sz="2200" smtClean="0">
                <a:solidFill>
                  <a:srgbClr val="FF3300"/>
                </a:solidFill>
                <a:ea typeface="微软雅黑" pitchFamily="34" charset="-122"/>
              </a:rPr>
              <a:t>0</a:t>
            </a:r>
            <a:r>
              <a:rPr lang="zh-CN" altLang="en-US" sz="2200" smtClean="0">
                <a:solidFill>
                  <a:srgbClr val="FF3300"/>
                </a:solidFill>
                <a:ea typeface="微软雅黑" pitchFamily="34" charset="-122"/>
              </a:rPr>
              <a:t>）</a:t>
            </a:r>
            <a:r>
              <a:rPr lang="en-US" altLang="zh-CN" sz="2200" smtClean="0">
                <a:solidFill>
                  <a:srgbClr val="FF3300"/>
                </a:solidFill>
                <a:ea typeface="微软雅黑" pitchFamily="34" charset="-122"/>
                <a:cs typeface="Arial" charset="0"/>
              </a:rPr>
              <a:t>~ ST</a:t>
            </a:r>
            <a:r>
              <a:rPr lang="zh-CN" altLang="en-US" sz="2200" smtClean="0">
                <a:solidFill>
                  <a:srgbClr val="FF3300"/>
                </a:solidFill>
                <a:ea typeface="微软雅黑" pitchFamily="34" charset="-122"/>
                <a:cs typeface="Arial" charset="0"/>
              </a:rPr>
              <a:t>（</a:t>
            </a:r>
            <a:r>
              <a:rPr lang="en-US" altLang="zh-CN" sz="2200" smtClean="0">
                <a:solidFill>
                  <a:srgbClr val="FF3300"/>
                </a:solidFill>
                <a:ea typeface="微软雅黑" pitchFamily="34" charset="-122"/>
                <a:cs typeface="Arial" charset="0"/>
              </a:rPr>
              <a:t>7</a:t>
            </a:r>
            <a:r>
              <a:rPr lang="zh-CN" altLang="en-US" sz="2200" smtClean="0">
                <a:solidFill>
                  <a:srgbClr val="FF3300"/>
                </a:solidFill>
                <a:ea typeface="微软雅黑" pitchFamily="34" charset="-122"/>
                <a:cs typeface="Arial" charset="0"/>
              </a:rPr>
              <a:t>）是</a:t>
            </a:r>
            <a:r>
              <a:rPr lang="en-US" altLang="zh-CN" sz="2200" smtClean="0">
                <a:solidFill>
                  <a:srgbClr val="FF3300"/>
                </a:solidFill>
                <a:ea typeface="微软雅黑" pitchFamily="34" charset="-122"/>
                <a:cs typeface="Arial" charset="0"/>
              </a:rPr>
              <a:t>80</a:t>
            </a:r>
            <a:r>
              <a:rPr lang="zh-CN" altLang="en-US" sz="2200" smtClean="0">
                <a:solidFill>
                  <a:srgbClr val="FF3300"/>
                </a:solidFill>
                <a:ea typeface="微软雅黑" pitchFamily="34" charset="-122"/>
                <a:cs typeface="Arial" charset="0"/>
              </a:rPr>
              <a:t>位，</a:t>
            </a:r>
            <a:r>
              <a:rPr lang="en-US" altLang="zh-CN" sz="2200" smtClean="0">
                <a:solidFill>
                  <a:srgbClr val="FF3300"/>
                </a:solidFill>
                <a:ea typeface="微软雅黑" pitchFamily="34" charset="-122"/>
                <a:cs typeface="Arial" charset="0"/>
              </a:rPr>
              <a:t>MM0 ~MM7</a:t>
            </a:r>
            <a:r>
              <a:rPr lang="zh-CN" altLang="en-US" sz="2200" smtClean="0">
                <a:solidFill>
                  <a:srgbClr val="FF3300"/>
                </a:solidFill>
                <a:ea typeface="微软雅黑" pitchFamily="34" charset="-122"/>
                <a:cs typeface="Arial" charset="0"/>
              </a:rPr>
              <a:t>使用其低</a:t>
            </a:r>
            <a:r>
              <a:rPr lang="en-US" altLang="zh-CN" sz="2200" smtClean="0">
                <a:solidFill>
                  <a:srgbClr val="FF3300"/>
                </a:solidFill>
                <a:ea typeface="微软雅黑" pitchFamily="34" charset="-122"/>
                <a:cs typeface="Arial" charset="0"/>
              </a:rPr>
              <a:t>64</a:t>
            </a:r>
            <a:r>
              <a:rPr lang="zh-CN" altLang="en-US" sz="2200" smtClean="0">
                <a:solidFill>
                  <a:srgbClr val="FF3300"/>
                </a:solidFill>
                <a:ea typeface="微软雅黑" pitchFamily="34" charset="-122"/>
                <a:cs typeface="Arial" charset="0"/>
              </a:rPr>
              <a:t>位</a:t>
            </a:r>
          </a:p>
        </p:txBody>
      </p:sp>
      <p:pic>
        <p:nvPicPr>
          <p:cNvPr id="618500" name="Picture 4"/>
          <p:cNvPicPr>
            <a:picLocks noChangeAspect="1" noChangeArrowheads="1"/>
          </p:cNvPicPr>
          <p:nvPr/>
        </p:nvPicPr>
        <p:blipFill>
          <a:blip r:embed="rId2"/>
          <a:srcRect/>
          <a:stretch>
            <a:fillRect/>
          </a:stretch>
        </p:blipFill>
        <p:spPr bwMode="auto">
          <a:xfrm>
            <a:off x="206375" y="863600"/>
            <a:ext cx="8596313" cy="4725988"/>
          </a:xfrm>
          <a:prstGeom prst="rect">
            <a:avLst/>
          </a:prstGeom>
          <a:noFill/>
        </p:spPr>
      </p:pic>
      <p:sp>
        <p:nvSpPr>
          <p:cNvPr id="618501" name="Rectangle 5"/>
          <p:cNvSpPr>
            <a:spLocks noChangeArrowheads="1"/>
          </p:cNvSpPr>
          <p:nvPr/>
        </p:nvSpPr>
        <p:spPr bwMode="auto">
          <a:xfrm>
            <a:off x="5292725" y="954088"/>
            <a:ext cx="3375025" cy="4454525"/>
          </a:xfrm>
          <a:prstGeom prst="rect">
            <a:avLst/>
          </a:prstGeom>
          <a:solidFill>
            <a:srgbClr val="3366FF">
              <a:alpha val="25999"/>
            </a:srgbClr>
          </a:solidFill>
          <a:ln w="9525" algn="ctr">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483030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的寻址方式</a:t>
            </a:r>
          </a:p>
        </p:txBody>
      </p:sp>
      <p:sp>
        <p:nvSpPr>
          <p:cNvPr id="780291" name="Rectangle 3"/>
          <p:cNvSpPr>
            <a:spLocks noGrp="1" noChangeArrowheads="1"/>
          </p:cNvSpPr>
          <p:nvPr>
            <p:ph type="body" idx="1"/>
          </p:nvPr>
        </p:nvSpPr>
        <p:spPr>
          <a:xfrm>
            <a:off x="90488" y="819150"/>
            <a:ext cx="8937625" cy="5849938"/>
          </a:xfrm>
        </p:spPr>
        <p:txBody>
          <a:bodyPr/>
          <a:lstStyle/>
          <a:p>
            <a:pPr>
              <a:lnSpc>
                <a:spcPct val="105000"/>
              </a:lnSpc>
            </a:pPr>
            <a:r>
              <a:rPr lang="zh-CN" altLang="en-US" sz="2000" smtClean="0">
                <a:latin typeface="微软雅黑" pitchFamily="34" charset="-122"/>
                <a:ea typeface="微软雅黑" pitchFamily="34" charset="-122"/>
              </a:rPr>
              <a:t>寻址方式</a:t>
            </a:r>
          </a:p>
          <a:p>
            <a:pPr lvl="1">
              <a:lnSpc>
                <a:spcPct val="105000"/>
              </a:lnSpc>
            </a:pPr>
            <a:r>
              <a:rPr lang="zh-CN" altLang="en-US" smtClean="0">
                <a:latin typeface="微软雅黑" pitchFamily="34" charset="-122"/>
                <a:ea typeface="微软雅黑" pitchFamily="34" charset="-122"/>
              </a:rPr>
              <a:t>根据指令给定信息得到操作数或操作数地址</a:t>
            </a:r>
          </a:p>
          <a:p>
            <a:pPr>
              <a:lnSpc>
                <a:spcPct val="105000"/>
              </a:lnSpc>
            </a:pPr>
            <a:r>
              <a:rPr lang="zh-CN" altLang="en-US" sz="2000" smtClean="0">
                <a:latin typeface="微软雅黑" pitchFamily="34" charset="-122"/>
                <a:ea typeface="微软雅黑" pitchFamily="34" charset="-122"/>
              </a:rPr>
              <a:t>操作数所在的位置</a:t>
            </a:r>
          </a:p>
          <a:p>
            <a:pPr lvl="1">
              <a:lnSpc>
                <a:spcPct val="105000"/>
              </a:lnSpc>
            </a:pPr>
            <a:r>
              <a:rPr lang="zh-CN" altLang="en-US" smtClean="0">
                <a:latin typeface="微软雅黑" pitchFamily="34" charset="-122"/>
                <a:ea typeface="微软雅黑" pitchFamily="34" charset="-122"/>
              </a:rPr>
              <a:t>指令中：立即寻址</a:t>
            </a:r>
          </a:p>
          <a:p>
            <a:pPr lvl="1">
              <a:lnSpc>
                <a:spcPct val="105000"/>
              </a:lnSpc>
            </a:pPr>
            <a:r>
              <a:rPr lang="zh-CN" altLang="en-US" smtClean="0">
                <a:latin typeface="微软雅黑" pitchFamily="34" charset="-122"/>
                <a:ea typeface="微软雅黑" pitchFamily="34" charset="-122"/>
              </a:rPr>
              <a:t>寄存器中：寄存器寻址</a:t>
            </a:r>
          </a:p>
          <a:p>
            <a:pPr lvl="1">
              <a:lnSpc>
                <a:spcPct val="105000"/>
              </a:lnSpc>
            </a:pPr>
            <a:r>
              <a:rPr lang="zh-CN" altLang="en-US" smtClean="0">
                <a:latin typeface="微软雅黑" pitchFamily="34" charset="-122"/>
                <a:ea typeface="微软雅黑" pitchFamily="34" charset="-122"/>
              </a:rPr>
              <a:t>存储单元中（属于</a:t>
            </a:r>
            <a:r>
              <a:rPr lang="zh-CN" altLang="en-US" smtClean="0">
                <a:solidFill>
                  <a:srgbClr val="FF3300"/>
                </a:solidFill>
                <a:latin typeface="微软雅黑" pitchFamily="34" charset="-122"/>
                <a:ea typeface="微软雅黑" pitchFamily="34" charset="-122"/>
              </a:rPr>
              <a:t>存储器操作数，按字节编址</a:t>
            </a:r>
            <a:r>
              <a:rPr lang="zh-CN" altLang="en-US" smtClean="0">
                <a:latin typeface="微软雅黑" pitchFamily="34" charset="-122"/>
                <a:ea typeface="微软雅黑" pitchFamily="34" charset="-122"/>
              </a:rPr>
              <a:t>）：其他寻址方式</a:t>
            </a:r>
          </a:p>
          <a:p>
            <a:pPr>
              <a:lnSpc>
                <a:spcPct val="105000"/>
              </a:lnSpc>
            </a:pPr>
            <a:r>
              <a:rPr lang="zh-CN" altLang="en-US" sz="2000" smtClean="0">
                <a:latin typeface="微软雅黑" pitchFamily="34" charset="-122"/>
                <a:ea typeface="微软雅黑" pitchFamily="34" charset="-122"/>
              </a:rPr>
              <a:t>存储器操作数的寻址方式与微处理器的工作模式有关</a:t>
            </a:r>
          </a:p>
          <a:p>
            <a:pPr lvl="1">
              <a:lnSpc>
                <a:spcPct val="105000"/>
              </a:lnSpc>
            </a:pPr>
            <a:r>
              <a:rPr lang="zh-CN" altLang="en-US" smtClean="0">
                <a:latin typeface="微软雅黑" pitchFamily="34" charset="-122"/>
                <a:ea typeface="微软雅黑" pitchFamily="34" charset="-122"/>
              </a:rPr>
              <a:t>两种工作模式：实地址模式和保护模式</a:t>
            </a:r>
          </a:p>
          <a:p>
            <a:pPr>
              <a:lnSpc>
                <a:spcPct val="105000"/>
              </a:lnSpc>
            </a:pPr>
            <a:r>
              <a:rPr lang="zh-CN" altLang="en-US" sz="2000" smtClean="0">
                <a:latin typeface="微软雅黑" pitchFamily="34" charset="-122"/>
                <a:ea typeface="微软雅黑" pitchFamily="34" charset="-122"/>
              </a:rPr>
              <a:t>实地址模式</a:t>
            </a:r>
            <a:r>
              <a:rPr lang="zh-CN" altLang="en-US" sz="2000" smtClean="0">
                <a:solidFill>
                  <a:srgbClr val="FF3300"/>
                </a:solidFill>
                <a:latin typeface="微软雅黑" pitchFamily="34" charset="-122"/>
                <a:ea typeface="微软雅黑" pitchFamily="34" charset="-122"/>
              </a:rPr>
              <a:t>（基本用不到）</a:t>
            </a:r>
          </a:p>
          <a:p>
            <a:pPr lvl="1">
              <a:lnSpc>
                <a:spcPct val="105000"/>
              </a:lnSpc>
            </a:pPr>
            <a:r>
              <a:rPr lang="zh-CN" altLang="en-US" smtClean="0">
                <a:latin typeface="微软雅黑" pitchFamily="34" charset="-122"/>
                <a:ea typeface="微软雅黑" pitchFamily="34" charset="-122"/>
              </a:rPr>
              <a:t>为与</a:t>
            </a:r>
            <a:r>
              <a:rPr lang="en-US" altLang="zh-CN" smtClean="0">
                <a:latin typeface="微软雅黑" pitchFamily="34" charset="-122"/>
                <a:ea typeface="微软雅黑" pitchFamily="34" charset="-122"/>
              </a:rPr>
              <a:t>8086/8088</a:t>
            </a:r>
            <a:r>
              <a:rPr lang="zh-CN" altLang="en-US" smtClean="0">
                <a:latin typeface="微软雅黑" pitchFamily="34" charset="-122"/>
                <a:ea typeface="微软雅黑" pitchFamily="34" charset="-122"/>
              </a:rPr>
              <a:t>兼容而设，加电或复位时</a:t>
            </a:r>
          </a:p>
          <a:p>
            <a:pPr lvl="1">
              <a:lnSpc>
                <a:spcPct val="105000"/>
              </a:lnSpc>
            </a:pPr>
            <a:r>
              <a:rPr lang="zh-CN" altLang="en-US" smtClean="0">
                <a:latin typeface="微软雅黑" pitchFamily="34" charset="-122"/>
                <a:ea typeface="微软雅黑" pitchFamily="34" charset="-122"/>
              </a:rPr>
              <a:t>寻址空间为</a:t>
            </a:r>
            <a:r>
              <a:rPr lang="en-US" altLang="zh-CN" smtClean="0">
                <a:latin typeface="微软雅黑" pitchFamily="34" charset="-122"/>
                <a:ea typeface="微软雅黑" pitchFamily="34" charset="-122"/>
              </a:rPr>
              <a:t>1MB</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20</a:t>
            </a:r>
            <a:r>
              <a:rPr lang="zh-CN" altLang="en-US" smtClean="0">
                <a:latin typeface="微软雅黑" pitchFamily="34" charset="-122"/>
                <a:ea typeface="微软雅黑" pitchFamily="34" charset="-122"/>
              </a:rPr>
              <a:t>位地址：</a:t>
            </a:r>
            <a:r>
              <a:rPr lang="en-US" altLang="zh-CN" smtClean="0">
                <a:latin typeface="微软雅黑" pitchFamily="34" charset="-122"/>
                <a:ea typeface="微软雅黑" pitchFamily="34" charset="-122"/>
              </a:rPr>
              <a:t>(CS)&lt;&lt;4+(IP) </a:t>
            </a:r>
          </a:p>
          <a:p>
            <a:pPr>
              <a:lnSpc>
                <a:spcPct val="105000"/>
              </a:lnSpc>
            </a:pPr>
            <a:r>
              <a:rPr lang="zh-CN" altLang="en-US" sz="2000" smtClean="0">
                <a:latin typeface="微软雅黑" pitchFamily="34" charset="-122"/>
                <a:ea typeface="微软雅黑" pitchFamily="34" charset="-122"/>
              </a:rPr>
              <a:t>保护模式</a:t>
            </a:r>
            <a:r>
              <a:rPr lang="zh-CN" altLang="en-US" sz="2000" smtClean="0">
                <a:solidFill>
                  <a:srgbClr val="FF3300"/>
                </a:solidFill>
                <a:latin typeface="微软雅黑" pitchFamily="34" charset="-122"/>
                <a:ea typeface="微软雅黑" pitchFamily="34" charset="-122"/>
              </a:rPr>
              <a:t>（需要掌握）</a:t>
            </a:r>
          </a:p>
          <a:p>
            <a:pPr lvl="1">
              <a:lnSpc>
                <a:spcPct val="105000"/>
              </a:lnSpc>
            </a:pPr>
            <a:r>
              <a:rPr lang="zh-CN" altLang="en-US" smtClean="0">
                <a:latin typeface="微软雅黑" pitchFamily="34" charset="-122"/>
                <a:ea typeface="微软雅黑" pitchFamily="34" charset="-122"/>
              </a:rPr>
              <a:t>加电后进入，采用虚拟存储管理，多任务情况下隔离、保护</a:t>
            </a:r>
          </a:p>
          <a:p>
            <a:pPr lvl="1">
              <a:lnSpc>
                <a:spcPct val="105000"/>
              </a:lnSpc>
            </a:pPr>
            <a:r>
              <a:rPr lang="en-US" altLang="zh-CN" smtClean="0">
                <a:latin typeface="微软雅黑" pitchFamily="34" charset="-122"/>
                <a:ea typeface="微软雅黑" pitchFamily="34" charset="-122"/>
              </a:rPr>
              <a:t>80286</a:t>
            </a:r>
            <a:r>
              <a:rPr lang="zh-CN" altLang="en-US" smtClean="0">
                <a:latin typeface="微软雅黑" pitchFamily="34" charset="-122"/>
                <a:ea typeface="微软雅黑" pitchFamily="34" charset="-122"/>
              </a:rPr>
              <a:t>以上高档微处理器最常用的工作模式 </a:t>
            </a:r>
          </a:p>
          <a:p>
            <a:pPr lvl="1">
              <a:lnSpc>
                <a:spcPct val="105000"/>
              </a:lnSpc>
            </a:pPr>
            <a:r>
              <a:rPr lang="zh-CN" altLang="en-US" smtClean="0">
                <a:latin typeface="微软雅黑" pitchFamily="34" charset="-122"/>
                <a:ea typeface="微软雅黑" pitchFamily="34" charset="-122"/>
              </a:rPr>
              <a:t>寻址空间为</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32</a:t>
            </a:r>
            <a:r>
              <a:rPr lang="en-US" altLang="zh-CN" smtClean="0">
                <a:latin typeface="微软雅黑" pitchFamily="34" charset="-122"/>
                <a:ea typeface="微软雅黑" pitchFamily="34" charset="-122"/>
              </a:rPr>
              <a:t>B</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位线性地址分段（</a:t>
            </a:r>
            <a:r>
              <a:rPr lang="zh-CN" altLang="en-US" smtClean="0">
                <a:solidFill>
                  <a:srgbClr val="005024"/>
                </a:solidFill>
                <a:latin typeface="微软雅黑" pitchFamily="34" charset="-122"/>
                <a:ea typeface="微软雅黑" pitchFamily="34" charset="-122"/>
              </a:rPr>
              <a:t>段基址</a:t>
            </a:r>
            <a:r>
              <a:rPr lang="en-US" altLang="zh-CN" smtClean="0">
                <a:latin typeface="微软雅黑" pitchFamily="34" charset="-122"/>
                <a:ea typeface="微软雅黑" pitchFamily="34" charset="-122"/>
              </a:rPr>
              <a:t>+</a:t>
            </a:r>
            <a:r>
              <a:rPr lang="zh-CN" altLang="en-US" smtClean="0">
                <a:solidFill>
                  <a:srgbClr val="005024"/>
                </a:solidFill>
                <a:latin typeface="微软雅黑" pitchFamily="34" charset="-122"/>
                <a:ea typeface="微软雅黑" pitchFamily="34" charset="-122"/>
              </a:rPr>
              <a:t>段内偏移量</a:t>
            </a:r>
            <a:r>
              <a:rPr lang="zh-CN" altLang="en-US" smtClean="0">
                <a:latin typeface="微软雅黑" pitchFamily="34" charset="-122"/>
                <a:ea typeface="微软雅黑" pitchFamily="34" charset="-122"/>
              </a:rPr>
              <a:t>）</a:t>
            </a:r>
          </a:p>
        </p:txBody>
      </p:sp>
    </p:spTree>
    <p:extLst>
      <p:ext uri="{BB962C8B-B14F-4D97-AF65-F5344CB8AC3E}">
        <p14:creationId xmlns:p14="http://schemas.microsoft.com/office/powerpoint/2010/main" val="331052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0291">
                                            <p:txEl>
                                              <p:pRg st="1" end="1"/>
                                            </p:txEl>
                                          </p:spTgt>
                                        </p:tgtEl>
                                        <p:attrNameLst>
                                          <p:attrName>style.visibility</p:attrName>
                                        </p:attrNameLst>
                                      </p:cBhvr>
                                      <p:to>
                                        <p:strVal val="visible"/>
                                      </p:to>
                                    </p:set>
                                    <p:animEffect transition="in" filter="blinds(horizontal)">
                                      <p:cBhvr>
                                        <p:cTn id="7" dur="500"/>
                                        <p:tgtEl>
                                          <p:spTgt spid="780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0291">
                                            <p:txEl>
                                              <p:pRg st="3" end="3"/>
                                            </p:txEl>
                                          </p:spTgt>
                                        </p:tgtEl>
                                        <p:attrNameLst>
                                          <p:attrName>style.visibility</p:attrName>
                                        </p:attrNameLst>
                                      </p:cBhvr>
                                      <p:to>
                                        <p:strVal val="visible"/>
                                      </p:to>
                                    </p:set>
                                    <p:animEffect transition="in" filter="blinds(horizontal)">
                                      <p:cBhvr>
                                        <p:cTn id="12" dur="500"/>
                                        <p:tgtEl>
                                          <p:spTgt spid="7802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0291">
                                            <p:txEl>
                                              <p:pRg st="4" end="4"/>
                                            </p:txEl>
                                          </p:spTgt>
                                        </p:tgtEl>
                                        <p:attrNameLst>
                                          <p:attrName>style.visibility</p:attrName>
                                        </p:attrNameLst>
                                      </p:cBhvr>
                                      <p:to>
                                        <p:strVal val="visible"/>
                                      </p:to>
                                    </p:set>
                                    <p:animEffect transition="in" filter="blinds(horizontal)">
                                      <p:cBhvr>
                                        <p:cTn id="17" dur="500"/>
                                        <p:tgtEl>
                                          <p:spTgt spid="7802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0291">
                                            <p:txEl>
                                              <p:pRg st="5" end="5"/>
                                            </p:txEl>
                                          </p:spTgt>
                                        </p:tgtEl>
                                        <p:attrNameLst>
                                          <p:attrName>style.visibility</p:attrName>
                                        </p:attrNameLst>
                                      </p:cBhvr>
                                      <p:to>
                                        <p:strVal val="visible"/>
                                      </p:to>
                                    </p:set>
                                    <p:animEffect transition="in" filter="blinds(horizontal)">
                                      <p:cBhvr>
                                        <p:cTn id="22" dur="500"/>
                                        <p:tgtEl>
                                          <p:spTgt spid="78029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0291">
                                            <p:txEl>
                                              <p:pRg st="7" end="7"/>
                                            </p:txEl>
                                          </p:spTgt>
                                        </p:tgtEl>
                                        <p:attrNameLst>
                                          <p:attrName>style.visibility</p:attrName>
                                        </p:attrNameLst>
                                      </p:cBhvr>
                                      <p:to>
                                        <p:strVal val="visible"/>
                                      </p:to>
                                    </p:set>
                                    <p:animEffect transition="in" filter="blinds(horizontal)">
                                      <p:cBhvr>
                                        <p:cTn id="27" dur="500"/>
                                        <p:tgtEl>
                                          <p:spTgt spid="78029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0291">
                                            <p:txEl>
                                              <p:pRg st="9" end="9"/>
                                            </p:txEl>
                                          </p:spTgt>
                                        </p:tgtEl>
                                        <p:attrNameLst>
                                          <p:attrName>style.visibility</p:attrName>
                                        </p:attrNameLst>
                                      </p:cBhvr>
                                      <p:to>
                                        <p:strVal val="visible"/>
                                      </p:to>
                                    </p:set>
                                    <p:animEffect transition="in" filter="blinds(horizontal)">
                                      <p:cBhvr>
                                        <p:cTn id="32" dur="500"/>
                                        <p:tgtEl>
                                          <p:spTgt spid="78029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80291">
                                            <p:txEl>
                                              <p:pRg st="10" end="10"/>
                                            </p:txEl>
                                          </p:spTgt>
                                        </p:tgtEl>
                                        <p:attrNameLst>
                                          <p:attrName>style.visibility</p:attrName>
                                        </p:attrNameLst>
                                      </p:cBhvr>
                                      <p:to>
                                        <p:strVal val="visible"/>
                                      </p:to>
                                    </p:set>
                                    <p:animEffect transition="in" filter="blinds(horizontal)">
                                      <p:cBhvr>
                                        <p:cTn id="35" dur="500"/>
                                        <p:tgtEl>
                                          <p:spTgt spid="78029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80291">
                                            <p:txEl>
                                              <p:pRg st="12" end="12"/>
                                            </p:txEl>
                                          </p:spTgt>
                                        </p:tgtEl>
                                        <p:attrNameLst>
                                          <p:attrName>style.visibility</p:attrName>
                                        </p:attrNameLst>
                                      </p:cBhvr>
                                      <p:to>
                                        <p:strVal val="visible"/>
                                      </p:to>
                                    </p:set>
                                    <p:animEffect transition="in" filter="blinds(horizontal)">
                                      <p:cBhvr>
                                        <p:cTn id="40" dur="500"/>
                                        <p:tgtEl>
                                          <p:spTgt spid="780291">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80291">
                                            <p:txEl>
                                              <p:pRg st="13" end="13"/>
                                            </p:txEl>
                                          </p:spTgt>
                                        </p:tgtEl>
                                        <p:attrNameLst>
                                          <p:attrName>style.visibility</p:attrName>
                                        </p:attrNameLst>
                                      </p:cBhvr>
                                      <p:to>
                                        <p:strVal val="visible"/>
                                      </p:to>
                                    </p:set>
                                    <p:animEffect transition="in" filter="blinds(horizontal)">
                                      <p:cBhvr>
                                        <p:cTn id="45" dur="500"/>
                                        <p:tgtEl>
                                          <p:spTgt spid="780291">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80291">
                                            <p:txEl>
                                              <p:pRg st="14" end="14"/>
                                            </p:txEl>
                                          </p:spTgt>
                                        </p:tgtEl>
                                        <p:attrNameLst>
                                          <p:attrName>style.visibility</p:attrName>
                                        </p:attrNameLst>
                                      </p:cBhvr>
                                      <p:to>
                                        <p:strVal val="visible"/>
                                      </p:to>
                                    </p:set>
                                    <p:animEffect transition="in" filter="blinds(horizontal)">
                                      <p:cBhvr>
                                        <p:cTn id="50" dur="500"/>
                                        <p:tgtEl>
                                          <p:spTgt spid="78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50585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dirty="0" smtClean="0">
                <a:latin typeface="微软雅黑" pitchFamily="34" charset="-122"/>
                <a:ea typeface="微软雅黑" pitchFamily="34" charset="-122"/>
              </a:rPr>
              <a:t>分以下五个部分介绍</a:t>
            </a:r>
          </a:p>
          <a:p>
            <a:pPr lvl="1">
              <a:lnSpc>
                <a:spcPct val="100000"/>
              </a:lnSpc>
            </a:pPr>
            <a:r>
              <a:rPr lang="zh-CN" altLang="en-US" dirty="0" smtClean="0">
                <a:solidFill>
                  <a:srgbClr val="FF0000"/>
                </a:solidFill>
                <a:latin typeface="微软雅黑" pitchFamily="34" charset="-122"/>
                <a:ea typeface="微软雅黑" pitchFamily="34" charset="-122"/>
              </a:rPr>
              <a:t>第一讲：程序转换概述</a:t>
            </a:r>
          </a:p>
          <a:p>
            <a:pPr lvl="2">
              <a:lnSpc>
                <a:spcPct val="100000"/>
              </a:lnSpc>
            </a:pPr>
            <a:r>
              <a:rPr lang="zh-CN" altLang="en-US" sz="2000" dirty="0" smtClean="0">
                <a:latin typeface="微软雅黑" pitchFamily="34" charset="-122"/>
                <a:ea typeface="微软雅黑" pitchFamily="34" charset="-122"/>
              </a:rPr>
              <a:t>机器指令和汇编指令</a:t>
            </a:r>
          </a:p>
          <a:p>
            <a:pPr lvl="2">
              <a:lnSpc>
                <a:spcPct val="100000"/>
              </a:lnSpc>
            </a:pPr>
            <a:r>
              <a:rPr lang="zh-CN" altLang="en-US" sz="2000" dirty="0" smtClean="0">
                <a:latin typeface="微软雅黑" pitchFamily="34" charset="-122"/>
                <a:ea typeface="微软雅黑" pitchFamily="34" charset="-122"/>
              </a:rPr>
              <a:t>机器级程序员感觉到的属性和功能特性</a:t>
            </a:r>
          </a:p>
          <a:p>
            <a:pPr lvl="2">
              <a:lnSpc>
                <a:spcPct val="100000"/>
              </a:lnSpc>
            </a:pPr>
            <a:r>
              <a:rPr lang="zh-CN" altLang="en-US" sz="2000" dirty="0" smtClean="0">
                <a:latin typeface="微软雅黑" pitchFamily="34" charset="-122"/>
                <a:ea typeface="微软雅黑" pitchFamily="34" charset="-122"/>
              </a:rPr>
              <a:t>高级语言程序转换为机器代码的过程</a:t>
            </a:r>
          </a:p>
          <a:p>
            <a:pPr lvl="1">
              <a:lnSpc>
                <a:spcPct val="100000"/>
              </a:lnSpc>
            </a:pPr>
            <a:r>
              <a:rPr lang="zh-CN" altLang="en-US" dirty="0" smtClean="0">
                <a:latin typeface="微软雅黑" pitchFamily="34" charset="-122"/>
                <a:ea typeface="微软雅黑" pitchFamily="34" charset="-122"/>
              </a:rPr>
              <a:t>第二讲：</a:t>
            </a:r>
            <a:r>
              <a:rPr lang="en-US" altLang="zh-CN" dirty="0" smtClean="0">
                <a:latin typeface="微软雅黑" pitchFamily="34" charset="-122"/>
                <a:ea typeface="微软雅黑" pitchFamily="34" charset="-122"/>
              </a:rPr>
              <a:t>IA-32 /x86-64</a:t>
            </a:r>
            <a:r>
              <a:rPr lang="zh-CN" altLang="en-US" dirty="0" smtClean="0">
                <a:latin typeface="微软雅黑" pitchFamily="34" charset="-122"/>
                <a:ea typeface="微软雅黑" pitchFamily="34" charset="-122"/>
              </a:rPr>
              <a:t>指令系统</a:t>
            </a:r>
            <a:endParaRPr lang="en-US" altLang="zh-CN" dirty="0" smtClean="0">
              <a:latin typeface="微软雅黑" pitchFamily="34" charset="-122"/>
              <a:ea typeface="微软雅黑" pitchFamily="34" charset="-122"/>
            </a:endParaRPr>
          </a:p>
          <a:p>
            <a:pPr lvl="1">
              <a:lnSpc>
                <a:spcPct val="100000"/>
              </a:lnSpc>
            </a:pPr>
            <a:r>
              <a:rPr lang="zh-CN" altLang="en-US" dirty="0" smtClean="0">
                <a:latin typeface="微软雅黑" pitchFamily="34" charset="-122"/>
                <a:ea typeface="微软雅黑" pitchFamily="34" charset="-122"/>
              </a:rPr>
              <a:t>第三讲：</a:t>
            </a:r>
            <a:r>
              <a:rPr lang="en-US" altLang="zh-CN" dirty="0" smtClean="0">
                <a:latin typeface="微软雅黑" pitchFamily="34" charset="-122"/>
                <a:ea typeface="微软雅黑" pitchFamily="34" charset="-122"/>
              </a:rPr>
              <a:t> C</a:t>
            </a:r>
            <a:r>
              <a:rPr lang="zh-CN" altLang="en-US" dirty="0" smtClean="0">
                <a:latin typeface="微软雅黑" pitchFamily="34" charset="-122"/>
                <a:ea typeface="微软雅黑" pitchFamily="34" charset="-122"/>
              </a:rPr>
              <a:t>语言程序的机器级表示  </a:t>
            </a:r>
          </a:p>
          <a:p>
            <a:pPr lvl="2">
              <a:lnSpc>
                <a:spcPct val="100000"/>
              </a:lnSpc>
            </a:pPr>
            <a:r>
              <a:rPr lang="zh-CN" altLang="en-US" sz="2000" dirty="0" smtClean="0">
                <a:latin typeface="微软雅黑" pitchFamily="34" charset="-122"/>
                <a:ea typeface="微软雅黑" pitchFamily="34" charset="-122"/>
              </a:rPr>
              <a:t>过程调用的机器级表示</a:t>
            </a:r>
          </a:p>
          <a:p>
            <a:pPr lvl="2">
              <a:lnSpc>
                <a:spcPct val="100000"/>
              </a:lnSpc>
            </a:pPr>
            <a:r>
              <a:rPr lang="zh-CN" altLang="en-US" sz="2000" dirty="0" smtClean="0">
                <a:latin typeface="微软雅黑" pitchFamily="34" charset="-122"/>
                <a:ea typeface="微软雅黑" pitchFamily="34" charset="-122"/>
              </a:rPr>
              <a:t>选择语句的机器级表示</a:t>
            </a:r>
          </a:p>
          <a:p>
            <a:pPr lvl="2">
              <a:lnSpc>
                <a:spcPct val="100000"/>
              </a:lnSpc>
            </a:pPr>
            <a:r>
              <a:rPr lang="zh-CN" altLang="en-US" sz="2000" dirty="0" smtClean="0">
                <a:latin typeface="微软雅黑" pitchFamily="34" charset="-122"/>
                <a:ea typeface="微软雅黑" pitchFamily="34" charset="-122"/>
              </a:rPr>
              <a:t>循环结构的机器级表示 </a:t>
            </a:r>
          </a:p>
          <a:p>
            <a:pPr lvl="1">
              <a:lnSpc>
                <a:spcPct val="100000"/>
              </a:lnSpc>
            </a:pPr>
            <a:r>
              <a:rPr lang="zh-CN" altLang="en-US" dirty="0" smtClean="0">
                <a:latin typeface="微软雅黑" pitchFamily="34" charset="-122"/>
                <a:ea typeface="微软雅黑" pitchFamily="34" charset="-122"/>
              </a:rPr>
              <a:t>第四讲：复杂数据类型的分配和访问 </a:t>
            </a:r>
          </a:p>
          <a:p>
            <a:pPr lvl="2">
              <a:lnSpc>
                <a:spcPct val="100000"/>
              </a:lnSpc>
            </a:pPr>
            <a:r>
              <a:rPr lang="zh-CN" altLang="en-US" sz="2000" dirty="0" smtClean="0">
                <a:latin typeface="微软雅黑" pitchFamily="34" charset="-122"/>
                <a:ea typeface="微软雅黑" pitchFamily="34" charset="-122"/>
              </a:rPr>
              <a:t>数组的分配和访问 </a:t>
            </a:r>
          </a:p>
          <a:p>
            <a:pPr lvl="2">
              <a:lnSpc>
                <a:spcPct val="100000"/>
              </a:lnSpc>
            </a:pPr>
            <a:r>
              <a:rPr lang="zh-CN" altLang="en-US" sz="2000" dirty="0" smtClean="0">
                <a:latin typeface="微软雅黑" pitchFamily="34" charset="-122"/>
                <a:ea typeface="微软雅黑" pitchFamily="34" charset="-122"/>
              </a:rPr>
              <a:t>结构体数据的分配和访问 </a:t>
            </a:r>
          </a:p>
          <a:p>
            <a:pPr lvl="2">
              <a:lnSpc>
                <a:spcPct val="100000"/>
              </a:lnSpc>
            </a:pPr>
            <a:r>
              <a:rPr lang="zh-CN" altLang="en-US" sz="2000" dirty="0" smtClean="0">
                <a:latin typeface="微软雅黑" pitchFamily="34" charset="-122"/>
                <a:ea typeface="微软雅黑" pitchFamily="34" charset="-122"/>
              </a:rPr>
              <a:t>联合体数据的分配和访问 </a:t>
            </a:r>
          </a:p>
          <a:p>
            <a:pPr lvl="2">
              <a:lnSpc>
                <a:spcPct val="100000"/>
              </a:lnSpc>
            </a:pPr>
            <a:r>
              <a:rPr lang="zh-CN" altLang="en-US" sz="2000" dirty="0" smtClean="0">
                <a:latin typeface="微软雅黑" pitchFamily="34" charset="-122"/>
                <a:ea typeface="微软雅黑" pitchFamily="34" charset="-122"/>
              </a:rPr>
              <a:t>数据的对齐 </a:t>
            </a:r>
          </a:p>
          <a:p>
            <a:pPr lvl="1">
              <a:lnSpc>
                <a:spcPct val="100000"/>
              </a:lnSpc>
            </a:pPr>
            <a:r>
              <a:rPr lang="zh-CN" altLang="en-US" dirty="0" smtClean="0">
                <a:latin typeface="微软雅黑" pitchFamily="34" charset="-122"/>
                <a:ea typeface="微软雅黑" pitchFamily="34" charset="-122"/>
              </a:rPr>
              <a:t>第五讲：越界访问和缓冲区溢出 </a:t>
            </a:r>
          </a:p>
        </p:txBody>
      </p:sp>
      <p:sp>
        <p:nvSpPr>
          <p:cNvPr id="505860"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505861"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505862"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98425"/>
            <a:ext cx="8229600" cy="561975"/>
          </a:xfrm>
        </p:spPr>
        <p:txBody>
          <a:bodyPr/>
          <a:lstStyle/>
          <a:p>
            <a:r>
              <a:rPr lang="zh-CN" altLang="en-US" sz="3600" smtClean="0"/>
              <a:t>保护模式下的寻址方式</a:t>
            </a:r>
          </a:p>
        </p:txBody>
      </p:sp>
      <p:sp>
        <p:nvSpPr>
          <p:cNvPr id="779267" name="Rectangle 3"/>
          <p:cNvSpPr>
            <a:spLocks noGrp="1" noChangeArrowheads="1"/>
          </p:cNvSpPr>
          <p:nvPr>
            <p:ph type="body" idx="1"/>
          </p:nvPr>
        </p:nvSpPr>
        <p:spPr>
          <a:xfrm>
            <a:off x="250825" y="5543550"/>
            <a:ext cx="8408988" cy="1268413"/>
          </a:xfrm>
        </p:spPr>
        <p:txBody>
          <a:bodyPr/>
          <a:lstStyle/>
          <a:p>
            <a:pPr>
              <a:lnSpc>
                <a:spcPct val="100000"/>
              </a:lnSpc>
            </a:pPr>
            <a:r>
              <a:rPr lang="en-US" altLang="zh-CN" sz="2000" smtClean="0">
                <a:solidFill>
                  <a:srgbClr val="007635"/>
                </a:solidFill>
                <a:latin typeface="微软雅黑" pitchFamily="34" charset="-122"/>
                <a:ea typeface="微软雅黑" pitchFamily="34" charset="-122"/>
              </a:rPr>
              <a:t>SR</a:t>
            </a:r>
            <a:r>
              <a:rPr lang="zh-CN" altLang="en-US" sz="2000" smtClean="0">
                <a:solidFill>
                  <a:srgbClr val="007635"/>
                </a:solidFill>
                <a:latin typeface="微软雅黑" pitchFamily="34" charset="-122"/>
                <a:ea typeface="微软雅黑" pitchFamily="34" charset="-122"/>
              </a:rPr>
              <a:t>段寄存器（间接）确定操作数所在段的</a:t>
            </a:r>
            <a:r>
              <a:rPr lang="zh-CN" altLang="en-US" sz="2000" smtClean="0">
                <a:solidFill>
                  <a:srgbClr val="FF3300"/>
                </a:solidFill>
                <a:latin typeface="微软雅黑" pitchFamily="34" charset="-122"/>
                <a:ea typeface="微软雅黑" pitchFamily="34" charset="-122"/>
              </a:rPr>
              <a:t>段基址</a:t>
            </a:r>
          </a:p>
          <a:p>
            <a:pPr>
              <a:lnSpc>
                <a:spcPct val="100000"/>
              </a:lnSpc>
            </a:pPr>
            <a:r>
              <a:rPr lang="zh-CN" altLang="en-US" sz="2000" smtClean="0">
                <a:solidFill>
                  <a:srgbClr val="FF3300"/>
                </a:solidFill>
                <a:latin typeface="微软雅黑" pitchFamily="34" charset="-122"/>
                <a:ea typeface="微软雅黑" pitchFamily="34" charset="-122"/>
              </a:rPr>
              <a:t>有效地址</a:t>
            </a:r>
            <a:r>
              <a:rPr lang="zh-CN" altLang="en-US" sz="2000" smtClean="0">
                <a:solidFill>
                  <a:srgbClr val="007635"/>
                </a:solidFill>
                <a:latin typeface="微软雅黑" pitchFamily="34" charset="-122"/>
                <a:ea typeface="微软雅黑" pitchFamily="34" charset="-122"/>
              </a:rPr>
              <a:t>给出操作数在所在段的偏移地址</a:t>
            </a:r>
          </a:p>
          <a:p>
            <a:pPr>
              <a:lnSpc>
                <a:spcPct val="100000"/>
              </a:lnSpc>
            </a:pPr>
            <a:r>
              <a:rPr lang="zh-CN" altLang="en-US" sz="2000" smtClean="0">
                <a:solidFill>
                  <a:srgbClr val="007635"/>
                </a:solidFill>
                <a:latin typeface="微软雅黑" pitchFamily="34" charset="-122"/>
                <a:ea typeface="微软雅黑" pitchFamily="34" charset="-122"/>
              </a:rPr>
              <a:t>寻址过程涉及到“</a:t>
            </a:r>
            <a:r>
              <a:rPr lang="zh-CN" altLang="en-US" sz="2000" smtClean="0">
                <a:solidFill>
                  <a:srgbClr val="FF3300"/>
                </a:solidFill>
                <a:latin typeface="微软雅黑" pitchFamily="34" charset="-122"/>
                <a:ea typeface="微软雅黑" pitchFamily="34" charset="-122"/>
              </a:rPr>
              <a:t>分段虚拟管理方式</a:t>
            </a:r>
            <a:r>
              <a:rPr lang="zh-CN" altLang="en-US" sz="2000" smtClean="0">
                <a:solidFill>
                  <a:srgbClr val="007635"/>
                </a:solidFill>
                <a:latin typeface="微软雅黑" pitchFamily="34" charset="-122"/>
                <a:ea typeface="微软雅黑" pitchFamily="34" charset="-122"/>
              </a:rPr>
              <a:t>”，将在第</a:t>
            </a:r>
            <a:r>
              <a:rPr lang="en-US" altLang="zh-CN" sz="2000" smtClean="0">
                <a:solidFill>
                  <a:srgbClr val="007635"/>
                </a:solidFill>
                <a:latin typeface="微软雅黑" pitchFamily="34" charset="-122"/>
                <a:ea typeface="微软雅黑" pitchFamily="34" charset="-122"/>
              </a:rPr>
              <a:t>6</a:t>
            </a:r>
            <a:r>
              <a:rPr lang="zh-CN" altLang="en-US" sz="2000" smtClean="0">
                <a:solidFill>
                  <a:srgbClr val="007635"/>
                </a:solidFill>
                <a:latin typeface="微软雅黑" pitchFamily="34" charset="-122"/>
                <a:ea typeface="微软雅黑" pitchFamily="34" charset="-122"/>
              </a:rPr>
              <a:t>章讨论</a:t>
            </a:r>
            <a:endParaRPr lang="zh-CN" altLang="en-US" sz="2200" smtClean="0">
              <a:solidFill>
                <a:srgbClr val="007635"/>
              </a:solidFill>
              <a:latin typeface="微软雅黑" pitchFamily="34" charset="-122"/>
              <a:ea typeface="微软雅黑" pitchFamily="34" charset="-122"/>
            </a:endParaRPr>
          </a:p>
        </p:txBody>
      </p:sp>
      <p:pic>
        <p:nvPicPr>
          <p:cNvPr id="779268" name="Picture 4"/>
          <p:cNvPicPr>
            <a:picLocks noChangeAspect="1" noChangeArrowheads="1"/>
          </p:cNvPicPr>
          <p:nvPr/>
        </p:nvPicPr>
        <p:blipFill>
          <a:blip r:embed="rId2"/>
          <a:srcRect/>
          <a:stretch>
            <a:fillRect/>
          </a:stretch>
        </p:blipFill>
        <p:spPr bwMode="auto">
          <a:xfrm>
            <a:off x="90488" y="728663"/>
            <a:ext cx="8982075" cy="4816475"/>
          </a:xfrm>
          <a:prstGeom prst="rect">
            <a:avLst/>
          </a:prstGeom>
          <a:noFill/>
          <a:ln w="9525">
            <a:noFill/>
            <a:miter lim="800000"/>
            <a:headEnd/>
            <a:tailEnd/>
          </a:ln>
        </p:spPr>
      </p:pic>
      <p:sp>
        <p:nvSpPr>
          <p:cNvPr id="779269" name="Rectangle 5"/>
          <p:cNvSpPr>
            <a:spLocks noChangeArrowheads="1"/>
          </p:cNvSpPr>
          <p:nvPr/>
        </p:nvSpPr>
        <p:spPr bwMode="auto">
          <a:xfrm>
            <a:off x="161925" y="1943100"/>
            <a:ext cx="8596313" cy="2249488"/>
          </a:xfrm>
          <a:prstGeom prst="rect">
            <a:avLst/>
          </a:prstGeom>
          <a:solidFill>
            <a:schemeClr val="accent1">
              <a:alpha val="27000"/>
            </a:schemeClr>
          </a:solidFill>
          <a:ln w="9525">
            <a:solidFill>
              <a:schemeClr val="tx1"/>
            </a:solidFill>
            <a:miter lim="800000"/>
            <a:headEnd/>
            <a:tailEnd/>
          </a:ln>
          <a:effectLst/>
        </p:spPr>
        <p:txBody>
          <a:bodyPr wrap="none" anchor="ctr"/>
          <a:lstStyle/>
          <a:p>
            <a:endParaRPr lang="zh-CN" altLang="en-US"/>
          </a:p>
        </p:txBody>
      </p:sp>
      <p:sp>
        <p:nvSpPr>
          <p:cNvPr id="779270" name="Rectangle 6"/>
          <p:cNvSpPr>
            <a:spLocks noChangeArrowheads="1"/>
          </p:cNvSpPr>
          <p:nvPr/>
        </p:nvSpPr>
        <p:spPr bwMode="auto">
          <a:xfrm>
            <a:off x="161925" y="4194175"/>
            <a:ext cx="8596313" cy="360363"/>
          </a:xfrm>
          <a:prstGeom prst="rect">
            <a:avLst/>
          </a:prstGeom>
          <a:solidFill>
            <a:srgbClr val="FF3300">
              <a:alpha val="25000"/>
            </a:srgbClr>
          </a:solidFill>
          <a:ln w="9525">
            <a:solidFill>
              <a:schemeClr val="tx1"/>
            </a:solidFill>
            <a:miter lim="800000"/>
            <a:headEnd/>
            <a:tailEnd/>
          </a:ln>
          <a:effectLst/>
        </p:spPr>
        <p:txBody>
          <a:bodyPr wrap="none" anchor="ctr"/>
          <a:lstStyle/>
          <a:p>
            <a:endParaRPr lang="zh-CN" altLang="en-US"/>
          </a:p>
        </p:txBody>
      </p:sp>
      <p:grpSp>
        <p:nvGrpSpPr>
          <p:cNvPr id="779271" name="Group 7"/>
          <p:cNvGrpSpPr>
            <a:grpSpLocks/>
          </p:cNvGrpSpPr>
          <p:nvPr/>
        </p:nvGrpSpPr>
        <p:grpSpPr bwMode="auto">
          <a:xfrm>
            <a:off x="1466850" y="1943100"/>
            <a:ext cx="6254750" cy="4005263"/>
            <a:chOff x="924" y="1224"/>
            <a:chExt cx="3940" cy="2523"/>
          </a:xfrm>
        </p:grpSpPr>
        <p:sp>
          <p:nvSpPr>
            <p:cNvPr id="779272" name="Rectangle 8"/>
            <p:cNvSpPr>
              <a:spLocks noChangeArrowheads="1"/>
            </p:cNvSpPr>
            <p:nvPr/>
          </p:nvSpPr>
          <p:spPr bwMode="auto">
            <a:xfrm>
              <a:off x="3447" y="1224"/>
              <a:ext cx="1417" cy="1417"/>
            </a:xfrm>
            <a:prstGeom prst="rect">
              <a:avLst/>
            </a:prstGeom>
            <a:solidFill>
              <a:srgbClr val="800080">
                <a:alpha val="17000"/>
              </a:srgbClr>
            </a:solidFill>
            <a:ln w="9525">
              <a:solidFill>
                <a:schemeClr val="tx1"/>
              </a:solidFill>
              <a:miter lim="800000"/>
              <a:headEnd/>
              <a:tailEnd/>
            </a:ln>
            <a:effectLst/>
          </p:spPr>
          <p:txBody>
            <a:bodyPr wrap="none" anchor="ctr"/>
            <a:lstStyle/>
            <a:p>
              <a:endParaRPr lang="zh-CN" altLang="en-US"/>
            </a:p>
          </p:txBody>
        </p:sp>
        <p:sp>
          <p:nvSpPr>
            <p:cNvPr id="779273" name="Line 9"/>
            <p:cNvSpPr>
              <a:spLocks noChangeShapeType="1"/>
            </p:cNvSpPr>
            <p:nvPr/>
          </p:nvSpPr>
          <p:spPr bwMode="auto">
            <a:xfrm flipV="1">
              <a:off x="924" y="2641"/>
              <a:ext cx="2977" cy="1106"/>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779274" name="Group 10"/>
          <p:cNvGrpSpPr>
            <a:grpSpLocks/>
          </p:cNvGrpSpPr>
          <p:nvPr/>
        </p:nvGrpSpPr>
        <p:grpSpPr bwMode="auto">
          <a:xfrm>
            <a:off x="4616450" y="1943100"/>
            <a:ext cx="1169988" cy="3735388"/>
            <a:chOff x="2908" y="1224"/>
            <a:chExt cx="737" cy="2297"/>
          </a:xfrm>
        </p:grpSpPr>
        <p:sp>
          <p:nvSpPr>
            <p:cNvPr id="779275" name="Line 11"/>
            <p:cNvSpPr>
              <a:spLocks noChangeShapeType="1"/>
            </p:cNvSpPr>
            <p:nvPr/>
          </p:nvSpPr>
          <p:spPr bwMode="auto">
            <a:xfrm flipH="1" flipV="1">
              <a:off x="3249" y="2557"/>
              <a:ext cx="396" cy="964"/>
            </a:xfrm>
            <a:prstGeom prst="line">
              <a:avLst/>
            </a:prstGeom>
            <a:noFill/>
            <a:ln w="38100">
              <a:solidFill>
                <a:srgbClr val="FF3300"/>
              </a:solidFill>
              <a:round/>
              <a:headEnd/>
              <a:tailEnd type="triangle" w="med" len="med"/>
            </a:ln>
            <a:effectLst/>
          </p:spPr>
          <p:txBody>
            <a:bodyPr/>
            <a:lstStyle/>
            <a:p>
              <a:endParaRPr lang="zh-CN" altLang="en-US"/>
            </a:p>
          </p:txBody>
        </p:sp>
        <p:sp>
          <p:nvSpPr>
            <p:cNvPr id="779276" name="Rectangle 12"/>
            <p:cNvSpPr>
              <a:spLocks noChangeArrowheads="1"/>
            </p:cNvSpPr>
            <p:nvPr/>
          </p:nvSpPr>
          <p:spPr bwMode="auto">
            <a:xfrm>
              <a:off x="2908" y="1224"/>
              <a:ext cx="426" cy="1361"/>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grpSp>
        <p:nvGrpSpPr>
          <p:cNvPr id="779277" name="Group 13"/>
          <p:cNvGrpSpPr>
            <a:grpSpLocks/>
          </p:cNvGrpSpPr>
          <p:nvPr/>
        </p:nvGrpSpPr>
        <p:grpSpPr bwMode="auto">
          <a:xfrm>
            <a:off x="7812088" y="2033588"/>
            <a:ext cx="765175" cy="2055812"/>
            <a:chOff x="4921" y="1281"/>
            <a:chExt cx="482" cy="1295"/>
          </a:xfrm>
        </p:grpSpPr>
        <p:sp>
          <p:nvSpPr>
            <p:cNvPr id="779278" name="AutoShape 14"/>
            <p:cNvSpPr>
              <a:spLocks/>
            </p:cNvSpPr>
            <p:nvPr/>
          </p:nvSpPr>
          <p:spPr bwMode="auto">
            <a:xfrm>
              <a:off x="4921" y="1281"/>
              <a:ext cx="114" cy="1276"/>
            </a:xfrm>
            <a:prstGeom prst="rightBrace">
              <a:avLst>
                <a:gd name="adj1" fmla="val 93275"/>
                <a:gd name="adj2" fmla="val 50000"/>
              </a:avLst>
            </a:prstGeom>
            <a:noFill/>
            <a:ln w="38100">
              <a:solidFill>
                <a:srgbClr val="FF3300"/>
              </a:solidFill>
              <a:round/>
              <a:headEnd/>
              <a:tailEnd/>
            </a:ln>
            <a:effectLst/>
          </p:spPr>
          <p:txBody>
            <a:bodyPr wrap="none" anchor="ctr"/>
            <a:lstStyle/>
            <a:p>
              <a:endParaRPr lang="zh-CN" altLang="en-US"/>
            </a:p>
          </p:txBody>
        </p:sp>
        <p:sp>
          <p:nvSpPr>
            <p:cNvPr id="779279" name="Text Box 15"/>
            <p:cNvSpPr txBox="1">
              <a:spLocks noChangeArrowheads="1"/>
            </p:cNvSpPr>
            <p:nvPr/>
          </p:nvSpPr>
          <p:spPr bwMode="auto">
            <a:xfrm>
              <a:off x="5063" y="1366"/>
              <a:ext cx="340" cy="1210"/>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000">
                  <a:latin typeface="Arial" charset="0"/>
                </a:rPr>
                <a:t>存储器操作数</a:t>
              </a:r>
            </a:p>
          </p:txBody>
        </p:sp>
      </p:grpSp>
      <p:sp>
        <p:nvSpPr>
          <p:cNvPr id="779280" name="Text Box 16"/>
          <p:cNvSpPr txBox="1">
            <a:spLocks noChangeArrowheads="1"/>
          </p:cNvSpPr>
          <p:nvPr/>
        </p:nvSpPr>
        <p:spPr bwMode="auto">
          <a:xfrm>
            <a:off x="6192838" y="4194175"/>
            <a:ext cx="2519362" cy="381000"/>
          </a:xfrm>
          <a:prstGeom prst="rect">
            <a:avLst/>
          </a:prstGeom>
          <a:noFill/>
          <a:ln w="9525">
            <a:noFill/>
            <a:miter lim="800000"/>
            <a:headEnd/>
            <a:tailEnd/>
          </a:ln>
          <a:effectLst/>
        </p:spPr>
        <p:txBody>
          <a:bodyPr>
            <a:spAutoFit/>
          </a:bodyPr>
          <a:lstStyle/>
          <a:p>
            <a:pPr eaLnBrk="1" hangingPunct="1">
              <a:spcBef>
                <a:spcPct val="50000"/>
              </a:spcBef>
            </a:pPr>
            <a:r>
              <a:rPr lang="zh-CN" altLang="en-US" sz="1900">
                <a:solidFill>
                  <a:srgbClr val="007635"/>
                </a:solidFill>
                <a:latin typeface="Arial" charset="0"/>
              </a:rPr>
              <a:t>跳转目标指令地址</a:t>
            </a:r>
          </a:p>
        </p:txBody>
      </p:sp>
      <p:sp>
        <p:nvSpPr>
          <p:cNvPr id="779281" name="Rectangle 17"/>
          <p:cNvSpPr>
            <a:spLocks noChangeArrowheads="1"/>
          </p:cNvSpPr>
          <p:nvPr/>
        </p:nvSpPr>
        <p:spPr bwMode="auto">
          <a:xfrm>
            <a:off x="161925" y="1179513"/>
            <a:ext cx="8596313" cy="358775"/>
          </a:xfrm>
          <a:prstGeom prst="rect">
            <a:avLst/>
          </a:prstGeom>
          <a:solidFill>
            <a:srgbClr val="FFFF00">
              <a:alpha val="28999"/>
            </a:srgbClr>
          </a:solidFill>
          <a:ln w="9525" algn="ctr">
            <a:noFill/>
            <a:miter lim="800000"/>
            <a:headEnd/>
            <a:tailEnd/>
          </a:ln>
          <a:effectLst/>
        </p:spPr>
        <p:txBody>
          <a:bodyPr wrap="none" anchor="ctr"/>
          <a:lstStyle/>
          <a:p>
            <a:endParaRPr lang="zh-CN" altLang="en-US"/>
          </a:p>
        </p:txBody>
      </p:sp>
      <p:sp>
        <p:nvSpPr>
          <p:cNvPr id="779282" name="Rectangle 18"/>
          <p:cNvSpPr>
            <a:spLocks noChangeArrowheads="1"/>
          </p:cNvSpPr>
          <p:nvPr/>
        </p:nvSpPr>
        <p:spPr bwMode="auto">
          <a:xfrm>
            <a:off x="206375" y="1584325"/>
            <a:ext cx="8551863" cy="358775"/>
          </a:xfrm>
          <a:prstGeom prst="rect">
            <a:avLst/>
          </a:prstGeom>
          <a:solidFill>
            <a:srgbClr val="000080">
              <a:alpha val="41000"/>
            </a:srgbClr>
          </a:solidFill>
          <a:ln w="9525" algn="ctr">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46798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81"/>
                                        </p:tgtEl>
                                        <p:attrNameLst>
                                          <p:attrName>style.visibility</p:attrName>
                                        </p:attrNameLst>
                                      </p:cBhvr>
                                      <p:to>
                                        <p:strVal val="visible"/>
                                      </p:to>
                                    </p:set>
                                    <p:animEffect transition="in" filter="blinds(horizontal)">
                                      <p:cBhvr>
                                        <p:cTn id="7" dur="500"/>
                                        <p:tgtEl>
                                          <p:spTgt spid="7792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82"/>
                                        </p:tgtEl>
                                        <p:attrNameLst>
                                          <p:attrName>style.visibility</p:attrName>
                                        </p:attrNameLst>
                                      </p:cBhvr>
                                      <p:to>
                                        <p:strVal val="visible"/>
                                      </p:to>
                                    </p:set>
                                    <p:animEffect transition="in" filter="blinds(horizontal)">
                                      <p:cBhvr>
                                        <p:cTn id="12" dur="500"/>
                                        <p:tgtEl>
                                          <p:spTgt spid="7792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69"/>
                                        </p:tgtEl>
                                        <p:attrNameLst>
                                          <p:attrName>style.visibility</p:attrName>
                                        </p:attrNameLst>
                                      </p:cBhvr>
                                      <p:to>
                                        <p:strVal val="visible"/>
                                      </p:to>
                                    </p:set>
                                    <p:animEffect transition="in" filter="blinds(horizontal)">
                                      <p:cBhvr>
                                        <p:cTn id="17" dur="500"/>
                                        <p:tgtEl>
                                          <p:spTgt spid="7792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9277"/>
                                        </p:tgtEl>
                                        <p:attrNameLst>
                                          <p:attrName>style.visibility</p:attrName>
                                        </p:attrNameLst>
                                      </p:cBhvr>
                                      <p:to>
                                        <p:strVal val="visible"/>
                                      </p:to>
                                    </p:set>
                                    <p:animEffect transition="in" filter="blinds(horizontal)">
                                      <p:cBhvr>
                                        <p:cTn id="22" dur="500"/>
                                        <p:tgtEl>
                                          <p:spTgt spid="7792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9267">
                                            <p:txEl>
                                              <p:pRg st="0" end="0"/>
                                            </p:txEl>
                                          </p:spTgt>
                                        </p:tgtEl>
                                        <p:attrNameLst>
                                          <p:attrName>style.visibility</p:attrName>
                                        </p:attrNameLst>
                                      </p:cBhvr>
                                      <p:to>
                                        <p:strVal val="visible"/>
                                      </p:to>
                                    </p:set>
                                    <p:animEffect transition="in" filter="blinds(horizontal)">
                                      <p:cBhvr>
                                        <p:cTn id="27" dur="500"/>
                                        <p:tgtEl>
                                          <p:spTgt spid="7792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9274"/>
                                        </p:tgtEl>
                                        <p:attrNameLst>
                                          <p:attrName>style.visibility</p:attrName>
                                        </p:attrNameLst>
                                      </p:cBhvr>
                                      <p:to>
                                        <p:strVal val="visible"/>
                                      </p:to>
                                    </p:set>
                                    <p:animEffect transition="in" filter="blinds(horizontal)">
                                      <p:cBhvr>
                                        <p:cTn id="32" dur="500"/>
                                        <p:tgtEl>
                                          <p:spTgt spid="7792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9267">
                                            <p:txEl>
                                              <p:pRg st="1" end="1"/>
                                            </p:txEl>
                                          </p:spTgt>
                                        </p:tgtEl>
                                        <p:attrNameLst>
                                          <p:attrName>style.visibility</p:attrName>
                                        </p:attrNameLst>
                                      </p:cBhvr>
                                      <p:to>
                                        <p:strVal val="visible"/>
                                      </p:to>
                                    </p:set>
                                    <p:animEffect transition="in" filter="blinds(horizontal)">
                                      <p:cBhvr>
                                        <p:cTn id="37" dur="500"/>
                                        <p:tgtEl>
                                          <p:spTgt spid="77926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9271"/>
                                        </p:tgtEl>
                                        <p:attrNameLst>
                                          <p:attrName>style.visibility</p:attrName>
                                        </p:attrNameLst>
                                      </p:cBhvr>
                                      <p:to>
                                        <p:strVal val="visible"/>
                                      </p:to>
                                    </p:set>
                                    <p:animEffect transition="in" filter="blinds(horizontal)">
                                      <p:cBhvr>
                                        <p:cTn id="42" dur="500"/>
                                        <p:tgtEl>
                                          <p:spTgt spid="77927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79267">
                                            <p:txEl>
                                              <p:pRg st="2" end="2"/>
                                            </p:txEl>
                                          </p:spTgt>
                                        </p:tgtEl>
                                        <p:attrNameLst>
                                          <p:attrName>style.visibility</p:attrName>
                                        </p:attrNameLst>
                                      </p:cBhvr>
                                      <p:to>
                                        <p:strVal val="visible"/>
                                      </p:to>
                                    </p:set>
                                    <p:animEffect transition="in" filter="blinds(horizontal)">
                                      <p:cBhvr>
                                        <p:cTn id="47" dur="500"/>
                                        <p:tgtEl>
                                          <p:spTgt spid="77926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79270"/>
                                        </p:tgtEl>
                                        <p:attrNameLst>
                                          <p:attrName>style.visibility</p:attrName>
                                        </p:attrNameLst>
                                      </p:cBhvr>
                                      <p:to>
                                        <p:strVal val="visible"/>
                                      </p:to>
                                    </p:set>
                                    <p:animEffect transition="in" filter="blinds(horizontal)">
                                      <p:cBhvr>
                                        <p:cTn id="52" dur="500"/>
                                        <p:tgtEl>
                                          <p:spTgt spid="77927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9280"/>
                                        </p:tgtEl>
                                        <p:attrNameLst>
                                          <p:attrName>style.visibility</p:attrName>
                                        </p:attrNameLst>
                                      </p:cBhvr>
                                      <p:to>
                                        <p:strVal val="visible"/>
                                      </p:to>
                                    </p:set>
                                    <p:animEffect transition="in" filter="blinds(horizontal)">
                                      <p:cBhvr>
                                        <p:cTn id="57" dur="500"/>
                                        <p:tgtEl>
                                          <p:spTgt spid="77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9" grpId="0" animBg="1"/>
      <p:bldP spid="779270" grpId="0" animBg="1"/>
      <p:bldP spid="779280" grpId="0"/>
      <p:bldP spid="779281" grpId="0" animBg="1"/>
      <p:bldP spid="7792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457200" y="98425"/>
            <a:ext cx="8229600" cy="561975"/>
          </a:xfrm>
        </p:spPr>
        <p:txBody>
          <a:bodyPr/>
          <a:lstStyle/>
          <a:p>
            <a:r>
              <a:rPr lang="zh-CN" altLang="en-US" sz="3600" smtClean="0"/>
              <a:t>存储器操作数的寻址方式</a:t>
            </a:r>
          </a:p>
        </p:txBody>
      </p:sp>
      <p:sp>
        <p:nvSpPr>
          <p:cNvPr id="755715" name="Rectangle 3"/>
          <p:cNvSpPr>
            <a:spLocks noGrp="1" noChangeArrowheads="1"/>
          </p:cNvSpPr>
          <p:nvPr>
            <p:ph type="body" idx="1"/>
          </p:nvPr>
        </p:nvSpPr>
        <p:spPr>
          <a:xfrm>
            <a:off x="468313" y="684213"/>
            <a:ext cx="3113087" cy="2278062"/>
          </a:xfrm>
        </p:spPr>
        <p:txBody>
          <a:bodyPr/>
          <a:lstStyle/>
          <a:p>
            <a:pPr>
              <a:lnSpc>
                <a:spcPct val="100000"/>
              </a:lnSpc>
              <a:buFontTx/>
              <a:buNone/>
            </a:pPr>
            <a:r>
              <a:rPr lang="en-US" altLang="zh-CN" smtClean="0"/>
              <a:t>int x</a:t>
            </a:r>
            <a:r>
              <a:rPr lang="zh-CN" altLang="en-US" smtClean="0"/>
              <a:t>；</a:t>
            </a:r>
          </a:p>
          <a:p>
            <a:pPr>
              <a:lnSpc>
                <a:spcPct val="100000"/>
              </a:lnSpc>
              <a:buFontTx/>
              <a:buNone/>
            </a:pPr>
            <a:r>
              <a:rPr lang="en-US" altLang="zh-CN" smtClean="0"/>
              <a:t>float a[100];</a:t>
            </a:r>
          </a:p>
          <a:p>
            <a:pPr>
              <a:lnSpc>
                <a:spcPct val="100000"/>
              </a:lnSpc>
              <a:buFontTx/>
              <a:buNone/>
            </a:pPr>
            <a:r>
              <a:rPr lang="en-US" altLang="zh-CN" smtClean="0"/>
              <a:t>short b[4][4];</a:t>
            </a:r>
          </a:p>
          <a:p>
            <a:pPr>
              <a:lnSpc>
                <a:spcPct val="100000"/>
              </a:lnSpc>
              <a:buFontTx/>
              <a:buNone/>
            </a:pPr>
            <a:r>
              <a:rPr lang="en-US" altLang="zh-CN" smtClean="0"/>
              <a:t>char c;</a:t>
            </a:r>
          </a:p>
          <a:p>
            <a:pPr>
              <a:lnSpc>
                <a:spcPct val="100000"/>
              </a:lnSpc>
              <a:buFontTx/>
              <a:buNone/>
            </a:pPr>
            <a:r>
              <a:rPr lang="en-US" altLang="zh-CN" smtClean="0"/>
              <a:t>double d[10]; </a:t>
            </a:r>
          </a:p>
        </p:txBody>
      </p:sp>
      <p:sp>
        <p:nvSpPr>
          <p:cNvPr id="755716" name="Text Box 4"/>
          <p:cNvSpPr txBox="1">
            <a:spLocks noChangeArrowheads="1"/>
          </p:cNvSpPr>
          <p:nvPr/>
        </p:nvSpPr>
        <p:spPr bwMode="auto">
          <a:xfrm>
            <a:off x="296863" y="3203575"/>
            <a:ext cx="4275137" cy="3409950"/>
          </a:xfrm>
          <a:prstGeom prst="rect">
            <a:avLst/>
          </a:prstGeom>
          <a:noFill/>
          <a:ln w="9525">
            <a:noFill/>
            <a:miter lim="800000"/>
            <a:headEnd/>
            <a:tailEnd/>
          </a:ln>
          <a:effectLst/>
        </p:spPr>
        <p:txBody>
          <a:bodyPr>
            <a:spAutoFit/>
          </a:bodyPr>
          <a:lstStyle/>
          <a:p>
            <a:pPr eaLnBrk="1" hangingPunct="1">
              <a:spcBef>
                <a:spcPct val="5000"/>
              </a:spcBef>
            </a:pPr>
            <a:r>
              <a:rPr lang="en-US" altLang="zh-CN" sz="2200">
                <a:solidFill>
                  <a:srgbClr val="CC3300"/>
                </a:solidFill>
              </a:rPr>
              <a:t>a[i]</a:t>
            </a:r>
            <a:r>
              <a:rPr lang="zh-CN" altLang="en-US" sz="2200">
                <a:solidFill>
                  <a:srgbClr val="CC3300"/>
                </a:solidFill>
              </a:rPr>
              <a:t>的地址如何计算？</a:t>
            </a:r>
          </a:p>
          <a:p>
            <a:pPr eaLnBrk="1" hangingPunct="1">
              <a:spcBef>
                <a:spcPct val="5000"/>
              </a:spcBef>
            </a:pPr>
            <a:r>
              <a:rPr lang="en-US" altLang="zh-CN" sz="2200">
                <a:solidFill>
                  <a:srgbClr val="008000"/>
                </a:solidFill>
              </a:rPr>
              <a:t>104</a:t>
            </a:r>
            <a:r>
              <a:rPr lang="en-US" altLang="zh-CN" sz="2200"/>
              <a:t>+i×</a:t>
            </a:r>
            <a:r>
              <a:rPr lang="en-US" altLang="zh-CN" sz="2200">
                <a:solidFill>
                  <a:srgbClr val="FF3300"/>
                </a:solidFill>
              </a:rPr>
              <a:t>4</a:t>
            </a:r>
          </a:p>
          <a:p>
            <a:pPr eaLnBrk="1" hangingPunct="1">
              <a:spcBef>
                <a:spcPct val="5000"/>
              </a:spcBef>
            </a:pPr>
            <a:r>
              <a:rPr lang="en-US" altLang="zh-CN" sz="2200"/>
              <a:t>i=99</a:t>
            </a:r>
            <a:r>
              <a:rPr lang="zh-CN" altLang="en-US" sz="2200"/>
              <a:t>时，</a:t>
            </a:r>
            <a:r>
              <a:rPr lang="en-US" altLang="zh-CN" sz="2200"/>
              <a:t>104+99×4=500</a:t>
            </a:r>
          </a:p>
          <a:p>
            <a:pPr eaLnBrk="1" hangingPunct="1">
              <a:spcBef>
                <a:spcPct val="30000"/>
              </a:spcBef>
            </a:pPr>
            <a:r>
              <a:rPr lang="en-US" altLang="zh-CN" sz="2200">
                <a:solidFill>
                  <a:srgbClr val="CC3300"/>
                </a:solidFill>
              </a:rPr>
              <a:t>b[i][j]</a:t>
            </a:r>
            <a:r>
              <a:rPr lang="zh-CN" altLang="en-US" sz="2200">
                <a:solidFill>
                  <a:srgbClr val="CC3300"/>
                </a:solidFill>
              </a:rPr>
              <a:t>的地址如何计算？</a:t>
            </a:r>
          </a:p>
          <a:p>
            <a:pPr eaLnBrk="1" hangingPunct="1">
              <a:spcBef>
                <a:spcPct val="5000"/>
              </a:spcBef>
            </a:pPr>
            <a:r>
              <a:rPr lang="en-US" altLang="zh-CN" sz="2200">
                <a:solidFill>
                  <a:srgbClr val="008000"/>
                </a:solidFill>
              </a:rPr>
              <a:t>504</a:t>
            </a:r>
            <a:r>
              <a:rPr lang="en-US" altLang="zh-CN" sz="2200"/>
              <a:t>+</a:t>
            </a:r>
            <a:r>
              <a:rPr lang="en-US" altLang="zh-CN" sz="2200">
                <a:solidFill>
                  <a:srgbClr val="3333CC"/>
                </a:solidFill>
              </a:rPr>
              <a:t>i×8</a:t>
            </a:r>
            <a:r>
              <a:rPr lang="en-US" altLang="zh-CN" sz="2200"/>
              <a:t>+j×</a:t>
            </a:r>
            <a:r>
              <a:rPr lang="en-US" altLang="zh-CN" sz="2200">
                <a:solidFill>
                  <a:srgbClr val="FF3300"/>
                </a:solidFill>
              </a:rPr>
              <a:t>2</a:t>
            </a:r>
          </a:p>
          <a:p>
            <a:pPr eaLnBrk="1" hangingPunct="1">
              <a:spcBef>
                <a:spcPct val="5000"/>
              </a:spcBef>
            </a:pPr>
            <a:r>
              <a:rPr lang="en-US" altLang="zh-CN" sz="2200"/>
              <a:t>i=3</a:t>
            </a:r>
            <a:r>
              <a:rPr lang="zh-CN" altLang="en-US" sz="2200"/>
              <a:t>、</a:t>
            </a:r>
            <a:r>
              <a:rPr lang="en-US" altLang="zh-CN" sz="2200"/>
              <a:t>j=2</a:t>
            </a:r>
            <a:r>
              <a:rPr lang="zh-CN" altLang="en-US" sz="2200"/>
              <a:t>时，</a:t>
            </a:r>
            <a:r>
              <a:rPr lang="en-US" altLang="zh-CN" sz="2200"/>
              <a:t>504+24+4=532</a:t>
            </a:r>
          </a:p>
          <a:p>
            <a:pPr eaLnBrk="1" hangingPunct="1">
              <a:spcBef>
                <a:spcPct val="40000"/>
              </a:spcBef>
            </a:pPr>
            <a:r>
              <a:rPr lang="en-US" altLang="zh-CN" sz="2200">
                <a:solidFill>
                  <a:srgbClr val="CC3300"/>
                </a:solidFill>
              </a:rPr>
              <a:t>d[i]</a:t>
            </a:r>
            <a:r>
              <a:rPr lang="zh-CN" altLang="en-US" sz="2200">
                <a:solidFill>
                  <a:srgbClr val="CC3300"/>
                </a:solidFill>
              </a:rPr>
              <a:t>的地址如何计算？</a:t>
            </a:r>
          </a:p>
          <a:p>
            <a:pPr eaLnBrk="1" hangingPunct="1"/>
            <a:r>
              <a:rPr lang="en-US" altLang="zh-CN" sz="2200">
                <a:solidFill>
                  <a:srgbClr val="008000"/>
                </a:solidFill>
              </a:rPr>
              <a:t>544</a:t>
            </a:r>
            <a:r>
              <a:rPr lang="en-US" altLang="zh-CN" sz="2200"/>
              <a:t>+i×</a:t>
            </a:r>
            <a:r>
              <a:rPr lang="en-US" altLang="zh-CN" sz="2200">
                <a:solidFill>
                  <a:srgbClr val="FF3300"/>
                </a:solidFill>
              </a:rPr>
              <a:t>8</a:t>
            </a:r>
          </a:p>
          <a:p>
            <a:pPr eaLnBrk="1" hangingPunct="1"/>
            <a:r>
              <a:rPr lang="en-US" altLang="zh-CN" sz="2200"/>
              <a:t>i=9</a:t>
            </a:r>
            <a:r>
              <a:rPr lang="zh-CN" altLang="en-US" sz="2200"/>
              <a:t>时，</a:t>
            </a:r>
            <a:r>
              <a:rPr lang="en-US" altLang="zh-CN" sz="2200"/>
              <a:t>544+9×8=616</a:t>
            </a:r>
          </a:p>
        </p:txBody>
      </p:sp>
      <p:grpSp>
        <p:nvGrpSpPr>
          <p:cNvPr id="755717" name="Group 5"/>
          <p:cNvGrpSpPr>
            <a:grpSpLocks/>
          </p:cNvGrpSpPr>
          <p:nvPr/>
        </p:nvGrpSpPr>
        <p:grpSpPr bwMode="auto">
          <a:xfrm>
            <a:off x="4886325" y="684213"/>
            <a:ext cx="4211638" cy="6030912"/>
            <a:chOff x="3022" y="459"/>
            <a:chExt cx="2653" cy="3799"/>
          </a:xfrm>
        </p:grpSpPr>
        <p:sp>
          <p:nvSpPr>
            <p:cNvPr id="755718" name="Rectangle 6"/>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55719" name="Text Box 7"/>
            <p:cNvSpPr txBox="1">
              <a:spLocks noChangeArrowheads="1"/>
            </p:cNvSpPr>
            <p:nvPr/>
          </p:nvSpPr>
          <p:spPr bwMode="auto">
            <a:xfrm>
              <a:off x="3022" y="459"/>
              <a:ext cx="2296"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charset="0"/>
                  <a:ea typeface="宋体" pitchFamily="2" charset="-122"/>
                </a:rPr>
                <a:t>b31			     b0</a:t>
              </a:r>
            </a:p>
          </p:txBody>
        </p:sp>
        <p:sp>
          <p:nvSpPr>
            <p:cNvPr id="755720" name="Line 8"/>
            <p:cNvSpPr>
              <a:spLocks noChangeShapeType="1"/>
            </p:cNvSpPr>
            <p:nvPr/>
          </p:nvSpPr>
          <p:spPr bwMode="auto">
            <a:xfrm flipV="1">
              <a:off x="3050" y="3975"/>
              <a:ext cx="2155" cy="0"/>
            </a:xfrm>
            <a:prstGeom prst="line">
              <a:avLst/>
            </a:prstGeom>
            <a:noFill/>
            <a:ln w="9525">
              <a:solidFill>
                <a:schemeClr val="tx1"/>
              </a:solidFill>
              <a:round/>
              <a:headEnd/>
              <a:tailEnd/>
            </a:ln>
            <a:effectLst/>
          </p:spPr>
          <p:txBody>
            <a:bodyPr/>
            <a:lstStyle/>
            <a:p>
              <a:endParaRPr lang="zh-CN" altLang="en-US"/>
            </a:p>
          </p:txBody>
        </p:sp>
        <p:sp>
          <p:nvSpPr>
            <p:cNvPr id="755721" name="Line 9"/>
            <p:cNvSpPr>
              <a:spLocks noChangeShapeType="1"/>
            </p:cNvSpPr>
            <p:nvPr/>
          </p:nvSpPr>
          <p:spPr bwMode="auto">
            <a:xfrm flipV="1">
              <a:off x="3050" y="3266"/>
              <a:ext cx="2155" cy="0"/>
            </a:xfrm>
            <a:prstGeom prst="line">
              <a:avLst/>
            </a:prstGeom>
            <a:noFill/>
            <a:ln w="9525">
              <a:solidFill>
                <a:schemeClr val="tx1"/>
              </a:solidFill>
              <a:round/>
              <a:headEnd/>
              <a:tailEnd/>
            </a:ln>
            <a:effectLst/>
          </p:spPr>
          <p:txBody>
            <a:bodyPr/>
            <a:lstStyle/>
            <a:p>
              <a:endParaRPr lang="zh-CN" altLang="en-US"/>
            </a:p>
          </p:txBody>
        </p:sp>
        <p:sp>
          <p:nvSpPr>
            <p:cNvPr id="755722" name="Text Box 10"/>
            <p:cNvSpPr txBox="1">
              <a:spLocks noChangeArrowheads="1"/>
            </p:cNvSpPr>
            <p:nvPr/>
          </p:nvSpPr>
          <p:spPr bwMode="auto">
            <a:xfrm>
              <a:off x="3929" y="3725"/>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x</a:t>
              </a:r>
            </a:p>
          </p:txBody>
        </p:sp>
        <p:sp>
          <p:nvSpPr>
            <p:cNvPr id="755723" name="Line 11"/>
            <p:cNvSpPr>
              <a:spLocks noChangeShapeType="1"/>
            </p:cNvSpPr>
            <p:nvPr/>
          </p:nvSpPr>
          <p:spPr bwMode="auto">
            <a:xfrm flipV="1">
              <a:off x="3050" y="3744"/>
              <a:ext cx="2155" cy="0"/>
            </a:xfrm>
            <a:prstGeom prst="line">
              <a:avLst/>
            </a:prstGeom>
            <a:noFill/>
            <a:ln w="9525">
              <a:solidFill>
                <a:schemeClr val="tx1"/>
              </a:solidFill>
              <a:round/>
              <a:headEnd/>
              <a:tailEnd/>
            </a:ln>
            <a:effectLst/>
          </p:spPr>
          <p:txBody>
            <a:bodyPr/>
            <a:lstStyle/>
            <a:p>
              <a:endParaRPr lang="zh-CN" altLang="en-US"/>
            </a:p>
          </p:txBody>
        </p:sp>
        <p:sp>
          <p:nvSpPr>
            <p:cNvPr id="755724" name="Line 12"/>
            <p:cNvSpPr>
              <a:spLocks noChangeShapeType="1"/>
            </p:cNvSpPr>
            <p:nvPr/>
          </p:nvSpPr>
          <p:spPr bwMode="auto">
            <a:xfrm flipV="1">
              <a:off x="3050" y="3489"/>
              <a:ext cx="2155" cy="0"/>
            </a:xfrm>
            <a:prstGeom prst="line">
              <a:avLst/>
            </a:prstGeom>
            <a:noFill/>
            <a:ln w="9525">
              <a:solidFill>
                <a:schemeClr val="tx1"/>
              </a:solidFill>
              <a:round/>
              <a:headEnd/>
              <a:tailEnd/>
            </a:ln>
            <a:effectLst/>
          </p:spPr>
          <p:txBody>
            <a:bodyPr/>
            <a:lstStyle/>
            <a:p>
              <a:endParaRPr lang="zh-CN" altLang="en-US"/>
            </a:p>
          </p:txBody>
        </p:sp>
        <p:sp>
          <p:nvSpPr>
            <p:cNvPr id="755725" name="Text Box 13"/>
            <p:cNvSpPr txBox="1">
              <a:spLocks noChangeArrowheads="1"/>
            </p:cNvSpPr>
            <p:nvPr/>
          </p:nvSpPr>
          <p:spPr bwMode="auto">
            <a:xfrm>
              <a:off x="3816" y="3489"/>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a[0]</a:t>
              </a:r>
            </a:p>
          </p:txBody>
        </p:sp>
        <p:sp>
          <p:nvSpPr>
            <p:cNvPr id="755726" name="Line 14"/>
            <p:cNvSpPr>
              <a:spLocks noChangeShapeType="1"/>
            </p:cNvSpPr>
            <p:nvPr/>
          </p:nvSpPr>
          <p:spPr bwMode="auto">
            <a:xfrm flipV="1">
              <a:off x="3050" y="2982"/>
              <a:ext cx="2155" cy="0"/>
            </a:xfrm>
            <a:prstGeom prst="line">
              <a:avLst/>
            </a:prstGeom>
            <a:noFill/>
            <a:ln w="9525">
              <a:solidFill>
                <a:schemeClr val="tx1"/>
              </a:solidFill>
              <a:round/>
              <a:headEnd/>
              <a:tailEnd/>
            </a:ln>
            <a:effectLst/>
          </p:spPr>
          <p:txBody>
            <a:bodyPr/>
            <a:lstStyle/>
            <a:p>
              <a:endParaRPr lang="zh-CN" altLang="en-US"/>
            </a:p>
          </p:txBody>
        </p:sp>
        <p:sp>
          <p:nvSpPr>
            <p:cNvPr id="755727" name="Text Box 15"/>
            <p:cNvSpPr txBox="1">
              <a:spLocks noChangeArrowheads="1"/>
            </p:cNvSpPr>
            <p:nvPr/>
          </p:nvSpPr>
          <p:spPr bwMode="auto">
            <a:xfrm>
              <a:off x="3787" y="3011"/>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a[99]</a:t>
              </a:r>
            </a:p>
          </p:txBody>
        </p:sp>
        <p:sp>
          <p:nvSpPr>
            <p:cNvPr id="755728" name="Line 16"/>
            <p:cNvSpPr>
              <a:spLocks noChangeShapeType="1"/>
            </p:cNvSpPr>
            <p:nvPr/>
          </p:nvSpPr>
          <p:spPr bwMode="auto">
            <a:xfrm>
              <a:off x="4071" y="3294"/>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55729" name="Line 17"/>
            <p:cNvSpPr>
              <a:spLocks noChangeShapeType="1"/>
            </p:cNvSpPr>
            <p:nvPr/>
          </p:nvSpPr>
          <p:spPr bwMode="auto">
            <a:xfrm flipV="1">
              <a:off x="3050" y="2727"/>
              <a:ext cx="2155" cy="0"/>
            </a:xfrm>
            <a:prstGeom prst="line">
              <a:avLst/>
            </a:prstGeom>
            <a:noFill/>
            <a:ln w="9525">
              <a:solidFill>
                <a:schemeClr val="tx1"/>
              </a:solidFill>
              <a:round/>
              <a:headEnd/>
              <a:tailEnd/>
            </a:ln>
            <a:effectLst/>
          </p:spPr>
          <p:txBody>
            <a:bodyPr/>
            <a:lstStyle/>
            <a:p>
              <a:endParaRPr lang="zh-CN" altLang="en-US"/>
            </a:p>
          </p:txBody>
        </p:sp>
        <p:sp>
          <p:nvSpPr>
            <p:cNvPr id="755730" name="Text Box 18"/>
            <p:cNvSpPr txBox="1">
              <a:spLocks noChangeArrowheads="1"/>
            </p:cNvSpPr>
            <p:nvPr/>
          </p:nvSpPr>
          <p:spPr bwMode="auto">
            <a:xfrm>
              <a:off x="3220"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b[0][1]</a:t>
              </a:r>
            </a:p>
          </p:txBody>
        </p:sp>
        <p:sp>
          <p:nvSpPr>
            <p:cNvPr id="755731" name="Line 19"/>
            <p:cNvSpPr>
              <a:spLocks noChangeShapeType="1"/>
            </p:cNvSpPr>
            <p:nvPr/>
          </p:nvSpPr>
          <p:spPr bwMode="auto">
            <a:xfrm>
              <a:off x="4099" y="2727"/>
              <a:ext cx="0" cy="255"/>
            </a:xfrm>
            <a:prstGeom prst="line">
              <a:avLst/>
            </a:prstGeom>
            <a:noFill/>
            <a:ln w="9525">
              <a:solidFill>
                <a:schemeClr val="tx1"/>
              </a:solidFill>
              <a:round/>
              <a:headEnd/>
              <a:tailEnd/>
            </a:ln>
            <a:effectLst/>
          </p:spPr>
          <p:txBody>
            <a:bodyPr/>
            <a:lstStyle/>
            <a:p>
              <a:endParaRPr lang="zh-CN" altLang="en-US"/>
            </a:p>
          </p:txBody>
        </p:sp>
        <p:sp>
          <p:nvSpPr>
            <p:cNvPr id="755732" name="Text Box 20"/>
            <p:cNvSpPr txBox="1">
              <a:spLocks noChangeArrowheads="1"/>
            </p:cNvSpPr>
            <p:nvPr/>
          </p:nvSpPr>
          <p:spPr bwMode="auto">
            <a:xfrm>
              <a:off x="5176" y="3744"/>
              <a:ext cx="49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100</a:t>
              </a:r>
            </a:p>
          </p:txBody>
        </p:sp>
        <p:sp>
          <p:nvSpPr>
            <p:cNvPr id="755733" name="Text Box 21"/>
            <p:cNvSpPr txBox="1">
              <a:spLocks noChangeArrowheads="1"/>
            </p:cNvSpPr>
            <p:nvPr/>
          </p:nvSpPr>
          <p:spPr bwMode="auto">
            <a:xfrm>
              <a:off x="5176" y="351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104</a:t>
              </a:r>
            </a:p>
          </p:txBody>
        </p:sp>
        <p:sp>
          <p:nvSpPr>
            <p:cNvPr id="755734" name="Text Box 22"/>
            <p:cNvSpPr txBox="1">
              <a:spLocks noChangeArrowheads="1"/>
            </p:cNvSpPr>
            <p:nvPr/>
          </p:nvSpPr>
          <p:spPr bwMode="auto">
            <a:xfrm>
              <a:off x="4269"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b[0][0]</a:t>
              </a:r>
            </a:p>
          </p:txBody>
        </p:sp>
        <p:sp>
          <p:nvSpPr>
            <p:cNvPr id="755735" name="Line 23"/>
            <p:cNvSpPr>
              <a:spLocks noChangeShapeType="1"/>
            </p:cNvSpPr>
            <p:nvPr/>
          </p:nvSpPr>
          <p:spPr bwMode="auto">
            <a:xfrm flipV="1">
              <a:off x="3050" y="2444"/>
              <a:ext cx="2155" cy="0"/>
            </a:xfrm>
            <a:prstGeom prst="line">
              <a:avLst/>
            </a:prstGeom>
            <a:noFill/>
            <a:ln w="9525">
              <a:solidFill>
                <a:schemeClr val="tx1"/>
              </a:solidFill>
              <a:round/>
              <a:headEnd/>
              <a:tailEnd/>
            </a:ln>
            <a:effectLst/>
          </p:spPr>
          <p:txBody>
            <a:bodyPr/>
            <a:lstStyle/>
            <a:p>
              <a:endParaRPr lang="zh-CN" altLang="en-US"/>
            </a:p>
          </p:txBody>
        </p:sp>
        <p:sp>
          <p:nvSpPr>
            <p:cNvPr id="755736" name="Line 24"/>
            <p:cNvSpPr>
              <a:spLocks noChangeShapeType="1"/>
            </p:cNvSpPr>
            <p:nvPr/>
          </p:nvSpPr>
          <p:spPr bwMode="auto">
            <a:xfrm flipV="1">
              <a:off x="3050" y="2189"/>
              <a:ext cx="2155" cy="0"/>
            </a:xfrm>
            <a:prstGeom prst="line">
              <a:avLst/>
            </a:prstGeom>
            <a:noFill/>
            <a:ln w="9525">
              <a:solidFill>
                <a:schemeClr val="tx1"/>
              </a:solidFill>
              <a:round/>
              <a:headEnd/>
              <a:tailEnd/>
            </a:ln>
            <a:effectLst/>
          </p:spPr>
          <p:txBody>
            <a:bodyPr/>
            <a:lstStyle/>
            <a:p>
              <a:endParaRPr lang="zh-CN" altLang="en-US"/>
            </a:p>
          </p:txBody>
        </p:sp>
        <p:sp>
          <p:nvSpPr>
            <p:cNvPr id="755737" name="Text Box 25"/>
            <p:cNvSpPr txBox="1">
              <a:spLocks noChangeArrowheads="1"/>
            </p:cNvSpPr>
            <p:nvPr/>
          </p:nvSpPr>
          <p:spPr bwMode="auto">
            <a:xfrm>
              <a:off x="3220"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b[3][3]</a:t>
              </a:r>
            </a:p>
          </p:txBody>
        </p:sp>
        <p:sp>
          <p:nvSpPr>
            <p:cNvPr id="755738" name="Line 26"/>
            <p:cNvSpPr>
              <a:spLocks noChangeShapeType="1"/>
            </p:cNvSpPr>
            <p:nvPr/>
          </p:nvSpPr>
          <p:spPr bwMode="auto">
            <a:xfrm>
              <a:off x="4099" y="2189"/>
              <a:ext cx="0" cy="255"/>
            </a:xfrm>
            <a:prstGeom prst="line">
              <a:avLst/>
            </a:prstGeom>
            <a:noFill/>
            <a:ln w="9525">
              <a:solidFill>
                <a:schemeClr val="tx1"/>
              </a:solidFill>
              <a:round/>
              <a:headEnd/>
              <a:tailEnd/>
            </a:ln>
            <a:effectLst/>
          </p:spPr>
          <p:txBody>
            <a:bodyPr/>
            <a:lstStyle/>
            <a:p>
              <a:endParaRPr lang="zh-CN" altLang="en-US"/>
            </a:p>
          </p:txBody>
        </p:sp>
        <p:sp>
          <p:nvSpPr>
            <p:cNvPr id="755739" name="Text Box 27"/>
            <p:cNvSpPr txBox="1">
              <a:spLocks noChangeArrowheads="1"/>
            </p:cNvSpPr>
            <p:nvPr/>
          </p:nvSpPr>
          <p:spPr bwMode="auto">
            <a:xfrm>
              <a:off x="4269"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dirty="0">
                  <a:latin typeface="Arial" charset="0"/>
                </a:rPr>
                <a:t>b[3][2]</a:t>
              </a:r>
            </a:p>
          </p:txBody>
        </p:sp>
        <p:sp>
          <p:nvSpPr>
            <p:cNvPr id="755740" name="Line 28"/>
            <p:cNvSpPr>
              <a:spLocks noChangeShapeType="1"/>
            </p:cNvSpPr>
            <p:nvPr/>
          </p:nvSpPr>
          <p:spPr bwMode="auto">
            <a:xfrm>
              <a:off x="4099" y="2500"/>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55741" name="Line 29"/>
            <p:cNvSpPr>
              <a:spLocks noChangeShapeType="1"/>
            </p:cNvSpPr>
            <p:nvPr/>
          </p:nvSpPr>
          <p:spPr bwMode="auto">
            <a:xfrm flipV="1">
              <a:off x="3050" y="1962"/>
              <a:ext cx="2155" cy="0"/>
            </a:xfrm>
            <a:prstGeom prst="line">
              <a:avLst/>
            </a:prstGeom>
            <a:noFill/>
            <a:ln w="9525">
              <a:solidFill>
                <a:schemeClr val="tx1"/>
              </a:solidFill>
              <a:round/>
              <a:headEnd/>
              <a:tailEnd/>
            </a:ln>
            <a:effectLst/>
          </p:spPr>
          <p:txBody>
            <a:bodyPr/>
            <a:lstStyle/>
            <a:p>
              <a:endParaRPr lang="zh-CN" altLang="en-US"/>
            </a:p>
          </p:txBody>
        </p:sp>
        <p:sp>
          <p:nvSpPr>
            <p:cNvPr id="755742" name="Line 30"/>
            <p:cNvSpPr>
              <a:spLocks noChangeShapeType="1"/>
            </p:cNvSpPr>
            <p:nvPr/>
          </p:nvSpPr>
          <p:spPr bwMode="auto">
            <a:xfrm>
              <a:off x="4638" y="1962"/>
              <a:ext cx="0" cy="227"/>
            </a:xfrm>
            <a:prstGeom prst="line">
              <a:avLst/>
            </a:prstGeom>
            <a:noFill/>
            <a:ln w="9525">
              <a:solidFill>
                <a:schemeClr val="tx1"/>
              </a:solidFill>
              <a:round/>
              <a:headEnd/>
              <a:tailEnd/>
            </a:ln>
            <a:effectLst/>
          </p:spPr>
          <p:txBody>
            <a:bodyPr/>
            <a:lstStyle/>
            <a:p>
              <a:endParaRPr lang="zh-CN" altLang="en-US"/>
            </a:p>
          </p:txBody>
        </p:sp>
        <p:sp>
          <p:nvSpPr>
            <p:cNvPr id="755743" name="Text Box 31"/>
            <p:cNvSpPr txBox="1">
              <a:spLocks noChangeArrowheads="1"/>
            </p:cNvSpPr>
            <p:nvPr/>
          </p:nvSpPr>
          <p:spPr bwMode="auto">
            <a:xfrm>
              <a:off x="4779" y="1934"/>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c</a:t>
              </a:r>
            </a:p>
          </p:txBody>
        </p:sp>
        <p:sp>
          <p:nvSpPr>
            <p:cNvPr id="755744" name="Text Box 32"/>
            <p:cNvSpPr txBox="1">
              <a:spLocks noChangeArrowheads="1"/>
            </p:cNvSpPr>
            <p:nvPr/>
          </p:nvSpPr>
          <p:spPr bwMode="auto">
            <a:xfrm>
              <a:off x="5176" y="301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500</a:t>
              </a:r>
            </a:p>
          </p:txBody>
        </p:sp>
        <p:sp>
          <p:nvSpPr>
            <p:cNvPr id="755745" name="Text Box 33"/>
            <p:cNvSpPr txBox="1">
              <a:spLocks noChangeArrowheads="1"/>
            </p:cNvSpPr>
            <p:nvPr/>
          </p:nvSpPr>
          <p:spPr bwMode="auto">
            <a:xfrm>
              <a:off x="5176" y="2755"/>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504</a:t>
              </a:r>
            </a:p>
          </p:txBody>
        </p:sp>
        <p:sp>
          <p:nvSpPr>
            <p:cNvPr id="755746" name="Text Box 34"/>
            <p:cNvSpPr txBox="1">
              <a:spLocks noChangeArrowheads="1"/>
            </p:cNvSpPr>
            <p:nvPr/>
          </p:nvSpPr>
          <p:spPr bwMode="auto">
            <a:xfrm>
              <a:off x="5176" y="2213"/>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532</a:t>
              </a:r>
            </a:p>
          </p:txBody>
        </p:sp>
        <p:sp>
          <p:nvSpPr>
            <p:cNvPr id="755747" name="Text Box 35"/>
            <p:cNvSpPr txBox="1">
              <a:spLocks noChangeArrowheads="1"/>
            </p:cNvSpPr>
            <p:nvPr/>
          </p:nvSpPr>
          <p:spPr bwMode="auto">
            <a:xfrm>
              <a:off x="5176" y="1962"/>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536</a:t>
              </a:r>
            </a:p>
          </p:txBody>
        </p:sp>
        <p:sp>
          <p:nvSpPr>
            <p:cNvPr id="755748" name="Line 36"/>
            <p:cNvSpPr>
              <a:spLocks noChangeShapeType="1"/>
            </p:cNvSpPr>
            <p:nvPr/>
          </p:nvSpPr>
          <p:spPr bwMode="auto">
            <a:xfrm flipV="1">
              <a:off x="3050" y="1735"/>
              <a:ext cx="2155" cy="0"/>
            </a:xfrm>
            <a:prstGeom prst="line">
              <a:avLst/>
            </a:prstGeom>
            <a:noFill/>
            <a:ln w="9525">
              <a:solidFill>
                <a:schemeClr val="tx1"/>
              </a:solidFill>
              <a:round/>
              <a:headEnd/>
              <a:tailEnd/>
            </a:ln>
            <a:effectLst/>
          </p:spPr>
          <p:txBody>
            <a:bodyPr/>
            <a:lstStyle/>
            <a:p>
              <a:endParaRPr lang="zh-CN" altLang="en-US"/>
            </a:p>
          </p:txBody>
        </p:sp>
        <p:sp>
          <p:nvSpPr>
            <p:cNvPr id="755749" name="Line 37"/>
            <p:cNvSpPr>
              <a:spLocks noChangeShapeType="1"/>
            </p:cNvSpPr>
            <p:nvPr/>
          </p:nvSpPr>
          <p:spPr bwMode="auto">
            <a:xfrm flipV="1">
              <a:off x="3050" y="1367"/>
              <a:ext cx="2155" cy="0"/>
            </a:xfrm>
            <a:prstGeom prst="line">
              <a:avLst/>
            </a:prstGeom>
            <a:noFill/>
            <a:ln w="9525">
              <a:solidFill>
                <a:schemeClr val="tx1"/>
              </a:solidFill>
              <a:round/>
              <a:headEnd/>
              <a:tailEnd/>
            </a:ln>
            <a:effectLst/>
          </p:spPr>
          <p:txBody>
            <a:bodyPr/>
            <a:lstStyle/>
            <a:p>
              <a:endParaRPr lang="zh-CN" altLang="en-US"/>
            </a:p>
          </p:txBody>
        </p:sp>
        <p:sp>
          <p:nvSpPr>
            <p:cNvPr id="755750" name="Text Box 38"/>
            <p:cNvSpPr txBox="1">
              <a:spLocks noChangeArrowheads="1"/>
            </p:cNvSpPr>
            <p:nvPr/>
          </p:nvSpPr>
          <p:spPr bwMode="auto">
            <a:xfrm>
              <a:off x="5176" y="153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544</a:t>
              </a:r>
            </a:p>
          </p:txBody>
        </p:sp>
        <p:sp>
          <p:nvSpPr>
            <p:cNvPr id="755751" name="Line 39"/>
            <p:cNvSpPr>
              <a:spLocks noChangeShapeType="1"/>
            </p:cNvSpPr>
            <p:nvPr/>
          </p:nvSpPr>
          <p:spPr bwMode="auto">
            <a:xfrm flipV="1">
              <a:off x="3050" y="998"/>
              <a:ext cx="2155" cy="0"/>
            </a:xfrm>
            <a:prstGeom prst="line">
              <a:avLst/>
            </a:prstGeom>
            <a:noFill/>
            <a:ln w="9525">
              <a:solidFill>
                <a:schemeClr val="tx1"/>
              </a:solidFill>
              <a:round/>
              <a:headEnd/>
              <a:tailEnd/>
            </a:ln>
            <a:effectLst/>
          </p:spPr>
          <p:txBody>
            <a:bodyPr/>
            <a:lstStyle/>
            <a:p>
              <a:endParaRPr lang="zh-CN" altLang="en-US"/>
            </a:p>
          </p:txBody>
        </p:sp>
        <p:sp>
          <p:nvSpPr>
            <p:cNvPr id="755752" name="Line 40"/>
            <p:cNvSpPr>
              <a:spLocks noChangeShapeType="1"/>
            </p:cNvSpPr>
            <p:nvPr/>
          </p:nvSpPr>
          <p:spPr bwMode="auto">
            <a:xfrm>
              <a:off x="4071" y="4031"/>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55753" name="Line 41"/>
            <p:cNvSpPr>
              <a:spLocks noChangeShapeType="1"/>
            </p:cNvSpPr>
            <p:nvPr/>
          </p:nvSpPr>
          <p:spPr bwMode="auto">
            <a:xfrm>
              <a:off x="3050" y="1565"/>
              <a:ext cx="2155" cy="0"/>
            </a:xfrm>
            <a:prstGeom prst="line">
              <a:avLst/>
            </a:prstGeom>
            <a:noFill/>
            <a:ln w="9525">
              <a:solidFill>
                <a:schemeClr val="tx1"/>
              </a:solidFill>
              <a:round/>
              <a:headEnd/>
              <a:tailEnd/>
            </a:ln>
            <a:effectLst/>
          </p:spPr>
          <p:txBody>
            <a:bodyPr/>
            <a:lstStyle/>
            <a:p>
              <a:endParaRPr lang="zh-CN" altLang="en-US"/>
            </a:p>
          </p:txBody>
        </p:sp>
        <p:sp>
          <p:nvSpPr>
            <p:cNvPr id="755754" name="Text Box 42"/>
            <p:cNvSpPr txBox="1">
              <a:spLocks noChangeArrowheads="1"/>
            </p:cNvSpPr>
            <p:nvPr/>
          </p:nvSpPr>
          <p:spPr bwMode="auto">
            <a:xfrm>
              <a:off x="3987" y="1508"/>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dirty="0">
                  <a:latin typeface="Arial" charset="0"/>
                </a:rPr>
                <a:t>d[0]</a:t>
              </a:r>
            </a:p>
          </p:txBody>
        </p:sp>
        <p:sp>
          <p:nvSpPr>
            <p:cNvPr id="755755" name="Text Box 43"/>
            <p:cNvSpPr txBox="1">
              <a:spLocks noChangeArrowheads="1"/>
            </p:cNvSpPr>
            <p:nvPr/>
          </p:nvSpPr>
          <p:spPr bwMode="auto">
            <a:xfrm>
              <a:off x="3958" y="946"/>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dirty="0">
                  <a:latin typeface="Arial" charset="0"/>
                </a:rPr>
                <a:t>d[9]</a:t>
              </a:r>
            </a:p>
          </p:txBody>
        </p:sp>
        <p:sp>
          <p:nvSpPr>
            <p:cNvPr id="755756" name="Line 44"/>
            <p:cNvSpPr>
              <a:spLocks noChangeShapeType="1"/>
            </p:cNvSpPr>
            <p:nvPr/>
          </p:nvSpPr>
          <p:spPr bwMode="auto">
            <a:xfrm flipV="1">
              <a:off x="3050" y="1140"/>
              <a:ext cx="2155" cy="0"/>
            </a:xfrm>
            <a:prstGeom prst="line">
              <a:avLst/>
            </a:prstGeom>
            <a:noFill/>
            <a:ln w="9525">
              <a:solidFill>
                <a:schemeClr val="tx1"/>
              </a:solidFill>
              <a:round/>
              <a:headEnd/>
              <a:tailEnd/>
            </a:ln>
            <a:effectLst/>
          </p:spPr>
          <p:txBody>
            <a:bodyPr/>
            <a:lstStyle/>
            <a:p>
              <a:endParaRPr lang="zh-CN" altLang="en-US"/>
            </a:p>
          </p:txBody>
        </p:sp>
        <p:sp>
          <p:nvSpPr>
            <p:cNvPr id="755757" name="Line 45"/>
            <p:cNvSpPr>
              <a:spLocks noChangeShapeType="1"/>
            </p:cNvSpPr>
            <p:nvPr/>
          </p:nvSpPr>
          <p:spPr bwMode="auto">
            <a:xfrm>
              <a:off x="4127" y="1168"/>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55758" name="Line 46"/>
            <p:cNvSpPr>
              <a:spLocks noChangeShapeType="1"/>
            </p:cNvSpPr>
            <p:nvPr/>
          </p:nvSpPr>
          <p:spPr bwMode="auto">
            <a:xfrm flipV="1">
              <a:off x="3050" y="828"/>
              <a:ext cx="2155" cy="0"/>
            </a:xfrm>
            <a:prstGeom prst="line">
              <a:avLst/>
            </a:prstGeom>
            <a:noFill/>
            <a:ln w="9525">
              <a:solidFill>
                <a:schemeClr val="tx1"/>
              </a:solidFill>
              <a:round/>
              <a:headEnd/>
              <a:tailEnd/>
            </a:ln>
            <a:effectLst/>
          </p:spPr>
          <p:txBody>
            <a:bodyPr/>
            <a:lstStyle/>
            <a:p>
              <a:endParaRPr lang="zh-CN" altLang="en-US"/>
            </a:p>
          </p:txBody>
        </p:sp>
        <p:sp>
          <p:nvSpPr>
            <p:cNvPr id="755759" name="Text Box 47"/>
            <p:cNvSpPr txBox="1">
              <a:spLocks noChangeArrowheads="1"/>
            </p:cNvSpPr>
            <p:nvPr/>
          </p:nvSpPr>
          <p:spPr bwMode="auto">
            <a:xfrm>
              <a:off x="5176" y="94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616</a:t>
              </a:r>
            </a:p>
          </p:txBody>
        </p:sp>
      </p:grpSp>
    </p:spTree>
    <p:extLst>
      <p:ext uri="{BB962C8B-B14F-4D97-AF65-F5344CB8AC3E}">
        <p14:creationId xmlns:p14="http://schemas.microsoft.com/office/powerpoint/2010/main" val="380865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5715">
                                            <p:txEl>
                                              <p:pRg st="0" end="0"/>
                                            </p:txEl>
                                          </p:spTgt>
                                        </p:tgtEl>
                                        <p:attrNameLst>
                                          <p:attrName>style.visibility</p:attrName>
                                        </p:attrNameLst>
                                      </p:cBhvr>
                                      <p:to>
                                        <p:strVal val="visible"/>
                                      </p:to>
                                    </p:set>
                                    <p:animEffect transition="in" filter="blinds(horizontal)">
                                      <p:cBhvr>
                                        <p:cTn id="7" dur="500"/>
                                        <p:tgtEl>
                                          <p:spTgt spid="75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5715">
                                            <p:txEl>
                                              <p:pRg st="1" end="1"/>
                                            </p:txEl>
                                          </p:spTgt>
                                        </p:tgtEl>
                                        <p:attrNameLst>
                                          <p:attrName>style.visibility</p:attrName>
                                        </p:attrNameLst>
                                      </p:cBhvr>
                                      <p:to>
                                        <p:strVal val="visible"/>
                                      </p:to>
                                    </p:set>
                                    <p:animEffect transition="in" filter="blinds(horizontal)">
                                      <p:cBhvr>
                                        <p:cTn id="12" dur="500"/>
                                        <p:tgtEl>
                                          <p:spTgt spid="75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5715">
                                            <p:txEl>
                                              <p:pRg st="2" end="2"/>
                                            </p:txEl>
                                          </p:spTgt>
                                        </p:tgtEl>
                                        <p:attrNameLst>
                                          <p:attrName>style.visibility</p:attrName>
                                        </p:attrNameLst>
                                      </p:cBhvr>
                                      <p:to>
                                        <p:strVal val="visible"/>
                                      </p:to>
                                    </p:set>
                                    <p:animEffect transition="in" filter="blinds(horizontal)">
                                      <p:cBhvr>
                                        <p:cTn id="17" dur="500"/>
                                        <p:tgtEl>
                                          <p:spTgt spid="75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5715">
                                            <p:txEl>
                                              <p:pRg st="3" end="3"/>
                                            </p:txEl>
                                          </p:spTgt>
                                        </p:tgtEl>
                                        <p:attrNameLst>
                                          <p:attrName>style.visibility</p:attrName>
                                        </p:attrNameLst>
                                      </p:cBhvr>
                                      <p:to>
                                        <p:strVal val="visible"/>
                                      </p:to>
                                    </p:set>
                                    <p:animEffect transition="in" filter="blinds(horizontal)">
                                      <p:cBhvr>
                                        <p:cTn id="22" dur="500"/>
                                        <p:tgtEl>
                                          <p:spTgt spid="75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5715">
                                            <p:txEl>
                                              <p:pRg st="4" end="4"/>
                                            </p:txEl>
                                          </p:spTgt>
                                        </p:tgtEl>
                                        <p:attrNameLst>
                                          <p:attrName>style.visibility</p:attrName>
                                        </p:attrNameLst>
                                      </p:cBhvr>
                                      <p:to>
                                        <p:strVal val="visible"/>
                                      </p:to>
                                    </p:set>
                                    <p:animEffect transition="in" filter="blinds(horizontal)">
                                      <p:cBhvr>
                                        <p:cTn id="27" dur="500"/>
                                        <p:tgtEl>
                                          <p:spTgt spid="7557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5717"/>
                                        </p:tgtEl>
                                        <p:attrNameLst>
                                          <p:attrName>style.visibility</p:attrName>
                                        </p:attrNameLst>
                                      </p:cBhvr>
                                      <p:to>
                                        <p:strVal val="visible"/>
                                      </p:to>
                                    </p:set>
                                    <p:animEffect transition="in" filter="blinds(horizontal)">
                                      <p:cBhvr>
                                        <p:cTn id="32" dur="500"/>
                                        <p:tgtEl>
                                          <p:spTgt spid="7557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5716">
                                            <p:txEl>
                                              <p:pRg st="0" end="0"/>
                                            </p:txEl>
                                          </p:spTgt>
                                        </p:tgtEl>
                                        <p:attrNameLst>
                                          <p:attrName>style.visibility</p:attrName>
                                        </p:attrNameLst>
                                      </p:cBhvr>
                                      <p:to>
                                        <p:strVal val="visible"/>
                                      </p:to>
                                    </p:set>
                                    <p:animEffect transition="in" filter="blinds(horizontal)">
                                      <p:cBhvr>
                                        <p:cTn id="37" dur="500"/>
                                        <p:tgtEl>
                                          <p:spTgt spid="7557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5716">
                                            <p:txEl>
                                              <p:pRg st="1" end="1"/>
                                            </p:txEl>
                                          </p:spTgt>
                                        </p:tgtEl>
                                        <p:attrNameLst>
                                          <p:attrName>style.visibility</p:attrName>
                                        </p:attrNameLst>
                                      </p:cBhvr>
                                      <p:to>
                                        <p:strVal val="visible"/>
                                      </p:to>
                                    </p:set>
                                    <p:animEffect transition="in" filter="blinds(horizontal)">
                                      <p:cBhvr>
                                        <p:cTn id="42" dur="500"/>
                                        <p:tgtEl>
                                          <p:spTgt spid="75571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5716">
                                            <p:txEl>
                                              <p:pRg st="2" end="2"/>
                                            </p:txEl>
                                          </p:spTgt>
                                        </p:tgtEl>
                                        <p:attrNameLst>
                                          <p:attrName>style.visibility</p:attrName>
                                        </p:attrNameLst>
                                      </p:cBhvr>
                                      <p:to>
                                        <p:strVal val="visible"/>
                                      </p:to>
                                    </p:set>
                                    <p:animEffect transition="in" filter="blinds(horizontal)">
                                      <p:cBhvr>
                                        <p:cTn id="47" dur="500"/>
                                        <p:tgtEl>
                                          <p:spTgt spid="75571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5716">
                                            <p:txEl>
                                              <p:pRg st="3" end="3"/>
                                            </p:txEl>
                                          </p:spTgt>
                                        </p:tgtEl>
                                        <p:attrNameLst>
                                          <p:attrName>style.visibility</p:attrName>
                                        </p:attrNameLst>
                                      </p:cBhvr>
                                      <p:to>
                                        <p:strVal val="visible"/>
                                      </p:to>
                                    </p:set>
                                    <p:animEffect transition="in" filter="blinds(horizontal)">
                                      <p:cBhvr>
                                        <p:cTn id="52" dur="500"/>
                                        <p:tgtEl>
                                          <p:spTgt spid="75571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55716">
                                            <p:txEl>
                                              <p:pRg st="4" end="4"/>
                                            </p:txEl>
                                          </p:spTgt>
                                        </p:tgtEl>
                                        <p:attrNameLst>
                                          <p:attrName>style.visibility</p:attrName>
                                        </p:attrNameLst>
                                      </p:cBhvr>
                                      <p:to>
                                        <p:strVal val="visible"/>
                                      </p:to>
                                    </p:set>
                                    <p:animEffect transition="in" filter="blinds(horizontal)">
                                      <p:cBhvr>
                                        <p:cTn id="57" dur="500"/>
                                        <p:tgtEl>
                                          <p:spTgt spid="75571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55716">
                                            <p:txEl>
                                              <p:pRg st="5" end="5"/>
                                            </p:txEl>
                                          </p:spTgt>
                                        </p:tgtEl>
                                        <p:attrNameLst>
                                          <p:attrName>style.visibility</p:attrName>
                                        </p:attrNameLst>
                                      </p:cBhvr>
                                      <p:to>
                                        <p:strVal val="visible"/>
                                      </p:to>
                                    </p:set>
                                    <p:animEffect transition="in" filter="blinds(horizontal)">
                                      <p:cBhvr>
                                        <p:cTn id="62" dur="500"/>
                                        <p:tgtEl>
                                          <p:spTgt spid="755716">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55716">
                                            <p:txEl>
                                              <p:pRg st="6" end="6"/>
                                            </p:txEl>
                                          </p:spTgt>
                                        </p:tgtEl>
                                        <p:attrNameLst>
                                          <p:attrName>style.visibility</p:attrName>
                                        </p:attrNameLst>
                                      </p:cBhvr>
                                      <p:to>
                                        <p:strVal val="visible"/>
                                      </p:to>
                                    </p:set>
                                    <p:animEffect transition="in" filter="blinds(horizontal)">
                                      <p:cBhvr>
                                        <p:cTn id="67" dur="500"/>
                                        <p:tgtEl>
                                          <p:spTgt spid="755716">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55716">
                                            <p:txEl>
                                              <p:pRg st="7" end="7"/>
                                            </p:txEl>
                                          </p:spTgt>
                                        </p:tgtEl>
                                        <p:attrNameLst>
                                          <p:attrName>style.visibility</p:attrName>
                                        </p:attrNameLst>
                                      </p:cBhvr>
                                      <p:to>
                                        <p:strVal val="visible"/>
                                      </p:to>
                                    </p:set>
                                    <p:animEffect transition="in" filter="blinds(horizontal)">
                                      <p:cBhvr>
                                        <p:cTn id="72" dur="500"/>
                                        <p:tgtEl>
                                          <p:spTgt spid="755716">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55716">
                                            <p:txEl>
                                              <p:pRg st="8" end="8"/>
                                            </p:txEl>
                                          </p:spTgt>
                                        </p:tgtEl>
                                        <p:attrNameLst>
                                          <p:attrName>style.visibility</p:attrName>
                                        </p:attrNameLst>
                                      </p:cBhvr>
                                      <p:to>
                                        <p:strVal val="visible"/>
                                      </p:to>
                                    </p:set>
                                    <p:animEffect transition="in" filter="blinds(horizontal)">
                                      <p:cBhvr>
                                        <p:cTn id="77" dur="500"/>
                                        <p:tgtEl>
                                          <p:spTgt spid="7557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457200" y="98425"/>
            <a:ext cx="8229600" cy="561975"/>
          </a:xfrm>
        </p:spPr>
        <p:txBody>
          <a:bodyPr/>
          <a:lstStyle/>
          <a:p>
            <a:r>
              <a:rPr lang="zh-CN" altLang="en-US" sz="3600" smtClean="0"/>
              <a:t>存储器操作数的寻址方式</a:t>
            </a:r>
          </a:p>
        </p:txBody>
      </p:sp>
      <p:sp>
        <p:nvSpPr>
          <p:cNvPr id="756739" name="Rectangle 3"/>
          <p:cNvSpPr>
            <a:spLocks noGrp="1" noChangeArrowheads="1"/>
          </p:cNvSpPr>
          <p:nvPr>
            <p:ph type="body" idx="1"/>
          </p:nvPr>
        </p:nvSpPr>
        <p:spPr>
          <a:xfrm>
            <a:off x="296863" y="2619375"/>
            <a:ext cx="4095750" cy="2565400"/>
          </a:xfrm>
        </p:spPr>
        <p:txBody>
          <a:bodyPr/>
          <a:lstStyle/>
          <a:p>
            <a:pPr>
              <a:buFontTx/>
              <a:buNone/>
            </a:pPr>
            <a:r>
              <a:rPr lang="zh-CN" altLang="en-US" sz="2000" smtClean="0">
                <a:solidFill>
                  <a:srgbClr val="CC3300"/>
                </a:solidFill>
                <a:latin typeface="微软雅黑" pitchFamily="34" charset="-122"/>
                <a:ea typeface="微软雅黑" pitchFamily="34" charset="-122"/>
              </a:rPr>
              <a:t>各变量应采用什么寻址方式？</a:t>
            </a:r>
          </a:p>
          <a:p>
            <a:pPr>
              <a:buFontTx/>
              <a:buNone/>
            </a:pPr>
            <a:r>
              <a:rPr lang="en-US" altLang="zh-CN" sz="2000" smtClean="0">
                <a:solidFill>
                  <a:srgbClr val="3333CC"/>
                </a:solidFill>
                <a:latin typeface="微软雅黑" pitchFamily="34" charset="-122"/>
                <a:ea typeface="微软雅黑" pitchFamily="34" charset="-122"/>
              </a:rPr>
              <a:t>x</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c</a:t>
            </a:r>
            <a:r>
              <a:rPr lang="zh-CN" altLang="en-US" sz="2000" smtClean="0">
                <a:solidFill>
                  <a:srgbClr val="3333CC"/>
                </a:solidFill>
                <a:latin typeface="微软雅黑" pitchFamily="34" charset="-122"/>
                <a:ea typeface="微软雅黑" pitchFamily="34" charset="-122"/>
              </a:rPr>
              <a:t>：位移 </a:t>
            </a:r>
            <a:r>
              <a:rPr lang="en-US" altLang="zh-CN" sz="2000" smtClean="0">
                <a:solidFill>
                  <a:srgbClr val="3333CC"/>
                </a:solidFill>
                <a:latin typeface="微软雅黑" pitchFamily="34" charset="-122"/>
                <a:ea typeface="微软雅黑" pitchFamily="34" charset="-122"/>
              </a:rPr>
              <a:t>/ </a:t>
            </a:r>
            <a:r>
              <a:rPr lang="zh-CN" altLang="en-US" sz="2000" smtClean="0">
                <a:solidFill>
                  <a:srgbClr val="3333CC"/>
                </a:solidFill>
                <a:latin typeface="微软雅黑" pitchFamily="34" charset="-122"/>
                <a:ea typeface="微软雅黑" pitchFamily="34" charset="-122"/>
              </a:rPr>
              <a:t>基址</a:t>
            </a:r>
          </a:p>
          <a:p>
            <a:pPr>
              <a:buFontTx/>
              <a:buNone/>
            </a:pPr>
            <a:r>
              <a:rPr lang="en-US" altLang="zh-CN" sz="2000" smtClean="0">
                <a:solidFill>
                  <a:srgbClr val="3333CC"/>
                </a:solidFill>
                <a:latin typeface="微软雅黑" pitchFamily="34" charset="-122"/>
                <a:ea typeface="微软雅黑" pitchFamily="34" charset="-122"/>
              </a:rPr>
              <a:t>a[i]</a:t>
            </a:r>
            <a:r>
              <a:rPr lang="zh-CN" altLang="en-US" sz="2000" smtClean="0">
                <a:solidFill>
                  <a:srgbClr val="3333CC"/>
                </a:solidFill>
                <a:latin typeface="微软雅黑" pitchFamily="34" charset="-122"/>
                <a:ea typeface="微软雅黑" pitchFamily="34" charset="-122"/>
              </a:rPr>
              <a:t>：</a:t>
            </a:r>
            <a:r>
              <a:rPr lang="en-US" altLang="zh-CN" sz="2000" smtClean="0">
                <a:solidFill>
                  <a:srgbClr val="008000"/>
                </a:solidFill>
                <a:latin typeface="微软雅黑" pitchFamily="34" charset="-122"/>
                <a:ea typeface="微软雅黑" pitchFamily="34" charset="-122"/>
              </a:rPr>
              <a:t>104</a:t>
            </a:r>
            <a:r>
              <a:rPr lang="en-US" altLang="zh-CN" sz="2000" smtClean="0">
                <a:latin typeface="微软雅黑" pitchFamily="34" charset="-122"/>
                <a:ea typeface="微软雅黑" pitchFamily="34" charset="-122"/>
              </a:rPr>
              <a:t>+i×</a:t>
            </a:r>
            <a:r>
              <a:rPr lang="en-US" altLang="zh-CN" sz="2000" smtClean="0">
                <a:solidFill>
                  <a:srgbClr val="FF3300"/>
                </a:solidFill>
                <a:latin typeface="微软雅黑" pitchFamily="34" charset="-122"/>
                <a:ea typeface="微软雅黑" pitchFamily="34" charset="-122"/>
              </a:rPr>
              <a:t>4</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r>
              <a:rPr lang="en-US" altLang="zh-CN" sz="2000" smtClean="0">
                <a:solidFill>
                  <a:srgbClr val="3333CC"/>
                </a:solidFill>
                <a:latin typeface="微软雅黑" pitchFamily="34" charset="-122"/>
                <a:ea typeface="微软雅黑" pitchFamily="34" charset="-122"/>
              </a:rPr>
              <a:t>d[i]</a:t>
            </a:r>
            <a:r>
              <a:rPr lang="zh-CN" altLang="en-US" sz="2000" smtClean="0">
                <a:solidFill>
                  <a:srgbClr val="3333CC"/>
                </a:solidFill>
                <a:latin typeface="微软雅黑" pitchFamily="34" charset="-122"/>
                <a:ea typeface="微软雅黑" pitchFamily="34" charset="-122"/>
              </a:rPr>
              <a:t>：</a:t>
            </a:r>
            <a:r>
              <a:rPr lang="en-US" altLang="zh-CN" sz="2000" smtClean="0">
                <a:solidFill>
                  <a:srgbClr val="008000"/>
                </a:solidFill>
                <a:latin typeface="微软雅黑" pitchFamily="34" charset="-122"/>
                <a:ea typeface="微软雅黑" pitchFamily="34" charset="-122"/>
              </a:rPr>
              <a:t>544</a:t>
            </a:r>
            <a:r>
              <a:rPr lang="en-US" altLang="zh-CN" sz="2000" smtClean="0">
                <a:latin typeface="微软雅黑" pitchFamily="34" charset="-122"/>
                <a:ea typeface="微软雅黑" pitchFamily="34" charset="-122"/>
              </a:rPr>
              <a:t>+i×</a:t>
            </a:r>
            <a:r>
              <a:rPr lang="en-US" altLang="zh-CN" sz="2000" smtClean="0">
                <a:solidFill>
                  <a:srgbClr val="FF3300"/>
                </a:solidFill>
                <a:latin typeface="微软雅黑" pitchFamily="34" charset="-122"/>
                <a:ea typeface="微软雅黑" pitchFamily="34" charset="-122"/>
              </a:rPr>
              <a:t>8</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r>
              <a:rPr lang="en-US" altLang="zh-CN" sz="2000" smtClean="0">
                <a:solidFill>
                  <a:srgbClr val="3333CC"/>
                </a:solidFill>
                <a:latin typeface="微软雅黑" pitchFamily="34" charset="-122"/>
                <a:ea typeface="微软雅黑" pitchFamily="34" charset="-122"/>
              </a:rPr>
              <a:t>b[i][j]</a:t>
            </a:r>
            <a:r>
              <a:rPr lang="zh-CN" altLang="en-US" sz="2000" smtClean="0">
                <a:solidFill>
                  <a:srgbClr val="3333CC"/>
                </a:solidFill>
                <a:latin typeface="微软雅黑" pitchFamily="34" charset="-122"/>
                <a:ea typeface="微软雅黑" pitchFamily="34" charset="-122"/>
              </a:rPr>
              <a:t>： </a:t>
            </a:r>
            <a:r>
              <a:rPr lang="en-US" altLang="zh-CN" sz="2000" smtClean="0">
                <a:solidFill>
                  <a:srgbClr val="008000"/>
                </a:solidFill>
                <a:latin typeface="微软雅黑" pitchFamily="34" charset="-122"/>
                <a:ea typeface="微软雅黑" pitchFamily="34" charset="-122"/>
              </a:rPr>
              <a:t>504</a:t>
            </a:r>
            <a:r>
              <a:rPr lang="en-US" altLang="zh-CN" sz="2000" smtClean="0">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i×8</a:t>
            </a:r>
            <a:r>
              <a:rPr lang="en-US" altLang="zh-CN" sz="2000" smtClean="0">
                <a:latin typeface="微软雅黑" pitchFamily="34" charset="-122"/>
                <a:ea typeface="微软雅黑" pitchFamily="34" charset="-122"/>
              </a:rPr>
              <a:t>+j×</a:t>
            </a:r>
            <a:r>
              <a:rPr lang="en-US" altLang="zh-CN" sz="2000" smtClean="0">
                <a:solidFill>
                  <a:srgbClr val="FF3300"/>
                </a:solidFill>
                <a:latin typeface="微软雅黑" pitchFamily="34" charset="-122"/>
                <a:ea typeface="微软雅黑" pitchFamily="34" charset="-122"/>
              </a:rPr>
              <a:t>2</a:t>
            </a:r>
            <a:r>
              <a:rPr lang="zh-CN" altLang="en-US" sz="2000" smtClean="0">
                <a:solidFill>
                  <a:srgbClr val="FF3300"/>
                </a:solidFill>
                <a:latin typeface="微软雅黑" pitchFamily="34" charset="-122"/>
                <a:ea typeface="微软雅黑" pitchFamily="34" charset="-122"/>
              </a:rPr>
              <a:t>，</a:t>
            </a:r>
            <a:endParaRPr lang="zh-CN" altLang="en-US" sz="2000" smtClean="0">
              <a:solidFill>
                <a:srgbClr val="3333CC"/>
              </a:solidFill>
              <a:latin typeface="微软雅黑" pitchFamily="34" charset="-122"/>
              <a:ea typeface="微软雅黑" pitchFamily="34" charset="-122"/>
            </a:endParaRPr>
          </a:p>
          <a:p>
            <a:pPr>
              <a:buFontTx/>
              <a:buNone/>
            </a:pPr>
            <a:r>
              <a:rPr lang="zh-CN" altLang="en-US" sz="2000" smtClean="0">
                <a:solidFill>
                  <a:srgbClr val="3333CC"/>
                </a:solidFill>
                <a:latin typeface="微软雅黑" pitchFamily="34" charset="-122"/>
                <a:ea typeface="微软雅黑" pitchFamily="34" charset="-122"/>
              </a:rPr>
              <a:t>              基址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endParaRPr lang="en-US" altLang="zh-CN" sz="2000" smtClean="0">
              <a:solidFill>
                <a:srgbClr val="3333CC"/>
              </a:solidFill>
              <a:latin typeface="微软雅黑" pitchFamily="34" charset="-122"/>
              <a:ea typeface="微软雅黑" pitchFamily="34" charset="-122"/>
            </a:endParaRPr>
          </a:p>
          <a:p>
            <a:pPr>
              <a:buFontTx/>
              <a:buNone/>
            </a:pPr>
            <a:endParaRPr lang="zh-CN" altLang="en-US" sz="2000" smtClean="0">
              <a:solidFill>
                <a:srgbClr val="008000"/>
              </a:solidFill>
              <a:latin typeface="微软雅黑" pitchFamily="34" charset="-122"/>
              <a:ea typeface="微软雅黑" pitchFamily="34" charset="-122"/>
            </a:endParaRPr>
          </a:p>
        </p:txBody>
      </p:sp>
      <p:sp>
        <p:nvSpPr>
          <p:cNvPr id="756740" name="Rectangle 4"/>
          <p:cNvSpPr>
            <a:spLocks noChangeArrowheads="1"/>
          </p:cNvSpPr>
          <p:nvPr/>
        </p:nvSpPr>
        <p:spPr bwMode="auto">
          <a:xfrm>
            <a:off x="385763" y="684213"/>
            <a:ext cx="2295525" cy="1844675"/>
          </a:xfrm>
          <a:prstGeom prst="rect">
            <a:avLst/>
          </a:prstGeom>
          <a:noFill/>
          <a:ln w="9525">
            <a:noFill/>
            <a:miter lim="800000"/>
            <a:headEnd/>
            <a:tailEnd/>
          </a:ln>
        </p:spPr>
        <p:txBody>
          <a:bodyPr/>
          <a:lstStyle/>
          <a:p>
            <a:pPr marL="342900" indent="-342900">
              <a:spcBef>
                <a:spcPct val="10000"/>
              </a:spcBef>
            </a:pPr>
            <a:r>
              <a:rPr lang="en-US" altLang="zh-CN" sz="2200">
                <a:latin typeface="Arial" charset="0"/>
                <a:ea typeface="宋体" pitchFamily="2" charset="-122"/>
              </a:rPr>
              <a:t>int x</a:t>
            </a:r>
            <a:r>
              <a:rPr lang="zh-CN" altLang="en-US" sz="2200">
                <a:latin typeface="Arial" charset="0"/>
                <a:ea typeface="宋体" pitchFamily="2" charset="-122"/>
              </a:rPr>
              <a:t>；</a:t>
            </a:r>
          </a:p>
          <a:p>
            <a:pPr marL="342900" indent="-342900">
              <a:spcBef>
                <a:spcPct val="10000"/>
              </a:spcBef>
            </a:pPr>
            <a:r>
              <a:rPr lang="en-US" altLang="zh-CN" sz="2200">
                <a:latin typeface="Arial" charset="0"/>
                <a:ea typeface="宋体" pitchFamily="2" charset="-122"/>
              </a:rPr>
              <a:t>float a[100];</a:t>
            </a:r>
          </a:p>
          <a:p>
            <a:pPr marL="342900" indent="-342900">
              <a:spcBef>
                <a:spcPct val="10000"/>
              </a:spcBef>
            </a:pPr>
            <a:r>
              <a:rPr lang="en-US" altLang="zh-CN" sz="2200">
                <a:latin typeface="Arial" charset="0"/>
                <a:ea typeface="宋体" pitchFamily="2" charset="-122"/>
              </a:rPr>
              <a:t>short b[4][4];</a:t>
            </a:r>
          </a:p>
          <a:p>
            <a:pPr marL="342900" indent="-342900">
              <a:spcBef>
                <a:spcPct val="10000"/>
              </a:spcBef>
            </a:pPr>
            <a:r>
              <a:rPr lang="en-US" altLang="zh-CN" sz="2200">
                <a:latin typeface="Arial" charset="0"/>
                <a:ea typeface="宋体" pitchFamily="2" charset="-122"/>
              </a:rPr>
              <a:t>char c;</a:t>
            </a:r>
          </a:p>
          <a:p>
            <a:pPr marL="342900" indent="-342900">
              <a:spcBef>
                <a:spcPct val="10000"/>
              </a:spcBef>
            </a:pPr>
            <a:r>
              <a:rPr lang="en-US" altLang="zh-CN" sz="2200">
                <a:latin typeface="Arial" charset="0"/>
                <a:ea typeface="宋体" pitchFamily="2" charset="-122"/>
              </a:rPr>
              <a:t>double d[10];</a:t>
            </a:r>
            <a:r>
              <a:rPr lang="en-US" altLang="zh-CN" sz="2300">
                <a:latin typeface="Arial" charset="0"/>
                <a:ea typeface="宋体" pitchFamily="2" charset="-122"/>
              </a:rPr>
              <a:t> </a:t>
            </a:r>
          </a:p>
        </p:txBody>
      </p:sp>
      <p:grpSp>
        <p:nvGrpSpPr>
          <p:cNvPr id="756741" name="Group 5"/>
          <p:cNvGrpSpPr>
            <a:grpSpLocks/>
          </p:cNvGrpSpPr>
          <p:nvPr/>
        </p:nvGrpSpPr>
        <p:grpSpPr bwMode="auto">
          <a:xfrm>
            <a:off x="4932363" y="773113"/>
            <a:ext cx="4211637" cy="6030912"/>
            <a:chOff x="3022" y="459"/>
            <a:chExt cx="2653" cy="3799"/>
          </a:xfrm>
        </p:grpSpPr>
        <p:sp>
          <p:nvSpPr>
            <p:cNvPr id="756742" name="Rectangle 6"/>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56743" name="Text Box 7"/>
            <p:cNvSpPr txBox="1">
              <a:spLocks noChangeArrowheads="1"/>
            </p:cNvSpPr>
            <p:nvPr/>
          </p:nvSpPr>
          <p:spPr bwMode="auto">
            <a:xfrm>
              <a:off x="3022" y="459"/>
              <a:ext cx="2296"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charset="0"/>
                  <a:ea typeface="宋体" pitchFamily="2" charset="-122"/>
                </a:rPr>
                <a:t>b31			     b0</a:t>
              </a:r>
            </a:p>
          </p:txBody>
        </p:sp>
        <p:sp>
          <p:nvSpPr>
            <p:cNvPr id="756744" name="Line 8"/>
            <p:cNvSpPr>
              <a:spLocks noChangeShapeType="1"/>
            </p:cNvSpPr>
            <p:nvPr/>
          </p:nvSpPr>
          <p:spPr bwMode="auto">
            <a:xfrm flipV="1">
              <a:off x="3050" y="3975"/>
              <a:ext cx="2155" cy="0"/>
            </a:xfrm>
            <a:prstGeom prst="line">
              <a:avLst/>
            </a:prstGeom>
            <a:noFill/>
            <a:ln w="9525">
              <a:solidFill>
                <a:schemeClr val="tx1"/>
              </a:solidFill>
              <a:round/>
              <a:headEnd/>
              <a:tailEnd/>
            </a:ln>
            <a:effectLst/>
          </p:spPr>
          <p:txBody>
            <a:bodyPr/>
            <a:lstStyle/>
            <a:p>
              <a:endParaRPr lang="zh-CN" altLang="en-US"/>
            </a:p>
          </p:txBody>
        </p:sp>
        <p:sp>
          <p:nvSpPr>
            <p:cNvPr id="756745" name="Line 9"/>
            <p:cNvSpPr>
              <a:spLocks noChangeShapeType="1"/>
            </p:cNvSpPr>
            <p:nvPr/>
          </p:nvSpPr>
          <p:spPr bwMode="auto">
            <a:xfrm flipV="1">
              <a:off x="3050" y="3266"/>
              <a:ext cx="2155" cy="0"/>
            </a:xfrm>
            <a:prstGeom prst="line">
              <a:avLst/>
            </a:prstGeom>
            <a:noFill/>
            <a:ln w="9525">
              <a:solidFill>
                <a:schemeClr val="tx1"/>
              </a:solidFill>
              <a:round/>
              <a:headEnd/>
              <a:tailEnd/>
            </a:ln>
            <a:effectLst/>
          </p:spPr>
          <p:txBody>
            <a:bodyPr/>
            <a:lstStyle/>
            <a:p>
              <a:endParaRPr lang="zh-CN" altLang="en-US"/>
            </a:p>
          </p:txBody>
        </p:sp>
        <p:sp>
          <p:nvSpPr>
            <p:cNvPr id="756746" name="Text Box 10"/>
            <p:cNvSpPr txBox="1">
              <a:spLocks noChangeArrowheads="1"/>
            </p:cNvSpPr>
            <p:nvPr/>
          </p:nvSpPr>
          <p:spPr bwMode="auto">
            <a:xfrm>
              <a:off x="3929" y="3725"/>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x</a:t>
              </a:r>
            </a:p>
          </p:txBody>
        </p:sp>
        <p:sp>
          <p:nvSpPr>
            <p:cNvPr id="756747" name="Line 11"/>
            <p:cNvSpPr>
              <a:spLocks noChangeShapeType="1"/>
            </p:cNvSpPr>
            <p:nvPr/>
          </p:nvSpPr>
          <p:spPr bwMode="auto">
            <a:xfrm flipV="1">
              <a:off x="3050" y="3744"/>
              <a:ext cx="2155" cy="0"/>
            </a:xfrm>
            <a:prstGeom prst="line">
              <a:avLst/>
            </a:prstGeom>
            <a:noFill/>
            <a:ln w="9525">
              <a:solidFill>
                <a:schemeClr val="tx1"/>
              </a:solidFill>
              <a:round/>
              <a:headEnd/>
              <a:tailEnd/>
            </a:ln>
            <a:effectLst/>
          </p:spPr>
          <p:txBody>
            <a:bodyPr/>
            <a:lstStyle/>
            <a:p>
              <a:endParaRPr lang="zh-CN" altLang="en-US"/>
            </a:p>
          </p:txBody>
        </p:sp>
        <p:sp>
          <p:nvSpPr>
            <p:cNvPr id="756748" name="Line 12"/>
            <p:cNvSpPr>
              <a:spLocks noChangeShapeType="1"/>
            </p:cNvSpPr>
            <p:nvPr/>
          </p:nvSpPr>
          <p:spPr bwMode="auto">
            <a:xfrm flipV="1">
              <a:off x="3050" y="3489"/>
              <a:ext cx="2155" cy="0"/>
            </a:xfrm>
            <a:prstGeom prst="line">
              <a:avLst/>
            </a:prstGeom>
            <a:noFill/>
            <a:ln w="9525">
              <a:solidFill>
                <a:schemeClr val="tx1"/>
              </a:solidFill>
              <a:round/>
              <a:headEnd/>
              <a:tailEnd/>
            </a:ln>
            <a:effectLst/>
          </p:spPr>
          <p:txBody>
            <a:bodyPr/>
            <a:lstStyle/>
            <a:p>
              <a:endParaRPr lang="zh-CN" altLang="en-US"/>
            </a:p>
          </p:txBody>
        </p:sp>
        <p:sp>
          <p:nvSpPr>
            <p:cNvPr id="756749" name="Text Box 13"/>
            <p:cNvSpPr txBox="1">
              <a:spLocks noChangeArrowheads="1"/>
            </p:cNvSpPr>
            <p:nvPr/>
          </p:nvSpPr>
          <p:spPr bwMode="auto">
            <a:xfrm>
              <a:off x="3816" y="3489"/>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a[0]</a:t>
              </a:r>
            </a:p>
          </p:txBody>
        </p:sp>
        <p:sp>
          <p:nvSpPr>
            <p:cNvPr id="756750" name="Line 14"/>
            <p:cNvSpPr>
              <a:spLocks noChangeShapeType="1"/>
            </p:cNvSpPr>
            <p:nvPr/>
          </p:nvSpPr>
          <p:spPr bwMode="auto">
            <a:xfrm flipV="1">
              <a:off x="3050" y="2982"/>
              <a:ext cx="2155" cy="0"/>
            </a:xfrm>
            <a:prstGeom prst="line">
              <a:avLst/>
            </a:prstGeom>
            <a:noFill/>
            <a:ln w="9525">
              <a:solidFill>
                <a:schemeClr val="tx1"/>
              </a:solidFill>
              <a:round/>
              <a:headEnd/>
              <a:tailEnd/>
            </a:ln>
            <a:effectLst/>
          </p:spPr>
          <p:txBody>
            <a:bodyPr/>
            <a:lstStyle/>
            <a:p>
              <a:endParaRPr lang="zh-CN" altLang="en-US"/>
            </a:p>
          </p:txBody>
        </p:sp>
        <p:sp>
          <p:nvSpPr>
            <p:cNvPr id="756751" name="Text Box 15"/>
            <p:cNvSpPr txBox="1">
              <a:spLocks noChangeArrowheads="1"/>
            </p:cNvSpPr>
            <p:nvPr/>
          </p:nvSpPr>
          <p:spPr bwMode="auto">
            <a:xfrm>
              <a:off x="3787" y="3011"/>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a[99]</a:t>
              </a:r>
            </a:p>
          </p:txBody>
        </p:sp>
        <p:sp>
          <p:nvSpPr>
            <p:cNvPr id="756752" name="Line 16"/>
            <p:cNvSpPr>
              <a:spLocks noChangeShapeType="1"/>
            </p:cNvSpPr>
            <p:nvPr/>
          </p:nvSpPr>
          <p:spPr bwMode="auto">
            <a:xfrm>
              <a:off x="4071" y="3294"/>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56753" name="Line 17"/>
            <p:cNvSpPr>
              <a:spLocks noChangeShapeType="1"/>
            </p:cNvSpPr>
            <p:nvPr/>
          </p:nvSpPr>
          <p:spPr bwMode="auto">
            <a:xfrm flipV="1">
              <a:off x="3050" y="2727"/>
              <a:ext cx="2155" cy="0"/>
            </a:xfrm>
            <a:prstGeom prst="line">
              <a:avLst/>
            </a:prstGeom>
            <a:noFill/>
            <a:ln w="9525">
              <a:solidFill>
                <a:schemeClr val="tx1"/>
              </a:solidFill>
              <a:round/>
              <a:headEnd/>
              <a:tailEnd/>
            </a:ln>
            <a:effectLst/>
          </p:spPr>
          <p:txBody>
            <a:bodyPr/>
            <a:lstStyle/>
            <a:p>
              <a:endParaRPr lang="zh-CN" altLang="en-US"/>
            </a:p>
          </p:txBody>
        </p:sp>
        <p:sp>
          <p:nvSpPr>
            <p:cNvPr id="756754" name="Text Box 18"/>
            <p:cNvSpPr txBox="1">
              <a:spLocks noChangeArrowheads="1"/>
            </p:cNvSpPr>
            <p:nvPr/>
          </p:nvSpPr>
          <p:spPr bwMode="auto">
            <a:xfrm>
              <a:off x="3220"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b[0][1]</a:t>
              </a:r>
            </a:p>
          </p:txBody>
        </p:sp>
        <p:sp>
          <p:nvSpPr>
            <p:cNvPr id="756755" name="Line 19"/>
            <p:cNvSpPr>
              <a:spLocks noChangeShapeType="1"/>
            </p:cNvSpPr>
            <p:nvPr/>
          </p:nvSpPr>
          <p:spPr bwMode="auto">
            <a:xfrm>
              <a:off x="4099" y="2727"/>
              <a:ext cx="0" cy="255"/>
            </a:xfrm>
            <a:prstGeom prst="line">
              <a:avLst/>
            </a:prstGeom>
            <a:noFill/>
            <a:ln w="9525">
              <a:solidFill>
                <a:schemeClr val="tx1"/>
              </a:solidFill>
              <a:round/>
              <a:headEnd/>
              <a:tailEnd/>
            </a:ln>
            <a:effectLst/>
          </p:spPr>
          <p:txBody>
            <a:bodyPr/>
            <a:lstStyle/>
            <a:p>
              <a:endParaRPr lang="zh-CN" altLang="en-US"/>
            </a:p>
          </p:txBody>
        </p:sp>
        <p:sp>
          <p:nvSpPr>
            <p:cNvPr id="756756" name="Text Box 20"/>
            <p:cNvSpPr txBox="1">
              <a:spLocks noChangeArrowheads="1"/>
            </p:cNvSpPr>
            <p:nvPr/>
          </p:nvSpPr>
          <p:spPr bwMode="auto">
            <a:xfrm>
              <a:off x="5176" y="3744"/>
              <a:ext cx="49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100</a:t>
              </a:r>
            </a:p>
          </p:txBody>
        </p:sp>
        <p:sp>
          <p:nvSpPr>
            <p:cNvPr id="756757" name="Text Box 21"/>
            <p:cNvSpPr txBox="1">
              <a:spLocks noChangeArrowheads="1"/>
            </p:cNvSpPr>
            <p:nvPr/>
          </p:nvSpPr>
          <p:spPr bwMode="auto">
            <a:xfrm>
              <a:off x="5176" y="351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104</a:t>
              </a:r>
            </a:p>
          </p:txBody>
        </p:sp>
        <p:sp>
          <p:nvSpPr>
            <p:cNvPr id="756758" name="Text Box 22"/>
            <p:cNvSpPr txBox="1">
              <a:spLocks noChangeArrowheads="1"/>
            </p:cNvSpPr>
            <p:nvPr/>
          </p:nvSpPr>
          <p:spPr bwMode="auto">
            <a:xfrm>
              <a:off x="4269"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b[0][0]</a:t>
              </a:r>
            </a:p>
          </p:txBody>
        </p:sp>
        <p:sp>
          <p:nvSpPr>
            <p:cNvPr id="756759" name="Line 23"/>
            <p:cNvSpPr>
              <a:spLocks noChangeShapeType="1"/>
            </p:cNvSpPr>
            <p:nvPr/>
          </p:nvSpPr>
          <p:spPr bwMode="auto">
            <a:xfrm flipV="1">
              <a:off x="3050" y="2444"/>
              <a:ext cx="2155" cy="0"/>
            </a:xfrm>
            <a:prstGeom prst="line">
              <a:avLst/>
            </a:prstGeom>
            <a:noFill/>
            <a:ln w="9525">
              <a:solidFill>
                <a:schemeClr val="tx1"/>
              </a:solidFill>
              <a:round/>
              <a:headEnd/>
              <a:tailEnd/>
            </a:ln>
            <a:effectLst/>
          </p:spPr>
          <p:txBody>
            <a:bodyPr/>
            <a:lstStyle/>
            <a:p>
              <a:endParaRPr lang="zh-CN" altLang="en-US"/>
            </a:p>
          </p:txBody>
        </p:sp>
        <p:sp>
          <p:nvSpPr>
            <p:cNvPr id="756760" name="Line 24"/>
            <p:cNvSpPr>
              <a:spLocks noChangeShapeType="1"/>
            </p:cNvSpPr>
            <p:nvPr/>
          </p:nvSpPr>
          <p:spPr bwMode="auto">
            <a:xfrm flipV="1">
              <a:off x="3050" y="2189"/>
              <a:ext cx="2155" cy="0"/>
            </a:xfrm>
            <a:prstGeom prst="line">
              <a:avLst/>
            </a:prstGeom>
            <a:noFill/>
            <a:ln w="9525">
              <a:solidFill>
                <a:schemeClr val="tx1"/>
              </a:solidFill>
              <a:round/>
              <a:headEnd/>
              <a:tailEnd/>
            </a:ln>
            <a:effectLst/>
          </p:spPr>
          <p:txBody>
            <a:bodyPr/>
            <a:lstStyle/>
            <a:p>
              <a:endParaRPr lang="zh-CN" altLang="en-US"/>
            </a:p>
          </p:txBody>
        </p:sp>
        <p:sp>
          <p:nvSpPr>
            <p:cNvPr id="756761" name="Text Box 25"/>
            <p:cNvSpPr txBox="1">
              <a:spLocks noChangeArrowheads="1"/>
            </p:cNvSpPr>
            <p:nvPr/>
          </p:nvSpPr>
          <p:spPr bwMode="auto">
            <a:xfrm>
              <a:off x="3220"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b[3][3]</a:t>
              </a:r>
            </a:p>
          </p:txBody>
        </p:sp>
        <p:sp>
          <p:nvSpPr>
            <p:cNvPr id="756762" name="Line 26"/>
            <p:cNvSpPr>
              <a:spLocks noChangeShapeType="1"/>
            </p:cNvSpPr>
            <p:nvPr/>
          </p:nvSpPr>
          <p:spPr bwMode="auto">
            <a:xfrm>
              <a:off x="4099" y="2189"/>
              <a:ext cx="0" cy="255"/>
            </a:xfrm>
            <a:prstGeom prst="line">
              <a:avLst/>
            </a:prstGeom>
            <a:noFill/>
            <a:ln w="9525">
              <a:solidFill>
                <a:schemeClr val="tx1"/>
              </a:solidFill>
              <a:round/>
              <a:headEnd/>
              <a:tailEnd/>
            </a:ln>
            <a:effectLst/>
          </p:spPr>
          <p:txBody>
            <a:bodyPr/>
            <a:lstStyle/>
            <a:p>
              <a:endParaRPr lang="zh-CN" altLang="en-US"/>
            </a:p>
          </p:txBody>
        </p:sp>
        <p:sp>
          <p:nvSpPr>
            <p:cNvPr id="756763" name="Text Box 27"/>
            <p:cNvSpPr txBox="1">
              <a:spLocks noChangeArrowheads="1"/>
            </p:cNvSpPr>
            <p:nvPr/>
          </p:nvSpPr>
          <p:spPr bwMode="auto">
            <a:xfrm>
              <a:off x="4269"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b[3][2]</a:t>
              </a:r>
            </a:p>
          </p:txBody>
        </p:sp>
        <p:sp>
          <p:nvSpPr>
            <p:cNvPr id="756764" name="Line 28"/>
            <p:cNvSpPr>
              <a:spLocks noChangeShapeType="1"/>
            </p:cNvSpPr>
            <p:nvPr/>
          </p:nvSpPr>
          <p:spPr bwMode="auto">
            <a:xfrm>
              <a:off x="4099" y="2500"/>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56765" name="Line 29"/>
            <p:cNvSpPr>
              <a:spLocks noChangeShapeType="1"/>
            </p:cNvSpPr>
            <p:nvPr/>
          </p:nvSpPr>
          <p:spPr bwMode="auto">
            <a:xfrm flipV="1">
              <a:off x="3050" y="1962"/>
              <a:ext cx="2155" cy="0"/>
            </a:xfrm>
            <a:prstGeom prst="line">
              <a:avLst/>
            </a:prstGeom>
            <a:noFill/>
            <a:ln w="9525">
              <a:solidFill>
                <a:schemeClr val="tx1"/>
              </a:solidFill>
              <a:round/>
              <a:headEnd/>
              <a:tailEnd/>
            </a:ln>
            <a:effectLst/>
          </p:spPr>
          <p:txBody>
            <a:bodyPr/>
            <a:lstStyle/>
            <a:p>
              <a:endParaRPr lang="zh-CN" altLang="en-US"/>
            </a:p>
          </p:txBody>
        </p:sp>
        <p:sp>
          <p:nvSpPr>
            <p:cNvPr id="756766" name="Line 30"/>
            <p:cNvSpPr>
              <a:spLocks noChangeShapeType="1"/>
            </p:cNvSpPr>
            <p:nvPr/>
          </p:nvSpPr>
          <p:spPr bwMode="auto">
            <a:xfrm>
              <a:off x="4638" y="1962"/>
              <a:ext cx="0" cy="227"/>
            </a:xfrm>
            <a:prstGeom prst="line">
              <a:avLst/>
            </a:prstGeom>
            <a:noFill/>
            <a:ln w="9525">
              <a:solidFill>
                <a:schemeClr val="tx1"/>
              </a:solidFill>
              <a:round/>
              <a:headEnd/>
              <a:tailEnd/>
            </a:ln>
            <a:effectLst/>
          </p:spPr>
          <p:txBody>
            <a:bodyPr/>
            <a:lstStyle/>
            <a:p>
              <a:endParaRPr lang="zh-CN" altLang="en-US"/>
            </a:p>
          </p:txBody>
        </p:sp>
        <p:sp>
          <p:nvSpPr>
            <p:cNvPr id="756767" name="Text Box 31"/>
            <p:cNvSpPr txBox="1">
              <a:spLocks noChangeArrowheads="1"/>
            </p:cNvSpPr>
            <p:nvPr/>
          </p:nvSpPr>
          <p:spPr bwMode="auto">
            <a:xfrm>
              <a:off x="4779" y="1934"/>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charset="0"/>
                </a:rPr>
                <a:t>c</a:t>
              </a:r>
            </a:p>
          </p:txBody>
        </p:sp>
        <p:sp>
          <p:nvSpPr>
            <p:cNvPr id="756768" name="Text Box 32"/>
            <p:cNvSpPr txBox="1">
              <a:spLocks noChangeArrowheads="1"/>
            </p:cNvSpPr>
            <p:nvPr/>
          </p:nvSpPr>
          <p:spPr bwMode="auto">
            <a:xfrm>
              <a:off x="5176" y="301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500</a:t>
              </a:r>
            </a:p>
          </p:txBody>
        </p:sp>
        <p:sp>
          <p:nvSpPr>
            <p:cNvPr id="756769" name="Text Box 33"/>
            <p:cNvSpPr txBox="1">
              <a:spLocks noChangeArrowheads="1"/>
            </p:cNvSpPr>
            <p:nvPr/>
          </p:nvSpPr>
          <p:spPr bwMode="auto">
            <a:xfrm>
              <a:off x="5176" y="2755"/>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504</a:t>
              </a:r>
            </a:p>
          </p:txBody>
        </p:sp>
        <p:sp>
          <p:nvSpPr>
            <p:cNvPr id="756770" name="Text Box 34"/>
            <p:cNvSpPr txBox="1">
              <a:spLocks noChangeArrowheads="1"/>
            </p:cNvSpPr>
            <p:nvPr/>
          </p:nvSpPr>
          <p:spPr bwMode="auto">
            <a:xfrm>
              <a:off x="5176" y="2213"/>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532</a:t>
              </a:r>
            </a:p>
          </p:txBody>
        </p:sp>
        <p:sp>
          <p:nvSpPr>
            <p:cNvPr id="756771" name="Text Box 35"/>
            <p:cNvSpPr txBox="1">
              <a:spLocks noChangeArrowheads="1"/>
            </p:cNvSpPr>
            <p:nvPr/>
          </p:nvSpPr>
          <p:spPr bwMode="auto">
            <a:xfrm>
              <a:off x="5176" y="1962"/>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536</a:t>
              </a:r>
            </a:p>
          </p:txBody>
        </p:sp>
        <p:sp>
          <p:nvSpPr>
            <p:cNvPr id="756772" name="Line 36"/>
            <p:cNvSpPr>
              <a:spLocks noChangeShapeType="1"/>
            </p:cNvSpPr>
            <p:nvPr/>
          </p:nvSpPr>
          <p:spPr bwMode="auto">
            <a:xfrm flipV="1">
              <a:off x="3050" y="1735"/>
              <a:ext cx="2155" cy="0"/>
            </a:xfrm>
            <a:prstGeom prst="line">
              <a:avLst/>
            </a:prstGeom>
            <a:noFill/>
            <a:ln w="9525">
              <a:solidFill>
                <a:schemeClr val="tx1"/>
              </a:solidFill>
              <a:round/>
              <a:headEnd/>
              <a:tailEnd/>
            </a:ln>
            <a:effectLst/>
          </p:spPr>
          <p:txBody>
            <a:bodyPr/>
            <a:lstStyle/>
            <a:p>
              <a:endParaRPr lang="zh-CN" altLang="en-US"/>
            </a:p>
          </p:txBody>
        </p:sp>
        <p:sp>
          <p:nvSpPr>
            <p:cNvPr id="756773" name="Line 37"/>
            <p:cNvSpPr>
              <a:spLocks noChangeShapeType="1"/>
            </p:cNvSpPr>
            <p:nvPr/>
          </p:nvSpPr>
          <p:spPr bwMode="auto">
            <a:xfrm flipV="1">
              <a:off x="3050" y="1367"/>
              <a:ext cx="2155" cy="0"/>
            </a:xfrm>
            <a:prstGeom prst="line">
              <a:avLst/>
            </a:prstGeom>
            <a:noFill/>
            <a:ln w="9525">
              <a:solidFill>
                <a:schemeClr val="tx1"/>
              </a:solidFill>
              <a:round/>
              <a:headEnd/>
              <a:tailEnd/>
            </a:ln>
            <a:effectLst/>
          </p:spPr>
          <p:txBody>
            <a:bodyPr/>
            <a:lstStyle/>
            <a:p>
              <a:endParaRPr lang="zh-CN" altLang="en-US"/>
            </a:p>
          </p:txBody>
        </p:sp>
        <p:sp>
          <p:nvSpPr>
            <p:cNvPr id="756774" name="Text Box 38"/>
            <p:cNvSpPr txBox="1">
              <a:spLocks noChangeArrowheads="1"/>
            </p:cNvSpPr>
            <p:nvPr/>
          </p:nvSpPr>
          <p:spPr bwMode="auto">
            <a:xfrm>
              <a:off x="5176" y="153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544</a:t>
              </a:r>
            </a:p>
          </p:txBody>
        </p:sp>
        <p:sp>
          <p:nvSpPr>
            <p:cNvPr id="756775" name="Line 39"/>
            <p:cNvSpPr>
              <a:spLocks noChangeShapeType="1"/>
            </p:cNvSpPr>
            <p:nvPr/>
          </p:nvSpPr>
          <p:spPr bwMode="auto">
            <a:xfrm flipV="1">
              <a:off x="3050" y="998"/>
              <a:ext cx="2155" cy="0"/>
            </a:xfrm>
            <a:prstGeom prst="line">
              <a:avLst/>
            </a:prstGeom>
            <a:noFill/>
            <a:ln w="9525">
              <a:solidFill>
                <a:schemeClr val="tx1"/>
              </a:solidFill>
              <a:round/>
              <a:headEnd/>
              <a:tailEnd/>
            </a:ln>
            <a:effectLst/>
          </p:spPr>
          <p:txBody>
            <a:bodyPr/>
            <a:lstStyle/>
            <a:p>
              <a:endParaRPr lang="zh-CN" altLang="en-US"/>
            </a:p>
          </p:txBody>
        </p:sp>
        <p:sp>
          <p:nvSpPr>
            <p:cNvPr id="756776" name="Line 40"/>
            <p:cNvSpPr>
              <a:spLocks noChangeShapeType="1"/>
            </p:cNvSpPr>
            <p:nvPr/>
          </p:nvSpPr>
          <p:spPr bwMode="auto">
            <a:xfrm>
              <a:off x="4071" y="4031"/>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56777" name="Line 41"/>
            <p:cNvSpPr>
              <a:spLocks noChangeShapeType="1"/>
            </p:cNvSpPr>
            <p:nvPr/>
          </p:nvSpPr>
          <p:spPr bwMode="auto">
            <a:xfrm>
              <a:off x="3050" y="1565"/>
              <a:ext cx="2155" cy="0"/>
            </a:xfrm>
            <a:prstGeom prst="line">
              <a:avLst/>
            </a:prstGeom>
            <a:noFill/>
            <a:ln w="9525">
              <a:solidFill>
                <a:schemeClr val="tx1"/>
              </a:solidFill>
              <a:round/>
              <a:headEnd/>
              <a:tailEnd/>
            </a:ln>
            <a:effectLst/>
          </p:spPr>
          <p:txBody>
            <a:bodyPr/>
            <a:lstStyle/>
            <a:p>
              <a:endParaRPr lang="zh-CN" altLang="en-US"/>
            </a:p>
          </p:txBody>
        </p:sp>
        <p:sp>
          <p:nvSpPr>
            <p:cNvPr id="756778" name="Text Box 42"/>
            <p:cNvSpPr txBox="1">
              <a:spLocks noChangeArrowheads="1"/>
            </p:cNvSpPr>
            <p:nvPr/>
          </p:nvSpPr>
          <p:spPr bwMode="auto">
            <a:xfrm>
              <a:off x="3986" y="1423"/>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charset="0"/>
                </a:rPr>
                <a:t>d[0]</a:t>
              </a:r>
            </a:p>
          </p:txBody>
        </p:sp>
        <p:sp>
          <p:nvSpPr>
            <p:cNvPr id="756779" name="Text Box 43"/>
            <p:cNvSpPr txBox="1">
              <a:spLocks noChangeArrowheads="1"/>
            </p:cNvSpPr>
            <p:nvPr/>
          </p:nvSpPr>
          <p:spPr bwMode="auto">
            <a:xfrm>
              <a:off x="4042" y="828"/>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charset="0"/>
                </a:rPr>
                <a:t>d[9]</a:t>
              </a:r>
            </a:p>
          </p:txBody>
        </p:sp>
        <p:sp>
          <p:nvSpPr>
            <p:cNvPr id="756780" name="Line 44"/>
            <p:cNvSpPr>
              <a:spLocks noChangeShapeType="1"/>
            </p:cNvSpPr>
            <p:nvPr/>
          </p:nvSpPr>
          <p:spPr bwMode="auto">
            <a:xfrm flipV="1">
              <a:off x="3050" y="1140"/>
              <a:ext cx="2155" cy="0"/>
            </a:xfrm>
            <a:prstGeom prst="line">
              <a:avLst/>
            </a:prstGeom>
            <a:noFill/>
            <a:ln w="9525">
              <a:solidFill>
                <a:schemeClr val="tx1"/>
              </a:solidFill>
              <a:round/>
              <a:headEnd/>
              <a:tailEnd/>
            </a:ln>
            <a:effectLst/>
          </p:spPr>
          <p:txBody>
            <a:bodyPr/>
            <a:lstStyle/>
            <a:p>
              <a:endParaRPr lang="zh-CN" altLang="en-US"/>
            </a:p>
          </p:txBody>
        </p:sp>
        <p:sp>
          <p:nvSpPr>
            <p:cNvPr id="756781" name="Line 45"/>
            <p:cNvSpPr>
              <a:spLocks noChangeShapeType="1"/>
            </p:cNvSpPr>
            <p:nvPr/>
          </p:nvSpPr>
          <p:spPr bwMode="auto">
            <a:xfrm>
              <a:off x="4127" y="1168"/>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756782" name="Line 46"/>
            <p:cNvSpPr>
              <a:spLocks noChangeShapeType="1"/>
            </p:cNvSpPr>
            <p:nvPr/>
          </p:nvSpPr>
          <p:spPr bwMode="auto">
            <a:xfrm flipV="1">
              <a:off x="3050" y="828"/>
              <a:ext cx="2155" cy="0"/>
            </a:xfrm>
            <a:prstGeom prst="line">
              <a:avLst/>
            </a:prstGeom>
            <a:noFill/>
            <a:ln w="9525">
              <a:solidFill>
                <a:schemeClr val="tx1"/>
              </a:solidFill>
              <a:round/>
              <a:headEnd/>
              <a:tailEnd/>
            </a:ln>
            <a:effectLst/>
          </p:spPr>
          <p:txBody>
            <a:bodyPr/>
            <a:lstStyle/>
            <a:p>
              <a:endParaRPr lang="zh-CN" altLang="en-US"/>
            </a:p>
          </p:txBody>
        </p:sp>
        <p:sp>
          <p:nvSpPr>
            <p:cNvPr id="756783" name="Text Box 47"/>
            <p:cNvSpPr txBox="1">
              <a:spLocks noChangeArrowheads="1"/>
            </p:cNvSpPr>
            <p:nvPr/>
          </p:nvSpPr>
          <p:spPr bwMode="auto">
            <a:xfrm>
              <a:off x="5176" y="94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ea typeface="宋体" pitchFamily="2" charset="-122"/>
                </a:rPr>
                <a:t>616</a:t>
              </a:r>
            </a:p>
          </p:txBody>
        </p:sp>
      </p:grpSp>
      <p:sp>
        <p:nvSpPr>
          <p:cNvPr id="756784" name="Rectangle 48"/>
          <p:cNvSpPr>
            <a:spLocks noChangeArrowheads="1"/>
          </p:cNvSpPr>
          <p:nvPr/>
        </p:nvSpPr>
        <p:spPr bwMode="auto">
          <a:xfrm>
            <a:off x="187325" y="5129213"/>
            <a:ext cx="4699000" cy="1630362"/>
          </a:xfrm>
          <a:prstGeom prst="rect">
            <a:avLst/>
          </a:prstGeom>
          <a:noFill/>
          <a:ln w="9525">
            <a:noFill/>
            <a:miter lim="800000"/>
            <a:headEnd/>
            <a:tailEnd/>
          </a:ln>
          <a:effectLst/>
        </p:spPr>
        <p:txBody>
          <a:bodyPr anchor="ctr">
            <a:spAutoFit/>
          </a:bodyPr>
          <a:lstStyle/>
          <a:p>
            <a:pPr>
              <a:spcBef>
                <a:spcPct val="35000"/>
              </a:spcBef>
            </a:pPr>
            <a:r>
              <a:rPr lang="zh-CN" altLang="en-US" sz="2000"/>
              <a:t>将</a:t>
            </a:r>
            <a:r>
              <a:rPr lang="en-US" altLang="zh-CN" sz="2000"/>
              <a:t>b[i][j]</a:t>
            </a:r>
            <a:r>
              <a:rPr lang="zh-CN" altLang="en-US" sz="2000"/>
              <a:t>取到</a:t>
            </a:r>
            <a:r>
              <a:rPr lang="en-US" altLang="zh-CN" sz="2000"/>
              <a:t>AX</a:t>
            </a:r>
            <a:r>
              <a:rPr lang="zh-CN" altLang="en-US" sz="2000"/>
              <a:t>中的指令可以是：</a:t>
            </a:r>
          </a:p>
          <a:p>
            <a:pPr>
              <a:spcBef>
                <a:spcPct val="35000"/>
              </a:spcBef>
            </a:pPr>
            <a:r>
              <a:rPr lang="zh-CN" altLang="en-US" sz="2000">
                <a:solidFill>
                  <a:srgbClr val="3333CC"/>
                </a:solidFill>
              </a:rPr>
              <a:t>“</a:t>
            </a:r>
            <a:r>
              <a:rPr lang="en-US" altLang="zh-CN" sz="2000">
                <a:solidFill>
                  <a:srgbClr val="3333CC"/>
                </a:solidFill>
              </a:rPr>
              <a:t>movw </a:t>
            </a:r>
            <a:r>
              <a:rPr lang="en-US" altLang="zh-CN" sz="2000">
                <a:solidFill>
                  <a:srgbClr val="007635"/>
                </a:solidFill>
              </a:rPr>
              <a:t>504</a:t>
            </a:r>
            <a:r>
              <a:rPr lang="en-US" altLang="zh-CN" sz="2000">
                <a:solidFill>
                  <a:srgbClr val="3333CC"/>
                </a:solidFill>
              </a:rPr>
              <a:t>(%ebp</a:t>
            </a:r>
            <a:r>
              <a:rPr lang="en-US" altLang="zh-CN" sz="2000"/>
              <a:t>,%esi</a:t>
            </a:r>
            <a:r>
              <a:rPr lang="en-US" altLang="zh-CN" sz="2000">
                <a:solidFill>
                  <a:srgbClr val="3333CC"/>
                </a:solidFill>
              </a:rPr>
              <a:t>,</a:t>
            </a:r>
            <a:r>
              <a:rPr lang="en-US" altLang="zh-CN" sz="2000">
                <a:solidFill>
                  <a:srgbClr val="FF3300"/>
                </a:solidFill>
              </a:rPr>
              <a:t>2</a:t>
            </a:r>
            <a:r>
              <a:rPr lang="en-US" altLang="zh-CN" sz="2000">
                <a:solidFill>
                  <a:srgbClr val="3333CC"/>
                </a:solidFill>
              </a:rPr>
              <a:t>), %ax”</a:t>
            </a:r>
          </a:p>
          <a:p>
            <a:pPr>
              <a:spcBef>
                <a:spcPct val="35000"/>
              </a:spcBef>
            </a:pPr>
            <a:r>
              <a:rPr lang="zh-CN" altLang="en-US" sz="2000">
                <a:solidFill>
                  <a:srgbClr val="3333CC"/>
                </a:solidFill>
              </a:rPr>
              <a:t>其中，</a:t>
            </a:r>
            <a:r>
              <a:rPr lang="zh-CN" altLang="en-US" sz="2000" b="0"/>
              <a:t> </a:t>
            </a:r>
            <a:r>
              <a:rPr lang="en-US" altLang="zh-CN" sz="2000">
                <a:solidFill>
                  <a:srgbClr val="3333CC"/>
                </a:solidFill>
              </a:rPr>
              <a:t>i×8</a:t>
            </a:r>
            <a:r>
              <a:rPr lang="zh-CN" altLang="en-US" sz="2000">
                <a:solidFill>
                  <a:srgbClr val="3333CC"/>
                </a:solidFill>
              </a:rPr>
              <a:t>在</a:t>
            </a:r>
            <a:r>
              <a:rPr lang="en-US" altLang="zh-CN" sz="2000">
                <a:solidFill>
                  <a:srgbClr val="3333CC"/>
                </a:solidFill>
              </a:rPr>
              <a:t>EBP</a:t>
            </a:r>
            <a:r>
              <a:rPr lang="zh-CN" altLang="en-US" sz="2000">
                <a:solidFill>
                  <a:srgbClr val="3333CC"/>
                </a:solidFill>
              </a:rPr>
              <a:t>中，</a:t>
            </a:r>
            <a:r>
              <a:rPr lang="en-US" altLang="zh-CN" sz="2000">
                <a:solidFill>
                  <a:srgbClr val="3333CC"/>
                </a:solidFill>
              </a:rPr>
              <a:t>j</a:t>
            </a:r>
            <a:r>
              <a:rPr lang="zh-CN" altLang="en-US" sz="2000">
                <a:solidFill>
                  <a:srgbClr val="3333CC"/>
                </a:solidFill>
              </a:rPr>
              <a:t>在</a:t>
            </a:r>
            <a:r>
              <a:rPr lang="en-US" altLang="zh-CN" sz="2000">
                <a:solidFill>
                  <a:srgbClr val="3333CC"/>
                </a:solidFill>
              </a:rPr>
              <a:t>ESI</a:t>
            </a:r>
            <a:r>
              <a:rPr lang="zh-CN" altLang="en-US" sz="2000">
                <a:solidFill>
                  <a:srgbClr val="3333CC"/>
                </a:solidFill>
              </a:rPr>
              <a:t>中，</a:t>
            </a:r>
          </a:p>
          <a:p>
            <a:pPr>
              <a:spcBef>
                <a:spcPct val="35000"/>
              </a:spcBef>
            </a:pPr>
            <a:r>
              <a:rPr lang="en-US" altLang="zh-CN" sz="2000">
                <a:solidFill>
                  <a:srgbClr val="3333CC"/>
                </a:solidFill>
              </a:rPr>
              <a:t>           </a:t>
            </a:r>
            <a:r>
              <a:rPr lang="en-US" altLang="zh-CN" sz="2000">
                <a:solidFill>
                  <a:srgbClr val="FF3300"/>
                </a:solidFill>
              </a:rPr>
              <a:t>2</a:t>
            </a:r>
            <a:r>
              <a:rPr lang="zh-CN" altLang="en-US" sz="2000">
                <a:solidFill>
                  <a:srgbClr val="3333CC"/>
                </a:solidFill>
              </a:rPr>
              <a:t>为比例因子</a:t>
            </a:r>
          </a:p>
        </p:txBody>
      </p:sp>
    </p:spTree>
    <p:extLst>
      <p:ext uri="{BB962C8B-B14F-4D97-AF65-F5344CB8AC3E}">
        <p14:creationId xmlns:p14="http://schemas.microsoft.com/office/powerpoint/2010/main" val="112699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6740"/>
                                        </p:tgtEl>
                                        <p:attrNameLst>
                                          <p:attrName>style.visibility</p:attrName>
                                        </p:attrNameLst>
                                      </p:cBhvr>
                                      <p:to>
                                        <p:strVal val="visible"/>
                                      </p:to>
                                    </p:set>
                                    <p:animEffect transition="in" filter="blinds(horizontal)">
                                      <p:cBhvr>
                                        <p:cTn id="7" dur="500"/>
                                        <p:tgtEl>
                                          <p:spTgt spid="7567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6741"/>
                                        </p:tgtEl>
                                        <p:attrNameLst>
                                          <p:attrName>style.visibility</p:attrName>
                                        </p:attrNameLst>
                                      </p:cBhvr>
                                      <p:to>
                                        <p:strVal val="visible"/>
                                      </p:to>
                                    </p:set>
                                    <p:animEffect transition="in" filter="blinds(horizontal)">
                                      <p:cBhvr>
                                        <p:cTn id="12" dur="500"/>
                                        <p:tgtEl>
                                          <p:spTgt spid="7567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6739">
                                            <p:txEl>
                                              <p:pRg st="0" end="0"/>
                                            </p:txEl>
                                          </p:spTgt>
                                        </p:tgtEl>
                                        <p:attrNameLst>
                                          <p:attrName>style.visibility</p:attrName>
                                        </p:attrNameLst>
                                      </p:cBhvr>
                                      <p:to>
                                        <p:strVal val="visible"/>
                                      </p:to>
                                    </p:set>
                                    <p:animEffect transition="in" filter="blinds(horizontal)">
                                      <p:cBhvr>
                                        <p:cTn id="17" dur="500"/>
                                        <p:tgtEl>
                                          <p:spTgt spid="7567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6739">
                                            <p:txEl>
                                              <p:pRg st="1" end="1"/>
                                            </p:txEl>
                                          </p:spTgt>
                                        </p:tgtEl>
                                        <p:attrNameLst>
                                          <p:attrName>style.visibility</p:attrName>
                                        </p:attrNameLst>
                                      </p:cBhvr>
                                      <p:to>
                                        <p:strVal val="visible"/>
                                      </p:to>
                                    </p:set>
                                    <p:animEffect transition="in" filter="blinds(horizontal)">
                                      <p:cBhvr>
                                        <p:cTn id="22" dur="500"/>
                                        <p:tgtEl>
                                          <p:spTgt spid="75673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6739">
                                            <p:txEl>
                                              <p:pRg st="2" end="2"/>
                                            </p:txEl>
                                          </p:spTgt>
                                        </p:tgtEl>
                                        <p:attrNameLst>
                                          <p:attrName>style.visibility</p:attrName>
                                        </p:attrNameLst>
                                      </p:cBhvr>
                                      <p:to>
                                        <p:strVal val="visible"/>
                                      </p:to>
                                    </p:set>
                                    <p:animEffect transition="in" filter="blinds(horizontal)">
                                      <p:cBhvr>
                                        <p:cTn id="27" dur="500"/>
                                        <p:tgtEl>
                                          <p:spTgt spid="75673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6739">
                                            <p:txEl>
                                              <p:pRg st="3" end="3"/>
                                            </p:txEl>
                                          </p:spTgt>
                                        </p:tgtEl>
                                        <p:attrNameLst>
                                          <p:attrName>style.visibility</p:attrName>
                                        </p:attrNameLst>
                                      </p:cBhvr>
                                      <p:to>
                                        <p:strVal val="visible"/>
                                      </p:to>
                                    </p:set>
                                    <p:animEffect transition="in" filter="blinds(horizontal)">
                                      <p:cBhvr>
                                        <p:cTn id="32" dur="500"/>
                                        <p:tgtEl>
                                          <p:spTgt spid="75673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6739">
                                            <p:txEl>
                                              <p:pRg st="4" end="4"/>
                                            </p:txEl>
                                          </p:spTgt>
                                        </p:tgtEl>
                                        <p:attrNameLst>
                                          <p:attrName>style.visibility</p:attrName>
                                        </p:attrNameLst>
                                      </p:cBhvr>
                                      <p:to>
                                        <p:strVal val="visible"/>
                                      </p:to>
                                    </p:set>
                                    <p:animEffect transition="in" filter="blinds(horizontal)">
                                      <p:cBhvr>
                                        <p:cTn id="37" dur="500"/>
                                        <p:tgtEl>
                                          <p:spTgt spid="75673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6739">
                                            <p:txEl>
                                              <p:pRg st="5" end="5"/>
                                            </p:txEl>
                                          </p:spTgt>
                                        </p:tgtEl>
                                        <p:attrNameLst>
                                          <p:attrName>style.visibility</p:attrName>
                                        </p:attrNameLst>
                                      </p:cBhvr>
                                      <p:to>
                                        <p:strVal val="visible"/>
                                      </p:to>
                                    </p:set>
                                    <p:animEffect transition="in" filter="blinds(horizontal)">
                                      <p:cBhvr>
                                        <p:cTn id="42" dur="500"/>
                                        <p:tgtEl>
                                          <p:spTgt spid="75673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6784">
                                            <p:txEl>
                                              <p:pRg st="0" end="0"/>
                                            </p:txEl>
                                          </p:spTgt>
                                        </p:tgtEl>
                                        <p:attrNameLst>
                                          <p:attrName>style.visibility</p:attrName>
                                        </p:attrNameLst>
                                      </p:cBhvr>
                                      <p:to>
                                        <p:strVal val="visible"/>
                                      </p:to>
                                    </p:set>
                                    <p:animEffect transition="in" filter="blinds(horizontal)">
                                      <p:cBhvr>
                                        <p:cTn id="47" dur="500"/>
                                        <p:tgtEl>
                                          <p:spTgt spid="75678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6784">
                                            <p:txEl>
                                              <p:pRg st="1" end="1"/>
                                            </p:txEl>
                                          </p:spTgt>
                                        </p:tgtEl>
                                        <p:attrNameLst>
                                          <p:attrName>style.visibility</p:attrName>
                                        </p:attrNameLst>
                                      </p:cBhvr>
                                      <p:to>
                                        <p:strVal val="visible"/>
                                      </p:to>
                                    </p:set>
                                    <p:animEffect transition="in" filter="blinds(horizontal)">
                                      <p:cBhvr>
                                        <p:cTn id="52" dur="500"/>
                                        <p:tgtEl>
                                          <p:spTgt spid="75678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56784">
                                            <p:txEl>
                                              <p:pRg st="2" end="2"/>
                                            </p:txEl>
                                          </p:spTgt>
                                        </p:tgtEl>
                                        <p:attrNameLst>
                                          <p:attrName>style.visibility</p:attrName>
                                        </p:attrNameLst>
                                      </p:cBhvr>
                                      <p:to>
                                        <p:strVal val="visible"/>
                                      </p:to>
                                    </p:set>
                                    <p:animEffect transition="in" filter="blinds(horizontal)">
                                      <p:cBhvr>
                                        <p:cTn id="57" dur="500"/>
                                        <p:tgtEl>
                                          <p:spTgt spid="75678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56784">
                                            <p:txEl>
                                              <p:pRg st="3" end="3"/>
                                            </p:txEl>
                                          </p:spTgt>
                                        </p:tgtEl>
                                        <p:attrNameLst>
                                          <p:attrName>style.visibility</p:attrName>
                                        </p:attrNameLst>
                                      </p:cBhvr>
                                      <p:to>
                                        <p:strVal val="visible"/>
                                      </p:to>
                                    </p:set>
                                    <p:animEffect transition="in" filter="blinds(horizontal)">
                                      <p:cBhvr>
                                        <p:cTn id="62" dur="500"/>
                                        <p:tgtEl>
                                          <p:spTgt spid="7567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title"/>
          </p:nvPr>
        </p:nvSpPr>
        <p:spPr/>
        <p:txBody>
          <a:bodyPr/>
          <a:lstStyle/>
          <a:p>
            <a:r>
              <a:rPr lang="zh-CN" altLang="en-US" smtClean="0"/>
              <a:t>思考题</a:t>
            </a:r>
            <a:r>
              <a:rPr lang="en-US" altLang="zh-CN" smtClean="0"/>
              <a:t>1</a:t>
            </a:r>
            <a:endParaRPr lang="zh-CN" altLang="en-US" smtClean="0"/>
          </a:p>
        </p:txBody>
      </p:sp>
      <p:sp>
        <p:nvSpPr>
          <p:cNvPr id="5" name="内容占位符 4"/>
          <p:cNvSpPr>
            <a:spLocks noGrp="1"/>
          </p:cNvSpPr>
          <p:nvPr>
            <p:ph idx="1"/>
          </p:nvPr>
        </p:nvSpPr>
        <p:spPr>
          <a:xfrm>
            <a:off x="476250" y="819150"/>
            <a:ext cx="8229600" cy="5218113"/>
          </a:xfrm>
        </p:spPr>
        <p:txBody>
          <a:bodyPr/>
          <a:lstStyle/>
          <a:p>
            <a:pPr>
              <a:defRPr/>
            </a:pPr>
            <a:r>
              <a:rPr lang="zh-CN" altLang="en-US" dirty="0" smtClean="0"/>
              <a:t>如果内存和寄存器中存放有下列内容，</a:t>
            </a:r>
            <a:endParaRPr lang="en-US" altLang="zh-CN" dirty="0" smtClean="0"/>
          </a:p>
          <a:p>
            <a:pPr>
              <a:defRPr/>
            </a:pPr>
            <a:endParaRPr lang="en-US" altLang="zh-CN" dirty="0"/>
          </a:p>
          <a:p>
            <a:pPr marL="0" indent="0">
              <a:buFontTx/>
              <a:buNone/>
              <a:defRPr/>
            </a:pPr>
            <a:endParaRPr lang="en-US" altLang="zh-CN" dirty="0"/>
          </a:p>
          <a:p>
            <a:pPr>
              <a:defRPr/>
            </a:pPr>
            <a:endParaRPr lang="en-US" altLang="zh-CN" dirty="0" smtClean="0"/>
          </a:p>
          <a:p>
            <a:pPr>
              <a:defRPr/>
            </a:pPr>
            <a:endParaRPr lang="en-US" altLang="zh-CN" dirty="0" smtClean="0"/>
          </a:p>
          <a:p>
            <a:pPr>
              <a:defRPr/>
            </a:pPr>
            <a:r>
              <a:rPr lang="zh-CN" altLang="en-US" dirty="0" smtClean="0"/>
              <a:t>下列操作数</a:t>
            </a:r>
            <a:r>
              <a:rPr lang="zh-CN" altLang="en-US" dirty="0"/>
              <a:t>各</a:t>
            </a:r>
            <a:r>
              <a:rPr lang="zh-CN" altLang="en-US" dirty="0" smtClean="0"/>
              <a:t>是多少（用机器数表示）？</a:t>
            </a:r>
            <a:endParaRPr lang="en-US" altLang="zh-CN" b="0" dirty="0" smtClean="0"/>
          </a:p>
          <a:p>
            <a:pPr marL="0" indent="0">
              <a:lnSpc>
                <a:spcPct val="100000"/>
              </a:lnSpc>
              <a:buFontTx/>
              <a:buNone/>
              <a:defRPr/>
            </a:pPr>
            <a:r>
              <a:rPr lang="en-US" altLang="zh-CN" b="0" dirty="0" smtClean="0"/>
              <a:t>    %</a:t>
            </a:r>
            <a:r>
              <a:rPr lang="en-US" altLang="zh-CN" b="0" dirty="0" err="1"/>
              <a:t>eax</a:t>
            </a:r>
            <a:endParaRPr lang="en-US" altLang="zh-CN" b="0" dirty="0"/>
          </a:p>
          <a:p>
            <a:pPr marL="0" indent="0">
              <a:lnSpc>
                <a:spcPct val="100000"/>
              </a:lnSpc>
              <a:buFontTx/>
              <a:buNone/>
              <a:defRPr/>
            </a:pPr>
            <a:r>
              <a:rPr lang="en-US" altLang="zh-CN" b="0" dirty="0" smtClean="0"/>
              <a:t>    0x104</a:t>
            </a:r>
            <a:endParaRPr lang="en-US" altLang="zh-CN" b="0" dirty="0"/>
          </a:p>
          <a:p>
            <a:pPr marL="0" indent="0">
              <a:lnSpc>
                <a:spcPct val="100000"/>
              </a:lnSpc>
              <a:buFontTx/>
              <a:buNone/>
              <a:defRPr/>
            </a:pPr>
            <a:r>
              <a:rPr lang="en-US" altLang="zh-CN" b="0" dirty="0" smtClean="0"/>
              <a:t>    $</a:t>
            </a:r>
            <a:r>
              <a:rPr lang="en-US" altLang="zh-CN" b="0" dirty="0"/>
              <a:t>0x108</a:t>
            </a:r>
          </a:p>
          <a:p>
            <a:pPr marL="0" indent="0">
              <a:lnSpc>
                <a:spcPct val="100000"/>
              </a:lnSpc>
              <a:buFontTx/>
              <a:buNone/>
              <a:defRPr/>
            </a:pPr>
            <a:r>
              <a:rPr lang="en-US" altLang="zh-CN" b="0" dirty="0" smtClean="0"/>
              <a:t>    (%</a:t>
            </a:r>
            <a:r>
              <a:rPr lang="en-US" altLang="zh-CN" b="0" dirty="0" err="1"/>
              <a:t>eax</a:t>
            </a:r>
            <a:r>
              <a:rPr lang="en-US" altLang="zh-CN" b="0" dirty="0"/>
              <a:t>)</a:t>
            </a:r>
          </a:p>
          <a:p>
            <a:pPr marL="0" indent="0">
              <a:lnSpc>
                <a:spcPct val="100000"/>
              </a:lnSpc>
              <a:buFontTx/>
              <a:buNone/>
              <a:defRPr/>
            </a:pPr>
            <a:r>
              <a:rPr lang="en-US" altLang="zh-CN" b="0" dirty="0" smtClean="0"/>
              <a:t>    4</a:t>
            </a:r>
            <a:r>
              <a:rPr lang="en-US" altLang="zh-CN" b="0" dirty="0"/>
              <a:t>(%</a:t>
            </a:r>
            <a:r>
              <a:rPr lang="en-US" altLang="zh-CN" b="0" dirty="0" err="1"/>
              <a:t>eax</a:t>
            </a:r>
            <a:r>
              <a:rPr lang="en-US" altLang="zh-CN" b="0" dirty="0" smtClean="0"/>
              <a:t>)</a:t>
            </a:r>
            <a:endParaRPr lang="en-US" altLang="zh-CN" b="0" dirty="0"/>
          </a:p>
        </p:txBody>
      </p:sp>
      <p:pic>
        <p:nvPicPr>
          <p:cNvPr id="14340" name="Picture 2"/>
          <p:cNvPicPr>
            <a:picLocks noChangeAspect="1" noChangeArrowheads="1"/>
          </p:cNvPicPr>
          <p:nvPr/>
        </p:nvPicPr>
        <p:blipFill>
          <a:blip r:embed="rId2"/>
          <a:srcRect/>
          <a:stretch>
            <a:fillRect/>
          </a:stretch>
        </p:blipFill>
        <p:spPr bwMode="auto">
          <a:xfrm>
            <a:off x="1601788" y="1268413"/>
            <a:ext cx="6005512" cy="2070100"/>
          </a:xfrm>
          <a:prstGeom prst="rect">
            <a:avLst/>
          </a:prstGeom>
          <a:noFill/>
          <a:ln w="9525" algn="ctr">
            <a:noFill/>
            <a:miter lim="800000"/>
            <a:headEnd/>
            <a:tailEnd/>
          </a:ln>
        </p:spPr>
      </p:pic>
      <p:sp>
        <p:nvSpPr>
          <p:cNvPr id="6" name="矩形 5"/>
          <p:cNvSpPr/>
          <p:nvPr/>
        </p:nvSpPr>
        <p:spPr>
          <a:xfrm>
            <a:off x="4233863" y="3833813"/>
            <a:ext cx="2657475" cy="1790700"/>
          </a:xfrm>
          <a:prstGeom prst="rect">
            <a:avLst/>
          </a:prstGeom>
        </p:spPr>
        <p:txBody>
          <a:bodyPr>
            <a:spAutoFit/>
          </a:bodyPr>
          <a:lstStyle/>
          <a:p>
            <a:pPr eaLnBrk="0" hangingPunct="0">
              <a:spcBef>
                <a:spcPct val="20000"/>
              </a:spcBef>
              <a:defRPr/>
            </a:pPr>
            <a:r>
              <a:rPr lang="en-US" altLang="zh-CN" sz="2400" b="0" dirty="0">
                <a:latin typeface="+mn-lt"/>
                <a:ea typeface="+mn-ea"/>
              </a:rPr>
              <a:t>9(%</a:t>
            </a:r>
            <a:r>
              <a:rPr lang="en-US" altLang="zh-CN" sz="2400" b="0" dirty="0" err="1">
                <a:latin typeface="+mn-lt"/>
                <a:ea typeface="+mn-ea"/>
              </a:rPr>
              <a:t>eax</a:t>
            </a:r>
            <a:r>
              <a:rPr lang="en-US" altLang="zh-CN" sz="2400" b="0" dirty="0">
                <a:latin typeface="+mn-lt"/>
                <a:ea typeface="+mn-ea"/>
              </a:rPr>
              <a:t>,%</a:t>
            </a:r>
            <a:r>
              <a:rPr lang="en-US" altLang="zh-CN" sz="2400" b="0" dirty="0" err="1">
                <a:latin typeface="+mn-lt"/>
                <a:ea typeface="+mn-ea"/>
              </a:rPr>
              <a:t>edx</a:t>
            </a:r>
            <a:r>
              <a:rPr lang="en-US" altLang="zh-CN" sz="2400" b="0" dirty="0">
                <a:latin typeface="+mn-lt"/>
                <a:ea typeface="+mn-ea"/>
              </a:rPr>
              <a:t>)</a:t>
            </a:r>
          </a:p>
          <a:p>
            <a:pPr eaLnBrk="0" hangingPunct="0">
              <a:spcBef>
                <a:spcPct val="20000"/>
              </a:spcBef>
              <a:defRPr/>
            </a:pPr>
            <a:r>
              <a:rPr lang="en-US" altLang="zh-CN" sz="2400" b="0" dirty="0">
                <a:latin typeface="+mn-lt"/>
                <a:ea typeface="+mn-ea"/>
              </a:rPr>
              <a:t>260(%</a:t>
            </a:r>
            <a:r>
              <a:rPr lang="en-US" altLang="zh-CN" sz="2400" b="0" dirty="0" err="1">
                <a:latin typeface="+mn-lt"/>
                <a:ea typeface="+mn-ea"/>
              </a:rPr>
              <a:t>ecx</a:t>
            </a:r>
            <a:r>
              <a:rPr lang="en-US" altLang="zh-CN" sz="2400" b="0" dirty="0">
                <a:latin typeface="+mn-lt"/>
                <a:ea typeface="+mn-ea"/>
              </a:rPr>
              <a:t>,%</a:t>
            </a:r>
            <a:r>
              <a:rPr lang="en-US" altLang="zh-CN" sz="2400" b="0" dirty="0" err="1">
                <a:latin typeface="+mn-lt"/>
                <a:ea typeface="+mn-ea"/>
              </a:rPr>
              <a:t>edx</a:t>
            </a:r>
            <a:r>
              <a:rPr lang="en-US" altLang="zh-CN" sz="2400" b="0" dirty="0">
                <a:latin typeface="+mn-lt"/>
                <a:ea typeface="+mn-ea"/>
              </a:rPr>
              <a:t>)</a:t>
            </a:r>
          </a:p>
          <a:p>
            <a:pPr eaLnBrk="0" hangingPunct="0">
              <a:spcBef>
                <a:spcPct val="20000"/>
              </a:spcBef>
              <a:defRPr/>
            </a:pPr>
            <a:r>
              <a:rPr lang="en-US" altLang="zh-CN" sz="2400" b="0" dirty="0">
                <a:latin typeface="+mn-lt"/>
                <a:ea typeface="+mn-ea"/>
              </a:rPr>
              <a:t>0xFC(,%ecx,4)</a:t>
            </a:r>
          </a:p>
          <a:p>
            <a:pPr eaLnBrk="0" hangingPunct="0">
              <a:spcBef>
                <a:spcPct val="20000"/>
              </a:spcBef>
              <a:defRPr/>
            </a:pPr>
            <a:r>
              <a:rPr lang="en-US" altLang="zh-CN" sz="2400" b="0" dirty="0">
                <a:latin typeface="+mn-lt"/>
                <a:ea typeface="+mn-ea"/>
              </a:rPr>
              <a:t>(%eax,%edx,4)</a:t>
            </a:r>
            <a:endParaRPr lang="zh-CN" altLang="en-US" sz="2400" b="0" dirty="0">
              <a:latin typeface="+mn-lt"/>
              <a:ea typeface="+mn-ea"/>
            </a:endParaRPr>
          </a:p>
        </p:txBody>
      </p:sp>
      <p:sp>
        <p:nvSpPr>
          <p:cNvPr id="8" name="矩形 7"/>
          <p:cNvSpPr/>
          <p:nvPr/>
        </p:nvSpPr>
        <p:spPr>
          <a:xfrm>
            <a:off x="2457450" y="3832225"/>
            <a:ext cx="2657475" cy="2235200"/>
          </a:xfrm>
          <a:prstGeom prst="rect">
            <a:avLst/>
          </a:prstGeom>
        </p:spPr>
        <p:txBody>
          <a:bodyPr>
            <a:spAutoFit/>
          </a:bodyPr>
          <a:lstStyle/>
          <a:p>
            <a:pPr eaLnBrk="0" hangingPunct="0">
              <a:spcBef>
                <a:spcPct val="20000"/>
              </a:spcBef>
              <a:defRPr/>
            </a:pPr>
            <a:r>
              <a:rPr lang="en-US" altLang="zh-CN" sz="2400" dirty="0">
                <a:solidFill>
                  <a:srgbClr val="C00000"/>
                </a:solidFill>
                <a:latin typeface="+mn-lt"/>
                <a:ea typeface="+mn-ea"/>
              </a:rPr>
              <a:t>0x100</a:t>
            </a:r>
          </a:p>
          <a:p>
            <a:pPr eaLnBrk="0" hangingPunct="0">
              <a:spcBef>
                <a:spcPct val="20000"/>
              </a:spcBef>
              <a:defRPr/>
            </a:pPr>
            <a:r>
              <a:rPr lang="en-US" altLang="zh-CN" sz="2400" dirty="0">
                <a:solidFill>
                  <a:srgbClr val="C00000"/>
                </a:solidFill>
                <a:latin typeface="+mn-lt"/>
                <a:ea typeface="+mn-ea"/>
              </a:rPr>
              <a:t>0xAB</a:t>
            </a:r>
          </a:p>
          <a:p>
            <a:pPr eaLnBrk="0" hangingPunct="0">
              <a:spcBef>
                <a:spcPct val="20000"/>
              </a:spcBef>
              <a:defRPr/>
            </a:pPr>
            <a:r>
              <a:rPr lang="en-US" altLang="zh-CN" sz="2400" dirty="0">
                <a:solidFill>
                  <a:srgbClr val="C00000"/>
                </a:solidFill>
                <a:latin typeface="+mn-lt"/>
                <a:ea typeface="+mn-ea"/>
              </a:rPr>
              <a:t>0x108</a:t>
            </a:r>
          </a:p>
          <a:p>
            <a:pPr eaLnBrk="0" hangingPunct="0">
              <a:spcBef>
                <a:spcPct val="20000"/>
              </a:spcBef>
              <a:defRPr/>
            </a:pPr>
            <a:r>
              <a:rPr lang="en-US" altLang="zh-CN" sz="2400" dirty="0">
                <a:solidFill>
                  <a:srgbClr val="C00000"/>
                </a:solidFill>
                <a:latin typeface="+mn-lt"/>
                <a:ea typeface="+mn-ea"/>
              </a:rPr>
              <a:t>0xFF</a:t>
            </a:r>
          </a:p>
          <a:p>
            <a:pPr eaLnBrk="0" hangingPunct="0">
              <a:spcBef>
                <a:spcPct val="20000"/>
              </a:spcBef>
              <a:defRPr/>
            </a:pPr>
            <a:r>
              <a:rPr lang="en-US" altLang="zh-CN" sz="2400" dirty="0">
                <a:solidFill>
                  <a:srgbClr val="C00000"/>
                </a:solidFill>
                <a:latin typeface="+mn-lt"/>
                <a:ea typeface="+mn-ea"/>
              </a:rPr>
              <a:t>0xAB</a:t>
            </a:r>
            <a:endParaRPr lang="zh-CN" altLang="en-US" sz="2400" dirty="0">
              <a:solidFill>
                <a:srgbClr val="C00000"/>
              </a:solidFill>
              <a:latin typeface="+mn-lt"/>
              <a:ea typeface="+mn-ea"/>
            </a:endParaRPr>
          </a:p>
        </p:txBody>
      </p:sp>
      <p:sp>
        <p:nvSpPr>
          <p:cNvPr id="9" name="矩形 8"/>
          <p:cNvSpPr/>
          <p:nvPr/>
        </p:nvSpPr>
        <p:spPr>
          <a:xfrm>
            <a:off x="7137400" y="3832225"/>
            <a:ext cx="1685925" cy="2235200"/>
          </a:xfrm>
          <a:prstGeom prst="rect">
            <a:avLst/>
          </a:prstGeom>
        </p:spPr>
        <p:txBody>
          <a:bodyPr>
            <a:spAutoFit/>
          </a:bodyPr>
          <a:lstStyle/>
          <a:p>
            <a:pPr eaLnBrk="0" hangingPunct="0">
              <a:spcBef>
                <a:spcPct val="20000"/>
              </a:spcBef>
              <a:defRPr/>
            </a:pPr>
            <a:r>
              <a:rPr lang="en-US" altLang="zh-CN" sz="2400" dirty="0">
                <a:solidFill>
                  <a:srgbClr val="C00000"/>
                </a:solidFill>
                <a:latin typeface="+mn-lt"/>
                <a:ea typeface="+mn-ea"/>
              </a:rPr>
              <a:t>0x11</a:t>
            </a:r>
          </a:p>
          <a:p>
            <a:pPr eaLnBrk="0" hangingPunct="0">
              <a:spcBef>
                <a:spcPct val="20000"/>
              </a:spcBef>
              <a:defRPr/>
            </a:pPr>
            <a:r>
              <a:rPr lang="en-US" altLang="zh-CN" sz="2400" dirty="0">
                <a:solidFill>
                  <a:srgbClr val="C00000"/>
                </a:solidFill>
                <a:latin typeface="+mn-lt"/>
                <a:ea typeface="+mn-ea"/>
              </a:rPr>
              <a:t>0x13</a:t>
            </a:r>
          </a:p>
          <a:p>
            <a:pPr eaLnBrk="0" hangingPunct="0">
              <a:spcBef>
                <a:spcPct val="20000"/>
              </a:spcBef>
              <a:defRPr/>
            </a:pPr>
            <a:r>
              <a:rPr lang="en-US" altLang="zh-CN" sz="2400" dirty="0">
                <a:solidFill>
                  <a:srgbClr val="C00000"/>
                </a:solidFill>
                <a:latin typeface="+mn-lt"/>
                <a:ea typeface="+mn-ea"/>
              </a:rPr>
              <a:t>0xFF</a:t>
            </a:r>
          </a:p>
          <a:p>
            <a:pPr eaLnBrk="0" hangingPunct="0">
              <a:spcBef>
                <a:spcPct val="20000"/>
              </a:spcBef>
              <a:defRPr/>
            </a:pPr>
            <a:r>
              <a:rPr lang="en-US" altLang="zh-CN" sz="2400" dirty="0">
                <a:solidFill>
                  <a:srgbClr val="C00000"/>
                </a:solidFill>
                <a:latin typeface="+mn-lt"/>
                <a:ea typeface="+mn-ea"/>
              </a:rPr>
              <a:t>0x11</a:t>
            </a:r>
          </a:p>
          <a:p>
            <a:pPr eaLnBrk="0" hangingPunct="0">
              <a:spcBef>
                <a:spcPct val="20000"/>
              </a:spcBef>
              <a:defRPr/>
            </a:pPr>
            <a:endParaRPr lang="zh-CN" altLang="en-US" sz="2400" b="0" dirty="0">
              <a:latin typeface="+mn-lt"/>
              <a:ea typeface="+mn-ea"/>
            </a:endParaRPr>
          </a:p>
        </p:txBody>
      </p:sp>
    </p:spTree>
    <p:extLst>
      <p:ext uri="{BB962C8B-B14F-4D97-AF65-F5344CB8AC3E}">
        <p14:creationId xmlns:p14="http://schemas.microsoft.com/office/powerpoint/2010/main" val="1610898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IA-32</a:t>
            </a:r>
            <a:r>
              <a:rPr lang="zh-CN" altLang="en-US" dirty="0" smtClean="0"/>
              <a:t>指令举例</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960605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98425"/>
            <a:ext cx="8229600" cy="561975"/>
          </a:xfrm>
        </p:spPr>
        <p:txBody>
          <a:bodyPr/>
          <a:lstStyle/>
          <a:p>
            <a:r>
              <a:rPr lang="en-US" altLang="zh-CN" smtClean="0"/>
              <a:t>Instruction Set Page</a:t>
            </a:r>
            <a:r>
              <a:rPr lang="zh-CN" altLang="en-US" smtClean="0"/>
              <a:t>阅读：例</a:t>
            </a:r>
            <a:r>
              <a:rPr lang="en-US" altLang="zh-CN" smtClean="0"/>
              <a:t>1</a:t>
            </a:r>
            <a:endParaRPr lang="zh-CN" altLang="en-US" smtClean="0"/>
          </a:p>
        </p:txBody>
      </p:sp>
      <p:sp>
        <p:nvSpPr>
          <p:cNvPr id="31747" name="内容占位符 2"/>
          <p:cNvSpPr>
            <a:spLocks noGrp="1"/>
          </p:cNvSpPr>
          <p:nvPr>
            <p:ph idx="1"/>
          </p:nvPr>
        </p:nvSpPr>
        <p:spPr/>
        <p:txBody>
          <a:bodyPr/>
          <a:lstStyle/>
          <a:p>
            <a:endParaRPr lang="en-US" altLang="zh-CN" smtClean="0"/>
          </a:p>
          <a:p>
            <a:endParaRPr lang="zh-CN" altLang="en-US" smtClean="0"/>
          </a:p>
        </p:txBody>
      </p:sp>
      <p:sp>
        <p:nvSpPr>
          <p:cNvPr id="31750" name="矩形 7"/>
          <p:cNvSpPr>
            <a:spLocks noChangeArrowheads="1"/>
          </p:cNvSpPr>
          <p:nvPr/>
        </p:nvSpPr>
        <p:spPr bwMode="auto">
          <a:xfrm>
            <a:off x="657225" y="2430463"/>
            <a:ext cx="4468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0000CC"/>
                </a:solidFill>
                <a:latin typeface="微软雅黑" pitchFamily="34" charset="-122"/>
                <a:ea typeface="微软雅黑" pitchFamily="34" charset="-122"/>
              </a:rPr>
              <a:t>MOV</a:t>
            </a:r>
            <a:r>
              <a:rPr lang="zh-CN" altLang="en-US" sz="1800">
                <a:latin typeface="微软雅黑" pitchFamily="34" charset="-122"/>
                <a:ea typeface="微软雅黑" pitchFamily="34" charset="-122"/>
              </a:rPr>
              <a:t>：表示</a:t>
            </a:r>
            <a:r>
              <a:rPr lang="en-US" altLang="zh-CN" sz="1800">
                <a:latin typeface="微软雅黑" pitchFamily="34" charset="-122"/>
                <a:ea typeface="微软雅黑" pitchFamily="34" charset="-122"/>
              </a:rPr>
              <a:t>0x88</a:t>
            </a:r>
            <a:r>
              <a:rPr lang="zh-CN" altLang="en-US" sz="1800">
                <a:latin typeface="微软雅黑" pitchFamily="34" charset="-122"/>
                <a:ea typeface="微软雅黑" pitchFamily="34" charset="-122"/>
              </a:rPr>
              <a:t>对应的是一条</a:t>
            </a:r>
            <a:r>
              <a:rPr lang="en-US" altLang="zh-CN" sz="1800">
                <a:latin typeface="微软雅黑" pitchFamily="34" charset="-122"/>
                <a:ea typeface="微软雅黑" pitchFamily="34" charset="-122"/>
              </a:rPr>
              <a:t>MOV</a:t>
            </a:r>
            <a:r>
              <a:rPr lang="zh-CN" altLang="en-US" sz="1800">
                <a:latin typeface="微软雅黑" pitchFamily="34" charset="-122"/>
                <a:ea typeface="微软雅黑" pitchFamily="34" charset="-122"/>
              </a:rPr>
              <a:t>指令</a:t>
            </a:r>
            <a:endParaRPr lang="en-US" altLang="zh-CN" sz="1800">
              <a:latin typeface="微软雅黑" pitchFamily="34" charset="-122"/>
              <a:ea typeface="微软雅黑" pitchFamily="34" charset="-122"/>
            </a:endParaRPr>
          </a:p>
        </p:txBody>
      </p:sp>
      <p:sp>
        <p:nvSpPr>
          <p:cNvPr id="31751" name="矩形 8"/>
          <p:cNvSpPr>
            <a:spLocks noChangeArrowheads="1"/>
          </p:cNvSpPr>
          <p:nvPr/>
        </p:nvSpPr>
        <p:spPr bwMode="auto">
          <a:xfrm>
            <a:off x="649288" y="2892425"/>
            <a:ext cx="4135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0000CC"/>
                </a:solidFill>
                <a:latin typeface="微软雅黑" pitchFamily="34" charset="-122"/>
                <a:ea typeface="微软雅黑" pitchFamily="34" charset="-122"/>
              </a:rPr>
              <a:t>r/m8</a:t>
            </a:r>
            <a:r>
              <a:rPr lang="zh-CN" altLang="en-US" sz="1800">
                <a:latin typeface="微软雅黑" pitchFamily="34" charset="-122"/>
                <a:ea typeface="微软雅黑" pitchFamily="34" charset="-122"/>
              </a:rPr>
              <a:t>：表示操作数是</a:t>
            </a:r>
            <a:r>
              <a:rPr lang="en-US" altLang="zh-CN" sz="1800">
                <a:latin typeface="微软雅黑" pitchFamily="34" charset="-122"/>
                <a:ea typeface="微软雅黑" pitchFamily="34" charset="-122"/>
              </a:rPr>
              <a:t>8</a:t>
            </a:r>
            <a:r>
              <a:rPr lang="zh-CN" altLang="en-US" sz="1800">
                <a:latin typeface="微软雅黑" pitchFamily="34" charset="-122"/>
                <a:ea typeface="微软雅黑" pitchFamily="34" charset="-122"/>
              </a:rPr>
              <a:t>位寄存器</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内存</a:t>
            </a:r>
            <a:endParaRPr lang="en-US" altLang="zh-CN" sz="1800">
              <a:latin typeface="微软雅黑" pitchFamily="34" charset="-122"/>
              <a:ea typeface="微软雅黑" pitchFamily="34" charset="-122"/>
            </a:endParaRPr>
          </a:p>
        </p:txBody>
      </p:sp>
      <p:sp>
        <p:nvSpPr>
          <p:cNvPr id="31752" name="矩形 9"/>
          <p:cNvSpPr>
            <a:spLocks noChangeArrowheads="1"/>
          </p:cNvSpPr>
          <p:nvPr/>
        </p:nvSpPr>
        <p:spPr bwMode="auto">
          <a:xfrm>
            <a:off x="639763" y="3381375"/>
            <a:ext cx="310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0000CC"/>
                </a:solidFill>
                <a:latin typeface="微软雅黑" pitchFamily="34" charset="-122"/>
                <a:ea typeface="微软雅黑" pitchFamily="34" charset="-122"/>
              </a:rPr>
              <a:t>r8</a:t>
            </a:r>
            <a:r>
              <a:rPr lang="zh-CN" altLang="en-US" sz="1800">
                <a:latin typeface="微软雅黑" pitchFamily="34" charset="-122"/>
                <a:ea typeface="微软雅黑" pitchFamily="34" charset="-122"/>
              </a:rPr>
              <a:t>：表示操作数是</a:t>
            </a:r>
            <a:r>
              <a:rPr lang="en-US" altLang="zh-CN" sz="1800">
                <a:latin typeface="微软雅黑" pitchFamily="34" charset="-122"/>
                <a:ea typeface="微软雅黑" pitchFamily="34" charset="-122"/>
              </a:rPr>
              <a:t>8</a:t>
            </a:r>
            <a:r>
              <a:rPr lang="zh-CN" altLang="en-US" sz="1800">
                <a:latin typeface="微软雅黑" pitchFamily="34" charset="-122"/>
                <a:ea typeface="微软雅黑" pitchFamily="34" charset="-122"/>
              </a:rPr>
              <a:t>位寄存器</a:t>
            </a:r>
            <a:endParaRPr lang="en-US" altLang="zh-CN" sz="1800">
              <a:latin typeface="微软雅黑" pitchFamily="34" charset="-122"/>
              <a:ea typeface="微软雅黑" pitchFamily="34" charset="-122"/>
            </a:endParaRPr>
          </a:p>
        </p:txBody>
      </p:sp>
      <p:grpSp>
        <p:nvGrpSpPr>
          <p:cNvPr id="3" name="组合 2"/>
          <p:cNvGrpSpPr>
            <a:grpSpLocks/>
          </p:cNvGrpSpPr>
          <p:nvPr/>
        </p:nvGrpSpPr>
        <p:grpSpPr bwMode="auto">
          <a:xfrm>
            <a:off x="566738" y="1133475"/>
            <a:ext cx="8405812" cy="1216025"/>
            <a:chOff x="566738" y="1133475"/>
            <a:chExt cx="8405812" cy="1216025"/>
          </a:xfrm>
        </p:grpSpPr>
        <p:pic>
          <p:nvPicPr>
            <p:cNvPr id="3176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738" y="1133475"/>
              <a:ext cx="84058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781175" y="1371600"/>
              <a:ext cx="1827213" cy="30956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下箭头 3"/>
            <p:cNvSpPr/>
            <p:nvPr/>
          </p:nvSpPr>
          <p:spPr>
            <a:xfrm>
              <a:off x="2546350" y="1719263"/>
              <a:ext cx="315913" cy="630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1754" name="矩形 10"/>
          <p:cNvSpPr>
            <a:spLocks noChangeArrowheads="1"/>
          </p:cNvSpPr>
          <p:nvPr/>
        </p:nvSpPr>
        <p:spPr bwMode="auto">
          <a:xfrm>
            <a:off x="639763" y="3898900"/>
            <a:ext cx="85550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latin typeface="微软雅黑" pitchFamily="34" charset="-122"/>
                <a:ea typeface="微软雅黑" pitchFamily="34" charset="-122"/>
              </a:rPr>
              <a:t>因此 </a:t>
            </a:r>
            <a:r>
              <a:rPr lang="en-US" altLang="zh-CN" sz="1800">
                <a:solidFill>
                  <a:srgbClr val="0066FF"/>
                </a:solidFill>
                <a:latin typeface="微软雅黑" pitchFamily="34" charset="-122"/>
                <a:ea typeface="微软雅黑" pitchFamily="34" charset="-122"/>
              </a:rPr>
              <a:t>MOV r/m8,r8</a:t>
            </a:r>
            <a:r>
              <a:rPr lang="zh-CN" altLang="en-US" sz="1800">
                <a:latin typeface="微软雅黑" pitchFamily="34" charset="-122"/>
                <a:ea typeface="微软雅黑" pitchFamily="34" charset="-122"/>
              </a:rPr>
              <a:t>表示：</a:t>
            </a:r>
            <a:r>
              <a:rPr lang="zh-CN" altLang="en-US" sz="1800">
                <a:solidFill>
                  <a:srgbClr val="C00000"/>
                </a:solidFill>
                <a:latin typeface="微软雅黑" pitchFamily="34" charset="-122"/>
                <a:ea typeface="微软雅黑" pitchFamily="34" charset="-122"/>
              </a:rPr>
              <a:t>将</a:t>
            </a:r>
            <a:r>
              <a:rPr lang="en-US" altLang="zh-CN" sz="1800">
                <a:solidFill>
                  <a:srgbClr val="C00000"/>
                </a:solidFill>
                <a:latin typeface="微软雅黑" pitchFamily="34" charset="-122"/>
                <a:ea typeface="微软雅黑" pitchFamily="34" charset="-122"/>
              </a:rPr>
              <a:t>8</a:t>
            </a:r>
            <a:r>
              <a:rPr lang="zh-CN" altLang="en-US" sz="1800">
                <a:solidFill>
                  <a:srgbClr val="C00000"/>
                </a:solidFill>
                <a:latin typeface="微软雅黑" pitchFamily="34" charset="-122"/>
                <a:ea typeface="微软雅黑" pitchFamily="34" charset="-122"/>
              </a:rPr>
              <a:t>位寄存器（</a:t>
            </a:r>
            <a:r>
              <a:rPr lang="en-US" altLang="zh-CN" sz="1800">
                <a:solidFill>
                  <a:srgbClr val="C00000"/>
                </a:solidFill>
                <a:latin typeface="微软雅黑" pitchFamily="34" charset="-122"/>
                <a:ea typeface="微软雅黑" pitchFamily="34" charset="-122"/>
              </a:rPr>
              <a:t>r8</a:t>
            </a:r>
            <a:r>
              <a:rPr lang="zh-CN" altLang="en-US" sz="1800">
                <a:solidFill>
                  <a:srgbClr val="C00000"/>
                </a:solidFill>
                <a:latin typeface="微软雅黑" pitchFamily="34" charset="-122"/>
                <a:ea typeface="微软雅黑" pitchFamily="34" charset="-122"/>
              </a:rPr>
              <a:t>）中的数据传送到</a:t>
            </a:r>
            <a:r>
              <a:rPr lang="en-US" altLang="zh-CN" sz="1800">
                <a:solidFill>
                  <a:srgbClr val="C00000"/>
                </a:solidFill>
                <a:latin typeface="微软雅黑" pitchFamily="34" charset="-122"/>
                <a:ea typeface="微软雅黑" pitchFamily="34" charset="-122"/>
              </a:rPr>
              <a:t>8</a:t>
            </a:r>
            <a:r>
              <a:rPr lang="zh-CN" altLang="en-US" sz="1800">
                <a:solidFill>
                  <a:srgbClr val="C00000"/>
                </a:solidFill>
                <a:latin typeface="微软雅黑" pitchFamily="34" charset="-122"/>
                <a:ea typeface="微软雅黑" pitchFamily="34" charset="-122"/>
              </a:rPr>
              <a:t>位寄存器或内存中</a:t>
            </a:r>
            <a:endParaRPr lang="en-US" altLang="zh-CN" sz="1800">
              <a:solidFill>
                <a:srgbClr val="C00000"/>
              </a:solidFill>
              <a:latin typeface="微软雅黑" pitchFamily="34" charset="-122"/>
              <a:ea typeface="微软雅黑" pitchFamily="34" charset="-122"/>
            </a:endParaRPr>
          </a:p>
          <a:p>
            <a:pPr>
              <a:lnSpc>
                <a:spcPct val="100000"/>
              </a:lnSpc>
              <a:spcBef>
                <a:spcPct val="0"/>
              </a:spcBef>
              <a:buFontTx/>
              <a:buNone/>
            </a:pPr>
            <a:r>
              <a:rPr lang="zh-CN" altLang="en-US" sz="1800">
                <a:solidFill>
                  <a:srgbClr val="C00000"/>
                </a:solidFill>
                <a:latin typeface="微软雅黑" pitchFamily="34" charset="-122"/>
                <a:ea typeface="微软雅黑" pitchFamily="34" charset="-122"/>
              </a:rPr>
              <a:t>（</a:t>
            </a:r>
            <a:r>
              <a:rPr lang="en-US" altLang="zh-CN" sz="1800">
                <a:solidFill>
                  <a:srgbClr val="C00000"/>
                </a:solidFill>
                <a:latin typeface="微软雅黑" pitchFamily="34" charset="-122"/>
                <a:ea typeface="微软雅黑" pitchFamily="34" charset="-122"/>
              </a:rPr>
              <a:t>r/m8</a:t>
            </a:r>
            <a:r>
              <a:rPr lang="zh-CN" altLang="en-US" sz="1800">
                <a:solidFill>
                  <a:srgbClr val="C00000"/>
                </a:solidFill>
                <a:latin typeface="微软雅黑" pitchFamily="34" charset="-122"/>
                <a:ea typeface="微软雅黑" pitchFamily="34" charset="-122"/>
              </a:rPr>
              <a:t>）</a:t>
            </a:r>
            <a:endParaRPr lang="en-US" altLang="zh-CN" sz="1800">
              <a:solidFill>
                <a:srgbClr val="C00000"/>
              </a:solidFill>
              <a:latin typeface="微软雅黑" pitchFamily="34" charset="-122"/>
              <a:ea typeface="微软雅黑" pitchFamily="34" charset="-122"/>
            </a:endParaRPr>
          </a:p>
          <a:p>
            <a:pPr lvl="1">
              <a:lnSpc>
                <a:spcPct val="100000"/>
              </a:lnSpc>
              <a:spcBef>
                <a:spcPct val="0"/>
              </a:spcBef>
              <a:buFont typeface="Wingdings" pitchFamily="2" charset="2"/>
              <a:buChar char="Ø"/>
            </a:pPr>
            <a:r>
              <a:rPr lang="zh-CN" altLang="en-US" sz="1800">
                <a:solidFill>
                  <a:schemeClr val="tx1"/>
                </a:solidFill>
                <a:latin typeface="微软雅黑" pitchFamily="34" charset="-122"/>
                <a:ea typeface="微软雅黑" pitchFamily="34" charset="-122"/>
              </a:rPr>
              <a:t>当</a:t>
            </a:r>
            <a:r>
              <a:rPr lang="en-US" altLang="zh-CN" sz="1800">
                <a:solidFill>
                  <a:schemeClr val="tx1"/>
                </a:solidFill>
                <a:latin typeface="微软雅黑" pitchFamily="34" charset="-122"/>
                <a:ea typeface="微软雅黑" pitchFamily="34" charset="-122"/>
              </a:rPr>
              <a:t>ModR/M</a:t>
            </a:r>
            <a:r>
              <a:rPr lang="zh-CN" altLang="en-US" sz="1800">
                <a:solidFill>
                  <a:schemeClr val="tx1"/>
                </a:solidFill>
                <a:latin typeface="微软雅黑" pitchFamily="34" charset="-122"/>
                <a:ea typeface="微软雅黑" pitchFamily="34" charset="-122"/>
              </a:rPr>
              <a:t>字节的</a:t>
            </a:r>
            <a:r>
              <a:rPr lang="en-US" altLang="zh-CN" sz="1800">
                <a:solidFill>
                  <a:schemeClr val="tx1"/>
                </a:solidFill>
                <a:latin typeface="微软雅黑" pitchFamily="34" charset="-122"/>
                <a:ea typeface="微软雅黑" pitchFamily="34" charset="-122"/>
              </a:rPr>
              <a:t>mod</a:t>
            </a:r>
            <a:r>
              <a:rPr lang="zh-CN" altLang="en-US" sz="1800">
                <a:solidFill>
                  <a:schemeClr val="tx1"/>
                </a:solidFill>
                <a:latin typeface="微软雅黑" pitchFamily="34" charset="-122"/>
                <a:ea typeface="微软雅黑" pitchFamily="34" charset="-122"/>
              </a:rPr>
              <a:t>域为</a:t>
            </a:r>
            <a:r>
              <a:rPr lang="en-US" altLang="zh-CN" sz="1800">
                <a:solidFill>
                  <a:schemeClr val="tx1"/>
                </a:solidFill>
                <a:latin typeface="微软雅黑" pitchFamily="34" charset="-122"/>
                <a:ea typeface="微软雅黑" pitchFamily="34" charset="-122"/>
              </a:rPr>
              <a:t>3</a:t>
            </a:r>
            <a:r>
              <a:rPr lang="zh-CN" altLang="en-US" sz="1800">
                <a:solidFill>
                  <a:schemeClr val="tx1"/>
                </a:solidFill>
                <a:latin typeface="微软雅黑" pitchFamily="34" charset="-122"/>
                <a:ea typeface="微软雅黑" pitchFamily="34" charset="-122"/>
              </a:rPr>
              <a:t>时，送入</a:t>
            </a:r>
            <a:r>
              <a:rPr lang="en-US" altLang="zh-CN" sz="1800">
                <a:solidFill>
                  <a:schemeClr val="tx1"/>
                </a:solidFill>
                <a:latin typeface="微软雅黑" pitchFamily="34" charset="-122"/>
                <a:ea typeface="微软雅黑" pitchFamily="34" charset="-122"/>
              </a:rPr>
              <a:t>8</a:t>
            </a:r>
            <a:r>
              <a:rPr lang="zh-CN" altLang="en-US" sz="1800">
                <a:solidFill>
                  <a:schemeClr val="tx1"/>
                </a:solidFill>
                <a:latin typeface="微软雅黑" pitchFamily="34" charset="-122"/>
                <a:ea typeface="微软雅黑" pitchFamily="34" charset="-122"/>
              </a:rPr>
              <a:t>位寄存器</a:t>
            </a:r>
            <a:endParaRPr lang="en-US" altLang="zh-CN" sz="1800">
              <a:solidFill>
                <a:schemeClr val="tx1"/>
              </a:solidFill>
              <a:latin typeface="微软雅黑" pitchFamily="34" charset="-122"/>
              <a:ea typeface="微软雅黑" pitchFamily="34" charset="-122"/>
            </a:endParaRPr>
          </a:p>
          <a:p>
            <a:pPr lvl="1">
              <a:lnSpc>
                <a:spcPct val="100000"/>
              </a:lnSpc>
              <a:spcBef>
                <a:spcPct val="0"/>
              </a:spcBef>
              <a:buFont typeface="Wingdings" pitchFamily="2" charset="2"/>
              <a:buChar char="Ø"/>
            </a:pPr>
            <a:r>
              <a:rPr lang="zh-CN" altLang="en-US" sz="1800">
                <a:solidFill>
                  <a:schemeClr val="tx1"/>
                </a:solidFill>
                <a:latin typeface="微软雅黑" pitchFamily="34" charset="-122"/>
                <a:ea typeface="微软雅黑" pitchFamily="34" charset="-122"/>
              </a:rPr>
              <a:t>否则送入内存</a:t>
            </a:r>
            <a:endParaRPr lang="en-US" altLang="zh-CN" sz="1800">
              <a:solidFill>
                <a:srgbClr val="C00000"/>
              </a:solidFill>
              <a:latin typeface="微软雅黑" pitchFamily="34" charset="-122"/>
              <a:ea typeface="微软雅黑" pitchFamily="34" charset="-122"/>
            </a:endParaRPr>
          </a:p>
        </p:txBody>
      </p:sp>
      <p:grpSp>
        <p:nvGrpSpPr>
          <p:cNvPr id="6" name="组合 5"/>
          <p:cNvGrpSpPr>
            <a:grpSpLocks/>
          </p:cNvGrpSpPr>
          <p:nvPr/>
        </p:nvGrpSpPr>
        <p:grpSpPr bwMode="auto">
          <a:xfrm>
            <a:off x="476250" y="5405438"/>
            <a:ext cx="8528050" cy="1263650"/>
            <a:chOff x="476250" y="5405438"/>
            <a:chExt cx="8527463" cy="1263647"/>
          </a:xfrm>
        </p:grpSpPr>
        <p:sp>
          <p:nvSpPr>
            <p:cNvPr id="31756" name="矩形 5"/>
            <p:cNvSpPr>
              <a:spLocks noChangeArrowheads="1"/>
            </p:cNvSpPr>
            <p:nvPr/>
          </p:nvSpPr>
          <p:spPr bwMode="auto">
            <a:xfrm>
              <a:off x="476250" y="5405438"/>
              <a:ext cx="8527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latin typeface="微软雅黑" pitchFamily="34" charset="-122"/>
                  <a:ea typeface="微软雅黑" pitchFamily="34" charset="-122"/>
                </a:rPr>
                <a:t>注意：</a:t>
              </a:r>
              <a:r>
                <a:rPr lang="en-US" altLang="zh-CN" sz="1800">
                  <a:solidFill>
                    <a:srgbClr val="FF0000"/>
                  </a:solidFill>
                  <a:latin typeface="微软雅黑" pitchFamily="34" charset="-122"/>
                  <a:ea typeface="微软雅黑" pitchFamily="34" charset="-122"/>
                </a:rPr>
                <a:t>Intel</a:t>
              </a:r>
              <a:r>
                <a:rPr lang="zh-CN" altLang="en-US" sz="1800">
                  <a:solidFill>
                    <a:srgbClr val="FF0000"/>
                  </a:solidFill>
                  <a:latin typeface="微软雅黑" pitchFamily="34" charset="-122"/>
                  <a:ea typeface="微软雅黑" pitchFamily="34" charset="-122"/>
                </a:rPr>
                <a:t>格式的汇编指令（</a:t>
              </a:r>
              <a:r>
                <a:rPr lang="en-US" altLang="zh-CN" sz="1800">
                  <a:solidFill>
                    <a:srgbClr val="FF0000"/>
                  </a:solidFill>
                  <a:latin typeface="微软雅黑" pitchFamily="34" charset="-122"/>
                  <a:ea typeface="微软雅黑" pitchFamily="34" charset="-122"/>
                </a:rPr>
                <a:t>i386</a:t>
              </a:r>
              <a:r>
                <a:rPr lang="zh-CN" altLang="en-US" sz="1800">
                  <a:solidFill>
                    <a:srgbClr val="FF0000"/>
                  </a:solidFill>
                  <a:latin typeface="微软雅黑" pitchFamily="34" charset="-122"/>
                  <a:ea typeface="微软雅黑" pitchFamily="34" charset="-122"/>
                </a:rPr>
                <a:t>手册中）和</a:t>
              </a:r>
              <a:r>
                <a:rPr lang="en-US" altLang="zh-CN" sz="1800">
                  <a:solidFill>
                    <a:srgbClr val="FF0000"/>
                  </a:solidFill>
                  <a:latin typeface="微软雅黑" pitchFamily="34" charset="-122"/>
                  <a:ea typeface="微软雅黑" pitchFamily="34" charset="-122"/>
                </a:rPr>
                <a:t>AT&amp;T</a:t>
              </a:r>
              <a:r>
                <a:rPr lang="zh-CN" altLang="en-US" sz="1800">
                  <a:solidFill>
                    <a:srgbClr val="FF0000"/>
                  </a:solidFill>
                  <a:latin typeface="微软雅黑" pitchFamily="34" charset="-122"/>
                  <a:ea typeface="微软雅黑" pitchFamily="34" charset="-122"/>
                </a:rPr>
                <a:t> （如</a:t>
              </a:r>
              <a:r>
                <a:rPr lang="en-US" altLang="zh-CN" sz="1800">
                  <a:solidFill>
                    <a:srgbClr val="FF0000"/>
                  </a:solidFill>
                  <a:latin typeface="微软雅黑" pitchFamily="34" charset="-122"/>
                  <a:ea typeface="微软雅黑" pitchFamily="34" charset="-122"/>
                </a:rPr>
                <a:t>objdump</a:t>
              </a:r>
              <a:r>
                <a:rPr lang="zh-CN" altLang="en-US" sz="1800">
                  <a:solidFill>
                    <a:srgbClr val="FF0000"/>
                  </a:solidFill>
                  <a:latin typeface="微软雅黑" pitchFamily="34" charset="-122"/>
                  <a:ea typeface="微软雅黑" pitchFamily="34" charset="-122"/>
                </a:rPr>
                <a:t>）中源操作数</a:t>
              </a:r>
              <a:endParaRPr lang="en-US" altLang="zh-CN" sz="1800">
                <a:solidFill>
                  <a:srgbClr val="FF0000"/>
                </a:solidFill>
                <a:latin typeface="微软雅黑" pitchFamily="34" charset="-122"/>
                <a:ea typeface="微软雅黑" pitchFamily="34" charset="-122"/>
              </a:endParaRPr>
            </a:p>
            <a:p>
              <a:pPr>
                <a:lnSpc>
                  <a:spcPct val="100000"/>
                </a:lnSpc>
                <a:spcBef>
                  <a:spcPct val="0"/>
                </a:spcBef>
                <a:buFontTx/>
                <a:buNone/>
              </a:pPr>
              <a:r>
                <a:rPr lang="zh-CN" altLang="en-US" sz="1800">
                  <a:solidFill>
                    <a:srgbClr val="FF0000"/>
                  </a:solidFill>
                  <a:latin typeface="微软雅黑" pitchFamily="34" charset="-122"/>
                  <a:ea typeface="微软雅黑" pitchFamily="34" charset="-122"/>
                </a:rPr>
                <a:t>与目的操作数的次序不同</a:t>
              </a:r>
            </a:p>
          </p:txBody>
        </p:sp>
        <p:grpSp>
          <p:nvGrpSpPr>
            <p:cNvPr id="31757" name="Group 19"/>
            <p:cNvGrpSpPr>
              <a:grpSpLocks/>
            </p:cNvGrpSpPr>
            <p:nvPr/>
          </p:nvGrpSpPr>
          <p:grpSpPr bwMode="auto">
            <a:xfrm>
              <a:off x="1012825" y="5942010"/>
              <a:ext cx="7470775" cy="727075"/>
              <a:chOff x="725" y="2840"/>
              <a:chExt cx="4706" cy="458"/>
            </a:xfrm>
          </p:grpSpPr>
          <p:sp>
            <p:nvSpPr>
              <p:cNvPr id="31758" name="Rectangle 5"/>
              <p:cNvSpPr>
                <a:spLocks noChangeArrowheads="1"/>
              </p:cNvSpPr>
              <p:nvPr/>
            </p:nvSpPr>
            <p:spPr bwMode="auto">
              <a:xfrm>
                <a:off x="725" y="2840"/>
                <a:ext cx="1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rPr>
                  <a:t>mov [bx+di-6], cl</a:t>
                </a:r>
                <a:endParaRPr lang="zh-CN" altLang="en-US">
                  <a:solidFill>
                    <a:srgbClr val="FF0000"/>
                  </a:solidFill>
                </a:endParaRPr>
              </a:p>
            </p:txBody>
          </p:sp>
          <p:sp>
            <p:nvSpPr>
              <p:cNvPr id="31759" name="Rectangle 13"/>
              <p:cNvSpPr>
                <a:spLocks noChangeArrowheads="1"/>
              </p:cNvSpPr>
              <p:nvPr/>
            </p:nvSpPr>
            <p:spPr bwMode="auto">
              <a:xfrm>
                <a:off x="2993" y="2840"/>
                <a:ext cx="2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rPr>
                  <a:t>mov</a:t>
                </a:r>
                <a:r>
                  <a:rPr lang="en-US" altLang="zh-CN">
                    <a:solidFill>
                      <a:srgbClr val="0070C0"/>
                    </a:solidFill>
                  </a:rPr>
                  <a:t>b</a:t>
                </a:r>
                <a:r>
                  <a:rPr lang="en-US" altLang="zh-CN">
                    <a:solidFill>
                      <a:srgbClr val="FF0000"/>
                    </a:solidFill>
                  </a:rPr>
                  <a:t> %cl, -6(%bx,%di)</a:t>
                </a:r>
                <a:endParaRPr lang="zh-CN" altLang="en-US">
                  <a:solidFill>
                    <a:srgbClr val="FF0000"/>
                  </a:solidFill>
                </a:endParaRPr>
              </a:p>
            </p:txBody>
          </p:sp>
          <p:sp>
            <p:nvSpPr>
              <p:cNvPr id="31760" name="Text Box 14"/>
              <p:cNvSpPr txBox="1">
                <a:spLocks noChangeArrowheads="1"/>
              </p:cNvSpPr>
              <p:nvPr/>
            </p:nvSpPr>
            <p:spPr bwMode="auto">
              <a:xfrm>
                <a:off x="2511" y="2840"/>
                <a:ext cx="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zh-CN" altLang="en-US">
                    <a:ea typeface="微软雅黑" pitchFamily="34" charset="-122"/>
                  </a:rPr>
                  <a:t>或</a:t>
                </a:r>
              </a:p>
            </p:txBody>
          </p:sp>
          <p:sp>
            <p:nvSpPr>
              <p:cNvPr id="31761" name="Text Box 15"/>
              <p:cNvSpPr txBox="1">
                <a:spLocks noChangeArrowheads="1"/>
              </p:cNvSpPr>
              <p:nvPr/>
            </p:nvSpPr>
            <p:spPr bwMode="auto">
              <a:xfrm>
                <a:off x="1151" y="3067"/>
                <a:ext cx="1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sz="1800">
                    <a:solidFill>
                      <a:srgbClr val="0000FF"/>
                    </a:solidFill>
                    <a:latin typeface="微软雅黑" pitchFamily="34" charset="-122"/>
                    <a:ea typeface="微软雅黑" pitchFamily="34" charset="-122"/>
                  </a:rPr>
                  <a:t>Intel</a:t>
                </a:r>
                <a:r>
                  <a:rPr lang="zh-CN" altLang="en-US" sz="1800">
                    <a:solidFill>
                      <a:srgbClr val="0000FF"/>
                    </a:solidFill>
                    <a:latin typeface="微软雅黑" pitchFamily="34" charset="-122"/>
                    <a:ea typeface="微软雅黑" pitchFamily="34" charset="-122"/>
                  </a:rPr>
                  <a:t>格式</a:t>
                </a:r>
              </a:p>
            </p:txBody>
          </p:sp>
          <p:sp>
            <p:nvSpPr>
              <p:cNvPr id="31762" name="Text Box 17"/>
              <p:cNvSpPr txBox="1">
                <a:spLocks noChangeArrowheads="1"/>
              </p:cNvSpPr>
              <p:nvPr/>
            </p:nvSpPr>
            <p:spPr bwMode="auto">
              <a:xfrm>
                <a:off x="3560" y="3067"/>
                <a:ext cx="1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sz="1800">
                    <a:solidFill>
                      <a:srgbClr val="0000FF"/>
                    </a:solidFill>
                    <a:latin typeface="微软雅黑" pitchFamily="34" charset="-122"/>
                    <a:ea typeface="微软雅黑" pitchFamily="34" charset="-122"/>
                  </a:rPr>
                  <a:t>AT&amp;T </a:t>
                </a:r>
                <a:r>
                  <a:rPr lang="zh-CN" altLang="en-US" sz="1800">
                    <a:solidFill>
                      <a:srgbClr val="0000FF"/>
                    </a:solidFill>
                    <a:latin typeface="微软雅黑" pitchFamily="34" charset="-122"/>
                    <a:ea typeface="微软雅黑" pitchFamily="34" charset="-122"/>
                  </a:rPr>
                  <a:t>格式</a:t>
                </a:r>
              </a:p>
            </p:txBody>
          </p:sp>
        </p:grpSp>
      </p:grpSp>
      <p:sp>
        <p:nvSpPr>
          <p:cNvPr id="2" name="矩形 1"/>
          <p:cNvSpPr>
            <a:spLocks noChangeArrowheads="1"/>
          </p:cNvSpPr>
          <p:nvPr/>
        </p:nvSpPr>
        <p:spPr bwMode="auto">
          <a:xfrm>
            <a:off x="4992688" y="4738688"/>
            <a:ext cx="444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0066FF"/>
                </a:solidFill>
                <a:latin typeface="微软雅黑" pitchFamily="34" charset="-122"/>
                <a:ea typeface="微软雅黑" pitchFamily="34" charset="-122"/>
              </a:rPr>
              <a:t>displacement+index+scaling </a:t>
            </a:r>
            <a:r>
              <a:rPr lang="zh-CN" altLang="en-US" sz="1800">
                <a:solidFill>
                  <a:srgbClr val="0066FF"/>
                </a:solidFill>
                <a:latin typeface="微软雅黑" pitchFamily="34" charset="-122"/>
                <a:ea typeface="微软雅黑" pitchFamily="34" charset="-122"/>
              </a:rPr>
              <a:t>（</a:t>
            </a:r>
            <a:r>
              <a:rPr lang="en-US" altLang="zh-CN" sz="1800">
                <a:solidFill>
                  <a:srgbClr val="0066FF"/>
                </a:solidFill>
                <a:latin typeface="微软雅黑" pitchFamily="34" charset="-122"/>
                <a:ea typeface="微软雅黑" pitchFamily="34" charset="-122"/>
              </a:rPr>
              <a:t>SIB</a:t>
            </a:r>
            <a:r>
              <a:rPr lang="zh-CN" altLang="en-US" sz="1800">
                <a:solidFill>
                  <a:srgbClr val="0066FF"/>
                </a:solidFill>
                <a:latin typeface="微软雅黑" pitchFamily="34" charset="-122"/>
                <a:ea typeface="微软雅黑" pitchFamily="34" charset="-122"/>
              </a:rPr>
              <a:t>）</a:t>
            </a:r>
          </a:p>
        </p:txBody>
      </p:sp>
      <p:sp>
        <p:nvSpPr>
          <p:cNvPr id="5" name="矩形 4"/>
          <p:cNvSpPr>
            <a:spLocks noChangeArrowheads="1"/>
          </p:cNvSpPr>
          <p:nvPr/>
        </p:nvSpPr>
        <p:spPr bwMode="auto">
          <a:xfrm>
            <a:off x="2951163" y="4733925"/>
            <a:ext cx="226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solidFill>
                  <a:srgbClr val="C00000"/>
                </a:solidFill>
                <a:latin typeface="微软雅黑" pitchFamily="34" charset="-122"/>
                <a:ea typeface="微软雅黑" pitchFamily="34" charset="-122"/>
              </a:rPr>
              <a:t>如何计算内存地址？</a:t>
            </a:r>
            <a:endParaRPr lang="zh-CN" altLang="en-US" sz="1800">
              <a:latin typeface="微软雅黑" pitchFamily="34" charset="-122"/>
              <a:ea typeface="微软雅黑" pitchFamily="34" charset="-122"/>
            </a:endParaRPr>
          </a:p>
        </p:txBody>
      </p:sp>
    </p:spTree>
    <p:extLst>
      <p:ext uri="{BB962C8B-B14F-4D97-AF65-F5344CB8AC3E}">
        <p14:creationId xmlns:p14="http://schemas.microsoft.com/office/powerpoint/2010/main" val="3326924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P spid="31752" grpId="0"/>
      <p:bldP spid="31754" grpId="0"/>
      <p:bldP spid="2"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98425"/>
            <a:ext cx="8229600" cy="561975"/>
          </a:xfrm>
        </p:spPr>
        <p:txBody>
          <a:bodyPr/>
          <a:lstStyle/>
          <a:p>
            <a:r>
              <a:rPr lang="en-US" altLang="zh-CN" smtClean="0"/>
              <a:t>Instruction Set Page</a:t>
            </a:r>
            <a:r>
              <a:rPr lang="zh-CN" altLang="en-US" smtClean="0"/>
              <a:t>阅读：例</a:t>
            </a:r>
            <a:r>
              <a:rPr lang="en-US" altLang="zh-CN" smtClean="0"/>
              <a:t>2</a:t>
            </a:r>
            <a:endParaRPr lang="zh-CN" altLang="en-US" smtClean="0"/>
          </a:p>
        </p:txBody>
      </p:sp>
      <p:sp>
        <p:nvSpPr>
          <p:cNvPr id="33795" name="内容占位符 2"/>
          <p:cNvSpPr>
            <a:spLocks noGrp="1"/>
          </p:cNvSpPr>
          <p:nvPr>
            <p:ph idx="1"/>
          </p:nvPr>
        </p:nvSpPr>
        <p:spPr/>
        <p:txBody>
          <a:bodyPr/>
          <a:lstStyle/>
          <a:p>
            <a:r>
              <a:rPr lang="zh-CN" altLang="en-US" smtClean="0">
                <a:solidFill>
                  <a:srgbClr val="C00000"/>
                </a:solidFill>
              </a:rPr>
              <a:t>示例</a:t>
            </a:r>
            <a:r>
              <a:rPr lang="zh-CN" altLang="en-US" smtClean="0"/>
              <a:t>：</a:t>
            </a:r>
            <a:endParaRPr lang="en-US" altLang="zh-CN" smtClean="0"/>
          </a:p>
          <a:p>
            <a:endParaRPr lang="en-US" altLang="zh-CN" smtClean="0"/>
          </a:p>
          <a:p>
            <a:endParaRPr lang="zh-CN" altLang="en-US" smtClean="0"/>
          </a:p>
        </p:txBody>
      </p:sp>
      <p:sp>
        <p:nvSpPr>
          <p:cNvPr id="33796" name="矩形 7"/>
          <p:cNvSpPr>
            <a:spLocks noChangeArrowheads="1"/>
          </p:cNvSpPr>
          <p:nvPr/>
        </p:nvSpPr>
        <p:spPr bwMode="auto">
          <a:xfrm>
            <a:off x="657225" y="2717800"/>
            <a:ext cx="6053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0000CC"/>
                </a:solidFill>
                <a:latin typeface="微软雅黑" pitchFamily="34" charset="-122"/>
                <a:ea typeface="微软雅黑" pitchFamily="34" charset="-122"/>
              </a:rPr>
              <a:t>89</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opcode</a:t>
            </a:r>
            <a:r>
              <a:rPr lang="zh-CN" altLang="en-US" sz="1800">
                <a:latin typeface="微软雅黑" pitchFamily="34" charset="-122"/>
                <a:ea typeface="微软雅黑" pitchFamily="34" charset="-122"/>
              </a:rPr>
              <a:t>的十六进制编码，表示指令的首字节是</a:t>
            </a:r>
            <a:r>
              <a:rPr lang="en-US" altLang="zh-CN" sz="1800">
                <a:latin typeface="微软雅黑" pitchFamily="34" charset="-122"/>
                <a:ea typeface="微软雅黑" pitchFamily="34" charset="-122"/>
              </a:rPr>
              <a:t>0x89</a:t>
            </a:r>
          </a:p>
        </p:txBody>
      </p:sp>
      <p:sp>
        <p:nvSpPr>
          <p:cNvPr id="33797" name="矩形 8"/>
          <p:cNvSpPr>
            <a:spLocks noChangeArrowheads="1"/>
          </p:cNvSpPr>
          <p:nvPr/>
        </p:nvSpPr>
        <p:spPr bwMode="auto">
          <a:xfrm>
            <a:off x="657225" y="3143250"/>
            <a:ext cx="841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0000CC"/>
                </a:solidFill>
                <a:latin typeface="微软雅黑" pitchFamily="34" charset="-122"/>
                <a:ea typeface="微软雅黑" pitchFamily="34" charset="-122"/>
              </a:rPr>
              <a:t>/r</a:t>
            </a:r>
            <a:r>
              <a:rPr lang="zh-CN" altLang="en-US" sz="1800">
                <a:latin typeface="微软雅黑" pitchFamily="34" charset="-122"/>
                <a:ea typeface="微软雅黑" pitchFamily="34" charset="-122"/>
              </a:rPr>
              <a:t>：表示</a:t>
            </a:r>
            <a:r>
              <a:rPr lang="en-US" altLang="zh-CN" sz="1800">
                <a:latin typeface="微软雅黑" pitchFamily="34" charset="-122"/>
                <a:ea typeface="微软雅黑" pitchFamily="34" charset="-122"/>
              </a:rPr>
              <a:t>opcode</a:t>
            </a:r>
            <a:r>
              <a:rPr lang="zh-CN" altLang="en-US" sz="1800">
                <a:latin typeface="微软雅黑" pitchFamily="34" charset="-122"/>
                <a:ea typeface="微软雅黑" pitchFamily="34" charset="-122"/>
              </a:rPr>
              <a:t>后面跟一个</a:t>
            </a:r>
            <a:r>
              <a:rPr lang="en-US" altLang="zh-CN" sz="1800">
                <a:latin typeface="微软雅黑" pitchFamily="34" charset="-122"/>
                <a:ea typeface="微软雅黑" pitchFamily="34" charset="-122"/>
              </a:rPr>
              <a:t>ModR/M</a:t>
            </a:r>
            <a:r>
              <a:rPr lang="zh-CN" altLang="en-US" sz="1800">
                <a:latin typeface="微软雅黑" pitchFamily="34" charset="-122"/>
                <a:ea typeface="微软雅黑" pitchFamily="34" charset="-122"/>
              </a:rPr>
              <a:t>字节，且</a:t>
            </a:r>
            <a:r>
              <a:rPr lang="en-US" altLang="zh-CN" sz="1800">
                <a:latin typeface="微软雅黑" pitchFamily="34" charset="-122"/>
                <a:ea typeface="微软雅黑" pitchFamily="34" charset="-122"/>
              </a:rPr>
              <a:t>ModR/M</a:t>
            </a:r>
            <a:r>
              <a:rPr lang="zh-CN" altLang="en-US" sz="1800">
                <a:latin typeface="微软雅黑" pitchFamily="34" charset="-122"/>
                <a:ea typeface="微软雅黑" pitchFamily="34" charset="-122"/>
              </a:rPr>
              <a:t>字节中的</a:t>
            </a:r>
            <a:r>
              <a:rPr lang="en-US" altLang="zh-CN" sz="1800">
                <a:latin typeface="微软雅黑" pitchFamily="34" charset="-122"/>
                <a:ea typeface="微软雅黑" pitchFamily="34" charset="-122"/>
              </a:rPr>
              <a:t>reg/opcode</a:t>
            </a:r>
          </a:p>
          <a:p>
            <a:pPr>
              <a:lnSpc>
                <a:spcPct val="100000"/>
              </a:lnSpc>
              <a:spcBef>
                <a:spcPct val="0"/>
              </a:spcBef>
              <a:buFontTx/>
              <a:buNone/>
            </a:pPr>
            <a:r>
              <a:rPr lang="zh-CN" altLang="en-US" sz="1800">
                <a:latin typeface="微软雅黑" pitchFamily="34" charset="-122"/>
                <a:ea typeface="微软雅黑" pitchFamily="34" charset="-122"/>
              </a:rPr>
              <a:t>域解释为</a:t>
            </a:r>
            <a:r>
              <a:rPr lang="zh-CN" altLang="en-US" sz="1800">
                <a:solidFill>
                  <a:srgbClr val="C00000"/>
                </a:solidFill>
                <a:latin typeface="微软雅黑" pitchFamily="34" charset="-122"/>
                <a:ea typeface="微软雅黑" pitchFamily="34" charset="-122"/>
              </a:rPr>
              <a:t>通用寄存器的编码</a:t>
            </a:r>
            <a:r>
              <a:rPr lang="zh-CN" altLang="en-US" sz="1800">
                <a:latin typeface="微软雅黑" pitchFamily="34" charset="-122"/>
                <a:ea typeface="微软雅黑" pitchFamily="34" charset="-122"/>
              </a:rPr>
              <a:t>，用以表示一个操作数</a:t>
            </a:r>
            <a:endParaRPr lang="en-US" altLang="zh-CN" sz="1800">
              <a:latin typeface="微软雅黑" pitchFamily="34" charset="-122"/>
              <a:ea typeface="微软雅黑" pitchFamily="34" charset="-122"/>
            </a:endParaRPr>
          </a:p>
        </p:txBody>
      </p:sp>
      <p:grpSp>
        <p:nvGrpSpPr>
          <p:cNvPr id="2" name="组合 1"/>
          <p:cNvGrpSpPr>
            <a:grpSpLocks/>
          </p:cNvGrpSpPr>
          <p:nvPr/>
        </p:nvGrpSpPr>
        <p:grpSpPr bwMode="auto">
          <a:xfrm>
            <a:off x="657225" y="1374775"/>
            <a:ext cx="8482013" cy="1325563"/>
            <a:chOff x="657225" y="1374775"/>
            <a:chExt cx="8482013" cy="1325563"/>
          </a:xfrm>
        </p:grpSpPr>
        <p:sp>
          <p:nvSpPr>
            <p:cNvPr id="4" name="下箭头 3"/>
            <p:cNvSpPr/>
            <p:nvPr/>
          </p:nvSpPr>
          <p:spPr>
            <a:xfrm>
              <a:off x="958850" y="2125663"/>
              <a:ext cx="360363" cy="574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80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374775"/>
              <a:ext cx="83629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57225" y="1473200"/>
              <a:ext cx="963613" cy="56038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3801" name="矩形 9"/>
          <p:cNvSpPr>
            <a:spLocks noChangeArrowheads="1"/>
          </p:cNvSpPr>
          <p:nvPr/>
        </p:nvSpPr>
        <p:spPr bwMode="auto">
          <a:xfrm>
            <a:off x="611188" y="3965575"/>
            <a:ext cx="728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solidFill>
                  <a:srgbClr val="C00000"/>
                </a:solidFill>
                <a:latin typeface="微软雅黑" pitchFamily="34" charset="-122"/>
                <a:ea typeface="微软雅黑" pitchFamily="34" charset="-122"/>
              </a:rPr>
              <a:t>问题：如何区分上面两条</a:t>
            </a:r>
            <a:r>
              <a:rPr lang="en-US" altLang="zh-CN" sz="1800">
                <a:solidFill>
                  <a:srgbClr val="C00000"/>
                </a:solidFill>
                <a:latin typeface="微软雅黑" pitchFamily="34" charset="-122"/>
                <a:ea typeface="微软雅黑" pitchFamily="34" charset="-122"/>
              </a:rPr>
              <a:t>opcode</a:t>
            </a:r>
            <a:r>
              <a:rPr lang="zh-CN" altLang="en-US" sz="1800">
                <a:solidFill>
                  <a:srgbClr val="C00000"/>
                </a:solidFill>
                <a:latin typeface="微软雅黑" pitchFamily="34" charset="-122"/>
                <a:ea typeface="微软雅黑" pitchFamily="34" charset="-122"/>
              </a:rPr>
              <a:t>相同、但功能描述有所区分的指令？</a:t>
            </a:r>
          </a:p>
        </p:txBody>
      </p:sp>
      <p:sp>
        <p:nvSpPr>
          <p:cNvPr id="33802" name="矩形 10"/>
          <p:cNvSpPr>
            <a:spLocks noChangeArrowheads="1"/>
          </p:cNvSpPr>
          <p:nvPr/>
        </p:nvSpPr>
        <p:spPr bwMode="auto">
          <a:xfrm>
            <a:off x="611188" y="4440238"/>
            <a:ext cx="8643937"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50000"/>
              </a:lnSpc>
              <a:spcBef>
                <a:spcPct val="0"/>
              </a:spcBef>
              <a:buFontTx/>
              <a:buNone/>
            </a:pPr>
            <a:r>
              <a:rPr lang="en-US" altLang="zh-CN" sz="1800">
                <a:solidFill>
                  <a:srgbClr val="FF0000"/>
                </a:solidFill>
                <a:latin typeface="微软雅黑" pitchFamily="34" charset="-122"/>
                <a:ea typeface="微软雅黑" pitchFamily="34" charset="-122"/>
              </a:rPr>
              <a:t>Intel</a:t>
            </a:r>
            <a:r>
              <a:rPr lang="zh-CN" altLang="en-US" sz="1800">
                <a:solidFill>
                  <a:srgbClr val="FF0000"/>
                </a:solidFill>
                <a:latin typeface="微软雅黑" pitchFamily="34" charset="-122"/>
                <a:ea typeface="微软雅黑" pitchFamily="34" charset="-122"/>
              </a:rPr>
              <a:t>通过</a:t>
            </a:r>
            <a:r>
              <a:rPr lang="en-US" altLang="zh-CN" sz="1800">
                <a:solidFill>
                  <a:srgbClr val="FF0000"/>
                </a:solidFill>
                <a:latin typeface="微软雅黑" pitchFamily="34" charset="-122"/>
                <a:ea typeface="微软雅黑" pitchFamily="34" charset="-122"/>
              </a:rPr>
              <a:t>operand-size prefix</a:t>
            </a:r>
            <a:r>
              <a:rPr lang="zh-CN" altLang="en-US" sz="1800">
                <a:solidFill>
                  <a:srgbClr val="FF0000"/>
                </a:solidFill>
                <a:latin typeface="微软雅黑" pitchFamily="34" charset="-122"/>
                <a:ea typeface="微软雅黑" pitchFamily="34" charset="-122"/>
              </a:rPr>
              <a:t>！</a:t>
            </a:r>
            <a:endParaRPr lang="en-US" altLang="zh-CN" sz="1800">
              <a:solidFill>
                <a:srgbClr val="FF0000"/>
              </a:solidFill>
              <a:latin typeface="微软雅黑" pitchFamily="34" charset="-122"/>
              <a:ea typeface="微软雅黑" pitchFamily="34" charset="-122"/>
            </a:endParaRPr>
          </a:p>
          <a:p>
            <a:pPr lvl="1">
              <a:lnSpc>
                <a:spcPct val="150000"/>
              </a:lnSpc>
              <a:spcBef>
                <a:spcPct val="0"/>
              </a:spcBef>
              <a:buFont typeface="Wingdings" pitchFamily="2" charset="2"/>
              <a:buChar char="Ø"/>
            </a:pPr>
            <a:r>
              <a:rPr lang="en-US" altLang="zh-CN" sz="1800">
                <a:solidFill>
                  <a:schemeClr val="tx1"/>
                </a:solidFill>
                <a:latin typeface="微软雅黑" pitchFamily="34" charset="-122"/>
                <a:ea typeface="微软雅黑" pitchFamily="34" charset="-122"/>
              </a:rPr>
              <a:t>IA-32</a:t>
            </a:r>
            <a:r>
              <a:rPr lang="zh-CN" altLang="en-US" sz="1800">
                <a:solidFill>
                  <a:schemeClr val="tx1"/>
                </a:solidFill>
                <a:latin typeface="微软雅黑" pitchFamily="34" charset="-122"/>
                <a:ea typeface="微软雅黑" pitchFamily="34" charset="-122"/>
              </a:rPr>
              <a:t>中一般操作数缺省长度为</a:t>
            </a:r>
            <a:r>
              <a:rPr lang="en-US" altLang="zh-CN" sz="1800">
                <a:solidFill>
                  <a:schemeClr val="tx1"/>
                </a:solidFill>
                <a:latin typeface="微软雅黑" pitchFamily="34" charset="-122"/>
                <a:ea typeface="微软雅黑" pitchFamily="34" charset="-122"/>
              </a:rPr>
              <a:t>32</a:t>
            </a:r>
            <a:r>
              <a:rPr lang="zh-CN" altLang="en-US" sz="1800">
                <a:solidFill>
                  <a:schemeClr val="tx1"/>
                </a:solidFill>
                <a:latin typeface="微软雅黑" pitchFamily="34" charset="-122"/>
                <a:ea typeface="微软雅黑" pitchFamily="34" charset="-122"/>
              </a:rPr>
              <a:t>位</a:t>
            </a:r>
            <a:endParaRPr lang="en-US" altLang="zh-CN" sz="1800">
              <a:solidFill>
                <a:schemeClr val="tx1"/>
              </a:solidFill>
              <a:latin typeface="微软雅黑" pitchFamily="34" charset="-122"/>
              <a:ea typeface="微软雅黑" pitchFamily="34" charset="-122"/>
            </a:endParaRPr>
          </a:p>
          <a:p>
            <a:pPr lvl="1">
              <a:lnSpc>
                <a:spcPct val="150000"/>
              </a:lnSpc>
              <a:spcBef>
                <a:spcPct val="0"/>
              </a:spcBef>
              <a:buFont typeface="Wingdings" pitchFamily="2" charset="2"/>
              <a:buChar char="Ø"/>
            </a:pPr>
            <a:r>
              <a:rPr lang="zh-CN" altLang="en-US" sz="1800">
                <a:solidFill>
                  <a:schemeClr val="tx1"/>
                </a:solidFill>
                <a:latin typeface="微软雅黑" pitchFamily="34" charset="-122"/>
                <a:ea typeface="微软雅黑" pitchFamily="34" charset="-122"/>
              </a:rPr>
              <a:t>如果该</a:t>
            </a:r>
            <a:r>
              <a:rPr lang="en-US" altLang="zh-CN" sz="1800">
                <a:solidFill>
                  <a:schemeClr val="tx1"/>
                </a:solidFill>
                <a:latin typeface="微软雅黑" pitchFamily="34" charset="-122"/>
                <a:ea typeface="微软雅黑" pitchFamily="34" charset="-122"/>
              </a:rPr>
              <a:t>prefix</a:t>
            </a:r>
            <a:r>
              <a:rPr lang="zh-CN" altLang="en-US" sz="1800">
                <a:solidFill>
                  <a:schemeClr val="tx1"/>
                </a:solidFill>
                <a:latin typeface="微软雅黑" pitchFamily="34" charset="-122"/>
                <a:ea typeface="微软雅黑" pitchFamily="34" charset="-122"/>
              </a:rPr>
              <a:t>编码是</a:t>
            </a:r>
            <a:r>
              <a:rPr lang="en-US" altLang="zh-CN" sz="1800">
                <a:solidFill>
                  <a:schemeClr val="tx1"/>
                </a:solidFill>
                <a:latin typeface="微软雅黑" pitchFamily="34" charset="-122"/>
                <a:ea typeface="微软雅黑" pitchFamily="34" charset="-122"/>
              </a:rPr>
              <a:t>0x66</a:t>
            </a:r>
            <a:r>
              <a:rPr lang="zh-CN" altLang="en-US" sz="1800">
                <a:solidFill>
                  <a:schemeClr val="tx1"/>
                </a:solidFill>
                <a:latin typeface="微软雅黑" pitchFamily="34" charset="-122"/>
                <a:ea typeface="微软雅黑" pitchFamily="34" charset="-122"/>
              </a:rPr>
              <a:t>，此时指令为</a:t>
            </a:r>
            <a:r>
              <a:rPr lang="en-US" altLang="zh-CN" sz="1800">
                <a:solidFill>
                  <a:schemeClr val="tx1"/>
                </a:solidFill>
                <a:latin typeface="微软雅黑" pitchFamily="34" charset="-122"/>
                <a:ea typeface="微软雅黑" pitchFamily="34" charset="-122"/>
              </a:rPr>
              <a:t>66 89</a:t>
            </a:r>
            <a:r>
              <a:rPr lang="zh-CN" altLang="en-US" sz="1800">
                <a:solidFill>
                  <a:schemeClr val="tx1"/>
                </a:solidFill>
                <a:latin typeface="微软雅黑" pitchFamily="34" charset="-122"/>
                <a:ea typeface="微软雅黑" pitchFamily="34" charset="-122"/>
              </a:rPr>
              <a:t>，表明改变缺省长度为</a:t>
            </a:r>
            <a:r>
              <a:rPr lang="en-US" altLang="zh-CN" sz="1800">
                <a:solidFill>
                  <a:schemeClr val="tx1"/>
                </a:solidFill>
                <a:latin typeface="微软雅黑" pitchFamily="34" charset="-122"/>
                <a:ea typeface="微软雅黑" pitchFamily="34" charset="-122"/>
              </a:rPr>
              <a:t>16</a:t>
            </a:r>
            <a:r>
              <a:rPr lang="zh-CN" altLang="en-US" sz="1800">
                <a:solidFill>
                  <a:schemeClr val="tx1"/>
                </a:solidFill>
                <a:latin typeface="微软雅黑" pitchFamily="34" charset="-122"/>
                <a:ea typeface="微软雅黑" pitchFamily="34" charset="-122"/>
              </a:rPr>
              <a:t>位</a:t>
            </a:r>
            <a:endParaRPr lang="en-US" altLang="zh-CN" sz="1800">
              <a:solidFill>
                <a:schemeClr val="tx1"/>
              </a:solidFill>
              <a:latin typeface="微软雅黑" pitchFamily="34" charset="-122"/>
              <a:ea typeface="微软雅黑" pitchFamily="34" charset="-122"/>
            </a:endParaRPr>
          </a:p>
          <a:p>
            <a:pPr lvl="1">
              <a:lnSpc>
                <a:spcPct val="150000"/>
              </a:lnSpc>
              <a:spcBef>
                <a:spcPct val="0"/>
              </a:spcBef>
              <a:buFont typeface="Wingdings" pitchFamily="2" charset="2"/>
              <a:buChar char="Ø"/>
            </a:pPr>
            <a:endParaRPr lang="en-US" altLang="zh-CN" sz="1800">
              <a:solidFill>
                <a:schemeClr val="tx1"/>
              </a:solidFill>
              <a:latin typeface="微软雅黑" pitchFamily="34" charset="-122"/>
              <a:ea typeface="微软雅黑" pitchFamily="34" charset="-122"/>
            </a:endParaRPr>
          </a:p>
          <a:p>
            <a:pPr lvl="1">
              <a:lnSpc>
                <a:spcPct val="150000"/>
              </a:lnSpc>
              <a:spcBef>
                <a:spcPct val="0"/>
              </a:spcBef>
              <a:buFont typeface="Wingdings" pitchFamily="2" charset="2"/>
              <a:buChar char="Ø"/>
            </a:pPr>
            <a:r>
              <a:rPr lang="zh-CN" altLang="en-US" sz="1800">
                <a:solidFill>
                  <a:schemeClr val="tx1"/>
                </a:solidFill>
                <a:latin typeface="微软雅黑" pitchFamily="34" charset="-122"/>
                <a:ea typeface="微软雅黑" pitchFamily="34" charset="-122"/>
              </a:rPr>
              <a:t>如果指令为</a:t>
            </a:r>
            <a:r>
              <a:rPr lang="en-US" altLang="zh-CN" sz="1800">
                <a:solidFill>
                  <a:schemeClr val="tx1"/>
                </a:solidFill>
                <a:latin typeface="微软雅黑" pitchFamily="34" charset="-122"/>
                <a:ea typeface="微软雅黑" pitchFamily="34" charset="-122"/>
              </a:rPr>
              <a:t>89</a:t>
            </a:r>
            <a:r>
              <a:rPr lang="zh-CN" altLang="en-US" sz="1800">
                <a:solidFill>
                  <a:schemeClr val="tx1"/>
                </a:solidFill>
                <a:latin typeface="微软雅黑" pitchFamily="34" charset="-122"/>
                <a:ea typeface="微软雅黑" pitchFamily="34" charset="-122"/>
              </a:rPr>
              <a:t>，表示使用缺省长度</a:t>
            </a:r>
          </a:p>
        </p:txBody>
      </p:sp>
      <p:sp>
        <p:nvSpPr>
          <p:cNvPr id="3" name="矩形 11"/>
          <p:cNvSpPr>
            <a:spLocks noChangeArrowheads="1"/>
          </p:cNvSpPr>
          <p:nvPr/>
        </p:nvSpPr>
        <p:spPr bwMode="auto">
          <a:xfrm>
            <a:off x="3870325" y="5726113"/>
            <a:ext cx="2011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FF0000"/>
                </a:solidFill>
                <a:latin typeface="微软雅黑" pitchFamily="34" charset="-122"/>
                <a:ea typeface="微软雅黑" pitchFamily="34" charset="-122"/>
              </a:rPr>
              <a:t>MOV r/m16,r16</a:t>
            </a:r>
            <a:endParaRPr lang="zh-CN" altLang="en-US" sz="1800">
              <a:latin typeface="微软雅黑" pitchFamily="34" charset="-122"/>
              <a:ea typeface="微软雅黑" pitchFamily="34" charset="-122"/>
            </a:endParaRPr>
          </a:p>
        </p:txBody>
      </p:sp>
      <p:sp>
        <p:nvSpPr>
          <p:cNvPr id="5" name="矩形 12"/>
          <p:cNvSpPr>
            <a:spLocks noChangeArrowheads="1"/>
          </p:cNvSpPr>
          <p:nvPr/>
        </p:nvSpPr>
        <p:spPr bwMode="auto">
          <a:xfrm>
            <a:off x="5157788" y="6196013"/>
            <a:ext cx="2011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FF0000"/>
                </a:solidFill>
                <a:latin typeface="微软雅黑" pitchFamily="34" charset="-122"/>
                <a:ea typeface="微软雅黑" pitchFamily="34" charset="-122"/>
              </a:rPr>
              <a:t>MOV r/m32,r32</a:t>
            </a:r>
            <a:endParaRPr lang="zh-CN" altLang="en-US" sz="1800">
              <a:latin typeface="微软雅黑" pitchFamily="34" charset="-122"/>
              <a:ea typeface="微软雅黑" pitchFamily="34" charset="-122"/>
            </a:endParaRPr>
          </a:p>
        </p:txBody>
      </p:sp>
    </p:spTree>
    <p:extLst>
      <p:ext uri="{BB962C8B-B14F-4D97-AF65-F5344CB8AC3E}">
        <p14:creationId xmlns:p14="http://schemas.microsoft.com/office/powerpoint/2010/main" val="244918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7" grpId="0"/>
      <p:bldP spid="33801" grpId="0"/>
      <p:bldP spid="3380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MOV</a:t>
            </a:r>
            <a:r>
              <a:rPr lang="zh-CN" altLang="en-US" smtClean="0"/>
              <a:t>指令的各种不同形式</a:t>
            </a:r>
          </a:p>
        </p:txBody>
      </p:sp>
      <p:pic>
        <p:nvPicPr>
          <p:cNvPr id="3481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763" y="819150"/>
            <a:ext cx="8880475"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43933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a:latin typeface="微软雅黑" pitchFamily="34" charset="-122"/>
                <a:ea typeface="微软雅黑" pitchFamily="34" charset="-122"/>
              </a:rPr>
              <a:t>指令示例</a:t>
            </a:r>
            <a:r>
              <a:rPr lang="en-US" altLang="zh-CN" dirty="0">
                <a:latin typeface="微软雅黑" pitchFamily="34" charset="-122"/>
                <a:ea typeface="微软雅黑" pitchFamily="34" charset="-122"/>
              </a:rPr>
              <a:t>1</a:t>
            </a:r>
            <a:endParaRPr lang="zh-CN" altLang="en-US" dirty="0" smtClean="0"/>
          </a:p>
        </p:txBody>
      </p:sp>
      <p:grpSp>
        <p:nvGrpSpPr>
          <p:cNvPr id="2" name="组合 1"/>
          <p:cNvGrpSpPr>
            <a:grpSpLocks/>
          </p:cNvGrpSpPr>
          <p:nvPr/>
        </p:nvGrpSpPr>
        <p:grpSpPr bwMode="auto">
          <a:xfrm>
            <a:off x="457200" y="1041400"/>
            <a:ext cx="8424863" cy="862438"/>
            <a:chOff x="457200" y="1041400"/>
            <a:chExt cx="8424863" cy="862438"/>
          </a:xfrm>
        </p:grpSpPr>
        <p:sp>
          <p:nvSpPr>
            <p:cNvPr id="36869" name="矩形 4"/>
            <p:cNvSpPr>
              <a:spLocks noChangeArrowheads="1"/>
            </p:cNvSpPr>
            <p:nvPr/>
          </p:nvSpPr>
          <p:spPr bwMode="auto">
            <a:xfrm>
              <a:off x="457200" y="1041400"/>
              <a:ext cx="84248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dirty="0" smtClean="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pPr>
                <a:lnSpc>
                  <a:spcPct val="100000"/>
                </a:lnSpc>
                <a:spcBef>
                  <a:spcPct val="0"/>
                </a:spcBef>
                <a:buFontTx/>
                <a:buNone/>
              </a:pPr>
              <a:r>
                <a:rPr lang="en-US" altLang="zh-CN" dirty="0" smtClean="0">
                  <a:solidFill>
                    <a:srgbClr val="0066FF"/>
                  </a:solidFill>
                  <a:latin typeface="微软雅黑" pitchFamily="34" charset="-122"/>
                  <a:ea typeface="微软雅黑" pitchFamily="34" charset="-122"/>
                </a:rPr>
                <a:t>       100014</a:t>
              </a:r>
              <a:r>
                <a:rPr lang="en-US" altLang="zh-CN" dirty="0">
                  <a:latin typeface="微软雅黑" pitchFamily="34" charset="-122"/>
                  <a:ea typeface="微软雅黑" pitchFamily="34" charset="-122"/>
                </a:rPr>
                <a:t>: b9 00 </a:t>
              </a:r>
              <a:r>
                <a:rPr lang="en-US" altLang="zh-CN" dirty="0" smtClean="0">
                  <a:latin typeface="微软雅黑" pitchFamily="34" charset="-122"/>
                  <a:ea typeface="微软雅黑" pitchFamily="34" charset="-122"/>
                </a:rPr>
                <a:t>80 00 </a:t>
              </a:r>
              <a:r>
                <a:rPr lang="en-US" altLang="zh-CN" dirty="0">
                  <a:latin typeface="微软雅黑" panose="020B0503020204020204" pitchFamily="34" charset="-122"/>
                  <a:ea typeface="微软雅黑" panose="020B0503020204020204" pitchFamily="34" charset="-122"/>
                </a:rPr>
                <a:t>00</a:t>
              </a:r>
              <a:endParaRPr lang="en-US" altLang="zh-CN" dirty="0">
                <a:solidFill>
                  <a:srgbClr val="FF0000"/>
                </a:solidFill>
                <a:latin typeface="微软雅黑" pitchFamily="34" charset="-122"/>
                <a:ea typeface="微软雅黑" pitchFamily="34" charset="-122"/>
              </a:endParaRPr>
            </a:p>
          </p:txBody>
        </p:sp>
        <p:sp>
          <p:nvSpPr>
            <p:cNvPr id="6" name="矩形 5"/>
            <p:cNvSpPr/>
            <p:nvPr/>
          </p:nvSpPr>
          <p:spPr>
            <a:xfrm>
              <a:off x="1062038" y="1403775"/>
              <a:ext cx="7289800" cy="50006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 name="矩形 2"/>
          <p:cNvSpPr/>
          <p:nvPr/>
        </p:nvSpPr>
        <p:spPr>
          <a:xfrm>
            <a:off x="1062037" y="2782669"/>
            <a:ext cx="67953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err="1">
                <a:solidFill>
                  <a:srgbClr val="FF0000"/>
                </a:solidFill>
              </a:rPr>
              <a:t>movl</a:t>
            </a:r>
            <a:r>
              <a:rPr lang="en-US" altLang="zh-CN" sz="2400" dirty="0">
                <a:solidFill>
                  <a:srgbClr val="FF0000"/>
                </a:solidFill>
              </a:rPr>
              <a:t>   $0x8000,%ecx</a:t>
            </a:r>
          </a:p>
          <a:p>
            <a:r>
              <a:rPr lang="en-US" altLang="zh-CN" sz="2400" dirty="0">
                <a:solidFill>
                  <a:srgbClr val="FF0000"/>
                </a:solidFill>
              </a:rPr>
              <a:t>      </a:t>
            </a:r>
          </a:p>
        </p:txBody>
      </p:sp>
    </p:spTree>
    <p:extLst>
      <p:ext uri="{BB962C8B-B14F-4D97-AF65-F5344CB8AC3E}">
        <p14:creationId xmlns:p14="http://schemas.microsoft.com/office/powerpoint/2010/main" val="2663617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dirty="0">
                <a:latin typeface="微软雅黑" pitchFamily="34" charset="-122"/>
                <a:ea typeface="微软雅黑" pitchFamily="34" charset="-122"/>
              </a:rPr>
              <a:t>指令示例</a:t>
            </a:r>
            <a:r>
              <a:rPr lang="en-US" altLang="zh-CN" dirty="0">
                <a:latin typeface="微软雅黑" pitchFamily="34" charset="-122"/>
                <a:ea typeface="微软雅黑" pitchFamily="34" charset="-122"/>
              </a:rPr>
              <a:t>2</a:t>
            </a:r>
            <a:endParaRPr lang="zh-CN" altLang="en-US" dirty="0" smtClean="0"/>
          </a:p>
        </p:txBody>
      </p:sp>
      <p:sp>
        <p:nvSpPr>
          <p:cNvPr id="46084" name="矩形 3"/>
          <p:cNvSpPr>
            <a:spLocks noChangeArrowheads="1"/>
          </p:cNvSpPr>
          <p:nvPr/>
        </p:nvSpPr>
        <p:spPr bwMode="auto">
          <a:xfrm>
            <a:off x="296863" y="3379608"/>
            <a:ext cx="1439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latin typeface="微软雅黑" pitchFamily="34" charset="-122"/>
                <a:ea typeface="微软雅黑" pitchFamily="34" charset="-122"/>
              </a:rPr>
              <a:t>先取到</a:t>
            </a:r>
            <a:r>
              <a:rPr lang="en-US" altLang="zh-CN" sz="1800">
                <a:solidFill>
                  <a:srgbClr val="0066FF"/>
                </a:solidFill>
                <a:latin typeface="微软雅黑" pitchFamily="34" charset="-122"/>
                <a:ea typeface="微软雅黑" pitchFamily="34" charset="-122"/>
              </a:rPr>
              <a:t>0x66</a:t>
            </a:r>
            <a:endParaRPr lang="zh-CN" altLang="en-US" sz="1800">
              <a:solidFill>
                <a:srgbClr val="0066FF"/>
              </a:solidFill>
              <a:latin typeface="微软雅黑" pitchFamily="34" charset="-122"/>
              <a:ea typeface="微软雅黑" pitchFamily="34" charset="-122"/>
            </a:endParaRPr>
          </a:p>
        </p:txBody>
      </p:sp>
      <p:sp>
        <p:nvSpPr>
          <p:cNvPr id="7" name="右箭头 6"/>
          <p:cNvSpPr/>
          <p:nvPr/>
        </p:nvSpPr>
        <p:spPr>
          <a:xfrm>
            <a:off x="1758950" y="3419295"/>
            <a:ext cx="438150" cy="277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86" name="矩形 7"/>
          <p:cNvSpPr>
            <a:spLocks noChangeArrowheads="1"/>
          </p:cNvSpPr>
          <p:nvPr/>
        </p:nvSpPr>
        <p:spPr bwMode="auto">
          <a:xfrm>
            <a:off x="2228850" y="3373258"/>
            <a:ext cx="4799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dirty="0">
                <a:latin typeface="微软雅黑" pitchFamily="34" charset="-122"/>
                <a:ea typeface="微软雅黑" pitchFamily="34" charset="-122"/>
              </a:rPr>
              <a:t>I386</a:t>
            </a:r>
            <a:r>
              <a:rPr lang="zh-CN" altLang="en-US" sz="1800" dirty="0">
                <a:latin typeface="微软雅黑" pitchFamily="34" charset="-122"/>
                <a:ea typeface="微软雅黑" pitchFamily="34" charset="-122"/>
              </a:rPr>
              <a:t>手册规定这是一个</a:t>
            </a:r>
            <a:r>
              <a:rPr lang="en-US" altLang="zh-CN" sz="1800" dirty="0">
                <a:latin typeface="微软雅黑" pitchFamily="34" charset="-122"/>
                <a:ea typeface="微软雅黑" pitchFamily="34" charset="-122"/>
              </a:rPr>
              <a:t>operand-size prefix</a:t>
            </a:r>
            <a:endParaRPr lang="zh-CN" altLang="en-US" sz="1800" dirty="0">
              <a:latin typeface="微软雅黑" pitchFamily="34" charset="-122"/>
              <a:ea typeface="微软雅黑" pitchFamily="34" charset="-122"/>
            </a:endParaRPr>
          </a:p>
        </p:txBody>
      </p:sp>
      <p:sp>
        <p:nvSpPr>
          <p:cNvPr id="44041" name="矩形 4"/>
          <p:cNvSpPr>
            <a:spLocks noChangeArrowheads="1"/>
          </p:cNvSpPr>
          <p:nvPr/>
        </p:nvSpPr>
        <p:spPr bwMode="auto">
          <a:xfrm>
            <a:off x="487363" y="850900"/>
            <a:ext cx="84248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en-US" altLang="zh-CN" dirty="0">
              <a:latin typeface="微软雅黑" pitchFamily="34" charset="-122"/>
              <a:ea typeface="微软雅黑" pitchFamily="34" charset="-122"/>
            </a:endParaRPr>
          </a:p>
          <a:p>
            <a:pPr algn="ctr">
              <a:lnSpc>
                <a:spcPct val="100000"/>
              </a:lnSpc>
              <a:spcBef>
                <a:spcPct val="0"/>
              </a:spcBef>
              <a:buFontTx/>
              <a:buNone/>
            </a:pPr>
            <a:r>
              <a:rPr lang="en-US" altLang="zh-CN" dirty="0">
                <a:solidFill>
                  <a:srgbClr val="0066FF"/>
                </a:solidFill>
                <a:latin typeface="微软雅黑" pitchFamily="34" charset="-122"/>
                <a:ea typeface="微软雅黑" pitchFamily="34" charset="-122"/>
              </a:rPr>
              <a:t>1000fe</a:t>
            </a:r>
            <a:r>
              <a:rPr lang="en-US" altLang="zh-CN" dirty="0">
                <a:latin typeface="微软雅黑" pitchFamily="34" charset="-122"/>
                <a:ea typeface="微软雅黑" pitchFamily="34" charset="-122"/>
              </a:rPr>
              <a:t>: 66 c7 84 99 00 e0 </a:t>
            </a:r>
            <a:r>
              <a:rPr lang="en-US" altLang="zh-CN" dirty="0" err="1">
                <a:latin typeface="微软雅黑" pitchFamily="34" charset="-122"/>
                <a:ea typeface="微软雅黑" pitchFamily="34" charset="-122"/>
              </a:rPr>
              <a:t>ff</a:t>
            </a:r>
            <a:r>
              <a:rPr lang="en-US" altLang="zh-CN" dirty="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ff</a:t>
            </a:r>
            <a:r>
              <a:rPr lang="en-US" altLang="zh-CN" dirty="0" smtClean="0">
                <a:latin typeface="微软雅黑" pitchFamily="34" charset="-122"/>
                <a:ea typeface="微软雅黑" pitchFamily="34" charset="-122"/>
              </a:rPr>
              <a:t> 01 00</a:t>
            </a:r>
            <a:endParaRPr lang="en-US" altLang="zh-CN" dirty="0">
              <a:solidFill>
                <a:srgbClr val="FF0000"/>
              </a:solidFill>
              <a:latin typeface="微软雅黑" pitchFamily="34" charset="-122"/>
              <a:ea typeface="微软雅黑" pitchFamily="34" charset="-122"/>
            </a:endParaRPr>
          </a:p>
          <a:p>
            <a:pPr algn="ctr">
              <a:lnSpc>
                <a:spcPct val="100000"/>
              </a:lnSpc>
              <a:spcBef>
                <a:spcPct val="0"/>
              </a:spcBef>
              <a:buFontTx/>
              <a:buNone/>
            </a:pPr>
            <a:endParaRPr lang="en-US" altLang="zh-CN" dirty="0">
              <a:solidFill>
                <a:srgbClr val="FF0000"/>
              </a:solidFill>
              <a:latin typeface="微软雅黑" pitchFamily="34" charset="-122"/>
              <a:ea typeface="微软雅黑" pitchFamily="34" charset="-122"/>
            </a:endParaRPr>
          </a:p>
        </p:txBody>
      </p:sp>
      <p:sp>
        <p:nvSpPr>
          <p:cNvPr id="16" name="矩形 15"/>
          <p:cNvSpPr/>
          <p:nvPr/>
        </p:nvSpPr>
        <p:spPr>
          <a:xfrm>
            <a:off x="1092200" y="998730"/>
            <a:ext cx="7289800" cy="930275"/>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835509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7" grpId="0" animBg="1"/>
      <p:bldP spid="460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457200" y="98425"/>
            <a:ext cx="8229600" cy="561975"/>
          </a:xfrm>
        </p:spPr>
        <p:txBody>
          <a:bodyPr/>
          <a:lstStyle/>
          <a:p>
            <a:r>
              <a:rPr lang="en-US" altLang="zh-CN" sz="3600" smtClean="0">
                <a:latin typeface="黑体"/>
              </a:rPr>
              <a:t>“</a:t>
            </a:r>
            <a:r>
              <a:rPr lang="zh-CN" altLang="en-US" sz="3600" smtClean="0"/>
              <a:t>指令</a:t>
            </a:r>
            <a:r>
              <a:rPr lang="zh-CN" altLang="en-US" sz="3600" smtClean="0">
                <a:latin typeface="黑体"/>
              </a:rPr>
              <a:t>”</a:t>
            </a:r>
            <a:r>
              <a:rPr lang="zh-CN" altLang="en-US" sz="3600" smtClean="0"/>
              <a:t>的概念</a:t>
            </a:r>
          </a:p>
        </p:txBody>
      </p:sp>
      <p:sp>
        <p:nvSpPr>
          <p:cNvPr id="596995" name="Rectangle 3"/>
          <p:cNvSpPr>
            <a:spLocks noGrp="1" noChangeArrowheads="1"/>
          </p:cNvSpPr>
          <p:nvPr>
            <p:ph type="body" idx="1"/>
          </p:nvPr>
        </p:nvSpPr>
        <p:spPr>
          <a:xfrm>
            <a:off x="250825" y="954088"/>
            <a:ext cx="8513763" cy="5489575"/>
          </a:xfrm>
        </p:spPr>
        <p:txBody>
          <a:bodyPr/>
          <a:lstStyle/>
          <a:p>
            <a:pPr>
              <a:lnSpc>
                <a:spcPct val="110000"/>
              </a:lnSpc>
              <a:spcBef>
                <a:spcPct val="30000"/>
              </a:spcBef>
            </a:pPr>
            <a:r>
              <a:rPr lang="zh-CN" altLang="en-US" sz="2200" dirty="0" smtClean="0">
                <a:latin typeface="微软雅黑" pitchFamily="34" charset="-122"/>
                <a:ea typeface="微软雅黑" pitchFamily="34" charset="-122"/>
              </a:rPr>
              <a:t>计算机中的指令有</a:t>
            </a:r>
            <a:r>
              <a:rPr lang="zh-CN" altLang="en-US" sz="2200" dirty="0" smtClean="0">
                <a:solidFill>
                  <a:srgbClr val="FF0000"/>
                </a:solidFill>
                <a:latin typeface="微软雅黑" pitchFamily="34" charset="-122"/>
                <a:ea typeface="微软雅黑" pitchFamily="34" charset="-122"/>
              </a:rPr>
              <a:t>微指令</a:t>
            </a:r>
            <a:r>
              <a:rPr lang="zh-CN" altLang="en-US" sz="2200" dirty="0" smtClean="0">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机器指令</a:t>
            </a:r>
            <a:r>
              <a:rPr lang="zh-CN" altLang="en-US" sz="2200" dirty="0" smtClean="0">
                <a:latin typeface="微软雅黑" pitchFamily="34" charset="-122"/>
                <a:ea typeface="微软雅黑" pitchFamily="34" charset="-122"/>
              </a:rPr>
              <a:t>和</a:t>
            </a:r>
            <a:r>
              <a:rPr lang="zh-CN" altLang="en-US" sz="2200" dirty="0" smtClean="0">
                <a:solidFill>
                  <a:srgbClr val="FF0000"/>
                </a:solidFill>
                <a:latin typeface="微软雅黑" pitchFamily="34" charset="-122"/>
                <a:ea typeface="微软雅黑" pitchFamily="34" charset="-122"/>
              </a:rPr>
              <a:t>伪（宏）指令</a:t>
            </a:r>
            <a:r>
              <a:rPr lang="zh-CN" altLang="en-US" sz="2200" dirty="0" smtClean="0">
                <a:latin typeface="微软雅黑" pitchFamily="34" charset="-122"/>
                <a:ea typeface="微软雅黑" pitchFamily="34" charset="-122"/>
              </a:rPr>
              <a:t>之分</a:t>
            </a:r>
          </a:p>
          <a:p>
            <a:pPr>
              <a:lnSpc>
                <a:spcPct val="110000"/>
              </a:lnSpc>
              <a:spcBef>
                <a:spcPct val="30000"/>
              </a:spcBef>
            </a:pPr>
            <a:r>
              <a:rPr lang="zh-CN" altLang="en-US" sz="2200" dirty="0" smtClean="0">
                <a:solidFill>
                  <a:srgbClr val="0000FF"/>
                </a:solidFill>
                <a:latin typeface="微软雅黑" pitchFamily="34" charset="-122"/>
                <a:ea typeface="微软雅黑" pitchFamily="34" charset="-122"/>
              </a:rPr>
              <a:t>机器指令</a:t>
            </a:r>
            <a:r>
              <a:rPr lang="zh-CN" altLang="en-US" sz="2200" dirty="0" smtClean="0">
                <a:latin typeface="微软雅黑" pitchFamily="34" charset="-122"/>
                <a:ea typeface="微软雅黑" pitchFamily="34" charset="-122"/>
              </a:rPr>
              <a:t>处于硬件和软件的交界面</a:t>
            </a:r>
          </a:p>
          <a:p>
            <a:pPr lvl="1">
              <a:lnSpc>
                <a:spcPct val="110000"/>
              </a:lnSpc>
              <a:spcBef>
                <a:spcPct val="30000"/>
              </a:spcBef>
            </a:pPr>
            <a:r>
              <a:rPr lang="zh-CN" altLang="en-US" sz="2200" dirty="0" smtClean="0">
                <a:latin typeface="微软雅黑" pitchFamily="34" charset="-122"/>
                <a:ea typeface="微软雅黑" pitchFamily="34" charset="-122"/>
              </a:rPr>
              <a:t>本章中提及的指令都指机器指令</a:t>
            </a:r>
            <a:endParaRPr lang="zh-CN" altLang="en-US" sz="2200" dirty="0" smtClean="0">
              <a:solidFill>
                <a:srgbClr val="0000FF"/>
              </a:solidFill>
              <a:latin typeface="微软雅黑" pitchFamily="34" charset="-122"/>
              <a:ea typeface="微软雅黑" pitchFamily="34" charset="-122"/>
            </a:endParaRPr>
          </a:p>
          <a:p>
            <a:pPr>
              <a:lnSpc>
                <a:spcPct val="110000"/>
              </a:lnSpc>
              <a:spcBef>
                <a:spcPct val="30000"/>
              </a:spcBef>
            </a:pPr>
            <a:r>
              <a:rPr lang="zh-CN" altLang="en-US" sz="2200" dirty="0" smtClean="0">
                <a:solidFill>
                  <a:srgbClr val="0000FF"/>
                </a:solidFill>
                <a:latin typeface="微软雅黑" pitchFamily="34" charset="-122"/>
                <a:ea typeface="微软雅黑" pitchFamily="34" charset="-122"/>
              </a:rPr>
              <a:t>微指令</a:t>
            </a:r>
            <a:r>
              <a:rPr lang="zh-CN" altLang="en-US" sz="2200" dirty="0" smtClean="0">
                <a:latin typeface="微软雅黑" pitchFamily="34" charset="-122"/>
                <a:ea typeface="微软雅黑" pitchFamily="34" charset="-122"/>
              </a:rPr>
              <a:t>是微程序级命令，属于硬件范畴</a:t>
            </a:r>
          </a:p>
          <a:p>
            <a:pPr>
              <a:lnSpc>
                <a:spcPct val="110000"/>
              </a:lnSpc>
              <a:spcBef>
                <a:spcPct val="30000"/>
              </a:spcBef>
            </a:pPr>
            <a:r>
              <a:rPr lang="zh-CN" altLang="en-US" sz="2200" dirty="0" smtClean="0">
                <a:solidFill>
                  <a:srgbClr val="0000FF"/>
                </a:solidFill>
                <a:latin typeface="微软雅黑" pitchFamily="34" charset="-122"/>
                <a:ea typeface="微软雅黑" pitchFamily="34" charset="-122"/>
              </a:rPr>
              <a:t>伪指令</a:t>
            </a:r>
            <a:r>
              <a:rPr lang="zh-CN" altLang="en-US" sz="2200" dirty="0" smtClean="0">
                <a:latin typeface="微软雅黑" pitchFamily="34" charset="-122"/>
                <a:ea typeface="微软雅黑" pitchFamily="34" charset="-122"/>
              </a:rPr>
              <a:t>是由若干机器指令组成的指令序列，属于软件范畴</a:t>
            </a:r>
          </a:p>
          <a:p>
            <a:pPr>
              <a:lnSpc>
                <a:spcPct val="110000"/>
              </a:lnSpc>
              <a:spcBef>
                <a:spcPct val="30000"/>
              </a:spcBef>
            </a:pPr>
            <a:r>
              <a:rPr lang="zh-CN" altLang="en-US" sz="2200" dirty="0" smtClean="0">
                <a:solidFill>
                  <a:srgbClr val="0000FF"/>
                </a:solidFill>
                <a:latin typeface="微软雅黑" pitchFamily="34" charset="-122"/>
                <a:ea typeface="微软雅黑" pitchFamily="34" charset="-122"/>
              </a:rPr>
              <a:t>汇编指令</a:t>
            </a:r>
            <a:r>
              <a:rPr lang="zh-CN" altLang="en-US" sz="2200" dirty="0" smtClean="0">
                <a:latin typeface="微软雅黑" pitchFamily="34" charset="-122"/>
                <a:ea typeface="微软雅黑" pitchFamily="34" charset="-122"/>
              </a:rPr>
              <a:t>是机器指令的汇编表示形式，即符号表示</a:t>
            </a:r>
            <a:endParaRPr lang="zh-CN" altLang="en-US" sz="2200" dirty="0" smtClean="0">
              <a:solidFill>
                <a:srgbClr val="0000FF"/>
              </a:solidFill>
              <a:latin typeface="Times New Roman" pitchFamily="18" charset="0"/>
            </a:endParaRPr>
          </a:p>
          <a:p>
            <a:pPr>
              <a:lnSpc>
                <a:spcPct val="110000"/>
              </a:lnSpc>
              <a:spcBef>
                <a:spcPct val="30000"/>
              </a:spcBef>
            </a:pPr>
            <a:r>
              <a:rPr lang="zh-CN" altLang="en-US" sz="2200" dirty="0" smtClean="0">
                <a:latin typeface="微软雅黑" pitchFamily="34" charset="-122"/>
                <a:ea typeface="微软雅黑" pitchFamily="34" charset="-122"/>
              </a:rPr>
              <a:t>机器指令和汇编指令一一对应，它们都与具体机器结构有关，都属于</a:t>
            </a:r>
            <a:r>
              <a:rPr lang="zh-CN" altLang="en-US" sz="2200" dirty="0" smtClean="0">
                <a:solidFill>
                  <a:srgbClr val="0000FF"/>
                </a:solidFill>
                <a:latin typeface="微软雅黑" pitchFamily="34" charset="-122"/>
                <a:ea typeface="微软雅黑" pitchFamily="34" charset="-122"/>
              </a:rPr>
              <a:t>机器级指令</a:t>
            </a:r>
            <a:r>
              <a:rPr lang="zh-CN" altLang="en-US" sz="2200" dirty="0" smtClean="0">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animEffect transition="in" filter="blinds(horizontal)">
                                      <p:cBhvr>
                                        <p:cTn id="7" dur="500"/>
                                        <p:tgtEl>
                                          <p:spTgt spid="596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6995">
                                            <p:txEl>
                                              <p:pRg st="1" end="1"/>
                                            </p:txEl>
                                          </p:spTgt>
                                        </p:tgtEl>
                                        <p:attrNameLst>
                                          <p:attrName>style.visibility</p:attrName>
                                        </p:attrNameLst>
                                      </p:cBhvr>
                                      <p:to>
                                        <p:strVal val="visible"/>
                                      </p:to>
                                    </p:set>
                                    <p:animEffect transition="in" filter="blinds(horizontal)">
                                      <p:cBhvr>
                                        <p:cTn id="12" dur="500"/>
                                        <p:tgtEl>
                                          <p:spTgt spid="59699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96995">
                                            <p:txEl>
                                              <p:pRg st="2" end="2"/>
                                            </p:txEl>
                                          </p:spTgt>
                                        </p:tgtEl>
                                        <p:attrNameLst>
                                          <p:attrName>style.visibility</p:attrName>
                                        </p:attrNameLst>
                                      </p:cBhvr>
                                      <p:to>
                                        <p:strVal val="visible"/>
                                      </p:to>
                                    </p:set>
                                    <p:animEffect transition="in" filter="blinds(horizontal)">
                                      <p:cBhvr>
                                        <p:cTn id="15" dur="500"/>
                                        <p:tgtEl>
                                          <p:spTgt spid="5969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96995">
                                            <p:txEl>
                                              <p:pRg st="3" end="3"/>
                                            </p:txEl>
                                          </p:spTgt>
                                        </p:tgtEl>
                                        <p:attrNameLst>
                                          <p:attrName>style.visibility</p:attrName>
                                        </p:attrNameLst>
                                      </p:cBhvr>
                                      <p:to>
                                        <p:strVal val="visible"/>
                                      </p:to>
                                    </p:set>
                                    <p:animEffect transition="in" filter="blinds(horizontal)">
                                      <p:cBhvr>
                                        <p:cTn id="20" dur="500"/>
                                        <p:tgtEl>
                                          <p:spTgt spid="5969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96995">
                                            <p:txEl>
                                              <p:pRg st="4" end="4"/>
                                            </p:txEl>
                                          </p:spTgt>
                                        </p:tgtEl>
                                        <p:attrNameLst>
                                          <p:attrName>style.visibility</p:attrName>
                                        </p:attrNameLst>
                                      </p:cBhvr>
                                      <p:to>
                                        <p:strVal val="visible"/>
                                      </p:to>
                                    </p:set>
                                    <p:animEffect transition="in" filter="blinds(horizontal)">
                                      <p:cBhvr>
                                        <p:cTn id="25" dur="500"/>
                                        <p:tgtEl>
                                          <p:spTgt spid="5969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96995">
                                            <p:txEl>
                                              <p:pRg st="5" end="5"/>
                                            </p:txEl>
                                          </p:spTgt>
                                        </p:tgtEl>
                                        <p:attrNameLst>
                                          <p:attrName>style.visibility</p:attrName>
                                        </p:attrNameLst>
                                      </p:cBhvr>
                                      <p:to>
                                        <p:strVal val="visible"/>
                                      </p:to>
                                    </p:set>
                                    <p:animEffect transition="in" filter="blinds(horizontal)">
                                      <p:cBhvr>
                                        <p:cTn id="30" dur="500"/>
                                        <p:tgtEl>
                                          <p:spTgt spid="59699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96995">
                                            <p:txEl>
                                              <p:pRg st="6" end="6"/>
                                            </p:txEl>
                                          </p:spTgt>
                                        </p:tgtEl>
                                        <p:attrNameLst>
                                          <p:attrName>style.visibility</p:attrName>
                                        </p:attrNameLst>
                                      </p:cBhvr>
                                      <p:to>
                                        <p:strVal val="visible"/>
                                      </p:to>
                                    </p:set>
                                    <p:animEffect transition="in" filter="blinds(horizontal)">
                                      <p:cBhvr>
                                        <p:cTn id="35" dur="500"/>
                                        <p:tgtEl>
                                          <p:spTgt spid="596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矩形 4"/>
          <p:cNvSpPr>
            <a:spLocks noChangeArrowheads="1"/>
          </p:cNvSpPr>
          <p:nvPr/>
        </p:nvSpPr>
        <p:spPr bwMode="auto">
          <a:xfrm>
            <a:off x="296525" y="998730"/>
            <a:ext cx="81459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en-US" altLang="zh-CN" dirty="0" smtClean="0">
                <a:solidFill>
                  <a:srgbClr val="0066FF"/>
                </a:solidFill>
                <a:latin typeface="微软雅黑" pitchFamily="34" charset="-122"/>
                <a:ea typeface="微软雅黑" pitchFamily="34" charset="-122"/>
              </a:rPr>
              <a:t>1000fe</a:t>
            </a:r>
            <a:r>
              <a:rPr lang="en-US" altLang="zh-CN" dirty="0">
                <a:latin typeface="微软雅黑" pitchFamily="34" charset="-122"/>
                <a:ea typeface="微软雅黑" pitchFamily="34" charset="-122"/>
              </a:rPr>
              <a:t>: 66 c7 84 99 00 e0 </a:t>
            </a:r>
            <a:r>
              <a:rPr lang="en-US" altLang="zh-CN" dirty="0" err="1">
                <a:latin typeface="微软雅黑" pitchFamily="34" charset="-122"/>
                <a:ea typeface="微软雅黑" pitchFamily="34" charset="-122"/>
              </a:rPr>
              <a:t>ff</a:t>
            </a:r>
            <a:r>
              <a:rPr lang="en-US" altLang="zh-CN" dirty="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ff</a:t>
            </a:r>
            <a:r>
              <a:rPr lang="en-US" altLang="zh-CN" dirty="0" smtClean="0">
                <a:latin typeface="微软雅黑" pitchFamily="34" charset="-122"/>
                <a:ea typeface="微软雅黑" pitchFamily="34" charset="-122"/>
              </a:rPr>
              <a:t> 01 00</a:t>
            </a:r>
            <a:endParaRPr lang="en-US" altLang="zh-CN" dirty="0">
              <a:latin typeface="微软雅黑" pitchFamily="34" charset="-122"/>
              <a:ea typeface="微软雅黑" pitchFamily="34" charset="-122"/>
            </a:endParaRPr>
          </a:p>
        </p:txBody>
      </p:sp>
      <p:sp>
        <p:nvSpPr>
          <p:cNvPr id="45058" name="标题 1"/>
          <p:cNvSpPr>
            <a:spLocks noGrp="1"/>
          </p:cNvSpPr>
          <p:nvPr>
            <p:ph type="title"/>
          </p:nvPr>
        </p:nvSpPr>
        <p:spPr/>
        <p:txBody>
          <a:bodyPr/>
          <a:lstStyle/>
          <a:p>
            <a:r>
              <a:rPr lang="zh-CN" altLang="en-US" dirty="0">
                <a:latin typeface="微软雅黑" pitchFamily="34" charset="-122"/>
                <a:ea typeface="微软雅黑" pitchFamily="34" charset="-122"/>
              </a:rPr>
              <a:t>指令示例</a:t>
            </a:r>
            <a:r>
              <a:rPr lang="en-US" altLang="zh-CN" dirty="0">
                <a:latin typeface="微软雅黑" pitchFamily="34" charset="-122"/>
                <a:ea typeface="微软雅黑" pitchFamily="34" charset="-122"/>
              </a:rPr>
              <a:t>2</a:t>
            </a:r>
            <a:endParaRPr lang="zh-CN" altLang="en-US" dirty="0" smtClean="0"/>
          </a:p>
        </p:txBody>
      </p:sp>
      <p:sp>
        <p:nvSpPr>
          <p:cNvPr id="22" name="右箭头 21"/>
          <p:cNvSpPr/>
          <p:nvPr/>
        </p:nvSpPr>
        <p:spPr>
          <a:xfrm>
            <a:off x="206515" y="3065463"/>
            <a:ext cx="439737" cy="277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10" name="矩形 2"/>
          <p:cNvSpPr>
            <a:spLocks noChangeArrowheads="1"/>
          </p:cNvSpPr>
          <p:nvPr/>
        </p:nvSpPr>
        <p:spPr bwMode="auto">
          <a:xfrm>
            <a:off x="611560" y="2933945"/>
            <a:ext cx="33505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dirty="0" err="1" smtClean="0">
                <a:latin typeface="微软雅黑" pitchFamily="34" charset="-122"/>
                <a:ea typeface="微软雅黑" pitchFamily="34" charset="-122"/>
              </a:rPr>
              <a:t>opcode</a:t>
            </a:r>
            <a:r>
              <a:rPr lang="zh-CN" altLang="en-US" sz="1800" dirty="0">
                <a:latin typeface="微软雅黑" pitchFamily="34" charset="-122"/>
                <a:ea typeface="微软雅黑" pitchFamily="34" charset="-122"/>
              </a:rPr>
              <a:t>是</a:t>
            </a:r>
            <a:r>
              <a:rPr lang="en-US" altLang="zh-CN" sz="1800" dirty="0">
                <a:latin typeface="微软雅黑" pitchFamily="34" charset="-122"/>
                <a:ea typeface="微软雅黑" pitchFamily="34" charset="-122"/>
              </a:rPr>
              <a:t>0xc7</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a:lnSpc>
                <a:spcPct val="100000"/>
              </a:lnSpc>
              <a:spcBef>
                <a:spcPct val="0"/>
              </a:spcBef>
              <a:buFontTx/>
              <a:buNone/>
            </a:pPr>
            <a:r>
              <a:rPr lang="en-US" altLang="zh-CN" sz="1800" dirty="0" err="1" smtClean="0">
                <a:latin typeface="微软雅黑" pitchFamily="34" charset="-122"/>
                <a:ea typeface="微软雅黑" pitchFamily="34" charset="-122"/>
              </a:rPr>
              <a:t>ModR</a:t>
            </a:r>
            <a:r>
              <a:rPr lang="en-US" altLang="zh-CN" sz="1800" dirty="0" smtClean="0">
                <a:latin typeface="微软雅黑" pitchFamily="34" charset="-122"/>
                <a:ea typeface="微软雅黑" pitchFamily="34" charset="-122"/>
              </a:rPr>
              <a:t>/M</a:t>
            </a:r>
            <a:r>
              <a:rPr lang="zh-CN" altLang="en-US" sz="1800" dirty="0">
                <a:latin typeface="微软雅黑" pitchFamily="34" charset="-122"/>
                <a:ea typeface="微软雅黑" pitchFamily="34" charset="-122"/>
              </a:rPr>
              <a:t>是</a:t>
            </a:r>
            <a:r>
              <a:rPr lang="en-US" altLang="zh-CN" sz="1800" dirty="0">
                <a:latin typeface="微软雅黑" pitchFamily="34" charset="-122"/>
                <a:ea typeface="微软雅黑" pitchFamily="34" charset="-122"/>
              </a:rPr>
              <a:t>0x84(10000100)</a:t>
            </a:r>
            <a:endParaRPr lang="zh-CN" altLang="en-US" sz="1800" dirty="0">
              <a:latin typeface="微软雅黑" pitchFamily="34" charset="-122"/>
              <a:ea typeface="微软雅黑" pitchFamily="34" charset="-122"/>
            </a:endParaRPr>
          </a:p>
        </p:txBody>
      </p:sp>
      <p:grpSp>
        <p:nvGrpSpPr>
          <p:cNvPr id="4" name="组合 3"/>
          <p:cNvGrpSpPr>
            <a:grpSpLocks/>
          </p:cNvGrpSpPr>
          <p:nvPr/>
        </p:nvGrpSpPr>
        <p:grpSpPr bwMode="auto">
          <a:xfrm>
            <a:off x="206515" y="4599130"/>
            <a:ext cx="3376612" cy="646113"/>
            <a:chOff x="474663" y="4508500"/>
            <a:chExt cx="3376612" cy="646113"/>
          </a:xfrm>
        </p:grpSpPr>
        <p:sp>
          <p:nvSpPr>
            <p:cNvPr id="12" name="右箭头 11"/>
            <p:cNvSpPr/>
            <p:nvPr/>
          </p:nvSpPr>
          <p:spPr>
            <a:xfrm>
              <a:off x="474663" y="4514850"/>
              <a:ext cx="439737" cy="277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73" name="矩形 12"/>
            <p:cNvSpPr>
              <a:spLocks noChangeArrowheads="1"/>
            </p:cNvSpPr>
            <p:nvPr/>
          </p:nvSpPr>
          <p:spPr bwMode="auto">
            <a:xfrm>
              <a:off x="914400" y="4508500"/>
              <a:ext cx="2936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表示存在</a:t>
              </a:r>
              <a:r>
                <a:rPr lang="en-US" altLang="zh-CN" sz="1800" dirty="0">
                  <a:latin typeface="微软雅黑" pitchFamily="34" charset="-122"/>
                  <a:ea typeface="微软雅黑" pitchFamily="34" charset="-122"/>
                </a:rPr>
                <a:t>SIB</a:t>
              </a:r>
              <a:r>
                <a:rPr lang="zh-CN" altLang="en-US" sz="1800" dirty="0">
                  <a:latin typeface="微软雅黑" pitchFamily="34" charset="-122"/>
                  <a:ea typeface="微软雅黑" pitchFamily="34" charset="-122"/>
                </a:rPr>
                <a:t>字节；</a:t>
              </a:r>
              <a:endParaRPr lang="en-US" altLang="zh-CN" sz="1800" dirty="0">
                <a:latin typeface="微软雅黑" pitchFamily="34" charset="-122"/>
                <a:ea typeface="微软雅黑" pitchFamily="34" charset="-122"/>
              </a:endParaRPr>
            </a:p>
            <a:p>
              <a:pPr>
                <a:lnSpc>
                  <a:spcPct val="100000"/>
                </a:lnSpc>
                <a:spcBef>
                  <a:spcPct val="0"/>
                </a:spcBef>
                <a:buFontTx/>
                <a:buNone/>
              </a:pPr>
              <a:r>
                <a:rPr lang="en-US" altLang="zh-CN" sz="1800" dirty="0">
                  <a:latin typeface="微软雅黑" pitchFamily="34" charset="-122"/>
                  <a:ea typeface="微软雅黑" pitchFamily="34" charset="-122"/>
                </a:rPr>
                <a:t>disp32</a:t>
              </a:r>
              <a:r>
                <a:rPr lang="zh-CN" altLang="en-US" sz="1800" dirty="0">
                  <a:latin typeface="微软雅黑" pitchFamily="34" charset="-122"/>
                  <a:ea typeface="微软雅黑" pitchFamily="34" charset="-122"/>
                </a:rPr>
                <a:t>表示</a:t>
              </a:r>
              <a:r>
                <a:rPr lang="en-US" altLang="zh-CN" sz="1800" dirty="0">
                  <a:latin typeface="微软雅黑" pitchFamily="34" charset="-122"/>
                  <a:ea typeface="微软雅黑" pitchFamily="34" charset="-122"/>
                </a:rPr>
                <a:t>32</a:t>
              </a:r>
              <a:r>
                <a:rPr lang="zh-CN" altLang="en-US" sz="1800" dirty="0">
                  <a:latin typeface="微软雅黑" pitchFamily="34" charset="-122"/>
                  <a:ea typeface="微软雅黑" pitchFamily="34" charset="-122"/>
                </a:rPr>
                <a:t>位位移</a:t>
              </a:r>
            </a:p>
          </p:txBody>
        </p:sp>
      </p:grpSp>
      <p:grpSp>
        <p:nvGrpSpPr>
          <p:cNvPr id="3" name="组合 2"/>
          <p:cNvGrpSpPr>
            <a:grpSpLocks/>
          </p:cNvGrpSpPr>
          <p:nvPr/>
        </p:nvGrpSpPr>
        <p:grpSpPr bwMode="auto">
          <a:xfrm>
            <a:off x="-45005" y="188640"/>
            <a:ext cx="9119344" cy="6375678"/>
            <a:chOff x="0" y="188692"/>
            <a:chExt cx="9120141" cy="6375621"/>
          </a:xfrm>
        </p:grpSpPr>
        <p:pic>
          <p:nvPicPr>
            <p:cNvPr id="4506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7266" y="188692"/>
              <a:ext cx="5222875" cy="634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8" name="组合 1"/>
            <p:cNvGrpSpPr>
              <a:grpSpLocks/>
            </p:cNvGrpSpPr>
            <p:nvPr/>
          </p:nvGrpSpPr>
          <p:grpSpPr bwMode="auto">
            <a:xfrm>
              <a:off x="0" y="3692525"/>
              <a:ext cx="3844925" cy="2871788"/>
              <a:chOff x="0" y="3692525"/>
              <a:chExt cx="3844925" cy="2871788"/>
            </a:xfrm>
          </p:grpSpPr>
          <p:sp>
            <p:nvSpPr>
              <p:cNvPr id="9" name="右箭头 8"/>
              <p:cNvSpPr/>
              <p:nvPr/>
            </p:nvSpPr>
            <p:spPr>
              <a:xfrm>
                <a:off x="251542" y="3698901"/>
                <a:ext cx="439775" cy="277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70" name="矩形 1"/>
              <p:cNvSpPr>
                <a:spLocks noChangeArrowheads="1"/>
              </p:cNvSpPr>
              <p:nvPr/>
            </p:nvSpPr>
            <p:spPr bwMode="auto">
              <a:xfrm>
                <a:off x="656622" y="3692525"/>
                <a:ext cx="31502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dirty="0">
                    <a:latin typeface="微软雅黑" pitchFamily="34" charset="-122"/>
                    <a:ea typeface="微软雅黑" pitchFamily="34" charset="-122"/>
                  </a:rPr>
                  <a:t>继续查</a:t>
                </a:r>
                <a:r>
                  <a:rPr lang="en-US" altLang="zh-CN" sz="1800" dirty="0" err="1">
                    <a:latin typeface="微软雅黑" pitchFamily="34" charset="-122"/>
                    <a:ea typeface="微软雅黑" pitchFamily="34" charset="-122"/>
                  </a:rPr>
                  <a:t>ModR</a:t>
                </a:r>
                <a:r>
                  <a:rPr lang="en-US" altLang="zh-CN" sz="1800" dirty="0">
                    <a:latin typeface="微软雅黑" pitchFamily="34" charset="-122"/>
                    <a:ea typeface="微软雅黑" pitchFamily="34" charset="-122"/>
                  </a:rPr>
                  <a:t>/M</a:t>
                </a:r>
                <a:r>
                  <a:rPr lang="zh-CN" altLang="en-US" sz="1800" dirty="0">
                    <a:latin typeface="微软雅黑" pitchFamily="34" charset="-122"/>
                    <a:ea typeface="微软雅黑" pitchFamily="34" charset="-122"/>
                  </a:rPr>
                  <a:t>表</a:t>
                </a:r>
                <a:r>
                  <a:rPr lang="en-US" altLang="zh-CN" sz="1800" dirty="0">
                    <a:latin typeface="微软雅黑" pitchFamily="34" charset="-122"/>
                    <a:ea typeface="微软雅黑" pitchFamily="34" charset="-122"/>
                  </a:rPr>
                  <a:t>17-3</a:t>
                </a:r>
                <a:r>
                  <a:rPr lang="zh-CN" altLang="en-US" sz="1800" dirty="0">
                    <a:latin typeface="微软雅黑" pitchFamily="34" charset="-122"/>
                    <a:ea typeface="微软雅黑" pitchFamily="34" charset="-122"/>
                  </a:rPr>
                  <a:t>判断</a:t>
                </a:r>
                <a:endParaRPr lang="en-US" altLang="zh-CN" sz="1800" dirty="0">
                  <a:latin typeface="微软雅黑" pitchFamily="34" charset="-122"/>
                  <a:ea typeface="微软雅黑" pitchFamily="34" charset="-122"/>
                </a:endParaRPr>
              </a:p>
              <a:p>
                <a:pPr>
                  <a:lnSpc>
                    <a:spcPct val="100000"/>
                  </a:lnSpc>
                  <a:spcBef>
                    <a:spcPct val="0"/>
                  </a:spcBef>
                  <a:buFontTx/>
                  <a:buNone/>
                </a:pPr>
                <a:r>
                  <a:rPr lang="zh-CN" altLang="en-US" sz="1800" dirty="0">
                    <a:latin typeface="微软雅黑" pitchFamily="34" charset="-122"/>
                    <a:ea typeface="微软雅黑" pitchFamily="34" charset="-122"/>
                  </a:rPr>
                  <a:t>是否后面还有有效的</a:t>
                </a:r>
                <a:r>
                  <a:rPr lang="en-US" altLang="zh-CN" sz="1800" dirty="0">
                    <a:latin typeface="微软雅黑" pitchFamily="34" charset="-122"/>
                    <a:ea typeface="微软雅黑" pitchFamily="34" charset="-122"/>
                  </a:rPr>
                  <a:t>SIB</a:t>
                </a:r>
                <a:r>
                  <a:rPr lang="zh-CN" altLang="en-US" sz="1800" dirty="0">
                    <a:latin typeface="微软雅黑" pitchFamily="34" charset="-122"/>
                    <a:ea typeface="微软雅黑" pitchFamily="34" charset="-122"/>
                  </a:rPr>
                  <a:t>字节</a:t>
                </a:r>
              </a:p>
            </p:txBody>
          </p:sp>
          <p:pic>
            <p:nvPicPr>
              <p:cNvPr id="45071"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8613"/>
                <a:ext cx="38449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5066" name="Rectangle 18"/>
          <p:cNvSpPr>
            <a:spLocks noChangeArrowheads="1"/>
          </p:cNvSpPr>
          <p:nvPr/>
        </p:nvSpPr>
        <p:spPr bwMode="auto">
          <a:xfrm>
            <a:off x="5786438" y="4733925"/>
            <a:ext cx="315912" cy="134938"/>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800">
              <a:latin typeface="微软雅黑" pitchFamily="34" charset="-122"/>
              <a:ea typeface="微软雅黑" pitchFamily="34" charset="-122"/>
            </a:endParaRPr>
          </a:p>
        </p:txBody>
      </p:sp>
    </p:spTree>
    <p:extLst>
      <p:ext uri="{BB962C8B-B14F-4D97-AF65-F5344CB8AC3E}">
        <p14:creationId xmlns:p14="http://schemas.microsoft.com/office/powerpoint/2010/main" val="1647381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71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a:latin typeface="微软雅黑" pitchFamily="34" charset="-122"/>
                <a:ea typeface="微软雅黑" pitchFamily="34" charset="-122"/>
              </a:rPr>
              <a:t>指令示例</a:t>
            </a:r>
            <a:r>
              <a:rPr lang="en-US" altLang="zh-CN" dirty="0">
                <a:latin typeface="微软雅黑" pitchFamily="34" charset="-122"/>
                <a:ea typeface="微软雅黑" pitchFamily="34" charset="-122"/>
              </a:rPr>
              <a:t>2</a:t>
            </a:r>
            <a:endParaRPr lang="zh-CN" altLang="en-US" dirty="0" smtClean="0"/>
          </a:p>
        </p:txBody>
      </p:sp>
      <p:sp>
        <p:nvSpPr>
          <p:cNvPr id="46083" name="矩形 4"/>
          <p:cNvSpPr>
            <a:spLocks noChangeArrowheads="1"/>
          </p:cNvSpPr>
          <p:nvPr/>
        </p:nvSpPr>
        <p:spPr bwMode="auto">
          <a:xfrm>
            <a:off x="487363" y="850900"/>
            <a:ext cx="8424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en-US" altLang="zh-CN" dirty="0" smtClean="0">
                <a:solidFill>
                  <a:srgbClr val="0066FF"/>
                </a:solidFill>
                <a:latin typeface="微软雅黑" pitchFamily="34" charset="-122"/>
                <a:ea typeface="微软雅黑" pitchFamily="34" charset="-122"/>
              </a:rPr>
              <a:t>1000fe</a:t>
            </a:r>
            <a:r>
              <a:rPr lang="en-US" altLang="zh-CN" dirty="0" smtClean="0">
                <a:latin typeface="微软雅黑" pitchFamily="34" charset="-122"/>
                <a:ea typeface="微软雅黑" pitchFamily="34" charset="-122"/>
              </a:rPr>
              <a:t>: 66 c7 84 99 00 e0 </a:t>
            </a:r>
            <a:r>
              <a:rPr lang="en-US" altLang="zh-CN" dirty="0" err="1" smtClean="0">
                <a:latin typeface="微软雅黑" pitchFamily="34" charset="-122"/>
                <a:ea typeface="微软雅黑" pitchFamily="34" charset="-122"/>
              </a:rPr>
              <a:t>ff</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ff</a:t>
            </a:r>
            <a:r>
              <a:rPr lang="en-US" altLang="zh-CN" dirty="0" smtClean="0">
                <a:latin typeface="微软雅黑" pitchFamily="34" charset="-122"/>
                <a:ea typeface="微软雅黑" pitchFamily="34" charset="-122"/>
              </a:rPr>
              <a:t> 01 00</a:t>
            </a:r>
            <a:endParaRPr lang="en-US" altLang="zh-CN" dirty="0">
              <a:solidFill>
                <a:srgbClr val="FF0000"/>
              </a:solidFill>
              <a:latin typeface="微软雅黑" pitchFamily="34" charset="-122"/>
              <a:ea typeface="微软雅黑" pitchFamily="34" charset="-122"/>
            </a:endParaRPr>
          </a:p>
        </p:txBody>
      </p:sp>
      <p:sp>
        <p:nvSpPr>
          <p:cNvPr id="14" name="右箭头 13"/>
          <p:cNvSpPr/>
          <p:nvPr/>
        </p:nvSpPr>
        <p:spPr>
          <a:xfrm>
            <a:off x="369432" y="3574257"/>
            <a:ext cx="439737" cy="277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138" name="矩形 16"/>
          <p:cNvSpPr>
            <a:spLocks noChangeArrowheads="1"/>
          </p:cNvSpPr>
          <p:nvPr/>
        </p:nvSpPr>
        <p:spPr bwMode="auto">
          <a:xfrm>
            <a:off x="906712" y="3545478"/>
            <a:ext cx="19875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dirty="0">
                <a:latin typeface="微软雅黑" pitchFamily="34" charset="-122"/>
                <a:ea typeface="微软雅黑" pitchFamily="34" charset="-122"/>
              </a:rPr>
              <a:t>得知：</a:t>
            </a:r>
            <a:endParaRPr lang="en-US" altLang="zh-CN" sz="1800" dirty="0">
              <a:latin typeface="微软雅黑" pitchFamily="34" charset="-122"/>
              <a:ea typeface="微软雅黑" pitchFamily="34" charset="-122"/>
            </a:endParaRPr>
          </a:p>
          <a:p>
            <a:pPr>
              <a:lnSpc>
                <a:spcPct val="100000"/>
              </a:lnSpc>
              <a:spcBef>
                <a:spcPct val="0"/>
              </a:spcBef>
              <a:buFontTx/>
              <a:buNone/>
            </a:pPr>
            <a:r>
              <a:rPr lang="zh-CN" altLang="en-US" sz="1800" dirty="0">
                <a:latin typeface="微软雅黑" pitchFamily="34" charset="-122"/>
                <a:ea typeface="微软雅黑" pitchFamily="34" charset="-122"/>
              </a:rPr>
              <a:t>基址寄存器为</a:t>
            </a:r>
            <a:r>
              <a:rPr lang="en-US" altLang="zh-CN" sz="1800" dirty="0" err="1">
                <a:latin typeface="微软雅黑" pitchFamily="34" charset="-122"/>
                <a:ea typeface="微软雅黑" pitchFamily="34" charset="-122"/>
              </a:rPr>
              <a:t>ecx</a:t>
            </a:r>
            <a:endParaRPr lang="en-US" altLang="zh-CN" sz="1800" dirty="0">
              <a:latin typeface="微软雅黑" pitchFamily="34" charset="-122"/>
              <a:ea typeface="微软雅黑" pitchFamily="34" charset="-122"/>
            </a:endParaRPr>
          </a:p>
          <a:p>
            <a:pPr>
              <a:lnSpc>
                <a:spcPct val="100000"/>
              </a:lnSpc>
              <a:spcBef>
                <a:spcPct val="0"/>
              </a:spcBef>
              <a:buFontTx/>
              <a:buNone/>
            </a:pPr>
            <a:r>
              <a:rPr lang="zh-CN" altLang="en-US" sz="1800" dirty="0">
                <a:latin typeface="微软雅黑" pitchFamily="34" charset="-122"/>
                <a:ea typeface="微软雅黑" pitchFamily="34" charset="-122"/>
              </a:rPr>
              <a:t>变址寄存器为</a:t>
            </a:r>
            <a:r>
              <a:rPr lang="en-US" altLang="zh-CN" sz="1800" dirty="0" err="1">
                <a:latin typeface="微软雅黑" pitchFamily="34" charset="-122"/>
                <a:ea typeface="微软雅黑" pitchFamily="34" charset="-122"/>
              </a:rPr>
              <a:t>ebx</a:t>
            </a:r>
            <a:endParaRPr lang="en-US" altLang="zh-CN" sz="1800" dirty="0">
              <a:latin typeface="微软雅黑" pitchFamily="34" charset="-122"/>
              <a:ea typeface="微软雅黑" pitchFamily="34" charset="-122"/>
            </a:endParaRPr>
          </a:p>
          <a:p>
            <a:pPr>
              <a:lnSpc>
                <a:spcPct val="100000"/>
              </a:lnSpc>
              <a:spcBef>
                <a:spcPct val="0"/>
              </a:spcBef>
              <a:buFontTx/>
              <a:buNone/>
            </a:pPr>
            <a:r>
              <a:rPr lang="zh-CN" altLang="en-US" sz="1800" dirty="0">
                <a:latin typeface="微软雅黑" pitchFamily="34" charset="-122"/>
                <a:ea typeface="微软雅黑" pitchFamily="34" charset="-122"/>
              </a:rPr>
              <a:t>比例因子为</a:t>
            </a:r>
            <a:r>
              <a:rPr lang="en-US" altLang="zh-CN" sz="1800" dirty="0">
                <a:latin typeface="微软雅黑" pitchFamily="34" charset="-122"/>
                <a:ea typeface="微软雅黑" pitchFamily="34" charset="-122"/>
              </a:rPr>
              <a:t>4</a:t>
            </a:r>
          </a:p>
          <a:p>
            <a:pPr>
              <a:lnSpc>
                <a:spcPct val="100000"/>
              </a:lnSpc>
              <a:spcBef>
                <a:spcPct val="0"/>
              </a:spcBef>
              <a:buFontTx/>
              <a:buNone/>
            </a:pPr>
            <a:endParaRPr lang="zh-CN" altLang="en-US" sz="1800" dirty="0">
              <a:latin typeface="微软雅黑" pitchFamily="34" charset="-122"/>
              <a:ea typeface="微软雅黑" pitchFamily="34" charset="-122"/>
            </a:endParaRPr>
          </a:p>
        </p:txBody>
      </p:sp>
      <p:sp>
        <p:nvSpPr>
          <p:cNvPr id="18" name="右箭头 17"/>
          <p:cNvSpPr/>
          <p:nvPr/>
        </p:nvSpPr>
        <p:spPr>
          <a:xfrm>
            <a:off x="476250" y="4891088"/>
            <a:ext cx="439738" cy="277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140" name="矩形 18"/>
          <p:cNvSpPr>
            <a:spLocks noChangeArrowheads="1"/>
          </p:cNvSpPr>
          <p:nvPr/>
        </p:nvSpPr>
        <p:spPr bwMode="auto">
          <a:xfrm>
            <a:off x="933450" y="4838700"/>
            <a:ext cx="24939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latin typeface="微软雅黑" pitchFamily="34" charset="-122"/>
                <a:ea typeface="微软雅黑" pitchFamily="34" charset="-122"/>
              </a:rPr>
              <a:t>继续读出</a:t>
            </a:r>
            <a:r>
              <a:rPr lang="en-US" altLang="zh-CN" sz="1800">
                <a:latin typeface="微软雅黑" pitchFamily="34" charset="-122"/>
                <a:ea typeface="微软雅黑" pitchFamily="34" charset="-122"/>
              </a:rPr>
              <a:t>32</a:t>
            </a:r>
            <a:r>
              <a:rPr lang="zh-CN" altLang="en-US" sz="1800">
                <a:latin typeface="微软雅黑" pitchFamily="34" charset="-122"/>
                <a:ea typeface="微软雅黑" pitchFamily="34" charset="-122"/>
              </a:rPr>
              <a:t>位偏移</a:t>
            </a:r>
            <a:endParaRPr lang="en-US" altLang="zh-CN" sz="1800">
              <a:latin typeface="微软雅黑" pitchFamily="34" charset="-122"/>
              <a:ea typeface="微软雅黑" pitchFamily="34" charset="-122"/>
            </a:endParaRPr>
          </a:p>
          <a:p>
            <a:pPr>
              <a:lnSpc>
                <a:spcPct val="100000"/>
              </a:lnSpc>
              <a:spcBef>
                <a:spcPct val="0"/>
              </a:spcBef>
              <a:buFontTx/>
              <a:buNone/>
            </a:pPr>
            <a:r>
              <a:rPr lang="en-US" altLang="zh-CN" sz="1800">
                <a:latin typeface="微软雅黑" pitchFamily="34" charset="-122"/>
                <a:ea typeface="微软雅黑" pitchFamily="34" charset="-122"/>
              </a:rPr>
              <a:t>00 e0 ff ff</a:t>
            </a:r>
          </a:p>
          <a:p>
            <a:pPr>
              <a:lnSpc>
                <a:spcPct val="100000"/>
              </a:lnSpc>
              <a:spcBef>
                <a:spcPct val="0"/>
              </a:spcBef>
              <a:buFontTx/>
              <a:buNone/>
            </a:pPr>
            <a:r>
              <a:rPr lang="zh-CN" altLang="en-US" sz="1800">
                <a:latin typeface="微软雅黑" pitchFamily="34" charset="-122"/>
                <a:ea typeface="微软雅黑" pitchFamily="34" charset="-122"/>
              </a:rPr>
              <a:t>小端存储方式下解释成</a:t>
            </a:r>
            <a:endParaRPr lang="en-US" altLang="zh-CN" sz="1800">
              <a:latin typeface="微软雅黑" pitchFamily="34" charset="-122"/>
              <a:ea typeface="微软雅黑" pitchFamily="34" charset="-122"/>
            </a:endParaRPr>
          </a:p>
          <a:p>
            <a:pPr>
              <a:lnSpc>
                <a:spcPct val="100000"/>
              </a:lnSpc>
              <a:spcBef>
                <a:spcPct val="0"/>
              </a:spcBef>
              <a:buFontTx/>
              <a:buNone/>
            </a:pPr>
            <a:r>
              <a:rPr lang="en-US" altLang="zh-CN" sz="1800">
                <a:latin typeface="微软雅黑" pitchFamily="34" charset="-122"/>
                <a:ea typeface="微软雅黑" pitchFamily="34" charset="-122"/>
              </a:rPr>
              <a:t>-0x2000</a:t>
            </a:r>
            <a:endParaRPr lang="zh-CN" altLang="en-US" sz="1800">
              <a:latin typeface="微软雅黑" pitchFamily="34" charset="-122"/>
              <a:ea typeface="微软雅黑" pitchFamily="34" charset="-122"/>
            </a:endParaRPr>
          </a:p>
        </p:txBody>
      </p:sp>
      <p:grpSp>
        <p:nvGrpSpPr>
          <p:cNvPr id="2" name="组合 1"/>
          <p:cNvGrpSpPr>
            <a:grpSpLocks/>
          </p:cNvGrpSpPr>
          <p:nvPr/>
        </p:nvGrpSpPr>
        <p:grpSpPr bwMode="auto">
          <a:xfrm>
            <a:off x="161510" y="1308464"/>
            <a:ext cx="8792784" cy="5371823"/>
            <a:chOff x="194054" y="1308760"/>
            <a:chExt cx="8792783" cy="5371538"/>
          </a:xfrm>
        </p:grpSpPr>
        <p:sp>
          <p:nvSpPr>
            <p:cNvPr id="22" name="右箭头 21"/>
            <p:cNvSpPr/>
            <p:nvPr/>
          </p:nvSpPr>
          <p:spPr>
            <a:xfrm>
              <a:off x="401977" y="2578025"/>
              <a:ext cx="439737" cy="27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93" name="矩形 2"/>
            <p:cNvSpPr>
              <a:spLocks noChangeArrowheads="1"/>
            </p:cNvSpPr>
            <p:nvPr/>
          </p:nvSpPr>
          <p:spPr bwMode="auto">
            <a:xfrm>
              <a:off x="944563" y="2460156"/>
              <a:ext cx="2087431" cy="923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dirty="0">
                  <a:latin typeface="微软雅黑" pitchFamily="34" charset="-122"/>
                  <a:ea typeface="微软雅黑" pitchFamily="34" charset="-122"/>
                </a:rPr>
                <a:t>读出</a:t>
              </a:r>
              <a:r>
                <a:rPr lang="en-US" altLang="zh-CN" sz="1800" dirty="0">
                  <a:latin typeface="微软雅黑" pitchFamily="34" charset="-122"/>
                  <a:ea typeface="微软雅黑" pitchFamily="34" charset="-122"/>
                </a:rPr>
                <a:t>SIB</a:t>
              </a:r>
              <a:r>
                <a:rPr lang="zh-CN" altLang="en-US" sz="1800" dirty="0">
                  <a:latin typeface="微软雅黑" pitchFamily="34" charset="-122"/>
                  <a:ea typeface="微软雅黑" pitchFamily="34" charset="-122"/>
                </a:rPr>
                <a:t>字节</a:t>
              </a:r>
              <a:r>
                <a:rPr lang="en-US" altLang="zh-CN" sz="1800" dirty="0" smtClean="0">
                  <a:latin typeface="微软雅黑" pitchFamily="34" charset="-122"/>
                  <a:ea typeface="微软雅黑" pitchFamily="34" charset="-122"/>
                </a:rPr>
                <a:t>0x99</a:t>
              </a:r>
            </a:p>
            <a:p>
              <a:pPr>
                <a:lnSpc>
                  <a:spcPct val="100000"/>
                </a:lnSpc>
                <a:spcBef>
                  <a:spcPct val="0"/>
                </a:spcBef>
                <a:buFontTx/>
                <a:buNone/>
              </a:pP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10011001</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a:lnSpc>
                  <a:spcPct val="100000"/>
                </a:lnSpc>
                <a:spcBef>
                  <a:spcPct val="0"/>
                </a:spcBef>
                <a:buFontTx/>
                <a:buNone/>
              </a:pPr>
              <a:r>
                <a:rPr lang="zh-CN" altLang="en-US" sz="1800" dirty="0">
                  <a:latin typeface="微软雅黑" pitchFamily="34" charset="-122"/>
                  <a:ea typeface="微软雅黑" pitchFamily="34" charset="-122"/>
                </a:rPr>
                <a:t>继续查</a:t>
              </a:r>
              <a:r>
                <a:rPr lang="en-US" altLang="zh-CN" sz="1800" dirty="0">
                  <a:latin typeface="微软雅黑" pitchFamily="34" charset="-122"/>
                  <a:ea typeface="微软雅黑" pitchFamily="34" charset="-122"/>
                </a:rPr>
                <a:t>SIB</a:t>
              </a:r>
              <a:r>
                <a:rPr lang="zh-CN" altLang="en-US" sz="1800" dirty="0">
                  <a:latin typeface="微软雅黑" pitchFamily="34" charset="-122"/>
                  <a:ea typeface="微软雅黑" pitchFamily="34" charset="-122"/>
                </a:rPr>
                <a:t>表</a:t>
              </a:r>
              <a:r>
                <a:rPr lang="en-US" altLang="zh-CN" sz="1800" dirty="0">
                  <a:latin typeface="微软雅黑" pitchFamily="34" charset="-122"/>
                  <a:ea typeface="微软雅黑" pitchFamily="34" charset="-122"/>
                </a:rPr>
                <a:t>17-4</a:t>
              </a:r>
              <a:endParaRPr lang="zh-CN" altLang="en-US" sz="1800" dirty="0">
                <a:latin typeface="微软雅黑" pitchFamily="34" charset="-122"/>
                <a:ea typeface="微软雅黑" pitchFamily="34" charset="-122"/>
              </a:endParaRPr>
            </a:p>
          </p:txBody>
        </p:sp>
        <p:pic>
          <p:nvPicPr>
            <p:cNvPr id="4609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39459" y="1308760"/>
              <a:ext cx="5147378" cy="53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5"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054" y="1308760"/>
              <a:ext cx="3698400" cy="117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91" name="Rectangle 16"/>
          <p:cNvSpPr>
            <a:spLocks noChangeArrowheads="1"/>
          </p:cNvSpPr>
          <p:nvPr/>
        </p:nvSpPr>
        <p:spPr bwMode="auto">
          <a:xfrm>
            <a:off x="6102170" y="4824155"/>
            <a:ext cx="404812" cy="134937"/>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800">
              <a:latin typeface="微软雅黑" pitchFamily="34" charset="-122"/>
              <a:ea typeface="微软雅黑" pitchFamily="34" charset="-122"/>
            </a:endParaRPr>
          </a:p>
        </p:txBody>
      </p:sp>
    </p:spTree>
    <p:extLst>
      <p:ext uri="{BB962C8B-B14F-4D97-AF65-F5344CB8AC3E}">
        <p14:creationId xmlns:p14="http://schemas.microsoft.com/office/powerpoint/2010/main" val="2358143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8138" grpId="0"/>
      <p:bldP spid="18" grpId="0" animBg="1"/>
      <p:bldP spid="4814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a:latin typeface="微软雅黑" pitchFamily="34" charset="-122"/>
                <a:ea typeface="微软雅黑" pitchFamily="34" charset="-122"/>
              </a:rPr>
              <a:t>指令示例</a:t>
            </a:r>
            <a:r>
              <a:rPr lang="en-US" altLang="zh-CN" dirty="0">
                <a:latin typeface="微软雅黑" pitchFamily="34" charset="-122"/>
                <a:ea typeface="微软雅黑" pitchFamily="34" charset="-122"/>
              </a:rPr>
              <a:t>2</a:t>
            </a:r>
            <a:endParaRPr lang="zh-CN" altLang="en-US" dirty="0" smtClean="0"/>
          </a:p>
        </p:txBody>
      </p:sp>
      <p:sp>
        <p:nvSpPr>
          <p:cNvPr id="47107" name="矩形 4"/>
          <p:cNvSpPr>
            <a:spLocks noChangeArrowheads="1"/>
          </p:cNvSpPr>
          <p:nvPr/>
        </p:nvSpPr>
        <p:spPr bwMode="auto">
          <a:xfrm>
            <a:off x="487363" y="850900"/>
            <a:ext cx="84248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dirty="0" smtClean="0">
                <a:solidFill>
                  <a:srgbClr val="0066FF"/>
                </a:solidFill>
                <a:latin typeface="微软雅黑" pitchFamily="34" charset="-122"/>
                <a:ea typeface="微软雅黑" pitchFamily="34" charset="-122"/>
              </a:rPr>
              <a:t>1000fe</a:t>
            </a:r>
            <a:r>
              <a:rPr lang="en-US" altLang="zh-CN" dirty="0">
                <a:latin typeface="微软雅黑" pitchFamily="34" charset="-122"/>
                <a:ea typeface="微软雅黑" pitchFamily="34" charset="-122"/>
              </a:rPr>
              <a:t>: 66 c7 84 99 00 e0 </a:t>
            </a:r>
            <a:r>
              <a:rPr lang="en-US" altLang="zh-CN" dirty="0" err="1">
                <a:latin typeface="微软雅黑" pitchFamily="34" charset="-122"/>
                <a:ea typeface="微软雅黑" pitchFamily="34" charset="-122"/>
              </a:rPr>
              <a:t>ff</a:t>
            </a:r>
            <a:r>
              <a:rPr lang="en-US" altLang="zh-CN" dirty="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ff</a:t>
            </a:r>
            <a:r>
              <a:rPr lang="en-US" altLang="zh-CN" dirty="0" smtClean="0">
                <a:latin typeface="微软雅黑" pitchFamily="34" charset="-122"/>
                <a:ea typeface="微软雅黑" pitchFamily="34" charset="-122"/>
              </a:rPr>
              <a:t> 01 00</a:t>
            </a:r>
          </a:p>
          <a:p>
            <a:pPr algn="ctr">
              <a:lnSpc>
                <a:spcPct val="100000"/>
              </a:lnSpc>
              <a:spcBef>
                <a:spcPct val="0"/>
              </a:spcBef>
              <a:buFontTx/>
              <a:buNone/>
            </a:pPr>
            <a:endParaRPr lang="en-US" altLang="zh-CN" dirty="0" smtClean="0">
              <a:solidFill>
                <a:srgbClr val="FF0000"/>
              </a:solidFill>
              <a:latin typeface="微软雅黑" pitchFamily="34" charset="-122"/>
              <a:ea typeface="微软雅黑" pitchFamily="34" charset="-122"/>
            </a:endParaRPr>
          </a:p>
          <a:p>
            <a:pPr algn="ctr">
              <a:lnSpc>
                <a:spcPct val="100000"/>
              </a:lnSpc>
              <a:spcBef>
                <a:spcPct val="0"/>
              </a:spcBef>
              <a:buFontTx/>
              <a:buNone/>
            </a:pPr>
            <a:endParaRPr lang="en-US" altLang="zh-CN" dirty="0">
              <a:solidFill>
                <a:srgbClr val="FF0000"/>
              </a:solidFill>
              <a:latin typeface="微软雅黑" pitchFamily="34" charset="-122"/>
              <a:ea typeface="微软雅黑" pitchFamily="34" charset="-122"/>
            </a:endParaRPr>
          </a:p>
          <a:p>
            <a:pPr algn="ctr">
              <a:lnSpc>
                <a:spcPct val="100000"/>
              </a:lnSpc>
              <a:spcBef>
                <a:spcPct val="0"/>
              </a:spcBef>
              <a:buFontTx/>
              <a:buNone/>
            </a:pPr>
            <a:r>
              <a:rPr lang="en-US" altLang="zh-CN" dirty="0" err="1" smtClean="0">
                <a:solidFill>
                  <a:srgbClr val="FF0000"/>
                </a:solidFill>
                <a:latin typeface="微软雅黑" pitchFamily="34" charset="-122"/>
                <a:ea typeface="微软雅黑" pitchFamily="34" charset="-122"/>
              </a:rPr>
              <a:t>movw</a:t>
            </a:r>
            <a:r>
              <a:rPr lang="en-US" altLang="zh-CN" dirty="0" smtClean="0">
                <a:solidFill>
                  <a:srgbClr val="FF0000"/>
                </a:solidFill>
                <a:latin typeface="微软雅黑" pitchFamily="34" charset="-122"/>
                <a:ea typeface="微软雅黑" pitchFamily="34" charset="-122"/>
              </a:rPr>
              <a:t>   </a:t>
            </a:r>
            <a:r>
              <a:rPr lang="en-US" altLang="zh-CN" dirty="0">
                <a:solidFill>
                  <a:srgbClr val="FF0000"/>
                </a:solidFill>
                <a:latin typeface="微软雅黑" pitchFamily="34" charset="-122"/>
                <a:ea typeface="微软雅黑" pitchFamily="34" charset="-122"/>
              </a:rPr>
              <a:t>$0x1,-0x2000(%ecx,%ebx,4)</a:t>
            </a:r>
          </a:p>
          <a:p>
            <a:pPr algn="ctr">
              <a:lnSpc>
                <a:spcPct val="100000"/>
              </a:lnSpc>
              <a:spcBef>
                <a:spcPct val="0"/>
              </a:spcBef>
              <a:buFontTx/>
              <a:buNone/>
            </a:pPr>
            <a:endParaRPr lang="en-US" altLang="zh-CN" dirty="0">
              <a:solidFill>
                <a:srgbClr val="FF0000"/>
              </a:solidFill>
              <a:latin typeface="微软雅黑" pitchFamily="34" charset="-122"/>
              <a:ea typeface="微软雅黑" pitchFamily="34" charset="-122"/>
            </a:endParaRPr>
          </a:p>
        </p:txBody>
      </p:sp>
      <p:sp>
        <p:nvSpPr>
          <p:cNvPr id="18" name="右箭头 17"/>
          <p:cNvSpPr/>
          <p:nvPr/>
        </p:nvSpPr>
        <p:spPr>
          <a:xfrm>
            <a:off x="471488" y="3328988"/>
            <a:ext cx="439737" cy="277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11" name="矩形 18"/>
          <p:cNvSpPr>
            <a:spLocks noChangeArrowheads="1"/>
          </p:cNvSpPr>
          <p:nvPr/>
        </p:nvSpPr>
        <p:spPr bwMode="auto">
          <a:xfrm>
            <a:off x="928688" y="3276600"/>
            <a:ext cx="688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dirty="0">
                <a:latin typeface="微软雅黑" pitchFamily="34" charset="-122"/>
                <a:ea typeface="微软雅黑" pitchFamily="34" charset="-122"/>
              </a:rPr>
              <a:t>内存地址的计算方法最终为：</a:t>
            </a:r>
            <a:endParaRPr lang="en-US" altLang="zh-CN" dirty="0">
              <a:latin typeface="微软雅黑" pitchFamily="34" charset="-122"/>
              <a:ea typeface="微软雅黑" pitchFamily="34" charset="-122"/>
            </a:endParaRPr>
          </a:p>
          <a:p>
            <a:pPr>
              <a:lnSpc>
                <a:spcPct val="100000"/>
              </a:lnSpc>
              <a:spcBef>
                <a:spcPct val="0"/>
              </a:spcBef>
              <a:buFontTx/>
              <a:buNone/>
            </a:pPr>
            <a:endParaRPr lang="en-US" altLang="zh-CN" dirty="0">
              <a:latin typeface="微软雅黑" pitchFamily="34" charset="-122"/>
              <a:ea typeface="微软雅黑" pitchFamily="34" charset="-122"/>
            </a:endParaRPr>
          </a:p>
          <a:p>
            <a:pPr>
              <a:lnSpc>
                <a:spcPct val="100000"/>
              </a:lnSpc>
              <a:spcBef>
                <a:spcPct val="0"/>
              </a:spcBef>
              <a:buFontTx/>
              <a:buNone/>
            </a:pPr>
            <a:r>
              <a:rPr lang="en-US" altLang="zh-CN" dirty="0">
                <a:latin typeface="微软雅黑" pitchFamily="34" charset="-122"/>
                <a:ea typeface="微软雅黑" pitchFamily="34" charset="-122"/>
              </a:rPr>
              <a:t>           </a:t>
            </a:r>
            <a:r>
              <a:rPr lang="en-US" altLang="zh-CN" dirty="0" err="1" smtClean="0">
                <a:solidFill>
                  <a:srgbClr val="C00000"/>
                </a:solidFill>
                <a:latin typeface="微软雅黑" pitchFamily="34" charset="-122"/>
                <a:ea typeface="微软雅黑" pitchFamily="34" charset="-122"/>
              </a:rPr>
              <a:t>addr</a:t>
            </a:r>
            <a:r>
              <a:rPr lang="en-US" altLang="zh-CN" dirty="0" smtClean="0">
                <a:solidFill>
                  <a:srgbClr val="C00000"/>
                </a:solidFill>
                <a:latin typeface="微软雅黑" pitchFamily="34" charset="-122"/>
                <a:ea typeface="微软雅黑" pitchFamily="34" charset="-122"/>
              </a:rPr>
              <a:t> </a:t>
            </a:r>
            <a:r>
              <a:rPr lang="en-US" altLang="zh-CN" dirty="0">
                <a:solidFill>
                  <a:srgbClr val="C00000"/>
                </a:solidFill>
                <a:latin typeface="微软雅黑" pitchFamily="34" charset="-122"/>
                <a:ea typeface="微软雅黑" pitchFamily="34" charset="-122"/>
              </a:rPr>
              <a:t>= R[ECX] + R[EBX] * 4 – 0x2000</a:t>
            </a:r>
            <a:endParaRPr lang="zh-CN" altLang="en-US" dirty="0">
              <a:solidFill>
                <a:srgbClr val="C00000"/>
              </a:solidFill>
              <a:latin typeface="微软雅黑" pitchFamily="34" charset="-122"/>
              <a:ea typeface="微软雅黑" pitchFamily="34" charset="-122"/>
            </a:endParaRPr>
          </a:p>
        </p:txBody>
      </p:sp>
      <p:sp>
        <p:nvSpPr>
          <p:cNvPr id="2" name="下箭头 1"/>
          <p:cNvSpPr/>
          <p:nvPr/>
        </p:nvSpPr>
        <p:spPr>
          <a:xfrm>
            <a:off x="3491880" y="1313765"/>
            <a:ext cx="585065" cy="5066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9340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57200" y="98425"/>
            <a:ext cx="8229600" cy="561975"/>
          </a:xfrm>
        </p:spPr>
        <p:txBody>
          <a:bodyPr/>
          <a:lstStyle/>
          <a:p>
            <a:r>
              <a:rPr lang="zh-CN" altLang="en-US" sz="3600" smtClean="0"/>
              <a:t>总结</a:t>
            </a:r>
          </a:p>
        </p:txBody>
      </p:sp>
      <p:sp>
        <p:nvSpPr>
          <p:cNvPr id="733187" name="Rectangle 3"/>
          <p:cNvSpPr>
            <a:spLocks noGrp="1" noChangeArrowheads="1"/>
          </p:cNvSpPr>
          <p:nvPr>
            <p:ph type="body" idx="1"/>
          </p:nvPr>
        </p:nvSpPr>
        <p:spPr>
          <a:xfrm>
            <a:off x="341313" y="773113"/>
            <a:ext cx="8596312" cy="5805487"/>
          </a:xfrm>
        </p:spPr>
        <p:txBody>
          <a:bodyPr/>
          <a:lstStyle/>
          <a:p>
            <a:r>
              <a:rPr lang="zh-CN" altLang="en-US" sz="2600" dirty="0" smtClean="0">
                <a:latin typeface="微软雅黑" pitchFamily="34" charset="-122"/>
                <a:ea typeface="微软雅黑" pitchFamily="34" charset="-122"/>
              </a:rPr>
              <a:t>高级语言程序总是转换为机器代码才能在机器上执行</a:t>
            </a:r>
          </a:p>
          <a:p>
            <a:r>
              <a:rPr lang="zh-CN" altLang="en-US" sz="2600" dirty="0" smtClean="0">
                <a:latin typeface="微软雅黑" pitchFamily="34" charset="-122"/>
                <a:ea typeface="微软雅黑" pitchFamily="34" charset="-122"/>
              </a:rPr>
              <a:t>转换过程：预处理、编译、汇编、链接</a:t>
            </a:r>
          </a:p>
          <a:p>
            <a:r>
              <a:rPr lang="zh-CN" altLang="en-US" sz="2600" dirty="0" smtClean="0">
                <a:latin typeface="微软雅黑" pitchFamily="34" charset="-122"/>
                <a:ea typeface="微软雅黑" pitchFamily="34" charset="-122"/>
              </a:rPr>
              <a:t>机器代码是二进制代码，可</a:t>
            </a:r>
            <a:r>
              <a:rPr lang="en-US" altLang="zh-CN" sz="2600" dirty="0" smtClean="0">
                <a:latin typeface="微软雅黑" pitchFamily="34" charset="-122"/>
                <a:ea typeface="微软雅黑" pitchFamily="34" charset="-122"/>
              </a:rPr>
              <a:t>DUMP</a:t>
            </a:r>
            <a:r>
              <a:rPr lang="zh-CN" altLang="en-US" sz="2600" dirty="0" smtClean="0">
                <a:latin typeface="微软雅黑" pitchFamily="34" charset="-122"/>
                <a:ea typeface="微软雅黑" pitchFamily="34" charset="-122"/>
              </a:rPr>
              <a:t>为汇编代码表示</a:t>
            </a:r>
          </a:p>
          <a:p>
            <a:r>
              <a:rPr lang="en-US" altLang="zh-CN" sz="2600" dirty="0" smtClean="0">
                <a:latin typeface="微软雅黑" pitchFamily="34" charset="-122"/>
                <a:ea typeface="微软雅黑" pitchFamily="34" charset="-122"/>
              </a:rPr>
              <a:t>ISA</a:t>
            </a:r>
            <a:r>
              <a:rPr lang="zh-CN" altLang="en-US" sz="2600" dirty="0" smtClean="0">
                <a:latin typeface="微软雅黑" pitchFamily="34" charset="-122"/>
                <a:ea typeface="微软雅黑" pitchFamily="34" charset="-122"/>
              </a:rPr>
              <a:t>规定了一台机器的指令系统涉及到的所有方面</a:t>
            </a:r>
          </a:p>
          <a:p>
            <a:pPr>
              <a:buFontTx/>
              <a:buNone/>
            </a:pPr>
            <a:r>
              <a:rPr lang="zh-CN" altLang="en-US" sz="2600" dirty="0" smtClean="0">
                <a:latin typeface="微软雅黑" pitchFamily="34" charset="-122"/>
                <a:ea typeface="微软雅黑" pitchFamily="34" charset="-122"/>
              </a:rPr>
              <a:t>   例如：</a:t>
            </a:r>
            <a:endParaRPr lang="en-US" altLang="zh-CN" sz="2600" dirty="0" smtClean="0">
              <a:latin typeface="微软雅黑" pitchFamily="34" charset="-122"/>
              <a:ea typeface="微软雅黑" pitchFamily="34" charset="-122"/>
            </a:endParaRPr>
          </a:p>
          <a:p>
            <a:pPr lvl="1"/>
            <a:r>
              <a:rPr lang="zh-CN" altLang="en-US" sz="2600" dirty="0" smtClean="0">
                <a:latin typeface="微软雅黑" pitchFamily="34" charset="-122"/>
                <a:ea typeface="微软雅黑" pitchFamily="34" charset="-122"/>
              </a:rPr>
              <a:t>所有指令的指令格式、功能</a:t>
            </a:r>
          </a:p>
          <a:p>
            <a:pPr lvl="1"/>
            <a:r>
              <a:rPr lang="zh-CN" altLang="en-US" sz="2600" dirty="0" smtClean="0">
                <a:latin typeface="微软雅黑" pitchFamily="34" charset="-122"/>
                <a:ea typeface="微软雅黑" pitchFamily="34" charset="-122"/>
              </a:rPr>
              <a:t>通用寄存器的个数、位数、编号和功能</a:t>
            </a:r>
          </a:p>
          <a:p>
            <a:pPr lvl="1"/>
            <a:r>
              <a:rPr lang="zh-CN" altLang="en-US" sz="2600" dirty="0" smtClean="0">
                <a:latin typeface="微软雅黑" pitchFamily="34" charset="-122"/>
                <a:ea typeface="微软雅黑" pitchFamily="34" charset="-122"/>
              </a:rPr>
              <a:t>存储地址空间大小、编址方式、大</a:t>
            </a:r>
            <a:r>
              <a:rPr lang="en-US" altLang="zh-CN" sz="2600" dirty="0" smtClean="0">
                <a:latin typeface="微软雅黑" pitchFamily="34" charset="-122"/>
                <a:ea typeface="微软雅黑" pitchFamily="34" charset="-122"/>
              </a:rPr>
              <a:t>/</a:t>
            </a:r>
            <a:r>
              <a:rPr lang="zh-CN" altLang="en-US" sz="2600" dirty="0" smtClean="0">
                <a:latin typeface="微软雅黑" pitchFamily="34" charset="-122"/>
                <a:ea typeface="微软雅黑" pitchFamily="34" charset="-122"/>
              </a:rPr>
              <a:t>小端</a:t>
            </a:r>
          </a:p>
          <a:p>
            <a:pPr lvl="1"/>
            <a:r>
              <a:rPr lang="zh-CN" altLang="en-US" sz="2600" dirty="0" smtClean="0">
                <a:latin typeface="微软雅黑" pitchFamily="34" charset="-122"/>
                <a:ea typeface="微软雅黑" pitchFamily="34" charset="-122"/>
              </a:rPr>
              <a:t>指令寻址方式</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018" name="Picture 1026"/>
          <p:cNvPicPr>
            <a:picLocks noChangeAspect="1" noChangeArrowheads="1"/>
          </p:cNvPicPr>
          <p:nvPr/>
        </p:nvPicPr>
        <p:blipFill>
          <a:blip r:embed="rId2"/>
          <a:srcRect/>
          <a:stretch>
            <a:fillRect/>
          </a:stretch>
        </p:blipFill>
        <p:spPr bwMode="auto">
          <a:xfrm>
            <a:off x="296863" y="998538"/>
            <a:ext cx="8229600" cy="5245100"/>
          </a:xfrm>
          <a:prstGeom prst="rect">
            <a:avLst/>
          </a:prstGeom>
          <a:noFill/>
          <a:ln w="9525">
            <a:noFill/>
            <a:miter lim="800000"/>
            <a:headEnd/>
            <a:tailEnd/>
          </a:ln>
        </p:spPr>
      </p:pic>
      <p:sp>
        <p:nvSpPr>
          <p:cNvPr id="598019" name="Rectangle 1027"/>
          <p:cNvSpPr>
            <a:spLocks noGrp="1" noChangeArrowheads="1"/>
          </p:cNvSpPr>
          <p:nvPr>
            <p:ph type="title" idx="4294967295"/>
          </p:nvPr>
        </p:nvSpPr>
        <p:spPr>
          <a:xfrm>
            <a:off x="609600" y="53975"/>
            <a:ext cx="8001000" cy="641350"/>
          </a:xfrm>
          <a:noFill/>
        </p:spPr>
        <p:txBody>
          <a:bodyPr lIns="92075" tIns="46038" rIns="92075" bIns="46038">
            <a:spAutoFit/>
          </a:bodyPr>
          <a:lstStyle/>
          <a:p>
            <a:r>
              <a:rPr lang="zh-CN" altLang="en-US" sz="3600" smtClean="0"/>
              <a:t>程序的转换</a:t>
            </a:r>
            <a:endParaRPr lang="en-US" altLang="zh-CN" sz="3600" smtClean="0"/>
          </a:p>
        </p:txBody>
      </p:sp>
      <p:sp>
        <p:nvSpPr>
          <p:cNvPr id="598020" name="Text Box 1029"/>
          <p:cNvSpPr txBox="1">
            <a:spLocks noChangeArrowheads="1"/>
          </p:cNvSpPr>
          <p:nvPr/>
        </p:nvSpPr>
        <p:spPr bwMode="auto">
          <a:xfrm>
            <a:off x="3444875" y="5464175"/>
            <a:ext cx="5648325" cy="863600"/>
          </a:xfrm>
          <a:prstGeom prst="rect">
            <a:avLst/>
          </a:prstGeom>
          <a:solidFill>
            <a:srgbClr val="FFFFFF"/>
          </a:solidFill>
          <a:ln w="9525">
            <a:noFill/>
            <a:miter lim="800000"/>
            <a:headEnd/>
            <a:tailEnd/>
          </a:ln>
        </p:spPr>
        <p:txBody>
          <a:bodyPr lIns="0" tIns="0" rIns="0" bIns="0"/>
          <a:lstStyle/>
          <a:p>
            <a:pPr algn="just"/>
            <a:r>
              <a:rPr lang="pt-BR" altLang="zh-CN">
                <a:latin typeface="Arial" pitchFamily="34" charset="0"/>
                <a:ea typeface="宋体" pitchFamily="2" charset="-122"/>
              </a:rPr>
              <a:t>… , EXTop=1,ALUSelA=1,ALUSelB=11,ALUop=add,</a:t>
            </a:r>
          </a:p>
          <a:p>
            <a:pPr algn="just"/>
            <a:r>
              <a:rPr lang="pt-BR" altLang="zh-CN">
                <a:latin typeface="Arial" pitchFamily="34" charset="0"/>
                <a:ea typeface="宋体" pitchFamily="2" charset="-122"/>
              </a:rPr>
              <a:t>IorD=1,Read,MemtoReg=1,RegWr=1,......</a:t>
            </a:r>
            <a:endParaRPr lang="en-US" altLang="zh-CN">
              <a:latin typeface="Arial" pitchFamily="34" charset="0"/>
              <a:ea typeface="宋体" pitchFamily="2" charset="-122"/>
            </a:endParaRPr>
          </a:p>
        </p:txBody>
      </p:sp>
      <p:sp>
        <p:nvSpPr>
          <p:cNvPr id="598021" name="Text Box 1030"/>
          <p:cNvSpPr txBox="1">
            <a:spLocks noChangeArrowheads="1"/>
          </p:cNvSpPr>
          <p:nvPr/>
        </p:nvSpPr>
        <p:spPr bwMode="auto">
          <a:xfrm>
            <a:off x="4873625" y="1143000"/>
            <a:ext cx="2079625" cy="1193800"/>
          </a:xfrm>
          <a:prstGeom prst="rect">
            <a:avLst/>
          </a:prstGeom>
          <a:solidFill>
            <a:srgbClr val="FFFFFF"/>
          </a:solidFill>
          <a:ln w="9525">
            <a:noFill/>
            <a:miter lim="800000"/>
            <a:headEnd/>
            <a:tailEnd/>
          </a:ln>
        </p:spPr>
        <p:txBody>
          <a:bodyPr lIns="0" tIns="0" rIns="0" bIns="0"/>
          <a:lstStyle/>
          <a:p>
            <a:pPr algn="just"/>
            <a:r>
              <a:rPr lang="en-US" altLang="zh-CN" sz="2000">
                <a:latin typeface="Arial" pitchFamily="34" charset="0"/>
                <a:ea typeface="宋体" pitchFamily="2" charset="-122"/>
              </a:rPr>
              <a:t>temp = v[k];</a:t>
            </a:r>
          </a:p>
          <a:p>
            <a:pPr algn="just"/>
            <a:r>
              <a:rPr lang="en-US" altLang="zh-CN" sz="2000">
                <a:latin typeface="Arial" pitchFamily="34" charset="0"/>
                <a:ea typeface="宋体" pitchFamily="2" charset="-122"/>
              </a:rPr>
              <a:t>v[k] = v[k+1];</a:t>
            </a:r>
          </a:p>
          <a:p>
            <a:pPr algn="just"/>
            <a:r>
              <a:rPr lang="en-US" altLang="zh-CN" sz="2000">
                <a:latin typeface="Arial" pitchFamily="34" charset="0"/>
                <a:ea typeface="宋体" pitchFamily="2" charset="-122"/>
              </a:rPr>
              <a:t>v[k+1] = temp;</a:t>
            </a:r>
          </a:p>
        </p:txBody>
      </p:sp>
      <p:sp>
        <p:nvSpPr>
          <p:cNvPr id="598022" name="Text Box 1031"/>
          <p:cNvSpPr txBox="1">
            <a:spLocks noChangeArrowheads="1"/>
          </p:cNvSpPr>
          <p:nvPr/>
        </p:nvSpPr>
        <p:spPr bwMode="auto">
          <a:xfrm>
            <a:off x="4976813" y="2619375"/>
            <a:ext cx="2681287" cy="1296988"/>
          </a:xfrm>
          <a:prstGeom prst="rect">
            <a:avLst/>
          </a:prstGeom>
          <a:solidFill>
            <a:srgbClr val="FFFFFF"/>
          </a:solidFill>
          <a:ln w="9525">
            <a:noFill/>
            <a:miter lim="800000"/>
            <a:headEnd/>
            <a:tailEnd/>
          </a:ln>
        </p:spPr>
        <p:txBody>
          <a:bodyPr lIns="0" tIns="0" rIns="0" bIns="0"/>
          <a:lstStyle/>
          <a:p>
            <a:pPr algn="just"/>
            <a:r>
              <a:rPr lang="en-US" altLang="zh-CN" sz="2000">
                <a:solidFill>
                  <a:schemeClr val="accent2"/>
                </a:solidFill>
                <a:latin typeface="Arial" pitchFamily="34" charset="0"/>
                <a:ea typeface="宋体" pitchFamily="2" charset="-122"/>
              </a:rPr>
              <a:t>lw $15, 0($2)</a:t>
            </a:r>
          </a:p>
          <a:p>
            <a:pPr algn="just"/>
            <a:r>
              <a:rPr lang="en-US" altLang="zh-CN" sz="2000">
                <a:solidFill>
                  <a:schemeClr val="accent2"/>
                </a:solidFill>
                <a:latin typeface="Arial" pitchFamily="34" charset="0"/>
                <a:ea typeface="宋体" pitchFamily="2" charset="-122"/>
              </a:rPr>
              <a:t>lw $16, 4($2)</a:t>
            </a:r>
          </a:p>
          <a:p>
            <a:pPr algn="just"/>
            <a:r>
              <a:rPr lang="en-US" altLang="zh-CN" sz="2000">
                <a:solidFill>
                  <a:schemeClr val="accent2"/>
                </a:solidFill>
                <a:latin typeface="Arial" pitchFamily="34" charset="0"/>
                <a:ea typeface="宋体" pitchFamily="2" charset="-122"/>
              </a:rPr>
              <a:t>sw $16, 0($2)</a:t>
            </a:r>
          </a:p>
          <a:p>
            <a:pPr algn="just"/>
            <a:r>
              <a:rPr lang="en-US" altLang="zh-CN" sz="2000">
                <a:solidFill>
                  <a:schemeClr val="accent2"/>
                </a:solidFill>
                <a:latin typeface="Arial" pitchFamily="34" charset="0"/>
                <a:ea typeface="宋体" pitchFamily="2" charset="-122"/>
              </a:rPr>
              <a:t>sw $15, 4($2)</a:t>
            </a:r>
          </a:p>
          <a:p>
            <a:pPr algn="ctr"/>
            <a:endParaRPr lang="en-US" altLang="zh-CN" sz="2000">
              <a:solidFill>
                <a:schemeClr val="accent2"/>
              </a:solidFill>
              <a:latin typeface="Arial" pitchFamily="34" charset="0"/>
              <a:ea typeface="宋体" pitchFamily="2" charset="-122"/>
            </a:endParaRPr>
          </a:p>
        </p:txBody>
      </p:sp>
      <p:sp>
        <p:nvSpPr>
          <p:cNvPr id="598023" name="Text Box 1032"/>
          <p:cNvSpPr txBox="1">
            <a:spLocks noChangeArrowheads="1"/>
          </p:cNvSpPr>
          <p:nvPr/>
        </p:nvSpPr>
        <p:spPr bwMode="auto">
          <a:xfrm>
            <a:off x="3905250" y="3895725"/>
            <a:ext cx="4616450" cy="1068388"/>
          </a:xfrm>
          <a:prstGeom prst="rect">
            <a:avLst/>
          </a:prstGeom>
          <a:solidFill>
            <a:srgbClr val="FFFFFF"/>
          </a:solidFill>
          <a:ln w="9525">
            <a:noFill/>
            <a:miter lim="800000"/>
            <a:headEnd/>
            <a:tailEnd/>
          </a:ln>
        </p:spPr>
        <p:txBody>
          <a:bodyPr lIns="0" tIns="0" rIns="0" bIns="0"/>
          <a:lstStyle/>
          <a:p>
            <a:pPr algn="just"/>
            <a:r>
              <a:rPr lang="en-US" altLang="zh-CN">
                <a:solidFill>
                  <a:srgbClr val="ED1611"/>
                </a:solidFill>
                <a:latin typeface="Arial" pitchFamily="34" charset="0"/>
                <a:ea typeface="宋体" pitchFamily="2" charset="-122"/>
              </a:rPr>
              <a:t>100011 </a:t>
            </a:r>
            <a:r>
              <a:rPr lang="en-US" altLang="zh-CN">
                <a:solidFill>
                  <a:srgbClr val="008000"/>
                </a:solidFill>
                <a:latin typeface="Arial" pitchFamily="34" charset="0"/>
                <a:ea typeface="宋体" pitchFamily="2" charset="-122"/>
              </a:rPr>
              <a:t>00010</a:t>
            </a:r>
            <a:r>
              <a:rPr lang="en-US" altLang="zh-CN">
                <a:solidFill>
                  <a:srgbClr val="ED1611"/>
                </a:solidFill>
                <a:latin typeface="Arial" pitchFamily="34" charset="0"/>
                <a:ea typeface="宋体" pitchFamily="2" charset="-122"/>
              </a:rPr>
              <a:t> </a:t>
            </a:r>
            <a:r>
              <a:rPr lang="en-US" altLang="zh-CN">
                <a:solidFill>
                  <a:srgbClr val="3333CC"/>
                </a:solidFill>
                <a:latin typeface="Arial" pitchFamily="34" charset="0"/>
                <a:ea typeface="宋体" pitchFamily="2" charset="-122"/>
              </a:rPr>
              <a:t>01111</a:t>
            </a:r>
            <a:r>
              <a:rPr lang="en-US" altLang="zh-CN">
                <a:solidFill>
                  <a:srgbClr val="ED1611"/>
                </a:solidFill>
                <a:latin typeface="Arial" pitchFamily="34" charset="0"/>
                <a:ea typeface="宋体" pitchFamily="2" charset="-122"/>
              </a:rPr>
              <a:t> </a:t>
            </a:r>
            <a:r>
              <a:rPr lang="en-US" altLang="zh-CN">
                <a:solidFill>
                  <a:schemeClr val="tx2"/>
                </a:solidFill>
                <a:latin typeface="Arial" pitchFamily="34" charset="0"/>
                <a:ea typeface="宋体" pitchFamily="2" charset="-122"/>
              </a:rPr>
              <a:t>0000 0000 0000 0000</a:t>
            </a:r>
          </a:p>
          <a:p>
            <a:pPr algn="just"/>
            <a:r>
              <a:rPr lang="en-US" altLang="zh-CN">
                <a:solidFill>
                  <a:srgbClr val="ED1611"/>
                </a:solidFill>
                <a:latin typeface="Arial" pitchFamily="34" charset="0"/>
                <a:ea typeface="宋体" pitchFamily="2" charset="-122"/>
              </a:rPr>
              <a:t>100011</a:t>
            </a:r>
            <a:r>
              <a:rPr lang="en-US" altLang="zh-CN">
                <a:solidFill>
                  <a:srgbClr val="008000"/>
                </a:solidFill>
                <a:latin typeface="Arial" pitchFamily="34" charset="0"/>
                <a:ea typeface="宋体" pitchFamily="2" charset="-122"/>
              </a:rPr>
              <a:t> 00010</a:t>
            </a:r>
            <a:r>
              <a:rPr lang="en-US" altLang="zh-CN">
                <a:solidFill>
                  <a:srgbClr val="ED1611"/>
                </a:solidFill>
                <a:latin typeface="Arial" pitchFamily="34" charset="0"/>
                <a:ea typeface="宋体" pitchFamily="2" charset="-122"/>
              </a:rPr>
              <a:t> </a:t>
            </a:r>
            <a:r>
              <a:rPr lang="en-US" altLang="zh-CN">
                <a:solidFill>
                  <a:srgbClr val="3333CC"/>
                </a:solidFill>
                <a:latin typeface="Arial" pitchFamily="34" charset="0"/>
                <a:ea typeface="宋体" pitchFamily="2" charset="-122"/>
              </a:rPr>
              <a:t>10000</a:t>
            </a:r>
            <a:r>
              <a:rPr lang="en-US" altLang="zh-CN">
                <a:solidFill>
                  <a:srgbClr val="ED1611"/>
                </a:solidFill>
                <a:latin typeface="Arial" pitchFamily="34" charset="0"/>
                <a:ea typeface="宋体" pitchFamily="2" charset="-122"/>
              </a:rPr>
              <a:t> </a:t>
            </a:r>
            <a:r>
              <a:rPr lang="en-US" altLang="zh-CN">
                <a:solidFill>
                  <a:schemeClr val="tx2"/>
                </a:solidFill>
                <a:latin typeface="Arial" pitchFamily="34" charset="0"/>
                <a:ea typeface="宋体" pitchFamily="2" charset="-122"/>
              </a:rPr>
              <a:t>0000 0000 0000 0100</a:t>
            </a:r>
          </a:p>
          <a:p>
            <a:pPr algn="just"/>
            <a:r>
              <a:rPr lang="en-US" altLang="zh-CN">
                <a:solidFill>
                  <a:srgbClr val="ED1611"/>
                </a:solidFill>
                <a:latin typeface="Arial" pitchFamily="34" charset="0"/>
                <a:ea typeface="宋体" pitchFamily="2" charset="-122"/>
              </a:rPr>
              <a:t>101011 </a:t>
            </a:r>
            <a:r>
              <a:rPr lang="en-US" altLang="zh-CN">
                <a:solidFill>
                  <a:srgbClr val="008000"/>
                </a:solidFill>
                <a:latin typeface="Arial" pitchFamily="34" charset="0"/>
                <a:ea typeface="宋体" pitchFamily="2" charset="-122"/>
              </a:rPr>
              <a:t>00010</a:t>
            </a:r>
            <a:r>
              <a:rPr lang="en-US" altLang="zh-CN">
                <a:solidFill>
                  <a:srgbClr val="ED1611"/>
                </a:solidFill>
                <a:latin typeface="Arial" pitchFamily="34" charset="0"/>
                <a:ea typeface="宋体" pitchFamily="2" charset="-122"/>
              </a:rPr>
              <a:t> </a:t>
            </a:r>
            <a:r>
              <a:rPr lang="en-US" altLang="zh-CN">
                <a:solidFill>
                  <a:srgbClr val="3333CC"/>
                </a:solidFill>
                <a:latin typeface="Arial" pitchFamily="34" charset="0"/>
                <a:ea typeface="宋体" pitchFamily="2" charset="-122"/>
              </a:rPr>
              <a:t>10000</a:t>
            </a:r>
            <a:r>
              <a:rPr lang="en-US" altLang="zh-CN">
                <a:solidFill>
                  <a:srgbClr val="ED1611"/>
                </a:solidFill>
                <a:latin typeface="Arial" pitchFamily="34" charset="0"/>
                <a:ea typeface="宋体" pitchFamily="2" charset="-122"/>
              </a:rPr>
              <a:t> </a:t>
            </a:r>
            <a:r>
              <a:rPr lang="en-US" altLang="zh-CN">
                <a:solidFill>
                  <a:schemeClr val="tx2"/>
                </a:solidFill>
                <a:latin typeface="Arial" pitchFamily="34" charset="0"/>
                <a:ea typeface="宋体" pitchFamily="2" charset="-122"/>
              </a:rPr>
              <a:t>0000 0000 0000 0000</a:t>
            </a:r>
          </a:p>
          <a:p>
            <a:pPr algn="just"/>
            <a:r>
              <a:rPr lang="en-US" altLang="zh-CN">
                <a:solidFill>
                  <a:srgbClr val="ED1611"/>
                </a:solidFill>
                <a:latin typeface="Arial" pitchFamily="34" charset="0"/>
                <a:ea typeface="宋体" pitchFamily="2" charset="-122"/>
              </a:rPr>
              <a:t>101011 </a:t>
            </a:r>
            <a:r>
              <a:rPr lang="en-US" altLang="zh-CN">
                <a:solidFill>
                  <a:srgbClr val="008000"/>
                </a:solidFill>
                <a:latin typeface="Arial" pitchFamily="34" charset="0"/>
                <a:ea typeface="宋体" pitchFamily="2" charset="-122"/>
              </a:rPr>
              <a:t>00010</a:t>
            </a:r>
            <a:r>
              <a:rPr lang="en-US" altLang="zh-CN">
                <a:solidFill>
                  <a:srgbClr val="ED1611"/>
                </a:solidFill>
                <a:latin typeface="Arial" pitchFamily="34" charset="0"/>
                <a:ea typeface="宋体" pitchFamily="2" charset="-122"/>
              </a:rPr>
              <a:t> </a:t>
            </a:r>
            <a:r>
              <a:rPr lang="en-US" altLang="zh-CN">
                <a:solidFill>
                  <a:srgbClr val="3333CC"/>
                </a:solidFill>
                <a:latin typeface="Arial" pitchFamily="34" charset="0"/>
                <a:ea typeface="宋体" pitchFamily="2" charset="-122"/>
              </a:rPr>
              <a:t>01111</a:t>
            </a:r>
            <a:r>
              <a:rPr lang="en-US" altLang="zh-CN">
                <a:solidFill>
                  <a:srgbClr val="ED1611"/>
                </a:solidFill>
                <a:latin typeface="Arial" pitchFamily="34" charset="0"/>
                <a:ea typeface="宋体" pitchFamily="2" charset="-122"/>
              </a:rPr>
              <a:t> </a:t>
            </a:r>
            <a:r>
              <a:rPr lang="en-US" altLang="zh-CN">
                <a:solidFill>
                  <a:schemeClr val="tx2"/>
                </a:solidFill>
                <a:latin typeface="Arial" pitchFamily="34" charset="0"/>
                <a:ea typeface="宋体" pitchFamily="2" charset="-122"/>
              </a:rPr>
              <a:t>0000 0000 0000 0100</a:t>
            </a:r>
          </a:p>
          <a:p>
            <a:pPr algn="ctr"/>
            <a:endParaRPr lang="en-US" altLang="zh-CN" sz="1400" b="0">
              <a:latin typeface="Arial" pitchFamily="34" charset="0"/>
              <a:ea typeface="宋体" pitchFamily="2" charset="-122"/>
            </a:endParaRPr>
          </a:p>
        </p:txBody>
      </p:sp>
      <p:sp>
        <p:nvSpPr>
          <p:cNvPr id="247818" name="Line 1034"/>
          <p:cNvSpPr>
            <a:spLocks noChangeShapeType="1"/>
          </p:cNvSpPr>
          <p:nvPr/>
        </p:nvSpPr>
        <p:spPr bwMode="auto">
          <a:xfrm>
            <a:off x="0" y="4699000"/>
            <a:ext cx="3898900" cy="0"/>
          </a:xfrm>
          <a:prstGeom prst="line">
            <a:avLst/>
          </a:prstGeom>
          <a:noFill/>
          <a:ln w="57150">
            <a:solidFill>
              <a:srgbClr val="008000"/>
            </a:solidFill>
            <a:miter lim="800000"/>
            <a:headEnd/>
            <a:tailEnd/>
          </a:ln>
        </p:spPr>
        <p:txBody>
          <a:bodyPr wrap="none"/>
          <a:lstStyle/>
          <a:p>
            <a:endParaRPr lang="zh-CN" altLang="en-US"/>
          </a:p>
        </p:txBody>
      </p:sp>
      <p:grpSp>
        <p:nvGrpSpPr>
          <p:cNvPr id="2" name="Group 1037"/>
          <p:cNvGrpSpPr>
            <a:grpSpLocks/>
          </p:cNvGrpSpPr>
          <p:nvPr/>
        </p:nvGrpSpPr>
        <p:grpSpPr bwMode="auto">
          <a:xfrm>
            <a:off x="25400" y="2578100"/>
            <a:ext cx="508000" cy="2082800"/>
            <a:chOff x="16" y="1624"/>
            <a:chExt cx="320" cy="1312"/>
          </a:xfrm>
        </p:grpSpPr>
        <p:sp>
          <p:nvSpPr>
            <p:cNvPr id="598026" name="Line 1035"/>
            <p:cNvSpPr>
              <a:spLocks noChangeShapeType="1"/>
            </p:cNvSpPr>
            <p:nvPr/>
          </p:nvSpPr>
          <p:spPr bwMode="auto">
            <a:xfrm flipV="1">
              <a:off x="176" y="2064"/>
              <a:ext cx="0" cy="872"/>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598027" name="Text Box 1036"/>
            <p:cNvSpPr txBox="1">
              <a:spLocks noChangeArrowheads="1"/>
            </p:cNvSpPr>
            <p:nvPr/>
          </p:nvSpPr>
          <p:spPr bwMode="auto">
            <a:xfrm>
              <a:off x="16" y="1624"/>
              <a:ext cx="320" cy="442"/>
            </a:xfrm>
            <a:prstGeom prst="rect">
              <a:avLst/>
            </a:prstGeom>
            <a:noFill/>
            <a:ln w="9525">
              <a:noFill/>
              <a:miter lim="800000"/>
              <a:headEnd/>
              <a:tailEnd/>
            </a:ln>
          </p:spPr>
          <p:txBody>
            <a:bodyPr>
              <a:spAutoFit/>
            </a:bodyPr>
            <a:lstStyle/>
            <a:p>
              <a:pPr algn="ctr">
                <a:spcBef>
                  <a:spcPct val="50000"/>
                </a:spcBef>
              </a:pPr>
              <a:r>
                <a:rPr lang="zh-CN" altLang="en-US" sz="2000">
                  <a:solidFill>
                    <a:srgbClr val="008000"/>
                  </a:solidFill>
                  <a:latin typeface="Times New Roman" pitchFamily="18" charset="0"/>
                  <a:ea typeface="宋体" pitchFamily="2" charset="-122"/>
                </a:rPr>
                <a:t>软件</a:t>
              </a:r>
            </a:p>
          </p:txBody>
        </p:sp>
      </p:grpSp>
      <p:grpSp>
        <p:nvGrpSpPr>
          <p:cNvPr id="3" name="Group 1041"/>
          <p:cNvGrpSpPr>
            <a:grpSpLocks/>
          </p:cNvGrpSpPr>
          <p:nvPr/>
        </p:nvGrpSpPr>
        <p:grpSpPr bwMode="auto">
          <a:xfrm>
            <a:off x="25400" y="4711700"/>
            <a:ext cx="508000" cy="1333500"/>
            <a:chOff x="16" y="2968"/>
            <a:chExt cx="320" cy="840"/>
          </a:xfrm>
        </p:grpSpPr>
        <p:sp>
          <p:nvSpPr>
            <p:cNvPr id="598029" name="Line 1039"/>
            <p:cNvSpPr>
              <a:spLocks noChangeShapeType="1"/>
            </p:cNvSpPr>
            <p:nvPr/>
          </p:nvSpPr>
          <p:spPr bwMode="auto">
            <a:xfrm flipH="1">
              <a:off x="176" y="2968"/>
              <a:ext cx="0" cy="384"/>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598030" name="Text Box 1040"/>
            <p:cNvSpPr txBox="1">
              <a:spLocks noChangeArrowheads="1"/>
            </p:cNvSpPr>
            <p:nvPr/>
          </p:nvSpPr>
          <p:spPr bwMode="auto">
            <a:xfrm>
              <a:off x="16" y="3366"/>
              <a:ext cx="320" cy="442"/>
            </a:xfrm>
            <a:prstGeom prst="rect">
              <a:avLst/>
            </a:prstGeom>
            <a:noFill/>
            <a:ln w="9525">
              <a:noFill/>
              <a:miter lim="800000"/>
              <a:headEnd/>
              <a:tailEnd/>
            </a:ln>
          </p:spPr>
          <p:txBody>
            <a:bodyPr>
              <a:spAutoFit/>
            </a:bodyPr>
            <a:lstStyle/>
            <a:p>
              <a:pPr algn="ctr">
                <a:spcBef>
                  <a:spcPct val="50000"/>
                </a:spcBef>
              </a:pPr>
              <a:r>
                <a:rPr lang="zh-CN" altLang="en-US" sz="2000">
                  <a:solidFill>
                    <a:srgbClr val="008000"/>
                  </a:solidFill>
                  <a:latin typeface="Times New Roman" pitchFamily="18" charset="0"/>
                  <a:ea typeface="宋体" pitchFamily="2" charset="-122"/>
                </a:rPr>
                <a:t>硬件</a:t>
              </a:r>
            </a:p>
          </p:txBody>
        </p:sp>
      </p:grpSp>
      <p:grpSp>
        <p:nvGrpSpPr>
          <p:cNvPr id="598033" name="Group 17"/>
          <p:cNvGrpSpPr>
            <a:grpSpLocks/>
          </p:cNvGrpSpPr>
          <p:nvPr/>
        </p:nvGrpSpPr>
        <p:grpSpPr bwMode="auto">
          <a:xfrm>
            <a:off x="6507163" y="2168525"/>
            <a:ext cx="1981200" cy="608013"/>
            <a:chOff x="4184" y="1395"/>
            <a:chExt cx="1248" cy="383"/>
          </a:xfrm>
        </p:grpSpPr>
        <p:sp>
          <p:nvSpPr>
            <p:cNvPr id="598031" name="Line 15"/>
            <p:cNvSpPr>
              <a:spLocks noChangeShapeType="1"/>
            </p:cNvSpPr>
            <p:nvPr/>
          </p:nvSpPr>
          <p:spPr bwMode="auto">
            <a:xfrm flipH="1">
              <a:off x="4184" y="1552"/>
              <a:ext cx="482" cy="226"/>
            </a:xfrm>
            <a:prstGeom prst="line">
              <a:avLst/>
            </a:prstGeom>
            <a:noFill/>
            <a:ln w="38100">
              <a:solidFill>
                <a:srgbClr val="FF0000"/>
              </a:solidFill>
              <a:round/>
              <a:headEnd/>
              <a:tailEnd type="triangle" w="med" len="med"/>
            </a:ln>
            <a:effectLst/>
          </p:spPr>
          <p:txBody>
            <a:bodyPr/>
            <a:lstStyle/>
            <a:p>
              <a:endParaRPr lang="zh-CN" altLang="en-US"/>
            </a:p>
          </p:txBody>
        </p:sp>
        <p:sp>
          <p:nvSpPr>
            <p:cNvPr id="598032" name="Text Box 16"/>
            <p:cNvSpPr txBox="1">
              <a:spLocks noChangeArrowheads="1"/>
            </p:cNvSpPr>
            <p:nvPr/>
          </p:nvSpPr>
          <p:spPr bwMode="auto">
            <a:xfrm>
              <a:off x="4666" y="1395"/>
              <a:ext cx="76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汇编指令</a:t>
              </a:r>
            </a:p>
          </p:txBody>
        </p:sp>
      </p:grpSp>
      <p:grpSp>
        <p:nvGrpSpPr>
          <p:cNvPr id="598034" name="Group 18"/>
          <p:cNvGrpSpPr>
            <a:grpSpLocks/>
          </p:cNvGrpSpPr>
          <p:nvPr/>
        </p:nvGrpSpPr>
        <p:grpSpPr bwMode="auto">
          <a:xfrm>
            <a:off x="6821488" y="3249613"/>
            <a:ext cx="1981200" cy="608012"/>
            <a:chOff x="4184" y="1395"/>
            <a:chExt cx="1248" cy="383"/>
          </a:xfrm>
        </p:grpSpPr>
        <p:sp>
          <p:nvSpPr>
            <p:cNvPr id="598035" name="Line 19"/>
            <p:cNvSpPr>
              <a:spLocks noChangeShapeType="1"/>
            </p:cNvSpPr>
            <p:nvPr/>
          </p:nvSpPr>
          <p:spPr bwMode="auto">
            <a:xfrm flipH="1">
              <a:off x="4184" y="1552"/>
              <a:ext cx="482" cy="226"/>
            </a:xfrm>
            <a:prstGeom prst="line">
              <a:avLst/>
            </a:prstGeom>
            <a:noFill/>
            <a:ln w="38100">
              <a:solidFill>
                <a:srgbClr val="FF0000"/>
              </a:solidFill>
              <a:round/>
              <a:headEnd/>
              <a:tailEnd type="triangle" w="med" len="med"/>
            </a:ln>
            <a:effectLst/>
          </p:spPr>
          <p:txBody>
            <a:bodyPr/>
            <a:lstStyle/>
            <a:p>
              <a:endParaRPr lang="zh-CN" altLang="en-US"/>
            </a:p>
          </p:txBody>
        </p:sp>
        <p:sp>
          <p:nvSpPr>
            <p:cNvPr id="598036" name="Text Box 20"/>
            <p:cNvSpPr txBox="1">
              <a:spLocks noChangeArrowheads="1"/>
            </p:cNvSpPr>
            <p:nvPr/>
          </p:nvSpPr>
          <p:spPr bwMode="auto">
            <a:xfrm>
              <a:off x="4666" y="1395"/>
              <a:ext cx="76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机器指令</a:t>
              </a:r>
            </a:p>
          </p:txBody>
        </p:sp>
      </p:grpSp>
      <p:sp>
        <p:nvSpPr>
          <p:cNvPr id="598037" name="Text Box 21"/>
          <p:cNvSpPr txBox="1">
            <a:spLocks noChangeArrowheads="1"/>
          </p:cNvSpPr>
          <p:nvPr/>
        </p:nvSpPr>
        <p:spPr bwMode="auto">
          <a:xfrm>
            <a:off x="5651500" y="6491288"/>
            <a:ext cx="2790825" cy="366712"/>
          </a:xfrm>
          <a:prstGeom prst="rect">
            <a:avLst/>
          </a:prstGeom>
          <a:noFill/>
          <a:ln w="9525">
            <a:noFill/>
            <a:miter lim="800000"/>
            <a:headEnd/>
            <a:tailEnd/>
          </a:ln>
          <a:effectLst/>
        </p:spPr>
        <p:txBody>
          <a:bodyPr>
            <a:spAutoFit/>
          </a:bodyPr>
          <a:lstStyle/>
          <a:p>
            <a:pPr eaLnBrk="1" hangingPunct="1">
              <a:spcBef>
                <a:spcPct val="50000"/>
              </a:spcBef>
            </a:pPr>
            <a:endParaRPr lang="zh-CN" altLang="en-US" b="0">
              <a:latin typeface="Arial" pitchFamily="34" charset="0"/>
              <a:ea typeface="宋体" pitchFamily="2" charset="-122"/>
            </a:endParaRPr>
          </a:p>
        </p:txBody>
      </p:sp>
      <p:sp>
        <p:nvSpPr>
          <p:cNvPr id="598040" name="Text Box 24"/>
          <p:cNvSpPr txBox="1">
            <a:spLocks noChangeArrowheads="1"/>
          </p:cNvSpPr>
          <p:nvPr/>
        </p:nvSpPr>
        <p:spPr bwMode="auto">
          <a:xfrm>
            <a:off x="4076700" y="6173788"/>
            <a:ext cx="35560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t>… 1 1 11 100 1 0 1 1 …</a:t>
            </a:r>
            <a:endParaRPr lang="zh-CN" altLang="en-US" sz="2000"/>
          </a:p>
        </p:txBody>
      </p:sp>
      <p:grpSp>
        <p:nvGrpSpPr>
          <p:cNvPr id="598042" name="Group 26"/>
          <p:cNvGrpSpPr>
            <a:grpSpLocks/>
          </p:cNvGrpSpPr>
          <p:nvPr/>
        </p:nvGrpSpPr>
        <p:grpSpPr bwMode="auto">
          <a:xfrm>
            <a:off x="2501900" y="6219825"/>
            <a:ext cx="1620838" cy="396875"/>
            <a:chOff x="1576" y="3918"/>
            <a:chExt cx="1021" cy="250"/>
          </a:xfrm>
        </p:grpSpPr>
        <p:sp>
          <p:nvSpPr>
            <p:cNvPr id="598038" name="Text Box 22"/>
            <p:cNvSpPr txBox="1">
              <a:spLocks noChangeArrowheads="1"/>
            </p:cNvSpPr>
            <p:nvPr/>
          </p:nvSpPr>
          <p:spPr bwMode="auto">
            <a:xfrm>
              <a:off x="1576" y="3918"/>
              <a:ext cx="765"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微指令</a:t>
              </a:r>
            </a:p>
          </p:txBody>
        </p:sp>
        <p:sp>
          <p:nvSpPr>
            <p:cNvPr id="598041" name="Line 25"/>
            <p:cNvSpPr>
              <a:spLocks noChangeShapeType="1"/>
            </p:cNvSpPr>
            <p:nvPr/>
          </p:nvSpPr>
          <p:spPr bwMode="auto">
            <a:xfrm flipV="1">
              <a:off x="2143" y="3974"/>
              <a:ext cx="454" cy="85"/>
            </a:xfrm>
            <a:prstGeom prst="line">
              <a:avLst/>
            </a:prstGeom>
            <a:noFill/>
            <a:ln w="38100">
              <a:solidFill>
                <a:srgbClr val="FF0000"/>
              </a:solidFill>
              <a:round/>
              <a:headEnd/>
              <a:tailEnd type="triangle" w="med" len="med"/>
            </a:ln>
            <a:effectLst/>
          </p:spPr>
          <p:txBody>
            <a:bodyPr/>
            <a:lstStyle/>
            <a:p>
              <a:endParaRPr lang="zh-CN" altLang="en-US"/>
            </a:p>
          </p:txBody>
        </p:sp>
      </p:grpSp>
    </p:spTree>
    <p:extLst>
      <p:ext uri="{BB962C8B-B14F-4D97-AF65-F5344CB8AC3E}">
        <p14:creationId xmlns:p14="http://schemas.microsoft.com/office/powerpoint/2010/main" val="3087689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8033"/>
                                        </p:tgtEl>
                                        <p:attrNameLst>
                                          <p:attrName>style.visibility</p:attrName>
                                        </p:attrNameLst>
                                      </p:cBhvr>
                                      <p:to>
                                        <p:strVal val="visible"/>
                                      </p:to>
                                    </p:set>
                                    <p:animEffect transition="in" filter="blinds(horizontal)">
                                      <p:cBhvr>
                                        <p:cTn id="7" dur="500"/>
                                        <p:tgtEl>
                                          <p:spTgt spid="5980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8034"/>
                                        </p:tgtEl>
                                        <p:attrNameLst>
                                          <p:attrName>style.visibility</p:attrName>
                                        </p:attrNameLst>
                                      </p:cBhvr>
                                      <p:to>
                                        <p:strVal val="visible"/>
                                      </p:to>
                                    </p:set>
                                    <p:animEffect transition="in" filter="blinds(horizontal)">
                                      <p:cBhvr>
                                        <p:cTn id="12" dur="500"/>
                                        <p:tgtEl>
                                          <p:spTgt spid="5980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8042"/>
                                        </p:tgtEl>
                                        <p:attrNameLst>
                                          <p:attrName>style.visibility</p:attrName>
                                        </p:attrNameLst>
                                      </p:cBhvr>
                                      <p:to>
                                        <p:strVal val="visible"/>
                                      </p:to>
                                    </p:set>
                                    <p:animEffect transition="in" filter="blinds(horizontal)">
                                      <p:cBhvr>
                                        <p:cTn id="17" dur="500"/>
                                        <p:tgtEl>
                                          <p:spTgt spid="598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145" name="Group 33"/>
          <p:cNvGrpSpPr>
            <a:grpSpLocks/>
          </p:cNvGrpSpPr>
          <p:nvPr/>
        </p:nvGrpSpPr>
        <p:grpSpPr bwMode="auto">
          <a:xfrm>
            <a:off x="1511300" y="2619375"/>
            <a:ext cx="6751638" cy="3016250"/>
            <a:chOff x="1689" y="1054"/>
            <a:chExt cx="4253" cy="1900"/>
          </a:xfrm>
        </p:grpSpPr>
        <p:sp>
          <p:nvSpPr>
            <p:cNvPr id="602117" name="Rectangle 4"/>
            <p:cNvSpPr>
              <a:spLocks noChangeArrowheads="1"/>
            </p:cNvSpPr>
            <p:nvPr/>
          </p:nvSpPr>
          <p:spPr bwMode="auto">
            <a:xfrm>
              <a:off x="3626" y="2064"/>
              <a:ext cx="272"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I/O</a:t>
              </a:r>
            </a:p>
          </p:txBody>
        </p:sp>
        <p:sp>
          <p:nvSpPr>
            <p:cNvPr id="602118" name="Rectangle 5"/>
            <p:cNvSpPr>
              <a:spLocks noChangeArrowheads="1"/>
            </p:cNvSpPr>
            <p:nvPr/>
          </p:nvSpPr>
          <p:spPr bwMode="auto">
            <a:xfrm>
              <a:off x="2280" y="2762"/>
              <a:ext cx="16" cy="192"/>
            </a:xfrm>
            <a:prstGeom prst="rect">
              <a:avLst/>
            </a:prstGeom>
            <a:noFill/>
            <a:ln w="76200">
              <a:no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19" name="Rectangle 6"/>
            <p:cNvSpPr>
              <a:spLocks noChangeArrowheads="1"/>
            </p:cNvSpPr>
            <p:nvPr/>
          </p:nvSpPr>
          <p:spPr bwMode="auto">
            <a:xfrm>
              <a:off x="2080" y="2054"/>
              <a:ext cx="384"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CPU</a:t>
              </a:r>
            </a:p>
          </p:txBody>
        </p:sp>
        <p:sp>
          <p:nvSpPr>
            <p:cNvPr id="602120" name="Rectangle 7"/>
            <p:cNvSpPr>
              <a:spLocks noChangeArrowheads="1"/>
            </p:cNvSpPr>
            <p:nvPr/>
          </p:nvSpPr>
          <p:spPr bwMode="auto">
            <a:xfrm>
              <a:off x="2060" y="2041"/>
              <a:ext cx="1960" cy="262"/>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21" name="Line 8"/>
            <p:cNvSpPr>
              <a:spLocks noChangeShapeType="1"/>
            </p:cNvSpPr>
            <p:nvPr/>
          </p:nvSpPr>
          <p:spPr bwMode="auto">
            <a:xfrm>
              <a:off x="3469" y="2041"/>
              <a:ext cx="0" cy="280"/>
            </a:xfrm>
            <a:prstGeom prst="line">
              <a:avLst/>
            </a:prstGeom>
            <a:noFill/>
            <a:ln w="12700">
              <a:solidFill>
                <a:schemeClr val="tx1"/>
              </a:solidFill>
              <a:round/>
              <a:headEnd/>
              <a:tailEnd/>
            </a:ln>
          </p:spPr>
          <p:txBody>
            <a:bodyPr wrap="none" anchor="ctr"/>
            <a:lstStyle/>
            <a:p>
              <a:endParaRPr lang="zh-CN" altLang="en-US"/>
            </a:p>
          </p:txBody>
        </p:sp>
        <p:sp>
          <p:nvSpPr>
            <p:cNvPr id="602122" name="Rectangle 9"/>
            <p:cNvSpPr>
              <a:spLocks noChangeArrowheads="1"/>
            </p:cNvSpPr>
            <p:nvPr/>
          </p:nvSpPr>
          <p:spPr bwMode="auto">
            <a:xfrm>
              <a:off x="2300" y="1519"/>
              <a:ext cx="704"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Compiler</a:t>
              </a:r>
            </a:p>
          </p:txBody>
        </p:sp>
        <p:sp>
          <p:nvSpPr>
            <p:cNvPr id="602123" name="Rectangle 10"/>
            <p:cNvSpPr>
              <a:spLocks noChangeArrowheads="1"/>
            </p:cNvSpPr>
            <p:nvPr/>
          </p:nvSpPr>
          <p:spPr bwMode="auto">
            <a:xfrm>
              <a:off x="2299" y="1553"/>
              <a:ext cx="712" cy="177"/>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24" name="Rectangle 11"/>
            <p:cNvSpPr>
              <a:spLocks noChangeArrowheads="1"/>
            </p:cNvSpPr>
            <p:nvPr/>
          </p:nvSpPr>
          <p:spPr bwMode="auto">
            <a:xfrm>
              <a:off x="3032" y="1460"/>
              <a:ext cx="760"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Operating</a:t>
              </a:r>
            </a:p>
          </p:txBody>
        </p:sp>
        <p:sp>
          <p:nvSpPr>
            <p:cNvPr id="602125" name="Rectangle 12"/>
            <p:cNvSpPr>
              <a:spLocks noChangeArrowheads="1"/>
            </p:cNvSpPr>
            <p:nvPr/>
          </p:nvSpPr>
          <p:spPr bwMode="auto">
            <a:xfrm>
              <a:off x="3208" y="1635"/>
              <a:ext cx="592"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System</a:t>
              </a:r>
            </a:p>
          </p:txBody>
        </p:sp>
        <p:sp>
          <p:nvSpPr>
            <p:cNvPr id="602126" name="Line 13"/>
            <p:cNvSpPr>
              <a:spLocks noChangeShapeType="1"/>
            </p:cNvSpPr>
            <p:nvPr/>
          </p:nvSpPr>
          <p:spPr bwMode="auto">
            <a:xfrm flipV="1">
              <a:off x="2720" y="1395"/>
              <a:ext cx="0" cy="170"/>
            </a:xfrm>
            <a:prstGeom prst="line">
              <a:avLst/>
            </a:prstGeom>
            <a:noFill/>
            <a:ln w="12700">
              <a:solidFill>
                <a:schemeClr val="tx1"/>
              </a:solidFill>
              <a:round/>
              <a:headEnd/>
              <a:tailEnd/>
            </a:ln>
          </p:spPr>
          <p:txBody>
            <a:bodyPr wrap="none" anchor="ctr"/>
            <a:lstStyle/>
            <a:p>
              <a:endParaRPr lang="zh-CN" altLang="en-US"/>
            </a:p>
          </p:txBody>
        </p:sp>
        <p:sp>
          <p:nvSpPr>
            <p:cNvPr id="602127" name="Line 14"/>
            <p:cNvSpPr>
              <a:spLocks noChangeShapeType="1"/>
            </p:cNvSpPr>
            <p:nvPr/>
          </p:nvSpPr>
          <p:spPr bwMode="auto">
            <a:xfrm>
              <a:off x="2724" y="1399"/>
              <a:ext cx="1176" cy="0"/>
            </a:xfrm>
            <a:prstGeom prst="line">
              <a:avLst/>
            </a:prstGeom>
            <a:noFill/>
            <a:ln w="12700">
              <a:solidFill>
                <a:schemeClr val="tx1"/>
              </a:solidFill>
              <a:round/>
              <a:headEnd/>
              <a:tailEnd/>
            </a:ln>
          </p:spPr>
          <p:txBody>
            <a:bodyPr wrap="none" anchor="ctr"/>
            <a:lstStyle/>
            <a:p>
              <a:endParaRPr lang="zh-CN" altLang="en-US"/>
            </a:p>
          </p:txBody>
        </p:sp>
        <p:sp>
          <p:nvSpPr>
            <p:cNvPr id="602128" name="Line 15"/>
            <p:cNvSpPr>
              <a:spLocks noChangeShapeType="1"/>
            </p:cNvSpPr>
            <p:nvPr/>
          </p:nvSpPr>
          <p:spPr bwMode="auto">
            <a:xfrm>
              <a:off x="3912" y="1403"/>
              <a:ext cx="0" cy="516"/>
            </a:xfrm>
            <a:prstGeom prst="line">
              <a:avLst/>
            </a:prstGeom>
            <a:noFill/>
            <a:ln w="12700">
              <a:solidFill>
                <a:schemeClr val="tx1"/>
              </a:solidFill>
              <a:round/>
              <a:headEnd/>
              <a:tailEnd/>
            </a:ln>
          </p:spPr>
          <p:txBody>
            <a:bodyPr wrap="none" anchor="ctr"/>
            <a:lstStyle/>
            <a:p>
              <a:endParaRPr lang="zh-CN" altLang="en-US"/>
            </a:p>
          </p:txBody>
        </p:sp>
        <p:sp>
          <p:nvSpPr>
            <p:cNvPr id="602129" name="Rectangle 16"/>
            <p:cNvSpPr>
              <a:spLocks noChangeArrowheads="1"/>
            </p:cNvSpPr>
            <p:nvPr/>
          </p:nvSpPr>
          <p:spPr bwMode="auto">
            <a:xfrm>
              <a:off x="2171" y="1113"/>
              <a:ext cx="864" cy="209"/>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Application</a:t>
              </a:r>
            </a:p>
          </p:txBody>
        </p:sp>
        <p:sp>
          <p:nvSpPr>
            <p:cNvPr id="602130" name="Line 17"/>
            <p:cNvSpPr>
              <a:spLocks noChangeShapeType="1"/>
            </p:cNvSpPr>
            <p:nvPr/>
          </p:nvSpPr>
          <p:spPr bwMode="auto">
            <a:xfrm flipV="1">
              <a:off x="2024" y="1054"/>
              <a:ext cx="0" cy="865"/>
            </a:xfrm>
            <a:prstGeom prst="line">
              <a:avLst/>
            </a:prstGeom>
            <a:noFill/>
            <a:ln w="12700">
              <a:solidFill>
                <a:schemeClr val="tx1"/>
              </a:solidFill>
              <a:round/>
              <a:headEnd/>
              <a:tailEnd/>
            </a:ln>
          </p:spPr>
          <p:txBody>
            <a:bodyPr wrap="none" anchor="ctr"/>
            <a:lstStyle/>
            <a:p>
              <a:endParaRPr lang="zh-CN" altLang="en-US"/>
            </a:p>
          </p:txBody>
        </p:sp>
        <p:sp>
          <p:nvSpPr>
            <p:cNvPr id="602131" name="Line 18"/>
            <p:cNvSpPr>
              <a:spLocks noChangeShapeType="1"/>
            </p:cNvSpPr>
            <p:nvPr/>
          </p:nvSpPr>
          <p:spPr bwMode="auto">
            <a:xfrm>
              <a:off x="2044" y="1063"/>
              <a:ext cx="1728" cy="0"/>
            </a:xfrm>
            <a:prstGeom prst="line">
              <a:avLst/>
            </a:prstGeom>
            <a:noFill/>
            <a:ln w="12700">
              <a:solidFill>
                <a:schemeClr val="tx1"/>
              </a:solidFill>
              <a:round/>
              <a:headEnd/>
              <a:tailEnd/>
            </a:ln>
          </p:spPr>
          <p:txBody>
            <a:bodyPr wrap="none" anchor="ctr"/>
            <a:lstStyle/>
            <a:p>
              <a:endParaRPr lang="zh-CN" altLang="en-US"/>
            </a:p>
          </p:txBody>
        </p:sp>
        <p:sp>
          <p:nvSpPr>
            <p:cNvPr id="602132" name="Line 19"/>
            <p:cNvSpPr>
              <a:spLocks noChangeShapeType="1"/>
            </p:cNvSpPr>
            <p:nvPr/>
          </p:nvSpPr>
          <p:spPr bwMode="auto">
            <a:xfrm>
              <a:off x="3752" y="1063"/>
              <a:ext cx="0" cy="349"/>
            </a:xfrm>
            <a:prstGeom prst="line">
              <a:avLst/>
            </a:prstGeom>
            <a:noFill/>
            <a:ln w="12700">
              <a:solidFill>
                <a:schemeClr val="tx1"/>
              </a:solidFill>
              <a:round/>
              <a:headEnd/>
              <a:tailEnd/>
            </a:ln>
          </p:spPr>
          <p:txBody>
            <a:bodyPr wrap="none" anchor="ctr"/>
            <a:lstStyle/>
            <a:p>
              <a:endParaRPr lang="zh-CN" altLang="en-US"/>
            </a:p>
          </p:txBody>
        </p:sp>
        <p:sp>
          <p:nvSpPr>
            <p:cNvPr id="602133" name="Rectangle 20"/>
            <p:cNvSpPr>
              <a:spLocks noChangeArrowheads="1"/>
            </p:cNvSpPr>
            <p:nvPr/>
          </p:nvSpPr>
          <p:spPr bwMode="auto">
            <a:xfrm>
              <a:off x="2456" y="2351"/>
              <a:ext cx="1040" cy="208"/>
            </a:xfrm>
            <a:prstGeom prst="rect">
              <a:avLst/>
            </a:prstGeom>
            <a:noFill/>
            <a:ln w="50800">
              <a:noFill/>
              <a:miter lim="800000"/>
              <a:headEnd/>
              <a:tailEnd/>
            </a:ln>
          </p:spPr>
          <p:txBody>
            <a:bodyPr lIns="63500" tIns="25400" rIns="63500" bIns="25400">
              <a:spAutoFit/>
            </a:bodyPr>
            <a:lstStyle/>
            <a:p>
              <a:pPr>
                <a:lnSpc>
                  <a:spcPct val="102000"/>
                </a:lnSpc>
              </a:pPr>
              <a:r>
                <a:rPr lang="en-US" altLang="zh-CN">
                  <a:latin typeface="Arial" pitchFamily="34" charset="0"/>
                  <a:ea typeface="宋体" pitchFamily="2" charset="-122"/>
                </a:rPr>
                <a:t>Digital Design</a:t>
              </a:r>
            </a:p>
          </p:txBody>
        </p:sp>
        <p:sp>
          <p:nvSpPr>
            <p:cNvPr id="602134" name="Rectangle 21"/>
            <p:cNvSpPr>
              <a:spLocks noChangeArrowheads="1"/>
            </p:cNvSpPr>
            <p:nvPr/>
          </p:nvSpPr>
          <p:spPr bwMode="auto">
            <a:xfrm>
              <a:off x="2164" y="2303"/>
              <a:ext cx="1672" cy="236"/>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35" name="Rectangle 22"/>
            <p:cNvSpPr>
              <a:spLocks noChangeArrowheads="1"/>
            </p:cNvSpPr>
            <p:nvPr/>
          </p:nvSpPr>
          <p:spPr bwMode="auto">
            <a:xfrm>
              <a:off x="2320" y="2605"/>
              <a:ext cx="1056" cy="208"/>
            </a:xfrm>
            <a:prstGeom prst="rect">
              <a:avLst/>
            </a:prstGeom>
            <a:noFill/>
            <a:ln w="508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Circuit Design</a:t>
              </a:r>
            </a:p>
          </p:txBody>
        </p:sp>
        <p:sp>
          <p:nvSpPr>
            <p:cNvPr id="602136" name="Rectangle 23"/>
            <p:cNvSpPr>
              <a:spLocks noChangeArrowheads="1"/>
            </p:cNvSpPr>
            <p:nvPr/>
          </p:nvSpPr>
          <p:spPr bwMode="auto">
            <a:xfrm>
              <a:off x="2260" y="2539"/>
              <a:ext cx="1416" cy="271"/>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37" name="Rectangle 25" descr="50%"/>
            <p:cNvSpPr>
              <a:spLocks noChangeArrowheads="1"/>
            </p:cNvSpPr>
            <p:nvPr/>
          </p:nvSpPr>
          <p:spPr bwMode="auto">
            <a:xfrm>
              <a:off x="1892" y="1928"/>
              <a:ext cx="2472" cy="96"/>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38" name="Rectangle 26"/>
            <p:cNvSpPr>
              <a:spLocks noChangeArrowheads="1"/>
            </p:cNvSpPr>
            <p:nvPr/>
          </p:nvSpPr>
          <p:spPr bwMode="auto">
            <a:xfrm>
              <a:off x="4392" y="1818"/>
              <a:ext cx="1088" cy="3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a:latin typeface="Arial" pitchFamily="34" charset="0"/>
                  <a:ea typeface="宋体" pitchFamily="2" charset="-122"/>
                </a:rPr>
                <a:t>Instruction Set</a:t>
              </a:r>
            </a:p>
            <a:p>
              <a:pPr>
                <a:lnSpc>
                  <a:spcPct val="85000"/>
                </a:lnSpc>
              </a:pPr>
              <a:r>
                <a:rPr lang="en-US" altLang="zh-CN">
                  <a:latin typeface="Arial" pitchFamily="34" charset="0"/>
                  <a:ea typeface="宋体" pitchFamily="2" charset="-122"/>
                </a:rPr>
                <a:t> Architecture</a:t>
              </a:r>
            </a:p>
          </p:txBody>
        </p:sp>
        <p:sp>
          <p:nvSpPr>
            <p:cNvPr id="602139" name="Rectangle 37"/>
            <p:cNvSpPr>
              <a:spLocks noChangeArrowheads="1"/>
            </p:cNvSpPr>
            <p:nvPr/>
          </p:nvSpPr>
          <p:spPr bwMode="auto">
            <a:xfrm>
              <a:off x="2889" y="2063"/>
              <a:ext cx="320" cy="209"/>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MM</a:t>
              </a:r>
            </a:p>
          </p:txBody>
        </p:sp>
        <p:sp>
          <p:nvSpPr>
            <p:cNvPr id="602140" name="Line 38"/>
            <p:cNvSpPr>
              <a:spLocks noChangeShapeType="1"/>
            </p:cNvSpPr>
            <p:nvPr/>
          </p:nvSpPr>
          <p:spPr bwMode="auto">
            <a:xfrm>
              <a:off x="2654" y="2040"/>
              <a:ext cx="0" cy="280"/>
            </a:xfrm>
            <a:prstGeom prst="line">
              <a:avLst/>
            </a:prstGeom>
            <a:noFill/>
            <a:ln w="12700">
              <a:solidFill>
                <a:schemeClr val="tx1"/>
              </a:solidFill>
              <a:round/>
              <a:headEnd/>
              <a:tailEnd/>
            </a:ln>
          </p:spPr>
          <p:txBody>
            <a:bodyPr wrap="none" anchor="ctr"/>
            <a:lstStyle/>
            <a:p>
              <a:endParaRPr lang="zh-CN" altLang="en-US"/>
            </a:p>
          </p:txBody>
        </p:sp>
        <p:sp>
          <p:nvSpPr>
            <p:cNvPr id="43045" name="Oval 1029"/>
            <p:cNvSpPr>
              <a:spLocks noChangeArrowheads="1"/>
            </p:cNvSpPr>
            <p:nvPr/>
          </p:nvSpPr>
          <p:spPr bwMode="auto">
            <a:xfrm>
              <a:off x="1689" y="1706"/>
              <a:ext cx="4253" cy="677"/>
            </a:xfrm>
            <a:prstGeom prst="ellipse">
              <a:avLst/>
            </a:prstGeom>
            <a:solidFill>
              <a:schemeClr val="hlink">
                <a:alpha val="7843"/>
              </a:schemeClr>
            </a:solidFill>
            <a:ln w="28575">
              <a:solidFill>
                <a:schemeClr val="hlink"/>
              </a:solidFill>
              <a:round/>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42" name="Rectangle 1031"/>
            <p:cNvSpPr>
              <a:spLocks noChangeArrowheads="1"/>
            </p:cNvSpPr>
            <p:nvPr/>
          </p:nvSpPr>
          <p:spPr bwMode="auto">
            <a:xfrm>
              <a:off x="2271" y="1708"/>
              <a:ext cx="864" cy="208"/>
            </a:xfrm>
            <a:prstGeom prst="rect">
              <a:avLst/>
            </a:prstGeom>
            <a:noFill/>
            <a:ln w="12700">
              <a:noFill/>
              <a:miter lim="800000"/>
              <a:headEnd/>
              <a:tailEnd/>
            </a:ln>
          </p:spPr>
          <p:txBody>
            <a:bodyPr lIns="63500" tIns="25400" rIns="63500" bIns="25400">
              <a:spAutoFit/>
            </a:bodyPr>
            <a:lstStyle/>
            <a:p>
              <a:pPr>
                <a:lnSpc>
                  <a:spcPct val="102000"/>
                </a:lnSpc>
              </a:pPr>
              <a:r>
                <a:rPr lang="en-US" altLang="zh-CN">
                  <a:latin typeface="Arial" pitchFamily="34" charset="0"/>
                  <a:ea typeface="宋体" pitchFamily="2" charset="-122"/>
                </a:rPr>
                <a:t>Assembler</a:t>
              </a:r>
            </a:p>
          </p:txBody>
        </p:sp>
        <p:sp>
          <p:nvSpPr>
            <p:cNvPr id="602143" name="Rectangle 1032"/>
            <p:cNvSpPr>
              <a:spLocks noChangeArrowheads="1"/>
            </p:cNvSpPr>
            <p:nvPr/>
          </p:nvSpPr>
          <p:spPr bwMode="auto">
            <a:xfrm>
              <a:off x="2182" y="1731"/>
              <a:ext cx="883" cy="187"/>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grpSp>
      <p:sp>
        <p:nvSpPr>
          <p:cNvPr id="602114" name="Rectangle 2"/>
          <p:cNvSpPr>
            <a:spLocks noGrp="1" noChangeArrowheads="1"/>
          </p:cNvSpPr>
          <p:nvPr>
            <p:ph type="title"/>
          </p:nvPr>
        </p:nvSpPr>
        <p:spPr>
          <a:xfrm>
            <a:off x="457200" y="98425"/>
            <a:ext cx="8229600" cy="561975"/>
          </a:xfrm>
        </p:spPr>
        <p:txBody>
          <a:bodyPr/>
          <a:lstStyle/>
          <a:p>
            <a:r>
              <a:rPr lang="zh-CN" altLang="en-US" sz="3600" smtClean="0"/>
              <a:t>指令集体系结构</a:t>
            </a:r>
            <a:r>
              <a:rPr lang="en-US" altLang="zh-CN" sz="3600" smtClean="0"/>
              <a:t>ISA</a:t>
            </a:r>
            <a:endParaRPr lang="zh-CN" altLang="en-US" sz="3600" smtClean="0"/>
          </a:p>
        </p:txBody>
      </p:sp>
      <p:sp>
        <p:nvSpPr>
          <p:cNvPr id="602115" name="Rectangle 3"/>
          <p:cNvSpPr>
            <a:spLocks noGrp="1" noChangeArrowheads="1"/>
          </p:cNvSpPr>
          <p:nvPr>
            <p:ph type="body" idx="1"/>
          </p:nvPr>
        </p:nvSpPr>
        <p:spPr>
          <a:xfrm>
            <a:off x="161925" y="728663"/>
            <a:ext cx="8370888" cy="2520950"/>
          </a:xfrm>
        </p:spPr>
        <p:txBody>
          <a:bodyPr/>
          <a:lstStyle/>
          <a:p>
            <a:r>
              <a:rPr lang="en-US" altLang="zh-CN" sz="2300" smtClean="0">
                <a:latin typeface="微软雅黑" pitchFamily="34" charset="-122"/>
                <a:ea typeface="微软雅黑" pitchFamily="34" charset="-122"/>
              </a:rPr>
              <a:t>ISA</a:t>
            </a:r>
            <a:r>
              <a:rPr lang="zh-CN" altLang="en-US"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rPr>
              <a:t>Instruction Set Architecture</a:t>
            </a:r>
            <a:r>
              <a:rPr lang="zh-CN" altLang="en-US" sz="2300" smtClean="0">
                <a:latin typeface="微软雅黑" pitchFamily="34" charset="-122"/>
                <a:ea typeface="微软雅黑" pitchFamily="34" charset="-122"/>
              </a:rPr>
              <a:t>）位于软件和硬件之间</a:t>
            </a:r>
          </a:p>
          <a:p>
            <a:r>
              <a:rPr lang="zh-CN" altLang="en-US" sz="2300" smtClean="0">
                <a:latin typeface="微软雅黑" pitchFamily="34" charset="-122"/>
                <a:ea typeface="微软雅黑" pitchFamily="34" charset="-122"/>
              </a:rPr>
              <a:t>硬件的功能通过</a:t>
            </a:r>
            <a:r>
              <a:rPr lang="en-US" altLang="zh-CN" sz="2300" smtClean="0">
                <a:latin typeface="微软雅黑" pitchFamily="34" charset="-122"/>
                <a:ea typeface="微软雅黑" pitchFamily="34" charset="-122"/>
              </a:rPr>
              <a:t>ISA</a:t>
            </a:r>
            <a:r>
              <a:rPr lang="zh-CN" altLang="en-US" sz="2300" smtClean="0">
                <a:latin typeface="微软雅黑" pitchFamily="34" charset="-122"/>
                <a:ea typeface="微软雅黑" pitchFamily="34" charset="-122"/>
              </a:rPr>
              <a:t>提供出来</a:t>
            </a:r>
          </a:p>
          <a:p>
            <a:r>
              <a:rPr lang="zh-CN" altLang="en-US" sz="2300" smtClean="0">
                <a:latin typeface="微软雅黑" pitchFamily="34" charset="-122"/>
                <a:ea typeface="微软雅黑" pitchFamily="34" charset="-122"/>
              </a:rPr>
              <a:t>软件通过</a:t>
            </a:r>
            <a:r>
              <a:rPr lang="en-US" altLang="zh-CN" sz="2300" smtClean="0">
                <a:latin typeface="微软雅黑" pitchFamily="34" charset="-122"/>
                <a:ea typeface="微软雅黑" pitchFamily="34" charset="-122"/>
              </a:rPr>
              <a:t>ISA</a:t>
            </a:r>
            <a:r>
              <a:rPr lang="zh-CN" altLang="en-US" sz="2300" smtClean="0">
                <a:latin typeface="微软雅黑" pitchFamily="34" charset="-122"/>
                <a:ea typeface="微软雅黑" pitchFamily="34" charset="-122"/>
              </a:rPr>
              <a:t>规定的</a:t>
            </a:r>
            <a:r>
              <a:rPr lang="en-US" altLang="zh-CN" sz="2300" smtClean="0">
                <a:solidFill>
                  <a:srgbClr val="CC3300"/>
                </a:solidFill>
                <a:latin typeface="微软雅黑" pitchFamily="34" charset="-122"/>
                <a:ea typeface="微软雅黑" pitchFamily="34" charset="-122"/>
              </a:rPr>
              <a:t>”</a:t>
            </a:r>
            <a:r>
              <a:rPr lang="zh-CN" altLang="en-US" sz="2300" smtClean="0">
                <a:solidFill>
                  <a:srgbClr val="CC3300"/>
                </a:solidFill>
                <a:latin typeface="微软雅黑" pitchFamily="34" charset="-122"/>
                <a:ea typeface="微软雅黑" pitchFamily="34" charset="-122"/>
              </a:rPr>
              <a:t>指令</a:t>
            </a:r>
            <a:r>
              <a:rPr lang="en-US" altLang="zh-CN" sz="2300" smtClean="0">
                <a:solidFill>
                  <a:srgbClr val="CC3300"/>
                </a:solidFill>
                <a:latin typeface="微软雅黑" pitchFamily="34" charset="-122"/>
                <a:ea typeface="微软雅黑" pitchFamily="34" charset="-122"/>
              </a:rPr>
              <a:t>”</a:t>
            </a:r>
            <a:r>
              <a:rPr lang="zh-CN" altLang="en-US" sz="2300" smtClean="0">
                <a:latin typeface="微软雅黑" pitchFamily="34" charset="-122"/>
                <a:ea typeface="微软雅黑" pitchFamily="34" charset="-122"/>
              </a:rPr>
              <a:t>使用硬件</a:t>
            </a:r>
          </a:p>
        </p:txBody>
      </p:sp>
      <p:sp>
        <p:nvSpPr>
          <p:cNvPr id="602144" name="Rectangle 32"/>
          <p:cNvSpPr>
            <a:spLocks noChangeArrowheads="1"/>
          </p:cNvSpPr>
          <p:nvPr/>
        </p:nvSpPr>
        <p:spPr bwMode="auto">
          <a:xfrm>
            <a:off x="161925" y="2168525"/>
            <a:ext cx="8802688" cy="4408488"/>
          </a:xfrm>
          <a:prstGeom prst="rect">
            <a:avLst/>
          </a:prstGeom>
          <a:solidFill>
            <a:schemeClr val="bg1"/>
          </a:solidFill>
          <a:ln w="9525">
            <a:noFill/>
            <a:miter lim="800000"/>
            <a:headEnd/>
            <a:tailEnd/>
          </a:ln>
        </p:spPr>
        <p:txBody>
          <a:bodyPr/>
          <a:lstStyle/>
          <a:p>
            <a:pPr marL="342900" indent="-342900">
              <a:lnSpc>
                <a:spcPct val="115000"/>
              </a:lnSpc>
              <a:spcBef>
                <a:spcPct val="20000"/>
              </a:spcBef>
              <a:buFontTx/>
              <a:buChar char="•"/>
            </a:pPr>
            <a:r>
              <a:rPr lang="en-US" altLang="zh-CN" sz="2300" dirty="0"/>
              <a:t>ISA</a:t>
            </a:r>
            <a:r>
              <a:rPr lang="zh-CN" altLang="en-US" sz="2300" dirty="0"/>
              <a:t>规定了：</a:t>
            </a:r>
          </a:p>
          <a:p>
            <a:pPr marL="742950" lvl="1" indent="-285750">
              <a:lnSpc>
                <a:spcPct val="115000"/>
              </a:lnSpc>
              <a:spcBef>
                <a:spcPct val="20000"/>
              </a:spcBef>
              <a:buFontTx/>
              <a:buChar char="–"/>
            </a:pPr>
            <a:r>
              <a:rPr lang="zh-CN" altLang="en-US" sz="2000" dirty="0">
                <a:solidFill>
                  <a:srgbClr val="0000CC"/>
                </a:solidFill>
                <a:latin typeface="Arial" pitchFamily="34" charset="0"/>
              </a:rPr>
              <a:t>可执行的指令的集合，包括</a:t>
            </a:r>
            <a:r>
              <a:rPr lang="zh-CN" altLang="en-US" sz="2000" dirty="0">
                <a:solidFill>
                  <a:srgbClr val="CC3300"/>
                </a:solidFill>
                <a:latin typeface="Arial" pitchFamily="34" charset="0"/>
              </a:rPr>
              <a:t>指令格式</a:t>
            </a:r>
            <a:r>
              <a:rPr lang="zh-CN" altLang="en-US" sz="2000" dirty="0">
                <a:solidFill>
                  <a:srgbClr val="0000CC"/>
                </a:solidFill>
                <a:latin typeface="Arial" pitchFamily="34" charset="0"/>
              </a:rPr>
              <a:t>、</a:t>
            </a:r>
            <a:r>
              <a:rPr lang="zh-CN" altLang="en-US" sz="2000" dirty="0">
                <a:solidFill>
                  <a:srgbClr val="CC3300"/>
                </a:solidFill>
                <a:latin typeface="Arial" pitchFamily="34" charset="0"/>
              </a:rPr>
              <a:t>操作种类</a:t>
            </a:r>
            <a:r>
              <a:rPr lang="zh-CN" altLang="en-US" sz="2000" dirty="0">
                <a:solidFill>
                  <a:srgbClr val="0000CC"/>
                </a:solidFill>
                <a:latin typeface="Arial" pitchFamily="34" charset="0"/>
              </a:rPr>
              <a:t>以及每种操作对应的操作数的相应规定；</a:t>
            </a:r>
          </a:p>
          <a:p>
            <a:pPr marL="742950" lvl="1" indent="-285750">
              <a:lnSpc>
                <a:spcPct val="115000"/>
              </a:lnSpc>
              <a:spcBef>
                <a:spcPct val="20000"/>
              </a:spcBef>
              <a:buFontTx/>
              <a:buChar char="–"/>
            </a:pPr>
            <a:r>
              <a:rPr lang="zh-CN" altLang="en-US" sz="2000" dirty="0">
                <a:solidFill>
                  <a:srgbClr val="0000CC"/>
                </a:solidFill>
                <a:latin typeface="Arial" pitchFamily="34" charset="0"/>
              </a:rPr>
              <a:t>指令可以接受的</a:t>
            </a:r>
            <a:r>
              <a:rPr lang="zh-CN" altLang="en-US" sz="2000" dirty="0">
                <a:solidFill>
                  <a:srgbClr val="CC3300"/>
                </a:solidFill>
                <a:latin typeface="Arial" pitchFamily="34" charset="0"/>
              </a:rPr>
              <a:t>操作数的类型</a:t>
            </a:r>
            <a:r>
              <a:rPr lang="zh-CN" altLang="en-US" sz="2000" dirty="0">
                <a:solidFill>
                  <a:srgbClr val="0000CC"/>
                </a:solidFill>
                <a:latin typeface="Arial" pitchFamily="34" charset="0"/>
              </a:rPr>
              <a:t>；</a:t>
            </a:r>
          </a:p>
          <a:p>
            <a:pPr marL="742950" lvl="1" indent="-285750">
              <a:lnSpc>
                <a:spcPct val="115000"/>
              </a:lnSpc>
              <a:spcBef>
                <a:spcPct val="20000"/>
              </a:spcBef>
              <a:buFontTx/>
              <a:buChar char="–"/>
            </a:pPr>
            <a:r>
              <a:rPr lang="zh-CN" altLang="en-US" sz="2000" dirty="0">
                <a:solidFill>
                  <a:srgbClr val="0000CC"/>
                </a:solidFill>
                <a:latin typeface="Arial" pitchFamily="34" charset="0"/>
              </a:rPr>
              <a:t>操作数所能存放的寄存器组的结构，包括每个</a:t>
            </a:r>
            <a:r>
              <a:rPr lang="zh-CN" altLang="en-US" sz="2000" dirty="0">
                <a:solidFill>
                  <a:srgbClr val="CC3300"/>
                </a:solidFill>
                <a:latin typeface="Arial" pitchFamily="34" charset="0"/>
              </a:rPr>
              <a:t>寄存器的名称、编号、长度和用途</a:t>
            </a:r>
            <a:r>
              <a:rPr lang="zh-CN" altLang="en-US" sz="2000" dirty="0">
                <a:solidFill>
                  <a:srgbClr val="0000CC"/>
                </a:solidFill>
                <a:latin typeface="Arial" pitchFamily="34" charset="0"/>
              </a:rPr>
              <a:t>；</a:t>
            </a:r>
          </a:p>
          <a:p>
            <a:pPr marL="742950" lvl="1" indent="-285750">
              <a:lnSpc>
                <a:spcPct val="115000"/>
              </a:lnSpc>
              <a:spcBef>
                <a:spcPct val="20000"/>
              </a:spcBef>
              <a:buFontTx/>
              <a:buChar char="–"/>
            </a:pPr>
            <a:r>
              <a:rPr lang="zh-CN" altLang="en-US" sz="2000" dirty="0">
                <a:solidFill>
                  <a:srgbClr val="0000CC"/>
                </a:solidFill>
                <a:latin typeface="Arial" pitchFamily="34" charset="0"/>
              </a:rPr>
              <a:t>操作数所能存放的</a:t>
            </a:r>
            <a:r>
              <a:rPr lang="zh-CN" altLang="en-US" sz="2000" dirty="0">
                <a:solidFill>
                  <a:srgbClr val="CC3300"/>
                </a:solidFill>
                <a:latin typeface="Arial" pitchFamily="34" charset="0"/>
              </a:rPr>
              <a:t>存储空间的大小和编址方式</a:t>
            </a:r>
            <a:r>
              <a:rPr lang="zh-CN" altLang="en-US" sz="2000" dirty="0">
                <a:solidFill>
                  <a:srgbClr val="0000CC"/>
                </a:solidFill>
                <a:latin typeface="Arial" pitchFamily="34" charset="0"/>
              </a:rPr>
              <a:t>；</a:t>
            </a:r>
          </a:p>
          <a:p>
            <a:pPr marL="742950" lvl="1" indent="-285750">
              <a:lnSpc>
                <a:spcPct val="115000"/>
              </a:lnSpc>
              <a:spcBef>
                <a:spcPct val="20000"/>
              </a:spcBef>
              <a:buFontTx/>
              <a:buChar char="–"/>
            </a:pPr>
            <a:r>
              <a:rPr lang="zh-CN" altLang="en-US" sz="2000" dirty="0">
                <a:solidFill>
                  <a:srgbClr val="0000CC"/>
                </a:solidFill>
                <a:latin typeface="Arial" pitchFamily="34" charset="0"/>
              </a:rPr>
              <a:t>操作数在存储空间存放时按照</a:t>
            </a:r>
            <a:r>
              <a:rPr lang="zh-CN" altLang="en-US" sz="2000" dirty="0">
                <a:solidFill>
                  <a:srgbClr val="CC3300"/>
                </a:solidFill>
                <a:latin typeface="Arial" pitchFamily="34" charset="0"/>
              </a:rPr>
              <a:t>大端还是小端方式存放</a:t>
            </a:r>
            <a:r>
              <a:rPr lang="zh-CN" altLang="en-US" sz="2000" dirty="0">
                <a:solidFill>
                  <a:srgbClr val="0000CC"/>
                </a:solidFill>
                <a:latin typeface="Arial" pitchFamily="34" charset="0"/>
              </a:rPr>
              <a:t>；</a:t>
            </a:r>
          </a:p>
          <a:p>
            <a:pPr marL="742950" lvl="1" indent="-285750">
              <a:lnSpc>
                <a:spcPct val="115000"/>
              </a:lnSpc>
              <a:spcBef>
                <a:spcPct val="20000"/>
              </a:spcBef>
              <a:buFontTx/>
              <a:buChar char="–"/>
            </a:pPr>
            <a:r>
              <a:rPr lang="zh-CN" altLang="en-US" sz="2000" dirty="0">
                <a:solidFill>
                  <a:srgbClr val="0000CC"/>
                </a:solidFill>
                <a:latin typeface="Arial" pitchFamily="34" charset="0"/>
              </a:rPr>
              <a:t>指令获取操作数的方式，即</a:t>
            </a:r>
            <a:r>
              <a:rPr lang="zh-CN" altLang="en-US" sz="2000" dirty="0">
                <a:solidFill>
                  <a:srgbClr val="CC3300"/>
                </a:solidFill>
                <a:latin typeface="Arial" pitchFamily="34" charset="0"/>
              </a:rPr>
              <a:t>寻址方式</a:t>
            </a:r>
            <a:r>
              <a:rPr lang="zh-CN" altLang="en-US" sz="2000" dirty="0">
                <a:solidFill>
                  <a:srgbClr val="0000CC"/>
                </a:solidFill>
                <a:latin typeface="Arial" pitchFamily="34" charset="0"/>
              </a:rPr>
              <a:t>；</a:t>
            </a:r>
          </a:p>
          <a:p>
            <a:pPr marL="742950" lvl="1" indent="-285750">
              <a:lnSpc>
                <a:spcPct val="115000"/>
              </a:lnSpc>
              <a:spcBef>
                <a:spcPct val="20000"/>
              </a:spcBef>
              <a:buFontTx/>
              <a:buChar char="–"/>
            </a:pPr>
            <a:r>
              <a:rPr lang="zh-CN" altLang="en-US" sz="2000" dirty="0">
                <a:solidFill>
                  <a:srgbClr val="0000CC"/>
                </a:solidFill>
                <a:latin typeface="Arial" pitchFamily="34" charset="0"/>
              </a:rPr>
              <a:t>指令执行过程的控制方式，包括</a:t>
            </a:r>
            <a:r>
              <a:rPr lang="zh-CN" altLang="en-US" sz="2000" dirty="0">
                <a:solidFill>
                  <a:srgbClr val="CC3300"/>
                </a:solidFill>
                <a:latin typeface="Arial" pitchFamily="34" charset="0"/>
              </a:rPr>
              <a:t>程序计数器</a:t>
            </a:r>
            <a:r>
              <a:rPr lang="zh-CN" altLang="en-US" sz="2000" dirty="0">
                <a:solidFill>
                  <a:srgbClr val="0000CC"/>
                </a:solidFill>
                <a:latin typeface="Arial" pitchFamily="34" charset="0"/>
              </a:rPr>
              <a:t>、</a:t>
            </a:r>
            <a:r>
              <a:rPr lang="zh-CN" altLang="en-US" sz="2000" dirty="0">
                <a:solidFill>
                  <a:srgbClr val="CC3300"/>
                </a:solidFill>
                <a:latin typeface="Arial" pitchFamily="34" charset="0"/>
              </a:rPr>
              <a:t>条件码定义</a:t>
            </a:r>
            <a:r>
              <a:rPr lang="zh-CN" altLang="en-US" sz="2000" dirty="0">
                <a:solidFill>
                  <a:srgbClr val="0000CC"/>
                </a:solidFill>
                <a:latin typeface="Arial" pitchFamily="34" charset="0"/>
              </a:rPr>
              <a:t>等。</a:t>
            </a:r>
          </a:p>
        </p:txBody>
      </p:sp>
    </p:spTree>
    <p:extLst>
      <p:ext uri="{BB962C8B-B14F-4D97-AF65-F5344CB8AC3E}">
        <p14:creationId xmlns:p14="http://schemas.microsoft.com/office/powerpoint/2010/main" val="409780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44"/>
                                        </p:tgtEl>
                                        <p:attrNameLst>
                                          <p:attrName>style.visibility</p:attrName>
                                        </p:attrNameLst>
                                      </p:cBhvr>
                                      <p:to>
                                        <p:strVal val="visible"/>
                                      </p:to>
                                    </p:set>
                                    <p:animEffect transition="in" filter="blinds(horizontal)">
                                      <p:cBhvr>
                                        <p:cTn id="7" dur="500"/>
                                        <p:tgtEl>
                                          <p:spTgt spid="602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3"/>
          <p:cNvSpPr>
            <a:spLocks noGrp="1" noChangeArrowheads="1"/>
          </p:cNvSpPr>
          <p:nvPr>
            <p:ph type="title" idx="4294967295"/>
          </p:nvPr>
        </p:nvSpPr>
        <p:spPr>
          <a:xfrm>
            <a:off x="476250" y="98425"/>
            <a:ext cx="8229600" cy="561975"/>
          </a:xfrm>
        </p:spPr>
        <p:txBody>
          <a:bodyPr lIns="38100" tIns="38100" rIns="38100" bIns="38100"/>
          <a:lstStyle/>
          <a:p>
            <a:pPr marL="119063" indent="-119063" eaLnBrk="1" hangingPunct="1"/>
            <a:r>
              <a:rPr lang="zh-CN" altLang="en-US" sz="3200" smtClean="0"/>
              <a:t>高级语言程序转换为机器代码的过程</a:t>
            </a:r>
            <a:r>
              <a:rPr lang="zh-CN" altLang="en-US" smtClean="0"/>
              <a:t> </a:t>
            </a:r>
            <a:endParaRPr lang="en-US" altLang="zh-CN" smtClean="0"/>
          </a:p>
        </p:txBody>
      </p:sp>
      <p:sp>
        <p:nvSpPr>
          <p:cNvPr id="551941" name="Rectangle 4"/>
          <p:cNvSpPr>
            <a:spLocks noGrp="1" noChangeArrowheads="1"/>
          </p:cNvSpPr>
          <p:nvPr>
            <p:ph type="body" idx="4294967295"/>
          </p:nvPr>
        </p:nvSpPr>
        <p:spPr>
          <a:xfrm>
            <a:off x="385763" y="3608388"/>
            <a:ext cx="8408987" cy="3195637"/>
          </a:xfrm>
        </p:spPr>
        <p:txBody>
          <a:bodyPr lIns="38100" tIns="38100" rIns="38100" bIns="38100"/>
          <a:lstStyle/>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预处理</a:t>
            </a:r>
            <a:r>
              <a:rPr lang="zh-CN" altLang="en-US" sz="2200" smtClean="0">
                <a:latin typeface="微软雅黑" pitchFamily="34" charset="-122"/>
                <a:ea typeface="微软雅黑" pitchFamily="34" charset="-122"/>
              </a:rPr>
              <a:t>：在高级语言源程序中插入所有用</a:t>
            </a:r>
            <a:r>
              <a:rPr lang="en-US" altLang="zh-CN" sz="2200" smtClean="0">
                <a:latin typeface="微软雅黑" pitchFamily="34" charset="-122"/>
                <a:ea typeface="微软雅黑" pitchFamily="34" charset="-122"/>
              </a:rPr>
              <a:t>#include</a:t>
            </a:r>
            <a:r>
              <a:rPr lang="zh-CN" altLang="en-US" sz="2200" smtClean="0">
                <a:latin typeface="微软雅黑" pitchFamily="34" charset="-122"/>
                <a:ea typeface="微软雅黑" pitchFamily="34" charset="-122"/>
              </a:rPr>
              <a:t>命令指定的文件和用</a:t>
            </a:r>
            <a:r>
              <a:rPr lang="en-US" altLang="zh-CN" sz="2200" smtClean="0">
                <a:latin typeface="微软雅黑" pitchFamily="34" charset="-122"/>
                <a:ea typeface="微软雅黑" pitchFamily="34" charset="-122"/>
              </a:rPr>
              <a:t>#define</a:t>
            </a:r>
            <a:r>
              <a:rPr lang="zh-CN" altLang="en-US" sz="2200" smtClean="0">
                <a:latin typeface="微软雅黑" pitchFamily="34" charset="-122"/>
                <a:ea typeface="微软雅黑" pitchFamily="34" charset="-122"/>
              </a:rPr>
              <a:t>声明指定的宏。</a:t>
            </a:r>
          </a:p>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编译</a:t>
            </a:r>
            <a:r>
              <a:rPr lang="zh-CN" altLang="en-US" sz="2200" smtClean="0">
                <a:latin typeface="微软雅黑" pitchFamily="34" charset="-122"/>
                <a:ea typeface="微软雅黑" pitchFamily="34" charset="-122"/>
              </a:rPr>
              <a:t>：将预处理后的源程序文件编译生成相应的</a:t>
            </a:r>
            <a:r>
              <a:rPr lang="zh-CN" altLang="en-US" sz="2200" smtClean="0">
                <a:solidFill>
                  <a:srgbClr val="008000"/>
                </a:solidFill>
                <a:latin typeface="微软雅黑" pitchFamily="34" charset="-122"/>
                <a:ea typeface="微软雅黑" pitchFamily="34" charset="-122"/>
              </a:rPr>
              <a:t>汇编语言程序</a:t>
            </a:r>
            <a:r>
              <a:rPr lang="zh-CN" altLang="en-US" sz="2200" smtClean="0">
                <a:latin typeface="微软雅黑" pitchFamily="34" charset="-122"/>
                <a:ea typeface="微软雅黑" pitchFamily="34" charset="-122"/>
              </a:rPr>
              <a:t>。</a:t>
            </a:r>
          </a:p>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汇编</a:t>
            </a:r>
            <a:r>
              <a:rPr lang="zh-CN" altLang="en-US" sz="2200" smtClean="0">
                <a:latin typeface="微软雅黑" pitchFamily="34" charset="-122"/>
                <a:ea typeface="微软雅黑" pitchFamily="34" charset="-122"/>
              </a:rPr>
              <a:t>：由</a:t>
            </a:r>
            <a:r>
              <a:rPr lang="zh-CN" altLang="en-US" sz="2200" smtClean="0">
                <a:solidFill>
                  <a:srgbClr val="008000"/>
                </a:solidFill>
                <a:latin typeface="微软雅黑" pitchFamily="34" charset="-122"/>
                <a:ea typeface="微软雅黑" pitchFamily="34" charset="-122"/>
              </a:rPr>
              <a:t>汇编程序</a:t>
            </a:r>
            <a:r>
              <a:rPr lang="zh-CN" altLang="en-US" sz="2200" smtClean="0">
                <a:latin typeface="微软雅黑" pitchFamily="34" charset="-122"/>
                <a:ea typeface="微软雅黑" pitchFamily="34" charset="-122"/>
              </a:rPr>
              <a:t>将</a:t>
            </a:r>
            <a:r>
              <a:rPr lang="zh-CN" altLang="en-US" sz="2200" smtClean="0">
                <a:solidFill>
                  <a:srgbClr val="008000"/>
                </a:solidFill>
                <a:latin typeface="微软雅黑" pitchFamily="34" charset="-122"/>
                <a:ea typeface="微软雅黑" pitchFamily="34" charset="-122"/>
              </a:rPr>
              <a:t>汇编语言源程序</a:t>
            </a:r>
            <a:r>
              <a:rPr lang="zh-CN" altLang="en-US" sz="2200" smtClean="0">
                <a:latin typeface="微软雅黑" pitchFamily="34" charset="-122"/>
                <a:ea typeface="微软雅黑" pitchFamily="34" charset="-122"/>
              </a:rPr>
              <a:t>文件转换为</a:t>
            </a:r>
            <a:r>
              <a:rPr lang="zh-CN" altLang="en-US" sz="2200" smtClean="0">
                <a:solidFill>
                  <a:srgbClr val="008000"/>
                </a:solidFill>
                <a:latin typeface="微软雅黑" pitchFamily="34" charset="-122"/>
                <a:ea typeface="微软雅黑" pitchFamily="34" charset="-122"/>
              </a:rPr>
              <a:t>可重定位的机器语言目标代码文件</a:t>
            </a:r>
            <a:r>
              <a:rPr lang="zh-CN" altLang="en-US" sz="2200" smtClean="0">
                <a:latin typeface="微软雅黑" pitchFamily="34" charset="-122"/>
                <a:ea typeface="微软雅黑" pitchFamily="34" charset="-122"/>
              </a:rPr>
              <a:t>。</a:t>
            </a:r>
          </a:p>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链接</a:t>
            </a:r>
            <a:r>
              <a:rPr lang="zh-CN" altLang="en-US" sz="2200" smtClean="0">
                <a:latin typeface="微软雅黑" pitchFamily="34" charset="-122"/>
                <a:ea typeface="微软雅黑" pitchFamily="34" charset="-122"/>
              </a:rPr>
              <a:t>：由链接器将多个可重定位的机器语言目标文件以及库例程（如</a:t>
            </a:r>
            <a:r>
              <a:rPr lang="en-US" altLang="zh-CN" sz="2200" smtClean="0">
                <a:latin typeface="微软雅黑" pitchFamily="34" charset="-122"/>
                <a:ea typeface="微软雅黑" pitchFamily="34" charset="-122"/>
              </a:rPr>
              <a:t>printf()</a:t>
            </a:r>
            <a:r>
              <a:rPr lang="zh-CN" altLang="en-US" sz="2200" smtClean="0">
                <a:latin typeface="微软雅黑" pitchFamily="34" charset="-122"/>
                <a:ea typeface="微软雅黑" pitchFamily="34" charset="-122"/>
              </a:rPr>
              <a:t>库函数）链接起来，生成最终的</a:t>
            </a:r>
            <a:r>
              <a:rPr lang="zh-CN" altLang="en-US" sz="2200" smtClean="0">
                <a:solidFill>
                  <a:srgbClr val="008000"/>
                </a:solidFill>
                <a:latin typeface="微软雅黑" pitchFamily="34" charset="-122"/>
                <a:ea typeface="微软雅黑" pitchFamily="34" charset="-122"/>
              </a:rPr>
              <a:t>可执行目标文件</a:t>
            </a:r>
            <a:r>
              <a:rPr lang="zh-CN" altLang="en-US" sz="2200" smtClean="0">
                <a:latin typeface="微软雅黑" pitchFamily="34" charset="-122"/>
                <a:ea typeface="微软雅黑" pitchFamily="34" charset="-122"/>
              </a:rPr>
              <a:t>。 </a:t>
            </a:r>
            <a:endParaRPr lang="en-US" altLang="zh-CN" smtClean="0">
              <a:latin typeface="微软雅黑" pitchFamily="34" charset="-122"/>
              <a:ea typeface="微软雅黑" pitchFamily="34" charset="-122"/>
            </a:endParaRPr>
          </a:p>
        </p:txBody>
      </p:sp>
      <p:pic>
        <p:nvPicPr>
          <p:cNvPr id="551944" name="Picture 8"/>
          <p:cNvPicPr>
            <a:picLocks noChangeAspect="1" noChangeArrowheads="1"/>
          </p:cNvPicPr>
          <p:nvPr/>
        </p:nvPicPr>
        <p:blipFill>
          <a:blip r:embed="rId2"/>
          <a:srcRect/>
          <a:stretch>
            <a:fillRect/>
          </a:stretch>
        </p:blipFill>
        <p:spPr bwMode="auto">
          <a:xfrm>
            <a:off x="0" y="728663"/>
            <a:ext cx="9144000" cy="2879725"/>
          </a:xfrm>
          <a:prstGeom prst="rect">
            <a:avLst/>
          </a:prstGeom>
          <a:noFill/>
        </p:spPr>
      </p:pic>
      <p:sp>
        <p:nvSpPr>
          <p:cNvPr id="551945" name="Text Box 9"/>
          <p:cNvSpPr txBox="1">
            <a:spLocks noChangeArrowheads="1"/>
          </p:cNvSpPr>
          <p:nvPr/>
        </p:nvSpPr>
        <p:spPr bwMode="auto">
          <a:xfrm>
            <a:off x="161925" y="857250"/>
            <a:ext cx="5445125"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3300"/>
                </a:solidFill>
              </a:rPr>
              <a:t>用</a:t>
            </a:r>
            <a:r>
              <a:rPr lang="en-US" altLang="zh-CN" sz="2400">
                <a:solidFill>
                  <a:srgbClr val="FF3300"/>
                </a:solidFill>
              </a:rPr>
              <a:t>GCC</a:t>
            </a:r>
            <a:r>
              <a:rPr lang="zh-CN" altLang="en-US" sz="2400">
                <a:solidFill>
                  <a:srgbClr val="FF3300"/>
                </a:solidFill>
              </a:rPr>
              <a:t>编译器套件进行转换的过程</a:t>
            </a:r>
          </a:p>
        </p:txBody>
      </p:sp>
    </p:spTree>
    <p:extLst>
      <p:ext uri="{BB962C8B-B14F-4D97-AF65-F5344CB8AC3E}">
        <p14:creationId xmlns:p14="http://schemas.microsoft.com/office/powerpoint/2010/main" val="1240936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1941">
                                            <p:txEl>
                                              <p:pRg st="0" end="0"/>
                                            </p:txEl>
                                          </p:spTgt>
                                        </p:tgtEl>
                                        <p:attrNameLst>
                                          <p:attrName>style.visibility</p:attrName>
                                        </p:attrNameLst>
                                      </p:cBhvr>
                                      <p:to>
                                        <p:strVal val="visible"/>
                                      </p:to>
                                    </p:set>
                                    <p:animEffect transition="in" filter="blinds(horizontal)">
                                      <p:cBhvr>
                                        <p:cTn id="7" dur="500"/>
                                        <p:tgtEl>
                                          <p:spTgt spid="5519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1941">
                                            <p:txEl>
                                              <p:pRg st="1" end="1"/>
                                            </p:txEl>
                                          </p:spTgt>
                                        </p:tgtEl>
                                        <p:attrNameLst>
                                          <p:attrName>style.visibility</p:attrName>
                                        </p:attrNameLst>
                                      </p:cBhvr>
                                      <p:to>
                                        <p:strVal val="visible"/>
                                      </p:to>
                                    </p:set>
                                    <p:animEffect transition="in" filter="blinds(horizontal)">
                                      <p:cBhvr>
                                        <p:cTn id="12" dur="500"/>
                                        <p:tgtEl>
                                          <p:spTgt spid="5519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1941">
                                            <p:txEl>
                                              <p:pRg st="2" end="2"/>
                                            </p:txEl>
                                          </p:spTgt>
                                        </p:tgtEl>
                                        <p:attrNameLst>
                                          <p:attrName>style.visibility</p:attrName>
                                        </p:attrNameLst>
                                      </p:cBhvr>
                                      <p:to>
                                        <p:strVal val="visible"/>
                                      </p:to>
                                    </p:set>
                                    <p:animEffect transition="in" filter="blinds(horizontal)">
                                      <p:cBhvr>
                                        <p:cTn id="17" dur="500"/>
                                        <p:tgtEl>
                                          <p:spTgt spid="5519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1941">
                                            <p:txEl>
                                              <p:pRg st="3" end="3"/>
                                            </p:txEl>
                                          </p:spTgt>
                                        </p:tgtEl>
                                        <p:attrNameLst>
                                          <p:attrName>style.visibility</p:attrName>
                                        </p:attrNameLst>
                                      </p:cBhvr>
                                      <p:to>
                                        <p:strVal val="visible"/>
                                      </p:to>
                                    </p:set>
                                    <p:animEffect transition="in" filter="blinds(horizontal)">
                                      <p:cBhvr>
                                        <p:cTn id="22" dur="500"/>
                                        <p:tgtEl>
                                          <p:spTgt spid="5519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457200" y="98425"/>
            <a:ext cx="8229600" cy="561975"/>
          </a:xfrm>
        </p:spPr>
        <p:txBody>
          <a:bodyPr/>
          <a:lstStyle/>
          <a:p>
            <a:r>
              <a:rPr lang="en-US" altLang="zh-CN" sz="3600" smtClean="0"/>
              <a:t>                GCC</a:t>
            </a:r>
            <a:r>
              <a:rPr lang="zh-CN" altLang="en-US" sz="3600" smtClean="0"/>
              <a:t>使用举例</a:t>
            </a:r>
          </a:p>
        </p:txBody>
      </p:sp>
      <p:sp>
        <p:nvSpPr>
          <p:cNvPr id="605187" name="Rectangle 3"/>
          <p:cNvSpPr>
            <a:spLocks noGrp="1" noChangeArrowheads="1"/>
          </p:cNvSpPr>
          <p:nvPr>
            <p:ph type="body" idx="1"/>
          </p:nvPr>
        </p:nvSpPr>
        <p:spPr>
          <a:xfrm>
            <a:off x="1062038" y="684213"/>
            <a:ext cx="7978775" cy="1711325"/>
          </a:xfrm>
        </p:spPr>
        <p:txBody>
          <a:bodyPr/>
          <a:lstStyle/>
          <a:p>
            <a:pPr>
              <a:lnSpc>
                <a:spcPct val="105000"/>
              </a:lnSpc>
            </a:pPr>
            <a:r>
              <a:rPr lang="zh-CN" altLang="en-US" sz="2000" smtClean="0">
                <a:latin typeface="微软雅黑" pitchFamily="34" charset="-122"/>
                <a:ea typeface="微软雅黑" pitchFamily="34" charset="-122"/>
              </a:rPr>
              <a:t>两个源程序文件</a:t>
            </a:r>
            <a:r>
              <a:rPr lang="en-US" altLang="zh-CN" sz="2000" smtClean="0">
                <a:latin typeface="微软雅黑" pitchFamily="34" charset="-122"/>
                <a:ea typeface="微软雅黑" pitchFamily="34" charset="-122"/>
              </a:rPr>
              <a:t>test1.c</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test2.c</a:t>
            </a:r>
            <a:r>
              <a:rPr lang="zh-CN" altLang="en-US" sz="2000" smtClean="0">
                <a:latin typeface="微软雅黑" pitchFamily="34" charset="-122"/>
                <a:ea typeface="微软雅黑" pitchFamily="34" charset="-122"/>
              </a:rPr>
              <a:t>，最终生成可执行文件为</a:t>
            </a:r>
            <a:r>
              <a:rPr lang="en-US" altLang="zh-CN" sz="2000" smtClean="0">
                <a:latin typeface="微软雅黑" pitchFamily="34" charset="-122"/>
                <a:ea typeface="微软雅黑" pitchFamily="34" charset="-122"/>
              </a:rPr>
              <a:t>test</a:t>
            </a:r>
          </a:p>
          <a:p>
            <a:pPr lvl="1">
              <a:lnSpc>
                <a:spcPct val="105000"/>
              </a:lnSpc>
              <a:buFontTx/>
              <a:buNone/>
            </a:pPr>
            <a:r>
              <a:rPr lang="en-US" altLang="zh-CN" sz="1800" smtClean="0">
                <a:latin typeface="微软雅黑" pitchFamily="34" charset="-122"/>
                <a:ea typeface="微软雅黑" pitchFamily="34" charset="-122"/>
              </a:rPr>
              <a:t>gcc -O1 test1.c test2.c -o test</a:t>
            </a:r>
          </a:p>
          <a:p>
            <a:pPr>
              <a:lnSpc>
                <a:spcPct val="105000"/>
              </a:lnSpc>
            </a:pPr>
            <a:r>
              <a:rPr lang="zh-CN" altLang="en-US" sz="2000" smtClean="0">
                <a:latin typeface="微软雅黑" pitchFamily="34" charset="-122"/>
                <a:ea typeface="微软雅黑" pitchFamily="34" charset="-122"/>
              </a:rPr>
              <a:t>选项</a:t>
            </a:r>
            <a:r>
              <a:rPr lang="en-US" altLang="zh-CN" sz="2000" smtClean="0">
                <a:latin typeface="微软雅黑" pitchFamily="34" charset="-122"/>
                <a:ea typeface="微软雅黑" pitchFamily="34" charset="-122"/>
              </a:rPr>
              <a:t>-O1</a:t>
            </a:r>
            <a:r>
              <a:rPr lang="zh-CN" altLang="en-US" sz="2000" smtClean="0">
                <a:latin typeface="微软雅黑" pitchFamily="34" charset="-122"/>
                <a:ea typeface="微软雅黑" pitchFamily="34" charset="-122"/>
              </a:rPr>
              <a:t>表示一级优化，</a:t>
            </a:r>
            <a:r>
              <a:rPr lang="en-US" altLang="zh-CN" sz="2000" smtClean="0">
                <a:latin typeface="微软雅黑" pitchFamily="34" charset="-122"/>
                <a:ea typeface="微软雅黑" pitchFamily="34" charset="-122"/>
              </a:rPr>
              <a:t>-O2</a:t>
            </a:r>
            <a:r>
              <a:rPr lang="zh-CN" altLang="en-US" sz="2000" smtClean="0">
                <a:latin typeface="微软雅黑" pitchFamily="34" charset="-122"/>
                <a:ea typeface="微软雅黑" pitchFamily="34" charset="-122"/>
              </a:rPr>
              <a:t>为二级优化，选项</a:t>
            </a:r>
            <a:r>
              <a:rPr lang="en-US" altLang="zh-CN" sz="2000" smtClean="0">
                <a:latin typeface="微软雅黑" pitchFamily="34" charset="-122"/>
                <a:ea typeface="微软雅黑" pitchFamily="34" charset="-122"/>
              </a:rPr>
              <a:t>-o</a:t>
            </a:r>
            <a:r>
              <a:rPr lang="zh-CN" altLang="en-US" sz="2000" smtClean="0">
                <a:latin typeface="微软雅黑" pitchFamily="34" charset="-122"/>
                <a:ea typeface="微软雅黑" pitchFamily="34" charset="-122"/>
              </a:rPr>
              <a:t>指出输出文件名</a:t>
            </a:r>
            <a:endParaRPr lang="en-US" altLang="zh-CN" sz="2000" smtClean="0">
              <a:latin typeface="微软雅黑" pitchFamily="34" charset="-122"/>
              <a:ea typeface="微软雅黑" pitchFamily="34" charset="-122"/>
            </a:endParaRPr>
          </a:p>
          <a:p>
            <a:pPr>
              <a:lnSpc>
                <a:spcPct val="105000"/>
              </a:lnSpc>
            </a:pPr>
            <a:r>
              <a:rPr lang="zh-CN" altLang="en-US" sz="2000" smtClean="0">
                <a:latin typeface="微软雅黑" pitchFamily="34" charset="-122"/>
                <a:ea typeface="微软雅黑" pitchFamily="34" charset="-122"/>
              </a:rPr>
              <a:t>目标文件可用“</a:t>
            </a:r>
            <a:r>
              <a:rPr lang="en-US" altLang="zh-CN" smtClean="0"/>
              <a:t>objdump -d test.o” </a:t>
            </a:r>
            <a:r>
              <a:rPr lang="zh-CN" altLang="en-US" sz="2000" smtClean="0">
                <a:solidFill>
                  <a:srgbClr val="FF3300"/>
                </a:solidFill>
                <a:latin typeface="微软雅黑" pitchFamily="34" charset="-122"/>
                <a:ea typeface="微软雅黑" pitchFamily="34" charset="-122"/>
              </a:rPr>
              <a:t>反汇编</a:t>
            </a:r>
            <a:r>
              <a:rPr lang="zh-CN" altLang="en-US" sz="2000" smtClean="0">
                <a:latin typeface="微软雅黑" pitchFamily="34" charset="-122"/>
                <a:ea typeface="微软雅黑" pitchFamily="34" charset="-122"/>
              </a:rPr>
              <a:t>为</a:t>
            </a:r>
            <a:r>
              <a:rPr lang="zh-CN" altLang="en-US" sz="2000" smtClean="0">
                <a:solidFill>
                  <a:srgbClr val="FF3300"/>
                </a:solidFill>
                <a:latin typeface="微软雅黑" pitchFamily="34" charset="-122"/>
                <a:ea typeface="微软雅黑" pitchFamily="34" charset="-122"/>
              </a:rPr>
              <a:t>汇编语言程序</a:t>
            </a:r>
          </a:p>
        </p:txBody>
      </p:sp>
      <p:pic>
        <p:nvPicPr>
          <p:cNvPr id="605188" name="Picture 4"/>
          <p:cNvPicPr>
            <a:picLocks noChangeAspect="1" noChangeArrowheads="1"/>
          </p:cNvPicPr>
          <p:nvPr/>
        </p:nvPicPr>
        <p:blipFill>
          <a:blip r:embed="rId2"/>
          <a:srcRect/>
          <a:stretch>
            <a:fillRect/>
          </a:stretch>
        </p:blipFill>
        <p:spPr bwMode="auto">
          <a:xfrm>
            <a:off x="46038" y="53975"/>
            <a:ext cx="3176587" cy="2835275"/>
          </a:xfrm>
          <a:prstGeom prst="rect">
            <a:avLst/>
          </a:prstGeom>
          <a:noFill/>
          <a:ln w="9525">
            <a:noFill/>
            <a:miter lim="800000"/>
            <a:headEnd/>
            <a:tailEnd/>
          </a:ln>
        </p:spPr>
      </p:pic>
      <p:sp>
        <p:nvSpPr>
          <p:cNvPr id="605191" name="Rectangle 7"/>
          <p:cNvSpPr>
            <a:spLocks noChangeArrowheads="1"/>
          </p:cNvSpPr>
          <p:nvPr/>
        </p:nvSpPr>
        <p:spPr bwMode="auto">
          <a:xfrm>
            <a:off x="71438" y="3736975"/>
            <a:ext cx="3270250" cy="3113088"/>
          </a:xfrm>
          <a:prstGeom prst="rect">
            <a:avLst/>
          </a:prstGeom>
          <a:noFill/>
          <a:ln w="9525">
            <a:noFill/>
            <a:miter lim="800000"/>
            <a:headEnd/>
            <a:tailEnd/>
          </a:ln>
          <a:effectLst/>
        </p:spPr>
        <p:txBody>
          <a:bodyPr anchor="ctr">
            <a:spAutoFit/>
          </a:bodyPr>
          <a:lstStyle/>
          <a:p>
            <a:pPr indent="288925" eaLnBrk="1" hangingPunct="1"/>
            <a:r>
              <a:rPr lang="en-US" altLang="zh-CN" dirty="0">
                <a:latin typeface="Arial" pitchFamily="34" charset="0"/>
                <a:ea typeface="宋体" pitchFamily="2" charset="-122"/>
              </a:rPr>
              <a:t>add: </a:t>
            </a:r>
          </a:p>
          <a:p>
            <a:pPr indent="288925" eaLnBrk="1" hangingPunct="1"/>
            <a:r>
              <a:rPr lang="en-US" altLang="zh-CN" dirty="0" err="1">
                <a:latin typeface="Arial" pitchFamily="34" charset="0"/>
                <a:ea typeface="宋体" pitchFamily="2" charset="-122"/>
              </a:rPr>
              <a:t>pushl</a:t>
            </a:r>
            <a:r>
              <a:rPr lang="en-US" altLang="zh-CN" dirty="0">
                <a:latin typeface="Arial" pitchFamily="34" charset="0"/>
                <a:ea typeface="宋体" pitchFamily="2" charset="-122"/>
              </a:rPr>
              <a:t>	%</a:t>
            </a:r>
            <a:r>
              <a:rPr lang="en-US" altLang="zh-CN" dirty="0" err="1">
                <a:latin typeface="Arial" pitchFamily="34" charset="0"/>
                <a:ea typeface="宋体" pitchFamily="2" charset="-122"/>
              </a:rPr>
              <a:t>ebp</a:t>
            </a:r>
            <a:endParaRPr lang="en-US" altLang="zh-CN" dirty="0">
              <a:latin typeface="Arial" pitchFamily="34" charset="0"/>
              <a:ea typeface="宋体" pitchFamily="2" charset="-122"/>
            </a:endParaRPr>
          </a:p>
          <a:p>
            <a:pPr indent="288925" eaLnBrk="1" hangingPunct="1"/>
            <a:r>
              <a:rPr lang="en-US" altLang="zh-CN" dirty="0" err="1" smtClean="0">
                <a:latin typeface="Arial" pitchFamily="34" charset="0"/>
                <a:ea typeface="宋体" pitchFamily="2" charset="-122"/>
              </a:rPr>
              <a:t>movl</a:t>
            </a:r>
            <a:r>
              <a:rPr lang="en-US" altLang="zh-CN" dirty="0">
                <a:latin typeface="Arial" pitchFamily="34" charset="0"/>
                <a:ea typeface="宋体" pitchFamily="2" charset="-122"/>
              </a:rPr>
              <a:t>	%</a:t>
            </a:r>
            <a:r>
              <a:rPr lang="en-US" altLang="zh-CN" dirty="0" err="1">
                <a:latin typeface="Arial" pitchFamily="34" charset="0"/>
                <a:ea typeface="宋体" pitchFamily="2" charset="-122"/>
              </a:rPr>
              <a:t>esp</a:t>
            </a:r>
            <a:r>
              <a:rPr lang="en-US" altLang="zh-CN" dirty="0">
                <a:latin typeface="Arial" pitchFamily="34" charset="0"/>
                <a:ea typeface="宋体" pitchFamily="2" charset="-122"/>
              </a:rPr>
              <a:t>, %</a:t>
            </a:r>
            <a:r>
              <a:rPr lang="en-US" altLang="zh-CN" dirty="0" err="1">
                <a:latin typeface="Arial" pitchFamily="34" charset="0"/>
                <a:ea typeface="宋体" pitchFamily="2" charset="-122"/>
              </a:rPr>
              <a:t>ebp</a:t>
            </a:r>
            <a:endParaRPr lang="en-US" altLang="zh-CN" dirty="0">
              <a:latin typeface="Arial" pitchFamily="34" charset="0"/>
              <a:ea typeface="宋体" pitchFamily="2" charset="-122"/>
            </a:endParaRPr>
          </a:p>
          <a:p>
            <a:pPr indent="288925" eaLnBrk="1" hangingPunct="1"/>
            <a:r>
              <a:rPr lang="en-US" altLang="zh-CN" dirty="0" err="1">
                <a:latin typeface="Arial" pitchFamily="34" charset="0"/>
                <a:ea typeface="宋体" pitchFamily="2" charset="-122"/>
              </a:rPr>
              <a:t>subl</a:t>
            </a:r>
            <a:r>
              <a:rPr lang="en-US" altLang="zh-CN" dirty="0">
                <a:latin typeface="Arial" pitchFamily="34" charset="0"/>
                <a:ea typeface="宋体" pitchFamily="2" charset="-122"/>
              </a:rPr>
              <a:t> 	$16, %</a:t>
            </a:r>
            <a:r>
              <a:rPr lang="en-US" altLang="zh-CN" dirty="0" err="1">
                <a:latin typeface="Arial" pitchFamily="34" charset="0"/>
                <a:ea typeface="宋体" pitchFamily="2" charset="-122"/>
              </a:rPr>
              <a:t>esp</a:t>
            </a:r>
            <a:r>
              <a:rPr lang="en-US" altLang="zh-CN" dirty="0">
                <a:latin typeface="Arial" pitchFamily="34" charset="0"/>
                <a:ea typeface="宋体" pitchFamily="2" charset="-122"/>
              </a:rPr>
              <a:t> </a:t>
            </a:r>
          </a:p>
          <a:p>
            <a:pPr indent="288925" eaLnBrk="1" hangingPunct="1"/>
            <a:r>
              <a:rPr lang="en-US" altLang="zh-CN" dirty="0" err="1">
                <a:latin typeface="Arial" pitchFamily="34" charset="0"/>
                <a:ea typeface="宋体" pitchFamily="2" charset="-122"/>
              </a:rPr>
              <a:t>movl</a:t>
            </a:r>
            <a:r>
              <a:rPr lang="en-US" altLang="zh-CN" dirty="0">
                <a:latin typeface="Arial" pitchFamily="34" charset="0"/>
                <a:ea typeface="宋体" pitchFamily="2" charset="-122"/>
              </a:rPr>
              <a:t>	12(%</a:t>
            </a:r>
            <a:r>
              <a:rPr lang="en-US" altLang="zh-CN" dirty="0" err="1">
                <a:latin typeface="Arial" pitchFamily="34" charset="0"/>
                <a:ea typeface="宋体" pitchFamily="2" charset="-122"/>
              </a:rPr>
              <a:t>ebp</a:t>
            </a:r>
            <a:r>
              <a:rPr lang="en-US" altLang="zh-CN" dirty="0">
                <a:latin typeface="Arial" pitchFamily="34" charset="0"/>
                <a:ea typeface="宋体" pitchFamily="2" charset="-122"/>
              </a:rPr>
              <a:t>), %</a:t>
            </a:r>
            <a:r>
              <a:rPr lang="en-US" altLang="zh-CN" dirty="0" err="1">
                <a:latin typeface="Arial" pitchFamily="34" charset="0"/>
                <a:ea typeface="宋体" pitchFamily="2" charset="-122"/>
              </a:rPr>
              <a:t>eax</a:t>
            </a:r>
            <a:endParaRPr lang="en-US" altLang="zh-CN" dirty="0">
              <a:latin typeface="Arial" pitchFamily="34" charset="0"/>
              <a:ea typeface="宋体" pitchFamily="2" charset="-122"/>
            </a:endParaRPr>
          </a:p>
          <a:p>
            <a:pPr indent="288925" eaLnBrk="1" hangingPunct="1"/>
            <a:r>
              <a:rPr lang="en-US" altLang="zh-CN" dirty="0" err="1">
                <a:latin typeface="Arial" pitchFamily="34" charset="0"/>
                <a:ea typeface="宋体" pitchFamily="2" charset="-122"/>
              </a:rPr>
              <a:t>movl</a:t>
            </a:r>
            <a:r>
              <a:rPr lang="en-US" altLang="zh-CN" dirty="0">
                <a:latin typeface="Arial" pitchFamily="34" charset="0"/>
                <a:ea typeface="宋体" pitchFamily="2" charset="-122"/>
              </a:rPr>
              <a:t>	8(%</a:t>
            </a:r>
            <a:r>
              <a:rPr lang="en-US" altLang="zh-CN" dirty="0" err="1">
                <a:latin typeface="Arial" pitchFamily="34" charset="0"/>
                <a:ea typeface="宋体" pitchFamily="2" charset="-122"/>
              </a:rPr>
              <a:t>ebp</a:t>
            </a:r>
            <a:r>
              <a:rPr lang="en-US" altLang="zh-CN" dirty="0">
                <a:latin typeface="Arial" pitchFamily="34" charset="0"/>
                <a:ea typeface="宋体" pitchFamily="2" charset="-122"/>
              </a:rPr>
              <a:t>), %</a:t>
            </a:r>
            <a:r>
              <a:rPr lang="en-US" altLang="zh-CN" dirty="0" err="1">
                <a:latin typeface="Arial" pitchFamily="34" charset="0"/>
                <a:ea typeface="宋体" pitchFamily="2" charset="-122"/>
              </a:rPr>
              <a:t>edx</a:t>
            </a:r>
            <a:endParaRPr lang="en-US" altLang="zh-CN" dirty="0">
              <a:latin typeface="Arial" pitchFamily="34" charset="0"/>
              <a:ea typeface="宋体" pitchFamily="2" charset="-122"/>
            </a:endParaRPr>
          </a:p>
          <a:p>
            <a:pPr indent="288925" eaLnBrk="1" hangingPunct="1"/>
            <a:r>
              <a:rPr lang="en-US" altLang="zh-CN" dirty="0" err="1">
                <a:latin typeface="Arial" pitchFamily="34" charset="0"/>
                <a:ea typeface="宋体" pitchFamily="2" charset="-122"/>
              </a:rPr>
              <a:t>leal</a:t>
            </a:r>
            <a:r>
              <a:rPr lang="en-US" altLang="zh-CN" dirty="0">
                <a:latin typeface="Arial" pitchFamily="34" charset="0"/>
                <a:ea typeface="宋体" pitchFamily="2" charset="-122"/>
              </a:rPr>
              <a:t>  	(%</a:t>
            </a:r>
            <a:r>
              <a:rPr lang="en-US" altLang="zh-CN" dirty="0" err="1">
                <a:latin typeface="Arial" pitchFamily="34" charset="0"/>
                <a:ea typeface="宋体" pitchFamily="2" charset="-122"/>
              </a:rPr>
              <a:t>edx</a:t>
            </a:r>
            <a:r>
              <a:rPr lang="en-US" altLang="zh-CN" dirty="0">
                <a:latin typeface="Arial" pitchFamily="34" charset="0"/>
                <a:ea typeface="宋体" pitchFamily="2" charset="-122"/>
              </a:rPr>
              <a:t>, %</a:t>
            </a:r>
            <a:r>
              <a:rPr lang="en-US" altLang="zh-CN" dirty="0" err="1">
                <a:latin typeface="Arial" pitchFamily="34" charset="0"/>
                <a:ea typeface="宋体" pitchFamily="2" charset="-122"/>
              </a:rPr>
              <a:t>eax</a:t>
            </a:r>
            <a:r>
              <a:rPr lang="en-US" altLang="zh-CN" dirty="0">
                <a:latin typeface="Arial" pitchFamily="34" charset="0"/>
                <a:ea typeface="宋体" pitchFamily="2" charset="-122"/>
              </a:rPr>
              <a:t>), %</a:t>
            </a:r>
            <a:r>
              <a:rPr lang="en-US" altLang="zh-CN" dirty="0" err="1">
                <a:latin typeface="Arial" pitchFamily="34" charset="0"/>
                <a:ea typeface="宋体" pitchFamily="2" charset="-122"/>
              </a:rPr>
              <a:t>eax</a:t>
            </a:r>
            <a:endParaRPr lang="en-US" altLang="zh-CN" dirty="0">
              <a:latin typeface="Arial" pitchFamily="34" charset="0"/>
              <a:ea typeface="宋体" pitchFamily="2" charset="-122"/>
            </a:endParaRPr>
          </a:p>
          <a:p>
            <a:pPr indent="288925" eaLnBrk="1" hangingPunct="1"/>
            <a:r>
              <a:rPr lang="en-US" altLang="zh-CN" dirty="0" err="1">
                <a:latin typeface="Arial" pitchFamily="34" charset="0"/>
                <a:ea typeface="宋体" pitchFamily="2" charset="-122"/>
              </a:rPr>
              <a:t>movl</a:t>
            </a:r>
            <a:r>
              <a:rPr lang="en-US" altLang="zh-CN" dirty="0">
                <a:latin typeface="Arial" pitchFamily="34" charset="0"/>
                <a:ea typeface="宋体" pitchFamily="2" charset="-122"/>
              </a:rPr>
              <a:t>	%</a:t>
            </a:r>
            <a:r>
              <a:rPr lang="en-US" altLang="zh-CN" dirty="0" err="1">
                <a:latin typeface="Arial" pitchFamily="34" charset="0"/>
                <a:ea typeface="宋体" pitchFamily="2" charset="-122"/>
              </a:rPr>
              <a:t>eax</a:t>
            </a:r>
            <a:r>
              <a:rPr lang="en-US" altLang="zh-CN" dirty="0">
                <a:latin typeface="Arial" pitchFamily="34" charset="0"/>
                <a:ea typeface="宋体" pitchFamily="2" charset="-122"/>
              </a:rPr>
              <a:t>, -4(%</a:t>
            </a:r>
            <a:r>
              <a:rPr lang="en-US" altLang="zh-CN" dirty="0" err="1">
                <a:latin typeface="Arial" pitchFamily="34" charset="0"/>
                <a:ea typeface="宋体" pitchFamily="2" charset="-122"/>
              </a:rPr>
              <a:t>ebp</a:t>
            </a:r>
            <a:r>
              <a:rPr lang="en-US" altLang="zh-CN" dirty="0">
                <a:latin typeface="Arial" pitchFamily="34" charset="0"/>
                <a:ea typeface="宋体" pitchFamily="2" charset="-122"/>
              </a:rPr>
              <a:t>)</a:t>
            </a:r>
          </a:p>
          <a:p>
            <a:pPr indent="288925" eaLnBrk="1" hangingPunct="1"/>
            <a:r>
              <a:rPr lang="en-US" altLang="zh-CN" dirty="0" err="1">
                <a:latin typeface="Arial" pitchFamily="34" charset="0"/>
                <a:ea typeface="宋体" pitchFamily="2" charset="-122"/>
              </a:rPr>
              <a:t>movl</a:t>
            </a:r>
            <a:r>
              <a:rPr lang="en-US" altLang="zh-CN" dirty="0">
                <a:latin typeface="Arial" pitchFamily="34" charset="0"/>
                <a:ea typeface="宋体" pitchFamily="2" charset="-122"/>
              </a:rPr>
              <a:t>	-4(%</a:t>
            </a:r>
            <a:r>
              <a:rPr lang="en-US" altLang="zh-CN" dirty="0" err="1">
                <a:latin typeface="Arial" pitchFamily="34" charset="0"/>
                <a:ea typeface="宋体" pitchFamily="2" charset="-122"/>
              </a:rPr>
              <a:t>ebp</a:t>
            </a:r>
            <a:r>
              <a:rPr lang="en-US" altLang="zh-CN" dirty="0">
                <a:latin typeface="Arial" pitchFamily="34" charset="0"/>
                <a:ea typeface="宋体" pitchFamily="2" charset="-122"/>
              </a:rPr>
              <a:t>), %</a:t>
            </a:r>
            <a:r>
              <a:rPr lang="en-US" altLang="zh-CN" dirty="0" err="1">
                <a:latin typeface="Arial" pitchFamily="34" charset="0"/>
                <a:ea typeface="宋体" pitchFamily="2" charset="-122"/>
              </a:rPr>
              <a:t>eax</a:t>
            </a:r>
            <a:endParaRPr lang="en-US" altLang="zh-CN" dirty="0">
              <a:latin typeface="Arial" pitchFamily="34" charset="0"/>
              <a:ea typeface="宋体" pitchFamily="2" charset="-122"/>
            </a:endParaRPr>
          </a:p>
          <a:p>
            <a:pPr indent="288925" eaLnBrk="1" hangingPunct="1"/>
            <a:r>
              <a:rPr lang="en-US" altLang="zh-CN" dirty="0">
                <a:latin typeface="Arial" pitchFamily="34" charset="0"/>
                <a:ea typeface="宋体" pitchFamily="2" charset="-122"/>
              </a:rPr>
              <a:t>leave</a:t>
            </a:r>
          </a:p>
          <a:p>
            <a:pPr indent="288925" eaLnBrk="1" hangingPunct="1"/>
            <a:r>
              <a:rPr lang="en-US" altLang="zh-CN" dirty="0">
                <a:latin typeface="Arial" pitchFamily="34" charset="0"/>
                <a:ea typeface="宋体" pitchFamily="2" charset="-122"/>
              </a:rPr>
              <a:t>ret</a:t>
            </a:r>
          </a:p>
        </p:txBody>
      </p:sp>
      <p:sp>
        <p:nvSpPr>
          <p:cNvPr id="605193" name="Rectangle 9"/>
          <p:cNvSpPr>
            <a:spLocks noChangeArrowheads="1"/>
          </p:cNvSpPr>
          <p:nvPr/>
        </p:nvSpPr>
        <p:spPr bwMode="auto">
          <a:xfrm>
            <a:off x="3806825" y="2354263"/>
            <a:ext cx="5221288"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latin typeface="Arial" pitchFamily="34" charset="0"/>
                <a:ea typeface="宋体" pitchFamily="2" charset="-122"/>
              </a:rPr>
              <a:t>00000000 &lt;add&gt;: </a:t>
            </a:r>
          </a:p>
          <a:p>
            <a:pPr indent="288925" eaLnBrk="1" hangingPunct="1">
              <a:lnSpc>
                <a:spcPct val="105000"/>
              </a:lnSpc>
            </a:pPr>
            <a:r>
              <a:rPr lang="en-US" altLang="zh-CN">
                <a:latin typeface="Arial" pitchFamily="34" charset="0"/>
                <a:ea typeface="宋体" pitchFamily="2" charset="-122"/>
              </a:rPr>
              <a:t>   0:    55	   push   %ebp</a:t>
            </a:r>
          </a:p>
          <a:p>
            <a:pPr indent="288925" eaLnBrk="1" hangingPunct="1">
              <a:lnSpc>
                <a:spcPct val="105000"/>
              </a:lnSpc>
            </a:pPr>
            <a:r>
              <a:rPr lang="en-US" altLang="zh-CN">
                <a:latin typeface="Arial" pitchFamily="34" charset="0"/>
                <a:ea typeface="宋体" pitchFamily="2" charset="-122"/>
              </a:rPr>
              <a:t>   1:    89 e5	   mov   %esp, %ebp</a:t>
            </a:r>
          </a:p>
          <a:p>
            <a:pPr indent="288925" eaLnBrk="1" hangingPunct="1">
              <a:lnSpc>
                <a:spcPct val="105000"/>
              </a:lnSpc>
            </a:pPr>
            <a:r>
              <a:rPr lang="en-US" altLang="zh-CN">
                <a:latin typeface="Arial" pitchFamily="34" charset="0"/>
                <a:ea typeface="宋体" pitchFamily="2" charset="-122"/>
              </a:rPr>
              <a:t>   3:    83 ec 10   sub    $0x10, %esp</a:t>
            </a:r>
          </a:p>
          <a:p>
            <a:pPr indent="288925" eaLnBrk="1" hangingPunct="1">
              <a:lnSpc>
                <a:spcPct val="105000"/>
              </a:lnSpc>
            </a:pPr>
            <a:r>
              <a:rPr lang="en-US" altLang="zh-CN">
                <a:latin typeface="Arial" pitchFamily="34" charset="0"/>
                <a:ea typeface="宋体" pitchFamily="2" charset="-122"/>
              </a:rPr>
              <a:t>   6:    8b 45 0c   mov   0xc(%ebp), %eax</a:t>
            </a:r>
          </a:p>
          <a:p>
            <a:pPr indent="288925" eaLnBrk="1" hangingPunct="1">
              <a:lnSpc>
                <a:spcPct val="105000"/>
              </a:lnSpc>
            </a:pPr>
            <a:r>
              <a:rPr lang="en-US" altLang="zh-CN">
                <a:latin typeface="Arial" pitchFamily="34" charset="0"/>
                <a:ea typeface="宋体" pitchFamily="2" charset="-122"/>
              </a:rPr>
              <a:t>   9:    8b 55 08   mov   0x8(%ebp), %edx</a:t>
            </a:r>
          </a:p>
          <a:p>
            <a:pPr indent="288925" eaLnBrk="1" hangingPunct="1">
              <a:lnSpc>
                <a:spcPct val="105000"/>
              </a:lnSpc>
            </a:pPr>
            <a:r>
              <a:rPr lang="en-US" altLang="zh-CN">
                <a:latin typeface="Arial" pitchFamily="34" charset="0"/>
                <a:ea typeface="宋体" pitchFamily="2" charset="-122"/>
              </a:rPr>
              <a:t>   c:    8d 04 02   lea     (%edx,%eax,1), %eax</a:t>
            </a:r>
          </a:p>
          <a:p>
            <a:pPr indent="288925" eaLnBrk="1" hangingPunct="1">
              <a:lnSpc>
                <a:spcPct val="105000"/>
              </a:lnSpc>
            </a:pPr>
            <a:r>
              <a:rPr lang="en-US" altLang="zh-CN">
                <a:latin typeface="Arial" pitchFamily="34" charset="0"/>
                <a:ea typeface="宋体" pitchFamily="2" charset="-122"/>
              </a:rPr>
              <a:t>   f:     89 45 fc    mov   %eax, -0x4(%ebp)</a:t>
            </a:r>
          </a:p>
          <a:p>
            <a:pPr indent="288925" eaLnBrk="1" hangingPunct="1">
              <a:lnSpc>
                <a:spcPct val="105000"/>
              </a:lnSpc>
            </a:pPr>
            <a:r>
              <a:rPr lang="en-US" altLang="zh-CN">
                <a:latin typeface="Arial" pitchFamily="34" charset="0"/>
                <a:ea typeface="宋体" pitchFamily="2" charset="-122"/>
              </a:rPr>
              <a:t>   12:  8b 45 fc    mov   -0x4(%ebp), %eax</a:t>
            </a:r>
          </a:p>
          <a:p>
            <a:pPr indent="288925" eaLnBrk="1" hangingPunct="1">
              <a:lnSpc>
                <a:spcPct val="105000"/>
              </a:lnSpc>
            </a:pPr>
            <a:r>
              <a:rPr lang="en-US" altLang="zh-CN">
                <a:latin typeface="Arial" pitchFamily="34" charset="0"/>
                <a:ea typeface="宋体" pitchFamily="2" charset="-122"/>
              </a:rPr>
              <a:t>   15:  c9             leave  </a:t>
            </a:r>
          </a:p>
          <a:p>
            <a:pPr indent="288925" eaLnBrk="1" hangingPunct="1">
              <a:lnSpc>
                <a:spcPct val="105000"/>
              </a:lnSpc>
            </a:pPr>
            <a:r>
              <a:rPr lang="en-US" altLang="zh-CN">
                <a:latin typeface="Arial" pitchFamily="34" charset="0"/>
                <a:ea typeface="宋体" pitchFamily="2" charset="-122"/>
              </a:rPr>
              <a:t>   16:  c3             ret </a:t>
            </a:r>
          </a:p>
        </p:txBody>
      </p:sp>
      <p:sp>
        <p:nvSpPr>
          <p:cNvPr id="605196" name="Line 12"/>
          <p:cNvSpPr>
            <a:spLocks noChangeShapeType="1"/>
          </p:cNvSpPr>
          <p:nvPr/>
        </p:nvSpPr>
        <p:spPr bwMode="auto">
          <a:xfrm>
            <a:off x="971550" y="2798763"/>
            <a:ext cx="0" cy="990600"/>
          </a:xfrm>
          <a:prstGeom prst="line">
            <a:avLst/>
          </a:prstGeom>
          <a:noFill/>
          <a:ln w="38100">
            <a:solidFill>
              <a:srgbClr val="FF3300"/>
            </a:solidFill>
            <a:round/>
            <a:headEnd/>
            <a:tailEnd type="triangle" w="med" len="med"/>
          </a:ln>
          <a:effectLst/>
        </p:spPr>
        <p:txBody>
          <a:bodyPr/>
          <a:lstStyle/>
          <a:p>
            <a:endParaRPr lang="zh-CN" altLang="en-US"/>
          </a:p>
        </p:txBody>
      </p:sp>
      <p:sp>
        <p:nvSpPr>
          <p:cNvPr id="605197" name="Rectangle 13"/>
          <p:cNvSpPr>
            <a:spLocks noChangeArrowheads="1"/>
          </p:cNvSpPr>
          <p:nvPr/>
        </p:nvSpPr>
        <p:spPr bwMode="auto">
          <a:xfrm>
            <a:off x="1016000" y="2754313"/>
            <a:ext cx="2470150" cy="641350"/>
          </a:xfrm>
          <a:prstGeom prst="rect">
            <a:avLst/>
          </a:prstGeom>
          <a:noFill/>
          <a:ln w="9525">
            <a:noFill/>
            <a:miter lim="800000"/>
            <a:headEnd/>
            <a:tailEnd/>
          </a:ln>
          <a:effectLst/>
        </p:spPr>
        <p:txBody>
          <a:bodyPr wrap="none" anchor="ctr">
            <a:spAutoFit/>
          </a:bodyPr>
          <a:lstStyle/>
          <a:p>
            <a:r>
              <a:rPr lang="en-US" altLang="zh-CN">
                <a:solidFill>
                  <a:srgbClr val="FF3300"/>
                </a:solidFill>
                <a:latin typeface="Arial" pitchFamily="34" charset="0"/>
                <a:ea typeface="宋体" pitchFamily="2" charset="-122"/>
              </a:rPr>
              <a:t>gcc -E test.c -o test.i </a:t>
            </a:r>
          </a:p>
          <a:p>
            <a:r>
              <a:rPr lang="en-US" altLang="zh-CN">
                <a:solidFill>
                  <a:srgbClr val="FF3300"/>
                </a:solidFill>
                <a:latin typeface="Arial" pitchFamily="34" charset="0"/>
                <a:ea typeface="宋体" pitchFamily="2" charset="-122"/>
              </a:rPr>
              <a:t>gcc -S test.i -o test.s</a:t>
            </a:r>
            <a:r>
              <a:rPr lang="en-US" altLang="zh-CN" b="0">
                <a:latin typeface="Arial" pitchFamily="34" charset="0"/>
                <a:ea typeface="宋体" pitchFamily="2" charset="-122"/>
              </a:rPr>
              <a:t> </a:t>
            </a:r>
          </a:p>
        </p:txBody>
      </p:sp>
      <p:sp>
        <p:nvSpPr>
          <p:cNvPr id="605198" name="Rectangle 14"/>
          <p:cNvSpPr>
            <a:spLocks noChangeArrowheads="1"/>
          </p:cNvSpPr>
          <p:nvPr/>
        </p:nvSpPr>
        <p:spPr bwMode="auto">
          <a:xfrm>
            <a:off x="971550" y="3384550"/>
            <a:ext cx="2635250" cy="366713"/>
          </a:xfrm>
          <a:prstGeom prst="rect">
            <a:avLst/>
          </a:prstGeom>
          <a:noFill/>
          <a:ln w="9525">
            <a:noFill/>
            <a:miter lim="800000"/>
            <a:headEnd/>
            <a:tailEnd/>
          </a:ln>
          <a:effectLst/>
        </p:spPr>
        <p:txBody>
          <a:bodyPr wrap="none" anchor="ctr">
            <a:spAutoFit/>
          </a:bodyPr>
          <a:lstStyle/>
          <a:p>
            <a:r>
              <a:rPr lang="en-US" altLang="zh-CN">
                <a:solidFill>
                  <a:srgbClr val="3333CC"/>
                </a:solidFill>
                <a:latin typeface="Arial" pitchFamily="34" charset="0"/>
                <a:ea typeface="宋体" pitchFamily="2" charset="-122"/>
              </a:rPr>
              <a:t>gcc –S test.c –o test.s</a:t>
            </a:r>
            <a:r>
              <a:rPr lang="en-US" altLang="zh-CN" b="0">
                <a:latin typeface="Arial" pitchFamily="34" charset="0"/>
                <a:ea typeface="宋体" pitchFamily="2" charset="-122"/>
              </a:rPr>
              <a:t> </a:t>
            </a:r>
          </a:p>
        </p:txBody>
      </p:sp>
      <p:sp>
        <p:nvSpPr>
          <p:cNvPr id="605199" name="Text Box 15"/>
          <p:cNvSpPr txBox="1">
            <a:spLocks noChangeArrowheads="1"/>
          </p:cNvSpPr>
          <p:nvPr/>
        </p:nvSpPr>
        <p:spPr bwMode="auto">
          <a:xfrm>
            <a:off x="0" y="3429000"/>
            <a:ext cx="836613" cy="366713"/>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test.s</a:t>
            </a:r>
          </a:p>
        </p:txBody>
      </p:sp>
      <p:grpSp>
        <p:nvGrpSpPr>
          <p:cNvPr id="605215" name="Group 31"/>
          <p:cNvGrpSpPr>
            <a:grpSpLocks/>
          </p:cNvGrpSpPr>
          <p:nvPr/>
        </p:nvGrpSpPr>
        <p:grpSpPr bwMode="auto">
          <a:xfrm>
            <a:off x="3581400" y="2741613"/>
            <a:ext cx="1079500" cy="3567112"/>
            <a:chOff x="2200" y="1630"/>
            <a:chExt cx="680" cy="2392"/>
          </a:xfrm>
        </p:grpSpPr>
        <p:sp>
          <p:nvSpPr>
            <p:cNvPr id="605204" name="Rectangle 20"/>
            <p:cNvSpPr>
              <a:spLocks noChangeArrowheads="1"/>
            </p:cNvSpPr>
            <p:nvPr/>
          </p:nvSpPr>
          <p:spPr bwMode="auto">
            <a:xfrm>
              <a:off x="2568" y="1630"/>
              <a:ext cx="312" cy="1871"/>
            </a:xfrm>
            <a:prstGeom prst="rect">
              <a:avLst/>
            </a:prstGeom>
            <a:solidFill>
              <a:srgbClr val="FFFF00">
                <a:alpha val="27000"/>
              </a:srgbClr>
            </a:solidFill>
            <a:ln w="9525">
              <a:solidFill>
                <a:schemeClr val="tx1"/>
              </a:solidFill>
              <a:miter lim="800000"/>
              <a:headEnd/>
              <a:tailEnd/>
            </a:ln>
            <a:effectLst/>
          </p:spPr>
          <p:txBody>
            <a:bodyPr wrap="none" anchor="ctr"/>
            <a:lstStyle/>
            <a:p>
              <a:endParaRPr lang="zh-CN" altLang="en-US"/>
            </a:p>
          </p:txBody>
        </p:sp>
        <p:grpSp>
          <p:nvGrpSpPr>
            <p:cNvPr id="605207" name="Group 23"/>
            <p:cNvGrpSpPr>
              <a:grpSpLocks/>
            </p:cNvGrpSpPr>
            <p:nvPr/>
          </p:nvGrpSpPr>
          <p:grpSpPr bwMode="auto">
            <a:xfrm>
              <a:off x="2200" y="3492"/>
              <a:ext cx="567" cy="530"/>
              <a:chOff x="2143" y="3634"/>
              <a:chExt cx="567" cy="530"/>
            </a:xfrm>
          </p:grpSpPr>
          <p:sp>
            <p:nvSpPr>
              <p:cNvPr id="605205" name="Text Box 21"/>
              <p:cNvSpPr txBox="1">
                <a:spLocks noChangeArrowheads="1"/>
              </p:cNvSpPr>
              <p:nvPr/>
            </p:nvSpPr>
            <p:spPr bwMode="auto">
              <a:xfrm>
                <a:off x="2143" y="3918"/>
                <a:ext cx="567" cy="246"/>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位移量</a:t>
                </a:r>
              </a:p>
            </p:txBody>
          </p:sp>
          <p:sp>
            <p:nvSpPr>
              <p:cNvPr id="605206" name="Line 22"/>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grpSp>
        <p:nvGrpSpPr>
          <p:cNvPr id="605216" name="Group 32"/>
          <p:cNvGrpSpPr>
            <a:grpSpLocks/>
          </p:cNvGrpSpPr>
          <p:nvPr/>
        </p:nvGrpSpPr>
        <p:grpSpPr bwMode="auto">
          <a:xfrm>
            <a:off x="4437063" y="2743200"/>
            <a:ext cx="1349375" cy="3611563"/>
            <a:chOff x="2710" y="1621"/>
            <a:chExt cx="850" cy="2409"/>
          </a:xfrm>
        </p:grpSpPr>
        <p:sp>
          <p:nvSpPr>
            <p:cNvPr id="605201" name="Rectangle 17"/>
            <p:cNvSpPr>
              <a:spLocks noChangeArrowheads="1"/>
            </p:cNvSpPr>
            <p:nvPr/>
          </p:nvSpPr>
          <p:spPr bwMode="auto">
            <a:xfrm>
              <a:off x="2880" y="1621"/>
              <a:ext cx="680" cy="1871"/>
            </a:xfrm>
            <a:prstGeom prst="rect">
              <a:avLst/>
            </a:prstGeom>
            <a:solidFill>
              <a:schemeClr val="accent1">
                <a:alpha val="25999"/>
              </a:schemeClr>
            </a:solidFill>
            <a:ln w="9525">
              <a:solidFill>
                <a:schemeClr val="tx1"/>
              </a:solidFill>
              <a:miter lim="800000"/>
              <a:headEnd/>
              <a:tailEnd/>
            </a:ln>
            <a:effectLst/>
          </p:spPr>
          <p:txBody>
            <a:bodyPr wrap="none" anchor="ctr"/>
            <a:lstStyle/>
            <a:p>
              <a:endParaRPr lang="zh-CN" altLang="en-US"/>
            </a:p>
          </p:txBody>
        </p:sp>
        <p:grpSp>
          <p:nvGrpSpPr>
            <p:cNvPr id="605208" name="Group 24"/>
            <p:cNvGrpSpPr>
              <a:grpSpLocks/>
            </p:cNvGrpSpPr>
            <p:nvPr/>
          </p:nvGrpSpPr>
          <p:grpSpPr bwMode="auto">
            <a:xfrm>
              <a:off x="2710" y="3501"/>
              <a:ext cx="737" cy="529"/>
              <a:chOff x="2143" y="3634"/>
              <a:chExt cx="567" cy="529"/>
            </a:xfrm>
          </p:grpSpPr>
          <p:sp>
            <p:nvSpPr>
              <p:cNvPr id="605209" name="Text Box 25"/>
              <p:cNvSpPr txBox="1">
                <a:spLocks noChangeArrowheads="1"/>
              </p:cNvSpPr>
              <p:nvPr/>
            </p:nvSpPr>
            <p:spPr bwMode="auto">
              <a:xfrm>
                <a:off x="2143" y="3918"/>
                <a:ext cx="567" cy="245"/>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机器指令</a:t>
                </a:r>
              </a:p>
            </p:txBody>
          </p:sp>
          <p:sp>
            <p:nvSpPr>
              <p:cNvPr id="605210" name="Line 26"/>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grpSp>
        <p:nvGrpSpPr>
          <p:cNvPr id="605217" name="Group 33"/>
          <p:cNvGrpSpPr>
            <a:grpSpLocks/>
          </p:cNvGrpSpPr>
          <p:nvPr/>
        </p:nvGrpSpPr>
        <p:grpSpPr bwMode="auto">
          <a:xfrm>
            <a:off x="5832475" y="2732088"/>
            <a:ext cx="3149600" cy="3622675"/>
            <a:chOff x="3776" y="1621"/>
            <a:chExt cx="1984" cy="2430"/>
          </a:xfrm>
        </p:grpSpPr>
        <p:sp>
          <p:nvSpPr>
            <p:cNvPr id="605202" name="Rectangle 18"/>
            <p:cNvSpPr>
              <a:spLocks noChangeArrowheads="1"/>
            </p:cNvSpPr>
            <p:nvPr/>
          </p:nvSpPr>
          <p:spPr bwMode="auto">
            <a:xfrm>
              <a:off x="3776" y="1621"/>
              <a:ext cx="1984" cy="1900"/>
            </a:xfrm>
            <a:prstGeom prst="rect">
              <a:avLst/>
            </a:prstGeom>
            <a:solidFill>
              <a:srgbClr val="FF0000">
                <a:alpha val="17000"/>
              </a:srgbClr>
            </a:solidFill>
            <a:ln w="9525">
              <a:solidFill>
                <a:schemeClr val="tx1"/>
              </a:solidFill>
              <a:miter lim="800000"/>
              <a:headEnd/>
              <a:tailEnd/>
            </a:ln>
            <a:effectLst/>
          </p:spPr>
          <p:txBody>
            <a:bodyPr wrap="none" anchor="ctr"/>
            <a:lstStyle/>
            <a:p>
              <a:endParaRPr lang="zh-CN" altLang="en-US"/>
            </a:p>
          </p:txBody>
        </p:sp>
        <p:grpSp>
          <p:nvGrpSpPr>
            <p:cNvPr id="605211" name="Group 27"/>
            <p:cNvGrpSpPr>
              <a:grpSpLocks/>
            </p:cNvGrpSpPr>
            <p:nvPr/>
          </p:nvGrpSpPr>
          <p:grpSpPr bwMode="auto">
            <a:xfrm>
              <a:off x="4059" y="3521"/>
              <a:ext cx="737" cy="530"/>
              <a:chOff x="2143" y="3634"/>
              <a:chExt cx="567" cy="530"/>
            </a:xfrm>
          </p:grpSpPr>
          <p:sp>
            <p:nvSpPr>
              <p:cNvPr id="605212" name="Text Box 28"/>
              <p:cNvSpPr txBox="1">
                <a:spLocks noChangeArrowheads="1"/>
              </p:cNvSpPr>
              <p:nvPr/>
            </p:nvSpPr>
            <p:spPr bwMode="auto">
              <a:xfrm>
                <a:off x="2143" y="3918"/>
                <a:ext cx="567" cy="246"/>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汇编指令</a:t>
                </a:r>
              </a:p>
            </p:txBody>
          </p:sp>
          <p:sp>
            <p:nvSpPr>
              <p:cNvPr id="605213" name="Line 29"/>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sp>
        <p:nvSpPr>
          <p:cNvPr id="605214" name="Text Box 30"/>
          <p:cNvSpPr txBox="1">
            <a:spLocks noChangeArrowheads="1"/>
          </p:cNvSpPr>
          <p:nvPr/>
        </p:nvSpPr>
        <p:spPr bwMode="auto">
          <a:xfrm>
            <a:off x="1646238" y="6407150"/>
            <a:ext cx="7380287"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7635"/>
                </a:solidFill>
                <a:latin typeface="Arial" pitchFamily="34" charset="0"/>
              </a:rPr>
              <a:t>编译得到的</a:t>
            </a:r>
            <a:r>
              <a:rPr lang="zh-CN" altLang="en-US" sz="2000">
                <a:solidFill>
                  <a:srgbClr val="3333CC"/>
                </a:solidFill>
                <a:latin typeface="Arial" pitchFamily="34" charset="0"/>
              </a:rPr>
              <a:t>与</a:t>
            </a:r>
            <a:r>
              <a:rPr lang="zh-CN" altLang="en-US" sz="2000">
                <a:solidFill>
                  <a:srgbClr val="007635"/>
                </a:solidFill>
                <a:latin typeface="Arial" pitchFamily="34" charset="0"/>
              </a:rPr>
              <a:t>反汇编得到的</a:t>
            </a:r>
            <a:r>
              <a:rPr lang="zh-CN" altLang="en-US" sz="2000">
                <a:solidFill>
                  <a:srgbClr val="3333CC"/>
                </a:solidFill>
                <a:latin typeface="Arial" pitchFamily="34" charset="0"/>
              </a:rPr>
              <a:t>汇编指令形式稍有差异</a:t>
            </a:r>
          </a:p>
        </p:txBody>
      </p:sp>
    </p:spTree>
    <p:extLst>
      <p:ext uri="{BB962C8B-B14F-4D97-AF65-F5344CB8AC3E}">
        <p14:creationId xmlns:p14="http://schemas.microsoft.com/office/powerpoint/2010/main" val="146569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5188"/>
                                        </p:tgtEl>
                                        <p:attrNameLst>
                                          <p:attrName>style.visibility</p:attrName>
                                        </p:attrNameLst>
                                      </p:cBhvr>
                                      <p:to>
                                        <p:strVal val="visible"/>
                                      </p:to>
                                    </p:set>
                                    <p:animEffect transition="in" filter="blinds(horizontal)">
                                      <p:cBhvr>
                                        <p:cTn id="7" dur="500"/>
                                        <p:tgtEl>
                                          <p:spTgt spid="6051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191"/>
                                        </p:tgtEl>
                                        <p:attrNameLst>
                                          <p:attrName>style.visibility</p:attrName>
                                        </p:attrNameLst>
                                      </p:cBhvr>
                                      <p:to>
                                        <p:strVal val="visible"/>
                                      </p:to>
                                    </p:set>
                                    <p:animEffect transition="in" filter="blinds(horizontal)">
                                      <p:cBhvr>
                                        <p:cTn id="12" dur="500"/>
                                        <p:tgtEl>
                                          <p:spTgt spid="6051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5196"/>
                                        </p:tgtEl>
                                        <p:attrNameLst>
                                          <p:attrName>style.visibility</p:attrName>
                                        </p:attrNameLst>
                                      </p:cBhvr>
                                      <p:to>
                                        <p:strVal val="visible"/>
                                      </p:to>
                                    </p:set>
                                    <p:animEffect transition="in" filter="blinds(horizontal)">
                                      <p:cBhvr>
                                        <p:cTn id="17" dur="500"/>
                                        <p:tgtEl>
                                          <p:spTgt spid="60519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05199"/>
                                        </p:tgtEl>
                                        <p:attrNameLst>
                                          <p:attrName>style.visibility</p:attrName>
                                        </p:attrNameLst>
                                      </p:cBhvr>
                                      <p:to>
                                        <p:strVal val="visible"/>
                                      </p:to>
                                    </p:set>
                                    <p:animEffect transition="in" filter="blinds(horizontal)">
                                      <p:cBhvr>
                                        <p:cTn id="20" dur="500"/>
                                        <p:tgtEl>
                                          <p:spTgt spid="6051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05197"/>
                                        </p:tgtEl>
                                        <p:attrNameLst>
                                          <p:attrName>style.visibility</p:attrName>
                                        </p:attrNameLst>
                                      </p:cBhvr>
                                      <p:to>
                                        <p:strVal val="visible"/>
                                      </p:to>
                                    </p:set>
                                    <p:animEffect transition="in" filter="blinds(horizontal)">
                                      <p:cBhvr>
                                        <p:cTn id="25" dur="500"/>
                                        <p:tgtEl>
                                          <p:spTgt spid="60519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05198"/>
                                        </p:tgtEl>
                                        <p:attrNameLst>
                                          <p:attrName>style.visibility</p:attrName>
                                        </p:attrNameLst>
                                      </p:cBhvr>
                                      <p:to>
                                        <p:strVal val="visible"/>
                                      </p:to>
                                    </p:set>
                                    <p:animEffect transition="in" filter="blinds(horizontal)">
                                      <p:cBhvr>
                                        <p:cTn id="30" dur="500"/>
                                        <p:tgtEl>
                                          <p:spTgt spid="60519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05193"/>
                                        </p:tgtEl>
                                        <p:attrNameLst>
                                          <p:attrName>style.visibility</p:attrName>
                                        </p:attrNameLst>
                                      </p:cBhvr>
                                      <p:to>
                                        <p:strVal val="visible"/>
                                      </p:to>
                                    </p:set>
                                    <p:animEffect transition="in" filter="blinds(horizontal)">
                                      <p:cBhvr>
                                        <p:cTn id="35" dur="500"/>
                                        <p:tgtEl>
                                          <p:spTgt spid="60519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05215"/>
                                        </p:tgtEl>
                                        <p:attrNameLst>
                                          <p:attrName>style.visibility</p:attrName>
                                        </p:attrNameLst>
                                      </p:cBhvr>
                                      <p:to>
                                        <p:strVal val="visible"/>
                                      </p:to>
                                    </p:set>
                                    <p:animEffect transition="in" filter="blinds(horizontal)">
                                      <p:cBhvr>
                                        <p:cTn id="40" dur="500"/>
                                        <p:tgtEl>
                                          <p:spTgt spid="6052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05216"/>
                                        </p:tgtEl>
                                        <p:attrNameLst>
                                          <p:attrName>style.visibility</p:attrName>
                                        </p:attrNameLst>
                                      </p:cBhvr>
                                      <p:to>
                                        <p:strVal val="visible"/>
                                      </p:to>
                                    </p:set>
                                    <p:animEffect transition="in" filter="blinds(horizontal)">
                                      <p:cBhvr>
                                        <p:cTn id="45" dur="500"/>
                                        <p:tgtEl>
                                          <p:spTgt spid="60521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05217"/>
                                        </p:tgtEl>
                                        <p:attrNameLst>
                                          <p:attrName>style.visibility</p:attrName>
                                        </p:attrNameLst>
                                      </p:cBhvr>
                                      <p:to>
                                        <p:strVal val="visible"/>
                                      </p:to>
                                    </p:set>
                                    <p:animEffect transition="in" filter="blinds(horizontal)">
                                      <p:cBhvr>
                                        <p:cTn id="50" dur="500"/>
                                        <p:tgtEl>
                                          <p:spTgt spid="60521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05214"/>
                                        </p:tgtEl>
                                        <p:attrNameLst>
                                          <p:attrName>style.visibility</p:attrName>
                                        </p:attrNameLst>
                                      </p:cBhvr>
                                      <p:to>
                                        <p:strVal val="visible"/>
                                      </p:to>
                                    </p:set>
                                    <p:animEffect transition="in" filter="blinds(horizontal)">
                                      <p:cBhvr>
                                        <p:cTn id="55" dur="500"/>
                                        <p:tgtEl>
                                          <p:spTgt spid="605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91" grpId="0"/>
      <p:bldP spid="605193" grpId="0"/>
      <p:bldP spid="605196" grpId="0" animBg="1"/>
      <p:bldP spid="605197" grpId="0"/>
      <p:bldP spid="605198" grpId="0"/>
      <p:bldP spid="605199" grpId="0"/>
      <p:bldP spid="6052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457200" y="98425"/>
            <a:ext cx="8229600" cy="561975"/>
          </a:xfrm>
        </p:spPr>
        <p:txBody>
          <a:bodyPr/>
          <a:lstStyle/>
          <a:p>
            <a:r>
              <a:rPr lang="en-US" altLang="zh-CN" sz="3600" smtClean="0"/>
              <a:t>       </a:t>
            </a:r>
            <a:r>
              <a:rPr lang="zh-CN" altLang="en-US" sz="3600" smtClean="0"/>
              <a:t>两种目标文件</a:t>
            </a:r>
          </a:p>
        </p:txBody>
      </p:sp>
      <p:sp>
        <p:nvSpPr>
          <p:cNvPr id="607235" name="Rectangle 3"/>
          <p:cNvSpPr>
            <a:spLocks noGrp="1" noChangeArrowheads="1"/>
          </p:cNvSpPr>
          <p:nvPr>
            <p:ph type="body" idx="1"/>
          </p:nvPr>
        </p:nvSpPr>
        <p:spPr>
          <a:xfrm>
            <a:off x="5067300" y="2484438"/>
            <a:ext cx="3735388" cy="495300"/>
          </a:xfrm>
        </p:spPr>
        <p:txBody>
          <a:bodyPr/>
          <a:lstStyle/>
          <a:p>
            <a:pPr>
              <a:lnSpc>
                <a:spcPct val="105000"/>
              </a:lnSpc>
              <a:buFontTx/>
              <a:buNone/>
            </a:pPr>
            <a:r>
              <a:rPr lang="en-US" altLang="zh-CN" sz="2200" smtClean="0">
                <a:solidFill>
                  <a:srgbClr val="007635"/>
                </a:solidFill>
                <a:latin typeface="微软雅黑" pitchFamily="34" charset="-122"/>
                <a:ea typeface="微软雅黑" pitchFamily="34" charset="-122"/>
              </a:rPr>
              <a:t>“objdump -d test” </a:t>
            </a:r>
            <a:r>
              <a:rPr lang="zh-CN" altLang="en-US" sz="2200" smtClean="0">
                <a:solidFill>
                  <a:srgbClr val="007635"/>
                </a:solidFill>
                <a:latin typeface="微软雅黑" pitchFamily="34" charset="-122"/>
                <a:ea typeface="微软雅黑" pitchFamily="34" charset="-122"/>
              </a:rPr>
              <a:t>结果</a:t>
            </a:r>
          </a:p>
        </p:txBody>
      </p:sp>
      <p:pic>
        <p:nvPicPr>
          <p:cNvPr id="607236" name="Picture 4"/>
          <p:cNvPicPr>
            <a:picLocks noChangeAspect="1" noChangeArrowheads="1"/>
          </p:cNvPicPr>
          <p:nvPr/>
        </p:nvPicPr>
        <p:blipFill>
          <a:blip r:embed="rId2"/>
          <a:srcRect/>
          <a:stretch>
            <a:fillRect/>
          </a:stretch>
        </p:blipFill>
        <p:spPr bwMode="auto">
          <a:xfrm>
            <a:off x="46038" y="98425"/>
            <a:ext cx="3176587" cy="2573338"/>
          </a:xfrm>
          <a:prstGeom prst="rect">
            <a:avLst/>
          </a:prstGeom>
          <a:noFill/>
          <a:ln w="9525">
            <a:noFill/>
            <a:miter lim="800000"/>
            <a:headEnd/>
            <a:tailEnd/>
          </a:ln>
        </p:spPr>
      </p:pic>
      <p:sp>
        <p:nvSpPr>
          <p:cNvPr id="607238" name="Rectangle 6"/>
          <p:cNvSpPr>
            <a:spLocks noChangeArrowheads="1"/>
          </p:cNvSpPr>
          <p:nvPr/>
        </p:nvSpPr>
        <p:spPr bwMode="auto">
          <a:xfrm>
            <a:off x="0" y="2979738"/>
            <a:ext cx="5607050"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00000000</a:t>
            </a:r>
            <a:r>
              <a:rPr lang="en-US" altLang="zh-CN">
                <a:latin typeface="Arial" pitchFamily="34" charset="0"/>
                <a:ea typeface="宋体" pitchFamily="2" charset="-122"/>
              </a:rPr>
              <a:t> &lt;add&gt;: </a:t>
            </a:r>
          </a:p>
          <a:p>
            <a:pPr indent="288925" eaLnBrk="1" hangingPunct="1">
              <a:lnSpc>
                <a:spcPct val="105000"/>
              </a:lnSpc>
            </a:pPr>
            <a:r>
              <a:rPr lang="en-US" altLang="zh-CN">
                <a:latin typeface="Arial" pitchFamily="34" charset="0"/>
                <a:ea typeface="宋体" pitchFamily="2" charset="-122"/>
              </a:rPr>
              <a:t>   0:    55	   push   %ebp</a:t>
            </a:r>
          </a:p>
          <a:p>
            <a:pPr indent="288925" eaLnBrk="1" hangingPunct="1">
              <a:lnSpc>
                <a:spcPct val="105000"/>
              </a:lnSpc>
            </a:pPr>
            <a:r>
              <a:rPr lang="en-US" altLang="zh-CN">
                <a:latin typeface="Arial" pitchFamily="34" charset="0"/>
                <a:ea typeface="宋体" pitchFamily="2" charset="-122"/>
              </a:rPr>
              <a:t>   1:    89 e5	   mov   %esp, %ebp</a:t>
            </a:r>
          </a:p>
          <a:p>
            <a:pPr indent="288925" eaLnBrk="1" hangingPunct="1">
              <a:lnSpc>
                <a:spcPct val="105000"/>
              </a:lnSpc>
            </a:pPr>
            <a:r>
              <a:rPr lang="en-US" altLang="zh-CN">
                <a:latin typeface="Arial" pitchFamily="34" charset="0"/>
                <a:ea typeface="宋体" pitchFamily="2" charset="-122"/>
              </a:rPr>
              <a:t>   3:    83 ec 10   sub    $0x10, %esp</a:t>
            </a:r>
          </a:p>
          <a:p>
            <a:pPr indent="288925" eaLnBrk="1" hangingPunct="1">
              <a:lnSpc>
                <a:spcPct val="105000"/>
              </a:lnSpc>
            </a:pPr>
            <a:r>
              <a:rPr lang="en-US" altLang="zh-CN">
                <a:latin typeface="Arial" pitchFamily="34" charset="0"/>
                <a:ea typeface="宋体" pitchFamily="2" charset="-122"/>
              </a:rPr>
              <a:t>   6:    8b 45 0c   mov   0xc(%ebp), %eax</a:t>
            </a:r>
          </a:p>
          <a:p>
            <a:pPr indent="288925" eaLnBrk="1" hangingPunct="1">
              <a:lnSpc>
                <a:spcPct val="105000"/>
              </a:lnSpc>
            </a:pPr>
            <a:r>
              <a:rPr lang="en-US" altLang="zh-CN">
                <a:latin typeface="Arial" pitchFamily="34" charset="0"/>
                <a:ea typeface="宋体" pitchFamily="2" charset="-122"/>
              </a:rPr>
              <a:t>   9:    8b 55 08   mov   0x8(%ebp), %edx</a:t>
            </a:r>
          </a:p>
          <a:p>
            <a:pPr indent="288925" eaLnBrk="1" hangingPunct="1">
              <a:lnSpc>
                <a:spcPct val="105000"/>
              </a:lnSpc>
            </a:pPr>
            <a:r>
              <a:rPr lang="en-US" altLang="zh-CN">
                <a:latin typeface="Arial" pitchFamily="34" charset="0"/>
                <a:ea typeface="宋体" pitchFamily="2" charset="-122"/>
              </a:rPr>
              <a:t>   c:    8d 04 02   lea     (%edx,%eax,1), %eax</a:t>
            </a:r>
          </a:p>
          <a:p>
            <a:pPr indent="288925" eaLnBrk="1" hangingPunct="1">
              <a:lnSpc>
                <a:spcPct val="105000"/>
              </a:lnSpc>
            </a:pPr>
            <a:r>
              <a:rPr lang="en-US" altLang="zh-CN">
                <a:latin typeface="Arial" pitchFamily="34" charset="0"/>
                <a:ea typeface="宋体" pitchFamily="2" charset="-122"/>
              </a:rPr>
              <a:t>   f:     89 45 fc    mov   %eax, -0x4(%ebp)</a:t>
            </a:r>
          </a:p>
          <a:p>
            <a:pPr indent="288925" eaLnBrk="1" hangingPunct="1">
              <a:lnSpc>
                <a:spcPct val="105000"/>
              </a:lnSpc>
            </a:pPr>
            <a:r>
              <a:rPr lang="en-US" altLang="zh-CN">
                <a:latin typeface="Arial" pitchFamily="34" charset="0"/>
                <a:ea typeface="宋体" pitchFamily="2" charset="-122"/>
              </a:rPr>
              <a:t>   12:  8b 45 fc    mov   -0x4(%ebp), %eax</a:t>
            </a:r>
          </a:p>
          <a:p>
            <a:pPr indent="288925" eaLnBrk="1" hangingPunct="1">
              <a:lnSpc>
                <a:spcPct val="105000"/>
              </a:lnSpc>
            </a:pPr>
            <a:r>
              <a:rPr lang="en-US" altLang="zh-CN">
                <a:latin typeface="Arial" pitchFamily="34" charset="0"/>
                <a:ea typeface="宋体" pitchFamily="2" charset="-122"/>
              </a:rPr>
              <a:t>   15:  c9             leave  </a:t>
            </a:r>
          </a:p>
          <a:p>
            <a:pPr indent="288925" eaLnBrk="1" hangingPunct="1">
              <a:lnSpc>
                <a:spcPct val="105000"/>
              </a:lnSpc>
            </a:pPr>
            <a:r>
              <a:rPr lang="en-US" altLang="zh-CN">
                <a:latin typeface="Arial" pitchFamily="34" charset="0"/>
                <a:ea typeface="宋体" pitchFamily="2" charset="-122"/>
              </a:rPr>
              <a:t>   16:  c3             ret </a:t>
            </a:r>
          </a:p>
        </p:txBody>
      </p:sp>
      <p:sp>
        <p:nvSpPr>
          <p:cNvPr id="607255" name="Text Box 23"/>
          <p:cNvSpPr txBox="1">
            <a:spLocks noChangeArrowheads="1"/>
          </p:cNvSpPr>
          <p:nvPr/>
        </p:nvSpPr>
        <p:spPr bwMode="auto">
          <a:xfrm>
            <a:off x="296863" y="6362700"/>
            <a:ext cx="738028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33CC"/>
                </a:solidFill>
                <a:latin typeface="Arial" pitchFamily="34" charset="0"/>
              </a:rPr>
              <a:t>test.o</a:t>
            </a:r>
            <a:r>
              <a:rPr lang="zh-CN" altLang="en-US" sz="2000">
                <a:solidFill>
                  <a:srgbClr val="3333CC"/>
                </a:solidFill>
                <a:latin typeface="Arial" pitchFamily="34" charset="0"/>
              </a:rPr>
              <a:t>中的代码从地址</a:t>
            </a:r>
            <a:r>
              <a:rPr lang="en-US" altLang="zh-CN" sz="2000">
                <a:solidFill>
                  <a:srgbClr val="3333CC"/>
                </a:solidFill>
                <a:latin typeface="Arial" pitchFamily="34" charset="0"/>
              </a:rPr>
              <a:t>0</a:t>
            </a:r>
            <a:r>
              <a:rPr lang="zh-CN" altLang="en-US" sz="2000">
                <a:solidFill>
                  <a:srgbClr val="3333CC"/>
                </a:solidFill>
                <a:latin typeface="Arial" pitchFamily="34" charset="0"/>
              </a:rPr>
              <a:t>开始，</a:t>
            </a:r>
            <a:r>
              <a:rPr lang="en-US" altLang="zh-CN" sz="2000">
                <a:solidFill>
                  <a:srgbClr val="3333CC"/>
                </a:solidFill>
                <a:latin typeface="Arial" pitchFamily="34" charset="0"/>
              </a:rPr>
              <a:t>test</a:t>
            </a:r>
            <a:r>
              <a:rPr lang="zh-CN" altLang="en-US" sz="2000">
                <a:solidFill>
                  <a:srgbClr val="3333CC"/>
                </a:solidFill>
                <a:latin typeface="Arial" pitchFamily="34" charset="0"/>
              </a:rPr>
              <a:t>中的代码从</a:t>
            </a:r>
            <a:r>
              <a:rPr lang="en-US" altLang="zh-CN" sz="2000">
                <a:solidFill>
                  <a:srgbClr val="3333CC"/>
                </a:solidFill>
                <a:latin typeface="Arial" pitchFamily="34" charset="0"/>
              </a:rPr>
              <a:t>80483d4</a:t>
            </a:r>
            <a:r>
              <a:rPr lang="zh-CN" altLang="en-US" sz="2000">
                <a:solidFill>
                  <a:srgbClr val="3333CC"/>
                </a:solidFill>
                <a:latin typeface="Arial" pitchFamily="34" charset="0"/>
              </a:rPr>
              <a:t>开始！</a:t>
            </a:r>
          </a:p>
        </p:txBody>
      </p:sp>
      <p:sp>
        <p:nvSpPr>
          <p:cNvPr id="607256" name="Rectangle 24"/>
          <p:cNvSpPr>
            <a:spLocks noChangeArrowheads="1"/>
          </p:cNvSpPr>
          <p:nvPr/>
        </p:nvSpPr>
        <p:spPr bwMode="auto">
          <a:xfrm>
            <a:off x="5157788" y="2990850"/>
            <a:ext cx="3779837"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080483d4 </a:t>
            </a:r>
            <a:r>
              <a:rPr lang="en-US" altLang="zh-CN">
                <a:latin typeface="Arial" pitchFamily="34" charset="0"/>
                <a:ea typeface="宋体" pitchFamily="2" charset="-122"/>
              </a:rPr>
              <a:t>&lt;add&gt;:</a:t>
            </a:r>
          </a:p>
          <a:p>
            <a:pPr indent="288925" eaLnBrk="1" hangingPunct="1">
              <a:lnSpc>
                <a:spcPct val="105000"/>
              </a:lnSpc>
            </a:pPr>
            <a:r>
              <a:rPr lang="en-US" altLang="zh-CN">
                <a:latin typeface="Arial" pitchFamily="34" charset="0"/>
                <a:ea typeface="宋体" pitchFamily="2" charset="-122"/>
              </a:rPr>
              <a:t> 80483d4:    55                push ...  </a:t>
            </a:r>
          </a:p>
          <a:p>
            <a:pPr indent="288925" eaLnBrk="1" hangingPunct="1">
              <a:lnSpc>
                <a:spcPct val="105000"/>
              </a:lnSpc>
            </a:pPr>
            <a:r>
              <a:rPr lang="en-US" altLang="zh-CN">
                <a:latin typeface="Arial" pitchFamily="34" charset="0"/>
                <a:ea typeface="宋体" pitchFamily="2" charset="-122"/>
              </a:rPr>
              <a:t> 80483d5:    89 e5            …</a:t>
            </a:r>
          </a:p>
          <a:p>
            <a:pPr indent="288925" eaLnBrk="1" hangingPunct="1">
              <a:lnSpc>
                <a:spcPct val="105000"/>
              </a:lnSpc>
            </a:pPr>
            <a:r>
              <a:rPr lang="en-US" altLang="zh-CN">
                <a:latin typeface="Arial" pitchFamily="34" charset="0"/>
                <a:ea typeface="宋体" pitchFamily="2" charset="-122"/>
              </a:rPr>
              <a:t> 80483d7:    83 ec 10       …</a:t>
            </a:r>
          </a:p>
          <a:p>
            <a:pPr indent="288925" eaLnBrk="1" hangingPunct="1">
              <a:lnSpc>
                <a:spcPct val="105000"/>
              </a:lnSpc>
            </a:pPr>
            <a:r>
              <a:rPr lang="en-US" altLang="zh-CN">
                <a:latin typeface="Arial" pitchFamily="34" charset="0"/>
                <a:ea typeface="宋体" pitchFamily="2" charset="-122"/>
              </a:rPr>
              <a:t> 80483da:    8b 45 0c       …</a:t>
            </a:r>
          </a:p>
          <a:p>
            <a:pPr indent="288925" eaLnBrk="1" hangingPunct="1">
              <a:lnSpc>
                <a:spcPct val="105000"/>
              </a:lnSpc>
            </a:pPr>
            <a:r>
              <a:rPr lang="en-US" altLang="zh-CN">
                <a:latin typeface="Arial" pitchFamily="34" charset="0"/>
                <a:ea typeface="宋体" pitchFamily="2" charset="-122"/>
              </a:rPr>
              <a:t> 80483dd:    8b 55 08       …</a:t>
            </a:r>
          </a:p>
          <a:p>
            <a:pPr indent="288925" eaLnBrk="1" hangingPunct="1">
              <a:lnSpc>
                <a:spcPct val="105000"/>
              </a:lnSpc>
            </a:pPr>
            <a:r>
              <a:rPr lang="en-US" altLang="zh-CN">
                <a:latin typeface="Arial" pitchFamily="34" charset="0"/>
                <a:ea typeface="宋体" pitchFamily="2" charset="-122"/>
              </a:rPr>
              <a:t> 80483e0:    8d 04 02       …</a:t>
            </a:r>
          </a:p>
          <a:p>
            <a:pPr indent="288925" eaLnBrk="1" hangingPunct="1">
              <a:lnSpc>
                <a:spcPct val="105000"/>
              </a:lnSpc>
            </a:pPr>
            <a:r>
              <a:rPr lang="en-US" altLang="zh-CN">
                <a:latin typeface="Arial" pitchFamily="34" charset="0"/>
                <a:ea typeface="宋体" pitchFamily="2" charset="-122"/>
              </a:rPr>
              <a:t> 80483e3:    89 45 fc        …</a:t>
            </a:r>
          </a:p>
          <a:p>
            <a:pPr indent="288925" eaLnBrk="1" hangingPunct="1">
              <a:lnSpc>
                <a:spcPct val="105000"/>
              </a:lnSpc>
            </a:pPr>
            <a:r>
              <a:rPr lang="en-US" altLang="zh-CN">
                <a:latin typeface="Arial" pitchFamily="34" charset="0"/>
                <a:ea typeface="宋体" pitchFamily="2" charset="-122"/>
              </a:rPr>
              <a:t> 80483e6:    8b 45 fc        …</a:t>
            </a:r>
          </a:p>
          <a:p>
            <a:pPr indent="288925" eaLnBrk="1" hangingPunct="1">
              <a:lnSpc>
                <a:spcPct val="105000"/>
              </a:lnSpc>
            </a:pPr>
            <a:r>
              <a:rPr lang="en-US" altLang="zh-CN">
                <a:latin typeface="Arial" pitchFamily="34" charset="0"/>
                <a:ea typeface="宋体" pitchFamily="2" charset="-122"/>
              </a:rPr>
              <a:t> 80483e9:    c9                 …</a:t>
            </a:r>
          </a:p>
          <a:p>
            <a:pPr indent="288925" eaLnBrk="1" hangingPunct="1">
              <a:lnSpc>
                <a:spcPct val="105000"/>
              </a:lnSpc>
            </a:pPr>
            <a:r>
              <a:rPr lang="en-US" altLang="zh-CN">
                <a:latin typeface="Arial" pitchFamily="34" charset="0"/>
                <a:ea typeface="宋体" pitchFamily="2" charset="-122"/>
              </a:rPr>
              <a:t> 80483ea:    c3</a:t>
            </a:r>
            <a:r>
              <a:rPr lang="en-US" altLang="zh-CN" b="0">
                <a:latin typeface="Arial" pitchFamily="34" charset="0"/>
                <a:ea typeface="宋体" pitchFamily="2" charset="-122"/>
              </a:rPr>
              <a:t>                 </a:t>
            </a:r>
            <a:r>
              <a:rPr lang="en-US" altLang="zh-CN">
                <a:latin typeface="Arial" pitchFamily="34" charset="0"/>
                <a:ea typeface="宋体" pitchFamily="2" charset="-122"/>
              </a:rPr>
              <a:t>ret</a:t>
            </a:r>
            <a:r>
              <a:rPr lang="en-US" altLang="zh-CN" b="0">
                <a:latin typeface="Arial" pitchFamily="34" charset="0"/>
                <a:ea typeface="宋体" pitchFamily="2" charset="-122"/>
              </a:rPr>
              <a:t>       </a:t>
            </a:r>
          </a:p>
        </p:txBody>
      </p:sp>
      <p:sp>
        <p:nvSpPr>
          <p:cNvPr id="607257" name="Rectangle 25"/>
          <p:cNvSpPr>
            <a:spLocks noChangeArrowheads="1"/>
          </p:cNvSpPr>
          <p:nvPr/>
        </p:nvSpPr>
        <p:spPr bwMode="auto">
          <a:xfrm>
            <a:off x="250825" y="2573338"/>
            <a:ext cx="4411663" cy="404812"/>
          </a:xfrm>
          <a:prstGeom prst="rect">
            <a:avLst/>
          </a:prstGeom>
          <a:noFill/>
          <a:ln w="9525">
            <a:noFill/>
            <a:miter lim="800000"/>
            <a:headEnd/>
            <a:tailEnd/>
          </a:ln>
        </p:spPr>
        <p:txBody>
          <a:bodyPr/>
          <a:lstStyle/>
          <a:p>
            <a:pPr marL="342900" indent="-342900">
              <a:lnSpc>
                <a:spcPct val="105000"/>
              </a:lnSpc>
              <a:spcBef>
                <a:spcPct val="20000"/>
              </a:spcBef>
            </a:pPr>
            <a:r>
              <a:rPr lang="en-US" altLang="zh-CN" sz="2200">
                <a:solidFill>
                  <a:srgbClr val="007635"/>
                </a:solidFill>
              </a:rPr>
              <a:t>“objdump -d test.o”</a:t>
            </a:r>
            <a:r>
              <a:rPr lang="zh-CN" altLang="en-US" sz="2200">
                <a:solidFill>
                  <a:srgbClr val="007635"/>
                </a:solidFill>
              </a:rPr>
              <a:t>结果</a:t>
            </a:r>
          </a:p>
        </p:txBody>
      </p:sp>
      <p:sp>
        <p:nvSpPr>
          <p:cNvPr id="607258" name="Rectangle 26"/>
          <p:cNvSpPr>
            <a:spLocks noChangeArrowheads="1"/>
          </p:cNvSpPr>
          <p:nvPr/>
        </p:nvSpPr>
        <p:spPr bwMode="auto">
          <a:xfrm>
            <a:off x="5516563" y="3294063"/>
            <a:ext cx="1169987" cy="2970212"/>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sp>
        <p:nvSpPr>
          <p:cNvPr id="607259" name="Rectangle 27"/>
          <p:cNvSpPr>
            <a:spLocks noChangeArrowheads="1"/>
          </p:cNvSpPr>
          <p:nvPr/>
        </p:nvSpPr>
        <p:spPr bwMode="auto">
          <a:xfrm>
            <a:off x="431800" y="3294063"/>
            <a:ext cx="495300" cy="2925762"/>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sp>
        <p:nvSpPr>
          <p:cNvPr id="607260" name="Text Box 28"/>
          <p:cNvSpPr txBox="1">
            <a:spLocks noChangeArrowheads="1"/>
          </p:cNvSpPr>
          <p:nvPr/>
        </p:nvSpPr>
        <p:spPr bwMode="auto">
          <a:xfrm>
            <a:off x="3627438" y="1089025"/>
            <a:ext cx="4319587" cy="1004888"/>
          </a:xfrm>
          <a:prstGeom prst="rect">
            <a:avLst/>
          </a:prstGeom>
          <a:noFill/>
          <a:ln w="9525">
            <a:noFill/>
            <a:miter lim="800000"/>
            <a:headEnd/>
            <a:tailEnd/>
          </a:ln>
          <a:effectLst/>
        </p:spPr>
        <p:txBody>
          <a:bodyPr>
            <a:spAutoFit/>
          </a:bodyPr>
          <a:lstStyle/>
          <a:p>
            <a:pPr eaLnBrk="1" hangingPunct="1">
              <a:spcBef>
                <a:spcPct val="50000"/>
              </a:spcBef>
            </a:pPr>
            <a:r>
              <a:rPr lang="en-US" altLang="zh-CN" sz="2400">
                <a:solidFill>
                  <a:srgbClr val="3333CC"/>
                </a:solidFill>
              </a:rPr>
              <a:t>test.o</a:t>
            </a:r>
            <a:r>
              <a:rPr lang="zh-CN" altLang="en-US" sz="2400">
                <a:solidFill>
                  <a:srgbClr val="3333CC"/>
                </a:solidFill>
              </a:rPr>
              <a:t>：可重定位目标文件</a:t>
            </a:r>
          </a:p>
          <a:p>
            <a:pPr eaLnBrk="1" hangingPunct="1">
              <a:spcBef>
                <a:spcPct val="50000"/>
              </a:spcBef>
            </a:pPr>
            <a:r>
              <a:rPr lang="en-US" altLang="zh-CN" sz="2400">
                <a:solidFill>
                  <a:srgbClr val="3333CC"/>
                </a:solidFill>
              </a:rPr>
              <a:t>test</a:t>
            </a:r>
            <a:r>
              <a:rPr lang="zh-CN" altLang="en-US" sz="2400">
                <a:solidFill>
                  <a:srgbClr val="3333CC"/>
                </a:solidFill>
              </a:rPr>
              <a:t>：可执行目标文件</a:t>
            </a:r>
          </a:p>
        </p:txBody>
      </p:sp>
    </p:spTree>
    <p:extLst>
      <p:ext uri="{BB962C8B-B14F-4D97-AF65-F5344CB8AC3E}">
        <p14:creationId xmlns:p14="http://schemas.microsoft.com/office/powerpoint/2010/main" val="41152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6"/>
                                        </p:tgtEl>
                                        <p:attrNameLst>
                                          <p:attrName>style.visibility</p:attrName>
                                        </p:attrNameLst>
                                      </p:cBhvr>
                                      <p:to>
                                        <p:strVal val="visible"/>
                                      </p:to>
                                    </p:set>
                                    <p:animEffect transition="in" filter="blinds(horizontal)">
                                      <p:cBhvr>
                                        <p:cTn id="7" dur="500"/>
                                        <p:tgtEl>
                                          <p:spTgt spid="6072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238"/>
                                        </p:tgtEl>
                                        <p:attrNameLst>
                                          <p:attrName>style.visibility</p:attrName>
                                        </p:attrNameLst>
                                      </p:cBhvr>
                                      <p:to>
                                        <p:strVal val="visible"/>
                                      </p:to>
                                    </p:set>
                                    <p:animEffect transition="in" filter="blinds(horizontal)">
                                      <p:cBhvr>
                                        <p:cTn id="12" dur="500"/>
                                        <p:tgtEl>
                                          <p:spTgt spid="6072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7259"/>
                                        </p:tgtEl>
                                        <p:attrNameLst>
                                          <p:attrName>style.visibility</p:attrName>
                                        </p:attrNameLst>
                                      </p:cBhvr>
                                      <p:to>
                                        <p:strVal val="visible"/>
                                      </p:to>
                                    </p:set>
                                    <p:animEffect transition="in" filter="blinds(horizontal)">
                                      <p:cBhvr>
                                        <p:cTn id="17" dur="500"/>
                                        <p:tgtEl>
                                          <p:spTgt spid="6072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7256"/>
                                        </p:tgtEl>
                                        <p:attrNameLst>
                                          <p:attrName>style.visibility</p:attrName>
                                        </p:attrNameLst>
                                      </p:cBhvr>
                                      <p:to>
                                        <p:strVal val="visible"/>
                                      </p:to>
                                    </p:set>
                                    <p:animEffect transition="in" filter="blinds(horizontal)">
                                      <p:cBhvr>
                                        <p:cTn id="22" dur="500"/>
                                        <p:tgtEl>
                                          <p:spTgt spid="6072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7258"/>
                                        </p:tgtEl>
                                        <p:attrNameLst>
                                          <p:attrName>style.visibility</p:attrName>
                                        </p:attrNameLst>
                                      </p:cBhvr>
                                      <p:to>
                                        <p:strVal val="visible"/>
                                      </p:to>
                                    </p:set>
                                    <p:animEffect transition="in" filter="blinds(horizontal)">
                                      <p:cBhvr>
                                        <p:cTn id="27" dur="500"/>
                                        <p:tgtEl>
                                          <p:spTgt spid="6072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7255"/>
                                        </p:tgtEl>
                                        <p:attrNameLst>
                                          <p:attrName>style.visibility</p:attrName>
                                        </p:attrNameLst>
                                      </p:cBhvr>
                                      <p:to>
                                        <p:strVal val="visible"/>
                                      </p:to>
                                    </p:set>
                                    <p:animEffect transition="in" filter="blinds(horizontal)">
                                      <p:cBhvr>
                                        <p:cTn id="32" dur="500"/>
                                        <p:tgtEl>
                                          <p:spTgt spid="60725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7260"/>
                                        </p:tgtEl>
                                        <p:attrNameLst>
                                          <p:attrName>style.visibility</p:attrName>
                                        </p:attrNameLst>
                                      </p:cBhvr>
                                      <p:to>
                                        <p:strVal val="visible"/>
                                      </p:to>
                                    </p:set>
                                    <p:animEffect transition="in" filter="blinds(horizontal)">
                                      <p:cBhvr>
                                        <p:cTn id="37" dur="500"/>
                                        <p:tgtEl>
                                          <p:spTgt spid="607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8" grpId="0"/>
      <p:bldP spid="607255" grpId="0"/>
      <p:bldP spid="607256" grpId="0"/>
      <p:bldP spid="607258" grpId="0" animBg="1"/>
      <p:bldP spid="607259" grpId="0" animBg="1"/>
      <p:bldP spid="60726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29792</TotalTime>
  <Words>3370</Words>
  <Application>Microsoft Office PowerPoint</Application>
  <PresentationFormat>全屏显示(4:3)</PresentationFormat>
  <Paragraphs>517</Paragraphs>
  <Slides>43</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45" baseType="lpstr">
      <vt:lpstr>默认设计模板</vt:lpstr>
      <vt:lpstr>Visio.Drawing.5</vt:lpstr>
      <vt:lpstr>  第三章 程序的转换与机器级表示                                                   ——程序转换概述   </vt:lpstr>
      <vt:lpstr>程序的转换与机器级表示</vt:lpstr>
      <vt:lpstr>程序的机器级表示</vt:lpstr>
      <vt:lpstr>“指令”的概念</vt:lpstr>
      <vt:lpstr>程序的转换</vt:lpstr>
      <vt:lpstr>指令集体系结构ISA</vt:lpstr>
      <vt:lpstr>高级语言程序转换为机器代码的过程 </vt:lpstr>
      <vt:lpstr>                GCC使用举例</vt:lpstr>
      <vt:lpstr>       两种目标文件</vt:lpstr>
      <vt:lpstr>指令和数据</vt:lpstr>
      <vt:lpstr>机器级指令</vt:lpstr>
      <vt:lpstr>PowerPoint 演示文稿</vt:lpstr>
      <vt:lpstr>PowerPoint 演示文稿</vt:lpstr>
      <vt:lpstr>回顾：计算机中数据的存储</vt:lpstr>
      <vt:lpstr>保护模式下的寻址方式</vt:lpstr>
      <vt:lpstr>PowerPoint 演示文稿</vt:lpstr>
      <vt:lpstr>PowerPoint 演示文稿</vt:lpstr>
      <vt:lpstr>x86指令的格式</vt:lpstr>
      <vt:lpstr>PowerPoint 演示文稿</vt:lpstr>
      <vt:lpstr>程序的机器级表示</vt:lpstr>
      <vt:lpstr>IA-32/x64指令系统概述</vt:lpstr>
      <vt:lpstr>IA-32的体系结构是怎样的呢？</vt:lpstr>
      <vt:lpstr>IA-32支持的数据类型及格式</vt:lpstr>
      <vt:lpstr>IA-32的寄存器组织</vt:lpstr>
      <vt:lpstr>IA-32的标志寄存器</vt:lpstr>
      <vt:lpstr>IA-32的寄存器组织</vt:lpstr>
      <vt:lpstr>浮点寄存器栈和多媒体扩展寄存器组 </vt:lpstr>
      <vt:lpstr>IA-32中通用寄存器中的编号</vt:lpstr>
      <vt:lpstr>IA-32的寻址方式</vt:lpstr>
      <vt:lpstr>保护模式下的寻址方式</vt:lpstr>
      <vt:lpstr>存储器操作数的寻址方式</vt:lpstr>
      <vt:lpstr>存储器操作数的寻址方式</vt:lpstr>
      <vt:lpstr>思考题1</vt:lpstr>
      <vt:lpstr>IA-32指令举例</vt:lpstr>
      <vt:lpstr>Instruction Set Page阅读：例1</vt:lpstr>
      <vt:lpstr>Instruction Set Page阅读：例2</vt:lpstr>
      <vt:lpstr>MOV指令的各种不同形式</vt:lpstr>
      <vt:lpstr>指令示例1</vt:lpstr>
      <vt:lpstr>指令示例2</vt:lpstr>
      <vt:lpstr>指令示例2</vt:lpstr>
      <vt:lpstr>指令示例2</vt:lpstr>
      <vt:lpstr>指令示例2</vt:lpstr>
      <vt:lpstr>总结</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3004</cp:revision>
  <cp:lastPrinted>2015-09-26T02:48:50Z</cp:lastPrinted>
  <dcterms:created xsi:type="dcterms:W3CDTF">2008-04-26T09:05:28Z</dcterms:created>
  <dcterms:modified xsi:type="dcterms:W3CDTF">2019-09-30T04:10:59Z</dcterms:modified>
</cp:coreProperties>
</file>