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964" r:id="rId3"/>
    <p:sldId id="1123" r:id="rId4"/>
    <p:sldId id="1131" r:id="rId5"/>
    <p:sldId id="1132" r:id="rId6"/>
    <p:sldId id="974" r:id="rId7"/>
    <p:sldId id="1124" r:id="rId8"/>
    <p:sldId id="1100" r:id="rId9"/>
    <p:sldId id="976" r:id="rId10"/>
    <p:sldId id="1125" r:id="rId11"/>
    <p:sldId id="1127" r:id="rId12"/>
    <p:sldId id="1128" r:id="rId13"/>
    <p:sldId id="1129" r:id="rId14"/>
    <p:sldId id="1133" r:id="rId15"/>
    <p:sldId id="977" r:id="rId16"/>
    <p:sldId id="978" r:id="rId17"/>
    <p:sldId id="1154" r:id="rId18"/>
    <p:sldId id="1116" r:id="rId19"/>
    <p:sldId id="1117" r:id="rId20"/>
    <p:sldId id="1155" r:id="rId21"/>
    <p:sldId id="1130" r:id="rId22"/>
    <p:sldId id="1134" r:id="rId23"/>
    <p:sldId id="1121" r:id="rId24"/>
    <p:sldId id="1066" r:id="rId25"/>
    <p:sldId id="1135" r:id="rId26"/>
    <p:sldId id="986" r:id="rId27"/>
    <p:sldId id="1153" r:id="rId28"/>
    <p:sldId id="987" r:id="rId29"/>
    <p:sldId id="1068" r:id="rId30"/>
    <p:sldId id="1156" r:id="rId31"/>
    <p:sldId id="1063" r:id="rId32"/>
    <p:sldId id="1064" r:id="rId33"/>
    <p:sldId id="988" r:id="rId34"/>
    <p:sldId id="991" r:id="rId35"/>
    <p:sldId id="992" r:id="rId36"/>
    <p:sldId id="993" r:id="rId37"/>
    <p:sldId id="1136" r:id="rId38"/>
    <p:sldId id="1051" r:id="rId39"/>
    <p:sldId id="1145" r:id="rId40"/>
    <p:sldId id="1137" r:id="rId41"/>
    <p:sldId id="1138" r:id="rId42"/>
    <p:sldId id="1139" r:id="rId43"/>
    <p:sldId id="1140" r:id="rId44"/>
    <p:sldId id="1141" r:id="rId45"/>
    <p:sldId id="1142" r:id="rId46"/>
    <p:sldId id="1143" r:id="rId47"/>
    <p:sldId id="1144" r:id="rId48"/>
    <p:sldId id="1149" r:id="rId49"/>
    <p:sldId id="1150" r:id="rId50"/>
    <p:sldId id="1151" r:id="rId51"/>
    <p:sldId id="1152" r:id="rId52"/>
    <p:sldId id="1065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7583" autoAdjust="0"/>
  </p:normalViewPr>
  <p:slideViewPr>
    <p:cSldViewPr>
      <p:cViewPr>
        <p:scale>
          <a:sx n="70" d="100"/>
          <a:sy n="70" d="100"/>
        </p:scale>
        <p:origin x="-1352" y="-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093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E3B7AD-F518-461F-AD50-030C8A7B4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56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3B7AD-F518-461F-AD50-030C8A7B46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85465" tIns="41982" rIns="85465" bIns="41982"/>
          <a:lstStyle/>
          <a:p>
            <a:r>
              <a:rPr lang="en-US" altLang="zh-CN" smtClean="0"/>
              <a:t>The best  thing about 2’s complement representation is that your adder does not have to know about negative number.</a:t>
            </a:r>
          </a:p>
          <a:p>
            <a:r>
              <a:rPr lang="en-US" altLang="zh-CN" smtClean="0"/>
              <a:t>You just add the two numbers together and the result will take care of itself.</a:t>
            </a:r>
          </a:p>
          <a:p>
            <a:r>
              <a:rPr lang="en-US" altLang="zh-CN" smtClean="0"/>
              <a:t>For example, for the operation 7 minus 6, we simply add negative 6 to positive 7 and ignore the Carry bit coming out of the most significant bit, you will have 0001, the correct result.</a:t>
            </a:r>
          </a:p>
          <a:p>
            <a:endParaRPr lang="en-US" altLang="zh-CN" smtClean="0"/>
          </a:p>
          <a:p>
            <a:r>
              <a:rPr lang="en-US" altLang="zh-CN" smtClean="0"/>
              <a:t>+1 = 24 min. (Y:04)</a:t>
            </a:r>
          </a:p>
        </p:txBody>
      </p:sp>
      <p:sp>
        <p:nvSpPr>
          <p:cNvPr id="73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4675"/>
            <a:ext cx="4589463" cy="3441700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85465" tIns="41982" rIns="85465" bIns="41982"/>
          <a:lstStyle/>
          <a:p>
            <a:r>
              <a:rPr lang="en-US" altLang="zh-CN" smtClean="0"/>
              <a:t>The best  thing about 2’s complement representation is that your adder does not have to know about negative number.</a:t>
            </a:r>
          </a:p>
          <a:p>
            <a:r>
              <a:rPr lang="en-US" altLang="zh-CN" smtClean="0"/>
              <a:t>You just add the two numbers together and the result will take care of itself.</a:t>
            </a:r>
          </a:p>
          <a:p>
            <a:r>
              <a:rPr lang="en-US" altLang="zh-CN" smtClean="0"/>
              <a:t>For example, for the operation 7 minus 6, we simply add negative 6 to positive 7 and ignore the Carry bit coming out of the most significant bit, you will have 0001, the correct result.</a:t>
            </a:r>
          </a:p>
          <a:p>
            <a:endParaRPr lang="en-US" altLang="zh-CN" smtClean="0"/>
          </a:p>
          <a:p>
            <a:r>
              <a:rPr lang="en-US" altLang="zh-CN" smtClean="0"/>
              <a:t>+1 = 24 min. (Y:04)</a:t>
            </a:r>
          </a:p>
        </p:txBody>
      </p:sp>
      <p:sp>
        <p:nvSpPr>
          <p:cNvPr id="73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4675"/>
            <a:ext cx="4589463" cy="34417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DF17-BE3A-422D-9736-B3789E5DD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35E6-DE26-4D9E-A13B-D326DE5CB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33BF5-9D47-4C2D-97FD-ADB5B248E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5FCCDA-FE03-4E75-BAFF-7C1BAB069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3F8A-F0C3-45E1-90B4-9C475598B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B5E0-E0B9-4E7C-9711-EA6C7A779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E41D-FE2D-46C5-AF64-F6425AF59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DFF5-ECDC-4AB1-A61E-D5D881229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EA14-2947-4A71-938E-84ED7AD8F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25436-2CEE-4231-A50F-F8EC64744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8EF4-BF18-48C0-A98F-6C085C8C7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BDD-2D07-4096-A8C7-E1C14B0B1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0DAA04-9B20-4A5F-9411-D348E959F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第三章 程序的转换与机器级表示</a:t>
            </a: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                            </a:t>
            </a:r>
            <a:r>
              <a:rPr lang="en-US" altLang="zh-CN" sz="2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——IA-32 </a:t>
            </a:r>
            <a:r>
              <a:rPr lang="en-US" altLang="zh-CN" sz="28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/x86-64</a:t>
            </a:r>
            <a:r>
              <a:rPr lang="zh-CN" altLang="en-US" sz="28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zh-CN" altLang="en-US" sz="2800" dirty="0" smtClean="0">
                <a:solidFill>
                  <a:srgbClr val="FF0000"/>
                </a:solidFill>
              </a:rPr>
              <a:t/>
            </a:r>
            <a:br>
              <a:rPr lang="zh-CN" altLang="en-US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push</a:t>
            </a:r>
            <a:r>
              <a:rPr lang="zh-CN" altLang="en-US" smtClean="0"/>
              <a:t>和</a:t>
            </a:r>
            <a:r>
              <a:rPr lang="en-US" altLang="zh-CN" smtClean="0"/>
              <a:t>pop</a:t>
            </a:r>
            <a:r>
              <a:rPr lang="zh-CN" altLang="en-US" smtClean="0"/>
              <a:t>举例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初始状态                 </a:t>
            </a:r>
            <a:r>
              <a:rPr lang="en-US" altLang="zh-CN" smtClean="0"/>
              <a:t>pushl %eax                  popl %edx</a:t>
            </a:r>
            <a:endParaRPr lang="zh-CN" alt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2133600"/>
            <a:ext cx="2143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2135188"/>
            <a:ext cx="22002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1613" y="2130425"/>
            <a:ext cx="213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3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LEA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0" dirty="0" smtClean="0"/>
              <a:t>如果</a:t>
            </a:r>
            <a:r>
              <a:rPr lang="en-US" altLang="zh-CN" b="0" dirty="0" err="1" smtClean="0"/>
              <a:t>eax</a:t>
            </a:r>
            <a:r>
              <a:rPr lang="zh-CN" altLang="en-US" b="0" dirty="0" smtClean="0"/>
              <a:t>中为</a:t>
            </a:r>
            <a:r>
              <a:rPr lang="en-US" altLang="zh-CN" b="0" dirty="0" smtClean="0"/>
              <a:t>x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ecx</a:t>
            </a:r>
            <a:r>
              <a:rPr lang="zh-CN" altLang="en-US" b="0" dirty="0" smtClean="0"/>
              <a:t>中为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，那么</a:t>
            </a:r>
            <a:r>
              <a:rPr lang="en-US" altLang="zh-CN" b="0" dirty="0" err="1" smtClean="0"/>
              <a:t>edx</a:t>
            </a:r>
            <a:r>
              <a:rPr lang="zh-CN" altLang="en-US" b="0" dirty="0" smtClean="0"/>
              <a:t>中是什么？</a:t>
            </a:r>
            <a:endParaRPr lang="en-US" altLang="zh-CN" b="0" dirty="0" smtClean="0"/>
          </a:p>
          <a:p>
            <a:pPr marL="0" indent="0">
              <a:buFontTx/>
              <a:buNone/>
            </a:pP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err="1"/>
              <a:t>movl</a:t>
            </a:r>
            <a:r>
              <a:rPr lang="en-US" altLang="zh-CN" b="0" dirty="0"/>
              <a:t> 6(%</a:t>
            </a:r>
            <a:r>
              <a:rPr lang="en-US" altLang="zh-CN" b="0" dirty="0" err="1"/>
              <a:t>eax</a:t>
            </a:r>
            <a:r>
              <a:rPr lang="en-US" altLang="zh-CN" b="0" dirty="0"/>
              <a:t>), %</a:t>
            </a:r>
            <a:r>
              <a:rPr lang="en-US" altLang="zh-CN" b="0" dirty="0" err="1"/>
              <a:t>edx</a:t>
            </a:r>
            <a:endParaRPr lang="en-US" altLang="zh-CN" b="0" dirty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6(%</a:t>
            </a:r>
            <a:r>
              <a:rPr lang="en-US" altLang="zh-CN" b="0" dirty="0" err="1" smtClean="0"/>
              <a:t>eax</a:t>
            </a:r>
            <a:r>
              <a:rPr lang="en-US" altLang="zh-CN" b="0" dirty="0" smtClean="0"/>
              <a:t>), %</a:t>
            </a:r>
            <a:r>
              <a:rPr lang="en-US" altLang="zh-CN" b="0" dirty="0" err="1" smtClean="0"/>
              <a:t>edx</a:t>
            </a:r>
            <a:r>
              <a:rPr lang="en-US" altLang="zh-CN" b="0" dirty="0" smtClean="0"/>
              <a:t>    </a:t>
            </a:r>
          </a:p>
          <a:p>
            <a:pPr marL="0" indent="0">
              <a:buFontTx/>
              <a:buNone/>
            </a:pPr>
            <a:endParaRPr lang="en-US" altLang="zh-CN" b="0" dirty="0" smtClean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(%</a:t>
            </a:r>
            <a:r>
              <a:rPr lang="en-US" altLang="zh-CN" b="0" dirty="0" err="1" smtClean="0"/>
              <a:t>eax</a:t>
            </a:r>
            <a:r>
              <a:rPr lang="en-US" altLang="zh-CN" b="0" dirty="0" smtClean="0"/>
              <a:t>,%</a:t>
            </a:r>
            <a:r>
              <a:rPr lang="en-US" altLang="zh-CN" b="0" dirty="0" err="1" smtClean="0"/>
              <a:t>ecx</a:t>
            </a:r>
            <a:r>
              <a:rPr lang="en-US" altLang="zh-CN" b="0" dirty="0" smtClean="0"/>
              <a:t>), %</a:t>
            </a:r>
            <a:r>
              <a:rPr lang="en-US" altLang="zh-CN" b="0" dirty="0" err="1" smtClean="0"/>
              <a:t>edx</a:t>
            </a:r>
            <a:endParaRPr lang="en-US" altLang="zh-CN" b="0" dirty="0" smtClean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(%eax,%ecx,4), %</a:t>
            </a:r>
            <a:r>
              <a:rPr lang="en-US" altLang="zh-CN" b="0" dirty="0" err="1" smtClean="0"/>
              <a:t>edx</a:t>
            </a:r>
            <a:endParaRPr lang="en-US" altLang="zh-CN" b="0" dirty="0" smtClean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7(%eax,%eax,8), %</a:t>
            </a:r>
            <a:r>
              <a:rPr lang="en-US" altLang="zh-CN" b="0" dirty="0" err="1" smtClean="0"/>
              <a:t>edx</a:t>
            </a:r>
            <a:endParaRPr lang="en-US" altLang="zh-CN" b="0" dirty="0" smtClean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0xA(,%ecx,4), %</a:t>
            </a:r>
            <a:r>
              <a:rPr lang="en-US" altLang="zh-CN" b="0" dirty="0" err="1" smtClean="0"/>
              <a:t>edx</a:t>
            </a:r>
            <a:endParaRPr lang="en-US" altLang="zh-CN" b="0" dirty="0" smtClean="0"/>
          </a:p>
          <a:p>
            <a:pPr marL="0" indent="0">
              <a:buFontTx/>
              <a:buNone/>
            </a:pPr>
            <a:r>
              <a:rPr lang="en-US" altLang="zh-CN" b="0" dirty="0" err="1" smtClean="0"/>
              <a:t>leal</a:t>
            </a:r>
            <a:r>
              <a:rPr lang="en-US" altLang="zh-CN" b="0" dirty="0" smtClean="0"/>
              <a:t> 9(%eax,%ecx,2), %</a:t>
            </a:r>
            <a:r>
              <a:rPr lang="en-US" altLang="zh-CN" b="0" dirty="0" err="1" smtClean="0"/>
              <a:t>edx</a:t>
            </a:r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51388" y="2393885"/>
            <a:ext cx="1306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00000"/>
                </a:solidFill>
                <a:ea typeface="微软雅黑" pitchFamily="34" charset="-122"/>
              </a:rPr>
              <a:t>x+6</a:t>
            </a:r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62010" y="1911350"/>
            <a:ext cx="1304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00000"/>
                </a:solidFill>
                <a:ea typeface="微软雅黑" pitchFamily="34" charset="-122"/>
              </a:rPr>
              <a:t>M[x+6]</a:t>
            </a:r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40300" y="333851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x+y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10150" y="384016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x+4y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10150" y="4362450"/>
            <a:ext cx="1304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9x+7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48250" y="4883150"/>
            <a:ext cx="1304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4y+10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29213" y="536416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9+x+2y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0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sp>
        <p:nvSpPr>
          <p:cNvPr id="2048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请根据数据宽度给出下面的指令中操作码的后缀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  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  (%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), %dx</a:t>
            </a:r>
          </a:p>
          <a:p>
            <a:pPr marL="0" indent="0">
              <a:buFontTx/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  $0xFF, %</a:t>
            </a:r>
            <a:r>
              <a:rPr lang="en-US" altLang="zh-CN" dirty="0" err="1" smtClean="0"/>
              <a:t>bl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  (%esp,%edx,4), %dh</a:t>
            </a:r>
          </a:p>
          <a:p>
            <a:pPr marL="0" indent="0">
              <a:buFontTx/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  %dx, (%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pop    %</a:t>
            </a:r>
            <a:r>
              <a:rPr lang="en-US" altLang="zh-CN" dirty="0" err="1" smtClean="0"/>
              <a:t>edi</a:t>
            </a:r>
            <a:endParaRPr lang="zh-CN" alt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0138" y="1854200"/>
            <a:ext cx="276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l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80861" y="4397150"/>
            <a:ext cx="276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l</a:t>
            </a:r>
            <a:endParaRPr lang="zh-CN" altLang="en-US" sz="2400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06488" y="2349500"/>
            <a:ext cx="447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w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25084" y="3818845"/>
            <a:ext cx="447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w</a:t>
            </a:r>
            <a:endParaRPr lang="zh-CN" altLang="en-US" sz="2400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06488" y="28321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b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76325" y="3338513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b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495300"/>
          </a:xfrm>
        </p:spPr>
        <p:txBody>
          <a:bodyPr/>
          <a:lstStyle/>
          <a:p>
            <a:r>
              <a:rPr lang="zh-CN" altLang="en-US" sz="3600" smtClean="0"/>
              <a:t>传送指令举例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15888" y="1349245"/>
            <a:ext cx="3616696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ea typeface="微软雅黑" pitchFamily="34" charset="-122"/>
              </a:rPr>
              <a:t>pushl</a:t>
            </a:r>
            <a:r>
              <a:rPr lang="en-US" altLang="zh-CN" dirty="0">
                <a:ea typeface="微软雅黑" pitchFamily="34" charset="-122"/>
              </a:rPr>
              <a:t>	%</a:t>
            </a:r>
            <a:r>
              <a:rPr lang="en-US" altLang="zh-CN" dirty="0" err="1">
                <a:ea typeface="微软雅黑" pitchFamily="34" charset="-122"/>
              </a:rPr>
              <a:t>ebp</a:t>
            </a:r>
            <a:r>
              <a:rPr lang="en-US" altLang="zh-CN" dirty="0">
                <a:ea typeface="微软雅黑" pitchFamily="34" charset="-122"/>
              </a:rPr>
              <a:t> 		</a:t>
            </a:r>
            <a:endParaRPr lang="zh-CN" altLang="en-US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 smtClean="0">
                <a:ea typeface="微软雅黑" pitchFamily="34" charset="-122"/>
              </a:rPr>
              <a:t>movl</a:t>
            </a:r>
            <a:r>
              <a:rPr lang="en-US" altLang="zh-CN" dirty="0" smtClean="0">
                <a:ea typeface="微软雅黑" pitchFamily="34" charset="-122"/>
              </a:rPr>
              <a:t>  	%</a:t>
            </a:r>
            <a:r>
              <a:rPr lang="en-US" altLang="zh-CN" dirty="0" err="1" smtClean="0">
                <a:ea typeface="微软雅黑" pitchFamily="34" charset="-122"/>
              </a:rPr>
              <a:t>esp</a:t>
            </a:r>
            <a:r>
              <a:rPr lang="en-US" altLang="zh-CN" dirty="0" smtClean="0">
                <a:ea typeface="微软雅黑" pitchFamily="34" charset="-122"/>
              </a:rPr>
              <a:t>, %</a:t>
            </a:r>
            <a:r>
              <a:rPr lang="en-US" altLang="zh-CN" dirty="0" err="1" smtClean="0">
                <a:ea typeface="微软雅黑" pitchFamily="34" charset="-122"/>
              </a:rPr>
              <a:t>ebp</a:t>
            </a:r>
            <a:r>
              <a:rPr lang="en-US" altLang="zh-CN" dirty="0" smtClean="0">
                <a:ea typeface="微软雅黑" pitchFamily="34" charset="-122"/>
              </a:rPr>
              <a:t> 	</a:t>
            </a:r>
            <a:endParaRPr lang="zh-CN" altLang="en-US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 smtClean="0">
                <a:ea typeface="微软雅黑" pitchFamily="34" charset="-122"/>
              </a:rPr>
              <a:t>movl</a:t>
            </a:r>
            <a:r>
              <a:rPr lang="en-US" altLang="zh-CN" dirty="0">
                <a:ea typeface="微软雅黑" pitchFamily="34" charset="-122"/>
              </a:rPr>
              <a:t>	8(%</a:t>
            </a:r>
            <a:r>
              <a:rPr lang="en-US" altLang="zh-CN" dirty="0" err="1">
                <a:ea typeface="微软雅黑" pitchFamily="34" charset="-122"/>
              </a:rPr>
              <a:t>ebp</a:t>
            </a:r>
            <a:r>
              <a:rPr lang="en-US" altLang="zh-CN" dirty="0">
                <a:ea typeface="微软雅黑" pitchFamily="34" charset="-122"/>
              </a:rPr>
              <a:t>), %</a:t>
            </a:r>
            <a:r>
              <a:rPr lang="en-US" altLang="zh-CN" dirty="0" err="1" smtClean="0">
                <a:ea typeface="微软雅黑" pitchFamily="34" charset="-122"/>
              </a:rPr>
              <a:t>edx</a:t>
            </a:r>
            <a:endParaRPr lang="zh-CN" altLang="en-US" dirty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ea typeface="微软雅黑" pitchFamily="34" charset="-122"/>
              </a:rPr>
              <a:t>movb</a:t>
            </a:r>
            <a:r>
              <a:rPr lang="en-US" altLang="zh-CN" dirty="0">
                <a:ea typeface="微软雅黑" pitchFamily="34" charset="-122"/>
              </a:rPr>
              <a:t>   	$255, %</a:t>
            </a:r>
            <a:r>
              <a:rPr lang="en-US" altLang="zh-CN" dirty="0" err="1">
                <a:ea typeface="微软雅黑" pitchFamily="34" charset="-122"/>
              </a:rPr>
              <a:t>bl</a:t>
            </a:r>
            <a:r>
              <a:rPr lang="en-US" altLang="zh-CN" dirty="0">
                <a:ea typeface="微软雅黑" pitchFamily="34" charset="-122"/>
              </a:rPr>
              <a:t>	</a:t>
            </a:r>
            <a:endParaRPr lang="zh-CN" altLang="en-US" dirty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ea typeface="微软雅黑" pitchFamily="34" charset="-122"/>
              </a:rPr>
              <a:t>movw</a:t>
            </a:r>
            <a:r>
              <a:rPr lang="en-US" altLang="zh-CN" dirty="0">
                <a:ea typeface="微软雅黑" pitchFamily="34" charset="-122"/>
              </a:rPr>
              <a:t>	8(%ebp,%edx,4), %</a:t>
            </a:r>
            <a:r>
              <a:rPr lang="en-US" altLang="zh-CN" dirty="0" smtClean="0">
                <a:ea typeface="微软雅黑" pitchFamily="34" charset="-122"/>
              </a:rPr>
              <a:t>ax</a:t>
            </a:r>
            <a:endParaRPr lang="zh-CN" altLang="en-US" dirty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ea typeface="微软雅黑" pitchFamily="34" charset="-122"/>
              </a:rPr>
              <a:t>movw</a:t>
            </a:r>
            <a:r>
              <a:rPr lang="en-US" altLang="zh-CN" dirty="0">
                <a:ea typeface="微软雅黑" pitchFamily="34" charset="-122"/>
              </a:rPr>
              <a:t>	%dx, 20(%</a:t>
            </a:r>
            <a:r>
              <a:rPr lang="en-US" altLang="zh-CN" dirty="0" err="1">
                <a:ea typeface="微软雅黑" pitchFamily="34" charset="-122"/>
              </a:rPr>
              <a:t>ebp</a:t>
            </a:r>
            <a:r>
              <a:rPr lang="en-US" altLang="zh-CN" dirty="0">
                <a:ea typeface="微软雅黑" pitchFamily="34" charset="-122"/>
              </a:rPr>
              <a:t>)	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3325" y="1335731"/>
            <a:ext cx="5574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//R[</a:t>
            </a:r>
            <a:r>
              <a:rPr lang="en-US" altLang="zh-CN" dirty="0" err="1"/>
              <a:t>esp</a:t>
            </a:r>
            <a:r>
              <a:rPr lang="en-US" altLang="zh-CN" dirty="0"/>
              <a:t>]←R[</a:t>
            </a:r>
            <a:r>
              <a:rPr lang="en-US" altLang="zh-CN" dirty="0" err="1"/>
              <a:t>esp</a:t>
            </a:r>
            <a:r>
              <a:rPr lang="en-US" altLang="zh-CN" dirty="0"/>
              <a:t>]-4</a:t>
            </a:r>
            <a:r>
              <a:rPr lang="zh-CN" altLang="en-US" dirty="0"/>
              <a:t>，</a:t>
            </a:r>
            <a:r>
              <a:rPr lang="en-US" altLang="zh-CN" dirty="0"/>
              <a:t>M[R[</a:t>
            </a:r>
            <a:r>
              <a:rPr lang="en-US" altLang="zh-CN" dirty="0" err="1"/>
              <a:t>esp</a:t>
            </a:r>
            <a:r>
              <a:rPr lang="en-US" altLang="zh-CN" dirty="0"/>
              <a:t>]] ←R[</a:t>
            </a:r>
            <a:r>
              <a:rPr lang="en-US" altLang="zh-CN" dirty="0" err="1"/>
              <a:t>ebp</a:t>
            </a:r>
            <a:r>
              <a:rPr lang="en-US" altLang="zh-CN" dirty="0"/>
              <a:t>]</a:t>
            </a:r>
            <a:r>
              <a:rPr lang="zh-CN" altLang="en-US" dirty="0"/>
              <a:t>，双字</a:t>
            </a:r>
          </a:p>
        </p:txBody>
      </p:sp>
      <p:sp>
        <p:nvSpPr>
          <p:cNvPr id="3" name="矩形 2"/>
          <p:cNvSpPr/>
          <p:nvPr/>
        </p:nvSpPr>
        <p:spPr>
          <a:xfrm>
            <a:off x="3560465" y="1708754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//R[</a:t>
            </a:r>
            <a:r>
              <a:rPr lang="en-US" altLang="zh-CN" dirty="0" err="1"/>
              <a:t>ebp</a:t>
            </a:r>
            <a:r>
              <a:rPr lang="en-US" altLang="zh-CN" dirty="0"/>
              <a:t>] ←R[</a:t>
            </a:r>
            <a:r>
              <a:rPr lang="en-US" altLang="zh-CN" dirty="0" err="1"/>
              <a:t>esp</a:t>
            </a:r>
            <a:r>
              <a:rPr lang="en-US" altLang="zh-CN" dirty="0"/>
              <a:t>]</a:t>
            </a:r>
            <a:r>
              <a:rPr lang="zh-CN" altLang="en-US" dirty="0"/>
              <a:t>，双字</a:t>
            </a:r>
          </a:p>
        </p:txBody>
      </p:sp>
      <p:sp>
        <p:nvSpPr>
          <p:cNvPr id="4" name="矩形 3"/>
          <p:cNvSpPr/>
          <p:nvPr/>
        </p:nvSpPr>
        <p:spPr>
          <a:xfrm>
            <a:off x="3579735" y="2079805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//R[</a:t>
            </a:r>
            <a:r>
              <a:rPr lang="en-US" altLang="zh-CN" dirty="0" err="1"/>
              <a:t>edx</a:t>
            </a:r>
            <a:r>
              <a:rPr lang="en-US" altLang="zh-CN" dirty="0"/>
              <a:t>] ←M[R[</a:t>
            </a:r>
            <a:r>
              <a:rPr lang="en-US" altLang="zh-CN" dirty="0" err="1"/>
              <a:t>ebp</a:t>
            </a:r>
            <a:r>
              <a:rPr lang="en-US" altLang="zh-CN" dirty="0"/>
              <a:t>]+8]</a:t>
            </a:r>
            <a:r>
              <a:rPr lang="zh-CN" altLang="en-US" dirty="0"/>
              <a:t>，双字</a:t>
            </a:r>
          </a:p>
        </p:txBody>
      </p:sp>
      <p:sp>
        <p:nvSpPr>
          <p:cNvPr id="5" name="矩形 4"/>
          <p:cNvSpPr/>
          <p:nvPr/>
        </p:nvSpPr>
        <p:spPr>
          <a:xfrm>
            <a:off x="3577605" y="2452828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//R[</a:t>
            </a:r>
            <a:r>
              <a:rPr lang="en-US" altLang="zh-CN" dirty="0" err="1"/>
              <a:t>bl</a:t>
            </a:r>
            <a:r>
              <a:rPr lang="en-US" altLang="zh-CN" dirty="0"/>
              <a:t>]←255</a:t>
            </a:r>
            <a:r>
              <a:rPr lang="zh-CN" altLang="en-US" dirty="0"/>
              <a:t>，字节</a:t>
            </a:r>
          </a:p>
        </p:txBody>
      </p:sp>
      <p:sp>
        <p:nvSpPr>
          <p:cNvPr id="6" name="矩形 5"/>
          <p:cNvSpPr/>
          <p:nvPr/>
        </p:nvSpPr>
        <p:spPr>
          <a:xfrm>
            <a:off x="3896925" y="2822160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//R[ax]←M[R[</a:t>
            </a:r>
            <a:r>
              <a:rPr lang="en-US" altLang="zh-CN" dirty="0" err="1"/>
              <a:t>ebp</a:t>
            </a:r>
            <a:r>
              <a:rPr lang="en-US" altLang="zh-CN" dirty="0"/>
              <a:t>]+R[</a:t>
            </a:r>
            <a:r>
              <a:rPr lang="en-US" altLang="zh-CN" dirty="0" err="1"/>
              <a:t>edx</a:t>
            </a:r>
            <a:r>
              <a:rPr lang="en-US" altLang="zh-CN" dirty="0"/>
              <a:t>]</a:t>
            </a:r>
            <a:r>
              <a:rPr lang="pt-BR" altLang="zh-CN" dirty="0"/>
              <a:t>×4+</a:t>
            </a:r>
            <a:r>
              <a:rPr lang="en-US" altLang="zh-CN" dirty="0"/>
              <a:t>8]</a:t>
            </a:r>
            <a:r>
              <a:rPr lang="zh-CN" altLang="en-US" dirty="0"/>
              <a:t>，字</a:t>
            </a:r>
          </a:p>
        </p:txBody>
      </p:sp>
      <p:sp>
        <p:nvSpPr>
          <p:cNvPr id="7" name="矩形 6"/>
          <p:cNvSpPr/>
          <p:nvPr/>
        </p:nvSpPr>
        <p:spPr>
          <a:xfrm>
            <a:off x="3770300" y="3244334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//M[R[</a:t>
            </a:r>
            <a:r>
              <a:rPr lang="en-US" altLang="zh-CN" dirty="0" err="1"/>
              <a:t>ebp</a:t>
            </a:r>
            <a:r>
              <a:rPr lang="en-US" altLang="zh-CN" dirty="0"/>
              <a:t>]</a:t>
            </a:r>
            <a:r>
              <a:rPr lang="pt-BR" altLang="zh-CN" dirty="0"/>
              <a:t>+20</a:t>
            </a:r>
            <a:r>
              <a:rPr lang="en-US" altLang="zh-CN" dirty="0"/>
              <a:t>]←R[dx]</a:t>
            </a:r>
            <a:r>
              <a:rPr lang="zh-CN" altLang="en-US" dirty="0"/>
              <a:t>，字</a:t>
            </a:r>
          </a:p>
        </p:txBody>
      </p:sp>
    </p:spTree>
    <p:extLst>
      <p:ext uri="{BB962C8B-B14F-4D97-AF65-F5344CB8AC3E}">
        <p14:creationId xmlns:p14="http://schemas.microsoft.com/office/powerpoint/2010/main" val="20882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）定点算术指令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596313" cy="5741987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减运算（影响标志、不区分无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addb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addl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subb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subw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subl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运算（影响除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以外的标志、不区分无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incb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incw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incl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decb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decw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decl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取负运算（影响标志、若对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取负，则结果为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0/CF=0,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：取负，包括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negb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negw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negl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比较运算（做减法得到标志、不区分无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：比较，包括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cmpb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cmpw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cmpl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除运算（区分无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MUL / IMUL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：无符号乘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带符号乘</a:t>
            </a:r>
            <a:r>
              <a:rPr lang="zh-CN" altLang="en-US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（影响标志</a:t>
            </a:r>
            <a:r>
              <a:rPr lang="en-US" altLang="zh-CN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DIV/ IDIV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：无符号除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带符号除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 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=2n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dirty="0" smtClean="0"/>
              <a:t> 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定点算术运算指令汇总 </a:t>
            </a:r>
          </a:p>
        </p:txBody>
      </p:sp>
      <p:pic>
        <p:nvPicPr>
          <p:cNvPr id="37891" name="Picture 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84213"/>
            <a:ext cx="89376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定点加法指令举例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819150"/>
            <a:ext cx="8750300" cy="58499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R[ax]=FFFAH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]=FFF0H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，则执行以下指令后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, %ax”</a:t>
            </a:r>
            <a:endParaRPr lang="zh-CN" altLang="en-US" sz="2000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中的内容各是什么？标志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各是什么？要求分别将操作数作为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无符号数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带符号整数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解释并验证指令执行结果。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解：功能：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R[ax]←R[ax]+R[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，指令执行后的结果如下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R[ax]=FFFAH+FFF0H=FFEAH 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中内容不变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若是无符号整数运算，则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说明结果溢出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65535-5=65530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65515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65535-21=65514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≠65530+65515</a:t>
            </a:r>
            <a:r>
              <a:rPr lang="zh-CN" altLang="en-US" sz="2000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，即溢出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若是带符号整数运算，则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说明结果没有溢出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-16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-22=-6+(-16)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，结果正确，无溢出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92163"/>
            <a:ext cx="8229600" cy="5607050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]=000000B4H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]=00000011H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(1)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执行指令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后，哪些寄存器的内容会发生变化？是否与执行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imulb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指令所发生的变化一样？为什么？请用该例给出的数据验证你的结论。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功能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  <a:r>
              <a:rPr lang="zh-CN" altLang="pt-BR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（无符号整数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，真值为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3060=180 </a:t>
            </a:r>
            <a:r>
              <a:rPr lang="pt-BR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17</a:t>
            </a: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imulb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bl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功能为 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（带符号整数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，则真值为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3060</a:t>
            </a:r>
            <a:r>
              <a:rPr lang="en-US" altLang="zh-CN" sz="2000" dirty="0" smtClean="0">
                <a:solidFill>
                  <a:srgbClr val="3333CC"/>
                </a:solidFill>
                <a:ea typeface="微软雅黑" pitchFamily="34" charset="-122"/>
                <a:cs typeface="Arial" charset="0"/>
              </a:rPr>
              <a:t>≠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 </a:t>
            </a: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 17 </a:t>
            </a:r>
          </a:p>
          <a:p>
            <a:pPr>
              <a:buFontTx/>
              <a:buNone/>
            </a:pP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   R[al]=F4H, R[ah]=? </a:t>
            </a:r>
            <a:r>
              <a:rPr lang="pt-BR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zh-CN" altLang="pt-BR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中的变化不一样！</a:t>
            </a:r>
          </a:p>
          <a:p>
            <a:pPr>
              <a:buFontTx/>
              <a:buNone/>
            </a:pP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R[ax]=FAF4H, </a:t>
            </a:r>
            <a:r>
              <a:rPr lang="zh-CN" altLang="pt-BR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真值为</a:t>
            </a:r>
            <a:r>
              <a:rPr lang="pt-BR" altLang="zh-CN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-1292=-76 × 17 </a:t>
            </a:r>
            <a:endParaRPr lang="en-US" altLang="zh-CN" sz="20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6327775" y="3203575"/>
            <a:ext cx="2700338" cy="1536700"/>
            <a:chOff x="3986" y="2387"/>
            <a:chExt cx="1701" cy="968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4751" y="2387"/>
              <a:ext cx="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1011 0100</a:t>
              </a:r>
            </a:p>
            <a:p>
              <a:pPr eaLnBrk="1" hangingPunct="1"/>
              <a:r>
                <a:rPr lang="en-US" altLang="zh-CN"/>
                <a:t>0001 0001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4524" y="2553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799751" name="Line 7"/>
            <p:cNvSpPr>
              <a:spLocks noChangeShapeType="1"/>
            </p:cNvSpPr>
            <p:nvPr/>
          </p:nvSpPr>
          <p:spPr bwMode="auto">
            <a:xfrm>
              <a:off x="4156" y="2755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4156" y="2755"/>
              <a:ext cx="15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              1011 0100</a:t>
              </a:r>
            </a:p>
            <a:p>
              <a:pPr eaLnBrk="1" hangingPunct="1"/>
              <a:r>
                <a:rPr lang="en-US" altLang="zh-CN"/>
                <a:t>     1011 0100</a:t>
              </a:r>
            </a:p>
          </p:txBody>
        </p:sp>
        <p:sp>
          <p:nvSpPr>
            <p:cNvPr id="799753" name="Line 9"/>
            <p:cNvSpPr>
              <a:spLocks noChangeShapeType="1"/>
            </p:cNvSpPr>
            <p:nvPr/>
          </p:nvSpPr>
          <p:spPr bwMode="auto">
            <a:xfrm>
              <a:off x="4184" y="3124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3986" y="3124"/>
              <a:ext cx="17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0000 1011 1111 0100</a:t>
              </a:r>
            </a:p>
          </p:txBody>
        </p:sp>
      </p:grpSp>
      <p:grpSp>
        <p:nvGrpSpPr>
          <p:cNvPr id="799755" name="Group 11"/>
          <p:cNvGrpSpPr>
            <a:grpSpLocks/>
          </p:cNvGrpSpPr>
          <p:nvPr/>
        </p:nvGrpSpPr>
        <p:grpSpPr bwMode="auto">
          <a:xfrm>
            <a:off x="7721600" y="4643438"/>
            <a:ext cx="1171575" cy="396875"/>
            <a:chOff x="4893" y="3294"/>
            <a:chExt cx="709" cy="250"/>
          </a:xfrm>
        </p:grpSpPr>
        <p:sp>
          <p:nvSpPr>
            <p:cNvPr id="799756" name="Text Box 12"/>
            <p:cNvSpPr txBox="1">
              <a:spLocks noChangeArrowheads="1"/>
            </p:cNvSpPr>
            <p:nvPr/>
          </p:nvSpPr>
          <p:spPr bwMode="auto">
            <a:xfrm>
              <a:off x="4922" y="3294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AL=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99757" name="Line 13"/>
            <p:cNvSpPr>
              <a:spLocks noChangeShapeType="1"/>
            </p:cNvSpPr>
            <p:nvPr/>
          </p:nvSpPr>
          <p:spPr bwMode="auto">
            <a:xfrm>
              <a:off x="4893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758" name="Group 14"/>
          <p:cNvGrpSpPr>
            <a:grpSpLocks/>
          </p:cNvGrpSpPr>
          <p:nvPr/>
        </p:nvGrpSpPr>
        <p:grpSpPr bwMode="auto">
          <a:xfrm>
            <a:off x="6416675" y="4651375"/>
            <a:ext cx="1262063" cy="396875"/>
            <a:chOff x="4099" y="3299"/>
            <a:chExt cx="738" cy="250"/>
          </a:xfrm>
        </p:grpSpPr>
        <p:sp>
          <p:nvSpPr>
            <p:cNvPr id="799759" name="Text Box 15"/>
            <p:cNvSpPr txBox="1">
              <a:spLocks noChangeArrowheads="1"/>
            </p:cNvSpPr>
            <p:nvPr/>
          </p:nvSpPr>
          <p:spPr bwMode="auto">
            <a:xfrm>
              <a:off x="4185" y="3299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AH=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99760" name="Line 16"/>
            <p:cNvSpPr>
              <a:spLocks noChangeShapeType="1"/>
            </p:cNvSpPr>
            <p:nvPr/>
          </p:nvSpPr>
          <p:spPr bwMode="auto">
            <a:xfrm>
              <a:off x="4099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9761" name="Text Box 17"/>
          <p:cNvSpPr txBox="1">
            <a:spLocks noChangeArrowheads="1"/>
          </p:cNvSpPr>
          <p:nvPr/>
        </p:nvSpPr>
        <p:spPr bwMode="auto">
          <a:xfrm>
            <a:off x="6416675" y="5229225"/>
            <a:ext cx="2565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latin typeface="Arial" charset="0"/>
              </a:rPr>
              <a:t>对于带符号乘，若积只取低</a:t>
            </a:r>
            <a:r>
              <a:rPr lang="en-US" altLang="zh-CN" sz="1900">
                <a:latin typeface="Arial" charset="0"/>
              </a:rPr>
              <a:t>n</a:t>
            </a:r>
            <a:r>
              <a:rPr lang="zh-CN" altLang="en-US" sz="1900">
                <a:latin typeface="Arial" charset="0"/>
              </a:rPr>
              <a:t>位，则和无符号相同；若取</a:t>
            </a:r>
            <a:r>
              <a:rPr lang="en-US" altLang="zh-CN" sz="1900">
                <a:latin typeface="Arial" charset="0"/>
              </a:rPr>
              <a:t>2n</a:t>
            </a:r>
            <a:r>
              <a:rPr lang="zh-CN" altLang="en-US" sz="1900">
                <a:latin typeface="Arial" charset="0"/>
              </a:rPr>
              <a:t>位，则采用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“</a:t>
            </a:r>
            <a:r>
              <a:rPr lang="zh-CN" altLang="en-US" sz="1900">
                <a:solidFill>
                  <a:srgbClr val="FF3300"/>
                </a:solidFill>
                <a:latin typeface="Arial" charset="0"/>
              </a:rPr>
              <a:t>布斯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”</a:t>
            </a:r>
            <a:r>
              <a:rPr lang="zh-CN" altLang="en-US" sz="1900">
                <a:solidFill>
                  <a:srgbClr val="FF3300"/>
                </a:solidFill>
                <a:latin typeface="Arial" charset="0"/>
              </a:rPr>
              <a:t>乘法</a:t>
            </a:r>
          </a:p>
        </p:txBody>
      </p:sp>
      <p:sp>
        <p:nvSpPr>
          <p:cNvPr id="799762" name="Text Box 18"/>
          <p:cNvSpPr txBox="1">
            <a:spLocks noChangeArrowheads="1"/>
          </p:cNvSpPr>
          <p:nvPr/>
        </p:nvSpPr>
        <p:spPr bwMode="auto">
          <a:xfrm>
            <a:off x="7542213" y="2798763"/>
            <a:ext cx="1376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61" grpId="0"/>
      <p:bldP spid="7997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6082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定点乘法指令举例</a:t>
            </a:r>
            <a:endParaRPr lang="zh-CN" altLang="en-US" sz="36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布斯乘法：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962150" y="2124075"/>
            <a:ext cx="6616700" cy="2746375"/>
            <a:chOff x="1236" y="1338"/>
            <a:chExt cx="4168" cy="1557"/>
          </a:xfrm>
        </p:grpSpPr>
        <p:sp>
          <p:nvSpPr>
            <p:cNvPr id="40968" name="Text Box 5"/>
            <p:cNvSpPr txBox="1">
              <a:spLocks noChangeArrowheads="1"/>
            </p:cNvSpPr>
            <p:nvPr/>
          </p:nvSpPr>
          <p:spPr bwMode="auto">
            <a:xfrm>
              <a:off x="2370" y="1338"/>
              <a:ext cx="303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1 0 1 1  0 1 0 0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0 0 1-1 0 0 1-1     0001 0001 0</a:t>
              </a:r>
            </a:p>
          </p:txBody>
        </p:sp>
        <p:sp>
          <p:nvSpPr>
            <p:cNvPr id="40969" name="Text Box 6"/>
            <p:cNvSpPr txBox="1">
              <a:spLocks noChangeArrowheads="1"/>
            </p:cNvSpPr>
            <p:nvPr/>
          </p:nvSpPr>
          <p:spPr bwMode="auto">
            <a:xfrm>
              <a:off x="2144" y="1508"/>
              <a:ext cx="3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1293" y="1706"/>
              <a:ext cx="2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Text Box 8"/>
            <p:cNvSpPr txBox="1">
              <a:spLocks noChangeArrowheads="1"/>
            </p:cNvSpPr>
            <p:nvPr/>
          </p:nvSpPr>
          <p:spPr bwMode="auto">
            <a:xfrm>
              <a:off x="1236" y="1706"/>
              <a:ext cx="2410" cy="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   0 0 0 0 0 0 0 0 </a:t>
              </a:r>
              <a:r>
                <a:rPr lang="en-US" altLang="zh-CN" sz="18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0 1 0 0 1 1 0 0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   1 1 1 1 1 1 1 </a:t>
              </a:r>
              <a:r>
                <a:rPr lang="en-US" altLang="zh-CN" sz="18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1 0 1 1 0 1 0 0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   0 0 0 0 </a:t>
              </a:r>
              <a:r>
                <a:rPr lang="en-US" altLang="zh-CN" sz="18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0 1 0 0 1 1 0 0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   1 1 1 </a:t>
              </a:r>
              <a:r>
                <a:rPr lang="en-US" altLang="zh-CN" sz="18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1 0 1 1 0 1 0 0</a:t>
              </a:r>
            </a:p>
          </p:txBody>
        </p:sp>
        <p:sp>
          <p:nvSpPr>
            <p:cNvPr id="40972" name="Line 9"/>
            <p:cNvSpPr>
              <a:spLocks noChangeShapeType="1"/>
            </p:cNvSpPr>
            <p:nvPr/>
          </p:nvSpPr>
          <p:spPr bwMode="auto">
            <a:xfrm>
              <a:off x="1321" y="2444"/>
              <a:ext cx="2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Text Box 10"/>
            <p:cNvSpPr txBox="1">
              <a:spLocks noChangeArrowheads="1"/>
            </p:cNvSpPr>
            <p:nvPr/>
          </p:nvSpPr>
          <p:spPr bwMode="auto">
            <a:xfrm>
              <a:off x="1350" y="2472"/>
              <a:ext cx="223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1 1 1 1 1 0 1 0 1 1 1 1 0 1 0 0</a:t>
              </a:r>
            </a:p>
          </p:txBody>
        </p:sp>
        <p:grpSp>
          <p:nvGrpSpPr>
            <p:cNvPr id="40974" name="Group 11"/>
            <p:cNvGrpSpPr>
              <a:grpSpLocks/>
            </p:cNvGrpSpPr>
            <p:nvPr/>
          </p:nvGrpSpPr>
          <p:grpSpPr bwMode="auto">
            <a:xfrm>
              <a:off x="2484" y="2670"/>
              <a:ext cx="1020" cy="225"/>
              <a:chOff x="4893" y="3294"/>
              <a:chExt cx="709" cy="225"/>
            </a:xfrm>
          </p:grpSpPr>
          <p:sp>
            <p:nvSpPr>
              <p:cNvPr id="40978" name="Text Box 12"/>
              <p:cNvSpPr txBox="1">
                <a:spLocks noChangeArrowheads="1"/>
              </p:cNvSpPr>
              <p:nvPr/>
            </p:nvSpPr>
            <p:spPr bwMode="auto">
              <a:xfrm>
                <a:off x="4922" y="3294"/>
                <a:ext cx="652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3300"/>
                    </a:solidFill>
                    <a:latin typeface="微软雅黑" pitchFamily="34" charset="-122"/>
                    <a:ea typeface="微软雅黑" pitchFamily="34" charset="-122"/>
                  </a:rPr>
                  <a:t>AL=</a:t>
                </a:r>
                <a:r>
                  <a:rPr lang="zh-CN" altLang="en-US" sz="2000">
                    <a:solidFill>
                      <a:srgbClr val="FF3300"/>
                    </a:solidFill>
                    <a:latin typeface="微软雅黑" pitchFamily="34" charset="-122"/>
                    <a:ea typeface="微软雅黑" pitchFamily="34" charset="-122"/>
                  </a:rPr>
                  <a:t>？</a:t>
                </a:r>
              </a:p>
            </p:txBody>
          </p:sp>
          <p:sp>
            <p:nvSpPr>
              <p:cNvPr id="40979" name="Line 13"/>
              <p:cNvSpPr>
                <a:spLocks noChangeShapeType="1"/>
              </p:cNvSpPr>
              <p:nvPr/>
            </p:nvSpPr>
            <p:spPr bwMode="auto">
              <a:xfrm>
                <a:off x="4893" y="3322"/>
                <a:ext cx="709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5" name="Group 14"/>
            <p:cNvGrpSpPr>
              <a:grpSpLocks/>
            </p:cNvGrpSpPr>
            <p:nvPr/>
          </p:nvGrpSpPr>
          <p:grpSpPr bwMode="auto">
            <a:xfrm>
              <a:off x="1407" y="2670"/>
              <a:ext cx="1020" cy="225"/>
              <a:chOff x="4099" y="3299"/>
              <a:chExt cx="738" cy="225"/>
            </a:xfrm>
          </p:grpSpPr>
          <p:sp>
            <p:nvSpPr>
              <p:cNvPr id="40976" name="Text Box 15"/>
              <p:cNvSpPr txBox="1">
                <a:spLocks noChangeArrowheads="1"/>
              </p:cNvSpPr>
              <p:nvPr/>
            </p:nvSpPr>
            <p:spPr bwMode="auto">
              <a:xfrm>
                <a:off x="4185" y="3299"/>
                <a:ext cx="652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3300"/>
                    </a:solidFill>
                    <a:latin typeface="微软雅黑" pitchFamily="34" charset="-122"/>
                    <a:ea typeface="微软雅黑" pitchFamily="34" charset="-122"/>
                  </a:rPr>
                  <a:t>AH=</a:t>
                </a:r>
                <a:r>
                  <a:rPr lang="zh-CN" altLang="en-US" sz="2000">
                    <a:solidFill>
                      <a:srgbClr val="FF3300"/>
                    </a:solidFill>
                    <a:latin typeface="微软雅黑" pitchFamily="34" charset="-122"/>
                    <a:ea typeface="微软雅黑" pitchFamily="34" charset="-122"/>
                  </a:rPr>
                  <a:t>？</a:t>
                </a:r>
              </a:p>
            </p:txBody>
          </p:sp>
          <p:sp>
            <p:nvSpPr>
              <p:cNvPr id="40977" name="Line 16"/>
              <p:cNvSpPr>
                <a:spLocks noChangeShapeType="1"/>
              </p:cNvSpPr>
              <p:nvPr/>
            </p:nvSpPr>
            <p:spPr bwMode="auto">
              <a:xfrm>
                <a:off x="4099" y="3322"/>
                <a:ext cx="709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5249" name="Rectangle 17"/>
          <p:cNvSpPr>
            <a:spLocks noChangeArrowheads="1"/>
          </p:cNvSpPr>
          <p:nvPr/>
        </p:nvSpPr>
        <p:spPr bwMode="auto">
          <a:xfrm>
            <a:off x="1873250" y="5064125"/>
            <a:ext cx="572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R[ax]=FAF4H, </a:t>
            </a:r>
            <a:r>
              <a:rPr lang="zh-CN" altLang="pt-BR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真值为</a:t>
            </a:r>
            <a:r>
              <a:rPr lang="pt-BR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-1292=-76 × 17</a:t>
            </a:r>
            <a:endParaRPr lang="zh-CN" altLang="en-US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6" name="Rectangle 18"/>
          <p:cNvSpPr>
            <a:spLocks noChangeArrowheads="1"/>
          </p:cNvSpPr>
          <p:nvPr/>
        </p:nvSpPr>
        <p:spPr bwMode="auto">
          <a:xfrm>
            <a:off x="2276475" y="1493838"/>
            <a:ext cx="290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R[ax]=B4H </a:t>
            </a:r>
            <a:r>
              <a:rPr lang="pt-BR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endParaRPr lang="zh-CN" altLang="en-US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2951163" y="954088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endParaRPr lang="zh-CN" altLang="en-US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5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给定内存和寄存器中内容如下：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给出下列指令的目的操作数位置及内容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addl</a:t>
            </a:r>
            <a:r>
              <a:rPr lang="en-US" altLang="zh-CN" b="0" dirty="0"/>
              <a:t> %</a:t>
            </a:r>
            <a:r>
              <a:rPr lang="en-US" altLang="zh-CN" b="0" dirty="0" err="1"/>
              <a:t>ecx</a:t>
            </a:r>
            <a:r>
              <a:rPr lang="en-US" altLang="zh-CN" b="0" dirty="0"/>
              <a:t>,(%</a:t>
            </a:r>
            <a:r>
              <a:rPr lang="en-US" altLang="zh-CN" b="0" dirty="0" err="1"/>
              <a:t>eax</a:t>
            </a:r>
            <a:r>
              <a:rPr lang="en-US" altLang="zh-CN" b="0" dirty="0" smtClean="0"/>
              <a:t>)                    </a:t>
            </a:r>
            <a:endParaRPr lang="en-US" altLang="zh-CN" b="0" dirty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subl</a:t>
            </a:r>
            <a:r>
              <a:rPr lang="en-US" altLang="zh-CN" b="0" dirty="0"/>
              <a:t> %edx,4(%</a:t>
            </a:r>
            <a:r>
              <a:rPr lang="en-US" altLang="zh-CN" b="0" dirty="0" err="1"/>
              <a:t>eax</a:t>
            </a:r>
            <a:r>
              <a:rPr lang="en-US" altLang="zh-CN" b="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imull</a:t>
            </a:r>
            <a:r>
              <a:rPr lang="en-US" altLang="zh-CN" b="0" dirty="0"/>
              <a:t> $16,(%eax,%edx,4)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incl</a:t>
            </a:r>
            <a:r>
              <a:rPr lang="en-US" altLang="zh-CN" b="0" dirty="0"/>
              <a:t> 8(%</a:t>
            </a:r>
            <a:r>
              <a:rPr lang="en-US" altLang="zh-CN" b="0" dirty="0" err="1"/>
              <a:t>eax</a:t>
            </a:r>
            <a:r>
              <a:rPr lang="en-US" altLang="zh-CN" b="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decl</a:t>
            </a:r>
            <a:r>
              <a:rPr lang="en-US" altLang="zh-CN" b="0" dirty="0"/>
              <a:t> %</a:t>
            </a:r>
            <a:r>
              <a:rPr lang="en-US" altLang="zh-CN" b="0" dirty="0" err="1"/>
              <a:t>ecx</a:t>
            </a:r>
            <a:endParaRPr lang="en-US" altLang="zh-CN" b="0" dirty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subl</a:t>
            </a:r>
            <a:r>
              <a:rPr lang="en-US" altLang="zh-CN" b="0" dirty="0"/>
              <a:t> %</a:t>
            </a:r>
            <a:r>
              <a:rPr lang="en-US" altLang="zh-CN" b="0" dirty="0" err="1"/>
              <a:t>edx</a:t>
            </a:r>
            <a:r>
              <a:rPr lang="en-US" altLang="zh-CN" b="0" dirty="0"/>
              <a:t>,%</a:t>
            </a:r>
            <a:r>
              <a:rPr lang="en-US" altLang="zh-CN" b="0" dirty="0" err="1"/>
              <a:t>eax</a:t>
            </a:r>
            <a:endParaRPr lang="zh-CN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68413"/>
            <a:ext cx="5446713" cy="1755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6363" y="3890963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0x100         0x100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2238" y="4329113"/>
            <a:ext cx="2970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0x104         0xA8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2238" y="4824413"/>
            <a:ext cx="2970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0x10C         0x110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53197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0x108         0x14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02238" y="576897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%ecx            0x0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02238" y="626427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        0xFD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5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）位操作指令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684213"/>
            <a:ext cx="8356600" cy="560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逻辑运算（仅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不影响标志，其他指令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OF=CF=0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根据结果设置：若全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ZF=1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；若最高位为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SF=1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：非，包括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notb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notw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notl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：与，包括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andw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andl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：或，包括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orw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：异或，包括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xorb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xorw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xorl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移位运算（左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右移时，最高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最低位送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SHL/SHR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：逻辑左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shlb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shrw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shrl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SAL/SAR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：算术左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右移，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左移判溢出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（移位前、后符号位发生变化，则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 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ROL/ROR: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循环左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rolb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rorw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roll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RCL/RCR: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带循环左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右移，将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作为操作数一部分循环移位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250825" y="6362700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标题 1"/>
          <p:cNvSpPr>
            <a:spLocks noGrp="1"/>
          </p:cNvSpPr>
          <p:nvPr>
            <p:ph type="title" idx="4294967295"/>
          </p:nvPr>
        </p:nvSpPr>
        <p:spPr>
          <a:xfrm>
            <a:off x="5427663" y="98425"/>
            <a:ext cx="3330575" cy="561975"/>
          </a:xfrm>
        </p:spPr>
        <p:txBody>
          <a:bodyPr/>
          <a:lstStyle/>
          <a:p>
            <a:r>
              <a:rPr lang="zh-CN" altLang="en-US" sz="3600" smtClean="0"/>
              <a:t>移位指令举例</a:t>
            </a:r>
          </a:p>
        </p:txBody>
      </p:sp>
      <p:sp>
        <p:nvSpPr>
          <p:cNvPr id="73421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654050"/>
            <a:ext cx="7570787" cy="614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3363"/>
            <a:ext cx="3897313" cy="301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862263" y="1449388"/>
            <a:ext cx="4995862" cy="719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3267075" y="2033588"/>
            <a:ext cx="4995863" cy="7191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3941763" y="2393950"/>
            <a:ext cx="4456112" cy="2430463"/>
            <a:chOff x="2483" y="1508"/>
            <a:chExt cx="2807" cy="1531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419" y="2132"/>
              <a:ext cx="1871" cy="907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2" name="Line 14"/>
            <p:cNvSpPr>
              <a:spLocks noChangeShapeType="1"/>
            </p:cNvSpPr>
            <p:nvPr/>
          </p:nvSpPr>
          <p:spPr bwMode="auto">
            <a:xfrm>
              <a:off x="2483" y="1508"/>
              <a:ext cx="907" cy="5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27" name="Group 19"/>
          <p:cNvGrpSpPr>
            <a:grpSpLocks/>
          </p:cNvGrpSpPr>
          <p:nvPr/>
        </p:nvGrpSpPr>
        <p:grpSpPr bwMode="auto">
          <a:xfrm>
            <a:off x="3851275" y="2798763"/>
            <a:ext cx="4546600" cy="3484562"/>
            <a:chOff x="2426" y="1791"/>
            <a:chExt cx="2864" cy="2195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419" y="3067"/>
              <a:ext cx="1871" cy="919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2426" y="1791"/>
              <a:ext cx="964" cy="13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28" name="Line 20"/>
          <p:cNvSpPr>
            <a:spLocks noChangeShapeType="1"/>
          </p:cNvSpPr>
          <p:nvPr/>
        </p:nvSpPr>
        <p:spPr bwMode="auto">
          <a:xfrm>
            <a:off x="5381625" y="39243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5291138" y="5364163"/>
            <a:ext cx="3781425" cy="44450"/>
          </a:xfrm>
          <a:prstGeom prst="line">
            <a:avLst/>
          </a:prstGeom>
          <a:noFill/>
          <a:ln w="57150">
            <a:solidFill>
              <a:srgbClr val="3333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30" name="Text Box 22"/>
          <p:cNvSpPr txBox="1">
            <a:spLocks noChangeArrowheads="1"/>
          </p:cNvSpPr>
          <p:nvPr/>
        </p:nvSpPr>
        <p:spPr bwMode="auto">
          <a:xfrm>
            <a:off x="8442325" y="3563938"/>
            <a:ext cx="468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算术</a:t>
            </a:r>
          </a:p>
        </p:txBody>
      </p:sp>
      <p:sp>
        <p:nvSpPr>
          <p:cNvPr id="734231" name="Text Box 23"/>
          <p:cNvSpPr txBox="1">
            <a:spLocks noChangeArrowheads="1"/>
          </p:cNvSpPr>
          <p:nvPr/>
        </p:nvSpPr>
        <p:spPr bwMode="auto">
          <a:xfrm>
            <a:off x="8486775" y="4959350"/>
            <a:ext cx="4683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nimBg="1"/>
      <p:bldP spid="734220" grpId="0" animBg="1"/>
      <p:bldP spid="734228" grpId="0" animBg="1"/>
      <p:bldP spid="734229" grpId="0" animBg="1"/>
      <p:bldP spid="734230" grpId="0"/>
      <p:bldP spid="7342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）控制转移指令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6613"/>
            <a:ext cx="8596312" cy="521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）控制转移指令</a:t>
            </a:r>
          </a:p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指令执行可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按顺序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跳转到转移目标指令处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无条件转移指令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JMP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：无条件转移到目标指令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条件转移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为条件码，根据标志（条件码）判断是否满足条件，若满足，则转移到目标指令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处执行，否则按顺序执行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条件设置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SETcc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：将条件码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（通常是一个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位寄存器 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调用和返回指令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CC3300"/>
                </a:solidFill>
                <a:ea typeface="微软雅黑" pitchFamily="34" charset="-122"/>
              </a:rPr>
              <a:t>（用于过程调用）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入栈，转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：从栈中取出返回地址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，转到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中断指令</a:t>
            </a:r>
            <a:r>
              <a:rPr lang="zh-CN" altLang="en-US" smtClean="0"/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（详见第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mtClean="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192485"/>
            <a:ext cx="8874218" cy="31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5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条件转移指令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911225"/>
            <a:ext cx="1709737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a typeface="微软雅黑" pitchFamily="34" charset="-122"/>
              </a:rPr>
              <a:t>分三类：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根据单个标志的值转移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按无符号整数比较转移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按带符号整数比较转移</a:t>
            </a:r>
          </a:p>
        </p:txBody>
      </p:sp>
      <p:grpSp>
        <p:nvGrpSpPr>
          <p:cNvPr id="633864" name="Group 8"/>
          <p:cNvGrpSpPr>
            <a:grpSpLocks/>
          </p:cNvGrpSpPr>
          <p:nvPr/>
        </p:nvGrpSpPr>
        <p:grpSpPr bwMode="auto">
          <a:xfrm>
            <a:off x="1916113" y="188913"/>
            <a:ext cx="7137400" cy="6480175"/>
            <a:chOff x="1207" y="516"/>
            <a:chExt cx="4496" cy="3685"/>
          </a:xfrm>
        </p:grpSpPr>
        <p:pic>
          <p:nvPicPr>
            <p:cNvPr id="6338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7" y="516"/>
              <a:ext cx="4496" cy="3685"/>
            </a:xfrm>
            <a:prstGeom prst="rect">
              <a:avLst/>
            </a:prstGeom>
            <a:noFill/>
          </p:spPr>
        </p:pic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1633" y="743"/>
              <a:ext cx="4025" cy="1700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1633" y="2443"/>
              <a:ext cx="4025" cy="851"/>
            </a:xfrm>
            <a:prstGeom prst="rect">
              <a:avLst/>
            </a:prstGeom>
            <a:solidFill>
              <a:srgbClr val="FF00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1633" y="3294"/>
              <a:ext cx="4025" cy="850"/>
            </a:xfrm>
            <a:prstGeom prst="rect">
              <a:avLst/>
            </a:prstGeom>
            <a:solidFill>
              <a:srgbClr val="FFFF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100013"/>
            <a:ext cx="815657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smtClean="0"/>
              <a:t>标志信息是干什么的？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1089025"/>
            <a:ext cx="8574087" cy="803275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500" smtClean="0"/>
              <a:t>Ex1:  -7- 6 = -7 + (-6) = +3              6 - (-7) = 6 + 7 = -3</a:t>
            </a:r>
            <a:endParaRPr lang="zh-CN" altLang="en-US" sz="250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smtClean="0"/>
              <a:t>          </a:t>
            </a:r>
            <a:r>
              <a:rPr lang="en-US" altLang="zh-CN" sz="2500" smtClean="0"/>
              <a:t>9 - 6 = 3 </a:t>
            </a:r>
            <a:r>
              <a:rPr lang="en-US" altLang="zh-CN" sz="2500" smtClean="0">
                <a:cs typeface="Arial" charset="0"/>
              </a:rPr>
              <a:t>	</a:t>
            </a:r>
            <a:r>
              <a:rPr lang="en-US" altLang="zh-CN" sz="2500" smtClean="0"/>
              <a:t>	               6 - 9 = 13</a:t>
            </a:r>
            <a:endParaRPr lang="en-US" altLang="zh-CN" sz="2500" smtClean="0">
              <a:cs typeface="Arial" charset="0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1935163" y="2468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1" name="Rectangle 8"/>
          <p:cNvSpPr>
            <a:spLocks noChangeArrowheads="1"/>
          </p:cNvSpPr>
          <p:nvPr/>
        </p:nvSpPr>
        <p:spPr bwMode="auto">
          <a:xfrm>
            <a:off x="1935163" y="2849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2" name="Rectangle 12"/>
          <p:cNvSpPr>
            <a:spLocks noChangeArrowheads="1"/>
          </p:cNvSpPr>
          <p:nvPr/>
        </p:nvSpPr>
        <p:spPr bwMode="auto">
          <a:xfrm>
            <a:off x="11731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63" name="Line 13"/>
          <p:cNvSpPr>
            <a:spLocks noChangeShapeType="1"/>
          </p:cNvSpPr>
          <p:nvPr/>
        </p:nvSpPr>
        <p:spPr bwMode="auto">
          <a:xfrm>
            <a:off x="1193800" y="31543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4" name="Rectangle 38"/>
          <p:cNvSpPr>
            <a:spLocks noChangeArrowheads="1"/>
          </p:cNvSpPr>
          <p:nvPr/>
        </p:nvSpPr>
        <p:spPr bwMode="auto">
          <a:xfrm>
            <a:off x="1935163" y="2087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5" name="Line 39"/>
          <p:cNvSpPr>
            <a:spLocks noChangeShapeType="1"/>
          </p:cNvSpPr>
          <p:nvPr/>
        </p:nvSpPr>
        <p:spPr bwMode="auto">
          <a:xfrm flipH="1" flipV="1">
            <a:off x="21717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6" name="Line 41"/>
          <p:cNvSpPr>
            <a:spLocks noChangeShapeType="1"/>
          </p:cNvSpPr>
          <p:nvPr/>
        </p:nvSpPr>
        <p:spPr bwMode="auto">
          <a:xfrm flipH="1" flipV="1">
            <a:off x="15621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87"/>
          <p:cNvSpPr>
            <a:spLocks noChangeArrowheads="1"/>
          </p:cNvSpPr>
          <p:nvPr/>
        </p:nvSpPr>
        <p:spPr bwMode="auto">
          <a:xfrm>
            <a:off x="2527300" y="24844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8" name="Rectangle 88"/>
          <p:cNvSpPr>
            <a:spLocks noChangeArrowheads="1"/>
          </p:cNvSpPr>
          <p:nvPr/>
        </p:nvSpPr>
        <p:spPr bwMode="auto">
          <a:xfrm>
            <a:off x="31194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9" name="Rectangle 89"/>
          <p:cNvSpPr>
            <a:spLocks noChangeArrowheads="1"/>
          </p:cNvSpPr>
          <p:nvPr/>
        </p:nvSpPr>
        <p:spPr bwMode="auto">
          <a:xfrm>
            <a:off x="3138488" y="28162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0" name="Rectangle 90"/>
          <p:cNvSpPr>
            <a:spLocks noChangeArrowheads="1"/>
          </p:cNvSpPr>
          <p:nvPr/>
        </p:nvSpPr>
        <p:spPr bwMode="auto">
          <a:xfrm>
            <a:off x="3743325" y="24860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1" name="Rectangle 91"/>
          <p:cNvSpPr>
            <a:spLocks noChangeArrowheads="1"/>
          </p:cNvSpPr>
          <p:nvPr/>
        </p:nvSpPr>
        <p:spPr bwMode="auto">
          <a:xfrm>
            <a:off x="3743325" y="32432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2" name="Rectangle 103"/>
          <p:cNvSpPr>
            <a:spLocks noChangeArrowheads="1"/>
          </p:cNvSpPr>
          <p:nvPr/>
        </p:nvSpPr>
        <p:spPr bwMode="auto">
          <a:xfrm>
            <a:off x="1354138" y="2085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3" name="Rectangle 104"/>
          <p:cNvSpPr>
            <a:spLocks noChangeArrowheads="1"/>
          </p:cNvSpPr>
          <p:nvPr/>
        </p:nvSpPr>
        <p:spPr bwMode="auto">
          <a:xfrm>
            <a:off x="1936750" y="3213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4" name="Rectangle 105"/>
          <p:cNvSpPr>
            <a:spLocks noChangeArrowheads="1"/>
          </p:cNvSpPr>
          <p:nvPr/>
        </p:nvSpPr>
        <p:spPr bwMode="auto">
          <a:xfrm>
            <a:off x="2524125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5" name="Rectangle 106"/>
          <p:cNvSpPr>
            <a:spLocks noChangeArrowheads="1"/>
          </p:cNvSpPr>
          <p:nvPr/>
        </p:nvSpPr>
        <p:spPr bwMode="auto">
          <a:xfrm>
            <a:off x="2525713" y="28590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6" name="Rectangle 107"/>
          <p:cNvSpPr>
            <a:spLocks noChangeArrowheads="1"/>
          </p:cNvSpPr>
          <p:nvPr/>
        </p:nvSpPr>
        <p:spPr bwMode="auto">
          <a:xfrm>
            <a:off x="3125788" y="3230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7" name="Rectangle 108"/>
          <p:cNvSpPr>
            <a:spLocks noChangeArrowheads="1"/>
          </p:cNvSpPr>
          <p:nvPr/>
        </p:nvSpPr>
        <p:spPr bwMode="auto">
          <a:xfrm>
            <a:off x="3741738" y="2832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282756" name="Text Box 132"/>
          <p:cNvSpPr txBox="1">
            <a:spLocks noChangeArrowheads="1"/>
          </p:cNvSpPr>
          <p:nvPr/>
        </p:nvSpPr>
        <p:spPr bwMode="auto">
          <a:xfrm>
            <a:off x="1349375" y="2098675"/>
            <a:ext cx="944563" cy="365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1930400" y="2447925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6280" name="Text Box 24"/>
          <p:cNvSpPr txBox="1">
            <a:spLocks noChangeArrowheads="1"/>
          </p:cNvSpPr>
          <p:nvPr/>
        </p:nvSpPr>
        <p:spPr bwMode="auto">
          <a:xfrm>
            <a:off x="92015" y="5004175"/>
            <a:ext cx="399744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 dirty="0">
                <a:solidFill>
                  <a:srgbClr val="3333CC"/>
                </a:solidFill>
              </a:rPr>
              <a:t>做减法以比较大小</a:t>
            </a:r>
            <a:r>
              <a:rPr lang="zh-CN" altLang="en-US" sz="2000" dirty="0">
                <a:solidFill>
                  <a:srgbClr val="008000"/>
                </a:solidFill>
              </a:rPr>
              <a:t>，规则：</a:t>
            </a:r>
          </a:p>
          <a:p>
            <a:pPr>
              <a:spcBef>
                <a:spcPct val="15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Unsigned: CF=0</a:t>
            </a:r>
            <a:r>
              <a:rPr lang="zh-CN" altLang="en-US" sz="2000" dirty="0">
                <a:solidFill>
                  <a:srgbClr val="008000"/>
                </a:solidFill>
              </a:rPr>
              <a:t>时，大于</a:t>
            </a:r>
          </a:p>
          <a:p>
            <a:pPr>
              <a:spcBef>
                <a:spcPct val="15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Signed</a:t>
            </a:r>
            <a:r>
              <a:rPr lang="zh-CN" altLang="en-US" sz="2000" dirty="0">
                <a:solidFill>
                  <a:srgbClr val="008000"/>
                </a:solidFill>
              </a:rPr>
              <a:t>：</a:t>
            </a:r>
            <a:r>
              <a:rPr lang="en-US" altLang="zh-CN" sz="2000" dirty="0">
                <a:solidFill>
                  <a:srgbClr val="008000"/>
                </a:solidFill>
              </a:rPr>
              <a:t>OF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=</a:t>
            </a:r>
            <a:r>
              <a:rPr lang="en-US" altLang="zh-CN" sz="2000" dirty="0">
                <a:solidFill>
                  <a:srgbClr val="008000"/>
                </a:solidFill>
              </a:rPr>
              <a:t>SF</a:t>
            </a:r>
            <a:r>
              <a:rPr lang="zh-CN" altLang="en-US" sz="2000" dirty="0">
                <a:solidFill>
                  <a:srgbClr val="008000"/>
                </a:solidFill>
              </a:rPr>
              <a:t>时，大于</a:t>
            </a:r>
          </a:p>
        </p:txBody>
      </p:sp>
      <p:sp>
        <p:nvSpPr>
          <p:cNvPr id="736281" name="Text Box 25"/>
          <p:cNvSpPr txBox="1">
            <a:spLocks noChangeArrowheads="1"/>
          </p:cNvSpPr>
          <p:nvPr/>
        </p:nvSpPr>
        <p:spPr bwMode="auto">
          <a:xfrm>
            <a:off x="611188" y="3760788"/>
            <a:ext cx="40957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SF=0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CF=0</a:t>
            </a:r>
          </a:p>
        </p:txBody>
      </p:sp>
      <p:sp>
        <p:nvSpPr>
          <p:cNvPr id="736282" name="Rectangle 28"/>
          <p:cNvSpPr>
            <a:spLocks noChangeArrowheads="1"/>
          </p:cNvSpPr>
          <p:nvPr/>
        </p:nvSpPr>
        <p:spPr bwMode="auto">
          <a:xfrm>
            <a:off x="52117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83" name="Line 29"/>
          <p:cNvSpPr>
            <a:spLocks noChangeShapeType="1"/>
          </p:cNvSpPr>
          <p:nvPr/>
        </p:nvSpPr>
        <p:spPr bwMode="auto">
          <a:xfrm>
            <a:off x="5232400" y="3154363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4" name="Rectangle 92"/>
          <p:cNvSpPr>
            <a:spLocks noChangeArrowheads="1"/>
          </p:cNvSpPr>
          <p:nvPr/>
        </p:nvSpPr>
        <p:spPr bwMode="auto">
          <a:xfrm>
            <a:off x="5929313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5" name="Rectangle 93"/>
          <p:cNvSpPr>
            <a:spLocks noChangeArrowheads="1"/>
          </p:cNvSpPr>
          <p:nvPr/>
        </p:nvSpPr>
        <p:spPr bwMode="auto">
          <a:xfrm>
            <a:off x="6516688" y="32448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6" name="Rectangle 94"/>
          <p:cNvSpPr>
            <a:spLocks noChangeArrowheads="1"/>
          </p:cNvSpPr>
          <p:nvPr/>
        </p:nvSpPr>
        <p:spPr bwMode="auto">
          <a:xfrm>
            <a:off x="7089775" y="32607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87" name="Rectangle 95"/>
          <p:cNvSpPr>
            <a:spLocks noChangeArrowheads="1"/>
          </p:cNvSpPr>
          <p:nvPr/>
        </p:nvSpPr>
        <p:spPr bwMode="auto">
          <a:xfrm>
            <a:off x="7091363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8" name="Rectangle 96"/>
          <p:cNvSpPr>
            <a:spLocks noChangeArrowheads="1"/>
          </p:cNvSpPr>
          <p:nvPr/>
        </p:nvSpPr>
        <p:spPr bwMode="auto">
          <a:xfrm>
            <a:off x="7721600" y="2835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9" name="Rectangle 97"/>
          <p:cNvSpPr>
            <a:spLocks noChangeArrowheads="1"/>
          </p:cNvSpPr>
          <p:nvPr/>
        </p:nvSpPr>
        <p:spPr bwMode="auto">
          <a:xfrm>
            <a:off x="7721600" y="25019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90" name="Rectangle 98"/>
          <p:cNvSpPr>
            <a:spLocks noChangeArrowheads="1"/>
          </p:cNvSpPr>
          <p:nvPr/>
        </p:nvSpPr>
        <p:spPr bwMode="auto">
          <a:xfrm>
            <a:off x="70818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1" name="Rectangle 99"/>
          <p:cNvSpPr>
            <a:spLocks noChangeArrowheads="1"/>
          </p:cNvSpPr>
          <p:nvPr/>
        </p:nvSpPr>
        <p:spPr bwMode="auto">
          <a:xfrm>
            <a:off x="5930900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292" name="Group 137"/>
          <p:cNvGrpSpPr>
            <a:grpSpLocks/>
          </p:cNvGrpSpPr>
          <p:nvPr/>
        </p:nvGrpSpPr>
        <p:grpSpPr bwMode="auto">
          <a:xfrm>
            <a:off x="6462713" y="2141538"/>
            <a:ext cx="1277937" cy="849312"/>
            <a:chOff x="4075" y="797"/>
            <a:chExt cx="805" cy="535"/>
          </a:xfrm>
        </p:grpSpPr>
        <p:sp>
          <p:nvSpPr>
            <p:cNvPr id="736293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4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5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  <p:sp>
          <p:nvSpPr>
            <p:cNvPr id="736296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</p:grpSp>
      <p:sp>
        <p:nvSpPr>
          <p:cNvPr id="736297" name="Rectangle 109"/>
          <p:cNvSpPr>
            <a:spLocks noChangeArrowheads="1"/>
          </p:cNvSpPr>
          <p:nvPr/>
        </p:nvSpPr>
        <p:spPr bwMode="auto">
          <a:xfrm>
            <a:off x="7716838" y="32734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8" name="Rectangle 110"/>
          <p:cNvSpPr>
            <a:spLocks noChangeArrowheads="1"/>
          </p:cNvSpPr>
          <p:nvPr/>
        </p:nvSpPr>
        <p:spPr bwMode="auto">
          <a:xfrm>
            <a:off x="6518275" y="28035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9" name="Rectangle 111"/>
          <p:cNvSpPr>
            <a:spLocks noChangeArrowheads="1"/>
          </p:cNvSpPr>
          <p:nvPr/>
        </p:nvSpPr>
        <p:spPr bwMode="auto">
          <a:xfrm>
            <a:off x="6519863" y="24907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300" name="Rectangle 112"/>
          <p:cNvSpPr>
            <a:spLocks noChangeArrowheads="1"/>
          </p:cNvSpPr>
          <p:nvPr/>
        </p:nvSpPr>
        <p:spPr bwMode="auto">
          <a:xfrm>
            <a:off x="5949950" y="24923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301" name="Group 138"/>
          <p:cNvGrpSpPr>
            <a:grpSpLocks/>
          </p:cNvGrpSpPr>
          <p:nvPr/>
        </p:nvGrpSpPr>
        <p:grpSpPr bwMode="auto">
          <a:xfrm>
            <a:off x="5256213" y="2146300"/>
            <a:ext cx="1277937" cy="849313"/>
            <a:chOff x="4075" y="797"/>
            <a:chExt cx="805" cy="535"/>
          </a:xfrm>
        </p:grpSpPr>
        <p:sp>
          <p:nvSpPr>
            <p:cNvPr id="736302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3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4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  <p:sp>
          <p:nvSpPr>
            <p:cNvPr id="736305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</p:grpSp>
      <p:sp>
        <p:nvSpPr>
          <p:cNvPr id="736306" name="Text Box 50"/>
          <p:cNvSpPr txBox="1">
            <a:spLocks noChangeArrowheads="1"/>
          </p:cNvSpPr>
          <p:nvPr/>
        </p:nvSpPr>
        <p:spPr bwMode="auto">
          <a:xfrm>
            <a:off x="5472113" y="3806825"/>
            <a:ext cx="336708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SF=1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IA-32</a:t>
            </a:r>
            <a:r>
              <a:rPr lang="zh-CN" altLang="en-US" dirty="0" smtClean="0">
                <a:solidFill>
                  <a:srgbClr val="FF0000"/>
                </a:solidFill>
              </a:rPr>
              <a:t>常用指令类型及其操作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100013"/>
            <a:ext cx="815657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smtClean="0"/>
              <a:t>标志信息是干什么的？</a:t>
            </a: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80638"/>
              </p:ext>
            </p:extLst>
          </p:nvPr>
        </p:nvGraphicFramePr>
        <p:xfrm>
          <a:off x="1196625" y="1133745"/>
          <a:ext cx="6705745" cy="475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49"/>
                <a:gridCol w="1341149"/>
                <a:gridCol w="1341149"/>
                <a:gridCol w="1341149"/>
                <a:gridCol w="1341149"/>
              </a:tblGrid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a&lt;b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a&lt;b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a&lt;b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a&lt;b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88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例子：</a:t>
            </a:r>
            <a:r>
              <a:rPr lang="en-US" altLang="zh-CN" sz="3600" smtClean="0"/>
              <a:t>C</a:t>
            </a:r>
            <a:r>
              <a:rPr lang="zh-CN" altLang="en-US" sz="3600" smtClean="0"/>
              <a:t>表达式类型转换顺序</a:t>
            </a:r>
          </a:p>
        </p:txBody>
      </p:sp>
      <p:sp>
        <p:nvSpPr>
          <p:cNvPr id="717827" name="内容占位符 2"/>
          <p:cNvSpPr>
            <a:spLocks/>
          </p:cNvSpPr>
          <p:nvPr/>
        </p:nvSpPr>
        <p:spPr bwMode="auto">
          <a:xfrm>
            <a:off x="122238" y="819150"/>
            <a:ext cx="8320087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 long long</a:t>
            </a:r>
            <a:endParaRPr lang="zh-CN" altLang="en-US" sz="2400">
              <a:latin typeface="Arial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long long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  <a:ea typeface="宋体" pitchFamily="2" charset="-122"/>
              </a:rPr>
              <a:t>   </a:t>
            </a:r>
            <a:r>
              <a:rPr lang="en-US" altLang="zh-CN" sz="2400">
                <a:latin typeface="Arial" charset="0"/>
                <a:ea typeface="宋体" pitchFamily="2" charset="-122"/>
              </a:rPr>
              <a:t>int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↑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(unsigned)char,short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2400" u="sng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998538"/>
            <a:ext cx="5175250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206375" y="5727700"/>
            <a:ext cx="846137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lvl="1"/>
            <a:r>
              <a:rPr lang="zh-CN" altLang="en-US" sz="2200">
                <a:solidFill>
                  <a:srgbClr val="0000CC"/>
                </a:solidFill>
              </a:rPr>
              <a:t>条件设置指令：</a:t>
            </a:r>
          </a:p>
          <a:p>
            <a:pPr lvl="2"/>
            <a:r>
              <a:rPr lang="en-US" altLang="zh-CN" sz="2200">
                <a:solidFill>
                  <a:srgbClr val="006600"/>
                </a:solidFill>
              </a:rPr>
              <a:t>SETcc DST</a:t>
            </a:r>
            <a:r>
              <a:rPr lang="zh-CN" altLang="en-US" sz="2200">
                <a:solidFill>
                  <a:srgbClr val="006600"/>
                </a:solidFill>
              </a:rPr>
              <a:t>：将条件码</a:t>
            </a:r>
            <a:r>
              <a:rPr lang="en-US" altLang="zh-CN" sz="2200">
                <a:solidFill>
                  <a:srgbClr val="006600"/>
                </a:solidFill>
              </a:rPr>
              <a:t>cc</a:t>
            </a:r>
            <a:r>
              <a:rPr lang="zh-CN" altLang="en-US" sz="2200">
                <a:solidFill>
                  <a:srgbClr val="006600"/>
                </a:solidFill>
              </a:rPr>
              <a:t>保存到</a:t>
            </a:r>
            <a:r>
              <a:rPr lang="en-US" altLang="zh-CN" sz="2200">
                <a:solidFill>
                  <a:srgbClr val="006600"/>
                </a:solidFill>
              </a:rPr>
              <a:t>DST</a:t>
            </a:r>
            <a:r>
              <a:rPr lang="zh-CN" altLang="en-US" sz="2200">
                <a:solidFill>
                  <a:srgbClr val="006600"/>
                </a:solidFill>
              </a:rPr>
              <a:t>（通常是</a:t>
            </a:r>
            <a:r>
              <a:rPr lang="en-US" altLang="zh-CN" sz="2200">
                <a:solidFill>
                  <a:srgbClr val="006600"/>
                </a:solidFill>
              </a:rPr>
              <a:t>8</a:t>
            </a:r>
            <a:r>
              <a:rPr lang="zh-CN" altLang="en-US" sz="2200">
                <a:solidFill>
                  <a:srgbClr val="006600"/>
                </a:solidFill>
              </a:rPr>
              <a:t>位寄存器 ）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076700" y="5408613"/>
            <a:ext cx="3960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猜测：各用哪种条件设置指令？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400"/>
            <a:ext cx="8847138" cy="6389688"/>
          </a:xfrm>
          <a:prstGeom prst="rect">
            <a:avLst/>
          </a:prstGeom>
          <a:noFill/>
        </p:spPr>
      </p:pic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402013" y="1989138"/>
            <a:ext cx="1755775" cy="366712"/>
            <a:chOff x="2143" y="1253"/>
            <a:chExt cx="1106" cy="231"/>
          </a:xfrm>
        </p:grpSpPr>
        <p:sp>
          <p:nvSpPr>
            <p:cNvPr id="718854" name="Text Box 6"/>
            <p:cNvSpPr txBox="1">
              <a:spLocks noChangeArrowheads="1"/>
            </p:cNvSpPr>
            <p:nvPr/>
          </p:nvSpPr>
          <p:spPr bwMode="auto">
            <a:xfrm>
              <a:off x="2143" y="1253"/>
              <a:ext cx="879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char c=-1;</a:t>
              </a: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2993" y="1342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3267075" y="2214563"/>
            <a:ext cx="4905375" cy="628650"/>
            <a:chOff x="2058" y="1395"/>
            <a:chExt cx="3090" cy="396"/>
          </a:xfrm>
        </p:grpSpPr>
        <p:sp>
          <p:nvSpPr>
            <p:cNvPr id="718857" name="Text Box 9"/>
            <p:cNvSpPr txBox="1">
              <a:spLocks noChangeArrowheads="1"/>
            </p:cNvSpPr>
            <p:nvPr/>
          </p:nvSpPr>
          <p:spPr bwMode="auto">
            <a:xfrm>
              <a:off x="2058" y="1480"/>
              <a:ext cx="992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d=(a&gt;c)?1:0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3249" y="1395"/>
              <a:ext cx="1899" cy="39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3022" y="1565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0" name="Group 12"/>
          <p:cNvGrpSpPr>
            <a:grpSpLocks/>
          </p:cNvGrpSpPr>
          <p:nvPr/>
        </p:nvGrpSpPr>
        <p:grpSpPr bwMode="auto">
          <a:xfrm>
            <a:off x="2276475" y="1673225"/>
            <a:ext cx="2881313" cy="366713"/>
            <a:chOff x="1434" y="1054"/>
            <a:chExt cx="1815" cy="231"/>
          </a:xfrm>
        </p:grpSpPr>
        <p:sp>
          <p:nvSpPr>
            <p:cNvPr id="718861" name="Text Box 13"/>
            <p:cNvSpPr txBox="1">
              <a:spLocks noChangeArrowheads="1"/>
            </p:cNvSpPr>
            <p:nvPr/>
          </p:nvSpPr>
          <p:spPr bwMode="auto">
            <a:xfrm>
              <a:off x="1434" y="1054"/>
              <a:ext cx="181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short b=1;</a:t>
              </a:r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>
              <a:off x="2993" y="1196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2546350" y="1268413"/>
            <a:ext cx="2611438" cy="366712"/>
            <a:chOff x="1604" y="799"/>
            <a:chExt cx="1645" cy="231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1604" y="799"/>
              <a:ext cx="147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int a=1;</a:t>
              </a:r>
            </a:p>
          </p:txBody>
        </p:sp>
        <p:sp>
          <p:nvSpPr>
            <p:cNvPr id="718865" name="Line 17"/>
            <p:cNvSpPr>
              <a:spLocks noChangeShapeType="1"/>
            </p:cNvSpPr>
            <p:nvPr/>
          </p:nvSpPr>
          <p:spPr bwMode="auto">
            <a:xfrm>
              <a:off x="2993" y="913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132138" y="4103688"/>
            <a:ext cx="4995862" cy="900112"/>
            <a:chOff x="1944" y="2585"/>
            <a:chExt cx="3204" cy="539"/>
          </a:xfrm>
        </p:grpSpPr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1944" y="2755"/>
              <a:ext cx="1049" cy="1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d=(b&gt;c)?1:0</a:t>
              </a:r>
            </a:p>
          </p:txBody>
        </p:sp>
        <p:sp>
          <p:nvSpPr>
            <p:cNvPr id="718868" name="Rectangle 20"/>
            <p:cNvSpPr>
              <a:spLocks noChangeArrowheads="1"/>
            </p:cNvSpPr>
            <p:nvPr/>
          </p:nvSpPr>
          <p:spPr bwMode="auto">
            <a:xfrm>
              <a:off x="3220" y="2585"/>
              <a:ext cx="1928" cy="5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2908" y="2840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8262938" y="2349500"/>
            <a:ext cx="76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</a:t>
            </a:r>
          </a:p>
        </p:txBody>
      </p:sp>
      <p:sp>
        <p:nvSpPr>
          <p:cNvPr id="718871" name="Text Box 23"/>
          <p:cNvSpPr txBox="1">
            <a:spLocks noChangeArrowheads="1"/>
          </p:cNvSpPr>
          <p:nvPr/>
        </p:nvSpPr>
        <p:spPr bwMode="auto">
          <a:xfrm>
            <a:off x="8262938" y="4373563"/>
            <a:ext cx="76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带符号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sz="3600" smtClean="0"/>
              <a:t>例子：程序的机器级表示与执行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int sum(int a[ ], </a:t>
            </a:r>
            <a:r>
              <a:rPr lang="en-US" altLang="zh-CN" sz="2200" smtClean="0">
                <a:solidFill>
                  <a:srgbClr val="FF3300"/>
                </a:solidFill>
              </a:rPr>
              <a:t>unsigned</a:t>
            </a:r>
            <a:r>
              <a:rPr lang="en-US" altLang="zh-CN" sz="2200" smtClean="0"/>
              <a:t> len)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int  i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for (i = 0; </a:t>
            </a:r>
            <a:r>
              <a:rPr lang="en-US" altLang="zh-CN" sz="2200" smtClean="0">
                <a:solidFill>
                  <a:srgbClr val="FF3300"/>
                </a:solidFill>
              </a:rPr>
              <a:t>i &lt;= len–1</a:t>
            </a:r>
            <a:r>
              <a:rPr lang="en-US" altLang="zh-CN" sz="2200" smtClean="0"/>
              <a:t>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	    sum += a[i];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}</a:t>
            </a:r>
            <a:endParaRPr lang="zh-CN" altLang="en-US" sz="2200" smtClean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234950" y="3668713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当参数</a:t>
            </a:r>
            <a:r>
              <a:rPr lang="en-US" altLang="zh-CN" sz="2200"/>
              <a:t>len</a:t>
            </a:r>
            <a:r>
              <a:rPr lang="zh-CN" altLang="en-US" sz="2200"/>
              <a:t>为</a:t>
            </a:r>
            <a:r>
              <a:rPr lang="en-US" altLang="zh-CN" sz="2200"/>
              <a:t>0</a:t>
            </a:r>
            <a:r>
              <a:rPr lang="zh-CN" altLang="en-US" sz="2200"/>
              <a:t>时，返回值应该是</a:t>
            </a:r>
            <a:r>
              <a:rPr lang="en-US" altLang="zh-CN" sz="2200"/>
              <a:t>0</a:t>
            </a:r>
            <a:r>
              <a:rPr lang="zh-CN" altLang="en-US" sz="2200"/>
              <a:t>，但是在机器上执行时，却发生了存储器访问异常。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  <a:endParaRPr lang="en-US" altLang="zh-CN" sz="22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jbe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 dirty="0" err="1">
                <a:solidFill>
                  <a:srgbClr val="FF3300"/>
                </a:solidFill>
              </a:rPr>
              <a:t>i</a:t>
            </a:r>
            <a:r>
              <a:rPr lang="en-US" altLang="zh-CN" sz="2200" dirty="0">
                <a:solidFill>
                  <a:srgbClr val="FF3300"/>
                </a:solidFill>
              </a:rPr>
              <a:t> </a:t>
            </a:r>
            <a:r>
              <a:rPr lang="zh-CN" altLang="en-US" sz="2200" dirty="0">
                <a:solidFill>
                  <a:srgbClr val="FF3300"/>
                </a:solidFill>
              </a:rPr>
              <a:t>和 </a:t>
            </a:r>
            <a:r>
              <a:rPr lang="en-US" altLang="zh-CN" sz="2200" dirty="0" err="1">
                <a:solidFill>
                  <a:srgbClr val="FF3300"/>
                </a:solidFill>
              </a:rPr>
              <a:t>len</a:t>
            </a:r>
            <a:r>
              <a:rPr lang="en-US" altLang="zh-CN" sz="2200" dirty="0">
                <a:solidFill>
                  <a:srgbClr val="FF3300"/>
                </a:solidFill>
              </a:rPr>
              <a:t> </a:t>
            </a:r>
            <a:r>
              <a:rPr lang="zh-CN" altLang="en-US" sz="2200" dirty="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 dirty="0">
                <a:solidFill>
                  <a:srgbClr val="FF3300"/>
                </a:solidFill>
              </a:rPr>
              <a:t>%</a:t>
            </a:r>
            <a:r>
              <a:rPr lang="en-US" altLang="zh-CN" sz="2200" dirty="0" err="1">
                <a:solidFill>
                  <a:srgbClr val="FF3300"/>
                </a:solidFill>
              </a:rPr>
              <a:t>eax</a:t>
            </a:r>
            <a:r>
              <a:rPr lang="zh-CN" altLang="en-US" sz="2200" dirty="0">
                <a:solidFill>
                  <a:srgbClr val="FF3300"/>
                </a:solidFill>
              </a:rPr>
              <a:t>？ </a:t>
            </a:r>
            <a:r>
              <a:rPr lang="en-US" altLang="zh-CN" sz="2200" dirty="0">
                <a:solidFill>
                  <a:srgbClr val="FF3300"/>
                </a:solidFill>
              </a:rPr>
              <a:t>%</a:t>
            </a:r>
            <a:r>
              <a:rPr lang="en-US" altLang="zh-CN" sz="2200" dirty="0" err="1">
                <a:solidFill>
                  <a:srgbClr val="FF3300"/>
                </a:solidFill>
              </a:rPr>
              <a:t>edx</a:t>
            </a:r>
            <a:r>
              <a:rPr lang="zh-CN" altLang="en-US" sz="2200" dirty="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114925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634886" grpId="0" animBg="1"/>
      <p:bldP spid="634887" grpId="0"/>
      <p:bldP spid="6348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142875"/>
            <a:ext cx="5629275" cy="528638"/>
          </a:xfrm>
        </p:spPr>
        <p:txBody>
          <a:bodyPr/>
          <a:lstStyle/>
          <a:p>
            <a:r>
              <a:rPr lang="en-US" altLang="zh-CN" sz="3600" smtClean="0"/>
              <a:t>jbe .L3</a:t>
            </a:r>
            <a:r>
              <a:rPr lang="zh-CN" altLang="en-US" sz="3600" smtClean="0"/>
              <a:t>指令的执行结果</a:t>
            </a:r>
          </a:p>
        </p:txBody>
      </p:sp>
      <p:graphicFrame>
        <p:nvGraphicFramePr>
          <p:cNvPr id="637955" name="Group 3"/>
          <p:cNvGraphicFramePr>
            <a:graphicFrameLocks noGrp="1"/>
          </p:cNvGraphicFramePr>
          <p:nvPr>
            <p:ph idx="1"/>
          </p:nvPr>
        </p:nvGraphicFramePr>
        <p:xfrm>
          <a:off x="495300" y="1095375"/>
          <a:ext cx="8191500" cy="3800478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37997" name="Line 45"/>
          <p:cNvSpPr>
            <a:spLocks noChangeShapeType="1"/>
          </p:cNvSpPr>
          <p:nvPr/>
        </p:nvSpPr>
        <p:spPr bwMode="auto">
          <a:xfrm>
            <a:off x="320675" y="31273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47663" y="4927600"/>
            <a:ext cx="8447087" cy="1790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</a:t>
            </a:r>
            <a:r>
              <a:rPr lang="en-US" altLang="zh-CN" sz="2200">
                <a:solidFill>
                  <a:schemeClr val="accent2"/>
                </a:solidFill>
              </a:rPr>
              <a:t>CF=1, ZF=0, </a:t>
            </a:r>
            <a:r>
              <a:rPr lang="en-US" altLang="zh-CN" sz="2200">
                <a:solidFill>
                  <a:srgbClr val="990000"/>
                </a:solidFill>
              </a:rPr>
              <a:t>OF=0, SF=0</a:t>
            </a:r>
            <a:r>
              <a:rPr lang="zh-CN" altLang="en-US" sz="2200">
                <a:solidFill>
                  <a:srgbClr val="990000"/>
                </a:solidFill>
              </a:rPr>
              <a:t>，说明满足条件，应转移到</a:t>
            </a:r>
            <a:r>
              <a:rPr lang="en-US" altLang="zh-CN" sz="2200">
                <a:solidFill>
                  <a:srgbClr val="990000"/>
                </a:solidFill>
              </a:rPr>
              <a:t>.L3</a:t>
            </a:r>
            <a:r>
              <a:rPr lang="zh-CN" altLang="en-US" sz="2200">
                <a:solidFill>
                  <a:srgbClr val="990000"/>
                </a:solidFill>
              </a:rPr>
              <a:t>执行！   显然，对于每个 </a:t>
            </a:r>
            <a:r>
              <a:rPr lang="en-US" altLang="zh-CN" sz="2200">
                <a:solidFill>
                  <a:srgbClr val="990000"/>
                </a:solidFill>
              </a:rPr>
              <a:t>i </a:t>
            </a:r>
            <a:r>
              <a:rPr lang="zh-CN" altLang="en-US" sz="2200">
                <a:solidFill>
                  <a:srgbClr val="990000"/>
                </a:solidFill>
              </a:rPr>
              <a:t>都满足条件，因为任何无符号数都比</a:t>
            </a:r>
            <a:r>
              <a:rPr lang="en-US" altLang="zh-CN" sz="2200">
                <a:solidFill>
                  <a:srgbClr val="990000"/>
                </a:solidFill>
              </a:rPr>
              <a:t>32</a:t>
            </a:r>
            <a:r>
              <a:rPr lang="zh-CN" altLang="en-US" sz="2200">
                <a:solidFill>
                  <a:srgbClr val="990000"/>
                </a:solidFill>
              </a:rPr>
              <a:t>个</a:t>
            </a:r>
            <a:r>
              <a:rPr lang="en-US" altLang="zh-CN" sz="2200">
                <a:solidFill>
                  <a:srgbClr val="990000"/>
                </a:solidFill>
              </a:rPr>
              <a:t>1</a:t>
            </a:r>
            <a:r>
              <a:rPr lang="zh-CN" altLang="en-US" sz="2200">
                <a:solidFill>
                  <a:srgbClr val="990000"/>
                </a:solidFill>
              </a:rPr>
              <a:t>小，因此循环体被不断执行，最终导致数组访问越界而发生存储器访问异常。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8425"/>
            <a:ext cx="8229600" cy="528638"/>
          </a:xfrm>
        </p:spPr>
        <p:txBody>
          <a:bodyPr/>
          <a:lstStyle/>
          <a:p>
            <a:r>
              <a:rPr lang="zh-CN" altLang="en-US" sz="3600" smtClean="0"/>
              <a:t>例子：程序的机器级表示与执行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234950" y="4257675"/>
            <a:ext cx="378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正确的做法是将参数</a:t>
            </a:r>
            <a:r>
              <a:rPr lang="en-US" altLang="zh-CN" sz="2200"/>
              <a:t>len</a:t>
            </a:r>
            <a:r>
              <a:rPr lang="zh-CN" altLang="en-US" sz="2200"/>
              <a:t>声明为</a:t>
            </a:r>
            <a:r>
              <a:rPr lang="en-US" altLang="zh-CN" sz="2200"/>
              <a:t>int</a:t>
            </a:r>
            <a:r>
              <a:rPr lang="zh-CN" altLang="en-US" sz="2200"/>
              <a:t>型。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222250" y="968375"/>
            <a:ext cx="4535488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/>
              <a:t>例：</a:t>
            </a:r>
            <a:r>
              <a:rPr lang="zh-CN" altLang="en-US" sz="2200">
                <a:latin typeface="Arial" charset="0"/>
                <a:ea typeface="宋体" pitchFamily="2" charset="-122"/>
              </a:rPr>
              <a:t>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int sum(int a[ ],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2200">
                <a:latin typeface="Arial" charset="0"/>
                <a:ea typeface="宋体" pitchFamily="2" charset="-122"/>
              </a:rPr>
              <a:t> len)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int  i</a:t>
            </a:r>
            <a:r>
              <a:rPr lang="zh-CN" altLang="en-US" sz="2200">
                <a:latin typeface="Arial" charset="0"/>
                <a:ea typeface="宋体" pitchFamily="2" charset="-122"/>
              </a:rPr>
              <a:t>，</a:t>
            </a:r>
            <a:r>
              <a:rPr lang="en-US" altLang="zh-CN" sz="2200">
                <a:latin typeface="Arial" charset="0"/>
                <a:ea typeface="宋体" pitchFamily="2" charset="-122"/>
              </a:rPr>
              <a:t>sum = 0;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for (i = 0;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 &lt;= len–1</a:t>
            </a:r>
            <a:r>
              <a:rPr lang="en-US" altLang="zh-CN" sz="2200">
                <a:latin typeface="Arial" charset="0"/>
                <a:ea typeface="宋体" pitchFamily="2" charset="-122"/>
              </a:rPr>
              <a:t>; i++)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	    sum += a[i];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return sum;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}</a:t>
            </a:r>
            <a:endParaRPr lang="zh-CN" altLang="en-US" sz="2200">
              <a:latin typeface="Arial" charset="0"/>
              <a:ea typeface="宋体" pitchFamily="2" charset="-122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jle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 dirty="0" err="1">
                <a:solidFill>
                  <a:srgbClr val="FF3300"/>
                </a:solidFill>
              </a:rPr>
              <a:t>i</a:t>
            </a:r>
            <a:r>
              <a:rPr lang="en-US" altLang="zh-CN" sz="2200" dirty="0">
                <a:solidFill>
                  <a:srgbClr val="FF3300"/>
                </a:solidFill>
              </a:rPr>
              <a:t> </a:t>
            </a:r>
            <a:r>
              <a:rPr lang="zh-CN" altLang="en-US" sz="2200" dirty="0">
                <a:solidFill>
                  <a:srgbClr val="FF3300"/>
                </a:solidFill>
              </a:rPr>
              <a:t>和 </a:t>
            </a:r>
            <a:r>
              <a:rPr lang="en-US" altLang="zh-CN" sz="2200" dirty="0" err="1">
                <a:solidFill>
                  <a:srgbClr val="FF3300"/>
                </a:solidFill>
              </a:rPr>
              <a:t>len</a:t>
            </a:r>
            <a:r>
              <a:rPr lang="en-US" altLang="zh-CN" sz="2200" dirty="0">
                <a:solidFill>
                  <a:srgbClr val="FF3300"/>
                </a:solidFill>
              </a:rPr>
              <a:t> </a:t>
            </a:r>
            <a:r>
              <a:rPr lang="zh-CN" altLang="en-US" sz="2200" dirty="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 dirty="0">
                <a:solidFill>
                  <a:srgbClr val="FF3300"/>
                </a:solidFill>
              </a:rPr>
              <a:t>%</a:t>
            </a:r>
            <a:r>
              <a:rPr lang="en-US" altLang="zh-CN" sz="2200" dirty="0" err="1">
                <a:solidFill>
                  <a:srgbClr val="FF3300"/>
                </a:solidFill>
              </a:rPr>
              <a:t>eax</a:t>
            </a:r>
            <a:r>
              <a:rPr lang="zh-CN" altLang="en-US" sz="2200" dirty="0">
                <a:solidFill>
                  <a:srgbClr val="FF3300"/>
                </a:solidFill>
              </a:rPr>
              <a:t>？ </a:t>
            </a:r>
            <a:r>
              <a:rPr lang="en-US" altLang="zh-CN" sz="2200" dirty="0">
                <a:solidFill>
                  <a:srgbClr val="FF3300"/>
                </a:solidFill>
              </a:rPr>
              <a:t>%</a:t>
            </a:r>
            <a:r>
              <a:rPr lang="en-US" altLang="zh-CN" sz="2200" dirty="0" err="1">
                <a:solidFill>
                  <a:srgbClr val="FF3300"/>
                </a:solidFill>
              </a:rPr>
              <a:t>edx</a:t>
            </a:r>
            <a:r>
              <a:rPr lang="zh-CN" altLang="en-US" sz="2200" dirty="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5111750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/>
      <p:bldP spid="638982" grpId="0" animBg="1"/>
      <p:bldP spid="638983" grpId="0"/>
      <p:bldP spid="6389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142875"/>
            <a:ext cx="5629275" cy="528638"/>
          </a:xfrm>
        </p:spPr>
        <p:txBody>
          <a:bodyPr/>
          <a:lstStyle/>
          <a:p>
            <a:r>
              <a:rPr lang="en-US" altLang="zh-CN" sz="3600" smtClean="0"/>
              <a:t>jle .L3</a:t>
            </a:r>
            <a:r>
              <a:rPr lang="zh-CN" altLang="en-US" sz="3600" smtClean="0"/>
              <a:t>指令的执行结果</a:t>
            </a:r>
          </a:p>
        </p:txBody>
      </p:sp>
      <p:graphicFrame>
        <p:nvGraphicFramePr>
          <p:cNvPr id="640003" name="Group 3"/>
          <p:cNvGraphicFramePr>
            <a:graphicFrameLocks noGrp="1"/>
          </p:cNvGraphicFramePr>
          <p:nvPr>
            <p:ph idx="1"/>
          </p:nvPr>
        </p:nvGraphicFramePr>
        <p:xfrm>
          <a:off x="495300" y="1209675"/>
          <a:ext cx="8191500" cy="3800478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40045" name="Line 45"/>
          <p:cNvSpPr>
            <a:spLocks noChangeShapeType="1"/>
          </p:cNvSpPr>
          <p:nvPr/>
        </p:nvSpPr>
        <p:spPr bwMode="auto">
          <a:xfrm>
            <a:off x="342900" y="49307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0046" name="Rectangle 46"/>
          <p:cNvSpPr>
            <a:spLocks noChangeArrowheads="1"/>
          </p:cNvSpPr>
          <p:nvPr/>
        </p:nvSpPr>
        <p:spPr bwMode="auto">
          <a:xfrm>
            <a:off x="319088" y="5146675"/>
            <a:ext cx="8447087" cy="920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CF=1,</a:t>
            </a:r>
            <a:r>
              <a:rPr lang="en-US" altLang="zh-CN" sz="2200">
                <a:solidFill>
                  <a:schemeClr val="accent2"/>
                </a:solidFill>
              </a:rPr>
              <a:t> ZF=0, OF=0, SF=0</a:t>
            </a:r>
            <a:r>
              <a:rPr lang="zh-CN" altLang="en-US" sz="2200">
                <a:solidFill>
                  <a:srgbClr val="990000"/>
                </a:solidFill>
              </a:rPr>
              <a:t>，</a:t>
            </a:r>
            <a:r>
              <a:rPr lang="en-US" altLang="zh-CN" sz="2200">
                <a:solidFill>
                  <a:srgbClr val="996633"/>
                </a:solidFill>
              </a:rPr>
              <a:t> </a:t>
            </a:r>
            <a:r>
              <a:rPr lang="zh-CN" altLang="en-US" sz="2200">
                <a:solidFill>
                  <a:srgbClr val="990000"/>
                </a:solidFill>
              </a:rPr>
              <a:t>说明不满足条件，应跳出循环执行，执行结果正常。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）浮点处理指令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</a:t>
            </a:r>
            <a:r>
              <a:rPr lang="zh-CN" altLang="en-US" sz="3600" smtClean="0"/>
              <a:t>浮点指令、</a:t>
            </a:r>
            <a:r>
              <a:rPr lang="en-US" altLang="zh-CN" sz="3600" smtClean="0"/>
              <a:t>MMX</a:t>
            </a:r>
            <a:r>
              <a:rPr lang="zh-CN" altLang="en-US" sz="3600" smtClean="0"/>
              <a:t>和</a:t>
            </a:r>
            <a:r>
              <a:rPr lang="en-US" altLang="zh-CN" sz="3600" smtClean="0"/>
              <a:t>SSE</a:t>
            </a:r>
            <a:r>
              <a:rPr lang="zh-CN" altLang="en-US" sz="3600" smtClean="0"/>
              <a:t>指令 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63600"/>
            <a:ext cx="8686800" cy="5445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~ ST(7)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游戏性能的显著提升，故相继推出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，它们都采用</a:t>
            </a:r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（单指令多数据，也称数据级并行）技术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中通用寄存器中的编号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）传送指令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）定点算术指令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）位操作指令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）控制指令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）浮点运算指令</a:t>
            </a:r>
          </a:p>
        </p:txBody>
      </p:sp>
    </p:spTree>
    <p:extLst>
      <p:ext uri="{BB962C8B-B14F-4D97-AF65-F5344CB8AC3E}">
        <p14:creationId xmlns:p14="http://schemas.microsoft.com/office/powerpoint/2010/main" val="8155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 FPU</a:t>
            </a:r>
            <a:r>
              <a:rPr lang="zh-CN" altLang="en-US" sz="3600" smtClean="0"/>
              <a:t>指令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416925" cy="5580063"/>
          </a:xfrm>
        </p:spPr>
        <p:txBody>
          <a:bodyPr/>
          <a:lstStyle/>
          <a:p>
            <a:r>
              <a:rPr lang="en-US" altLang="en-US" dirty="0" err="1" smtClean="0">
                <a:ea typeface="微软雅黑" pitchFamily="34" charset="-122"/>
              </a:rPr>
              <a:t>数据传送类</a:t>
            </a:r>
            <a:endParaRPr lang="en-US" altLang="en-US" dirty="0" smtClean="0"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/>
              <a:t>     </a:t>
            </a:r>
            <a:r>
              <a:rPr lang="en-US" altLang="en-US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从内存装入栈顶</a:t>
            </a:r>
            <a:r>
              <a:rPr lang="en-US" altLang="zh-CN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(0）</a:t>
            </a:r>
            <a:r>
              <a:rPr lang="zh-CN" altLang="en-US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结尾指令表示操作数会</a:t>
            </a:r>
            <a:r>
              <a:rPr lang="en-US" altLang="en-US" sz="22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en-US" altLang="en-US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en-US" altLang="zh-CN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en-US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en-US" altLang="en-US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将变</a:t>
            </a:r>
            <a:r>
              <a:rPr lang="en-US" altLang="en-US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成ST</a:t>
            </a:r>
            <a:r>
              <a:rPr lang="en-US" altLang="en-US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(0</a:t>
            </a: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en-US" sz="2200" dirty="0" smtClean="0"/>
              <a:t> </a:t>
            </a: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en-US" altLang="en-US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</a:t>
            </a:r>
            <a:r>
              <a:rPr lang="en-US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</a:t>
            </a: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将数据装入浮点寄存器栈顶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FILD</a:t>
            </a: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将数据从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型转换为浮点格式后，装入浮点寄存器栈顶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en-US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x：x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s/l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时，将栈顶</a:t>
            </a: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zh-CN" altLang="en-US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双精度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格式，然后存入存储单元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FSTP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：弹出栈顶元素，并完成与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FSTx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相同的功能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将栈顶数据从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型转换为浮点格式后，存入存储单元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FISTP</a:t>
            </a:r>
            <a:r>
              <a:rPr lang="en-US" altLang="zh-CN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弹出栈顶元素，并完成与</a:t>
            </a:r>
            <a:r>
              <a:rPr lang="en-US" altLang="zh-CN" sz="2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FISTx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相同的功能</a:t>
            </a:r>
            <a:endParaRPr lang="en-US" altLang="en-US" sz="22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2051050" y="6219825"/>
            <a:ext cx="4681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不作要求，大概了解一下</a:t>
            </a:r>
          </a:p>
        </p:txBody>
      </p:sp>
    </p:spTree>
    <p:extLst>
      <p:ext uri="{BB962C8B-B14F-4D97-AF65-F5344CB8AC3E}">
        <p14:creationId xmlns:p14="http://schemas.microsoft.com/office/powerpoint/2010/main" val="22781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 FPU</a:t>
            </a:r>
            <a:r>
              <a:rPr lang="zh-CN" altLang="en-US" sz="3600" smtClean="0"/>
              <a:t>指令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微软雅黑" pitchFamily="34" charset="-122"/>
              </a:rPr>
              <a:t>数据传送类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FXCH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交换栈顶和次栈顶两元素</a:t>
            </a:r>
            <a:endParaRPr lang="en-US" altLang="en-US" sz="22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常数装载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栈顶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FLD1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装入常数1.0 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FLDZ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装入常数0.0 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FLDPI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装入常数pi (=3.1415926...） 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FLDL2E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装入常数log(2)e 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FLDL2T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装入常数log(2)10 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FLDLG2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装入常数log(10)2 </a:t>
            </a:r>
            <a:endParaRPr lang="en-US" altLang="zh-CN" sz="22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FLDLN2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装入常数Log(e)2 </a:t>
            </a:r>
            <a:endParaRPr lang="zh-CN" altLang="en-US" sz="22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3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 FPU</a:t>
            </a:r>
            <a:r>
              <a:rPr lang="zh-CN" altLang="en-US" sz="3600" smtClean="0"/>
              <a:t>指令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r>
              <a:rPr lang="en-US" altLang="en-US" smtClean="0">
                <a:ea typeface="微软雅黑" pitchFamily="34" charset="-122"/>
              </a:rPr>
              <a:t>算术运算类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(1) 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加法</a:t>
            </a:r>
            <a:endParaRPr lang="en-US" altLang="en-US" smtClean="0"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FADD/FADDP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相加／相加后弹出</a:t>
            </a:r>
            <a:endParaRPr lang="en-US" altLang="en-US" smtClean="0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FIADD：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按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型转换后相加</a:t>
            </a:r>
            <a:endParaRPr lang="en-US" altLang="en-US" smtClean="0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(2) 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减法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FSUB/FSUBP 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相减／相减后弹出</a:t>
            </a:r>
            <a:endParaRPr lang="en-US" altLang="en-US" smtClean="0">
              <a:solidFill>
                <a:srgbClr val="008000"/>
              </a:solidFill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FSUBR/FSUBRP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：调换次序相减／相减后弹出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FISUB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：按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型相减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    </a:t>
            </a:r>
            <a:r>
              <a:rPr lang="en-US" altLang="en-US" smtClean="0">
                <a:solidFill>
                  <a:srgbClr val="008000"/>
                </a:solidFill>
                <a:ea typeface="微软雅黑" pitchFamily="34" charset="-122"/>
              </a:rPr>
              <a:t>FISUBR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按</a:t>
            </a:r>
            <a:r>
              <a:rPr lang="en-US" altLang="zh-CN" smtClean="0">
                <a:solidFill>
                  <a:srgbClr val="008000"/>
                </a:solidFill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rgbClr val="008000"/>
                </a:solidFill>
                <a:ea typeface="微软雅黑" pitchFamily="34" charset="-122"/>
              </a:rPr>
              <a:t>型相减，调换相减次序</a:t>
            </a:r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385763" y="5364163"/>
            <a:ext cx="8240712" cy="131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/>
              <a:t>     </a:t>
            </a:r>
            <a:r>
              <a:rPr lang="zh-CN" altLang="en-US" sz="2200">
                <a:solidFill>
                  <a:srgbClr val="FF3300"/>
                </a:solidFill>
              </a:rPr>
              <a:t>若</a:t>
            </a:r>
            <a:r>
              <a:rPr lang="en-US" altLang="en-US" sz="2200">
                <a:solidFill>
                  <a:srgbClr val="FF3300"/>
                </a:solidFill>
              </a:rPr>
              <a:t>指令未带操作数，</a:t>
            </a:r>
            <a:r>
              <a:rPr lang="en-US" altLang="zh-CN" sz="2200">
                <a:solidFill>
                  <a:srgbClr val="FF3300"/>
                </a:solidFill>
              </a:rPr>
              <a:t>则</a:t>
            </a:r>
            <a:r>
              <a:rPr lang="en-US" altLang="en-US" sz="2200">
                <a:solidFill>
                  <a:srgbClr val="FF3300"/>
                </a:solidFill>
              </a:rPr>
              <a:t>默认操作数为</a:t>
            </a:r>
            <a:r>
              <a:rPr lang="en-US" altLang="zh-CN" sz="2200">
                <a:solidFill>
                  <a:srgbClr val="FF3300"/>
                </a:solidFill>
              </a:rPr>
              <a:t>ST(0）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ST(1</a:t>
            </a:r>
            <a:r>
              <a:rPr lang="en-US" altLang="en-US" sz="2200">
                <a:solidFill>
                  <a:srgbClr val="FF3300"/>
                </a:solidFill>
              </a:rPr>
              <a:t>）</a:t>
            </a:r>
            <a:endParaRPr lang="en-US" altLang="zh-CN" sz="2200">
              <a:solidFill>
                <a:srgbClr val="FF330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     </a:t>
            </a:r>
            <a:r>
              <a:rPr lang="en-US" altLang="en-US" sz="2200">
                <a:solidFill>
                  <a:srgbClr val="FF3300"/>
                </a:solidFill>
              </a:rPr>
              <a:t>带R</a:t>
            </a:r>
            <a:r>
              <a:rPr lang="en-US" altLang="zh-CN" sz="2200">
                <a:solidFill>
                  <a:srgbClr val="FF3300"/>
                </a:solidFill>
              </a:rPr>
              <a:t>后缀指令是</a:t>
            </a:r>
            <a:r>
              <a:rPr lang="zh-CN" altLang="en-US" sz="2200">
                <a:solidFill>
                  <a:srgbClr val="FF3300"/>
                </a:solidFill>
              </a:rPr>
              <a:t>指操作数顺序变反</a:t>
            </a:r>
            <a:r>
              <a:rPr lang="en-US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例</a:t>
            </a:r>
            <a:r>
              <a:rPr lang="en-US" altLang="en-US" sz="2200">
                <a:solidFill>
                  <a:srgbClr val="FF3300"/>
                </a:solidFill>
              </a:rPr>
              <a:t>如</a:t>
            </a:r>
            <a:r>
              <a:rPr lang="en-US" altLang="zh-CN" sz="2200">
                <a:solidFill>
                  <a:srgbClr val="FF3300"/>
                </a:solidFill>
              </a:rPr>
              <a:t>：</a:t>
            </a:r>
          </a:p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      </a:t>
            </a:r>
            <a:r>
              <a:rPr lang="en-US" altLang="en-US" sz="2200">
                <a:solidFill>
                  <a:srgbClr val="FF3300"/>
                </a:solidFill>
              </a:rPr>
              <a:t>fsub执行的是</a:t>
            </a:r>
            <a:r>
              <a:rPr lang="en-US" altLang="zh-CN" sz="2200">
                <a:solidFill>
                  <a:srgbClr val="FF3300"/>
                </a:solidFill>
              </a:rPr>
              <a:t>x-y</a:t>
            </a:r>
            <a:r>
              <a:rPr lang="zh-CN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fsubr</a:t>
            </a:r>
            <a:r>
              <a:rPr lang="en-US" altLang="en-US" sz="2200">
                <a:solidFill>
                  <a:srgbClr val="FF3300"/>
                </a:solidFill>
              </a:rPr>
              <a:t>执行的就是y-x</a:t>
            </a:r>
            <a:endParaRPr lang="zh-CN" altLang="en-US" sz="2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mtClean="0"/>
              <a:t>X87 FPU</a:t>
            </a:r>
            <a:r>
              <a:rPr lang="zh-CN" altLang="en-US" smtClean="0"/>
              <a:t>指令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微软雅黑" pitchFamily="34" charset="-122"/>
              </a:rPr>
              <a:t>算术运算类 </a:t>
            </a:r>
            <a:endParaRPr lang="en-US" altLang="zh-CN" smtClean="0"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乘法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FMUL/FMULP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相乘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相乘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后出栈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FIMUL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型相乘</a:t>
            </a:r>
            <a:endParaRPr lang="en-US" altLang="en-US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除法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FDIV/FDIVP 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除后出栈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FIDIV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型相除</a:t>
            </a:r>
            <a:endParaRPr lang="en-US" altLang="en-US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FDIVR/FDIVRP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FIDIVR</a:t>
            </a:r>
          </a:p>
        </p:txBody>
      </p:sp>
    </p:spTree>
    <p:extLst>
      <p:ext uri="{BB962C8B-B14F-4D97-AF65-F5344CB8AC3E}">
        <p14:creationId xmlns:p14="http://schemas.microsoft.com/office/powerpoint/2010/main" val="2327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smtClean="0">
                <a:ea typeface="微软雅黑" pitchFamily="34" charset="-122"/>
              </a:rPr>
              <a:t>IA-32</a:t>
            </a:r>
            <a:r>
              <a:rPr lang="zh-CN" altLang="en-US" sz="3200" smtClean="0">
                <a:ea typeface="微软雅黑" pitchFamily="34" charset="-122"/>
              </a:rPr>
              <a:t>浮点操作举例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8416925" cy="9271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问题：使用老版本</a:t>
            </a:r>
            <a:r>
              <a:rPr lang="en-US" altLang="zh-CN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gcc –O2</a:t>
            </a: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编译时，程序一输出</a:t>
            </a:r>
            <a:r>
              <a:rPr lang="en-US" altLang="zh-CN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，程序二输出却是</a:t>
            </a:r>
            <a:r>
              <a:rPr lang="en-US" altLang="zh-CN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，是什么原因造成的？</a:t>
            </a:r>
            <a:endParaRPr lang="zh-CN" altLang="en-US" sz="2300" smtClean="0"/>
          </a:p>
        </p:txBody>
      </p:sp>
      <p:grpSp>
        <p:nvGrpSpPr>
          <p:cNvPr id="674825" name="Group 9"/>
          <p:cNvGrpSpPr>
            <a:grpSpLocks/>
          </p:cNvGrpSpPr>
          <p:nvPr/>
        </p:nvGrpSpPr>
        <p:grpSpPr bwMode="auto">
          <a:xfrm>
            <a:off x="3806825" y="1719263"/>
            <a:ext cx="3556000" cy="5094287"/>
            <a:chOff x="2568" y="1111"/>
            <a:chExt cx="2410" cy="3209"/>
          </a:xfrm>
        </p:grpSpPr>
        <p:pic>
          <p:nvPicPr>
            <p:cNvPr id="67482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8" y="1111"/>
              <a:ext cx="2410" cy="3209"/>
            </a:xfrm>
            <a:prstGeom prst="rect">
              <a:avLst/>
            </a:prstGeom>
            <a:noFill/>
          </p:spPr>
        </p:pic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3305" y="3295"/>
              <a:ext cx="822" cy="226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748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763713"/>
            <a:ext cx="3716337" cy="5094287"/>
          </a:xfrm>
          <a:prstGeom prst="rect">
            <a:avLst/>
          </a:prstGeom>
          <a:noFill/>
        </p:spPr>
      </p:pic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4527550" y="1314450"/>
            <a:ext cx="4410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f(10)</a:t>
            </a:r>
            <a:r>
              <a:rPr lang="zh-CN" altLang="en-US" sz="2000">
                <a:solidFill>
                  <a:srgbClr val="FF3300"/>
                </a:solidFill>
              </a:rPr>
              <a:t>的值是多少？机器数是多少？</a:t>
            </a:r>
          </a:p>
        </p:txBody>
      </p:sp>
    </p:spTree>
    <p:extLst>
      <p:ext uri="{BB962C8B-B14F-4D97-AF65-F5344CB8AC3E}">
        <p14:creationId xmlns:p14="http://schemas.microsoft.com/office/powerpoint/2010/main" val="41406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smtClean="0">
                <a:ea typeface="微软雅黑" pitchFamily="34" charset="-122"/>
              </a:rPr>
              <a:t>IA-32</a:t>
            </a:r>
            <a:r>
              <a:rPr lang="zh-CN" altLang="en-US" sz="3200" smtClean="0">
                <a:ea typeface="微软雅黑" pitchFamily="34" charset="-122"/>
              </a:rPr>
              <a:t>浮点操作举例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3581400" y="998538"/>
            <a:ext cx="5202238" cy="182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000"/>
              <a:t>8048328:    55              push   %ebp</a:t>
            </a:r>
          </a:p>
          <a:p>
            <a:r>
              <a:rPr lang="en-US" altLang="zh-CN" sz="2000"/>
              <a:t>8048329:    89 e5         mov    %esp,%ebp</a:t>
            </a:r>
          </a:p>
          <a:p>
            <a:r>
              <a:rPr lang="en-US" altLang="zh-CN" sz="2000"/>
              <a:t>804832b:    d9 e8         </a:t>
            </a:r>
            <a:r>
              <a:rPr lang="en-US" altLang="zh-CN" sz="2000">
                <a:solidFill>
                  <a:srgbClr val="FF3300"/>
                </a:solidFill>
              </a:rPr>
              <a:t>fld1 </a:t>
            </a:r>
            <a:r>
              <a:rPr lang="en-US" altLang="zh-CN" sz="2000"/>
              <a:t>  </a:t>
            </a:r>
          </a:p>
          <a:p>
            <a:r>
              <a:rPr lang="en-US" altLang="zh-CN" sz="2000"/>
              <a:t>804832d:    da 75 08    </a:t>
            </a:r>
            <a:r>
              <a:rPr lang="en-US" altLang="zh-CN" sz="2000">
                <a:solidFill>
                  <a:srgbClr val="FF3300"/>
                </a:solidFill>
              </a:rPr>
              <a:t>fidivl 0x8(%ebp)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8048330:    c9               leave  </a:t>
            </a:r>
          </a:p>
          <a:p>
            <a:r>
              <a:rPr lang="en-US" altLang="zh-CN" sz="2000"/>
              <a:t>8048331:    c3               ret</a:t>
            </a:r>
            <a:r>
              <a:rPr lang="en-US" altLang="zh-CN"/>
              <a:t>    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431800" y="1119188"/>
            <a:ext cx="2430463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 sz="2200"/>
              <a:t>double f(int x)</a:t>
            </a:r>
          </a:p>
          <a:p>
            <a:r>
              <a:rPr lang="en-US" altLang="zh-CN" sz="2200"/>
              <a:t>{</a:t>
            </a:r>
          </a:p>
          <a:p>
            <a:r>
              <a:rPr lang="en-US" altLang="zh-CN" sz="2200"/>
              <a:t>     return 1.0 / x ;</a:t>
            </a:r>
          </a:p>
          <a:p>
            <a:r>
              <a:rPr lang="en-US" altLang="zh-CN" sz="2200"/>
              <a:t>}</a:t>
            </a: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168275" y="3114675"/>
            <a:ext cx="88138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</a:pPr>
            <a:r>
              <a:rPr lang="zh-CN" altLang="en-US" sz="2000" dirty="0">
                <a:solidFill>
                  <a:srgbClr val="0066FF"/>
                </a:solidFill>
              </a:rPr>
              <a:t>两条重要指令的功能如下。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zh-CN" sz="2000" dirty="0">
                <a:solidFill>
                  <a:srgbClr val="FF3300"/>
                </a:solidFill>
              </a:rPr>
              <a:t>fld1</a:t>
            </a:r>
            <a:r>
              <a:rPr lang="zh-CN" altLang="en-US" sz="2000" dirty="0">
                <a:solidFill>
                  <a:srgbClr val="FF3300"/>
                </a:solidFill>
              </a:rPr>
              <a:t>：将常数</a:t>
            </a:r>
            <a:r>
              <a:rPr lang="en-US" altLang="zh-CN" sz="2000" dirty="0">
                <a:solidFill>
                  <a:srgbClr val="FF3300"/>
                </a:solidFill>
              </a:rPr>
              <a:t>1</a:t>
            </a:r>
            <a:r>
              <a:rPr lang="zh-CN" altLang="en-US" sz="2000" dirty="0">
                <a:solidFill>
                  <a:srgbClr val="FF3300"/>
                </a:solidFill>
              </a:rPr>
              <a:t>压入栈顶</a:t>
            </a:r>
            <a:r>
              <a:rPr lang="en-US" altLang="zh-CN" sz="2000" dirty="0">
                <a:solidFill>
                  <a:srgbClr val="FF3300"/>
                </a:solidFill>
              </a:rPr>
              <a:t>ST(0)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zh-CN" sz="2000" dirty="0" err="1">
                <a:solidFill>
                  <a:srgbClr val="FF3300"/>
                </a:solidFill>
              </a:rPr>
              <a:t>fidivl</a:t>
            </a:r>
            <a:r>
              <a:rPr lang="zh-CN" altLang="en-US" sz="2000" dirty="0">
                <a:solidFill>
                  <a:srgbClr val="FF3300"/>
                </a:solidFill>
              </a:rPr>
              <a:t>：将指定存储单元操作数</a:t>
            </a:r>
            <a:r>
              <a:rPr lang="en-US" altLang="zh-CN" sz="2000" dirty="0">
                <a:solidFill>
                  <a:srgbClr val="FF3300"/>
                </a:solidFill>
              </a:rPr>
              <a:t>M[R[</a:t>
            </a:r>
            <a:r>
              <a:rPr lang="en-US" altLang="zh-CN" sz="2000" dirty="0" err="1">
                <a:solidFill>
                  <a:srgbClr val="FF3300"/>
                </a:solidFill>
              </a:rPr>
              <a:t>ebp</a:t>
            </a:r>
            <a:r>
              <a:rPr lang="en-US" altLang="zh-CN" sz="2000" dirty="0">
                <a:solidFill>
                  <a:srgbClr val="FF3300"/>
                </a:solidFill>
              </a:rPr>
              <a:t>]+8]</a:t>
            </a:r>
            <a:r>
              <a:rPr lang="zh-CN" altLang="en-US" sz="2000" dirty="0">
                <a:solidFill>
                  <a:srgbClr val="FF3300"/>
                </a:solidFill>
              </a:rPr>
              <a:t>中的</a:t>
            </a:r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zh-CN" altLang="en-US" sz="2000" dirty="0">
                <a:solidFill>
                  <a:srgbClr val="FF3300"/>
                </a:solidFill>
              </a:rPr>
              <a:t>型数转换为</a:t>
            </a:r>
            <a:r>
              <a:rPr lang="en-US" altLang="zh-CN" sz="2000" dirty="0">
                <a:solidFill>
                  <a:srgbClr val="FF3300"/>
                </a:solidFill>
              </a:rPr>
              <a:t>double</a:t>
            </a:r>
            <a:r>
              <a:rPr lang="zh-CN" altLang="en-US" sz="2000" dirty="0">
                <a:solidFill>
                  <a:srgbClr val="FF3300"/>
                </a:solidFill>
              </a:rPr>
              <a:t>型，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            再将</a:t>
            </a:r>
            <a:r>
              <a:rPr lang="en-US" altLang="zh-CN" sz="2000" dirty="0">
                <a:solidFill>
                  <a:srgbClr val="FF3300"/>
                </a:solidFill>
              </a:rPr>
              <a:t>ST(0)</a:t>
            </a:r>
            <a:r>
              <a:rPr lang="zh-CN" altLang="en-US" sz="2000" dirty="0">
                <a:solidFill>
                  <a:srgbClr val="FF3300"/>
                </a:solidFill>
              </a:rPr>
              <a:t>除以该数，并将结果存入</a:t>
            </a:r>
            <a:r>
              <a:rPr lang="en-US" altLang="zh-CN" sz="2000" dirty="0">
                <a:solidFill>
                  <a:srgbClr val="FF3300"/>
                </a:solidFill>
              </a:rPr>
              <a:t>ST(0)</a:t>
            </a:r>
            <a:r>
              <a:rPr lang="zh-CN" altLang="en-US" sz="2000" dirty="0">
                <a:solidFill>
                  <a:srgbClr val="FF3300"/>
                </a:solidFill>
              </a:rPr>
              <a:t>中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134938" y="5597525"/>
            <a:ext cx="8982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0.1=0.00011[0011]B= 0.00011 0011 0011 0011 0011 0011 0011</a:t>
            </a:r>
            <a:r>
              <a:rPr lang="en-US" altLang="en-US" sz="2000"/>
              <a:t>…</a:t>
            </a:r>
            <a:r>
              <a:rPr lang="en-US" altLang="zh-CN" sz="2000"/>
              <a:t>B</a:t>
            </a:r>
            <a:endParaRPr lang="zh-CN" altLang="en-US" sz="2000"/>
          </a:p>
        </p:txBody>
      </p:sp>
      <p:sp>
        <p:nvSpPr>
          <p:cNvPr id="688136" name="Text Box 8"/>
          <p:cNvSpPr txBox="1">
            <a:spLocks noChangeArrowheads="1"/>
          </p:cNvSpPr>
          <p:nvPr/>
        </p:nvSpPr>
        <p:spPr bwMode="auto">
          <a:xfrm>
            <a:off x="161925" y="5146675"/>
            <a:ext cx="2295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/>
              <a:t>f(10)=0.1</a:t>
            </a:r>
          </a:p>
        </p:txBody>
      </p:sp>
    </p:spTree>
    <p:extLst>
      <p:ext uri="{BB962C8B-B14F-4D97-AF65-F5344CB8AC3E}">
        <p14:creationId xmlns:p14="http://schemas.microsoft.com/office/powerpoint/2010/main" val="27150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22238"/>
            <a:ext cx="8229600" cy="561975"/>
          </a:xfrm>
        </p:spPr>
        <p:txBody>
          <a:bodyPr/>
          <a:lstStyle/>
          <a:p>
            <a:r>
              <a:rPr lang="en-US" altLang="zh-CN" sz="3200" smtClean="0">
                <a:ea typeface="微软雅黑" pitchFamily="34" charset="-122"/>
              </a:rPr>
              <a:t>IA-32</a:t>
            </a:r>
            <a:r>
              <a:rPr lang="zh-CN" altLang="en-US" sz="3200" smtClean="0">
                <a:ea typeface="微软雅黑" pitchFamily="34" charset="-122"/>
              </a:rPr>
              <a:t>浮点操作举例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206375" y="638175"/>
            <a:ext cx="7208838" cy="616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indent="266700">
              <a:lnSpc>
                <a:spcPct val="95000"/>
              </a:lnSpc>
            </a:pPr>
            <a:r>
              <a:rPr lang="en-US" altLang="zh-CN" sz="1700"/>
              <a:t>08048334 &lt;main&gt;: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8048334:       55                       push   %ebp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8048335:       89 e5                  mov    %esp,%ebp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8048337:       83 ec 08             sub    $0x8,%esp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804833a:       83 e4 f0             and    $0xfffffff0,%esp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804833d:       83 ec 0c             sub    $0xc,%esp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8048340:       6a 0a                  push   $0xa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8048342:       e8 e1 ff ff ff       call   8048328 &lt;f&gt;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计算</a:t>
            </a:r>
            <a:r>
              <a:rPr lang="en-US" altLang="zh-CN" sz="1700">
                <a:solidFill>
                  <a:srgbClr val="3333CC"/>
                </a:solidFill>
              </a:rPr>
              <a:t>a=f(10)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8048347:       dd 5d f8             </a:t>
            </a:r>
            <a:r>
              <a:rPr lang="en-US" altLang="zh-CN" sz="1700">
                <a:solidFill>
                  <a:srgbClr val="FF3300"/>
                </a:solidFill>
              </a:rPr>
              <a:t>fstpl  0xfffffff8(%ebp) </a:t>
            </a:r>
            <a:r>
              <a:rPr lang="en-US" altLang="zh-CN" sz="1700">
                <a:solidFill>
                  <a:srgbClr val="3333CC"/>
                </a:solidFill>
              </a:rPr>
              <a:t>//a</a:t>
            </a:r>
            <a:r>
              <a:rPr lang="zh-CN" altLang="en-US" sz="1700">
                <a:solidFill>
                  <a:srgbClr val="3333CC"/>
                </a:solidFill>
              </a:rPr>
              <a:t>存入内存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804834a:       c7 04 24 0a 00 00 00    movl   $0xa,(%esp,1)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8048351:       e8 d2 ff ff ff       call   8048328 &lt;f&gt; </a:t>
            </a:r>
            <a:r>
              <a:rPr lang="en-US" altLang="zh-CN">
                <a:solidFill>
                  <a:srgbClr val="3333CC"/>
                </a:solidFill>
              </a:rPr>
              <a:t>//</a:t>
            </a:r>
            <a:r>
              <a:rPr lang="zh-CN" altLang="en-US">
                <a:solidFill>
                  <a:srgbClr val="3333CC"/>
                </a:solidFill>
              </a:rPr>
              <a:t>计算</a:t>
            </a:r>
            <a:r>
              <a:rPr lang="en-US" altLang="zh-CN">
                <a:solidFill>
                  <a:srgbClr val="3333CC"/>
                </a:solidFill>
              </a:rPr>
              <a:t>b=f(10)</a:t>
            </a:r>
            <a:endParaRPr lang="en-US" altLang="zh-CN" sz="1700"/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8048356:       dd 45 f8             </a:t>
            </a:r>
            <a:r>
              <a:rPr lang="en-US" altLang="zh-CN" sz="1700">
                <a:solidFill>
                  <a:srgbClr val="FF3300"/>
                </a:solidFill>
              </a:rPr>
              <a:t>fldl   0xfffffff8(%ebp)</a:t>
            </a:r>
            <a:r>
              <a:rPr lang="en-US" altLang="zh-CN" sz="1700"/>
              <a:t> </a:t>
            </a:r>
            <a:r>
              <a:rPr lang="en-US" altLang="zh-CN" sz="1700">
                <a:solidFill>
                  <a:srgbClr val="3333CC"/>
                </a:solidFill>
              </a:rPr>
              <a:t>//a</a:t>
            </a:r>
            <a:r>
              <a:rPr lang="zh-CN" altLang="en-US" sz="1700">
                <a:solidFill>
                  <a:srgbClr val="3333CC"/>
                </a:solidFill>
              </a:rPr>
              <a:t>入栈顶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8048359:       58                       pop    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804835a:       da e9                  fucompp     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比较</a:t>
            </a:r>
            <a:r>
              <a:rPr lang="en-US" altLang="zh-CN" sz="1700">
                <a:solidFill>
                  <a:srgbClr val="3333CC"/>
                </a:solidFill>
              </a:rPr>
              <a:t>ST(0)</a:t>
            </a:r>
            <a:r>
              <a:rPr lang="en-US" altLang="zh-CN" sz="1700">
                <a:solidFill>
                  <a:srgbClr val="FF3300"/>
                </a:solidFill>
              </a:rPr>
              <a:t>a</a:t>
            </a:r>
            <a:r>
              <a:rPr lang="zh-CN" altLang="en-US" sz="1700">
                <a:solidFill>
                  <a:srgbClr val="3333CC"/>
                </a:solidFill>
              </a:rPr>
              <a:t>和</a:t>
            </a:r>
            <a:r>
              <a:rPr lang="en-US" altLang="zh-CN" sz="1700">
                <a:solidFill>
                  <a:srgbClr val="3333CC"/>
                </a:solidFill>
              </a:rPr>
              <a:t>ST(1)</a:t>
            </a:r>
            <a:r>
              <a:rPr lang="en-US" altLang="zh-CN" sz="1700">
                <a:solidFill>
                  <a:srgbClr val="FF3300"/>
                </a:solidFill>
              </a:rPr>
              <a:t>b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804835c:       df e0                   fnstsw %ax 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把</a:t>
            </a:r>
            <a:r>
              <a:rPr lang="en-US" altLang="zh-CN" sz="1700">
                <a:solidFill>
                  <a:srgbClr val="3333CC"/>
                </a:solidFill>
              </a:rPr>
              <a:t>FPU</a:t>
            </a:r>
            <a:r>
              <a:rPr lang="zh-CN" altLang="en-US" sz="1700">
                <a:solidFill>
                  <a:srgbClr val="3333CC"/>
                </a:solidFill>
              </a:rPr>
              <a:t>状态字送到</a:t>
            </a:r>
            <a:r>
              <a:rPr lang="en-US" altLang="zh-CN" sz="1700">
                <a:solidFill>
                  <a:srgbClr val="3333CC"/>
                </a:solidFill>
              </a:rPr>
              <a:t>AX</a:t>
            </a:r>
            <a:endParaRPr lang="zh-CN" altLang="en-US" sz="1700">
              <a:solidFill>
                <a:srgbClr val="3333CC"/>
              </a:solidFill>
            </a:endParaRP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804835e:       80 e4 45             and    $0x45,%ah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8048361:       80 fc 40              cmp    $0x40,%ah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8048364:       0f 94 c0              sete   %al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8048367:       5a                       pop    %edx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8048368:       0f b6 c0             movzbl %al,%eax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804836b:       50                      push   %eax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804836c:       68 d8 83 04 08  push   $0x80483d8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8048371:       e8 f2 fe ff ff      call   8048268 &lt;_init+0x38&gt;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8048376:       c9                      leave  </a:t>
            </a:r>
          </a:p>
          <a:p>
            <a:pPr indent="266700">
              <a:lnSpc>
                <a:spcPct val="95000"/>
              </a:lnSpc>
            </a:pPr>
            <a:r>
              <a:rPr lang="en-US" altLang="zh-CN" sz="1700"/>
              <a:t> 8048377:       c3                      ret 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7451725" y="279400"/>
            <a:ext cx="1350963" cy="13827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/>
              <a:t> …</a:t>
            </a:r>
          </a:p>
          <a:p>
            <a:r>
              <a:rPr lang="en-US" altLang="zh-CN"/>
              <a:t> a = f(10) ;</a:t>
            </a:r>
          </a:p>
          <a:p>
            <a:r>
              <a:rPr lang="en-US" altLang="zh-CN"/>
              <a:t> b = f(10) ;</a:t>
            </a:r>
          </a:p>
          <a:p>
            <a:r>
              <a:rPr lang="en-US" altLang="zh-CN"/>
              <a:t> i = a == b;</a:t>
            </a:r>
          </a:p>
          <a:p>
            <a:r>
              <a:rPr lang="en-US" altLang="zh-CN"/>
              <a:t> … </a:t>
            </a:r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6102350" y="4464050"/>
            <a:ext cx="2744788" cy="152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CC3300"/>
                </a:solidFill>
              </a:rPr>
              <a:t>0.1</a:t>
            </a:r>
            <a:r>
              <a:rPr lang="zh-CN" altLang="en-US">
                <a:solidFill>
                  <a:srgbClr val="CC3300"/>
                </a:solidFill>
              </a:rPr>
              <a:t>是无限循环小数，无法精确表示，因而，</a:t>
            </a:r>
            <a:r>
              <a:rPr lang="zh-CN" altLang="en-US">
                <a:solidFill>
                  <a:srgbClr val="FF3300"/>
                </a:solidFill>
              </a:rPr>
              <a:t>比较时，</a:t>
            </a:r>
            <a:r>
              <a:rPr lang="en-US" altLang="zh-CN">
                <a:solidFill>
                  <a:srgbClr val="FF3300"/>
                </a:solidFill>
              </a:rPr>
              <a:t>a</a:t>
            </a:r>
            <a:r>
              <a:rPr lang="zh-CN" altLang="en-US">
                <a:solidFill>
                  <a:srgbClr val="FF3300"/>
                </a:solidFill>
              </a:rPr>
              <a:t>舍入过而</a:t>
            </a:r>
            <a:r>
              <a:rPr lang="en-US" altLang="zh-CN">
                <a:solidFill>
                  <a:srgbClr val="FF3300"/>
                </a:solidFill>
              </a:rPr>
              <a:t>b</a:t>
            </a:r>
            <a:r>
              <a:rPr lang="zh-CN" altLang="en-US">
                <a:solidFill>
                  <a:srgbClr val="FF3300"/>
                </a:solidFill>
              </a:rPr>
              <a:t>没有舍入过，故 </a:t>
            </a:r>
            <a:r>
              <a:rPr lang="en-US" altLang="zh-CN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≠b</a:t>
            </a:r>
            <a:endParaRPr lang="en-US" altLang="en-US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7586663" y="2581275"/>
            <a:ext cx="155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80</a:t>
            </a:r>
            <a:r>
              <a:rPr lang="zh-CN" altLang="en-US"/>
              <a:t>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→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</a:t>
            </a: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7424738" y="3302000"/>
            <a:ext cx="155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→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80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502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/>
      <p:bldP spid="694282" grpId="0"/>
      <p:bldP spid="69428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smtClean="0">
                <a:ea typeface="微软雅黑" pitchFamily="34" charset="-122"/>
              </a:rPr>
              <a:t>IA-32</a:t>
            </a:r>
            <a:r>
              <a:rPr lang="zh-CN" altLang="en-US" sz="3200" smtClean="0">
                <a:ea typeface="微软雅黑" pitchFamily="34" charset="-122"/>
              </a:rPr>
              <a:t>浮点操作举例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109538" y="1246188"/>
            <a:ext cx="7508875" cy="4546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indent="266700">
              <a:lnSpc>
                <a:spcPct val="110000"/>
              </a:lnSpc>
            </a:pPr>
            <a:r>
              <a:rPr lang="en-US" altLang="zh-CN" sz="1700"/>
              <a:t>8048342:       e8 e1 ff ff ff      call   8048328 &lt;f&gt;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计算</a:t>
            </a:r>
            <a:r>
              <a:rPr lang="en-US" altLang="zh-CN" sz="1700">
                <a:solidFill>
                  <a:srgbClr val="3333CC"/>
                </a:solidFill>
              </a:rPr>
              <a:t>a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8048347:       dd 5d f8           </a:t>
            </a:r>
            <a:r>
              <a:rPr lang="en-US" altLang="zh-CN" sz="1700">
                <a:solidFill>
                  <a:srgbClr val="FF3300"/>
                </a:solidFill>
              </a:rPr>
              <a:t>fstpl  0xfffffff8(%ebp)</a:t>
            </a:r>
            <a:r>
              <a:rPr lang="en-US" altLang="zh-CN" sz="1700"/>
              <a:t>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把</a:t>
            </a:r>
            <a:r>
              <a:rPr lang="en-US" altLang="zh-CN" sz="1700">
                <a:solidFill>
                  <a:srgbClr val="3333CC"/>
                </a:solidFill>
              </a:rPr>
              <a:t>a</a:t>
            </a:r>
            <a:r>
              <a:rPr lang="zh-CN" altLang="en-US" sz="1700">
                <a:solidFill>
                  <a:srgbClr val="3333CC"/>
                </a:solidFill>
              </a:rPr>
              <a:t>存回内存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/>
              <a:t>                                                          </a:t>
            </a:r>
            <a:r>
              <a:rPr lang="en-US" altLang="zh-CN" sz="1700">
                <a:solidFill>
                  <a:srgbClr val="3333CC"/>
                </a:solidFill>
              </a:rPr>
              <a:t>//a</a:t>
            </a:r>
            <a:r>
              <a:rPr lang="zh-CN" altLang="en-US" sz="1700">
                <a:solidFill>
                  <a:srgbClr val="3333CC"/>
                </a:solidFill>
              </a:rPr>
              <a:t>产生精度损失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/>
              <a:t> </a:t>
            </a:r>
            <a:r>
              <a:rPr lang="en-US" altLang="zh-CN" sz="1700"/>
              <a:t>804834a:       c7 04 24 0a 00 00 00    movl   $0xa,(%esp,1)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8048351:       e8 d2 ff ff ff     call   8048328 &lt;f&gt;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计算</a:t>
            </a:r>
            <a:r>
              <a:rPr lang="en-US" altLang="zh-CN" sz="1700">
                <a:solidFill>
                  <a:srgbClr val="3333CC"/>
                </a:solidFill>
              </a:rPr>
              <a:t>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8048356:       dd 5d f0           </a:t>
            </a:r>
            <a:r>
              <a:rPr lang="en-US" altLang="zh-CN" sz="1700">
                <a:solidFill>
                  <a:srgbClr val="FF3300"/>
                </a:solidFill>
              </a:rPr>
              <a:t>fstpl  0xfffffff0(%ebp)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把</a:t>
            </a:r>
            <a:r>
              <a:rPr lang="en-US" altLang="zh-CN" sz="1700">
                <a:solidFill>
                  <a:srgbClr val="3333CC"/>
                </a:solidFill>
              </a:rPr>
              <a:t>b</a:t>
            </a:r>
            <a:r>
              <a:rPr lang="zh-CN" altLang="en-US" sz="1700">
                <a:solidFill>
                  <a:srgbClr val="3333CC"/>
                </a:solidFill>
              </a:rPr>
              <a:t>存回内存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/>
              <a:t>                                                         </a:t>
            </a:r>
            <a:r>
              <a:rPr lang="en-US" altLang="zh-CN" sz="1700">
                <a:solidFill>
                  <a:srgbClr val="3333CC"/>
                </a:solidFill>
              </a:rPr>
              <a:t>//b</a:t>
            </a:r>
            <a:r>
              <a:rPr lang="zh-CN" altLang="en-US" sz="1700">
                <a:solidFill>
                  <a:srgbClr val="3333CC"/>
                </a:solidFill>
              </a:rPr>
              <a:t>产生精度损失</a:t>
            </a:r>
          </a:p>
          <a:p>
            <a:pPr indent="266700">
              <a:lnSpc>
                <a:spcPct val="110000"/>
              </a:lnSpc>
            </a:pPr>
            <a:r>
              <a:rPr lang="zh-CN" altLang="en-US" sz="1700"/>
              <a:t> </a:t>
            </a:r>
            <a:r>
              <a:rPr lang="en-US" altLang="zh-CN" sz="1700"/>
              <a:t>8048359:       c7 04 24 0a 00 00 00    </a:t>
            </a:r>
            <a:r>
              <a:rPr lang="en-US" altLang="zh-CN" sz="1700">
                <a:solidFill>
                  <a:srgbClr val="CC3300"/>
                </a:solidFill>
              </a:rPr>
              <a:t>movl   $0xa,(%esp,1)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8048360:       e8 c3 ff ff ff      </a:t>
            </a:r>
            <a:r>
              <a:rPr lang="en-US" altLang="zh-CN" sz="1700">
                <a:solidFill>
                  <a:srgbClr val="CC3300"/>
                </a:solidFill>
              </a:rPr>
              <a:t>call   8048328 &lt;f&gt;</a:t>
            </a:r>
            <a:r>
              <a:rPr lang="en-US" altLang="zh-CN" sz="1700"/>
              <a:t>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计算</a:t>
            </a:r>
            <a:r>
              <a:rPr lang="en-US" altLang="zh-CN" sz="1700">
                <a:solidFill>
                  <a:srgbClr val="3333CC"/>
                </a:solidFill>
              </a:rPr>
              <a:t>c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8048365:       dd d8                </a:t>
            </a:r>
            <a:r>
              <a:rPr lang="en-US" altLang="zh-CN" sz="1700">
                <a:solidFill>
                  <a:srgbClr val="CC3300"/>
                </a:solidFill>
              </a:rPr>
              <a:t>fstp   %st(0)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8048367:       dd 45 f8            fldl   0xfffffff8(%ebp)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从内存中载入</a:t>
            </a:r>
            <a:r>
              <a:rPr lang="en-US" altLang="zh-CN" sz="1700">
                <a:solidFill>
                  <a:srgbClr val="3333CC"/>
                </a:solidFill>
              </a:rPr>
              <a:t>a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804836a:       dd 45 f0            fldl   0xfffffff0(%ebp)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从内存中载入</a:t>
            </a:r>
            <a:r>
              <a:rPr lang="en-US" altLang="zh-CN" sz="1700">
                <a:solidFill>
                  <a:srgbClr val="3333CC"/>
                </a:solidFill>
              </a:rPr>
              <a:t>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804836d:       d9 c9                 fxch   %st(1) 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804836f:       58                       pop    %eax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8048370:       da e9                 fucompp </a:t>
            </a:r>
            <a:r>
              <a:rPr lang="en-US" altLang="zh-CN" sz="1700">
                <a:solidFill>
                  <a:srgbClr val="3333CC"/>
                </a:solidFill>
              </a:rPr>
              <a:t>//</a:t>
            </a:r>
            <a:r>
              <a:rPr lang="zh-CN" altLang="en-US" sz="1700">
                <a:solidFill>
                  <a:srgbClr val="3333CC"/>
                </a:solidFill>
              </a:rPr>
              <a:t>比较</a:t>
            </a:r>
            <a:r>
              <a:rPr lang="en-US" altLang="zh-CN" sz="1700">
                <a:solidFill>
                  <a:srgbClr val="3333CC"/>
                </a:solidFill>
              </a:rPr>
              <a:t>a , b</a:t>
            </a:r>
          </a:p>
          <a:p>
            <a:pPr indent="266700">
              <a:lnSpc>
                <a:spcPct val="110000"/>
              </a:lnSpc>
            </a:pPr>
            <a:r>
              <a:rPr lang="en-US" altLang="zh-CN" sz="1700"/>
              <a:t> 8048372:       df e0                  fnstsw %ax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7451725" y="236538"/>
            <a:ext cx="1350963" cy="1657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altLang="zh-CN"/>
              <a:t> …</a:t>
            </a:r>
          </a:p>
          <a:p>
            <a:r>
              <a:rPr lang="en-US" altLang="zh-CN"/>
              <a:t> a = f(10) ;</a:t>
            </a:r>
          </a:p>
          <a:p>
            <a:r>
              <a:rPr lang="en-US" altLang="zh-CN"/>
              <a:t> b = f(10) ;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CC3300"/>
                </a:solidFill>
              </a:rPr>
              <a:t>c = f(10) ;</a:t>
            </a:r>
          </a:p>
          <a:p>
            <a:r>
              <a:rPr lang="en-US" altLang="zh-CN"/>
              <a:t> i = a == b;</a:t>
            </a:r>
          </a:p>
          <a:p>
            <a:r>
              <a:rPr lang="en-US" altLang="zh-CN"/>
              <a:t> …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6011863" y="5164138"/>
            <a:ext cx="2384425" cy="1238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r>
              <a:rPr lang="en-US" altLang="zh-CN" sz="1900">
                <a:solidFill>
                  <a:srgbClr val="CC3300"/>
                </a:solidFill>
              </a:rPr>
              <a:t>0.1</a:t>
            </a:r>
            <a:r>
              <a:rPr lang="zh-CN" altLang="en-US" sz="1900">
                <a:solidFill>
                  <a:srgbClr val="CC3300"/>
                </a:solidFill>
              </a:rPr>
              <a:t>是无限循环小数，无法精确表示，因而，</a:t>
            </a:r>
            <a:r>
              <a:rPr lang="zh-CN" altLang="en-US" sz="1900">
                <a:solidFill>
                  <a:srgbClr val="FF3300"/>
                </a:solidFill>
              </a:rPr>
              <a:t>比较时，</a:t>
            </a:r>
            <a:r>
              <a:rPr lang="en-US" altLang="zh-CN" sz="1900">
                <a:solidFill>
                  <a:srgbClr val="FF3300"/>
                </a:solidFill>
              </a:rPr>
              <a:t>a</a:t>
            </a:r>
            <a:r>
              <a:rPr lang="zh-CN" altLang="en-US" sz="1900">
                <a:solidFill>
                  <a:srgbClr val="FF3300"/>
                </a:solidFill>
              </a:rPr>
              <a:t>和</a:t>
            </a:r>
            <a:r>
              <a:rPr lang="en-US" altLang="zh-CN" sz="1900">
                <a:solidFill>
                  <a:srgbClr val="FF3300"/>
                </a:solidFill>
              </a:rPr>
              <a:t>b</a:t>
            </a:r>
            <a:r>
              <a:rPr lang="zh-CN" altLang="en-US" sz="1900">
                <a:solidFill>
                  <a:srgbClr val="FF3300"/>
                </a:solidFill>
              </a:rPr>
              <a:t>都是舍入过的，故 </a:t>
            </a:r>
            <a:r>
              <a:rPr lang="en-US" altLang="zh-CN" sz="1900">
                <a:solidFill>
                  <a:srgbClr val="FF3300"/>
                </a:solidFill>
              </a:rPr>
              <a:t>a</a:t>
            </a:r>
            <a:r>
              <a:rPr lang="en-US" altLang="zh-CN" sz="1900">
                <a:solidFill>
                  <a:srgbClr val="FF3300"/>
                </a:solidFill>
                <a:cs typeface="Arial" pitchFamily="34" charset="0"/>
              </a:rPr>
              <a:t>=b</a:t>
            </a:r>
            <a:r>
              <a:rPr lang="zh-CN" altLang="en-US" sz="1900">
                <a:solidFill>
                  <a:srgbClr val="FF3300"/>
                </a:solidFill>
                <a:cs typeface="Arial" pitchFamily="34" charset="0"/>
              </a:rPr>
              <a:t>！</a:t>
            </a:r>
            <a:endParaRPr lang="en-US" altLang="en-US" sz="1900">
              <a:solidFill>
                <a:srgbClr val="FF33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smtClean="0">
                <a:ea typeface="微软雅黑" pitchFamily="34" charset="-122"/>
              </a:rPr>
              <a:t>IA-32</a:t>
            </a:r>
            <a:r>
              <a:rPr lang="zh-CN" altLang="en-US" sz="3200" smtClean="0">
                <a:ea typeface="微软雅黑" pitchFamily="34" charset="-122"/>
              </a:rPr>
              <a:t>浮点操作举例</a:t>
            </a:r>
            <a:endParaRPr lang="zh-CN" altLang="en-US" sz="3600" smtClean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66775"/>
            <a:ext cx="8675688" cy="52181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从这个例子可以看出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编译器的设计和硬件结构紧密相关。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3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编译器设计者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来说，只有真正了解底层硬件结构和真正理解指令集体系结构，才能够翻译出没有错误的目标代码，并为程序员完全屏蔽掉硬件实现的细节，方便应用程序员开发出可靠的程序。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3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应用程序开发者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来说，也只有真正了解底层硬件的结构，才有能力编制出高效的程序，能够快速定位出错的地方，并对程序的行为作出正确的判断。</a:t>
            </a:r>
          </a:p>
        </p:txBody>
      </p:sp>
    </p:spTree>
    <p:extLst>
      <p:ext uri="{BB962C8B-B14F-4D97-AF65-F5344CB8AC3E}">
        <p14:creationId xmlns:p14="http://schemas.microsoft.com/office/powerpoint/2010/main" val="19994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115888" y="2663825"/>
            <a:ext cx="77406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666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080484f0 &lt;dummy_add&gt;: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80484f0:  55		  push  %ebp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80484f1:  89 e5	  mov  %esp, %ebp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80484f3:  b9 00 00 00 04  mov  $0x4000000, %ecx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80484f8:  b0 01	  mov  $0x1, %al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80484fa:   b3 00	  mov   $0x0, %bl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80484fc: 00 c3	  add   %al, %bl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80484fe: e2 fc	  loop  80484fc &lt;dummy_add+0xc&gt;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8048500:  5d		  pop		%ebp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8048501: c3		  ret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50825" y="684213"/>
            <a:ext cx="8551863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/>
              <a:t>用简单的例子来比较普通指令与数据级并行指令的执行速度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为使比较结果不受访存操作影响，下例中的运算操作数在寄存器中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为使比较结果尽量准确，例中设置的循环次数较大</a:t>
            </a:r>
            <a:r>
              <a:rPr lang="en-US" altLang="zh-CN" sz="2000">
                <a:solidFill>
                  <a:srgbClr val="3333CC"/>
                </a:solidFill>
              </a:rPr>
              <a:t>: 0x4000000=2</a:t>
            </a:r>
            <a:r>
              <a:rPr lang="en-US" altLang="zh-CN" sz="2000" baseline="30000">
                <a:solidFill>
                  <a:srgbClr val="3333CC"/>
                </a:solidFill>
              </a:rPr>
              <a:t>26</a:t>
            </a:r>
            <a:endParaRPr lang="zh-CN" altLang="en-US" sz="2000">
              <a:solidFill>
                <a:srgbClr val="3333CC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例子只是为了说明指令执行速度的快慢，并没有考虑结果是否溢出</a:t>
            </a:r>
            <a:r>
              <a:rPr lang="zh-CN" altLang="en-US" sz="2000"/>
              <a:t> 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206375" y="2259013"/>
            <a:ext cx="4589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以下是普通指令写的程序</a:t>
            </a:r>
          </a:p>
        </p:txBody>
      </p:sp>
      <p:grpSp>
        <p:nvGrpSpPr>
          <p:cNvPr id="702475" name="Group 11"/>
          <p:cNvGrpSpPr>
            <a:grpSpLocks/>
          </p:cNvGrpSpPr>
          <p:nvPr/>
        </p:nvGrpSpPr>
        <p:grpSpPr bwMode="auto">
          <a:xfrm>
            <a:off x="2727325" y="5102225"/>
            <a:ext cx="358775" cy="358775"/>
            <a:chOff x="1718" y="3067"/>
            <a:chExt cx="226" cy="255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385763" y="6399213"/>
            <a:ext cx="7424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400 0000H=2</a:t>
            </a:r>
            <a:r>
              <a:rPr lang="en-US" altLang="zh-CN" sz="2000" baseline="30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次，每次只有一个数（字节）相加</a:t>
            </a:r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5337175" y="2798763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22.643816s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1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）传送指令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115888" y="1363663"/>
            <a:ext cx="8523287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66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08048510 &lt;dummy_add_sse&gt;: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8048510:  55		        push  %ebp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8048511:  b8 00 9d 04 10   mov $0x10049d00, %eax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8048516:  89 e5	        mov   %esp, %ebp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8048518:  53		        push   %ebx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8048519:   bb 20 9d 04 14  mov   $0x14049d20, %ebx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804851e:  b9 00 00 40 00   mov   $0x400000, %ecx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8048523:  66 0f 6f 00	        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movdqa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(%eax), %xmm0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8048527:  66 0f 6f 0b	        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movdqa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(%ebx), %xmm1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804852b: 66 0f fc c8	       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paddb</a:t>
            </a: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%xmm0, %xmm1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804852f: e2 fa	        loop   804852b &lt;dummy_add_sse+0x1b&gt;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8048531:  5b		        pop    %ebx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8048532:  5d		        pop    %ebp</a:t>
            </a:r>
          </a:p>
          <a:p>
            <a:pPr>
              <a:lnSpc>
                <a:spcPct val="115000"/>
              </a:lnSpc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8048533:  c3	                     ret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250825" y="998538"/>
            <a:ext cx="4589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以下是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指令写的程序</a:t>
            </a:r>
          </a:p>
        </p:txBody>
      </p:sp>
      <p:grpSp>
        <p:nvGrpSpPr>
          <p:cNvPr id="703494" name="Group 6"/>
          <p:cNvGrpSpPr>
            <a:grpSpLocks/>
          </p:cNvGrpSpPr>
          <p:nvPr/>
        </p:nvGrpSpPr>
        <p:grpSpPr bwMode="auto">
          <a:xfrm>
            <a:off x="3176588" y="4598988"/>
            <a:ext cx="403225" cy="314325"/>
            <a:chOff x="1718" y="3067"/>
            <a:chExt cx="226" cy="255"/>
          </a:xfrm>
        </p:grpSpPr>
        <p:sp>
          <p:nvSpPr>
            <p:cNvPr id="703495" name="Line 7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6" name="Line 8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7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385763" y="6264275"/>
            <a:ext cx="787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400000H=2</a:t>
            </a:r>
            <a:r>
              <a:rPr lang="en-US" altLang="zh-CN" sz="2000" baseline="30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次，每次同时有</a:t>
            </a:r>
            <a:r>
              <a:rPr lang="en-US" altLang="zh-CN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128/8=16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个数（字节）相加</a:t>
            </a:r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5427663" y="1089025"/>
            <a:ext cx="307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1.411588s</a:t>
            </a:r>
            <a:r>
              <a:rPr lang="en-US" altLang="zh-CN"/>
              <a:t> 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732588" y="1628775"/>
            <a:ext cx="2249487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22.643816s/ 1.411588s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16.041378,</a:t>
            </a:r>
            <a:r>
              <a:rPr lang="zh-CN" altLang="en-US" sz="19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与预期结果一致</a:t>
            </a:r>
            <a:r>
              <a:rPr lang="en-US" altLang="zh-CN" sz="19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!</a:t>
            </a:r>
          </a:p>
          <a:p>
            <a:r>
              <a:rPr lang="en-US" altLang="zh-CN" sz="19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</a:t>
            </a: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SIMD</a:t>
            </a:r>
            <a:r>
              <a:rPr lang="zh-CN" altLang="en-US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指令并行执行效率高</a:t>
            </a: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!</a:t>
            </a:r>
          </a:p>
          <a:p>
            <a:endParaRPr lang="zh-CN" altLang="en-US" sz="190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3503" name="Group 15"/>
          <p:cNvGrpSpPr>
            <a:grpSpLocks/>
          </p:cNvGrpSpPr>
          <p:nvPr/>
        </p:nvGrpSpPr>
        <p:grpSpPr bwMode="auto">
          <a:xfrm>
            <a:off x="6777038" y="3789363"/>
            <a:ext cx="1755775" cy="900112"/>
            <a:chOff x="4269" y="2387"/>
            <a:chExt cx="1106" cy="567"/>
          </a:xfrm>
        </p:grpSpPr>
        <p:sp>
          <p:nvSpPr>
            <p:cNvPr id="703501" name="AutoShape 13"/>
            <p:cNvSpPr>
              <a:spLocks/>
            </p:cNvSpPr>
            <p:nvPr/>
          </p:nvSpPr>
          <p:spPr bwMode="auto">
            <a:xfrm>
              <a:off x="4269" y="2387"/>
              <a:ext cx="170" cy="567"/>
            </a:xfrm>
            <a:prstGeom prst="rightBrace">
              <a:avLst>
                <a:gd name="adj1" fmla="val 2779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2" name="Text Box 14"/>
            <p:cNvSpPr txBox="1">
              <a:spLocks noChangeArrowheads="1"/>
            </p:cNvSpPr>
            <p:nvPr/>
          </p:nvSpPr>
          <p:spPr bwMode="auto">
            <a:xfrm>
              <a:off x="4411" y="2529"/>
              <a:ext cx="9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9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SIDM</a:t>
              </a:r>
              <a:r>
                <a:rPr lang="zh-CN" altLang="en-US" sz="19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5967413" y="5543550"/>
            <a:ext cx="265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dqa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：两个对齐四字</a:t>
            </a:r>
          </a:p>
        </p:txBody>
      </p:sp>
    </p:spTree>
    <p:extLst>
      <p:ext uri="{BB962C8B-B14F-4D97-AF65-F5344CB8AC3E}">
        <p14:creationId xmlns:p14="http://schemas.microsoft.com/office/powerpoint/2010/main" val="13168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8" grpId="0"/>
      <p:bldP spid="703499" grpId="0"/>
      <p:bldP spid="70350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浮点操作与</a:t>
            </a:r>
            <a:r>
              <a:rPr lang="en-US" altLang="zh-CN" sz="3600" smtClean="0"/>
              <a:t>SIMD</a:t>
            </a:r>
            <a:r>
              <a:rPr lang="zh-CN" altLang="en-US" sz="3600" smtClean="0"/>
              <a:t>指令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686800" cy="5670550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浮点操作与</a:t>
            </a:r>
            <a:r>
              <a:rPr lang="en-US" altLang="zh-CN" smtClean="0">
                <a:ea typeface="微软雅黑" pitchFamily="34" charset="-122"/>
              </a:rPr>
              <a:t>SIMD</a:t>
            </a:r>
            <a:r>
              <a:rPr lang="zh-CN" altLang="en-US" smtClean="0">
                <a:ea typeface="微软雅黑" pitchFamily="34" charset="-122"/>
              </a:rPr>
              <a:t>指令 </a:t>
            </a:r>
          </a:p>
          <a:p>
            <a:pPr lvl="1"/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的浮点处理架构有两种</a:t>
            </a: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配套的浮点协处理器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x87FPU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位浮点寄存器栈</a:t>
            </a: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架构，采用的是单指令多数据（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Single Instruction Multi Data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）技术</a:t>
            </a:r>
          </a:p>
          <a:p>
            <a:pPr lvl="1"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架构，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默认生成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x87 FPU 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指令集代码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，如果想要生成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SEE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指令集代码，则需要设置适当的编译选项</a:t>
            </a:r>
          </a:p>
          <a:p>
            <a:pPr lvl="1">
              <a:buFontTx/>
              <a:buNone/>
            </a:pPr>
            <a:endParaRPr lang="zh-CN" altLang="en-US" sz="9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浮点数采用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位双精度扩展格式</a:t>
            </a:r>
            <a:endParaRPr lang="zh-CN" altLang="en-US" sz="22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1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位符号位</a:t>
            </a:r>
            <a:r>
              <a:rPr lang="pt-BR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位阶码</a:t>
            </a:r>
            <a:r>
              <a:rPr lang="pt-BR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（偏置常数为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16 383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位显式首 位有效位（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explicit leading significant bit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pt-BR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j 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63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位尾数</a:t>
            </a:r>
            <a:r>
              <a:rPr lang="pt-BR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。它与</a:t>
            </a:r>
            <a:r>
              <a:rPr lang="en-US" altLang="zh-CN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IEEE 754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单精度和双精度浮点格式的一个重要的区别是，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它没有隐藏位，有效位数共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5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总结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规定了一台机器的指令系统涉及到的所有方面，例如：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指令寻址方式</a:t>
            </a:r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）风格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格式汇编（本课程使用）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指令类型（传送、算术、位操作、控制、浮点、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2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立即、寄存器、存储器（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[B]+[I]*s+A</a:t>
            </a:r>
            <a:r>
              <a:rPr lang="zh-CN" altLang="en-US" sz="220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200" smtClean="0">
              <a:solidFill>
                <a:schemeClr val="hlink"/>
              </a:solidFill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302125" y="5543550"/>
            <a:ext cx="3600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段基址</a:t>
            </a:r>
            <a:r>
              <a:rPr lang="en-US" altLang="zh-CN" sz="2000"/>
              <a:t>+</a:t>
            </a:r>
            <a:r>
              <a:rPr lang="zh-CN" altLang="en-US" sz="2000">
                <a:solidFill>
                  <a:srgbClr val="0066FF"/>
                </a:solidFill>
              </a:rPr>
              <a:t>有效地址（偏移量）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4886325" y="6461125"/>
            <a:ext cx="2222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66FF"/>
                </a:solidFill>
              </a:rPr>
              <a:t>8(%edx,%eax,4)</a:t>
            </a:r>
            <a:endParaRPr lang="zh-CN" altLang="en-US" sz="2000">
              <a:solidFill>
                <a:srgbClr val="0066FF"/>
              </a:solidFill>
            </a:endParaRPr>
          </a:p>
        </p:txBody>
      </p:sp>
      <p:grpSp>
        <p:nvGrpSpPr>
          <p:cNvPr id="733194" name="Group 10"/>
          <p:cNvGrpSpPr>
            <a:grpSpLocks/>
          </p:cNvGrpSpPr>
          <p:nvPr/>
        </p:nvGrpSpPr>
        <p:grpSpPr bwMode="auto">
          <a:xfrm>
            <a:off x="5111750" y="6219825"/>
            <a:ext cx="1620838" cy="358775"/>
            <a:chOff x="3220" y="3918"/>
            <a:chExt cx="1021" cy="226"/>
          </a:xfrm>
        </p:grpSpPr>
        <p:sp>
          <p:nvSpPr>
            <p:cNvPr id="733190" name="Line 6"/>
            <p:cNvSpPr>
              <a:spLocks noChangeShapeType="1"/>
            </p:cNvSpPr>
            <p:nvPr/>
          </p:nvSpPr>
          <p:spPr bwMode="auto">
            <a:xfrm>
              <a:off x="3305" y="3918"/>
              <a:ext cx="227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1" name="Line 7"/>
            <p:cNvSpPr>
              <a:spLocks noChangeShapeType="1"/>
            </p:cNvSpPr>
            <p:nvPr/>
          </p:nvSpPr>
          <p:spPr bwMode="auto">
            <a:xfrm>
              <a:off x="3645" y="3946"/>
              <a:ext cx="284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2" name="Line 8"/>
            <p:cNvSpPr>
              <a:spLocks noChangeShapeType="1"/>
            </p:cNvSpPr>
            <p:nvPr/>
          </p:nvSpPr>
          <p:spPr bwMode="auto">
            <a:xfrm>
              <a:off x="3872" y="3918"/>
              <a:ext cx="369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H="1">
              <a:off x="3220" y="3918"/>
              <a:ext cx="851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）传送指令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通用数据传送指令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：一般传送，包括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：符号扩展传送，如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：零扩展传送，如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XCHG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：数据交换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PUSH/POP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pushl,pushw,popl,popw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地址传送指令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：加载有效地址，如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leal (%edx,%eax),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的功能为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R[eax]←R[edx]+R[eax]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，执行前，若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R[edx]=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，则指令执行后，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输入输出指令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端口与寄存器之间的交换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标志传送指令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POPF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压栈，或将栈顶内容送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en-US" altLang="zh-CN" sz="2000" smtClean="0"/>
              <a:t>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%dh = CD, 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0x98765432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，那么执行下列命令后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中的值是多少？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dirty="0" err="1" smtClean="0"/>
              <a:t>movb</a:t>
            </a:r>
            <a:r>
              <a:rPr lang="en-US" altLang="zh-CN" b="0" dirty="0" smtClean="0"/>
              <a:t> %</a:t>
            </a:r>
            <a:r>
              <a:rPr lang="en-US" altLang="zh-CN" b="0" dirty="0" err="1" smtClean="0"/>
              <a:t>dh,%al</a:t>
            </a:r>
            <a:endParaRPr lang="en-US" altLang="zh-CN" b="0" i="1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dirty="0" err="1" smtClean="0"/>
              <a:t>movsbl</a:t>
            </a:r>
            <a:r>
              <a:rPr lang="en-US" altLang="zh-CN" b="0" dirty="0" smtClean="0"/>
              <a:t> %dh,%</a:t>
            </a:r>
            <a:r>
              <a:rPr lang="en-US" altLang="zh-CN" b="0" dirty="0" err="1" smtClean="0"/>
              <a:t>eax</a:t>
            </a:r>
            <a:endParaRPr lang="en-US" altLang="zh-CN" b="0" i="1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dirty="0" err="1" smtClean="0"/>
              <a:t>movzbl</a:t>
            </a:r>
            <a:r>
              <a:rPr lang="en-US" altLang="zh-CN" b="0" dirty="0" smtClean="0"/>
              <a:t> %dh,%</a:t>
            </a:r>
            <a:r>
              <a:rPr lang="en-US" altLang="zh-CN" b="0" dirty="0" err="1" smtClean="0"/>
              <a:t>eax</a:t>
            </a:r>
            <a:endParaRPr lang="zh-CN" altLang="en-US" dirty="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59300" y="1989138"/>
            <a:ext cx="3379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0x987654CD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0" y="2573338"/>
            <a:ext cx="3273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0xFFFFFFCD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72000" y="3114675"/>
            <a:ext cx="3379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0x000000CD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6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361" name="Group 25"/>
          <p:cNvGrpSpPr>
            <a:grpSpLocks/>
          </p:cNvGrpSpPr>
          <p:nvPr/>
        </p:nvGrpSpPr>
        <p:grpSpPr bwMode="auto">
          <a:xfrm>
            <a:off x="4886325" y="2303463"/>
            <a:ext cx="4257675" cy="3771900"/>
            <a:chOff x="3078" y="1446"/>
            <a:chExt cx="2682" cy="2376"/>
          </a:xfrm>
        </p:grpSpPr>
        <p:grpSp>
          <p:nvGrpSpPr>
            <p:cNvPr id="782356" name="Group 20"/>
            <p:cNvGrpSpPr>
              <a:grpSpLocks/>
            </p:cNvGrpSpPr>
            <p:nvPr/>
          </p:nvGrpSpPr>
          <p:grpSpPr bwMode="auto">
            <a:xfrm>
              <a:off x="3078" y="1446"/>
              <a:ext cx="2682" cy="2376"/>
              <a:chOff x="3078" y="1508"/>
              <a:chExt cx="2682" cy="2376"/>
            </a:xfrm>
          </p:grpSpPr>
          <p:pic>
            <p:nvPicPr>
              <p:cNvPr id="782340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782342" name="Group 6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782343" name="Line 7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60" name="Text Box 24"/>
            <p:cNvSpPr txBox="1">
              <a:spLocks noChangeArrowheads="1"/>
            </p:cNvSpPr>
            <p:nvPr/>
          </p:nvSpPr>
          <p:spPr bwMode="auto">
            <a:xfrm>
              <a:off x="5035" y="2727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782359" name="Group 23"/>
          <p:cNvGrpSpPr>
            <a:grpSpLocks/>
          </p:cNvGrpSpPr>
          <p:nvPr/>
        </p:nvGrpSpPr>
        <p:grpSpPr bwMode="auto">
          <a:xfrm>
            <a:off x="206375" y="2349500"/>
            <a:ext cx="4456113" cy="3736975"/>
            <a:chOff x="130" y="1480"/>
            <a:chExt cx="2807" cy="2354"/>
          </a:xfrm>
        </p:grpSpPr>
        <p:grpSp>
          <p:nvGrpSpPr>
            <p:cNvPr id="782353" name="Group 17"/>
            <p:cNvGrpSpPr>
              <a:grpSpLocks/>
            </p:cNvGrpSpPr>
            <p:nvPr/>
          </p:nvGrpSpPr>
          <p:grpSpPr bwMode="auto">
            <a:xfrm>
              <a:off x="130" y="1480"/>
              <a:ext cx="2807" cy="2354"/>
              <a:chOff x="0" y="1565"/>
              <a:chExt cx="2807" cy="2354"/>
            </a:xfrm>
          </p:grpSpPr>
          <p:pic>
            <p:nvPicPr>
              <p:cNvPr id="782341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1565"/>
                <a:ext cx="2637" cy="2354"/>
              </a:xfrm>
              <a:prstGeom prst="rect">
                <a:avLst/>
              </a:prstGeom>
              <a:noFill/>
            </p:spPr>
          </p:pic>
          <p:grpSp>
            <p:nvGrpSpPr>
              <p:cNvPr id="782345" name="Group 9"/>
              <p:cNvGrpSpPr>
                <a:grpSpLocks/>
              </p:cNvGrpSpPr>
              <p:nvPr/>
            </p:nvGrpSpPr>
            <p:grpSpPr bwMode="auto">
              <a:xfrm>
                <a:off x="2041" y="1791"/>
                <a:ext cx="766" cy="269"/>
                <a:chOff x="2115" y="1791"/>
                <a:chExt cx="766" cy="283"/>
              </a:xfrm>
            </p:grpSpPr>
            <p:sp>
              <p:nvSpPr>
                <p:cNvPr id="782346" name="Line 10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58" name="Text Box 22"/>
            <p:cNvSpPr txBox="1">
              <a:spLocks noChangeArrowheads="1"/>
            </p:cNvSpPr>
            <p:nvPr/>
          </p:nvSpPr>
          <p:spPr bwMode="auto">
            <a:xfrm>
              <a:off x="2171" y="2302"/>
              <a:ext cx="567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入栈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（</a:t>
            </a:r>
            <a:r>
              <a:rPr lang="en-US" altLang="zh-CN" sz="3600" smtClean="0"/>
              <a:t>pushw %ax</a:t>
            </a:r>
            <a:r>
              <a:rPr lang="zh-CN" altLang="en-US" sz="3600" smtClean="0"/>
              <a:t>）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28663"/>
            <a:ext cx="8229600" cy="5218112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“栈”不等于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“堆栈”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（由“堆”和“栈”组成）</a:t>
            </a: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881063" y="6042025"/>
            <a:ext cx="2882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</a:rPr>
              <a:t>R[sp]←R[sp]-2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M[R[sp]]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←R[ax]</a:t>
            </a:r>
          </a:p>
        </p:txBody>
      </p:sp>
      <p:sp>
        <p:nvSpPr>
          <p:cNvPr id="782350" name="Text Box 14"/>
          <p:cNvSpPr txBox="1">
            <a:spLocks noChangeArrowheads="1"/>
          </p:cNvSpPr>
          <p:nvPr/>
        </p:nvSpPr>
        <p:spPr bwMode="auto">
          <a:xfrm>
            <a:off x="4572000" y="6264275"/>
            <a:ext cx="2970213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为什么</a:t>
            </a:r>
            <a:r>
              <a:rPr lang="en-US" altLang="zh-CN" sz="2200">
                <a:solidFill>
                  <a:srgbClr val="3333CC"/>
                </a:solidFill>
              </a:rPr>
              <a:t>AL</a:t>
            </a:r>
            <a:r>
              <a:rPr lang="zh-CN" altLang="en-US" sz="2200">
                <a:solidFill>
                  <a:srgbClr val="3333CC"/>
                </a:solidFill>
              </a:rPr>
              <a:t>在栈顶？</a:t>
            </a:r>
            <a:endParaRPr lang="zh-CN" altLang="en-US" sz="2200">
              <a:solidFill>
                <a:srgbClr val="FF3300"/>
              </a:solidFill>
            </a:endParaRPr>
          </a:p>
        </p:txBody>
      </p:sp>
      <p:sp>
        <p:nvSpPr>
          <p:cNvPr id="782351" name="Rectangle 15"/>
          <p:cNvSpPr>
            <a:spLocks noChangeArrowheads="1"/>
          </p:cNvSpPr>
          <p:nvPr/>
        </p:nvSpPr>
        <p:spPr bwMode="auto">
          <a:xfrm>
            <a:off x="5921375" y="4014788"/>
            <a:ext cx="2025650" cy="719137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52" name="Rectangle 16"/>
          <p:cNvSpPr>
            <a:spLocks noChangeArrowheads="1"/>
          </p:cNvSpPr>
          <p:nvPr/>
        </p:nvSpPr>
        <p:spPr bwMode="auto">
          <a:xfrm>
            <a:off x="7137400" y="6308725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小端方式！</a:t>
            </a:r>
          </a:p>
        </p:txBody>
      </p:sp>
      <p:sp>
        <p:nvSpPr>
          <p:cNvPr id="782354" name="Text Box 18"/>
          <p:cNvSpPr txBox="1">
            <a:spLocks noChangeArrowheads="1"/>
          </p:cNvSpPr>
          <p:nvPr/>
        </p:nvSpPr>
        <p:spPr bwMode="auto">
          <a:xfrm>
            <a:off x="1331913" y="225901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782355" name="Text Box 19"/>
          <p:cNvSpPr txBox="1">
            <a:spLocks noChangeArrowheads="1"/>
          </p:cNvSpPr>
          <p:nvPr/>
        </p:nvSpPr>
        <p:spPr bwMode="auto">
          <a:xfrm>
            <a:off x="5921375" y="221456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8" grpId="0"/>
      <p:bldP spid="782351" grpId="0" animBg="1"/>
      <p:bldP spid="782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605" name="Group 37"/>
          <p:cNvGrpSpPr>
            <a:grpSpLocks/>
          </p:cNvGrpSpPr>
          <p:nvPr/>
        </p:nvGrpSpPr>
        <p:grpSpPr bwMode="auto">
          <a:xfrm>
            <a:off x="4662488" y="1989138"/>
            <a:ext cx="4454525" cy="3736975"/>
            <a:chOff x="2937" y="1253"/>
            <a:chExt cx="2806" cy="2354"/>
          </a:xfrm>
        </p:grpSpPr>
        <p:pic>
          <p:nvPicPr>
            <p:cNvPr id="62157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37" y="1253"/>
              <a:ext cx="2637" cy="2354"/>
            </a:xfrm>
            <a:prstGeom prst="rect">
              <a:avLst/>
            </a:prstGeom>
            <a:noFill/>
          </p:spPr>
        </p:pic>
        <p:grpSp>
          <p:nvGrpSpPr>
            <p:cNvPr id="621577" name="Group 9"/>
            <p:cNvGrpSpPr>
              <a:grpSpLocks/>
            </p:cNvGrpSpPr>
            <p:nvPr/>
          </p:nvGrpSpPr>
          <p:grpSpPr bwMode="auto">
            <a:xfrm>
              <a:off x="4977" y="1480"/>
              <a:ext cx="766" cy="269"/>
              <a:chOff x="2115" y="1791"/>
              <a:chExt cx="766" cy="283"/>
            </a:xfrm>
          </p:grpSpPr>
          <p:sp>
            <p:nvSpPr>
              <p:cNvPr id="621578" name="Line 10"/>
              <p:cNvSpPr>
                <a:spLocks noChangeShapeType="1"/>
              </p:cNvSpPr>
              <p:nvPr/>
            </p:nvSpPr>
            <p:spPr bwMode="auto">
              <a:xfrm>
                <a:off x="2115" y="1905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79" name="Text Box 11"/>
              <p:cNvSpPr txBox="1">
                <a:spLocks noChangeArrowheads="1"/>
              </p:cNvSpPr>
              <p:nvPr/>
            </p:nvSpPr>
            <p:spPr bwMode="auto">
              <a:xfrm>
                <a:off x="2370" y="1791"/>
                <a:ext cx="511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FF3300"/>
                    </a:solidFill>
                    <a:latin typeface="Arial" charset="0"/>
                  </a:rPr>
                  <a:t>栈底</a:t>
                </a:r>
              </a:p>
            </p:txBody>
          </p:sp>
        </p:grpSp>
        <p:sp>
          <p:nvSpPr>
            <p:cNvPr id="621601" name="Text Box 33"/>
            <p:cNvSpPr txBox="1">
              <a:spLocks noChangeArrowheads="1"/>
            </p:cNvSpPr>
            <p:nvPr/>
          </p:nvSpPr>
          <p:spPr bwMode="auto">
            <a:xfrm>
              <a:off x="4979" y="2052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621604" name="Group 36"/>
          <p:cNvGrpSpPr>
            <a:grpSpLocks/>
          </p:cNvGrpSpPr>
          <p:nvPr/>
        </p:nvGrpSpPr>
        <p:grpSpPr bwMode="auto">
          <a:xfrm>
            <a:off x="206375" y="1943100"/>
            <a:ext cx="4257675" cy="3771900"/>
            <a:chOff x="130" y="1224"/>
            <a:chExt cx="2682" cy="2376"/>
          </a:xfrm>
        </p:grpSpPr>
        <p:grpSp>
          <p:nvGrpSpPr>
            <p:cNvPr id="621596" name="Group 28"/>
            <p:cNvGrpSpPr>
              <a:grpSpLocks/>
            </p:cNvGrpSpPr>
            <p:nvPr/>
          </p:nvGrpSpPr>
          <p:grpSpPr bwMode="auto">
            <a:xfrm>
              <a:off x="130" y="1224"/>
              <a:ext cx="2682" cy="2376"/>
              <a:chOff x="3078" y="1508"/>
              <a:chExt cx="2682" cy="2376"/>
            </a:xfrm>
          </p:grpSpPr>
          <p:pic>
            <p:nvPicPr>
              <p:cNvPr id="621597" name="Picture 2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621598" name="Group 30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621599" name="Line 31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621602" name="Rectangle 34"/>
            <p:cNvSpPr>
              <a:spLocks noChangeArrowheads="1"/>
            </p:cNvSpPr>
            <p:nvPr/>
          </p:nvSpPr>
          <p:spPr bwMode="auto">
            <a:xfrm>
              <a:off x="782" y="2302"/>
              <a:ext cx="1276" cy="453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3" name="Text Box 35"/>
            <p:cNvSpPr txBox="1">
              <a:spLocks noChangeArrowheads="1"/>
            </p:cNvSpPr>
            <p:nvPr/>
          </p:nvSpPr>
          <p:spPr bwMode="auto">
            <a:xfrm>
              <a:off x="2057" y="2500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出栈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 （</a:t>
            </a:r>
            <a:r>
              <a:rPr lang="en-US" altLang="zh-CN" sz="3600" smtClean="0"/>
              <a:t>popw %ax</a:t>
            </a:r>
            <a:r>
              <a:rPr lang="zh-CN" altLang="en-US" sz="3600" smtClean="0"/>
              <a:t>）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881063" y="5815013"/>
            <a:ext cx="2970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R[ax]←M[R[sp]]</a:t>
            </a:r>
            <a:r>
              <a:rPr lang="zh-CN" altLang="en-US" sz="2200">
                <a:solidFill>
                  <a:srgbClr val="FF3300"/>
                </a:solidFill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[sp]←R[sp]+2</a:t>
            </a:r>
          </a:p>
        </p:txBody>
      </p:sp>
      <p:sp>
        <p:nvSpPr>
          <p:cNvPr id="621586" name="Text Box 18"/>
          <p:cNvSpPr txBox="1">
            <a:spLocks noChangeArrowheads="1"/>
          </p:cNvSpPr>
          <p:nvPr/>
        </p:nvSpPr>
        <p:spPr bwMode="auto">
          <a:xfrm>
            <a:off x="1289050" y="185420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5741988" y="189865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  <p:sp>
        <p:nvSpPr>
          <p:cNvPr id="621606" name="Text Box 38"/>
          <p:cNvSpPr txBox="1">
            <a:spLocks noChangeArrowheads="1"/>
          </p:cNvSpPr>
          <p:nvPr/>
        </p:nvSpPr>
        <p:spPr bwMode="auto">
          <a:xfrm>
            <a:off x="5427663" y="5949950"/>
            <a:ext cx="301466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/>
              <a:t>原栈顶处的数据送</a:t>
            </a:r>
            <a:r>
              <a:rPr lang="en-US" altLang="zh-CN" sz="2200"/>
              <a:t>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1" grpId="0"/>
      <p:bldP spid="62160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30789</TotalTime>
  <Words>5120</Words>
  <Application>Microsoft Office PowerPoint</Application>
  <PresentationFormat>全屏显示(4:3)</PresentationFormat>
  <Paragraphs>690</Paragraphs>
  <Slides>52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默认设计模板</vt:lpstr>
      <vt:lpstr>  第三章 程序的转换与机器级表示                               ——IA-32 /x86-64指令系统  </vt:lpstr>
      <vt:lpstr>程序的机器级表示</vt:lpstr>
      <vt:lpstr>  IA-32常用指令类型及其操作  </vt:lpstr>
      <vt:lpstr>IA-32常用指令类型</vt:lpstr>
      <vt:lpstr>  （1）传送指令  </vt:lpstr>
      <vt:lpstr>IA-32常用指令类型</vt:lpstr>
      <vt:lpstr>例题</vt:lpstr>
      <vt:lpstr>“入栈”（pushw %ax）</vt:lpstr>
      <vt:lpstr>“出栈” （popw %ax）</vt:lpstr>
      <vt:lpstr>push和pop举例</vt:lpstr>
      <vt:lpstr>LEA</vt:lpstr>
      <vt:lpstr>例</vt:lpstr>
      <vt:lpstr>传送指令举例</vt:lpstr>
      <vt:lpstr>  （2）定点算术指令  </vt:lpstr>
      <vt:lpstr>IA-32常用指令类型</vt:lpstr>
      <vt:lpstr>整数乘除指令</vt:lpstr>
      <vt:lpstr>定点算术运算指令汇总 </vt:lpstr>
      <vt:lpstr>定点加法指令举例</vt:lpstr>
      <vt:lpstr>定点乘法指令举例</vt:lpstr>
      <vt:lpstr>定点乘法指令举例</vt:lpstr>
      <vt:lpstr>例题</vt:lpstr>
      <vt:lpstr>  （3）位操作指令  </vt:lpstr>
      <vt:lpstr>IA-32常用指令类型</vt:lpstr>
      <vt:lpstr>移位指令举例</vt:lpstr>
      <vt:lpstr>  （4）控制转移指令  </vt:lpstr>
      <vt:lpstr>IA-32常用指令类型</vt:lpstr>
      <vt:lpstr>例</vt:lpstr>
      <vt:lpstr>条件转移指令</vt:lpstr>
      <vt:lpstr>标志信息是干什么的？</vt:lpstr>
      <vt:lpstr>标志信息是干什么的？</vt:lpstr>
      <vt:lpstr>例子：C表达式类型转换顺序</vt:lpstr>
      <vt:lpstr>PowerPoint 演示文稿</vt:lpstr>
      <vt:lpstr>例子：程序的机器级表示与执行</vt:lpstr>
      <vt:lpstr>jbe .L3指令的执行结果</vt:lpstr>
      <vt:lpstr>例子：程序的机器级表示与执行</vt:lpstr>
      <vt:lpstr>jle .L3指令的执行结果</vt:lpstr>
      <vt:lpstr>  （5）浮点处理指令  </vt:lpstr>
      <vt:lpstr>X87浮点指令、MMX和SSE指令 </vt:lpstr>
      <vt:lpstr>IA-32中通用寄存器中的编号</vt:lpstr>
      <vt:lpstr>X87 FPU指令</vt:lpstr>
      <vt:lpstr>X87 FPU指令</vt:lpstr>
      <vt:lpstr>X87 FPU指令</vt:lpstr>
      <vt:lpstr>X87 FPU指令</vt:lpstr>
      <vt:lpstr>IA-32浮点操作举例</vt:lpstr>
      <vt:lpstr>IA-32浮点操作举例</vt:lpstr>
      <vt:lpstr>IA-32浮点操作举例</vt:lpstr>
      <vt:lpstr>IA-32浮点操作举例</vt:lpstr>
      <vt:lpstr>IA-32浮点操作举例</vt:lpstr>
      <vt:lpstr>SSE指令（SIMD操作）</vt:lpstr>
      <vt:lpstr>SSE指令（SIMD操作）</vt:lpstr>
      <vt:lpstr>浮点操作与SIMD指令</vt:lpstr>
      <vt:lpstr>总结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JieTang</cp:lastModifiedBy>
  <cp:revision>3028</cp:revision>
  <dcterms:created xsi:type="dcterms:W3CDTF">2008-04-26T09:05:28Z</dcterms:created>
  <dcterms:modified xsi:type="dcterms:W3CDTF">2020-10-11T10:51:58Z</dcterms:modified>
</cp:coreProperties>
</file>